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wav" ContentType="audio/x-wav"/>
  <Default Extension="png" ContentType="image/png"/>
  <Default Extension="jpeg" ContentType="image/jpeg"/>
  <Default Extension="wmf" ContentType="image/x-wmf"/>
  <Default Extension="gif" ContentType="image/gi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11"/>
  </p:notesMasterIdLst>
  <p:handoutMasterIdLst>
    <p:handoutMasterId r:id="rId103"/>
  </p:handoutMasterIdLst>
  <p:sldIdLst>
    <p:sldId id="699" r:id="rId4"/>
    <p:sldId id="700" r:id="rId5"/>
    <p:sldId id="701" r:id="rId6"/>
    <p:sldId id="256" r:id="rId7"/>
    <p:sldId id="702" r:id="rId8"/>
    <p:sldId id="468" r:id="rId9"/>
    <p:sldId id="703" r:id="rId10"/>
    <p:sldId id="437" r:id="rId12"/>
    <p:sldId id="405" r:id="rId13"/>
    <p:sldId id="438" r:id="rId14"/>
    <p:sldId id="469" r:id="rId15"/>
    <p:sldId id="714" r:id="rId16"/>
    <p:sldId id="783" r:id="rId17"/>
    <p:sldId id="780" r:id="rId18"/>
    <p:sldId id="784" r:id="rId19"/>
    <p:sldId id="704" r:id="rId20"/>
    <p:sldId id="707" r:id="rId21"/>
    <p:sldId id="708" r:id="rId22"/>
    <p:sldId id="709" r:id="rId23"/>
    <p:sldId id="710" r:id="rId24"/>
    <p:sldId id="711" r:id="rId25"/>
    <p:sldId id="705" r:id="rId26"/>
    <p:sldId id="334" r:id="rId27"/>
    <p:sldId id="333" r:id="rId28"/>
    <p:sldId id="712" r:id="rId29"/>
    <p:sldId id="853" r:id="rId30"/>
    <p:sldId id="713" r:id="rId31"/>
    <p:sldId id="782" r:id="rId32"/>
    <p:sldId id="470" r:id="rId33"/>
    <p:sldId id="605" r:id="rId34"/>
    <p:sldId id="607" r:id="rId35"/>
    <p:sldId id="606" r:id="rId36"/>
    <p:sldId id="502" r:id="rId37"/>
    <p:sldId id="565" r:id="rId38"/>
    <p:sldId id="503" r:id="rId39"/>
    <p:sldId id="504" r:id="rId40"/>
    <p:sldId id="785" r:id="rId41"/>
    <p:sldId id="786" r:id="rId42"/>
    <p:sldId id="852" r:id="rId43"/>
    <p:sldId id="854" r:id="rId44"/>
    <p:sldId id="856" r:id="rId45"/>
    <p:sldId id="855" r:id="rId46"/>
    <p:sldId id="505" r:id="rId47"/>
    <p:sldId id="857" r:id="rId48"/>
    <p:sldId id="608" r:id="rId49"/>
    <p:sldId id="609" r:id="rId50"/>
    <p:sldId id="507" r:id="rId51"/>
    <p:sldId id="508" r:id="rId52"/>
    <p:sldId id="533" r:id="rId53"/>
    <p:sldId id="534" r:id="rId54"/>
    <p:sldId id="535" r:id="rId55"/>
    <p:sldId id="439" r:id="rId56"/>
    <p:sldId id="409" r:id="rId57"/>
    <p:sldId id="393" r:id="rId58"/>
    <p:sldId id="403" r:id="rId59"/>
    <p:sldId id="411" r:id="rId60"/>
    <p:sldId id="372" r:id="rId61"/>
    <p:sldId id="394" r:id="rId62"/>
    <p:sldId id="388" r:id="rId63"/>
    <p:sldId id="416" r:id="rId64"/>
    <p:sldId id="536" r:id="rId65"/>
    <p:sldId id="537" r:id="rId66"/>
    <p:sldId id="672" r:id="rId67"/>
    <p:sldId id="653" r:id="rId68"/>
    <p:sldId id="418" r:id="rId69"/>
    <p:sldId id="538" r:id="rId70"/>
    <p:sldId id="539" r:id="rId71"/>
    <p:sldId id="540" r:id="rId72"/>
    <p:sldId id="396" r:id="rId73"/>
    <p:sldId id="378" r:id="rId74"/>
    <p:sldId id="395" r:id="rId75"/>
    <p:sldId id="414" r:id="rId76"/>
    <p:sldId id="298" r:id="rId77"/>
    <p:sldId id="402" r:id="rId78"/>
    <p:sldId id="382" r:id="rId79"/>
    <p:sldId id="559" r:id="rId80"/>
    <p:sldId id="560" r:id="rId81"/>
    <p:sldId id="561" r:id="rId82"/>
    <p:sldId id="562" r:id="rId83"/>
    <p:sldId id="692" r:id="rId84"/>
    <p:sldId id="693" r:id="rId85"/>
    <p:sldId id="694" r:id="rId86"/>
    <p:sldId id="862" r:id="rId87"/>
    <p:sldId id="867" r:id="rId88"/>
    <p:sldId id="866" r:id="rId89"/>
    <p:sldId id="865" r:id="rId90"/>
    <p:sldId id="695" r:id="rId91"/>
    <p:sldId id="696" r:id="rId92"/>
    <p:sldId id="697" r:id="rId93"/>
    <p:sldId id="698" r:id="rId94"/>
    <p:sldId id="918" r:id="rId95"/>
    <p:sldId id="923" r:id="rId96"/>
    <p:sldId id="924" r:id="rId97"/>
    <p:sldId id="925" r:id="rId98"/>
    <p:sldId id="922" r:id="rId99"/>
    <p:sldId id="921" r:id="rId100"/>
    <p:sldId id="919" r:id="rId101"/>
    <p:sldId id="920" r:id="rId102"/>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楷体_GB2312" pitchFamily="49"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楷体_GB2312" pitchFamily="49"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楷体_GB2312" pitchFamily="49"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楷体_GB2312" pitchFamily="49"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楷体_GB2312" pitchFamily="49"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楷体_GB2312" pitchFamily="49"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楷体_GB2312" pitchFamily="49"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楷体_GB2312" pitchFamily="49"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楷体_GB2312" pitchFamily="49"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ky123.Org" initials="S" lastIdx="11" clrIdx="0"/>
  <p:cmAuthor id="2" name="Administrator" initials="A" lastIdx="1" clrIdx="1"/>
  <p:cmAuthor id="3" name="wangli" initial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FF00FF"/>
    <a:srgbClr val="198F51"/>
    <a:srgbClr val="FFFF00"/>
    <a:srgbClr val="008000"/>
    <a:srgbClr val="9C0C32"/>
    <a:srgbClr val="EE28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7127"/>
    <p:restoredTop sz="94698"/>
  </p:normalViewPr>
  <p:slideViewPr>
    <p:cSldViewPr showGuides="1">
      <p:cViewPr varScale="1">
        <p:scale>
          <a:sx n="81" d="100"/>
          <a:sy n="81" d="100"/>
        </p:scale>
        <p:origin x="-624" y="-90"/>
      </p:cViewPr>
      <p:guideLst>
        <p:guide orient="horz" pos="2024"/>
        <p:guide pos="2901"/>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6.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5.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notesMaster" Target="notesMasters/notesMaster1.xml"/><Relationship Id="rId107" Type="http://schemas.openxmlformats.org/officeDocument/2006/relationships/commentAuthors" Target="commentAuthors.xml"/><Relationship Id="rId106" Type="http://schemas.openxmlformats.org/officeDocument/2006/relationships/tableStyles" Target="tableStyles.xml"/><Relationship Id="rId105" Type="http://schemas.openxmlformats.org/officeDocument/2006/relationships/viewProps" Target="viewProps.xml"/><Relationship Id="rId104" Type="http://schemas.openxmlformats.org/officeDocument/2006/relationships/presProps" Target="presProps.xml"/><Relationship Id="rId103" Type="http://schemas.openxmlformats.org/officeDocument/2006/relationships/handoutMaster" Target="handoutMasters/handoutMaster1.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85346" name="页眉占位符 185345"/>
          <p:cNvSpPr>
            <a:spLocks noGrp="1"/>
          </p:cNvSpPr>
          <p:nvPr>
            <p:ph type="hdr" sz="quarter"/>
          </p:nvPr>
        </p:nvSpPr>
        <p:spPr>
          <a:xfrm>
            <a:off x="0" y="0"/>
            <a:ext cx="2971800" cy="457200"/>
          </a:xfrm>
          <a:prstGeom prst="rect">
            <a:avLst/>
          </a:prstGeom>
          <a:noFill/>
          <a:ln w="9525">
            <a:noFill/>
          </a:ln>
        </p:spPr>
        <p:txBody>
          <a:bodyPr/>
          <a:lstStyle>
            <a:lvl1pPr>
              <a:defRPr sz="1200" noProof="1" dirty="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楷体_GB2312" pitchFamily="49" charset="-122"/>
              <a:cs typeface="+mn-cs"/>
            </a:endParaRPr>
          </a:p>
        </p:txBody>
      </p:sp>
      <p:sp>
        <p:nvSpPr>
          <p:cNvPr id="185347" name="日期占位符 185346"/>
          <p:cNvSpPr>
            <a:spLocks noGrp="1"/>
          </p:cNvSpPr>
          <p:nvPr>
            <p:ph type="dt" sz="quarter" idx="1"/>
          </p:nvPr>
        </p:nvSpPr>
        <p:spPr>
          <a:xfrm>
            <a:off x="3884613" y="0"/>
            <a:ext cx="2971800" cy="457200"/>
          </a:xfrm>
          <a:prstGeom prst="rect">
            <a:avLst/>
          </a:prstGeom>
          <a:noFill/>
          <a:ln w="9525">
            <a:noFill/>
          </a:ln>
        </p:spPr>
        <p:txBody>
          <a:bodyPr/>
          <a:lstStyle>
            <a:lvl1pPr algn="r">
              <a:defRPr sz="1200" noProof="1" dirty="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楷体_GB2312" pitchFamily="49" charset="-122"/>
              <a:cs typeface="+mn-cs"/>
            </a:endParaRPr>
          </a:p>
        </p:txBody>
      </p:sp>
      <p:sp>
        <p:nvSpPr>
          <p:cNvPr id="185348" name="页脚占位符 185347"/>
          <p:cNvSpPr>
            <a:spLocks noGrp="1"/>
          </p:cNvSpPr>
          <p:nvPr>
            <p:ph type="ftr" sz="quarter" idx="2"/>
          </p:nvPr>
        </p:nvSpPr>
        <p:spPr>
          <a:xfrm>
            <a:off x="0" y="8685213"/>
            <a:ext cx="2971800" cy="457200"/>
          </a:xfrm>
          <a:prstGeom prst="rect">
            <a:avLst/>
          </a:prstGeom>
          <a:noFill/>
          <a:ln w="9525">
            <a:noFill/>
          </a:ln>
        </p:spPr>
        <p:txBody>
          <a:bodyPr anchor="b"/>
          <a:lstStyle>
            <a:lvl1pPr>
              <a:defRPr sz="1200" noProof="1" dirty="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楷体_GB2312" pitchFamily="49" charset="-122"/>
              <a:cs typeface="+mn-cs"/>
            </a:endParaRPr>
          </a:p>
        </p:txBody>
      </p:sp>
      <p:sp>
        <p:nvSpPr>
          <p:cNvPr id="185349" name="灯片编号占位符 185348"/>
          <p:cNvSpPr>
            <a:spLocks noGrp="1"/>
          </p:cNvSpPr>
          <p:nvPr>
            <p:ph type="sldNum" sz="quarter" idx="3"/>
          </p:nvPr>
        </p:nvSpPr>
        <p:spPr>
          <a:xfrm>
            <a:off x="3884613" y="8685213"/>
            <a:ext cx="2971800" cy="457200"/>
          </a:xfrm>
          <a:prstGeom prst="rect">
            <a:avLst/>
          </a:prstGeom>
          <a:noFill/>
          <a:ln w="9525">
            <a:noFill/>
          </a:ln>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楷体_GB2312" pitchFamily="49"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28002" name="页眉占位符 128001"/>
          <p:cNvSpPr>
            <a:spLocks noGrp="1"/>
          </p:cNvSpPr>
          <p:nvPr>
            <p:ph type="hdr" sz="quarter"/>
          </p:nvPr>
        </p:nvSpPr>
        <p:spPr>
          <a:xfrm>
            <a:off x="0" y="0"/>
            <a:ext cx="2971800" cy="457200"/>
          </a:xfrm>
          <a:prstGeom prst="rect">
            <a:avLst/>
          </a:prstGeom>
          <a:noFill/>
          <a:ln w="9525">
            <a:noFill/>
          </a:ln>
        </p:spPr>
        <p:txBody>
          <a:bodyPr/>
          <a:lstStyle>
            <a:lvl1pPr>
              <a:defRPr sz="1200" noProof="1" dirty="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楷体_GB2312" pitchFamily="49" charset="-122"/>
              <a:cs typeface="+mn-cs"/>
            </a:endParaRPr>
          </a:p>
        </p:txBody>
      </p:sp>
      <p:sp>
        <p:nvSpPr>
          <p:cNvPr id="128003" name="日期占位符 128002"/>
          <p:cNvSpPr>
            <a:spLocks noGrp="1"/>
          </p:cNvSpPr>
          <p:nvPr>
            <p:ph type="dt" idx="1"/>
          </p:nvPr>
        </p:nvSpPr>
        <p:spPr>
          <a:xfrm>
            <a:off x="3884613" y="0"/>
            <a:ext cx="2971800" cy="457200"/>
          </a:xfrm>
          <a:prstGeom prst="rect">
            <a:avLst/>
          </a:prstGeom>
          <a:noFill/>
          <a:ln w="9525">
            <a:noFill/>
          </a:ln>
        </p:spPr>
        <p:txBody>
          <a:bodyPr/>
          <a:lstStyle>
            <a:lvl1pPr algn="r">
              <a:defRPr sz="1200" noProof="1" dirty="0"/>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楷体_GB2312" pitchFamily="49" charset="-122"/>
              <a:cs typeface="+mn-cs"/>
            </a:endParaRPr>
          </a:p>
        </p:txBody>
      </p:sp>
      <p:sp>
        <p:nvSpPr>
          <p:cNvPr id="3076" name="幻灯片图像占位符 12800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3077" name="文本占位符 12800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endParaRPr>
          </a:p>
          <a:p>
            <a:pPr marL="457200" marR="0" lvl="1"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rPr>
              <a:t>第二级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endParaRPr>
          </a:p>
          <a:p>
            <a:pPr marL="914400" marR="0" lvl="2"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rPr>
              <a:t>第三级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endParaRPr>
          </a:p>
          <a:p>
            <a:pPr marL="1371600" marR="0" lvl="3"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rPr>
              <a:t>第四级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endParaRPr>
          </a:p>
          <a:p>
            <a:pPr marL="1828800" marR="0" lvl="4" indent="0" algn="l" defTabSz="914400" rtl="0" eaLnBrk="1" fontAlgn="base" latinLnBrk="0" hangingPunct="1">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rPr>
              <a:t>第五级</a:t>
            </a:r>
            <a:endPar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endParaRPr>
          </a:p>
        </p:txBody>
      </p:sp>
      <p:sp>
        <p:nvSpPr>
          <p:cNvPr id="128006" name="页脚占位符 128005"/>
          <p:cNvSpPr>
            <a:spLocks noGrp="1"/>
          </p:cNvSpPr>
          <p:nvPr>
            <p:ph type="ftr" sz="quarter" idx="4"/>
          </p:nvPr>
        </p:nvSpPr>
        <p:spPr>
          <a:xfrm>
            <a:off x="0" y="8685213"/>
            <a:ext cx="2971800" cy="457200"/>
          </a:xfrm>
          <a:prstGeom prst="rect">
            <a:avLst/>
          </a:prstGeom>
          <a:noFill/>
          <a:ln w="9525">
            <a:noFill/>
          </a:ln>
        </p:spPr>
        <p:txBody>
          <a:bodyPr anchor="b"/>
          <a:lstStyle>
            <a:lvl1pPr>
              <a:defRPr sz="1200" noProof="1" dirty="0"/>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楷体_GB2312" pitchFamily="49" charset="-122"/>
              <a:cs typeface="+mn-cs"/>
            </a:endParaRPr>
          </a:p>
        </p:txBody>
      </p:sp>
      <p:sp>
        <p:nvSpPr>
          <p:cNvPr id="128007" name="灯片编号占位符 128006"/>
          <p:cNvSpPr>
            <a:spLocks noGrp="1"/>
          </p:cNvSpPr>
          <p:nvPr>
            <p:ph type="sldNum" sz="quarter" idx="5"/>
          </p:nvPr>
        </p:nvSpPr>
        <p:spPr>
          <a:xfrm>
            <a:off x="3884613" y="8685213"/>
            <a:ext cx="2971800" cy="457200"/>
          </a:xfrm>
          <a:prstGeom prst="rect">
            <a:avLst/>
          </a:prstGeom>
          <a:noFill/>
          <a:ln w="9525">
            <a:noFill/>
          </a:ln>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楷体_GB2312" pitchFamily="49"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1pPr>
    <a:lvl2pPr marL="457200" lvl="1"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2pPr>
    <a:lvl3pPr marL="914400" lvl="2"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3pPr>
    <a:lvl4pPr marL="1371600" lvl="3"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4pPr>
    <a:lvl5pPr marL="1828800" lvl="4" algn="l" rtl="0" fontAlgn="base">
      <a:spcBef>
        <a:spcPct val="30000"/>
      </a:spcBef>
      <a:spcAft>
        <a:spcPct val="0"/>
      </a:spcAft>
      <a:defRPr sz="1200" kern="1200">
        <a:solidFill>
          <a:schemeClr val="tx1"/>
        </a:solidFill>
        <a:latin typeface="Times New Roman" panose="02020603050405020304" pitchFamily="18"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Rectangle 7"/>
          <p:cNvSpPr txBox="1">
            <a:spLocks noGrp="1"/>
          </p:cNvSpPr>
          <p:nvPr>
            <p:ph type="sldNum" sz="quarter"/>
          </p:nvPr>
        </p:nvSpPr>
        <p:spPr>
          <a:xfrm>
            <a:off x="3886200" y="8686800"/>
            <a:ext cx="2971800" cy="457200"/>
          </a:xfrm>
          <a:prstGeom prst="rect">
            <a:avLst/>
          </a:prstGeom>
          <a:noFill/>
          <a:ln w="9525">
            <a:noFill/>
          </a:ln>
        </p:spPr>
        <p:txBody>
          <a:bodyPr anchor="b"/>
          <a:p>
            <a:pPr lvl="0" algn="r" eaLnBrk="1" hangingPunct="1">
              <a:spcBef>
                <a:spcPct val="0"/>
              </a:spcBef>
            </a:pPr>
            <a:fld id="{9A0DB2DC-4C9A-4742-B13C-FB6460FD3503}" type="slidenum">
              <a:rPr lang="zh-CN" altLang="en-US" sz="1200" dirty="0">
                <a:solidFill>
                  <a:schemeClr val="tx1"/>
                </a:solidFill>
                <a:ea typeface="宋体" panose="02010600030101010101" pitchFamily="2" charset="-122"/>
              </a:rPr>
            </a:fld>
            <a:endParaRPr lang="zh-CN" altLang="en-US" sz="1200" dirty="0">
              <a:solidFill>
                <a:schemeClr val="tx1"/>
              </a:solidFill>
              <a:ea typeface="宋体" panose="02010600030101010101" pitchFamily="2" charset="-122"/>
            </a:endParaRPr>
          </a:p>
        </p:txBody>
      </p:sp>
      <p:sp>
        <p:nvSpPr>
          <p:cNvPr id="54275" name="Rectangle 2"/>
          <p:cNvSpPr>
            <a:spLocks noTextEdit="1"/>
          </p:cNvSpPr>
          <p:nvPr>
            <p:ph type="sldImg"/>
          </p:nvPr>
        </p:nvSpPr>
        <p:spPr/>
      </p:sp>
      <p:sp>
        <p:nvSpPr>
          <p:cNvPr id="54276" name="Rectangle 3"/>
          <p:cNvSpPr>
            <a:spLocks noGrp="1"/>
          </p:cNvSpPr>
          <p:nvPr>
            <p:ph type="body" idx="1"/>
          </p:nvPr>
        </p:nvSpPr>
        <p:spPr/>
        <p:txBody>
          <a:bodyPr wrap="square" lIns="91440" tIns="45720" rIns="91440" bIns="45720" anchor="t"/>
          <a:p>
            <a:pPr lvl="0" eaLnBrk="1" hangingPunct="1"/>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幻灯片图像占位符 1"/>
          <p:cNvSpPr>
            <a:spLocks noRot="1" noTextEdit="1"/>
          </p:cNvSpPr>
          <p:nvPr>
            <p:ph type="sldImg"/>
          </p:nvPr>
        </p:nvSpPr>
        <p:spPr/>
      </p:sp>
      <p:sp>
        <p:nvSpPr>
          <p:cNvPr id="12290" name="文本占位符 2"/>
          <p:cNvSpPr/>
          <p:nvPr>
            <p:ph type="body"/>
          </p:nvPr>
        </p:nvSpPr>
        <p:spPr/>
        <p:txBody>
          <a:bodyPr wrap="square" lIns="91440" tIns="45720" rIns="91440" bIns="45720" anchor="t"/>
          <a:p>
            <a:pPr lvl="0"/>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幻灯片图像占位符 1"/>
          <p:cNvSpPr>
            <a:spLocks noRot="1" noTextEdit="1"/>
          </p:cNvSpPr>
          <p:nvPr>
            <p:ph type="sldImg"/>
          </p:nvPr>
        </p:nvSpPr>
        <p:spPr/>
      </p:sp>
      <p:sp>
        <p:nvSpPr>
          <p:cNvPr id="12290" name="文本占位符 2"/>
          <p:cNvSpPr/>
          <p:nvPr>
            <p:ph type="body"/>
          </p:nvPr>
        </p:nvSpPr>
        <p:spPr/>
        <p:txBody>
          <a:bodyPr wrap="square" lIns="91440" tIns="45720" rIns="91440" bIns="45720" anchor="t"/>
          <a:p>
            <a:pPr lvl="0"/>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幻灯片图像占位符 1"/>
          <p:cNvSpPr>
            <a:spLocks noRot="1" noTextEdit="1"/>
          </p:cNvSpPr>
          <p:nvPr>
            <p:ph type="sldImg"/>
          </p:nvPr>
        </p:nvSpPr>
        <p:spPr/>
      </p:sp>
      <p:sp>
        <p:nvSpPr>
          <p:cNvPr id="45058" name="文本占位符 2"/>
          <p:cNvSpPr/>
          <p:nvPr>
            <p:ph type="body"/>
          </p:nvPr>
        </p:nvSpPr>
        <p:spPr/>
        <p:txBody>
          <a:bodyPr wrap="square" lIns="91440" tIns="45720" rIns="91440" bIns="45720" anchor="t"/>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2225" name="幻灯片图像占位符 1"/>
          <p:cNvSpPr>
            <a:spLocks noRot="1" noTextEdit="1"/>
          </p:cNvSpPr>
          <p:nvPr>
            <p:ph type="sldImg"/>
          </p:nvPr>
        </p:nvSpPr>
        <p:spPr/>
      </p:sp>
      <p:sp>
        <p:nvSpPr>
          <p:cNvPr id="52226" name="文本占位符 2"/>
          <p:cNvSpPr/>
          <p:nvPr>
            <p:ph type="body"/>
          </p:nvPr>
        </p:nvSpPr>
        <p:spPr/>
        <p:txBody>
          <a:bodyPr wrap="square" lIns="91440" tIns="45720" rIns="91440" bIns="45720" anchor="t"/>
          <a:p>
            <a:pPr lvl="0"/>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课时页">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01515" y="6269685"/>
            <a:ext cx="736376" cy="480155"/>
          </a:xfrm>
          <a:prstGeom prst="rect">
            <a:avLst/>
          </a:prstGeom>
        </p:spPr>
      </p:pic>
      <p:sp>
        <p:nvSpPr>
          <p:cNvPr id="8" name="矩形 7"/>
          <p:cNvSpPr/>
          <p:nvPr userDrawn="1"/>
        </p:nvSpPr>
        <p:spPr>
          <a:xfrm>
            <a:off x="217314" y="353000"/>
            <a:ext cx="1530566" cy="305435"/>
          </a:xfrm>
          <a:prstGeom prst="rect">
            <a:avLst/>
          </a:prstGeom>
          <a:solidFill>
            <a:srgbClr val="01457D"/>
          </a:solidFill>
          <a:ln w="12700" cap="flat">
            <a:no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dist" defTabSz="914400" rtl="0" fontAlgn="auto" latinLnBrk="1" hangingPunct="0">
              <a:lnSpc>
                <a:spcPct val="100000"/>
              </a:lnSpc>
              <a:spcBef>
                <a:spcPts val="0"/>
              </a:spcBef>
              <a:spcAft>
                <a:spcPts val="0"/>
              </a:spcAft>
              <a:buClrTx/>
              <a:buSzTx/>
              <a:buFontTx/>
              <a:buNone/>
            </a:pPr>
            <a:r>
              <a:rPr kumimoji="0" lang="zh-CN" altLang="en-US" sz="1400" b="1" u="none" strike="noStrike" cap="none" spc="0" normalizeH="0" baseline="0" dirty="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学易同步精品课堂</a:t>
            </a:r>
            <a:endParaRPr kumimoji="0" lang="zh-CN" altLang="en-US" sz="1400" b="1" u="none" strike="noStrike" cap="none" spc="0" normalizeH="0" baseline="0" dirty="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endParaRPr>
          </a:p>
        </p:txBody>
      </p:sp>
    </p:spTree>
  </p:cSld>
  <p:clrMapOvr>
    <a:masterClrMapping/>
  </p:clrMapOvr>
  <p:transition spd="slow">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课时页">
    <p:spTree>
      <p:nvGrpSpPr>
        <p:cNvPr id="1" name=""/>
        <p:cNvGrpSpPr/>
        <p:nvPr/>
      </p:nvGrpSpPr>
      <p:grpSpPr>
        <a:xfrm>
          <a:off x="0" y="0"/>
          <a:ext cx="0" cy="0"/>
          <a:chOff x="0" y="0"/>
          <a:chExt cx="0" cy="0"/>
        </a:xfrm>
      </p:grpSpPr>
      <p:pic>
        <p:nvPicPr>
          <p:cNvPr id="13" name="图片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01515" y="6269685"/>
            <a:ext cx="736376" cy="480155"/>
          </a:xfrm>
          <a:prstGeom prst="rect">
            <a:avLst/>
          </a:prstGeom>
        </p:spPr>
      </p:pic>
      <p:sp>
        <p:nvSpPr>
          <p:cNvPr id="8" name="矩形 7"/>
          <p:cNvSpPr/>
          <p:nvPr userDrawn="1"/>
        </p:nvSpPr>
        <p:spPr>
          <a:xfrm>
            <a:off x="217314" y="353000"/>
            <a:ext cx="1530566" cy="305435"/>
          </a:xfrm>
          <a:prstGeom prst="rect">
            <a:avLst/>
          </a:prstGeom>
          <a:solidFill>
            <a:srgbClr val="01457D"/>
          </a:solidFill>
          <a:ln w="12700" cap="flat">
            <a:noFill/>
            <a:prstDash val="solid"/>
            <a:miter lim="800000"/>
          </a:ln>
          <a:effectLst>
            <a:outerShdw blurRad="76200" dir="18900000" sy="23000" kx="-1200000" algn="bl" rotWithShape="0">
              <a:prstClr val="black">
                <a:alpha val="20000"/>
              </a:prstClr>
            </a:outerShdw>
            <a:softEdge rad="19050"/>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ctr">
            <a:spAutoFit/>
          </a:bodyPr>
          <a:lstStyle/>
          <a:p>
            <a:pPr marL="0" marR="0" indent="0" algn="dist" defTabSz="914400" rtl="0" fontAlgn="auto" latinLnBrk="1" hangingPunct="0">
              <a:lnSpc>
                <a:spcPct val="100000"/>
              </a:lnSpc>
              <a:spcBef>
                <a:spcPts val="0"/>
              </a:spcBef>
              <a:spcAft>
                <a:spcPts val="0"/>
              </a:spcAft>
              <a:buClrTx/>
              <a:buSzTx/>
              <a:buFontTx/>
              <a:buNone/>
            </a:pPr>
            <a:r>
              <a:rPr kumimoji="0" lang="zh-CN" altLang="en-US" sz="1400" b="1" u="none" strike="noStrike" cap="none" spc="0" normalizeH="0" baseline="0" dirty="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rPr>
              <a:t>学易同步精品课堂</a:t>
            </a:r>
            <a:endParaRPr kumimoji="0" lang="zh-CN" altLang="en-US" sz="1400" b="1" u="none" strike="noStrike" cap="none" spc="0" normalizeH="0" baseline="0" dirty="0">
              <a:ln>
                <a:noFill/>
              </a:ln>
              <a:solidFill>
                <a:schemeClr val="bg1"/>
              </a:solidFill>
              <a:effectLst/>
              <a:uFillTx/>
              <a:latin typeface="腾祥范笑歌楷书简繁合集" panose="01010104010101010101" pitchFamily="2" charset="-122"/>
              <a:ea typeface="腾祥范笑歌楷书简繁合集" panose="01010104010101010101" pitchFamily="2" charset="-122"/>
              <a:cs typeface="微软雅黑" panose="020B0503020204020204" charset="-122"/>
              <a:sym typeface="微软雅黑" panose="020B0503020204020204" charset="-122"/>
            </a:endParaRPr>
          </a:p>
        </p:txBody>
      </p:sp>
    </p:spTree>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vert="horz" wrap="square" lIns="91440" tIns="45720" rIns="91440" bIns="45720" numCol="1" anchor="t" anchorCtr="0" compatLnSpc="1"/>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Tx/>
              <a:buSzTx/>
              <a:buFontTx/>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white">
      <p:bgPr>
        <a:gradFill rotWithShape="0">
          <a:gsLst>
            <a:gs pos="0">
              <a:schemeClr val="bg1">
                <a:lumMod val="65000"/>
              </a:schemeClr>
            </a:gs>
            <a:gs pos="93000">
              <a:schemeClr val="accent5"/>
            </a:gs>
          </a:gsLst>
          <a:lin ang="5400000" scaled="0"/>
        </a:gradFill>
        <a:effectLst/>
      </p:bgPr>
    </p:bg>
    <p:spTree>
      <p:nvGrpSpPr>
        <p:cNvPr id="1" name=""/>
        <p:cNvGrpSpPr/>
        <p:nvPr/>
      </p:nvGrpSpPr>
      <p:grpSpPr/>
      <p:sp>
        <p:nvSpPr>
          <p:cNvPr id="1026" name="标题 37889"/>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37890"/>
          <p:cNvSpPr>
            <a:spLocks noGrp="1"/>
          </p:cNvSpPr>
          <p:nvPr>
            <p:ph type="body"/>
          </p:nvPr>
        </p:nvSpPr>
        <p:spPr>
          <a:xfrm>
            <a:off x="457200" y="1600200"/>
            <a:ext cx="82296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37892" name="日期占位符 37891"/>
          <p:cNvSpPr>
            <a:spLocks noGrp="1"/>
          </p:cNvSpPr>
          <p:nvPr>
            <p:ph type="dt" sz="half" idx="2"/>
          </p:nvPr>
        </p:nvSpPr>
        <p:spPr>
          <a:xfrm>
            <a:off x="457200" y="6245225"/>
            <a:ext cx="2133600" cy="476250"/>
          </a:xfrm>
          <a:prstGeom prst="rect">
            <a:avLst/>
          </a:prstGeom>
          <a:noFill/>
          <a:ln w="9525">
            <a:noFill/>
          </a:ln>
        </p:spPr>
        <p:txBody>
          <a:bodyPr/>
          <a:lstStyle>
            <a:lvl1pPr>
              <a:defRPr sz="1400" noProof="1" dirty="0">
                <a:latin typeface="Times New Roman" panose="02020603050405020304" pitchFamily="18"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7893" name="页脚占位符 37892"/>
          <p:cNvSpPr>
            <a:spLocks noGrp="1"/>
          </p:cNvSpPr>
          <p:nvPr>
            <p:ph type="ftr" sz="quarter" idx="3"/>
          </p:nvPr>
        </p:nvSpPr>
        <p:spPr>
          <a:xfrm>
            <a:off x="3124200" y="6245225"/>
            <a:ext cx="2895600" cy="476250"/>
          </a:xfrm>
          <a:prstGeom prst="rect">
            <a:avLst/>
          </a:prstGeom>
          <a:noFill/>
          <a:ln w="9525">
            <a:noFill/>
          </a:ln>
        </p:spPr>
        <p:txBody>
          <a:bodyPr/>
          <a:lstStyle>
            <a:lvl1pPr algn="ctr">
              <a:defRPr sz="1400" noProof="1" dirty="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894" name="灯片编号占位符 37893"/>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lstStyle>
            <a:lvl1pPr algn="r">
              <a:defRPr sz="1400">
                <a:ea typeface="宋体" panose="02010600030101010101" pitchFamily="2" charset="-122"/>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49"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49"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49"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49"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49"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49"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49"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49"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white">
      <p:bgPr>
        <a:gradFill rotWithShape="0">
          <a:gsLst>
            <a:gs pos="0">
              <a:schemeClr val="bg1">
                <a:lumMod val="65000"/>
              </a:schemeClr>
            </a:gs>
            <a:gs pos="93000">
              <a:schemeClr val="accent5"/>
            </a:gs>
          </a:gsLst>
          <a:lin ang="5400000" scaled="0"/>
        </a:gradFill>
        <a:effectLst/>
      </p:bgPr>
    </p:bg>
    <p:spTree>
      <p:nvGrpSpPr>
        <p:cNvPr id="1" name=""/>
        <p:cNvGrpSpPr/>
        <p:nvPr/>
      </p:nvGrpSpPr>
      <p:grpSpPr/>
      <p:sp>
        <p:nvSpPr>
          <p:cNvPr id="1026" name="标题 37889"/>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文本占位符 37890"/>
          <p:cNvSpPr>
            <a:spLocks noGrp="1"/>
          </p:cNvSpPr>
          <p:nvPr>
            <p:ph type="body"/>
          </p:nvPr>
        </p:nvSpPr>
        <p:spPr>
          <a:xfrm>
            <a:off x="457200" y="1600200"/>
            <a:ext cx="82296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37892" name="日期占位符 37891"/>
          <p:cNvSpPr>
            <a:spLocks noGrp="1"/>
          </p:cNvSpPr>
          <p:nvPr>
            <p:ph type="dt" sz="half" idx="2"/>
          </p:nvPr>
        </p:nvSpPr>
        <p:spPr>
          <a:xfrm>
            <a:off x="457200" y="6245225"/>
            <a:ext cx="2133600" cy="476250"/>
          </a:xfrm>
          <a:prstGeom prst="rect">
            <a:avLst/>
          </a:prstGeom>
          <a:noFill/>
          <a:ln w="9525">
            <a:noFill/>
          </a:ln>
        </p:spPr>
        <p:txBody>
          <a:bodyPr/>
          <a:lstStyle>
            <a:lvl1pPr>
              <a:defRPr sz="1400" noProof="1" dirty="0">
                <a:latin typeface="Times New Roman" panose="02020603050405020304" pitchFamily="18"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7893" name="页脚占位符 37892"/>
          <p:cNvSpPr>
            <a:spLocks noGrp="1"/>
          </p:cNvSpPr>
          <p:nvPr>
            <p:ph type="ftr" sz="quarter" idx="3"/>
          </p:nvPr>
        </p:nvSpPr>
        <p:spPr>
          <a:xfrm>
            <a:off x="3124200" y="6245225"/>
            <a:ext cx="2895600" cy="476250"/>
          </a:xfrm>
          <a:prstGeom prst="rect">
            <a:avLst/>
          </a:prstGeom>
          <a:noFill/>
          <a:ln w="9525">
            <a:noFill/>
          </a:ln>
        </p:spPr>
        <p:txBody>
          <a:bodyPr/>
          <a:lstStyle>
            <a:lvl1pPr algn="ctr">
              <a:defRPr sz="1400" noProof="1" dirty="0">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894" name="灯片编号占位符 37893"/>
          <p:cNvSpPr>
            <a:spLocks noGrp="1"/>
          </p:cNvSpPr>
          <p:nvPr>
            <p:ph type="sldNum" sz="quarter" idx="4"/>
          </p:nvPr>
        </p:nvSpPr>
        <p:spPr>
          <a:xfrm>
            <a:off x="6553200" y="6245225"/>
            <a:ext cx="2133600" cy="476250"/>
          </a:xfrm>
          <a:prstGeom prst="rect">
            <a:avLst/>
          </a:prstGeom>
          <a:noFill/>
          <a:ln w="9525">
            <a:noFill/>
          </a:ln>
        </p:spPr>
        <p:txBody>
          <a:bodyPr vert="horz" wrap="square" lIns="91440" tIns="45720" rIns="91440" bIns="45720" numCol="1" anchor="t" anchorCtr="0" compatLnSpc="1"/>
          <a:lstStyle>
            <a:lvl1pPr algn="r">
              <a:defRPr sz="1400">
                <a:ea typeface="宋体" panose="02010600030101010101" pitchFamily="2" charset="-122"/>
              </a:defRPr>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49"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49"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49"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49"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49"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49"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49"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Arial" panose="020B0604020202020204" pitchFamily="34" charset="0"/>
          <a:ea typeface="楷体_GB2312" pitchFamily="49"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GIF"/></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5.png"/><Relationship Id="rId2" Type="http://schemas.microsoft.com/office/2007/relationships/media" Target="../media/media1.mp3"/><Relationship Id="rId1" Type="http://schemas.openxmlformats.org/officeDocument/2006/relationships/audio" Target="../media/media1.mp3"/></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5.png"/><Relationship Id="rId2" Type="http://schemas.microsoft.com/office/2007/relationships/media" Target="../media/media1.mp3"/><Relationship Id="rId1" Type="http://schemas.openxmlformats.org/officeDocument/2006/relationships/audio" Target="../media/media1.mp3"/></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9" Type="http://schemas.openxmlformats.org/officeDocument/2006/relationships/image" Target="../media/image24.png"/><Relationship Id="rId8" Type="http://schemas.openxmlformats.org/officeDocument/2006/relationships/image" Target="../media/image23.png"/><Relationship Id="rId7" Type="http://schemas.openxmlformats.org/officeDocument/2006/relationships/image" Target="../media/image22.png"/><Relationship Id="rId6" Type="http://schemas.openxmlformats.org/officeDocument/2006/relationships/image" Target="../media/image21.png"/><Relationship Id="rId52" Type="http://schemas.openxmlformats.org/officeDocument/2006/relationships/slideLayout" Target="../slideLayouts/slideLayout7.xml"/><Relationship Id="rId51" Type="http://schemas.openxmlformats.org/officeDocument/2006/relationships/image" Target="../media/image66.png"/><Relationship Id="rId50" Type="http://schemas.openxmlformats.org/officeDocument/2006/relationships/image" Target="../media/image65.png"/><Relationship Id="rId5" Type="http://schemas.openxmlformats.org/officeDocument/2006/relationships/image" Target="../media/image20.png"/><Relationship Id="rId49" Type="http://schemas.openxmlformats.org/officeDocument/2006/relationships/image" Target="../media/image64.png"/><Relationship Id="rId48" Type="http://schemas.openxmlformats.org/officeDocument/2006/relationships/image" Target="../media/image63.png"/><Relationship Id="rId47" Type="http://schemas.openxmlformats.org/officeDocument/2006/relationships/image" Target="../media/image62.png"/><Relationship Id="rId46" Type="http://schemas.openxmlformats.org/officeDocument/2006/relationships/image" Target="../media/image61.png"/><Relationship Id="rId45" Type="http://schemas.openxmlformats.org/officeDocument/2006/relationships/image" Target="../media/image60.png"/><Relationship Id="rId44" Type="http://schemas.openxmlformats.org/officeDocument/2006/relationships/image" Target="../media/image59.png"/><Relationship Id="rId43" Type="http://schemas.openxmlformats.org/officeDocument/2006/relationships/image" Target="../media/image58.png"/><Relationship Id="rId42" Type="http://schemas.openxmlformats.org/officeDocument/2006/relationships/image" Target="../media/image57.png"/><Relationship Id="rId41" Type="http://schemas.openxmlformats.org/officeDocument/2006/relationships/image" Target="../media/image56.png"/><Relationship Id="rId40" Type="http://schemas.openxmlformats.org/officeDocument/2006/relationships/image" Target="../media/image55.png"/><Relationship Id="rId4" Type="http://schemas.openxmlformats.org/officeDocument/2006/relationships/image" Target="../media/image19.png"/><Relationship Id="rId39" Type="http://schemas.openxmlformats.org/officeDocument/2006/relationships/image" Target="../media/image54.png"/><Relationship Id="rId38" Type="http://schemas.openxmlformats.org/officeDocument/2006/relationships/image" Target="../media/image53.png"/><Relationship Id="rId37" Type="http://schemas.openxmlformats.org/officeDocument/2006/relationships/image" Target="../media/image52.png"/><Relationship Id="rId36" Type="http://schemas.openxmlformats.org/officeDocument/2006/relationships/image" Target="../media/image51.png"/><Relationship Id="rId35" Type="http://schemas.openxmlformats.org/officeDocument/2006/relationships/image" Target="../media/image50.png"/><Relationship Id="rId34" Type="http://schemas.openxmlformats.org/officeDocument/2006/relationships/image" Target="../media/image49.png"/><Relationship Id="rId33" Type="http://schemas.openxmlformats.org/officeDocument/2006/relationships/image" Target="../media/image48.png"/><Relationship Id="rId32" Type="http://schemas.openxmlformats.org/officeDocument/2006/relationships/image" Target="../media/image47.png"/><Relationship Id="rId31" Type="http://schemas.openxmlformats.org/officeDocument/2006/relationships/image" Target="../media/image46.png"/><Relationship Id="rId30" Type="http://schemas.openxmlformats.org/officeDocument/2006/relationships/image" Target="../media/image45.png"/><Relationship Id="rId3" Type="http://schemas.openxmlformats.org/officeDocument/2006/relationships/image" Target="../media/image18.png"/><Relationship Id="rId29" Type="http://schemas.openxmlformats.org/officeDocument/2006/relationships/image" Target="../media/image44.png"/><Relationship Id="rId28" Type="http://schemas.openxmlformats.org/officeDocument/2006/relationships/image" Target="../media/image43.png"/><Relationship Id="rId27" Type="http://schemas.openxmlformats.org/officeDocument/2006/relationships/image" Target="../media/image42.png"/><Relationship Id="rId26" Type="http://schemas.openxmlformats.org/officeDocument/2006/relationships/image" Target="../media/image41.png"/><Relationship Id="rId25" Type="http://schemas.openxmlformats.org/officeDocument/2006/relationships/image" Target="../media/image40.png"/><Relationship Id="rId24" Type="http://schemas.openxmlformats.org/officeDocument/2006/relationships/image" Target="../media/image39.png"/><Relationship Id="rId23" Type="http://schemas.openxmlformats.org/officeDocument/2006/relationships/image" Target="../media/image38.png"/><Relationship Id="rId22" Type="http://schemas.openxmlformats.org/officeDocument/2006/relationships/image" Target="../media/image37.png"/><Relationship Id="rId21" Type="http://schemas.openxmlformats.org/officeDocument/2006/relationships/image" Target="../media/image36.png"/><Relationship Id="rId20" Type="http://schemas.openxmlformats.org/officeDocument/2006/relationships/image" Target="../media/image35.png"/><Relationship Id="rId2" Type="http://schemas.openxmlformats.org/officeDocument/2006/relationships/image" Target="../media/image17.png"/><Relationship Id="rId19" Type="http://schemas.openxmlformats.org/officeDocument/2006/relationships/image" Target="../media/image34.png"/><Relationship Id="rId18" Type="http://schemas.openxmlformats.org/officeDocument/2006/relationships/image" Target="../media/image33.png"/><Relationship Id="rId17" Type="http://schemas.openxmlformats.org/officeDocument/2006/relationships/image" Target="../media/image32.png"/><Relationship Id="rId16" Type="http://schemas.openxmlformats.org/officeDocument/2006/relationships/image" Target="../media/image31.png"/><Relationship Id="rId15" Type="http://schemas.openxmlformats.org/officeDocument/2006/relationships/image" Target="../media/image30.png"/><Relationship Id="rId14" Type="http://schemas.openxmlformats.org/officeDocument/2006/relationships/image" Target="../media/image29.png"/><Relationship Id="rId13" Type="http://schemas.openxmlformats.org/officeDocument/2006/relationships/image" Target="../media/image28.png"/><Relationship Id="rId12" Type="http://schemas.openxmlformats.org/officeDocument/2006/relationships/image" Target="../media/image27.png"/><Relationship Id="rId11" Type="http://schemas.openxmlformats.org/officeDocument/2006/relationships/image" Target="../media/image26.png"/><Relationship Id="rId10" Type="http://schemas.openxmlformats.org/officeDocument/2006/relationships/image" Target="../media/image25.png"/><Relationship Id="rId1" Type="http://schemas.openxmlformats.org/officeDocument/2006/relationships/image" Target="../media/image16.png"/></Relationships>
</file>

<file path=ppt/slides/_rels/slide18.xml.rels><?xml version="1.0" encoding="UTF-8" standalone="yes"?>
<Relationships xmlns="http://schemas.openxmlformats.org/package/2006/relationships"><Relationship Id="rId9" Type="http://schemas.openxmlformats.org/officeDocument/2006/relationships/image" Target="../media/image75.png"/><Relationship Id="rId8" Type="http://schemas.openxmlformats.org/officeDocument/2006/relationships/image" Target="../media/image74.png"/><Relationship Id="rId7" Type="http://schemas.openxmlformats.org/officeDocument/2006/relationships/image" Target="../media/image73.png"/><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 Id="rId3" Type="http://schemas.openxmlformats.org/officeDocument/2006/relationships/image" Target="../media/image69.png"/><Relationship Id="rId2" Type="http://schemas.openxmlformats.org/officeDocument/2006/relationships/image" Target="../media/image68.png"/><Relationship Id="rId11" Type="http://schemas.openxmlformats.org/officeDocument/2006/relationships/slideLayout" Target="../slideLayouts/slideLayout7.xml"/><Relationship Id="rId10" Type="http://schemas.openxmlformats.org/officeDocument/2006/relationships/image" Target="../media/image76.png"/><Relationship Id="rId1" Type="http://schemas.openxmlformats.org/officeDocument/2006/relationships/image" Target="../media/image67.png"/></Relationships>
</file>

<file path=ppt/slides/_rels/slide19.xml.rels><?xml version="1.0" encoding="UTF-8" standalone="yes"?>
<Relationships xmlns="http://schemas.openxmlformats.org/package/2006/relationships"><Relationship Id="rId9" Type="http://schemas.openxmlformats.org/officeDocument/2006/relationships/image" Target="../media/image85.png"/><Relationship Id="rId8" Type="http://schemas.openxmlformats.org/officeDocument/2006/relationships/image" Target="../media/image84.png"/><Relationship Id="rId7" Type="http://schemas.openxmlformats.org/officeDocument/2006/relationships/image" Target="../media/image83.png"/><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image" Target="../media/image80.png"/><Relationship Id="rId3" Type="http://schemas.openxmlformats.org/officeDocument/2006/relationships/image" Target="../media/image79.png"/><Relationship Id="rId2" Type="http://schemas.openxmlformats.org/officeDocument/2006/relationships/image" Target="../media/image78.png"/><Relationship Id="rId15" Type="http://schemas.openxmlformats.org/officeDocument/2006/relationships/slideLayout" Target="../slideLayouts/slideLayout7.xml"/><Relationship Id="rId14" Type="http://schemas.openxmlformats.org/officeDocument/2006/relationships/image" Target="../media/image90.png"/><Relationship Id="rId13" Type="http://schemas.openxmlformats.org/officeDocument/2006/relationships/image" Target="../media/image89.png"/><Relationship Id="rId12" Type="http://schemas.openxmlformats.org/officeDocument/2006/relationships/image" Target="../media/image88.png"/><Relationship Id="rId11" Type="http://schemas.openxmlformats.org/officeDocument/2006/relationships/image" Target="../media/image87.png"/><Relationship Id="rId10" Type="http://schemas.openxmlformats.org/officeDocument/2006/relationships/image" Target="../media/image86.png"/><Relationship Id="rId1" Type="http://schemas.openxmlformats.org/officeDocument/2006/relationships/image" Target="../media/image7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9" Type="http://schemas.openxmlformats.org/officeDocument/2006/relationships/image" Target="../media/image99.png"/><Relationship Id="rId8" Type="http://schemas.openxmlformats.org/officeDocument/2006/relationships/image" Target="../media/image98.png"/><Relationship Id="rId7" Type="http://schemas.openxmlformats.org/officeDocument/2006/relationships/image" Target="../media/image97.png"/><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 Id="rId3" Type="http://schemas.openxmlformats.org/officeDocument/2006/relationships/image" Target="../media/image93.png"/><Relationship Id="rId2" Type="http://schemas.openxmlformats.org/officeDocument/2006/relationships/image" Target="../media/image92.png"/><Relationship Id="rId14" Type="http://schemas.openxmlformats.org/officeDocument/2006/relationships/slideLayout" Target="../slideLayouts/slideLayout7.xml"/><Relationship Id="rId13" Type="http://schemas.openxmlformats.org/officeDocument/2006/relationships/image" Target="../media/image103.png"/><Relationship Id="rId12" Type="http://schemas.openxmlformats.org/officeDocument/2006/relationships/image" Target="../media/image102.png"/><Relationship Id="rId11" Type="http://schemas.openxmlformats.org/officeDocument/2006/relationships/image" Target="../media/image101.png"/><Relationship Id="rId10" Type="http://schemas.openxmlformats.org/officeDocument/2006/relationships/image" Target="../media/image100.png"/><Relationship Id="rId1" Type="http://schemas.openxmlformats.org/officeDocument/2006/relationships/image" Target="../media/image91.png"/></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11.png"/><Relationship Id="rId7" Type="http://schemas.openxmlformats.org/officeDocument/2006/relationships/image" Target="../media/image110.png"/><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image" Target="../media/image10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2.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3.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3.jpeg"/><Relationship Id="rId1"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9" Type="http://schemas.openxmlformats.org/officeDocument/2006/relationships/vmlDrawing" Target="../drawings/vmlDrawing1.vml"/><Relationship Id="rId8" Type="http://schemas.openxmlformats.org/officeDocument/2006/relationships/slideLayout" Target="../slideLayouts/slideLayout7.xml"/><Relationship Id="rId7" Type="http://schemas.openxmlformats.org/officeDocument/2006/relationships/image" Target="../media/image116.wmf"/><Relationship Id="rId6" Type="http://schemas.openxmlformats.org/officeDocument/2006/relationships/oleObject" Target="../embeddings/oleObject1.bin"/><Relationship Id="rId5" Type="http://schemas.openxmlformats.org/officeDocument/2006/relationships/image" Target="../media/image8.wmf"/><Relationship Id="rId4" Type="http://schemas.openxmlformats.org/officeDocument/2006/relationships/image" Target="../media/image115.jpeg"/><Relationship Id="rId3" Type="http://schemas.openxmlformats.org/officeDocument/2006/relationships/hyperlink" Target="file:///F:\&#35838;&#20214;\WINDOWS\Temporary%20Internet%20Files\Content.IE5\0VYFULA7\&#28248;&#38597;&#22253;&#35770;&#22363;%20-%20&#23380;&#20057;&#24049;&#65288;&#25991;&#37197;&#22270;&#65289;1.files\277837349.jpg" TargetMode="External"/><Relationship Id="rId2" Type="http://schemas.openxmlformats.org/officeDocument/2006/relationships/image" Target="../media/image114.jpeg"/><Relationship Id="rId1" Type="http://schemas.openxmlformats.org/officeDocument/2006/relationships/hyperlink" Target="file:///F:\&#35838;&#20214;\WINDOWS\Temporary%20Internet%20Files\Content.IE5\0VYFULA7\&#28248;&#38597;&#22253;&#35770;&#22363;%20-%20&#23380;&#20057;&#24049;&#65288;&#25991;&#37197;&#22270;&#65289;1.files\282901663.jpg"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7.GIF"/><Relationship Id="rId4" Type="http://schemas.openxmlformats.org/officeDocument/2006/relationships/slide" Target="slide1.xml"/><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audio" Target="../media/audio1.wav"/></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7.wmf"/></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9.wmf"/><Relationship Id="rId1" Type="http://schemas.openxmlformats.org/officeDocument/2006/relationships/image" Target="../media/image8.wmf"/></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8.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audio" Target="../media/audio5.wav"/><Relationship Id="rId4" Type="http://schemas.openxmlformats.org/officeDocument/2006/relationships/audio" Target="../media/audio4.wav"/><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 Target="slide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jpeg"/><Relationship Id="rId1" Type="http://schemas.openxmlformats.org/officeDocument/2006/relationships/image" Target="../media/image10.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jpe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38134" y="2028957"/>
            <a:ext cx="8911439" cy="4951095"/>
          </a:xfrm>
          <a:prstGeom prst="rect">
            <a:avLst/>
          </a:prstGeom>
          <a:noFill/>
        </p:spPr>
        <p:txBody>
          <a:bodyPr wrap="square" rtlCol="0">
            <a:spAutoFit/>
          </a:bodyPr>
          <a:p>
            <a:pPr algn="ctr"/>
            <a:r>
              <a:rPr lang="zh-CN" altLang="en-US" sz="2695" b="1" noProof="1">
                <a:gradFill>
                  <a:gsLst>
                    <a:gs pos="0">
                      <a:srgbClr val="14CD68"/>
                    </a:gs>
                    <a:gs pos="100000">
                      <a:srgbClr val="035C7D"/>
                    </a:gs>
                  </a:gsLst>
                  <a:lin scaled="0"/>
                </a:gradFill>
                <a:latin typeface="微软雅黑" panose="020B0503020204020204" charset="-122"/>
                <a:ea typeface="微软雅黑" panose="020B0503020204020204" charset="-122"/>
                <a:cs typeface="微软雅黑" panose="020B0503020204020204" charset="-122"/>
              </a:rPr>
              <a:t>贵州省毕节市七星关区阴底中学九年级（</a:t>
            </a:r>
            <a:r>
              <a:rPr lang="en-US" altLang="zh-CN" sz="2695" b="1" noProof="1">
                <a:gradFill>
                  <a:gsLst>
                    <a:gs pos="0">
                      <a:srgbClr val="14CD68"/>
                    </a:gs>
                    <a:gs pos="100000">
                      <a:srgbClr val="035C7D"/>
                    </a:gs>
                  </a:gsLst>
                  <a:lin scaled="0"/>
                </a:gradFill>
                <a:latin typeface="微软雅黑" panose="020B0503020204020204" charset="-122"/>
                <a:ea typeface="微软雅黑" panose="020B0503020204020204" charset="-122"/>
                <a:cs typeface="微软雅黑" panose="020B0503020204020204" charset="-122"/>
              </a:rPr>
              <a:t>6</a:t>
            </a:r>
            <a:r>
              <a:rPr lang="zh-CN" altLang="en-US" sz="2695" b="1" noProof="1">
                <a:gradFill>
                  <a:gsLst>
                    <a:gs pos="0">
                      <a:srgbClr val="14CD68"/>
                    </a:gs>
                    <a:gs pos="100000">
                      <a:srgbClr val="035C7D"/>
                    </a:gs>
                  </a:gsLst>
                  <a:lin scaled="0"/>
                </a:gradFill>
                <a:latin typeface="微软雅黑" panose="020B0503020204020204" charset="-122"/>
                <a:ea typeface="微软雅黑" panose="020B0503020204020204" charset="-122"/>
                <a:cs typeface="微软雅黑" panose="020B0503020204020204" charset="-122"/>
              </a:rPr>
              <a:t>）</a:t>
            </a:r>
            <a:r>
              <a:rPr lang="en-US" altLang="zh-CN" sz="2695" b="1" noProof="1">
                <a:gradFill>
                  <a:gsLst>
                    <a:gs pos="0">
                      <a:srgbClr val="14CD68"/>
                    </a:gs>
                    <a:gs pos="100000">
                      <a:srgbClr val="035C7D"/>
                    </a:gs>
                  </a:gsLst>
                  <a:lin scaled="0"/>
                </a:gradFill>
                <a:latin typeface="微软雅黑" panose="020B0503020204020204" charset="-122"/>
                <a:ea typeface="微软雅黑" panose="020B0503020204020204" charset="-122"/>
                <a:cs typeface="微软雅黑" panose="020B0503020204020204" charset="-122"/>
              </a:rPr>
              <a:t>-1</a:t>
            </a:r>
            <a:r>
              <a:rPr lang="zh-CN" altLang="en-US" sz="2695" b="1" noProof="1">
                <a:gradFill>
                  <a:gsLst>
                    <a:gs pos="0">
                      <a:srgbClr val="14CD68"/>
                    </a:gs>
                    <a:gs pos="100000">
                      <a:srgbClr val="035C7D"/>
                    </a:gs>
                  </a:gsLst>
                  <a:lin scaled="0"/>
                </a:gradFill>
                <a:latin typeface="微软雅黑" panose="020B0503020204020204" charset="-122"/>
                <a:ea typeface="微软雅黑" panose="020B0503020204020204" charset="-122"/>
                <a:cs typeface="微软雅黑" panose="020B0503020204020204" charset="-122"/>
              </a:rPr>
              <a:t>班</a:t>
            </a:r>
            <a:endParaRPr lang="zh-CN" altLang="en-US" sz="2695" b="1" noProof="1">
              <a:gradFill>
                <a:gsLst>
                  <a:gs pos="0">
                    <a:srgbClr val="14CD68"/>
                  </a:gs>
                  <a:gs pos="100000">
                    <a:srgbClr val="035C7D"/>
                  </a:gs>
                </a:gsLst>
                <a:lin scaled="0"/>
              </a:gradFill>
              <a:latin typeface="微软雅黑" panose="020B0503020204020204" charset="-122"/>
              <a:ea typeface="微软雅黑" panose="020B0503020204020204" charset="-122"/>
              <a:cs typeface="微软雅黑" panose="020B0503020204020204" charset="-122"/>
            </a:endParaRPr>
          </a:p>
          <a:p>
            <a:pPr algn="ctr"/>
            <a:endParaRPr lang="zh-CN" altLang="en-US" sz="2695" b="1" noProof="1">
              <a:gradFill>
                <a:gsLst>
                  <a:gs pos="0">
                    <a:srgbClr val="14CD68"/>
                  </a:gs>
                  <a:gs pos="100000">
                    <a:srgbClr val="035C7D"/>
                  </a:gs>
                </a:gsLst>
                <a:lin scaled="0"/>
              </a:gradFill>
              <a:latin typeface="微软雅黑" panose="020B0503020204020204" charset="-122"/>
              <a:ea typeface="微软雅黑" panose="020B0503020204020204" charset="-122"/>
              <a:cs typeface="微软雅黑" panose="020B0503020204020204" charset="-122"/>
            </a:endParaRPr>
          </a:p>
          <a:p>
            <a:pPr algn="ctr"/>
            <a:endParaRPr lang="zh-CN" altLang="en-US" sz="2695" b="1" noProof="1">
              <a:gradFill>
                <a:gsLst>
                  <a:gs pos="0">
                    <a:srgbClr val="14CD68"/>
                  </a:gs>
                  <a:gs pos="100000">
                    <a:srgbClr val="035C7D"/>
                  </a:gs>
                </a:gsLst>
                <a:lin scaled="0"/>
              </a:gradFill>
              <a:latin typeface="微软雅黑" panose="020B0503020204020204" charset="-122"/>
              <a:ea typeface="微软雅黑" panose="020B0503020204020204" charset="-122"/>
              <a:cs typeface="微软雅黑" panose="020B0503020204020204" charset="-122"/>
            </a:endParaRPr>
          </a:p>
          <a:p>
            <a:pPr algn="ctr"/>
            <a:endParaRPr lang="zh-CN" altLang="en-US" sz="2695" b="1" noProof="1">
              <a:gradFill>
                <a:gsLst>
                  <a:gs pos="0">
                    <a:srgbClr val="14CD68"/>
                  </a:gs>
                  <a:gs pos="100000">
                    <a:srgbClr val="035C7D"/>
                  </a:gs>
                </a:gsLst>
                <a:lin scaled="0"/>
              </a:gradFill>
              <a:latin typeface="微软雅黑" panose="020B0503020204020204" charset="-122"/>
              <a:ea typeface="微软雅黑" panose="020B0503020204020204" charset="-122"/>
              <a:cs typeface="微软雅黑" panose="020B0503020204020204" charset="-122"/>
            </a:endParaRPr>
          </a:p>
          <a:p>
            <a:pPr algn="ctr"/>
            <a:r>
              <a:rPr lang="zh-CN" altLang="en-US" sz="2695" b="1" noProof="1">
                <a:gradFill>
                  <a:gsLst>
                    <a:gs pos="0">
                      <a:srgbClr val="14CD68"/>
                    </a:gs>
                    <a:gs pos="100000">
                      <a:srgbClr val="035C7D"/>
                    </a:gs>
                  </a:gsLst>
                  <a:lin scaled="0"/>
                </a:gradFill>
                <a:latin typeface="微软雅黑" panose="020B0503020204020204" charset="-122"/>
                <a:ea typeface="微软雅黑" panose="020B0503020204020204" charset="-122"/>
                <a:cs typeface="微软雅黑" panose="020B0503020204020204" charset="-122"/>
              </a:rPr>
              <a:t>董老师制作</a:t>
            </a:r>
            <a:endParaRPr lang="zh-CN" altLang="en-US" sz="2695" noProof="1">
              <a:latin typeface="微软雅黑" panose="020B0503020204020204" charset="-122"/>
              <a:ea typeface="微软雅黑" panose="020B0503020204020204" charset="-122"/>
              <a:cs typeface="微软雅黑" panose="020B0503020204020204" charset="-122"/>
            </a:endParaRPr>
          </a:p>
          <a:p>
            <a:pPr algn="ctr"/>
            <a:endParaRPr lang="zh-CN" altLang="en-US" sz="2695" noProof="1">
              <a:latin typeface="微软雅黑" panose="020B0503020204020204" charset="-122"/>
              <a:ea typeface="微软雅黑" panose="020B0503020204020204" charset="-122"/>
              <a:cs typeface="微软雅黑" panose="020B0503020204020204" charset="-122"/>
            </a:endParaRPr>
          </a:p>
          <a:p>
            <a:pPr algn="ctr"/>
            <a:endParaRPr lang="zh-CN" altLang="en-US" sz="2695" noProof="1">
              <a:latin typeface="微软雅黑" panose="020B0503020204020204" charset="-122"/>
              <a:ea typeface="微软雅黑" panose="020B0503020204020204" charset="-122"/>
              <a:cs typeface="微软雅黑" panose="020B0503020204020204" charset="-122"/>
            </a:endParaRPr>
          </a:p>
          <a:p>
            <a:pPr algn="ctr"/>
            <a:endParaRPr lang="zh-CN" altLang="en-US" sz="2695" noProof="1">
              <a:latin typeface="微软雅黑" panose="020B0503020204020204" charset="-122"/>
              <a:ea typeface="微软雅黑" panose="020B0503020204020204" charset="-122"/>
              <a:cs typeface="微软雅黑" panose="020B0503020204020204" charset="-122"/>
            </a:endParaRPr>
          </a:p>
          <a:p>
            <a:pPr algn="ctr"/>
            <a:endParaRPr lang="en-US" altLang="zh-CN" sz="2695" b="1" noProof="1">
              <a:solidFill>
                <a:srgbClr val="FF0000"/>
              </a:solidFill>
              <a:latin typeface="微软雅黑" panose="020B0503020204020204" charset="-122"/>
              <a:ea typeface="微软雅黑" panose="020B0503020204020204" charset="-122"/>
              <a:cs typeface="微软雅黑" panose="020B0503020204020204" charset="-122"/>
            </a:endParaRPr>
          </a:p>
          <a:p>
            <a:pPr algn="ctr"/>
            <a:endParaRPr lang="en-US" altLang="zh-CN" sz="2695" noProof="1">
              <a:latin typeface="微软雅黑" panose="020B0503020204020204" charset="-122"/>
              <a:ea typeface="微软雅黑" panose="020B0503020204020204" charset="-122"/>
              <a:cs typeface="微软雅黑" panose="020B0503020204020204" charset="-122"/>
            </a:endParaRPr>
          </a:p>
          <a:p>
            <a:pPr algn="ctr"/>
            <a:endParaRPr lang="en-US" altLang="zh-CN" sz="2695" noProof="1">
              <a:latin typeface="微软雅黑" panose="020B0503020204020204" charset="-122"/>
              <a:ea typeface="微软雅黑" panose="020B0503020204020204" charset="-122"/>
              <a:cs typeface="微软雅黑" panose="020B0503020204020204" charset="-122"/>
            </a:endParaRPr>
          </a:p>
          <a:p>
            <a:pPr algn="ctr"/>
            <a:endParaRPr lang="en-US" altLang="zh-CN" sz="100" noProof="1"/>
          </a:p>
          <a:p>
            <a:pPr algn="ctr"/>
            <a:endParaRPr lang="en-US" altLang="zh-CN" sz="100" noProof="1"/>
          </a:p>
          <a:p>
            <a:pPr algn="ctr"/>
            <a:endParaRPr lang="zh-CN" altLang="en-US" sz="1680" b="1" noProof="1">
              <a:solidFill>
                <a:srgbClr val="EF0DF1"/>
              </a:solidFill>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3298" name="Document"/>
          <p:cNvSpPr>
            <a:spLocks noEditPoints="1" noChangeArrowheads="1"/>
          </p:cNvSpPr>
          <p:nvPr/>
        </p:nvSpPr>
        <p:spPr bwMode="auto">
          <a:xfrm>
            <a:off x="0" y="0"/>
            <a:ext cx="9144000" cy="6858000"/>
          </a:xfrm>
          <a:custGeom>
            <a:avLst/>
            <a:gdLst/>
            <a:ahLst/>
            <a:cxnLst>
              <a:cxn ang="0">
                <a:pos x="10757" y="21632"/>
              </a:cxn>
              <a:cxn ang="0">
                <a:pos x="5187" y="21632"/>
              </a:cxn>
              <a:cxn ang="0">
                <a:pos x="85" y="17509"/>
              </a:cxn>
              <a:cxn ang="0">
                <a:pos x="85" y="10849"/>
              </a:cxn>
              <a:cxn ang="0">
                <a:pos x="85" y="81"/>
              </a:cxn>
              <a:cxn ang="0">
                <a:pos x="10757" y="81"/>
              </a:cxn>
              <a:cxn ang="0">
                <a:pos x="21706" y="81"/>
              </a:cxn>
              <a:cxn ang="0">
                <a:pos x="21706" y="10652"/>
              </a:cxn>
              <a:cxn ang="0">
                <a:pos x="21706" y="21632"/>
              </a:cxn>
              <a:cxn ang="0">
                <a:pos x="10757" y="21632"/>
              </a:cxn>
              <a:cxn ang="0">
                <a:pos x="85" y="17509"/>
              </a:cxn>
              <a:cxn ang="0">
                <a:pos x="5187" y="17509"/>
              </a:cxn>
              <a:cxn ang="0">
                <a:pos x="5187" y="21632"/>
              </a:cxn>
              <a:cxn ang="0">
                <a:pos x="85" y="17509"/>
              </a:cxn>
            </a:cxnLst>
            <a:rect l="0" t="0" r="r" b="b"/>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8EBB3"/>
          </a:solidFill>
          <a:ln w="9525" cap="rnd">
            <a:solidFill>
              <a:srgbClr val="000000"/>
            </a:solidFill>
            <a:prstDash val="sysDot"/>
            <a:miter lim="800000"/>
          </a:ln>
          <a:effectLst>
            <a:outerShdw dist="107763" dir="18900000" algn="ctr" rotWithShape="0">
              <a:srgbClr val="808080"/>
            </a:outerShdw>
          </a:effectLst>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smtClean="0">
              <a:ln>
                <a:noFill/>
              </a:ln>
              <a:solidFill>
                <a:schemeClr val="tx1"/>
              </a:solidFill>
              <a:effectLst/>
              <a:uLnTx/>
              <a:uFillTx/>
              <a:latin typeface="Arial" panose="020B0604020202020204" pitchFamily="34" charset="0"/>
              <a:ea typeface="楷体_GB2312" pitchFamily="49" charset="-122"/>
              <a:cs typeface="+mn-cs"/>
            </a:endParaRPr>
          </a:p>
        </p:txBody>
      </p:sp>
      <p:sp>
        <p:nvSpPr>
          <p:cNvPr id="183299" name="Rectangle 3"/>
          <p:cNvSpPr/>
          <p:nvPr/>
        </p:nvSpPr>
        <p:spPr>
          <a:xfrm>
            <a:off x="323850" y="1257300"/>
            <a:ext cx="8496300" cy="4754563"/>
          </a:xfrm>
          <a:prstGeom prst="rect">
            <a:avLst/>
          </a:prstGeom>
          <a:noFill/>
          <a:ln w="19050" cap="flat" cmpd="sng">
            <a:solidFill>
              <a:srgbClr val="000000"/>
            </a:solidFill>
            <a:prstDash val="solid"/>
            <a:miter/>
            <a:headEnd type="none" w="med" len="med"/>
            <a:tailEnd type="none" w="med" len="med"/>
          </a:ln>
        </p:spPr>
        <p:txBody>
          <a:bodyPr anchor="t">
            <a:spAutoFit/>
          </a:bodyPr>
          <a:p>
            <a:pPr algn="just">
              <a:lnSpc>
                <a:spcPts val="4040"/>
              </a:lnSpc>
            </a:pPr>
            <a:r>
              <a:rPr lang="en-US" altLang="zh-CN" sz="4000" dirty="0">
                <a:solidFill>
                  <a:srgbClr val="FF3300"/>
                </a:solidFill>
                <a:latin typeface="黑体" panose="02010609060101010101" pitchFamily="2" charset="-122"/>
                <a:ea typeface="黑体" panose="02010609060101010101" pitchFamily="2" charset="-122"/>
              </a:rPr>
              <a:t>《</a:t>
            </a:r>
            <a:r>
              <a:rPr lang="zh-CN" altLang="en-US" sz="4000" dirty="0">
                <a:solidFill>
                  <a:srgbClr val="FF3300"/>
                </a:solidFill>
                <a:latin typeface="黑体" panose="02010609060101010101" pitchFamily="2" charset="-122"/>
                <a:ea typeface="黑体" panose="02010609060101010101" pitchFamily="2" charset="-122"/>
              </a:rPr>
              <a:t>孔乙己</a:t>
            </a:r>
            <a:r>
              <a:rPr lang="en-US" altLang="zh-CN" sz="4000" dirty="0">
                <a:solidFill>
                  <a:srgbClr val="FF3300"/>
                </a:solidFill>
                <a:latin typeface="黑体" panose="02010609060101010101" pitchFamily="2" charset="-122"/>
                <a:ea typeface="黑体" panose="02010609060101010101" pitchFamily="2" charset="-122"/>
              </a:rPr>
              <a:t>》</a:t>
            </a:r>
            <a:r>
              <a:rPr lang="zh-CN" altLang="en-US" sz="3200" b="1" dirty="0">
                <a:solidFill>
                  <a:srgbClr val="000000"/>
                </a:solidFill>
                <a:latin typeface="华文中宋" charset="-122"/>
                <a:ea typeface="华文中宋" charset="-122"/>
              </a:rPr>
              <a:t>这篇小说全文不到</a:t>
            </a:r>
            <a:r>
              <a:rPr lang="en-US" altLang="zh-CN" sz="3200" b="1" dirty="0">
                <a:solidFill>
                  <a:srgbClr val="000000"/>
                </a:solidFill>
                <a:latin typeface="华文中宋" charset="-122"/>
                <a:ea typeface="华文中宋" charset="-122"/>
              </a:rPr>
              <a:t>3000</a:t>
            </a:r>
            <a:r>
              <a:rPr lang="zh-CN" altLang="en-US" sz="3200" b="1" dirty="0">
                <a:solidFill>
                  <a:srgbClr val="000000"/>
                </a:solidFill>
                <a:latin typeface="华文中宋" charset="-122"/>
                <a:ea typeface="华文中宋" charset="-122"/>
              </a:rPr>
              <a:t>字，却极其深刻地反映了孔乙己一生的悲剧和整个社会的世态。它揭露了为封建科举制度所戕害的读书人的病苦，是一篇讨伐封建制度以及封建文化教育的战斗檄文。小说运用侧面描写、对比映衬、白描等手法，通过外貌、动作、语言等方面的描写，鲜明地表现了孔乙己这个人物的性格特点，成功地塑造了孔乙己这个封建社会下层知识分子的形象。</a:t>
            </a:r>
            <a:endParaRPr lang="zh-CN" altLang="en-US" sz="3200" b="1" dirty="0">
              <a:solidFill>
                <a:srgbClr val="000000"/>
              </a:solidFill>
              <a:latin typeface="华文中宋" charset="-122"/>
              <a:ea typeface="华文中宋" charset="-122"/>
            </a:endParaRPr>
          </a:p>
        </p:txBody>
      </p:sp>
      <p:pic>
        <p:nvPicPr>
          <p:cNvPr id="183300" name="图片 183299" descr="宠物005"/>
          <p:cNvPicPr>
            <a:picLocks noChangeAspect="1"/>
          </p:cNvPicPr>
          <p:nvPr/>
        </p:nvPicPr>
        <p:blipFill>
          <a:blip r:embed="rId1"/>
          <a:stretch>
            <a:fillRect/>
          </a:stretch>
        </p:blipFill>
        <p:spPr>
          <a:xfrm>
            <a:off x="0" y="0"/>
            <a:ext cx="1116013" cy="1025525"/>
          </a:xfrm>
          <a:prstGeom prst="rect">
            <a:avLst/>
          </a:prstGeom>
          <a:noFill/>
          <a:ln w="9525">
            <a:noFill/>
          </a:ln>
        </p:spPr>
      </p:pic>
      <p:sp>
        <p:nvSpPr>
          <p:cNvPr id="7173" name="矩形 183300"/>
          <p:cNvSpPr>
            <a:spLocks noTextEdit="1"/>
          </p:cNvSpPr>
          <p:nvPr/>
        </p:nvSpPr>
        <p:spPr>
          <a:xfrm>
            <a:off x="1116013" y="404813"/>
            <a:ext cx="2735262" cy="503237"/>
          </a:xfrm>
          <a:prstGeom prst="rect">
            <a:avLst/>
          </a:prstGeom>
        </p:spPr>
        <p:txBody>
          <a:bodyPr wrap="none" fromWordArt="1">
            <a:prstTxWarp prst="textPlain">
              <a:avLst>
                <a:gd name="adj" fmla="val 50000"/>
              </a:avLst>
            </a:prstTxWarp>
            <a:normAutofit/>
          </a:bodyPr>
          <a:p>
            <a:pPr algn="ctr"/>
            <a:r>
              <a:rPr lang="zh-CN" altLang="en-US" sz="3200" b="1">
                <a:solidFill>
                  <a:srgbClr val="FF0000"/>
                </a:solidFill>
                <a:latin typeface="楷体_GB2312" charset="0"/>
                <a:ea typeface="楷体_GB2312" charset="0"/>
              </a:rPr>
              <a:t>背景资料</a:t>
            </a:r>
            <a:endParaRPr lang="zh-CN" altLang="en-US" sz="3200" b="1">
              <a:solidFill>
                <a:srgbClr val="FF0000"/>
              </a:solidFill>
              <a:latin typeface="楷体_GB2312" charset="0"/>
              <a:ea typeface="楷体_GB2312"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183298"/>
                                        </p:tgtEl>
                                        <p:attrNameLst>
                                          <p:attrName>style.visibility</p:attrName>
                                        </p:attrNameLst>
                                      </p:cBhvr>
                                      <p:to>
                                        <p:strVal val="visible"/>
                                      </p:to>
                                    </p:set>
                                    <p:animEffect transition="in" filter="wheel(4)">
                                      <p:cBhvr>
                                        <p:cTn id="7" dur="2000"/>
                                        <p:tgtEl>
                                          <p:spTgt spid="183298"/>
                                        </p:tgtEl>
                                      </p:cBhvr>
                                    </p:animEffect>
                                  </p:childTnLst>
                                </p:cTn>
                              </p:par>
                            </p:childTnLst>
                          </p:cTn>
                        </p:par>
                        <p:par>
                          <p:cTn id="8" fill="hold">
                            <p:stCondLst>
                              <p:cond delay="2000"/>
                            </p:stCondLst>
                            <p:childTnLst>
                              <p:par>
                                <p:cTn id="9" presetID="13" presetClass="entr" presetSubtype="16" fill="hold" nodeType="afterEffect">
                                  <p:stCondLst>
                                    <p:cond delay="0"/>
                                  </p:stCondLst>
                                  <p:childTnLst>
                                    <p:set>
                                      <p:cBhvr>
                                        <p:cTn id="10" dur="1" fill="hold">
                                          <p:stCondLst>
                                            <p:cond delay="0"/>
                                          </p:stCondLst>
                                        </p:cTn>
                                        <p:tgtEl>
                                          <p:spTgt spid="183300"/>
                                        </p:tgtEl>
                                        <p:attrNameLst>
                                          <p:attrName>style.visibility</p:attrName>
                                        </p:attrNameLst>
                                      </p:cBhvr>
                                      <p:to>
                                        <p:strVal val="visible"/>
                                      </p:to>
                                    </p:set>
                                    <p:animEffect transition="in" filter="plus(in)">
                                      <p:cBhvr>
                                        <p:cTn id="11" dur="2000"/>
                                        <p:tgtEl>
                                          <p:spTgt spid="183300"/>
                                        </p:tgtEl>
                                      </p:cBhvr>
                                    </p:animEffect>
                                  </p:childTnLst>
                                </p:cTn>
                              </p:par>
                            </p:childTnLst>
                          </p:cTn>
                        </p:par>
                        <p:par>
                          <p:cTn id="12" fill="hold">
                            <p:stCondLst>
                              <p:cond delay="4000"/>
                            </p:stCondLst>
                            <p:childTnLst>
                              <p:par>
                                <p:cTn id="13" presetID="25" presetClass="entr" presetSubtype="0" fill="hold" nodeType="afterEffect">
                                  <p:stCondLst>
                                    <p:cond delay="0"/>
                                  </p:stCondLst>
                                  <p:childTnLst>
                                    <p:set>
                                      <p:cBhvr>
                                        <p:cTn id="14" dur="1" fill="hold">
                                          <p:stCondLst>
                                            <p:cond delay="0"/>
                                          </p:stCondLst>
                                        </p:cTn>
                                        <p:tgtEl>
                                          <p:spTgt spid="7173"/>
                                        </p:tgtEl>
                                        <p:attrNameLst>
                                          <p:attrName>style.visibility</p:attrName>
                                        </p:attrNameLst>
                                      </p:cBhvr>
                                      <p:to>
                                        <p:strVal val="visible"/>
                                      </p:to>
                                    </p:set>
                                    <p:anim calcmode="lin" valueType="num">
                                      <p:cBhvr>
                                        <p:cTn id="15" dur="500" decel="50000" fill="hold">
                                          <p:stCondLst>
                                            <p:cond delay="0"/>
                                          </p:stCondLst>
                                        </p:cTn>
                                        <p:tgtEl>
                                          <p:spTgt spid="7173"/>
                                        </p:tgtEl>
                                        <p:attrNameLst>
                                          <p:attrName>style.rotation</p:attrName>
                                        </p:attrNameLst>
                                      </p:cBhvr>
                                      <p:tavLst>
                                        <p:tav tm="0">
                                          <p:val>
                                            <p:fltVal val="-90.000000"/>
                                          </p:val>
                                        </p:tav>
                                        <p:tav tm="100000">
                                          <p:val>
                                            <p:fltVal val="0.000000"/>
                                          </p:val>
                                        </p:tav>
                                      </p:tavLst>
                                    </p:anim>
                                    <p:anim calcmode="lin" valueType="num">
                                      <p:cBhvr>
                                        <p:cTn id="16" dur="500" decel="50000" fill="hold">
                                          <p:stCondLst>
                                            <p:cond delay="0"/>
                                          </p:stCondLst>
                                        </p:cTn>
                                        <p:tgtEl>
                                          <p:spTgt spid="7173"/>
                                        </p:tgtEl>
                                        <p:attrNameLst>
                                          <p:attrName>ppt_w</p:attrName>
                                        </p:attrNameLst>
                                      </p:cBhvr>
                                      <p:tavLst>
                                        <p:tav tm="0">
                                          <p:val>
                                            <p:strVal val="#ppt_w"/>
                                          </p:val>
                                        </p:tav>
                                        <p:tav tm="100000">
                                          <p:val>
                                            <p:strVal val="#ppt_w*.05"/>
                                          </p:val>
                                        </p:tav>
                                      </p:tavLst>
                                    </p:anim>
                                    <p:anim calcmode="lin" valueType="num">
                                      <p:cBhvr>
                                        <p:cTn id="17" dur="500" accel="50000" fill="hold">
                                          <p:stCondLst>
                                            <p:cond delay="500"/>
                                          </p:stCondLst>
                                        </p:cTn>
                                        <p:tgtEl>
                                          <p:spTgt spid="7173"/>
                                        </p:tgtEl>
                                        <p:attrNameLst>
                                          <p:attrName>ppt_w</p:attrName>
                                        </p:attrNameLst>
                                      </p:cBhvr>
                                      <p:tavLst>
                                        <p:tav tm="0">
                                          <p:val>
                                            <p:strVal val="#ppt_w*.05"/>
                                          </p:val>
                                        </p:tav>
                                        <p:tav tm="100000">
                                          <p:val>
                                            <p:strVal val="#ppt_w"/>
                                          </p:val>
                                        </p:tav>
                                      </p:tavLst>
                                    </p:anim>
                                    <p:anim calcmode="lin" valueType="num">
                                      <p:cBhvr>
                                        <p:cTn id="18" dur="1000" fill="hold"/>
                                        <p:tgtEl>
                                          <p:spTgt spid="7173"/>
                                        </p:tgtEl>
                                        <p:attrNameLst>
                                          <p:attrName>ppt_h</p:attrName>
                                        </p:attrNameLst>
                                      </p:cBhvr>
                                      <p:tavLst>
                                        <p:tav tm="0">
                                          <p:val>
                                            <p:strVal val="#ppt_h"/>
                                          </p:val>
                                        </p:tav>
                                        <p:tav tm="100000">
                                          <p:val>
                                            <p:strVal val="#ppt_h"/>
                                          </p:val>
                                        </p:tav>
                                      </p:tavLst>
                                    </p:anim>
                                    <p:anim calcmode="lin" valueType="num">
                                      <p:cBhvr>
                                        <p:cTn id="19" dur="500" decel="50000" fill="hold">
                                          <p:stCondLst>
                                            <p:cond delay="0"/>
                                          </p:stCondLst>
                                        </p:cTn>
                                        <p:tgtEl>
                                          <p:spTgt spid="7173"/>
                                        </p:tgtEl>
                                        <p:attrNameLst>
                                          <p:attrName>ppt_x</p:attrName>
                                        </p:attrNameLst>
                                      </p:cBhvr>
                                      <p:tavLst>
                                        <p:tav tm="0">
                                          <p:val>
                                            <p:strVal val="#ppt_x+.4"/>
                                          </p:val>
                                        </p:tav>
                                        <p:tav tm="100000">
                                          <p:val>
                                            <p:strVal val="#ppt_x"/>
                                          </p:val>
                                        </p:tav>
                                      </p:tavLst>
                                    </p:anim>
                                    <p:anim calcmode="lin" valueType="num">
                                      <p:cBhvr>
                                        <p:cTn id="20" dur="500" decel="50000" fill="hold">
                                          <p:stCondLst>
                                            <p:cond delay="0"/>
                                          </p:stCondLst>
                                        </p:cTn>
                                        <p:tgtEl>
                                          <p:spTgt spid="7173"/>
                                        </p:tgtEl>
                                        <p:attrNameLst>
                                          <p:attrName>ppt_y</p:attrName>
                                        </p:attrNameLst>
                                      </p:cBhvr>
                                      <p:tavLst>
                                        <p:tav tm="0">
                                          <p:val>
                                            <p:strVal val="#ppt_y-.2"/>
                                          </p:val>
                                        </p:tav>
                                        <p:tav tm="100000">
                                          <p:val>
                                            <p:strVal val="#ppt_y+.1"/>
                                          </p:val>
                                        </p:tav>
                                      </p:tavLst>
                                    </p:anim>
                                    <p:anim calcmode="lin" valueType="num">
                                      <p:cBhvr>
                                        <p:cTn id="21" dur="500" accel="50000" fill="hold">
                                          <p:stCondLst>
                                            <p:cond delay="500"/>
                                          </p:stCondLst>
                                        </p:cTn>
                                        <p:tgtEl>
                                          <p:spTgt spid="7173"/>
                                        </p:tgtEl>
                                        <p:attrNameLst>
                                          <p:attrName>ppt_y</p:attrName>
                                        </p:attrNameLst>
                                      </p:cBhvr>
                                      <p:tavLst>
                                        <p:tav tm="0">
                                          <p:val>
                                            <p:strVal val="#ppt_y+.1"/>
                                          </p:val>
                                        </p:tav>
                                        <p:tav tm="100000">
                                          <p:val>
                                            <p:strVal val="#ppt_y"/>
                                          </p:val>
                                        </p:tav>
                                      </p:tavLst>
                                    </p:anim>
                                    <p:animEffect transition="in" filter="fade">
                                      <p:cBhvr>
                                        <p:cTn id="22" dur="1000" decel="50000">
                                          <p:stCondLst>
                                            <p:cond delay="0"/>
                                          </p:stCondLst>
                                        </p:cTn>
                                        <p:tgtEl>
                                          <p:spTgt spid="7173"/>
                                        </p:tgtEl>
                                      </p:cBhvr>
                                    </p:animEffect>
                                  </p:childTnLst>
                                </p:cTn>
                              </p:par>
                            </p:childTnLst>
                          </p:cTn>
                        </p:par>
                        <p:par>
                          <p:cTn id="23" fill="hold">
                            <p:stCondLst>
                              <p:cond delay="5000"/>
                            </p:stCondLst>
                            <p:childTnLst>
                              <p:par>
                                <p:cTn id="24" presetID="10" presetClass="entr" presetSubtype="0" fill="hold" grpId="0" nodeType="afterEffect">
                                  <p:stCondLst>
                                    <p:cond delay="0"/>
                                  </p:stCondLst>
                                  <p:childTnLst>
                                    <p:set>
                                      <p:cBhvr>
                                        <p:cTn id="25" dur="1" fill="hold">
                                          <p:stCondLst>
                                            <p:cond delay="0"/>
                                          </p:stCondLst>
                                        </p:cTn>
                                        <p:tgtEl>
                                          <p:spTgt spid="183299"/>
                                        </p:tgtEl>
                                        <p:attrNameLst>
                                          <p:attrName>style.visibility</p:attrName>
                                        </p:attrNameLst>
                                      </p:cBhvr>
                                      <p:to>
                                        <p:strVal val="visible"/>
                                      </p:to>
                                    </p:set>
                                    <p:animEffect transition="in" filter="fade">
                                      <p:cBhvr>
                                        <p:cTn id="26" dur="2000"/>
                                        <p:tgtEl>
                                          <p:spTgt spid="183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299"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8858" name="图片 78857" descr="图片1"/>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0242" name="文本框 2"/>
          <p:cNvSpPr txBox="1"/>
          <p:nvPr/>
        </p:nvSpPr>
        <p:spPr>
          <a:xfrm>
            <a:off x="441325" y="573088"/>
            <a:ext cx="8437563" cy="5724525"/>
          </a:xfrm>
          <a:prstGeom prst="rect">
            <a:avLst/>
          </a:prstGeom>
          <a:noFill/>
          <a:ln w="9525">
            <a:noFill/>
          </a:ln>
        </p:spPr>
        <p:txBody>
          <a:bodyPr anchor="t">
            <a:spAutoFit/>
          </a:bodyPr>
          <a:p>
            <a:pPr indent="349250">
              <a:lnSpc>
                <a:spcPts val="3665"/>
              </a:lnSpc>
            </a:pPr>
            <a:r>
              <a:rPr lang="zh-CN" altLang="en-US" sz="2800" b="1" dirty="0">
                <a:latin typeface="华文中宋" charset="-122"/>
                <a:ea typeface="华文中宋" charset="-122"/>
              </a:rPr>
              <a:t>写作背景 </a:t>
            </a:r>
            <a:endParaRPr lang="zh-CN" altLang="en-US" sz="2800" b="1" dirty="0">
              <a:latin typeface="华文中宋" charset="-122"/>
              <a:ea typeface="华文中宋" charset="-122"/>
            </a:endParaRPr>
          </a:p>
          <a:p>
            <a:pPr indent="349250">
              <a:lnSpc>
                <a:spcPts val="3665"/>
              </a:lnSpc>
            </a:pPr>
            <a:r>
              <a:rPr lang="zh-CN" altLang="en-US" sz="2800" b="1" dirty="0">
                <a:latin typeface="华文中宋" charset="-122"/>
                <a:ea typeface="华文中宋" charset="-122"/>
              </a:rPr>
              <a:t>《孔乙己》写于1918年冬天，当时以《新青年》为阵地，虽已揭开了新文化运动的序幕，但是封建复古的逆流仍很猖獗。科举制度虽于1906年废除，但是培植孔乙己这种人的社会基础依然存在，孔孟之道仍然是社会教育的核心内容，这样就有可能产生新的“孔乙己”。要拯救青年一代，不能让他们再走孔乙己的老路。鲁迅选取了社会的一角——鲁镇的咸亨酒店，艺术地展现了20多年前社会上的这种贫苦知识分子的生活，就在于启发读者对照孔乙己的生活道路和当时的教育现状，思考当时的社会教育和学校教育，批判封建教育制度和科举制度。</a:t>
            </a:r>
            <a:endParaRPr lang="zh-CN" altLang="en-US" sz="2800" b="1" dirty="0">
              <a:latin typeface="华文中宋" charset="-122"/>
              <a:ea typeface="华文中宋"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78858"/>
                                        </p:tgtEl>
                                        <p:attrNameLst>
                                          <p:attrName>style.visibility</p:attrName>
                                        </p:attrNameLst>
                                      </p:cBhvr>
                                      <p:to>
                                        <p:strVal val="visible"/>
                                      </p:to>
                                    </p:set>
                                    <p:animEffect transition="in" filter="fade">
                                      <p:cBhvr>
                                        <p:cTn id="7" dur="1000"/>
                                        <p:tgtEl>
                                          <p:spTgt spid="78858"/>
                                        </p:tgtEl>
                                      </p:cBhvr>
                                    </p:animEffect>
                                    <p:anim calcmode="lin" valueType="num">
                                      <p:cBhvr>
                                        <p:cTn id="8" dur="1000" fill="hold"/>
                                        <p:tgtEl>
                                          <p:spTgt spid="78858"/>
                                        </p:tgtEl>
                                        <p:attrNameLst>
                                          <p:attrName>ppt_x</p:attrName>
                                        </p:attrNameLst>
                                      </p:cBhvr>
                                      <p:tavLst>
                                        <p:tav tm="0">
                                          <p:val>
                                            <p:strVal val="#ppt_x"/>
                                          </p:val>
                                        </p:tav>
                                        <p:tav tm="100000">
                                          <p:val>
                                            <p:strVal val="#ppt_x"/>
                                          </p:val>
                                        </p:tav>
                                      </p:tavLst>
                                    </p:anim>
                                    <p:anim calcmode="lin" valueType="num">
                                      <p:cBhvr>
                                        <p:cTn id="9" dur="900" decel="100000" fill="hold"/>
                                        <p:tgtEl>
                                          <p:spTgt spid="7885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885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1145" y="369570"/>
            <a:ext cx="8765540" cy="3476625"/>
          </a:xfrm>
          <a:prstGeom prst="rect">
            <a:avLst/>
          </a:prstGeom>
          <a:noFill/>
        </p:spPr>
        <p:txBody>
          <a:bodyPr wrap="square" rtlCol="0">
            <a:spAutoFit/>
          </a:bodyPr>
          <a:p>
            <a:r>
              <a:rPr lang="zh-CN" altLang="en-US" sz="4400" b="1">
                <a:solidFill>
                  <a:srgbClr val="FF0000"/>
                </a:solidFill>
                <a:latin typeface="黑体" panose="02010609060101010101" pitchFamily="2" charset="-122"/>
                <a:ea typeface="黑体" panose="02010609060101010101" pitchFamily="2" charset="-122"/>
              </a:rPr>
              <a:t>听读，默读课文</a:t>
            </a:r>
            <a:endParaRPr lang="zh-CN" altLang="en-US" sz="4400" b="1">
              <a:solidFill>
                <a:srgbClr val="FF0000"/>
              </a:solidFill>
              <a:latin typeface="黑体" panose="02010609060101010101" pitchFamily="2" charset="-122"/>
              <a:ea typeface="黑体" panose="02010609060101010101" pitchFamily="2" charset="-122"/>
            </a:endParaRPr>
          </a:p>
          <a:p>
            <a:endParaRPr lang="zh-CN" altLang="en-US" sz="4400" b="1">
              <a:solidFill>
                <a:srgbClr val="FF0000"/>
              </a:solidFill>
              <a:latin typeface="黑体" panose="02010609060101010101" pitchFamily="2" charset="-122"/>
              <a:ea typeface="黑体" panose="02010609060101010101" pitchFamily="2" charset="-122"/>
            </a:endParaRPr>
          </a:p>
          <a:p>
            <a:r>
              <a:rPr lang="en-US" altLang="zh-CN" sz="4400" b="1">
                <a:solidFill>
                  <a:srgbClr val="0000FF"/>
                </a:solidFill>
                <a:latin typeface="黑体" panose="02010609060101010101" pitchFamily="2" charset="-122"/>
                <a:ea typeface="黑体" panose="02010609060101010101" pitchFamily="2" charset="-122"/>
              </a:rPr>
              <a:t>1</a:t>
            </a:r>
            <a:r>
              <a:rPr lang="zh-CN" altLang="en-US" sz="4400" b="1">
                <a:solidFill>
                  <a:srgbClr val="0000FF"/>
                </a:solidFill>
                <a:latin typeface="黑体" panose="02010609060101010101" pitchFamily="2" charset="-122"/>
                <a:ea typeface="黑体" panose="02010609060101010101" pitchFamily="2" charset="-122"/>
              </a:rPr>
              <a:t>，动手画出生字词和难理解句子</a:t>
            </a:r>
            <a:endParaRPr lang="zh-CN" altLang="en-US" sz="4400" b="1">
              <a:solidFill>
                <a:srgbClr val="0000FF"/>
              </a:solidFill>
              <a:latin typeface="黑体" panose="02010609060101010101" pitchFamily="2" charset="-122"/>
              <a:ea typeface="黑体" panose="02010609060101010101" pitchFamily="2" charset="-122"/>
            </a:endParaRPr>
          </a:p>
          <a:p>
            <a:r>
              <a:rPr lang="en-US" altLang="zh-CN" sz="4400" b="1">
                <a:solidFill>
                  <a:srgbClr val="0000FF"/>
                </a:solidFill>
                <a:latin typeface="黑体" panose="02010609060101010101" pitchFamily="2" charset="-122"/>
                <a:ea typeface="黑体" panose="02010609060101010101" pitchFamily="2" charset="-122"/>
              </a:rPr>
              <a:t>2</a:t>
            </a:r>
            <a:r>
              <a:rPr lang="zh-CN" altLang="en-US" sz="4400" b="1">
                <a:solidFill>
                  <a:srgbClr val="0000FF"/>
                </a:solidFill>
                <a:latin typeface="黑体" panose="02010609060101010101" pitchFamily="2" charset="-122"/>
                <a:ea typeface="黑体" panose="02010609060101010101" pitchFamily="2" charset="-122"/>
              </a:rPr>
              <a:t>，把握小说内容</a:t>
            </a:r>
            <a:endParaRPr lang="zh-CN" altLang="en-US" sz="4400" b="1">
              <a:solidFill>
                <a:srgbClr val="0000FF"/>
              </a:solidFill>
              <a:latin typeface="黑体" panose="02010609060101010101" pitchFamily="2" charset="-122"/>
              <a:ea typeface="黑体" panose="02010609060101010101" pitchFamily="2" charset="-122"/>
            </a:endParaRPr>
          </a:p>
          <a:p>
            <a:r>
              <a:rPr lang="en-US" altLang="zh-CN" sz="4400" b="1">
                <a:solidFill>
                  <a:srgbClr val="0000FF"/>
                </a:solidFill>
                <a:latin typeface="黑体" panose="02010609060101010101" pitchFamily="2" charset="-122"/>
                <a:ea typeface="黑体" panose="02010609060101010101" pitchFamily="2" charset="-122"/>
              </a:rPr>
              <a:t>3</a:t>
            </a:r>
            <a:r>
              <a:rPr lang="zh-CN" altLang="en-US" sz="4400" b="1">
                <a:solidFill>
                  <a:srgbClr val="0000FF"/>
                </a:solidFill>
                <a:latin typeface="黑体" panose="02010609060101010101" pitchFamily="2" charset="-122"/>
                <a:ea typeface="黑体" panose="02010609060101010101" pitchFamily="2" charset="-122"/>
              </a:rPr>
              <a:t>，划分出小说结构</a:t>
            </a:r>
            <a:endParaRPr lang="zh-CN" altLang="en-US" sz="4400" b="1">
              <a:solidFill>
                <a:srgbClr val="0000FF"/>
              </a:solidFill>
              <a:latin typeface="黑体" panose="02010609060101010101" pitchFamily="2" charset="-122"/>
              <a:ea typeface="黑体" panose="02010609060101010101" pitchFamily="2" charset="-122"/>
            </a:endParaRPr>
          </a:p>
        </p:txBody>
      </p:sp>
      <p:pic>
        <p:nvPicPr>
          <p:cNvPr id="3" name="孔乙己">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4262120" y="3119120"/>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99149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1">
                  <p:stCondLst>
                    <p:cond delay="indefinite"/>
                  </p:stCondLst>
                  <p:endCondLst>
                    <p:cond evt="onNext">
                      <p:tgtEl>
                        <p:sldTgt/>
                      </p:tgtEl>
                    </p:cond>
                    <p:cond evt="onPrev">
                      <p:tgtEl>
                        <p:sldTgt/>
                      </p:tgtEl>
                    </p:cond>
                    <p:cond evt="onStopAudio">
                      <p:tgtEl>
                        <p:sldTgt/>
                      </p:tgtEl>
                    </p:cond>
                  </p:endCondLst>
                </p:cTn>
                <p:tgtEl>
                  <p:spTgt spid="3"/>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2530168"/>
            <a:ext cx="9143999" cy="8286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1" hangingPunct="0">
              <a:lnSpc>
                <a:spcPct val="100000"/>
              </a:lnSpc>
              <a:spcBef>
                <a:spcPts val="0"/>
              </a:spcBef>
              <a:spcAft>
                <a:spcPts val="0"/>
              </a:spcAft>
              <a:buClrTx/>
              <a:buSzTx/>
              <a:buFontTx/>
              <a:buNone/>
            </a:pPr>
            <a:r>
              <a:rPr kumimoji="0" lang="zh-CN" altLang="en-US" sz="4800" b="1" i="0" u="none" strike="noStrike" cap="none" spc="1200" normalizeH="0" dirty="0">
                <a:ln>
                  <a:noFill/>
                </a:ln>
                <a:solidFill>
                  <a:srgbClr val="01457D"/>
                </a:solidFill>
                <a:effectLst/>
                <a:uFillTx/>
                <a:latin typeface="微软雅黑" panose="020B0503020204020204" charset="-122"/>
                <a:ea typeface="微软雅黑" panose="020B0503020204020204" charset="-122"/>
                <a:sym typeface="Arial" panose="020B0604020202020204"/>
              </a:rPr>
              <a:t>第二课时</a:t>
            </a:r>
            <a:endParaRPr kumimoji="0" lang="zh-CN" altLang="en-US" sz="4800" b="1" i="0" u="none" strike="noStrike" cap="none" spc="1200" normalizeH="0" dirty="0">
              <a:ln>
                <a:noFill/>
              </a:ln>
              <a:solidFill>
                <a:srgbClr val="01457D"/>
              </a:solidFill>
              <a:effectLst/>
              <a:uFillTx/>
              <a:latin typeface="微软雅黑" panose="020B0503020204020204" charset="-122"/>
              <a:ea typeface="微软雅黑" panose="020B0503020204020204" charset="-122"/>
              <a:sym typeface="Arial" panose="020B0604020202020204"/>
            </a:endParaRPr>
          </a:p>
        </p:txBody>
      </p:sp>
      <p:sp>
        <p:nvSpPr>
          <p:cNvPr id="3" name="文本框 2"/>
          <p:cNvSpPr txBox="1"/>
          <p:nvPr/>
        </p:nvSpPr>
        <p:spPr>
          <a:xfrm>
            <a:off x="867410" y="3961765"/>
            <a:ext cx="8113395" cy="92075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p>
            <a:pPr algn="ctr"/>
            <a:r>
              <a:rPr lang="zh-CN" altLang="en-US" sz="1800" b="1">
                <a:solidFill>
                  <a:srgbClr val="0000FF"/>
                </a:solidFill>
                <a:latin typeface="微软雅黑" panose="020B0503020204020204" charset="-122"/>
                <a:ea typeface="微软雅黑" panose="020B0503020204020204" charset="-122"/>
                <a:cs typeface="微软雅黑" panose="020B0503020204020204" charset="-122"/>
                <a:sym typeface="+mn-ea"/>
              </a:rPr>
              <a:t>备课时间：</a:t>
            </a:r>
            <a:r>
              <a:rPr lang="en-US" altLang="zh-CN" sz="1800" b="1">
                <a:solidFill>
                  <a:srgbClr val="FF0000"/>
                </a:solidFill>
                <a:latin typeface="微软雅黑" panose="020B0503020204020204" charset="-122"/>
                <a:ea typeface="微软雅黑" panose="020B0503020204020204" charset="-122"/>
                <a:cs typeface="微软雅黑" panose="020B0503020204020204" charset="-122"/>
                <a:sym typeface="+mn-ea"/>
              </a:rPr>
              <a:t>20200318                                </a:t>
            </a:r>
            <a:endParaRPr lang="en-US" altLang="zh-CN" sz="1800" b="1" noProof="1">
              <a:solidFill>
                <a:srgbClr val="FF0000"/>
              </a:solidFill>
              <a:latin typeface="微软雅黑" panose="020B0503020204020204" charset="-122"/>
              <a:ea typeface="微软雅黑" panose="020B0503020204020204" charset="-122"/>
              <a:cs typeface="微软雅黑" panose="020B0503020204020204" charset="-122"/>
            </a:endParaRPr>
          </a:p>
          <a:p>
            <a:pPr algn="ctr"/>
            <a:endParaRPr lang="en-US" altLang="zh-CN" sz="1800" b="1" noProof="1">
              <a:solidFill>
                <a:srgbClr val="FF0000"/>
              </a:solidFill>
              <a:latin typeface="微软雅黑" panose="020B0503020204020204" charset="-122"/>
              <a:ea typeface="微软雅黑" panose="020B0503020204020204" charset="-122"/>
              <a:cs typeface="微软雅黑" panose="020B0503020204020204" charset="-122"/>
            </a:endParaRPr>
          </a:p>
          <a:p>
            <a:pPr algn="ctr"/>
            <a:r>
              <a:rPr lang="zh-CN" altLang="en-US" sz="1800" b="1">
                <a:solidFill>
                  <a:srgbClr val="0000FF"/>
                </a:solidFill>
                <a:latin typeface="微软雅黑" panose="020B0503020204020204" charset="-122"/>
                <a:ea typeface="微软雅黑" panose="020B0503020204020204" charset="-122"/>
                <a:cs typeface="微软雅黑" panose="020B0503020204020204" charset="-122"/>
                <a:sym typeface="+mn-ea"/>
              </a:rPr>
              <a:t>授课时间：</a:t>
            </a:r>
            <a:r>
              <a:rPr lang="en-US" altLang="zh-CN" sz="1800" b="1">
                <a:solidFill>
                  <a:srgbClr val="FF0000"/>
                </a:solidFill>
                <a:latin typeface="微软雅黑" panose="020B0503020204020204" charset="-122"/>
                <a:ea typeface="微软雅黑" panose="020B0503020204020204" charset="-122"/>
                <a:cs typeface="微软雅黑" panose="020B0503020204020204" charset="-122"/>
                <a:sym typeface="+mn-ea"/>
              </a:rPr>
              <a:t>20200319</a:t>
            </a:r>
            <a:r>
              <a:rPr lang="zh-CN" altLang="en-US" sz="1800" b="1">
                <a:solidFill>
                  <a:srgbClr val="00B050"/>
                </a:solidFill>
                <a:latin typeface="微软雅黑" panose="020B0503020204020204" charset="-122"/>
                <a:ea typeface="微软雅黑" panose="020B0503020204020204" charset="-122"/>
                <a:cs typeface="微软雅黑" panose="020B0503020204020204" charset="-122"/>
                <a:sym typeface="+mn-ea"/>
              </a:rPr>
              <a:t>第</a:t>
            </a:r>
            <a:r>
              <a:rPr lang="en-US" altLang="zh-CN" sz="1800" b="1">
                <a:solidFill>
                  <a:srgbClr val="00B050"/>
                </a:solidFill>
                <a:latin typeface="微软雅黑" panose="020B0503020204020204" charset="-122"/>
                <a:ea typeface="微软雅黑" panose="020B0503020204020204" charset="-122"/>
                <a:cs typeface="微软雅黑" panose="020B0503020204020204" charset="-122"/>
                <a:sym typeface="+mn-ea"/>
              </a:rPr>
              <a:t>3</a:t>
            </a:r>
            <a:r>
              <a:rPr lang="zh-CN" altLang="en-US" sz="1800" b="1">
                <a:solidFill>
                  <a:srgbClr val="00B050"/>
                </a:solidFill>
                <a:latin typeface="微软雅黑" panose="020B0503020204020204" charset="-122"/>
                <a:ea typeface="微软雅黑" panose="020B0503020204020204" charset="-122"/>
                <a:cs typeface="微软雅黑" panose="020B0503020204020204" charset="-122"/>
                <a:sym typeface="+mn-ea"/>
              </a:rPr>
              <a:t>节</a:t>
            </a:r>
            <a:endParaRPr kumimoji="0" lang="zh-CN" altLang="en-US" sz="1800" b="1" i="0" u="none" strike="noStrike" cap="none" spc="0" normalizeH="0" baseline="0">
              <a:ln>
                <a:noFill/>
              </a:ln>
              <a:solidFill>
                <a:srgbClr val="00B050"/>
              </a:solidFill>
              <a:effectLst/>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13665" y="147320"/>
            <a:ext cx="8995410" cy="5323205"/>
          </a:xfrm>
          <a:prstGeom prst="rect">
            <a:avLst/>
          </a:prstGeom>
          <a:noFill/>
        </p:spPr>
        <p:txBody>
          <a:bodyPr wrap="square" rtlCol="0">
            <a:spAutoFit/>
          </a:bodyPr>
          <a:p>
            <a:r>
              <a:rPr lang="zh-CN" altLang="en-US" sz="2000" b="1">
                <a:solidFill>
                  <a:srgbClr val="FF0000"/>
                </a:solidFill>
                <a:latin typeface="黑体" panose="02010609060101010101" pitchFamily="2" charset="-122"/>
                <a:ea typeface="黑体" panose="02010609060101010101" pitchFamily="2" charset="-122"/>
              </a:rPr>
              <a:t>上次作业答案</a:t>
            </a:r>
            <a:r>
              <a:rPr lang="zh-CN" altLang="en-US" sz="2000" b="1">
                <a:solidFill>
                  <a:srgbClr val="00B050"/>
                </a:solidFill>
                <a:latin typeface="黑体" panose="02010609060101010101" pitchFamily="2" charset="-122"/>
                <a:ea typeface="黑体" panose="02010609060101010101" pitchFamily="2" charset="-122"/>
              </a:rPr>
              <a:t>（自己对照答案检查修改作业）</a:t>
            </a:r>
            <a:endParaRPr lang="zh-CN" altLang="en-US" sz="2000" b="1">
              <a:solidFill>
                <a:srgbClr val="00B050"/>
              </a:solidFill>
              <a:latin typeface="黑体" panose="02010609060101010101" pitchFamily="2" charset="-122"/>
              <a:ea typeface="黑体" panose="02010609060101010101" pitchFamily="2" charset="-122"/>
            </a:endParaRPr>
          </a:p>
          <a:p>
            <a:endParaRPr lang="zh-CN" altLang="en-US" sz="2000" b="1">
              <a:solidFill>
                <a:srgbClr val="00B050"/>
              </a:solidFill>
              <a:latin typeface="黑体" panose="02010609060101010101" pitchFamily="2" charset="-122"/>
              <a:ea typeface="黑体" panose="02010609060101010101" pitchFamily="2" charset="-122"/>
            </a:endParaRPr>
          </a:p>
          <a:p>
            <a:r>
              <a:rPr lang="zh-CN" altLang="en-US" sz="2000" b="1">
                <a:solidFill>
                  <a:srgbClr val="00B050"/>
                </a:solidFill>
                <a:latin typeface="黑体" panose="02010609060101010101" pitchFamily="2" charset="-122"/>
                <a:ea typeface="黑体" panose="02010609060101010101" pitchFamily="2" charset="-122"/>
              </a:rPr>
              <a:t>一：</a:t>
            </a:r>
            <a:endParaRPr lang="zh-CN" altLang="en-US" sz="2000" b="1">
              <a:solidFill>
                <a:srgbClr val="00B050"/>
              </a:solidFill>
              <a:latin typeface="黑体" panose="02010609060101010101" pitchFamily="2" charset="-122"/>
              <a:ea typeface="黑体" panose="02010609060101010101" pitchFamily="2" charset="-122"/>
            </a:endParaRPr>
          </a:p>
          <a:p>
            <a:r>
              <a:rPr lang="zh-CN" altLang="en-US" sz="2000" b="1">
                <a:solidFill>
                  <a:srgbClr val="0000FF"/>
                </a:solidFill>
                <a:latin typeface="黑体" panose="02010609060101010101" pitchFamily="2" charset="-122"/>
                <a:ea typeface="黑体" panose="02010609060101010101" pitchFamily="2" charset="-122"/>
              </a:rPr>
              <a:t>海鸥：象征伪装在革命队伍中的假革命者。</a:t>
            </a:r>
            <a:endParaRPr lang="zh-CN" altLang="en-US" sz="2000" b="1">
              <a:solidFill>
                <a:srgbClr val="0000FF"/>
              </a:solidFill>
              <a:latin typeface="黑体" panose="02010609060101010101" pitchFamily="2" charset="-122"/>
              <a:ea typeface="黑体" panose="02010609060101010101" pitchFamily="2" charset="-122"/>
            </a:endParaRPr>
          </a:p>
          <a:p>
            <a:r>
              <a:rPr lang="zh-CN" altLang="en-US" sz="2000" b="1">
                <a:solidFill>
                  <a:srgbClr val="0000FF"/>
                </a:solidFill>
                <a:latin typeface="黑体" panose="02010609060101010101" pitchFamily="2" charset="-122"/>
                <a:ea typeface="黑体" panose="02010609060101010101" pitchFamily="2" charset="-122"/>
              </a:rPr>
              <a:t>海鸭：呻吟，吓坏。象征贪图安逸的不革命者。</a:t>
            </a:r>
            <a:endParaRPr lang="zh-CN" altLang="en-US" sz="2000" b="1">
              <a:solidFill>
                <a:srgbClr val="0000FF"/>
              </a:solidFill>
              <a:latin typeface="黑体" panose="02010609060101010101" pitchFamily="2" charset="-122"/>
              <a:ea typeface="黑体" panose="02010609060101010101" pitchFamily="2" charset="-122"/>
            </a:endParaRPr>
          </a:p>
          <a:p>
            <a:r>
              <a:rPr lang="zh-CN" altLang="en-US" sz="2000" b="1">
                <a:solidFill>
                  <a:srgbClr val="0000FF"/>
                </a:solidFill>
                <a:latin typeface="黑体" panose="02010609060101010101" pitchFamily="2" charset="-122"/>
                <a:ea typeface="黑体" panose="02010609060101010101" pitchFamily="2" charset="-122"/>
              </a:rPr>
              <a:t>企鹅：胆怯，躲藏。象征畏惧革命，贪生怕死的</a:t>
            </a:r>
            <a:r>
              <a:rPr lang="zh-CN" altLang="en-US" sz="2000" b="1">
                <a:solidFill>
                  <a:srgbClr val="0000FF"/>
                </a:solidFill>
                <a:latin typeface="黑体" panose="02010609060101010101" pitchFamily="2" charset="-122"/>
                <a:ea typeface="黑体" panose="02010609060101010101" pitchFamily="2" charset="-122"/>
                <a:sym typeface="+mn-ea"/>
              </a:rPr>
              <a:t>不革命者。</a:t>
            </a:r>
            <a:endParaRPr lang="zh-CN" altLang="en-US" sz="2000" b="1">
              <a:solidFill>
                <a:srgbClr val="0000FF"/>
              </a:solidFill>
              <a:latin typeface="黑体" panose="02010609060101010101" pitchFamily="2" charset="-122"/>
              <a:ea typeface="黑体" panose="02010609060101010101" pitchFamily="2" charset="-122"/>
              <a:sym typeface="+mn-ea"/>
            </a:endParaRPr>
          </a:p>
          <a:p>
            <a:r>
              <a:rPr lang="zh-CN" altLang="en-US" sz="2000" b="1">
                <a:solidFill>
                  <a:srgbClr val="0000FF"/>
                </a:solidFill>
                <a:latin typeface="黑体" panose="02010609060101010101" pitchFamily="2" charset="-122"/>
                <a:ea typeface="黑体" panose="02010609060101010101" pitchFamily="2" charset="-122"/>
              </a:rPr>
              <a:t>二：</a:t>
            </a:r>
            <a:endParaRPr lang="zh-CN" altLang="en-US" sz="2000" b="1">
              <a:solidFill>
                <a:srgbClr val="0000FF"/>
              </a:solidFill>
              <a:latin typeface="黑体" panose="02010609060101010101" pitchFamily="2" charset="-122"/>
              <a:ea typeface="黑体" panose="02010609060101010101" pitchFamily="2" charset="-122"/>
            </a:endParaRPr>
          </a:p>
          <a:p>
            <a:r>
              <a:rPr lang="zh-CN" altLang="en-US" sz="2000" b="1">
                <a:solidFill>
                  <a:srgbClr val="0000FF"/>
                </a:solidFill>
                <a:latin typeface="黑体" panose="02010609060101010101" pitchFamily="2" charset="-122"/>
                <a:ea typeface="黑体" panose="02010609060101010101" pitchFamily="2" charset="-122"/>
              </a:rPr>
              <a:t>写海鸥</a:t>
            </a:r>
            <a:r>
              <a:rPr lang="zh-CN" altLang="en-US" sz="2000" b="1">
                <a:solidFill>
                  <a:srgbClr val="0000FF"/>
                </a:solidFill>
                <a:latin typeface="黑体" panose="02010609060101010101" pitchFamily="2" charset="-122"/>
                <a:ea typeface="黑体" panose="02010609060101010101" pitchFamily="2" charset="-122"/>
                <a:sym typeface="+mn-ea"/>
              </a:rPr>
              <a:t>呻吟，</a:t>
            </a:r>
            <a:r>
              <a:rPr lang="zh-CN" altLang="en-US" sz="2000" b="1">
                <a:solidFill>
                  <a:srgbClr val="0000FF"/>
                </a:solidFill>
                <a:latin typeface="微软雅黑" panose="020B0503020204020204" charset="-122"/>
                <a:ea typeface="微软雅黑" panose="020B0503020204020204" charset="-122"/>
                <a:cs typeface="Arial" panose="020B0604020202020204" pitchFamily="34" charset="0"/>
                <a:sym typeface="+mn-ea"/>
              </a:rPr>
              <a:t>飞窜，充满恐惧。</a:t>
            </a:r>
            <a:r>
              <a:rPr lang="zh-CN" altLang="en-US" sz="2000" b="1">
                <a:solidFill>
                  <a:srgbClr val="0000FF"/>
                </a:solidFill>
                <a:latin typeface="黑体" panose="02010609060101010101" pitchFamily="2" charset="-122"/>
                <a:ea typeface="黑体" panose="02010609060101010101" pitchFamily="2" charset="-122"/>
                <a:sym typeface="+mn-ea"/>
              </a:rPr>
              <a:t>海鸭呻吟，吓坏。企鹅胆怯，躲藏的丑态，是为了与海燕的高傲，勇敢，自由自在飞翔，呐喊形成鲜明对比，以突出海燕英勇坚强乐观自信的形象。作者对这些形形色色的假革命者和</a:t>
            </a:r>
            <a:r>
              <a:rPr lang="zh-CN" altLang="en-US" sz="2000" b="1">
                <a:solidFill>
                  <a:srgbClr val="0000FF"/>
                </a:solidFill>
                <a:latin typeface="黑体" panose="02010609060101010101" pitchFamily="2" charset="-122"/>
                <a:ea typeface="黑体" panose="02010609060101010101" pitchFamily="2" charset="-122"/>
                <a:sym typeface="+mn-ea"/>
              </a:rPr>
              <a:t>不革命者进行了无情的鞭挞。</a:t>
            </a:r>
            <a:endParaRPr lang="zh-CN" altLang="en-US" sz="2000" b="1">
              <a:solidFill>
                <a:srgbClr val="0000FF"/>
              </a:solidFill>
              <a:latin typeface="黑体" panose="02010609060101010101" pitchFamily="2" charset="-122"/>
              <a:ea typeface="黑体" panose="02010609060101010101" pitchFamily="2" charset="-122"/>
              <a:sym typeface="+mn-ea"/>
            </a:endParaRPr>
          </a:p>
          <a:p>
            <a:r>
              <a:rPr lang="zh-CN" altLang="en-US" sz="2000" b="1">
                <a:solidFill>
                  <a:srgbClr val="0000FF"/>
                </a:solidFill>
                <a:latin typeface="微软雅黑" panose="020B0503020204020204" charset="-122"/>
                <a:ea typeface="微软雅黑" panose="020B0503020204020204" charset="-122"/>
                <a:cs typeface="Arial" panose="020B0604020202020204" pitchFamily="34" charset="0"/>
                <a:sym typeface="+mn-ea"/>
              </a:rPr>
              <a:t>三：</a:t>
            </a:r>
            <a:endParaRPr lang="zh-CN" altLang="en-US" sz="2000" b="1">
              <a:solidFill>
                <a:srgbClr val="0000FF"/>
              </a:solidFill>
              <a:latin typeface="微软雅黑" panose="020B0503020204020204" charset="-122"/>
              <a:ea typeface="微软雅黑" panose="020B0503020204020204" charset="-122"/>
              <a:cs typeface="Arial" panose="020B0604020202020204" pitchFamily="34" charset="0"/>
              <a:sym typeface="+mn-ea"/>
            </a:endParaRPr>
          </a:p>
          <a:p>
            <a:r>
              <a:rPr lang="en-US" altLang="zh-CN" sz="2000" b="1">
                <a:solidFill>
                  <a:srgbClr val="0000FF"/>
                </a:solidFill>
                <a:latin typeface="微软雅黑" panose="020B0503020204020204" charset="-122"/>
                <a:ea typeface="微软雅黑" panose="020B0503020204020204" charset="-122"/>
                <a:cs typeface="Arial" panose="020B0604020202020204" pitchFamily="34" charset="0"/>
                <a:sym typeface="+mn-ea"/>
              </a:rPr>
              <a:t>1.</a:t>
            </a:r>
            <a:r>
              <a:rPr lang="zh-CN" altLang="en-US" sz="2000" b="1">
                <a:solidFill>
                  <a:srgbClr val="0000FF"/>
                </a:solidFill>
                <a:latin typeface="微软雅黑" panose="020B0503020204020204" charset="-122"/>
                <a:ea typeface="微软雅黑" panose="020B0503020204020204" charset="-122"/>
                <a:cs typeface="Arial" panose="020B0604020202020204" pitchFamily="34" charset="0"/>
                <a:sym typeface="+mn-ea"/>
              </a:rPr>
              <a:t>比喻。把海燕比作</a:t>
            </a:r>
            <a:r>
              <a:rPr lang="en-US" altLang="zh-CN" sz="2000" b="1">
                <a:solidFill>
                  <a:srgbClr val="0000FF"/>
                </a:solidFill>
                <a:latin typeface="微软雅黑" panose="020B0503020204020204" charset="-122"/>
                <a:ea typeface="微软雅黑" panose="020B0503020204020204" charset="-122"/>
                <a:cs typeface="Arial" panose="020B0604020202020204" pitchFamily="34" charset="0"/>
                <a:sym typeface="+mn-ea"/>
              </a:rPr>
              <a:t>“</a:t>
            </a:r>
            <a:r>
              <a:rPr lang="zh-CN" altLang="en-US" sz="2000" b="1">
                <a:solidFill>
                  <a:srgbClr val="0000FF"/>
                </a:solidFill>
                <a:latin typeface="微软雅黑" panose="020B0503020204020204" charset="-122"/>
                <a:ea typeface="微软雅黑" panose="020B0503020204020204" charset="-122"/>
                <a:cs typeface="Arial" panose="020B0604020202020204" pitchFamily="34" charset="0"/>
                <a:sym typeface="+mn-ea"/>
              </a:rPr>
              <a:t>黑色的闪电</a:t>
            </a:r>
            <a:r>
              <a:rPr lang="en-US" altLang="zh-CN" sz="2000" b="1">
                <a:solidFill>
                  <a:srgbClr val="0000FF"/>
                </a:solidFill>
                <a:latin typeface="微软雅黑" panose="020B0503020204020204" charset="-122"/>
                <a:ea typeface="微软雅黑" panose="020B0503020204020204" charset="-122"/>
                <a:cs typeface="Arial" panose="020B0604020202020204" pitchFamily="34" charset="0"/>
                <a:sym typeface="+mn-ea"/>
              </a:rPr>
              <a:t>”</a:t>
            </a:r>
            <a:r>
              <a:rPr lang="zh-CN" altLang="en-US" sz="2000" b="1">
                <a:solidFill>
                  <a:srgbClr val="0000FF"/>
                </a:solidFill>
                <a:latin typeface="微软雅黑" panose="020B0503020204020204" charset="-122"/>
                <a:ea typeface="微软雅黑" panose="020B0503020204020204" charset="-122"/>
                <a:cs typeface="Arial" panose="020B0604020202020204" pitchFamily="34" charset="0"/>
                <a:sym typeface="+mn-ea"/>
              </a:rPr>
              <a:t>，突出海燕勇猛，迅捷的特点。</a:t>
            </a:r>
            <a:endParaRPr lang="zh-CN" altLang="en-US" sz="2000" b="1">
              <a:solidFill>
                <a:srgbClr val="0000FF"/>
              </a:solidFill>
              <a:latin typeface="微软雅黑" panose="020B0503020204020204" charset="-122"/>
              <a:ea typeface="微软雅黑" panose="020B0503020204020204" charset="-122"/>
              <a:cs typeface="Arial" panose="020B0604020202020204" pitchFamily="34" charset="0"/>
              <a:sym typeface="+mn-ea"/>
            </a:endParaRPr>
          </a:p>
          <a:p>
            <a:r>
              <a:rPr lang="en-US" altLang="zh-CN" sz="2000" b="1">
                <a:solidFill>
                  <a:srgbClr val="0000FF"/>
                </a:solidFill>
                <a:latin typeface="微软雅黑" panose="020B0503020204020204" charset="-122"/>
                <a:ea typeface="微软雅黑" panose="020B0503020204020204" charset="-122"/>
                <a:cs typeface="Arial" panose="020B0604020202020204" pitchFamily="34" charset="0"/>
                <a:sym typeface="+mn-ea"/>
              </a:rPr>
              <a:t>2.</a:t>
            </a:r>
            <a:r>
              <a:rPr lang="zh-CN" altLang="en-US" sz="2000" b="1">
                <a:solidFill>
                  <a:srgbClr val="0000FF"/>
                </a:solidFill>
                <a:latin typeface="微软雅黑" panose="020B0503020204020204" charset="-122"/>
                <a:ea typeface="微软雅黑" panose="020B0503020204020204" charset="-122"/>
                <a:cs typeface="Arial" panose="020B0604020202020204" pitchFamily="34" charset="0"/>
                <a:sym typeface="+mn-ea"/>
              </a:rPr>
              <a:t>拟人。将海鸭拟人化，形象地写出了海鸭在暴风雨来临之前惊恐万状的丑态。</a:t>
            </a:r>
            <a:endParaRPr lang="zh-CN" altLang="en-US" sz="2000" b="1">
              <a:solidFill>
                <a:srgbClr val="0000FF"/>
              </a:solidFill>
              <a:latin typeface="微软雅黑" panose="020B0503020204020204" charset="-122"/>
              <a:ea typeface="微软雅黑" panose="020B0503020204020204" charset="-122"/>
              <a:cs typeface="Arial" panose="020B0604020202020204" pitchFamily="34" charset="0"/>
              <a:sym typeface="+mn-ea"/>
            </a:endParaRPr>
          </a:p>
          <a:p>
            <a:r>
              <a:rPr lang="en-US" altLang="zh-CN" sz="2000" b="1">
                <a:solidFill>
                  <a:srgbClr val="0000FF"/>
                </a:solidFill>
                <a:latin typeface="微软雅黑" panose="020B0503020204020204" charset="-122"/>
                <a:ea typeface="微软雅黑" panose="020B0503020204020204" charset="-122"/>
                <a:cs typeface="Arial" panose="020B0604020202020204" pitchFamily="34" charset="0"/>
                <a:sym typeface="+mn-ea"/>
              </a:rPr>
              <a:t>3.</a:t>
            </a:r>
            <a:r>
              <a:rPr lang="zh-CN" altLang="en-US" sz="2000" b="1">
                <a:solidFill>
                  <a:srgbClr val="0000FF"/>
                </a:solidFill>
                <a:latin typeface="微软雅黑" panose="020B0503020204020204" charset="-122"/>
                <a:ea typeface="微软雅黑" panose="020B0503020204020204" charset="-122"/>
                <a:cs typeface="Arial" panose="020B0604020202020204" pitchFamily="34" charset="0"/>
                <a:sym typeface="+mn-ea"/>
              </a:rPr>
              <a:t>比喻，拟人。把巨浪比作</a:t>
            </a:r>
            <a:r>
              <a:rPr lang="en-US" altLang="zh-CN" sz="2000" b="1">
                <a:solidFill>
                  <a:srgbClr val="0000FF"/>
                </a:solidFill>
                <a:latin typeface="微软雅黑" panose="020B0503020204020204" charset="-122"/>
                <a:ea typeface="微软雅黑" panose="020B0503020204020204" charset="-122"/>
                <a:cs typeface="Arial" panose="020B0604020202020204" pitchFamily="34" charset="0"/>
                <a:sym typeface="+mn-ea"/>
              </a:rPr>
              <a:t>“</a:t>
            </a:r>
            <a:r>
              <a:rPr lang="zh-CN" altLang="en-US" sz="2000" b="1">
                <a:solidFill>
                  <a:srgbClr val="0000FF"/>
                </a:solidFill>
                <a:latin typeface="微软雅黑" panose="020B0503020204020204" charset="-122"/>
                <a:ea typeface="微软雅黑" panose="020B0503020204020204" charset="-122"/>
                <a:cs typeface="Arial" panose="020B0604020202020204" pitchFamily="34" charset="0"/>
                <a:sym typeface="+mn-ea"/>
              </a:rPr>
              <a:t>大块的翡翠</a:t>
            </a:r>
            <a:r>
              <a:rPr lang="en-US" altLang="zh-CN" sz="2000" b="1">
                <a:solidFill>
                  <a:srgbClr val="0000FF"/>
                </a:solidFill>
                <a:latin typeface="微软雅黑" panose="020B0503020204020204" charset="-122"/>
                <a:ea typeface="微软雅黑" panose="020B0503020204020204" charset="-122"/>
                <a:cs typeface="Arial" panose="020B0604020202020204" pitchFamily="34" charset="0"/>
                <a:sym typeface="+mn-ea"/>
              </a:rPr>
              <a:t>”</a:t>
            </a:r>
            <a:r>
              <a:rPr lang="zh-CN" altLang="en-US" sz="2000" b="1">
                <a:solidFill>
                  <a:srgbClr val="0000FF"/>
                </a:solidFill>
                <a:latin typeface="微软雅黑" panose="020B0503020204020204" charset="-122"/>
                <a:ea typeface="微软雅黑" panose="020B0503020204020204" charset="-122"/>
                <a:cs typeface="Arial" panose="020B0604020202020204" pitchFamily="34" charset="0"/>
                <a:sym typeface="+mn-ea"/>
              </a:rPr>
              <a:t>，生动形象的写出了海浪的颜色和形态。</a:t>
            </a:r>
            <a:r>
              <a:rPr lang="en-US" altLang="zh-CN" sz="2000" b="1">
                <a:solidFill>
                  <a:srgbClr val="0000FF"/>
                </a:solidFill>
                <a:latin typeface="微软雅黑" panose="020B0503020204020204" charset="-122"/>
                <a:ea typeface="微软雅黑" panose="020B0503020204020204" charset="-122"/>
                <a:cs typeface="Arial" panose="020B0604020202020204" pitchFamily="34" charset="0"/>
                <a:sym typeface="+mn-ea"/>
              </a:rPr>
              <a:t>“</a:t>
            </a:r>
            <a:r>
              <a:rPr lang="zh-CN" altLang="en-US" sz="2000" b="1">
                <a:solidFill>
                  <a:srgbClr val="0000FF"/>
                </a:solidFill>
                <a:latin typeface="微软雅黑" panose="020B0503020204020204" charset="-122"/>
                <a:ea typeface="微软雅黑" panose="020B0503020204020204" charset="-122"/>
                <a:cs typeface="Arial" panose="020B0604020202020204" pitchFamily="34" charset="0"/>
                <a:sym typeface="+mn-ea"/>
              </a:rPr>
              <a:t>抱起，恶狠狠，摔</a:t>
            </a:r>
            <a:r>
              <a:rPr lang="en-US" altLang="zh-CN" sz="2000" b="1">
                <a:solidFill>
                  <a:srgbClr val="0000FF"/>
                </a:solidFill>
                <a:latin typeface="微软雅黑" panose="020B0503020204020204" charset="-122"/>
                <a:ea typeface="微软雅黑" panose="020B0503020204020204" charset="-122"/>
                <a:cs typeface="Arial" panose="020B0604020202020204" pitchFamily="34" charset="0"/>
                <a:sym typeface="+mn-ea"/>
              </a:rPr>
              <a:t>”</a:t>
            </a:r>
            <a:r>
              <a:rPr lang="zh-CN" altLang="en-US" sz="2000" b="1">
                <a:solidFill>
                  <a:srgbClr val="0000FF"/>
                </a:solidFill>
                <a:latin typeface="微软雅黑" panose="020B0503020204020204" charset="-122"/>
                <a:ea typeface="微软雅黑" panose="020B0503020204020204" charset="-122"/>
                <a:cs typeface="Arial" panose="020B0604020202020204" pitchFamily="34" charset="0"/>
                <a:sym typeface="+mn-ea"/>
              </a:rPr>
              <a:t>是人的动作，把狂风拟人化，写出了狂风的猖狂。</a:t>
            </a:r>
            <a:endParaRPr lang="zh-CN" altLang="en-US" sz="2000" b="1">
              <a:solidFill>
                <a:srgbClr val="0000FF"/>
              </a:solidFill>
              <a:latin typeface="微软雅黑" panose="020B0503020204020204" charset="-122"/>
              <a:ea typeface="微软雅黑" panose="020B0503020204020204" charset="-122"/>
              <a:cs typeface="Arial" panose="020B0604020202020204" pitchFamily="34" charset="0"/>
              <a:sym typeface="+mn-ea"/>
            </a:endParaRPr>
          </a:p>
          <a:p>
            <a:r>
              <a:rPr lang="en-US" altLang="zh-CN" sz="2000" b="1">
                <a:solidFill>
                  <a:srgbClr val="0000FF"/>
                </a:solidFill>
                <a:latin typeface="微软雅黑" panose="020B0503020204020204" charset="-122"/>
                <a:ea typeface="微软雅黑" panose="020B0503020204020204" charset="-122"/>
                <a:cs typeface="Arial" panose="020B0604020202020204" pitchFamily="34" charset="0"/>
                <a:sym typeface="+mn-ea"/>
              </a:rPr>
              <a:t>4.</a:t>
            </a:r>
            <a:r>
              <a:rPr lang="zh-CN" altLang="en-US" sz="2000" b="1">
                <a:solidFill>
                  <a:srgbClr val="0000FF"/>
                </a:solidFill>
                <a:latin typeface="微软雅黑" panose="020B0503020204020204" charset="-122"/>
                <a:ea typeface="微软雅黑" panose="020B0503020204020204" charset="-122"/>
                <a:cs typeface="Arial" panose="020B0604020202020204" pitchFamily="34" charset="0"/>
                <a:sym typeface="+mn-ea"/>
              </a:rPr>
              <a:t>反复。以强烈的感情表现了海燕对暴风雨的渴望和呼唤。</a:t>
            </a:r>
            <a:endParaRPr lang="zh-CN" altLang="en-US" sz="2000" b="1">
              <a:solidFill>
                <a:srgbClr val="0000FF"/>
              </a:solidFill>
              <a:latin typeface="微软雅黑" panose="020B0503020204020204" charset="-122"/>
              <a:ea typeface="微软雅黑" panose="020B0503020204020204" charset="-122"/>
              <a:cs typeface="Arial" panose="020B0604020202020204" pitchFamily="34" charset="0"/>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71145" y="369570"/>
            <a:ext cx="8765540" cy="3476625"/>
          </a:xfrm>
          <a:prstGeom prst="rect">
            <a:avLst/>
          </a:prstGeom>
          <a:noFill/>
        </p:spPr>
        <p:txBody>
          <a:bodyPr wrap="square" rtlCol="0">
            <a:spAutoFit/>
          </a:bodyPr>
          <a:p>
            <a:r>
              <a:rPr lang="zh-CN" altLang="en-US" sz="4400" b="1">
                <a:solidFill>
                  <a:srgbClr val="FF0000"/>
                </a:solidFill>
                <a:latin typeface="黑体" panose="02010609060101010101" pitchFamily="2" charset="-122"/>
                <a:ea typeface="黑体" panose="02010609060101010101" pitchFamily="2" charset="-122"/>
              </a:rPr>
              <a:t>听读，默读课文</a:t>
            </a:r>
            <a:endParaRPr lang="zh-CN" altLang="en-US" sz="4400" b="1">
              <a:solidFill>
                <a:srgbClr val="FF0000"/>
              </a:solidFill>
              <a:latin typeface="黑体" panose="02010609060101010101" pitchFamily="2" charset="-122"/>
              <a:ea typeface="黑体" panose="02010609060101010101" pitchFamily="2" charset="-122"/>
            </a:endParaRPr>
          </a:p>
          <a:p>
            <a:endParaRPr lang="zh-CN" altLang="en-US" sz="4400" b="1">
              <a:solidFill>
                <a:srgbClr val="FF0000"/>
              </a:solidFill>
              <a:latin typeface="黑体" panose="02010609060101010101" pitchFamily="2" charset="-122"/>
              <a:ea typeface="黑体" panose="02010609060101010101" pitchFamily="2" charset="-122"/>
            </a:endParaRPr>
          </a:p>
          <a:p>
            <a:r>
              <a:rPr lang="en-US" altLang="zh-CN" sz="4400" b="1">
                <a:solidFill>
                  <a:srgbClr val="0000FF"/>
                </a:solidFill>
                <a:latin typeface="黑体" panose="02010609060101010101" pitchFamily="2" charset="-122"/>
                <a:ea typeface="黑体" panose="02010609060101010101" pitchFamily="2" charset="-122"/>
              </a:rPr>
              <a:t>1</a:t>
            </a:r>
            <a:r>
              <a:rPr lang="zh-CN" altLang="en-US" sz="4400" b="1">
                <a:solidFill>
                  <a:srgbClr val="0000FF"/>
                </a:solidFill>
                <a:latin typeface="黑体" panose="02010609060101010101" pitchFamily="2" charset="-122"/>
                <a:ea typeface="黑体" panose="02010609060101010101" pitchFamily="2" charset="-122"/>
              </a:rPr>
              <a:t>，动手画出生字词和难理解句子</a:t>
            </a:r>
            <a:endParaRPr lang="zh-CN" altLang="en-US" sz="4400" b="1">
              <a:solidFill>
                <a:srgbClr val="0000FF"/>
              </a:solidFill>
              <a:latin typeface="黑体" panose="02010609060101010101" pitchFamily="2" charset="-122"/>
              <a:ea typeface="黑体" panose="02010609060101010101" pitchFamily="2" charset="-122"/>
            </a:endParaRPr>
          </a:p>
          <a:p>
            <a:r>
              <a:rPr lang="en-US" altLang="zh-CN" sz="4400" b="1">
                <a:solidFill>
                  <a:srgbClr val="0000FF"/>
                </a:solidFill>
                <a:latin typeface="黑体" panose="02010609060101010101" pitchFamily="2" charset="-122"/>
                <a:ea typeface="黑体" panose="02010609060101010101" pitchFamily="2" charset="-122"/>
              </a:rPr>
              <a:t>2</a:t>
            </a:r>
            <a:r>
              <a:rPr lang="zh-CN" altLang="en-US" sz="4400" b="1">
                <a:solidFill>
                  <a:srgbClr val="0000FF"/>
                </a:solidFill>
                <a:latin typeface="黑体" panose="02010609060101010101" pitchFamily="2" charset="-122"/>
                <a:ea typeface="黑体" panose="02010609060101010101" pitchFamily="2" charset="-122"/>
              </a:rPr>
              <a:t>，把握小说内容</a:t>
            </a:r>
            <a:endParaRPr lang="zh-CN" altLang="en-US" sz="4400" b="1">
              <a:solidFill>
                <a:srgbClr val="0000FF"/>
              </a:solidFill>
              <a:latin typeface="黑体" panose="02010609060101010101" pitchFamily="2" charset="-122"/>
              <a:ea typeface="黑体" panose="02010609060101010101" pitchFamily="2" charset="-122"/>
            </a:endParaRPr>
          </a:p>
          <a:p>
            <a:r>
              <a:rPr lang="en-US" altLang="zh-CN" sz="4400" b="1">
                <a:solidFill>
                  <a:srgbClr val="0000FF"/>
                </a:solidFill>
                <a:latin typeface="黑体" panose="02010609060101010101" pitchFamily="2" charset="-122"/>
                <a:ea typeface="黑体" panose="02010609060101010101" pitchFamily="2" charset="-122"/>
              </a:rPr>
              <a:t>3</a:t>
            </a:r>
            <a:r>
              <a:rPr lang="zh-CN" altLang="en-US" sz="4400" b="1">
                <a:solidFill>
                  <a:srgbClr val="0000FF"/>
                </a:solidFill>
                <a:latin typeface="黑体" panose="02010609060101010101" pitchFamily="2" charset="-122"/>
                <a:ea typeface="黑体" panose="02010609060101010101" pitchFamily="2" charset="-122"/>
              </a:rPr>
              <a:t>，划分出小说结构</a:t>
            </a:r>
            <a:endParaRPr lang="zh-CN" altLang="en-US" sz="4400" b="1">
              <a:solidFill>
                <a:srgbClr val="0000FF"/>
              </a:solidFill>
              <a:latin typeface="黑体" panose="02010609060101010101" pitchFamily="2" charset="-122"/>
              <a:ea typeface="黑体" panose="02010609060101010101" pitchFamily="2" charset="-122"/>
            </a:endParaRPr>
          </a:p>
        </p:txBody>
      </p:sp>
      <p:pic>
        <p:nvPicPr>
          <p:cNvPr id="3" name="孔乙己">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4262120" y="3119120"/>
            <a:ext cx="619125" cy="619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99149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1">
                  <p:stCondLst>
                    <p:cond delay="indefinite"/>
                  </p:stCondLst>
                  <p:endCondLst>
                    <p:cond evt="onNext">
                      <p:tgtEl>
                        <p:sldTgt/>
                      </p:tgtEl>
                    </p:cond>
                    <p:cond evt="onPrev">
                      <p:tgtEl>
                        <p:sldTgt/>
                      </p:tgtEl>
                    </p:cond>
                    <p:cond evt="onStopAudio">
                      <p:tgtEl>
                        <p:sldTgt/>
                      </p:tgtEl>
                    </p:cond>
                  </p:endCondLst>
                </p:cTn>
                <p:tgtEl>
                  <p:spTgt spid="3"/>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2"/>
          <p:cNvSpPr/>
          <p:nvPr/>
        </p:nvSpPr>
        <p:spPr>
          <a:xfrm>
            <a:off x="827088" y="196850"/>
            <a:ext cx="3671887" cy="641350"/>
          </a:xfrm>
          <a:prstGeom prst="rect">
            <a:avLst/>
          </a:prstGeom>
          <a:noFill/>
          <a:ln w="9525">
            <a:noFill/>
          </a:ln>
        </p:spPr>
        <p:txBody>
          <a:bodyPr anchor="ctr">
            <a:spAutoFit/>
          </a:bodyPr>
          <a:p>
            <a:pPr algn="l">
              <a:spcBef>
                <a:spcPct val="0"/>
              </a:spcBef>
            </a:pPr>
            <a:r>
              <a:rPr lang="zh-CN" altLang="en-US" sz="3600" b="1" dirty="0">
                <a:solidFill>
                  <a:schemeClr val="tx1"/>
                </a:solidFill>
                <a:latin typeface="楷体_GB2312" pitchFamily="49" charset="-122"/>
                <a:ea typeface="楷体_GB2312" pitchFamily="49" charset="-122"/>
              </a:rPr>
              <a:t>读准字音 </a:t>
            </a:r>
            <a:endParaRPr lang="zh-CN" altLang="en-US" sz="3600" b="1" dirty="0">
              <a:solidFill>
                <a:schemeClr val="tx1"/>
              </a:solidFill>
              <a:latin typeface="楷体_GB2312" pitchFamily="49" charset="-122"/>
              <a:ea typeface="楷体_GB2312" pitchFamily="49" charset="-122"/>
            </a:endParaRPr>
          </a:p>
        </p:txBody>
      </p:sp>
      <p:sp>
        <p:nvSpPr>
          <p:cNvPr id="8195" name="Rectangle 3"/>
          <p:cNvSpPr/>
          <p:nvPr/>
        </p:nvSpPr>
        <p:spPr>
          <a:xfrm>
            <a:off x="395288" y="717550"/>
            <a:ext cx="8208962" cy="5591175"/>
          </a:xfrm>
          <a:prstGeom prst="rect">
            <a:avLst/>
          </a:prstGeom>
          <a:noFill/>
          <a:ln w="9525">
            <a:noFill/>
          </a:ln>
        </p:spPr>
        <p:txBody>
          <a:bodyPr anchor="ctr">
            <a:spAutoFit/>
          </a:bodyPr>
          <a:p>
            <a:pPr algn="l">
              <a:lnSpc>
                <a:spcPct val="125000"/>
              </a:lnSpc>
              <a:spcBef>
                <a:spcPct val="0"/>
              </a:spcBef>
            </a:pPr>
            <a:r>
              <a:rPr lang="zh-CN" altLang="en-US" sz="3600" b="1" dirty="0">
                <a:solidFill>
                  <a:schemeClr val="tx1"/>
                </a:solidFill>
                <a:latin typeface="楷体_GB2312" pitchFamily="49" charset="-122"/>
                <a:ea typeface="楷体_GB2312" pitchFamily="49" charset="-122"/>
              </a:rPr>
              <a:t>附和（     ）   不屑（      ）置辩</a:t>
            </a:r>
            <a:endParaRPr lang="zh-CN" altLang="en-US" sz="3600" b="1" dirty="0">
              <a:solidFill>
                <a:schemeClr val="tx1"/>
              </a:solidFill>
              <a:latin typeface="楷体_GB2312" pitchFamily="49" charset="-122"/>
              <a:ea typeface="楷体_GB2312" pitchFamily="49" charset="-122"/>
            </a:endParaRPr>
          </a:p>
          <a:p>
            <a:pPr algn="l">
              <a:lnSpc>
                <a:spcPct val="125000"/>
              </a:lnSpc>
              <a:spcBef>
                <a:spcPct val="0"/>
              </a:spcBef>
            </a:pPr>
            <a:r>
              <a:rPr lang="zh-CN" altLang="en-US" sz="3600" b="1" dirty="0">
                <a:solidFill>
                  <a:schemeClr val="tx1"/>
                </a:solidFill>
                <a:latin typeface="楷体_GB2312" pitchFamily="49" charset="-122"/>
                <a:ea typeface="楷体_GB2312" pitchFamily="49" charset="-122"/>
              </a:rPr>
              <a:t>荤（     ）菜   咸亨（      ）酒店</a:t>
            </a:r>
            <a:endParaRPr lang="zh-CN" altLang="en-US" sz="3600" b="1" dirty="0">
              <a:solidFill>
                <a:schemeClr val="tx1"/>
              </a:solidFill>
              <a:latin typeface="楷体_GB2312" pitchFamily="49" charset="-122"/>
              <a:ea typeface="楷体_GB2312" pitchFamily="49" charset="-122"/>
            </a:endParaRPr>
          </a:p>
          <a:p>
            <a:pPr algn="l">
              <a:lnSpc>
                <a:spcPct val="125000"/>
              </a:lnSpc>
              <a:spcBef>
                <a:spcPct val="0"/>
              </a:spcBef>
            </a:pPr>
            <a:r>
              <a:rPr lang="zh-CN" altLang="en-US" sz="3600" b="1" dirty="0">
                <a:solidFill>
                  <a:schemeClr val="tx1"/>
                </a:solidFill>
                <a:latin typeface="楷体_GB2312" pitchFamily="49" charset="-122"/>
                <a:ea typeface="楷体_GB2312" pitchFamily="49" charset="-122"/>
              </a:rPr>
              <a:t>羼（      ）水  拭（     ）</a:t>
            </a:r>
            <a:endParaRPr lang="zh-CN" altLang="en-US" sz="3600" b="1" dirty="0">
              <a:solidFill>
                <a:schemeClr val="tx1"/>
              </a:solidFill>
              <a:latin typeface="楷体_GB2312" pitchFamily="49" charset="-122"/>
              <a:ea typeface="楷体_GB2312" pitchFamily="49" charset="-122"/>
            </a:endParaRPr>
          </a:p>
          <a:p>
            <a:pPr algn="l">
              <a:lnSpc>
                <a:spcPct val="125000"/>
              </a:lnSpc>
              <a:spcBef>
                <a:spcPct val="0"/>
              </a:spcBef>
            </a:pPr>
            <a:r>
              <a:rPr lang="zh-CN" altLang="en-US" sz="3600" b="1" dirty="0">
                <a:solidFill>
                  <a:schemeClr val="tx1"/>
                </a:solidFill>
                <a:latin typeface="楷体_GB2312" pitchFamily="49" charset="-122"/>
                <a:ea typeface="楷体_GB2312" pitchFamily="49" charset="-122"/>
              </a:rPr>
              <a:t>蘸（     ）     阔绰（       ）</a:t>
            </a:r>
            <a:endParaRPr lang="zh-CN" altLang="en-US" sz="3600" b="1" dirty="0">
              <a:solidFill>
                <a:schemeClr val="tx1"/>
              </a:solidFill>
              <a:latin typeface="楷体_GB2312" pitchFamily="49" charset="-122"/>
              <a:ea typeface="楷体_GB2312" pitchFamily="49" charset="-122"/>
            </a:endParaRPr>
          </a:p>
          <a:p>
            <a:pPr algn="l">
              <a:lnSpc>
                <a:spcPct val="125000"/>
              </a:lnSpc>
              <a:spcBef>
                <a:spcPct val="0"/>
              </a:spcBef>
            </a:pPr>
            <a:r>
              <a:rPr lang="zh-CN" altLang="en-US" sz="3600" b="1" dirty="0">
                <a:solidFill>
                  <a:schemeClr val="tx1"/>
                </a:solidFill>
                <a:latin typeface="楷体_GB2312" pitchFamily="49" charset="-122"/>
                <a:ea typeface="楷体_GB2312" pitchFamily="49" charset="-122"/>
              </a:rPr>
              <a:t>舀（     ）水   涨（      ）红</a:t>
            </a:r>
            <a:endParaRPr lang="zh-CN" altLang="en-US" sz="3600" b="1" dirty="0">
              <a:solidFill>
                <a:schemeClr val="tx1"/>
              </a:solidFill>
              <a:latin typeface="楷体_GB2312" pitchFamily="49" charset="-122"/>
              <a:ea typeface="楷体_GB2312" pitchFamily="49" charset="-122"/>
            </a:endParaRPr>
          </a:p>
          <a:p>
            <a:pPr algn="l">
              <a:lnSpc>
                <a:spcPct val="125000"/>
              </a:lnSpc>
              <a:spcBef>
                <a:spcPct val="0"/>
              </a:spcBef>
            </a:pPr>
            <a:r>
              <a:rPr lang="zh-CN" altLang="en-US" sz="3600" b="1" dirty="0">
                <a:solidFill>
                  <a:schemeClr val="tx1"/>
                </a:solidFill>
                <a:latin typeface="楷体_GB2312" pitchFamily="49" charset="-122"/>
                <a:ea typeface="楷体_GB2312" pitchFamily="49" charset="-122"/>
              </a:rPr>
              <a:t>绽（     ）出   哄（      ）笑</a:t>
            </a:r>
            <a:endParaRPr lang="zh-CN" altLang="en-US" sz="3600" b="1" dirty="0">
              <a:solidFill>
                <a:schemeClr val="tx1"/>
              </a:solidFill>
              <a:latin typeface="楷体_GB2312" pitchFamily="49" charset="-122"/>
              <a:ea typeface="楷体_GB2312" pitchFamily="49" charset="-122"/>
            </a:endParaRPr>
          </a:p>
          <a:p>
            <a:pPr algn="l">
              <a:lnSpc>
                <a:spcPct val="125000"/>
              </a:lnSpc>
              <a:spcBef>
                <a:spcPct val="0"/>
              </a:spcBef>
            </a:pPr>
            <a:r>
              <a:rPr lang="zh-CN" altLang="en-US" sz="3600" b="1" dirty="0">
                <a:solidFill>
                  <a:schemeClr val="tx1"/>
                </a:solidFill>
                <a:latin typeface="楷体_GB2312" pitchFamily="49" charset="-122"/>
                <a:ea typeface="楷体_GB2312" pitchFamily="49" charset="-122"/>
              </a:rPr>
              <a:t>间（     ）或   着（      ）了慌</a:t>
            </a:r>
            <a:endParaRPr lang="zh-CN" altLang="en-US" sz="3600" b="1" dirty="0">
              <a:solidFill>
                <a:schemeClr val="tx1"/>
              </a:solidFill>
              <a:latin typeface="楷体_GB2312" pitchFamily="49" charset="-122"/>
              <a:ea typeface="楷体_GB2312" pitchFamily="49" charset="-122"/>
            </a:endParaRPr>
          </a:p>
          <a:p>
            <a:pPr algn="l">
              <a:lnSpc>
                <a:spcPct val="125000"/>
              </a:lnSpc>
              <a:spcBef>
                <a:spcPct val="0"/>
              </a:spcBef>
            </a:pPr>
            <a:r>
              <a:rPr lang="zh-CN" altLang="en-US" sz="3600" b="1" dirty="0">
                <a:solidFill>
                  <a:schemeClr val="tx1"/>
                </a:solidFill>
                <a:latin typeface="楷体_GB2312" pitchFamily="49" charset="-122"/>
                <a:ea typeface="楷体_GB2312" pitchFamily="49" charset="-122"/>
              </a:rPr>
              <a:t>打折（    ）腿  门槛（      ） </a:t>
            </a:r>
            <a:endParaRPr lang="zh-CN" altLang="en-US" sz="3600" b="1" dirty="0">
              <a:solidFill>
                <a:schemeClr val="tx1"/>
              </a:solidFill>
              <a:latin typeface="楷体_GB2312" pitchFamily="49" charset="-122"/>
              <a:ea typeface="楷体_GB2312" pitchFamily="49" charset="-122"/>
            </a:endParaRPr>
          </a:p>
        </p:txBody>
      </p:sp>
      <p:sp>
        <p:nvSpPr>
          <p:cNvPr id="89092" name="Rectangle 4"/>
          <p:cNvSpPr/>
          <p:nvPr/>
        </p:nvSpPr>
        <p:spPr>
          <a:xfrm>
            <a:off x="1908175" y="915988"/>
            <a:ext cx="973138" cy="641350"/>
          </a:xfrm>
          <a:prstGeom prst="rect">
            <a:avLst/>
          </a:prstGeom>
          <a:noFill/>
          <a:ln w="9525">
            <a:noFill/>
          </a:ln>
          <a:effectLst>
            <a:outerShdw dist="35921" dir="2699999" algn="ctr" rotWithShape="0">
              <a:schemeClr val="bg1"/>
            </a:outerShdw>
          </a:effectLst>
        </p:spPr>
        <p:txBody>
          <a:bodyPr>
            <a:spAutoFit/>
          </a:bodyPr>
          <a:p>
            <a:pPr algn="l">
              <a:spcBef>
                <a:spcPct val="0"/>
              </a:spcBef>
            </a:pPr>
            <a:r>
              <a:rPr lang="en-US" altLang="zh-CN" sz="3600" b="1" i="1" dirty="0">
                <a:solidFill>
                  <a:srgbClr val="FF0000"/>
                </a:solidFill>
                <a:latin typeface="华文细黑" pitchFamily="2" charset="-122"/>
                <a:ea typeface="华文细黑" pitchFamily="2" charset="-122"/>
              </a:rPr>
              <a:t>hè</a:t>
            </a:r>
            <a:endParaRPr lang="en-US" altLang="zh-CN" sz="3600" b="1" i="1" dirty="0">
              <a:solidFill>
                <a:srgbClr val="FF0000"/>
              </a:solidFill>
              <a:latin typeface="华文细黑" pitchFamily="2" charset="-122"/>
              <a:ea typeface="华文细黑" pitchFamily="2" charset="-122"/>
            </a:endParaRPr>
          </a:p>
        </p:txBody>
      </p:sp>
      <p:sp>
        <p:nvSpPr>
          <p:cNvPr id="89093" name="Rectangle 5"/>
          <p:cNvSpPr/>
          <p:nvPr/>
        </p:nvSpPr>
        <p:spPr>
          <a:xfrm>
            <a:off x="5722938" y="836613"/>
            <a:ext cx="1154112" cy="641350"/>
          </a:xfrm>
          <a:prstGeom prst="rect">
            <a:avLst/>
          </a:prstGeom>
          <a:noFill/>
          <a:ln w="9525">
            <a:noFill/>
          </a:ln>
          <a:effectLst>
            <a:outerShdw dist="35921" dir="2699999" algn="ctr" rotWithShape="0">
              <a:schemeClr val="bg1"/>
            </a:outerShdw>
          </a:effectLst>
        </p:spPr>
        <p:txBody>
          <a:bodyPr>
            <a:spAutoFit/>
          </a:bodyPr>
          <a:p>
            <a:pPr algn="l">
              <a:spcBef>
                <a:spcPct val="0"/>
              </a:spcBef>
            </a:pPr>
            <a:r>
              <a:rPr lang="en-US" altLang="zh-CN" sz="3600" b="1" i="1" dirty="0">
                <a:solidFill>
                  <a:srgbClr val="FF0000"/>
                </a:solidFill>
                <a:latin typeface="华文细黑" pitchFamily="2" charset="-122"/>
                <a:ea typeface="华文细黑" pitchFamily="2" charset="-122"/>
              </a:rPr>
              <a:t>xiè</a:t>
            </a:r>
            <a:endParaRPr lang="en-US" altLang="zh-CN" sz="3600" b="1" i="1" dirty="0">
              <a:solidFill>
                <a:srgbClr val="FF0000"/>
              </a:solidFill>
              <a:latin typeface="华文细黑" pitchFamily="2" charset="-122"/>
              <a:ea typeface="华文细黑" pitchFamily="2" charset="-122"/>
            </a:endParaRPr>
          </a:p>
        </p:txBody>
      </p:sp>
      <p:sp>
        <p:nvSpPr>
          <p:cNvPr id="89094" name="Rectangle 6"/>
          <p:cNvSpPr/>
          <p:nvPr/>
        </p:nvSpPr>
        <p:spPr>
          <a:xfrm>
            <a:off x="1476375" y="1557338"/>
            <a:ext cx="1223963" cy="641350"/>
          </a:xfrm>
          <a:prstGeom prst="rect">
            <a:avLst/>
          </a:prstGeom>
          <a:noFill/>
          <a:ln w="9525">
            <a:noFill/>
          </a:ln>
          <a:effectLst>
            <a:outerShdw dist="35921" dir="2699999" algn="ctr" rotWithShape="0">
              <a:schemeClr val="bg1"/>
            </a:outerShdw>
          </a:effectLst>
        </p:spPr>
        <p:txBody>
          <a:bodyPr>
            <a:spAutoFit/>
          </a:bodyPr>
          <a:p>
            <a:pPr algn="l">
              <a:spcBef>
                <a:spcPct val="0"/>
              </a:spcBef>
            </a:pPr>
            <a:r>
              <a:rPr lang="en-US" altLang="zh-CN" sz="3600" b="1" i="1" dirty="0">
                <a:solidFill>
                  <a:srgbClr val="FF0000"/>
                </a:solidFill>
                <a:latin typeface="华文细黑" pitchFamily="2" charset="-122"/>
                <a:ea typeface="华文细黑" pitchFamily="2" charset="-122"/>
              </a:rPr>
              <a:t>hūn</a:t>
            </a:r>
            <a:endParaRPr lang="en-US" altLang="zh-CN" sz="3600" b="1" i="1" dirty="0">
              <a:solidFill>
                <a:srgbClr val="FF0000"/>
              </a:solidFill>
              <a:latin typeface="华文细黑" pitchFamily="2" charset="-122"/>
              <a:ea typeface="华文细黑" pitchFamily="2" charset="-122"/>
            </a:endParaRPr>
          </a:p>
        </p:txBody>
      </p:sp>
      <p:sp>
        <p:nvSpPr>
          <p:cNvPr id="89095" name="Rectangle 7"/>
          <p:cNvSpPr/>
          <p:nvPr/>
        </p:nvSpPr>
        <p:spPr>
          <a:xfrm>
            <a:off x="5508625" y="1484313"/>
            <a:ext cx="1573213" cy="641350"/>
          </a:xfrm>
          <a:prstGeom prst="rect">
            <a:avLst/>
          </a:prstGeom>
          <a:noFill/>
          <a:ln w="9525">
            <a:noFill/>
          </a:ln>
          <a:effectLst>
            <a:outerShdw dist="35921" dir="2699999" algn="ctr" rotWithShape="0">
              <a:schemeClr val="bg1"/>
            </a:outerShdw>
          </a:effectLst>
        </p:spPr>
        <p:txBody>
          <a:bodyPr>
            <a:spAutoFit/>
          </a:bodyPr>
          <a:p>
            <a:pPr algn="l">
              <a:spcBef>
                <a:spcPct val="0"/>
              </a:spcBef>
            </a:pPr>
            <a:r>
              <a:rPr lang="en-US" altLang="zh-CN" sz="3600" b="1" i="1" dirty="0">
                <a:solidFill>
                  <a:srgbClr val="FF0000"/>
                </a:solidFill>
                <a:latin typeface="华文细黑" pitchFamily="2" charset="-122"/>
                <a:ea typeface="华文细黑" pitchFamily="2" charset="-122"/>
              </a:rPr>
              <a:t>hēng</a:t>
            </a:r>
            <a:endParaRPr lang="en-US" altLang="zh-CN" sz="3600" b="1" i="1" dirty="0">
              <a:solidFill>
                <a:srgbClr val="FF0000"/>
              </a:solidFill>
              <a:latin typeface="华文细黑" pitchFamily="2" charset="-122"/>
              <a:ea typeface="华文细黑" pitchFamily="2" charset="-122"/>
            </a:endParaRPr>
          </a:p>
        </p:txBody>
      </p:sp>
      <p:sp>
        <p:nvSpPr>
          <p:cNvPr id="89096" name="Rectangle 8"/>
          <p:cNvSpPr/>
          <p:nvPr/>
        </p:nvSpPr>
        <p:spPr>
          <a:xfrm>
            <a:off x="1316038" y="2139950"/>
            <a:ext cx="1671637" cy="641350"/>
          </a:xfrm>
          <a:prstGeom prst="rect">
            <a:avLst/>
          </a:prstGeom>
          <a:noFill/>
          <a:ln w="9525">
            <a:noFill/>
          </a:ln>
          <a:effectLst>
            <a:outerShdw dist="35921" dir="2699999" algn="ctr" rotWithShape="0">
              <a:schemeClr val="bg1"/>
            </a:outerShdw>
          </a:effectLst>
        </p:spPr>
        <p:txBody>
          <a:bodyPr>
            <a:spAutoFit/>
          </a:bodyPr>
          <a:p>
            <a:pPr algn="l">
              <a:spcBef>
                <a:spcPct val="0"/>
              </a:spcBef>
            </a:pPr>
            <a:r>
              <a:rPr lang="en-US" altLang="zh-CN" sz="3600" b="1" i="1" dirty="0">
                <a:solidFill>
                  <a:srgbClr val="FF0000"/>
                </a:solidFill>
                <a:latin typeface="华文细黑" pitchFamily="2" charset="-122"/>
                <a:ea typeface="华文细黑" pitchFamily="2" charset="-122"/>
              </a:rPr>
              <a:t>chàn</a:t>
            </a:r>
            <a:endParaRPr lang="en-US" altLang="zh-CN" sz="3600" b="1" i="1" dirty="0">
              <a:solidFill>
                <a:srgbClr val="FF0000"/>
              </a:solidFill>
              <a:latin typeface="华文细黑" pitchFamily="2" charset="-122"/>
              <a:ea typeface="华文细黑" pitchFamily="2" charset="-122"/>
            </a:endParaRPr>
          </a:p>
        </p:txBody>
      </p:sp>
      <p:sp>
        <p:nvSpPr>
          <p:cNvPr id="89097" name="Rectangle 9"/>
          <p:cNvSpPr/>
          <p:nvPr/>
        </p:nvSpPr>
        <p:spPr>
          <a:xfrm>
            <a:off x="5148263" y="2211388"/>
            <a:ext cx="1590675" cy="641350"/>
          </a:xfrm>
          <a:prstGeom prst="rect">
            <a:avLst/>
          </a:prstGeom>
          <a:noFill/>
          <a:ln w="9525">
            <a:noFill/>
          </a:ln>
          <a:effectLst>
            <a:outerShdw dist="35921" dir="2699999" algn="ctr" rotWithShape="0">
              <a:schemeClr val="bg1"/>
            </a:outerShdw>
          </a:effectLst>
        </p:spPr>
        <p:txBody>
          <a:bodyPr>
            <a:spAutoFit/>
          </a:bodyPr>
          <a:p>
            <a:pPr algn="l">
              <a:spcBef>
                <a:spcPct val="0"/>
              </a:spcBef>
            </a:pPr>
            <a:r>
              <a:rPr lang="en-US" altLang="zh-CN" sz="3600" b="1" i="1" dirty="0">
                <a:solidFill>
                  <a:srgbClr val="FF0000"/>
                </a:solidFill>
                <a:latin typeface="华文细黑" pitchFamily="2" charset="-122"/>
                <a:ea typeface="华文细黑" pitchFamily="2" charset="-122"/>
              </a:rPr>
              <a:t>shì</a:t>
            </a:r>
            <a:endParaRPr lang="en-US" altLang="zh-CN" sz="3600" b="1" i="1" dirty="0">
              <a:solidFill>
                <a:srgbClr val="FF0000"/>
              </a:solidFill>
              <a:latin typeface="华文细黑" pitchFamily="2" charset="-122"/>
              <a:ea typeface="华文细黑" pitchFamily="2" charset="-122"/>
            </a:endParaRPr>
          </a:p>
        </p:txBody>
      </p:sp>
      <p:sp>
        <p:nvSpPr>
          <p:cNvPr id="89098" name="Rectangle 10"/>
          <p:cNvSpPr/>
          <p:nvPr/>
        </p:nvSpPr>
        <p:spPr>
          <a:xfrm>
            <a:off x="1258888" y="2859088"/>
            <a:ext cx="1608137" cy="641350"/>
          </a:xfrm>
          <a:prstGeom prst="rect">
            <a:avLst/>
          </a:prstGeom>
          <a:noFill/>
          <a:ln w="9525">
            <a:noFill/>
          </a:ln>
          <a:effectLst>
            <a:outerShdw dist="35921" dir="2699999" algn="ctr" rotWithShape="0">
              <a:schemeClr val="bg1"/>
            </a:outerShdw>
          </a:effectLst>
        </p:spPr>
        <p:txBody>
          <a:bodyPr>
            <a:spAutoFit/>
          </a:bodyPr>
          <a:p>
            <a:pPr algn="l">
              <a:spcBef>
                <a:spcPct val="0"/>
              </a:spcBef>
            </a:pPr>
            <a:r>
              <a:rPr lang="en-US" altLang="zh-CN" sz="3600" b="1" i="1" dirty="0">
                <a:solidFill>
                  <a:srgbClr val="FF0000"/>
                </a:solidFill>
                <a:latin typeface="华文细黑" pitchFamily="2" charset="-122"/>
                <a:ea typeface="华文细黑" pitchFamily="2" charset="-122"/>
              </a:rPr>
              <a:t>zhàn</a:t>
            </a:r>
            <a:endParaRPr lang="en-US" altLang="zh-CN" sz="3600" b="1" i="1" dirty="0">
              <a:solidFill>
                <a:srgbClr val="FF0000"/>
              </a:solidFill>
              <a:latin typeface="华文细黑" pitchFamily="2" charset="-122"/>
              <a:ea typeface="华文细黑" pitchFamily="2" charset="-122"/>
            </a:endParaRPr>
          </a:p>
        </p:txBody>
      </p:sp>
      <p:sp>
        <p:nvSpPr>
          <p:cNvPr id="89099" name="Rectangle 11"/>
          <p:cNvSpPr/>
          <p:nvPr/>
        </p:nvSpPr>
        <p:spPr>
          <a:xfrm>
            <a:off x="5510213" y="2924175"/>
            <a:ext cx="1725612" cy="641350"/>
          </a:xfrm>
          <a:prstGeom prst="rect">
            <a:avLst/>
          </a:prstGeom>
          <a:noFill/>
          <a:ln w="9525">
            <a:noFill/>
          </a:ln>
          <a:effectLst>
            <a:outerShdw dist="35921" dir="2699999" algn="ctr" rotWithShape="0">
              <a:schemeClr val="bg1"/>
            </a:outerShdw>
          </a:effectLst>
        </p:spPr>
        <p:txBody>
          <a:bodyPr>
            <a:spAutoFit/>
          </a:bodyPr>
          <a:p>
            <a:pPr algn="l">
              <a:spcBef>
                <a:spcPct val="0"/>
              </a:spcBef>
            </a:pPr>
            <a:r>
              <a:rPr lang="en-US" altLang="zh-CN" sz="3600" b="1" i="1" dirty="0">
                <a:solidFill>
                  <a:srgbClr val="FF0000"/>
                </a:solidFill>
                <a:latin typeface="华文细黑" pitchFamily="2" charset="-122"/>
                <a:ea typeface="华文细黑" pitchFamily="2" charset="-122"/>
              </a:rPr>
              <a:t>chuò</a:t>
            </a:r>
            <a:endParaRPr lang="en-US" altLang="zh-CN" sz="3600" b="1" i="1" dirty="0">
              <a:solidFill>
                <a:srgbClr val="FF0000"/>
              </a:solidFill>
              <a:latin typeface="华文细黑" pitchFamily="2" charset="-122"/>
              <a:ea typeface="华文细黑" pitchFamily="2" charset="-122"/>
            </a:endParaRPr>
          </a:p>
        </p:txBody>
      </p:sp>
      <p:sp>
        <p:nvSpPr>
          <p:cNvPr id="89100" name="Rectangle 12"/>
          <p:cNvSpPr/>
          <p:nvPr/>
        </p:nvSpPr>
        <p:spPr>
          <a:xfrm>
            <a:off x="4932363" y="3579813"/>
            <a:ext cx="1804987" cy="641350"/>
          </a:xfrm>
          <a:prstGeom prst="rect">
            <a:avLst/>
          </a:prstGeom>
          <a:noFill/>
          <a:ln w="9525">
            <a:noFill/>
          </a:ln>
          <a:effectLst>
            <a:outerShdw dist="35921" dir="2699999" algn="ctr" rotWithShape="0">
              <a:schemeClr val="bg1"/>
            </a:outerShdw>
          </a:effectLst>
        </p:spPr>
        <p:txBody>
          <a:bodyPr>
            <a:spAutoFit/>
          </a:bodyPr>
          <a:p>
            <a:pPr algn="l">
              <a:spcBef>
                <a:spcPct val="0"/>
              </a:spcBef>
            </a:pPr>
            <a:r>
              <a:rPr lang="en-US" altLang="zh-CN" sz="3600" b="1" i="1" dirty="0">
                <a:solidFill>
                  <a:srgbClr val="FF0000"/>
                </a:solidFill>
                <a:latin typeface="华文细黑" pitchFamily="2" charset="-122"/>
                <a:ea typeface="华文细黑" pitchFamily="2" charset="-122"/>
              </a:rPr>
              <a:t>zhàng</a:t>
            </a:r>
            <a:endParaRPr lang="en-US" altLang="zh-CN" sz="3600" b="1" i="1" dirty="0">
              <a:solidFill>
                <a:srgbClr val="FF0000"/>
              </a:solidFill>
              <a:latin typeface="华文细黑" pitchFamily="2" charset="-122"/>
              <a:ea typeface="华文细黑" pitchFamily="2" charset="-122"/>
            </a:endParaRPr>
          </a:p>
        </p:txBody>
      </p:sp>
      <p:sp>
        <p:nvSpPr>
          <p:cNvPr id="89101" name="Rectangle 13"/>
          <p:cNvSpPr/>
          <p:nvPr/>
        </p:nvSpPr>
        <p:spPr>
          <a:xfrm>
            <a:off x="5003800" y="4292600"/>
            <a:ext cx="1779588" cy="641350"/>
          </a:xfrm>
          <a:prstGeom prst="rect">
            <a:avLst/>
          </a:prstGeom>
          <a:noFill/>
          <a:ln w="9525">
            <a:noFill/>
          </a:ln>
          <a:effectLst>
            <a:outerShdw dist="35921" dir="2699999" algn="ctr" rotWithShape="0">
              <a:schemeClr val="bg1"/>
            </a:outerShdw>
          </a:effectLst>
        </p:spPr>
        <p:txBody>
          <a:bodyPr>
            <a:spAutoFit/>
          </a:bodyPr>
          <a:p>
            <a:pPr algn="l">
              <a:spcBef>
                <a:spcPct val="0"/>
              </a:spcBef>
            </a:pPr>
            <a:r>
              <a:rPr lang="en-US" altLang="zh-CN" sz="3600" b="1" i="1" dirty="0">
                <a:solidFill>
                  <a:srgbClr val="FF0000"/>
                </a:solidFill>
                <a:latin typeface="华文细黑" pitchFamily="2" charset="-122"/>
                <a:ea typeface="华文细黑" pitchFamily="2" charset="-122"/>
              </a:rPr>
              <a:t>hōng</a:t>
            </a:r>
            <a:endParaRPr lang="en-US" altLang="zh-CN" sz="3600" b="1" i="1" dirty="0">
              <a:solidFill>
                <a:srgbClr val="FF0000"/>
              </a:solidFill>
              <a:latin typeface="华文细黑" pitchFamily="2" charset="-122"/>
              <a:ea typeface="华文细黑" pitchFamily="2" charset="-122"/>
            </a:endParaRPr>
          </a:p>
        </p:txBody>
      </p:sp>
      <p:sp>
        <p:nvSpPr>
          <p:cNvPr id="89102" name="Rectangle 14"/>
          <p:cNvSpPr/>
          <p:nvPr/>
        </p:nvSpPr>
        <p:spPr>
          <a:xfrm>
            <a:off x="5003800" y="4941888"/>
            <a:ext cx="1624013" cy="641350"/>
          </a:xfrm>
          <a:prstGeom prst="rect">
            <a:avLst/>
          </a:prstGeom>
          <a:noFill/>
          <a:ln w="9525">
            <a:noFill/>
          </a:ln>
          <a:effectLst>
            <a:outerShdw dist="35921" dir="2699999" algn="ctr" rotWithShape="0">
              <a:schemeClr val="bg1"/>
            </a:outerShdw>
          </a:effectLst>
        </p:spPr>
        <p:txBody>
          <a:bodyPr>
            <a:spAutoFit/>
          </a:bodyPr>
          <a:p>
            <a:pPr algn="l">
              <a:spcBef>
                <a:spcPct val="0"/>
              </a:spcBef>
            </a:pPr>
            <a:r>
              <a:rPr lang="en-US" altLang="zh-CN" sz="3600" b="1" i="1" dirty="0">
                <a:solidFill>
                  <a:srgbClr val="FF0000"/>
                </a:solidFill>
                <a:latin typeface="华文细黑" pitchFamily="2" charset="-122"/>
                <a:ea typeface="华文细黑" pitchFamily="2" charset="-122"/>
              </a:rPr>
              <a:t>zháo</a:t>
            </a:r>
            <a:endParaRPr lang="en-US" altLang="zh-CN" sz="3600" b="1" i="1" dirty="0">
              <a:solidFill>
                <a:srgbClr val="FF0000"/>
              </a:solidFill>
              <a:latin typeface="华文细黑" pitchFamily="2" charset="-122"/>
              <a:ea typeface="华文细黑" pitchFamily="2" charset="-122"/>
            </a:endParaRPr>
          </a:p>
        </p:txBody>
      </p:sp>
      <p:sp>
        <p:nvSpPr>
          <p:cNvPr id="89103" name="Rectangle 15"/>
          <p:cNvSpPr/>
          <p:nvPr/>
        </p:nvSpPr>
        <p:spPr>
          <a:xfrm>
            <a:off x="5651500" y="5661025"/>
            <a:ext cx="1201738" cy="641350"/>
          </a:xfrm>
          <a:prstGeom prst="rect">
            <a:avLst/>
          </a:prstGeom>
          <a:noFill/>
          <a:ln w="9525">
            <a:noFill/>
          </a:ln>
          <a:effectLst>
            <a:outerShdw dist="35921" dir="2699999" algn="ctr" rotWithShape="0">
              <a:schemeClr val="bg1"/>
            </a:outerShdw>
          </a:effectLst>
        </p:spPr>
        <p:txBody>
          <a:bodyPr>
            <a:spAutoFit/>
          </a:bodyPr>
          <a:p>
            <a:pPr algn="l">
              <a:spcBef>
                <a:spcPct val="0"/>
              </a:spcBef>
            </a:pPr>
            <a:r>
              <a:rPr lang="en-US" altLang="zh-CN" sz="3600" b="1" i="1" dirty="0">
                <a:solidFill>
                  <a:srgbClr val="FF0000"/>
                </a:solidFill>
                <a:latin typeface="华文细黑" pitchFamily="2" charset="-122"/>
                <a:ea typeface="华文细黑" pitchFamily="2" charset="-122"/>
              </a:rPr>
              <a:t>kǎn</a:t>
            </a:r>
            <a:endParaRPr lang="en-US" altLang="zh-CN" sz="3600" b="1" i="1" dirty="0">
              <a:solidFill>
                <a:srgbClr val="FF0000"/>
              </a:solidFill>
              <a:latin typeface="华文细黑" pitchFamily="2" charset="-122"/>
              <a:ea typeface="华文细黑" pitchFamily="2" charset="-122"/>
            </a:endParaRPr>
          </a:p>
        </p:txBody>
      </p:sp>
      <p:sp>
        <p:nvSpPr>
          <p:cNvPr id="89104" name="Rectangle 16"/>
          <p:cNvSpPr/>
          <p:nvPr/>
        </p:nvSpPr>
        <p:spPr>
          <a:xfrm>
            <a:off x="1763713" y="5661025"/>
            <a:ext cx="1585912" cy="641350"/>
          </a:xfrm>
          <a:prstGeom prst="rect">
            <a:avLst/>
          </a:prstGeom>
          <a:noFill/>
          <a:ln w="9525">
            <a:noFill/>
          </a:ln>
          <a:effectLst>
            <a:outerShdw dist="35921" dir="2699999" algn="ctr" rotWithShape="0">
              <a:schemeClr val="bg1"/>
            </a:outerShdw>
          </a:effectLst>
        </p:spPr>
        <p:txBody>
          <a:bodyPr>
            <a:spAutoFit/>
          </a:bodyPr>
          <a:p>
            <a:pPr algn="l">
              <a:spcBef>
                <a:spcPct val="0"/>
              </a:spcBef>
            </a:pPr>
            <a:r>
              <a:rPr lang="en-US" altLang="zh-CN" sz="3600" b="1" i="1" dirty="0">
                <a:solidFill>
                  <a:srgbClr val="FF0000"/>
                </a:solidFill>
                <a:latin typeface="华文细黑" pitchFamily="2" charset="-122"/>
                <a:ea typeface="华文细黑" pitchFamily="2" charset="-122"/>
              </a:rPr>
              <a:t>shé</a:t>
            </a:r>
            <a:endParaRPr lang="en-US" altLang="zh-CN" sz="3600" b="1" i="1" dirty="0">
              <a:solidFill>
                <a:srgbClr val="FF0000"/>
              </a:solidFill>
              <a:latin typeface="华文细黑" pitchFamily="2" charset="-122"/>
              <a:ea typeface="华文细黑" pitchFamily="2" charset="-122"/>
            </a:endParaRPr>
          </a:p>
        </p:txBody>
      </p:sp>
      <p:sp>
        <p:nvSpPr>
          <p:cNvPr id="89105" name="Rectangle 17"/>
          <p:cNvSpPr/>
          <p:nvPr/>
        </p:nvSpPr>
        <p:spPr>
          <a:xfrm>
            <a:off x="1403350" y="5013325"/>
            <a:ext cx="1331913" cy="641350"/>
          </a:xfrm>
          <a:prstGeom prst="rect">
            <a:avLst/>
          </a:prstGeom>
          <a:noFill/>
          <a:ln w="9525">
            <a:noFill/>
          </a:ln>
          <a:effectLst>
            <a:outerShdw dist="35921" dir="2699999" algn="ctr" rotWithShape="0">
              <a:schemeClr val="bg1"/>
            </a:outerShdw>
          </a:effectLst>
        </p:spPr>
        <p:txBody>
          <a:bodyPr>
            <a:spAutoFit/>
          </a:bodyPr>
          <a:p>
            <a:pPr algn="l">
              <a:spcBef>
                <a:spcPct val="0"/>
              </a:spcBef>
            </a:pPr>
            <a:r>
              <a:rPr lang="en-US" altLang="zh-CN" sz="3600" b="1" i="1" dirty="0">
                <a:solidFill>
                  <a:srgbClr val="FF0000"/>
                </a:solidFill>
                <a:latin typeface="华文细黑" pitchFamily="2" charset="-122"/>
                <a:ea typeface="华文细黑" pitchFamily="2" charset="-122"/>
              </a:rPr>
              <a:t>jiàn</a:t>
            </a:r>
            <a:endParaRPr lang="en-US" altLang="zh-CN" sz="3600" b="1" i="1" dirty="0">
              <a:solidFill>
                <a:srgbClr val="FF0000"/>
              </a:solidFill>
              <a:latin typeface="华文细黑" pitchFamily="2" charset="-122"/>
              <a:ea typeface="华文细黑" pitchFamily="2" charset="-122"/>
            </a:endParaRPr>
          </a:p>
        </p:txBody>
      </p:sp>
      <p:sp>
        <p:nvSpPr>
          <p:cNvPr id="89106" name="Rectangle 18"/>
          <p:cNvSpPr/>
          <p:nvPr/>
        </p:nvSpPr>
        <p:spPr>
          <a:xfrm>
            <a:off x="1187450" y="4292600"/>
            <a:ext cx="1728788" cy="641350"/>
          </a:xfrm>
          <a:prstGeom prst="rect">
            <a:avLst/>
          </a:prstGeom>
          <a:noFill/>
          <a:ln w="9525">
            <a:noFill/>
          </a:ln>
          <a:effectLst>
            <a:outerShdw dist="35921" dir="2699999" algn="ctr" rotWithShape="0">
              <a:schemeClr val="bg1"/>
            </a:outerShdw>
          </a:effectLst>
        </p:spPr>
        <p:txBody>
          <a:bodyPr>
            <a:spAutoFit/>
          </a:bodyPr>
          <a:p>
            <a:pPr algn="l">
              <a:spcBef>
                <a:spcPct val="0"/>
              </a:spcBef>
            </a:pPr>
            <a:r>
              <a:rPr lang="en-US" altLang="zh-CN" sz="3600" b="1" i="1" dirty="0">
                <a:solidFill>
                  <a:srgbClr val="FF0000"/>
                </a:solidFill>
                <a:latin typeface="华文细黑" pitchFamily="2" charset="-122"/>
                <a:ea typeface="华文细黑" pitchFamily="2" charset="-122"/>
              </a:rPr>
              <a:t>zhàn</a:t>
            </a:r>
            <a:endParaRPr lang="en-US" altLang="zh-CN" sz="3600" b="1" i="1" dirty="0">
              <a:solidFill>
                <a:srgbClr val="FF0000"/>
              </a:solidFill>
              <a:latin typeface="华文细黑" pitchFamily="2" charset="-122"/>
              <a:ea typeface="华文细黑" pitchFamily="2" charset="-122"/>
            </a:endParaRPr>
          </a:p>
        </p:txBody>
      </p:sp>
      <p:sp>
        <p:nvSpPr>
          <p:cNvPr id="89107" name="Rectangle 19"/>
          <p:cNvSpPr/>
          <p:nvPr/>
        </p:nvSpPr>
        <p:spPr>
          <a:xfrm>
            <a:off x="1392238" y="3573463"/>
            <a:ext cx="1595437" cy="641350"/>
          </a:xfrm>
          <a:prstGeom prst="rect">
            <a:avLst/>
          </a:prstGeom>
          <a:noFill/>
          <a:ln w="9525">
            <a:noFill/>
          </a:ln>
          <a:effectLst>
            <a:outerShdw dist="35921" dir="2699999" algn="ctr" rotWithShape="0">
              <a:schemeClr val="bg1"/>
            </a:outerShdw>
          </a:effectLst>
        </p:spPr>
        <p:txBody>
          <a:bodyPr>
            <a:spAutoFit/>
          </a:bodyPr>
          <a:p>
            <a:pPr algn="l">
              <a:spcBef>
                <a:spcPct val="0"/>
              </a:spcBef>
            </a:pPr>
            <a:r>
              <a:rPr lang="en-US" altLang="zh-CN" sz="3600" b="1" i="1" dirty="0">
                <a:solidFill>
                  <a:srgbClr val="FF0000"/>
                </a:solidFill>
                <a:latin typeface="华文细黑" pitchFamily="2" charset="-122"/>
                <a:ea typeface="华文细黑" pitchFamily="2" charset="-122"/>
              </a:rPr>
              <a:t>yǎo</a:t>
            </a:r>
            <a:endParaRPr lang="en-US" altLang="zh-CN" sz="3600" b="1" i="1" dirty="0">
              <a:solidFill>
                <a:srgbClr val="FF0000"/>
              </a:solidFill>
              <a:latin typeface="华文细黑" pitchFamily="2" charset="-122"/>
              <a:ea typeface="华文细黑"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89092"/>
                                        </p:tgtEl>
                                        <p:attrNameLst>
                                          <p:attrName>style.visibility</p:attrName>
                                        </p:attrNameLst>
                                      </p:cBhvr>
                                      <p:to>
                                        <p:strVal val="visible"/>
                                      </p:to>
                                    </p:set>
                                    <p:anim calcmode="lin" valueType="num">
                                      <p:cBhvr>
                                        <p:cTn id="7" dur="500" fill="hold"/>
                                        <p:tgtEl>
                                          <p:spTgt spid="89092"/>
                                        </p:tgtEl>
                                        <p:attrNameLst>
                                          <p:attrName>ppt_w</p:attrName>
                                        </p:attrNameLst>
                                      </p:cBhvr>
                                      <p:tavLst>
                                        <p:tav tm="0">
                                          <p:val>
                                            <p:strVal val="#ppt_w*0.05"/>
                                          </p:val>
                                        </p:tav>
                                        <p:tav tm="100000">
                                          <p:val>
                                            <p:strVal val="#ppt_w"/>
                                          </p:val>
                                        </p:tav>
                                      </p:tavLst>
                                    </p:anim>
                                    <p:anim calcmode="lin" valueType="num">
                                      <p:cBhvr>
                                        <p:cTn id="8" dur="500" fill="hold"/>
                                        <p:tgtEl>
                                          <p:spTgt spid="89092"/>
                                        </p:tgtEl>
                                        <p:attrNameLst>
                                          <p:attrName>ppt_h</p:attrName>
                                        </p:attrNameLst>
                                      </p:cBhvr>
                                      <p:tavLst>
                                        <p:tav tm="0">
                                          <p:val>
                                            <p:strVal val="#ppt_h"/>
                                          </p:val>
                                        </p:tav>
                                        <p:tav tm="100000">
                                          <p:val>
                                            <p:strVal val="#ppt_h"/>
                                          </p:val>
                                        </p:tav>
                                      </p:tavLst>
                                    </p:anim>
                                    <p:anim calcmode="lin" valueType="num">
                                      <p:cBhvr>
                                        <p:cTn id="9" dur="500" fill="hold"/>
                                        <p:tgtEl>
                                          <p:spTgt spid="89092"/>
                                        </p:tgtEl>
                                        <p:attrNameLst>
                                          <p:attrName>ppt_x</p:attrName>
                                        </p:attrNameLst>
                                      </p:cBhvr>
                                      <p:tavLst>
                                        <p:tav tm="0">
                                          <p:val>
                                            <p:strVal val="#ppt_x-.2"/>
                                          </p:val>
                                        </p:tav>
                                        <p:tav tm="100000">
                                          <p:val>
                                            <p:strVal val="#ppt_x"/>
                                          </p:val>
                                        </p:tav>
                                      </p:tavLst>
                                    </p:anim>
                                    <p:anim calcmode="lin" valueType="num">
                                      <p:cBhvr>
                                        <p:cTn id="10" dur="500" fill="hold"/>
                                        <p:tgtEl>
                                          <p:spTgt spid="89092"/>
                                        </p:tgtEl>
                                        <p:attrNameLst>
                                          <p:attrName>ppt_y</p:attrName>
                                        </p:attrNameLst>
                                      </p:cBhvr>
                                      <p:tavLst>
                                        <p:tav tm="0">
                                          <p:val>
                                            <p:strVal val="#ppt_y"/>
                                          </p:val>
                                        </p:tav>
                                        <p:tav tm="100000">
                                          <p:val>
                                            <p:strVal val="#ppt_y"/>
                                          </p:val>
                                        </p:tav>
                                      </p:tavLst>
                                    </p:anim>
                                    <p:animEffect transition="in" filter="fade">
                                      <p:cBhvr>
                                        <p:cTn id="11" dur="500"/>
                                        <p:tgtEl>
                                          <p:spTgt spid="89092"/>
                                        </p:tgtEl>
                                      </p:cBhvr>
                                    </p:animEffect>
                                  </p:childTnLst>
                                </p:cTn>
                              </p:par>
                            </p:childTnLst>
                          </p:cTn>
                        </p:par>
                      </p:childTnLst>
                    </p:cTn>
                  </p:par>
                  <p:par>
                    <p:cTn id="12" fill="hold">
                      <p:stCondLst>
                        <p:cond delay="indefinite"/>
                      </p:stCondLst>
                      <p:childTnLst>
                        <p:par>
                          <p:cTn id="13" fill="hold">
                            <p:stCondLst>
                              <p:cond delay="0"/>
                            </p:stCondLst>
                            <p:childTnLst>
                              <p:par>
                                <p:cTn id="14" presetID="54" presetClass="entr" presetSubtype="0" accel="100000" fill="hold" grpId="0" nodeType="clickEffect">
                                  <p:stCondLst>
                                    <p:cond delay="0"/>
                                  </p:stCondLst>
                                  <p:childTnLst>
                                    <p:set>
                                      <p:cBhvr>
                                        <p:cTn id="15" dur="1" fill="hold">
                                          <p:stCondLst>
                                            <p:cond delay="0"/>
                                          </p:stCondLst>
                                        </p:cTn>
                                        <p:tgtEl>
                                          <p:spTgt spid="89093"/>
                                        </p:tgtEl>
                                        <p:attrNameLst>
                                          <p:attrName>style.visibility</p:attrName>
                                        </p:attrNameLst>
                                      </p:cBhvr>
                                      <p:to>
                                        <p:strVal val="visible"/>
                                      </p:to>
                                    </p:set>
                                    <p:anim calcmode="lin" valueType="num">
                                      <p:cBhvr>
                                        <p:cTn id="16" dur="500" fill="hold"/>
                                        <p:tgtEl>
                                          <p:spTgt spid="89093"/>
                                        </p:tgtEl>
                                        <p:attrNameLst>
                                          <p:attrName>ppt_w</p:attrName>
                                        </p:attrNameLst>
                                      </p:cBhvr>
                                      <p:tavLst>
                                        <p:tav tm="0">
                                          <p:val>
                                            <p:strVal val="#ppt_w*0.05"/>
                                          </p:val>
                                        </p:tav>
                                        <p:tav tm="100000">
                                          <p:val>
                                            <p:strVal val="#ppt_w"/>
                                          </p:val>
                                        </p:tav>
                                      </p:tavLst>
                                    </p:anim>
                                    <p:anim calcmode="lin" valueType="num">
                                      <p:cBhvr>
                                        <p:cTn id="17" dur="500" fill="hold"/>
                                        <p:tgtEl>
                                          <p:spTgt spid="89093"/>
                                        </p:tgtEl>
                                        <p:attrNameLst>
                                          <p:attrName>ppt_h</p:attrName>
                                        </p:attrNameLst>
                                      </p:cBhvr>
                                      <p:tavLst>
                                        <p:tav tm="0">
                                          <p:val>
                                            <p:strVal val="#ppt_h"/>
                                          </p:val>
                                        </p:tav>
                                        <p:tav tm="100000">
                                          <p:val>
                                            <p:strVal val="#ppt_h"/>
                                          </p:val>
                                        </p:tav>
                                      </p:tavLst>
                                    </p:anim>
                                    <p:anim calcmode="lin" valueType="num">
                                      <p:cBhvr>
                                        <p:cTn id="18" dur="500" fill="hold"/>
                                        <p:tgtEl>
                                          <p:spTgt spid="89093"/>
                                        </p:tgtEl>
                                        <p:attrNameLst>
                                          <p:attrName>ppt_x</p:attrName>
                                        </p:attrNameLst>
                                      </p:cBhvr>
                                      <p:tavLst>
                                        <p:tav tm="0">
                                          <p:val>
                                            <p:strVal val="#ppt_x-.2"/>
                                          </p:val>
                                        </p:tav>
                                        <p:tav tm="100000">
                                          <p:val>
                                            <p:strVal val="#ppt_x"/>
                                          </p:val>
                                        </p:tav>
                                      </p:tavLst>
                                    </p:anim>
                                    <p:anim calcmode="lin" valueType="num">
                                      <p:cBhvr>
                                        <p:cTn id="19" dur="500" fill="hold"/>
                                        <p:tgtEl>
                                          <p:spTgt spid="89093"/>
                                        </p:tgtEl>
                                        <p:attrNameLst>
                                          <p:attrName>ppt_y</p:attrName>
                                        </p:attrNameLst>
                                      </p:cBhvr>
                                      <p:tavLst>
                                        <p:tav tm="0">
                                          <p:val>
                                            <p:strVal val="#ppt_y"/>
                                          </p:val>
                                        </p:tav>
                                        <p:tav tm="100000">
                                          <p:val>
                                            <p:strVal val="#ppt_y"/>
                                          </p:val>
                                        </p:tav>
                                      </p:tavLst>
                                    </p:anim>
                                    <p:animEffect transition="in" filter="fade">
                                      <p:cBhvr>
                                        <p:cTn id="20" dur="500"/>
                                        <p:tgtEl>
                                          <p:spTgt spid="89093"/>
                                        </p:tgtEl>
                                      </p:cBhvr>
                                    </p:animEffect>
                                  </p:childTnLst>
                                </p:cTn>
                              </p:par>
                            </p:childTnLst>
                          </p:cTn>
                        </p:par>
                      </p:childTnLst>
                    </p:cTn>
                  </p:par>
                  <p:par>
                    <p:cTn id="21" fill="hold">
                      <p:stCondLst>
                        <p:cond delay="indefinite"/>
                      </p:stCondLst>
                      <p:childTnLst>
                        <p:par>
                          <p:cTn id="22" fill="hold">
                            <p:stCondLst>
                              <p:cond delay="0"/>
                            </p:stCondLst>
                            <p:childTnLst>
                              <p:par>
                                <p:cTn id="23" presetID="54" presetClass="entr" presetSubtype="0" accel="100000" fill="hold" grpId="0" nodeType="clickEffect">
                                  <p:stCondLst>
                                    <p:cond delay="0"/>
                                  </p:stCondLst>
                                  <p:childTnLst>
                                    <p:set>
                                      <p:cBhvr>
                                        <p:cTn id="24" dur="1" fill="hold">
                                          <p:stCondLst>
                                            <p:cond delay="0"/>
                                          </p:stCondLst>
                                        </p:cTn>
                                        <p:tgtEl>
                                          <p:spTgt spid="89094"/>
                                        </p:tgtEl>
                                        <p:attrNameLst>
                                          <p:attrName>style.visibility</p:attrName>
                                        </p:attrNameLst>
                                      </p:cBhvr>
                                      <p:to>
                                        <p:strVal val="visible"/>
                                      </p:to>
                                    </p:set>
                                    <p:anim calcmode="lin" valueType="num">
                                      <p:cBhvr>
                                        <p:cTn id="25" dur="500" fill="hold"/>
                                        <p:tgtEl>
                                          <p:spTgt spid="89094"/>
                                        </p:tgtEl>
                                        <p:attrNameLst>
                                          <p:attrName>ppt_w</p:attrName>
                                        </p:attrNameLst>
                                      </p:cBhvr>
                                      <p:tavLst>
                                        <p:tav tm="0">
                                          <p:val>
                                            <p:strVal val="#ppt_w*0.05"/>
                                          </p:val>
                                        </p:tav>
                                        <p:tav tm="100000">
                                          <p:val>
                                            <p:strVal val="#ppt_w"/>
                                          </p:val>
                                        </p:tav>
                                      </p:tavLst>
                                    </p:anim>
                                    <p:anim calcmode="lin" valueType="num">
                                      <p:cBhvr>
                                        <p:cTn id="26" dur="500" fill="hold"/>
                                        <p:tgtEl>
                                          <p:spTgt spid="89094"/>
                                        </p:tgtEl>
                                        <p:attrNameLst>
                                          <p:attrName>ppt_h</p:attrName>
                                        </p:attrNameLst>
                                      </p:cBhvr>
                                      <p:tavLst>
                                        <p:tav tm="0">
                                          <p:val>
                                            <p:strVal val="#ppt_h"/>
                                          </p:val>
                                        </p:tav>
                                        <p:tav tm="100000">
                                          <p:val>
                                            <p:strVal val="#ppt_h"/>
                                          </p:val>
                                        </p:tav>
                                      </p:tavLst>
                                    </p:anim>
                                    <p:anim calcmode="lin" valueType="num">
                                      <p:cBhvr>
                                        <p:cTn id="27" dur="500" fill="hold"/>
                                        <p:tgtEl>
                                          <p:spTgt spid="89094"/>
                                        </p:tgtEl>
                                        <p:attrNameLst>
                                          <p:attrName>ppt_x</p:attrName>
                                        </p:attrNameLst>
                                      </p:cBhvr>
                                      <p:tavLst>
                                        <p:tav tm="0">
                                          <p:val>
                                            <p:strVal val="#ppt_x-.2"/>
                                          </p:val>
                                        </p:tav>
                                        <p:tav tm="100000">
                                          <p:val>
                                            <p:strVal val="#ppt_x"/>
                                          </p:val>
                                        </p:tav>
                                      </p:tavLst>
                                    </p:anim>
                                    <p:anim calcmode="lin" valueType="num">
                                      <p:cBhvr>
                                        <p:cTn id="28" dur="500" fill="hold"/>
                                        <p:tgtEl>
                                          <p:spTgt spid="89094"/>
                                        </p:tgtEl>
                                        <p:attrNameLst>
                                          <p:attrName>ppt_y</p:attrName>
                                        </p:attrNameLst>
                                      </p:cBhvr>
                                      <p:tavLst>
                                        <p:tav tm="0">
                                          <p:val>
                                            <p:strVal val="#ppt_y"/>
                                          </p:val>
                                        </p:tav>
                                        <p:tav tm="100000">
                                          <p:val>
                                            <p:strVal val="#ppt_y"/>
                                          </p:val>
                                        </p:tav>
                                      </p:tavLst>
                                    </p:anim>
                                    <p:animEffect transition="in" filter="fade">
                                      <p:cBhvr>
                                        <p:cTn id="29" dur="500"/>
                                        <p:tgtEl>
                                          <p:spTgt spid="89094"/>
                                        </p:tgtEl>
                                      </p:cBhvr>
                                    </p:animEffect>
                                  </p:childTnLst>
                                </p:cTn>
                              </p:par>
                            </p:childTnLst>
                          </p:cTn>
                        </p:par>
                      </p:childTnLst>
                    </p:cTn>
                  </p:par>
                  <p:par>
                    <p:cTn id="30" fill="hold">
                      <p:stCondLst>
                        <p:cond delay="indefinite"/>
                      </p:stCondLst>
                      <p:childTnLst>
                        <p:par>
                          <p:cTn id="31" fill="hold">
                            <p:stCondLst>
                              <p:cond delay="0"/>
                            </p:stCondLst>
                            <p:childTnLst>
                              <p:par>
                                <p:cTn id="32" presetID="54" presetClass="entr" presetSubtype="0" accel="100000" fill="hold" grpId="0" nodeType="clickEffect">
                                  <p:stCondLst>
                                    <p:cond delay="0"/>
                                  </p:stCondLst>
                                  <p:childTnLst>
                                    <p:set>
                                      <p:cBhvr>
                                        <p:cTn id="33" dur="1" fill="hold">
                                          <p:stCondLst>
                                            <p:cond delay="0"/>
                                          </p:stCondLst>
                                        </p:cTn>
                                        <p:tgtEl>
                                          <p:spTgt spid="89095"/>
                                        </p:tgtEl>
                                        <p:attrNameLst>
                                          <p:attrName>style.visibility</p:attrName>
                                        </p:attrNameLst>
                                      </p:cBhvr>
                                      <p:to>
                                        <p:strVal val="visible"/>
                                      </p:to>
                                    </p:set>
                                    <p:anim calcmode="lin" valueType="num">
                                      <p:cBhvr>
                                        <p:cTn id="34" dur="500" fill="hold"/>
                                        <p:tgtEl>
                                          <p:spTgt spid="89095"/>
                                        </p:tgtEl>
                                        <p:attrNameLst>
                                          <p:attrName>ppt_w</p:attrName>
                                        </p:attrNameLst>
                                      </p:cBhvr>
                                      <p:tavLst>
                                        <p:tav tm="0">
                                          <p:val>
                                            <p:strVal val="#ppt_w*0.05"/>
                                          </p:val>
                                        </p:tav>
                                        <p:tav tm="100000">
                                          <p:val>
                                            <p:strVal val="#ppt_w"/>
                                          </p:val>
                                        </p:tav>
                                      </p:tavLst>
                                    </p:anim>
                                    <p:anim calcmode="lin" valueType="num">
                                      <p:cBhvr>
                                        <p:cTn id="35" dur="500" fill="hold"/>
                                        <p:tgtEl>
                                          <p:spTgt spid="89095"/>
                                        </p:tgtEl>
                                        <p:attrNameLst>
                                          <p:attrName>ppt_h</p:attrName>
                                        </p:attrNameLst>
                                      </p:cBhvr>
                                      <p:tavLst>
                                        <p:tav tm="0">
                                          <p:val>
                                            <p:strVal val="#ppt_h"/>
                                          </p:val>
                                        </p:tav>
                                        <p:tav tm="100000">
                                          <p:val>
                                            <p:strVal val="#ppt_h"/>
                                          </p:val>
                                        </p:tav>
                                      </p:tavLst>
                                    </p:anim>
                                    <p:anim calcmode="lin" valueType="num">
                                      <p:cBhvr>
                                        <p:cTn id="36" dur="500" fill="hold"/>
                                        <p:tgtEl>
                                          <p:spTgt spid="89095"/>
                                        </p:tgtEl>
                                        <p:attrNameLst>
                                          <p:attrName>ppt_x</p:attrName>
                                        </p:attrNameLst>
                                      </p:cBhvr>
                                      <p:tavLst>
                                        <p:tav tm="0">
                                          <p:val>
                                            <p:strVal val="#ppt_x-.2"/>
                                          </p:val>
                                        </p:tav>
                                        <p:tav tm="100000">
                                          <p:val>
                                            <p:strVal val="#ppt_x"/>
                                          </p:val>
                                        </p:tav>
                                      </p:tavLst>
                                    </p:anim>
                                    <p:anim calcmode="lin" valueType="num">
                                      <p:cBhvr>
                                        <p:cTn id="37" dur="500" fill="hold"/>
                                        <p:tgtEl>
                                          <p:spTgt spid="89095"/>
                                        </p:tgtEl>
                                        <p:attrNameLst>
                                          <p:attrName>ppt_y</p:attrName>
                                        </p:attrNameLst>
                                      </p:cBhvr>
                                      <p:tavLst>
                                        <p:tav tm="0">
                                          <p:val>
                                            <p:strVal val="#ppt_y"/>
                                          </p:val>
                                        </p:tav>
                                        <p:tav tm="100000">
                                          <p:val>
                                            <p:strVal val="#ppt_y"/>
                                          </p:val>
                                        </p:tav>
                                      </p:tavLst>
                                    </p:anim>
                                    <p:animEffect transition="in" filter="fade">
                                      <p:cBhvr>
                                        <p:cTn id="38" dur="500"/>
                                        <p:tgtEl>
                                          <p:spTgt spid="89095"/>
                                        </p:tgtEl>
                                      </p:cBhvr>
                                    </p:animEffect>
                                  </p:childTnLst>
                                </p:cTn>
                              </p:par>
                            </p:childTnLst>
                          </p:cTn>
                        </p:par>
                      </p:childTnLst>
                    </p:cTn>
                  </p:par>
                  <p:par>
                    <p:cTn id="39" fill="hold">
                      <p:stCondLst>
                        <p:cond delay="indefinite"/>
                      </p:stCondLst>
                      <p:childTnLst>
                        <p:par>
                          <p:cTn id="40" fill="hold">
                            <p:stCondLst>
                              <p:cond delay="0"/>
                            </p:stCondLst>
                            <p:childTnLst>
                              <p:par>
                                <p:cTn id="41" presetID="54" presetClass="entr" presetSubtype="0" accel="100000" fill="hold" grpId="0" nodeType="clickEffect">
                                  <p:stCondLst>
                                    <p:cond delay="0"/>
                                  </p:stCondLst>
                                  <p:childTnLst>
                                    <p:set>
                                      <p:cBhvr>
                                        <p:cTn id="42" dur="1" fill="hold">
                                          <p:stCondLst>
                                            <p:cond delay="0"/>
                                          </p:stCondLst>
                                        </p:cTn>
                                        <p:tgtEl>
                                          <p:spTgt spid="89096"/>
                                        </p:tgtEl>
                                        <p:attrNameLst>
                                          <p:attrName>style.visibility</p:attrName>
                                        </p:attrNameLst>
                                      </p:cBhvr>
                                      <p:to>
                                        <p:strVal val="visible"/>
                                      </p:to>
                                    </p:set>
                                    <p:anim calcmode="lin" valueType="num">
                                      <p:cBhvr>
                                        <p:cTn id="43" dur="500" fill="hold"/>
                                        <p:tgtEl>
                                          <p:spTgt spid="89096"/>
                                        </p:tgtEl>
                                        <p:attrNameLst>
                                          <p:attrName>ppt_w</p:attrName>
                                        </p:attrNameLst>
                                      </p:cBhvr>
                                      <p:tavLst>
                                        <p:tav tm="0">
                                          <p:val>
                                            <p:strVal val="#ppt_w*0.05"/>
                                          </p:val>
                                        </p:tav>
                                        <p:tav tm="100000">
                                          <p:val>
                                            <p:strVal val="#ppt_w"/>
                                          </p:val>
                                        </p:tav>
                                      </p:tavLst>
                                    </p:anim>
                                    <p:anim calcmode="lin" valueType="num">
                                      <p:cBhvr>
                                        <p:cTn id="44" dur="500" fill="hold"/>
                                        <p:tgtEl>
                                          <p:spTgt spid="89096"/>
                                        </p:tgtEl>
                                        <p:attrNameLst>
                                          <p:attrName>ppt_h</p:attrName>
                                        </p:attrNameLst>
                                      </p:cBhvr>
                                      <p:tavLst>
                                        <p:tav tm="0">
                                          <p:val>
                                            <p:strVal val="#ppt_h"/>
                                          </p:val>
                                        </p:tav>
                                        <p:tav tm="100000">
                                          <p:val>
                                            <p:strVal val="#ppt_h"/>
                                          </p:val>
                                        </p:tav>
                                      </p:tavLst>
                                    </p:anim>
                                    <p:anim calcmode="lin" valueType="num">
                                      <p:cBhvr>
                                        <p:cTn id="45" dur="500" fill="hold"/>
                                        <p:tgtEl>
                                          <p:spTgt spid="89096"/>
                                        </p:tgtEl>
                                        <p:attrNameLst>
                                          <p:attrName>ppt_x</p:attrName>
                                        </p:attrNameLst>
                                      </p:cBhvr>
                                      <p:tavLst>
                                        <p:tav tm="0">
                                          <p:val>
                                            <p:strVal val="#ppt_x-.2"/>
                                          </p:val>
                                        </p:tav>
                                        <p:tav tm="100000">
                                          <p:val>
                                            <p:strVal val="#ppt_x"/>
                                          </p:val>
                                        </p:tav>
                                      </p:tavLst>
                                    </p:anim>
                                    <p:anim calcmode="lin" valueType="num">
                                      <p:cBhvr>
                                        <p:cTn id="46" dur="500" fill="hold"/>
                                        <p:tgtEl>
                                          <p:spTgt spid="89096"/>
                                        </p:tgtEl>
                                        <p:attrNameLst>
                                          <p:attrName>ppt_y</p:attrName>
                                        </p:attrNameLst>
                                      </p:cBhvr>
                                      <p:tavLst>
                                        <p:tav tm="0">
                                          <p:val>
                                            <p:strVal val="#ppt_y"/>
                                          </p:val>
                                        </p:tav>
                                        <p:tav tm="100000">
                                          <p:val>
                                            <p:strVal val="#ppt_y"/>
                                          </p:val>
                                        </p:tav>
                                      </p:tavLst>
                                    </p:anim>
                                    <p:animEffect transition="in" filter="fade">
                                      <p:cBhvr>
                                        <p:cTn id="47" dur="500"/>
                                        <p:tgtEl>
                                          <p:spTgt spid="89096"/>
                                        </p:tgtEl>
                                      </p:cBhvr>
                                    </p:animEffect>
                                  </p:childTnLst>
                                </p:cTn>
                              </p:par>
                            </p:childTnLst>
                          </p:cTn>
                        </p:par>
                      </p:childTnLst>
                    </p:cTn>
                  </p:par>
                  <p:par>
                    <p:cTn id="48" fill="hold">
                      <p:stCondLst>
                        <p:cond delay="indefinite"/>
                      </p:stCondLst>
                      <p:childTnLst>
                        <p:par>
                          <p:cTn id="49" fill="hold">
                            <p:stCondLst>
                              <p:cond delay="0"/>
                            </p:stCondLst>
                            <p:childTnLst>
                              <p:par>
                                <p:cTn id="50" presetID="54" presetClass="entr" presetSubtype="0" accel="100000" fill="hold" grpId="0" nodeType="clickEffect">
                                  <p:stCondLst>
                                    <p:cond delay="0"/>
                                  </p:stCondLst>
                                  <p:childTnLst>
                                    <p:set>
                                      <p:cBhvr>
                                        <p:cTn id="51" dur="1" fill="hold">
                                          <p:stCondLst>
                                            <p:cond delay="0"/>
                                          </p:stCondLst>
                                        </p:cTn>
                                        <p:tgtEl>
                                          <p:spTgt spid="89097"/>
                                        </p:tgtEl>
                                        <p:attrNameLst>
                                          <p:attrName>style.visibility</p:attrName>
                                        </p:attrNameLst>
                                      </p:cBhvr>
                                      <p:to>
                                        <p:strVal val="visible"/>
                                      </p:to>
                                    </p:set>
                                    <p:anim calcmode="lin" valueType="num">
                                      <p:cBhvr>
                                        <p:cTn id="52" dur="500" fill="hold"/>
                                        <p:tgtEl>
                                          <p:spTgt spid="89097"/>
                                        </p:tgtEl>
                                        <p:attrNameLst>
                                          <p:attrName>ppt_w</p:attrName>
                                        </p:attrNameLst>
                                      </p:cBhvr>
                                      <p:tavLst>
                                        <p:tav tm="0">
                                          <p:val>
                                            <p:strVal val="#ppt_w*0.05"/>
                                          </p:val>
                                        </p:tav>
                                        <p:tav tm="100000">
                                          <p:val>
                                            <p:strVal val="#ppt_w"/>
                                          </p:val>
                                        </p:tav>
                                      </p:tavLst>
                                    </p:anim>
                                    <p:anim calcmode="lin" valueType="num">
                                      <p:cBhvr>
                                        <p:cTn id="53" dur="500" fill="hold"/>
                                        <p:tgtEl>
                                          <p:spTgt spid="89097"/>
                                        </p:tgtEl>
                                        <p:attrNameLst>
                                          <p:attrName>ppt_h</p:attrName>
                                        </p:attrNameLst>
                                      </p:cBhvr>
                                      <p:tavLst>
                                        <p:tav tm="0">
                                          <p:val>
                                            <p:strVal val="#ppt_h"/>
                                          </p:val>
                                        </p:tav>
                                        <p:tav tm="100000">
                                          <p:val>
                                            <p:strVal val="#ppt_h"/>
                                          </p:val>
                                        </p:tav>
                                      </p:tavLst>
                                    </p:anim>
                                    <p:anim calcmode="lin" valueType="num">
                                      <p:cBhvr>
                                        <p:cTn id="54" dur="500" fill="hold"/>
                                        <p:tgtEl>
                                          <p:spTgt spid="89097"/>
                                        </p:tgtEl>
                                        <p:attrNameLst>
                                          <p:attrName>ppt_x</p:attrName>
                                        </p:attrNameLst>
                                      </p:cBhvr>
                                      <p:tavLst>
                                        <p:tav tm="0">
                                          <p:val>
                                            <p:strVal val="#ppt_x-.2"/>
                                          </p:val>
                                        </p:tav>
                                        <p:tav tm="100000">
                                          <p:val>
                                            <p:strVal val="#ppt_x"/>
                                          </p:val>
                                        </p:tav>
                                      </p:tavLst>
                                    </p:anim>
                                    <p:anim calcmode="lin" valueType="num">
                                      <p:cBhvr>
                                        <p:cTn id="55" dur="500" fill="hold"/>
                                        <p:tgtEl>
                                          <p:spTgt spid="89097"/>
                                        </p:tgtEl>
                                        <p:attrNameLst>
                                          <p:attrName>ppt_y</p:attrName>
                                        </p:attrNameLst>
                                      </p:cBhvr>
                                      <p:tavLst>
                                        <p:tav tm="0">
                                          <p:val>
                                            <p:strVal val="#ppt_y"/>
                                          </p:val>
                                        </p:tav>
                                        <p:tav tm="100000">
                                          <p:val>
                                            <p:strVal val="#ppt_y"/>
                                          </p:val>
                                        </p:tav>
                                      </p:tavLst>
                                    </p:anim>
                                    <p:animEffect transition="in" filter="fade">
                                      <p:cBhvr>
                                        <p:cTn id="56" dur="500"/>
                                        <p:tgtEl>
                                          <p:spTgt spid="89097"/>
                                        </p:tgtEl>
                                      </p:cBhvr>
                                    </p:animEffect>
                                  </p:childTnLst>
                                </p:cTn>
                              </p:par>
                            </p:childTnLst>
                          </p:cTn>
                        </p:par>
                      </p:childTnLst>
                    </p:cTn>
                  </p:par>
                  <p:par>
                    <p:cTn id="57" fill="hold">
                      <p:stCondLst>
                        <p:cond delay="indefinite"/>
                      </p:stCondLst>
                      <p:childTnLst>
                        <p:par>
                          <p:cTn id="58" fill="hold">
                            <p:stCondLst>
                              <p:cond delay="0"/>
                            </p:stCondLst>
                            <p:childTnLst>
                              <p:par>
                                <p:cTn id="59" presetID="54" presetClass="entr" presetSubtype="0" accel="100000" fill="hold" grpId="0" nodeType="clickEffect">
                                  <p:stCondLst>
                                    <p:cond delay="0"/>
                                  </p:stCondLst>
                                  <p:childTnLst>
                                    <p:set>
                                      <p:cBhvr>
                                        <p:cTn id="60" dur="1" fill="hold">
                                          <p:stCondLst>
                                            <p:cond delay="0"/>
                                          </p:stCondLst>
                                        </p:cTn>
                                        <p:tgtEl>
                                          <p:spTgt spid="89098"/>
                                        </p:tgtEl>
                                        <p:attrNameLst>
                                          <p:attrName>style.visibility</p:attrName>
                                        </p:attrNameLst>
                                      </p:cBhvr>
                                      <p:to>
                                        <p:strVal val="visible"/>
                                      </p:to>
                                    </p:set>
                                    <p:anim calcmode="lin" valueType="num">
                                      <p:cBhvr>
                                        <p:cTn id="61" dur="500" fill="hold"/>
                                        <p:tgtEl>
                                          <p:spTgt spid="89098"/>
                                        </p:tgtEl>
                                        <p:attrNameLst>
                                          <p:attrName>ppt_w</p:attrName>
                                        </p:attrNameLst>
                                      </p:cBhvr>
                                      <p:tavLst>
                                        <p:tav tm="0">
                                          <p:val>
                                            <p:strVal val="#ppt_w*0.05"/>
                                          </p:val>
                                        </p:tav>
                                        <p:tav tm="100000">
                                          <p:val>
                                            <p:strVal val="#ppt_w"/>
                                          </p:val>
                                        </p:tav>
                                      </p:tavLst>
                                    </p:anim>
                                    <p:anim calcmode="lin" valueType="num">
                                      <p:cBhvr>
                                        <p:cTn id="62" dur="500" fill="hold"/>
                                        <p:tgtEl>
                                          <p:spTgt spid="89098"/>
                                        </p:tgtEl>
                                        <p:attrNameLst>
                                          <p:attrName>ppt_h</p:attrName>
                                        </p:attrNameLst>
                                      </p:cBhvr>
                                      <p:tavLst>
                                        <p:tav tm="0">
                                          <p:val>
                                            <p:strVal val="#ppt_h"/>
                                          </p:val>
                                        </p:tav>
                                        <p:tav tm="100000">
                                          <p:val>
                                            <p:strVal val="#ppt_h"/>
                                          </p:val>
                                        </p:tav>
                                      </p:tavLst>
                                    </p:anim>
                                    <p:anim calcmode="lin" valueType="num">
                                      <p:cBhvr>
                                        <p:cTn id="63" dur="500" fill="hold"/>
                                        <p:tgtEl>
                                          <p:spTgt spid="89098"/>
                                        </p:tgtEl>
                                        <p:attrNameLst>
                                          <p:attrName>ppt_x</p:attrName>
                                        </p:attrNameLst>
                                      </p:cBhvr>
                                      <p:tavLst>
                                        <p:tav tm="0">
                                          <p:val>
                                            <p:strVal val="#ppt_x-.2"/>
                                          </p:val>
                                        </p:tav>
                                        <p:tav tm="100000">
                                          <p:val>
                                            <p:strVal val="#ppt_x"/>
                                          </p:val>
                                        </p:tav>
                                      </p:tavLst>
                                    </p:anim>
                                    <p:anim calcmode="lin" valueType="num">
                                      <p:cBhvr>
                                        <p:cTn id="64" dur="500" fill="hold"/>
                                        <p:tgtEl>
                                          <p:spTgt spid="89098"/>
                                        </p:tgtEl>
                                        <p:attrNameLst>
                                          <p:attrName>ppt_y</p:attrName>
                                        </p:attrNameLst>
                                      </p:cBhvr>
                                      <p:tavLst>
                                        <p:tav tm="0">
                                          <p:val>
                                            <p:strVal val="#ppt_y"/>
                                          </p:val>
                                        </p:tav>
                                        <p:tav tm="100000">
                                          <p:val>
                                            <p:strVal val="#ppt_y"/>
                                          </p:val>
                                        </p:tav>
                                      </p:tavLst>
                                    </p:anim>
                                    <p:animEffect transition="in" filter="fade">
                                      <p:cBhvr>
                                        <p:cTn id="65" dur="500"/>
                                        <p:tgtEl>
                                          <p:spTgt spid="89098"/>
                                        </p:tgtEl>
                                      </p:cBhvr>
                                    </p:animEffect>
                                  </p:childTnLst>
                                </p:cTn>
                              </p:par>
                            </p:childTnLst>
                          </p:cTn>
                        </p:par>
                      </p:childTnLst>
                    </p:cTn>
                  </p:par>
                  <p:par>
                    <p:cTn id="66" fill="hold">
                      <p:stCondLst>
                        <p:cond delay="indefinite"/>
                      </p:stCondLst>
                      <p:childTnLst>
                        <p:par>
                          <p:cTn id="67" fill="hold">
                            <p:stCondLst>
                              <p:cond delay="0"/>
                            </p:stCondLst>
                            <p:childTnLst>
                              <p:par>
                                <p:cTn id="68" presetID="54" presetClass="entr" presetSubtype="0" accel="100000" fill="hold" grpId="0" nodeType="clickEffect">
                                  <p:stCondLst>
                                    <p:cond delay="0"/>
                                  </p:stCondLst>
                                  <p:childTnLst>
                                    <p:set>
                                      <p:cBhvr>
                                        <p:cTn id="69" dur="1" fill="hold">
                                          <p:stCondLst>
                                            <p:cond delay="0"/>
                                          </p:stCondLst>
                                        </p:cTn>
                                        <p:tgtEl>
                                          <p:spTgt spid="89099"/>
                                        </p:tgtEl>
                                        <p:attrNameLst>
                                          <p:attrName>style.visibility</p:attrName>
                                        </p:attrNameLst>
                                      </p:cBhvr>
                                      <p:to>
                                        <p:strVal val="visible"/>
                                      </p:to>
                                    </p:set>
                                    <p:anim calcmode="lin" valueType="num">
                                      <p:cBhvr>
                                        <p:cTn id="70" dur="500" fill="hold"/>
                                        <p:tgtEl>
                                          <p:spTgt spid="89099"/>
                                        </p:tgtEl>
                                        <p:attrNameLst>
                                          <p:attrName>ppt_w</p:attrName>
                                        </p:attrNameLst>
                                      </p:cBhvr>
                                      <p:tavLst>
                                        <p:tav tm="0">
                                          <p:val>
                                            <p:strVal val="#ppt_w*0.05"/>
                                          </p:val>
                                        </p:tav>
                                        <p:tav tm="100000">
                                          <p:val>
                                            <p:strVal val="#ppt_w"/>
                                          </p:val>
                                        </p:tav>
                                      </p:tavLst>
                                    </p:anim>
                                    <p:anim calcmode="lin" valueType="num">
                                      <p:cBhvr>
                                        <p:cTn id="71" dur="500" fill="hold"/>
                                        <p:tgtEl>
                                          <p:spTgt spid="89099"/>
                                        </p:tgtEl>
                                        <p:attrNameLst>
                                          <p:attrName>ppt_h</p:attrName>
                                        </p:attrNameLst>
                                      </p:cBhvr>
                                      <p:tavLst>
                                        <p:tav tm="0">
                                          <p:val>
                                            <p:strVal val="#ppt_h"/>
                                          </p:val>
                                        </p:tav>
                                        <p:tav tm="100000">
                                          <p:val>
                                            <p:strVal val="#ppt_h"/>
                                          </p:val>
                                        </p:tav>
                                      </p:tavLst>
                                    </p:anim>
                                    <p:anim calcmode="lin" valueType="num">
                                      <p:cBhvr>
                                        <p:cTn id="72" dur="500" fill="hold"/>
                                        <p:tgtEl>
                                          <p:spTgt spid="89099"/>
                                        </p:tgtEl>
                                        <p:attrNameLst>
                                          <p:attrName>ppt_x</p:attrName>
                                        </p:attrNameLst>
                                      </p:cBhvr>
                                      <p:tavLst>
                                        <p:tav tm="0">
                                          <p:val>
                                            <p:strVal val="#ppt_x-.2"/>
                                          </p:val>
                                        </p:tav>
                                        <p:tav tm="100000">
                                          <p:val>
                                            <p:strVal val="#ppt_x"/>
                                          </p:val>
                                        </p:tav>
                                      </p:tavLst>
                                    </p:anim>
                                    <p:anim calcmode="lin" valueType="num">
                                      <p:cBhvr>
                                        <p:cTn id="73" dur="500" fill="hold"/>
                                        <p:tgtEl>
                                          <p:spTgt spid="89099"/>
                                        </p:tgtEl>
                                        <p:attrNameLst>
                                          <p:attrName>ppt_y</p:attrName>
                                        </p:attrNameLst>
                                      </p:cBhvr>
                                      <p:tavLst>
                                        <p:tav tm="0">
                                          <p:val>
                                            <p:strVal val="#ppt_y"/>
                                          </p:val>
                                        </p:tav>
                                        <p:tav tm="100000">
                                          <p:val>
                                            <p:strVal val="#ppt_y"/>
                                          </p:val>
                                        </p:tav>
                                      </p:tavLst>
                                    </p:anim>
                                    <p:animEffect transition="in" filter="fade">
                                      <p:cBhvr>
                                        <p:cTn id="74" dur="500"/>
                                        <p:tgtEl>
                                          <p:spTgt spid="89099"/>
                                        </p:tgtEl>
                                      </p:cBhvr>
                                    </p:animEffect>
                                  </p:childTnLst>
                                </p:cTn>
                              </p:par>
                            </p:childTnLst>
                          </p:cTn>
                        </p:par>
                      </p:childTnLst>
                    </p:cTn>
                  </p:par>
                  <p:par>
                    <p:cTn id="75" fill="hold">
                      <p:stCondLst>
                        <p:cond delay="indefinite"/>
                      </p:stCondLst>
                      <p:childTnLst>
                        <p:par>
                          <p:cTn id="76" fill="hold">
                            <p:stCondLst>
                              <p:cond delay="0"/>
                            </p:stCondLst>
                            <p:childTnLst>
                              <p:par>
                                <p:cTn id="77" presetID="54" presetClass="entr" presetSubtype="0" accel="100000" fill="hold" grpId="0" nodeType="clickEffect">
                                  <p:stCondLst>
                                    <p:cond delay="0"/>
                                  </p:stCondLst>
                                  <p:childTnLst>
                                    <p:set>
                                      <p:cBhvr>
                                        <p:cTn id="78" dur="1" fill="hold">
                                          <p:stCondLst>
                                            <p:cond delay="0"/>
                                          </p:stCondLst>
                                        </p:cTn>
                                        <p:tgtEl>
                                          <p:spTgt spid="89107"/>
                                        </p:tgtEl>
                                        <p:attrNameLst>
                                          <p:attrName>style.visibility</p:attrName>
                                        </p:attrNameLst>
                                      </p:cBhvr>
                                      <p:to>
                                        <p:strVal val="visible"/>
                                      </p:to>
                                    </p:set>
                                    <p:anim calcmode="lin" valueType="num">
                                      <p:cBhvr>
                                        <p:cTn id="79" dur="500" fill="hold"/>
                                        <p:tgtEl>
                                          <p:spTgt spid="89107"/>
                                        </p:tgtEl>
                                        <p:attrNameLst>
                                          <p:attrName>ppt_w</p:attrName>
                                        </p:attrNameLst>
                                      </p:cBhvr>
                                      <p:tavLst>
                                        <p:tav tm="0">
                                          <p:val>
                                            <p:strVal val="#ppt_w*0.05"/>
                                          </p:val>
                                        </p:tav>
                                        <p:tav tm="100000">
                                          <p:val>
                                            <p:strVal val="#ppt_w"/>
                                          </p:val>
                                        </p:tav>
                                      </p:tavLst>
                                    </p:anim>
                                    <p:anim calcmode="lin" valueType="num">
                                      <p:cBhvr>
                                        <p:cTn id="80" dur="500" fill="hold"/>
                                        <p:tgtEl>
                                          <p:spTgt spid="89107"/>
                                        </p:tgtEl>
                                        <p:attrNameLst>
                                          <p:attrName>ppt_h</p:attrName>
                                        </p:attrNameLst>
                                      </p:cBhvr>
                                      <p:tavLst>
                                        <p:tav tm="0">
                                          <p:val>
                                            <p:strVal val="#ppt_h"/>
                                          </p:val>
                                        </p:tav>
                                        <p:tav tm="100000">
                                          <p:val>
                                            <p:strVal val="#ppt_h"/>
                                          </p:val>
                                        </p:tav>
                                      </p:tavLst>
                                    </p:anim>
                                    <p:anim calcmode="lin" valueType="num">
                                      <p:cBhvr>
                                        <p:cTn id="81" dur="500" fill="hold"/>
                                        <p:tgtEl>
                                          <p:spTgt spid="89107"/>
                                        </p:tgtEl>
                                        <p:attrNameLst>
                                          <p:attrName>ppt_x</p:attrName>
                                        </p:attrNameLst>
                                      </p:cBhvr>
                                      <p:tavLst>
                                        <p:tav tm="0">
                                          <p:val>
                                            <p:strVal val="#ppt_x-.2"/>
                                          </p:val>
                                        </p:tav>
                                        <p:tav tm="100000">
                                          <p:val>
                                            <p:strVal val="#ppt_x"/>
                                          </p:val>
                                        </p:tav>
                                      </p:tavLst>
                                    </p:anim>
                                    <p:anim calcmode="lin" valueType="num">
                                      <p:cBhvr>
                                        <p:cTn id="82" dur="500" fill="hold"/>
                                        <p:tgtEl>
                                          <p:spTgt spid="89107"/>
                                        </p:tgtEl>
                                        <p:attrNameLst>
                                          <p:attrName>ppt_y</p:attrName>
                                        </p:attrNameLst>
                                      </p:cBhvr>
                                      <p:tavLst>
                                        <p:tav tm="0">
                                          <p:val>
                                            <p:strVal val="#ppt_y"/>
                                          </p:val>
                                        </p:tav>
                                        <p:tav tm="100000">
                                          <p:val>
                                            <p:strVal val="#ppt_y"/>
                                          </p:val>
                                        </p:tav>
                                      </p:tavLst>
                                    </p:anim>
                                    <p:animEffect transition="in" filter="fade">
                                      <p:cBhvr>
                                        <p:cTn id="83" dur="500"/>
                                        <p:tgtEl>
                                          <p:spTgt spid="89107"/>
                                        </p:tgtEl>
                                      </p:cBhvr>
                                    </p:animEffect>
                                  </p:childTnLst>
                                </p:cTn>
                              </p:par>
                            </p:childTnLst>
                          </p:cTn>
                        </p:par>
                      </p:childTnLst>
                    </p:cTn>
                  </p:par>
                  <p:par>
                    <p:cTn id="84" fill="hold">
                      <p:stCondLst>
                        <p:cond delay="indefinite"/>
                      </p:stCondLst>
                      <p:childTnLst>
                        <p:par>
                          <p:cTn id="85" fill="hold">
                            <p:stCondLst>
                              <p:cond delay="0"/>
                            </p:stCondLst>
                            <p:childTnLst>
                              <p:par>
                                <p:cTn id="86" presetID="54" presetClass="entr" presetSubtype="0" accel="100000" fill="hold" grpId="0" nodeType="clickEffect">
                                  <p:stCondLst>
                                    <p:cond delay="0"/>
                                  </p:stCondLst>
                                  <p:childTnLst>
                                    <p:set>
                                      <p:cBhvr>
                                        <p:cTn id="87" dur="1" fill="hold">
                                          <p:stCondLst>
                                            <p:cond delay="0"/>
                                          </p:stCondLst>
                                        </p:cTn>
                                        <p:tgtEl>
                                          <p:spTgt spid="89100"/>
                                        </p:tgtEl>
                                        <p:attrNameLst>
                                          <p:attrName>style.visibility</p:attrName>
                                        </p:attrNameLst>
                                      </p:cBhvr>
                                      <p:to>
                                        <p:strVal val="visible"/>
                                      </p:to>
                                    </p:set>
                                    <p:anim calcmode="lin" valueType="num">
                                      <p:cBhvr>
                                        <p:cTn id="88" dur="500" fill="hold"/>
                                        <p:tgtEl>
                                          <p:spTgt spid="89100"/>
                                        </p:tgtEl>
                                        <p:attrNameLst>
                                          <p:attrName>ppt_w</p:attrName>
                                        </p:attrNameLst>
                                      </p:cBhvr>
                                      <p:tavLst>
                                        <p:tav tm="0">
                                          <p:val>
                                            <p:strVal val="#ppt_w*0.05"/>
                                          </p:val>
                                        </p:tav>
                                        <p:tav tm="100000">
                                          <p:val>
                                            <p:strVal val="#ppt_w"/>
                                          </p:val>
                                        </p:tav>
                                      </p:tavLst>
                                    </p:anim>
                                    <p:anim calcmode="lin" valueType="num">
                                      <p:cBhvr>
                                        <p:cTn id="89" dur="500" fill="hold"/>
                                        <p:tgtEl>
                                          <p:spTgt spid="89100"/>
                                        </p:tgtEl>
                                        <p:attrNameLst>
                                          <p:attrName>ppt_h</p:attrName>
                                        </p:attrNameLst>
                                      </p:cBhvr>
                                      <p:tavLst>
                                        <p:tav tm="0">
                                          <p:val>
                                            <p:strVal val="#ppt_h"/>
                                          </p:val>
                                        </p:tav>
                                        <p:tav tm="100000">
                                          <p:val>
                                            <p:strVal val="#ppt_h"/>
                                          </p:val>
                                        </p:tav>
                                      </p:tavLst>
                                    </p:anim>
                                    <p:anim calcmode="lin" valueType="num">
                                      <p:cBhvr>
                                        <p:cTn id="90" dur="500" fill="hold"/>
                                        <p:tgtEl>
                                          <p:spTgt spid="89100"/>
                                        </p:tgtEl>
                                        <p:attrNameLst>
                                          <p:attrName>ppt_x</p:attrName>
                                        </p:attrNameLst>
                                      </p:cBhvr>
                                      <p:tavLst>
                                        <p:tav tm="0">
                                          <p:val>
                                            <p:strVal val="#ppt_x-.2"/>
                                          </p:val>
                                        </p:tav>
                                        <p:tav tm="100000">
                                          <p:val>
                                            <p:strVal val="#ppt_x"/>
                                          </p:val>
                                        </p:tav>
                                      </p:tavLst>
                                    </p:anim>
                                    <p:anim calcmode="lin" valueType="num">
                                      <p:cBhvr>
                                        <p:cTn id="91" dur="500" fill="hold"/>
                                        <p:tgtEl>
                                          <p:spTgt spid="89100"/>
                                        </p:tgtEl>
                                        <p:attrNameLst>
                                          <p:attrName>ppt_y</p:attrName>
                                        </p:attrNameLst>
                                      </p:cBhvr>
                                      <p:tavLst>
                                        <p:tav tm="0">
                                          <p:val>
                                            <p:strVal val="#ppt_y"/>
                                          </p:val>
                                        </p:tav>
                                        <p:tav tm="100000">
                                          <p:val>
                                            <p:strVal val="#ppt_y"/>
                                          </p:val>
                                        </p:tav>
                                      </p:tavLst>
                                    </p:anim>
                                    <p:animEffect transition="in" filter="fade">
                                      <p:cBhvr>
                                        <p:cTn id="92" dur="500"/>
                                        <p:tgtEl>
                                          <p:spTgt spid="89100"/>
                                        </p:tgtEl>
                                      </p:cBhvr>
                                    </p:animEffect>
                                  </p:childTnLst>
                                </p:cTn>
                              </p:par>
                            </p:childTnLst>
                          </p:cTn>
                        </p:par>
                      </p:childTnLst>
                    </p:cTn>
                  </p:par>
                  <p:par>
                    <p:cTn id="93" fill="hold">
                      <p:stCondLst>
                        <p:cond delay="indefinite"/>
                      </p:stCondLst>
                      <p:childTnLst>
                        <p:par>
                          <p:cTn id="94" fill="hold">
                            <p:stCondLst>
                              <p:cond delay="0"/>
                            </p:stCondLst>
                            <p:childTnLst>
                              <p:par>
                                <p:cTn id="95" presetID="54" presetClass="entr" presetSubtype="0" accel="100000" fill="hold" grpId="0" nodeType="clickEffect">
                                  <p:stCondLst>
                                    <p:cond delay="0"/>
                                  </p:stCondLst>
                                  <p:childTnLst>
                                    <p:set>
                                      <p:cBhvr>
                                        <p:cTn id="96" dur="1" fill="hold">
                                          <p:stCondLst>
                                            <p:cond delay="0"/>
                                          </p:stCondLst>
                                        </p:cTn>
                                        <p:tgtEl>
                                          <p:spTgt spid="89106"/>
                                        </p:tgtEl>
                                        <p:attrNameLst>
                                          <p:attrName>style.visibility</p:attrName>
                                        </p:attrNameLst>
                                      </p:cBhvr>
                                      <p:to>
                                        <p:strVal val="visible"/>
                                      </p:to>
                                    </p:set>
                                    <p:anim calcmode="lin" valueType="num">
                                      <p:cBhvr>
                                        <p:cTn id="97" dur="500" fill="hold"/>
                                        <p:tgtEl>
                                          <p:spTgt spid="89106"/>
                                        </p:tgtEl>
                                        <p:attrNameLst>
                                          <p:attrName>ppt_w</p:attrName>
                                        </p:attrNameLst>
                                      </p:cBhvr>
                                      <p:tavLst>
                                        <p:tav tm="0">
                                          <p:val>
                                            <p:strVal val="#ppt_w*0.05"/>
                                          </p:val>
                                        </p:tav>
                                        <p:tav tm="100000">
                                          <p:val>
                                            <p:strVal val="#ppt_w"/>
                                          </p:val>
                                        </p:tav>
                                      </p:tavLst>
                                    </p:anim>
                                    <p:anim calcmode="lin" valueType="num">
                                      <p:cBhvr>
                                        <p:cTn id="98" dur="500" fill="hold"/>
                                        <p:tgtEl>
                                          <p:spTgt spid="89106"/>
                                        </p:tgtEl>
                                        <p:attrNameLst>
                                          <p:attrName>ppt_h</p:attrName>
                                        </p:attrNameLst>
                                      </p:cBhvr>
                                      <p:tavLst>
                                        <p:tav tm="0">
                                          <p:val>
                                            <p:strVal val="#ppt_h"/>
                                          </p:val>
                                        </p:tav>
                                        <p:tav tm="100000">
                                          <p:val>
                                            <p:strVal val="#ppt_h"/>
                                          </p:val>
                                        </p:tav>
                                      </p:tavLst>
                                    </p:anim>
                                    <p:anim calcmode="lin" valueType="num">
                                      <p:cBhvr>
                                        <p:cTn id="99" dur="500" fill="hold"/>
                                        <p:tgtEl>
                                          <p:spTgt spid="89106"/>
                                        </p:tgtEl>
                                        <p:attrNameLst>
                                          <p:attrName>ppt_x</p:attrName>
                                        </p:attrNameLst>
                                      </p:cBhvr>
                                      <p:tavLst>
                                        <p:tav tm="0">
                                          <p:val>
                                            <p:strVal val="#ppt_x-.2"/>
                                          </p:val>
                                        </p:tav>
                                        <p:tav tm="100000">
                                          <p:val>
                                            <p:strVal val="#ppt_x"/>
                                          </p:val>
                                        </p:tav>
                                      </p:tavLst>
                                    </p:anim>
                                    <p:anim calcmode="lin" valueType="num">
                                      <p:cBhvr>
                                        <p:cTn id="100" dur="500" fill="hold"/>
                                        <p:tgtEl>
                                          <p:spTgt spid="89106"/>
                                        </p:tgtEl>
                                        <p:attrNameLst>
                                          <p:attrName>ppt_y</p:attrName>
                                        </p:attrNameLst>
                                      </p:cBhvr>
                                      <p:tavLst>
                                        <p:tav tm="0">
                                          <p:val>
                                            <p:strVal val="#ppt_y"/>
                                          </p:val>
                                        </p:tav>
                                        <p:tav tm="100000">
                                          <p:val>
                                            <p:strVal val="#ppt_y"/>
                                          </p:val>
                                        </p:tav>
                                      </p:tavLst>
                                    </p:anim>
                                    <p:animEffect transition="in" filter="fade">
                                      <p:cBhvr>
                                        <p:cTn id="101" dur="500"/>
                                        <p:tgtEl>
                                          <p:spTgt spid="89106"/>
                                        </p:tgtEl>
                                      </p:cBhvr>
                                    </p:animEffect>
                                  </p:childTnLst>
                                </p:cTn>
                              </p:par>
                            </p:childTnLst>
                          </p:cTn>
                        </p:par>
                      </p:childTnLst>
                    </p:cTn>
                  </p:par>
                  <p:par>
                    <p:cTn id="102" fill="hold">
                      <p:stCondLst>
                        <p:cond delay="indefinite"/>
                      </p:stCondLst>
                      <p:childTnLst>
                        <p:par>
                          <p:cTn id="103" fill="hold">
                            <p:stCondLst>
                              <p:cond delay="0"/>
                            </p:stCondLst>
                            <p:childTnLst>
                              <p:par>
                                <p:cTn id="104" presetID="54" presetClass="entr" presetSubtype="0" accel="100000" fill="hold" grpId="0" nodeType="clickEffect">
                                  <p:stCondLst>
                                    <p:cond delay="0"/>
                                  </p:stCondLst>
                                  <p:childTnLst>
                                    <p:set>
                                      <p:cBhvr>
                                        <p:cTn id="105" dur="1" fill="hold">
                                          <p:stCondLst>
                                            <p:cond delay="0"/>
                                          </p:stCondLst>
                                        </p:cTn>
                                        <p:tgtEl>
                                          <p:spTgt spid="89101"/>
                                        </p:tgtEl>
                                        <p:attrNameLst>
                                          <p:attrName>style.visibility</p:attrName>
                                        </p:attrNameLst>
                                      </p:cBhvr>
                                      <p:to>
                                        <p:strVal val="visible"/>
                                      </p:to>
                                    </p:set>
                                    <p:anim calcmode="lin" valueType="num">
                                      <p:cBhvr>
                                        <p:cTn id="106" dur="500" fill="hold"/>
                                        <p:tgtEl>
                                          <p:spTgt spid="89101"/>
                                        </p:tgtEl>
                                        <p:attrNameLst>
                                          <p:attrName>ppt_w</p:attrName>
                                        </p:attrNameLst>
                                      </p:cBhvr>
                                      <p:tavLst>
                                        <p:tav tm="0">
                                          <p:val>
                                            <p:strVal val="#ppt_w*0.05"/>
                                          </p:val>
                                        </p:tav>
                                        <p:tav tm="100000">
                                          <p:val>
                                            <p:strVal val="#ppt_w"/>
                                          </p:val>
                                        </p:tav>
                                      </p:tavLst>
                                    </p:anim>
                                    <p:anim calcmode="lin" valueType="num">
                                      <p:cBhvr>
                                        <p:cTn id="107" dur="500" fill="hold"/>
                                        <p:tgtEl>
                                          <p:spTgt spid="89101"/>
                                        </p:tgtEl>
                                        <p:attrNameLst>
                                          <p:attrName>ppt_h</p:attrName>
                                        </p:attrNameLst>
                                      </p:cBhvr>
                                      <p:tavLst>
                                        <p:tav tm="0">
                                          <p:val>
                                            <p:strVal val="#ppt_h"/>
                                          </p:val>
                                        </p:tav>
                                        <p:tav tm="100000">
                                          <p:val>
                                            <p:strVal val="#ppt_h"/>
                                          </p:val>
                                        </p:tav>
                                      </p:tavLst>
                                    </p:anim>
                                    <p:anim calcmode="lin" valueType="num">
                                      <p:cBhvr>
                                        <p:cTn id="108" dur="500" fill="hold"/>
                                        <p:tgtEl>
                                          <p:spTgt spid="89101"/>
                                        </p:tgtEl>
                                        <p:attrNameLst>
                                          <p:attrName>ppt_x</p:attrName>
                                        </p:attrNameLst>
                                      </p:cBhvr>
                                      <p:tavLst>
                                        <p:tav tm="0">
                                          <p:val>
                                            <p:strVal val="#ppt_x-.2"/>
                                          </p:val>
                                        </p:tav>
                                        <p:tav tm="100000">
                                          <p:val>
                                            <p:strVal val="#ppt_x"/>
                                          </p:val>
                                        </p:tav>
                                      </p:tavLst>
                                    </p:anim>
                                    <p:anim calcmode="lin" valueType="num">
                                      <p:cBhvr>
                                        <p:cTn id="109" dur="500" fill="hold"/>
                                        <p:tgtEl>
                                          <p:spTgt spid="89101"/>
                                        </p:tgtEl>
                                        <p:attrNameLst>
                                          <p:attrName>ppt_y</p:attrName>
                                        </p:attrNameLst>
                                      </p:cBhvr>
                                      <p:tavLst>
                                        <p:tav tm="0">
                                          <p:val>
                                            <p:strVal val="#ppt_y"/>
                                          </p:val>
                                        </p:tav>
                                        <p:tav tm="100000">
                                          <p:val>
                                            <p:strVal val="#ppt_y"/>
                                          </p:val>
                                        </p:tav>
                                      </p:tavLst>
                                    </p:anim>
                                    <p:animEffect transition="in" filter="fade">
                                      <p:cBhvr>
                                        <p:cTn id="110" dur="500"/>
                                        <p:tgtEl>
                                          <p:spTgt spid="89101"/>
                                        </p:tgtEl>
                                      </p:cBhvr>
                                    </p:animEffect>
                                  </p:childTnLst>
                                </p:cTn>
                              </p:par>
                            </p:childTnLst>
                          </p:cTn>
                        </p:par>
                      </p:childTnLst>
                    </p:cTn>
                  </p:par>
                  <p:par>
                    <p:cTn id="111" fill="hold">
                      <p:stCondLst>
                        <p:cond delay="indefinite"/>
                      </p:stCondLst>
                      <p:childTnLst>
                        <p:par>
                          <p:cTn id="112" fill="hold">
                            <p:stCondLst>
                              <p:cond delay="0"/>
                            </p:stCondLst>
                            <p:childTnLst>
                              <p:par>
                                <p:cTn id="113" presetID="54" presetClass="entr" presetSubtype="0" accel="100000" fill="hold" grpId="0" nodeType="clickEffect">
                                  <p:stCondLst>
                                    <p:cond delay="0"/>
                                  </p:stCondLst>
                                  <p:childTnLst>
                                    <p:set>
                                      <p:cBhvr>
                                        <p:cTn id="114" dur="1" fill="hold">
                                          <p:stCondLst>
                                            <p:cond delay="0"/>
                                          </p:stCondLst>
                                        </p:cTn>
                                        <p:tgtEl>
                                          <p:spTgt spid="89105"/>
                                        </p:tgtEl>
                                        <p:attrNameLst>
                                          <p:attrName>style.visibility</p:attrName>
                                        </p:attrNameLst>
                                      </p:cBhvr>
                                      <p:to>
                                        <p:strVal val="visible"/>
                                      </p:to>
                                    </p:set>
                                    <p:anim calcmode="lin" valueType="num">
                                      <p:cBhvr>
                                        <p:cTn id="115" dur="500" fill="hold"/>
                                        <p:tgtEl>
                                          <p:spTgt spid="89105"/>
                                        </p:tgtEl>
                                        <p:attrNameLst>
                                          <p:attrName>ppt_w</p:attrName>
                                        </p:attrNameLst>
                                      </p:cBhvr>
                                      <p:tavLst>
                                        <p:tav tm="0">
                                          <p:val>
                                            <p:strVal val="#ppt_w*0.05"/>
                                          </p:val>
                                        </p:tav>
                                        <p:tav tm="100000">
                                          <p:val>
                                            <p:strVal val="#ppt_w"/>
                                          </p:val>
                                        </p:tav>
                                      </p:tavLst>
                                    </p:anim>
                                    <p:anim calcmode="lin" valueType="num">
                                      <p:cBhvr>
                                        <p:cTn id="116" dur="500" fill="hold"/>
                                        <p:tgtEl>
                                          <p:spTgt spid="89105"/>
                                        </p:tgtEl>
                                        <p:attrNameLst>
                                          <p:attrName>ppt_h</p:attrName>
                                        </p:attrNameLst>
                                      </p:cBhvr>
                                      <p:tavLst>
                                        <p:tav tm="0">
                                          <p:val>
                                            <p:strVal val="#ppt_h"/>
                                          </p:val>
                                        </p:tav>
                                        <p:tav tm="100000">
                                          <p:val>
                                            <p:strVal val="#ppt_h"/>
                                          </p:val>
                                        </p:tav>
                                      </p:tavLst>
                                    </p:anim>
                                    <p:anim calcmode="lin" valueType="num">
                                      <p:cBhvr>
                                        <p:cTn id="117" dur="500" fill="hold"/>
                                        <p:tgtEl>
                                          <p:spTgt spid="89105"/>
                                        </p:tgtEl>
                                        <p:attrNameLst>
                                          <p:attrName>ppt_x</p:attrName>
                                        </p:attrNameLst>
                                      </p:cBhvr>
                                      <p:tavLst>
                                        <p:tav tm="0">
                                          <p:val>
                                            <p:strVal val="#ppt_x-.2"/>
                                          </p:val>
                                        </p:tav>
                                        <p:tav tm="100000">
                                          <p:val>
                                            <p:strVal val="#ppt_x"/>
                                          </p:val>
                                        </p:tav>
                                      </p:tavLst>
                                    </p:anim>
                                    <p:anim calcmode="lin" valueType="num">
                                      <p:cBhvr>
                                        <p:cTn id="118" dur="500" fill="hold"/>
                                        <p:tgtEl>
                                          <p:spTgt spid="89105"/>
                                        </p:tgtEl>
                                        <p:attrNameLst>
                                          <p:attrName>ppt_y</p:attrName>
                                        </p:attrNameLst>
                                      </p:cBhvr>
                                      <p:tavLst>
                                        <p:tav tm="0">
                                          <p:val>
                                            <p:strVal val="#ppt_y"/>
                                          </p:val>
                                        </p:tav>
                                        <p:tav tm="100000">
                                          <p:val>
                                            <p:strVal val="#ppt_y"/>
                                          </p:val>
                                        </p:tav>
                                      </p:tavLst>
                                    </p:anim>
                                    <p:animEffect transition="in" filter="fade">
                                      <p:cBhvr>
                                        <p:cTn id="119" dur="500"/>
                                        <p:tgtEl>
                                          <p:spTgt spid="89105"/>
                                        </p:tgtEl>
                                      </p:cBhvr>
                                    </p:animEffect>
                                  </p:childTnLst>
                                </p:cTn>
                              </p:par>
                            </p:childTnLst>
                          </p:cTn>
                        </p:par>
                      </p:childTnLst>
                    </p:cTn>
                  </p:par>
                  <p:par>
                    <p:cTn id="120" fill="hold">
                      <p:stCondLst>
                        <p:cond delay="indefinite"/>
                      </p:stCondLst>
                      <p:childTnLst>
                        <p:par>
                          <p:cTn id="121" fill="hold">
                            <p:stCondLst>
                              <p:cond delay="0"/>
                            </p:stCondLst>
                            <p:childTnLst>
                              <p:par>
                                <p:cTn id="122" presetID="54" presetClass="entr" presetSubtype="0" accel="100000" fill="hold" grpId="0" nodeType="clickEffect">
                                  <p:stCondLst>
                                    <p:cond delay="0"/>
                                  </p:stCondLst>
                                  <p:childTnLst>
                                    <p:set>
                                      <p:cBhvr>
                                        <p:cTn id="123" dur="1" fill="hold">
                                          <p:stCondLst>
                                            <p:cond delay="0"/>
                                          </p:stCondLst>
                                        </p:cTn>
                                        <p:tgtEl>
                                          <p:spTgt spid="89102"/>
                                        </p:tgtEl>
                                        <p:attrNameLst>
                                          <p:attrName>style.visibility</p:attrName>
                                        </p:attrNameLst>
                                      </p:cBhvr>
                                      <p:to>
                                        <p:strVal val="visible"/>
                                      </p:to>
                                    </p:set>
                                    <p:anim calcmode="lin" valueType="num">
                                      <p:cBhvr>
                                        <p:cTn id="124" dur="500" fill="hold"/>
                                        <p:tgtEl>
                                          <p:spTgt spid="89102"/>
                                        </p:tgtEl>
                                        <p:attrNameLst>
                                          <p:attrName>ppt_w</p:attrName>
                                        </p:attrNameLst>
                                      </p:cBhvr>
                                      <p:tavLst>
                                        <p:tav tm="0">
                                          <p:val>
                                            <p:strVal val="#ppt_w*0.05"/>
                                          </p:val>
                                        </p:tav>
                                        <p:tav tm="100000">
                                          <p:val>
                                            <p:strVal val="#ppt_w"/>
                                          </p:val>
                                        </p:tav>
                                      </p:tavLst>
                                    </p:anim>
                                    <p:anim calcmode="lin" valueType="num">
                                      <p:cBhvr>
                                        <p:cTn id="125" dur="500" fill="hold"/>
                                        <p:tgtEl>
                                          <p:spTgt spid="89102"/>
                                        </p:tgtEl>
                                        <p:attrNameLst>
                                          <p:attrName>ppt_h</p:attrName>
                                        </p:attrNameLst>
                                      </p:cBhvr>
                                      <p:tavLst>
                                        <p:tav tm="0">
                                          <p:val>
                                            <p:strVal val="#ppt_h"/>
                                          </p:val>
                                        </p:tav>
                                        <p:tav tm="100000">
                                          <p:val>
                                            <p:strVal val="#ppt_h"/>
                                          </p:val>
                                        </p:tav>
                                      </p:tavLst>
                                    </p:anim>
                                    <p:anim calcmode="lin" valueType="num">
                                      <p:cBhvr>
                                        <p:cTn id="126" dur="500" fill="hold"/>
                                        <p:tgtEl>
                                          <p:spTgt spid="89102"/>
                                        </p:tgtEl>
                                        <p:attrNameLst>
                                          <p:attrName>ppt_x</p:attrName>
                                        </p:attrNameLst>
                                      </p:cBhvr>
                                      <p:tavLst>
                                        <p:tav tm="0">
                                          <p:val>
                                            <p:strVal val="#ppt_x-.2"/>
                                          </p:val>
                                        </p:tav>
                                        <p:tav tm="100000">
                                          <p:val>
                                            <p:strVal val="#ppt_x"/>
                                          </p:val>
                                        </p:tav>
                                      </p:tavLst>
                                    </p:anim>
                                    <p:anim calcmode="lin" valueType="num">
                                      <p:cBhvr>
                                        <p:cTn id="127" dur="500" fill="hold"/>
                                        <p:tgtEl>
                                          <p:spTgt spid="89102"/>
                                        </p:tgtEl>
                                        <p:attrNameLst>
                                          <p:attrName>ppt_y</p:attrName>
                                        </p:attrNameLst>
                                      </p:cBhvr>
                                      <p:tavLst>
                                        <p:tav tm="0">
                                          <p:val>
                                            <p:strVal val="#ppt_y"/>
                                          </p:val>
                                        </p:tav>
                                        <p:tav tm="100000">
                                          <p:val>
                                            <p:strVal val="#ppt_y"/>
                                          </p:val>
                                        </p:tav>
                                      </p:tavLst>
                                    </p:anim>
                                    <p:animEffect transition="in" filter="fade">
                                      <p:cBhvr>
                                        <p:cTn id="128" dur="500"/>
                                        <p:tgtEl>
                                          <p:spTgt spid="89102"/>
                                        </p:tgtEl>
                                      </p:cBhvr>
                                    </p:animEffect>
                                  </p:childTnLst>
                                </p:cTn>
                              </p:par>
                            </p:childTnLst>
                          </p:cTn>
                        </p:par>
                      </p:childTnLst>
                    </p:cTn>
                  </p:par>
                  <p:par>
                    <p:cTn id="129" fill="hold">
                      <p:stCondLst>
                        <p:cond delay="indefinite"/>
                      </p:stCondLst>
                      <p:childTnLst>
                        <p:par>
                          <p:cTn id="130" fill="hold">
                            <p:stCondLst>
                              <p:cond delay="0"/>
                            </p:stCondLst>
                            <p:childTnLst>
                              <p:par>
                                <p:cTn id="131" presetID="54" presetClass="entr" presetSubtype="0" accel="100000" fill="hold" grpId="0" nodeType="clickEffect">
                                  <p:stCondLst>
                                    <p:cond delay="0"/>
                                  </p:stCondLst>
                                  <p:childTnLst>
                                    <p:set>
                                      <p:cBhvr>
                                        <p:cTn id="132" dur="1" fill="hold">
                                          <p:stCondLst>
                                            <p:cond delay="0"/>
                                          </p:stCondLst>
                                        </p:cTn>
                                        <p:tgtEl>
                                          <p:spTgt spid="89104"/>
                                        </p:tgtEl>
                                        <p:attrNameLst>
                                          <p:attrName>style.visibility</p:attrName>
                                        </p:attrNameLst>
                                      </p:cBhvr>
                                      <p:to>
                                        <p:strVal val="visible"/>
                                      </p:to>
                                    </p:set>
                                    <p:anim calcmode="lin" valueType="num">
                                      <p:cBhvr>
                                        <p:cTn id="133" dur="500" fill="hold"/>
                                        <p:tgtEl>
                                          <p:spTgt spid="89104"/>
                                        </p:tgtEl>
                                        <p:attrNameLst>
                                          <p:attrName>ppt_w</p:attrName>
                                        </p:attrNameLst>
                                      </p:cBhvr>
                                      <p:tavLst>
                                        <p:tav tm="0">
                                          <p:val>
                                            <p:strVal val="#ppt_w*0.05"/>
                                          </p:val>
                                        </p:tav>
                                        <p:tav tm="100000">
                                          <p:val>
                                            <p:strVal val="#ppt_w"/>
                                          </p:val>
                                        </p:tav>
                                      </p:tavLst>
                                    </p:anim>
                                    <p:anim calcmode="lin" valueType="num">
                                      <p:cBhvr>
                                        <p:cTn id="134" dur="500" fill="hold"/>
                                        <p:tgtEl>
                                          <p:spTgt spid="89104"/>
                                        </p:tgtEl>
                                        <p:attrNameLst>
                                          <p:attrName>ppt_h</p:attrName>
                                        </p:attrNameLst>
                                      </p:cBhvr>
                                      <p:tavLst>
                                        <p:tav tm="0">
                                          <p:val>
                                            <p:strVal val="#ppt_h"/>
                                          </p:val>
                                        </p:tav>
                                        <p:tav tm="100000">
                                          <p:val>
                                            <p:strVal val="#ppt_h"/>
                                          </p:val>
                                        </p:tav>
                                      </p:tavLst>
                                    </p:anim>
                                    <p:anim calcmode="lin" valueType="num">
                                      <p:cBhvr>
                                        <p:cTn id="135" dur="500" fill="hold"/>
                                        <p:tgtEl>
                                          <p:spTgt spid="89104"/>
                                        </p:tgtEl>
                                        <p:attrNameLst>
                                          <p:attrName>ppt_x</p:attrName>
                                        </p:attrNameLst>
                                      </p:cBhvr>
                                      <p:tavLst>
                                        <p:tav tm="0">
                                          <p:val>
                                            <p:strVal val="#ppt_x-.2"/>
                                          </p:val>
                                        </p:tav>
                                        <p:tav tm="100000">
                                          <p:val>
                                            <p:strVal val="#ppt_x"/>
                                          </p:val>
                                        </p:tav>
                                      </p:tavLst>
                                    </p:anim>
                                    <p:anim calcmode="lin" valueType="num">
                                      <p:cBhvr>
                                        <p:cTn id="136" dur="500" fill="hold"/>
                                        <p:tgtEl>
                                          <p:spTgt spid="89104"/>
                                        </p:tgtEl>
                                        <p:attrNameLst>
                                          <p:attrName>ppt_y</p:attrName>
                                        </p:attrNameLst>
                                      </p:cBhvr>
                                      <p:tavLst>
                                        <p:tav tm="0">
                                          <p:val>
                                            <p:strVal val="#ppt_y"/>
                                          </p:val>
                                        </p:tav>
                                        <p:tav tm="100000">
                                          <p:val>
                                            <p:strVal val="#ppt_y"/>
                                          </p:val>
                                        </p:tav>
                                      </p:tavLst>
                                    </p:anim>
                                    <p:animEffect transition="in" filter="fade">
                                      <p:cBhvr>
                                        <p:cTn id="137" dur="500"/>
                                        <p:tgtEl>
                                          <p:spTgt spid="89104"/>
                                        </p:tgtEl>
                                      </p:cBhvr>
                                    </p:animEffect>
                                  </p:childTnLst>
                                </p:cTn>
                              </p:par>
                            </p:childTnLst>
                          </p:cTn>
                        </p:par>
                      </p:childTnLst>
                    </p:cTn>
                  </p:par>
                  <p:par>
                    <p:cTn id="138" fill="hold">
                      <p:stCondLst>
                        <p:cond delay="indefinite"/>
                      </p:stCondLst>
                      <p:childTnLst>
                        <p:par>
                          <p:cTn id="139" fill="hold">
                            <p:stCondLst>
                              <p:cond delay="0"/>
                            </p:stCondLst>
                            <p:childTnLst>
                              <p:par>
                                <p:cTn id="140" presetID="54" presetClass="entr" presetSubtype="0" accel="100000" fill="hold" grpId="0" nodeType="clickEffect">
                                  <p:stCondLst>
                                    <p:cond delay="0"/>
                                  </p:stCondLst>
                                  <p:childTnLst>
                                    <p:set>
                                      <p:cBhvr>
                                        <p:cTn id="141" dur="1" fill="hold">
                                          <p:stCondLst>
                                            <p:cond delay="0"/>
                                          </p:stCondLst>
                                        </p:cTn>
                                        <p:tgtEl>
                                          <p:spTgt spid="89103"/>
                                        </p:tgtEl>
                                        <p:attrNameLst>
                                          <p:attrName>style.visibility</p:attrName>
                                        </p:attrNameLst>
                                      </p:cBhvr>
                                      <p:to>
                                        <p:strVal val="visible"/>
                                      </p:to>
                                    </p:set>
                                    <p:anim calcmode="lin" valueType="num">
                                      <p:cBhvr>
                                        <p:cTn id="142" dur="500" fill="hold"/>
                                        <p:tgtEl>
                                          <p:spTgt spid="89103"/>
                                        </p:tgtEl>
                                        <p:attrNameLst>
                                          <p:attrName>ppt_w</p:attrName>
                                        </p:attrNameLst>
                                      </p:cBhvr>
                                      <p:tavLst>
                                        <p:tav tm="0">
                                          <p:val>
                                            <p:strVal val="#ppt_w*0.05"/>
                                          </p:val>
                                        </p:tav>
                                        <p:tav tm="100000">
                                          <p:val>
                                            <p:strVal val="#ppt_w"/>
                                          </p:val>
                                        </p:tav>
                                      </p:tavLst>
                                    </p:anim>
                                    <p:anim calcmode="lin" valueType="num">
                                      <p:cBhvr>
                                        <p:cTn id="143" dur="500" fill="hold"/>
                                        <p:tgtEl>
                                          <p:spTgt spid="89103"/>
                                        </p:tgtEl>
                                        <p:attrNameLst>
                                          <p:attrName>ppt_h</p:attrName>
                                        </p:attrNameLst>
                                      </p:cBhvr>
                                      <p:tavLst>
                                        <p:tav tm="0">
                                          <p:val>
                                            <p:strVal val="#ppt_h"/>
                                          </p:val>
                                        </p:tav>
                                        <p:tav tm="100000">
                                          <p:val>
                                            <p:strVal val="#ppt_h"/>
                                          </p:val>
                                        </p:tav>
                                      </p:tavLst>
                                    </p:anim>
                                    <p:anim calcmode="lin" valueType="num">
                                      <p:cBhvr>
                                        <p:cTn id="144" dur="500" fill="hold"/>
                                        <p:tgtEl>
                                          <p:spTgt spid="89103"/>
                                        </p:tgtEl>
                                        <p:attrNameLst>
                                          <p:attrName>ppt_x</p:attrName>
                                        </p:attrNameLst>
                                      </p:cBhvr>
                                      <p:tavLst>
                                        <p:tav tm="0">
                                          <p:val>
                                            <p:strVal val="#ppt_x-.2"/>
                                          </p:val>
                                        </p:tav>
                                        <p:tav tm="100000">
                                          <p:val>
                                            <p:strVal val="#ppt_x"/>
                                          </p:val>
                                        </p:tav>
                                      </p:tavLst>
                                    </p:anim>
                                    <p:anim calcmode="lin" valueType="num">
                                      <p:cBhvr>
                                        <p:cTn id="145" dur="500" fill="hold"/>
                                        <p:tgtEl>
                                          <p:spTgt spid="89103"/>
                                        </p:tgtEl>
                                        <p:attrNameLst>
                                          <p:attrName>ppt_y</p:attrName>
                                        </p:attrNameLst>
                                      </p:cBhvr>
                                      <p:tavLst>
                                        <p:tav tm="0">
                                          <p:val>
                                            <p:strVal val="#ppt_y"/>
                                          </p:val>
                                        </p:tav>
                                        <p:tav tm="100000">
                                          <p:val>
                                            <p:strVal val="#ppt_y"/>
                                          </p:val>
                                        </p:tav>
                                      </p:tavLst>
                                    </p:anim>
                                    <p:animEffect transition="in" filter="fade">
                                      <p:cBhvr>
                                        <p:cTn id="146" dur="500"/>
                                        <p:tgtEl>
                                          <p:spTgt spid="89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2" grpId="0" bldLvl="0" animBg="1"/>
      <p:bldP spid="89093" grpId="0" bldLvl="0" animBg="1"/>
      <p:bldP spid="89094" grpId="0" bldLvl="0" animBg="1"/>
      <p:bldP spid="89095" grpId="0" bldLvl="0" animBg="1"/>
      <p:bldP spid="89096" grpId="0" bldLvl="0" animBg="1"/>
      <p:bldP spid="89097" grpId="0" bldLvl="0" animBg="1"/>
      <p:bldP spid="89098" grpId="0" bldLvl="0" animBg="1"/>
      <p:bldP spid="89099" grpId="0" bldLvl="0" animBg="1"/>
      <p:bldP spid="89100" grpId="0" bldLvl="0" animBg="1"/>
      <p:bldP spid="89101" grpId="0" bldLvl="0" animBg="1"/>
      <p:bldP spid="89102" grpId="0" bldLvl="0" animBg="1"/>
      <p:bldP spid="89103" grpId="0" bldLvl="0" animBg="1"/>
      <p:bldP spid="89104" grpId="0" bldLvl="0" animBg="1"/>
      <p:bldP spid="89105" grpId="0" bldLvl="0" animBg="1"/>
      <p:bldP spid="89106" grpId="0" bldLvl="0" animBg="1"/>
      <p:bldP spid="89107"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4562" name="Picture 1"/>
          <p:cNvPicPr>
            <a:picLocks noChangeAspect="1"/>
          </p:cNvPicPr>
          <p:nvPr/>
        </p:nvPicPr>
        <p:blipFill>
          <a:blip r:embed="rId1"/>
          <a:stretch>
            <a:fillRect/>
          </a:stretch>
        </p:blipFill>
        <p:spPr>
          <a:xfrm>
            <a:off x="179388" y="188913"/>
            <a:ext cx="2724150" cy="485775"/>
          </a:xfrm>
          <a:prstGeom prst="rect">
            <a:avLst/>
          </a:prstGeom>
          <a:noFill/>
          <a:ln w="9525">
            <a:noFill/>
          </a:ln>
        </p:spPr>
      </p:pic>
      <p:pic>
        <p:nvPicPr>
          <p:cNvPr id="194563" name="Picture 2"/>
          <p:cNvPicPr>
            <a:picLocks noChangeAspect="1"/>
          </p:cNvPicPr>
          <p:nvPr/>
        </p:nvPicPr>
        <p:blipFill>
          <a:blip r:embed="rId2"/>
          <a:stretch>
            <a:fillRect/>
          </a:stretch>
        </p:blipFill>
        <p:spPr>
          <a:xfrm>
            <a:off x="2484438" y="1196975"/>
            <a:ext cx="3933825" cy="466725"/>
          </a:xfrm>
          <a:prstGeom prst="rect">
            <a:avLst/>
          </a:prstGeom>
          <a:noFill/>
          <a:ln w="9525">
            <a:noFill/>
          </a:ln>
        </p:spPr>
      </p:pic>
      <p:pic>
        <p:nvPicPr>
          <p:cNvPr id="194564" name="Picture 3"/>
          <p:cNvPicPr>
            <a:picLocks noChangeAspect="1"/>
          </p:cNvPicPr>
          <p:nvPr/>
        </p:nvPicPr>
        <p:blipFill>
          <a:blip r:embed="rId3"/>
          <a:stretch>
            <a:fillRect/>
          </a:stretch>
        </p:blipFill>
        <p:spPr>
          <a:xfrm>
            <a:off x="395288" y="2133600"/>
            <a:ext cx="390525" cy="542925"/>
          </a:xfrm>
          <a:prstGeom prst="rect">
            <a:avLst/>
          </a:prstGeom>
          <a:noFill/>
          <a:ln w="9525">
            <a:noFill/>
          </a:ln>
        </p:spPr>
      </p:pic>
      <p:pic>
        <p:nvPicPr>
          <p:cNvPr id="10244" name="Picture 4"/>
          <p:cNvPicPr>
            <a:picLocks noChangeAspect="1"/>
          </p:cNvPicPr>
          <p:nvPr/>
        </p:nvPicPr>
        <p:blipFill>
          <a:blip r:embed="rId4"/>
          <a:stretch>
            <a:fillRect/>
          </a:stretch>
        </p:blipFill>
        <p:spPr>
          <a:xfrm>
            <a:off x="785813" y="2133600"/>
            <a:ext cx="771525" cy="485775"/>
          </a:xfrm>
          <a:prstGeom prst="rect">
            <a:avLst/>
          </a:prstGeom>
          <a:noFill/>
          <a:ln w="9525">
            <a:noFill/>
          </a:ln>
        </p:spPr>
      </p:pic>
      <p:pic>
        <p:nvPicPr>
          <p:cNvPr id="194566" name="Picture 5"/>
          <p:cNvPicPr>
            <a:picLocks noChangeAspect="1"/>
          </p:cNvPicPr>
          <p:nvPr/>
        </p:nvPicPr>
        <p:blipFill>
          <a:blip r:embed="rId5"/>
          <a:stretch>
            <a:fillRect/>
          </a:stretch>
        </p:blipFill>
        <p:spPr>
          <a:xfrm>
            <a:off x="1557338" y="2133600"/>
            <a:ext cx="361950" cy="438150"/>
          </a:xfrm>
          <a:prstGeom prst="rect">
            <a:avLst/>
          </a:prstGeom>
          <a:noFill/>
          <a:ln w="9525">
            <a:noFill/>
          </a:ln>
        </p:spPr>
      </p:pic>
      <p:pic>
        <p:nvPicPr>
          <p:cNvPr id="194567" name="Picture 6"/>
          <p:cNvPicPr>
            <a:picLocks noChangeAspect="1"/>
          </p:cNvPicPr>
          <p:nvPr/>
        </p:nvPicPr>
        <p:blipFill>
          <a:blip r:embed="rId6"/>
          <a:stretch>
            <a:fillRect/>
          </a:stretch>
        </p:blipFill>
        <p:spPr>
          <a:xfrm>
            <a:off x="395288" y="2852738"/>
            <a:ext cx="742950" cy="485775"/>
          </a:xfrm>
          <a:prstGeom prst="rect">
            <a:avLst/>
          </a:prstGeom>
          <a:noFill/>
          <a:ln w="9525">
            <a:noFill/>
          </a:ln>
        </p:spPr>
      </p:pic>
      <p:pic>
        <p:nvPicPr>
          <p:cNvPr id="10247" name="Picture 7"/>
          <p:cNvPicPr>
            <a:picLocks noChangeAspect="1"/>
          </p:cNvPicPr>
          <p:nvPr/>
        </p:nvPicPr>
        <p:blipFill>
          <a:blip r:embed="rId7"/>
          <a:stretch>
            <a:fillRect/>
          </a:stretch>
        </p:blipFill>
        <p:spPr>
          <a:xfrm>
            <a:off x="1138238" y="2852738"/>
            <a:ext cx="723900" cy="400050"/>
          </a:xfrm>
          <a:prstGeom prst="rect">
            <a:avLst/>
          </a:prstGeom>
          <a:noFill/>
          <a:ln w="9525">
            <a:noFill/>
          </a:ln>
        </p:spPr>
      </p:pic>
      <p:pic>
        <p:nvPicPr>
          <p:cNvPr id="194569" name="Picture 8"/>
          <p:cNvPicPr>
            <a:picLocks noChangeAspect="1"/>
          </p:cNvPicPr>
          <p:nvPr/>
        </p:nvPicPr>
        <p:blipFill>
          <a:blip r:embed="rId8"/>
          <a:stretch>
            <a:fillRect/>
          </a:stretch>
        </p:blipFill>
        <p:spPr>
          <a:xfrm>
            <a:off x="376238" y="3500438"/>
            <a:ext cx="409575" cy="514350"/>
          </a:xfrm>
          <a:prstGeom prst="rect">
            <a:avLst/>
          </a:prstGeom>
          <a:noFill/>
          <a:ln w="9525">
            <a:noFill/>
          </a:ln>
        </p:spPr>
      </p:pic>
      <p:pic>
        <p:nvPicPr>
          <p:cNvPr id="10249" name="Picture 9"/>
          <p:cNvPicPr>
            <a:picLocks noChangeAspect="1"/>
          </p:cNvPicPr>
          <p:nvPr/>
        </p:nvPicPr>
        <p:blipFill>
          <a:blip r:embed="rId9"/>
          <a:stretch>
            <a:fillRect/>
          </a:stretch>
        </p:blipFill>
        <p:spPr>
          <a:xfrm>
            <a:off x="785813" y="3581400"/>
            <a:ext cx="1028700" cy="352425"/>
          </a:xfrm>
          <a:prstGeom prst="rect">
            <a:avLst/>
          </a:prstGeom>
          <a:noFill/>
          <a:ln w="9525">
            <a:noFill/>
          </a:ln>
        </p:spPr>
      </p:pic>
      <p:pic>
        <p:nvPicPr>
          <p:cNvPr id="194571" name="Picture 10"/>
          <p:cNvPicPr>
            <a:picLocks noChangeAspect="1"/>
          </p:cNvPicPr>
          <p:nvPr/>
        </p:nvPicPr>
        <p:blipFill>
          <a:blip r:embed="rId10"/>
          <a:stretch>
            <a:fillRect/>
          </a:stretch>
        </p:blipFill>
        <p:spPr>
          <a:xfrm>
            <a:off x="1862138" y="3552825"/>
            <a:ext cx="333375" cy="381000"/>
          </a:xfrm>
          <a:prstGeom prst="rect">
            <a:avLst/>
          </a:prstGeom>
          <a:noFill/>
          <a:ln w="9525">
            <a:noFill/>
          </a:ln>
        </p:spPr>
      </p:pic>
      <p:pic>
        <p:nvPicPr>
          <p:cNvPr id="194572" name="Picture 11"/>
          <p:cNvPicPr>
            <a:picLocks noChangeAspect="1"/>
          </p:cNvPicPr>
          <p:nvPr/>
        </p:nvPicPr>
        <p:blipFill>
          <a:blip r:embed="rId11"/>
          <a:stretch>
            <a:fillRect/>
          </a:stretch>
        </p:blipFill>
        <p:spPr>
          <a:xfrm>
            <a:off x="338138" y="4221163"/>
            <a:ext cx="485775" cy="514350"/>
          </a:xfrm>
          <a:prstGeom prst="rect">
            <a:avLst/>
          </a:prstGeom>
          <a:noFill/>
          <a:ln w="9525">
            <a:noFill/>
          </a:ln>
        </p:spPr>
      </p:pic>
      <p:pic>
        <p:nvPicPr>
          <p:cNvPr id="10252" name="Picture 12"/>
          <p:cNvPicPr>
            <a:picLocks noChangeAspect="1"/>
          </p:cNvPicPr>
          <p:nvPr/>
        </p:nvPicPr>
        <p:blipFill>
          <a:blip r:embed="rId12"/>
          <a:stretch>
            <a:fillRect/>
          </a:stretch>
        </p:blipFill>
        <p:spPr>
          <a:xfrm>
            <a:off x="823913" y="4268788"/>
            <a:ext cx="762000" cy="419100"/>
          </a:xfrm>
          <a:prstGeom prst="rect">
            <a:avLst/>
          </a:prstGeom>
          <a:noFill/>
          <a:ln w="9525">
            <a:noFill/>
          </a:ln>
        </p:spPr>
      </p:pic>
      <p:pic>
        <p:nvPicPr>
          <p:cNvPr id="194574" name="Picture 13"/>
          <p:cNvPicPr>
            <a:picLocks noChangeAspect="1"/>
          </p:cNvPicPr>
          <p:nvPr/>
        </p:nvPicPr>
        <p:blipFill>
          <a:blip r:embed="rId13"/>
          <a:stretch>
            <a:fillRect/>
          </a:stretch>
        </p:blipFill>
        <p:spPr>
          <a:xfrm>
            <a:off x="1585913" y="4295775"/>
            <a:ext cx="361950" cy="400050"/>
          </a:xfrm>
          <a:prstGeom prst="rect">
            <a:avLst/>
          </a:prstGeom>
          <a:noFill/>
          <a:ln w="9525">
            <a:noFill/>
          </a:ln>
        </p:spPr>
      </p:pic>
      <p:pic>
        <p:nvPicPr>
          <p:cNvPr id="194575" name="Picture 14"/>
          <p:cNvPicPr>
            <a:picLocks noChangeAspect="1"/>
          </p:cNvPicPr>
          <p:nvPr/>
        </p:nvPicPr>
        <p:blipFill>
          <a:blip r:embed="rId14"/>
          <a:stretch>
            <a:fillRect/>
          </a:stretch>
        </p:blipFill>
        <p:spPr>
          <a:xfrm>
            <a:off x="357188" y="5013325"/>
            <a:ext cx="781050" cy="542925"/>
          </a:xfrm>
          <a:prstGeom prst="rect">
            <a:avLst/>
          </a:prstGeom>
          <a:noFill/>
          <a:ln w="9525">
            <a:noFill/>
          </a:ln>
        </p:spPr>
      </p:pic>
      <p:pic>
        <p:nvPicPr>
          <p:cNvPr id="10255" name="Picture 15"/>
          <p:cNvPicPr>
            <a:picLocks noChangeAspect="1"/>
          </p:cNvPicPr>
          <p:nvPr/>
        </p:nvPicPr>
        <p:blipFill>
          <a:blip r:embed="rId15"/>
          <a:stretch>
            <a:fillRect/>
          </a:stretch>
        </p:blipFill>
        <p:spPr>
          <a:xfrm>
            <a:off x="1185863" y="4984750"/>
            <a:ext cx="676275" cy="485775"/>
          </a:xfrm>
          <a:prstGeom prst="rect">
            <a:avLst/>
          </a:prstGeom>
          <a:noFill/>
          <a:ln w="9525">
            <a:noFill/>
          </a:ln>
        </p:spPr>
      </p:pic>
      <p:pic>
        <p:nvPicPr>
          <p:cNvPr id="194577" name="Picture 16"/>
          <p:cNvPicPr>
            <a:picLocks noChangeAspect="1"/>
          </p:cNvPicPr>
          <p:nvPr/>
        </p:nvPicPr>
        <p:blipFill>
          <a:blip r:embed="rId16"/>
          <a:stretch>
            <a:fillRect/>
          </a:stretch>
        </p:blipFill>
        <p:spPr>
          <a:xfrm>
            <a:off x="320675" y="5732463"/>
            <a:ext cx="771525" cy="485775"/>
          </a:xfrm>
          <a:prstGeom prst="rect">
            <a:avLst/>
          </a:prstGeom>
          <a:noFill/>
          <a:ln w="9525">
            <a:noFill/>
          </a:ln>
        </p:spPr>
      </p:pic>
      <p:pic>
        <p:nvPicPr>
          <p:cNvPr id="10257" name="Picture 17"/>
          <p:cNvPicPr>
            <a:picLocks noChangeAspect="1"/>
          </p:cNvPicPr>
          <p:nvPr/>
        </p:nvPicPr>
        <p:blipFill>
          <a:blip r:embed="rId17"/>
          <a:stretch>
            <a:fillRect/>
          </a:stretch>
        </p:blipFill>
        <p:spPr>
          <a:xfrm>
            <a:off x="1084263" y="5727700"/>
            <a:ext cx="828675" cy="419100"/>
          </a:xfrm>
          <a:prstGeom prst="rect">
            <a:avLst/>
          </a:prstGeom>
          <a:noFill/>
          <a:ln w="9525">
            <a:noFill/>
          </a:ln>
        </p:spPr>
      </p:pic>
      <p:pic>
        <p:nvPicPr>
          <p:cNvPr id="194579" name="Picture 18"/>
          <p:cNvPicPr>
            <a:picLocks noChangeAspect="1"/>
          </p:cNvPicPr>
          <p:nvPr/>
        </p:nvPicPr>
        <p:blipFill>
          <a:blip r:embed="rId18"/>
          <a:stretch>
            <a:fillRect/>
          </a:stretch>
        </p:blipFill>
        <p:spPr>
          <a:xfrm>
            <a:off x="1936750" y="5719763"/>
            <a:ext cx="381000" cy="409575"/>
          </a:xfrm>
          <a:prstGeom prst="rect">
            <a:avLst/>
          </a:prstGeom>
          <a:noFill/>
          <a:ln w="9525">
            <a:noFill/>
          </a:ln>
        </p:spPr>
      </p:pic>
      <p:pic>
        <p:nvPicPr>
          <p:cNvPr id="194580" name="Picture 19"/>
          <p:cNvPicPr>
            <a:picLocks noChangeAspect="1"/>
          </p:cNvPicPr>
          <p:nvPr/>
        </p:nvPicPr>
        <p:blipFill>
          <a:blip r:embed="rId19"/>
          <a:stretch>
            <a:fillRect/>
          </a:stretch>
        </p:blipFill>
        <p:spPr>
          <a:xfrm>
            <a:off x="3132138" y="2105025"/>
            <a:ext cx="438150" cy="571500"/>
          </a:xfrm>
          <a:prstGeom prst="rect">
            <a:avLst/>
          </a:prstGeom>
          <a:noFill/>
          <a:ln w="9525">
            <a:noFill/>
          </a:ln>
        </p:spPr>
      </p:pic>
      <p:pic>
        <p:nvPicPr>
          <p:cNvPr id="10260" name="Picture 20"/>
          <p:cNvPicPr>
            <a:picLocks noChangeAspect="1"/>
          </p:cNvPicPr>
          <p:nvPr/>
        </p:nvPicPr>
        <p:blipFill>
          <a:blip r:embed="rId20"/>
          <a:stretch>
            <a:fillRect/>
          </a:stretch>
        </p:blipFill>
        <p:spPr>
          <a:xfrm>
            <a:off x="3629025" y="2147888"/>
            <a:ext cx="942975" cy="409575"/>
          </a:xfrm>
          <a:prstGeom prst="rect">
            <a:avLst/>
          </a:prstGeom>
          <a:noFill/>
          <a:ln w="9525">
            <a:noFill/>
          </a:ln>
        </p:spPr>
      </p:pic>
      <p:pic>
        <p:nvPicPr>
          <p:cNvPr id="194582" name="Picture 21"/>
          <p:cNvPicPr>
            <a:picLocks noChangeAspect="1"/>
          </p:cNvPicPr>
          <p:nvPr/>
        </p:nvPicPr>
        <p:blipFill>
          <a:blip r:embed="rId21"/>
          <a:stretch>
            <a:fillRect/>
          </a:stretch>
        </p:blipFill>
        <p:spPr>
          <a:xfrm>
            <a:off x="4572000" y="2162175"/>
            <a:ext cx="390525" cy="409575"/>
          </a:xfrm>
          <a:prstGeom prst="rect">
            <a:avLst/>
          </a:prstGeom>
          <a:noFill/>
          <a:ln w="9525">
            <a:noFill/>
          </a:ln>
        </p:spPr>
      </p:pic>
      <p:pic>
        <p:nvPicPr>
          <p:cNvPr id="194583" name="Picture 22"/>
          <p:cNvPicPr>
            <a:picLocks noChangeAspect="1"/>
          </p:cNvPicPr>
          <p:nvPr/>
        </p:nvPicPr>
        <p:blipFill>
          <a:blip r:embed="rId22"/>
          <a:stretch>
            <a:fillRect/>
          </a:stretch>
        </p:blipFill>
        <p:spPr>
          <a:xfrm>
            <a:off x="3132138" y="2852738"/>
            <a:ext cx="733425" cy="514350"/>
          </a:xfrm>
          <a:prstGeom prst="rect">
            <a:avLst/>
          </a:prstGeom>
          <a:noFill/>
          <a:ln w="9525">
            <a:noFill/>
          </a:ln>
        </p:spPr>
      </p:pic>
      <p:pic>
        <p:nvPicPr>
          <p:cNvPr id="10263" name="Picture 23"/>
          <p:cNvPicPr>
            <a:picLocks noChangeAspect="1"/>
          </p:cNvPicPr>
          <p:nvPr/>
        </p:nvPicPr>
        <p:blipFill>
          <a:blip r:embed="rId23"/>
          <a:stretch>
            <a:fillRect/>
          </a:stretch>
        </p:blipFill>
        <p:spPr>
          <a:xfrm>
            <a:off x="3865563" y="2822575"/>
            <a:ext cx="714375" cy="504825"/>
          </a:xfrm>
          <a:prstGeom prst="rect">
            <a:avLst/>
          </a:prstGeom>
          <a:noFill/>
          <a:ln w="9525">
            <a:noFill/>
          </a:ln>
        </p:spPr>
      </p:pic>
      <p:pic>
        <p:nvPicPr>
          <p:cNvPr id="194585" name="Picture 24"/>
          <p:cNvPicPr>
            <a:picLocks noChangeAspect="1"/>
          </p:cNvPicPr>
          <p:nvPr/>
        </p:nvPicPr>
        <p:blipFill>
          <a:blip r:embed="rId24"/>
          <a:stretch>
            <a:fillRect/>
          </a:stretch>
        </p:blipFill>
        <p:spPr>
          <a:xfrm>
            <a:off x="3097213" y="3525838"/>
            <a:ext cx="742950" cy="504825"/>
          </a:xfrm>
          <a:prstGeom prst="rect">
            <a:avLst/>
          </a:prstGeom>
          <a:noFill/>
          <a:ln w="9525">
            <a:noFill/>
          </a:ln>
        </p:spPr>
      </p:pic>
      <p:pic>
        <p:nvPicPr>
          <p:cNvPr id="10265" name="Picture 25"/>
          <p:cNvPicPr>
            <a:picLocks noChangeAspect="1"/>
          </p:cNvPicPr>
          <p:nvPr/>
        </p:nvPicPr>
        <p:blipFill>
          <a:blip r:embed="rId25"/>
          <a:stretch>
            <a:fillRect/>
          </a:stretch>
        </p:blipFill>
        <p:spPr>
          <a:xfrm>
            <a:off x="3865563" y="3486150"/>
            <a:ext cx="866775" cy="447675"/>
          </a:xfrm>
          <a:prstGeom prst="rect">
            <a:avLst/>
          </a:prstGeom>
          <a:noFill/>
          <a:ln w="9525">
            <a:noFill/>
          </a:ln>
        </p:spPr>
      </p:pic>
      <p:pic>
        <p:nvPicPr>
          <p:cNvPr id="194587" name="Picture 26"/>
          <p:cNvPicPr>
            <a:picLocks noChangeAspect="1"/>
          </p:cNvPicPr>
          <p:nvPr/>
        </p:nvPicPr>
        <p:blipFill>
          <a:blip r:embed="rId26"/>
          <a:stretch>
            <a:fillRect/>
          </a:stretch>
        </p:blipFill>
        <p:spPr>
          <a:xfrm>
            <a:off x="3097213" y="4268788"/>
            <a:ext cx="428625" cy="514350"/>
          </a:xfrm>
          <a:prstGeom prst="rect">
            <a:avLst/>
          </a:prstGeom>
          <a:noFill/>
          <a:ln w="9525">
            <a:noFill/>
          </a:ln>
        </p:spPr>
      </p:pic>
      <p:pic>
        <p:nvPicPr>
          <p:cNvPr id="10267" name="Picture 27"/>
          <p:cNvPicPr>
            <a:picLocks noChangeAspect="1"/>
          </p:cNvPicPr>
          <p:nvPr/>
        </p:nvPicPr>
        <p:blipFill>
          <a:blip r:embed="rId27"/>
          <a:stretch>
            <a:fillRect/>
          </a:stretch>
        </p:blipFill>
        <p:spPr>
          <a:xfrm>
            <a:off x="3548063" y="4305300"/>
            <a:ext cx="714375" cy="390525"/>
          </a:xfrm>
          <a:prstGeom prst="rect">
            <a:avLst/>
          </a:prstGeom>
          <a:noFill/>
          <a:ln w="9525">
            <a:noFill/>
          </a:ln>
        </p:spPr>
      </p:pic>
      <p:pic>
        <p:nvPicPr>
          <p:cNvPr id="194589" name="Picture 28"/>
          <p:cNvPicPr>
            <a:picLocks noChangeAspect="1"/>
          </p:cNvPicPr>
          <p:nvPr/>
        </p:nvPicPr>
        <p:blipFill>
          <a:blip r:embed="rId28"/>
          <a:stretch>
            <a:fillRect/>
          </a:stretch>
        </p:blipFill>
        <p:spPr>
          <a:xfrm>
            <a:off x="4298950" y="4264025"/>
            <a:ext cx="390525" cy="428625"/>
          </a:xfrm>
          <a:prstGeom prst="rect">
            <a:avLst/>
          </a:prstGeom>
          <a:noFill/>
          <a:ln w="9525">
            <a:noFill/>
          </a:ln>
        </p:spPr>
      </p:pic>
      <p:pic>
        <p:nvPicPr>
          <p:cNvPr id="194590" name="Picture 29"/>
          <p:cNvPicPr>
            <a:picLocks noChangeAspect="1"/>
          </p:cNvPicPr>
          <p:nvPr/>
        </p:nvPicPr>
        <p:blipFill>
          <a:blip r:embed="rId29"/>
          <a:stretch>
            <a:fillRect/>
          </a:stretch>
        </p:blipFill>
        <p:spPr>
          <a:xfrm>
            <a:off x="3068638" y="5041900"/>
            <a:ext cx="457200" cy="485775"/>
          </a:xfrm>
          <a:prstGeom prst="rect">
            <a:avLst/>
          </a:prstGeom>
          <a:noFill/>
          <a:ln w="9525">
            <a:noFill/>
          </a:ln>
        </p:spPr>
      </p:pic>
      <p:pic>
        <p:nvPicPr>
          <p:cNvPr id="10270" name="Picture 30"/>
          <p:cNvPicPr>
            <a:picLocks noChangeAspect="1"/>
          </p:cNvPicPr>
          <p:nvPr/>
        </p:nvPicPr>
        <p:blipFill>
          <a:blip r:embed="rId30"/>
          <a:stretch>
            <a:fillRect/>
          </a:stretch>
        </p:blipFill>
        <p:spPr>
          <a:xfrm>
            <a:off x="3549650" y="5041900"/>
            <a:ext cx="1019175" cy="390525"/>
          </a:xfrm>
          <a:prstGeom prst="rect">
            <a:avLst/>
          </a:prstGeom>
          <a:noFill/>
          <a:ln w="9525">
            <a:noFill/>
          </a:ln>
        </p:spPr>
      </p:pic>
      <p:pic>
        <p:nvPicPr>
          <p:cNvPr id="194592" name="Picture 31"/>
          <p:cNvPicPr>
            <a:picLocks noChangeAspect="1"/>
          </p:cNvPicPr>
          <p:nvPr/>
        </p:nvPicPr>
        <p:blipFill>
          <a:blip r:embed="rId31"/>
          <a:stretch>
            <a:fillRect/>
          </a:stretch>
        </p:blipFill>
        <p:spPr>
          <a:xfrm>
            <a:off x="4579938" y="5013325"/>
            <a:ext cx="390525" cy="419100"/>
          </a:xfrm>
          <a:prstGeom prst="rect">
            <a:avLst/>
          </a:prstGeom>
          <a:noFill/>
          <a:ln w="9525">
            <a:noFill/>
          </a:ln>
        </p:spPr>
      </p:pic>
      <p:pic>
        <p:nvPicPr>
          <p:cNvPr id="194593" name="Picture 32"/>
          <p:cNvPicPr>
            <a:picLocks noChangeAspect="1"/>
          </p:cNvPicPr>
          <p:nvPr/>
        </p:nvPicPr>
        <p:blipFill>
          <a:blip r:embed="rId32"/>
          <a:stretch>
            <a:fillRect/>
          </a:stretch>
        </p:blipFill>
        <p:spPr>
          <a:xfrm>
            <a:off x="3159125" y="5694363"/>
            <a:ext cx="733425" cy="523875"/>
          </a:xfrm>
          <a:prstGeom prst="rect">
            <a:avLst/>
          </a:prstGeom>
          <a:noFill/>
          <a:ln w="9525">
            <a:noFill/>
          </a:ln>
        </p:spPr>
      </p:pic>
      <p:pic>
        <p:nvPicPr>
          <p:cNvPr id="10273" name="Picture 33"/>
          <p:cNvPicPr>
            <a:picLocks noChangeAspect="1"/>
          </p:cNvPicPr>
          <p:nvPr/>
        </p:nvPicPr>
        <p:blipFill>
          <a:blip r:embed="rId33"/>
          <a:stretch>
            <a:fillRect/>
          </a:stretch>
        </p:blipFill>
        <p:spPr>
          <a:xfrm>
            <a:off x="3903663" y="5689600"/>
            <a:ext cx="781050" cy="428625"/>
          </a:xfrm>
          <a:prstGeom prst="rect">
            <a:avLst/>
          </a:prstGeom>
          <a:noFill/>
          <a:ln w="9525">
            <a:noFill/>
          </a:ln>
        </p:spPr>
      </p:pic>
      <p:pic>
        <p:nvPicPr>
          <p:cNvPr id="194595" name="Picture 34"/>
          <p:cNvPicPr>
            <a:picLocks noChangeAspect="1"/>
          </p:cNvPicPr>
          <p:nvPr/>
        </p:nvPicPr>
        <p:blipFill>
          <a:blip r:embed="rId34"/>
          <a:stretch>
            <a:fillRect/>
          </a:stretch>
        </p:blipFill>
        <p:spPr>
          <a:xfrm>
            <a:off x="4732338" y="5695950"/>
            <a:ext cx="695325" cy="457200"/>
          </a:xfrm>
          <a:prstGeom prst="rect">
            <a:avLst/>
          </a:prstGeom>
          <a:noFill/>
          <a:ln w="9525">
            <a:noFill/>
          </a:ln>
        </p:spPr>
      </p:pic>
      <p:pic>
        <p:nvPicPr>
          <p:cNvPr id="194596" name="Picture 35"/>
          <p:cNvPicPr>
            <a:picLocks noChangeAspect="1"/>
          </p:cNvPicPr>
          <p:nvPr/>
        </p:nvPicPr>
        <p:blipFill>
          <a:blip r:embed="rId35"/>
          <a:stretch>
            <a:fillRect/>
          </a:stretch>
        </p:blipFill>
        <p:spPr>
          <a:xfrm>
            <a:off x="6223000" y="2162175"/>
            <a:ext cx="390525" cy="533400"/>
          </a:xfrm>
          <a:prstGeom prst="rect">
            <a:avLst/>
          </a:prstGeom>
          <a:noFill/>
          <a:ln w="9525">
            <a:noFill/>
          </a:ln>
        </p:spPr>
      </p:pic>
      <p:pic>
        <p:nvPicPr>
          <p:cNvPr id="10276" name="Picture 36"/>
          <p:cNvPicPr>
            <a:picLocks noChangeAspect="1"/>
          </p:cNvPicPr>
          <p:nvPr/>
        </p:nvPicPr>
        <p:blipFill>
          <a:blip r:embed="rId36"/>
          <a:stretch>
            <a:fillRect/>
          </a:stretch>
        </p:blipFill>
        <p:spPr>
          <a:xfrm>
            <a:off x="6646863" y="2149475"/>
            <a:ext cx="1057275" cy="438150"/>
          </a:xfrm>
          <a:prstGeom prst="rect">
            <a:avLst/>
          </a:prstGeom>
          <a:noFill/>
          <a:ln w="9525">
            <a:noFill/>
          </a:ln>
        </p:spPr>
      </p:pic>
      <p:pic>
        <p:nvPicPr>
          <p:cNvPr id="194598" name="Picture 37"/>
          <p:cNvPicPr>
            <a:picLocks noChangeAspect="1"/>
          </p:cNvPicPr>
          <p:nvPr/>
        </p:nvPicPr>
        <p:blipFill>
          <a:blip r:embed="rId37"/>
          <a:stretch>
            <a:fillRect/>
          </a:stretch>
        </p:blipFill>
        <p:spPr>
          <a:xfrm>
            <a:off x="7700963" y="2214563"/>
            <a:ext cx="419100" cy="428625"/>
          </a:xfrm>
          <a:prstGeom prst="rect">
            <a:avLst/>
          </a:prstGeom>
          <a:noFill/>
          <a:ln w="9525">
            <a:noFill/>
          </a:ln>
        </p:spPr>
      </p:pic>
      <p:pic>
        <p:nvPicPr>
          <p:cNvPr id="194599" name="Picture 38"/>
          <p:cNvPicPr>
            <a:picLocks noChangeAspect="1"/>
          </p:cNvPicPr>
          <p:nvPr/>
        </p:nvPicPr>
        <p:blipFill>
          <a:blip r:embed="rId38"/>
          <a:stretch>
            <a:fillRect/>
          </a:stretch>
        </p:blipFill>
        <p:spPr>
          <a:xfrm>
            <a:off x="6172200" y="2871788"/>
            <a:ext cx="457200" cy="523875"/>
          </a:xfrm>
          <a:prstGeom prst="rect">
            <a:avLst/>
          </a:prstGeom>
          <a:noFill/>
          <a:ln w="9525">
            <a:noFill/>
          </a:ln>
        </p:spPr>
      </p:pic>
      <p:pic>
        <p:nvPicPr>
          <p:cNvPr id="10279" name="Picture 39"/>
          <p:cNvPicPr>
            <a:picLocks noChangeAspect="1"/>
          </p:cNvPicPr>
          <p:nvPr/>
        </p:nvPicPr>
        <p:blipFill>
          <a:blip r:embed="rId39"/>
          <a:stretch>
            <a:fillRect/>
          </a:stretch>
        </p:blipFill>
        <p:spPr>
          <a:xfrm>
            <a:off x="6654800" y="2830513"/>
            <a:ext cx="1057275" cy="447675"/>
          </a:xfrm>
          <a:prstGeom prst="rect">
            <a:avLst/>
          </a:prstGeom>
          <a:noFill/>
          <a:ln w="9525">
            <a:noFill/>
          </a:ln>
        </p:spPr>
      </p:pic>
      <p:pic>
        <p:nvPicPr>
          <p:cNvPr id="194601" name="Picture 40"/>
          <p:cNvPicPr>
            <a:picLocks noChangeAspect="1"/>
          </p:cNvPicPr>
          <p:nvPr/>
        </p:nvPicPr>
        <p:blipFill>
          <a:blip r:embed="rId40"/>
          <a:stretch>
            <a:fillRect/>
          </a:stretch>
        </p:blipFill>
        <p:spPr>
          <a:xfrm>
            <a:off x="7758113" y="2865438"/>
            <a:ext cx="361950" cy="419100"/>
          </a:xfrm>
          <a:prstGeom prst="rect">
            <a:avLst/>
          </a:prstGeom>
          <a:noFill/>
          <a:ln w="9525">
            <a:noFill/>
          </a:ln>
        </p:spPr>
      </p:pic>
      <p:pic>
        <p:nvPicPr>
          <p:cNvPr id="194602" name="Picture 41"/>
          <p:cNvPicPr>
            <a:picLocks noChangeAspect="1"/>
          </p:cNvPicPr>
          <p:nvPr/>
        </p:nvPicPr>
        <p:blipFill>
          <a:blip r:embed="rId41"/>
          <a:stretch>
            <a:fillRect/>
          </a:stretch>
        </p:blipFill>
        <p:spPr>
          <a:xfrm>
            <a:off x="6223000" y="3544888"/>
            <a:ext cx="400050" cy="485775"/>
          </a:xfrm>
          <a:prstGeom prst="rect">
            <a:avLst/>
          </a:prstGeom>
          <a:noFill/>
          <a:ln w="9525">
            <a:noFill/>
          </a:ln>
        </p:spPr>
      </p:pic>
      <p:pic>
        <p:nvPicPr>
          <p:cNvPr id="10282" name="Picture 42"/>
          <p:cNvPicPr>
            <a:picLocks noChangeAspect="1"/>
          </p:cNvPicPr>
          <p:nvPr/>
        </p:nvPicPr>
        <p:blipFill>
          <a:blip r:embed="rId42"/>
          <a:stretch>
            <a:fillRect/>
          </a:stretch>
        </p:blipFill>
        <p:spPr>
          <a:xfrm>
            <a:off x="6727825" y="3525838"/>
            <a:ext cx="895350" cy="457200"/>
          </a:xfrm>
          <a:prstGeom prst="rect">
            <a:avLst/>
          </a:prstGeom>
          <a:noFill/>
          <a:ln w="9525">
            <a:noFill/>
          </a:ln>
        </p:spPr>
      </p:pic>
      <p:pic>
        <p:nvPicPr>
          <p:cNvPr id="194604" name="Picture 43"/>
          <p:cNvPicPr>
            <a:picLocks noChangeAspect="1"/>
          </p:cNvPicPr>
          <p:nvPr/>
        </p:nvPicPr>
        <p:blipFill>
          <a:blip r:embed="rId43"/>
          <a:stretch>
            <a:fillRect/>
          </a:stretch>
        </p:blipFill>
        <p:spPr>
          <a:xfrm>
            <a:off x="7700963" y="3540125"/>
            <a:ext cx="390525" cy="428625"/>
          </a:xfrm>
          <a:prstGeom prst="rect">
            <a:avLst/>
          </a:prstGeom>
          <a:noFill/>
          <a:ln w="9525">
            <a:noFill/>
          </a:ln>
        </p:spPr>
      </p:pic>
      <p:pic>
        <p:nvPicPr>
          <p:cNvPr id="194605" name="Picture 44"/>
          <p:cNvPicPr>
            <a:picLocks noChangeAspect="1"/>
          </p:cNvPicPr>
          <p:nvPr/>
        </p:nvPicPr>
        <p:blipFill>
          <a:blip r:embed="rId44"/>
          <a:stretch>
            <a:fillRect/>
          </a:stretch>
        </p:blipFill>
        <p:spPr>
          <a:xfrm>
            <a:off x="6180138" y="4206875"/>
            <a:ext cx="466725" cy="542925"/>
          </a:xfrm>
          <a:prstGeom prst="rect">
            <a:avLst/>
          </a:prstGeom>
          <a:noFill/>
          <a:ln w="9525">
            <a:noFill/>
          </a:ln>
        </p:spPr>
      </p:pic>
      <p:pic>
        <p:nvPicPr>
          <p:cNvPr id="10285" name="Picture 45"/>
          <p:cNvPicPr>
            <a:picLocks noChangeAspect="1"/>
          </p:cNvPicPr>
          <p:nvPr/>
        </p:nvPicPr>
        <p:blipFill>
          <a:blip r:embed="rId45"/>
          <a:stretch>
            <a:fillRect/>
          </a:stretch>
        </p:blipFill>
        <p:spPr>
          <a:xfrm>
            <a:off x="6727825" y="4264025"/>
            <a:ext cx="762000" cy="457200"/>
          </a:xfrm>
          <a:prstGeom prst="rect">
            <a:avLst/>
          </a:prstGeom>
          <a:noFill/>
          <a:ln w="9525">
            <a:noFill/>
          </a:ln>
        </p:spPr>
      </p:pic>
      <p:pic>
        <p:nvPicPr>
          <p:cNvPr id="194607" name="Picture 46"/>
          <p:cNvPicPr>
            <a:picLocks noChangeAspect="1"/>
          </p:cNvPicPr>
          <p:nvPr/>
        </p:nvPicPr>
        <p:blipFill>
          <a:blip r:embed="rId46"/>
          <a:stretch>
            <a:fillRect/>
          </a:stretch>
        </p:blipFill>
        <p:spPr>
          <a:xfrm>
            <a:off x="7534275" y="4264025"/>
            <a:ext cx="381000" cy="447675"/>
          </a:xfrm>
          <a:prstGeom prst="rect">
            <a:avLst/>
          </a:prstGeom>
          <a:noFill/>
          <a:ln w="9525">
            <a:noFill/>
          </a:ln>
        </p:spPr>
      </p:pic>
      <p:pic>
        <p:nvPicPr>
          <p:cNvPr id="194608" name="Picture 47"/>
          <p:cNvPicPr>
            <a:picLocks noChangeAspect="1"/>
          </p:cNvPicPr>
          <p:nvPr/>
        </p:nvPicPr>
        <p:blipFill>
          <a:blip r:embed="rId47"/>
          <a:stretch>
            <a:fillRect/>
          </a:stretch>
        </p:blipFill>
        <p:spPr>
          <a:xfrm>
            <a:off x="6256338" y="5032375"/>
            <a:ext cx="781050" cy="504825"/>
          </a:xfrm>
          <a:prstGeom prst="rect">
            <a:avLst/>
          </a:prstGeom>
          <a:noFill/>
          <a:ln w="9525">
            <a:noFill/>
          </a:ln>
        </p:spPr>
      </p:pic>
      <p:pic>
        <p:nvPicPr>
          <p:cNvPr id="10288" name="Picture 48"/>
          <p:cNvPicPr>
            <a:picLocks noChangeAspect="1"/>
          </p:cNvPicPr>
          <p:nvPr/>
        </p:nvPicPr>
        <p:blipFill>
          <a:blip r:embed="rId48"/>
          <a:stretch>
            <a:fillRect/>
          </a:stretch>
        </p:blipFill>
        <p:spPr>
          <a:xfrm>
            <a:off x="7086600" y="5013325"/>
            <a:ext cx="923925" cy="419100"/>
          </a:xfrm>
          <a:prstGeom prst="rect">
            <a:avLst/>
          </a:prstGeom>
          <a:noFill/>
          <a:ln w="9525">
            <a:noFill/>
          </a:ln>
        </p:spPr>
      </p:pic>
      <p:pic>
        <p:nvPicPr>
          <p:cNvPr id="194610" name="Picture 49"/>
          <p:cNvPicPr>
            <a:picLocks noChangeAspect="1"/>
          </p:cNvPicPr>
          <p:nvPr/>
        </p:nvPicPr>
        <p:blipFill>
          <a:blip r:embed="rId49"/>
          <a:stretch>
            <a:fillRect/>
          </a:stretch>
        </p:blipFill>
        <p:spPr>
          <a:xfrm>
            <a:off x="6234113" y="5688013"/>
            <a:ext cx="800100" cy="571500"/>
          </a:xfrm>
          <a:prstGeom prst="rect">
            <a:avLst/>
          </a:prstGeom>
          <a:noFill/>
          <a:ln w="9525">
            <a:noFill/>
          </a:ln>
        </p:spPr>
      </p:pic>
      <p:pic>
        <p:nvPicPr>
          <p:cNvPr id="10290" name="Picture 50"/>
          <p:cNvPicPr>
            <a:picLocks noChangeAspect="1"/>
          </p:cNvPicPr>
          <p:nvPr/>
        </p:nvPicPr>
        <p:blipFill>
          <a:blip r:embed="rId50"/>
          <a:stretch>
            <a:fillRect/>
          </a:stretch>
        </p:blipFill>
        <p:spPr>
          <a:xfrm>
            <a:off x="7053263" y="5676900"/>
            <a:ext cx="1066800" cy="476250"/>
          </a:xfrm>
          <a:prstGeom prst="rect">
            <a:avLst/>
          </a:prstGeom>
          <a:noFill/>
          <a:ln w="9525">
            <a:noFill/>
          </a:ln>
        </p:spPr>
      </p:pic>
      <p:pic>
        <p:nvPicPr>
          <p:cNvPr id="194612" name="Picture 51"/>
          <p:cNvPicPr>
            <a:picLocks noChangeAspect="1"/>
          </p:cNvPicPr>
          <p:nvPr/>
        </p:nvPicPr>
        <p:blipFill>
          <a:blip r:embed="rId51"/>
          <a:stretch>
            <a:fillRect/>
          </a:stretch>
        </p:blipFill>
        <p:spPr>
          <a:xfrm>
            <a:off x="8110538" y="5684838"/>
            <a:ext cx="428625" cy="4381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244"/>
                                        </p:tgtEl>
                                        <p:attrNameLst>
                                          <p:attrName>style.visibility</p:attrName>
                                        </p:attrNameLst>
                                      </p:cBhvr>
                                      <p:to>
                                        <p:strVal val="visible"/>
                                      </p:to>
                                    </p:set>
                                    <p:animEffect transition="in" filter="blinds(horizontal)">
                                      <p:cBhvr>
                                        <p:cTn id="7" dur="500"/>
                                        <p:tgtEl>
                                          <p:spTgt spid="1024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260"/>
                                        </p:tgtEl>
                                        <p:attrNameLst>
                                          <p:attrName>style.visibility</p:attrName>
                                        </p:attrNameLst>
                                      </p:cBhvr>
                                      <p:to>
                                        <p:strVal val="visible"/>
                                      </p:to>
                                    </p:set>
                                    <p:animEffect transition="in" filter="blinds(horizontal)">
                                      <p:cBhvr>
                                        <p:cTn id="12" dur="500"/>
                                        <p:tgtEl>
                                          <p:spTgt spid="1026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276"/>
                                        </p:tgtEl>
                                        <p:attrNameLst>
                                          <p:attrName>style.visibility</p:attrName>
                                        </p:attrNameLst>
                                      </p:cBhvr>
                                      <p:to>
                                        <p:strVal val="visible"/>
                                      </p:to>
                                    </p:set>
                                    <p:animEffect transition="in" filter="blinds(horizontal)">
                                      <p:cBhvr>
                                        <p:cTn id="17" dur="500"/>
                                        <p:tgtEl>
                                          <p:spTgt spid="1027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0247"/>
                                        </p:tgtEl>
                                        <p:attrNameLst>
                                          <p:attrName>style.visibility</p:attrName>
                                        </p:attrNameLst>
                                      </p:cBhvr>
                                      <p:to>
                                        <p:strVal val="visible"/>
                                      </p:to>
                                    </p:set>
                                    <p:animEffect transition="in" filter="blinds(horizontal)">
                                      <p:cBhvr>
                                        <p:cTn id="22" dur="500"/>
                                        <p:tgtEl>
                                          <p:spTgt spid="1024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263"/>
                                        </p:tgtEl>
                                        <p:attrNameLst>
                                          <p:attrName>style.visibility</p:attrName>
                                        </p:attrNameLst>
                                      </p:cBhvr>
                                      <p:to>
                                        <p:strVal val="visible"/>
                                      </p:to>
                                    </p:set>
                                    <p:animEffect transition="in" filter="blinds(horizontal)">
                                      <p:cBhvr>
                                        <p:cTn id="27" dur="500"/>
                                        <p:tgtEl>
                                          <p:spTgt spid="1026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0279"/>
                                        </p:tgtEl>
                                        <p:attrNameLst>
                                          <p:attrName>style.visibility</p:attrName>
                                        </p:attrNameLst>
                                      </p:cBhvr>
                                      <p:to>
                                        <p:strVal val="visible"/>
                                      </p:to>
                                    </p:set>
                                    <p:animEffect transition="in" filter="blinds(horizontal)">
                                      <p:cBhvr>
                                        <p:cTn id="32" dur="500"/>
                                        <p:tgtEl>
                                          <p:spTgt spid="1027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10249"/>
                                        </p:tgtEl>
                                        <p:attrNameLst>
                                          <p:attrName>style.visibility</p:attrName>
                                        </p:attrNameLst>
                                      </p:cBhvr>
                                      <p:to>
                                        <p:strVal val="visible"/>
                                      </p:to>
                                    </p:set>
                                    <p:animEffect transition="in" filter="blinds(horizontal)">
                                      <p:cBhvr>
                                        <p:cTn id="37" dur="500"/>
                                        <p:tgtEl>
                                          <p:spTgt spid="1024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10265"/>
                                        </p:tgtEl>
                                        <p:attrNameLst>
                                          <p:attrName>style.visibility</p:attrName>
                                        </p:attrNameLst>
                                      </p:cBhvr>
                                      <p:to>
                                        <p:strVal val="visible"/>
                                      </p:to>
                                    </p:set>
                                    <p:animEffect transition="in" filter="blinds(horizontal)">
                                      <p:cBhvr>
                                        <p:cTn id="42" dur="500"/>
                                        <p:tgtEl>
                                          <p:spTgt spid="1026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10282"/>
                                        </p:tgtEl>
                                        <p:attrNameLst>
                                          <p:attrName>style.visibility</p:attrName>
                                        </p:attrNameLst>
                                      </p:cBhvr>
                                      <p:to>
                                        <p:strVal val="visible"/>
                                      </p:to>
                                    </p:set>
                                    <p:animEffect transition="in" filter="blinds(horizontal)">
                                      <p:cBhvr>
                                        <p:cTn id="47" dur="500"/>
                                        <p:tgtEl>
                                          <p:spTgt spid="1028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0252"/>
                                        </p:tgtEl>
                                        <p:attrNameLst>
                                          <p:attrName>style.visibility</p:attrName>
                                        </p:attrNameLst>
                                      </p:cBhvr>
                                      <p:to>
                                        <p:strVal val="visible"/>
                                      </p:to>
                                    </p:set>
                                    <p:animEffect transition="in" filter="blinds(horizontal)">
                                      <p:cBhvr>
                                        <p:cTn id="52" dur="500"/>
                                        <p:tgtEl>
                                          <p:spTgt spid="10252"/>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0267"/>
                                        </p:tgtEl>
                                        <p:attrNameLst>
                                          <p:attrName>style.visibility</p:attrName>
                                        </p:attrNameLst>
                                      </p:cBhvr>
                                      <p:to>
                                        <p:strVal val="visible"/>
                                      </p:to>
                                    </p:set>
                                    <p:animEffect transition="in" filter="blinds(horizontal)">
                                      <p:cBhvr>
                                        <p:cTn id="57" dur="500"/>
                                        <p:tgtEl>
                                          <p:spTgt spid="10267"/>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10285"/>
                                        </p:tgtEl>
                                        <p:attrNameLst>
                                          <p:attrName>style.visibility</p:attrName>
                                        </p:attrNameLst>
                                      </p:cBhvr>
                                      <p:to>
                                        <p:strVal val="visible"/>
                                      </p:to>
                                    </p:set>
                                    <p:animEffect transition="in" filter="blinds(horizontal)">
                                      <p:cBhvr>
                                        <p:cTn id="62" dur="500"/>
                                        <p:tgtEl>
                                          <p:spTgt spid="10285"/>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0255"/>
                                        </p:tgtEl>
                                        <p:attrNameLst>
                                          <p:attrName>style.visibility</p:attrName>
                                        </p:attrNameLst>
                                      </p:cBhvr>
                                      <p:to>
                                        <p:strVal val="visible"/>
                                      </p:to>
                                    </p:set>
                                    <p:animEffect transition="in" filter="blinds(horizontal)">
                                      <p:cBhvr>
                                        <p:cTn id="67" dur="500"/>
                                        <p:tgtEl>
                                          <p:spTgt spid="10255"/>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0270"/>
                                        </p:tgtEl>
                                        <p:attrNameLst>
                                          <p:attrName>style.visibility</p:attrName>
                                        </p:attrNameLst>
                                      </p:cBhvr>
                                      <p:to>
                                        <p:strVal val="visible"/>
                                      </p:to>
                                    </p:set>
                                    <p:animEffect transition="in" filter="blinds(horizontal)">
                                      <p:cBhvr>
                                        <p:cTn id="72" dur="500"/>
                                        <p:tgtEl>
                                          <p:spTgt spid="10270"/>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0288"/>
                                        </p:tgtEl>
                                        <p:attrNameLst>
                                          <p:attrName>style.visibility</p:attrName>
                                        </p:attrNameLst>
                                      </p:cBhvr>
                                      <p:to>
                                        <p:strVal val="visible"/>
                                      </p:to>
                                    </p:set>
                                    <p:animEffect transition="in" filter="blinds(horizontal)">
                                      <p:cBhvr>
                                        <p:cTn id="77" dur="500"/>
                                        <p:tgtEl>
                                          <p:spTgt spid="10288"/>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0257"/>
                                        </p:tgtEl>
                                        <p:attrNameLst>
                                          <p:attrName>style.visibility</p:attrName>
                                        </p:attrNameLst>
                                      </p:cBhvr>
                                      <p:to>
                                        <p:strVal val="visible"/>
                                      </p:to>
                                    </p:set>
                                    <p:animEffect transition="in" filter="blinds(horizontal)">
                                      <p:cBhvr>
                                        <p:cTn id="82" dur="500"/>
                                        <p:tgtEl>
                                          <p:spTgt spid="10257"/>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10273"/>
                                        </p:tgtEl>
                                        <p:attrNameLst>
                                          <p:attrName>style.visibility</p:attrName>
                                        </p:attrNameLst>
                                      </p:cBhvr>
                                      <p:to>
                                        <p:strVal val="visible"/>
                                      </p:to>
                                    </p:set>
                                    <p:animEffect transition="in" filter="blinds(horizontal)">
                                      <p:cBhvr>
                                        <p:cTn id="87" dur="500"/>
                                        <p:tgtEl>
                                          <p:spTgt spid="10273"/>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10290"/>
                                        </p:tgtEl>
                                        <p:attrNameLst>
                                          <p:attrName>style.visibility</p:attrName>
                                        </p:attrNameLst>
                                      </p:cBhvr>
                                      <p:to>
                                        <p:strVal val="visible"/>
                                      </p:to>
                                    </p:set>
                                    <p:animEffect transition="in" filter="blinds(horizontal)">
                                      <p:cBhvr>
                                        <p:cTn id="92" dur="500"/>
                                        <p:tgtEl>
                                          <p:spTgt spid="10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5586" name="Picture 1"/>
          <p:cNvPicPr>
            <a:picLocks noChangeAspect="1"/>
          </p:cNvPicPr>
          <p:nvPr/>
        </p:nvPicPr>
        <p:blipFill>
          <a:blip r:embed="rId1"/>
          <a:stretch>
            <a:fillRect/>
          </a:stretch>
        </p:blipFill>
        <p:spPr>
          <a:xfrm>
            <a:off x="3995738" y="1052513"/>
            <a:ext cx="1152525" cy="495300"/>
          </a:xfrm>
          <a:prstGeom prst="rect">
            <a:avLst/>
          </a:prstGeom>
          <a:noFill/>
          <a:ln w="9525">
            <a:noFill/>
          </a:ln>
        </p:spPr>
      </p:pic>
      <p:pic>
        <p:nvPicPr>
          <p:cNvPr id="195587" name="Picture 2"/>
          <p:cNvPicPr>
            <a:picLocks noChangeAspect="1"/>
          </p:cNvPicPr>
          <p:nvPr/>
        </p:nvPicPr>
        <p:blipFill>
          <a:blip r:embed="rId2"/>
          <a:stretch>
            <a:fillRect/>
          </a:stretch>
        </p:blipFill>
        <p:spPr>
          <a:xfrm>
            <a:off x="539750" y="2205038"/>
            <a:ext cx="1104900" cy="1076325"/>
          </a:xfrm>
          <a:prstGeom prst="rect">
            <a:avLst/>
          </a:prstGeom>
          <a:noFill/>
          <a:ln w="9525">
            <a:noFill/>
          </a:ln>
        </p:spPr>
      </p:pic>
      <p:pic>
        <p:nvPicPr>
          <p:cNvPr id="195588" name="Picture 3"/>
          <p:cNvPicPr>
            <a:picLocks noChangeAspect="1"/>
          </p:cNvPicPr>
          <p:nvPr/>
        </p:nvPicPr>
        <p:blipFill>
          <a:blip r:embed="rId3"/>
          <a:stretch>
            <a:fillRect/>
          </a:stretch>
        </p:blipFill>
        <p:spPr>
          <a:xfrm>
            <a:off x="2771775" y="2300288"/>
            <a:ext cx="819150" cy="1019175"/>
          </a:xfrm>
          <a:prstGeom prst="rect">
            <a:avLst/>
          </a:prstGeom>
          <a:noFill/>
          <a:ln w="9525">
            <a:noFill/>
          </a:ln>
        </p:spPr>
      </p:pic>
      <p:pic>
        <p:nvPicPr>
          <p:cNvPr id="9220" name="Picture 4"/>
          <p:cNvPicPr>
            <a:picLocks noChangeAspect="1"/>
          </p:cNvPicPr>
          <p:nvPr/>
        </p:nvPicPr>
        <p:blipFill>
          <a:blip r:embed="rId4"/>
          <a:stretch>
            <a:fillRect/>
          </a:stretch>
        </p:blipFill>
        <p:spPr>
          <a:xfrm>
            <a:off x="1763713" y="2306638"/>
            <a:ext cx="838200" cy="438150"/>
          </a:xfrm>
          <a:prstGeom prst="rect">
            <a:avLst/>
          </a:prstGeom>
          <a:noFill/>
          <a:ln w="9525">
            <a:noFill/>
          </a:ln>
        </p:spPr>
      </p:pic>
      <p:pic>
        <p:nvPicPr>
          <p:cNvPr id="9221" name="Picture 5"/>
          <p:cNvPicPr>
            <a:picLocks noChangeAspect="1"/>
          </p:cNvPicPr>
          <p:nvPr/>
        </p:nvPicPr>
        <p:blipFill>
          <a:blip r:embed="rId5"/>
          <a:stretch>
            <a:fillRect/>
          </a:stretch>
        </p:blipFill>
        <p:spPr>
          <a:xfrm>
            <a:off x="1763713" y="2862263"/>
            <a:ext cx="819150" cy="419100"/>
          </a:xfrm>
          <a:prstGeom prst="rect">
            <a:avLst/>
          </a:prstGeom>
          <a:noFill/>
          <a:ln w="9525">
            <a:noFill/>
          </a:ln>
        </p:spPr>
      </p:pic>
      <p:pic>
        <p:nvPicPr>
          <p:cNvPr id="195591" name="Picture 6"/>
          <p:cNvPicPr>
            <a:picLocks noChangeAspect="1"/>
          </p:cNvPicPr>
          <p:nvPr/>
        </p:nvPicPr>
        <p:blipFill>
          <a:blip r:embed="rId6"/>
          <a:stretch>
            <a:fillRect/>
          </a:stretch>
        </p:blipFill>
        <p:spPr>
          <a:xfrm>
            <a:off x="4937125" y="2014538"/>
            <a:ext cx="1133475" cy="1695450"/>
          </a:xfrm>
          <a:prstGeom prst="rect">
            <a:avLst/>
          </a:prstGeom>
          <a:noFill/>
          <a:ln w="9525">
            <a:noFill/>
          </a:ln>
        </p:spPr>
      </p:pic>
      <p:pic>
        <p:nvPicPr>
          <p:cNvPr id="195592" name="Picture 7"/>
          <p:cNvPicPr>
            <a:picLocks noChangeAspect="1"/>
          </p:cNvPicPr>
          <p:nvPr/>
        </p:nvPicPr>
        <p:blipFill>
          <a:blip r:embed="rId7"/>
          <a:stretch>
            <a:fillRect/>
          </a:stretch>
        </p:blipFill>
        <p:spPr>
          <a:xfrm>
            <a:off x="7380288" y="2049463"/>
            <a:ext cx="771525" cy="1666875"/>
          </a:xfrm>
          <a:prstGeom prst="rect">
            <a:avLst/>
          </a:prstGeom>
          <a:noFill/>
          <a:ln w="9525">
            <a:noFill/>
          </a:ln>
        </p:spPr>
      </p:pic>
      <p:pic>
        <p:nvPicPr>
          <p:cNvPr id="9224" name="Picture 8"/>
          <p:cNvPicPr>
            <a:picLocks noChangeAspect="1"/>
          </p:cNvPicPr>
          <p:nvPr/>
        </p:nvPicPr>
        <p:blipFill>
          <a:blip r:embed="rId8"/>
          <a:stretch>
            <a:fillRect/>
          </a:stretch>
        </p:blipFill>
        <p:spPr>
          <a:xfrm>
            <a:off x="6156325" y="2149475"/>
            <a:ext cx="1095375" cy="476250"/>
          </a:xfrm>
          <a:prstGeom prst="rect">
            <a:avLst/>
          </a:prstGeom>
          <a:noFill/>
          <a:ln w="9525">
            <a:noFill/>
          </a:ln>
        </p:spPr>
      </p:pic>
      <p:pic>
        <p:nvPicPr>
          <p:cNvPr id="9225" name="Picture 9"/>
          <p:cNvPicPr>
            <a:picLocks noChangeAspect="1"/>
          </p:cNvPicPr>
          <p:nvPr/>
        </p:nvPicPr>
        <p:blipFill>
          <a:blip r:embed="rId9"/>
          <a:stretch>
            <a:fillRect/>
          </a:stretch>
        </p:blipFill>
        <p:spPr>
          <a:xfrm>
            <a:off x="6216650" y="2668588"/>
            <a:ext cx="1047750" cy="428625"/>
          </a:xfrm>
          <a:prstGeom prst="rect">
            <a:avLst/>
          </a:prstGeom>
          <a:noFill/>
          <a:ln w="9525">
            <a:noFill/>
          </a:ln>
        </p:spPr>
      </p:pic>
      <p:pic>
        <p:nvPicPr>
          <p:cNvPr id="9226" name="Picture 10"/>
          <p:cNvPicPr>
            <a:picLocks noChangeAspect="1"/>
          </p:cNvPicPr>
          <p:nvPr/>
        </p:nvPicPr>
        <p:blipFill>
          <a:blip r:embed="rId10"/>
          <a:stretch>
            <a:fillRect/>
          </a:stretch>
        </p:blipFill>
        <p:spPr>
          <a:xfrm>
            <a:off x="6202363" y="3219450"/>
            <a:ext cx="1076325" cy="419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linds(horizontal)">
                                      <p:cBhvr>
                                        <p:cTn id="7" dur="500"/>
                                        <p:tgtEl>
                                          <p:spTgt spid="92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221"/>
                                        </p:tgtEl>
                                        <p:attrNameLst>
                                          <p:attrName>style.visibility</p:attrName>
                                        </p:attrNameLst>
                                      </p:cBhvr>
                                      <p:to>
                                        <p:strVal val="visible"/>
                                      </p:to>
                                    </p:set>
                                    <p:animEffect transition="in" filter="blinds(horizontal)">
                                      <p:cBhvr>
                                        <p:cTn id="12" dur="500"/>
                                        <p:tgtEl>
                                          <p:spTgt spid="922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224"/>
                                        </p:tgtEl>
                                        <p:attrNameLst>
                                          <p:attrName>style.visibility</p:attrName>
                                        </p:attrNameLst>
                                      </p:cBhvr>
                                      <p:to>
                                        <p:strVal val="visible"/>
                                      </p:to>
                                    </p:set>
                                    <p:animEffect transition="in" filter="blinds(horizontal)">
                                      <p:cBhvr>
                                        <p:cTn id="17" dur="500"/>
                                        <p:tgtEl>
                                          <p:spTgt spid="922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225"/>
                                        </p:tgtEl>
                                        <p:attrNameLst>
                                          <p:attrName>style.visibility</p:attrName>
                                        </p:attrNameLst>
                                      </p:cBhvr>
                                      <p:to>
                                        <p:strVal val="visible"/>
                                      </p:to>
                                    </p:set>
                                    <p:animEffect transition="in" filter="blinds(horizontal)">
                                      <p:cBhvr>
                                        <p:cTn id="22" dur="500"/>
                                        <p:tgtEl>
                                          <p:spTgt spid="922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226"/>
                                        </p:tgtEl>
                                        <p:attrNameLst>
                                          <p:attrName>style.visibility</p:attrName>
                                        </p:attrNameLst>
                                      </p:cBhvr>
                                      <p:to>
                                        <p:strVal val="visible"/>
                                      </p:to>
                                    </p:set>
                                    <p:animEffect transition="in" filter="blinds(horizontal)">
                                      <p:cBhvr>
                                        <p:cTn id="27" dur="500"/>
                                        <p:tgtEl>
                                          <p:spTgt spid="9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6610" name="Picture 1"/>
          <p:cNvPicPr>
            <a:picLocks noChangeAspect="1"/>
          </p:cNvPicPr>
          <p:nvPr/>
        </p:nvPicPr>
        <p:blipFill>
          <a:blip r:embed="rId1"/>
          <a:stretch>
            <a:fillRect/>
          </a:stretch>
        </p:blipFill>
        <p:spPr>
          <a:xfrm>
            <a:off x="3779838" y="1196975"/>
            <a:ext cx="1228725" cy="542925"/>
          </a:xfrm>
          <a:prstGeom prst="rect">
            <a:avLst/>
          </a:prstGeom>
          <a:noFill/>
          <a:ln w="9525">
            <a:noFill/>
          </a:ln>
        </p:spPr>
      </p:pic>
      <p:pic>
        <p:nvPicPr>
          <p:cNvPr id="196611" name="Picture 2"/>
          <p:cNvPicPr>
            <a:picLocks noChangeAspect="1"/>
          </p:cNvPicPr>
          <p:nvPr/>
        </p:nvPicPr>
        <p:blipFill>
          <a:blip r:embed="rId2"/>
          <a:stretch>
            <a:fillRect/>
          </a:stretch>
        </p:blipFill>
        <p:spPr>
          <a:xfrm>
            <a:off x="1042988" y="2351088"/>
            <a:ext cx="1123950" cy="1038225"/>
          </a:xfrm>
          <a:prstGeom prst="rect">
            <a:avLst/>
          </a:prstGeom>
          <a:noFill/>
          <a:ln w="9525">
            <a:noFill/>
          </a:ln>
        </p:spPr>
      </p:pic>
      <p:pic>
        <p:nvPicPr>
          <p:cNvPr id="196612" name="Picture 3"/>
          <p:cNvPicPr>
            <a:picLocks noChangeAspect="1"/>
          </p:cNvPicPr>
          <p:nvPr/>
        </p:nvPicPr>
        <p:blipFill>
          <a:blip r:embed="rId3"/>
          <a:stretch>
            <a:fillRect/>
          </a:stretch>
        </p:blipFill>
        <p:spPr>
          <a:xfrm>
            <a:off x="3375025" y="2370138"/>
            <a:ext cx="809625" cy="1000125"/>
          </a:xfrm>
          <a:prstGeom prst="rect">
            <a:avLst/>
          </a:prstGeom>
          <a:noFill/>
          <a:ln w="9525">
            <a:noFill/>
          </a:ln>
        </p:spPr>
      </p:pic>
      <p:pic>
        <p:nvPicPr>
          <p:cNvPr id="8196" name="Picture 4"/>
          <p:cNvPicPr>
            <a:picLocks noChangeAspect="1"/>
          </p:cNvPicPr>
          <p:nvPr/>
        </p:nvPicPr>
        <p:blipFill>
          <a:blip r:embed="rId4"/>
          <a:stretch>
            <a:fillRect/>
          </a:stretch>
        </p:blipFill>
        <p:spPr>
          <a:xfrm>
            <a:off x="2289175" y="2408238"/>
            <a:ext cx="1085850" cy="390525"/>
          </a:xfrm>
          <a:prstGeom prst="rect">
            <a:avLst/>
          </a:prstGeom>
          <a:noFill/>
          <a:ln w="9525">
            <a:noFill/>
          </a:ln>
        </p:spPr>
      </p:pic>
      <p:pic>
        <p:nvPicPr>
          <p:cNvPr id="8197" name="Picture 5"/>
          <p:cNvPicPr>
            <a:picLocks noChangeAspect="1"/>
          </p:cNvPicPr>
          <p:nvPr/>
        </p:nvPicPr>
        <p:blipFill>
          <a:blip r:embed="rId5"/>
          <a:stretch>
            <a:fillRect/>
          </a:stretch>
        </p:blipFill>
        <p:spPr>
          <a:xfrm>
            <a:off x="2289175" y="2927350"/>
            <a:ext cx="1152525" cy="428625"/>
          </a:xfrm>
          <a:prstGeom prst="rect">
            <a:avLst/>
          </a:prstGeom>
          <a:noFill/>
          <a:ln w="9525">
            <a:noFill/>
          </a:ln>
        </p:spPr>
      </p:pic>
      <p:pic>
        <p:nvPicPr>
          <p:cNvPr id="196615" name="Picture 6"/>
          <p:cNvPicPr>
            <a:picLocks noChangeAspect="1"/>
          </p:cNvPicPr>
          <p:nvPr/>
        </p:nvPicPr>
        <p:blipFill>
          <a:blip r:embed="rId6"/>
          <a:stretch>
            <a:fillRect/>
          </a:stretch>
        </p:blipFill>
        <p:spPr>
          <a:xfrm>
            <a:off x="5508625" y="2355850"/>
            <a:ext cx="1095375" cy="1028700"/>
          </a:xfrm>
          <a:prstGeom prst="rect">
            <a:avLst/>
          </a:prstGeom>
          <a:noFill/>
          <a:ln w="9525">
            <a:noFill/>
          </a:ln>
        </p:spPr>
      </p:pic>
      <p:pic>
        <p:nvPicPr>
          <p:cNvPr id="196616" name="Picture 7"/>
          <p:cNvPicPr>
            <a:picLocks noChangeAspect="1"/>
          </p:cNvPicPr>
          <p:nvPr/>
        </p:nvPicPr>
        <p:blipFill>
          <a:blip r:embed="rId7"/>
          <a:stretch>
            <a:fillRect/>
          </a:stretch>
        </p:blipFill>
        <p:spPr>
          <a:xfrm>
            <a:off x="7667625" y="2332038"/>
            <a:ext cx="828675" cy="1038225"/>
          </a:xfrm>
          <a:prstGeom prst="rect">
            <a:avLst/>
          </a:prstGeom>
          <a:noFill/>
          <a:ln w="9525">
            <a:noFill/>
          </a:ln>
        </p:spPr>
      </p:pic>
      <p:pic>
        <p:nvPicPr>
          <p:cNvPr id="8200" name="Picture 8"/>
          <p:cNvPicPr>
            <a:picLocks noChangeAspect="1"/>
          </p:cNvPicPr>
          <p:nvPr/>
        </p:nvPicPr>
        <p:blipFill>
          <a:blip r:embed="rId8"/>
          <a:stretch>
            <a:fillRect/>
          </a:stretch>
        </p:blipFill>
        <p:spPr>
          <a:xfrm>
            <a:off x="6659563" y="2408238"/>
            <a:ext cx="895350" cy="419100"/>
          </a:xfrm>
          <a:prstGeom prst="rect">
            <a:avLst/>
          </a:prstGeom>
          <a:noFill/>
          <a:ln w="9525">
            <a:noFill/>
          </a:ln>
        </p:spPr>
      </p:pic>
      <p:pic>
        <p:nvPicPr>
          <p:cNvPr id="8201" name="Picture 9"/>
          <p:cNvPicPr>
            <a:picLocks noChangeAspect="1"/>
          </p:cNvPicPr>
          <p:nvPr/>
        </p:nvPicPr>
        <p:blipFill>
          <a:blip r:embed="rId9"/>
          <a:stretch>
            <a:fillRect/>
          </a:stretch>
        </p:blipFill>
        <p:spPr>
          <a:xfrm>
            <a:off x="6726238" y="2905125"/>
            <a:ext cx="828675" cy="409575"/>
          </a:xfrm>
          <a:prstGeom prst="rect">
            <a:avLst/>
          </a:prstGeom>
          <a:noFill/>
          <a:ln w="9525">
            <a:noFill/>
          </a:ln>
        </p:spPr>
      </p:pic>
      <p:pic>
        <p:nvPicPr>
          <p:cNvPr id="196619" name="Picture 10"/>
          <p:cNvPicPr>
            <a:picLocks noChangeAspect="1"/>
          </p:cNvPicPr>
          <p:nvPr/>
        </p:nvPicPr>
        <p:blipFill>
          <a:blip r:embed="rId10"/>
          <a:stretch>
            <a:fillRect/>
          </a:stretch>
        </p:blipFill>
        <p:spPr>
          <a:xfrm>
            <a:off x="1042988" y="4175125"/>
            <a:ext cx="1123950" cy="1457325"/>
          </a:xfrm>
          <a:prstGeom prst="rect">
            <a:avLst/>
          </a:prstGeom>
          <a:noFill/>
          <a:ln w="9525">
            <a:noFill/>
          </a:ln>
        </p:spPr>
      </p:pic>
      <p:pic>
        <p:nvPicPr>
          <p:cNvPr id="196620" name="Picture 11"/>
          <p:cNvPicPr>
            <a:picLocks noChangeAspect="1"/>
          </p:cNvPicPr>
          <p:nvPr/>
        </p:nvPicPr>
        <p:blipFill>
          <a:blip r:embed="rId11"/>
          <a:stretch>
            <a:fillRect/>
          </a:stretch>
        </p:blipFill>
        <p:spPr>
          <a:xfrm>
            <a:off x="3441700" y="4098925"/>
            <a:ext cx="790575" cy="1533525"/>
          </a:xfrm>
          <a:prstGeom prst="rect">
            <a:avLst/>
          </a:prstGeom>
          <a:noFill/>
          <a:ln w="9525">
            <a:noFill/>
          </a:ln>
        </p:spPr>
      </p:pic>
      <p:pic>
        <p:nvPicPr>
          <p:cNvPr id="8204" name="Picture 12"/>
          <p:cNvPicPr>
            <a:picLocks noChangeAspect="1"/>
          </p:cNvPicPr>
          <p:nvPr/>
        </p:nvPicPr>
        <p:blipFill>
          <a:blip r:embed="rId12"/>
          <a:stretch>
            <a:fillRect/>
          </a:stretch>
        </p:blipFill>
        <p:spPr>
          <a:xfrm>
            <a:off x="2289175" y="4098925"/>
            <a:ext cx="1057275" cy="428625"/>
          </a:xfrm>
          <a:prstGeom prst="rect">
            <a:avLst/>
          </a:prstGeom>
          <a:noFill/>
          <a:ln w="9525">
            <a:noFill/>
          </a:ln>
        </p:spPr>
      </p:pic>
      <p:pic>
        <p:nvPicPr>
          <p:cNvPr id="8205" name="Picture 13"/>
          <p:cNvPicPr>
            <a:picLocks noChangeAspect="1"/>
          </p:cNvPicPr>
          <p:nvPr/>
        </p:nvPicPr>
        <p:blipFill>
          <a:blip r:embed="rId13"/>
          <a:stretch>
            <a:fillRect/>
          </a:stretch>
        </p:blipFill>
        <p:spPr>
          <a:xfrm>
            <a:off x="2300288" y="4703763"/>
            <a:ext cx="971550" cy="400050"/>
          </a:xfrm>
          <a:prstGeom prst="rect">
            <a:avLst/>
          </a:prstGeom>
          <a:noFill/>
          <a:ln w="9525">
            <a:noFill/>
          </a:ln>
        </p:spPr>
      </p:pic>
      <p:pic>
        <p:nvPicPr>
          <p:cNvPr id="8206" name="Picture 14"/>
          <p:cNvPicPr>
            <a:picLocks noChangeAspect="1"/>
          </p:cNvPicPr>
          <p:nvPr/>
        </p:nvPicPr>
        <p:blipFill>
          <a:blip r:embed="rId14"/>
          <a:stretch>
            <a:fillRect/>
          </a:stretch>
        </p:blipFill>
        <p:spPr>
          <a:xfrm>
            <a:off x="2322513" y="5203825"/>
            <a:ext cx="990600" cy="4286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196"/>
                                        </p:tgtEl>
                                        <p:attrNameLst>
                                          <p:attrName>style.visibility</p:attrName>
                                        </p:attrNameLst>
                                      </p:cBhvr>
                                      <p:to>
                                        <p:strVal val="visible"/>
                                      </p:to>
                                    </p:set>
                                    <p:animEffect transition="in" filter="blinds(horizontal)">
                                      <p:cBhvr>
                                        <p:cTn id="7" dur="500"/>
                                        <p:tgtEl>
                                          <p:spTgt spid="819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197"/>
                                        </p:tgtEl>
                                        <p:attrNameLst>
                                          <p:attrName>style.visibility</p:attrName>
                                        </p:attrNameLst>
                                      </p:cBhvr>
                                      <p:to>
                                        <p:strVal val="visible"/>
                                      </p:to>
                                    </p:set>
                                    <p:animEffect transition="in" filter="blinds(horizontal)">
                                      <p:cBhvr>
                                        <p:cTn id="12" dur="500"/>
                                        <p:tgtEl>
                                          <p:spTgt spid="819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200"/>
                                        </p:tgtEl>
                                        <p:attrNameLst>
                                          <p:attrName>style.visibility</p:attrName>
                                        </p:attrNameLst>
                                      </p:cBhvr>
                                      <p:to>
                                        <p:strVal val="visible"/>
                                      </p:to>
                                    </p:set>
                                    <p:animEffect transition="in" filter="blinds(horizontal)">
                                      <p:cBhvr>
                                        <p:cTn id="17" dur="500"/>
                                        <p:tgtEl>
                                          <p:spTgt spid="820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201"/>
                                        </p:tgtEl>
                                        <p:attrNameLst>
                                          <p:attrName>style.visibility</p:attrName>
                                        </p:attrNameLst>
                                      </p:cBhvr>
                                      <p:to>
                                        <p:strVal val="visible"/>
                                      </p:to>
                                    </p:set>
                                    <p:animEffect transition="in" filter="blinds(horizontal)">
                                      <p:cBhvr>
                                        <p:cTn id="22" dur="500"/>
                                        <p:tgtEl>
                                          <p:spTgt spid="820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204"/>
                                        </p:tgtEl>
                                        <p:attrNameLst>
                                          <p:attrName>style.visibility</p:attrName>
                                        </p:attrNameLst>
                                      </p:cBhvr>
                                      <p:to>
                                        <p:strVal val="visible"/>
                                      </p:to>
                                    </p:set>
                                    <p:animEffect transition="in" filter="blinds(horizontal)">
                                      <p:cBhvr>
                                        <p:cTn id="27" dur="500"/>
                                        <p:tgtEl>
                                          <p:spTgt spid="820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205"/>
                                        </p:tgtEl>
                                        <p:attrNameLst>
                                          <p:attrName>style.visibility</p:attrName>
                                        </p:attrNameLst>
                                      </p:cBhvr>
                                      <p:to>
                                        <p:strVal val="visible"/>
                                      </p:to>
                                    </p:set>
                                    <p:animEffect transition="in" filter="blinds(horizontal)">
                                      <p:cBhvr>
                                        <p:cTn id="32" dur="500"/>
                                        <p:tgtEl>
                                          <p:spTgt spid="820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206"/>
                                        </p:tgtEl>
                                        <p:attrNameLst>
                                          <p:attrName>style.visibility</p:attrName>
                                        </p:attrNameLst>
                                      </p:cBhvr>
                                      <p:to>
                                        <p:strVal val="visible"/>
                                      </p:to>
                                    </p:set>
                                    <p:animEffect transition="in" filter="blinds(horizontal)">
                                      <p:cBhvr>
                                        <p:cTn id="37" dur="500"/>
                                        <p:tgtEl>
                                          <p:spTgt spid="8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2530168"/>
            <a:ext cx="9143999" cy="8286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1" hangingPunct="0">
              <a:lnSpc>
                <a:spcPct val="100000"/>
              </a:lnSpc>
              <a:spcBef>
                <a:spcPts val="0"/>
              </a:spcBef>
              <a:spcAft>
                <a:spcPts val="0"/>
              </a:spcAft>
              <a:buClrTx/>
              <a:buSzTx/>
              <a:buFontTx/>
              <a:buNone/>
            </a:pPr>
            <a:r>
              <a:rPr kumimoji="0" lang="zh-CN" altLang="en-US" sz="4800" b="1" i="0" u="none" strike="noStrike" cap="none" spc="1200" normalizeH="0" dirty="0">
                <a:ln>
                  <a:noFill/>
                </a:ln>
                <a:solidFill>
                  <a:srgbClr val="01457D"/>
                </a:solidFill>
                <a:effectLst/>
                <a:uFillTx/>
                <a:latin typeface="微软雅黑" panose="020B0503020204020204" charset="-122"/>
                <a:ea typeface="微软雅黑" panose="020B0503020204020204" charset="-122"/>
                <a:sym typeface="Arial" panose="020B0604020202020204"/>
              </a:rPr>
              <a:t>第一课时</a:t>
            </a:r>
            <a:endParaRPr kumimoji="0" lang="zh-CN" altLang="en-US" sz="4800" b="1" i="0" u="none" strike="noStrike" cap="none" spc="1200" normalizeH="0" dirty="0">
              <a:ln>
                <a:noFill/>
              </a:ln>
              <a:solidFill>
                <a:srgbClr val="01457D"/>
              </a:solidFill>
              <a:effectLst/>
              <a:uFillTx/>
              <a:latin typeface="微软雅黑" panose="020B0503020204020204" charset="-122"/>
              <a:ea typeface="微软雅黑" panose="020B0503020204020204" charset="-122"/>
              <a:sym typeface="Arial" panose="020B0604020202020204"/>
            </a:endParaRPr>
          </a:p>
        </p:txBody>
      </p:sp>
      <p:sp>
        <p:nvSpPr>
          <p:cNvPr id="3" name="文本框 2"/>
          <p:cNvSpPr txBox="1"/>
          <p:nvPr/>
        </p:nvSpPr>
        <p:spPr>
          <a:xfrm>
            <a:off x="867410" y="3961765"/>
            <a:ext cx="8113395" cy="92075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p>
            <a:pPr algn="ctr"/>
            <a:r>
              <a:rPr lang="zh-CN" altLang="en-US" sz="1800" b="1">
                <a:solidFill>
                  <a:srgbClr val="0000FF"/>
                </a:solidFill>
                <a:latin typeface="微软雅黑" panose="020B0503020204020204" charset="-122"/>
                <a:ea typeface="微软雅黑" panose="020B0503020204020204" charset="-122"/>
                <a:cs typeface="微软雅黑" panose="020B0503020204020204" charset="-122"/>
                <a:sym typeface="+mn-ea"/>
              </a:rPr>
              <a:t>备课时间：</a:t>
            </a:r>
            <a:r>
              <a:rPr lang="en-US" altLang="zh-CN" sz="1800" b="1">
                <a:solidFill>
                  <a:srgbClr val="FF0000"/>
                </a:solidFill>
                <a:latin typeface="微软雅黑" panose="020B0503020204020204" charset="-122"/>
                <a:ea typeface="微软雅黑" panose="020B0503020204020204" charset="-122"/>
                <a:cs typeface="微软雅黑" panose="020B0503020204020204" charset="-122"/>
                <a:sym typeface="+mn-ea"/>
              </a:rPr>
              <a:t>20200317                                </a:t>
            </a:r>
            <a:endParaRPr lang="en-US" altLang="zh-CN" sz="1800" b="1" noProof="1">
              <a:solidFill>
                <a:srgbClr val="FF0000"/>
              </a:solidFill>
              <a:latin typeface="微软雅黑" panose="020B0503020204020204" charset="-122"/>
              <a:ea typeface="微软雅黑" panose="020B0503020204020204" charset="-122"/>
              <a:cs typeface="微软雅黑" panose="020B0503020204020204" charset="-122"/>
            </a:endParaRPr>
          </a:p>
          <a:p>
            <a:pPr algn="ctr"/>
            <a:endParaRPr lang="en-US" altLang="zh-CN" sz="1800" b="1" noProof="1">
              <a:solidFill>
                <a:srgbClr val="FF0000"/>
              </a:solidFill>
              <a:latin typeface="微软雅黑" panose="020B0503020204020204" charset="-122"/>
              <a:ea typeface="微软雅黑" panose="020B0503020204020204" charset="-122"/>
              <a:cs typeface="微软雅黑" panose="020B0503020204020204" charset="-122"/>
            </a:endParaRPr>
          </a:p>
          <a:p>
            <a:pPr algn="ctr"/>
            <a:r>
              <a:rPr lang="zh-CN" altLang="en-US" sz="1800" b="1">
                <a:solidFill>
                  <a:srgbClr val="0000FF"/>
                </a:solidFill>
                <a:latin typeface="微软雅黑" panose="020B0503020204020204" charset="-122"/>
                <a:ea typeface="微软雅黑" panose="020B0503020204020204" charset="-122"/>
                <a:cs typeface="微软雅黑" panose="020B0503020204020204" charset="-122"/>
                <a:sym typeface="+mn-ea"/>
              </a:rPr>
              <a:t>授课时间：</a:t>
            </a:r>
            <a:r>
              <a:rPr lang="en-US" altLang="zh-CN" sz="1800" b="1">
                <a:solidFill>
                  <a:srgbClr val="FF0000"/>
                </a:solidFill>
                <a:latin typeface="微软雅黑" panose="020B0503020204020204" charset="-122"/>
                <a:ea typeface="微软雅黑" panose="020B0503020204020204" charset="-122"/>
                <a:cs typeface="微软雅黑" panose="020B0503020204020204" charset="-122"/>
                <a:sym typeface="+mn-ea"/>
              </a:rPr>
              <a:t>20200318</a:t>
            </a:r>
            <a:r>
              <a:rPr lang="zh-CN" altLang="en-US" sz="1800" b="1">
                <a:solidFill>
                  <a:srgbClr val="00B050"/>
                </a:solidFill>
                <a:latin typeface="微软雅黑" panose="020B0503020204020204" charset="-122"/>
                <a:ea typeface="微软雅黑" panose="020B0503020204020204" charset="-122"/>
                <a:cs typeface="微软雅黑" panose="020B0503020204020204" charset="-122"/>
                <a:sym typeface="+mn-ea"/>
              </a:rPr>
              <a:t>第</a:t>
            </a:r>
            <a:r>
              <a:rPr lang="en-US" altLang="zh-CN" sz="1800" b="1">
                <a:solidFill>
                  <a:srgbClr val="00B050"/>
                </a:solidFill>
                <a:latin typeface="微软雅黑" panose="020B0503020204020204" charset="-122"/>
                <a:ea typeface="微软雅黑" panose="020B0503020204020204" charset="-122"/>
                <a:cs typeface="微软雅黑" panose="020B0503020204020204" charset="-122"/>
                <a:sym typeface="+mn-ea"/>
              </a:rPr>
              <a:t>7</a:t>
            </a:r>
            <a:r>
              <a:rPr lang="zh-CN" altLang="en-US" sz="1800" b="1">
                <a:solidFill>
                  <a:srgbClr val="00B050"/>
                </a:solidFill>
                <a:latin typeface="微软雅黑" panose="020B0503020204020204" charset="-122"/>
                <a:ea typeface="微软雅黑" panose="020B0503020204020204" charset="-122"/>
                <a:cs typeface="微软雅黑" panose="020B0503020204020204" charset="-122"/>
                <a:sym typeface="+mn-ea"/>
              </a:rPr>
              <a:t>节</a:t>
            </a:r>
            <a:endParaRPr kumimoji="0" lang="zh-CN" altLang="en-US" sz="1800" b="1" i="0" u="none" strike="noStrike" cap="none" spc="0" normalizeH="0" baseline="0">
              <a:ln>
                <a:noFill/>
              </a:ln>
              <a:solidFill>
                <a:srgbClr val="00B050"/>
              </a:solidFill>
              <a:effectLst/>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7634" name="Picture 1"/>
          <p:cNvPicPr>
            <a:picLocks noChangeAspect="1"/>
          </p:cNvPicPr>
          <p:nvPr/>
        </p:nvPicPr>
        <p:blipFill>
          <a:blip r:embed="rId1"/>
          <a:stretch>
            <a:fillRect/>
          </a:stretch>
        </p:blipFill>
        <p:spPr>
          <a:xfrm>
            <a:off x="323850" y="260350"/>
            <a:ext cx="2505075" cy="514350"/>
          </a:xfrm>
          <a:prstGeom prst="rect">
            <a:avLst/>
          </a:prstGeom>
          <a:noFill/>
          <a:ln w="9525">
            <a:noFill/>
          </a:ln>
        </p:spPr>
      </p:pic>
      <p:pic>
        <p:nvPicPr>
          <p:cNvPr id="197635" name="Picture 2"/>
          <p:cNvPicPr>
            <a:picLocks noChangeAspect="1"/>
          </p:cNvPicPr>
          <p:nvPr/>
        </p:nvPicPr>
        <p:blipFill>
          <a:blip r:embed="rId2"/>
          <a:stretch>
            <a:fillRect/>
          </a:stretch>
        </p:blipFill>
        <p:spPr>
          <a:xfrm>
            <a:off x="755650" y="981075"/>
            <a:ext cx="942975" cy="438150"/>
          </a:xfrm>
          <a:prstGeom prst="rect">
            <a:avLst/>
          </a:prstGeom>
          <a:noFill/>
          <a:ln w="9525">
            <a:noFill/>
          </a:ln>
        </p:spPr>
      </p:pic>
      <p:pic>
        <p:nvPicPr>
          <p:cNvPr id="197636" name="Picture 3"/>
          <p:cNvPicPr>
            <a:picLocks noChangeAspect="1"/>
          </p:cNvPicPr>
          <p:nvPr/>
        </p:nvPicPr>
        <p:blipFill>
          <a:blip r:embed="rId3"/>
          <a:stretch>
            <a:fillRect/>
          </a:stretch>
        </p:blipFill>
        <p:spPr>
          <a:xfrm>
            <a:off x="776288" y="1773238"/>
            <a:ext cx="1600200" cy="466725"/>
          </a:xfrm>
          <a:prstGeom prst="rect">
            <a:avLst/>
          </a:prstGeom>
          <a:noFill/>
          <a:ln w="9525">
            <a:noFill/>
          </a:ln>
        </p:spPr>
      </p:pic>
      <p:pic>
        <p:nvPicPr>
          <p:cNvPr id="197637" name="Picture 4"/>
          <p:cNvPicPr>
            <a:picLocks noChangeAspect="1"/>
          </p:cNvPicPr>
          <p:nvPr/>
        </p:nvPicPr>
        <p:blipFill>
          <a:blip r:embed="rId4"/>
          <a:stretch>
            <a:fillRect/>
          </a:stretch>
        </p:blipFill>
        <p:spPr>
          <a:xfrm>
            <a:off x="838200" y="2935288"/>
            <a:ext cx="895350" cy="514350"/>
          </a:xfrm>
          <a:prstGeom prst="rect">
            <a:avLst/>
          </a:prstGeom>
          <a:noFill/>
          <a:ln w="9525">
            <a:noFill/>
          </a:ln>
        </p:spPr>
      </p:pic>
      <p:pic>
        <p:nvPicPr>
          <p:cNvPr id="7173" name="Picture 5"/>
          <p:cNvPicPr>
            <a:picLocks noChangeAspect="1"/>
          </p:cNvPicPr>
          <p:nvPr/>
        </p:nvPicPr>
        <p:blipFill>
          <a:blip r:embed="rId5"/>
          <a:stretch>
            <a:fillRect/>
          </a:stretch>
        </p:blipFill>
        <p:spPr>
          <a:xfrm>
            <a:off x="1908175" y="966788"/>
            <a:ext cx="3705225" cy="466725"/>
          </a:xfrm>
          <a:prstGeom prst="rect">
            <a:avLst/>
          </a:prstGeom>
          <a:noFill/>
          <a:ln w="9525">
            <a:noFill/>
          </a:ln>
        </p:spPr>
      </p:pic>
      <p:pic>
        <p:nvPicPr>
          <p:cNvPr id="7174" name="Picture 6"/>
          <p:cNvPicPr>
            <a:picLocks noChangeAspect="1"/>
          </p:cNvPicPr>
          <p:nvPr/>
        </p:nvPicPr>
        <p:blipFill>
          <a:blip r:embed="rId6"/>
          <a:stretch>
            <a:fillRect/>
          </a:stretch>
        </p:blipFill>
        <p:spPr>
          <a:xfrm>
            <a:off x="2484438" y="1773238"/>
            <a:ext cx="5953125" cy="942975"/>
          </a:xfrm>
          <a:prstGeom prst="rect">
            <a:avLst/>
          </a:prstGeom>
          <a:noFill/>
          <a:ln w="9525">
            <a:noFill/>
          </a:ln>
        </p:spPr>
      </p:pic>
      <p:pic>
        <p:nvPicPr>
          <p:cNvPr id="7175" name="Picture 7"/>
          <p:cNvPicPr>
            <a:picLocks noChangeAspect="1"/>
          </p:cNvPicPr>
          <p:nvPr/>
        </p:nvPicPr>
        <p:blipFill>
          <a:blip r:embed="rId7"/>
          <a:stretch>
            <a:fillRect/>
          </a:stretch>
        </p:blipFill>
        <p:spPr>
          <a:xfrm>
            <a:off x="1919288" y="2951163"/>
            <a:ext cx="3152775" cy="447675"/>
          </a:xfrm>
          <a:prstGeom prst="rect">
            <a:avLst/>
          </a:prstGeom>
          <a:noFill/>
          <a:ln w="9525">
            <a:noFill/>
          </a:ln>
        </p:spPr>
      </p:pic>
      <p:pic>
        <p:nvPicPr>
          <p:cNvPr id="197641" name="Picture 8"/>
          <p:cNvPicPr>
            <a:picLocks noChangeAspect="1"/>
          </p:cNvPicPr>
          <p:nvPr/>
        </p:nvPicPr>
        <p:blipFill>
          <a:blip r:embed="rId8"/>
          <a:stretch>
            <a:fillRect/>
          </a:stretch>
        </p:blipFill>
        <p:spPr>
          <a:xfrm>
            <a:off x="871538" y="3789363"/>
            <a:ext cx="1600200" cy="438150"/>
          </a:xfrm>
          <a:prstGeom prst="rect">
            <a:avLst/>
          </a:prstGeom>
          <a:noFill/>
          <a:ln w="9525">
            <a:noFill/>
          </a:ln>
        </p:spPr>
      </p:pic>
      <p:pic>
        <p:nvPicPr>
          <p:cNvPr id="7177" name="Picture 9"/>
          <p:cNvPicPr>
            <a:picLocks noChangeAspect="1"/>
          </p:cNvPicPr>
          <p:nvPr/>
        </p:nvPicPr>
        <p:blipFill>
          <a:blip r:embed="rId9"/>
          <a:stretch>
            <a:fillRect/>
          </a:stretch>
        </p:blipFill>
        <p:spPr>
          <a:xfrm>
            <a:off x="2700338" y="3789363"/>
            <a:ext cx="2600325" cy="447675"/>
          </a:xfrm>
          <a:prstGeom prst="rect">
            <a:avLst/>
          </a:prstGeom>
          <a:noFill/>
          <a:ln w="9525">
            <a:noFill/>
          </a:ln>
        </p:spPr>
      </p:pic>
      <p:pic>
        <p:nvPicPr>
          <p:cNvPr id="197643" name="Picture 10"/>
          <p:cNvPicPr>
            <a:picLocks noChangeAspect="1"/>
          </p:cNvPicPr>
          <p:nvPr/>
        </p:nvPicPr>
        <p:blipFill>
          <a:blip r:embed="rId10"/>
          <a:stretch>
            <a:fillRect/>
          </a:stretch>
        </p:blipFill>
        <p:spPr>
          <a:xfrm>
            <a:off x="871538" y="4724400"/>
            <a:ext cx="1600200" cy="428625"/>
          </a:xfrm>
          <a:prstGeom prst="rect">
            <a:avLst/>
          </a:prstGeom>
          <a:noFill/>
          <a:ln w="9525">
            <a:noFill/>
          </a:ln>
        </p:spPr>
      </p:pic>
      <p:pic>
        <p:nvPicPr>
          <p:cNvPr id="7179" name="Picture 11"/>
          <p:cNvPicPr>
            <a:picLocks noChangeAspect="1"/>
          </p:cNvPicPr>
          <p:nvPr/>
        </p:nvPicPr>
        <p:blipFill>
          <a:blip r:embed="rId11"/>
          <a:stretch>
            <a:fillRect/>
          </a:stretch>
        </p:blipFill>
        <p:spPr>
          <a:xfrm>
            <a:off x="2495550" y="4724400"/>
            <a:ext cx="5610225" cy="428625"/>
          </a:xfrm>
          <a:prstGeom prst="rect">
            <a:avLst/>
          </a:prstGeom>
          <a:noFill/>
          <a:ln w="9525">
            <a:noFill/>
          </a:ln>
        </p:spPr>
      </p:pic>
      <p:pic>
        <p:nvPicPr>
          <p:cNvPr id="197645" name="Picture 12"/>
          <p:cNvPicPr>
            <a:picLocks noChangeAspect="1"/>
          </p:cNvPicPr>
          <p:nvPr/>
        </p:nvPicPr>
        <p:blipFill>
          <a:blip r:embed="rId12"/>
          <a:stretch>
            <a:fillRect/>
          </a:stretch>
        </p:blipFill>
        <p:spPr>
          <a:xfrm>
            <a:off x="871538" y="5661025"/>
            <a:ext cx="933450" cy="485775"/>
          </a:xfrm>
          <a:prstGeom prst="rect">
            <a:avLst/>
          </a:prstGeom>
          <a:noFill/>
          <a:ln w="9525">
            <a:noFill/>
          </a:ln>
        </p:spPr>
      </p:pic>
      <p:pic>
        <p:nvPicPr>
          <p:cNvPr id="7181" name="Picture 13"/>
          <p:cNvPicPr>
            <a:picLocks noChangeAspect="1"/>
          </p:cNvPicPr>
          <p:nvPr/>
        </p:nvPicPr>
        <p:blipFill>
          <a:blip r:embed="rId13"/>
          <a:stretch>
            <a:fillRect/>
          </a:stretch>
        </p:blipFill>
        <p:spPr>
          <a:xfrm>
            <a:off x="1919288" y="5656263"/>
            <a:ext cx="3228975" cy="4953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173"/>
                                        </p:tgtEl>
                                        <p:attrNameLst>
                                          <p:attrName>style.visibility</p:attrName>
                                        </p:attrNameLst>
                                      </p:cBhvr>
                                      <p:to>
                                        <p:strVal val="visible"/>
                                      </p:to>
                                    </p:set>
                                    <p:animEffect transition="in" filter="blinds(horizontal)">
                                      <p:cBhvr>
                                        <p:cTn id="7" dur="500"/>
                                        <p:tgtEl>
                                          <p:spTgt spid="717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174"/>
                                        </p:tgtEl>
                                        <p:attrNameLst>
                                          <p:attrName>style.visibility</p:attrName>
                                        </p:attrNameLst>
                                      </p:cBhvr>
                                      <p:to>
                                        <p:strVal val="visible"/>
                                      </p:to>
                                    </p:set>
                                    <p:animEffect transition="in" filter="blinds(horizontal)">
                                      <p:cBhvr>
                                        <p:cTn id="12" dur="500"/>
                                        <p:tgtEl>
                                          <p:spTgt spid="717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175"/>
                                        </p:tgtEl>
                                        <p:attrNameLst>
                                          <p:attrName>style.visibility</p:attrName>
                                        </p:attrNameLst>
                                      </p:cBhvr>
                                      <p:to>
                                        <p:strVal val="visible"/>
                                      </p:to>
                                    </p:set>
                                    <p:animEffect transition="in" filter="blinds(horizontal)">
                                      <p:cBhvr>
                                        <p:cTn id="17" dur="500"/>
                                        <p:tgtEl>
                                          <p:spTgt spid="717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177"/>
                                        </p:tgtEl>
                                        <p:attrNameLst>
                                          <p:attrName>style.visibility</p:attrName>
                                        </p:attrNameLst>
                                      </p:cBhvr>
                                      <p:to>
                                        <p:strVal val="visible"/>
                                      </p:to>
                                    </p:set>
                                    <p:animEffect transition="in" filter="blinds(horizontal)">
                                      <p:cBhvr>
                                        <p:cTn id="22" dur="500"/>
                                        <p:tgtEl>
                                          <p:spTgt spid="717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179"/>
                                        </p:tgtEl>
                                        <p:attrNameLst>
                                          <p:attrName>style.visibility</p:attrName>
                                        </p:attrNameLst>
                                      </p:cBhvr>
                                      <p:to>
                                        <p:strVal val="visible"/>
                                      </p:to>
                                    </p:set>
                                    <p:animEffect transition="in" filter="blinds(horizontal)">
                                      <p:cBhvr>
                                        <p:cTn id="27" dur="500"/>
                                        <p:tgtEl>
                                          <p:spTgt spid="717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7181"/>
                                        </p:tgtEl>
                                        <p:attrNameLst>
                                          <p:attrName>style.visibility</p:attrName>
                                        </p:attrNameLst>
                                      </p:cBhvr>
                                      <p:to>
                                        <p:strVal val="visible"/>
                                      </p:to>
                                    </p:set>
                                    <p:animEffect transition="in" filter="blinds(horizontal)">
                                      <p:cBhvr>
                                        <p:cTn id="32" dur="500"/>
                                        <p:tgtEl>
                                          <p:spTgt spid="7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98658" name="Picture 1"/>
          <p:cNvPicPr>
            <a:picLocks noChangeAspect="1"/>
          </p:cNvPicPr>
          <p:nvPr/>
        </p:nvPicPr>
        <p:blipFill>
          <a:blip r:embed="rId1"/>
          <a:stretch>
            <a:fillRect/>
          </a:stretch>
        </p:blipFill>
        <p:spPr>
          <a:xfrm>
            <a:off x="1331913" y="1412875"/>
            <a:ext cx="895350" cy="419100"/>
          </a:xfrm>
          <a:prstGeom prst="rect">
            <a:avLst/>
          </a:prstGeom>
          <a:noFill/>
          <a:ln w="9525">
            <a:noFill/>
          </a:ln>
        </p:spPr>
      </p:pic>
      <p:pic>
        <p:nvPicPr>
          <p:cNvPr id="6146" name="Picture 2"/>
          <p:cNvPicPr>
            <a:picLocks noChangeAspect="1"/>
          </p:cNvPicPr>
          <p:nvPr/>
        </p:nvPicPr>
        <p:blipFill>
          <a:blip r:embed="rId2"/>
          <a:stretch>
            <a:fillRect/>
          </a:stretch>
        </p:blipFill>
        <p:spPr>
          <a:xfrm>
            <a:off x="2411413" y="1401763"/>
            <a:ext cx="3181350" cy="466725"/>
          </a:xfrm>
          <a:prstGeom prst="rect">
            <a:avLst/>
          </a:prstGeom>
          <a:noFill/>
          <a:ln w="9525">
            <a:noFill/>
          </a:ln>
        </p:spPr>
      </p:pic>
      <p:pic>
        <p:nvPicPr>
          <p:cNvPr id="198660" name="Picture 3"/>
          <p:cNvPicPr>
            <a:picLocks noChangeAspect="1"/>
          </p:cNvPicPr>
          <p:nvPr/>
        </p:nvPicPr>
        <p:blipFill>
          <a:blip r:embed="rId3"/>
          <a:stretch>
            <a:fillRect/>
          </a:stretch>
        </p:blipFill>
        <p:spPr>
          <a:xfrm>
            <a:off x="1331913" y="2349500"/>
            <a:ext cx="904875" cy="476250"/>
          </a:xfrm>
          <a:prstGeom prst="rect">
            <a:avLst/>
          </a:prstGeom>
          <a:noFill/>
          <a:ln w="9525">
            <a:noFill/>
          </a:ln>
        </p:spPr>
      </p:pic>
      <p:pic>
        <p:nvPicPr>
          <p:cNvPr id="6148" name="Picture 4"/>
          <p:cNvPicPr>
            <a:picLocks noChangeAspect="1"/>
          </p:cNvPicPr>
          <p:nvPr/>
        </p:nvPicPr>
        <p:blipFill>
          <a:blip r:embed="rId4"/>
          <a:stretch>
            <a:fillRect/>
          </a:stretch>
        </p:blipFill>
        <p:spPr>
          <a:xfrm>
            <a:off x="2411413" y="2349500"/>
            <a:ext cx="2143125" cy="466725"/>
          </a:xfrm>
          <a:prstGeom prst="rect">
            <a:avLst/>
          </a:prstGeom>
          <a:noFill/>
          <a:ln w="9525">
            <a:noFill/>
          </a:ln>
        </p:spPr>
      </p:pic>
      <p:pic>
        <p:nvPicPr>
          <p:cNvPr id="198662" name="Picture 5"/>
          <p:cNvPicPr>
            <a:picLocks noChangeAspect="1"/>
          </p:cNvPicPr>
          <p:nvPr/>
        </p:nvPicPr>
        <p:blipFill>
          <a:blip r:embed="rId5"/>
          <a:stretch>
            <a:fillRect/>
          </a:stretch>
        </p:blipFill>
        <p:spPr>
          <a:xfrm>
            <a:off x="1320800" y="3429000"/>
            <a:ext cx="895350" cy="457200"/>
          </a:xfrm>
          <a:prstGeom prst="rect">
            <a:avLst/>
          </a:prstGeom>
          <a:noFill/>
          <a:ln w="9525">
            <a:noFill/>
          </a:ln>
        </p:spPr>
      </p:pic>
      <p:pic>
        <p:nvPicPr>
          <p:cNvPr id="6150" name="Picture 6"/>
          <p:cNvPicPr>
            <a:picLocks noChangeAspect="1"/>
          </p:cNvPicPr>
          <p:nvPr/>
        </p:nvPicPr>
        <p:blipFill>
          <a:blip r:embed="rId6"/>
          <a:stretch>
            <a:fillRect/>
          </a:stretch>
        </p:blipFill>
        <p:spPr>
          <a:xfrm>
            <a:off x="2411413" y="3473450"/>
            <a:ext cx="2847975" cy="419100"/>
          </a:xfrm>
          <a:prstGeom prst="rect">
            <a:avLst/>
          </a:prstGeom>
          <a:noFill/>
          <a:ln w="9525">
            <a:noFill/>
          </a:ln>
        </p:spPr>
      </p:pic>
      <p:pic>
        <p:nvPicPr>
          <p:cNvPr id="198664" name="Picture 7"/>
          <p:cNvPicPr>
            <a:picLocks noChangeAspect="1"/>
          </p:cNvPicPr>
          <p:nvPr/>
        </p:nvPicPr>
        <p:blipFill>
          <a:blip r:embed="rId7"/>
          <a:stretch>
            <a:fillRect/>
          </a:stretch>
        </p:blipFill>
        <p:spPr>
          <a:xfrm>
            <a:off x="1341438" y="4508500"/>
            <a:ext cx="895350" cy="466725"/>
          </a:xfrm>
          <a:prstGeom prst="rect">
            <a:avLst/>
          </a:prstGeom>
          <a:noFill/>
          <a:ln w="9525">
            <a:noFill/>
          </a:ln>
        </p:spPr>
      </p:pic>
      <p:pic>
        <p:nvPicPr>
          <p:cNvPr id="6152" name="Picture 8"/>
          <p:cNvPicPr>
            <a:picLocks noChangeAspect="1"/>
          </p:cNvPicPr>
          <p:nvPr/>
        </p:nvPicPr>
        <p:blipFill>
          <a:blip r:embed="rId8"/>
          <a:stretch>
            <a:fillRect/>
          </a:stretch>
        </p:blipFill>
        <p:spPr>
          <a:xfrm>
            <a:off x="2401888" y="4532313"/>
            <a:ext cx="6657975" cy="9239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linds(horizontal)">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8"/>
                                        </p:tgtEl>
                                        <p:attrNameLst>
                                          <p:attrName>style.visibility</p:attrName>
                                        </p:attrNameLst>
                                      </p:cBhvr>
                                      <p:to>
                                        <p:strVal val="visible"/>
                                      </p:to>
                                    </p:set>
                                    <p:animEffect transition="in" filter="blinds(horizontal)">
                                      <p:cBhvr>
                                        <p:cTn id="12" dur="500"/>
                                        <p:tgtEl>
                                          <p:spTgt spid="614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150"/>
                                        </p:tgtEl>
                                        <p:attrNameLst>
                                          <p:attrName>style.visibility</p:attrName>
                                        </p:attrNameLst>
                                      </p:cBhvr>
                                      <p:to>
                                        <p:strVal val="visible"/>
                                      </p:to>
                                    </p:set>
                                    <p:animEffect transition="in" filter="blinds(horizontal)">
                                      <p:cBhvr>
                                        <p:cTn id="17" dur="500"/>
                                        <p:tgtEl>
                                          <p:spTgt spid="615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152"/>
                                        </p:tgtEl>
                                        <p:attrNameLst>
                                          <p:attrName>style.visibility</p:attrName>
                                        </p:attrNameLst>
                                      </p:cBhvr>
                                      <p:to>
                                        <p:strVal val="visible"/>
                                      </p:to>
                                    </p:set>
                                    <p:animEffect transition="in" filter="blinds(horizontal)">
                                      <p:cBhvr>
                                        <p:cTn id="22" dur="500"/>
                                        <p:tgtEl>
                                          <p:spTgt spid="6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2"/>
          <p:cNvSpPr/>
          <p:nvPr/>
        </p:nvSpPr>
        <p:spPr>
          <a:xfrm>
            <a:off x="1042988" y="0"/>
            <a:ext cx="2374900" cy="641350"/>
          </a:xfrm>
          <a:prstGeom prst="rect">
            <a:avLst/>
          </a:prstGeom>
          <a:noFill/>
          <a:ln w="9525">
            <a:noFill/>
          </a:ln>
        </p:spPr>
        <p:txBody>
          <a:bodyPr anchor="ctr">
            <a:spAutoFit/>
          </a:bodyPr>
          <a:p>
            <a:pPr algn="l">
              <a:spcBef>
                <a:spcPct val="0"/>
              </a:spcBef>
            </a:pPr>
            <a:r>
              <a:rPr lang="zh-CN" altLang="en-US" sz="3600" b="1" dirty="0">
                <a:solidFill>
                  <a:schemeClr val="tx1"/>
                </a:solidFill>
                <a:latin typeface="楷体_GB2312" pitchFamily="49" charset="-122"/>
                <a:ea typeface="楷体_GB2312" pitchFamily="49" charset="-122"/>
              </a:rPr>
              <a:t>解释词语 </a:t>
            </a:r>
            <a:endParaRPr lang="zh-CN" altLang="en-US" sz="3600" b="1" dirty="0">
              <a:solidFill>
                <a:schemeClr val="tx1"/>
              </a:solidFill>
              <a:latin typeface="楷体_GB2312" pitchFamily="49" charset="-122"/>
              <a:ea typeface="楷体_GB2312" pitchFamily="49" charset="-122"/>
            </a:endParaRPr>
          </a:p>
        </p:txBody>
      </p:sp>
      <p:sp>
        <p:nvSpPr>
          <p:cNvPr id="9219" name="Rectangle 3"/>
          <p:cNvSpPr/>
          <p:nvPr/>
        </p:nvSpPr>
        <p:spPr>
          <a:xfrm>
            <a:off x="323850" y="587375"/>
            <a:ext cx="3095625" cy="5362575"/>
          </a:xfrm>
          <a:prstGeom prst="rect">
            <a:avLst/>
          </a:prstGeom>
          <a:noFill/>
          <a:ln w="9525">
            <a:noFill/>
          </a:ln>
        </p:spPr>
        <p:txBody>
          <a:bodyPr anchor="ctr">
            <a:spAutoFit/>
          </a:bodyPr>
          <a:p>
            <a:pPr algn="l">
              <a:lnSpc>
                <a:spcPct val="120000"/>
              </a:lnSpc>
              <a:spcBef>
                <a:spcPct val="0"/>
              </a:spcBef>
            </a:pPr>
            <a:r>
              <a:rPr lang="zh-CN" altLang="en-US" sz="3600" b="1" dirty="0">
                <a:solidFill>
                  <a:schemeClr val="tx1"/>
                </a:solidFill>
                <a:latin typeface="楷体_GB2312" pitchFamily="49" charset="-122"/>
                <a:ea typeface="楷体_GB2312" pitchFamily="49" charset="-122"/>
              </a:rPr>
              <a:t>不屑置辩：</a:t>
            </a:r>
            <a:endParaRPr lang="zh-CN" altLang="en-US" sz="3600" b="1" dirty="0">
              <a:solidFill>
                <a:schemeClr val="tx1"/>
              </a:solidFill>
              <a:latin typeface="楷体_GB2312" pitchFamily="49" charset="-122"/>
              <a:ea typeface="楷体_GB2312" pitchFamily="49" charset="-122"/>
            </a:endParaRPr>
          </a:p>
          <a:p>
            <a:pPr algn="l">
              <a:lnSpc>
                <a:spcPct val="120000"/>
              </a:lnSpc>
              <a:spcBef>
                <a:spcPct val="0"/>
              </a:spcBef>
            </a:pPr>
            <a:endParaRPr lang="zh-CN" altLang="en-US" sz="3600" b="1" dirty="0">
              <a:solidFill>
                <a:schemeClr val="tx1"/>
              </a:solidFill>
              <a:latin typeface="楷体_GB2312" pitchFamily="49" charset="-122"/>
              <a:ea typeface="楷体_GB2312" pitchFamily="49" charset="-122"/>
            </a:endParaRPr>
          </a:p>
          <a:p>
            <a:pPr algn="l">
              <a:lnSpc>
                <a:spcPct val="120000"/>
              </a:lnSpc>
              <a:spcBef>
                <a:spcPct val="0"/>
              </a:spcBef>
            </a:pPr>
            <a:r>
              <a:rPr lang="zh-CN" altLang="en-US" sz="3600" b="1" dirty="0">
                <a:solidFill>
                  <a:schemeClr val="tx1"/>
                </a:solidFill>
                <a:latin typeface="楷体_GB2312" pitchFamily="49" charset="-122"/>
                <a:ea typeface="楷体_GB2312" pitchFamily="49" charset="-122"/>
              </a:rPr>
              <a:t>颓唐：</a:t>
            </a:r>
            <a:endParaRPr lang="zh-CN" altLang="en-US" sz="3600" b="1" dirty="0">
              <a:solidFill>
                <a:schemeClr val="tx1"/>
              </a:solidFill>
              <a:latin typeface="楷体_GB2312" pitchFamily="49" charset="-122"/>
              <a:ea typeface="楷体_GB2312" pitchFamily="49" charset="-122"/>
            </a:endParaRPr>
          </a:p>
          <a:p>
            <a:pPr algn="l">
              <a:lnSpc>
                <a:spcPct val="120000"/>
              </a:lnSpc>
              <a:spcBef>
                <a:spcPct val="0"/>
              </a:spcBef>
            </a:pPr>
            <a:r>
              <a:rPr lang="zh-CN" altLang="en-US" sz="3600" b="1" dirty="0">
                <a:solidFill>
                  <a:schemeClr val="tx1"/>
                </a:solidFill>
                <a:latin typeface="楷体_GB2312" pitchFamily="49" charset="-122"/>
                <a:ea typeface="楷体_GB2312" pitchFamily="49" charset="-122"/>
              </a:rPr>
              <a:t>分辩：</a:t>
            </a:r>
            <a:endParaRPr lang="zh-CN" altLang="en-US" sz="3600" b="1" dirty="0">
              <a:solidFill>
                <a:schemeClr val="tx1"/>
              </a:solidFill>
              <a:latin typeface="楷体_GB2312" pitchFamily="49" charset="-122"/>
              <a:ea typeface="楷体_GB2312" pitchFamily="49" charset="-122"/>
            </a:endParaRPr>
          </a:p>
          <a:p>
            <a:pPr algn="l">
              <a:lnSpc>
                <a:spcPct val="120000"/>
              </a:lnSpc>
              <a:spcBef>
                <a:spcPct val="0"/>
              </a:spcBef>
            </a:pPr>
            <a:r>
              <a:rPr lang="zh-CN" altLang="en-US" sz="3600" b="1" dirty="0">
                <a:solidFill>
                  <a:schemeClr val="tx1"/>
                </a:solidFill>
                <a:latin typeface="楷体_GB2312" pitchFamily="49" charset="-122"/>
                <a:ea typeface="楷体_GB2312" pitchFamily="49" charset="-122"/>
              </a:rPr>
              <a:t>缠夹不清：</a:t>
            </a:r>
            <a:endParaRPr lang="zh-CN" altLang="en-US" sz="3600" b="1" dirty="0">
              <a:solidFill>
                <a:schemeClr val="tx1"/>
              </a:solidFill>
              <a:latin typeface="楷体_GB2312" pitchFamily="49" charset="-122"/>
              <a:ea typeface="楷体_GB2312" pitchFamily="49" charset="-122"/>
            </a:endParaRPr>
          </a:p>
          <a:p>
            <a:pPr algn="l">
              <a:lnSpc>
                <a:spcPct val="120000"/>
              </a:lnSpc>
              <a:spcBef>
                <a:spcPct val="0"/>
              </a:spcBef>
            </a:pPr>
            <a:r>
              <a:rPr lang="zh-CN" altLang="en-US" sz="3600" b="1" dirty="0">
                <a:solidFill>
                  <a:schemeClr val="tx1"/>
                </a:solidFill>
                <a:latin typeface="楷体_GB2312" pitchFamily="49" charset="-122"/>
                <a:ea typeface="楷体_GB2312" pitchFamily="49" charset="-122"/>
              </a:rPr>
              <a:t>附和：</a:t>
            </a:r>
            <a:endParaRPr lang="zh-CN" altLang="en-US" sz="3600" b="1" dirty="0">
              <a:solidFill>
                <a:schemeClr val="tx1"/>
              </a:solidFill>
              <a:latin typeface="楷体_GB2312" pitchFamily="49" charset="-122"/>
              <a:ea typeface="楷体_GB2312" pitchFamily="49" charset="-122"/>
            </a:endParaRPr>
          </a:p>
          <a:p>
            <a:pPr algn="l">
              <a:lnSpc>
                <a:spcPct val="120000"/>
              </a:lnSpc>
              <a:spcBef>
                <a:spcPct val="0"/>
              </a:spcBef>
            </a:pPr>
            <a:endParaRPr lang="zh-CN" altLang="en-US" sz="3600" b="1" dirty="0">
              <a:solidFill>
                <a:schemeClr val="tx1"/>
              </a:solidFill>
              <a:latin typeface="楷体_GB2312" pitchFamily="49" charset="-122"/>
              <a:ea typeface="楷体_GB2312" pitchFamily="49" charset="-122"/>
            </a:endParaRPr>
          </a:p>
          <a:p>
            <a:pPr algn="l">
              <a:lnSpc>
                <a:spcPct val="120000"/>
              </a:lnSpc>
              <a:spcBef>
                <a:spcPct val="0"/>
              </a:spcBef>
            </a:pPr>
            <a:r>
              <a:rPr lang="zh-CN" altLang="en-US" sz="3600" b="1" dirty="0">
                <a:solidFill>
                  <a:schemeClr val="tx1"/>
                </a:solidFill>
                <a:latin typeface="楷体_GB2312" pitchFamily="49" charset="-122"/>
                <a:ea typeface="楷体_GB2312" pitchFamily="49" charset="-122"/>
              </a:rPr>
              <a:t>之乎者也：</a:t>
            </a:r>
            <a:endParaRPr lang="zh-CN" altLang="en-US" sz="3600" b="1" dirty="0">
              <a:solidFill>
                <a:schemeClr val="tx1"/>
              </a:solidFill>
              <a:latin typeface="楷体_GB2312" pitchFamily="49" charset="-122"/>
              <a:ea typeface="楷体_GB2312" pitchFamily="49" charset="-122"/>
            </a:endParaRPr>
          </a:p>
        </p:txBody>
      </p:sp>
      <p:sp>
        <p:nvSpPr>
          <p:cNvPr id="90116" name="Rectangle 4"/>
          <p:cNvSpPr/>
          <p:nvPr/>
        </p:nvSpPr>
        <p:spPr>
          <a:xfrm>
            <a:off x="2627313" y="692150"/>
            <a:ext cx="5549900" cy="1190625"/>
          </a:xfrm>
          <a:prstGeom prst="rect">
            <a:avLst/>
          </a:prstGeom>
          <a:noFill/>
          <a:ln w="9525">
            <a:noFill/>
          </a:ln>
          <a:effectLst>
            <a:outerShdw dist="35921" dir="2699999" algn="ctr" rotWithShape="0">
              <a:schemeClr val="bg1"/>
            </a:outerShdw>
          </a:effectLst>
        </p:spPr>
        <p:txBody>
          <a:bodyPr>
            <a:spAutoFit/>
          </a:bodyPr>
          <a:p>
            <a:pPr algn="l">
              <a:spcBef>
                <a:spcPct val="0"/>
              </a:spcBef>
            </a:pPr>
            <a:r>
              <a:rPr lang="zh-CN" altLang="en-US" sz="3600" b="1" dirty="0">
                <a:solidFill>
                  <a:srgbClr val="FF0000"/>
                </a:solidFill>
                <a:latin typeface="楷体_GB2312" pitchFamily="49" charset="-122"/>
                <a:ea typeface="楷体_GB2312" pitchFamily="49" charset="-122"/>
              </a:rPr>
              <a:t>认为不值得辩论或申辩。屑，值得。</a:t>
            </a:r>
            <a:endParaRPr lang="zh-CN" altLang="en-US" sz="3600" b="1" dirty="0">
              <a:solidFill>
                <a:srgbClr val="FF0000"/>
              </a:solidFill>
              <a:latin typeface="楷体_GB2312" pitchFamily="49" charset="-122"/>
              <a:ea typeface="楷体_GB2312" pitchFamily="49" charset="-122"/>
            </a:endParaRPr>
          </a:p>
        </p:txBody>
      </p:sp>
      <p:sp>
        <p:nvSpPr>
          <p:cNvPr id="90117" name="Rectangle 5"/>
          <p:cNvSpPr/>
          <p:nvPr/>
        </p:nvSpPr>
        <p:spPr>
          <a:xfrm>
            <a:off x="1835150" y="1989138"/>
            <a:ext cx="6481763" cy="641350"/>
          </a:xfrm>
          <a:prstGeom prst="rect">
            <a:avLst/>
          </a:prstGeom>
          <a:noFill/>
          <a:ln w="9525">
            <a:noFill/>
          </a:ln>
          <a:effectLst>
            <a:outerShdw dist="35921" dir="2699999" algn="ctr" rotWithShape="0">
              <a:schemeClr val="bg1"/>
            </a:outerShdw>
          </a:effectLst>
        </p:spPr>
        <p:txBody>
          <a:bodyPr>
            <a:spAutoFit/>
          </a:bodyPr>
          <a:p>
            <a:pPr algn="l">
              <a:spcBef>
                <a:spcPct val="0"/>
              </a:spcBef>
            </a:pPr>
            <a:r>
              <a:rPr lang="zh-CN" altLang="en-US" sz="3600" b="1" dirty="0">
                <a:solidFill>
                  <a:srgbClr val="FF0000"/>
                </a:solidFill>
                <a:latin typeface="楷体_GB2312" pitchFamily="49" charset="-122"/>
                <a:ea typeface="楷体_GB2312" pitchFamily="49" charset="-122"/>
              </a:rPr>
              <a:t>精神萎靡不振，情绪低落。</a:t>
            </a:r>
            <a:endParaRPr lang="zh-CN" altLang="en-US" sz="3600" b="1" dirty="0">
              <a:solidFill>
                <a:srgbClr val="FF0000"/>
              </a:solidFill>
              <a:latin typeface="楷体_GB2312" pitchFamily="49" charset="-122"/>
              <a:ea typeface="楷体_GB2312" pitchFamily="49" charset="-122"/>
            </a:endParaRPr>
          </a:p>
        </p:txBody>
      </p:sp>
      <p:sp>
        <p:nvSpPr>
          <p:cNvPr id="90118" name="Rectangle 6"/>
          <p:cNvSpPr/>
          <p:nvPr/>
        </p:nvSpPr>
        <p:spPr>
          <a:xfrm>
            <a:off x="1835150" y="2636838"/>
            <a:ext cx="3384550" cy="641350"/>
          </a:xfrm>
          <a:prstGeom prst="rect">
            <a:avLst/>
          </a:prstGeom>
          <a:noFill/>
          <a:ln w="9525">
            <a:noFill/>
          </a:ln>
          <a:effectLst>
            <a:outerShdw dist="35921" dir="2699999" algn="ctr" rotWithShape="0">
              <a:schemeClr val="bg1"/>
            </a:outerShdw>
          </a:effectLst>
        </p:spPr>
        <p:txBody>
          <a:bodyPr>
            <a:spAutoFit/>
          </a:bodyPr>
          <a:p>
            <a:pPr algn="l">
              <a:spcBef>
                <a:spcPct val="0"/>
              </a:spcBef>
            </a:pPr>
            <a:r>
              <a:rPr lang="zh-CN" altLang="en-US" sz="3600" b="1" dirty="0">
                <a:solidFill>
                  <a:srgbClr val="FF0000"/>
                </a:solidFill>
                <a:latin typeface="楷体_GB2312" pitchFamily="49" charset="-122"/>
                <a:ea typeface="楷体_GB2312" pitchFamily="49" charset="-122"/>
              </a:rPr>
              <a:t>辩白，辩解。</a:t>
            </a:r>
            <a:endParaRPr lang="zh-CN" altLang="en-US" sz="3600" b="1" dirty="0">
              <a:solidFill>
                <a:srgbClr val="FF0000"/>
              </a:solidFill>
              <a:latin typeface="楷体_GB2312" pitchFamily="49" charset="-122"/>
              <a:ea typeface="楷体_GB2312" pitchFamily="49" charset="-122"/>
            </a:endParaRPr>
          </a:p>
        </p:txBody>
      </p:sp>
      <p:sp>
        <p:nvSpPr>
          <p:cNvPr id="90119" name="Rectangle 7"/>
          <p:cNvSpPr/>
          <p:nvPr/>
        </p:nvSpPr>
        <p:spPr>
          <a:xfrm>
            <a:off x="2555875" y="3357563"/>
            <a:ext cx="4464050" cy="641350"/>
          </a:xfrm>
          <a:prstGeom prst="rect">
            <a:avLst/>
          </a:prstGeom>
          <a:noFill/>
          <a:ln w="9525">
            <a:noFill/>
          </a:ln>
          <a:effectLst>
            <a:outerShdw dist="35921" dir="2699999" algn="ctr" rotWithShape="0">
              <a:schemeClr val="bg1"/>
            </a:outerShdw>
          </a:effectLst>
        </p:spPr>
        <p:txBody>
          <a:bodyPr>
            <a:spAutoFit/>
          </a:bodyPr>
          <a:p>
            <a:pPr algn="l">
              <a:spcBef>
                <a:spcPct val="0"/>
              </a:spcBef>
            </a:pPr>
            <a:r>
              <a:rPr lang="zh-CN" altLang="en-US" sz="3600" b="1" dirty="0">
                <a:solidFill>
                  <a:srgbClr val="FF0000"/>
                </a:solidFill>
                <a:latin typeface="楷体_GB2312" pitchFamily="49" charset="-122"/>
                <a:ea typeface="楷体_GB2312" pitchFamily="49" charset="-122"/>
              </a:rPr>
              <a:t>搅扰、夹杂不清。</a:t>
            </a:r>
            <a:endParaRPr lang="zh-CN" altLang="en-US" sz="3600" b="1" dirty="0">
              <a:solidFill>
                <a:srgbClr val="FF0000"/>
              </a:solidFill>
              <a:latin typeface="楷体_GB2312" pitchFamily="49" charset="-122"/>
              <a:ea typeface="楷体_GB2312" pitchFamily="49" charset="-122"/>
            </a:endParaRPr>
          </a:p>
        </p:txBody>
      </p:sp>
      <p:sp>
        <p:nvSpPr>
          <p:cNvPr id="90120" name="Rectangle 8"/>
          <p:cNvSpPr/>
          <p:nvPr/>
        </p:nvSpPr>
        <p:spPr>
          <a:xfrm>
            <a:off x="1692275" y="3967163"/>
            <a:ext cx="5832475" cy="1190625"/>
          </a:xfrm>
          <a:prstGeom prst="rect">
            <a:avLst/>
          </a:prstGeom>
          <a:noFill/>
          <a:ln w="9525">
            <a:noFill/>
          </a:ln>
          <a:effectLst>
            <a:outerShdw dist="35921" dir="2699999" algn="ctr" rotWithShape="0">
              <a:schemeClr val="bg1"/>
            </a:outerShdw>
          </a:effectLst>
        </p:spPr>
        <p:txBody>
          <a:bodyPr>
            <a:spAutoFit/>
          </a:bodyPr>
          <a:p>
            <a:pPr algn="l">
              <a:spcBef>
                <a:spcPct val="0"/>
              </a:spcBef>
            </a:pPr>
            <a:r>
              <a:rPr lang="zh-CN" altLang="en-US" sz="3600" b="1" dirty="0">
                <a:solidFill>
                  <a:srgbClr val="FF0000"/>
                </a:solidFill>
                <a:latin typeface="楷体_GB2312" pitchFamily="49" charset="-122"/>
                <a:ea typeface="楷体_GB2312" pitchFamily="49" charset="-122"/>
              </a:rPr>
              <a:t>（言语、行动）追随别人（多含贬义）。</a:t>
            </a:r>
            <a:endParaRPr lang="zh-CN" altLang="en-US" sz="3600" b="1" dirty="0">
              <a:solidFill>
                <a:srgbClr val="FF0000"/>
              </a:solidFill>
              <a:latin typeface="楷体_GB2312" pitchFamily="49" charset="-122"/>
              <a:ea typeface="楷体_GB2312" pitchFamily="49" charset="-122"/>
            </a:endParaRPr>
          </a:p>
        </p:txBody>
      </p:sp>
      <p:sp>
        <p:nvSpPr>
          <p:cNvPr id="90121" name="Rectangle 9"/>
          <p:cNvSpPr/>
          <p:nvPr/>
        </p:nvSpPr>
        <p:spPr>
          <a:xfrm>
            <a:off x="2411413" y="5300663"/>
            <a:ext cx="6732587" cy="1190625"/>
          </a:xfrm>
          <a:prstGeom prst="rect">
            <a:avLst/>
          </a:prstGeom>
          <a:noFill/>
          <a:ln w="9525">
            <a:noFill/>
          </a:ln>
          <a:effectLst>
            <a:outerShdw dist="35921" dir="2699999" algn="ctr" rotWithShape="0">
              <a:schemeClr val="bg1"/>
            </a:outerShdw>
          </a:effectLst>
        </p:spPr>
        <p:txBody>
          <a:bodyPr>
            <a:spAutoFit/>
          </a:bodyPr>
          <a:p>
            <a:pPr algn="l">
              <a:spcBef>
                <a:spcPct val="0"/>
              </a:spcBef>
            </a:pPr>
            <a:r>
              <a:rPr lang="zh-CN" altLang="en-US" sz="3600" b="1" dirty="0">
                <a:solidFill>
                  <a:srgbClr val="FF0000"/>
                </a:solidFill>
                <a:latin typeface="楷体_GB2312" pitchFamily="49" charset="-122"/>
                <a:ea typeface="楷体_GB2312" pitchFamily="49" charset="-122"/>
              </a:rPr>
              <a:t>用来形容半文不白的话或文章。含讽刺意味。</a:t>
            </a:r>
            <a:endParaRPr lang="zh-CN" altLang="en-US" sz="3600" b="1" dirty="0">
              <a:solidFill>
                <a:srgbClr val="FF0000"/>
              </a:solidFill>
              <a:latin typeface="楷体_GB2312" pitchFamily="49" charset="-122"/>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90116"/>
                                        </p:tgtEl>
                                        <p:attrNameLst>
                                          <p:attrName>style.visibility</p:attrName>
                                        </p:attrNameLst>
                                      </p:cBhvr>
                                      <p:to>
                                        <p:strVal val="visible"/>
                                      </p:to>
                                    </p:set>
                                    <p:anim calcmode="lin" valueType="num">
                                      <p:cBhvr>
                                        <p:cTn id="7" dur="1000" fill="hold"/>
                                        <p:tgtEl>
                                          <p:spTgt spid="90116"/>
                                        </p:tgtEl>
                                        <p:attrNameLst>
                                          <p:attrName>ppt_x</p:attrName>
                                        </p:attrNameLst>
                                      </p:cBhvr>
                                      <p:tavLst>
                                        <p:tav tm="0">
                                          <p:val>
                                            <p:strVal val="#ppt_x-.2"/>
                                          </p:val>
                                        </p:tav>
                                        <p:tav tm="100000">
                                          <p:val>
                                            <p:strVal val="#ppt_x"/>
                                          </p:val>
                                        </p:tav>
                                      </p:tavLst>
                                    </p:anim>
                                    <p:anim calcmode="lin" valueType="num">
                                      <p:cBhvr>
                                        <p:cTn id="8" dur="1000" fill="hold"/>
                                        <p:tgtEl>
                                          <p:spTgt spid="90116"/>
                                        </p:tgtEl>
                                        <p:attrNameLst>
                                          <p:attrName>ppt_y</p:attrName>
                                        </p:attrNameLst>
                                      </p:cBhvr>
                                      <p:tavLst>
                                        <p:tav tm="0">
                                          <p:val>
                                            <p:strVal val="#ppt_y"/>
                                          </p:val>
                                        </p:tav>
                                        <p:tav tm="100000">
                                          <p:val>
                                            <p:strVal val="#ppt_y"/>
                                          </p:val>
                                        </p:tav>
                                      </p:tavLst>
                                    </p:anim>
                                    <p:animEffect transition="in" filter="wipe(right)" prLst="gradientSize: 0.1">
                                      <p:cBhvr>
                                        <p:cTn id="9" dur="1000"/>
                                        <p:tgtEl>
                                          <p:spTgt spid="90116"/>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90117"/>
                                        </p:tgtEl>
                                        <p:attrNameLst>
                                          <p:attrName>style.visibility</p:attrName>
                                        </p:attrNameLst>
                                      </p:cBhvr>
                                      <p:to>
                                        <p:strVal val="visible"/>
                                      </p:to>
                                    </p:set>
                                    <p:anim calcmode="lin" valueType="num">
                                      <p:cBhvr>
                                        <p:cTn id="14" dur="1000" fill="hold"/>
                                        <p:tgtEl>
                                          <p:spTgt spid="90117"/>
                                        </p:tgtEl>
                                        <p:attrNameLst>
                                          <p:attrName>ppt_x</p:attrName>
                                        </p:attrNameLst>
                                      </p:cBhvr>
                                      <p:tavLst>
                                        <p:tav tm="0">
                                          <p:val>
                                            <p:strVal val="#ppt_x-.2"/>
                                          </p:val>
                                        </p:tav>
                                        <p:tav tm="100000">
                                          <p:val>
                                            <p:strVal val="#ppt_x"/>
                                          </p:val>
                                        </p:tav>
                                      </p:tavLst>
                                    </p:anim>
                                    <p:anim calcmode="lin" valueType="num">
                                      <p:cBhvr>
                                        <p:cTn id="15" dur="1000" fill="hold"/>
                                        <p:tgtEl>
                                          <p:spTgt spid="9011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90117"/>
                                        </p:tgtEl>
                                      </p:cBhvr>
                                    </p:animEffect>
                                  </p:childTnLst>
                                </p:cTn>
                              </p:par>
                            </p:childTnLst>
                          </p:cTn>
                        </p:par>
                      </p:childTnLst>
                    </p:cTn>
                  </p:par>
                  <p:par>
                    <p:cTn id="17" fill="hold">
                      <p:stCondLst>
                        <p:cond delay="indefinite"/>
                      </p:stCondLst>
                      <p:childTnLst>
                        <p:par>
                          <p:cTn id="18" fill="hold">
                            <p:stCondLst>
                              <p:cond delay="0"/>
                            </p:stCondLst>
                            <p:childTnLst>
                              <p:par>
                                <p:cTn id="19" presetID="29" presetClass="entr" presetSubtype="0" fill="hold" grpId="0" nodeType="clickEffect">
                                  <p:stCondLst>
                                    <p:cond delay="0"/>
                                  </p:stCondLst>
                                  <p:childTnLst>
                                    <p:set>
                                      <p:cBhvr>
                                        <p:cTn id="20" dur="1" fill="hold">
                                          <p:stCondLst>
                                            <p:cond delay="0"/>
                                          </p:stCondLst>
                                        </p:cTn>
                                        <p:tgtEl>
                                          <p:spTgt spid="90118"/>
                                        </p:tgtEl>
                                        <p:attrNameLst>
                                          <p:attrName>style.visibility</p:attrName>
                                        </p:attrNameLst>
                                      </p:cBhvr>
                                      <p:to>
                                        <p:strVal val="visible"/>
                                      </p:to>
                                    </p:set>
                                    <p:anim calcmode="lin" valueType="num">
                                      <p:cBhvr>
                                        <p:cTn id="21" dur="1000" fill="hold"/>
                                        <p:tgtEl>
                                          <p:spTgt spid="90118"/>
                                        </p:tgtEl>
                                        <p:attrNameLst>
                                          <p:attrName>ppt_x</p:attrName>
                                        </p:attrNameLst>
                                      </p:cBhvr>
                                      <p:tavLst>
                                        <p:tav tm="0">
                                          <p:val>
                                            <p:strVal val="#ppt_x-.2"/>
                                          </p:val>
                                        </p:tav>
                                        <p:tav tm="100000">
                                          <p:val>
                                            <p:strVal val="#ppt_x"/>
                                          </p:val>
                                        </p:tav>
                                      </p:tavLst>
                                    </p:anim>
                                    <p:anim calcmode="lin" valueType="num">
                                      <p:cBhvr>
                                        <p:cTn id="22" dur="1000" fill="hold"/>
                                        <p:tgtEl>
                                          <p:spTgt spid="90118"/>
                                        </p:tgtEl>
                                        <p:attrNameLst>
                                          <p:attrName>ppt_y</p:attrName>
                                        </p:attrNameLst>
                                      </p:cBhvr>
                                      <p:tavLst>
                                        <p:tav tm="0">
                                          <p:val>
                                            <p:strVal val="#ppt_y"/>
                                          </p:val>
                                        </p:tav>
                                        <p:tav tm="100000">
                                          <p:val>
                                            <p:strVal val="#ppt_y"/>
                                          </p:val>
                                        </p:tav>
                                      </p:tavLst>
                                    </p:anim>
                                    <p:animEffect transition="in" filter="wipe(right)" prLst="gradientSize: 0.1">
                                      <p:cBhvr>
                                        <p:cTn id="23" dur="1000"/>
                                        <p:tgtEl>
                                          <p:spTgt spid="90118"/>
                                        </p:tgtEl>
                                      </p:cBhvr>
                                    </p:animEffect>
                                  </p:childTnLst>
                                </p:cTn>
                              </p:par>
                            </p:childTnLst>
                          </p:cTn>
                        </p:par>
                      </p:childTnLst>
                    </p:cTn>
                  </p:par>
                  <p:par>
                    <p:cTn id="24" fill="hold">
                      <p:stCondLst>
                        <p:cond delay="indefinite"/>
                      </p:stCondLst>
                      <p:childTnLst>
                        <p:par>
                          <p:cTn id="25" fill="hold">
                            <p:stCondLst>
                              <p:cond delay="0"/>
                            </p:stCondLst>
                            <p:childTnLst>
                              <p:par>
                                <p:cTn id="26" presetID="29" presetClass="entr" presetSubtype="0" fill="hold" grpId="0" nodeType="clickEffect">
                                  <p:stCondLst>
                                    <p:cond delay="0"/>
                                  </p:stCondLst>
                                  <p:childTnLst>
                                    <p:set>
                                      <p:cBhvr>
                                        <p:cTn id="27" dur="1" fill="hold">
                                          <p:stCondLst>
                                            <p:cond delay="0"/>
                                          </p:stCondLst>
                                        </p:cTn>
                                        <p:tgtEl>
                                          <p:spTgt spid="90119"/>
                                        </p:tgtEl>
                                        <p:attrNameLst>
                                          <p:attrName>style.visibility</p:attrName>
                                        </p:attrNameLst>
                                      </p:cBhvr>
                                      <p:to>
                                        <p:strVal val="visible"/>
                                      </p:to>
                                    </p:set>
                                    <p:anim calcmode="lin" valueType="num">
                                      <p:cBhvr>
                                        <p:cTn id="28" dur="1000" fill="hold"/>
                                        <p:tgtEl>
                                          <p:spTgt spid="90119"/>
                                        </p:tgtEl>
                                        <p:attrNameLst>
                                          <p:attrName>ppt_x</p:attrName>
                                        </p:attrNameLst>
                                      </p:cBhvr>
                                      <p:tavLst>
                                        <p:tav tm="0">
                                          <p:val>
                                            <p:strVal val="#ppt_x-.2"/>
                                          </p:val>
                                        </p:tav>
                                        <p:tav tm="100000">
                                          <p:val>
                                            <p:strVal val="#ppt_x"/>
                                          </p:val>
                                        </p:tav>
                                      </p:tavLst>
                                    </p:anim>
                                    <p:anim calcmode="lin" valueType="num">
                                      <p:cBhvr>
                                        <p:cTn id="29" dur="1000" fill="hold"/>
                                        <p:tgtEl>
                                          <p:spTgt spid="90119"/>
                                        </p:tgtEl>
                                        <p:attrNameLst>
                                          <p:attrName>ppt_y</p:attrName>
                                        </p:attrNameLst>
                                      </p:cBhvr>
                                      <p:tavLst>
                                        <p:tav tm="0">
                                          <p:val>
                                            <p:strVal val="#ppt_y"/>
                                          </p:val>
                                        </p:tav>
                                        <p:tav tm="100000">
                                          <p:val>
                                            <p:strVal val="#ppt_y"/>
                                          </p:val>
                                        </p:tav>
                                      </p:tavLst>
                                    </p:anim>
                                    <p:animEffect transition="in" filter="wipe(right)" prLst="gradientSize: 0.1">
                                      <p:cBhvr>
                                        <p:cTn id="30" dur="1000"/>
                                        <p:tgtEl>
                                          <p:spTgt spid="90119"/>
                                        </p:tgtEl>
                                      </p:cBhvr>
                                    </p:animEffect>
                                  </p:childTnLst>
                                </p:cTn>
                              </p:par>
                            </p:childTnLst>
                          </p:cTn>
                        </p:par>
                      </p:childTnLst>
                    </p:cTn>
                  </p:par>
                  <p:par>
                    <p:cTn id="31" fill="hold">
                      <p:stCondLst>
                        <p:cond delay="indefinite"/>
                      </p:stCondLst>
                      <p:childTnLst>
                        <p:par>
                          <p:cTn id="32" fill="hold">
                            <p:stCondLst>
                              <p:cond delay="0"/>
                            </p:stCondLst>
                            <p:childTnLst>
                              <p:par>
                                <p:cTn id="33" presetID="29" presetClass="entr" presetSubtype="0" fill="hold" grpId="0" nodeType="clickEffect">
                                  <p:stCondLst>
                                    <p:cond delay="0"/>
                                  </p:stCondLst>
                                  <p:childTnLst>
                                    <p:set>
                                      <p:cBhvr>
                                        <p:cTn id="34" dur="1" fill="hold">
                                          <p:stCondLst>
                                            <p:cond delay="0"/>
                                          </p:stCondLst>
                                        </p:cTn>
                                        <p:tgtEl>
                                          <p:spTgt spid="90120"/>
                                        </p:tgtEl>
                                        <p:attrNameLst>
                                          <p:attrName>style.visibility</p:attrName>
                                        </p:attrNameLst>
                                      </p:cBhvr>
                                      <p:to>
                                        <p:strVal val="visible"/>
                                      </p:to>
                                    </p:set>
                                    <p:anim calcmode="lin" valueType="num">
                                      <p:cBhvr>
                                        <p:cTn id="35" dur="1000" fill="hold"/>
                                        <p:tgtEl>
                                          <p:spTgt spid="90120"/>
                                        </p:tgtEl>
                                        <p:attrNameLst>
                                          <p:attrName>ppt_x</p:attrName>
                                        </p:attrNameLst>
                                      </p:cBhvr>
                                      <p:tavLst>
                                        <p:tav tm="0">
                                          <p:val>
                                            <p:strVal val="#ppt_x-.2"/>
                                          </p:val>
                                        </p:tav>
                                        <p:tav tm="100000">
                                          <p:val>
                                            <p:strVal val="#ppt_x"/>
                                          </p:val>
                                        </p:tav>
                                      </p:tavLst>
                                    </p:anim>
                                    <p:anim calcmode="lin" valueType="num">
                                      <p:cBhvr>
                                        <p:cTn id="36" dur="1000" fill="hold"/>
                                        <p:tgtEl>
                                          <p:spTgt spid="90120"/>
                                        </p:tgtEl>
                                        <p:attrNameLst>
                                          <p:attrName>ppt_y</p:attrName>
                                        </p:attrNameLst>
                                      </p:cBhvr>
                                      <p:tavLst>
                                        <p:tav tm="0">
                                          <p:val>
                                            <p:strVal val="#ppt_y"/>
                                          </p:val>
                                        </p:tav>
                                        <p:tav tm="100000">
                                          <p:val>
                                            <p:strVal val="#ppt_y"/>
                                          </p:val>
                                        </p:tav>
                                      </p:tavLst>
                                    </p:anim>
                                    <p:animEffect transition="in" filter="wipe(right)" prLst="gradientSize: 0.1">
                                      <p:cBhvr>
                                        <p:cTn id="37" dur="1000"/>
                                        <p:tgtEl>
                                          <p:spTgt spid="90120"/>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grpId="0" nodeType="clickEffect">
                                  <p:stCondLst>
                                    <p:cond delay="0"/>
                                  </p:stCondLst>
                                  <p:childTnLst>
                                    <p:set>
                                      <p:cBhvr>
                                        <p:cTn id="41" dur="1" fill="hold">
                                          <p:stCondLst>
                                            <p:cond delay="0"/>
                                          </p:stCondLst>
                                        </p:cTn>
                                        <p:tgtEl>
                                          <p:spTgt spid="90121"/>
                                        </p:tgtEl>
                                        <p:attrNameLst>
                                          <p:attrName>style.visibility</p:attrName>
                                        </p:attrNameLst>
                                      </p:cBhvr>
                                      <p:to>
                                        <p:strVal val="visible"/>
                                      </p:to>
                                    </p:set>
                                    <p:anim calcmode="lin" valueType="num">
                                      <p:cBhvr>
                                        <p:cTn id="42" dur="1000" fill="hold"/>
                                        <p:tgtEl>
                                          <p:spTgt spid="90121"/>
                                        </p:tgtEl>
                                        <p:attrNameLst>
                                          <p:attrName>ppt_x</p:attrName>
                                        </p:attrNameLst>
                                      </p:cBhvr>
                                      <p:tavLst>
                                        <p:tav tm="0">
                                          <p:val>
                                            <p:strVal val="#ppt_x-.2"/>
                                          </p:val>
                                        </p:tav>
                                        <p:tav tm="100000">
                                          <p:val>
                                            <p:strVal val="#ppt_x"/>
                                          </p:val>
                                        </p:tav>
                                      </p:tavLst>
                                    </p:anim>
                                    <p:anim calcmode="lin" valueType="num">
                                      <p:cBhvr>
                                        <p:cTn id="43" dur="1000" fill="hold"/>
                                        <p:tgtEl>
                                          <p:spTgt spid="90121"/>
                                        </p:tgtEl>
                                        <p:attrNameLst>
                                          <p:attrName>ppt_y</p:attrName>
                                        </p:attrNameLst>
                                      </p:cBhvr>
                                      <p:tavLst>
                                        <p:tav tm="0">
                                          <p:val>
                                            <p:strVal val="#ppt_y"/>
                                          </p:val>
                                        </p:tav>
                                        <p:tav tm="100000">
                                          <p:val>
                                            <p:strVal val="#ppt_y"/>
                                          </p:val>
                                        </p:tav>
                                      </p:tavLst>
                                    </p:anim>
                                    <p:animEffect transition="in" filter="wipe(right)" prLst="gradientSize: 0.1">
                                      <p:cBhvr>
                                        <p:cTn id="44" dur="1000"/>
                                        <p:tgtEl>
                                          <p:spTgt spid="90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6" grpId="0" bldLvl="0" animBg="1"/>
      <p:bldP spid="90117" grpId="0" bldLvl="0" animBg="1"/>
      <p:bldP spid="90118" grpId="0" bldLvl="0" animBg="1"/>
      <p:bldP spid="90119" grpId="0" bldLvl="0" animBg="1"/>
      <p:bldP spid="90120" grpId="0" bldLvl="0" animBg="1"/>
      <p:bldP spid="90121"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3" name="图片 83977" descr="-"/>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3314" name="文本框 4"/>
          <p:cNvSpPr txBox="1"/>
          <p:nvPr/>
        </p:nvSpPr>
        <p:spPr>
          <a:xfrm>
            <a:off x="412750" y="573088"/>
            <a:ext cx="8464550" cy="5316537"/>
          </a:xfrm>
          <a:prstGeom prst="rect">
            <a:avLst/>
          </a:prstGeom>
          <a:noFill/>
          <a:ln w="9525">
            <a:noFill/>
          </a:ln>
        </p:spPr>
        <p:txBody>
          <a:bodyPr anchor="t">
            <a:spAutoFit/>
          </a:bodyPr>
          <a:p>
            <a:pPr>
              <a:lnSpc>
                <a:spcPts val="4075"/>
              </a:lnSpc>
            </a:pPr>
            <a:r>
              <a:rPr lang="en-US" altLang="zh-CN" sz="2800" b="1" dirty="0">
                <a:latin typeface="华文中宋" charset="-122"/>
                <a:ea typeface="华文中宋" charset="-122"/>
              </a:rPr>
              <a:t>3</a:t>
            </a:r>
            <a:r>
              <a:rPr lang="zh-CN" altLang="en-US" sz="2800" b="1" dirty="0">
                <a:latin typeface="华文中宋" charset="-122"/>
                <a:ea typeface="华文中宋" charset="-122"/>
              </a:rPr>
              <a:t>、注音</a:t>
            </a:r>
            <a:endParaRPr lang="zh-CN" altLang="en-US" sz="2800" b="1" dirty="0">
              <a:latin typeface="华文中宋" charset="-122"/>
              <a:ea typeface="华文中宋" charset="-122"/>
            </a:endParaRPr>
          </a:p>
          <a:p>
            <a:pPr>
              <a:lnSpc>
                <a:spcPts val="4075"/>
              </a:lnSpc>
            </a:pPr>
            <a:r>
              <a:rPr lang="zh-CN" altLang="en-US" sz="2800" b="1" dirty="0">
                <a:latin typeface="华文中宋" charset="-122"/>
                <a:ea typeface="华文中宋" charset="-122"/>
              </a:rPr>
              <a:t>咸</a:t>
            </a:r>
            <a:r>
              <a:rPr lang="zh-CN" altLang="en-US" sz="2800" b="1" i="1" u="sng" dirty="0">
                <a:solidFill>
                  <a:srgbClr val="FF0000"/>
                </a:solidFill>
                <a:latin typeface="华文中宋" charset="-122"/>
                <a:ea typeface="华文中宋" charset="-122"/>
              </a:rPr>
              <a:t>亨</a:t>
            </a:r>
            <a:r>
              <a:rPr lang="zh-CN" altLang="en-US" sz="2800" b="1" dirty="0">
                <a:latin typeface="华文中宋" charset="-122"/>
                <a:ea typeface="华文中宋" charset="-122"/>
              </a:rPr>
              <a:t>（    ）酒店   </a:t>
            </a:r>
            <a:r>
              <a:rPr lang="zh-CN" altLang="en-US" sz="2800" b="1" i="1" u="sng" dirty="0">
                <a:solidFill>
                  <a:srgbClr val="FF0000"/>
                </a:solidFill>
                <a:latin typeface="华文中宋" charset="-122"/>
                <a:ea typeface="华文中宋" charset="-122"/>
              </a:rPr>
              <a:t>砚</a:t>
            </a:r>
            <a:r>
              <a:rPr lang="zh-CN" altLang="en-US" sz="2800" b="1" dirty="0">
                <a:latin typeface="华文中宋" charset="-122"/>
                <a:ea typeface="华文中宋" charset="-122"/>
              </a:rPr>
              <a:t>（    ）台   附</a:t>
            </a:r>
            <a:r>
              <a:rPr lang="zh-CN" altLang="en-US" sz="2800" b="1" i="1" u="sng" dirty="0">
                <a:solidFill>
                  <a:srgbClr val="FF0000"/>
                </a:solidFill>
                <a:latin typeface="华文中宋" charset="-122"/>
                <a:ea typeface="华文中宋" charset="-122"/>
              </a:rPr>
              <a:t>和</a:t>
            </a:r>
            <a:r>
              <a:rPr lang="zh-CN" altLang="en-US" sz="2800" b="1" dirty="0">
                <a:latin typeface="华文中宋" charset="-122"/>
                <a:ea typeface="华文中宋" charset="-122"/>
              </a:rPr>
              <a:t>（    ） </a:t>
            </a:r>
            <a:endParaRPr lang="zh-CN" altLang="en-US" sz="2800" b="1" dirty="0">
              <a:latin typeface="华文中宋" charset="-122"/>
              <a:ea typeface="华文中宋" charset="-122"/>
            </a:endParaRPr>
          </a:p>
          <a:p>
            <a:pPr>
              <a:lnSpc>
                <a:spcPts val="4075"/>
              </a:lnSpc>
            </a:pPr>
            <a:r>
              <a:rPr lang="zh-CN" altLang="en-US" sz="2800" b="1" i="1" u="sng" dirty="0">
                <a:solidFill>
                  <a:srgbClr val="FF0000"/>
                </a:solidFill>
                <a:latin typeface="华文中宋" charset="-122"/>
                <a:ea typeface="华文中宋" charset="-122"/>
              </a:rPr>
              <a:t>羼</a:t>
            </a:r>
            <a:r>
              <a:rPr lang="zh-CN" altLang="en-US" sz="2800" b="1" dirty="0">
                <a:latin typeface="华文中宋" charset="-122"/>
                <a:ea typeface="华文中宋" charset="-122"/>
              </a:rPr>
              <a:t>（    ）水   </a:t>
            </a:r>
            <a:r>
              <a:rPr lang="zh-CN" altLang="en-US" sz="2800" b="1" i="1" u="sng" dirty="0">
                <a:solidFill>
                  <a:srgbClr val="FF0000"/>
                </a:solidFill>
                <a:latin typeface="华文中宋" charset="-122"/>
                <a:ea typeface="华文中宋" charset="-122"/>
              </a:rPr>
              <a:t>蘸</a:t>
            </a:r>
            <a:r>
              <a:rPr lang="zh-CN" altLang="en-US" sz="2800" b="1" dirty="0">
                <a:latin typeface="华文中宋" charset="-122"/>
                <a:ea typeface="华文中宋" charset="-122"/>
              </a:rPr>
              <a:t>（    ）酒   </a:t>
            </a:r>
            <a:r>
              <a:rPr lang="zh-CN" altLang="en-US" sz="2800" b="1" i="1" u="sng" dirty="0">
                <a:solidFill>
                  <a:srgbClr val="FF0000"/>
                </a:solidFill>
                <a:latin typeface="华文中宋" charset="-122"/>
                <a:ea typeface="华文中宋" charset="-122"/>
              </a:rPr>
              <a:t>舀</a:t>
            </a:r>
            <a:r>
              <a:rPr lang="zh-CN" altLang="en-US" sz="2800" b="1" dirty="0">
                <a:latin typeface="华文中宋" charset="-122"/>
                <a:ea typeface="华文中宋" charset="-122"/>
              </a:rPr>
              <a:t>（    ）水  </a:t>
            </a:r>
            <a:endParaRPr lang="zh-CN" altLang="en-US" sz="2800" b="1" dirty="0">
              <a:latin typeface="华文中宋" charset="-122"/>
              <a:ea typeface="华文中宋" charset="-122"/>
            </a:endParaRPr>
          </a:p>
          <a:p>
            <a:pPr>
              <a:lnSpc>
                <a:spcPts val="4075"/>
              </a:lnSpc>
            </a:pPr>
            <a:r>
              <a:rPr lang="zh-CN" altLang="en-US" sz="2800" b="1" dirty="0">
                <a:latin typeface="华文中宋" charset="-122"/>
                <a:ea typeface="华文中宋" charset="-122"/>
              </a:rPr>
              <a:t>打</a:t>
            </a:r>
            <a:r>
              <a:rPr lang="zh-CN" altLang="en-US" sz="2800" b="1" i="1" u="sng" dirty="0">
                <a:solidFill>
                  <a:srgbClr val="FF0000"/>
                </a:solidFill>
                <a:latin typeface="华文中宋" charset="-122"/>
                <a:ea typeface="华文中宋" charset="-122"/>
              </a:rPr>
              <a:t>折</a:t>
            </a:r>
            <a:r>
              <a:rPr lang="zh-CN" altLang="en-US" sz="2800" b="1" dirty="0">
                <a:latin typeface="华文中宋" charset="-122"/>
                <a:ea typeface="华文中宋" charset="-122"/>
              </a:rPr>
              <a:t>（   ）    </a:t>
            </a:r>
            <a:r>
              <a:rPr lang="zh-CN" altLang="en-US" sz="2800" b="1" i="1" u="sng" dirty="0">
                <a:solidFill>
                  <a:srgbClr val="FF0000"/>
                </a:solidFill>
                <a:latin typeface="华文中宋" charset="-122"/>
                <a:ea typeface="华文中宋" charset="-122"/>
              </a:rPr>
              <a:t>绽</a:t>
            </a:r>
            <a:r>
              <a:rPr lang="zh-CN" altLang="en-US" sz="2800" b="1" dirty="0">
                <a:latin typeface="华文中宋" charset="-122"/>
                <a:ea typeface="华文中宋" charset="-122"/>
              </a:rPr>
              <a:t>（    ）出   不</a:t>
            </a:r>
            <a:r>
              <a:rPr lang="zh-CN" altLang="en-US" sz="2800" b="1" i="1" u="sng" dirty="0">
                <a:solidFill>
                  <a:srgbClr val="FF0000"/>
                </a:solidFill>
                <a:latin typeface="华文中宋" charset="-122"/>
                <a:ea typeface="华文中宋" charset="-122"/>
              </a:rPr>
              <a:t>屑</a:t>
            </a:r>
            <a:r>
              <a:rPr lang="zh-CN" altLang="en-US" sz="2800" b="1" dirty="0">
                <a:latin typeface="华文中宋" charset="-122"/>
                <a:ea typeface="华文中宋" charset="-122"/>
              </a:rPr>
              <a:t>（    ）  </a:t>
            </a:r>
            <a:endParaRPr lang="zh-CN" altLang="en-US" sz="2800" b="1" dirty="0">
              <a:latin typeface="华文中宋" charset="-122"/>
              <a:ea typeface="华文中宋" charset="-122"/>
            </a:endParaRPr>
          </a:p>
          <a:p>
            <a:pPr>
              <a:lnSpc>
                <a:spcPts val="4075"/>
              </a:lnSpc>
            </a:pPr>
            <a:r>
              <a:rPr lang="zh-CN" altLang="en-US" sz="2800" b="1" i="1" u="sng" dirty="0">
                <a:solidFill>
                  <a:srgbClr val="FF0000"/>
                </a:solidFill>
                <a:latin typeface="华文中宋" charset="-122"/>
                <a:ea typeface="华文中宋" charset="-122"/>
              </a:rPr>
              <a:t>拭</a:t>
            </a:r>
            <a:r>
              <a:rPr lang="zh-CN" altLang="en-US" sz="2800" b="1" dirty="0">
                <a:latin typeface="华文中宋" charset="-122"/>
                <a:ea typeface="华文中宋" charset="-122"/>
              </a:rPr>
              <a:t>（    ）去   阔</a:t>
            </a:r>
            <a:r>
              <a:rPr lang="zh-CN" altLang="en-US" sz="2800" b="1" i="1" u="sng" dirty="0">
                <a:solidFill>
                  <a:srgbClr val="FF0000"/>
                </a:solidFill>
                <a:latin typeface="华文中宋" charset="-122"/>
                <a:ea typeface="华文中宋" charset="-122"/>
              </a:rPr>
              <a:t>绰</a:t>
            </a:r>
            <a:r>
              <a:rPr lang="zh-CN" altLang="en-US" sz="2800" b="1" dirty="0">
                <a:latin typeface="华文中宋" charset="-122"/>
                <a:ea typeface="华文中宋" charset="-122"/>
              </a:rPr>
              <a:t>（    ）   门</a:t>
            </a:r>
            <a:r>
              <a:rPr lang="zh-CN" altLang="en-US" sz="2800" b="1" i="1" u="sng" dirty="0">
                <a:solidFill>
                  <a:srgbClr val="FF0000"/>
                </a:solidFill>
                <a:latin typeface="华文中宋" charset="-122"/>
                <a:ea typeface="华文中宋" charset="-122"/>
              </a:rPr>
              <a:t>槛</a:t>
            </a:r>
            <a:r>
              <a:rPr lang="zh-CN" altLang="en-US" sz="2800" b="1" dirty="0">
                <a:latin typeface="华文中宋" charset="-122"/>
                <a:ea typeface="华文中宋" charset="-122"/>
              </a:rPr>
              <a:t>（    ）</a:t>
            </a:r>
            <a:endParaRPr lang="zh-CN" altLang="en-US" sz="2800" b="1" dirty="0">
              <a:latin typeface="华文中宋" charset="-122"/>
              <a:ea typeface="华文中宋" charset="-122"/>
            </a:endParaRPr>
          </a:p>
          <a:p>
            <a:pPr>
              <a:lnSpc>
                <a:spcPts val="4075"/>
              </a:lnSpc>
            </a:pPr>
            <a:r>
              <a:rPr lang="en-US" altLang="zh-CN" sz="2800" b="1" dirty="0">
                <a:latin typeface="华文中宋" charset="-122"/>
                <a:ea typeface="华文中宋" charset="-122"/>
              </a:rPr>
              <a:t>4</a:t>
            </a:r>
            <a:r>
              <a:rPr lang="zh-CN" altLang="en-US" sz="2800" b="1" dirty="0">
                <a:latin typeface="华文中宋" charset="-122"/>
                <a:ea typeface="华文中宋" charset="-122"/>
              </a:rPr>
              <a:t>、解释：</a:t>
            </a:r>
            <a:endParaRPr lang="zh-CN" altLang="en-US" sz="2800" b="1" dirty="0">
              <a:latin typeface="华文中宋" charset="-122"/>
              <a:ea typeface="华文中宋" charset="-122"/>
            </a:endParaRPr>
          </a:p>
          <a:p>
            <a:pPr>
              <a:lnSpc>
                <a:spcPts val="4075"/>
              </a:lnSpc>
            </a:pPr>
            <a:r>
              <a:rPr lang="zh-CN" altLang="en-US" sz="2800" b="1" dirty="0">
                <a:latin typeface="华文中宋" charset="-122"/>
                <a:ea typeface="华文中宋" charset="-122"/>
              </a:rPr>
              <a:t>⑴不屑置辩：</a:t>
            </a:r>
            <a:endParaRPr lang="zh-CN" altLang="en-US" sz="2800" b="1" dirty="0">
              <a:latin typeface="华文中宋" charset="-122"/>
              <a:ea typeface="华文中宋" charset="-122"/>
            </a:endParaRPr>
          </a:p>
          <a:p>
            <a:pPr>
              <a:lnSpc>
                <a:spcPts val="4075"/>
              </a:lnSpc>
            </a:pPr>
            <a:r>
              <a:rPr lang="zh-CN" altLang="en-US" sz="2800" b="1" dirty="0">
                <a:latin typeface="华文中宋" charset="-122"/>
                <a:ea typeface="华文中宋" charset="-122"/>
              </a:rPr>
              <a:t>⑵颓唐：</a:t>
            </a:r>
            <a:endParaRPr lang="zh-CN" altLang="en-US" sz="2800" b="1" dirty="0">
              <a:latin typeface="华文中宋" charset="-122"/>
              <a:ea typeface="华文中宋" charset="-122"/>
            </a:endParaRPr>
          </a:p>
          <a:p>
            <a:pPr>
              <a:lnSpc>
                <a:spcPts val="4075"/>
              </a:lnSpc>
            </a:pPr>
            <a:r>
              <a:rPr lang="zh-CN" altLang="en-US" sz="2800" b="1" dirty="0">
                <a:latin typeface="华文中宋" charset="-122"/>
                <a:ea typeface="华文中宋" charset="-122"/>
              </a:rPr>
              <a:t>⑶缠夹不清：</a:t>
            </a:r>
            <a:endParaRPr lang="zh-CN" altLang="en-US" sz="2800" b="1" dirty="0">
              <a:latin typeface="华文中宋" charset="-122"/>
              <a:ea typeface="华文中宋" charset="-122"/>
            </a:endParaRPr>
          </a:p>
          <a:p>
            <a:pPr>
              <a:lnSpc>
                <a:spcPts val="4075"/>
              </a:lnSpc>
            </a:pPr>
            <a:r>
              <a:rPr lang="zh-CN" altLang="en-US" sz="2800" b="1" dirty="0">
                <a:latin typeface="华文中宋" charset="-122"/>
                <a:ea typeface="华文中宋" charset="-122"/>
              </a:rPr>
              <a:t>⑷附和：</a:t>
            </a:r>
            <a:endParaRPr lang="zh-CN" altLang="en-US" sz="2800" b="1" dirty="0">
              <a:latin typeface="华文中宋" charset="-122"/>
              <a:ea typeface="华文中宋" charset="-122"/>
            </a:endParaRPr>
          </a:p>
        </p:txBody>
      </p:sp>
      <p:sp>
        <p:nvSpPr>
          <p:cNvPr id="6" name="文本框 5"/>
          <p:cNvSpPr txBox="1"/>
          <p:nvPr/>
        </p:nvSpPr>
        <p:spPr>
          <a:xfrm>
            <a:off x="3810000" y="2190750"/>
            <a:ext cx="993775" cy="522288"/>
          </a:xfrm>
          <a:prstGeom prst="rect">
            <a:avLst/>
          </a:prstGeom>
          <a:noFill/>
          <a:ln w="9525">
            <a:noFill/>
          </a:ln>
        </p:spPr>
        <p:txBody>
          <a:bodyPr wrap="none" anchor="t">
            <a:spAutoFit/>
          </a:bodyPr>
          <a:p>
            <a:r>
              <a:rPr lang="zh-CN" altLang="en-US" sz="2800" b="1" dirty="0">
                <a:solidFill>
                  <a:srgbClr val="FF0000"/>
                </a:solidFill>
                <a:latin typeface="Arial" panose="020B0604020202020204" pitchFamily="34" charset="0"/>
                <a:ea typeface="楷体_GB2312" pitchFamily="49" charset="-122"/>
              </a:rPr>
              <a:t>zhàn</a:t>
            </a:r>
            <a:endParaRPr lang="zh-CN" altLang="en-US" sz="2800" b="1" dirty="0">
              <a:solidFill>
                <a:srgbClr val="FF0000"/>
              </a:solidFill>
              <a:latin typeface="Arial" panose="020B0604020202020204" pitchFamily="34" charset="0"/>
              <a:ea typeface="楷体_GB2312" pitchFamily="49" charset="-122"/>
            </a:endParaRPr>
          </a:p>
        </p:txBody>
      </p:sp>
      <p:sp>
        <p:nvSpPr>
          <p:cNvPr id="7" name="文本框 6"/>
          <p:cNvSpPr txBox="1"/>
          <p:nvPr/>
        </p:nvSpPr>
        <p:spPr>
          <a:xfrm>
            <a:off x="1476375" y="2190750"/>
            <a:ext cx="795338" cy="522288"/>
          </a:xfrm>
          <a:prstGeom prst="rect">
            <a:avLst/>
          </a:prstGeom>
          <a:noFill/>
          <a:ln w="9525">
            <a:noFill/>
          </a:ln>
        </p:spPr>
        <p:txBody>
          <a:bodyPr wrap="none" anchor="t">
            <a:spAutoFit/>
          </a:bodyPr>
          <a:p>
            <a:r>
              <a:rPr lang="zh-CN" altLang="en-US" sz="2800" b="1" dirty="0">
                <a:solidFill>
                  <a:srgbClr val="FF0000"/>
                </a:solidFill>
                <a:latin typeface="Arial" panose="020B0604020202020204" pitchFamily="34" charset="0"/>
                <a:ea typeface="楷体_GB2312" pitchFamily="49" charset="-122"/>
              </a:rPr>
              <a:t>shé</a:t>
            </a:r>
            <a:endParaRPr lang="zh-CN" altLang="en-US" sz="2800" b="1" dirty="0">
              <a:solidFill>
                <a:srgbClr val="FF0000"/>
              </a:solidFill>
              <a:latin typeface="Arial" panose="020B0604020202020204" pitchFamily="34" charset="0"/>
              <a:ea typeface="楷体_GB2312" pitchFamily="49" charset="-122"/>
            </a:endParaRPr>
          </a:p>
        </p:txBody>
      </p:sp>
      <p:sp>
        <p:nvSpPr>
          <p:cNvPr id="8" name="文本框 7"/>
          <p:cNvSpPr txBox="1"/>
          <p:nvPr/>
        </p:nvSpPr>
        <p:spPr>
          <a:xfrm>
            <a:off x="1476375" y="1146175"/>
            <a:ext cx="1031875" cy="522288"/>
          </a:xfrm>
          <a:prstGeom prst="rect">
            <a:avLst/>
          </a:prstGeom>
          <a:noFill/>
          <a:ln w="9525">
            <a:noFill/>
          </a:ln>
        </p:spPr>
        <p:txBody>
          <a:bodyPr wrap="none" anchor="t">
            <a:spAutoFit/>
          </a:bodyPr>
          <a:p>
            <a:r>
              <a:rPr lang="zh-CN" altLang="en-US" sz="2800" b="1" dirty="0">
                <a:solidFill>
                  <a:srgbClr val="FF0000"/>
                </a:solidFill>
                <a:latin typeface="Arial" panose="020B0604020202020204" pitchFamily="34" charset="0"/>
                <a:ea typeface="楷体_GB2312" pitchFamily="49" charset="-122"/>
              </a:rPr>
              <a:t>hēng</a:t>
            </a:r>
            <a:endParaRPr lang="zh-CN" altLang="en-US" sz="2800" b="1" dirty="0">
              <a:solidFill>
                <a:srgbClr val="FF0000"/>
              </a:solidFill>
              <a:latin typeface="Arial" panose="020B0604020202020204" pitchFamily="34" charset="0"/>
              <a:ea typeface="楷体_GB2312" pitchFamily="49" charset="-122"/>
            </a:endParaRPr>
          </a:p>
        </p:txBody>
      </p:sp>
      <p:sp>
        <p:nvSpPr>
          <p:cNvPr id="9" name="文本框 8"/>
          <p:cNvSpPr txBox="1"/>
          <p:nvPr/>
        </p:nvSpPr>
        <p:spPr>
          <a:xfrm>
            <a:off x="4602163" y="1146175"/>
            <a:ext cx="795337" cy="522288"/>
          </a:xfrm>
          <a:prstGeom prst="rect">
            <a:avLst/>
          </a:prstGeom>
          <a:noFill/>
          <a:ln w="9525">
            <a:noFill/>
          </a:ln>
        </p:spPr>
        <p:txBody>
          <a:bodyPr wrap="none" anchor="t">
            <a:spAutoFit/>
          </a:bodyPr>
          <a:p>
            <a:r>
              <a:rPr lang="zh-CN" altLang="en-US" sz="2800" b="1" dirty="0">
                <a:solidFill>
                  <a:srgbClr val="FF0000"/>
                </a:solidFill>
                <a:latin typeface="Arial" panose="020B0604020202020204" pitchFamily="34" charset="0"/>
                <a:ea typeface="楷体_GB2312" pitchFamily="49" charset="-122"/>
              </a:rPr>
              <a:t>yàn</a:t>
            </a:r>
            <a:endParaRPr lang="zh-CN" altLang="en-US" sz="2800" b="1" dirty="0">
              <a:solidFill>
                <a:srgbClr val="FF0000"/>
              </a:solidFill>
              <a:latin typeface="Arial" panose="020B0604020202020204" pitchFamily="34" charset="0"/>
              <a:ea typeface="楷体_GB2312" pitchFamily="49" charset="-122"/>
            </a:endParaRPr>
          </a:p>
        </p:txBody>
      </p:sp>
      <p:sp>
        <p:nvSpPr>
          <p:cNvPr id="10" name="文本框 9"/>
          <p:cNvSpPr txBox="1"/>
          <p:nvPr/>
        </p:nvSpPr>
        <p:spPr>
          <a:xfrm>
            <a:off x="7729538" y="1146175"/>
            <a:ext cx="598487" cy="522288"/>
          </a:xfrm>
          <a:prstGeom prst="rect">
            <a:avLst/>
          </a:prstGeom>
          <a:noFill/>
          <a:ln w="9525">
            <a:noFill/>
          </a:ln>
        </p:spPr>
        <p:txBody>
          <a:bodyPr wrap="none" anchor="t">
            <a:spAutoFit/>
          </a:bodyPr>
          <a:p>
            <a:r>
              <a:rPr lang="zh-CN" altLang="en-US" sz="2800" b="1" dirty="0">
                <a:solidFill>
                  <a:srgbClr val="FF0000"/>
                </a:solidFill>
                <a:latin typeface="Arial" panose="020B0604020202020204" pitchFamily="34" charset="0"/>
                <a:ea typeface="楷体_GB2312" pitchFamily="49" charset="-122"/>
              </a:rPr>
              <a:t>hè</a:t>
            </a:r>
            <a:endParaRPr lang="zh-CN" altLang="en-US" sz="2800" b="1" dirty="0">
              <a:solidFill>
                <a:srgbClr val="FF0000"/>
              </a:solidFill>
              <a:latin typeface="Arial" panose="020B0604020202020204" pitchFamily="34" charset="0"/>
              <a:ea typeface="楷体_GB2312" pitchFamily="49" charset="-122"/>
            </a:endParaRPr>
          </a:p>
        </p:txBody>
      </p:sp>
      <p:sp>
        <p:nvSpPr>
          <p:cNvPr id="11" name="文本框 10"/>
          <p:cNvSpPr txBox="1"/>
          <p:nvPr/>
        </p:nvSpPr>
        <p:spPr>
          <a:xfrm>
            <a:off x="1084263" y="1668463"/>
            <a:ext cx="1012825" cy="522287"/>
          </a:xfrm>
          <a:prstGeom prst="rect">
            <a:avLst/>
          </a:prstGeom>
          <a:noFill/>
          <a:ln w="9525">
            <a:noFill/>
          </a:ln>
        </p:spPr>
        <p:txBody>
          <a:bodyPr wrap="none" anchor="t">
            <a:spAutoFit/>
          </a:bodyPr>
          <a:p>
            <a:r>
              <a:rPr lang="zh-CN" altLang="en-US" sz="2800" b="1" dirty="0">
                <a:solidFill>
                  <a:srgbClr val="FF0000"/>
                </a:solidFill>
                <a:latin typeface="Arial" panose="020B0604020202020204" pitchFamily="34" charset="0"/>
                <a:ea typeface="楷体_GB2312" pitchFamily="49" charset="-122"/>
              </a:rPr>
              <a:t>chàn</a:t>
            </a:r>
            <a:endParaRPr lang="zh-CN" altLang="en-US" sz="2800" b="1" dirty="0">
              <a:solidFill>
                <a:srgbClr val="FF0000"/>
              </a:solidFill>
              <a:latin typeface="Arial" panose="020B0604020202020204" pitchFamily="34" charset="0"/>
              <a:ea typeface="楷体_GB2312" pitchFamily="49" charset="-122"/>
            </a:endParaRPr>
          </a:p>
        </p:txBody>
      </p:sp>
      <p:sp>
        <p:nvSpPr>
          <p:cNvPr id="12" name="文本框 11"/>
          <p:cNvSpPr txBox="1"/>
          <p:nvPr/>
        </p:nvSpPr>
        <p:spPr>
          <a:xfrm>
            <a:off x="3810000" y="1668463"/>
            <a:ext cx="992188" cy="522287"/>
          </a:xfrm>
          <a:prstGeom prst="rect">
            <a:avLst/>
          </a:prstGeom>
          <a:noFill/>
          <a:ln w="9525">
            <a:noFill/>
          </a:ln>
        </p:spPr>
        <p:txBody>
          <a:bodyPr wrap="none" anchor="t">
            <a:spAutoFit/>
          </a:bodyPr>
          <a:p>
            <a:r>
              <a:rPr lang="zh-CN" altLang="en-US" sz="2800" b="1" dirty="0">
                <a:solidFill>
                  <a:srgbClr val="FF0000"/>
                </a:solidFill>
                <a:latin typeface="Arial" panose="020B0604020202020204" pitchFamily="34" charset="0"/>
                <a:ea typeface="楷体_GB2312" pitchFamily="49" charset="-122"/>
              </a:rPr>
              <a:t>zhàn</a:t>
            </a:r>
            <a:endParaRPr lang="zh-CN" altLang="en-US" sz="2800" b="1" dirty="0">
              <a:solidFill>
                <a:srgbClr val="FF0000"/>
              </a:solidFill>
              <a:latin typeface="Arial" panose="020B0604020202020204" pitchFamily="34" charset="0"/>
              <a:ea typeface="楷体_GB2312" pitchFamily="49" charset="-122"/>
            </a:endParaRPr>
          </a:p>
        </p:txBody>
      </p:sp>
      <p:sp>
        <p:nvSpPr>
          <p:cNvPr id="13" name="文本框 12"/>
          <p:cNvSpPr txBox="1"/>
          <p:nvPr/>
        </p:nvSpPr>
        <p:spPr>
          <a:xfrm>
            <a:off x="6516688" y="1668463"/>
            <a:ext cx="793750" cy="522287"/>
          </a:xfrm>
          <a:prstGeom prst="rect">
            <a:avLst/>
          </a:prstGeom>
          <a:noFill/>
          <a:ln w="9525">
            <a:noFill/>
          </a:ln>
        </p:spPr>
        <p:txBody>
          <a:bodyPr wrap="none" anchor="t">
            <a:spAutoFit/>
          </a:bodyPr>
          <a:p>
            <a:r>
              <a:rPr lang="zh-CN" altLang="en-US" sz="2800" b="1" dirty="0">
                <a:solidFill>
                  <a:srgbClr val="FF0000"/>
                </a:solidFill>
                <a:latin typeface="Arial" panose="020B0604020202020204" pitchFamily="34" charset="0"/>
                <a:ea typeface="楷体_GB2312" pitchFamily="49" charset="-122"/>
              </a:rPr>
              <a:t>yǎo</a:t>
            </a:r>
            <a:endParaRPr lang="zh-CN" altLang="en-US" sz="2800" b="1" dirty="0">
              <a:solidFill>
                <a:srgbClr val="FF0000"/>
              </a:solidFill>
              <a:latin typeface="Arial" panose="020B0604020202020204" pitchFamily="34" charset="0"/>
              <a:ea typeface="楷体_GB2312" pitchFamily="49" charset="-122"/>
            </a:endParaRPr>
          </a:p>
        </p:txBody>
      </p:sp>
      <p:sp>
        <p:nvSpPr>
          <p:cNvPr id="14" name="文本框 13"/>
          <p:cNvSpPr txBox="1"/>
          <p:nvPr/>
        </p:nvSpPr>
        <p:spPr>
          <a:xfrm>
            <a:off x="6934200" y="2713038"/>
            <a:ext cx="795338" cy="520700"/>
          </a:xfrm>
          <a:prstGeom prst="rect">
            <a:avLst/>
          </a:prstGeom>
          <a:noFill/>
          <a:ln w="9525">
            <a:noFill/>
          </a:ln>
        </p:spPr>
        <p:txBody>
          <a:bodyPr wrap="none" anchor="t">
            <a:spAutoFit/>
          </a:bodyPr>
          <a:p>
            <a:r>
              <a:rPr lang="en-US" altLang="zh-CN" sz="2800" b="1" dirty="0">
                <a:solidFill>
                  <a:srgbClr val="FF0000"/>
                </a:solidFill>
                <a:latin typeface="Arial" panose="020B0604020202020204" pitchFamily="34" charset="0"/>
                <a:ea typeface="楷体_GB2312" pitchFamily="49" charset="-122"/>
              </a:rPr>
              <a:t>k</a:t>
            </a:r>
            <a:r>
              <a:rPr lang="zh-CN" altLang="en-US" sz="2800" b="1" dirty="0">
                <a:solidFill>
                  <a:srgbClr val="FF0000"/>
                </a:solidFill>
                <a:latin typeface="Arial" panose="020B0604020202020204" pitchFamily="34" charset="0"/>
                <a:ea typeface="楷体_GB2312" pitchFamily="49" charset="-122"/>
              </a:rPr>
              <a:t>ǎ</a:t>
            </a:r>
            <a:r>
              <a:rPr lang="en-US" altLang="zh-CN" sz="2800" b="1" dirty="0">
                <a:solidFill>
                  <a:srgbClr val="FF0000"/>
                </a:solidFill>
                <a:latin typeface="Arial" panose="020B0604020202020204" pitchFamily="34" charset="0"/>
                <a:ea typeface="楷体_GB2312" pitchFamily="49" charset="-122"/>
              </a:rPr>
              <a:t>n</a:t>
            </a:r>
            <a:endParaRPr lang="en-US" altLang="zh-CN" sz="2800" b="1" dirty="0">
              <a:solidFill>
                <a:srgbClr val="FF0000"/>
              </a:solidFill>
              <a:latin typeface="Arial" panose="020B0604020202020204" pitchFamily="34" charset="0"/>
              <a:ea typeface="楷体_GB2312" pitchFamily="49" charset="-122"/>
            </a:endParaRPr>
          </a:p>
        </p:txBody>
      </p:sp>
      <p:sp>
        <p:nvSpPr>
          <p:cNvPr id="15" name="文本框 14"/>
          <p:cNvSpPr txBox="1"/>
          <p:nvPr/>
        </p:nvSpPr>
        <p:spPr>
          <a:xfrm>
            <a:off x="6934200" y="2190750"/>
            <a:ext cx="677863" cy="522288"/>
          </a:xfrm>
          <a:prstGeom prst="rect">
            <a:avLst/>
          </a:prstGeom>
          <a:noFill/>
          <a:ln w="9525">
            <a:noFill/>
          </a:ln>
        </p:spPr>
        <p:txBody>
          <a:bodyPr wrap="none" anchor="t">
            <a:spAutoFit/>
          </a:bodyPr>
          <a:p>
            <a:r>
              <a:rPr lang="en-US" altLang="zh-CN" sz="2800" b="1" dirty="0">
                <a:solidFill>
                  <a:srgbClr val="FF0000"/>
                </a:solidFill>
                <a:latin typeface="Arial" panose="020B0604020202020204" pitchFamily="34" charset="0"/>
                <a:ea typeface="楷体_GB2312" pitchFamily="49" charset="-122"/>
              </a:rPr>
              <a:t>xi</a:t>
            </a:r>
            <a:r>
              <a:rPr lang="zh-CN" altLang="en-US" sz="2800" b="1" dirty="0">
                <a:solidFill>
                  <a:srgbClr val="FF0000"/>
                </a:solidFill>
                <a:latin typeface="Arial" panose="020B0604020202020204" pitchFamily="34" charset="0"/>
                <a:ea typeface="楷体_GB2312" pitchFamily="49" charset="-122"/>
              </a:rPr>
              <a:t>è</a:t>
            </a:r>
            <a:endParaRPr lang="zh-CN" altLang="en-US" sz="2800" b="1" dirty="0">
              <a:solidFill>
                <a:srgbClr val="FF0000"/>
              </a:solidFill>
              <a:latin typeface="Arial" panose="020B0604020202020204" pitchFamily="34" charset="0"/>
              <a:ea typeface="楷体_GB2312" pitchFamily="49" charset="-122"/>
            </a:endParaRPr>
          </a:p>
        </p:txBody>
      </p:sp>
      <p:sp>
        <p:nvSpPr>
          <p:cNvPr id="16" name="文本框 15"/>
          <p:cNvSpPr txBox="1"/>
          <p:nvPr/>
        </p:nvSpPr>
        <p:spPr>
          <a:xfrm>
            <a:off x="1243013" y="2713038"/>
            <a:ext cx="695325" cy="520700"/>
          </a:xfrm>
          <a:prstGeom prst="rect">
            <a:avLst/>
          </a:prstGeom>
          <a:noFill/>
          <a:ln w="9525">
            <a:noFill/>
          </a:ln>
        </p:spPr>
        <p:txBody>
          <a:bodyPr wrap="none" anchor="t">
            <a:spAutoFit/>
          </a:bodyPr>
          <a:p>
            <a:r>
              <a:rPr lang="en-US" altLang="zh-CN" sz="2800" b="1" dirty="0">
                <a:solidFill>
                  <a:srgbClr val="FF0000"/>
                </a:solidFill>
                <a:latin typeface="Arial" panose="020B0604020202020204" pitchFamily="34" charset="0"/>
                <a:ea typeface="楷体_GB2312" pitchFamily="49" charset="-122"/>
              </a:rPr>
              <a:t>s</a:t>
            </a:r>
            <a:r>
              <a:rPr lang="zh-CN" altLang="en-US" sz="2800" b="1" dirty="0">
                <a:solidFill>
                  <a:srgbClr val="FF0000"/>
                </a:solidFill>
                <a:latin typeface="Arial" panose="020B0604020202020204" pitchFamily="34" charset="0"/>
                <a:ea typeface="楷体_GB2312" pitchFamily="49" charset="-122"/>
              </a:rPr>
              <a:t>hì</a:t>
            </a:r>
            <a:endParaRPr lang="zh-CN" altLang="en-US" sz="2800" b="1" dirty="0">
              <a:solidFill>
                <a:srgbClr val="FF0000"/>
              </a:solidFill>
              <a:latin typeface="Arial" panose="020B0604020202020204" pitchFamily="34" charset="0"/>
              <a:ea typeface="楷体_GB2312" pitchFamily="49" charset="-122"/>
            </a:endParaRPr>
          </a:p>
        </p:txBody>
      </p:sp>
      <p:sp>
        <p:nvSpPr>
          <p:cNvPr id="17" name="文本框 16"/>
          <p:cNvSpPr txBox="1"/>
          <p:nvPr/>
        </p:nvSpPr>
        <p:spPr>
          <a:xfrm>
            <a:off x="4129088" y="2713038"/>
            <a:ext cx="1031875" cy="520700"/>
          </a:xfrm>
          <a:prstGeom prst="rect">
            <a:avLst/>
          </a:prstGeom>
          <a:noFill/>
          <a:ln w="9525">
            <a:noFill/>
          </a:ln>
        </p:spPr>
        <p:txBody>
          <a:bodyPr wrap="none" anchor="t">
            <a:spAutoFit/>
          </a:bodyPr>
          <a:p>
            <a:r>
              <a:rPr lang="zh-CN" altLang="en-US" sz="2800" b="1" dirty="0">
                <a:solidFill>
                  <a:srgbClr val="FF0000"/>
                </a:solidFill>
                <a:latin typeface="Arial" panose="020B0604020202020204" pitchFamily="34" charset="0"/>
                <a:ea typeface="楷体_GB2312" pitchFamily="49" charset="-122"/>
              </a:rPr>
              <a:t>ch</a:t>
            </a:r>
            <a:r>
              <a:rPr lang="en-US" altLang="zh-CN" sz="2800" b="1" dirty="0">
                <a:solidFill>
                  <a:srgbClr val="FF0000"/>
                </a:solidFill>
                <a:latin typeface="Arial" panose="020B0604020202020204" pitchFamily="34" charset="0"/>
                <a:ea typeface="楷体_GB2312" pitchFamily="49" charset="-122"/>
              </a:rPr>
              <a:t>u</a:t>
            </a:r>
            <a:r>
              <a:rPr lang="zh-CN" altLang="en-US" sz="2800" b="1" dirty="0">
                <a:solidFill>
                  <a:srgbClr val="FF0000"/>
                </a:solidFill>
                <a:latin typeface="Arial" panose="020B0604020202020204" pitchFamily="34" charset="0"/>
                <a:ea typeface="楷体_GB2312" pitchFamily="49" charset="-122"/>
              </a:rPr>
              <a:t>ò</a:t>
            </a:r>
            <a:endParaRPr lang="zh-CN" altLang="en-US" sz="2800" b="1" dirty="0">
              <a:solidFill>
                <a:srgbClr val="FF0000"/>
              </a:solidFill>
              <a:latin typeface="Arial" panose="020B0604020202020204" pitchFamily="34" charset="0"/>
              <a:ea typeface="楷体_GB2312" pitchFamily="49" charset="-122"/>
            </a:endParaRPr>
          </a:p>
        </p:txBody>
      </p:sp>
      <p:sp>
        <p:nvSpPr>
          <p:cNvPr id="18" name="文本框 17"/>
          <p:cNvSpPr txBox="1"/>
          <p:nvPr/>
        </p:nvSpPr>
        <p:spPr>
          <a:xfrm>
            <a:off x="1784350" y="3708400"/>
            <a:ext cx="5881688" cy="2181225"/>
          </a:xfrm>
          <a:prstGeom prst="rect">
            <a:avLst/>
          </a:prstGeom>
          <a:noFill/>
          <a:ln w="9525">
            <a:noFill/>
          </a:ln>
        </p:spPr>
        <p:txBody>
          <a:bodyPr wrap="none" anchor="t">
            <a:spAutoFit/>
          </a:bodyPr>
          <a:p>
            <a:pPr>
              <a:lnSpc>
                <a:spcPts val="4075"/>
              </a:lnSpc>
            </a:pPr>
            <a:r>
              <a:rPr lang="en-US" altLang="zh-CN" sz="2400" b="1" dirty="0">
                <a:solidFill>
                  <a:srgbClr val="FF0000"/>
                </a:solidFill>
                <a:latin typeface="Arial" panose="020B0604020202020204" pitchFamily="34" charset="0"/>
                <a:ea typeface="楷体_GB2312" pitchFamily="49" charset="-122"/>
              </a:rPr>
              <a:t>       </a:t>
            </a:r>
            <a:r>
              <a:rPr lang="zh-CN" altLang="en-US" sz="2800" b="1" dirty="0">
                <a:solidFill>
                  <a:srgbClr val="FF0000"/>
                </a:solidFill>
                <a:latin typeface="Arial" panose="020B0604020202020204" pitchFamily="34" charset="0"/>
                <a:ea typeface="楷体_GB2312" pitchFamily="49" charset="-122"/>
              </a:rPr>
              <a:t>认为不值得申辩。</a:t>
            </a:r>
            <a:endParaRPr lang="zh-CN" altLang="en-US" sz="2800" b="1" dirty="0">
              <a:solidFill>
                <a:srgbClr val="FF0000"/>
              </a:solidFill>
              <a:latin typeface="Arial" panose="020B0604020202020204" pitchFamily="34" charset="0"/>
              <a:ea typeface="楷体_GB2312" pitchFamily="49" charset="-122"/>
            </a:endParaRPr>
          </a:p>
          <a:p>
            <a:pPr>
              <a:lnSpc>
                <a:spcPts val="4075"/>
              </a:lnSpc>
            </a:pPr>
            <a:r>
              <a:rPr lang="zh-CN" altLang="en-US" sz="2800" b="1" dirty="0">
                <a:solidFill>
                  <a:srgbClr val="FF0000"/>
                </a:solidFill>
                <a:latin typeface="Arial" panose="020B0604020202020204" pitchFamily="34" charset="0"/>
                <a:ea typeface="楷体_GB2312" pitchFamily="49" charset="-122"/>
              </a:rPr>
              <a:t>精神萎靡不振。</a:t>
            </a:r>
            <a:endParaRPr lang="zh-CN" altLang="en-US" sz="2800" b="1" dirty="0">
              <a:solidFill>
                <a:srgbClr val="FF0000"/>
              </a:solidFill>
              <a:latin typeface="Arial" panose="020B0604020202020204" pitchFamily="34" charset="0"/>
              <a:ea typeface="楷体_GB2312" pitchFamily="49" charset="-122"/>
            </a:endParaRPr>
          </a:p>
          <a:p>
            <a:pPr>
              <a:lnSpc>
                <a:spcPts val="4075"/>
              </a:lnSpc>
            </a:pPr>
            <a:r>
              <a:rPr lang="zh-CN" altLang="en-US" sz="2800" b="1" dirty="0">
                <a:solidFill>
                  <a:srgbClr val="FF0000"/>
                </a:solidFill>
                <a:latin typeface="Arial" panose="020B0604020202020204" pitchFamily="34" charset="0"/>
                <a:ea typeface="楷体_GB2312" pitchFamily="49" charset="-122"/>
              </a:rPr>
              <a:t>       杂七杂八搅在一起，弄不清楚。</a:t>
            </a:r>
            <a:endParaRPr lang="zh-CN" altLang="en-US" sz="2800" b="1" dirty="0">
              <a:solidFill>
                <a:srgbClr val="FF0000"/>
              </a:solidFill>
              <a:latin typeface="Arial" panose="020B0604020202020204" pitchFamily="34" charset="0"/>
              <a:ea typeface="楷体_GB2312" pitchFamily="49" charset="-122"/>
            </a:endParaRPr>
          </a:p>
          <a:p>
            <a:pPr>
              <a:lnSpc>
                <a:spcPts val="4075"/>
              </a:lnSpc>
            </a:pPr>
            <a:r>
              <a:rPr lang="zh-CN" altLang="en-US" sz="2800" b="1" dirty="0">
                <a:solidFill>
                  <a:srgbClr val="FF0000"/>
                </a:solidFill>
                <a:latin typeface="Arial" panose="020B0604020202020204" pitchFamily="34" charset="0"/>
                <a:ea typeface="楷体_GB2312" pitchFamily="49" charset="-122"/>
              </a:rPr>
              <a:t>（言语、行动）追随别人。</a:t>
            </a:r>
            <a:endParaRPr lang="zh-CN" altLang="en-US" sz="2800" b="1" dirty="0">
              <a:solidFill>
                <a:srgbClr val="FF0000"/>
              </a:solidFill>
              <a:latin typeface="Arial" panose="020B0604020202020204" pitchFamily="34"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blinds(horizontal)">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blinds(horizontal)">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blinds(horizontal)">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linds(horizontal)">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blinds(horizontal)">
                                      <p:cBhvr>
                                        <p:cTn id="62" dur="500"/>
                                        <p:tgtEl>
                                          <p:spTgt spid="14"/>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nodeType="clickEffect">
                                  <p:stCondLst>
                                    <p:cond delay="0"/>
                                  </p:stCondLst>
                                  <p:childTnLst>
                                    <p:set>
                                      <p:cBhvr>
                                        <p:cTn id="66" dur="1" fill="hold">
                                          <p:stCondLst>
                                            <p:cond delay="0"/>
                                          </p:stCondLst>
                                        </p:cTn>
                                        <p:tgtEl>
                                          <p:spTgt spid="18">
                                            <p:txEl>
                                              <p:charRg st="0" end="16"/>
                                            </p:txEl>
                                          </p:spTgt>
                                        </p:tgtEl>
                                        <p:attrNameLst>
                                          <p:attrName>style.visibility</p:attrName>
                                        </p:attrNameLst>
                                      </p:cBhvr>
                                      <p:to>
                                        <p:strVal val="visible"/>
                                      </p:to>
                                    </p:set>
                                    <p:anim calcmode="lin" valueType="num">
                                      <p:cBhvr additive="base">
                                        <p:cTn id="67" dur="500" fill="hold"/>
                                        <p:tgtEl>
                                          <p:spTgt spid="18">
                                            <p:txEl>
                                              <p:charRg st="0" end="16"/>
                                            </p:txEl>
                                          </p:spTgt>
                                        </p:tgtEl>
                                        <p:attrNameLst>
                                          <p:attrName>ppt_x</p:attrName>
                                        </p:attrNameLst>
                                      </p:cBhvr>
                                      <p:tavLst>
                                        <p:tav tm="0">
                                          <p:val>
                                            <p:strVal val="1+#ppt_w/2"/>
                                          </p:val>
                                        </p:tav>
                                        <p:tav tm="100000">
                                          <p:val>
                                            <p:strVal val="#ppt_x"/>
                                          </p:val>
                                        </p:tav>
                                      </p:tavLst>
                                    </p:anim>
                                    <p:anim calcmode="lin" valueType="num">
                                      <p:cBhvr additive="base">
                                        <p:cTn id="68" dur="500" fill="hold"/>
                                        <p:tgtEl>
                                          <p:spTgt spid="18">
                                            <p:txEl>
                                              <p:charRg st="0" end="16"/>
                                            </p:txEl>
                                          </p:spTgt>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nodeType="clickEffect">
                                  <p:stCondLst>
                                    <p:cond delay="0"/>
                                  </p:stCondLst>
                                  <p:childTnLst>
                                    <p:set>
                                      <p:cBhvr>
                                        <p:cTn id="72" dur="1" fill="hold">
                                          <p:stCondLst>
                                            <p:cond delay="0"/>
                                          </p:stCondLst>
                                        </p:cTn>
                                        <p:tgtEl>
                                          <p:spTgt spid="18">
                                            <p:txEl>
                                              <p:charRg st="16" end="24"/>
                                            </p:txEl>
                                          </p:spTgt>
                                        </p:tgtEl>
                                        <p:attrNameLst>
                                          <p:attrName>style.visibility</p:attrName>
                                        </p:attrNameLst>
                                      </p:cBhvr>
                                      <p:to>
                                        <p:strVal val="visible"/>
                                      </p:to>
                                    </p:set>
                                    <p:anim calcmode="lin" valueType="num">
                                      <p:cBhvr additive="base">
                                        <p:cTn id="73" dur="500" fill="hold"/>
                                        <p:tgtEl>
                                          <p:spTgt spid="18">
                                            <p:txEl>
                                              <p:charRg st="16" end="24"/>
                                            </p:txEl>
                                          </p:spTgt>
                                        </p:tgtEl>
                                        <p:attrNameLst>
                                          <p:attrName>ppt_x</p:attrName>
                                        </p:attrNameLst>
                                      </p:cBhvr>
                                      <p:tavLst>
                                        <p:tav tm="0">
                                          <p:val>
                                            <p:strVal val="1+#ppt_w/2"/>
                                          </p:val>
                                        </p:tav>
                                        <p:tav tm="100000">
                                          <p:val>
                                            <p:strVal val="#ppt_x"/>
                                          </p:val>
                                        </p:tav>
                                      </p:tavLst>
                                    </p:anim>
                                    <p:anim calcmode="lin" valueType="num">
                                      <p:cBhvr additive="base">
                                        <p:cTn id="74" dur="500" fill="hold"/>
                                        <p:tgtEl>
                                          <p:spTgt spid="18">
                                            <p:txEl>
                                              <p:charRg st="16" end="24"/>
                                            </p:txEl>
                                          </p:spTgt>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nodeType="clickEffect">
                                  <p:stCondLst>
                                    <p:cond delay="0"/>
                                  </p:stCondLst>
                                  <p:childTnLst>
                                    <p:set>
                                      <p:cBhvr>
                                        <p:cTn id="78" dur="1" fill="hold">
                                          <p:stCondLst>
                                            <p:cond delay="0"/>
                                          </p:stCondLst>
                                        </p:cTn>
                                        <p:tgtEl>
                                          <p:spTgt spid="18">
                                            <p:txEl>
                                              <p:charRg st="24" end="46"/>
                                            </p:txEl>
                                          </p:spTgt>
                                        </p:tgtEl>
                                        <p:attrNameLst>
                                          <p:attrName>style.visibility</p:attrName>
                                        </p:attrNameLst>
                                      </p:cBhvr>
                                      <p:to>
                                        <p:strVal val="visible"/>
                                      </p:to>
                                    </p:set>
                                    <p:anim calcmode="lin" valueType="num">
                                      <p:cBhvr additive="base">
                                        <p:cTn id="79" dur="500" fill="hold"/>
                                        <p:tgtEl>
                                          <p:spTgt spid="18">
                                            <p:txEl>
                                              <p:charRg st="24" end="46"/>
                                            </p:txEl>
                                          </p:spTgt>
                                        </p:tgtEl>
                                        <p:attrNameLst>
                                          <p:attrName>ppt_x</p:attrName>
                                        </p:attrNameLst>
                                      </p:cBhvr>
                                      <p:tavLst>
                                        <p:tav tm="0">
                                          <p:val>
                                            <p:strVal val="1+#ppt_w/2"/>
                                          </p:val>
                                        </p:tav>
                                        <p:tav tm="100000">
                                          <p:val>
                                            <p:strVal val="#ppt_x"/>
                                          </p:val>
                                        </p:tav>
                                      </p:tavLst>
                                    </p:anim>
                                    <p:anim calcmode="lin" valueType="num">
                                      <p:cBhvr additive="base">
                                        <p:cTn id="80" dur="500" fill="hold"/>
                                        <p:tgtEl>
                                          <p:spTgt spid="18">
                                            <p:txEl>
                                              <p:charRg st="24" end="46"/>
                                            </p:txEl>
                                          </p:spTgt>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2" fill="hold" nodeType="clickEffect">
                                  <p:stCondLst>
                                    <p:cond delay="0"/>
                                  </p:stCondLst>
                                  <p:childTnLst>
                                    <p:set>
                                      <p:cBhvr>
                                        <p:cTn id="84" dur="1" fill="hold">
                                          <p:stCondLst>
                                            <p:cond delay="0"/>
                                          </p:stCondLst>
                                        </p:cTn>
                                        <p:tgtEl>
                                          <p:spTgt spid="18">
                                            <p:txEl>
                                              <p:charRg st="46" end="59"/>
                                            </p:txEl>
                                          </p:spTgt>
                                        </p:tgtEl>
                                        <p:attrNameLst>
                                          <p:attrName>style.visibility</p:attrName>
                                        </p:attrNameLst>
                                      </p:cBhvr>
                                      <p:to>
                                        <p:strVal val="visible"/>
                                      </p:to>
                                    </p:set>
                                    <p:anim calcmode="lin" valueType="num">
                                      <p:cBhvr additive="base">
                                        <p:cTn id="85" dur="500" fill="hold"/>
                                        <p:tgtEl>
                                          <p:spTgt spid="18">
                                            <p:txEl>
                                              <p:charRg st="46" end="59"/>
                                            </p:txEl>
                                          </p:spTgt>
                                        </p:tgtEl>
                                        <p:attrNameLst>
                                          <p:attrName>ppt_x</p:attrName>
                                        </p:attrNameLst>
                                      </p:cBhvr>
                                      <p:tavLst>
                                        <p:tav tm="0">
                                          <p:val>
                                            <p:strVal val="1+#ppt_w/2"/>
                                          </p:val>
                                        </p:tav>
                                        <p:tav tm="100000">
                                          <p:val>
                                            <p:strVal val="#ppt_x"/>
                                          </p:val>
                                        </p:tav>
                                      </p:tavLst>
                                    </p:anim>
                                    <p:anim calcmode="lin" valueType="num">
                                      <p:cBhvr additive="base">
                                        <p:cTn id="86" dur="500" fill="hold"/>
                                        <p:tgtEl>
                                          <p:spTgt spid="18">
                                            <p:txEl>
                                              <p:charRg st="46" end="5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4337" name="图片 156683" descr="0004"/>
          <p:cNvPicPr>
            <a:picLocks noChangeAspect="1"/>
          </p:cNvPicPr>
          <p:nvPr/>
        </p:nvPicPr>
        <p:blipFill>
          <a:blip r:embed="rId1"/>
          <a:stretch>
            <a:fillRect/>
          </a:stretch>
        </p:blipFill>
        <p:spPr>
          <a:xfrm>
            <a:off x="0" y="0"/>
            <a:ext cx="9144000" cy="6858000"/>
          </a:xfrm>
          <a:prstGeom prst="rect">
            <a:avLst/>
          </a:prstGeom>
          <a:noFill/>
          <a:ln w="9525">
            <a:noFill/>
          </a:ln>
        </p:spPr>
      </p:pic>
      <p:sp>
        <p:nvSpPr>
          <p:cNvPr id="5" name="文本框 4"/>
          <p:cNvSpPr txBox="1"/>
          <p:nvPr/>
        </p:nvSpPr>
        <p:spPr>
          <a:xfrm>
            <a:off x="239713" y="381000"/>
            <a:ext cx="8664575" cy="4207510"/>
          </a:xfrm>
          <a:prstGeom prst="rect">
            <a:avLst/>
          </a:prstGeom>
          <a:noFill/>
          <a:ln w="9525">
            <a:noFill/>
          </a:ln>
        </p:spPr>
        <p:txBody>
          <a:bodyPr anchor="t">
            <a:spAutoFit/>
          </a:bodyPr>
          <a:p>
            <a:pPr>
              <a:lnSpc>
                <a:spcPts val="2675"/>
              </a:lnSpc>
            </a:pPr>
            <a:endParaRPr lang="en-US" altLang="zh-CN" sz="3600" b="1" dirty="0">
              <a:latin typeface="楷体" panose="02010609060101010101" charset="-122"/>
              <a:ea typeface="楷体" panose="02010609060101010101" charset="-122"/>
            </a:endParaRPr>
          </a:p>
          <a:p>
            <a:pPr>
              <a:lnSpc>
                <a:spcPts val="2675"/>
              </a:lnSpc>
            </a:pPr>
            <a:endParaRPr lang="en-US" altLang="zh-CN" sz="3600" b="1" dirty="0">
              <a:latin typeface="楷体" panose="02010609060101010101" charset="-122"/>
              <a:ea typeface="楷体" panose="02010609060101010101" charset="-122"/>
            </a:endParaRPr>
          </a:p>
          <a:p>
            <a:pPr>
              <a:lnSpc>
                <a:spcPts val="2675"/>
              </a:lnSpc>
            </a:pPr>
            <a:r>
              <a:rPr lang="en-US" altLang="zh-CN" sz="3600" b="1" dirty="0">
                <a:latin typeface="楷体" panose="02010609060101010101" charset="-122"/>
                <a:ea typeface="楷体" panose="02010609060101010101" charset="-122"/>
              </a:rPr>
              <a:t>1</a:t>
            </a:r>
            <a:r>
              <a:rPr lang="zh-CN" altLang="en-US" sz="3600" b="1" dirty="0">
                <a:latin typeface="楷体" panose="02010609060101010101" charset="-122"/>
                <a:ea typeface="楷体" panose="02010609060101010101" charset="-122"/>
              </a:rPr>
              <a:t>、用一句话概括全文内容。</a:t>
            </a:r>
            <a:endParaRPr lang="zh-CN" altLang="en-US" sz="3600" b="1" dirty="0">
              <a:latin typeface="楷体" panose="02010609060101010101" charset="-122"/>
              <a:ea typeface="楷体" panose="02010609060101010101" charset="-122"/>
            </a:endParaRPr>
          </a:p>
          <a:p>
            <a:pPr>
              <a:lnSpc>
                <a:spcPts val="2675"/>
              </a:lnSpc>
            </a:pPr>
            <a:endParaRPr lang="zh-CN" altLang="en-US" sz="3200" b="1" dirty="0">
              <a:solidFill>
                <a:srgbClr val="FF0000"/>
              </a:solidFill>
              <a:latin typeface="楷体" panose="02010609060101010101" charset="-122"/>
              <a:ea typeface="楷体" panose="02010609060101010101" charset="-122"/>
            </a:endParaRPr>
          </a:p>
          <a:p>
            <a:pPr>
              <a:lnSpc>
                <a:spcPts val="2675"/>
              </a:lnSpc>
            </a:pPr>
            <a:endParaRPr lang="zh-CN" altLang="en-US" sz="3200" b="1" dirty="0">
              <a:solidFill>
                <a:srgbClr val="FF0000"/>
              </a:solidFill>
              <a:latin typeface="楷体" panose="02010609060101010101" charset="-122"/>
              <a:ea typeface="楷体" panose="02010609060101010101" charset="-122"/>
            </a:endParaRPr>
          </a:p>
          <a:p>
            <a:pPr>
              <a:lnSpc>
                <a:spcPts val="2675"/>
              </a:lnSpc>
            </a:pPr>
            <a:endParaRPr lang="zh-CN" altLang="en-US" sz="3200" b="1" dirty="0">
              <a:solidFill>
                <a:srgbClr val="FF0000"/>
              </a:solidFill>
              <a:latin typeface="楷体" panose="02010609060101010101" charset="-122"/>
              <a:ea typeface="楷体" panose="02010609060101010101" charset="-122"/>
            </a:endParaRPr>
          </a:p>
          <a:p>
            <a:pPr>
              <a:lnSpc>
                <a:spcPts val="2675"/>
              </a:lnSpc>
            </a:pPr>
            <a:endParaRPr lang="zh-CN" altLang="en-US" sz="3200" b="1" dirty="0">
              <a:solidFill>
                <a:srgbClr val="FF0000"/>
              </a:solidFill>
              <a:latin typeface="楷体" panose="02010609060101010101" charset="-122"/>
              <a:ea typeface="楷体" panose="02010609060101010101" charset="-122"/>
            </a:endParaRPr>
          </a:p>
          <a:p>
            <a:pPr>
              <a:lnSpc>
                <a:spcPts val="2675"/>
              </a:lnSpc>
            </a:pPr>
            <a:r>
              <a:rPr lang="zh-CN" altLang="en-US" sz="3200" b="1" dirty="0">
                <a:solidFill>
                  <a:srgbClr val="FF0000"/>
                </a:solidFill>
                <a:latin typeface="楷体" panose="02010609060101010101" charset="-122"/>
                <a:ea typeface="楷体" panose="02010609060101010101" charset="-122"/>
              </a:rPr>
              <a:t>通过“我”——咸亨酒店小伙计的口述，记叙了清末下层知识分子孔乙己一生的不幸遭遇和悲惨结局。</a:t>
            </a:r>
            <a:endParaRPr lang="zh-CN" altLang="en-US" sz="3200" b="1" dirty="0">
              <a:solidFill>
                <a:srgbClr val="FF0000"/>
              </a:solidFill>
              <a:latin typeface="楷体" panose="02010609060101010101" charset="-122"/>
              <a:ea typeface="楷体" panose="02010609060101010101" charset="-122"/>
            </a:endParaRPr>
          </a:p>
          <a:p>
            <a:pPr>
              <a:lnSpc>
                <a:spcPts val="2675"/>
              </a:lnSpc>
            </a:pPr>
            <a:endParaRPr lang="zh-CN" altLang="en-US" sz="2400" b="1" dirty="0">
              <a:solidFill>
                <a:srgbClr val="FF0000"/>
              </a:solidFill>
              <a:latin typeface="楷体" panose="02010609060101010101" charset="-122"/>
              <a:ea typeface="楷体" panose="02010609060101010101" charset="-122"/>
            </a:endParaRPr>
          </a:p>
          <a:p>
            <a:pPr>
              <a:lnSpc>
                <a:spcPts val="2675"/>
              </a:lnSpc>
            </a:pPr>
            <a:endParaRPr lang="zh-CN" altLang="en-US" sz="2400" b="1" dirty="0">
              <a:solidFill>
                <a:srgbClr val="FF0000"/>
              </a:solidFill>
              <a:latin typeface="楷体" panose="02010609060101010101" charset="-122"/>
              <a:ea typeface="楷体" panose="02010609060101010101" charset="-122"/>
            </a:endParaRPr>
          </a:p>
        </p:txBody>
      </p:sp>
      <p:sp>
        <p:nvSpPr>
          <p:cNvPr id="2" name="流程图: 可选过程 1"/>
          <p:cNvSpPr/>
          <p:nvPr/>
        </p:nvSpPr>
        <p:spPr>
          <a:xfrm>
            <a:off x="4965700" y="98425"/>
            <a:ext cx="3609975" cy="611188"/>
          </a:xfrm>
          <a:prstGeom prst="flowChartAlternateProcess">
            <a:avLst/>
          </a:prstGeom>
        </p:spPr>
        <p:style>
          <a:lnRef idx="2">
            <a:schemeClr val="accent6"/>
          </a:lnRef>
          <a:fillRef idx="1">
            <a:schemeClr val="lt1"/>
          </a:fillRef>
          <a:effectRef idx="0">
            <a:schemeClr val="accent6"/>
          </a:effectRef>
          <a:fontRef idx="minor">
            <a:schemeClr val="dk1"/>
          </a:fontRef>
        </p:style>
        <p:txBody>
          <a:bodyPr rtlCol="0" anchor="ctr"/>
          <a:p>
            <a:pPr algn="ctr" fontAlgn="base"/>
            <a:r>
              <a:rPr lang="en-US" altLang="zh-CN" sz="2800" b="1" strike="noStrike" noProof="1">
                <a:solidFill>
                  <a:srgbClr val="00B050"/>
                </a:solidFill>
                <a:latin typeface="微软雅黑" panose="020B0503020204020204" charset="-122"/>
                <a:ea typeface="微软雅黑" panose="020B0503020204020204" charset="-122"/>
              </a:rPr>
              <a:t> </a:t>
            </a:r>
            <a:r>
              <a:rPr lang="zh-CN" altLang="en-US" sz="2800" b="1" strike="noStrike" noProof="1">
                <a:solidFill>
                  <a:srgbClr val="00B050"/>
                </a:solidFill>
                <a:latin typeface="微软雅黑" panose="020B0503020204020204" charset="-122"/>
                <a:ea typeface="微软雅黑" panose="020B0503020204020204" charset="-122"/>
              </a:rPr>
              <a:t>完成问题</a:t>
            </a:r>
            <a:endParaRPr lang="zh-CN" altLang="en-US" sz="2800" b="1" strike="noStrike" noProof="1">
              <a:solidFill>
                <a:srgbClr val="00B050"/>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xEl>
                                              <p:charRg st="14" end="60"/>
                                            </p:txEl>
                                          </p:spTgt>
                                        </p:tgtEl>
                                        <p:attrNameLst>
                                          <p:attrName>style.visibility</p:attrName>
                                        </p:attrNameLst>
                                      </p:cBhvr>
                                      <p:to>
                                        <p:strVal val="visible"/>
                                      </p:to>
                                    </p:set>
                                    <p:anim calcmode="lin" valueType="num">
                                      <p:cBhvr additive="base">
                                        <p:cTn id="7" dur="500" fill="hold"/>
                                        <p:tgtEl>
                                          <p:spTgt spid="5">
                                            <p:txEl>
                                              <p:charRg st="14" end="6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txEl>
                                              <p:charRg st="14" end="6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
                                            <p:txEl>
                                              <p:charRg st="297" end="311"/>
                                            </p:txEl>
                                          </p:spTgt>
                                        </p:tgtEl>
                                        <p:attrNameLst>
                                          <p:attrName>style.visibility</p:attrName>
                                        </p:attrNameLst>
                                      </p:cBhvr>
                                      <p:to>
                                        <p:strVal val="visible"/>
                                      </p:to>
                                    </p:set>
                                    <p:anim calcmode="lin" valueType="num">
                                      <p:cBhvr additive="base">
                                        <p:cTn id="11" dur="500" fill="hold"/>
                                        <p:tgtEl>
                                          <p:spTgt spid="5">
                                            <p:txEl>
                                              <p:charRg st="297" end="31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5">
                                            <p:txEl>
                                              <p:charRg st="297" end="3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sz="3200" b="1" dirty="0">
                <a:latin typeface="楷体" panose="02010609060101010101" charset="-122"/>
                <a:ea typeface="楷体" panose="02010609060101010101" charset="-122"/>
                <a:sym typeface="+mn-ea"/>
              </a:rPr>
              <a:t>2</a:t>
            </a:r>
            <a:r>
              <a:rPr lang="zh-CN" altLang="en-US" sz="3200" b="1" dirty="0">
                <a:latin typeface="楷体" panose="02010609060101010101" charset="-122"/>
                <a:ea typeface="楷体" panose="02010609060101010101" charset="-122"/>
                <a:sym typeface="+mn-ea"/>
              </a:rPr>
              <a:t>、根据故事情节发展和人物活动场景变换划分段落层次。</a:t>
            </a:r>
            <a:endParaRPr lang="zh-CN" altLang="en-US" sz="3200"/>
          </a:p>
        </p:txBody>
      </p:sp>
      <p:sp>
        <p:nvSpPr>
          <p:cNvPr id="3" name="内容占位符 2"/>
          <p:cNvSpPr>
            <a:spLocks noGrp="1"/>
          </p:cNvSpPr>
          <p:nvPr>
            <p:ph idx="1"/>
          </p:nvPr>
        </p:nvSpPr>
        <p:spPr/>
        <p:txBody>
          <a:bodyPr/>
          <a:p>
            <a:pPr>
              <a:lnSpc>
                <a:spcPts val="2675"/>
              </a:lnSpc>
            </a:pPr>
            <a:endParaRPr lang="zh-CN" altLang="en-US" b="1" dirty="0">
              <a:latin typeface="楷体" panose="02010609060101010101" charset="-122"/>
              <a:ea typeface="楷体" panose="02010609060101010101" charset="-122"/>
            </a:endParaRPr>
          </a:p>
          <a:p>
            <a:pPr>
              <a:lnSpc>
                <a:spcPts val="2675"/>
              </a:lnSpc>
            </a:pPr>
            <a:r>
              <a:rPr lang="zh-CN" altLang="en-US" sz="2400" b="1" dirty="0">
                <a:solidFill>
                  <a:srgbClr val="FF0000"/>
                </a:solidFill>
                <a:latin typeface="楷体" panose="02010609060101010101" charset="-122"/>
                <a:ea typeface="楷体" panose="02010609060101010101" charset="-122"/>
                <a:sym typeface="+mn-ea"/>
              </a:rPr>
              <a:t>第一部分（第1—3节）</a:t>
            </a:r>
            <a:r>
              <a:rPr lang="zh-CN" altLang="en-US" sz="2400" b="1" dirty="0">
                <a:solidFill>
                  <a:srgbClr val="0000FF"/>
                </a:solidFill>
                <a:latin typeface="楷体" panose="02010609060101010101" charset="-122"/>
                <a:ea typeface="楷体" panose="02010609060101010101" charset="-122"/>
                <a:sym typeface="+mn-ea"/>
              </a:rPr>
              <a:t>写故事发生的环境、时间及地点。</a:t>
            </a:r>
            <a:r>
              <a:rPr lang="zh-CN" altLang="en-US" sz="2400" b="1" dirty="0">
                <a:solidFill>
                  <a:srgbClr val="FF00FF"/>
                </a:solidFill>
                <a:latin typeface="楷体" panose="02010609060101010101" charset="-122"/>
                <a:ea typeface="楷体" panose="02010609060101010101" charset="-122"/>
                <a:sym typeface="+mn-ea"/>
              </a:rPr>
              <a:t>故事的序幕。</a:t>
            </a:r>
            <a:endParaRPr lang="zh-CN" altLang="en-US" sz="2400" b="1" dirty="0">
              <a:solidFill>
                <a:srgbClr val="0000FF"/>
              </a:solidFill>
              <a:latin typeface="楷体" panose="02010609060101010101" charset="-122"/>
              <a:ea typeface="楷体" panose="02010609060101010101" charset="-122"/>
            </a:endParaRPr>
          </a:p>
          <a:p>
            <a:pPr>
              <a:lnSpc>
                <a:spcPts val="2675"/>
              </a:lnSpc>
            </a:pPr>
            <a:r>
              <a:rPr lang="zh-CN" altLang="en-US" sz="2400" b="1" dirty="0">
                <a:solidFill>
                  <a:srgbClr val="FF0000"/>
                </a:solidFill>
                <a:latin typeface="楷体" panose="02010609060101010101" charset="-122"/>
                <a:ea typeface="楷体" panose="02010609060101010101" charset="-122"/>
                <a:sym typeface="+mn-ea"/>
              </a:rPr>
              <a:t>第二部分（第4—</a:t>
            </a:r>
            <a:r>
              <a:rPr lang="en-US" altLang="zh-CN" sz="2400" b="1" dirty="0">
                <a:solidFill>
                  <a:srgbClr val="FF0000"/>
                </a:solidFill>
                <a:latin typeface="楷体" panose="02010609060101010101" charset="-122"/>
                <a:ea typeface="楷体" panose="02010609060101010101" charset="-122"/>
                <a:sym typeface="+mn-ea"/>
              </a:rPr>
              <a:t>9</a:t>
            </a:r>
            <a:r>
              <a:rPr lang="zh-CN" altLang="en-US" sz="2400" b="1" dirty="0">
                <a:solidFill>
                  <a:srgbClr val="FF0000"/>
                </a:solidFill>
                <a:latin typeface="楷体" panose="02010609060101010101" charset="-122"/>
                <a:ea typeface="楷体" panose="02010609060101010101" charset="-122"/>
                <a:sym typeface="+mn-ea"/>
              </a:rPr>
              <a:t>节）</a:t>
            </a:r>
            <a:r>
              <a:rPr lang="zh-CN" altLang="en-US" sz="2400" b="1" dirty="0">
                <a:solidFill>
                  <a:srgbClr val="0000FF"/>
                </a:solidFill>
                <a:latin typeface="楷体" panose="02010609060101010101" charset="-122"/>
                <a:ea typeface="楷体" panose="02010609060101010101" charset="-122"/>
                <a:sym typeface="+mn-ea"/>
              </a:rPr>
              <a:t>孔乙己第一次出场，写他几次到酒店喝酒的情形，刻画其典型性格。</a:t>
            </a:r>
            <a:r>
              <a:rPr lang="zh-CN" altLang="en-US" sz="2400" b="1" dirty="0">
                <a:solidFill>
                  <a:srgbClr val="FF00FF"/>
                </a:solidFill>
                <a:latin typeface="楷体" panose="02010609060101010101" charset="-122"/>
                <a:ea typeface="楷体" panose="02010609060101010101" charset="-122"/>
                <a:sym typeface="+mn-ea"/>
              </a:rPr>
              <a:t>是故事的开端和发展。</a:t>
            </a:r>
            <a:endParaRPr lang="zh-CN" altLang="en-US" sz="2400" b="1" dirty="0">
              <a:solidFill>
                <a:srgbClr val="0000FF"/>
              </a:solidFill>
              <a:latin typeface="楷体" panose="02010609060101010101" charset="-122"/>
              <a:ea typeface="楷体" panose="02010609060101010101" charset="-122"/>
            </a:endParaRPr>
          </a:p>
          <a:p>
            <a:pPr>
              <a:lnSpc>
                <a:spcPts val="2675"/>
              </a:lnSpc>
            </a:pPr>
            <a:r>
              <a:rPr lang="zh-CN" altLang="en-US" sz="2400" b="1" dirty="0">
                <a:solidFill>
                  <a:srgbClr val="FF0000"/>
                </a:solidFill>
                <a:latin typeface="楷体" panose="02010609060101010101" charset="-122"/>
                <a:ea typeface="楷体" panose="02010609060101010101" charset="-122"/>
                <a:sym typeface="+mn-ea"/>
              </a:rPr>
              <a:t>第三部分（</a:t>
            </a:r>
            <a:r>
              <a:rPr lang="en-US" altLang="zh-CN" sz="2400" b="1" dirty="0">
                <a:solidFill>
                  <a:srgbClr val="FF0000"/>
                </a:solidFill>
                <a:latin typeface="楷体" panose="02010609060101010101" charset="-122"/>
                <a:ea typeface="楷体" panose="02010609060101010101" charset="-122"/>
                <a:sym typeface="+mn-ea"/>
              </a:rPr>
              <a:t>10</a:t>
            </a:r>
            <a:r>
              <a:rPr lang="zh-CN" altLang="en-US" sz="2400" b="1" dirty="0">
                <a:solidFill>
                  <a:srgbClr val="FF0000"/>
                </a:solidFill>
                <a:latin typeface="楷体" panose="02010609060101010101" charset="-122"/>
                <a:ea typeface="楷体" panose="02010609060101010101" charset="-122"/>
                <a:sym typeface="+mn-ea"/>
              </a:rPr>
              <a:t>—</a:t>
            </a:r>
            <a:r>
              <a:rPr lang="en-US" altLang="zh-CN" sz="2400" b="1" dirty="0">
                <a:solidFill>
                  <a:srgbClr val="FF0000"/>
                </a:solidFill>
                <a:latin typeface="楷体" panose="02010609060101010101" charset="-122"/>
                <a:ea typeface="楷体" panose="02010609060101010101" charset="-122"/>
                <a:sym typeface="+mn-ea"/>
              </a:rPr>
              <a:t>11</a:t>
            </a:r>
            <a:r>
              <a:rPr lang="zh-CN" altLang="en-US" sz="2400" b="1" dirty="0">
                <a:solidFill>
                  <a:srgbClr val="FF0000"/>
                </a:solidFill>
                <a:latin typeface="楷体" panose="02010609060101010101" charset="-122"/>
                <a:ea typeface="楷体" panose="02010609060101010101" charset="-122"/>
                <a:sym typeface="+mn-ea"/>
              </a:rPr>
              <a:t>节）</a:t>
            </a:r>
            <a:r>
              <a:rPr lang="zh-CN" altLang="en-US" sz="2400" b="1" dirty="0">
                <a:solidFill>
                  <a:srgbClr val="0000FF"/>
                </a:solidFill>
                <a:latin typeface="楷体" panose="02010609060101010101" charset="-122"/>
                <a:ea typeface="楷体" panose="02010609060101010101" charset="-122"/>
                <a:sym typeface="+mn-ea"/>
              </a:rPr>
              <a:t>孔乙己第二次出场，讲述孔乙己的悲惨遭遇，侧重写封建文化、科举制度对孔乙己的毒害。</a:t>
            </a:r>
            <a:r>
              <a:rPr lang="zh-CN" altLang="en-US" sz="2400" b="1" dirty="0">
                <a:solidFill>
                  <a:srgbClr val="FF00FF"/>
                </a:solidFill>
                <a:latin typeface="楷体" panose="02010609060101010101" charset="-122"/>
                <a:ea typeface="楷体" panose="02010609060101010101" charset="-122"/>
                <a:sym typeface="+mn-ea"/>
              </a:rPr>
              <a:t>是故事的高潮。</a:t>
            </a:r>
            <a:endParaRPr lang="zh-CN" altLang="en-US" sz="2400" b="1" dirty="0">
              <a:solidFill>
                <a:srgbClr val="FF0000"/>
              </a:solidFill>
              <a:latin typeface="楷体" panose="02010609060101010101" charset="-122"/>
              <a:ea typeface="楷体" panose="02010609060101010101" charset="-122"/>
            </a:endParaRPr>
          </a:p>
          <a:p>
            <a:pPr>
              <a:lnSpc>
                <a:spcPts val="2675"/>
              </a:lnSpc>
            </a:pPr>
            <a:r>
              <a:rPr lang="zh-CN" altLang="en-US" sz="2400" b="1" dirty="0">
                <a:solidFill>
                  <a:srgbClr val="FF0000"/>
                </a:solidFill>
                <a:latin typeface="楷体" panose="02010609060101010101" charset="-122"/>
                <a:ea typeface="楷体" panose="02010609060101010101" charset="-122"/>
                <a:sym typeface="+mn-ea"/>
              </a:rPr>
              <a:t>第四</a:t>
            </a:r>
            <a:r>
              <a:rPr lang="zh-CN" altLang="en-US" sz="2400" b="1" dirty="0">
                <a:solidFill>
                  <a:srgbClr val="FF0000"/>
                </a:solidFill>
                <a:latin typeface="楷体" panose="02010609060101010101" charset="-122"/>
                <a:ea typeface="楷体" panose="02010609060101010101" charset="-122"/>
                <a:sym typeface="宋体" panose="02010600030101010101" pitchFamily="2" charset="-122"/>
              </a:rPr>
              <a:t>部分（1</a:t>
            </a:r>
            <a:r>
              <a:rPr lang="en-US" altLang="zh-CN" sz="2400" b="1" dirty="0">
                <a:solidFill>
                  <a:srgbClr val="FF0000"/>
                </a:solidFill>
                <a:latin typeface="楷体" panose="02010609060101010101" charset="-122"/>
                <a:ea typeface="楷体" panose="02010609060101010101" charset="-122"/>
                <a:sym typeface="宋体" panose="02010600030101010101" pitchFamily="2" charset="-122"/>
              </a:rPr>
              <a:t>2</a:t>
            </a:r>
            <a:r>
              <a:rPr lang="zh-CN" altLang="en-US" sz="2400" b="1" dirty="0">
                <a:solidFill>
                  <a:srgbClr val="FF0000"/>
                </a:solidFill>
                <a:latin typeface="楷体" panose="02010609060101010101" charset="-122"/>
                <a:ea typeface="楷体" panose="02010609060101010101" charset="-122"/>
                <a:sym typeface="宋体" panose="02010600030101010101" pitchFamily="2" charset="-122"/>
              </a:rPr>
              <a:t>—1</a:t>
            </a:r>
            <a:r>
              <a:rPr lang="en-US" altLang="zh-CN" sz="2400" b="1" dirty="0">
                <a:solidFill>
                  <a:srgbClr val="FF0000"/>
                </a:solidFill>
                <a:latin typeface="楷体" panose="02010609060101010101" charset="-122"/>
                <a:ea typeface="楷体" panose="02010609060101010101" charset="-122"/>
                <a:sym typeface="宋体" panose="02010600030101010101" pitchFamily="2" charset="-122"/>
              </a:rPr>
              <a:t>3</a:t>
            </a:r>
            <a:r>
              <a:rPr lang="zh-CN" altLang="en-US" sz="2400" b="1" dirty="0">
                <a:solidFill>
                  <a:srgbClr val="FF0000"/>
                </a:solidFill>
                <a:latin typeface="楷体" panose="02010609060101010101" charset="-122"/>
                <a:ea typeface="楷体" panose="02010609060101010101" charset="-122"/>
                <a:sym typeface="宋体" panose="02010600030101010101" pitchFamily="2" charset="-122"/>
              </a:rPr>
              <a:t>节）</a:t>
            </a:r>
            <a:r>
              <a:rPr lang="zh-CN" altLang="en-US" sz="2400" b="1" dirty="0">
                <a:solidFill>
                  <a:srgbClr val="0000FF"/>
                </a:solidFill>
                <a:latin typeface="楷体" panose="02010609060101010101" charset="-122"/>
                <a:ea typeface="楷体" panose="02010609060101010101" charset="-122"/>
                <a:sym typeface="+mn-ea"/>
              </a:rPr>
              <a:t>写孔乙己的悲惨结局。</a:t>
            </a:r>
            <a:r>
              <a:rPr lang="zh-CN" altLang="en-US" sz="2400" b="1" dirty="0">
                <a:solidFill>
                  <a:srgbClr val="FF00FF"/>
                </a:solidFill>
                <a:latin typeface="楷体" panose="02010609060101010101" charset="-122"/>
                <a:ea typeface="楷体" panose="02010609060101010101" charset="-122"/>
                <a:sym typeface="+mn-ea"/>
              </a:rPr>
              <a:t>是故事的结局。</a:t>
            </a:r>
            <a:endParaRPr lang="zh-CN" altLang="en-US" sz="2400" b="1" dirty="0">
              <a:solidFill>
                <a:srgbClr val="FF00FF"/>
              </a:solidFill>
              <a:latin typeface="楷体" panose="02010609060101010101" charset="-122"/>
              <a:ea typeface="楷体" panose="02010609060101010101" charset="-122"/>
              <a:sym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2530168"/>
            <a:ext cx="9143999" cy="8286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1" hangingPunct="0">
              <a:lnSpc>
                <a:spcPct val="100000"/>
              </a:lnSpc>
              <a:spcBef>
                <a:spcPts val="0"/>
              </a:spcBef>
              <a:spcAft>
                <a:spcPts val="0"/>
              </a:spcAft>
              <a:buClrTx/>
              <a:buSzTx/>
              <a:buFontTx/>
              <a:buNone/>
            </a:pPr>
            <a:r>
              <a:rPr kumimoji="0" lang="zh-CN" altLang="en-US" sz="4800" b="1" i="0" u="none" strike="noStrike" cap="none" spc="1200" normalizeH="0" dirty="0">
                <a:ln>
                  <a:noFill/>
                </a:ln>
                <a:solidFill>
                  <a:srgbClr val="01457D"/>
                </a:solidFill>
                <a:effectLst/>
                <a:uFillTx/>
                <a:latin typeface="微软雅黑" panose="020B0503020204020204" charset="-122"/>
                <a:ea typeface="微软雅黑" panose="020B0503020204020204" charset="-122"/>
                <a:sym typeface="Arial" panose="020B0604020202020204"/>
              </a:rPr>
              <a:t>第三课时</a:t>
            </a:r>
            <a:endParaRPr kumimoji="0" lang="zh-CN" altLang="en-US" sz="4800" b="1" i="0" u="none" strike="noStrike" cap="none" spc="1200" normalizeH="0" dirty="0">
              <a:ln>
                <a:noFill/>
              </a:ln>
              <a:solidFill>
                <a:srgbClr val="01457D"/>
              </a:solidFill>
              <a:effectLst/>
              <a:uFillTx/>
              <a:latin typeface="微软雅黑" panose="020B0503020204020204" charset="-122"/>
              <a:ea typeface="微软雅黑" panose="020B0503020204020204" charset="-122"/>
              <a:sym typeface="Arial" panose="020B0604020202020204"/>
            </a:endParaRPr>
          </a:p>
        </p:txBody>
      </p:sp>
      <p:sp>
        <p:nvSpPr>
          <p:cNvPr id="3" name="文本框 2"/>
          <p:cNvSpPr txBox="1"/>
          <p:nvPr/>
        </p:nvSpPr>
        <p:spPr>
          <a:xfrm>
            <a:off x="867410" y="3961765"/>
            <a:ext cx="8113395" cy="92075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p>
            <a:pPr algn="ctr"/>
            <a:r>
              <a:rPr lang="zh-CN" altLang="en-US" sz="1800" b="1">
                <a:solidFill>
                  <a:srgbClr val="0000FF"/>
                </a:solidFill>
                <a:latin typeface="微软雅黑" panose="020B0503020204020204" charset="-122"/>
                <a:ea typeface="微软雅黑" panose="020B0503020204020204" charset="-122"/>
                <a:cs typeface="微软雅黑" panose="020B0503020204020204" charset="-122"/>
                <a:sym typeface="+mn-ea"/>
              </a:rPr>
              <a:t>备课时间：</a:t>
            </a:r>
            <a:r>
              <a:rPr lang="en-US" altLang="zh-CN" sz="1800" b="1">
                <a:solidFill>
                  <a:srgbClr val="FF0000"/>
                </a:solidFill>
                <a:latin typeface="微软雅黑" panose="020B0503020204020204" charset="-122"/>
                <a:ea typeface="微软雅黑" panose="020B0503020204020204" charset="-122"/>
                <a:cs typeface="微软雅黑" panose="020B0503020204020204" charset="-122"/>
                <a:sym typeface="+mn-ea"/>
              </a:rPr>
              <a:t>20200318                                </a:t>
            </a:r>
            <a:endParaRPr lang="en-US" altLang="zh-CN" sz="1800" b="1" noProof="1">
              <a:solidFill>
                <a:srgbClr val="FF0000"/>
              </a:solidFill>
              <a:latin typeface="微软雅黑" panose="020B0503020204020204" charset="-122"/>
              <a:ea typeface="微软雅黑" panose="020B0503020204020204" charset="-122"/>
              <a:cs typeface="微软雅黑" panose="020B0503020204020204" charset="-122"/>
            </a:endParaRPr>
          </a:p>
          <a:p>
            <a:pPr algn="ctr"/>
            <a:endParaRPr lang="en-US" altLang="zh-CN" sz="1800" b="1" noProof="1">
              <a:solidFill>
                <a:srgbClr val="FF0000"/>
              </a:solidFill>
              <a:latin typeface="微软雅黑" panose="020B0503020204020204" charset="-122"/>
              <a:ea typeface="微软雅黑" panose="020B0503020204020204" charset="-122"/>
              <a:cs typeface="微软雅黑" panose="020B0503020204020204" charset="-122"/>
            </a:endParaRPr>
          </a:p>
          <a:p>
            <a:pPr algn="ctr"/>
            <a:r>
              <a:rPr lang="zh-CN" altLang="en-US" sz="1800" b="1">
                <a:solidFill>
                  <a:srgbClr val="0000FF"/>
                </a:solidFill>
                <a:latin typeface="微软雅黑" panose="020B0503020204020204" charset="-122"/>
                <a:ea typeface="微软雅黑" panose="020B0503020204020204" charset="-122"/>
                <a:cs typeface="微软雅黑" panose="020B0503020204020204" charset="-122"/>
                <a:sym typeface="+mn-ea"/>
              </a:rPr>
              <a:t>授课时间：</a:t>
            </a:r>
            <a:r>
              <a:rPr lang="en-US" altLang="zh-CN" sz="1800" b="1">
                <a:solidFill>
                  <a:srgbClr val="FF0000"/>
                </a:solidFill>
                <a:latin typeface="微软雅黑" panose="020B0503020204020204" charset="-122"/>
                <a:ea typeface="微软雅黑" panose="020B0503020204020204" charset="-122"/>
                <a:cs typeface="微软雅黑" panose="020B0503020204020204" charset="-122"/>
                <a:sym typeface="+mn-ea"/>
              </a:rPr>
              <a:t>20200319</a:t>
            </a:r>
            <a:r>
              <a:rPr lang="zh-CN" altLang="en-US" sz="1800" b="1">
                <a:solidFill>
                  <a:srgbClr val="00B050"/>
                </a:solidFill>
                <a:latin typeface="微软雅黑" panose="020B0503020204020204" charset="-122"/>
                <a:ea typeface="微软雅黑" panose="020B0503020204020204" charset="-122"/>
                <a:cs typeface="微软雅黑" panose="020B0503020204020204" charset="-122"/>
                <a:sym typeface="+mn-ea"/>
              </a:rPr>
              <a:t>第</a:t>
            </a:r>
            <a:r>
              <a:rPr lang="en-US" altLang="zh-CN" sz="1800" b="1">
                <a:solidFill>
                  <a:srgbClr val="00B050"/>
                </a:solidFill>
                <a:latin typeface="微软雅黑" panose="020B0503020204020204" charset="-122"/>
                <a:ea typeface="微软雅黑" panose="020B0503020204020204" charset="-122"/>
                <a:cs typeface="微软雅黑" panose="020B0503020204020204" charset="-122"/>
                <a:sym typeface="+mn-ea"/>
              </a:rPr>
              <a:t>6</a:t>
            </a:r>
            <a:r>
              <a:rPr lang="zh-CN" altLang="en-US" sz="1800" b="1">
                <a:solidFill>
                  <a:srgbClr val="00B050"/>
                </a:solidFill>
                <a:latin typeface="微软雅黑" panose="020B0503020204020204" charset="-122"/>
                <a:ea typeface="微软雅黑" panose="020B0503020204020204" charset="-122"/>
                <a:cs typeface="微软雅黑" panose="020B0503020204020204" charset="-122"/>
                <a:sym typeface="+mn-ea"/>
              </a:rPr>
              <a:t>节</a:t>
            </a:r>
            <a:endParaRPr kumimoji="0" lang="zh-CN" altLang="en-US" sz="1800" b="1" i="0" u="none" strike="noStrike" cap="none" spc="0" normalizeH="0" baseline="0">
              <a:ln>
                <a:noFill/>
              </a:ln>
              <a:solidFill>
                <a:srgbClr val="00B050"/>
              </a:solidFill>
              <a:effectLst/>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34950" y="274955"/>
            <a:ext cx="8451850" cy="1699260"/>
          </a:xfrm>
        </p:spPr>
        <p:txBody>
          <a:bodyPr/>
          <a:p>
            <a:r>
              <a:rPr lang="en-US" altLang="zh-CN" sz="3600" b="1" dirty="0">
                <a:latin typeface="楷体" panose="02010609060101010101" charset="-122"/>
                <a:ea typeface="楷体" panose="02010609060101010101" charset="-122"/>
                <a:sym typeface="+mn-ea"/>
              </a:rPr>
              <a:t>3</a:t>
            </a:r>
            <a:r>
              <a:rPr lang="zh-CN" altLang="en-US" sz="3600" b="1" dirty="0">
                <a:latin typeface="楷体" panose="02010609060101010101" charset="-122"/>
                <a:ea typeface="楷体" panose="02010609060101010101" charset="-122"/>
                <a:sym typeface="+mn-ea"/>
              </a:rPr>
              <a:t>、概括孔乙己的六个生活片断。说那些事直接描写，那些是间接描写？</a:t>
            </a:r>
            <a:endParaRPr lang="zh-CN" altLang="en-US" sz="3600"/>
          </a:p>
        </p:txBody>
      </p:sp>
      <p:sp>
        <p:nvSpPr>
          <p:cNvPr id="3" name="内容占位符 2"/>
          <p:cNvSpPr>
            <a:spLocks noGrp="1"/>
          </p:cNvSpPr>
          <p:nvPr>
            <p:ph idx="1"/>
          </p:nvPr>
        </p:nvSpPr>
        <p:spPr>
          <a:xfrm>
            <a:off x="410845" y="1974215"/>
            <a:ext cx="8275955" cy="4152265"/>
          </a:xfrm>
        </p:spPr>
        <p:txBody>
          <a:bodyPr/>
          <a:p>
            <a:pPr>
              <a:lnSpc>
                <a:spcPts val="2675"/>
              </a:lnSpc>
            </a:pPr>
            <a:endParaRPr lang="zh-CN" altLang="en-US" b="1" dirty="0">
              <a:latin typeface="楷体" panose="02010609060101010101" charset="-122"/>
              <a:ea typeface="楷体" panose="02010609060101010101" charset="-122"/>
            </a:endParaRPr>
          </a:p>
          <a:p>
            <a:pPr>
              <a:lnSpc>
                <a:spcPts val="2675"/>
              </a:lnSpc>
            </a:pPr>
            <a:r>
              <a:rPr lang="zh-CN" altLang="en-US" b="1" dirty="0">
                <a:solidFill>
                  <a:srgbClr val="FF0000"/>
                </a:solidFill>
                <a:latin typeface="楷体" panose="02010609060101010101" charset="-122"/>
                <a:ea typeface="楷体" panose="02010609060101010101" charset="-122"/>
                <a:sym typeface="+mn-ea"/>
              </a:rPr>
              <a:t>⑴众人揭短，取笑孔乙己偷东西；</a:t>
            </a:r>
            <a:endParaRPr lang="zh-CN" altLang="en-US" b="1" dirty="0">
              <a:solidFill>
                <a:srgbClr val="FF0000"/>
              </a:solidFill>
              <a:latin typeface="楷体" panose="02010609060101010101" charset="-122"/>
              <a:ea typeface="楷体" panose="02010609060101010101" charset="-122"/>
              <a:sym typeface="+mn-ea"/>
            </a:endParaRPr>
          </a:p>
          <a:p>
            <a:pPr>
              <a:lnSpc>
                <a:spcPts val="2675"/>
              </a:lnSpc>
            </a:pPr>
            <a:r>
              <a:rPr lang="zh-CN" altLang="en-US" b="1" dirty="0">
                <a:solidFill>
                  <a:srgbClr val="FF0000"/>
                </a:solidFill>
                <a:latin typeface="楷体" panose="02010609060101010101" charset="-122"/>
                <a:ea typeface="楷体" panose="02010609060101010101" charset="-122"/>
                <a:sym typeface="+mn-ea"/>
              </a:rPr>
              <a:t>⑵众人奚落孔乙己没有考中秀才；</a:t>
            </a:r>
            <a:endParaRPr lang="zh-CN" altLang="en-US" b="1" dirty="0">
              <a:solidFill>
                <a:srgbClr val="FF0000"/>
              </a:solidFill>
              <a:latin typeface="楷体" panose="02010609060101010101" charset="-122"/>
              <a:ea typeface="楷体" panose="02010609060101010101" charset="-122"/>
              <a:sym typeface="+mn-ea"/>
            </a:endParaRPr>
          </a:p>
          <a:p>
            <a:pPr>
              <a:lnSpc>
                <a:spcPts val="2675"/>
              </a:lnSpc>
            </a:pPr>
            <a:r>
              <a:rPr lang="zh-CN" altLang="en-US" b="1" dirty="0">
                <a:solidFill>
                  <a:srgbClr val="FF0000"/>
                </a:solidFill>
                <a:latin typeface="楷体" panose="02010609060101010101" charset="-122"/>
                <a:ea typeface="楷体" panose="02010609060101010101" charset="-122"/>
                <a:sym typeface="+mn-ea"/>
              </a:rPr>
              <a:t>⑶孔乙己教小伙计识字；</a:t>
            </a:r>
            <a:endParaRPr lang="zh-CN" altLang="en-US" b="1" dirty="0">
              <a:solidFill>
                <a:srgbClr val="FF0000"/>
              </a:solidFill>
              <a:latin typeface="楷体" panose="02010609060101010101" charset="-122"/>
              <a:ea typeface="楷体" panose="02010609060101010101" charset="-122"/>
              <a:sym typeface="+mn-ea"/>
            </a:endParaRPr>
          </a:p>
          <a:p>
            <a:pPr>
              <a:lnSpc>
                <a:spcPts val="2675"/>
              </a:lnSpc>
            </a:pPr>
            <a:r>
              <a:rPr lang="zh-CN" altLang="en-US" b="1" dirty="0">
                <a:solidFill>
                  <a:srgbClr val="FF0000"/>
                </a:solidFill>
                <a:latin typeface="楷体" panose="02010609060101010101" charset="-122"/>
                <a:ea typeface="楷体" panose="02010609060101010101" charset="-122"/>
                <a:sym typeface="+mn-ea"/>
              </a:rPr>
              <a:t>⑷孔乙己给小孩子们分茴香豆；</a:t>
            </a:r>
            <a:endParaRPr lang="zh-CN" altLang="en-US" b="1" dirty="0">
              <a:solidFill>
                <a:srgbClr val="FF0000"/>
              </a:solidFill>
              <a:latin typeface="楷体" panose="02010609060101010101" charset="-122"/>
              <a:ea typeface="楷体" panose="02010609060101010101" charset="-122"/>
            </a:endParaRPr>
          </a:p>
          <a:p>
            <a:pPr>
              <a:lnSpc>
                <a:spcPts val="2675"/>
              </a:lnSpc>
            </a:pPr>
            <a:r>
              <a:rPr lang="zh-CN" altLang="en-US" b="1" dirty="0">
                <a:solidFill>
                  <a:srgbClr val="FF0000"/>
                </a:solidFill>
                <a:latin typeface="楷体" panose="02010609060101010101" charset="-122"/>
                <a:ea typeface="楷体" panose="02010609060101010101" charset="-122"/>
                <a:sym typeface="+mn-ea"/>
              </a:rPr>
              <a:t>⑸侧面交代孔乙己被打折腿；</a:t>
            </a:r>
            <a:endParaRPr lang="zh-CN" altLang="en-US" b="1" dirty="0">
              <a:solidFill>
                <a:srgbClr val="FF0000"/>
              </a:solidFill>
              <a:latin typeface="楷体" panose="02010609060101010101" charset="-122"/>
              <a:ea typeface="楷体" panose="02010609060101010101" charset="-122"/>
              <a:sym typeface="+mn-ea"/>
            </a:endParaRPr>
          </a:p>
          <a:p>
            <a:pPr>
              <a:lnSpc>
                <a:spcPts val="2675"/>
              </a:lnSpc>
            </a:pPr>
            <a:r>
              <a:rPr lang="zh-CN" altLang="en-US" b="1" dirty="0">
                <a:solidFill>
                  <a:srgbClr val="FF0000"/>
                </a:solidFill>
                <a:latin typeface="楷体" panose="02010609060101010101" charset="-122"/>
                <a:ea typeface="楷体" panose="02010609060101010101" charset="-122"/>
                <a:sym typeface="+mn-ea"/>
              </a:rPr>
              <a:t>⑹孔乙己最后一次到咸亨酒店喝酒。</a:t>
            </a:r>
            <a:endParaRPr lang="zh-CN" altLang="en-US" b="1" dirty="0">
              <a:solidFill>
                <a:srgbClr val="FF0000"/>
              </a:solidFill>
              <a:latin typeface="楷体" panose="02010609060101010101" charset="-122"/>
              <a:ea typeface="楷体" panose="02010609060101010101" charset="-122"/>
            </a:endParaRPr>
          </a:p>
          <a:p>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b="1">
                <a:latin typeface="楷体" panose="02010609060101010101" charset="-122"/>
                <a:ea typeface="楷体" panose="02010609060101010101" charset="-122"/>
                <a:sym typeface="+mn-ea"/>
              </a:rPr>
              <a:t>檄文（[xí]指古代用于晓谕、征召、声讨等的文书，特指声讨敌人或叛逆的文书。也指战斗性强的批判，声讨文章。</a:t>
            </a:r>
            <a:endParaRPr lang="zh-CN"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文本框 3"/>
          <p:cNvSpPr txBox="1"/>
          <p:nvPr/>
        </p:nvSpPr>
        <p:spPr>
          <a:xfrm>
            <a:off x="279400" y="482600"/>
            <a:ext cx="8585200" cy="5892800"/>
          </a:xfrm>
          <a:prstGeom prst="rect">
            <a:avLst/>
          </a:prstGeom>
          <a:noFill/>
          <a:ln w="9525">
            <a:noFill/>
          </a:ln>
        </p:spPr>
        <p:txBody>
          <a:bodyPr wrap="square" anchor="t">
            <a:spAutoFit/>
          </a:bodyPr>
          <a:p>
            <a:pPr>
              <a:lnSpc>
                <a:spcPts val="3475"/>
              </a:lnSpc>
            </a:pPr>
            <a:r>
              <a:rPr lang="zh-CN" altLang="en-US" sz="2400" b="1" dirty="0">
                <a:latin typeface="华文中宋" charset="-122"/>
                <a:ea typeface="华文中宋" charset="-122"/>
              </a:rPr>
              <a:t>五、课堂检测：</a:t>
            </a:r>
            <a:endParaRPr lang="zh-CN" altLang="en-US" sz="2400" b="1" dirty="0">
              <a:latin typeface="华文中宋" charset="-122"/>
              <a:ea typeface="华文中宋" charset="-122"/>
            </a:endParaRPr>
          </a:p>
          <a:p>
            <a:pPr>
              <a:lnSpc>
                <a:spcPts val="3475"/>
              </a:lnSpc>
            </a:pPr>
            <a:r>
              <a:rPr lang="zh-CN" altLang="en-US" sz="2400" b="1" dirty="0">
                <a:latin typeface="华文中宋" charset="-122"/>
                <a:ea typeface="华文中宋" charset="-122"/>
              </a:rPr>
              <a:t>1、给下面加点的字注音根据所给拼音写出汉字。</a:t>
            </a:r>
            <a:endParaRPr lang="zh-CN" altLang="en-US" sz="2400" b="1" dirty="0">
              <a:latin typeface="华文中宋" charset="-122"/>
              <a:ea typeface="华文中宋" charset="-122"/>
            </a:endParaRPr>
          </a:p>
          <a:p>
            <a:pPr>
              <a:lnSpc>
                <a:spcPts val="3475"/>
              </a:lnSpc>
            </a:pPr>
            <a:r>
              <a:rPr lang="zh-CN" altLang="en-US" sz="2400" b="1" dirty="0">
                <a:latin typeface="华文中宋" charset="-122"/>
                <a:ea typeface="华文中宋" charset="-122"/>
              </a:rPr>
              <a:t>附</a:t>
            </a:r>
            <a:r>
              <a:rPr lang="zh-CN" altLang="en-US" sz="2400" b="1" i="1" u="sng" dirty="0">
                <a:solidFill>
                  <a:srgbClr val="FF0000"/>
                </a:solidFill>
                <a:latin typeface="华文中宋" charset="-122"/>
                <a:ea typeface="华文中宋" charset="-122"/>
              </a:rPr>
              <a:t>和</a:t>
            </a:r>
            <a:r>
              <a:rPr lang="zh-CN" altLang="en-US" sz="2400" b="1" dirty="0">
                <a:latin typeface="华文中宋" charset="-122"/>
                <a:ea typeface="华文中宋" charset="-122"/>
              </a:rPr>
              <a:t>（    ）   </a:t>
            </a:r>
            <a:r>
              <a:rPr lang="zh-CN" altLang="en-US" sz="2400" b="1" i="1" u="sng" dirty="0">
                <a:solidFill>
                  <a:srgbClr val="FF0000"/>
                </a:solidFill>
                <a:latin typeface="华文中宋" charset="-122"/>
                <a:ea typeface="华文中宋" charset="-122"/>
              </a:rPr>
              <a:t>涨</a:t>
            </a:r>
            <a:r>
              <a:rPr lang="zh-CN" altLang="en-US" sz="2400" b="1" dirty="0">
                <a:latin typeface="华文中宋" charset="-122"/>
                <a:ea typeface="华文中宋" charset="-122"/>
              </a:rPr>
              <a:t>（      ）红    </a:t>
            </a:r>
            <a:r>
              <a:rPr lang="zh-CN" altLang="en-US" sz="2400" b="1" i="1" u="sng" dirty="0">
                <a:solidFill>
                  <a:srgbClr val="FF0000"/>
                </a:solidFill>
                <a:latin typeface="华文中宋" charset="-122"/>
                <a:ea typeface="华文中宋" charset="-122"/>
              </a:rPr>
              <a:t>绽</a:t>
            </a:r>
            <a:r>
              <a:rPr lang="zh-CN" altLang="en-US" sz="2400" b="1" dirty="0">
                <a:latin typeface="华文中宋" charset="-122"/>
                <a:ea typeface="华文中宋" charset="-122"/>
              </a:rPr>
              <a:t>（     ）出  </a:t>
            </a:r>
            <a:endParaRPr lang="zh-CN" altLang="en-US" sz="2400" b="1" dirty="0">
              <a:latin typeface="华文中宋" charset="-122"/>
              <a:ea typeface="华文中宋" charset="-122"/>
            </a:endParaRPr>
          </a:p>
          <a:p>
            <a:pPr>
              <a:lnSpc>
                <a:spcPts val="3475"/>
              </a:lnSpc>
            </a:pPr>
            <a:r>
              <a:rPr lang="zh-CN" altLang="en-US" sz="2400" b="1" i="1" u="sng" dirty="0">
                <a:solidFill>
                  <a:srgbClr val="FF0000"/>
                </a:solidFill>
                <a:latin typeface="华文中宋" charset="-122"/>
                <a:ea typeface="华文中宋" charset="-122"/>
              </a:rPr>
              <a:t>间</a:t>
            </a:r>
            <a:r>
              <a:rPr lang="zh-CN" altLang="en-US" sz="2400" b="1" dirty="0">
                <a:latin typeface="华文中宋" charset="-122"/>
                <a:ea typeface="华文中宋" charset="-122"/>
              </a:rPr>
              <a:t>（    ）或    打</a:t>
            </a:r>
            <a:r>
              <a:rPr lang="zh-CN" altLang="en-US" sz="2400" b="1" i="1" u="sng" dirty="0">
                <a:solidFill>
                  <a:srgbClr val="FF0000"/>
                </a:solidFill>
                <a:latin typeface="华文中宋" charset="-122"/>
                <a:ea typeface="华文中宋" charset="-122"/>
              </a:rPr>
              <a:t>折</a:t>
            </a:r>
            <a:r>
              <a:rPr lang="zh-CN" altLang="en-US" sz="2400" b="1" dirty="0">
                <a:latin typeface="华文中宋" charset="-122"/>
                <a:ea typeface="华文中宋" charset="-122"/>
              </a:rPr>
              <a:t>（     ）   阔 chuò （    ）  </a:t>
            </a:r>
            <a:endParaRPr lang="zh-CN" altLang="en-US" sz="2400" b="1" dirty="0">
              <a:latin typeface="华文中宋" charset="-122"/>
              <a:ea typeface="华文中宋" charset="-122"/>
            </a:endParaRPr>
          </a:p>
          <a:p>
            <a:pPr>
              <a:lnSpc>
                <a:spcPts val="3475"/>
              </a:lnSpc>
            </a:pPr>
            <a:r>
              <a:rPr lang="zh-CN" altLang="en-US" sz="2400" b="1" dirty="0">
                <a:latin typeface="华文中宋" charset="-122"/>
                <a:ea typeface="华文中宋" charset="-122"/>
              </a:rPr>
              <a:t>shì（    ）擦    hūn （    ） 菜    tuí（    ）唐</a:t>
            </a:r>
            <a:endParaRPr lang="zh-CN" altLang="en-US" sz="2400" b="1" dirty="0">
              <a:latin typeface="华文中宋" charset="-122"/>
              <a:ea typeface="华文中宋" charset="-122"/>
            </a:endParaRPr>
          </a:p>
          <a:p>
            <a:pPr>
              <a:lnSpc>
                <a:spcPts val="3475"/>
              </a:lnSpc>
            </a:pPr>
            <a:r>
              <a:rPr lang="zh-CN" altLang="en-US" sz="2400" b="1" dirty="0">
                <a:latin typeface="华文中宋" charset="-122"/>
                <a:ea typeface="华文中宋" charset="-122"/>
              </a:rPr>
              <a:t>2、解释下面词语。</a:t>
            </a:r>
            <a:endParaRPr lang="zh-CN" altLang="en-US" sz="2400" b="1" dirty="0">
              <a:latin typeface="华文中宋" charset="-122"/>
              <a:ea typeface="华文中宋" charset="-122"/>
            </a:endParaRPr>
          </a:p>
          <a:p>
            <a:pPr>
              <a:lnSpc>
                <a:spcPts val="3475"/>
              </a:lnSpc>
            </a:pPr>
            <a:r>
              <a:rPr lang="zh-CN" altLang="en-US" sz="2400" b="1" dirty="0">
                <a:latin typeface="华文中宋" charset="-122"/>
                <a:ea typeface="华文中宋" charset="-122"/>
              </a:rPr>
              <a:t>⑴刘邦一副不屑置辩的模样,心底却暗暗警惕。</a:t>
            </a:r>
            <a:endParaRPr lang="zh-CN" altLang="en-US" sz="2400" b="1" dirty="0">
              <a:latin typeface="华文中宋" charset="-122"/>
              <a:ea typeface="华文中宋" charset="-122"/>
            </a:endParaRPr>
          </a:p>
          <a:p>
            <a:pPr>
              <a:lnSpc>
                <a:spcPts val="3475"/>
              </a:lnSpc>
            </a:pPr>
            <a:r>
              <a:rPr lang="zh-CN" altLang="en-US" sz="2400" b="1" dirty="0">
                <a:latin typeface="华文中宋" charset="-122"/>
                <a:ea typeface="华文中宋" charset="-122"/>
              </a:rPr>
              <a:t>不屑置辩：</a:t>
            </a:r>
            <a:endParaRPr lang="zh-CN" altLang="en-US" sz="2400" b="1" dirty="0">
              <a:latin typeface="华文中宋" charset="-122"/>
              <a:ea typeface="华文中宋" charset="-122"/>
            </a:endParaRPr>
          </a:p>
          <a:p>
            <a:pPr>
              <a:lnSpc>
                <a:spcPts val="3475"/>
              </a:lnSpc>
            </a:pPr>
            <a:r>
              <a:rPr lang="zh-CN" altLang="en-US" sz="2400" b="1" dirty="0">
                <a:latin typeface="华文中宋" charset="-122"/>
                <a:ea typeface="华文中宋" charset="-122"/>
              </a:rPr>
              <a:t>⑵他几次对我表示，要是在清醒的时候，他断乎不会梦想干这营生的。</a:t>
            </a:r>
            <a:endParaRPr lang="zh-CN" altLang="en-US" sz="2400" b="1" dirty="0">
              <a:latin typeface="华文中宋" charset="-122"/>
              <a:ea typeface="华文中宋" charset="-122"/>
            </a:endParaRPr>
          </a:p>
          <a:p>
            <a:pPr>
              <a:lnSpc>
                <a:spcPts val="3475"/>
              </a:lnSpc>
            </a:pPr>
            <a:r>
              <a:rPr lang="zh-CN" altLang="en-US" sz="2400" b="1" dirty="0">
                <a:latin typeface="华文中宋" charset="-122"/>
                <a:ea typeface="华文中宋" charset="-122"/>
              </a:rPr>
              <a:t>营生：               </a:t>
            </a:r>
            <a:endParaRPr lang="zh-CN" altLang="en-US" sz="2400" b="1" dirty="0">
              <a:latin typeface="华文中宋" charset="-122"/>
              <a:ea typeface="华文中宋" charset="-122"/>
            </a:endParaRPr>
          </a:p>
          <a:p>
            <a:pPr>
              <a:lnSpc>
                <a:spcPts val="3475"/>
              </a:lnSpc>
            </a:pPr>
            <a:r>
              <a:rPr lang="zh-CN" altLang="en-US" sz="2400" b="1" dirty="0">
                <a:latin typeface="华文中宋" charset="-122"/>
                <a:ea typeface="华文中宋" charset="-122"/>
              </a:rPr>
              <a:t>⑶我们做事时要有主见，不能人云亦云、随声附和。</a:t>
            </a:r>
            <a:endParaRPr lang="zh-CN" altLang="en-US" sz="2400" b="1" dirty="0">
              <a:latin typeface="华文中宋" charset="-122"/>
              <a:ea typeface="华文中宋" charset="-122"/>
            </a:endParaRPr>
          </a:p>
          <a:p>
            <a:pPr>
              <a:lnSpc>
                <a:spcPts val="3475"/>
              </a:lnSpc>
            </a:pPr>
            <a:r>
              <a:rPr lang="zh-CN" altLang="en-US" sz="2400" b="1" dirty="0">
                <a:latin typeface="华文中宋" charset="-122"/>
                <a:ea typeface="华文中宋" charset="-122"/>
              </a:rPr>
              <a:t>附和：</a:t>
            </a:r>
            <a:endParaRPr lang="zh-CN" altLang="en-US" sz="2400" b="1" dirty="0">
              <a:latin typeface="华文中宋" charset="-122"/>
              <a:ea typeface="华文中宋" charset="-122"/>
            </a:endParaRPr>
          </a:p>
        </p:txBody>
      </p:sp>
      <p:sp>
        <p:nvSpPr>
          <p:cNvPr id="5" name="文本框 4"/>
          <p:cNvSpPr txBox="1"/>
          <p:nvPr/>
        </p:nvSpPr>
        <p:spPr>
          <a:xfrm>
            <a:off x="1289050" y="1374775"/>
            <a:ext cx="620713" cy="460375"/>
          </a:xfrm>
          <a:prstGeom prst="rect">
            <a:avLst/>
          </a:prstGeom>
          <a:noFill/>
          <a:ln w="9525">
            <a:noFill/>
          </a:ln>
        </p:spPr>
        <p:txBody>
          <a:bodyPr wrap="none" anchor="t">
            <a:spAutoFit/>
          </a:bodyPr>
          <a:p>
            <a:r>
              <a:rPr lang="zh-CN" altLang="en-US" sz="2400" b="1" dirty="0">
                <a:solidFill>
                  <a:srgbClr val="FF0000"/>
                </a:solidFill>
                <a:latin typeface="华文仿宋" charset="-122"/>
                <a:ea typeface="华文仿宋" charset="-122"/>
              </a:rPr>
              <a:t>hè  </a:t>
            </a:r>
            <a:endParaRPr lang="zh-CN" altLang="en-US" sz="2400" b="1" dirty="0">
              <a:solidFill>
                <a:srgbClr val="FF0000"/>
              </a:solidFill>
              <a:latin typeface="华文仿宋" charset="-122"/>
              <a:ea typeface="华文仿宋" charset="-122"/>
            </a:endParaRPr>
          </a:p>
        </p:txBody>
      </p:sp>
      <p:sp>
        <p:nvSpPr>
          <p:cNvPr id="6" name="文本框 5"/>
          <p:cNvSpPr txBox="1"/>
          <p:nvPr/>
        </p:nvSpPr>
        <p:spPr>
          <a:xfrm>
            <a:off x="3159125" y="1374775"/>
            <a:ext cx="1103313" cy="460375"/>
          </a:xfrm>
          <a:prstGeom prst="rect">
            <a:avLst/>
          </a:prstGeom>
          <a:noFill/>
          <a:ln w="9525">
            <a:noFill/>
          </a:ln>
        </p:spPr>
        <p:txBody>
          <a:bodyPr wrap="none" anchor="t">
            <a:spAutoFit/>
          </a:bodyPr>
          <a:p>
            <a:r>
              <a:rPr lang="zh-CN" altLang="en-US" sz="2400" b="1" dirty="0">
                <a:solidFill>
                  <a:srgbClr val="FF0000"/>
                </a:solidFill>
                <a:latin typeface="华文仿宋" charset="-122"/>
                <a:ea typeface="华文仿宋" charset="-122"/>
              </a:rPr>
              <a:t>zhàng</a:t>
            </a:r>
            <a:endParaRPr lang="zh-CN" altLang="en-US" sz="2400" b="1" dirty="0">
              <a:solidFill>
                <a:srgbClr val="FF0000"/>
              </a:solidFill>
              <a:latin typeface="华文仿宋" charset="-122"/>
              <a:ea typeface="华文仿宋" charset="-122"/>
            </a:endParaRPr>
          </a:p>
        </p:txBody>
      </p:sp>
      <p:sp>
        <p:nvSpPr>
          <p:cNvPr id="7" name="文本框 6"/>
          <p:cNvSpPr txBox="1"/>
          <p:nvPr/>
        </p:nvSpPr>
        <p:spPr>
          <a:xfrm>
            <a:off x="5994400" y="1374775"/>
            <a:ext cx="827088" cy="460375"/>
          </a:xfrm>
          <a:prstGeom prst="rect">
            <a:avLst/>
          </a:prstGeom>
          <a:noFill/>
          <a:ln w="9525">
            <a:noFill/>
          </a:ln>
        </p:spPr>
        <p:txBody>
          <a:bodyPr wrap="none" anchor="t">
            <a:spAutoFit/>
          </a:bodyPr>
          <a:p>
            <a:r>
              <a:rPr lang="zh-CN" altLang="en-US" sz="2400" b="1" dirty="0">
                <a:solidFill>
                  <a:srgbClr val="FF0000"/>
                </a:solidFill>
                <a:latin typeface="华文仿宋" charset="-122"/>
                <a:ea typeface="华文仿宋" charset="-122"/>
              </a:rPr>
              <a:t>zhàn </a:t>
            </a:r>
            <a:endParaRPr lang="zh-CN" altLang="en-US" sz="2400" b="1" dirty="0">
              <a:solidFill>
                <a:srgbClr val="FF0000"/>
              </a:solidFill>
              <a:latin typeface="华文仿宋" charset="-122"/>
              <a:ea typeface="华文仿宋" charset="-122"/>
            </a:endParaRPr>
          </a:p>
        </p:txBody>
      </p:sp>
      <p:sp>
        <p:nvSpPr>
          <p:cNvPr id="8" name="文本框 7"/>
          <p:cNvSpPr txBox="1"/>
          <p:nvPr/>
        </p:nvSpPr>
        <p:spPr>
          <a:xfrm>
            <a:off x="827088" y="1835150"/>
            <a:ext cx="1082675" cy="460375"/>
          </a:xfrm>
          <a:prstGeom prst="rect">
            <a:avLst/>
          </a:prstGeom>
          <a:noFill/>
          <a:ln w="9525">
            <a:noFill/>
          </a:ln>
        </p:spPr>
        <p:txBody>
          <a:bodyPr wrap="square" anchor="t">
            <a:spAutoFit/>
          </a:bodyPr>
          <a:p>
            <a:r>
              <a:rPr lang="zh-CN" altLang="en-US" sz="2400" b="1" dirty="0">
                <a:solidFill>
                  <a:srgbClr val="FF0000"/>
                </a:solidFill>
                <a:latin typeface="华文仿宋" charset="-122"/>
                <a:ea typeface="华文仿宋" charset="-122"/>
              </a:rPr>
              <a:t>jiàn</a:t>
            </a:r>
            <a:endParaRPr lang="zh-CN" altLang="en-US" sz="2400" b="1" dirty="0">
              <a:solidFill>
                <a:srgbClr val="FF0000"/>
              </a:solidFill>
              <a:latin typeface="华文仿宋" charset="-122"/>
              <a:ea typeface="华文仿宋" charset="-122"/>
            </a:endParaRPr>
          </a:p>
        </p:txBody>
      </p:sp>
      <p:sp>
        <p:nvSpPr>
          <p:cNvPr id="9" name="文本框 8"/>
          <p:cNvSpPr txBox="1"/>
          <p:nvPr/>
        </p:nvSpPr>
        <p:spPr>
          <a:xfrm>
            <a:off x="3749675" y="1835150"/>
            <a:ext cx="579438" cy="460375"/>
          </a:xfrm>
          <a:prstGeom prst="rect">
            <a:avLst/>
          </a:prstGeom>
          <a:noFill/>
          <a:ln w="9525">
            <a:noFill/>
          </a:ln>
        </p:spPr>
        <p:txBody>
          <a:bodyPr wrap="none" anchor="t">
            <a:spAutoFit/>
          </a:bodyPr>
          <a:p>
            <a:r>
              <a:rPr lang="zh-CN" altLang="en-US" sz="2400" b="1" dirty="0">
                <a:solidFill>
                  <a:srgbClr val="FF0000"/>
                </a:solidFill>
                <a:latin typeface="华文仿宋" charset="-122"/>
                <a:ea typeface="华文仿宋" charset="-122"/>
              </a:rPr>
              <a:t>shé</a:t>
            </a:r>
            <a:endParaRPr lang="zh-CN" altLang="en-US" sz="2400" b="1" dirty="0">
              <a:solidFill>
                <a:srgbClr val="FF0000"/>
              </a:solidFill>
              <a:latin typeface="华文仿宋" charset="-122"/>
              <a:ea typeface="华文仿宋" charset="-122"/>
            </a:endParaRPr>
          </a:p>
        </p:txBody>
      </p:sp>
      <p:sp>
        <p:nvSpPr>
          <p:cNvPr id="10" name="文本框 9"/>
          <p:cNvSpPr txBox="1"/>
          <p:nvPr/>
        </p:nvSpPr>
        <p:spPr>
          <a:xfrm>
            <a:off x="6821488" y="1835150"/>
            <a:ext cx="487362" cy="460375"/>
          </a:xfrm>
          <a:prstGeom prst="rect">
            <a:avLst/>
          </a:prstGeom>
          <a:noFill/>
          <a:ln w="9525">
            <a:noFill/>
          </a:ln>
        </p:spPr>
        <p:txBody>
          <a:bodyPr wrap="none" anchor="t">
            <a:spAutoFit/>
          </a:bodyPr>
          <a:p>
            <a:r>
              <a:rPr lang="zh-CN" altLang="en-US" sz="2400" b="1" dirty="0">
                <a:solidFill>
                  <a:srgbClr val="FF0000"/>
                </a:solidFill>
                <a:latin typeface="华文仿宋" charset="-122"/>
                <a:ea typeface="华文仿宋" charset="-122"/>
              </a:rPr>
              <a:t>绰</a:t>
            </a:r>
            <a:endParaRPr lang="zh-CN" altLang="en-US" sz="2400" b="1" dirty="0">
              <a:solidFill>
                <a:srgbClr val="FF0000"/>
              </a:solidFill>
              <a:latin typeface="华文仿宋" charset="-122"/>
              <a:ea typeface="华文仿宋" charset="-122"/>
            </a:endParaRPr>
          </a:p>
        </p:txBody>
      </p:sp>
      <p:sp>
        <p:nvSpPr>
          <p:cNvPr id="11" name="文本框 10"/>
          <p:cNvSpPr txBox="1"/>
          <p:nvPr/>
        </p:nvSpPr>
        <p:spPr>
          <a:xfrm>
            <a:off x="1209675" y="2295525"/>
            <a:ext cx="488950" cy="460375"/>
          </a:xfrm>
          <a:prstGeom prst="rect">
            <a:avLst/>
          </a:prstGeom>
          <a:noFill/>
          <a:ln w="9525">
            <a:noFill/>
          </a:ln>
        </p:spPr>
        <p:txBody>
          <a:bodyPr wrap="none" anchor="t">
            <a:spAutoFit/>
          </a:bodyPr>
          <a:p>
            <a:r>
              <a:rPr lang="zh-CN" altLang="en-US" sz="2400" b="1" dirty="0">
                <a:solidFill>
                  <a:srgbClr val="FF0000"/>
                </a:solidFill>
                <a:latin typeface="华文仿宋" charset="-122"/>
                <a:ea typeface="华文仿宋" charset="-122"/>
              </a:rPr>
              <a:t>拭</a:t>
            </a:r>
            <a:endParaRPr lang="zh-CN" altLang="en-US" sz="2400" b="1" dirty="0">
              <a:solidFill>
                <a:srgbClr val="FF0000"/>
              </a:solidFill>
              <a:latin typeface="华文仿宋" charset="-122"/>
              <a:ea typeface="华文仿宋" charset="-122"/>
            </a:endParaRPr>
          </a:p>
        </p:txBody>
      </p:sp>
      <p:sp>
        <p:nvSpPr>
          <p:cNvPr id="12" name="文本框 11"/>
          <p:cNvSpPr txBox="1"/>
          <p:nvPr/>
        </p:nvSpPr>
        <p:spPr>
          <a:xfrm>
            <a:off x="3965575" y="2293938"/>
            <a:ext cx="488950" cy="460375"/>
          </a:xfrm>
          <a:prstGeom prst="rect">
            <a:avLst/>
          </a:prstGeom>
          <a:noFill/>
          <a:ln w="9525">
            <a:noFill/>
          </a:ln>
        </p:spPr>
        <p:txBody>
          <a:bodyPr wrap="none" anchor="t">
            <a:spAutoFit/>
          </a:bodyPr>
          <a:p>
            <a:r>
              <a:rPr lang="zh-CN" altLang="en-US" sz="2400" b="1" dirty="0">
                <a:solidFill>
                  <a:srgbClr val="FF0000"/>
                </a:solidFill>
                <a:latin typeface="华文仿宋" charset="-122"/>
                <a:ea typeface="华文仿宋" charset="-122"/>
              </a:rPr>
              <a:t>荤</a:t>
            </a:r>
            <a:endParaRPr lang="zh-CN" altLang="en-US" sz="2400" b="1" dirty="0">
              <a:solidFill>
                <a:srgbClr val="FF0000"/>
              </a:solidFill>
              <a:latin typeface="华文仿宋" charset="-122"/>
              <a:ea typeface="华文仿宋" charset="-122"/>
            </a:endParaRPr>
          </a:p>
        </p:txBody>
      </p:sp>
      <p:sp>
        <p:nvSpPr>
          <p:cNvPr id="13" name="文本框 12"/>
          <p:cNvSpPr txBox="1"/>
          <p:nvPr/>
        </p:nvSpPr>
        <p:spPr>
          <a:xfrm>
            <a:off x="6719888" y="2293938"/>
            <a:ext cx="488950" cy="460375"/>
          </a:xfrm>
          <a:prstGeom prst="rect">
            <a:avLst/>
          </a:prstGeom>
          <a:noFill/>
          <a:ln w="9525">
            <a:noFill/>
          </a:ln>
        </p:spPr>
        <p:txBody>
          <a:bodyPr wrap="none" anchor="t">
            <a:spAutoFit/>
          </a:bodyPr>
          <a:p>
            <a:r>
              <a:rPr lang="zh-CN" altLang="en-US" sz="2400" b="1" dirty="0">
                <a:solidFill>
                  <a:srgbClr val="FF0000"/>
                </a:solidFill>
                <a:latin typeface="华文仿宋" charset="-122"/>
                <a:ea typeface="华文仿宋" charset="-122"/>
              </a:rPr>
              <a:t>颓</a:t>
            </a:r>
            <a:endParaRPr lang="zh-CN" altLang="en-US" sz="2400" b="1" dirty="0">
              <a:solidFill>
                <a:srgbClr val="FF0000"/>
              </a:solidFill>
              <a:latin typeface="华文仿宋" charset="-122"/>
              <a:ea typeface="华文仿宋" charset="-122"/>
            </a:endParaRPr>
          </a:p>
        </p:txBody>
      </p:sp>
      <p:sp>
        <p:nvSpPr>
          <p:cNvPr id="14" name="文本框 13"/>
          <p:cNvSpPr txBox="1"/>
          <p:nvPr/>
        </p:nvSpPr>
        <p:spPr>
          <a:xfrm>
            <a:off x="1787525" y="3606800"/>
            <a:ext cx="5692775" cy="458788"/>
          </a:xfrm>
          <a:prstGeom prst="rect">
            <a:avLst/>
          </a:prstGeom>
          <a:noFill/>
          <a:ln w="9525">
            <a:noFill/>
          </a:ln>
        </p:spPr>
        <p:txBody>
          <a:bodyPr wrap="none" anchor="t">
            <a:spAutoFit/>
          </a:bodyPr>
          <a:p>
            <a:pPr>
              <a:lnSpc>
                <a:spcPts val="2875"/>
              </a:lnSpc>
            </a:pPr>
            <a:r>
              <a:rPr lang="zh-CN" altLang="en-US" sz="2400" b="1" dirty="0">
                <a:solidFill>
                  <a:srgbClr val="FF0000"/>
                </a:solidFill>
                <a:latin typeface="华文仿宋" charset="-122"/>
                <a:ea typeface="华文仿宋" charset="-122"/>
              </a:rPr>
              <a:t>认为不值得辩论或申辩。屑，认为值得。</a:t>
            </a:r>
            <a:endParaRPr lang="zh-CN" altLang="en-US" sz="2400" b="1" dirty="0">
              <a:solidFill>
                <a:srgbClr val="FF0000"/>
              </a:solidFill>
              <a:latin typeface="华文仿宋" charset="-122"/>
              <a:ea typeface="华文仿宋" charset="-122"/>
            </a:endParaRPr>
          </a:p>
        </p:txBody>
      </p:sp>
      <p:sp>
        <p:nvSpPr>
          <p:cNvPr id="2" name="文本框 1"/>
          <p:cNvSpPr txBox="1"/>
          <p:nvPr/>
        </p:nvSpPr>
        <p:spPr>
          <a:xfrm>
            <a:off x="1289050" y="4959350"/>
            <a:ext cx="3243263" cy="460375"/>
          </a:xfrm>
          <a:prstGeom prst="rect">
            <a:avLst/>
          </a:prstGeom>
          <a:noFill/>
          <a:ln w="9525">
            <a:noFill/>
          </a:ln>
        </p:spPr>
        <p:txBody>
          <a:bodyPr wrap="none" anchor="t">
            <a:spAutoFit/>
          </a:bodyPr>
          <a:p>
            <a:pPr>
              <a:lnSpc>
                <a:spcPts val="2875"/>
              </a:lnSpc>
            </a:pPr>
            <a:r>
              <a:rPr lang="zh-CN" altLang="en-US" sz="2400" b="1" dirty="0">
                <a:solidFill>
                  <a:srgbClr val="FF0000"/>
                </a:solidFill>
                <a:latin typeface="华文仿宋" charset="-122"/>
                <a:ea typeface="华文仿宋" charset="-122"/>
              </a:rPr>
              <a:t>谋生，筹划如何生活。</a:t>
            </a:r>
            <a:endParaRPr lang="zh-CN" altLang="en-US" sz="2400" b="1" dirty="0">
              <a:solidFill>
                <a:srgbClr val="FF0000"/>
              </a:solidFill>
              <a:latin typeface="华文仿宋" charset="-122"/>
              <a:ea typeface="华文仿宋" charset="-122"/>
            </a:endParaRPr>
          </a:p>
        </p:txBody>
      </p:sp>
      <p:sp>
        <p:nvSpPr>
          <p:cNvPr id="3" name="文本框 2"/>
          <p:cNvSpPr txBox="1"/>
          <p:nvPr/>
        </p:nvSpPr>
        <p:spPr>
          <a:xfrm>
            <a:off x="1155700" y="5826125"/>
            <a:ext cx="5386388" cy="460375"/>
          </a:xfrm>
          <a:prstGeom prst="rect">
            <a:avLst/>
          </a:prstGeom>
          <a:noFill/>
          <a:ln w="9525">
            <a:noFill/>
          </a:ln>
        </p:spPr>
        <p:txBody>
          <a:bodyPr wrap="none" anchor="t">
            <a:spAutoFit/>
          </a:bodyPr>
          <a:p>
            <a:pPr>
              <a:lnSpc>
                <a:spcPts val="2875"/>
              </a:lnSpc>
            </a:pPr>
            <a:r>
              <a:rPr lang="zh-CN" altLang="en-US" sz="2400" b="1" dirty="0">
                <a:solidFill>
                  <a:srgbClr val="FF0000"/>
                </a:solidFill>
                <a:latin typeface="华文仿宋" charset="-122"/>
                <a:ea typeface="华文仿宋" charset="-122"/>
              </a:rPr>
              <a:t>（言语、行动）追随别人（多含贬义）</a:t>
            </a:r>
            <a:endParaRPr lang="zh-CN" altLang="en-US" sz="2400" b="1" dirty="0">
              <a:solidFill>
                <a:srgbClr val="FF0000"/>
              </a:solidFill>
              <a:latin typeface="华文仿宋" charset="-122"/>
              <a:ea typeface="华文仿宋"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nodeType="clickEffect">
                                  <p:stCondLst>
                                    <p:cond delay="0"/>
                                  </p:stCondLst>
                                  <p:childTnLst>
                                    <p:set>
                                      <p:cBhvr>
                                        <p:cTn id="51" dur="1" fill="hold">
                                          <p:stCondLst>
                                            <p:cond delay="0"/>
                                          </p:stCondLst>
                                        </p:cTn>
                                        <p:tgtEl>
                                          <p:spTgt spid="14">
                                            <p:txEl>
                                              <p:charRg st="0" end="28"/>
                                            </p:txEl>
                                          </p:spTgt>
                                        </p:tgtEl>
                                        <p:attrNameLst>
                                          <p:attrName>style.visibility</p:attrName>
                                        </p:attrNameLst>
                                      </p:cBhvr>
                                      <p:to>
                                        <p:strVal val="visible"/>
                                      </p:to>
                                    </p:set>
                                    <p:anim calcmode="lin" valueType="num">
                                      <p:cBhvr additive="base">
                                        <p:cTn id="52" dur="500" fill="hold"/>
                                        <p:tgtEl>
                                          <p:spTgt spid="14">
                                            <p:txEl>
                                              <p:charRg st="0" end="28"/>
                                            </p:txEl>
                                          </p:spTgt>
                                        </p:tgtEl>
                                        <p:attrNameLst>
                                          <p:attrName>ppt_x</p:attrName>
                                        </p:attrNameLst>
                                      </p:cBhvr>
                                      <p:tavLst>
                                        <p:tav tm="0">
                                          <p:val>
                                            <p:strVal val="1+#ppt_w/2"/>
                                          </p:val>
                                        </p:tav>
                                        <p:tav tm="100000">
                                          <p:val>
                                            <p:strVal val="#ppt_x"/>
                                          </p:val>
                                        </p:tav>
                                      </p:tavLst>
                                    </p:anim>
                                    <p:anim calcmode="lin" valueType="num">
                                      <p:cBhvr additive="base">
                                        <p:cTn id="53" dur="500" fill="hold"/>
                                        <p:tgtEl>
                                          <p:spTgt spid="14">
                                            <p:txEl>
                                              <p:charRg st="0" end="28"/>
                                            </p:txEl>
                                          </p:spTgt>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2" fill="hold" grpId="0" nodeType="clickEffect">
                                  <p:stCondLst>
                                    <p:cond delay="0"/>
                                  </p:stCondLst>
                                  <p:childTnLst>
                                    <p:set>
                                      <p:cBhvr>
                                        <p:cTn id="57" dur="1" fill="hold">
                                          <p:stCondLst>
                                            <p:cond delay="0"/>
                                          </p:stCondLst>
                                        </p:cTn>
                                        <p:tgtEl>
                                          <p:spTgt spid="2"/>
                                        </p:tgtEl>
                                        <p:attrNameLst>
                                          <p:attrName>style.visibility</p:attrName>
                                        </p:attrNameLst>
                                      </p:cBhvr>
                                      <p:to>
                                        <p:strVal val="visible"/>
                                      </p:to>
                                    </p:set>
                                    <p:anim calcmode="lin" valueType="num">
                                      <p:cBhvr additive="base">
                                        <p:cTn id="58" dur="500" fill="hold"/>
                                        <p:tgtEl>
                                          <p:spTgt spid="2"/>
                                        </p:tgtEl>
                                        <p:attrNameLst>
                                          <p:attrName>ppt_x</p:attrName>
                                        </p:attrNameLst>
                                      </p:cBhvr>
                                      <p:tavLst>
                                        <p:tav tm="0">
                                          <p:val>
                                            <p:strVal val="1+#ppt_w/2"/>
                                          </p:val>
                                        </p:tav>
                                        <p:tav tm="100000">
                                          <p:val>
                                            <p:strVal val="#ppt_x"/>
                                          </p:val>
                                        </p:tav>
                                      </p:tavLst>
                                    </p:anim>
                                    <p:anim calcmode="lin" valueType="num">
                                      <p:cBhvr additive="base">
                                        <p:cTn id="59"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2" fill="hold" nodeType="clickEffect">
                                  <p:stCondLst>
                                    <p:cond delay="0"/>
                                  </p:stCondLst>
                                  <p:childTnLst>
                                    <p:set>
                                      <p:cBhvr>
                                        <p:cTn id="63" dur="1" fill="hold">
                                          <p:stCondLst>
                                            <p:cond delay="0"/>
                                          </p:stCondLst>
                                        </p:cTn>
                                        <p:tgtEl>
                                          <p:spTgt spid="3">
                                            <p:txEl>
                                              <p:charRg st="0" end="28"/>
                                            </p:txEl>
                                          </p:spTgt>
                                        </p:tgtEl>
                                        <p:attrNameLst>
                                          <p:attrName>style.visibility</p:attrName>
                                        </p:attrNameLst>
                                      </p:cBhvr>
                                      <p:to>
                                        <p:strVal val="visible"/>
                                      </p:to>
                                    </p:set>
                                    <p:anim calcmode="lin" valueType="num">
                                      <p:cBhvr>
                                        <p:cTn id="64" dur="500" fill="hold"/>
                                        <p:tgtEl>
                                          <p:spTgt spid="3">
                                            <p:txEl>
                                              <p:charRg st="0" end="28"/>
                                            </p:txEl>
                                          </p:spTgt>
                                        </p:tgtEl>
                                        <p:attrNameLst>
                                          <p:attrName>ppt_x</p:attrName>
                                        </p:attrNameLst>
                                      </p:cBhvr>
                                      <p:tavLst>
                                        <p:tav tm="0">
                                          <p:val>
                                            <p:strVal val="1+#ppt_w/2"/>
                                          </p:val>
                                        </p:tav>
                                        <p:tav tm="100000">
                                          <p:val>
                                            <p:strVal val="#ppt_x"/>
                                          </p:val>
                                        </p:tav>
                                      </p:tavLst>
                                    </p:anim>
                                    <p:anim calcmode="lin" valueType="num">
                                      <p:cBhvr>
                                        <p:cTn id="65" dur="500" fill="hold"/>
                                        <p:tgtEl>
                                          <p:spTgt spid="3">
                                            <p:txEl>
                                              <p:charRg st="0" end="2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097" name="图片 72718" descr="001"/>
          <p:cNvPicPr>
            <a:picLocks noChangeAspect="1"/>
          </p:cNvPicPr>
          <p:nvPr/>
        </p:nvPicPr>
        <p:blipFill>
          <a:blip r:embed="rId1"/>
          <a:stretch>
            <a:fillRect/>
          </a:stretch>
        </p:blipFill>
        <p:spPr>
          <a:xfrm>
            <a:off x="0" y="0"/>
            <a:ext cx="9144000" cy="6858000"/>
          </a:xfrm>
          <a:prstGeom prst="rect">
            <a:avLst/>
          </a:prstGeom>
          <a:noFill/>
          <a:ln w="9525">
            <a:noFill/>
          </a:ln>
        </p:spPr>
      </p:pic>
      <p:pic>
        <p:nvPicPr>
          <p:cNvPr id="5" name="图片 4" descr="4"/>
          <p:cNvPicPr>
            <a:picLocks noChangeAspect="1"/>
          </p:cNvPicPr>
          <p:nvPr/>
        </p:nvPicPr>
        <p:blipFill>
          <a:blip r:embed="rId2">
            <a:clrChange>
              <a:clrFrom>
                <a:srgbClr val="000000"/>
              </a:clrFrom>
              <a:clrTo>
                <a:srgbClr val="000000">
                  <a:alpha val="0"/>
                </a:srgbClr>
              </a:clrTo>
            </a:clrChange>
          </a:blip>
          <a:stretch>
            <a:fillRect/>
          </a:stretch>
        </p:blipFill>
        <p:spPr>
          <a:xfrm>
            <a:off x="323850" y="1196975"/>
            <a:ext cx="2987675" cy="1724025"/>
          </a:xfrm>
          <a:prstGeom prst="rect">
            <a:avLst/>
          </a:prstGeom>
          <a:noFill/>
          <a:ln w="9525">
            <a:noFill/>
          </a:ln>
        </p:spPr>
      </p:pic>
      <p:sp>
        <p:nvSpPr>
          <p:cNvPr id="4099" name="文本框 6"/>
          <p:cNvSpPr txBox="1"/>
          <p:nvPr/>
        </p:nvSpPr>
        <p:spPr>
          <a:xfrm>
            <a:off x="1303338" y="1196975"/>
            <a:ext cx="7467600" cy="5016500"/>
          </a:xfrm>
          <a:prstGeom prst="rect">
            <a:avLst/>
          </a:prstGeom>
          <a:noFill/>
          <a:ln w="9525">
            <a:noFill/>
          </a:ln>
        </p:spPr>
        <p:txBody>
          <a:bodyPr anchor="t">
            <a:spAutoFit/>
          </a:bodyPr>
          <a:p>
            <a:r>
              <a:rPr lang="en-US" altLang="zh-CN" sz="2800" b="1" dirty="0">
                <a:solidFill>
                  <a:srgbClr val="FF0000"/>
                </a:solidFill>
                <a:latin typeface="华文彩云" charset="-122"/>
                <a:ea typeface="华文彩云" charset="-122"/>
              </a:rPr>
              <a:t>         </a:t>
            </a:r>
            <a:r>
              <a:rPr lang="zh-CN" altLang="en-US" sz="3200" b="1" dirty="0">
                <a:solidFill>
                  <a:srgbClr val="FF0000"/>
                </a:solidFill>
                <a:latin typeface="华文行楷" charset="-122"/>
                <a:ea typeface="华文行楷" charset="-122"/>
              </a:rPr>
              <a:t>凡读过鲁迅小说的人，几乎没有不知道《孔乙己》的；凡读过《孔乙己》的人，无不在心中留下孔乙己这个遭到社会凉薄的苦人儿的形象。据鲁迅先生的朋友孙伏园回忆，鲁迅先生自己也说过，在他创作的短篇小说中，他最喜欢《孔乙己》。他为什么最喜欢孔乙己？孔乙己究竟是一个怎样的艺术形象？今天就让我们一块儿来认识一下孔乙己这个人物形象。</a:t>
            </a:r>
            <a:r>
              <a:rPr lang="zh-CN" altLang="en-US" sz="2800" b="1" dirty="0">
                <a:solidFill>
                  <a:srgbClr val="FF0000"/>
                </a:solidFill>
                <a:latin typeface="华文行楷" charset="-122"/>
                <a:ea typeface="华文行楷" charset="-122"/>
              </a:rPr>
              <a:t> </a:t>
            </a:r>
            <a:endParaRPr lang="zh-CN" altLang="en-US" sz="2800" b="1" dirty="0">
              <a:solidFill>
                <a:srgbClr val="FF0000"/>
              </a:solidFill>
              <a:latin typeface="华文行楷" charset="-122"/>
              <a:ea typeface="华文行楷"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00000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accent3"/>
            </a:gs>
            <a:gs pos="93000">
              <a:schemeClr val="accent5"/>
            </a:gs>
          </a:gsLst>
          <a:lin ang="5400000" scaled="0"/>
        </a:gradFill>
        <a:effectLst/>
      </p:bgPr>
    </p:bg>
    <p:spTree>
      <p:nvGrpSpPr>
        <p:cNvPr id="1" name=""/>
        <p:cNvGrpSpPr/>
        <p:nvPr/>
      </p:nvGrpSpPr>
      <p:grpSpPr/>
      <p:sp>
        <p:nvSpPr>
          <p:cNvPr id="16386" name="文本框 3"/>
          <p:cNvSpPr txBox="1"/>
          <p:nvPr/>
        </p:nvSpPr>
        <p:spPr>
          <a:xfrm>
            <a:off x="471488" y="333375"/>
            <a:ext cx="8313737" cy="6159500"/>
          </a:xfrm>
          <a:prstGeom prst="rect">
            <a:avLst/>
          </a:prstGeom>
          <a:noFill/>
          <a:ln w="9525">
            <a:noFill/>
          </a:ln>
        </p:spPr>
        <p:txBody>
          <a:bodyPr wrap="square" anchor="t">
            <a:spAutoFit/>
          </a:bodyPr>
          <a:p>
            <a:pPr>
              <a:lnSpc>
                <a:spcPts val="3375"/>
              </a:lnSpc>
            </a:pPr>
            <a:r>
              <a:rPr lang="zh-CN" altLang="en-US" sz="2400" b="1">
                <a:latin typeface="楷体" panose="02010609060101010101" charset="-122"/>
                <a:ea typeface="楷体" panose="02010609060101010101" charset="-122"/>
              </a:rPr>
              <a:t>3、改正下面句中的错别字 </a:t>
            </a:r>
            <a:endParaRPr lang="zh-CN" altLang="en-US" sz="2400" b="1">
              <a:latin typeface="楷体" panose="02010609060101010101" charset="-122"/>
              <a:ea typeface="楷体" panose="02010609060101010101" charset="-122"/>
            </a:endParaRPr>
          </a:p>
          <a:p>
            <a:pPr>
              <a:lnSpc>
                <a:spcPts val="3375"/>
              </a:lnSpc>
            </a:pPr>
            <a:r>
              <a:rPr lang="zh-CN" altLang="en-US" sz="2400" b="1">
                <a:latin typeface="楷体" panose="02010609060101010101" charset="-122"/>
                <a:ea typeface="楷体" panose="02010609060101010101" charset="-122"/>
              </a:rPr>
              <a:t>⑴倘肯多花一文，便可以买一蝶盐煮笋，或者茴香豆。</a:t>
            </a:r>
            <a:endParaRPr lang="zh-CN" altLang="en-US" sz="2400" b="1">
              <a:latin typeface="楷体" panose="02010609060101010101" charset="-122"/>
              <a:ea typeface="楷体" panose="02010609060101010101" charset="-122"/>
            </a:endParaRPr>
          </a:p>
          <a:p>
            <a:pPr>
              <a:lnSpc>
                <a:spcPts val="3375"/>
              </a:lnSpc>
            </a:pPr>
            <a:r>
              <a:rPr lang="zh-CN" altLang="en-US" sz="2400" b="1">
                <a:latin typeface="楷体" panose="02010609060101010101" charset="-122"/>
                <a:ea typeface="楷体" panose="02010609060101010101" charset="-122"/>
              </a:rPr>
              <a:t>⑵孔乙己便涨红了脸，额上的青筋条条绽出，争辨道：“窃书不能算偷-- </a:t>
            </a:r>
            <a:endParaRPr lang="zh-CN" altLang="en-US" sz="2400" b="1">
              <a:latin typeface="楷体" panose="02010609060101010101" charset="-122"/>
              <a:ea typeface="楷体" panose="02010609060101010101" charset="-122"/>
            </a:endParaRPr>
          </a:p>
          <a:p>
            <a:pPr>
              <a:lnSpc>
                <a:spcPts val="3375"/>
              </a:lnSpc>
            </a:pPr>
            <a:r>
              <a:rPr lang="zh-CN" altLang="en-US" sz="2400" b="1">
                <a:latin typeface="楷体" panose="02010609060101010101" charset="-122"/>
                <a:ea typeface="楷体" panose="02010609060101010101" charset="-122"/>
              </a:rPr>
              <a:t>⑶孔乙己等了许久，很肯切地说道.“不能写罢?--  </a:t>
            </a:r>
            <a:endParaRPr lang="zh-CN" altLang="en-US" sz="2400" b="1">
              <a:latin typeface="楷体" panose="02010609060101010101" charset="-122"/>
              <a:ea typeface="楷体" panose="02010609060101010101" charset="-122"/>
            </a:endParaRPr>
          </a:p>
          <a:p>
            <a:pPr>
              <a:lnSpc>
                <a:spcPts val="3375"/>
              </a:lnSpc>
            </a:pPr>
            <a:r>
              <a:rPr lang="zh-CN" altLang="en-US" sz="2400" b="1">
                <a:latin typeface="楷体" panose="02010609060101010101" charset="-122"/>
                <a:ea typeface="楷体" panose="02010609060101010101" charset="-122"/>
              </a:rPr>
              <a:t>⑷见我毫不热心，便又叹一口气，显出极惋息的样子。</a:t>
            </a:r>
            <a:endParaRPr lang="zh-CN" altLang="en-US" sz="2400" b="1">
              <a:latin typeface="楷体" panose="02010609060101010101" charset="-122"/>
              <a:ea typeface="楷体" panose="02010609060101010101" charset="-122"/>
            </a:endParaRPr>
          </a:p>
          <a:p>
            <a:pPr>
              <a:lnSpc>
                <a:spcPts val="3375"/>
              </a:lnSpc>
            </a:pPr>
            <a:r>
              <a:rPr lang="zh-CN" altLang="en-US" sz="2400" b="1">
                <a:latin typeface="楷体" panose="02010609060101010101" charset="-122"/>
                <a:ea typeface="楷体" panose="02010609060101010101" charset="-122"/>
              </a:rPr>
              <a:t>4、根据课文，在横线上填上恰当的词语</a:t>
            </a:r>
            <a:endParaRPr lang="zh-CN" altLang="en-US" sz="2400" b="1">
              <a:latin typeface="楷体" panose="02010609060101010101" charset="-122"/>
              <a:ea typeface="楷体" panose="02010609060101010101" charset="-122"/>
            </a:endParaRPr>
          </a:p>
          <a:p>
            <a:pPr>
              <a:lnSpc>
                <a:spcPts val="3375"/>
              </a:lnSpc>
            </a:pPr>
            <a:r>
              <a:rPr lang="zh-CN" altLang="en-US" sz="2400" b="1">
                <a:latin typeface="楷体" panose="02010609060101010101" charset="-122"/>
                <a:ea typeface="楷体" panose="02010609060101010101" charset="-122"/>
              </a:rPr>
              <a:t>⑴只有穿长衫的，才</a:t>
            </a:r>
            <a:r>
              <a:rPr lang="zh-CN" altLang="en-US" sz="2400" b="1" u="sng">
                <a:latin typeface="楷体" panose="02010609060101010101" charset="-122"/>
                <a:ea typeface="楷体" panose="02010609060101010101" charset="-122"/>
              </a:rPr>
              <a:t>    </a:t>
            </a:r>
            <a:r>
              <a:rPr lang="zh-CN" altLang="en-US" sz="2400" b="1">
                <a:latin typeface="楷体" panose="02010609060101010101" charset="-122"/>
                <a:ea typeface="楷体" panose="02010609060101010101" charset="-122"/>
              </a:rPr>
              <a:t>进店面隔壁的房子里，要酒要菜，慢慢地坐喝。</a:t>
            </a:r>
            <a:endParaRPr lang="zh-CN" altLang="en-US" sz="2400" b="1">
              <a:latin typeface="楷体" panose="02010609060101010101" charset="-122"/>
              <a:ea typeface="楷体" panose="02010609060101010101" charset="-122"/>
            </a:endParaRPr>
          </a:p>
          <a:p>
            <a:pPr>
              <a:lnSpc>
                <a:spcPts val="3375"/>
              </a:lnSpc>
            </a:pPr>
            <a:r>
              <a:rPr lang="zh-CN" altLang="en-US" sz="2400" b="1">
                <a:latin typeface="楷体" panose="02010609060101010101" charset="-122"/>
                <a:ea typeface="楷体" panose="02010609060101010101" charset="-122"/>
              </a:rPr>
              <a:t>⑵他不回答，对柜里说，“温两碗洒，要一碟茴香豆。”便      </a:t>
            </a:r>
            <a:endParaRPr lang="zh-CN" altLang="en-US" sz="2400" b="1">
              <a:latin typeface="楷体" panose="02010609060101010101" charset="-122"/>
              <a:ea typeface="楷体" panose="02010609060101010101" charset="-122"/>
            </a:endParaRPr>
          </a:p>
          <a:p>
            <a:pPr>
              <a:lnSpc>
                <a:spcPts val="3375"/>
              </a:lnSpc>
            </a:pPr>
            <a:r>
              <a:rPr lang="zh-CN" altLang="en-US" sz="2400" b="1" u="sng">
                <a:latin typeface="楷体" panose="02010609060101010101" charset="-122"/>
                <a:ea typeface="楷体" panose="02010609060101010101" charset="-122"/>
              </a:rPr>
              <a:t>     </a:t>
            </a:r>
            <a:r>
              <a:rPr lang="zh-CN" altLang="en-US" sz="2400" b="1">
                <a:latin typeface="楷体" panose="02010609060101010101" charset="-122"/>
                <a:ea typeface="楷体" panose="02010609060101010101" charset="-122"/>
              </a:rPr>
              <a:t>出九文大钱。</a:t>
            </a:r>
            <a:endParaRPr lang="zh-CN" altLang="en-US" sz="2400" b="1">
              <a:latin typeface="楷体" panose="02010609060101010101" charset="-122"/>
              <a:ea typeface="楷体" panose="02010609060101010101" charset="-122"/>
            </a:endParaRPr>
          </a:p>
          <a:p>
            <a:pPr>
              <a:lnSpc>
                <a:spcPts val="3375"/>
              </a:lnSpc>
            </a:pPr>
            <a:r>
              <a:rPr lang="zh-CN" altLang="en-US" sz="2400" b="1">
                <a:latin typeface="楷体" panose="02010609060101010101" charset="-122"/>
                <a:ea typeface="楷体" panose="02010609060101010101" charset="-122"/>
              </a:rPr>
              <a:t>⑶孔乙已着了慌，伸出五指将碟子</a:t>
            </a:r>
            <a:r>
              <a:rPr lang="zh-CN" altLang="en-US" sz="2400" b="1" u="sng">
                <a:latin typeface="楷体" panose="02010609060101010101" charset="-122"/>
                <a:ea typeface="楷体" panose="02010609060101010101" charset="-122"/>
              </a:rPr>
              <a:t>    </a:t>
            </a:r>
            <a:r>
              <a:rPr lang="zh-CN" altLang="en-US" sz="2400" b="1">
                <a:latin typeface="楷体" panose="02010609060101010101" charset="-122"/>
                <a:ea typeface="楷体" panose="02010609060101010101" charset="-122"/>
              </a:rPr>
              <a:t>住。</a:t>
            </a:r>
            <a:endParaRPr lang="zh-CN" altLang="en-US" sz="2400" b="1">
              <a:latin typeface="楷体" panose="02010609060101010101" charset="-122"/>
              <a:ea typeface="楷体" panose="02010609060101010101" charset="-122"/>
            </a:endParaRPr>
          </a:p>
          <a:p>
            <a:pPr>
              <a:lnSpc>
                <a:spcPts val="3375"/>
              </a:lnSpc>
            </a:pPr>
            <a:r>
              <a:rPr lang="zh-CN" altLang="en-US" sz="2400" b="1">
                <a:latin typeface="楷体" panose="02010609060101010101" charset="-122"/>
                <a:ea typeface="楷体" panose="02010609060101010101" charset="-122"/>
              </a:rPr>
              <a:t>⑷孔乙己立刻显出颓唐不安模样，脸上</a:t>
            </a:r>
            <a:r>
              <a:rPr lang="zh-CN" altLang="en-US" sz="2400" b="1" u="sng">
                <a:latin typeface="楷体" panose="02010609060101010101" charset="-122"/>
                <a:ea typeface="楷体" panose="02010609060101010101" charset="-122"/>
              </a:rPr>
              <a:t>     </a:t>
            </a:r>
            <a:r>
              <a:rPr lang="zh-CN" altLang="en-US" sz="2400" b="1">
                <a:latin typeface="楷体" panose="02010609060101010101" charset="-122"/>
                <a:ea typeface="楷体" panose="02010609060101010101" charset="-122"/>
              </a:rPr>
              <a:t>上了一层灰色。</a:t>
            </a:r>
            <a:endParaRPr lang="zh-CN" altLang="en-US" sz="2400" b="1">
              <a:latin typeface="楷体" panose="02010609060101010101" charset="-122"/>
              <a:ea typeface="楷体" panose="02010609060101010101" charset="-122"/>
            </a:endParaRPr>
          </a:p>
          <a:p>
            <a:pPr>
              <a:lnSpc>
                <a:spcPts val="3375"/>
              </a:lnSpc>
            </a:pPr>
            <a:r>
              <a:rPr lang="zh-CN" altLang="en-US" sz="2400" b="1">
                <a:latin typeface="楷体" panose="02010609060101010101" charset="-122"/>
                <a:ea typeface="楷体" panose="02010609060101010101" charset="-122"/>
              </a:rPr>
              <a:t>⑸他从破衣袋里</a:t>
            </a:r>
            <a:r>
              <a:rPr lang="zh-CN" altLang="en-US" sz="2400" b="1" u="sng">
                <a:latin typeface="楷体" panose="02010609060101010101" charset="-122"/>
                <a:ea typeface="楷体" panose="02010609060101010101" charset="-122"/>
              </a:rPr>
              <a:t>     </a:t>
            </a:r>
            <a:r>
              <a:rPr lang="zh-CN" altLang="en-US" sz="2400" b="1">
                <a:latin typeface="楷体" panose="02010609060101010101" charset="-122"/>
                <a:ea typeface="楷体" panose="02010609060101010101" charset="-122"/>
              </a:rPr>
              <a:t>出四文大钱，放在我手里。</a:t>
            </a:r>
            <a:endParaRPr lang="zh-CN" altLang="en-US" sz="2400" b="1">
              <a:latin typeface="楷体" panose="02010609060101010101" charset="-122"/>
              <a:ea typeface="楷体" panose="02010609060101010101" charset="-122"/>
            </a:endParaRPr>
          </a:p>
        </p:txBody>
      </p:sp>
      <p:sp>
        <p:nvSpPr>
          <p:cNvPr id="6" name="圆角矩形标注 5"/>
          <p:cNvSpPr/>
          <p:nvPr/>
        </p:nvSpPr>
        <p:spPr>
          <a:xfrm>
            <a:off x="4632325" y="458788"/>
            <a:ext cx="1192213" cy="422275"/>
          </a:xfrm>
          <a:prstGeom prst="wedgeRoundRectCallout">
            <a:avLst>
              <a:gd name="adj1" fmla="val -47285"/>
              <a:gd name="adj2" fmla="val 73157"/>
              <a:gd name="adj3" fmla="val 16667"/>
            </a:avLst>
          </a:prstGeom>
        </p:spPr>
        <p:style>
          <a:lnRef idx="2">
            <a:schemeClr val="accent6"/>
          </a:lnRef>
          <a:fillRef idx="1">
            <a:schemeClr val="lt1"/>
          </a:fillRef>
          <a:effectRef idx="0">
            <a:schemeClr val="accent6"/>
          </a:effectRef>
          <a:fontRef idx="minor">
            <a:schemeClr val="dk1"/>
          </a:fontRef>
        </p:style>
        <p:txBody>
          <a:bodyPr rtlCol="0" anchor="ctr"/>
          <a:p>
            <a:pPr algn="l" fontAlgn="base"/>
            <a:r>
              <a:rPr lang="zh-CN" altLang="en-US" sz="2400" b="1" strike="noStrike" noProof="1">
                <a:solidFill>
                  <a:srgbClr val="FF0000"/>
                </a:solidFill>
                <a:latin typeface="楷体" panose="02010609060101010101" charset="-122"/>
                <a:ea typeface="楷体" panose="02010609060101010101" charset="-122"/>
                <a:sym typeface="+mn-ea"/>
              </a:rPr>
              <a:t>蝶→碟</a:t>
            </a:r>
            <a:r>
              <a:rPr lang="zh-CN" altLang="en-US" b="1" strike="noStrike" noProof="1">
                <a:latin typeface="楷体" panose="02010609060101010101" charset="-122"/>
                <a:ea typeface="楷体" panose="02010609060101010101" charset="-122"/>
                <a:sym typeface="+mn-ea"/>
              </a:rPr>
              <a:t> </a:t>
            </a:r>
            <a:endParaRPr lang="zh-CN" altLang="en-US" strike="noStrike" noProof="1"/>
          </a:p>
        </p:txBody>
      </p:sp>
      <p:sp>
        <p:nvSpPr>
          <p:cNvPr id="7" name="圆角矩形标注 6"/>
          <p:cNvSpPr/>
          <p:nvPr/>
        </p:nvSpPr>
        <p:spPr>
          <a:xfrm>
            <a:off x="5824538" y="1654175"/>
            <a:ext cx="1193800" cy="422275"/>
          </a:xfrm>
          <a:prstGeom prst="wedgeRoundRectCallout">
            <a:avLst>
              <a:gd name="adj1" fmla="val 60856"/>
              <a:gd name="adj2" fmla="val -78571"/>
              <a:gd name="adj3" fmla="val 16667"/>
            </a:avLst>
          </a:prstGeom>
        </p:spPr>
        <p:style>
          <a:lnRef idx="2">
            <a:schemeClr val="accent6"/>
          </a:lnRef>
          <a:fillRef idx="1">
            <a:schemeClr val="lt1"/>
          </a:fillRef>
          <a:effectRef idx="0">
            <a:schemeClr val="accent6"/>
          </a:effectRef>
          <a:fontRef idx="minor">
            <a:schemeClr val="dk1"/>
          </a:fontRef>
        </p:style>
        <p:txBody>
          <a:bodyPr rtlCol="0" anchor="ctr"/>
          <a:p>
            <a:pPr algn="l" fontAlgn="base"/>
            <a:r>
              <a:rPr lang="zh-CN" altLang="en-US" sz="2400" b="1" strike="noStrike" noProof="1">
                <a:solidFill>
                  <a:srgbClr val="FF0000"/>
                </a:solidFill>
                <a:latin typeface="楷体" panose="02010609060101010101" charset="-122"/>
                <a:ea typeface="楷体" panose="02010609060101010101" charset="-122"/>
                <a:sym typeface="+mn-ea"/>
              </a:rPr>
              <a:t>辨→辩</a:t>
            </a:r>
            <a:r>
              <a:rPr lang="zh-CN" altLang="en-US" b="1" strike="noStrike" noProof="1">
                <a:latin typeface="楷体" panose="02010609060101010101" charset="-122"/>
                <a:ea typeface="楷体" panose="02010609060101010101" charset="-122"/>
                <a:sym typeface="+mn-ea"/>
              </a:rPr>
              <a:t> </a:t>
            </a:r>
            <a:endParaRPr lang="zh-CN" altLang="en-US" strike="noStrike" noProof="1"/>
          </a:p>
        </p:txBody>
      </p:sp>
      <p:sp>
        <p:nvSpPr>
          <p:cNvPr id="8" name="圆角矩形标注 7"/>
          <p:cNvSpPr/>
          <p:nvPr/>
        </p:nvSpPr>
        <p:spPr>
          <a:xfrm>
            <a:off x="2881313" y="1654175"/>
            <a:ext cx="1192213" cy="422275"/>
          </a:xfrm>
          <a:prstGeom prst="wedgeRoundRectCallout">
            <a:avLst>
              <a:gd name="adj1" fmla="val 25306"/>
              <a:gd name="adj2" fmla="val 94511"/>
              <a:gd name="adj3" fmla="val 16667"/>
            </a:avLst>
          </a:prstGeom>
        </p:spPr>
        <p:style>
          <a:lnRef idx="2">
            <a:schemeClr val="accent6"/>
          </a:lnRef>
          <a:fillRef idx="1">
            <a:schemeClr val="lt1"/>
          </a:fillRef>
          <a:effectRef idx="0">
            <a:schemeClr val="accent6"/>
          </a:effectRef>
          <a:fontRef idx="minor">
            <a:schemeClr val="dk1"/>
          </a:fontRef>
        </p:style>
        <p:txBody>
          <a:bodyPr rtlCol="0" anchor="ctr"/>
          <a:p>
            <a:pPr algn="l" fontAlgn="base"/>
            <a:r>
              <a:rPr lang="zh-CN" altLang="en-US" sz="2400" b="1" strike="noStrike" noProof="1">
                <a:solidFill>
                  <a:srgbClr val="FF0000"/>
                </a:solidFill>
                <a:latin typeface="楷体" panose="02010609060101010101" charset="-122"/>
                <a:ea typeface="楷体" panose="02010609060101010101" charset="-122"/>
                <a:sym typeface="+mn-ea"/>
              </a:rPr>
              <a:t>肯→恳</a:t>
            </a:r>
            <a:r>
              <a:rPr lang="zh-CN" altLang="en-US" b="1" strike="noStrike" noProof="1">
                <a:latin typeface="楷体" panose="02010609060101010101" charset="-122"/>
                <a:ea typeface="楷体" panose="02010609060101010101" charset="-122"/>
                <a:sym typeface="+mn-ea"/>
              </a:rPr>
              <a:t> </a:t>
            </a:r>
            <a:endParaRPr lang="zh-CN" altLang="en-US" strike="noStrike" noProof="1"/>
          </a:p>
        </p:txBody>
      </p:sp>
      <p:sp>
        <p:nvSpPr>
          <p:cNvPr id="9" name="圆角矩形标注 8"/>
          <p:cNvSpPr/>
          <p:nvPr/>
        </p:nvSpPr>
        <p:spPr>
          <a:xfrm>
            <a:off x="6746875" y="2976563"/>
            <a:ext cx="1192213" cy="422275"/>
          </a:xfrm>
          <a:prstGeom prst="wedgeRoundRectCallout">
            <a:avLst>
              <a:gd name="adj1" fmla="val -66977"/>
              <a:gd name="adj2" fmla="val -72105"/>
              <a:gd name="adj3" fmla="val 16667"/>
            </a:avLst>
          </a:prstGeom>
        </p:spPr>
        <p:style>
          <a:lnRef idx="2">
            <a:schemeClr val="accent6"/>
          </a:lnRef>
          <a:fillRef idx="1">
            <a:schemeClr val="lt1"/>
          </a:fillRef>
          <a:effectRef idx="0">
            <a:schemeClr val="accent6"/>
          </a:effectRef>
          <a:fontRef idx="minor">
            <a:schemeClr val="dk1"/>
          </a:fontRef>
        </p:style>
        <p:txBody>
          <a:bodyPr rtlCol="0" anchor="ctr"/>
          <a:p>
            <a:pPr algn="l" fontAlgn="base"/>
            <a:r>
              <a:rPr lang="zh-CN" altLang="en-US" sz="2400" b="1" strike="noStrike" noProof="1">
                <a:solidFill>
                  <a:srgbClr val="FF0000"/>
                </a:solidFill>
                <a:latin typeface="楷体" panose="02010609060101010101" charset="-122"/>
                <a:ea typeface="楷体" panose="02010609060101010101" charset="-122"/>
                <a:sym typeface="+mn-ea"/>
              </a:rPr>
              <a:t>息→惜</a:t>
            </a:r>
            <a:r>
              <a:rPr lang="zh-CN" altLang="en-US" b="1" strike="noStrike" noProof="1">
                <a:latin typeface="楷体" panose="02010609060101010101" charset="-122"/>
                <a:ea typeface="楷体" panose="02010609060101010101" charset="-122"/>
                <a:sym typeface="+mn-ea"/>
              </a:rPr>
              <a:t> </a:t>
            </a:r>
            <a:endParaRPr lang="zh-CN" altLang="en-US" strike="noStrike" noProof="1"/>
          </a:p>
        </p:txBody>
      </p:sp>
      <p:sp>
        <p:nvSpPr>
          <p:cNvPr id="10" name="文本框 9"/>
          <p:cNvSpPr txBox="1"/>
          <p:nvPr/>
        </p:nvSpPr>
        <p:spPr>
          <a:xfrm>
            <a:off x="3394075" y="3398838"/>
            <a:ext cx="488950" cy="460375"/>
          </a:xfrm>
          <a:prstGeom prst="rect">
            <a:avLst/>
          </a:prstGeom>
          <a:noFill/>
          <a:ln w="9525">
            <a:noFill/>
          </a:ln>
        </p:spPr>
        <p:txBody>
          <a:bodyPr wrap="none" anchor="t">
            <a:spAutoFit/>
          </a:bodyPr>
          <a:p>
            <a:r>
              <a:rPr lang="zh-CN" altLang="en-US" sz="2400" b="1">
                <a:solidFill>
                  <a:srgbClr val="FF0000"/>
                </a:solidFill>
                <a:latin typeface="楷体" panose="02010609060101010101" charset="-122"/>
                <a:ea typeface="楷体" panose="02010609060101010101" charset="-122"/>
              </a:rPr>
              <a:t>踱</a:t>
            </a:r>
            <a:endParaRPr lang="zh-CN" altLang="en-US" sz="2400" b="1">
              <a:solidFill>
                <a:srgbClr val="FF0000"/>
              </a:solidFill>
              <a:latin typeface="楷体" panose="02010609060101010101" charset="-122"/>
              <a:ea typeface="楷体" panose="02010609060101010101" charset="-122"/>
            </a:endParaRPr>
          </a:p>
        </p:txBody>
      </p:sp>
      <p:sp>
        <p:nvSpPr>
          <p:cNvPr id="11" name="文本框 10"/>
          <p:cNvSpPr txBox="1"/>
          <p:nvPr/>
        </p:nvSpPr>
        <p:spPr>
          <a:xfrm>
            <a:off x="604838" y="4646613"/>
            <a:ext cx="488950" cy="460375"/>
          </a:xfrm>
          <a:prstGeom prst="rect">
            <a:avLst/>
          </a:prstGeom>
          <a:noFill/>
          <a:ln w="9525">
            <a:noFill/>
          </a:ln>
        </p:spPr>
        <p:txBody>
          <a:bodyPr wrap="none" anchor="t">
            <a:spAutoFit/>
          </a:bodyPr>
          <a:p>
            <a:r>
              <a:rPr lang="zh-CN" altLang="zh-CN" sz="2400" b="1">
                <a:solidFill>
                  <a:srgbClr val="FF0000"/>
                </a:solidFill>
                <a:latin typeface="楷体" panose="02010609060101010101" charset="-122"/>
                <a:ea typeface="楷体" panose="02010609060101010101" charset="-122"/>
                <a:sym typeface="宋体" panose="02010600030101010101" pitchFamily="2" charset="-122"/>
              </a:rPr>
              <a:t>排</a:t>
            </a:r>
            <a:endParaRPr lang="zh-CN" altLang="zh-CN" sz="24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13" name="文本框 12"/>
          <p:cNvSpPr txBox="1"/>
          <p:nvPr/>
        </p:nvSpPr>
        <p:spPr>
          <a:xfrm>
            <a:off x="5208588" y="5106988"/>
            <a:ext cx="488950" cy="460375"/>
          </a:xfrm>
          <a:prstGeom prst="rect">
            <a:avLst/>
          </a:prstGeom>
          <a:noFill/>
          <a:ln w="9525">
            <a:noFill/>
          </a:ln>
        </p:spPr>
        <p:txBody>
          <a:bodyPr wrap="none" anchor="t">
            <a:spAutoFit/>
          </a:bodyPr>
          <a:p>
            <a:r>
              <a:rPr lang="zh-CN" altLang="zh-CN" sz="2400" b="1">
                <a:solidFill>
                  <a:srgbClr val="FF0000"/>
                </a:solidFill>
                <a:latin typeface="楷体" panose="02010609060101010101" charset="-122"/>
                <a:ea typeface="楷体" panose="02010609060101010101" charset="-122"/>
                <a:sym typeface="宋体" panose="02010600030101010101" pitchFamily="2" charset="-122"/>
              </a:rPr>
              <a:t>罩</a:t>
            </a:r>
            <a:endParaRPr lang="zh-CN" altLang="zh-CN" sz="24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14" name="文本框 13"/>
          <p:cNvSpPr txBox="1"/>
          <p:nvPr/>
        </p:nvSpPr>
        <p:spPr>
          <a:xfrm>
            <a:off x="5892800" y="5476875"/>
            <a:ext cx="488950" cy="460375"/>
          </a:xfrm>
          <a:prstGeom prst="rect">
            <a:avLst/>
          </a:prstGeom>
          <a:noFill/>
          <a:ln w="9525">
            <a:noFill/>
          </a:ln>
        </p:spPr>
        <p:txBody>
          <a:bodyPr wrap="none" anchor="t">
            <a:spAutoFit/>
          </a:bodyPr>
          <a:p>
            <a:r>
              <a:rPr lang="zh-CN" altLang="zh-CN" sz="2400" b="1">
                <a:solidFill>
                  <a:srgbClr val="FF0000"/>
                </a:solidFill>
                <a:latin typeface="楷体" panose="02010609060101010101" charset="-122"/>
                <a:ea typeface="楷体" panose="02010609060101010101" charset="-122"/>
                <a:sym typeface="宋体" panose="02010600030101010101" pitchFamily="2" charset="-122"/>
              </a:rPr>
              <a:t>笼</a:t>
            </a:r>
            <a:endParaRPr lang="zh-CN" altLang="zh-CN" sz="24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15" name="文本框 14"/>
          <p:cNvSpPr txBox="1"/>
          <p:nvPr/>
        </p:nvSpPr>
        <p:spPr>
          <a:xfrm>
            <a:off x="2754313" y="5937250"/>
            <a:ext cx="488950" cy="460375"/>
          </a:xfrm>
          <a:prstGeom prst="rect">
            <a:avLst/>
          </a:prstGeom>
          <a:noFill/>
          <a:ln w="9525">
            <a:noFill/>
          </a:ln>
        </p:spPr>
        <p:txBody>
          <a:bodyPr wrap="none" anchor="t">
            <a:spAutoFit/>
          </a:bodyPr>
          <a:p>
            <a:r>
              <a:rPr lang="zh-CN" altLang="zh-CN" sz="2400" b="1">
                <a:solidFill>
                  <a:srgbClr val="FF0000"/>
                </a:solidFill>
                <a:latin typeface="楷体" panose="02010609060101010101" charset="-122"/>
                <a:ea typeface="楷体" panose="02010609060101010101" charset="-122"/>
                <a:sym typeface="宋体" panose="02010600030101010101" pitchFamily="2" charset="-122"/>
              </a:rPr>
              <a:t>摸</a:t>
            </a:r>
            <a:endParaRPr lang="zh-CN" altLang="zh-CN" sz="2400" b="1">
              <a:solidFill>
                <a:srgbClr val="FF0000"/>
              </a:solidFill>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1+#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500" fill="hold"/>
                                        <p:tgtEl>
                                          <p:spTgt spid="11"/>
                                        </p:tgtEl>
                                        <p:attrNameLst>
                                          <p:attrName>ppt_x</p:attrName>
                                        </p:attrNameLst>
                                      </p:cBhvr>
                                      <p:tavLst>
                                        <p:tav tm="0">
                                          <p:val>
                                            <p:strVal val="1+#ppt_w/2"/>
                                          </p:val>
                                        </p:tav>
                                        <p:tav tm="100000">
                                          <p:val>
                                            <p:strVal val="#ppt_x"/>
                                          </p:val>
                                        </p:tav>
                                      </p:tavLst>
                                    </p:anim>
                                    <p:anim calcmode="lin" valueType="num">
                                      <p:cBhvr>
                                        <p:cTn id="3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ppt_x</p:attrName>
                                        </p:attrNameLst>
                                      </p:cBhvr>
                                      <p:tavLst>
                                        <p:tav tm="0">
                                          <p:val>
                                            <p:strVal val="1+#ppt_w/2"/>
                                          </p:val>
                                        </p:tav>
                                        <p:tav tm="100000">
                                          <p:val>
                                            <p:strVal val="#ppt_x"/>
                                          </p:val>
                                        </p:tav>
                                      </p:tavLst>
                                    </p:anim>
                                    <p:anim calcmode="lin" valueType="num">
                                      <p:cBhvr>
                                        <p:cTn id="4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ppt_x</p:attrName>
                                        </p:attrNameLst>
                                      </p:cBhvr>
                                      <p:tavLst>
                                        <p:tav tm="0">
                                          <p:val>
                                            <p:strVal val="1+#ppt_w/2"/>
                                          </p:val>
                                        </p:tav>
                                        <p:tav tm="100000">
                                          <p:val>
                                            <p:strVal val="#ppt_x"/>
                                          </p:val>
                                        </p:tav>
                                      </p:tavLst>
                                    </p:anim>
                                    <p:anim calcmode="lin" valueType="num">
                                      <p:cBhvr>
                                        <p:cTn id="46"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500" fill="hold"/>
                                        <p:tgtEl>
                                          <p:spTgt spid="15"/>
                                        </p:tgtEl>
                                        <p:attrNameLst>
                                          <p:attrName>ppt_x</p:attrName>
                                        </p:attrNameLst>
                                      </p:cBhvr>
                                      <p:tavLst>
                                        <p:tav tm="0">
                                          <p:val>
                                            <p:strVal val="1+#ppt_w/2"/>
                                          </p:val>
                                        </p:tav>
                                        <p:tav tm="100000">
                                          <p:val>
                                            <p:strVal val="#ppt_x"/>
                                          </p:val>
                                        </p:tav>
                                      </p:tavLst>
                                    </p:anim>
                                    <p:anim calcmode="lin" valueType="num">
                                      <p:cBhvr>
                                        <p:cTn id="5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p:bldP spid="11" grpId="0"/>
      <p:bldP spid="13" grpId="0"/>
      <p:bldP spid="14" grpId="0"/>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accent3"/>
            </a:gs>
            <a:gs pos="93000">
              <a:schemeClr val="accent5"/>
            </a:gs>
          </a:gsLst>
          <a:lin ang="5400000" scaled="0"/>
        </a:gradFill>
        <a:effectLst/>
      </p:bgPr>
    </p:bg>
    <p:spTree>
      <p:nvGrpSpPr>
        <p:cNvPr id="1" name=""/>
        <p:cNvGrpSpPr/>
        <p:nvPr/>
      </p:nvGrpSpPr>
      <p:grpSpPr/>
      <p:sp>
        <p:nvSpPr>
          <p:cNvPr id="17410" name="文本框 4"/>
          <p:cNvSpPr txBox="1"/>
          <p:nvPr/>
        </p:nvSpPr>
        <p:spPr>
          <a:xfrm>
            <a:off x="396875" y="646113"/>
            <a:ext cx="8377238" cy="5303837"/>
          </a:xfrm>
          <a:prstGeom prst="rect">
            <a:avLst/>
          </a:prstGeom>
          <a:noFill/>
          <a:ln w="9525">
            <a:noFill/>
          </a:ln>
        </p:spPr>
        <p:txBody>
          <a:bodyPr wrap="square" anchor="t">
            <a:spAutoFit/>
          </a:bodyPr>
          <a:p>
            <a:pPr>
              <a:lnSpc>
                <a:spcPts val="4065"/>
              </a:lnSpc>
            </a:pPr>
            <a:r>
              <a:rPr lang="zh-CN" altLang="en-US" sz="2800" b="1">
                <a:latin typeface="楷体" panose="02010609060101010101" charset="-122"/>
                <a:ea typeface="楷体" panose="02010609060101010101" charset="-122"/>
              </a:rPr>
              <a:t>5、下列句子的标点符号使用正确的一项是（     ）</a:t>
            </a:r>
            <a:endParaRPr lang="zh-CN" altLang="en-US" sz="2800" b="1">
              <a:latin typeface="楷体" panose="02010609060101010101" charset="-122"/>
              <a:ea typeface="楷体" panose="02010609060101010101" charset="-122"/>
            </a:endParaRPr>
          </a:p>
          <a:p>
            <a:pPr>
              <a:lnSpc>
                <a:spcPts val="4065"/>
              </a:lnSpc>
            </a:pPr>
            <a:r>
              <a:rPr lang="zh-CN" altLang="en-US" sz="2800" b="1">
                <a:latin typeface="楷体" panose="02010609060101010101" charset="-122"/>
                <a:ea typeface="楷体" panose="02010609060101010101" charset="-122"/>
              </a:rPr>
              <a:t>A.“孔乙己，你还欠十九个钱呢”！掌柜的说。</a:t>
            </a:r>
            <a:endParaRPr lang="zh-CN" altLang="en-US" sz="2800" b="1">
              <a:latin typeface="楷体" panose="02010609060101010101" charset="-122"/>
              <a:ea typeface="楷体" panose="02010609060101010101" charset="-122"/>
            </a:endParaRPr>
          </a:p>
          <a:p>
            <a:pPr>
              <a:lnSpc>
                <a:spcPts val="4065"/>
              </a:lnSpc>
            </a:pPr>
            <a:endParaRPr lang="zh-CN" altLang="en-US" sz="2800" b="1">
              <a:latin typeface="楷体" panose="02010609060101010101" charset="-122"/>
              <a:ea typeface="楷体" panose="02010609060101010101" charset="-122"/>
            </a:endParaRPr>
          </a:p>
          <a:p>
            <a:pPr>
              <a:lnSpc>
                <a:spcPts val="4065"/>
              </a:lnSpc>
            </a:pPr>
            <a:r>
              <a:rPr lang="zh-CN" altLang="en-US" sz="2800" b="1">
                <a:latin typeface="楷体" panose="02010609060101010101" charset="-122"/>
                <a:ea typeface="楷体" panose="02010609060101010101" charset="-122"/>
              </a:rPr>
              <a:t>B.“这不是我们的狗，”普洛诃尔接着说：“这是将军的哥哥的狗。”</a:t>
            </a:r>
            <a:endParaRPr lang="zh-CN" altLang="en-US" sz="2800" b="1">
              <a:latin typeface="楷体" panose="02010609060101010101" charset="-122"/>
              <a:ea typeface="楷体" panose="02010609060101010101" charset="-122"/>
            </a:endParaRPr>
          </a:p>
          <a:p>
            <a:pPr>
              <a:lnSpc>
                <a:spcPts val="4065"/>
              </a:lnSpc>
            </a:pPr>
            <a:endParaRPr lang="zh-CN" altLang="en-US" sz="2800" b="1">
              <a:latin typeface="楷体" panose="02010609060101010101" charset="-122"/>
              <a:ea typeface="楷体" panose="02010609060101010101" charset="-122"/>
            </a:endParaRPr>
          </a:p>
          <a:p>
            <a:pPr>
              <a:lnSpc>
                <a:spcPts val="4065"/>
              </a:lnSpc>
            </a:pPr>
            <a:r>
              <a:rPr lang="zh-CN" altLang="en-US" sz="2800" b="1">
                <a:latin typeface="楷体" panose="02010609060101010101" charset="-122"/>
                <a:ea typeface="楷体" panose="02010609060101010101" charset="-122"/>
              </a:rPr>
              <a:t>C. 何满子是一丈青大娘的心尖子，肺叶子，眼珠子，命根子。</a:t>
            </a:r>
            <a:endParaRPr lang="zh-CN" altLang="en-US" sz="2800" b="1">
              <a:latin typeface="楷体" panose="02010609060101010101" charset="-122"/>
              <a:ea typeface="楷体" panose="02010609060101010101" charset="-122"/>
            </a:endParaRPr>
          </a:p>
          <a:p>
            <a:pPr>
              <a:lnSpc>
                <a:spcPts val="4065"/>
              </a:lnSpc>
            </a:pPr>
            <a:endParaRPr lang="zh-CN" altLang="en-US" sz="2800" b="1">
              <a:latin typeface="楷体" panose="02010609060101010101" charset="-122"/>
              <a:ea typeface="楷体" panose="02010609060101010101" charset="-122"/>
            </a:endParaRPr>
          </a:p>
          <a:p>
            <a:pPr>
              <a:lnSpc>
                <a:spcPts val="4065"/>
              </a:lnSpc>
            </a:pPr>
            <a:r>
              <a:rPr lang="zh-CN" altLang="en-US" sz="2800" b="1">
                <a:latin typeface="楷体" panose="02010609060101010101" charset="-122"/>
                <a:ea typeface="楷体" panose="02010609060101010101" charset="-122"/>
              </a:rPr>
              <a:t>D. 我到现在终于没有见——大约孔乙己的确死了。</a:t>
            </a:r>
            <a:endParaRPr lang="zh-CN" altLang="en-US" sz="2800" b="1">
              <a:latin typeface="楷体" panose="02010609060101010101" charset="-122"/>
              <a:ea typeface="楷体" panose="02010609060101010101" charset="-122"/>
            </a:endParaRPr>
          </a:p>
        </p:txBody>
      </p:sp>
      <p:sp>
        <p:nvSpPr>
          <p:cNvPr id="2" name="矩形标注 1"/>
          <p:cNvSpPr/>
          <p:nvPr/>
        </p:nvSpPr>
        <p:spPr>
          <a:xfrm>
            <a:off x="2571750" y="1768475"/>
            <a:ext cx="3279775" cy="420688"/>
          </a:xfrm>
          <a:prstGeom prst="wedgeRectCallout">
            <a:avLst>
              <a:gd name="adj1" fmla="val 51277"/>
              <a:gd name="adj2" fmla="val -92415"/>
            </a:avLst>
          </a:prstGeom>
        </p:spPr>
        <p:style>
          <a:lnRef idx="2">
            <a:schemeClr val="accent6"/>
          </a:lnRef>
          <a:fillRef idx="1">
            <a:schemeClr val="lt1"/>
          </a:fillRef>
          <a:effectRef idx="0">
            <a:schemeClr val="accent6"/>
          </a:effectRef>
          <a:fontRef idx="minor">
            <a:schemeClr val="dk1"/>
          </a:fontRef>
        </p:style>
        <p:txBody>
          <a:bodyPr rtlCol="0" anchor="ctr"/>
          <a:p>
            <a:pPr algn="l" fontAlgn="base">
              <a:lnSpc>
                <a:spcPts val="3560"/>
              </a:lnSpc>
            </a:pPr>
            <a:r>
              <a:rPr lang="zh-CN" altLang="en-US" sz="2400" b="1" strike="noStrike" noProof="1">
                <a:solidFill>
                  <a:srgbClr val="FF0000"/>
                </a:solidFill>
                <a:latin typeface="楷体" panose="02010609060101010101" charset="-122"/>
                <a:ea typeface="楷体" panose="02010609060101010101" charset="-122"/>
                <a:sym typeface="+mn-ea"/>
              </a:rPr>
              <a:t>你还欠十九个钱呢！”</a:t>
            </a:r>
            <a:endParaRPr lang="zh-CN" altLang="en-US" sz="2400" b="1" strike="noStrike" noProof="1">
              <a:solidFill>
                <a:srgbClr val="FF0000"/>
              </a:solidFill>
              <a:latin typeface="楷体" panose="02010609060101010101" charset="-122"/>
              <a:ea typeface="楷体" panose="02010609060101010101" charset="-122"/>
              <a:sym typeface="+mn-ea"/>
            </a:endParaRPr>
          </a:p>
        </p:txBody>
      </p:sp>
      <p:sp>
        <p:nvSpPr>
          <p:cNvPr id="3" name="矩形标注 2"/>
          <p:cNvSpPr/>
          <p:nvPr/>
        </p:nvSpPr>
        <p:spPr>
          <a:xfrm>
            <a:off x="4043363" y="3005138"/>
            <a:ext cx="2711450" cy="422275"/>
          </a:xfrm>
          <a:prstGeom prst="wedgeRectCallout">
            <a:avLst>
              <a:gd name="adj1" fmla="val 60597"/>
              <a:gd name="adj2" fmla="val -149323"/>
            </a:avLst>
          </a:prstGeom>
        </p:spPr>
        <p:style>
          <a:lnRef idx="2">
            <a:schemeClr val="accent6"/>
          </a:lnRef>
          <a:fillRef idx="1">
            <a:schemeClr val="lt1"/>
          </a:fillRef>
          <a:effectRef idx="0">
            <a:schemeClr val="accent6"/>
          </a:effectRef>
          <a:fontRef idx="minor">
            <a:schemeClr val="dk1"/>
          </a:fontRef>
        </p:style>
        <p:txBody>
          <a:bodyPr rtlCol="0" anchor="ctr"/>
          <a:p>
            <a:pPr algn="l" fontAlgn="base">
              <a:lnSpc>
                <a:spcPts val="3560"/>
              </a:lnSpc>
            </a:pPr>
            <a:r>
              <a:rPr lang="zh-CN" altLang="en-US" sz="2400" b="1" strike="noStrike" noProof="1">
                <a:solidFill>
                  <a:srgbClr val="FF0000"/>
                </a:solidFill>
                <a:latin typeface="楷体" panose="02010609060101010101" charset="-122"/>
                <a:ea typeface="楷体" panose="02010609060101010101" charset="-122"/>
                <a:sym typeface="+mn-ea"/>
              </a:rPr>
              <a:t>普洛诃尔接着说，</a:t>
            </a:r>
            <a:endParaRPr lang="zh-CN" altLang="en-US" sz="2400" b="1" strike="noStrike" noProof="1">
              <a:solidFill>
                <a:srgbClr val="FF0000"/>
              </a:solidFill>
              <a:latin typeface="楷体" panose="02010609060101010101" charset="-122"/>
              <a:ea typeface="楷体" panose="02010609060101010101" charset="-122"/>
              <a:sym typeface="+mn-ea"/>
            </a:endParaRPr>
          </a:p>
        </p:txBody>
      </p:sp>
      <p:sp>
        <p:nvSpPr>
          <p:cNvPr id="4" name="矩形标注 3"/>
          <p:cNvSpPr/>
          <p:nvPr/>
        </p:nvSpPr>
        <p:spPr>
          <a:xfrm>
            <a:off x="1736725" y="4694238"/>
            <a:ext cx="5670550" cy="422275"/>
          </a:xfrm>
          <a:prstGeom prst="wedgeRectCallout">
            <a:avLst>
              <a:gd name="adj1" fmla="val 41774"/>
              <a:gd name="adj2" fmla="val -172706"/>
            </a:avLst>
          </a:prstGeom>
        </p:spPr>
        <p:style>
          <a:lnRef idx="2">
            <a:schemeClr val="accent6"/>
          </a:lnRef>
          <a:fillRef idx="1">
            <a:schemeClr val="lt1"/>
          </a:fillRef>
          <a:effectRef idx="0">
            <a:schemeClr val="accent6"/>
          </a:effectRef>
          <a:fontRef idx="minor">
            <a:schemeClr val="dk1"/>
          </a:fontRef>
        </p:style>
        <p:txBody>
          <a:bodyPr rtlCol="0" anchor="ctr"/>
          <a:p>
            <a:pPr algn="l" fontAlgn="base">
              <a:lnSpc>
                <a:spcPts val="3560"/>
              </a:lnSpc>
            </a:pPr>
            <a:r>
              <a:rPr lang="zh-CN" altLang="en-US" sz="2400" b="1" strike="noStrike" noProof="1">
                <a:solidFill>
                  <a:srgbClr val="FF0000"/>
                </a:solidFill>
                <a:latin typeface="楷体" panose="02010609060101010101" charset="-122"/>
                <a:ea typeface="楷体" panose="02010609060101010101" charset="-122"/>
                <a:sym typeface="+mn-ea"/>
              </a:rPr>
              <a:t>心尖子、肺叶子、眼珠子、命根子</a:t>
            </a:r>
            <a:endParaRPr lang="zh-CN" altLang="en-US" sz="2400" b="1" strike="noStrike" noProof="1">
              <a:solidFill>
                <a:srgbClr val="FF0000"/>
              </a:solidFill>
              <a:latin typeface="楷体" panose="02010609060101010101" charset="-122"/>
              <a:ea typeface="楷体" panose="02010609060101010101" charset="-122"/>
              <a:sym typeface="+mn-ea"/>
            </a:endParaRPr>
          </a:p>
        </p:txBody>
      </p:sp>
      <p:sp>
        <p:nvSpPr>
          <p:cNvPr id="6" name="文本框 5"/>
          <p:cNvSpPr txBox="1"/>
          <p:nvPr/>
        </p:nvSpPr>
        <p:spPr>
          <a:xfrm>
            <a:off x="8474075" y="5418138"/>
            <a:ext cx="488950" cy="460375"/>
          </a:xfrm>
          <a:prstGeom prst="rect">
            <a:avLst/>
          </a:prstGeom>
          <a:noFill/>
          <a:ln w="9525">
            <a:noFill/>
          </a:ln>
        </p:spPr>
        <p:txBody>
          <a:bodyPr wrap="none" anchor="t">
            <a:spAutoFit/>
          </a:bodyPr>
          <a:p>
            <a:r>
              <a:rPr lang="zh-CN" altLang="en-US" sz="2400" b="1">
                <a:solidFill>
                  <a:srgbClr val="FF0000"/>
                </a:solidFill>
                <a:latin typeface="楷体" panose="02010609060101010101" charset="-122"/>
                <a:ea typeface="楷体" panose="02010609060101010101" charset="-122"/>
              </a:rPr>
              <a:t>✔</a:t>
            </a:r>
            <a:endParaRPr lang="zh-CN" altLang="en-US">
              <a:latin typeface="Arial" panose="020B0604020202020204" pitchFamily="34" charset="0"/>
              <a:ea typeface="楷体_GB2312" pitchFamily="49" charset="-122"/>
            </a:endParaRPr>
          </a:p>
        </p:txBody>
      </p:sp>
      <p:sp>
        <p:nvSpPr>
          <p:cNvPr id="7" name="文本框 6"/>
          <p:cNvSpPr txBox="1"/>
          <p:nvPr/>
        </p:nvSpPr>
        <p:spPr>
          <a:xfrm>
            <a:off x="7748588" y="709613"/>
            <a:ext cx="363537" cy="520700"/>
          </a:xfrm>
          <a:prstGeom prst="rect">
            <a:avLst/>
          </a:prstGeom>
          <a:noFill/>
          <a:ln w="9525">
            <a:noFill/>
          </a:ln>
        </p:spPr>
        <p:txBody>
          <a:bodyPr wrap="none" anchor="t">
            <a:spAutoFit/>
          </a:bodyPr>
          <a:p>
            <a:r>
              <a:rPr lang="zh-CN" altLang="en-US" sz="2800" b="1">
                <a:solidFill>
                  <a:srgbClr val="FF0000"/>
                </a:solidFill>
                <a:latin typeface="楷体" panose="02010609060101010101" charset="-122"/>
                <a:ea typeface="楷体" panose="02010609060101010101" charset="-122"/>
                <a:sym typeface="宋体" panose="02010600030101010101" pitchFamily="2" charset="-122"/>
              </a:rPr>
              <a:t>D</a:t>
            </a:r>
            <a:endParaRPr lang="zh-CN" altLang="en-US" sz="2800" b="1">
              <a:solidFill>
                <a:srgbClr val="FF0000"/>
              </a:solidFill>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500"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500"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1+#ppt_w/2"/>
                                          </p:val>
                                        </p:tav>
                                        <p:tav tm="100000">
                                          <p:val>
                                            <p:strVal val="#ppt_x"/>
                                          </p:val>
                                        </p:tav>
                                      </p:tavLst>
                                    </p:anim>
                                    <p:anim calcmode="lin" valueType="num">
                                      <p:cBhvr additive="base">
                                        <p:cTn id="23"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ppt_x</p:attrName>
                                        </p:attrNameLst>
                                      </p:cBhvr>
                                      <p:tavLst>
                                        <p:tav tm="0">
                                          <p:val>
                                            <p:strVal val="1+#ppt_w/2"/>
                                          </p:val>
                                        </p:tav>
                                        <p:tav tm="100000">
                                          <p:val>
                                            <p:strVal val="#ppt_x"/>
                                          </p:val>
                                        </p:tav>
                                      </p:tavLst>
                                    </p:anim>
                                    <p:anim calcmode="lin" valueType="num">
                                      <p:cBhvr>
                                        <p:cTn id="2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accent3"/>
            </a:gs>
            <a:gs pos="93000">
              <a:schemeClr val="accent5"/>
            </a:gs>
          </a:gsLst>
          <a:lin ang="5400000" scaled="0"/>
        </a:gradFill>
        <a:effectLst/>
      </p:bgPr>
    </p:bg>
    <p:spTree>
      <p:nvGrpSpPr>
        <p:cNvPr id="1" name=""/>
        <p:cNvGrpSpPr/>
        <p:nvPr/>
      </p:nvGrpSpPr>
      <p:grpSpPr/>
      <p:sp>
        <p:nvSpPr>
          <p:cNvPr id="18434" name="文本框 1"/>
          <p:cNvSpPr txBox="1"/>
          <p:nvPr/>
        </p:nvSpPr>
        <p:spPr>
          <a:xfrm>
            <a:off x="539750" y="982663"/>
            <a:ext cx="8293100" cy="4892675"/>
          </a:xfrm>
          <a:prstGeom prst="rect">
            <a:avLst/>
          </a:prstGeom>
          <a:noFill/>
          <a:ln w="9525">
            <a:noFill/>
          </a:ln>
        </p:spPr>
        <p:txBody>
          <a:bodyPr wrap="square" anchor="t">
            <a:spAutoFit/>
          </a:bodyPr>
          <a:p>
            <a:pPr>
              <a:lnSpc>
                <a:spcPts val="4165"/>
              </a:lnSpc>
            </a:pPr>
            <a:r>
              <a:rPr lang="zh-CN" altLang="en-US" sz="2800" b="1">
                <a:latin typeface="楷体" panose="02010609060101010101" charset="-122"/>
                <a:ea typeface="楷体" panose="02010609060101010101" charset="-122"/>
              </a:rPr>
              <a:t>6、下列语句运用了哪种描写方法。</a:t>
            </a:r>
            <a:endParaRPr lang="zh-CN" altLang="en-US" sz="2800" b="1">
              <a:latin typeface="楷体" panose="02010609060101010101" charset="-122"/>
              <a:ea typeface="楷体" panose="02010609060101010101" charset="-122"/>
            </a:endParaRPr>
          </a:p>
          <a:p>
            <a:pPr>
              <a:lnSpc>
                <a:spcPts val="4165"/>
              </a:lnSpc>
            </a:pPr>
            <a:r>
              <a:rPr lang="zh-CN" altLang="en-US" sz="2800" b="1">
                <a:latin typeface="楷体" panose="02010609060101010101" charset="-122"/>
                <a:ea typeface="楷体" panose="02010609060101010101" charset="-122"/>
              </a:rPr>
              <a:t>⑴他身材很高大，青白脸色，皱纹间时常夹些伤痕， 一部乱蓬蓬的花白胡子。（        ）</a:t>
            </a:r>
            <a:endParaRPr lang="zh-CN" altLang="en-US" sz="2800" b="1">
              <a:latin typeface="楷体" panose="02010609060101010101" charset="-122"/>
              <a:ea typeface="楷体" panose="02010609060101010101" charset="-122"/>
            </a:endParaRPr>
          </a:p>
          <a:p>
            <a:pPr>
              <a:lnSpc>
                <a:spcPts val="4165"/>
              </a:lnSpc>
            </a:pPr>
            <a:r>
              <a:rPr lang="zh-CN" altLang="en-US" sz="2800" b="1">
                <a:latin typeface="楷体" panose="02010609060101010101" charset="-122"/>
                <a:ea typeface="楷体" panose="02010609060101010101" charset="-122"/>
                <a:sym typeface="宋体" panose="02010600030101010101" pitchFamily="2" charset="-122"/>
              </a:rPr>
              <a:t>⑵直起身又看一看豆，自己摇头说，“不多不多！多乎哉？不多也。”（        ）</a:t>
            </a:r>
            <a:endParaRPr lang="zh-CN" altLang="en-US" sz="2800" b="1">
              <a:latin typeface="楷体" panose="02010609060101010101" charset="-122"/>
              <a:ea typeface="楷体" panose="02010609060101010101" charset="-122"/>
            </a:endParaRPr>
          </a:p>
          <a:p>
            <a:pPr>
              <a:lnSpc>
                <a:spcPts val="4165"/>
              </a:lnSpc>
            </a:pPr>
            <a:r>
              <a:rPr lang="zh-CN" altLang="en-US" sz="2800" b="1">
                <a:latin typeface="楷体" panose="02010609060101010101" charset="-122"/>
                <a:ea typeface="楷体" panose="02010609060101010101" charset="-122"/>
                <a:sym typeface="宋体" panose="02010600030101010101" pitchFamily="2" charset="-122"/>
              </a:rPr>
              <a:t>⑶孔乙己立刻显出颓唐不安的模样，脸上笼上了一层灰色，嘴里说些话。（        ）</a:t>
            </a:r>
            <a:endParaRPr lang="zh-CN" altLang="en-US" sz="2800" b="1">
              <a:latin typeface="楷体" panose="02010609060101010101" charset="-122"/>
              <a:ea typeface="楷体" panose="02010609060101010101" charset="-122"/>
            </a:endParaRPr>
          </a:p>
          <a:p>
            <a:pPr>
              <a:lnSpc>
                <a:spcPts val="4165"/>
              </a:lnSpc>
            </a:pPr>
            <a:r>
              <a:rPr lang="zh-CN" altLang="en-US" sz="2800" b="1">
                <a:latin typeface="楷体" panose="02010609060101010101" charset="-122"/>
                <a:ea typeface="楷体" panose="02010609060101010101" charset="-122"/>
                <a:sym typeface="宋体" panose="02010600030101010101" pitchFamily="2" charset="-122"/>
              </a:rPr>
              <a:t>⑷他从破衣供袋里摸出四文大钱，放在我手里。（        ）</a:t>
            </a:r>
            <a:endParaRPr lang="zh-CN" altLang="en-US" sz="2800" b="1">
              <a:latin typeface="楷体" panose="02010609060101010101" charset="-122"/>
              <a:ea typeface="楷体" panose="02010609060101010101" charset="-122"/>
            </a:endParaRPr>
          </a:p>
        </p:txBody>
      </p:sp>
      <p:sp>
        <p:nvSpPr>
          <p:cNvPr id="8" name="文本框 7"/>
          <p:cNvSpPr txBox="1"/>
          <p:nvPr/>
        </p:nvSpPr>
        <p:spPr>
          <a:xfrm>
            <a:off x="4830763" y="2116138"/>
            <a:ext cx="1612900" cy="522287"/>
          </a:xfrm>
          <a:prstGeom prst="rect">
            <a:avLst/>
          </a:prstGeom>
          <a:noFill/>
          <a:ln w="9525">
            <a:noFill/>
          </a:ln>
        </p:spPr>
        <p:txBody>
          <a:bodyPr wrap="none" anchor="t">
            <a:spAutoFit/>
          </a:bodyPr>
          <a:p>
            <a:r>
              <a:rPr lang="zh-CN" altLang="en-US" sz="2800" b="1">
                <a:solidFill>
                  <a:srgbClr val="FF0000"/>
                </a:solidFill>
                <a:latin typeface="楷体" panose="02010609060101010101" charset="-122"/>
                <a:ea typeface="楷体" panose="02010609060101010101" charset="-122"/>
                <a:sym typeface="宋体" panose="02010600030101010101" pitchFamily="2" charset="-122"/>
              </a:rPr>
              <a:t>外貌描写</a:t>
            </a:r>
            <a:endParaRPr lang="zh-CN" altLang="en-US" sz="28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3" name="文本框 2"/>
          <p:cNvSpPr txBox="1"/>
          <p:nvPr/>
        </p:nvSpPr>
        <p:spPr>
          <a:xfrm>
            <a:off x="4154488" y="3168650"/>
            <a:ext cx="1612900" cy="520700"/>
          </a:xfrm>
          <a:prstGeom prst="rect">
            <a:avLst/>
          </a:prstGeom>
          <a:noFill/>
          <a:ln w="9525">
            <a:noFill/>
          </a:ln>
        </p:spPr>
        <p:txBody>
          <a:bodyPr wrap="none" anchor="t">
            <a:spAutoFit/>
          </a:bodyPr>
          <a:p>
            <a:r>
              <a:rPr lang="zh-CN" altLang="en-US" sz="2800" b="1">
                <a:solidFill>
                  <a:srgbClr val="FF0000"/>
                </a:solidFill>
                <a:latin typeface="楷体" panose="02010609060101010101" charset="-122"/>
                <a:ea typeface="楷体" panose="02010609060101010101" charset="-122"/>
                <a:sym typeface="宋体" panose="02010600030101010101" pitchFamily="2" charset="-122"/>
              </a:rPr>
              <a:t>语言描写</a:t>
            </a:r>
            <a:endParaRPr lang="zh-CN" altLang="en-US" sz="28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4" name="文本框 3"/>
          <p:cNvSpPr txBox="1"/>
          <p:nvPr/>
        </p:nvSpPr>
        <p:spPr>
          <a:xfrm>
            <a:off x="4551363" y="4237038"/>
            <a:ext cx="1612900" cy="522287"/>
          </a:xfrm>
          <a:prstGeom prst="rect">
            <a:avLst/>
          </a:prstGeom>
          <a:noFill/>
          <a:ln w="9525">
            <a:noFill/>
          </a:ln>
        </p:spPr>
        <p:txBody>
          <a:bodyPr wrap="none" anchor="t">
            <a:spAutoFit/>
          </a:bodyPr>
          <a:p>
            <a:r>
              <a:rPr lang="zh-CN" altLang="en-US" sz="2800" b="1">
                <a:solidFill>
                  <a:srgbClr val="FF0000"/>
                </a:solidFill>
                <a:latin typeface="楷体" panose="02010609060101010101" charset="-122"/>
                <a:ea typeface="楷体" panose="02010609060101010101" charset="-122"/>
                <a:sym typeface="宋体" panose="02010600030101010101" pitchFamily="2" charset="-122"/>
              </a:rPr>
              <a:t>神态描写</a:t>
            </a:r>
            <a:endParaRPr lang="zh-CN" altLang="en-US" sz="28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6" name="文本框 5"/>
          <p:cNvSpPr txBox="1"/>
          <p:nvPr/>
        </p:nvSpPr>
        <p:spPr>
          <a:xfrm>
            <a:off x="904875" y="5248275"/>
            <a:ext cx="1612900" cy="522288"/>
          </a:xfrm>
          <a:prstGeom prst="rect">
            <a:avLst/>
          </a:prstGeom>
          <a:noFill/>
          <a:ln w="9525">
            <a:noFill/>
          </a:ln>
        </p:spPr>
        <p:txBody>
          <a:bodyPr wrap="none" anchor="t">
            <a:spAutoFit/>
          </a:bodyPr>
          <a:p>
            <a:r>
              <a:rPr lang="zh-CN" altLang="en-US" sz="2800" b="1">
                <a:solidFill>
                  <a:srgbClr val="FF0000"/>
                </a:solidFill>
                <a:latin typeface="楷体" panose="02010609060101010101" charset="-122"/>
                <a:ea typeface="楷体" panose="02010609060101010101" charset="-122"/>
                <a:sym typeface="宋体" panose="02010600030101010101" pitchFamily="2" charset="-122"/>
              </a:rPr>
              <a:t>动作描写</a:t>
            </a:r>
            <a:endParaRPr lang="zh-CN" altLang="en-US" sz="2800" b="1">
              <a:solidFill>
                <a:srgbClr val="FF0000"/>
              </a:solidFill>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1+#ppt_w/2"/>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1+#ppt_w/2"/>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1+#ppt_w/2"/>
                                          </p:val>
                                        </p:tav>
                                        <p:tav tm="100000">
                                          <p:val>
                                            <p:strVal val="#ppt_x"/>
                                          </p:val>
                                        </p:tav>
                                      </p:tavLst>
                                    </p:anim>
                                    <p:anim calcmode="lin" valueType="num">
                                      <p:cBhvr>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ppt_x</p:attrName>
                                        </p:attrNameLst>
                                      </p:cBhvr>
                                      <p:tavLst>
                                        <p:tav tm="0">
                                          <p:val>
                                            <p:strVal val="1+#ppt_w/2"/>
                                          </p:val>
                                        </p:tav>
                                        <p:tav tm="100000">
                                          <p:val>
                                            <p:strVal val="#ppt_x"/>
                                          </p:val>
                                        </p:tav>
                                      </p:tavLst>
                                    </p:anim>
                                    <p:anim calcmode="lin" valueType="num">
                                      <p:cBhvr>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4"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28613" y="874713"/>
            <a:ext cx="8488362" cy="5551487"/>
          </a:xfrm>
          <a:prstGeom prst="rect">
            <a:avLst/>
          </a:prstGeom>
          <a:noFill/>
          <a:ln w="9525">
            <a:noFill/>
          </a:ln>
        </p:spPr>
        <p:txBody>
          <a:bodyPr anchor="t">
            <a:spAutoFit/>
          </a:bodyPr>
          <a:p>
            <a:pPr>
              <a:lnSpc>
                <a:spcPts val="3275"/>
              </a:lnSpc>
            </a:pPr>
            <a:r>
              <a:rPr lang="zh-CN" altLang="en-US" sz="2400" b="1" dirty="0">
                <a:latin typeface="华文中宋" charset="-122"/>
                <a:ea typeface="华文中宋" charset="-122"/>
              </a:rPr>
              <a:t>1、朗读第一节，回答问题。</a:t>
            </a:r>
            <a:endParaRPr lang="zh-CN" altLang="en-US" sz="2400" b="1" dirty="0">
              <a:latin typeface="华文中宋" charset="-122"/>
              <a:ea typeface="华文中宋" charset="-122"/>
            </a:endParaRPr>
          </a:p>
          <a:p>
            <a:pPr>
              <a:lnSpc>
                <a:spcPts val="3275"/>
              </a:lnSpc>
            </a:pPr>
            <a:r>
              <a:rPr lang="zh-CN" altLang="en-US" sz="2400" b="1" dirty="0">
                <a:latin typeface="华文中宋" charset="-122"/>
                <a:ea typeface="华文中宋" charset="-122"/>
              </a:rPr>
              <a:t>⑴〔提问〕：故事发生在什么地点和时间？</a:t>
            </a:r>
            <a:endParaRPr lang="zh-CN" altLang="en-US" sz="2400" b="1" dirty="0">
              <a:latin typeface="华文中宋" charset="-122"/>
              <a:ea typeface="华文中宋" charset="-122"/>
            </a:endParaRPr>
          </a:p>
          <a:p>
            <a:pPr>
              <a:lnSpc>
                <a:spcPts val="3275"/>
              </a:lnSpc>
            </a:pPr>
            <a:r>
              <a:rPr lang="zh-CN" altLang="en-US" sz="2400" b="1" dirty="0">
                <a:solidFill>
                  <a:srgbClr val="FF0000"/>
                </a:solidFill>
                <a:latin typeface="华文中宋" charset="-122"/>
                <a:ea typeface="华文中宋" charset="-122"/>
              </a:rPr>
              <a:t>明确：地点：鲁镇咸亨酒店</a:t>
            </a:r>
            <a:endParaRPr lang="zh-CN" altLang="en-US" sz="2400" b="1" dirty="0">
              <a:solidFill>
                <a:srgbClr val="FF0000"/>
              </a:solidFill>
              <a:latin typeface="华文中宋" charset="-122"/>
              <a:ea typeface="华文中宋" charset="-122"/>
            </a:endParaRPr>
          </a:p>
          <a:p>
            <a:pPr>
              <a:lnSpc>
                <a:spcPts val="3275"/>
              </a:lnSpc>
            </a:pPr>
            <a:r>
              <a:rPr lang="zh-CN" altLang="en-US" sz="2400" b="1" dirty="0">
                <a:solidFill>
                  <a:srgbClr val="FF0000"/>
                </a:solidFill>
                <a:latin typeface="华文中宋" charset="-122"/>
                <a:ea typeface="华文中宋" charset="-122"/>
              </a:rPr>
              <a:t>时间：“这是20多年前的事”</a:t>
            </a:r>
            <a:endParaRPr lang="zh-CN" altLang="en-US" sz="2400" b="1" dirty="0">
              <a:solidFill>
                <a:srgbClr val="FF0000"/>
              </a:solidFill>
              <a:latin typeface="华文中宋" charset="-122"/>
              <a:ea typeface="华文中宋" charset="-122"/>
            </a:endParaRPr>
          </a:p>
          <a:p>
            <a:pPr>
              <a:lnSpc>
                <a:spcPts val="3275"/>
              </a:lnSpc>
            </a:pPr>
            <a:r>
              <a:rPr lang="zh-CN" altLang="en-US" sz="2400" b="1" dirty="0">
                <a:latin typeface="华文中宋" charset="-122"/>
                <a:ea typeface="华文中宋" charset="-122"/>
              </a:rPr>
              <a:t>⑵〔提问〕：咸亨酒店喝酒的人有哪几种类型，各有什么特点？（从衣服、地点、方式三方面启发答问）</a:t>
            </a:r>
            <a:endParaRPr lang="zh-CN" altLang="en-US" sz="2400" b="1" dirty="0">
              <a:latin typeface="华文中宋" charset="-122"/>
              <a:ea typeface="华文中宋" charset="-122"/>
            </a:endParaRPr>
          </a:p>
          <a:p>
            <a:pPr>
              <a:lnSpc>
                <a:spcPts val="3275"/>
              </a:lnSpc>
            </a:pPr>
            <a:r>
              <a:rPr lang="zh-CN" altLang="en-US" sz="2400" b="1" dirty="0">
                <a:solidFill>
                  <a:srgbClr val="FF0000"/>
                </a:solidFill>
                <a:latin typeface="华文中宋" charset="-122"/>
                <a:ea typeface="华文中宋" charset="-122"/>
              </a:rPr>
              <a:t>板书：</a:t>
            </a:r>
            <a:endParaRPr lang="zh-CN" altLang="en-US" sz="2400" b="1" dirty="0">
              <a:latin typeface="华文中宋" charset="-122"/>
              <a:ea typeface="华文中宋" charset="-122"/>
            </a:endParaRPr>
          </a:p>
          <a:p>
            <a:pPr>
              <a:lnSpc>
                <a:spcPts val="3275"/>
              </a:lnSpc>
            </a:pPr>
            <a:r>
              <a:rPr lang="zh-CN" altLang="en-US" sz="2400" b="1" dirty="0">
                <a:latin typeface="华文中宋" charset="-122"/>
                <a:ea typeface="华文中宋" charset="-122"/>
              </a:rPr>
              <a:t>⑶〔提问〕：“短”和“长”，“外”和“里”，“站”和“坐”等对立词语反映了什么？</a:t>
            </a:r>
            <a:endParaRPr lang="zh-CN" altLang="en-US" sz="2400" b="1" dirty="0">
              <a:latin typeface="华文中宋" charset="-122"/>
              <a:ea typeface="华文中宋" charset="-122"/>
            </a:endParaRPr>
          </a:p>
          <a:p>
            <a:pPr>
              <a:lnSpc>
                <a:spcPts val="3275"/>
              </a:lnSpc>
            </a:pPr>
            <a:r>
              <a:rPr lang="zh-CN" altLang="en-US" sz="2400" b="1" dirty="0">
                <a:solidFill>
                  <a:srgbClr val="FF0000"/>
                </a:solidFill>
                <a:latin typeface="华文中宋" charset="-122"/>
                <a:ea typeface="华文中宋" charset="-122"/>
              </a:rPr>
              <a:t>反映了等级森严，贫富悬殊，阶级对立。</a:t>
            </a:r>
            <a:endParaRPr lang="zh-CN" altLang="en-US" sz="2400" b="1" dirty="0">
              <a:solidFill>
                <a:srgbClr val="FF0000"/>
              </a:solidFill>
              <a:latin typeface="华文中宋" charset="-122"/>
              <a:ea typeface="华文中宋" charset="-122"/>
            </a:endParaRPr>
          </a:p>
          <a:p>
            <a:pPr>
              <a:lnSpc>
                <a:spcPts val="3275"/>
              </a:lnSpc>
            </a:pPr>
            <a:r>
              <a:rPr lang="zh-CN" altLang="en-US" sz="2400" b="1" dirty="0">
                <a:latin typeface="华文中宋" charset="-122"/>
                <a:ea typeface="华文中宋" charset="-122"/>
              </a:rPr>
              <a:t>⑷品析长衫客“踱”的妙处。</a:t>
            </a:r>
            <a:endParaRPr lang="zh-CN" altLang="en-US" sz="2400" b="1" dirty="0">
              <a:latin typeface="华文中宋" charset="-122"/>
              <a:ea typeface="华文中宋" charset="-122"/>
            </a:endParaRPr>
          </a:p>
          <a:p>
            <a:pPr>
              <a:lnSpc>
                <a:spcPts val="3275"/>
              </a:lnSpc>
            </a:pPr>
            <a:r>
              <a:rPr lang="zh-CN" altLang="en-US" sz="2400" b="1" dirty="0">
                <a:solidFill>
                  <a:srgbClr val="FF0000"/>
                </a:solidFill>
                <a:latin typeface="仿宋" panose="02010609060101010101" charset="-122"/>
                <a:ea typeface="仿宋" panose="02010609060101010101" charset="-122"/>
              </a:rPr>
              <a:t>“踱”写出了长衫主顾趾高气扬、悠闲自得的神情；“要酒要菜，慢慢坐喝”写出他们有钱有势还有闲。</a:t>
            </a:r>
            <a:endParaRPr lang="zh-CN" altLang="en-US" sz="2400" b="1" dirty="0">
              <a:latin typeface="Arial" panose="020B0604020202020204" pitchFamily="34" charset="0"/>
              <a:ea typeface="楷体_GB2312" pitchFamily="49" charset="-122"/>
            </a:endParaRPr>
          </a:p>
        </p:txBody>
      </p:sp>
      <p:sp>
        <p:nvSpPr>
          <p:cNvPr id="2" name="流程图: 可选过程 1"/>
          <p:cNvSpPr/>
          <p:nvPr/>
        </p:nvSpPr>
        <p:spPr>
          <a:xfrm>
            <a:off x="3441700" y="142875"/>
            <a:ext cx="2006600" cy="611188"/>
          </a:xfrm>
          <a:prstGeom prst="flowChartAlternateProcess">
            <a:avLst/>
          </a:prstGeom>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z="3200" strike="noStrike" noProof="1">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500" fill="hold">
                                          <p:stCondLst>
                                            <p:cond delay="0"/>
                                          </p:stCondLst>
                                        </p:cTn>
                                        <p:tgtEl>
                                          <p:spTgt spid="4">
                                            <p:txEl>
                                              <p:charRg st="34" end="47"/>
                                            </p:txEl>
                                          </p:spTgt>
                                        </p:tgtEl>
                                        <p:attrNameLst>
                                          <p:attrName>style.visibility</p:attrName>
                                        </p:attrNameLst>
                                      </p:cBhvr>
                                      <p:to>
                                        <p:strVal val="visible"/>
                                      </p:to>
                                    </p:set>
                                    <p:anim calcmode="lin" valueType="num">
                                      <p:cBhvr additive="base">
                                        <p:cTn id="7" dur="500" fill="hold"/>
                                        <p:tgtEl>
                                          <p:spTgt spid="4">
                                            <p:txEl>
                                              <p:charRg st="34" end="47"/>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charRg st="34" end="47"/>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500" fill="hold">
                                          <p:stCondLst>
                                            <p:cond delay="0"/>
                                          </p:stCondLst>
                                        </p:cTn>
                                        <p:tgtEl>
                                          <p:spTgt spid="4">
                                            <p:txEl>
                                              <p:charRg st="47" end="62"/>
                                            </p:txEl>
                                          </p:spTgt>
                                        </p:tgtEl>
                                        <p:attrNameLst>
                                          <p:attrName>style.visibility</p:attrName>
                                        </p:attrNameLst>
                                      </p:cBhvr>
                                      <p:to>
                                        <p:strVal val="visible"/>
                                      </p:to>
                                    </p:set>
                                    <p:anim calcmode="lin" valueType="num">
                                      <p:cBhvr additive="base">
                                        <p:cTn id="13" dur="500" fill="hold"/>
                                        <p:tgtEl>
                                          <p:spTgt spid="4">
                                            <p:txEl>
                                              <p:charRg st="47" end="6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
                                            <p:txEl>
                                              <p:charRg st="47" end="6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500" fill="hold">
                                          <p:stCondLst>
                                            <p:cond delay="0"/>
                                          </p:stCondLst>
                                        </p:cTn>
                                        <p:tgtEl>
                                          <p:spTgt spid="4">
                                            <p:txEl>
                                              <p:charRg st="154" end="173"/>
                                            </p:txEl>
                                          </p:spTgt>
                                        </p:tgtEl>
                                        <p:attrNameLst>
                                          <p:attrName>style.visibility</p:attrName>
                                        </p:attrNameLst>
                                      </p:cBhvr>
                                      <p:to>
                                        <p:strVal val="visible"/>
                                      </p:to>
                                    </p:set>
                                    <p:anim calcmode="lin" valueType="num">
                                      <p:cBhvr additive="base">
                                        <p:cTn id="19" dur="500" fill="hold"/>
                                        <p:tgtEl>
                                          <p:spTgt spid="4">
                                            <p:txEl>
                                              <p:charRg st="154" end="17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
                                            <p:txEl>
                                              <p:charRg st="154" end="17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500" fill="hold">
                                          <p:stCondLst>
                                            <p:cond delay="0"/>
                                          </p:stCondLst>
                                        </p:cTn>
                                        <p:tgtEl>
                                          <p:spTgt spid="4">
                                            <p:txEl>
                                              <p:charRg st="187" end="234"/>
                                            </p:txEl>
                                          </p:spTgt>
                                        </p:tgtEl>
                                        <p:attrNameLst>
                                          <p:attrName>style.visibility</p:attrName>
                                        </p:attrNameLst>
                                      </p:cBhvr>
                                      <p:to>
                                        <p:strVal val="visible"/>
                                      </p:to>
                                    </p:set>
                                    <p:anim calcmode="lin" valueType="num">
                                      <p:cBhvr additive="base">
                                        <p:cTn id="25" dur="500" fill="hold"/>
                                        <p:tgtEl>
                                          <p:spTgt spid="4">
                                            <p:txEl>
                                              <p:charRg st="187" end="23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
                                            <p:txEl>
                                              <p:charRg st="187" end="23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文本框 71703"/>
          <p:cNvSpPr txBox="1"/>
          <p:nvPr/>
        </p:nvSpPr>
        <p:spPr>
          <a:xfrm>
            <a:off x="0" y="1341438"/>
            <a:ext cx="9144000" cy="5348287"/>
          </a:xfrm>
          <a:prstGeom prst="rect">
            <a:avLst/>
          </a:prstGeom>
          <a:solidFill>
            <a:schemeClr val="accent1"/>
          </a:solidFill>
          <a:ln w="28575" cap="flat" cmpd="sng">
            <a:solidFill>
              <a:srgbClr val="000000"/>
            </a:solidFill>
            <a:prstDash val="solid"/>
            <a:miter/>
            <a:headEnd type="none" w="med" len="med"/>
            <a:tailEnd type="none" w="med" len="med"/>
          </a:ln>
        </p:spPr>
        <p:txBody>
          <a:bodyPr anchor="t">
            <a:spAutoFit/>
          </a:bodyPr>
          <a:p>
            <a:pPr>
              <a:spcBef>
                <a:spcPct val="50000"/>
              </a:spcBef>
            </a:pPr>
            <a:endParaRPr lang="en-US" altLang="zh-CN" dirty="0">
              <a:latin typeface="Arial" panose="020B0604020202020204" pitchFamily="34" charset="0"/>
              <a:ea typeface="宋体" panose="02010600030101010101" pitchFamily="2" charset="-122"/>
            </a:endParaRPr>
          </a:p>
          <a:p>
            <a:pPr>
              <a:spcBef>
                <a:spcPct val="50000"/>
              </a:spcBef>
            </a:pPr>
            <a:endParaRPr lang="en-US" altLang="zh-CN" dirty="0">
              <a:latin typeface="Arial" panose="020B0604020202020204" pitchFamily="34" charset="0"/>
              <a:ea typeface="宋体" panose="02010600030101010101" pitchFamily="2" charset="-122"/>
            </a:endParaRPr>
          </a:p>
          <a:p>
            <a:pPr>
              <a:spcBef>
                <a:spcPct val="50000"/>
              </a:spcBef>
            </a:pPr>
            <a:endParaRPr lang="en-US" altLang="zh-CN" dirty="0">
              <a:latin typeface="Arial" panose="020B0604020202020204" pitchFamily="34" charset="0"/>
              <a:ea typeface="宋体" panose="02010600030101010101" pitchFamily="2" charset="-122"/>
            </a:endParaRPr>
          </a:p>
          <a:p>
            <a:pPr>
              <a:spcBef>
                <a:spcPct val="50000"/>
              </a:spcBef>
            </a:pPr>
            <a:endParaRPr lang="en-US" altLang="zh-CN" dirty="0">
              <a:latin typeface="Arial" panose="020B0604020202020204" pitchFamily="34" charset="0"/>
              <a:ea typeface="宋体" panose="02010600030101010101" pitchFamily="2" charset="-122"/>
            </a:endParaRPr>
          </a:p>
          <a:p>
            <a:pPr>
              <a:spcBef>
                <a:spcPct val="50000"/>
              </a:spcBef>
            </a:pPr>
            <a:endParaRPr lang="en-US" altLang="zh-CN" dirty="0">
              <a:latin typeface="Arial" panose="020B0604020202020204" pitchFamily="34" charset="0"/>
              <a:ea typeface="宋体" panose="02010600030101010101" pitchFamily="2" charset="-122"/>
            </a:endParaRPr>
          </a:p>
          <a:p>
            <a:pPr>
              <a:spcBef>
                <a:spcPct val="50000"/>
              </a:spcBef>
            </a:pPr>
            <a:endParaRPr lang="en-US" altLang="zh-CN" dirty="0">
              <a:latin typeface="Arial" panose="020B0604020202020204" pitchFamily="34" charset="0"/>
              <a:ea typeface="宋体" panose="02010600030101010101" pitchFamily="2" charset="-122"/>
            </a:endParaRPr>
          </a:p>
          <a:p>
            <a:pPr>
              <a:spcBef>
                <a:spcPct val="50000"/>
              </a:spcBef>
            </a:pPr>
            <a:endParaRPr lang="en-US" altLang="zh-CN" dirty="0">
              <a:latin typeface="Arial" panose="020B0604020202020204" pitchFamily="34" charset="0"/>
              <a:ea typeface="宋体" panose="02010600030101010101" pitchFamily="2" charset="-122"/>
            </a:endParaRPr>
          </a:p>
          <a:p>
            <a:pPr>
              <a:spcBef>
                <a:spcPct val="50000"/>
              </a:spcBef>
            </a:pPr>
            <a:endParaRPr lang="en-US" altLang="zh-CN" dirty="0">
              <a:latin typeface="Arial" panose="020B0604020202020204" pitchFamily="34" charset="0"/>
              <a:ea typeface="宋体" panose="02010600030101010101" pitchFamily="2" charset="-122"/>
            </a:endParaRPr>
          </a:p>
          <a:p>
            <a:pPr>
              <a:spcBef>
                <a:spcPct val="50000"/>
              </a:spcBef>
            </a:pPr>
            <a:endParaRPr lang="en-US" altLang="zh-CN" dirty="0">
              <a:latin typeface="Arial" panose="020B0604020202020204" pitchFamily="34" charset="0"/>
              <a:ea typeface="宋体" panose="02010600030101010101" pitchFamily="2" charset="-122"/>
            </a:endParaRPr>
          </a:p>
          <a:p>
            <a:pPr>
              <a:spcBef>
                <a:spcPct val="50000"/>
              </a:spcBef>
            </a:pPr>
            <a:endParaRPr lang="en-US" altLang="zh-CN" dirty="0">
              <a:latin typeface="Arial" panose="020B0604020202020204" pitchFamily="34" charset="0"/>
              <a:ea typeface="宋体" panose="02010600030101010101" pitchFamily="2" charset="-122"/>
            </a:endParaRPr>
          </a:p>
          <a:p>
            <a:pPr>
              <a:spcBef>
                <a:spcPct val="50000"/>
              </a:spcBef>
            </a:pPr>
            <a:endParaRPr lang="en-US" altLang="zh-CN" dirty="0">
              <a:latin typeface="Arial" panose="020B0604020202020204" pitchFamily="34" charset="0"/>
              <a:ea typeface="宋体" panose="02010600030101010101" pitchFamily="2" charset="-122"/>
            </a:endParaRPr>
          </a:p>
          <a:p>
            <a:pPr>
              <a:spcBef>
                <a:spcPct val="50000"/>
              </a:spcBef>
            </a:pPr>
            <a:endParaRPr lang="en-US" altLang="zh-CN" dirty="0">
              <a:latin typeface="Arial" panose="020B0604020202020204" pitchFamily="34" charset="0"/>
              <a:ea typeface="宋体" panose="02010600030101010101" pitchFamily="2" charset="-122"/>
            </a:endParaRPr>
          </a:p>
          <a:p>
            <a:pPr>
              <a:spcBef>
                <a:spcPct val="50000"/>
              </a:spcBef>
            </a:pPr>
            <a:endParaRPr lang="en-US" altLang="zh-CN" dirty="0">
              <a:latin typeface="Arial" panose="020B0604020202020204" pitchFamily="34" charset="0"/>
              <a:ea typeface="宋体" panose="02010600030101010101" pitchFamily="2" charset="-122"/>
            </a:endParaRPr>
          </a:p>
        </p:txBody>
      </p:sp>
      <p:sp>
        <p:nvSpPr>
          <p:cNvPr id="71682" name="WordArt 2"/>
          <p:cNvSpPr>
            <a:spLocks noTextEdit="1"/>
          </p:cNvSpPr>
          <p:nvPr/>
        </p:nvSpPr>
        <p:spPr>
          <a:xfrm>
            <a:off x="3348026" y="0"/>
            <a:ext cx="5508625" cy="1196975"/>
          </a:xfrm>
          <a:prstGeom prst="rect">
            <a:avLst/>
          </a:prstGeom>
        </p:spPr>
        <p:txBody>
          <a:bodyPr wrap="none" fromWordArt="1">
            <a:prstTxWarp prst="textPlain">
              <a:avLst>
                <a:gd name="adj" fmla="val 50000"/>
              </a:avLst>
            </a:prstTxWarp>
            <a:normAutofit/>
          </a:bodyPr>
          <a:p>
            <a:pPr algn="l" fontAlgn="base"/>
            <a:r>
              <a:rPr lang="zh-CN" altLang="en-US" sz="2000" b="1" strike="noStrike" noProof="1">
                <a:solidFill>
                  <a:srgbClr val="FF0000"/>
                </a:solidFill>
                <a:latin typeface="宋体" panose="02010600030101010101" pitchFamily="2" charset="-122"/>
                <a:ea typeface="宋体" panose="02010600030101010101" pitchFamily="2" charset="-122"/>
                <a:cs typeface="+mn-cs"/>
              </a:rPr>
              <a:t>酒店里常来喝酒的酒客有哪</a:t>
            </a:r>
            <a:endParaRPr lang="zh-CN" altLang="en-US" sz="2000" b="1" strike="noStrike" noProof="1">
              <a:solidFill>
                <a:srgbClr val="FF0000"/>
              </a:solidFill>
              <a:latin typeface="宋体" panose="02010600030101010101" pitchFamily="2" charset="-122"/>
              <a:ea typeface="宋体" panose="02010600030101010101" pitchFamily="2" charset="-122"/>
            </a:endParaRPr>
          </a:p>
          <a:p>
            <a:pPr algn="l" fontAlgn="base"/>
            <a:r>
              <a:rPr lang="zh-CN" altLang="en-US" sz="2000" b="1" strike="noStrike" noProof="1">
                <a:solidFill>
                  <a:srgbClr val="FF0000"/>
                </a:solidFill>
                <a:latin typeface="宋体" panose="02010600030101010101" pitchFamily="2" charset="-122"/>
                <a:ea typeface="宋体" panose="02010600030101010101" pitchFamily="2" charset="-122"/>
                <a:cs typeface="+mn-cs"/>
              </a:rPr>
              <a:t>几类呢？他们各有什么特点？</a:t>
            </a:r>
            <a:endParaRPr lang="zh-CN" altLang="en-US" sz="2000" b="1" strike="noStrike" noProof="1">
              <a:solidFill>
                <a:srgbClr val="FF0000"/>
              </a:solidFill>
              <a:latin typeface="宋体" panose="02010600030101010101" pitchFamily="2" charset="-122"/>
              <a:ea typeface="宋体" panose="02010600030101010101" pitchFamily="2" charset="-122"/>
            </a:endParaRPr>
          </a:p>
        </p:txBody>
      </p:sp>
      <p:pic>
        <p:nvPicPr>
          <p:cNvPr id="110595" name="Picture 3" descr="按此在新窗口浏览图片">
            <a:hlinkClick r:id="rId1" action="ppaction://hlinkfile"/>
          </p:cNvPr>
          <p:cNvPicPr>
            <a:picLocks noChangeAspect="1"/>
          </p:cNvPicPr>
          <p:nvPr/>
        </p:nvPicPr>
        <p:blipFill>
          <a:blip r:embed="rId2"/>
          <a:srcRect l="7317" b="24562"/>
          <a:stretch>
            <a:fillRect/>
          </a:stretch>
        </p:blipFill>
        <p:spPr>
          <a:xfrm>
            <a:off x="6705600" y="2041525"/>
            <a:ext cx="2438400" cy="3657600"/>
          </a:xfrm>
          <a:prstGeom prst="rect">
            <a:avLst/>
          </a:prstGeom>
          <a:noFill/>
          <a:ln w="9525">
            <a:noFill/>
          </a:ln>
        </p:spPr>
      </p:pic>
      <p:pic>
        <p:nvPicPr>
          <p:cNvPr id="110596" name="Picture 4" descr="按此在新窗口浏览图片">
            <a:hlinkClick r:id="rId3" action="ppaction://hlinkfile"/>
          </p:cNvPr>
          <p:cNvPicPr>
            <a:picLocks noChangeAspect="1"/>
          </p:cNvPicPr>
          <p:nvPr/>
        </p:nvPicPr>
        <p:blipFill>
          <a:blip r:embed="rId4"/>
          <a:srcRect r="51875" b="38889"/>
          <a:stretch>
            <a:fillRect/>
          </a:stretch>
        </p:blipFill>
        <p:spPr>
          <a:xfrm>
            <a:off x="611188" y="2060575"/>
            <a:ext cx="2667000" cy="3810000"/>
          </a:xfrm>
          <a:prstGeom prst="rect">
            <a:avLst/>
          </a:prstGeom>
          <a:noFill/>
          <a:ln w="9525">
            <a:noFill/>
          </a:ln>
        </p:spPr>
      </p:pic>
      <p:sp>
        <p:nvSpPr>
          <p:cNvPr id="71700" name="WordArt 20"/>
          <p:cNvSpPr>
            <a:spLocks noTextEdit="1"/>
          </p:cNvSpPr>
          <p:nvPr/>
        </p:nvSpPr>
        <p:spPr>
          <a:xfrm>
            <a:off x="3635375" y="1531938"/>
            <a:ext cx="2133600" cy="609600"/>
          </a:xfrm>
          <a:prstGeom prst="rect">
            <a:avLst/>
          </a:prstGeom>
        </p:spPr>
        <p:txBody>
          <a:bodyPr wrap="none" fromWordArt="1">
            <a:prstTxWarp prst="textPlain">
              <a:avLst>
                <a:gd name="adj" fmla="val 50000"/>
              </a:avLst>
            </a:prstTxWarp>
            <a:normAutofit/>
          </a:bodyPr>
          <a:p>
            <a:pPr algn="ctr"/>
            <a:r>
              <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outerShdw>
                </a:effectLst>
                <a:latin typeface="隶书" charset="0"/>
                <a:ea typeface="隶书" charset="0"/>
              </a:rPr>
              <a:t>对比</a:t>
            </a:r>
            <a:endParaRPr lang="zh-CN" altLang="en-US" sz="3600" b="1">
              <a:ln w="12700" cap="flat" cmpd="sng">
                <a:solidFill>
                  <a:srgbClr val="EAEAEA"/>
                </a:solidFill>
                <a:prstDash val="solid"/>
                <a:round/>
                <a:headEnd type="none" w="med" len="med"/>
                <a:tailEnd type="none" w="med" len="med"/>
              </a:ln>
              <a:gradFill rotWithShape="1">
                <a:gsLst>
                  <a:gs pos="0">
                    <a:srgbClr val="A603AB">
                      <a:alpha val="100000"/>
                    </a:srgbClr>
                  </a:gs>
                  <a:gs pos="12000">
                    <a:srgbClr val="E81766">
                      <a:alpha val="100000"/>
                    </a:srgbClr>
                  </a:gs>
                  <a:gs pos="27000">
                    <a:srgbClr val="EE3F17">
                      <a:alpha val="100000"/>
                    </a:srgbClr>
                  </a:gs>
                  <a:gs pos="48000">
                    <a:srgbClr val="FFFF00">
                      <a:alpha val="100000"/>
                    </a:srgbClr>
                  </a:gs>
                  <a:gs pos="64999">
                    <a:srgbClr val="1A8D48">
                      <a:alpha val="100000"/>
                    </a:srgbClr>
                  </a:gs>
                  <a:gs pos="78999">
                    <a:srgbClr val="0819FB">
                      <a:alpha val="100000"/>
                    </a:srgbClr>
                  </a:gs>
                  <a:gs pos="100000">
                    <a:srgbClr val="A603AB">
                      <a:alpha val="100000"/>
                    </a:srgbClr>
                  </a:gs>
                </a:gsLst>
                <a:lin ang="0" scaled="1"/>
                <a:tileRect/>
              </a:gradFill>
              <a:effectLst>
                <a:outerShdw dist="35921" dir="2699999" sy="50000" kx="2115830" algn="bl" rotWithShape="0">
                  <a:srgbClr val="C0C0C0"/>
                </a:outerShdw>
              </a:effectLst>
              <a:latin typeface="隶书" charset="0"/>
              <a:ea typeface="隶书" charset="0"/>
            </a:endParaRPr>
          </a:p>
        </p:txBody>
      </p:sp>
      <p:sp>
        <p:nvSpPr>
          <p:cNvPr id="110613" name="Text Box 21"/>
          <p:cNvSpPr txBox="1"/>
          <p:nvPr/>
        </p:nvSpPr>
        <p:spPr>
          <a:xfrm>
            <a:off x="2771775" y="5734050"/>
            <a:ext cx="4672013" cy="701675"/>
          </a:xfrm>
          <a:prstGeom prst="rect">
            <a:avLst/>
          </a:prstGeom>
          <a:noFill/>
          <a:ln w="9525">
            <a:noFill/>
          </a:ln>
        </p:spPr>
        <p:txBody>
          <a:bodyPr wrap="none" anchor="t">
            <a:spAutoFit/>
          </a:bodyPr>
          <a:p>
            <a:pPr algn="ctr"/>
            <a:r>
              <a:rPr lang="zh-CN" altLang="en-US" sz="4000" dirty="0">
                <a:solidFill>
                  <a:srgbClr val="006600"/>
                </a:solidFill>
                <a:latin typeface="Arial" panose="020B0604020202020204" pitchFamily="34" charset="0"/>
                <a:ea typeface="隶书" pitchFamily="49" charset="-122"/>
              </a:rPr>
              <a:t>贫富悬殊   阶级对立</a:t>
            </a:r>
            <a:endParaRPr lang="zh-CN" altLang="en-US" sz="4000" dirty="0">
              <a:solidFill>
                <a:srgbClr val="006600"/>
              </a:solidFill>
              <a:latin typeface="Arial" panose="020B0604020202020204" pitchFamily="34" charset="0"/>
              <a:ea typeface="隶书" pitchFamily="49" charset="-122"/>
            </a:endParaRPr>
          </a:p>
        </p:txBody>
      </p:sp>
      <p:sp>
        <p:nvSpPr>
          <p:cNvPr id="71702" name="Text Box 22"/>
          <p:cNvSpPr txBox="1"/>
          <p:nvPr/>
        </p:nvSpPr>
        <p:spPr>
          <a:xfrm>
            <a:off x="611188" y="1484313"/>
            <a:ext cx="2627312" cy="522287"/>
          </a:xfrm>
          <a:prstGeom prst="rect">
            <a:avLst/>
          </a:prstGeom>
          <a:noFill/>
          <a:ln w="28575">
            <a:noFill/>
          </a:ln>
        </p:spPr>
        <p:txBody>
          <a:bodyPr anchor="t">
            <a:spAutoFit/>
          </a:bodyPr>
          <a:p>
            <a:pPr algn="ctr"/>
            <a:r>
              <a:rPr lang="zh-CN" altLang="en-US" sz="2800" b="1" dirty="0">
                <a:solidFill>
                  <a:srgbClr val="FF0000"/>
                </a:solidFill>
                <a:latin typeface="Arial" panose="020B0604020202020204" pitchFamily="34" charset="0"/>
                <a:ea typeface="宋体" panose="02010600030101010101" pitchFamily="2" charset="-122"/>
              </a:rPr>
              <a:t>短衣帮</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71703" name="Text Box 23"/>
          <p:cNvSpPr txBox="1"/>
          <p:nvPr/>
        </p:nvSpPr>
        <p:spPr>
          <a:xfrm>
            <a:off x="6732588" y="1460500"/>
            <a:ext cx="2411412" cy="522288"/>
          </a:xfrm>
          <a:prstGeom prst="rect">
            <a:avLst/>
          </a:prstGeom>
          <a:noFill/>
          <a:ln w="28575">
            <a:noFill/>
          </a:ln>
        </p:spPr>
        <p:txBody>
          <a:bodyPr anchor="t">
            <a:spAutoFit/>
          </a:bodyPr>
          <a:p>
            <a:pPr algn="ctr"/>
            <a:r>
              <a:rPr lang="zh-CN" altLang="en-US" sz="2800" b="1" dirty="0">
                <a:solidFill>
                  <a:srgbClr val="FF0000"/>
                </a:solidFill>
                <a:latin typeface="Arial" panose="020B0604020202020204" pitchFamily="34" charset="0"/>
                <a:ea typeface="宋体" panose="02010600030101010101" pitchFamily="2" charset="-122"/>
              </a:rPr>
              <a:t>长衫客</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71705" name="文本框 71704"/>
          <p:cNvSpPr txBox="1"/>
          <p:nvPr/>
        </p:nvSpPr>
        <p:spPr>
          <a:xfrm>
            <a:off x="3348038" y="2636838"/>
            <a:ext cx="936625" cy="2800350"/>
          </a:xfrm>
          <a:prstGeom prst="rect">
            <a:avLst/>
          </a:prstGeom>
          <a:noFill/>
          <a:ln w="28575" cap="flat" cmpd="sng">
            <a:solidFill>
              <a:srgbClr val="000000"/>
            </a:solidFill>
            <a:prstDash val="solid"/>
            <a:miter/>
            <a:headEnd type="none" w="med" len="med"/>
            <a:tailEnd type="none" w="med" len="med"/>
          </a:ln>
        </p:spPr>
        <p:txBody>
          <a:bodyPr anchor="t">
            <a:spAutoFit/>
          </a:bodyPr>
          <a:p>
            <a:pPr>
              <a:spcBef>
                <a:spcPct val="50000"/>
              </a:spcBef>
            </a:pPr>
            <a:r>
              <a:rPr lang="zh-CN" altLang="en-US" sz="4400" dirty="0">
                <a:solidFill>
                  <a:srgbClr val="000000"/>
                </a:solidFill>
                <a:latin typeface="黑体" panose="02010609060101010101" pitchFamily="2" charset="-122"/>
                <a:ea typeface="黑体" panose="02010609060101010101" pitchFamily="2" charset="-122"/>
              </a:rPr>
              <a:t>短  </a:t>
            </a:r>
            <a:endParaRPr lang="zh-CN" altLang="en-US" sz="4400" dirty="0">
              <a:solidFill>
                <a:srgbClr val="000000"/>
              </a:solidFill>
              <a:latin typeface="黑体" panose="02010609060101010101" pitchFamily="2" charset="-122"/>
              <a:ea typeface="黑体" panose="02010609060101010101" pitchFamily="2" charset="-122"/>
            </a:endParaRPr>
          </a:p>
          <a:p>
            <a:pPr>
              <a:spcBef>
                <a:spcPct val="50000"/>
              </a:spcBef>
            </a:pPr>
            <a:r>
              <a:rPr lang="zh-CN" altLang="en-US" sz="4400" dirty="0">
                <a:solidFill>
                  <a:srgbClr val="000000"/>
                </a:solidFill>
                <a:latin typeface="黑体" panose="02010609060101010101" pitchFamily="2" charset="-122"/>
                <a:ea typeface="黑体" panose="02010609060101010101" pitchFamily="2" charset="-122"/>
              </a:rPr>
              <a:t>站  </a:t>
            </a:r>
            <a:endParaRPr lang="zh-CN" altLang="en-US" sz="4400" dirty="0">
              <a:solidFill>
                <a:srgbClr val="000000"/>
              </a:solidFill>
              <a:latin typeface="黑体" panose="02010609060101010101" pitchFamily="2" charset="-122"/>
              <a:ea typeface="黑体" panose="02010609060101010101" pitchFamily="2" charset="-122"/>
            </a:endParaRPr>
          </a:p>
          <a:p>
            <a:pPr>
              <a:spcBef>
                <a:spcPct val="50000"/>
              </a:spcBef>
            </a:pPr>
            <a:r>
              <a:rPr lang="zh-CN" altLang="en-US" sz="4400" dirty="0">
                <a:solidFill>
                  <a:srgbClr val="000000"/>
                </a:solidFill>
                <a:latin typeface="黑体" panose="02010609060101010101" pitchFamily="2" charset="-122"/>
                <a:ea typeface="黑体" panose="02010609060101010101" pitchFamily="2" charset="-122"/>
              </a:rPr>
              <a:t>外</a:t>
            </a:r>
            <a:endParaRPr lang="zh-CN" altLang="en-US" sz="4400" dirty="0">
              <a:solidFill>
                <a:srgbClr val="000000"/>
              </a:solidFill>
              <a:latin typeface="黑体" panose="02010609060101010101" pitchFamily="2" charset="-122"/>
              <a:ea typeface="黑体" panose="02010609060101010101" pitchFamily="2" charset="-122"/>
            </a:endParaRPr>
          </a:p>
        </p:txBody>
      </p:sp>
      <p:sp>
        <p:nvSpPr>
          <p:cNvPr id="71706" name="文本框 71705"/>
          <p:cNvSpPr txBox="1"/>
          <p:nvPr/>
        </p:nvSpPr>
        <p:spPr>
          <a:xfrm>
            <a:off x="4284663" y="2613025"/>
            <a:ext cx="1439862" cy="2768600"/>
          </a:xfrm>
          <a:prstGeom prst="rect">
            <a:avLst/>
          </a:prstGeom>
          <a:noFill/>
          <a:ln w="28575">
            <a:noFill/>
          </a:ln>
        </p:spPr>
        <p:txBody>
          <a:bodyPr anchor="t">
            <a:spAutoFit/>
          </a:bodyPr>
          <a:p>
            <a:pPr algn="ctr">
              <a:spcBef>
                <a:spcPct val="50000"/>
              </a:spcBef>
            </a:pPr>
            <a:r>
              <a:rPr lang="zh-CN" altLang="en-US" sz="2400" b="1" dirty="0">
                <a:solidFill>
                  <a:srgbClr val="FF3300"/>
                </a:solidFill>
                <a:latin typeface="华文中宋" charset="-122"/>
                <a:ea typeface="华文中宋" charset="-122"/>
              </a:rPr>
              <a:t>穿着</a:t>
            </a:r>
            <a:endParaRPr lang="zh-CN" altLang="en-US" sz="2400" dirty="0">
              <a:solidFill>
                <a:srgbClr val="FF3300"/>
              </a:solidFill>
              <a:latin typeface="华文中宋" charset="-122"/>
              <a:ea typeface="华文中宋" charset="-122"/>
            </a:endParaRPr>
          </a:p>
          <a:p>
            <a:pPr algn="ctr">
              <a:spcBef>
                <a:spcPct val="50000"/>
              </a:spcBef>
            </a:pPr>
            <a:r>
              <a:rPr lang="zh-CN" altLang="en-US" sz="2800" dirty="0">
                <a:solidFill>
                  <a:srgbClr val="FF3300"/>
                </a:solidFill>
                <a:latin typeface="华文中宋" charset="-122"/>
                <a:ea typeface="华文中宋" charset="-122"/>
              </a:rPr>
              <a:t>    </a:t>
            </a:r>
            <a:endParaRPr lang="zh-CN" altLang="en-US" sz="2800" dirty="0">
              <a:solidFill>
                <a:srgbClr val="FF3300"/>
              </a:solidFill>
              <a:latin typeface="华文中宋" charset="-122"/>
              <a:ea typeface="华文中宋" charset="-122"/>
            </a:endParaRPr>
          </a:p>
          <a:p>
            <a:pPr algn="ctr">
              <a:spcBef>
                <a:spcPct val="50000"/>
              </a:spcBef>
            </a:pPr>
            <a:r>
              <a:rPr lang="zh-CN" altLang="en-US" sz="2400" b="1" dirty="0">
                <a:solidFill>
                  <a:srgbClr val="FF3300"/>
                </a:solidFill>
                <a:latin typeface="华文中宋" charset="-122"/>
                <a:ea typeface="华文中宋" charset="-122"/>
              </a:rPr>
              <a:t>喝酒方式</a:t>
            </a:r>
            <a:endParaRPr lang="zh-CN" altLang="en-US" sz="2400" dirty="0">
              <a:solidFill>
                <a:srgbClr val="FF3300"/>
              </a:solidFill>
              <a:latin typeface="华文中宋" charset="-122"/>
              <a:ea typeface="华文中宋" charset="-122"/>
            </a:endParaRPr>
          </a:p>
          <a:p>
            <a:pPr algn="ctr">
              <a:spcBef>
                <a:spcPct val="50000"/>
              </a:spcBef>
            </a:pPr>
            <a:endParaRPr lang="zh-CN" altLang="en-US" sz="2400" dirty="0">
              <a:solidFill>
                <a:srgbClr val="FF3300"/>
              </a:solidFill>
              <a:latin typeface="华文中宋" charset="-122"/>
              <a:ea typeface="华文中宋" charset="-122"/>
            </a:endParaRPr>
          </a:p>
          <a:p>
            <a:pPr algn="ctr">
              <a:spcBef>
                <a:spcPct val="50000"/>
              </a:spcBef>
            </a:pPr>
            <a:r>
              <a:rPr lang="zh-CN" altLang="en-US" sz="2400" b="1" dirty="0">
                <a:solidFill>
                  <a:srgbClr val="FF3300"/>
                </a:solidFill>
                <a:latin typeface="华文中宋" charset="-122"/>
                <a:ea typeface="华文中宋" charset="-122"/>
              </a:rPr>
              <a:t>喝酒地点</a:t>
            </a:r>
            <a:endParaRPr lang="zh-CN" altLang="en-US" sz="2400" b="1" dirty="0">
              <a:solidFill>
                <a:srgbClr val="FF3300"/>
              </a:solidFill>
              <a:latin typeface="华文中宋" charset="-122"/>
              <a:ea typeface="华文中宋" charset="-122"/>
            </a:endParaRPr>
          </a:p>
        </p:txBody>
      </p:sp>
      <p:sp>
        <p:nvSpPr>
          <p:cNvPr id="71707" name="文本框 71706"/>
          <p:cNvSpPr txBox="1"/>
          <p:nvPr/>
        </p:nvSpPr>
        <p:spPr>
          <a:xfrm>
            <a:off x="5724525" y="2613025"/>
            <a:ext cx="936625" cy="2800350"/>
          </a:xfrm>
          <a:prstGeom prst="rect">
            <a:avLst/>
          </a:prstGeom>
          <a:noFill/>
          <a:ln w="28575" cap="flat" cmpd="sng">
            <a:solidFill>
              <a:srgbClr val="000000"/>
            </a:solidFill>
            <a:prstDash val="solid"/>
            <a:miter/>
            <a:headEnd type="none" w="med" len="med"/>
            <a:tailEnd type="none" w="med" len="med"/>
          </a:ln>
        </p:spPr>
        <p:txBody>
          <a:bodyPr anchor="t">
            <a:spAutoFit/>
          </a:bodyPr>
          <a:p>
            <a:pPr>
              <a:spcBef>
                <a:spcPct val="50000"/>
              </a:spcBef>
            </a:pPr>
            <a:r>
              <a:rPr lang="zh-CN" altLang="en-US" sz="4400" dirty="0">
                <a:solidFill>
                  <a:srgbClr val="000000"/>
                </a:solidFill>
                <a:latin typeface="黑体" panose="02010609060101010101" pitchFamily="2" charset="-122"/>
                <a:ea typeface="黑体" panose="02010609060101010101" pitchFamily="2" charset="-122"/>
              </a:rPr>
              <a:t>长</a:t>
            </a:r>
            <a:endParaRPr lang="zh-CN" altLang="en-US" sz="4400" dirty="0">
              <a:solidFill>
                <a:srgbClr val="000000"/>
              </a:solidFill>
              <a:latin typeface="黑体" panose="02010609060101010101" pitchFamily="2" charset="-122"/>
              <a:ea typeface="黑体" panose="02010609060101010101" pitchFamily="2" charset="-122"/>
            </a:endParaRPr>
          </a:p>
          <a:p>
            <a:pPr>
              <a:spcBef>
                <a:spcPct val="50000"/>
              </a:spcBef>
            </a:pPr>
            <a:r>
              <a:rPr lang="zh-CN" altLang="en-US" sz="4400" dirty="0">
                <a:solidFill>
                  <a:srgbClr val="000000"/>
                </a:solidFill>
                <a:latin typeface="黑体" panose="02010609060101010101" pitchFamily="2" charset="-122"/>
                <a:ea typeface="黑体" panose="02010609060101010101" pitchFamily="2" charset="-122"/>
              </a:rPr>
              <a:t>坐</a:t>
            </a:r>
            <a:endParaRPr lang="zh-CN" altLang="en-US" sz="4400" dirty="0">
              <a:solidFill>
                <a:srgbClr val="000000"/>
              </a:solidFill>
              <a:latin typeface="黑体" panose="02010609060101010101" pitchFamily="2" charset="-122"/>
              <a:ea typeface="黑体" panose="02010609060101010101" pitchFamily="2" charset="-122"/>
            </a:endParaRPr>
          </a:p>
          <a:p>
            <a:pPr>
              <a:spcBef>
                <a:spcPct val="50000"/>
              </a:spcBef>
            </a:pPr>
            <a:r>
              <a:rPr lang="zh-CN" altLang="en-US" sz="4400" dirty="0">
                <a:solidFill>
                  <a:srgbClr val="000000"/>
                </a:solidFill>
                <a:latin typeface="黑体" panose="02010609060101010101" pitchFamily="2" charset="-122"/>
                <a:ea typeface="黑体" panose="02010609060101010101" pitchFamily="2" charset="-122"/>
              </a:rPr>
              <a:t>里</a:t>
            </a:r>
            <a:endParaRPr lang="zh-CN" altLang="en-US" sz="4400" dirty="0">
              <a:solidFill>
                <a:srgbClr val="000000"/>
              </a:solidFill>
              <a:latin typeface="黑体" panose="02010609060101010101" pitchFamily="2" charset="-122"/>
              <a:ea typeface="黑体" panose="02010609060101010101" pitchFamily="2" charset="-122"/>
            </a:endParaRPr>
          </a:p>
        </p:txBody>
      </p:sp>
      <p:grpSp>
        <p:nvGrpSpPr>
          <p:cNvPr id="71708" name="组合 71707"/>
          <p:cNvGrpSpPr/>
          <p:nvPr/>
        </p:nvGrpSpPr>
        <p:grpSpPr>
          <a:xfrm>
            <a:off x="0" y="0"/>
            <a:ext cx="2952750" cy="1052513"/>
            <a:chOff x="975" y="2341"/>
            <a:chExt cx="1920" cy="643"/>
          </a:xfrm>
        </p:grpSpPr>
        <p:pic>
          <p:nvPicPr>
            <p:cNvPr id="20493" name="图片 71708" descr="BD04969_"/>
            <p:cNvPicPr>
              <a:picLocks noChangeAspect="1"/>
            </p:cNvPicPr>
            <p:nvPr/>
          </p:nvPicPr>
          <p:blipFill>
            <a:blip r:embed="rId5"/>
            <a:stretch>
              <a:fillRect/>
            </a:stretch>
          </p:blipFill>
          <p:spPr>
            <a:xfrm>
              <a:off x="1746" y="2341"/>
              <a:ext cx="1149" cy="643"/>
            </a:xfrm>
            <a:prstGeom prst="rect">
              <a:avLst/>
            </a:prstGeom>
            <a:noFill/>
            <a:ln w="9525">
              <a:noFill/>
            </a:ln>
          </p:spPr>
        </p:pic>
        <p:graphicFrame>
          <p:nvGraphicFramePr>
            <p:cNvPr id="20494" name="对象 71709"/>
            <p:cNvGraphicFramePr/>
            <p:nvPr/>
          </p:nvGraphicFramePr>
          <p:xfrm>
            <a:off x="975" y="2387"/>
            <a:ext cx="768" cy="588"/>
          </p:xfrm>
          <a:graphic>
            <a:graphicData uri="http://schemas.openxmlformats.org/presentationml/2006/ole">
              <mc:AlternateContent xmlns:mc="http://schemas.openxmlformats.org/markup-compatibility/2006">
                <mc:Choice xmlns:v="urn:schemas-microsoft-com:vml" Requires="v">
                  <p:oleObj spid="_x0000_s3076" name="" r:id="rId6" imgW="2038985" imgH="2286000" progId="MS_ClipArt_Gallery.2">
                    <p:embed/>
                  </p:oleObj>
                </mc:Choice>
                <mc:Fallback>
                  <p:oleObj name="" r:id="rId6" imgW="2038985" imgH="2286000" progId="MS_ClipArt_Gallery.2">
                    <p:embed/>
                    <p:pic>
                      <p:nvPicPr>
                        <p:cNvPr id="0" name="图片 3075"/>
                        <p:cNvPicPr/>
                        <p:nvPr/>
                      </p:nvPicPr>
                      <p:blipFill>
                        <a:blip r:embed="rId7"/>
                        <a:stretch>
                          <a:fillRect/>
                        </a:stretch>
                      </p:blipFill>
                      <p:spPr>
                        <a:xfrm>
                          <a:off x="975" y="2387"/>
                          <a:ext cx="768" cy="588"/>
                        </a:xfrm>
                        <a:prstGeom prst="rect">
                          <a:avLst/>
                        </a:prstGeom>
                        <a:noFill/>
                        <a:ln w="38100">
                          <a:noFill/>
                          <a:miter/>
                        </a:ln>
                      </p:spPr>
                    </p:pic>
                  </p:oleObj>
                </mc:Fallback>
              </mc:AlternateContent>
            </a:graphicData>
          </a:graphic>
        </p:graphicFrame>
        <p:sp>
          <p:nvSpPr>
            <p:cNvPr id="20495" name="矩形 71710"/>
            <p:cNvSpPr/>
            <p:nvPr/>
          </p:nvSpPr>
          <p:spPr>
            <a:xfrm>
              <a:off x="1429" y="2477"/>
              <a:ext cx="1152" cy="288"/>
            </a:xfrm>
            <a:prstGeom prst="rect">
              <a:avLst/>
            </a:prstGeom>
          </p:spPr>
          <p:txBody>
            <a:bodyPr wrap="none" fromWordArt="1">
              <a:prstTxWarp prst="textPlain">
                <a:avLst>
                  <a:gd name="adj" fmla="val 50000"/>
                </a:avLst>
              </a:prstTxWarp>
              <a:normAutofit/>
            </a:bodyPr>
            <a:p>
              <a:pPr algn="ctr"/>
              <a:r>
                <a:rPr lang="zh-CN" altLang="en-US" sz="3600" b="1">
                  <a:solidFill>
                    <a:srgbClr val="000000"/>
                  </a:solidFill>
                  <a:latin typeface="黑体" panose="02010609060101010101" pitchFamily="2" charset="-122"/>
                  <a:ea typeface="黑体" panose="02010609060101010101" pitchFamily="2" charset="-122"/>
                </a:rPr>
                <a:t>孔乙己--环境篇</a:t>
              </a:r>
              <a:endParaRPr lang="zh-CN" altLang="en-US" sz="3600" b="1">
                <a:solidFill>
                  <a:srgbClr val="000000"/>
                </a:solidFill>
                <a:latin typeface="黑体" panose="02010609060101010101" pitchFamily="2" charset="-122"/>
                <a:ea typeface="黑体" panose="02010609060101010101" pitchFamily="2" charset="-122"/>
              </a:endParaRPr>
            </a:p>
          </p:txBody>
        </p:sp>
      </p:grpSp>
      <p:sp>
        <p:nvSpPr>
          <p:cNvPr id="71712" name="WordArt 2"/>
          <p:cNvSpPr>
            <a:spLocks noTextEdit="1"/>
          </p:cNvSpPr>
          <p:nvPr/>
        </p:nvSpPr>
        <p:spPr>
          <a:xfrm rot="5400000">
            <a:off x="-2106612" y="3590925"/>
            <a:ext cx="4824412" cy="611188"/>
          </a:xfrm>
          <a:prstGeom prst="rect">
            <a:avLst/>
          </a:prstGeom>
        </p:spPr>
        <p:txBody>
          <a:bodyPr vert="eaVert" wrap="none" fromWordArt="1">
            <a:prstTxWarp prst="textPlain">
              <a:avLst>
                <a:gd name="adj" fmla="val 50000"/>
              </a:avLst>
            </a:prstTxWarp>
            <a:normAutofit/>
          </a:bodyPr>
          <a:p>
            <a:pPr algn="l"/>
            <a:r>
              <a:rPr lang="zh-CN" altLang="en-US" sz="2800" b="1">
                <a:solidFill>
                  <a:srgbClr val="000000"/>
                </a:solidFill>
                <a:latin typeface="宋体" panose="02010600030101010101" pitchFamily="2" charset="-122"/>
                <a:ea typeface="宋体" panose="02010600030101010101" pitchFamily="2" charset="-122"/>
              </a:rPr>
              <a:t>咸亨酒店的酒客</a:t>
            </a:r>
            <a:endParaRPr lang="zh-CN" altLang="en-US" sz="2800" b="1">
              <a:solidFill>
                <a:srgbClr val="000000"/>
              </a:solidFill>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1708"/>
                                        </p:tgtEl>
                                        <p:attrNameLst>
                                          <p:attrName>style.visibility</p:attrName>
                                        </p:attrNameLst>
                                      </p:cBhvr>
                                      <p:to>
                                        <p:strVal val="visible"/>
                                      </p:to>
                                    </p:set>
                                    <p:animEffect transition="in" filter="blinds(horizontal)">
                                      <p:cBhvr>
                                        <p:cTn id="7" dur="500"/>
                                        <p:tgtEl>
                                          <p:spTgt spid="7170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1712"/>
                                        </p:tgtEl>
                                        <p:attrNameLst>
                                          <p:attrName>style.visibility</p:attrName>
                                        </p:attrNameLst>
                                      </p:cBhvr>
                                      <p:to>
                                        <p:strVal val="visible"/>
                                      </p:to>
                                    </p:set>
                                    <p:animEffect transition="in" filter="wipe(down)">
                                      <p:cBhvr>
                                        <p:cTn id="11" dur="500"/>
                                        <p:tgtEl>
                                          <p:spTgt spid="71712"/>
                                        </p:tgtEl>
                                      </p:cBhvr>
                                    </p:animEffect>
                                  </p:childTnLst>
                                </p:cTn>
                              </p:par>
                              <p:par>
                                <p:cTn id="12" presetID="51" presetClass="entr" presetSubtype="0" fill="hold" nodeType="withEffect">
                                  <p:stCondLst>
                                    <p:cond delay="0"/>
                                  </p:stCondLst>
                                  <p:childTnLst>
                                    <p:set>
                                      <p:cBhvr>
                                        <p:cTn id="13" dur="1" fill="hold">
                                          <p:stCondLst>
                                            <p:cond delay="0"/>
                                          </p:stCondLst>
                                        </p:cTn>
                                        <p:tgtEl>
                                          <p:spTgt spid="71682"/>
                                        </p:tgtEl>
                                        <p:attrNameLst>
                                          <p:attrName>style.visibility</p:attrName>
                                        </p:attrNameLst>
                                      </p:cBhvr>
                                      <p:to>
                                        <p:strVal val="visible"/>
                                      </p:to>
                                    </p:set>
                                    <p:animEffect transition="in" filter="fade">
                                      <p:cBhvr>
                                        <p:cTn id="14" dur="770" decel="100000"/>
                                        <p:tgtEl>
                                          <p:spTgt spid="71682"/>
                                        </p:tgtEl>
                                      </p:cBhvr>
                                    </p:animEffect>
                                    <p:animScale>
                                      <p:cBhvr>
                                        <p:cTn id="15" dur="770" decel="100000"/>
                                        <p:tgtEl>
                                          <p:spTgt spid="71682"/>
                                        </p:tgtEl>
                                      </p:cBhvr>
                                      <p:from x="10000" y="10000"/>
                                      <p:to x="200000" y="450000"/>
                                    </p:animScale>
                                    <p:animScale>
                                      <p:cBhvr>
                                        <p:cTn id="16" dur="1230" accel="100000" fill="hold">
                                          <p:stCondLst>
                                            <p:cond delay="770"/>
                                          </p:stCondLst>
                                        </p:cTn>
                                        <p:tgtEl>
                                          <p:spTgt spid="71682"/>
                                        </p:tgtEl>
                                      </p:cBhvr>
                                      <p:from x="200000" y="450000"/>
                                      <p:to x="100000" y="100000"/>
                                    </p:animScale>
                                    <p:set>
                                      <p:cBhvr>
                                        <p:cTn id="17" dur="770" fill="hold"/>
                                        <p:tgtEl>
                                          <p:spTgt spid="71682"/>
                                        </p:tgtEl>
                                        <p:attrNameLst>
                                          <p:attrName>ppt_x</p:attrName>
                                        </p:attrNameLst>
                                      </p:cBhvr>
                                      <p:to>
                                        <p:strVal val="(0.5)"/>
                                      </p:to>
                                    </p:set>
                                    <p:anim from="(0.5)" to="(#ppt_x)" calcmode="lin" valueType="num">
                                      <p:cBhvr>
                                        <p:cTn id="18" dur="1230" accel="100000" fill="hold">
                                          <p:stCondLst>
                                            <p:cond delay="770"/>
                                          </p:stCondLst>
                                        </p:cTn>
                                        <p:tgtEl>
                                          <p:spTgt spid="71682"/>
                                        </p:tgtEl>
                                        <p:attrNameLst>
                                          <p:attrName>ppt_x</p:attrName>
                                        </p:attrNameLst>
                                      </p:cBhvr>
                                    </p:anim>
                                    <p:set>
                                      <p:cBhvr>
                                        <p:cTn id="19" dur="770" fill="hold"/>
                                        <p:tgtEl>
                                          <p:spTgt spid="71682"/>
                                        </p:tgtEl>
                                        <p:attrNameLst>
                                          <p:attrName>ppt_y</p:attrName>
                                        </p:attrNameLst>
                                      </p:cBhvr>
                                      <p:to>
                                        <p:strVal val="(#ppt_y+0.4)"/>
                                      </p:to>
                                    </p:set>
                                    <p:anim from="(#ppt_y+0.4)" to="(#ppt_y)" calcmode="lin" valueType="num">
                                      <p:cBhvr>
                                        <p:cTn id="20" dur="1230" accel="100000" fill="hold">
                                          <p:stCondLst>
                                            <p:cond delay="770"/>
                                          </p:stCondLst>
                                        </p:cTn>
                                        <p:tgtEl>
                                          <p:spTgt spid="71682"/>
                                        </p:tgtEl>
                                        <p:attrNameLst>
                                          <p:attrName>ppt_y</p:attrName>
                                        </p:attrNameLst>
                                      </p:cBhvr>
                                    </p:anim>
                                  </p:childTnLst>
                                </p:cTn>
                              </p:par>
                            </p:childTnLst>
                          </p:cTn>
                        </p:par>
                        <p:par>
                          <p:cTn id="21" fill="hold">
                            <p:stCondLst>
                              <p:cond delay="1000"/>
                            </p:stCondLst>
                            <p:childTnLst>
                              <p:par>
                                <p:cTn id="22" presetID="35" presetClass="entr" presetSubtype="0" fill="hold" nodeType="afterEffect">
                                  <p:stCondLst>
                                    <p:cond delay="0"/>
                                  </p:stCondLst>
                                  <p:childTnLst>
                                    <p:set>
                                      <p:cBhvr>
                                        <p:cTn id="23" dur="1" fill="hold">
                                          <p:stCondLst>
                                            <p:cond delay="0"/>
                                          </p:stCondLst>
                                        </p:cTn>
                                        <p:tgtEl>
                                          <p:spTgt spid="110596"/>
                                        </p:tgtEl>
                                        <p:attrNameLst>
                                          <p:attrName>style.visibility</p:attrName>
                                        </p:attrNameLst>
                                      </p:cBhvr>
                                      <p:to>
                                        <p:strVal val="visible"/>
                                      </p:to>
                                    </p:set>
                                    <p:animEffect transition="in" filter="fade">
                                      <p:cBhvr>
                                        <p:cTn id="24" dur="2000"/>
                                        <p:tgtEl>
                                          <p:spTgt spid="110596"/>
                                        </p:tgtEl>
                                      </p:cBhvr>
                                    </p:animEffect>
                                    <p:anim calcmode="lin" valueType="num">
                                      <p:cBhvr>
                                        <p:cTn id="25" dur="2000" fill="hold"/>
                                        <p:tgtEl>
                                          <p:spTgt spid="110596"/>
                                        </p:tgtEl>
                                        <p:attrNameLst>
                                          <p:attrName>style.rotation</p:attrName>
                                        </p:attrNameLst>
                                      </p:cBhvr>
                                      <p:tavLst>
                                        <p:tav tm="0">
                                          <p:val>
                                            <p:fltVal val="720.000000"/>
                                          </p:val>
                                        </p:tav>
                                        <p:tav tm="100000">
                                          <p:val>
                                            <p:fltVal val="0.000000"/>
                                          </p:val>
                                        </p:tav>
                                      </p:tavLst>
                                    </p:anim>
                                    <p:anim calcmode="lin" valueType="num">
                                      <p:cBhvr>
                                        <p:cTn id="26" dur="2000" fill="hold"/>
                                        <p:tgtEl>
                                          <p:spTgt spid="110596"/>
                                        </p:tgtEl>
                                        <p:attrNameLst>
                                          <p:attrName>ppt_h</p:attrName>
                                        </p:attrNameLst>
                                      </p:cBhvr>
                                      <p:tavLst>
                                        <p:tav tm="0">
                                          <p:val>
                                            <p:fltVal val="0.000000"/>
                                          </p:val>
                                        </p:tav>
                                        <p:tav tm="100000">
                                          <p:val>
                                            <p:strVal val="#ppt_h"/>
                                          </p:val>
                                        </p:tav>
                                      </p:tavLst>
                                    </p:anim>
                                    <p:anim calcmode="lin" valueType="num">
                                      <p:cBhvr>
                                        <p:cTn id="27" dur="2000" fill="hold"/>
                                        <p:tgtEl>
                                          <p:spTgt spid="110596"/>
                                        </p:tgtEl>
                                        <p:attrNameLst>
                                          <p:attrName>ppt_w</p:attrName>
                                        </p:attrNameLst>
                                      </p:cBhvr>
                                      <p:tavLst>
                                        <p:tav tm="0">
                                          <p:val>
                                            <p:fltVal val="0.000000"/>
                                          </p:val>
                                        </p:tav>
                                        <p:tav tm="100000">
                                          <p:val>
                                            <p:strVal val="#ppt_w"/>
                                          </p:val>
                                        </p:tav>
                                      </p:tavLst>
                                    </p:anim>
                                  </p:childTnLst>
                                </p:cTn>
                              </p:par>
                            </p:childTnLst>
                          </p:cTn>
                        </p:par>
                        <p:par>
                          <p:cTn id="28" fill="hold">
                            <p:stCondLst>
                              <p:cond delay="3000"/>
                            </p:stCondLst>
                            <p:childTnLst>
                              <p:par>
                                <p:cTn id="29" presetID="35" presetClass="entr" presetSubtype="0" fill="hold" nodeType="afterEffect">
                                  <p:stCondLst>
                                    <p:cond delay="0"/>
                                  </p:stCondLst>
                                  <p:childTnLst>
                                    <p:set>
                                      <p:cBhvr>
                                        <p:cTn id="30" dur="1" fill="hold">
                                          <p:stCondLst>
                                            <p:cond delay="0"/>
                                          </p:stCondLst>
                                        </p:cTn>
                                        <p:tgtEl>
                                          <p:spTgt spid="110595"/>
                                        </p:tgtEl>
                                        <p:attrNameLst>
                                          <p:attrName>style.visibility</p:attrName>
                                        </p:attrNameLst>
                                      </p:cBhvr>
                                      <p:to>
                                        <p:strVal val="visible"/>
                                      </p:to>
                                    </p:set>
                                    <p:animEffect transition="in" filter="fade">
                                      <p:cBhvr>
                                        <p:cTn id="31" dur="2000"/>
                                        <p:tgtEl>
                                          <p:spTgt spid="110595"/>
                                        </p:tgtEl>
                                      </p:cBhvr>
                                    </p:animEffect>
                                    <p:anim calcmode="lin" valueType="num">
                                      <p:cBhvr>
                                        <p:cTn id="32" dur="2000" fill="hold"/>
                                        <p:tgtEl>
                                          <p:spTgt spid="110595"/>
                                        </p:tgtEl>
                                        <p:attrNameLst>
                                          <p:attrName>style.rotation</p:attrName>
                                        </p:attrNameLst>
                                      </p:cBhvr>
                                      <p:tavLst>
                                        <p:tav tm="0">
                                          <p:val>
                                            <p:fltVal val="720.000000"/>
                                          </p:val>
                                        </p:tav>
                                        <p:tav tm="100000">
                                          <p:val>
                                            <p:fltVal val="0.000000"/>
                                          </p:val>
                                        </p:tav>
                                      </p:tavLst>
                                    </p:anim>
                                    <p:anim calcmode="lin" valueType="num">
                                      <p:cBhvr>
                                        <p:cTn id="33" dur="2000" fill="hold"/>
                                        <p:tgtEl>
                                          <p:spTgt spid="110595"/>
                                        </p:tgtEl>
                                        <p:attrNameLst>
                                          <p:attrName>ppt_h</p:attrName>
                                        </p:attrNameLst>
                                      </p:cBhvr>
                                      <p:tavLst>
                                        <p:tav tm="0">
                                          <p:val>
                                            <p:fltVal val="0.000000"/>
                                          </p:val>
                                        </p:tav>
                                        <p:tav tm="100000">
                                          <p:val>
                                            <p:strVal val="#ppt_h"/>
                                          </p:val>
                                        </p:tav>
                                      </p:tavLst>
                                    </p:anim>
                                    <p:anim calcmode="lin" valueType="num">
                                      <p:cBhvr>
                                        <p:cTn id="34" dur="2000" fill="hold"/>
                                        <p:tgtEl>
                                          <p:spTgt spid="110595"/>
                                        </p:tgtEl>
                                        <p:attrNameLst>
                                          <p:attrName>ppt_w</p:attrName>
                                        </p:attrNameLst>
                                      </p:cBhvr>
                                      <p:tavLst>
                                        <p:tav tm="0">
                                          <p:val>
                                            <p:fltVal val="0.000000"/>
                                          </p:val>
                                        </p:tav>
                                        <p:tav tm="100000">
                                          <p:val>
                                            <p:strVal val="#ppt_w"/>
                                          </p:val>
                                        </p:tav>
                                      </p:tavLst>
                                    </p:anim>
                                  </p:childTnLst>
                                </p:cTn>
                              </p:par>
                            </p:childTnLst>
                          </p:cTn>
                        </p:par>
                        <p:par>
                          <p:cTn id="35" fill="hold">
                            <p:stCondLst>
                              <p:cond delay="5000"/>
                            </p:stCondLst>
                            <p:childTnLst>
                              <p:par>
                                <p:cTn id="36" presetID="17" presetClass="entr" presetSubtype="10" fill="hold" grpId="0" nodeType="afterEffect">
                                  <p:stCondLst>
                                    <p:cond delay="0"/>
                                  </p:stCondLst>
                                  <p:childTnLst>
                                    <p:set>
                                      <p:cBhvr>
                                        <p:cTn id="37" dur="1" fill="hold">
                                          <p:stCondLst>
                                            <p:cond delay="0"/>
                                          </p:stCondLst>
                                        </p:cTn>
                                        <p:tgtEl>
                                          <p:spTgt spid="71702"/>
                                        </p:tgtEl>
                                        <p:attrNameLst>
                                          <p:attrName>style.visibility</p:attrName>
                                        </p:attrNameLst>
                                      </p:cBhvr>
                                      <p:to>
                                        <p:strVal val="visible"/>
                                      </p:to>
                                    </p:set>
                                    <p:anim calcmode="lin" valueType="num">
                                      <p:cBhvr>
                                        <p:cTn id="38" dur="500" fill="hold"/>
                                        <p:tgtEl>
                                          <p:spTgt spid="71702"/>
                                        </p:tgtEl>
                                        <p:attrNameLst>
                                          <p:attrName>ppt_w</p:attrName>
                                        </p:attrNameLst>
                                      </p:cBhvr>
                                      <p:tavLst>
                                        <p:tav tm="0">
                                          <p:val>
                                            <p:fltVal val="0.000000"/>
                                          </p:val>
                                        </p:tav>
                                        <p:tav tm="100000">
                                          <p:val>
                                            <p:strVal val="#ppt_w"/>
                                          </p:val>
                                        </p:tav>
                                      </p:tavLst>
                                    </p:anim>
                                    <p:anim calcmode="lin" valueType="num">
                                      <p:cBhvr>
                                        <p:cTn id="39" dur="500" fill="hold"/>
                                        <p:tgtEl>
                                          <p:spTgt spid="71702"/>
                                        </p:tgtEl>
                                        <p:attrNameLst>
                                          <p:attrName>ppt_h</p:attrName>
                                        </p:attrNameLst>
                                      </p:cBhvr>
                                      <p:tavLst>
                                        <p:tav tm="0">
                                          <p:val>
                                            <p:strVal val="#ppt_h"/>
                                          </p:val>
                                        </p:tav>
                                        <p:tav tm="100000">
                                          <p:val>
                                            <p:strVal val="#ppt_h"/>
                                          </p:val>
                                        </p:tav>
                                      </p:tavLst>
                                    </p:anim>
                                  </p:childTnLst>
                                </p:cTn>
                              </p:par>
                            </p:childTnLst>
                          </p:cTn>
                        </p:par>
                        <p:par>
                          <p:cTn id="40" fill="hold">
                            <p:stCondLst>
                              <p:cond delay="5500"/>
                            </p:stCondLst>
                            <p:childTnLst>
                              <p:par>
                                <p:cTn id="41" presetID="17" presetClass="entr" presetSubtype="10" fill="hold" grpId="0" nodeType="afterEffect">
                                  <p:stCondLst>
                                    <p:cond delay="0"/>
                                  </p:stCondLst>
                                  <p:childTnLst>
                                    <p:set>
                                      <p:cBhvr>
                                        <p:cTn id="42" dur="1" fill="hold">
                                          <p:stCondLst>
                                            <p:cond delay="0"/>
                                          </p:stCondLst>
                                        </p:cTn>
                                        <p:tgtEl>
                                          <p:spTgt spid="71703"/>
                                        </p:tgtEl>
                                        <p:attrNameLst>
                                          <p:attrName>style.visibility</p:attrName>
                                        </p:attrNameLst>
                                      </p:cBhvr>
                                      <p:to>
                                        <p:strVal val="visible"/>
                                      </p:to>
                                    </p:set>
                                    <p:anim calcmode="lin" valueType="num">
                                      <p:cBhvr>
                                        <p:cTn id="43" dur="500" fill="hold"/>
                                        <p:tgtEl>
                                          <p:spTgt spid="71703"/>
                                        </p:tgtEl>
                                        <p:attrNameLst>
                                          <p:attrName>ppt_w</p:attrName>
                                        </p:attrNameLst>
                                      </p:cBhvr>
                                      <p:tavLst>
                                        <p:tav tm="0">
                                          <p:val>
                                            <p:fltVal val="0.000000"/>
                                          </p:val>
                                        </p:tav>
                                        <p:tav tm="100000">
                                          <p:val>
                                            <p:strVal val="#ppt_w"/>
                                          </p:val>
                                        </p:tav>
                                      </p:tavLst>
                                    </p:anim>
                                    <p:anim calcmode="lin" valueType="num">
                                      <p:cBhvr>
                                        <p:cTn id="44" dur="500" fill="hold"/>
                                        <p:tgtEl>
                                          <p:spTgt spid="71703"/>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56" presetClass="entr" presetSubtype="0" fill="hold" grpId="0" nodeType="clickEffect">
                                  <p:stCondLst>
                                    <p:cond delay="0"/>
                                  </p:stCondLst>
                                  <p:iterate type="lt">
                                    <p:tmPct val="10000"/>
                                  </p:iterate>
                                  <p:childTnLst>
                                    <p:set>
                                      <p:cBhvr>
                                        <p:cTn id="48" dur="1" fill="hold">
                                          <p:stCondLst>
                                            <p:cond delay="0"/>
                                          </p:stCondLst>
                                        </p:cTn>
                                        <p:tgtEl>
                                          <p:spTgt spid="71706"/>
                                        </p:tgtEl>
                                        <p:attrNameLst>
                                          <p:attrName>style.visibility</p:attrName>
                                        </p:attrNameLst>
                                      </p:cBhvr>
                                      <p:to>
                                        <p:strVal val="visible"/>
                                      </p:to>
                                    </p:set>
                                    <p:anim by="(-#ppt_w*2)" calcmode="lin" valueType="num">
                                      <p:cBhvr rctx="PPT">
                                        <p:cTn id="49" dur="500" autoRev="1" fill="hold">
                                          <p:stCondLst>
                                            <p:cond delay="0"/>
                                          </p:stCondLst>
                                        </p:cTn>
                                        <p:tgtEl>
                                          <p:spTgt spid="71706"/>
                                        </p:tgtEl>
                                        <p:attrNameLst>
                                          <p:attrName>ppt_w</p:attrName>
                                        </p:attrNameLst>
                                      </p:cBhvr>
                                    </p:anim>
                                    <p:anim by="(#ppt_w*0.50)" calcmode="lin" valueType="num">
                                      <p:cBhvr>
                                        <p:cTn id="50" dur="500" decel="50000" autoRev="1" fill="hold">
                                          <p:stCondLst>
                                            <p:cond delay="0"/>
                                          </p:stCondLst>
                                        </p:cTn>
                                        <p:tgtEl>
                                          <p:spTgt spid="71706"/>
                                        </p:tgtEl>
                                        <p:attrNameLst>
                                          <p:attrName>ppt_x</p:attrName>
                                        </p:attrNameLst>
                                      </p:cBhvr>
                                    </p:anim>
                                    <p:anim from="(-#ppt_h/2)" to="(#ppt_y)" calcmode="lin" valueType="num">
                                      <p:cBhvr>
                                        <p:cTn id="51" dur="1000" fill="hold">
                                          <p:stCondLst>
                                            <p:cond delay="0"/>
                                          </p:stCondLst>
                                        </p:cTn>
                                        <p:tgtEl>
                                          <p:spTgt spid="71706"/>
                                        </p:tgtEl>
                                        <p:attrNameLst>
                                          <p:attrName>ppt_y</p:attrName>
                                        </p:attrNameLst>
                                      </p:cBhvr>
                                    </p:anim>
                                    <p:animRot by="21600000">
                                      <p:cBhvr>
                                        <p:cTn id="52" dur="1000" fill="hold">
                                          <p:stCondLst>
                                            <p:cond delay="0"/>
                                          </p:stCondLst>
                                        </p:cTn>
                                        <p:tgtEl>
                                          <p:spTgt spid="71706"/>
                                        </p:tgtEl>
                                        <p:attrNameLst>
                                          <p:attrName>r</p:attrName>
                                        </p:attrNameLst>
                                      </p:cBhvr>
                                    </p:animRot>
                                  </p:childTnLst>
                                </p:cTn>
                              </p:par>
                            </p:childTnLst>
                          </p:cTn>
                        </p:par>
                      </p:childTnLst>
                    </p:cTn>
                  </p:par>
                  <p:par>
                    <p:cTn id="53" fill="hold">
                      <p:stCondLst>
                        <p:cond delay="indefinite"/>
                      </p:stCondLst>
                      <p:childTnLst>
                        <p:par>
                          <p:cTn id="54" fill="hold">
                            <p:stCondLst>
                              <p:cond delay="0"/>
                            </p:stCondLst>
                            <p:childTnLst>
                              <p:par>
                                <p:cTn id="55" presetID="51" presetClass="entr" presetSubtype="0" fill="hold" grpId="0" nodeType="clickEffect">
                                  <p:stCondLst>
                                    <p:cond delay="0"/>
                                  </p:stCondLst>
                                  <p:childTnLst>
                                    <p:set>
                                      <p:cBhvr>
                                        <p:cTn id="56" dur="1" fill="hold">
                                          <p:stCondLst>
                                            <p:cond delay="0"/>
                                          </p:stCondLst>
                                        </p:cTn>
                                        <p:tgtEl>
                                          <p:spTgt spid="71705"/>
                                        </p:tgtEl>
                                        <p:attrNameLst>
                                          <p:attrName>style.visibility</p:attrName>
                                        </p:attrNameLst>
                                      </p:cBhvr>
                                      <p:to>
                                        <p:strVal val="visible"/>
                                      </p:to>
                                    </p:set>
                                    <p:animEffect transition="in" filter="fade">
                                      <p:cBhvr>
                                        <p:cTn id="57" dur="770" decel="100000"/>
                                        <p:tgtEl>
                                          <p:spTgt spid="71705"/>
                                        </p:tgtEl>
                                      </p:cBhvr>
                                    </p:animEffect>
                                    <p:animScale>
                                      <p:cBhvr>
                                        <p:cTn id="58" dur="770" decel="100000"/>
                                        <p:tgtEl>
                                          <p:spTgt spid="71705"/>
                                        </p:tgtEl>
                                      </p:cBhvr>
                                      <p:from x="10000" y="10000"/>
                                      <p:to x="200000" y="450000"/>
                                    </p:animScale>
                                    <p:animScale>
                                      <p:cBhvr>
                                        <p:cTn id="59" dur="1230" accel="100000" fill="hold">
                                          <p:stCondLst>
                                            <p:cond delay="770"/>
                                          </p:stCondLst>
                                        </p:cTn>
                                        <p:tgtEl>
                                          <p:spTgt spid="71705"/>
                                        </p:tgtEl>
                                      </p:cBhvr>
                                      <p:from x="200000" y="450000"/>
                                      <p:to x="100000" y="100000"/>
                                    </p:animScale>
                                    <p:set>
                                      <p:cBhvr>
                                        <p:cTn id="60" dur="770" fill="hold"/>
                                        <p:tgtEl>
                                          <p:spTgt spid="71705"/>
                                        </p:tgtEl>
                                        <p:attrNameLst>
                                          <p:attrName>ppt_x</p:attrName>
                                        </p:attrNameLst>
                                      </p:cBhvr>
                                      <p:to>
                                        <p:strVal val="(0.5)"/>
                                      </p:to>
                                    </p:set>
                                    <p:anim from="(0.5)" to="(#ppt_x)" calcmode="lin" valueType="num">
                                      <p:cBhvr>
                                        <p:cTn id="61" dur="1230" accel="100000" fill="hold">
                                          <p:stCondLst>
                                            <p:cond delay="770"/>
                                          </p:stCondLst>
                                        </p:cTn>
                                        <p:tgtEl>
                                          <p:spTgt spid="71705"/>
                                        </p:tgtEl>
                                        <p:attrNameLst>
                                          <p:attrName>ppt_x</p:attrName>
                                        </p:attrNameLst>
                                      </p:cBhvr>
                                    </p:anim>
                                    <p:set>
                                      <p:cBhvr>
                                        <p:cTn id="62" dur="770" fill="hold"/>
                                        <p:tgtEl>
                                          <p:spTgt spid="71705"/>
                                        </p:tgtEl>
                                        <p:attrNameLst>
                                          <p:attrName>ppt_y</p:attrName>
                                        </p:attrNameLst>
                                      </p:cBhvr>
                                      <p:to>
                                        <p:strVal val="(#ppt_y+0.4)"/>
                                      </p:to>
                                    </p:set>
                                    <p:anim from="(#ppt_y+0.4)" to="(#ppt_y)" calcmode="lin" valueType="num">
                                      <p:cBhvr>
                                        <p:cTn id="63" dur="1230" accel="100000" fill="hold">
                                          <p:stCondLst>
                                            <p:cond delay="770"/>
                                          </p:stCondLst>
                                        </p:cTn>
                                        <p:tgtEl>
                                          <p:spTgt spid="71705"/>
                                        </p:tgtEl>
                                        <p:attrNameLst>
                                          <p:attrName>ppt_y</p:attrName>
                                        </p:attrNameLst>
                                      </p:cBhvr>
                                    </p:anim>
                                  </p:childTnLst>
                                </p:cTn>
                              </p:par>
                              <p:par>
                                <p:cTn id="64" presetID="51" presetClass="entr" presetSubtype="0" fill="hold" grpId="0" nodeType="withEffect">
                                  <p:stCondLst>
                                    <p:cond delay="0"/>
                                  </p:stCondLst>
                                  <p:childTnLst>
                                    <p:set>
                                      <p:cBhvr>
                                        <p:cTn id="65" dur="1" fill="hold">
                                          <p:stCondLst>
                                            <p:cond delay="0"/>
                                          </p:stCondLst>
                                        </p:cTn>
                                        <p:tgtEl>
                                          <p:spTgt spid="71707"/>
                                        </p:tgtEl>
                                        <p:attrNameLst>
                                          <p:attrName>style.visibility</p:attrName>
                                        </p:attrNameLst>
                                      </p:cBhvr>
                                      <p:to>
                                        <p:strVal val="visible"/>
                                      </p:to>
                                    </p:set>
                                    <p:animEffect transition="in" filter="fade">
                                      <p:cBhvr>
                                        <p:cTn id="66" dur="770" decel="100000"/>
                                        <p:tgtEl>
                                          <p:spTgt spid="71707"/>
                                        </p:tgtEl>
                                      </p:cBhvr>
                                    </p:animEffect>
                                    <p:animScale>
                                      <p:cBhvr>
                                        <p:cTn id="67" dur="770" decel="100000"/>
                                        <p:tgtEl>
                                          <p:spTgt spid="71707"/>
                                        </p:tgtEl>
                                      </p:cBhvr>
                                      <p:from x="10000" y="10000"/>
                                      <p:to x="200000" y="450000"/>
                                    </p:animScale>
                                    <p:animScale>
                                      <p:cBhvr>
                                        <p:cTn id="68" dur="1230" accel="100000" fill="hold">
                                          <p:stCondLst>
                                            <p:cond delay="770"/>
                                          </p:stCondLst>
                                        </p:cTn>
                                        <p:tgtEl>
                                          <p:spTgt spid="71707"/>
                                        </p:tgtEl>
                                      </p:cBhvr>
                                      <p:from x="200000" y="450000"/>
                                      <p:to x="100000" y="100000"/>
                                    </p:animScale>
                                    <p:set>
                                      <p:cBhvr>
                                        <p:cTn id="69" dur="770" fill="hold"/>
                                        <p:tgtEl>
                                          <p:spTgt spid="71707"/>
                                        </p:tgtEl>
                                        <p:attrNameLst>
                                          <p:attrName>ppt_x</p:attrName>
                                        </p:attrNameLst>
                                      </p:cBhvr>
                                      <p:to>
                                        <p:strVal val="(0.5)"/>
                                      </p:to>
                                    </p:set>
                                    <p:anim from="(0.5)" to="(#ppt_x)" calcmode="lin" valueType="num">
                                      <p:cBhvr>
                                        <p:cTn id="70" dur="1230" accel="100000" fill="hold">
                                          <p:stCondLst>
                                            <p:cond delay="770"/>
                                          </p:stCondLst>
                                        </p:cTn>
                                        <p:tgtEl>
                                          <p:spTgt spid="71707"/>
                                        </p:tgtEl>
                                        <p:attrNameLst>
                                          <p:attrName>ppt_x</p:attrName>
                                        </p:attrNameLst>
                                      </p:cBhvr>
                                    </p:anim>
                                    <p:set>
                                      <p:cBhvr>
                                        <p:cTn id="71" dur="770" fill="hold"/>
                                        <p:tgtEl>
                                          <p:spTgt spid="71707"/>
                                        </p:tgtEl>
                                        <p:attrNameLst>
                                          <p:attrName>ppt_y</p:attrName>
                                        </p:attrNameLst>
                                      </p:cBhvr>
                                      <p:to>
                                        <p:strVal val="(#ppt_y+0.4)"/>
                                      </p:to>
                                    </p:set>
                                    <p:anim from="(#ppt_y+0.4)" to="(#ppt_y)" calcmode="lin" valueType="num">
                                      <p:cBhvr>
                                        <p:cTn id="72" dur="1230" accel="100000" fill="hold">
                                          <p:stCondLst>
                                            <p:cond delay="770"/>
                                          </p:stCondLst>
                                        </p:cTn>
                                        <p:tgtEl>
                                          <p:spTgt spid="71707"/>
                                        </p:tgtEl>
                                        <p:attrNameLst>
                                          <p:attrName>ppt_y</p:attrName>
                                        </p:attrNameLst>
                                      </p:cBhvr>
                                    </p:anim>
                                  </p:childTnLst>
                                </p:cTn>
                              </p:par>
                            </p:childTnLst>
                          </p:cTn>
                        </p:par>
                      </p:childTnLst>
                    </p:cTn>
                  </p:par>
                  <p:par>
                    <p:cTn id="73" fill="hold">
                      <p:stCondLst>
                        <p:cond delay="indefinite"/>
                      </p:stCondLst>
                      <p:childTnLst>
                        <p:par>
                          <p:cTn id="74" fill="hold">
                            <p:stCondLst>
                              <p:cond delay="0"/>
                            </p:stCondLst>
                            <p:childTnLst>
                              <p:par>
                                <p:cTn id="75" presetID="51" presetClass="entr" presetSubtype="0" fill="hold" nodeType="clickEffect">
                                  <p:stCondLst>
                                    <p:cond delay="0"/>
                                  </p:stCondLst>
                                  <p:childTnLst>
                                    <p:set>
                                      <p:cBhvr>
                                        <p:cTn id="76" dur="1" fill="hold">
                                          <p:stCondLst>
                                            <p:cond delay="0"/>
                                          </p:stCondLst>
                                        </p:cTn>
                                        <p:tgtEl>
                                          <p:spTgt spid="71700"/>
                                        </p:tgtEl>
                                        <p:attrNameLst>
                                          <p:attrName>style.visibility</p:attrName>
                                        </p:attrNameLst>
                                      </p:cBhvr>
                                      <p:to>
                                        <p:strVal val="visible"/>
                                      </p:to>
                                    </p:set>
                                    <p:animEffect transition="in" filter="fade">
                                      <p:cBhvr>
                                        <p:cTn id="77" dur="770" decel="100000"/>
                                        <p:tgtEl>
                                          <p:spTgt spid="71700"/>
                                        </p:tgtEl>
                                      </p:cBhvr>
                                    </p:animEffect>
                                    <p:animScale>
                                      <p:cBhvr>
                                        <p:cTn id="78" dur="770" decel="100000"/>
                                        <p:tgtEl>
                                          <p:spTgt spid="71700"/>
                                        </p:tgtEl>
                                      </p:cBhvr>
                                      <p:from x="10000" y="10000"/>
                                      <p:to x="200000" y="450000"/>
                                    </p:animScale>
                                    <p:animScale>
                                      <p:cBhvr>
                                        <p:cTn id="79" dur="1230" accel="100000" fill="hold">
                                          <p:stCondLst>
                                            <p:cond delay="770"/>
                                          </p:stCondLst>
                                        </p:cTn>
                                        <p:tgtEl>
                                          <p:spTgt spid="71700"/>
                                        </p:tgtEl>
                                      </p:cBhvr>
                                      <p:from x="200000" y="450000"/>
                                      <p:to x="100000" y="100000"/>
                                    </p:animScale>
                                    <p:set>
                                      <p:cBhvr>
                                        <p:cTn id="80" dur="770" fill="hold"/>
                                        <p:tgtEl>
                                          <p:spTgt spid="71700"/>
                                        </p:tgtEl>
                                        <p:attrNameLst>
                                          <p:attrName>ppt_x</p:attrName>
                                        </p:attrNameLst>
                                      </p:cBhvr>
                                      <p:to>
                                        <p:strVal val="(0.5)"/>
                                      </p:to>
                                    </p:set>
                                    <p:anim from="(0.5)" to="(#ppt_x)" calcmode="lin" valueType="num">
                                      <p:cBhvr>
                                        <p:cTn id="81" dur="1230" accel="100000" fill="hold">
                                          <p:stCondLst>
                                            <p:cond delay="770"/>
                                          </p:stCondLst>
                                        </p:cTn>
                                        <p:tgtEl>
                                          <p:spTgt spid="71700"/>
                                        </p:tgtEl>
                                        <p:attrNameLst>
                                          <p:attrName>ppt_x</p:attrName>
                                        </p:attrNameLst>
                                      </p:cBhvr>
                                    </p:anim>
                                    <p:set>
                                      <p:cBhvr>
                                        <p:cTn id="82" dur="770" fill="hold"/>
                                        <p:tgtEl>
                                          <p:spTgt spid="71700"/>
                                        </p:tgtEl>
                                        <p:attrNameLst>
                                          <p:attrName>ppt_y</p:attrName>
                                        </p:attrNameLst>
                                      </p:cBhvr>
                                      <p:to>
                                        <p:strVal val="(#ppt_y+0.4)"/>
                                      </p:to>
                                    </p:set>
                                    <p:anim from="(#ppt_y+0.4)" to="(#ppt_y)" calcmode="lin" valueType="num">
                                      <p:cBhvr>
                                        <p:cTn id="83" dur="1230" accel="100000" fill="hold">
                                          <p:stCondLst>
                                            <p:cond delay="770"/>
                                          </p:stCondLst>
                                        </p:cTn>
                                        <p:tgtEl>
                                          <p:spTgt spid="71700"/>
                                        </p:tgtEl>
                                        <p:attrNameLst>
                                          <p:attrName>ppt_y</p:attrName>
                                        </p:attrNameLst>
                                      </p:cBhvr>
                                    </p:anim>
                                  </p:childTnLst>
                                </p:cTn>
                              </p:par>
                            </p:childTnLst>
                          </p:cTn>
                        </p:par>
                      </p:childTnLst>
                    </p:cTn>
                  </p:par>
                  <p:par>
                    <p:cTn id="84" fill="hold">
                      <p:stCondLst>
                        <p:cond delay="indefinite"/>
                      </p:stCondLst>
                      <p:childTnLst>
                        <p:par>
                          <p:cTn id="85" fill="hold">
                            <p:stCondLst>
                              <p:cond delay="0"/>
                            </p:stCondLst>
                            <p:childTnLst>
                              <p:par>
                                <p:cTn id="86" presetID="51" presetClass="entr" presetSubtype="0" fill="hold" grpId="0" nodeType="clickEffect">
                                  <p:stCondLst>
                                    <p:cond delay="0"/>
                                  </p:stCondLst>
                                  <p:childTnLst>
                                    <p:set>
                                      <p:cBhvr>
                                        <p:cTn id="87" dur="1" fill="hold">
                                          <p:stCondLst>
                                            <p:cond delay="0"/>
                                          </p:stCondLst>
                                        </p:cTn>
                                        <p:tgtEl>
                                          <p:spTgt spid="110613"/>
                                        </p:tgtEl>
                                        <p:attrNameLst>
                                          <p:attrName>style.visibility</p:attrName>
                                        </p:attrNameLst>
                                      </p:cBhvr>
                                      <p:to>
                                        <p:strVal val="visible"/>
                                      </p:to>
                                    </p:set>
                                    <p:animEffect transition="in" filter="fade">
                                      <p:cBhvr>
                                        <p:cTn id="88" dur="770" decel="100000"/>
                                        <p:tgtEl>
                                          <p:spTgt spid="110613"/>
                                        </p:tgtEl>
                                      </p:cBhvr>
                                    </p:animEffect>
                                    <p:animScale>
                                      <p:cBhvr>
                                        <p:cTn id="89" dur="770" decel="100000"/>
                                        <p:tgtEl>
                                          <p:spTgt spid="110613"/>
                                        </p:tgtEl>
                                      </p:cBhvr>
                                      <p:from x="10000" y="10000"/>
                                      <p:to x="200000" y="450000"/>
                                    </p:animScale>
                                    <p:animScale>
                                      <p:cBhvr>
                                        <p:cTn id="90" dur="1230" accel="100000" fill="hold">
                                          <p:stCondLst>
                                            <p:cond delay="770"/>
                                          </p:stCondLst>
                                        </p:cTn>
                                        <p:tgtEl>
                                          <p:spTgt spid="110613"/>
                                        </p:tgtEl>
                                      </p:cBhvr>
                                      <p:from x="200000" y="450000"/>
                                      <p:to x="100000" y="100000"/>
                                    </p:animScale>
                                    <p:set>
                                      <p:cBhvr>
                                        <p:cTn id="91" dur="770" fill="hold"/>
                                        <p:tgtEl>
                                          <p:spTgt spid="110613"/>
                                        </p:tgtEl>
                                        <p:attrNameLst>
                                          <p:attrName>ppt_x</p:attrName>
                                        </p:attrNameLst>
                                      </p:cBhvr>
                                      <p:to>
                                        <p:strVal val="(0.5)"/>
                                      </p:to>
                                    </p:set>
                                    <p:anim from="(0.5)" to="(#ppt_x)" calcmode="lin" valueType="num">
                                      <p:cBhvr>
                                        <p:cTn id="92" dur="1230" accel="100000" fill="hold">
                                          <p:stCondLst>
                                            <p:cond delay="770"/>
                                          </p:stCondLst>
                                        </p:cTn>
                                        <p:tgtEl>
                                          <p:spTgt spid="110613"/>
                                        </p:tgtEl>
                                        <p:attrNameLst>
                                          <p:attrName>ppt_x</p:attrName>
                                        </p:attrNameLst>
                                      </p:cBhvr>
                                    </p:anim>
                                    <p:set>
                                      <p:cBhvr>
                                        <p:cTn id="93" dur="770" fill="hold"/>
                                        <p:tgtEl>
                                          <p:spTgt spid="110613"/>
                                        </p:tgtEl>
                                        <p:attrNameLst>
                                          <p:attrName>ppt_y</p:attrName>
                                        </p:attrNameLst>
                                      </p:cBhvr>
                                      <p:to>
                                        <p:strVal val="(#ppt_y+0.4)"/>
                                      </p:to>
                                    </p:set>
                                    <p:anim from="(#ppt_y+0.4)" to="(#ppt_y)" calcmode="lin" valueType="num">
                                      <p:cBhvr>
                                        <p:cTn id="94" dur="1230" accel="100000" fill="hold">
                                          <p:stCondLst>
                                            <p:cond delay="770"/>
                                          </p:stCondLst>
                                        </p:cTn>
                                        <p:tgtEl>
                                          <p:spTgt spid="110613"/>
                                        </p:tgtEl>
                                        <p:attrNameLst>
                                          <p:attrName>ppt_y</p:attrName>
                                        </p:attrNameLst>
                                      </p:cBhvr>
                                    </p:anim>
                                  </p:childTnLst>
                                </p:cTn>
                              </p:par>
                            </p:childTnLst>
                          </p:cTn>
                        </p:par>
                        <p:par>
                          <p:cTn id="95" fill="hold">
                            <p:stCondLst>
                              <p:cond delay="2000"/>
                            </p:stCondLst>
                            <p:childTnLst>
                              <p:par>
                                <p:cTn id="96" presetID="51" presetClass="entr" presetSubtype="0" fill="hold" nodeType="afterEffect">
                                  <p:stCondLst>
                                    <p:cond delay="0"/>
                                  </p:stCondLst>
                                  <p:childTnLst>
                                    <p:set>
                                      <p:cBhvr>
                                        <p:cTn id="97" dur="1" fill="hold">
                                          <p:stCondLst>
                                            <p:cond delay="0"/>
                                          </p:stCondLst>
                                        </p:cTn>
                                        <p:tgtEl>
                                          <p:spTgt spid="71712"/>
                                        </p:tgtEl>
                                        <p:attrNameLst>
                                          <p:attrName>style.visibility</p:attrName>
                                        </p:attrNameLst>
                                      </p:cBhvr>
                                      <p:to>
                                        <p:strVal val="visible"/>
                                      </p:to>
                                    </p:set>
                                    <p:animEffect transition="in" filter="fade">
                                      <p:cBhvr>
                                        <p:cTn id="98" dur="770" decel="100000"/>
                                        <p:tgtEl>
                                          <p:spTgt spid="71712"/>
                                        </p:tgtEl>
                                      </p:cBhvr>
                                    </p:animEffect>
                                    <p:animScale>
                                      <p:cBhvr>
                                        <p:cTn id="99" dur="770" decel="100000"/>
                                        <p:tgtEl>
                                          <p:spTgt spid="71712"/>
                                        </p:tgtEl>
                                      </p:cBhvr>
                                      <p:from x="10000" y="10000"/>
                                      <p:to x="200000" y="450000"/>
                                    </p:animScale>
                                    <p:animScale>
                                      <p:cBhvr>
                                        <p:cTn id="100" dur="1230" accel="100000" fill="hold">
                                          <p:stCondLst>
                                            <p:cond delay="770"/>
                                          </p:stCondLst>
                                        </p:cTn>
                                        <p:tgtEl>
                                          <p:spTgt spid="71712"/>
                                        </p:tgtEl>
                                      </p:cBhvr>
                                      <p:from x="200000" y="450000"/>
                                      <p:to x="100000" y="100000"/>
                                    </p:animScale>
                                    <p:set>
                                      <p:cBhvr>
                                        <p:cTn id="101" dur="770" fill="hold"/>
                                        <p:tgtEl>
                                          <p:spTgt spid="71712"/>
                                        </p:tgtEl>
                                        <p:attrNameLst>
                                          <p:attrName>ppt_x</p:attrName>
                                        </p:attrNameLst>
                                      </p:cBhvr>
                                      <p:to>
                                        <p:strVal val="(0.5)"/>
                                      </p:to>
                                    </p:set>
                                    <p:anim from="(0.5)" to="(#ppt_x)" calcmode="lin" valueType="num">
                                      <p:cBhvr>
                                        <p:cTn id="102" dur="1230" accel="100000" fill="hold">
                                          <p:stCondLst>
                                            <p:cond delay="770"/>
                                          </p:stCondLst>
                                        </p:cTn>
                                        <p:tgtEl>
                                          <p:spTgt spid="71712"/>
                                        </p:tgtEl>
                                        <p:attrNameLst>
                                          <p:attrName>ppt_x</p:attrName>
                                        </p:attrNameLst>
                                      </p:cBhvr>
                                    </p:anim>
                                    <p:set>
                                      <p:cBhvr>
                                        <p:cTn id="103" dur="770" fill="hold"/>
                                        <p:tgtEl>
                                          <p:spTgt spid="71712"/>
                                        </p:tgtEl>
                                        <p:attrNameLst>
                                          <p:attrName>ppt_y</p:attrName>
                                        </p:attrNameLst>
                                      </p:cBhvr>
                                      <p:to>
                                        <p:strVal val="(#ppt_y+0.4)"/>
                                      </p:to>
                                    </p:set>
                                    <p:anim from="(#ppt_y+0.4)" to="(#ppt_y)" calcmode="lin" valueType="num">
                                      <p:cBhvr>
                                        <p:cTn id="104" dur="1230" accel="100000" fill="hold">
                                          <p:stCondLst>
                                            <p:cond delay="770"/>
                                          </p:stCondLst>
                                        </p:cTn>
                                        <p:tgtEl>
                                          <p:spTgt spid="71712"/>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13" grpId="0"/>
      <p:bldP spid="71702" grpId="0"/>
      <p:bldP spid="71703" grpId="0"/>
      <p:bldP spid="71705" grpId="0" bldLvl="0" animBg="1"/>
      <p:bldP spid="71706" grpId="0"/>
      <p:bldP spid="71707"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bwMode="white">
      <p:bgPr>
        <a:gradFill rotWithShape="0">
          <a:gsLst>
            <a:gs pos="0">
              <a:schemeClr val="accent3"/>
            </a:gs>
            <a:gs pos="21000">
              <a:srgbClr val="0B6E38">
                <a:alpha val="39000"/>
              </a:srgbClr>
            </a:gs>
          </a:gsLst>
          <a:lin ang="5400000" scaled="0"/>
        </a:gradFill>
        <a:effectLst/>
      </p:bgPr>
    </p:bg>
    <p:spTree>
      <p:nvGrpSpPr>
        <p:cNvPr id="1" name=""/>
        <p:cNvGrpSpPr/>
        <p:nvPr/>
      </p:nvGrpSpPr>
      <p:grpSpPr/>
      <p:sp>
        <p:nvSpPr>
          <p:cNvPr id="4" name="文本框 3"/>
          <p:cNvSpPr txBox="1"/>
          <p:nvPr/>
        </p:nvSpPr>
        <p:spPr>
          <a:xfrm>
            <a:off x="420688" y="673100"/>
            <a:ext cx="8462962" cy="6007100"/>
          </a:xfrm>
          <a:prstGeom prst="rect">
            <a:avLst/>
          </a:prstGeom>
          <a:noFill/>
          <a:ln w="9525">
            <a:noFill/>
          </a:ln>
        </p:spPr>
        <p:txBody>
          <a:bodyPr anchor="t">
            <a:spAutoFit/>
          </a:bodyPr>
          <a:p>
            <a:pPr>
              <a:lnSpc>
                <a:spcPts val="3075"/>
              </a:lnSpc>
            </a:pPr>
            <a:r>
              <a:rPr lang="zh-CN" altLang="en-US" sz="2400" b="1" dirty="0">
                <a:latin typeface="华文中宋" charset="-122"/>
                <a:ea typeface="华文中宋" charset="-122"/>
              </a:rPr>
              <a:t>2、朗读第2、3节，回答问题。</a:t>
            </a:r>
            <a:endParaRPr lang="zh-CN" altLang="en-US" sz="2400" b="1" dirty="0">
              <a:latin typeface="华文中宋" charset="-122"/>
              <a:ea typeface="华文中宋" charset="-122"/>
            </a:endParaRPr>
          </a:p>
          <a:p>
            <a:pPr>
              <a:lnSpc>
                <a:spcPts val="3075"/>
              </a:lnSpc>
            </a:pPr>
            <a:r>
              <a:rPr lang="zh-CN" altLang="en-US" sz="2400" b="1" dirty="0">
                <a:latin typeface="华文中宋" charset="-122"/>
                <a:ea typeface="华文中宋" charset="-122"/>
              </a:rPr>
              <a:t>⑴〔提问〕：掌柜对长衫客、短衣帮以及小伙计态度上有何不同？这说明掌柜是怎样的人？</a:t>
            </a:r>
            <a:endParaRPr lang="zh-CN" altLang="en-US" sz="2400" b="1" dirty="0">
              <a:latin typeface="华文中宋" charset="-122"/>
              <a:ea typeface="华文中宋" charset="-122"/>
            </a:endParaRPr>
          </a:p>
          <a:p>
            <a:pPr>
              <a:lnSpc>
                <a:spcPts val="3075"/>
              </a:lnSpc>
            </a:pPr>
            <a:r>
              <a:rPr lang="zh-CN" altLang="en-US" sz="2400" b="1" dirty="0">
                <a:solidFill>
                  <a:srgbClr val="FF0000"/>
                </a:solidFill>
                <a:latin typeface="仿宋" panose="02010609060101010101" charset="-122"/>
                <a:ea typeface="仿宋" panose="02010609060101010101" charset="-122"/>
              </a:rPr>
              <a:t>明确：掌柜对长衫客：极力逢迎，恭敬侍候</a:t>
            </a:r>
            <a:endParaRPr lang="zh-CN" altLang="en-US" sz="2400" b="1" dirty="0">
              <a:solidFill>
                <a:srgbClr val="FF0000"/>
              </a:solidFill>
              <a:latin typeface="仿宋" panose="02010609060101010101" charset="-122"/>
              <a:ea typeface="仿宋" panose="02010609060101010101" charset="-122"/>
            </a:endParaRPr>
          </a:p>
          <a:p>
            <a:pPr>
              <a:lnSpc>
                <a:spcPts val="3075"/>
              </a:lnSpc>
            </a:pPr>
            <a:r>
              <a:rPr lang="zh-CN" altLang="en-US" sz="2400" b="1" dirty="0">
                <a:solidFill>
                  <a:srgbClr val="FF0000"/>
                </a:solidFill>
                <a:latin typeface="仿宋" panose="02010609060101010101" charset="-122"/>
                <a:ea typeface="仿宋" panose="02010609060101010101" charset="-122"/>
              </a:rPr>
              <a:t>对短衣帮：不讲情义，恣意剥削</a:t>
            </a:r>
            <a:endParaRPr lang="zh-CN" altLang="en-US" sz="2400" b="1" dirty="0">
              <a:solidFill>
                <a:srgbClr val="FF0000"/>
              </a:solidFill>
              <a:latin typeface="仿宋" panose="02010609060101010101" charset="-122"/>
              <a:ea typeface="仿宋" panose="02010609060101010101" charset="-122"/>
            </a:endParaRPr>
          </a:p>
          <a:p>
            <a:pPr>
              <a:lnSpc>
                <a:spcPts val="3075"/>
              </a:lnSpc>
            </a:pPr>
            <a:r>
              <a:rPr lang="zh-CN" altLang="en-US" sz="2400" b="1" dirty="0">
                <a:solidFill>
                  <a:srgbClr val="FF0000"/>
                </a:solidFill>
                <a:latin typeface="仿宋" panose="02010609060101010101" charset="-122"/>
                <a:ea typeface="仿宋" panose="02010609060101010101" charset="-122"/>
              </a:rPr>
              <a:t>对小伙计：凶狠无情。</a:t>
            </a:r>
            <a:endParaRPr lang="zh-CN" altLang="en-US" sz="2400" b="1" dirty="0">
              <a:solidFill>
                <a:srgbClr val="FF0000"/>
              </a:solidFill>
              <a:latin typeface="仿宋" panose="02010609060101010101" charset="-122"/>
              <a:ea typeface="仿宋" panose="02010609060101010101" charset="-122"/>
            </a:endParaRPr>
          </a:p>
          <a:p>
            <a:pPr>
              <a:lnSpc>
                <a:spcPts val="3075"/>
              </a:lnSpc>
            </a:pPr>
            <a:r>
              <a:rPr lang="zh-CN" altLang="en-US" sz="2400" b="1" dirty="0">
                <a:solidFill>
                  <a:srgbClr val="FF0000"/>
                </a:solidFill>
                <a:latin typeface="仿宋" panose="02010609060101010101" charset="-122"/>
                <a:ea typeface="仿宋" panose="02010609060101010101" charset="-122"/>
              </a:rPr>
              <a:t>说明掌柜虚伪、势利、冷酷，媚富欺贫，唯利是图。</a:t>
            </a:r>
            <a:endParaRPr lang="zh-CN" altLang="en-US" sz="2400" b="1" dirty="0">
              <a:latin typeface="Arial" panose="020B0604020202020204" pitchFamily="34" charset="0"/>
              <a:ea typeface="楷体_GB2312" pitchFamily="49" charset="-122"/>
            </a:endParaRPr>
          </a:p>
          <a:p>
            <a:pPr>
              <a:lnSpc>
                <a:spcPts val="3075"/>
              </a:lnSpc>
            </a:pPr>
            <a:r>
              <a:rPr lang="zh-CN" altLang="en-US" sz="2400" b="1" dirty="0">
                <a:latin typeface="华文中宋" charset="-122"/>
                <a:ea typeface="华文中宋" charset="-122"/>
              </a:rPr>
              <a:t>⑵〔提问〕：小伙计所管职务和所处环境使人有什么感觉？</a:t>
            </a:r>
            <a:endParaRPr lang="zh-CN" altLang="en-US" sz="2400" b="1" dirty="0">
              <a:latin typeface="华文中宋" charset="-122"/>
              <a:ea typeface="华文中宋" charset="-122"/>
            </a:endParaRPr>
          </a:p>
          <a:p>
            <a:pPr>
              <a:lnSpc>
                <a:spcPts val="3075"/>
              </a:lnSpc>
            </a:pPr>
            <a:r>
              <a:rPr lang="zh-CN" altLang="en-US" sz="2400" b="1" dirty="0">
                <a:solidFill>
                  <a:srgbClr val="FF0000"/>
                </a:solidFill>
                <a:latin typeface="仿宋" panose="02010609060101010101" charset="-122"/>
                <a:ea typeface="仿宋" panose="02010609060101010101" charset="-122"/>
              </a:rPr>
              <a:t>明确：单调无聊“叫人活泼不得”，反衬出“只有孔乙己到店才可以笑几声”，为孔乙己出场作了铺垫。</a:t>
            </a:r>
            <a:endParaRPr lang="zh-CN" altLang="en-US" sz="2400" b="1" dirty="0">
              <a:solidFill>
                <a:srgbClr val="FF0000"/>
              </a:solidFill>
              <a:latin typeface="仿宋" panose="02010609060101010101" charset="-122"/>
              <a:ea typeface="仿宋" panose="02010609060101010101" charset="-122"/>
            </a:endParaRPr>
          </a:p>
          <a:p>
            <a:pPr>
              <a:lnSpc>
                <a:spcPts val="3075"/>
              </a:lnSpc>
            </a:pPr>
            <a:r>
              <a:rPr lang="zh-CN" altLang="en-US" sz="2400" b="1" dirty="0">
                <a:latin typeface="华文中宋" charset="-122"/>
                <a:ea typeface="华文中宋" charset="-122"/>
              </a:rPr>
              <a:t>⑶小说开始介绍鲁镇咸亨酒店的格局和酒店里各种人物及其相互关系，有什么作用？</a:t>
            </a:r>
            <a:endParaRPr lang="zh-CN" altLang="en-US" sz="2400" b="1" dirty="0">
              <a:latin typeface="华文中宋" charset="-122"/>
              <a:ea typeface="华文中宋" charset="-122"/>
            </a:endParaRPr>
          </a:p>
          <a:p>
            <a:pPr>
              <a:lnSpc>
                <a:spcPts val="3075"/>
              </a:lnSpc>
            </a:pPr>
            <a:r>
              <a:rPr lang="zh-CN" altLang="en-US" sz="2400" b="1" dirty="0">
                <a:solidFill>
                  <a:srgbClr val="FF0000"/>
                </a:solidFill>
                <a:latin typeface="仿宋" panose="02010609060101010101" charset="-122"/>
                <a:ea typeface="仿宋" panose="02010609060101010101" charset="-122"/>
              </a:rPr>
              <a:t>〔明确〕：咸亨酒店是当时社会的缩影，是孔乙己生活的典型环境，具有鲜明的时代特征和地方色彩。小说以咸亨酒店为中心舞台展开情节，孔乙己悲剧的一生得到了完整而深刻的表现。</a:t>
            </a:r>
            <a:endParaRPr lang="zh-CN" altLang="en-US" sz="2400" b="1" dirty="0">
              <a:latin typeface="Arial" panose="020B0604020202020204" pitchFamily="34"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xEl>
                                              <p:charRg st="57" end="77"/>
                                            </p:txEl>
                                          </p:spTgt>
                                        </p:tgtEl>
                                        <p:attrNameLst>
                                          <p:attrName>style.visibility</p:attrName>
                                        </p:attrNameLst>
                                      </p:cBhvr>
                                      <p:to>
                                        <p:strVal val="visible"/>
                                      </p:to>
                                    </p:set>
                                    <p:anim calcmode="lin" valueType="num">
                                      <p:cBhvr additive="base">
                                        <p:cTn id="7" dur="500" fill="hold"/>
                                        <p:tgtEl>
                                          <p:spTgt spid="4">
                                            <p:txEl>
                                              <p:charRg st="57" end="77"/>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charRg st="57" end="77"/>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xEl>
                                              <p:charRg st="77" end="92"/>
                                            </p:txEl>
                                          </p:spTgt>
                                        </p:tgtEl>
                                        <p:attrNameLst>
                                          <p:attrName>style.visibility</p:attrName>
                                        </p:attrNameLst>
                                      </p:cBhvr>
                                      <p:to>
                                        <p:strVal val="visible"/>
                                      </p:to>
                                    </p:set>
                                    <p:anim calcmode="lin" valueType="num">
                                      <p:cBhvr additive="base">
                                        <p:cTn id="13" dur="500" fill="hold"/>
                                        <p:tgtEl>
                                          <p:spTgt spid="4">
                                            <p:txEl>
                                              <p:charRg st="77" end="9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
                                            <p:txEl>
                                              <p:charRg st="77" end="9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
                                            <p:txEl>
                                              <p:charRg st="92" end="103"/>
                                            </p:txEl>
                                          </p:spTgt>
                                        </p:tgtEl>
                                        <p:attrNameLst>
                                          <p:attrName>style.visibility</p:attrName>
                                        </p:attrNameLst>
                                      </p:cBhvr>
                                      <p:to>
                                        <p:strVal val="visible"/>
                                      </p:to>
                                    </p:set>
                                    <p:anim calcmode="lin" valueType="num">
                                      <p:cBhvr additive="base">
                                        <p:cTn id="19" dur="500" fill="hold"/>
                                        <p:tgtEl>
                                          <p:spTgt spid="4">
                                            <p:txEl>
                                              <p:charRg st="92" end="10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
                                            <p:txEl>
                                              <p:charRg st="92" end="10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4">
                                            <p:txEl>
                                              <p:charRg st="103" end="127"/>
                                            </p:txEl>
                                          </p:spTgt>
                                        </p:tgtEl>
                                        <p:attrNameLst>
                                          <p:attrName>style.visibility</p:attrName>
                                        </p:attrNameLst>
                                      </p:cBhvr>
                                      <p:to>
                                        <p:strVal val="visible"/>
                                      </p:to>
                                    </p:set>
                                    <p:anim calcmode="lin" valueType="num">
                                      <p:cBhvr additive="base">
                                        <p:cTn id="25" dur="500" fill="hold"/>
                                        <p:tgtEl>
                                          <p:spTgt spid="4">
                                            <p:txEl>
                                              <p:charRg st="103" end="127"/>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
                                            <p:txEl>
                                              <p:charRg st="103" end="127"/>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
                                            <p:txEl>
                                              <p:charRg st="154" end="200"/>
                                            </p:txEl>
                                          </p:spTgt>
                                        </p:tgtEl>
                                        <p:attrNameLst>
                                          <p:attrName>style.visibility</p:attrName>
                                        </p:attrNameLst>
                                      </p:cBhvr>
                                      <p:to>
                                        <p:strVal val="visible"/>
                                      </p:to>
                                    </p:set>
                                    <p:anim calcmode="lin" valueType="num">
                                      <p:cBhvr additive="base">
                                        <p:cTn id="31" dur="500" fill="hold"/>
                                        <p:tgtEl>
                                          <p:spTgt spid="4">
                                            <p:txEl>
                                              <p:charRg st="154" end="200"/>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
                                            <p:txEl>
                                              <p:charRg st="154" end="200"/>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charRg st="238" end="321"/>
                                            </p:txEl>
                                          </p:spTgt>
                                        </p:tgtEl>
                                        <p:attrNameLst>
                                          <p:attrName>style.visibility</p:attrName>
                                        </p:attrNameLst>
                                      </p:cBhvr>
                                      <p:to>
                                        <p:strVal val="visible"/>
                                      </p:to>
                                    </p:set>
                                    <p:anim calcmode="lin" valueType="num">
                                      <p:cBhvr additive="base">
                                        <p:cTn id="37" dur="500" fill="hold"/>
                                        <p:tgtEl>
                                          <p:spTgt spid="4">
                                            <p:txEl>
                                              <p:charRg st="238" end="32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charRg st="238" end="32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250825" y="419100"/>
            <a:ext cx="8705850" cy="6123940"/>
          </a:xfrm>
          <a:prstGeom prst="rect">
            <a:avLst/>
          </a:prstGeom>
          <a:noFill/>
          <a:ln w="9525">
            <a:noFill/>
          </a:ln>
        </p:spPr>
        <p:txBody>
          <a:bodyPr anchor="t">
            <a:spAutoFit/>
          </a:bodyPr>
          <a:p>
            <a:r>
              <a:rPr lang="zh-CN" altLang="en-US" sz="2400" b="1" dirty="0">
                <a:latin typeface="华文中宋" charset="-122"/>
                <a:ea typeface="华文中宋" charset="-122"/>
              </a:rPr>
              <a:t>⑷作者塑造“我”这个人物有什么作用？</a:t>
            </a:r>
            <a:endParaRPr lang="zh-CN" altLang="en-US" sz="2400" b="1" dirty="0">
              <a:latin typeface="华文中宋" charset="-122"/>
              <a:ea typeface="华文中宋" charset="-122"/>
            </a:endParaRPr>
          </a:p>
          <a:p>
            <a:r>
              <a:rPr lang="zh-CN" altLang="en-US" sz="2400" b="1" dirty="0">
                <a:latin typeface="Arial" panose="020B0604020202020204" pitchFamily="34" charset="0"/>
                <a:ea typeface="楷体_GB2312" pitchFamily="49" charset="-122"/>
              </a:rPr>
              <a:t>   </a:t>
            </a:r>
            <a:r>
              <a:rPr lang="zh-CN" altLang="en-US" sz="2400" b="1" dirty="0">
                <a:solidFill>
                  <a:srgbClr val="FF0000"/>
                </a:solidFill>
                <a:latin typeface="仿宋" panose="02010609060101010101" charset="-122"/>
                <a:ea typeface="仿宋" panose="02010609060101010101" charset="-122"/>
              </a:rPr>
              <a:t>“我”是孔乙己悲剧的见证人。这种第一人称写法增加了小说的真实感和亲切感。</a:t>
            </a:r>
            <a:endParaRPr lang="zh-CN" altLang="en-US" sz="2400" b="1" dirty="0">
              <a:solidFill>
                <a:srgbClr val="FF0000"/>
              </a:solidFill>
              <a:latin typeface="仿宋" panose="02010609060101010101" charset="-122"/>
              <a:ea typeface="仿宋" panose="02010609060101010101" charset="-122"/>
            </a:endParaRPr>
          </a:p>
          <a:p>
            <a:r>
              <a:rPr lang="zh-CN" altLang="en-US" sz="2400" b="1" dirty="0">
                <a:solidFill>
                  <a:srgbClr val="FF0000"/>
                </a:solidFill>
                <a:latin typeface="仿宋" panose="02010609060101010101" charset="-122"/>
                <a:ea typeface="仿宋" panose="02010609060101010101" charset="-122"/>
              </a:rPr>
              <a:t>    以一位不谙世事</a:t>
            </a:r>
            <a:r>
              <a:rPr lang="zh-CN" altLang="en-US" sz="2400" b="1" dirty="0">
                <a:solidFill>
                  <a:srgbClr val="0000FF"/>
                </a:solidFill>
                <a:latin typeface="仿宋" panose="02010609060101010101" charset="-122"/>
                <a:ea typeface="仿宋" panose="02010609060101010101" charset="-122"/>
              </a:rPr>
              <a:t>（一般用来形容一个人对社会上的种种事情没有了解，缺乏社会经验。“谙”字 读音为：ān，意思为：了解，懂得。）</a:t>
            </a:r>
            <a:r>
              <a:rPr lang="zh-CN" altLang="en-US" sz="2400" b="1" dirty="0">
                <a:solidFill>
                  <a:srgbClr val="FF0000"/>
                </a:solidFill>
                <a:latin typeface="仿宋" panose="02010609060101010101" charset="-122"/>
                <a:ea typeface="仿宋" panose="02010609060101010101" charset="-122"/>
              </a:rPr>
              <a:t>的酒店小伙计的口吻，不动声色地讲述着孔乙己的凄惨遭遇，貌似平淡轻松，实则蕴涵着深沉的批判力量，连12岁的小伙计都鄙视孔乙己，更能说明这个社会对不幸者的冷漠，使作品更增加了悲剧的意味。</a:t>
            </a:r>
            <a:endParaRPr lang="zh-CN" altLang="en-US" sz="2400" b="1" dirty="0">
              <a:solidFill>
                <a:srgbClr val="FF0000"/>
              </a:solidFill>
              <a:latin typeface="仿宋" panose="02010609060101010101" charset="-122"/>
              <a:ea typeface="仿宋" panose="02010609060101010101" charset="-122"/>
            </a:endParaRPr>
          </a:p>
          <a:p>
            <a:r>
              <a:rPr lang="zh-CN" altLang="en-US" sz="2400" b="1" dirty="0">
                <a:latin typeface="华文中宋" charset="-122"/>
                <a:ea typeface="华文中宋" charset="-122"/>
              </a:rPr>
              <a:t>3、朗读第</a:t>
            </a:r>
            <a:r>
              <a:rPr lang="en-US" altLang="zh-CN" sz="2400" b="1" dirty="0">
                <a:latin typeface="华文中宋" charset="-122"/>
                <a:ea typeface="华文中宋" charset="-122"/>
              </a:rPr>
              <a:t>4</a:t>
            </a:r>
            <a:r>
              <a:rPr lang="zh-CN" altLang="en-US" sz="2400" b="1" dirty="0">
                <a:latin typeface="华文中宋" charset="-122"/>
                <a:ea typeface="华文中宋" charset="-122"/>
              </a:rPr>
              <a:t>节，分析孔乙己的典型性格。</a:t>
            </a:r>
            <a:endParaRPr lang="zh-CN" altLang="en-US" sz="2400" b="1" dirty="0">
              <a:latin typeface="华文中宋" charset="-122"/>
              <a:ea typeface="华文中宋" charset="-122"/>
            </a:endParaRPr>
          </a:p>
          <a:p>
            <a:r>
              <a:rPr lang="zh-CN" altLang="en-US" sz="2400" b="1" dirty="0">
                <a:latin typeface="华文中宋" charset="-122"/>
                <a:ea typeface="华文中宋" charset="-122"/>
              </a:rPr>
              <a:t>⑴〔提问〕：“孔乙己是站着喝酒而穿长衫的唯一的人”，他究竟属于哪一类主顾？这说明了孔乙己的什么特点？</a:t>
            </a:r>
            <a:endParaRPr lang="zh-CN" altLang="en-US" sz="2400" b="1" dirty="0">
              <a:latin typeface="华文中宋" charset="-122"/>
              <a:ea typeface="华文中宋" charset="-122"/>
            </a:endParaRPr>
          </a:p>
          <a:p>
            <a:r>
              <a:rPr lang="zh-CN" altLang="en-US" sz="2400" b="1" dirty="0">
                <a:latin typeface="Arial" panose="020B0604020202020204" pitchFamily="34" charset="0"/>
                <a:ea typeface="楷体_GB2312" pitchFamily="49" charset="-122"/>
              </a:rPr>
              <a:t>    </a:t>
            </a:r>
            <a:r>
              <a:rPr lang="zh-CN" altLang="en-US" sz="2400" b="1" dirty="0">
                <a:solidFill>
                  <a:srgbClr val="FF0000"/>
                </a:solidFill>
                <a:latin typeface="仿宋" panose="02010609060101010101" charset="-122"/>
                <a:ea typeface="仿宋" panose="02010609060101010101" charset="-122"/>
              </a:rPr>
              <a:t>明确：</a:t>
            </a:r>
            <a:r>
              <a:rPr lang="zh-CN" altLang="en-US" sz="2000" b="1" dirty="0">
                <a:solidFill>
                  <a:srgbClr val="0000FF"/>
                </a:solidFill>
                <a:latin typeface="仿宋" panose="02010609060101010101" charset="-122"/>
                <a:ea typeface="仿宋" panose="02010609060101010101" charset="-122"/>
              </a:rPr>
              <a:t>这句话属于外形整体的描写。孔乙己“站着喝酒”，说明他生活贫困，经济地位和社会地位都和“短衣帮”一样；而“穿长衫”，总想保持读书人架式，不愿与短衣帮为伍。他就成了“唯一”的人。孔乙己经济状况、社会地位与思想意识的严重矛盾，充分说明了他深受封建思想毒害。短短一句话点明了孔乙己的特殊身份和性格特点。</a:t>
            </a:r>
            <a:endParaRPr lang="zh-CN" altLang="en-US" sz="2000" b="1" dirty="0">
              <a:solidFill>
                <a:srgbClr val="0000FF"/>
              </a:solidFill>
              <a:latin typeface="仿宋" panose="02010609060101010101" charset="-122"/>
              <a:ea typeface="仿宋"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500" fill="hold">
                                          <p:stCondLst>
                                            <p:cond delay="0"/>
                                          </p:stCondLst>
                                        </p:cTn>
                                        <p:tgtEl>
                                          <p:spTgt spid="4">
                                            <p:txEl>
                                              <p:charRg st="19" end="59"/>
                                            </p:txEl>
                                          </p:spTgt>
                                        </p:tgtEl>
                                        <p:attrNameLst>
                                          <p:attrName>style.visibility</p:attrName>
                                        </p:attrNameLst>
                                      </p:cBhvr>
                                      <p:to>
                                        <p:strVal val="visible"/>
                                      </p:to>
                                    </p:set>
                                    <p:anim calcmode="lin" valueType="num">
                                      <p:cBhvr additive="base">
                                        <p:cTn id="7" dur="500" fill="hold"/>
                                        <p:tgtEl>
                                          <p:spTgt spid="4">
                                            <p:txEl>
                                              <p:charRg st="19" end="59"/>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charRg st="19" end="59"/>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500" fill="hold">
                                          <p:stCondLst>
                                            <p:cond delay="0"/>
                                          </p:stCondLst>
                                        </p:cTn>
                                        <p:tgtEl>
                                          <p:spTgt spid="4">
                                            <p:txEl>
                                              <p:charRg st="59" end="162"/>
                                            </p:txEl>
                                          </p:spTgt>
                                        </p:tgtEl>
                                        <p:attrNameLst>
                                          <p:attrName>style.visibility</p:attrName>
                                        </p:attrNameLst>
                                      </p:cBhvr>
                                      <p:to>
                                        <p:strVal val="visible"/>
                                      </p:to>
                                    </p:set>
                                    <p:anim calcmode="lin" valueType="num">
                                      <p:cBhvr additive="base">
                                        <p:cTn id="11" dur="500" fill="hold"/>
                                        <p:tgtEl>
                                          <p:spTgt spid="4">
                                            <p:txEl>
                                              <p:charRg st="59" end="162"/>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4">
                                            <p:txEl>
                                              <p:charRg st="59" end="162"/>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500" fill="hold">
                                          <p:stCondLst>
                                            <p:cond delay="0"/>
                                          </p:stCondLst>
                                        </p:cTn>
                                        <p:tgtEl>
                                          <p:spTgt spid="4">
                                            <p:txEl>
                                              <p:charRg st="233" end="388"/>
                                            </p:txEl>
                                          </p:spTgt>
                                        </p:tgtEl>
                                        <p:attrNameLst>
                                          <p:attrName>style.visibility</p:attrName>
                                        </p:attrNameLst>
                                      </p:cBhvr>
                                      <p:to>
                                        <p:strVal val="visible"/>
                                      </p:to>
                                    </p:set>
                                    <p:anim calcmode="lin" valueType="num">
                                      <p:cBhvr additive="base">
                                        <p:cTn id="17" dur="500" fill="hold"/>
                                        <p:tgtEl>
                                          <p:spTgt spid="4">
                                            <p:txEl>
                                              <p:charRg st="233" end="388"/>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charRg st="233" end="38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8580" y="-635"/>
            <a:ext cx="8618220" cy="732790"/>
          </a:xfrm>
        </p:spPr>
        <p:txBody>
          <a:bodyPr/>
          <a:p>
            <a:pPr algn="l"/>
            <a:r>
              <a:rPr lang="zh-CN" altLang="en-US" sz="3200" b="1">
                <a:solidFill>
                  <a:srgbClr val="0000FF"/>
                </a:solidFill>
              </a:rPr>
              <a:t>第 次作业</a:t>
            </a:r>
            <a:r>
              <a:rPr lang="en-US" altLang="zh-CN" sz="3200" b="1">
                <a:solidFill>
                  <a:srgbClr val="0000FF"/>
                </a:solidFill>
              </a:rPr>
              <a:t>3</a:t>
            </a:r>
            <a:r>
              <a:rPr lang="zh-CN" altLang="en-US" sz="3200" b="1">
                <a:solidFill>
                  <a:srgbClr val="0000FF"/>
                </a:solidFill>
              </a:rPr>
              <a:t>月</a:t>
            </a:r>
            <a:r>
              <a:rPr lang="en-US" altLang="zh-CN" sz="3200" b="1">
                <a:solidFill>
                  <a:srgbClr val="0000FF"/>
                </a:solidFill>
              </a:rPr>
              <a:t>19</a:t>
            </a:r>
            <a:r>
              <a:rPr lang="zh-CN" altLang="en-US" sz="3200" b="1">
                <a:solidFill>
                  <a:srgbClr val="0000FF"/>
                </a:solidFill>
              </a:rPr>
              <a:t>日星期四</a:t>
            </a:r>
            <a:endParaRPr lang="zh-CN" altLang="en-US" sz="3200" b="1">
              <a:solidFill>
                <a:srgbClr val="0000FF"/>
              </a:solidFill>
            </a:endParaRPr>
          </a:p>
        </p:txBody>
      </p:sp>
      <p:sp>
        <p:nvSpPr>
          <p:cNvPr id="3" name="内容占位符 2"/>
          <p:cNvSpPr>
            <a:spLocks noGrp="1"/>
          </p:cNvSpPr>
          <p:nvPr>
            <p:ph idx="1"/>
          </p:nvPr>
        </p:nvSpPr>
        <p:spPr>
          <a:xfrm>
            <a:off x="67945" y="849630"/>
            <a:ext cx="9075420" cy="6009005"/>
          </a:xfrm>
        </p:spPr>
        <p:txBody>
          <a:bodyPr/>
          <a:p>
            <a:pPr>
              <a:lnSpc>
                <a:spcPts val="3475"/>
              </a:lnSpc>
            </a:pPr>
            <a:r>
              <a:rPr lang="zh-CN" altLang="en-US" sz="2000" b="1">
                <a:solidFill>
                  <a:srgbClr val="FF00FF"/>
                </a:solidFill>
                <a:latin typeface="楷体" panose="02010609060101010101" charset="-122"/>
                <a:ea typeface="楷体" panose="02010609060101010101" charset="-122"/>
                <a:sym typeface="+mn-ea"/>
              </a:rPr>
              <a:t>1、填空：</a:t>
            </a:r>
            <a:endParaRPr lang="zh-CN" altLang="en-US" sz="2000" b="1">
              <a:solidFill>
                <a:srgbClr val="FF00FF"/>
              </a:solidFill>
              <a:latin typeface="楷体" panose="02010609060101010101" charset="-122"/>
              <a:ea typeface="楷体" panose="02010609060101010101" charset="-122"/>
            </a:endParaRPr>
          </a:p>
          <a:p>
            <a:pPr>
              <a:lnSpc>
                <a:spcPts val="3475"/>
              </a:lnSpc>
            </a:pPr>
            <a:r>
              <a:rPr lang="zh-CN" altLang="en-US" sz="2000" b="1">
                <a:solidFill>
                  <a:srgbClr val="0000FF"/>
                </a:solidFill>
                <a:latin typeface="楷体" panose="02010609060101010101" charset="-122"/>
                <a:ea typeface="楷体" panose="02010609060101010101" charset="-122"/>
                <a:sym typeface="+mn-ea"/>
              </a:rPr>
              <a:t>⑴《孔乙己》的作者是</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，原名</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，字</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，浙江绍兴人，是中国现代伟大的无产阶级</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，中国现代文学的奠基人。我们学过他的作品有选自散文集</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的《从百草园到三味书屋》和</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，选自短篇小说集《呐喊》的有</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。《孔乙己》一文是鲁迅继</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之后写的第二篇白话文小说，是又一篇</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的战斗檄文。</a:t>
            </a:r>
            <a:endParaRPr lang="zh-CN" altLang="en-US" sz="2000" b="1">
              <a:solidFill>
                <a:srgbClr val="0000FF"/>
              </a:solidFill>
              <a:latin typeface="楷体" panose="02010609060101010101" charset="-122"/>
              <a:ea typeface="楷体" panose="02010609060101010101" charset="-122"/>
            </a:endParaRPr>
          </a:p>
          <a:p>
            <a:pPr>
              <a:lnSpc>
                <a:spcPts val="3475"/>
              </a:lnSpc>
            </a:pPr>
            <a:r>
              <a:rPr lang="zh-CN" altLang="en-US" sz="2000" b="1">
                <a:solidFill>
                  <a:srgbClr val="0000FF"/>
                </a:solidFill>
                <a:latin typeface="楷体" panose="02010609060101010101" charset="-122"/>
                <a:ea typeface="楷体" panose="02010609060101010101" charset="-122"/>
                <a:sym typeface="+mn-ea"/>
              </a:rPr>
              <a:t>⑵故事发生的时间是____________ ，地点在_</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______。主要人物是______ ，次要人物有______ 、_______、_____ 、_______ 、_______等。</a:t>
            </a:r>
            <a:endParaRPr lang="zh-CN" altLang="en-US" sz="2000" b="1">
              <a:solidFill>
                <a:srgbClr val="0000FF"/>
              </a:solidFill>
              <a:latin typeface="楷体" panose="02010609060101010101" charset="-122"/>
              <a:ea typeface="楷体" panose="02010609060101010101" charset="-122"/>
              <a:sym typeface="+mn-ea"/>
            </a:endParaRPr>
          </a:p>
          <a:p>
            <a:pPr>
              <a:lnSpc>
                <a:spcPts val="3475"/>
              </a:lnSpc>
            </a:pPr>
            <a:r>
              <a:rPr lang="en-US" altLang="zh-CN" sz="2000" b="1">
                <a:solidFill>
                  <a:srgbClr val="FF00FF"/>
                </a:solidFill>
                <a:latin typeface="楷体" panose="02010609060101010101" charset="-122"/>
                <a:ea typeface="楷体" panose="02010609060101010101" charset="-122"/>
                <a:sym typeface="+mn-ea"/>
              </a:rPr>
              <a:t>2</a:t>
            </a:r>
            <a:r>
              <a:rPr lang="zh-CN" altLang="en-US" sz="2000" b="1">
                <a:solidFill>
                  <a:srgbClr val="FF00FF"/>
                </a:solidFill>
                <a:latin typeface="楷体" panose="02010609060101010101" charset="-122"/>
                <a:ea typeface="楷体" panose="02010609060101010101" charset="-122"/>
                <a:sym typeface="+mn-ea"/>
              </a:rPr>
              <a:t>，生字词抄写</a:t>
            </a:r>
            <a:endParaRPr lang="zh-CN" altLang="en-US" sz="2000" b="1">
              <a:solidFill>
                <a:srgbClr val="FF00FF"/>
              </a:solidFill>
              <a:latin typeface="楷体" panose="02010609060101010101" charset="-122"/>
              <a:ea typeface="楷体" panose="02010609060101010101" charset="-122"/>
              <a:sym typeface="+mn-ea"/>
            </a:endParaRPr>
          </a:p>
          <a:p>
            <a:pPr>
              <a:lnSpc>
                <a:spcPts val="3475"/>
              </a:lnSpc>
            </a:pPr>
            <a:r>
              <a:rPr lang="zh-CN" altLang="en-US" sz="6000">
                <a:solidFill>
                  <a:srgbClr val="198F51"/>
                </a:solidFill>
                <a:latin typeface="楷体" panose="02010609060101010101" charset="-122"/>
                <a:ea typeface="楷体" panose="02010609060101010101" charset="-122"/>
                <a:sym typeface="+mn-ea"/>
              </a:rPr>
              <a:t>问题：普遍的抄的太少。</a:t>
            </a:r>
            <a:endParaRPr lang="zh-CN" altLang="en-US" sz="6000">
              <a:solidFill>
                <a:srgbClr val="198F51"/>
              </a:solidFill>
              <a:latin typeface="楷体" panose="02010609060101010101" charset="-122"/>
              <a:ea typeface="楷体" panose="02010609060101010101" charset="-122"/>
              <a:sym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accent3"/>
            </a:gs>
            <a:gs pos="93000">
              <a:schemeClr val="accent5"/>
            </a:gs>
          </a:gsLst>
          <a:lin ang="5400000" scaled="0"/>
        </a:gradFill>
        <a:effectLst/>
      </p:bgPr>
    </p:bg>
    <p:spTree>
      <p:nvGrpSpPr>
        <p:cNvPr id="1" name=""/>
        <p:cNvGrpSpPr/>
        <p:nvPr/>
      </p:nvGrpSpPr>
      <p:grpSpPr/>
      <p:sp>
        <p:nvSpPr>
          <p:cNvPr id="11266" name="文本框 1"/>
          <p:cNvSpPr txBox="1"/>
          <p:nvPr/>
        </p:nvSpPr>
        <p:spPr>
          <a:xfrm>
            <a:off x="346075" y="441325"/>
            <a:ext cx="8451850" cy="5884545"/>
          </a:xfrm>
          <a:prstGeom prst="rect">
            <a:avLst/>
          </a:prstGeom>
          <a:noFill/>
          <a:ln w="9525">
            <a:noFill/>
          </a:ln>
        </p:spPr>
        <p:txBody>
          <a:bodyPr wrap="square" anchor="t">
            <a:spAutoFit/>
          </a:bodyPr>
          <a:p>
            <a:pPr>
              <a:lnSpc>
                <a:spcPts val="3475"/>
              </a:lnSpc>
            </a:pPr>
            <a:r>
              <a:rPr lang="zh-CN" altLang="en-US" sz="2800" b="1">
                <a:latin typeface="楷体" panose="02010609060101010101" charset="-122"/>
                <a:ea typeface="楷体" panose="02010609060101010101" charset="-122"/>
              </a:rPr>
              <a:t>作业答案：</a:t>
            </a:r>
            <a:endParaRPr lang="zh-CN" altLang="en-US" sz="2800" b="1">
              <a:latin typeface="楷体" panose="02010609060101010101" charset="-122"/>
              <a:ea typeface="楷体" panose="02010609060101010101" charset="-122"/>
            </a:endParaRPr>
          </a:p>
          <a:p>
            <a:pPr>
              <a:lnSpc>
                <a:spcPts val="3475"/>
              </a:lnSpc>
            </a:pPr>
            <a:r>
              <a:rPr lang="zh-CN" altLang="en-US" sz="2800" b="1">
                <a:latin typeface="楷体" panose="02010609060101010101" charset="-122"/>
                <a:ea typeface="楷体" panose="02010609060101010101" charset="-122"/>
                <a:sym typeface="+mn-ea"/>
              </a:rPr>
              <a:t>1、填空：</a:t>
            </a:r>
            <a:endParaRPr lang="zh-CN" altLang="en-US" sz="2800" b="1">
              <a:latin typeface="楷体" panose="02010609060101010101" charset="-122"/>
              <a:ea typeface="楷体" panose="02010609060101010101" charset="-122"/>
            </a:endParaRPr>
          </a:p>
          <a:p>
            <a:pPr>
              <a:lnSpc>
                <a:spcPts val="3475"/>
              </a:lnSpc>
            </a:pPr>
            <a:r>
              <a:rPr lang="zh-CN" altLang="en-US" sz="2800" b="1">
                <a:latin typeface="楷体" panose="02010609060101010101" charset="-122"/>
                <a:ea typeface="楷体" panose="02010609060101010101" charset="-122"/>
                <a:sym typeface="+mn-ea"/>
              </a:rPr>
              <a:t>⑴《孔乙己》的作者是</a:t>
            </a: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，原名</a:t>
            </a: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，字</a:t>
            </a: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，浙江绍兴人，是中国现代伟大的无产阶级</a:t>
            </a: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a:t>
            </a:r>
            <a:endParaRPr lang="zh-CN" altLang="en-US" sz="2800" b="1">
              <a:latin typeface="楷体" panose="02010609060101010101" charset="-122"/>
              <a:ea typeface="楷体" panose="02010609060101010101" charset="-122"/>
            </a:endParaRPr>
          </a:p>
          <a:p>
            <a:pPr>
              <a:lnSpc>
                <a:spcPts val="3475"/>
              </a:lnSpc>
            </a:pP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a:t>
            </a: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，中国现代文学的奠基人。我们学过他的作品有选自散文集</a:t>
            </a: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的《从百草园到三味书屋》和</a:t>
            </a: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，选自短篇小说集《呐喊》的有</a:t>
            </a: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。《孔乙己》一文是鲁迅继</a:t>
            </a:r>
            <a:r>
              <a:rPr lang="zh-CN" altLang="en-US" sz="2800" b="1" u="sng">
                <a:latin typeface="楷体" panose="02010609060101010101" charset="-122"/>
                <a:ea typeface="楷体" panose="02010609060101010101" charset="-122"/>
                <a:sym typeface="+mn-ea"/>
              </a:rPr>
              <a:t>          </a:t>
            </a:r>
            <a:endParaRPr lang="zh-CN" altLang="en-US" sz="2800" b="1" u="sng">
              <a:latin typeface="楷体" panose="02010609060101010101" charset="-122"/>
              <a:ea typeface="楷体" panose="02010609060101010101" charset="-122"/>
            </a:endParaRPr>
          </a:p>
          <a:p>
            <a:pPr>
              <a:lnSpc>
                <a:spcPts val="3475"/>
              </a:lnSpc>
            </a:pP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之后写的第二篇白话文小说，是又一篇</a:t>
            </a: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的战斗檄文xí。</a:t>
            </a:r>
            <a:endParaRPr lang="zh-CN" altLang="en-US" sz="2800" b="1">
              <a:latin typeface="楷体" panose="02010609060101010101" charset="-122"/>
              <a:ea typeface="楷体" panose="02010609060101010101" charset="-122"/>
            </a:endParaRPr>
          </a:p>
          <a:p>
            <a:pPr>
              <a:lnSpc>
                <a:spcPts val="3475"/>
              </a:lnSpc>
            </a:pPr>
            <a:r>
              <a:rPr lang="zh-CN" altLang="en-US" sz="2800" b="1">
                <a:latin typeface="楷体" panose="02010609060101010101" charset="-122"/>
                <a:ea typeface="楷体" panose="02010609060101010101" charset="-122"/>
                <a:sym typeface="+mn-ea"/>
              </a:rPr>
              <a:t>⑵故事发生的时间是_________________________ ，地点在_</a:t>
            </a: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______。主要人物是______ ，次要人物有______ 、_______、_____ 、_______ 、_______等。</a:t>
            </a:r>
            <a:endParaRPr lang="zh-CN" altLang="en-US" sz="2800" b="1">
              <a:latin typeface="楷体" panose="02010609060101010101" charset="-122"/>
              <a:ea typeface="楷体" panose="02010609060101010101" charset="-122"/>
            </a:endParaRPr>
          </a:p>
        </p:txBody>
      </p:sp>
      <p:sp>
        <p:nvSpPr>
          <p:cNvPr id="16" name="文本框 15"/>
          <p:cNvSpPr txBox="1"/>
          <p:nvPr/>
        </p:nvSpPr>
        <p:spPr>
          <a:xfrm>
            <a:off x="3914775" y="1346200"/>
            <a:ext cx="898525" cy="522288"/>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鲁迅</a:t>
            </a:r>
            <a:endParaRPr lang="zh-CN" altLang="en-US" sz="2800" b="1" dirty="0">
              <a:solidFill>
                <a:srgbClr val="FF0000"/>
              </a:solidFill>
              <a:latin typeface="华文仿宋" charset="-122"/>
              <a:ea typeface="华文仿宋" charset="-122"/>
            </a:endParaRPr>
          </a:p>
        </p:txBody>
      </p:sp>
      <p:sp>
        <p:nvSpPr>
          <p:cNvPr id="17" name="文本框 16"/>
          <p:cNvSpPr txBox="1"/>
          <p:nvPr/>
        </p:nvSpPr>
        <p:spPr>
          <a:xfrm>
            <a:off x="5678488" y="1346200"/>
            <a:ext cx="1255712" cy="522288"/>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周树人</a:t>
            </a:r>
            <a:endParaRPr lang="zh-CN" altLang="en-US" sz="2800" b="1" dirty="0">
              <a:solidFill>
                <a:srgbClr val="FF0000"/>
              </a:solidFill>
              <a:latin typeface="华文仿宋" charset="-122"/>
              <a:ea typeface="华文仿宋" charset="-122"/>
            </a:endParaRPr>
          </a:p>
        </p:txBody>
      </p:sp>
      <p:sp>
        <p:nvSpPr>
          <p:cNvPr id="18" name="文本框 17"/>
          <p:cNvSpPr txBox="1"/>
          <p:nvPr/>
        </p:nvSpPr>
        <p:spPr>
          <a:xfrm>
            <a:off x="7508875" y="1346200"/>
            <a:ext cx="896938" cy="522288"/>
          </a:xfrm>
          <a:prstGeom prst="rect">
            <a:avLst/>
          </a:prstGeom>
          <a:noFill/>
          <a:ln w="9525">
            <a:noFill/>
          </a:ln>
        </p:spPr>
        <p:txBody>
          <a:bodyPr wrap="none" anchor="t">
            <a:spAutoFit/>
          </a:bodyPr>
          <a:p>
            <a:r>
              <a:rPr lang="zh-CN" altLang="en-US" sz="2800" b="1" dirty="0">
                <a:solidFill>
                  <a:srgbClr val="0000FF"/>
                </a:solidFill>
                <a:latin typeface="华文仿宋" charset="-122"/>
                <a:ea typeface="华文仿宋" charset="-122"/>
              </a:rPr>
              <a:t>豫</a:t>
            </a:r>
            <a:r>
              <a:rPr lang="zh-CN" altLang="en-US" sz="2800" b="1" dirty="0">
                <a:solidFill>
                  <a:srgbClr val="FF0000"/>
                </a:solidFill>
                <a:latin typeface="华文仿宋" charset="-122"/>
                <a:ea typeface="华文仿宋" charset="-122"/>
              </a:rPr>
              <a:t>才</a:t>
            </a:r>
            <a:endParaRPr lang="zh-CN" altLang="en-US" sz="2800" b="1" dirty="0">
              <a:solidFill>
                <a:srgbClr val="FF0000"/>
              </a:solidFill>
              <a:latin typeface="华文仿宋" charset="-122"/>
              <a:ea typeface="华文仿宋" charset="-122"/>
            </a:endParaRPr>
          </a:p>
        </p:txBody>
      </p:sp>
      <p:sp>
        <p:nvSpPr>
          <p:cNvPr id="19" name="文本框 18"/>
          <p:cNvSpPr txBox="1"/>
          <p:nvPr/>
        </p:nvSpPr>
        <p:spPr>
          <a:xfrm>
            <a:off x="6934200" y="1790700"/>
            <a:ext cx="1255713" cy="522288"/>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文学家</a:t>
            </a:r>
            <a:endParaRPr lang="zh-CN" altLang="en-US" sz="2800" b="1" dirty="0">
              <a:solidFill>
                <a:srgbClr val="FF0000"/>
              </a:solidFill>
              <a:latin typeface="华文仿宋" charset="-122"/>
              <a:ea typeface="华文仿宋" charset="-122"/>
            </a:endParaRPr>
          </a:p>
        </p:txBody>
      </p:sp>
      <p:sp>
        <p:nvSpPr>
          <p:cNvPr id="20" name="文本框 19"/>
          <p:cNvSpPr txBox="1"/>
          <p:nvPr/>
        </p:nvSpPr>
        <p:spPr>
          <a:xfrm>
            <a:off x="346075" y="2205038"/>
            <a:ext cx="1255713" cy="520700"/>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思想家</a:t>
            </a:r>
            <a:endParaRPr lang="zh-CN" altLang="en-US" sz="2800" b="1" dirty="0">
              <a:solidFill>
                <a:srgbClr val="FF0000"/>
              </a:solidFill>
              <a:latin typeface="华文仿宋" charset="-122"/>
              <a:ea typeface="华文仿宋" charset="-122"/>
            </a:endParaRPr>
          </a:p>
        </p:txBody>
      </p:sp>
      <p:sp>
        <p:nvSpPr>
          <p:cNvPr id="21" name="文本框 20"/>
          <p:cNvSpPr txBox="1"/>
          <p:nvPr/>
        </p:nvSpPr>
        <p:spPr>
          <a:xfrm>
            <a:off x="2063750" y="2205038"/>
            <a:ext cx="1255713" cy="520700"/>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革命家</a:t>
            </a:r>
            <a:endParaRPr lang="zh-CN" altLang="en-US" sz="2800" b="1" dirty="0">
              <a:solidFill>
                <a:srgbClr val="FF0000"/>
              </a:solidFill>
              <a:latin typeface="华文仿宋" charset="-122"/>
              <a:ea typeface="华文仿宋" charset="-122"/>
            </a:endParaRPr>
          </a:p>
        </p:txBody>
      </p:sp>
      <p:sp>
        <p:nvSpPr>
          <p:cNvPr id="22" name="文本框 21"/>
          <p:cNvSpPr txBox="1"/>
          <p:nvPr/>
        </p:nvSpPr>
        <p:spPr>
          <a:xfrm>
            <a:off x="4149725" y="2671763"/>
            <a:ext cx="2328863" cy="522287"/>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《朝花夕拾》</a:t>
            </a:r>
            <a:endParaRPr lang="zh-CN" altLang="en-US" sz="2800" b="1" dirty="0">
              <a:solidFill>
                <a:srgbClr val="FF0000"/>
              </a:solidFill>
              <a:latin typeface="华文仿宋" charset="-122"/>
              <a:ea typeface="华文仿宋" charset="-122"/>
            </a:endParaRPr>
          </a:p>
        </p:txBody>
      </p:sp>
      <p:sp>
        <p:nvSpPr>
          <p:cNvPr id="23" name="文本框 22"/>
          <p:cNvSpPr txBox="1"/>
          <p:nvPr/>
        </p:nvSpPr>
        <p:spPr>
          <a:xfrm>
            <a:off x="2717800" y="3063875"/>
            <a:ext cx="2379663" cy="584200"/>
          </a:xfrm>
          <a:prstGeom prst="rect">
            <a:avLst/>
          </a:prstGeom>
          <a:noFill/>
          <a:ln w="9525">
            <a:noFill/>
          </a:ln>
        </p:spPr>
        <p:txBody>
          <a:bodyPr wrap="none" anchor="t">
            <a:spAutoFit/>
          </a:bodyPr>
          <a:p>
            <a:r>
              <a:rPr lang="zh-CN" altLang="en-US" sz="3200" b="1" dirty="0">
                <a:solidFill>
                  <a:srgbClr val="FF0000"/>
                </a:solidFill>
                <a:latin typeface="华文仿宋" charset="-122"/>
                <a:ea typeface="华文仿宋" charset="-122"/>
              </a:rPr>
              <a:t>《</a:t>
            </a:r>
            <a:r>
              <a:rPr lang="zh-CN" altLang="en-US" sz="2800" b="1" dirty="0">
                <a:solidFill>
                  <a:srgbClr val="FF0000"/>
                </a:solidFill>
                <a:latin typeface="华文仿宋" charset="-122"/>
                <a:ea typeface="华文仿宋" charset="-122"/>
              </a:rPr>
              <a:t>藤野先生》</a:t>
            </a:r>
            <a:endParaRPr lang="zh-CN" altLang="en-US" sz="2800" b="1" dirty="0">
              <a:solidFill>
                <a:srgbClr val="FF0000"/>
              </a:solidFill>
              <a:latin typeface="华文仿宋" charset="-122"/>
              <a:ea typeface="华文仿宋" charset="-122"/>
            </a:endParaRPr>
          </a:p>
        </p:txBody>
      </p:sp>
      <p:sp>
        <p:nvSpPr>
          <p:cNvPr id="24" name="文本框 23"/>
          <p:cNvSpPr txBox="1"/>
          <p:nvPr/>
        </p:nvSpPr>
        <p:spPr>
          <a:xfrm>
            <a:off x="1673225" y="3516313"/>
            <a:ext cx="1766888" cy="520700"/>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《社戏》</a:t>
            </a:r>
            <a:r>
              <a:rPr lang="zh-CN" altLang="en-US" sz="2400" b="1" dirty="0">
                <a:solidFill>
                  <a:srgbClr val="FF0000"/>
                </a:solidFill>
                <a:latin typeface="华文仿宋" charset="-122"/>
                <a:ea typeface="华文仿宋" charset="-122"/>
              </a:rPr>
              <a:t> </a:t>
            </a:r>
            <a:endParaRPr lang="zh-CN" altLang="en-US" sz="2400" b="1" dirty="0">
              <a:solidFill>
                <a:srgbClr val="FF0000"/>
              </a:solidFill>
              <a:latin typeface="华文仿宋" charset="-122"/>
              <a:ea typeface="华文仿宋" charset="-122"/>
            </a:endParaRPr>
          </a:p>
        </p:txBody>
      </p:sp>
      <p:sp>
        <p:nvSpPr>
          <p:cNvPr id="25" name="文本框 24"/>
          <p:cNvSpPr txBox="1"/>
          <p:nvPr/>
        </p:nvSpPr>
        <p:spPr>
          <a:xfrm>
            <a:off x="192088" y="3965575"/>
            <a:ext cx="2327275" cy="522288"/>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《狂人日记》</a:t>
            </a:r>
            <a:endParaRPr lang="zh-CN" altLang="en-US" sz="2800" b="1" dirty="0">
              <a:solidFill>
                <a:srgbClr val="FF0000"/>
              </a:solidFill>
              <a:latin typeface="华文仿宋" charset="-122"/>
              <a:ea typeface="华文仿宋" charset="-122"/>
            </a:endParaRPr>
          </a:p>
        </p:txBody>
      </p:sp>
      <p:sp>
        <p:nvSpPr>
          <p:cNvPr id="26" name="文本框 25"/>
          <p:cNvSpPr txBox="1"/>
          <p:nvPr/>
        </p:nvSpPr>
        <p:spPr>
          <a:xfrm>
            <a:off x="849313" y="4433888"/>
            <a:ext cx="4829175" cy="522287"/>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反对封建文化和封建科举制度</a:t>
            </a:r>
            <a:endParaRPr lang="zh-CN" altLang="en-US" sz="2800" b="1" dirty="0">
              <a:solidFill>
                <a:srgbClr val="FF0000"/>
              </a:solidFill>
              <a:latin typeface="华文仿宋" charset="-122"/>
              <a:ea typeface="华文仿宋" charset="-122"/>
            </a:endParaRPr>
          </a:p>
        </p:txBody>
      </p:sp>
      <p:sp>
        <p:nvSpPr>
          <p:cNvPr id="121875" name="文本框 121874"/>
          <p:cNvSpPr txBox="1"/>
          <p:nvPr/>
        </p:nvSpPr>
        <p:spPr>
          <a:xfrm>
            <a:off x="3632200" y="4870450"/>
            <a:ext cx="3549650" cy="460375"/>
          </a:xfrm>
          <a:prstGeom prst="rect">
            <a:avLst/>
          </a:prstGeom>
          <a:noFill/>
          <a:ln w="9525">
            <a:noFill/>
          </a:ln>
        </p:spPr>
        <p:txBody>
          <a:bodyPr wrap="none" anchor="t">
            <a:spAutoFit/>
          </a:bodyPr>
          <a:p>
            <a:pPr>
              <a:spcBef>
                <a:spcPct val="50000"/>
              </a:spcBef>
            </a:pPr>
            <a:r>
              <a:rPr lang="zh-CN" altLang="en-US" sz="2400" b="1" dirty="0">
                <a:solidFill>
                  <a:srgbClr val="FF0000"/>
                </a:solidFill>
                <a:latin typeface="华文仿宋" charset="-122"/>
                <a:ea typeface="华文仿宋" charset="-122"/>
              </a:rPr>
              <a:t>清朝末年“</a:t>
            </a:r>
            <a:r>
              <a:rPr lang="zh-CN" altLang="en-US" sz="2400" b="1" dirty="0">
                <a:solidFill>
                  <a:srgbClr val="0000FF"/>
                </a:solidFill>
                <a:latin typeface="华文仿宋" charset="-122"/>
                <a:ea typeface="华文仿宋" charset="-122"/>
              </a:rPr>
              <a:t>二十多年前</a:t>
            </a:r>
            <a:r>
              <a:rPr lang="zh-CN" altLang="en-US" sz="2400" b="1" dirty="0">
                <a:solidFill>
                  <a:srgbClr val="FF0000"/>
                </a:solidFill>
                <a:latin typeface="华文仿宋" charset="-122"/>
                <a:ea typeface="华文仿宋" charset="-122"/>
              </a:rPr>
              <a:t>”</a:t>
            </a:r>
            <a:endParaRPr lang="zh-CN" altLang="en-US" sz="2400" b="1" dirty="0">
              <a:solidFill>
                <a:srgbClr val="FF0000"/>
              </a:solidFill>
              <a:latin typeface="华文仿宋" charset="-122"/>
              <a:ea typeface="华文仿宋" charset="-122"/>
            </a:endParaRPr>
          </a:p>
        </p:txBody>
      </p:sp>
      <p:sp>
        <p:nvSpPr>
          <p:cNvPr id="121876" name="文本框 121875"/>
          <p:cNvSpPr txBox="1"/>
          <p:nvPr/>
        </p:nvSpPr>
        <p:spPr>
          <a:xfrm>
            <a:off x="1392238" y="5343525"/>
            <a:ext cx="1612900" cy="520700"/>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咸亨酒店</a:t>
            </a:r>
            <a:endParaRPr lang="zh-CN" altLang="en-US" sz="2800" b="1" dirty="0">
              <a:solidFill>
                <a:srgbClr val="FF0000"/>
              </a:solidFill>
              <a:latin typeface="华文仿宋" charset="-122"/>
              <a:ea typeface="华文仿宋" charset="-122"/>
            </a:endParaRPr>
          </a:p>
        </p:txBody>
      </p:sp>
      <p:sp>
        <p:nvSpPr>
          <p:cNvPr id="121877" name="文本框 121876"/>
          <p:cNvSpPr txBox="1"/>
          <p:nvPr/>
        </p:nvSpPr>
        <p:spPr>
          <a:xfrm>
            <a:off x="3632200" y="5729288"/>
            <a:ext cx="1131888" cy="522287"/>
          </a:xfrm>
          <a:prstGeom prst="rect">
            <a:avLst/>
          </a:prstGeom>
          <a:noFill/>
          <a:ln w="9525">
            <a:noFill/>
          </a:ln>
        </p:spPr>
        <p:txBody>
          <a:bodyPr wrap="square" anchor="t">
            <a:spAutoFit/>
          </a:bodyPr>
          <a:p>
            <a:r>
              <a:rPr lang="en-US" altLang="zh-CN" sz="2400" b="1" dirty="0">
                <a:latin typeface="Arial" panose="020B0604020202020204" pitchFamily="34" charset="0"/>
                <a:ea typeface="宋体" panose="02010600030101010101" pitchFamily="2" charset="-122"/>
              </a:rPr>
              <a:t> </a:t>
            </a:r>
            <a:r>
              <a:rPr lang="zh-CN" altLang="en-US" sz="2800" b="1" dirty="0">
                <a:solidFill>
                  <a:srgbClr val="FF0000"/>
                </a:solidFill>
                <a:latin typeface="华文仿宋" charset="-122"/>
                <a:ea typeface="华文仿宋" charset="-122"/>
              </a:rPr>
              <a:t>掌柜</a:t>
            </a:r>
            <a:endParaRPr lang="zh-CN" altLang="en-US" sz="2800" b="1" dirty="0">
              <a:solidFill>
                <a:srgbClr val="FF0000"/>
              </a:solidFill>
              <a:latin typeface="华文仿宋" charset="-122"/>
              <a:ea typeface="华文仿宋" charset="-122"/>
            </a:endParaRPr>
          </a:p>
        </p:txBody>
      </p:sp>
      <p:sp>
        <p:nvSpPr>
          <p:cNvPr id="121878" name="文本框 121877"/>
          <p:cNvSpPr txBox="1"/>
          <p:nvPr/>
        </p:nvSpPr>
        <p:spPr>
          <a:xfrm>
            <a:off x="407988" y="5729288"/>
            <a:ext cx="1265237" cy="522287"/>
          </a:xfrm>
          <a:prstGeom prst="rect">
            <a:avLst/>
          </a:prstGeom>
          <a:noFill/>
          <a:ln w="9525">
            <a:noFill/>
          </a:ln>
        </p:spPr>
        <p:txBody>
          <a:bodyPr anchor="t">
            <a:spAutoFit/>
          </a:bodyPr>
          <a:p>
            <a:r>
              <a:rPr lang="zh-CN" altLang="en-US" sz="2800" b="1" dirty="0">
                <a:solidFill>
                  <a:srgbClr val="FF0000"/>
                </a:solidFill>
                <a:latin typeface="华文仿宋" charset="-122"/>
                <a:ea typeface="华文仿宋" charset="-122"/>
              </a:rPr>
              <a:t>短衣帮</a:t>
            </a:r>
            <a:endParaRPr lang="zh-CN" altLang="en-US" sz="2800" b="1" dirty="0">
              <a:solidFill>
                <a:srgbClr val="FF0000"/>
              </a:solidFill>
              <a:latin typeface="华文仿宋" charset="-122"/>
              <a:ea typeface="华文仿宋" charset="-122"/>
            </a:endParaRPr>
          </a:p>
        </p:txBody>
      </p:sp>
      <p:sp>
        <p:nvSpPr>
          <p:cNvPr id="121882" name="文本框 121881"/>
          <p:cNvSpPr txBox="1"/>
          <p:nvPr/>
        </p:nvSpPr>
        <p:spPr>
          <a:xfrm>
            <a:off x="1955800" y="5729288"/>
            <a:ext cx="1676400" cy="522287"/>
          </a:xfrm>
          <a:prstGeom prst="rect">
            <a:avLst/>
          </a:prstGeom>
          <a:noFill/>
          <a:ln w="9525">
            <a:noFill/>
          </a:ln>
        </p:spPr>
        <p:txBody>
          <a:bodyPr anchor="t">
            <a:spAutoFit/>
          </a:bodyPr>
          <a:p>
            <a:r>
              <a:rPr lang="zh-CN" altLang="en-US" sz="2800" b="1" dirty="0">
                <a:solidFill>
                  <a:srgbClr val="FF0000"/>
                </a:solidFill>
                <a:latin typeface="华文仿宋" charset="-122"/>
                <a:ea typeface="华文仿宋" charset="-122"/>
              </a:rPr>
              <a:t>穿长衫的</a:t>
            </a:r>
            <a:endParaRPr lang="zh-CN" altLang="en-US" sz="2800" b="1" dirty="0">
              <a:solidFill>
                <a:srgbClr val="FF0000"/>
              </a:solidFill>
              <a:latin typeface="华文仿宋" charset="-122"/>
              <a:ea typeface="华文仿宋" charset="-122"/>
            </a:endParaRPr>
          </a:p>
        </p:txBody>
      </p:sp>
      <p:sp>
        <p:nvSpPr>
          <p:cNvPr id="121905" name="文本框 121904"/>
          <p:cNvSpPr txBox="1"/>
          <p:nvPr/>
        </p:nvSpPr>
        <p:spPr>
          <a:xfrm>
            <a:off x="5000625" y="5330825"/>
            <a:ext cx="1304925" cy="523875"/>
          </a:xfrm>
          <a:prstGeom prst="rect">
            <a:avLst/>
          </a:prstGeom>
          <a:noFill/>
          <a:ln w="9525">
            <a:noFill/>
          </a:ln>
        </p:spPr>
        <p:txBody>
          <a:bodyPr wrap="square" lIns="90000" tIns="46800" rIns="90000" bIns="46800" anchor="t">
            <a:spAutoFit/>
          </a:bodyPr>
          <a:p>
            <a:r>
              <a:rPr lang="zh-CN" altLang="en-US" sz="2800" b="1" dirty="0">
                <a:solidFill>
                  <a:srgbClr val="FF0000"/>
                </a:solidFill>
                <a:latin typeface="华文仿宋" charset="-122"/>
                <a:ea typeface="华文仿宋" charset="-122"/>
              </a:rPr>
              <a:t>孔乙己</a:t>
            </a:r>
            <a:endParaRPr lang="zh-CN" altLang="en-US" sz="2800" b="1" dirty="0">
              <a:solidFill>
                <a:srgbClr val="FF0000"/>
              </a:solidFill>
              <a:latin typeface="华文仿宋" charset="-122"/>
              <a:ea typeface="华文仿宋" charset="-122"/>
            </a:endParaRPr>
          </a:p>
        </p:txBody>
      </p:sp>
      <p:sp>
        <p:nvSpPr>
          <p:cNvPr id="121907" name="文本框 121906"/>
          <p:cNvSpPr txBox="1"/>
          <p:nvPr/>
        </p:nvSpPr>
        <p:spPr>
          <a:xfrm>
            <a:off x="6780213" y="5729288"/>
            <a:ext cx="1409700" cy="522287"/>
          </a:xfrm>
          <a:prstGeom prst="rect">
            <a:avLst/>
          </a:prstGeom>
          <a:noFill/>
          <a:ln w="9525">
            <a:noFill/>
          </a:ln>
        </p:spPr>
        <p:txBody>
          <a:bodyPr wrap="none" anchor="t">
            <a:spAutoFit/>
          </a:bodyPr>
          <a:p>
            <a:r>
              <a:rPr lang="zh-CN" altLang="en-US" sz="2400" b="1" dirty="0">
                <a:solidFill>
                  <a:srgbClr val="FF0000"/>
                </a:solidFill>
                <a:latin typeface="华文仿宋" charset="-122"/>
                <a:ea typeface="华文仿宋" charset="-122"/>
              </a:rPr>
              <a:t> </a:t>
            </a:r>
            <a:r>
              <a:rPr lang="zh-CN" altLang="en-US" sz="2800" b="1" dirty="0">
                <a:solidFill>
                  <a:srgbClr val="FF0000"/>
                </a:solidFill>
                <a:latin typeface="华文仿宋" charset="-122"/>
                <a:ea typeface="华文仿宋" charset="-122"/>
              </a:rPr>
              <a:t>“我”</a:t>
            </a:r>
            <a:endParaRPr lang="zh-CN" altLang="en-US" sz="2800" b="1" dirty="0">
              <a:solidFill>
                <a:srgbClr val="FF0000"/>
              </a:solidFill>
              <a:latin typeface="华文仿宋" charset="-122"/>
              <a:ea typeface="华文仿宋" charset="-122"/>
            </a:endParaRPr>
          </a:p>
        </p:txBody>
      </p:sp>
      <p:sp>
        <p:nvSpPr>
          <p:cNvPr id="121908" name="文本框 121907"/>
          <p:cNvSpPr txBox="1"/>
          <p:nvPr/>
        </p:nvSpPr>
        <p:spPr>
          <a:xfrm>
            <a:off x="5010150" y="5729288"/>
            <a:ext cx="1468438" cy="522287"/>
          </a:xfrm>
          <a:prstGeom prst="rect">
            <a:avLst/>
          </a:prstGeom>
          <a:noFill/>
          <a:ln w="9525">
            <a:noFill/>
          </a:ln>
        </p:spPr>
        <p:txBody>
          <a:bodyPr wrap="square" anchor="t">
            <a:spAutoFit/>
          </a:bodyPr>
          <a:p>
            <a:r>
              <a:rPr lang="en-US" altLang="zh-CN" sz="2000" b="1" dirty="0">
                <a:latin typeface="Arial" panose="020B0604020202020204" pitchFamily="34" charset="0"/>
                <a:ea typeface="宋体" panose="02010600030101010101" pitchFamily="2" charset="-122"/>
              </a:rPr>
              <a:t> </a:t>
            </a:r>
            <a:r>
              <a:rPr lang="zh-CN" altLang="en-US" sz="2800" b="1" dirty="0">
                <a:solidFill>
                  <a:srgbClr val="FF0000"/>
                </a:solidFill>
                <a:latin typeface="华文仿宋" charset="-122"/>
                <a:ea typeface="华文仿宋" charset="-122"/>
              </a:rPr>
              <a:t>丁举人</a:t>
            </a:r>
            <a:endParaRPr lang="zh-CN" altLang="en-US" sz="2800" b="1" dirty="0">
              <a:solidFill>
                <a:srgbClr val="FF0000"/>
              </a:solidFill>
              <a:latin typeface="华文仿宋" charset="-122"/>
              <a:ea typeface="华文仿宋"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linds(horizontal)">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linds(horizontal)">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blinds(horizontal)">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linds(horizontal)">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blinds(horizontal)">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blinds(horizontal)">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blinds(horizontal)">
                                      <p:cBhvr>
                                        <p:cTn id="57" dur="500"/>
                                        <p:tgtEl>
                                          <p:spTgt spid="26"/>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21875"/>
                                        </p:tgtEl>
                                        <p:attrNameLst>
                                          <p:attrName>style.visibility</p:attrName>
                                        </p:attrNameLst>
                                      </p:cBhvr>
                                      <p:to>
                                        <p:strVal val="visible"/>
                                      </p:to>
                                    </p:set>
                                    <p:anim calcmode="lin" valueType="num">
                                      <p:cBhvr>
                                        <p:cTn id="62" dur="500" fill="hold"/>
                                        <p:tgtEl>
                                          <p:spTgt spid="121875"/>
                                        </p:tgtEl>
                                        <p:attrNameLst>
                                          <p:attrName>ppt_x</p:attrName>
                                        </p:attrNameLst>
                                      </p:cBhvr>
                                      <p:tavLst>
                                        <p:tav tm="0">
                                          <p:val>
                                            <p:strVal val="#ppt_x"/>
                                          </p:val>
                                        </p:tav>
                                        <p:tav tm="100000">
                                          <p:val>
                                            <p:strVal val="#ppt_x"/>
                                          </p:val>
                                        </p:tav>
                                      </p:tavLst>
                                    </p:anim>
                                    <p:anim calcmode="lin" valueType="num">
                                      <p:cBhvr>
                                        <p:cTn id="63" dur="500" fill="hold"/>
                                        <p:tgtEl>
                                          <p:spTgt spid="121875"/>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nodeType="clickEffect">
                                  <p:stCondLst>
                                    <p:cond delay="0"/>
                                  </p:stCondLst>
                                  <p:childTnLst>
                                    <p:set>
                                      <p:cBhvr>
                                        <p:cTn id="67" dur="1" fill="hold">
                                          <p:stCondLst>
                                            <p:cond delay="0"/>
                                          </p:stCondLst>
                                        </p:cTn>
                                        <p:tgtEl>
                                          <p:spTgt spid="121876">
                                            <p:txEl>
                                              <p:charRg st="0" end="5"/>
                                            </p:txEl>
                                          </p:spTgt>
                                        </p:tgtEl>
                                        <p:attrNameLst>
                                          <p:attrName>style.visibility</p:attrName>
                                        </p:attrNameLst>
                                      </p:cBhvr>
                                      <p:to>
                                        <p:strVal val="visible"/>
                                      </p:to>
                                    </p:set>
                                    <p:anim calcmode="lin" valueType="num">
                                      <p:cBhvr>
                                        <p:cTn id="68" dur="500" fill="hold"/>
                                        <p:tgtEl>
                                          <p:spTgt spid="121876">
                                            <p:txEl>
                                              <p:charRg st="0" end="5"/>
                                            </p:txEl>
                                          </p:spTgt>
                                        </p:tgtEl>
                                        <p:attrNameLst>
                                          <p:attrName>ppt_x</p:attrName>
                                        </p:attrNameLst>
                                      </p:cBhvr>
                                      <p:tavLst>
                                        <p:tav tm="0">
                                          <p:val>
                                            <p:strVal val="#ppt_x"/>
                                          </p:val>
                                        </p:tav>
                                        <p:tav tm="100000">
                                          <p:val>
                                            <p:strVal val="#ppt_x"/>
                                          </p:val>
                                        </p:tav>
                                      </p:tavLst>
                                    </p:anim>
                                    <p:anim calcmode="lin" valueType="num">
                                      <p:cBhvr>
                                        <p:cTn id="69" dur="500" fill="hold"/>
                                        <p:tgtEl>
                                          <p:spTgt spid="121876">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121905"/>
                                        </p:tgtEl>
                                        <p:attrNameLst>
                                          <p:attrName>style.visibility</p:attrName>
                                        </p:attrNameLst>
                                      </p:cBhvr>
                                      <p:to>
                                        <p:strVal val="visible"/>
                                      </p:to>
                                    </p:set>
                                    <p:anim calcmode="lin" valueType="num">
                                      <p:cBhvr>
                                        <p:cTn id="74" dur="500" fill="hold"/>
                                        <p:tgtEl>
                                          <p:spTgt spid="121905"/>
                                        </p:tgtEl>
                                        <p:attrNameLst>
                                          <p:attrName>ppt_x</p:attrName>
                                        </p:attrNameLst>
                                      </p:cBhvr>
                                      <p:tavLst>
                                        <p:tav tm="0">
                                          <p:val>
                                            <p:strVal val="#ppt_x"/>
                                          </p:val>
                                        </p:tav>
                                        <p:tav tm="100000">
                                          <p:val>
                                            <p:strVal val="#ppt_x"/>
                                          </p:val>
                                        </p:tav>
                                      </p:tavLst>
                                    </p:anim>
                                    <p:anim calcmode="lin" valueType="num">
                                      <p:cBhvr>
                                        <p:cTn id="75" dur="500" fill="hold"/>
                                        <p:tgtEl>
                                          <p:spTgt spid="121905"/>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121878"/>
                                        </p:tgtEl>
                                        <p:attrNameLst>
                                          <p:attrName>style.visibility</p:attrName>
                                        </p:attrNameLst>
                                      </p:cBhvr>
                                      <p:to>
                                        <p:strVal val="visible"/>
                                      </p:to>
                                    </p:set>
                                    <p:anim calcmode="lin" valueType="num">
                                      <p:cBhvr>
                                        <p:cTn id="80" dur="500" fill="hold"/>
                                        <p:tgtEl>
                                          <p:spTgt spid="121878"/>
                                        </p:tgtEl>
                                        <p:attrNameLst>
                                          <p:attrName>ppt_x</p:attrName>
                                        </p:attrNameLst>
                                      </p:cBhvr>
                                      <p:tavLst>
                                        <p:tav tm="0">
                                          <p:val>
                                            <p:strVal val="#ppt_x"/>
                                          </p:val>
                                        </p:tav>
                                        <p:tav tm="100000">
                                          <p:val>
                                            <p:strVal val="#ppt_x"/>
                                          </p:val>
                                        </p:tav>
                                      </p:tavLst>
                                    </p:anim>
                                    <p:anim calcmode="lin" valueType="num">
                                      <p:cBhvr>
                                        <p:cTn id="81" dur="500" fill="hold"/>
                                        <p:tgtEl>
                                          <p:spTgt spid="121878"/>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nodeType="clickEffect">
                                  <p:stCondLst>
                                    <p:cond delay="0"/>
                                  </p:stCondLst>
                                  <p:childTnLst>
                                    <p:set>
                                      <p:cBhvr>
                                        <p:cTn id="85" dur="1" fill="hold">
                                          <p:stCondLst>
                                            <p:cond delay="0"/>
                                          </p:stCondLst>
                                        </p:cTn>
                                        <p:tgtEl>
                                          <p:spTgt spid="121882">
                                            <p:txEl>
                                              <p:charRg st="0" end="5"/>
                                            </p:txEl>
                                          </p:spTgt>
                                        </p:tgtEl>
                                        <p:attrNameLst>
                                          <p:attrName>style.visibility</p:attrName>
                                        </p:attrNameLst>
                                      </p:cBhvr>
                                      <p:to>
                                        <p:strVal val="visible"/>
                                      </p:to>
                                    </p:set>
                                    <p:anim calcmode="lin" valueType="num">
                                      <p:cBhvr>
                                        <p:cTn id="86" dur="500" fill="hold"/>
                                        <p:tgtEl>
                                          <p:spTgt spid="121882">
                                            <p:txEl>
                                              <p:charRg st="0" end="5"/>
                                            </p:txEl>
                                          </p:spTgt>
                                        </p:tgtEl>
                                        <p:attrNameLst>
                                          <p:attrName>ppt_x</p:attrName>
                                        </p:attrNameLst>
                                      </p:cBhvr>
                                      <p:tavLst>
                                        <p:tav tm="0">
                                          <p:val>
                                            <p:strVal val="#ppt_x"/>
                                          </p:val>
                                        </p:tav>
                                        <p:tav tm="100000">
                                          <p:val>
                                            <p:strVal val="#ppt_x"/>
                                          </p:val>
                                        </p:tav>
                                      </p:tavLst>
                                    </p:anim>
                                    <p:anim calcmode="lin" valueType="num">
                                      <p:cBhvr>
                                        <p:cTn id="87" dur="500" fill="hold"/>
                                        <p:tgtEl>
                                          <p:spTgt spid="121882">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4" fill="hold" nodeType="clickEffect">
                                  <p:stCondLst>
                                    <p:cond delay="0"/>
                                  </p:stCondLst>
                                  <p:childTnLst>
                                    <p:set>
                                      <p:cBhvr>
                                        <p:cTn id="91" dur="1" fill="hold">
                                          <p:stCondLst>
                                            <p:cond delay="0"/>
                                          </p:stCondLst>
                                        </p:cTn>
                                        <p:tgtEl>
                                          <p:spTgt spid="121877">
                                            <p:txEl>
                                              <p:charRg st="0" end="4"/>
                                            </p:txEl>
                                          </p:spTgt>
                                        </p:tgtEl>
                                        <p:attrNameLst>
                                          <p:attrName>style.visibility</p:attrName>
                                        </p:attrNameLst>
                                      </p:cBhvr>
                                      <p:to>
                                        <p:strVal val="visible"/>
                                      </p:to>
                                    </p:set>
                                    <p:anim calcmode="lin" valueType="num">
                                      <p:cBhvr>
                                        <p:cTn id="92" dur="500" fill="hold"/>
                                        <p:tgtEl>
                                          <p:spTgt spid="121877">
                                            <p:txEl>
                                              <p:charRg st="0" end="4"/>
                                            </p:txEl>
                                          </p:spTgt>
                                        </p:tgtEl>
                                        <p:attrNameLst>
                                          <p:attrName>ppt_x</p:attrName>
                                        </p:attrNameLst>
                                      </p:cBhvr>
                                      <p:tavLst>
                                        <p:tav tm="0">
                                          <p:val>
                                            <p:strVal val="#ppt_x"/>
                                          </p:val>
                                        </p:tav>
                                        <p:tav tm="100000">
                                          <p:val>
                                            <p:strVal val="#ppt_x"/>
                                          </p:val>
                                        </p:tav>
                                      </p:tavLst>
                                    </p:anim>
                                    <p:anim calcmode="lin" valueType="num">
                                      <p:cBhvr>
                                        <p:cTn id="93" dur="500" fill="hold"/>
                                        <p:tgtEl>
                                          <p:spTgt spid="121877">
                                            <p:txEl>
                                              <p:charRg st="0" end="4"/>
                                            </p:txEl>
                                          </p:spTgt>
                                        </p:tgtEl>
                                        <p:attrNameLst>
                                          <p:attrName>ppt_y</p:attrName>
                                        </p:attrNameLst>
                                      </p:cBhvr>
                                      <p:tavLst>
                                        <p:tav tm="0">
                                          <p:val>
                                            <p:strVal val="1+#ppt_h/2"/>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 presetClass="entr" presetSubtype="4" fill="hold" nodeType="clickEffect">
                                  <p:stCondLst>
                                    <p:cond delay="0"/>
                                  </p:stCondLst>
                                  <p:childTnLst>
                                    <p:set>
                                      <p:cBhvr>
                                        <p:cTn id="97" dur="1" fill="hold">
                                          <p:stCondLst>
                                            <p:cond delay="0"/>
                                          </p:stCondLst>
                                        </p:cTn>
                                        <p:tgtEl>
                                          <p:spTgt spid="121908">
                                            <p:txEl>
                                              <p:charRg st="0" end="5"/>
                                            </p:txEl>
                                          </p:spTgt>
                                        </p:tgtEl>
                                        <p:attrNameLst>
                                          <p:attrName>style.visibility</p:attrName>
                                        </p:attrNameLst>
                                      </p:cBhvr>
                                      <p:to>
                                        <p:strVal val="visible"/>
                                      </p:to>
                                    </p:set>
                                    <p:anim calcmode="lin" valueType="num">
                                      <p:cBhvr>
                                        <p:cTn id="98" dur="500" fill="hold"/>
                                        <p:tgtEl>
                                          <p:spTgt spid="121908">
                                            <p:txEl>
                                              <p:charRg st="0" end="5"/>
                                            </p:txEl>
                                          </p:spTgt>
                                        </p:tgtEl>
                                        <p:attrNameLst>
                                          <p:attrName>ppt_x</p:attrName>
                                        </p:attrNameLst>
                                      </p:cBhvr>
                                      <p:tavLst>
                                        <p:tav tm="0">
                                          <p:val>
                                            <p:strVal val="#ppt_x"/>
                                          </p:val>
                                        </p:tav>
                                        <p:tav tm="100000">
                                          <p:val>
                                            <p:strVal val="#ppt_x"/>
                                          </p:val>
                                        </p:tav>
                                      </p:tavLst>
                                    </p:anim>
                                    <p:anim calcmode="lin" valueType="num">
                                      <p:cBhvr>
                                        <p:cTn id="99" dur="500" fill="hold"/>
                                        <p:tgtEl>
                                          <p:spTgt spid="121908">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 presetClass="entr" presetSubtype="4" fill="hold" nodeType="clickEffect">
                                  <p:stCondLst>
                                    <p:cond delay="0"/>
                                  </p:stCondLst>
                                  <p:childTnLst>
                                    <p:set>
                                      <p:cBhvr>
                                        <p:cTn id="103" dur="1" fill="hold">
                                          <p:stCondLst>
                                            <p:cond delay="0"/>
                                          </p:stCondLst>
                                        </p:cTn>
                                        <p:tgtEl>
                                          <p:spTgt spid="121907">
                                            <p:txEl>
                                              <p:charRg st="0" end="5"/>
                                            </p:txEl>
                                          </p:spTgt>
                                        </p:tgtEl>
                                        <p:attrNameLst>
                                          <p:attrName>style.visibility</p:attrName>
                                        </p:attrNameLst>
                                      </p:cBhvr>
                                      <p:to>
                                        <p:strVal val="visible"/>
                                      </p:to>
                                    </p:set>
                                    <p:anim calcmode="lin" valueType="num">
                                      <p:cBhvr>
                                        <p:cTn id="104" dur="500" fill="hold"/>
                                        <p:tgtEl>
                                          <p:spTgt spid="121907">
                                            <p:txEl>
                                              <p:charRg st="0" end="5"/>
                                            </p:txEl>
                                          </p:spTgt>
                                        </p:tgtEl>
                                        <p:attrNameLst>
                                          <p:attrName>ppt_x</p:attrName>
                                        </p:attrNameLst>
                                      </p:cBhvr>
                                      <p:tavLst>
                                        <p:tav tm="0">
                                          <p:val>
                                            <p:strVal val="#ppt_x"/>
                                          </p:val>
                                        </p:tav>
                                        <p:tav tm="100000">
                                          <p:val>
                                            <p:strVal val="#ppt_x"/>
                                          </p:val>
                                        </p:tav>
                                      </p:tavLst>
                                    </p:anim>
                                    <p:anim calcmode="lin" valueType="num">
                                      <p:cBhvr>
                                        <p:cTn id="105" dur="500" fill="hold"/>
                                        <p:tgtEl>
                                          <p:spTgt spid="121907">
                                            <p:txEl>
                                              <p:charRg st="0"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P spid="25" grpId="0"/>
      <p:bldP spid="26" grpId="0"/>
      <p:bldP spid="121875" grpId="0"/>
      <p:bldP spid="121878" grpId="0"/>
      <p:bldP spid="12190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0" y="2530168"/>
            <a:ext cx="9143999" cy="8286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ctr" defTabSz="914400" rtl="0" fontAlgn="auto" latinLnBrk="1" hangingPunct="0">
              <a:lnSpc>
                <a:spcPct val="100000"/>
              </a:lnSpc>
              <a:spcBef>
                <a:spcPts val="0"/>
              </a:spcBef>
              <a:spcAft>
                <a:spcPts val="0"/>
              </a:spcAft>
              <a:buClrTx/>
              <a:buSzTx/>
              <a:buFontTx/>
              <a:buNone/>
            </a:pPr>
            <a:r>
              <a:rPr kumimoji="0" lang="zh-CN" altLang="en-US" sz="4800" b="1" i="0" u="none" strike="noStrike" cap="none" spc="1200" normalizeH="0" dirty="0">
                <a:ln>
                  <a:noFill/>
                </a:ln>
                <a:solidFill>
                  <a:srgbClr val="01457D"/>
                </a:solidFill>
                <a:effectLst/>
                <a:uFillTx/>
                <a:latin typeface="微软雅黑" panose="020B0503020204020204" charset="-122"/>
                <a:ea typeface="微软雅黑" panose="020B0503020204020204" charset="-122"/>
                <a:sym typeface="Arial" panose="020B0604020202020204"/>
              </a:rPr>
              <a:t>第四课时</a:t>
            </a:r>
            <a:endParaRPr kumimoji="0" lang="zh-CN" altLang="en-US" sz="4800" b="1" i="0" u="none" strike="noStrike" cap="none" spc="1200" normalizeH="0" dirty="0">
              <a:ln>
                <a:noFill/>
              </a:ln>
              <a:solidFill>
                <a:srgbClr val="01457D"/>
              </a:solidFill>
              <a:effectLst/>
              <a:uFillTx/>
              <a:latin typeface="微软雅黑" panose="020B0503020204020204" charset="-122"/>
              <a:ea typeface="微软雅黑" panose="020B0503020204020204" charset="-122"/>
              <a:sym typeface="Arial" panose="020B0604020202020204"/>
            </a:endParaRPr>
          </a:p>
        </p:txBody>
      </p:sp>
      <p:sp>
        <p:nvSpPr>
          <p:cNvPr id="3" name="文本框 2"/>
          <p:cNvSpPr txBox="1"/>
          <p:nvPr/>
        </p:nvSpPr>
        <p:spPr>
          <a:xfrm>
            <a:off x="867410" y="3961765"/>
            <a:ext cx="8113395" cy="92075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t" forceAA="0">
            <a:spAutoFit/>
          </a:bodyPr>
          <a:p>
            <a:pPr algn="ctr"/>
            <a:r>
              <a:rPr lang="zh-CN" altLang="en-US" sz="1800" b="1">
                <a:solidFill>
                  <a:srgbClr val="0000FF"/>
                </a:solidFill>
                <a:latin typeface="微软雅黑" panose="020B0503020204020204" charset="-122"/>
                <a:ea typeface="微软雅黑" panose="020B0503020204020204" charset="-122"/>
                <a:cs typeface="微软雅黑" panose="020B0503020204020204" charset="-122"/>
                <a:sym typeface="+mn-ea"/>
              </a:rPr>
              <a:t>备课时间：</a:t>
            </a:r>
            <a:r>
              <a:rPr lang="en-US" altLang="zh-CN" sz="1800" b="1">
                <a:solidFill>
                  <a:srgbClr val="FF0000"/>
                </a:solidFill>
                <a:latin typeface="微软雅黑" panose="020B0503020204020204" charset="-122"/>
                <a:ea typeface="微软雅黑" panose="020B0503020204020204" charset="-122"/>
                <a:cs typeface="微软雅黑" panose="020B0503020204020204" charset="-122"/>
                <a:sym typeface="+mn-ea"/>
              </a:rPr>
              <a:t>20200319                                </a:t>
            </a:r>
            <a:endParaRPr lang="en-US" altLang="zh-CN" sz="1800" b="1" noProof="1">
              <a:solidFill>
                <a:srgbClr val="FF0000"/>
              </a:solidFill>
              <a:latin typeface="微软雅黑" panose="020B0503020204020204" charset="-122"/>
              <a:ea typeface="微软雅黑" panose="020B0503020204020204" charset="-122"/>
              <a:cs typeface="微软雅黑" panose="020B0503020204020204" charset="-122"/>
            </a:endParaRPr>
          </a:p>
          <a:p>
            <a:pPr algn="ctr"/>
            <a:endParaRPr lang="en-US" altLang="zh-CN" sz="1800" b="1" noProof="1">
              <a:solidFill>
                <a:srgbClr val="FF0000"/>
              </a:solidFill>
              <a:latin typeface="微软雅黑" panose="020B0503020204020204" charset="-122"/>
              <a:ea typeface="微软雅黑" panose="020B0503020204020204" charset="-122"/>
              <a:cs typeface="微软雅黑" panose="020B0503020204020204" charset="-122"/>
            </a:endParaRPr>
          </a:p>
          <a:p>
            <a:pPr algn="ctr"/>
            <a:r>
              <a:rPr lang="zh-CN" altLang="en-US" sz="1800" b="1">
                <a:solidFill>
                  <a:srgbClr val="0000FF"/>
                </a:solidFill>
                <a:latin typeface="微软雅黑" panose="020B0503020204020204" charset="-122"/>
                <a:ea typeface="微软雅黑" panose="020B0503020204020204" charset="-122"/>
                <a:cs typeface="微软雅黑" panose="020B0503020204020204" charset="-122"/>
                <a:sym typeface="+mn-ea"/>
              </a:rPr>
              <a:t>授课时间：</a:t>
            </a:r>
            <a:r>
              <a:rPr lang="en-US" altLang="zh-CN" sz="1800" b="1">
                <a:solidFill>
                  <a:srgbClr val="FF0000"/>
                </a:solidFill>
                <a:latin typeface="微软雅黑" panose="020B0503020204020204" charset="-122"/>
                <a:ea typeface="微软雅黑" panose="020B0503020204020204" charset="-122"/>
                <a:cs typeface="微软雅黑" panose="020B0503020204020204" charset="-122"/>
                <a:sym typeface="+mn-ea"/>
              </a:rPr>
              <a:t>20200320</a:t>
            </a:r>
            <a:r>
              <a:rPr lang="zh-CN" altLang="en-US" sz="1800" b="1">
                <a:solidFill>
                  <a:srgbClr val="00B050"/>
                </a:solidFill>
                <a:latin typeface="微软雅黑" panose="020B0503020204020204" charset="-122"/>
                <a:ea typeface="微软雅黑" panose="020B0503020204020204" charset="-122"/>
                <a:cs typeface="微软雅黑" panose="020B0503020204020204" charset="-122"/>
                <a:sym typeface="+mn-ea"/>
              </a:rPr>
              <a:t>第</a:t>
            </a:r>
            <a:r>
              <a:rPr lang="en-US" altLang="zh-CN" sz="1800" b="1">
                <a:solidFill>
                  <a:srgbClr val="00B050"/>
                </a:solidFill>
                <a:latin typeface="微软雅黑" panose="020B0503020204020204" charset="-122"/>
                <a:ea typeface="微软雅黑" panose="020B0503020204020204" charset="-122"/>
                <a:cs typeface="微软雅黑" panose="020B0503020204020204" charset="-122"/>
                <a:sym typeface="+mn-ea"/>
              </a:rPr>
              <a:t>1</a:t>
            </a:r>
            <a:r>
              <a:rPr lang="zh-CN" altLang="en-US" sz="1800" b="1">
                <a:solidFill>
                  <a:srgbClr val="00B050"/>
                </a:solidFill>
                <a:latin typeface="微软雅黑" panose="020B0503020204020204" charset="-122"/>
                <a:ea typeface="微软雅黑" panose="020B0503020204020204" charset="-122"/>
                <a:cs typeface="微软雅黑" panose="020B0503020204020204" charset="-122"/>
                <a:sym typeface="+mn-ea"/>
              </a:rPr>
              <a:t>节</a:t>
            </a:r>
            <a:endParaRPr kumimoji="0" lang="zh-CN" altLang="en-US" sz="1800" b="1" i="0" u="none" strike="noStrike" cap="none" spc="0" normalizeH="0" baseline="0">
              <a:ln>
                <a:noFill/>
              </a:ln>
              <a:solidFill>
                <a:srgbClr val="00B050"/>
              </a:solidFill>
              <a:effectLst/>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2054"/>
          <p:cNvSpPr>
            <a:spLocks noTextEdit="1"/>
          </p:cNvSpPr>
          <p:nvPr/>
        </p:nvSpPr>
        <p:spPr>
          <a:xfrm>
            <a:off x="7100888" y="4017963"/>
            <a:ext cx="1524000" cy="762000"/>
          </a:xfrm>
          <a:prstGeom prst="rect">
            <a:avLst/>
          </a:prstGeom>
        </p:spPr>
        <p:txBody>
          <a:bodyPr wrap="none" fromWordArt="1">
            <a:prstTxWarp prst="textPlain">
              <a:avLst>
                <a:gd name="adj" fmla="val 50000"/>
              </a:avLst>
            </a:prstTxWarp>
            <a:normAutofit/>
            <a:scene3d>
              <a:camera prst="legacyPerspectiveBottomRight">
                <a:rot lat="0" lon="21240000" rev="0"/>
              </a:camera>
              <a:lightRig rig="legacyHarsh3" dir="l"/>
            </a:scene3d>
            <a:sp3d extrusionH="430200" prstMaterial="legacyMatte">
              <a:extrusionClr>
                <a:srgbClr val="C0C0C0"/>
              </a:extrusionClr>
            </a:sp3d>
          </a:bodyPr>
          <a:p>
            <a:pPr algn="ctr"/>
            <a:r>
              <a:rPr lang="zh-CN" altLang="en-US" sz="6000">
                <a:gradFill rotWithShape="1">
                  <a:gsLst>
                    <a:gs pos="0">
                      <a:srgbClr val="DCEBF5">
                        <a:alpha val="100000"/>
                      </a:srgbClr>
                    </a:gs>
                    <a:gs pos="8000">
                      <a:srgbClr val="83A7C3">
                        <a:alpha val="100000"/>
                      </a:srgbClr>
                    </a:gs>
                    <a:gs pos="13000">
                      <a:srgbClr val="768FB9">
                        <a:alpha val="100000"/>
                      </a:srgbClr>
                    </a:gs>
                    <a:gs pos="21001">
                      <a:srgbClr val="83A7C3">
                        <a:alpha val="100000"/>
                      </a:srgbClr>
                    </a:gs>
                    <a:gs pos="52000">
                      <a:srgbClr val="FFFFFF">
                        <a:alpha val="100000"/>
                      </a:srgbClr>
                    </a:gs>
                    <a:gs pos="56000">
                      <a:srgbClr val="9C6563">
                        <a:alpha val="100000"/>
                      </a:srgbClr>
                    </a:gs>
                    <a:gs pos="58000">
                      <a:srgbClr val="80302D">
                        <a:alpha val="100000"/>
                      </a:srgbClr>
                    </a:gs>
                    <a:gs pos="71001">
                      <a:srgbClr val="C0524E">
                        <a:alpha val="100000"/>
                      </a:srgbClr>
                    </a:gs>
                    <a:gs pos="94000">
                      <a:srgbClr val="EBDAD4">
                        <a:alpha val="100000"/>
                      </a:srgbClr>
                    </a:gs>
                    <a:gs pos="100000">
                      <a:srgbClr val="55261C">
                        <a:alpha val="100000"/>
                      </a:srgbClr>
                    </a:gs>
                  </a:gsLst>
                  <a:lin ang="5400000" scaled="1"/>
                  <a:tileRect/>
                </a:gradFill>
                <a:latin typeface="宋体" panose="02010600030101010101" pitchFamily="2" charset="-122"/>
                <a:ea typeface="宋体" panose="02010600030101010101" pitchFamily="2" charset="-122"/>
              </a:rPr>
              <a:t>鲁迅</a:t>
            </a:r>
            <a:endParaRPr lang="zh-CN" altLang="en-US" sz="6000">
              <a:gradFill rotWithShape="1">
                <a:gsLst>
                  <a:gs pos="0">
                    <a:srgbClr val="DCEBF5">
                      <a:alpha val="100000"/>
                    </a:srgbClr>
                  </a:gs>
                  <a:gs pos="8000">
                    <a:srgbClr val="83A7C3">
                      <a:alpha val="100000"/>
                    </a:srgbClr>
                  </a:gs>
                  <a:gs pos="13000">
                    <a:srgbClr val="768FB9">
                      <a:alpha val="100000"/>
                    </a:srgbClr>
                  </a:gs>
                  <a:gs pos="21001">
                    <a:srgbClr val="83A7C3">
                      <a:alpha val="100000"/>
                    </a:srgbClr>
                  </a:gs>
                  <a:gs pos="52000">
                    <a:srgbClr val="FFFFFF">
                      <a:alpha val="100000"/>
                    </a:srgbClr>
                  </a:gs>
                  <a:gs pos="56000">
                    <a:srgbClr val="9C6563">
                      <a:alpha val="100000"/>
                    </a:srgbClr>
                  </a:gs>
                  <a:gs pos="58000">
                    <a:srgbClr val="80302D">
                      <a:alpha val="100000"/>
                    </a:srgbClr>
                  </a:gs>
                  <a:gs pos="71001">
                    <a:srgbClr val="C0524E">
                      <a:alpha val="100000"/>
                    </a:srgbClr>
                  </a:gs>
                  <a:gs pos="94000">
                    <a:srgbClr val="EBDAD4">
                      <a:alpha val="100000"/>
                    </a:srgbClr>
                  </a:gs>
                  <a:gs pos="100000">
                    <a:srgbClr val="55261C">
                      <a:alpha val="100000"/>
                    </a:srgbClr>
                  </a:gs>
                </a:gsLst>
                <a:lin ang="5400000" scaled="1"/>
                <a:tileRect/>
              </a:gradFill>
              <a:latin typeface="宋体" panose="02010600030101010101" pitchFamily="2" charset="-122"/>
              <a:ea typeface="宋体" panose="02010600030101010101" pitchFamily="2" charset="-122"/>
            </a:endParaRPr>
          </a:p>
        </p:txBody>
      </p:sp>
      <p:sp>
        <p:nvSpPr>
          <p:cNvPr id="5122" name="矩形 2055"/>
          <p:cNvSpPr>
            <a:spLocks noTextEdit="1"/>
          </p:cNvSpPr>
          <p:nvPr/>
        </p:nvSpPr>
        <p:spPr>
          <a:xfrm>
            <a:off x="4762500" y="1590675"/>
            <a:ext cx="4643438" cy="936625"/>
          </a:xfrm>
          <a:prstGeom prst="rect">
            <a:avLst/>
          </a:prstGeom>
        </p:spPr>
        <p:txBody>
          <a:bodyPr wrap="none" fromWordArt="1">
            <a:prstTxWarp prst="textPlain">
              <a:avLst>
                <a:gd name="adj" fmla="val 37343"/>
              </a:avLst>
            </a:prstTxWarp>
            <a:normAutofit/>
            <a:scene3d>
              <a:camera prst="legacyPerspectiveBottomRight">
                <a:rot lat="0" lon="21240000" rev="0"/>
              </a:camera>
              <a:lightRig rig="legacyHarsh3" dir="l"/>
            </a:scene3d>
            <a:sp3d extrusionH="430200" prstMaterial="legacyMatte">
              <a:extrusionClr>
                <a:srgbClr val="C0C0C0"/>
              </a:extrusionClr>
            </a:sp3d>
          </a:bodyPr>
          <a:p>
            <a:pPr algn="ctr"/>
            <a:r>
              <a:rPr lang="zh-CN" altLang="en-US" sz="6600">
                <a:gradFill rotWithShape="1">
                  <a:gsLst>
                    <a:gs pos="0">
                      <a:srgbClr val="DCEBF5">
                        <a:alpha val="100000"/>
                      </a:srgbClr>
                    </a:gs>
                    <a:gs pos="8000">
                      <a:srgbClr val="83A7C3">
                        <a:alpha val="100000"/>
                      </a:srgbClr>
                    </a:gs>
                    <a:gs pos="13000">
                      <a:srgbClr val="768FB9">
                        <a:alpha val="100000"/>
                      </a:srgbClr>
                    </a:gs>
                    <a:gs pos="21001">
                      <a:srgbClr val="83A7C3">
                        <a:alpha val="100000"/>
                      </a:srgbClr>
                    </a:gs>
                    <a:gs pos="52000">
                      <a:srgbClr val="FFFFFF">
                        <a:alpha val="100000"/>
                      </a:srgbClr>
                    </a:gs>
                    <a:gs pos="56000">
                      <a:srgbClr val="9C6563">
                        <a:alpha val="100000"/>
                      </a:srgbClr>
                    </a:gs>
                    <a:gs pos="58000">
                      <a:srgbClr val="80302D">
                        <a:alpha val="100000"/>
                      </a:srgbClr>
                    </a:gs>
                    <a:gs pos="71001">
                      <a:srgbClr val="C0524E">
                        <a:alpha val="100000"/>
                      </a:srgbClr>
                    </a:gs>
                    <a:gs pos="94000">
                      <a:srgbClr val="EBDAD4">
                        <a:alpha val="100000"/>
                      </a:srgbClr>
                    </a:gs>
                    <a:gs pos="100000">
                      <a:srgbClr val="55261C">
                        <a:alpha val="100000"/>
                      </a:srgbClr>
                    </a:gs>
                  </a:gsLst>
                  <a:lin ang="5580000" scaled="1"/>
                  <a:tileRect/>
                </a:gradFill>
                <a:latin typeface="仿宋_GB2312" charset="0"/>
                <a:ea typeface="仿宋_GB2312" charset="0"/>
              </a:rPr>
              <a:t>孔乙己</a:t>
            </a:r>
            <a:endParaRPr lang="zh-CN" altLang="en-US" sz="6600">
              <a:gradFill rotWithShape="1">
                <a:gsLst>
                  <a:gs pos="0">
                    <a:srgbClr val="DCEBF5">
                      <a:alpha val="100000"/>
                    </a:srgbClr>
                  </a:gs>
                  <a:gs pos="8000">
                    <a:srgbClr val="83A7C3">
                      <a:alpha val="100000"/>
                    </a:srgbClr>
                  </a:gs>
                  <a:gs pos="13000">
                    <a:srgbClr val="768FB9">
                      <a:alpha val="100000"/>
                    </a:srgbClr>
                  </a:gs>
                  <a:gs pos="21001">
                    <a:srgbClr val="83A7C3">
                      <a:alpha val="100000"/>
                    </a:srgbClr>
                  </a:gs>
                  <a:gs pos="52000">
                    <a:srgbClr val="FFFFFF">
                      <a:alpha val="100000"/>
                    </a:srgbClr>
                  </a:gs>
                  <a:gs pos="56000">
                    <a:srgbClr val="9C6563">
                      <a:alpha val="100000"/>
                    </a:srgbClr>
                  </a:gs>
                  <a:gs pos="58000">
                    <a:srgbClr val="80302D">
                      <a:alpha val="100000"/>
                    </a:srgbClr>
                  </a:gs>
                  <a:gs pos="71001">
                    <a:srgbClr val="C0524E">
                      <a:alpha val="100000"/>
                    </a:srgbClr>
                  </a:gs>
                  <a:gs pos="94000">
                    <a:srgbClr val="EBDAD4">
                      <a:alpha val="100000"/>
                    </a:srgbClr>
                  </a:gs>
                  <a:gs pos="100000">
                    <a:srgbClr val="55261C">
                      <a:alpha val="100000"/>
                    </a:srgbClr>
                  </a:gs>
                </a:gsLst>
                <a:lin ang="5580000" scaled="1"/>
                <a:tileRect/>
              </a:gradFill>
              <a:latin typeface="仿宋_GB2312" charset="0"/>
              <a:ea typeface="仿宋_GB2312" charset="0"/>
            </a:endParaRPr>
          </a:p>
        </p:txBody>
      </p:sp>
      <p:pic>
        <p:nvPicPr>
          <p:cNvPr id="5123" name="Picture 5" descr="图片1"/>
          <p:cNvPicPr>
            <a:picLocks noChangeAspect="1"/>
          </p:cNvPicPr>
          <p:nvPr/>
        </p:nvPicPr>
        <p:blipFill>
          <a:blip r:embed="rId1"/>
          <a:stretch>
            <a:fillRect/>
          </a:stretch>
        </p:blipFill>
        <p:spPr>
          <a:xfrm>
            <a:off x="0" y="0"/>
            <a:ext cx="4716463" cy="6858000"/>
          </a:xfrm>
          <a:prstGeom prst="rect">
            <a:avLst/>
          </a:prstGeom>
          <a:noFill/>
          <a:ln w="9525">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accent3"/>
            </a:gs>
            <a:gs pos="93000">
              <a:schemeClr val="accent5"/>
            </a:gs>
          </a:gsLst>
          <a:lin ang="5400000" scaled="0"/>
        </a:gradFill>
        <a:effectLst/>
      </p:bgPr>
    </p:bg>
    <p:spTree>
      <p:nvGrpSpPr>
        <p:cNvPr id="1" name=""/>
        <p:cNvGrpSpPr/>
        <p:nvPr/>
      </p:nvGrpSpPr>
      <p:grpSpPr/>
      <p:sp>
        <p:nvSpPr>
          <p:cNvPr id="11266" name="文本框 1"/>
          <p:cNvSpPr txBox="1"/>
          <p:nvPr/>
        </p:nvSpPr>
        <p:spPr>
          <a:xfrm>
            <a:off x="346075" y="441325"/>
            <a:ext cx="8451850" cy="5884545"/>
          </a:xfrm>
          <a:prstGeom prst="rect">
            <a:avLst/>
          </a:prstGeom>
          <a:noFill/>
          <a:ln w="9525">
            <a:noFill/>
          </a:ln>
        </p:spPr>
        <p:txBody>
          <a:bodyPr wrap="square" anchor="t">
            <a:spAutoFit/>
          </a:bodyPr>
          <a:p>
            <a:pPr>
              <a:lnSpc>
                <a:spcPts val="3475"/>
              </a:lnSpc>
            </a:pPr>
            <a:r>
              <a:rPr lang="zh-CN" altLang="en-US" sz="2800" b="1">
                <a:latin typeface="楷体" panose="02010609060101010101" charset="-122"/>
                <a:ea typeface="楷体" panose="02010609060101010101" charset="-122"/>
              </a:rPr>
              <a:t>作业答案：</a:t>
            </a:r>
            <a:endParaRPr lang="zh-CN" altLang="en-US" sz="2800" b="1">
              <a:latin typeface="楷体" panose="02010609060101010101" charset="-122"/>
              <a:ea typeface="楷体" panose="02010609060101010101" charset="-122"/>
            </a:endParaRPr>
          </a:p>
          <a:p>
            <a:pPr>
              <a:lnSpc>
                <a:spcPts val="3475"/>
              </a:lnSpc>
            </a:pPr>
            <a:r>
              <a:rPr lang="zh-CN" altLang="en-US" sz="2800" b="1">
                <a:latin typeface="楷体" panose="02010609060101010101" charset="-122"/>
                <a:ea typeface="楷体" panose="02010609060101010101" charset="-122"/>
                <a:sym typeface="+mn-ea"/>
              </a:rPr>
              <a:t>1、填空：</a:t>
            </a:r>
            <a:endParaRPr lang="zh-CN" altLang="en-US" sz="2800" b="1">
              <a:latin typeface="楷体" panose="02010609060101010101" charset="-122"/>
              <a:ea typeface="楷体" panose="02010609060101010101" charset="-122"/>
            </a:endParaRPr>
          </a:p>
          <a:p>
            <a:pPr>
              <a:lnSpc>
                <a:spcPts val="3475"/>
              </a:lnSpc>
            </a:pPr>
            <a:r>
              <a:rPr lang="zh-CN" altLang="en-US" sz="2800" b="1">
                <a:latin typeface="楷体" panose="02010609060101010101" charset="-122"/>
                <a:ea typeface="楷体" panose="02010609060101010101" charset="-122"/>
                <a:sym typeface="+mn-ea"/>
              </a:rPr>
              <a:t>⑴《孔乙己》的作者是</a:t>
            </a: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，原名</a:t>
            </a: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，字</a:t>
            </a: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，浙江绍兴人，是中国现代伟大的无产阶级</a:t>
            </a: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a:t>
            </a:r>
            <a:endParaRPr lang="zh-CN" altLang="en-US" sz="2800" b="1">
              <a:latin typeface="楷体" panose="02010609060101010101" charset="-122"/>
              <a:ea typeface="楷体" panose="02010609060101010101" charset="-122"/>
            </a:endParaRPr>
          </a:p>
          <a:p>
            <a:pPr>
              <a:lnSpc>
                <a:spcPts val="3475"/>
              </a:lnSpc>
            </a:pP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a:t>
            </a: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，中国现代文学的奠基人。我们学过他的作品有选自散文集</a:t>
            </a: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的《从百草园到三味书屋》和</a:t>
            </a: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，选自短篇小说集《呐喊》的有</a:t>
            </a: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。《孔乙己》一文是鲁迅继</a:t>
            </a:r>
            <a:r>
              <a:rPr lang="zh-CN" altLang="en-US" sz="2800" b="1" u="sng">
                <a:latin typeface="楷体" panose="02010609060101010101" charset="-122"/>
                <a:ea typeface="楷体" panose="02010609060101010101" charset="-122"/>
                <a:sym typeface="+mn-ea"/>
              </a:rPr>
              <a:t>          </a:t>
            </a:r>
            <a:endParaRPr lang="zh-CN" altLang="en-US" sz="2800" b="1" u="sng">
              <a:latin typeface="楷体" panose="02010609060101010101" charset="-122"/>
              <a:ea typeface="楷体" panose="02010609060101010101" charset="-122"/>
            </a:endParaRPr>
          </a:p>
          <a:p>
            <a:pPr>
              <a:lnSpc>
                <a:spcPts val="3475"/>
              </a:lnSpc>
            </a:pP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之后写的第二篇白话文小说，是又一篇</a:t>
            </a: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的战斗檄文xí。</a:t>
            </a:r>
            <a:endParaRPr lang="zh-CN" altLang="en-US" sz="2800" b="1">
              <a:latin typeface="楷体" panose="02010609060101010101" charset="-122"/>
              <a:ea typeface="楷体" panose="02010609060101010101" charset="-122"/>
            </a:endParaRPr>
          </a:p>
          <a:p>
            <a:pPr>
              <a:lnSpc>
                <a:spcPts val="3475"/>
              </a:lnSpc>
            </a:pPr>
            <a:r>
              <a:rPr lang="zh-CN" altLang="en-US" sz="2800" b="1">
                <a:latin typeface="楷体" panose="02010609060101010101" charset="-122"/>
                <a:ea typeface="楷体" panose="02010609060101010101" charset="-122"/>
                <a:sym typeface="+mn-ea"/>
              </a:rPr>
              <a:t>⑵故事发生的时间是_________________________ ，地点在_</a:t>
            </a:r>
            <a:r>
              <a:rPr lang="zh-CN" altLang="en-US" sz="2800" b="1" u="sng">
                <a:latin typeface="楷体" panose="02010609060101010101" charset="-122"/>
                <a:ea typeface="楷体" panose="02010609060101010101" charset="-122"/>
                <a:sym typeface="+mn-ea"/>
              </a:rPr>
              <a:t> </a:t>
            </a:r>
            <a:r>
              <a:rPr lang="zh-CN" altLang="en-US" sz="2800" b="1">
                <a:latin typeface="楷体" panose="02010609060101010101" charset="-122"/>
                <a:ea typeface="楷体" panose="02010609060101010101" charset="-122"/>
                <a:sym typeface="+mn-ea"/>
              </a:rPr>
              <a:t>______。主要人物是______ ，次要人物有______ 、_______、_____ 、_______ 、_______等。</a:t>
            </a:r>
            <a:endParaRPr lang="zh-CN" altLang="en-US" sz="2800" b="1">
              <a:latin typeface="楷体" panose="02010609060101010101" charset="-122"/>
              <a:ea typeface="楷体" panose="02010609060101010101" charset="-122"/>
            </a:endParaRPr>
          </a:p>
        </p:txBody>
      </p:sp>
      <p:sp>
        <p:nvSpPr>
          <p:cNvPr id="16" name="文本框 15"/>
          <p:cNvSpPr txBox="1"/>
          <p:nvPr/>
        </p:nvSpPr>
        <p:spPr>
          <a:xfrm>
            <a:off x="3914775" y="1346200"/>
            <a:ext cx="898525" cy="522288"/>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鲁迅</a:t>
            </a:r>
            <a:endParaRPr lang="zh-CN" altLang="en-US" sz="2800" b="1" dirty="0">
              <a:solidFill>
                <a:srgbClr val="FF0000"/>
              </a:solidFill>
              <a:latin typeface="华文仿宋" charset="-122"/>
              <a:ea typeface="华文仿宋" charset="-122"/>
            </a:endParaRPr>
          </a:p>
        </p:txBody>
      </p:sp>
      <p:sp>
        <p:nvSpPr>
          <p:cNvPr id="17" name="文本框 16"/>
          <p:cNvSpPr txBox="1"/>
          <p:nvPr/>
        </p:nvSpPr>
        <p:spPr>
          <a:xfrm>
            <a:off x="5678488" y="1346200"/>
            <a:ext cx="1255712" cy="522288"/>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周树人</a:t>
            </a:r>
            <a:endParaRPr lang="zh-CN" altLang="en-US" sz="2800" b="1" dirty="0">
              <a:solidFill>
                <a:srgbClr val="FF0000"/>
              </a:solidFill>
              <a:latin typeface="华文仿宋" charset="-122"/>
              <a:ea typeface="华文仿宋" charset="-122"/>
            </a:endParaRPr>
          </a:p>
        </p:txBody>
      </p:sp>
      <p:sp>
        <p:nvSpPr>
          <p:cNvPr id="18" name="文本框 17"/>
          <p:cNvSpPr txBox="1"/>
          <p:nvPr/>
        </p:nvSpPr>
        <p:spPr>
          <a:xfrm>
            <a:off x="7508875" y="1346200"/>
            <a:ext cx="896938" cy="522288"/>
          </a:xfrm>
          <a:prstGeom prst="rect">
            <a:avLst/>
          </a:prstGeom>
          <a:noFill/>
          <a:ln w="9525">
            <a:noFill/>
          </a:ln>
        </p:spPr>
        <p:txBody>
          <a:bodyPr wrap="none" anchor="t">
            <a:spAutoFit/>
          </a:bodyPr>
          <a:p>
            <a:r>
              <a:rPr lang="zh-CN" altLang="en-US" sz="2800" b="1" dirty="0">
                <a:solidFill>
                  <a:srgbClr val="0000FF"/>
                </a:solidFill>
                <a:latin typeface="华文仿宋" charset="-122"/>
                <a:ea typeface="华文仿宋" charset="-122"/>
              </a:rPr>
              <a:t>豫</a:t>
            </a:r>
            <a:r>
              <a:rPr lang="zh-CN" altLang="en-US" sz="2800" b="1" dirty="0">
                <a:solidFill>
                  <a:srgbClr val="FF0000"/>
                </a:solidFill>
                <a:latin typeface="华文仿宋" charset="-122"/>
                <a:ea typeface="华文仿宋" charset="-122"/>
              </a:rPr>
              <a:t>才</a:t>
            </a:r>
            <a:endParaRPr lang="zh-CN" altLang="en-US" sz="2800" b="1" dirty="0">
              <a:solidFill>
                <a:srgbClr val="FF0000"/>
              </a:solidFill>
              <a:latin typeface="华文仿宋" charset="-122"/>
              <a:ea typeface="华文仿宋" charset="-122"/>
            </a:endParaRPr>
          </a:p>
        </p:txBody>
      </p:sp>
      <p:sp>
        <p:nvSpPr>
          <p:cNvPr id="19" name="文本框 18"/>
          <p:cNvSpPr txBox="1"/>
          <p:nvPr/>
        </p:nvSpPr>
        <p:spPr>
          <a:xfrm>
            <a:off x="6934200" y="1790700"/>
            <a:ext cx="1255713" cy="522288"/>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文学家</a:t>
            </a:r>
            <a:endParaRPr lang="zh-CN" altLang="en-US" sz="2800" b="1" dirty="0">
              <a:solidFill>
                <a:srgbClr val="FF0000"/>
              </a:solidFill>
              <a:latin typeface="华文仿宋" charset="-122"/>
              <a:ea typeface="华文仿宋" charset="-122"/>
            </a:endParaRPr>
          </a:p>
        </p:txBody>
      </p:sp>
      <p:sp>
        <p:nvSpPr>
          <p:cNvPr id="20" name="文本框 19"/>
          <p:cNvSpPr txBox="1"/>
          <p:nvPr/>
        </p:nvSpPr>
        <p:spPr>
          <a:xfrm>
            <a:off x="346075" y="2205038"/>
            <a:ext cx="1255713" cy="520700"/>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思想家</a:t>
            </a:r>
            <a:endParaRPr lang="zh-CN" altLang="en-US" sz="2800" b="1" dirty="0">
              <a:solidFill>
                <a:srgbClr val="FF0000"/>
              </a:solidFill>
              <a:latin typeface="华文仿宋" charset="-122"/>
              <a:ea typeface="华文仿宋" charset="-122"/>
            </a:endParaRPr>
          </a:p>
        </p:txBody>
      </p:sp>
      <p:sp>
        <p:nvSpPr>
          <p:cNvPr id="21" name="文本框 20"/>
          <p:cNvSpPr txBox="1"/>
          <p:nvPr/>
        </p:nvSpPr>
        <p:spPr>
          <a:xfrm>
            <a:off x="2063750" y="2205038"/>
            <a:ext cx="1255713" cy="520700"/>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革命家</a:t>
            </a:r>
            <a:endParaRPr lang="zh-CN" altLang="en-US" sz="2800" b="1" dirty="0">
              <a:solidFill>
                <a:srgbClr val="FF0000"/>
              </a:solidFill>
              <a:latin typeface="华文仿宋" charset="-122"/>
              <a:ea typeface="华文仿宋" charset="-122"/>
            </a:endParaRPr>
          </a:p>
        </p:txBody>
      </p:sp>
      <p:sp>
        <p:nvSpPr>
          <p:cNvPr id="22" name="文本框 21"/>
          <p:cNvSpPr txBox="1"/>
          <p:nvPr/>
        </p:nvSpPr>
        <p:spPr>
          <a:xfrm>
            <a:off x="4149725" y="2671763"/>
            <a:ext cx="2328863" cy="522287"/>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《朝花夕拾》</a:t>
            </a:r>
            <a:endParaRPr lang="zh-CN" altLang="en-US" sz="2800" b="1" dirty="0">
              <a:solidFill>
                <a:srgbClr val="FF0000"/>
              </a:solidFill>
              <a:latin typeface="华文仿宋" charset="-122"/>
              <a:ea typeface="华文仿宋" charset="-122"/>
            </a:endParaRPr>
          </a:p>
        </p:txBody>
      </p:sp>
      <p:sp>
        <p:nvSpPr>
          <p:cNvPr id="23" name="文本框 22"/>
          <p:cNvSpPr txBox="1"/>
          <p:nvPr/>
        </p:nvSpPr>
        <p:spPr>
          <a:xfrm>
            <a:off x="2717800" y="3063875"/>
            <a:ext cx="2379663" cy="584200"/>
          </a:xfrm>
          <a:prstGeom prst="rect">
            <a:avLst/>
          </a:prstGeom>
          <a:noFill/>
          <a:ln w="9525">
            <a:noFill/>
          </a:ln>
        </p:spPr>
        <p:txBody>
          <a:bodyPr wrap="none" anchor="t">
            <a:spAutoFit/>
          </a:bodyPr>
          <a:p>
            <a:r>
              <a:rPr lang="zh-CN" altLang="en-US" sz="3200" b="1" dirty="0">
                <a:solidFill>
                  <a:srgbClr val="FF0000"/>
                </a:solidFill>
                <a:latin typeface="华文仿宋" charset="-122"/>
                <a:ea typeface="华文仿宋" charset="-122"/>
              </a:rPr>
              <a:t>《</a:t>
            </a:r>
            <a:r>
              <a:rPr lang="zh-CN" altLang="en-US" sz="2800" b="1" dirty="0">
                <a:solidFill>
                  <a:srgbClr val="FF0000"/>
                </a:solidFill>
                <a:latin typeface="华文仿宋" charset="-122"/>
                <a:ea typeface="华文仿宋" charset="-122"/>
              </a:rPr>
              <a:t>藤野先生》</a:t>
            </a:r>
            <a:endParaRPr lang="zh-CN" altLang="en-US" sz="2800" b="1" dirty="0">
              <a:solidFill>
                <a:srgbClr val="FF0000"/>
              </a:solidFill>
              <a:latin typeface="华文仿宋" charset="-122"/>
              <a:ea typeface="华文仿宋" charset="-122"/>
            </a:endParaRPr>
          </a:p>
        </p:txBody>
      </p:sp>
      <p:sp>
        <p:nvSpPr>
          <p:cNvPr id="24" name="文本框 23"/>
          <p:cNvSpPr txBox="1"/>
          <p:nvPr/>
        </p:nvSpPr>
        <p:spPr>
          <a:xfrm>
            <a:off x="1673225" y="3516313"/>
            <a:ext cx="1766888" cy="520700"/>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《社戏》</a:t>
            </a:r>
            <a:r>
              <a:rPr lang="zh-CN" altLang="en-US" sz="2400" b="1" dirty="0">
                <a:solidFill>
                  <a:srgbClr val="FF0000"/>
                </a:solidFill>
                <a:latin typeface="华文仿宋" charset="-122"/>
                <a:ea typeface="华文仿宋" charset="-122"/>
              </a:rPr>
              <a:t> </a:t>
            </a:r>
            <a:endParaRPr lang="zh-CN" altLang="en-US" sz="2400" b="1" dirty="0">
              <a:solidFill>
                <a:srgbClr val="FF0000"/>
              </a:solidFill>
              <a:latin typeface="华文仿宋" charset="-122"/>
              <a:ea typeface="华文仿宋" charset="-122"/>
            </a:endParaRPr>
          </a:p>
        </p:txBody>
      </p:sp>
      <p:sp>
        <p:nvSpPr>
          <p:cNvPr id="25" name="文本框 24"/>
          <p:cNvSpPr txBox="1"/>
          <p:nvPr/>
        </p:nvSpPr>
        <p:spPr>
          <a:xfrm>
            <a:off x="192088" y="3965575"/>
            <a:ext cx="2327275" cy="522288"/>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《狂人日记》</a:t>
            </a:r>
            <a:endParaRPr lang="zh-CN" altLang="en-US" sz="2800" b="1" dirty="0">
              <a:solidFill>
                <a:srgbClr val="FF0000"/>
              </a:solidFill>
              <a:latin typeface="华文仿宋" charset="-122"/>
              <a:ea typeface="华文仿宋" charset="-122"/>
            </a:endParaRPr>
          </a:p>
        </p:txBody>
      </p:sp>
      <p:sp>
        <p:nvSpPr>
          <p:cNvPr id="26" name="文本框 25"/>
          <p:cNvSpPr txBox="1"/>
          <p:nvPr/>
        </p:nvSpPr>
        <p:spPr>
          <a:xfrm>
            <a:off x="849313" y="4433888"/>
            <a:ext cx="4829175" cy="522287"/>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反对封建文化和封建科举制度</a:t>
            </a:r>
            <a:endParaRPr lang="zh-CN" altLang="en-US" sz="2800" b="1" dirty="0">
              <a:solidFill>
                <a:srgbClr val="FF0000"/>
              </a:solidFill>
              <a:latin typeface="华文仿宋" charset="-122"/>
              <a:ea typeface="华文仿宋" charset="-122"/>
            </a:endParaRPr>
          </a:p>
        </p:txBody>
      </p:sp>
      <p:sp>
        <p:nvSpPr>
          <p:cNvPr id="121875" name="文本框 121874"/>
          <p:cNvSpPr txBox="1"/>
          <p:nvPr/>
        </p:nvSpPr>
        <p:spPr>
          <a:xfrm>
            <a:off x="3632200" y="4870450"/>
            <a:ext cx="3549650" cy="460375"/>
          </a:xfrm>
          <a:prstGeom prst="rect">
            <a:avLst/>
          </a:prstGeom>
          <a:noFill/>
          <a:ln w="9525">
            <a:noFill/>
          </a:ln>
        </p:spPr>
        <p:txBody>
          <a:bodyPr wrap="none" anchor="t">
            <a:spAutoFit/>
          </a:bodyPr>
          <a:p>
            <a:pPr>
              <a:spcBef>
                <a:spcPct val="50000"/>
              </a:spcBef>
            </a:pPr>
            <a:r>
              <a:rPr lang="zh-CN" altLang="en-US" sz="2400" b="1" dirty="0">
                <a:solidFill>
                  <a:srgbClr val="FF0000"/>
                </a:solidFill>
                <a:latin typeface="华文仿宋" charset="-122"/>
                <a:ea typeface="华文仿宋" charset="-122"/>
              </a:rPr>
              <a:t>清朝末年“</a:t>
            </a:r>
            <a:r>
              <a:rPr lang="zh-CN" altLang="en-US" sz="2400" b="1" dirty="0">
                <a:solidFill>
                  <a:srgbClr val="0000FF"/>
                </a:solidFill>
                <a:latin typeface="华文仿宋" charset="-122"/>
                <a:ea typeface="华文仿宋" charset="-122"/>
              </a:rPr>
              <a:t>二十多年前</a:t>
            </a:r>
            <a:r>
              <a:rPr lang="zh-CN" altLang="en-US" sz="2400" b="1" dirty="0">
                <a:solidFill>
                  <a:srgbClr val="FF0000"/>
                </a:solidFill>
                <a:latin typeface="华文仿宋" charset="-122"/>
                <a:ea typeface="华文仿宋" charset="-122"/>
              </a:rPr>
              <a:t>”</a:t>
            </a:r>
            <a:endParaRPr lang="zh-CN" altLang="en-US" sz="2400" b="1" dirty="0">
              <a:solidFill>
                <a:srgbClr val="FF0000"/>
              </a:solidFill>
              <a:latin typeface="华文仿宋" charset="-122"/>
              <a:ea typeface="华文仿宋" charset="-122"/>
            </a:endParaRPr>
          </a:p>
        </p:txBody>
      </p:sp>
      <p:sp>
        <p:nvSpPr>
          <p:cNvPr id="121876" name="文本框 121875"/>
          <p:cNvSpPr txBox="1"/>
          <p:nvPr/>
        </p:nvSpPr>
        <p:spPr>
          <a:xfrm>
            <a:off x="1392238" y="5343525"/>
            <a:ext cx="1612900" cy="520700"/>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咸亨酒店</a:t>
            </a:r>
            <a:endParaRPr lang="zh-CN" altLang="en-US" sz="2800" b="1" dirty="0">
              <a:solidFill>
                <a:srgbClr val="FF0000"/>
              </a:solidFill>
              <a:latin typeface="华文仿宋" charset="-122"/>
              <a:ea typeface="华文仿宋" charset="-122"/>
            </a:endParaRPr>
          </a:p>
        </p:txBody>
      </p:sp>
      <p:sp>
        <p:nvSpPr>
          <p:cNvPr id="121877" name="文本框 121876"/>
          <p:cNvSpPr txBox="1"/>
          <p:nvPr/>
        </p:nvSpPr>
        <p:spPr>
          <a:xfrm>
            <a:off x="3632200" y="5729288"/>
            <a:ext cx="1131888" cy="522287"/>
          </a:xfrm>
          <a:prstGeom prst="rect">
            <a:avLst/>
          </a:prstGeom>
          <a:noFill/>
          <a:ln w="9525">
            <a:noFill/>
          </a:ln>
        </p:spPr>
        <p:txBody>
          <a:bodyPr wrap="square" anchor="t">
            <a:spAutoFit/>
          </a:bodyPr>
          <a:p>
            <a:r>
              <a:rPr lang="en-US" altLang="zh-CN" sz="2400" b="1" dirty="0">
                <a:latin typeface="Arial" panose="020B0604020202020204" pitchFamily="34" charset="0"/>
                <a:ea typeface="宋体" panose="02010600030101010101" pitchFamily="2" charset="-122"/>
              </a:rPr>
              <a:t> </a:t>
            </a:r>
            <a:r>
              <a:rPr lang="zh-CN" altLang="en-US" sz="2800" b="1" dirty="0">
                <a:solidFill>
                  <a:srgbClr val="FF0000"/>
                </a:solidFill>
                <a:latin typeface="华文仿宋" charset="-122"/>
                <a:ea typeface="华文仿宋" charset="-122"/>
              </a:rPr>
              <a:t>掌柜</a:t>
            </a:r>
            <a:endParaRPr lang="zh-CN" altLang="en-US" sz="2800" b="1" dirty="0">
              <a:solidFill>
                <a:srgbClr val="FF0000"/>
              </a:solidFill>
              <a:latin typeface="华文仿宋" charset="-122"/>
              <a:ea typeface="华文仿宋" charset="-122"/>
            </a:endParaRPr>
          </a:p>
        </p:txBody>
      </p:sp>
      <p:sp>
        <p:nvSpPr>
          <p:cNvPr id="121878" name="文本框 121877"/>
          <p:cNvSpPr txBox="1"/>
          <p:nvPr/>
        </p:nvSpPr>
        <p:spPr>
          <a:xfrm>
            <a:off x="407988" y="5729288"/>
            <a:ext cx="1265237" cy="522287"/>
          </a:xfrm>
          <a:prstGeom prst="rect">
            <a:avLst/>
          </a:prstGeom>
          <a:noFill/>
          <a:ln w="9525">
            <a:noFill/>
          </a:ln>
        </p:spPr>
        <p:txBody>
          <a:bodyPr anchor="t">
            <a:spAutoFit/>
          </a:bodyPr>
          <a:p>
            <a:r>
              <a:rPr lang="zh-CN" altLang="en-US" sz="2800" b="1" dirty="0">
                <a:solidFill>
                  <a:srgbClr val="FF0000"/>
                </a:solidFill>
                <a:latin typeface="华文仿宋" charset="-122"/>
                <a:ea typeface="华文仿宋" charset="-122"/>
              </a:rPr>
              <a:t>短衣帮</a:t>
            </a:r>
            <a:endParaRPr lang="zh-CN" altLang="en-US" sz="2800" b="1" dirty="0">
              <a:solidFill>
                <a:srgbClr val="FF0000"/>
              </a:solidFill>
              <a:latin typeface="华文仿宋" charset="-122"/>
              <a:ea typeface="华文仿宋" charset="-122"/>
            </a:endParaRPr>
          </a:p>
        </p:txBody>
      </p:sp>
      <p:sp>
        <p:nvSpPr>
          <p:cNvPr id="121882" name="文本框 121881"/>
          <p:cNvSpPr txBox="1"/>
          <p:nvPr/>
        </p:nvSpPr>
        <p:spPr>
          <a:xfrm>
            <a:off x="1955800" y="5729288"/>
            <a:ext cx="1676400" cy="522287"/>
          </a:xfrm>
          <a:prstGeom prst="rect">
            <a:avLst/>
          </a:prstGeom>
          <a:noFill/>
          <a:ln w="9525">
            <a:noFill/>
          </a:ln>
        </p:spPr>
        <p:txBody>
          <a:bodyPr anchor="t">
            <a:spAutoFit/>
          </a:bodyPr>
          <a:p>
            <a:r>
              <a:rPr lang="zh-CN" altLang="en-US" sz="2800" b="1" dirty="0">
                <a:solidFill>
                  <a:srgbClr val="FF0000"/>
                </a:solidFill>
                <a:latin typeface="华文仿宋" charset="-122"/>
                <a:ea typeface="华文仿宋" charset="-122"/>
              </a:rPr>
              <a:t>穿长衫的</a:t>
            </a:r>
            <a:endParaRPr lang="zh-CN" altLang="en-US" sz="2800" b="1" dirty="0">
              <a:solidFill>
                <a:srgbClr val="FF0000"/>
              </a:solidFill>
              <a:latin typeface="华文仿宋" charset="-122"/>
              <a:ea typeface="华文仿宋" charset="-122"/>
            </a:endParaRPr>
          </a:p>
        </p:txBody>
      </p:sp>
      <p:sp>
        <p:nvSpPr>
          <p:cNvPr id="121905" name="文本框 121904"/>
          <p:cNvSpPr txBox="1"/>
          <p:nvPr/>
        </p:nvSpPr>
        <p:spPr>
          <a:xfrm>
            <a:off x="5000625" y="5330825"/>
            <a:ext cx="1304925" cy="523875"/>
          </a:xfrm>
          <a:prstGeom prst="rect">
            <a:avLst/>
          </a:prstGeom>
          <a:noFill/>
          <a:ln w="9525">
            <a:noFill/>
          </a:ln>
        </p:spPr>
        <p:txBody>
          <a:bodyPr wrap="square" lIns="90000" tIns="46800" rIns="90000" bIns="46800" anchor="t">
            <a:spAutoFit/>
          </a:bodyPr>
          <a:p>
            <a:r>
              <a:rPr lang="zh-CN" altLang="en-US" sz="2800" b="1" dirty="0">
                <a:solidFill>
                  <a:srgbClr val="FF0000"/>
                </a:solidFill>
                <a:latin typeface="华文仿宋" charset="-122"/>
                <a:ea typeface="华文仿宋" charset="-122"/>
              </a:rPr>
              <a:t>孔乙己</a:t>
            </a:r>
            <a:endParaRPr lang="zh-CN" altLang="en-US" sz="2800" b="1" dirty="0">
              <a:solidFill>
                <a:srgbClr val="FF0000"/>
              </a:solidFill>
              <a:latin typeface="华文仿宋" charset="-122"/>
              <a:ea typeface="华文仿宋" charset="-122"/>
            </a:endParaRPr>
          </a:p>
        </p:txBody>
      </p:sp>
      <p:sp>
        <p:nvSpPr>
          <p:cNvPr id="121907" name="文本框 121906"/>
          <p:cNvSpPr txBox="1"/>
          <p:nvPr/>
        </p:nvSpPr>
        <p:spPr>
          <a:xfrm>
            <a:off x="6780213" y="5729288"/>
            <a:ext cx="1409700" cy="522287"/>
          </a:xfrm>
          <a:prstGeom prst="rect">
            <a:avLst/>
          </a:prstGeom>
          <a:noFill/>
          <a:ln w="9525">
            <a:noFill/>
          </a:ln>
        </p:spPr>
        <p:txBody>
          <a:bodyPr wrap="none" anchor="t">
            <a:spAutoFit/>
          </a:bodyPr>
          <a:p>
            <a:r>
              <a:rPr lang="zh-CN" altLang="en-US" sz="2400" b="1" dirty="0">
                <a:solidFill>
                  <a:srgbClr val="FF0000"/>
                </a:solidFill>
                <a:latin typeface="华文仿宋" charset="-122"/>
                <a:ea typeface="华文仿宋" charset="-122"/>
              </a:rPr>
              <a:t> </a:t>
            </a:r>
            <a:r>
              <a:rPr lang="zh-CN" altLang="en-US" sz="2800" b="1" dirty="0">
                <a:solidFill>
                  <a:srgbClr val="FF0000"/>
                </a:solidFill>
                <a:latin typeface="华文仿宋" charset="-122"/>
                <a:ea typeface="华文仿宋" charset="-122"/>
              </a:rPr>
              <a:t>“我”</a:t>
            </a:r>
            <a:endParaRPr lang="zh-CN" altLang="en-US" sz="2800" b="1" dirty="0">
              <a:solidFill>
                <a:srgbClr val="FF0000"/>
              </a:solidFill>
              <a:latin typeface="华文仿宋" charset="-122"/>
              <a:ea typeface="华文仿宋" charset="-122"/>
            </a:endParaRPr>
          </a:p>
        </p:txBody>
      </p:sp>
      <p:sp>
        <p:nvSpPr>
          <p:cNvPr id="121908" name="文本框 121907"/>
          <p:cNvSpPr txBox="1"/>
          <p:nvPr/>
        </p:nvSpPr>
        <p:spPr>
          <a:xfrm>
            <a:off x="5010150" y="5729288"/>
            <a:ext cx="1468438" cy="522287"/>
          </a:xfrm>
          <a:prstGeom prst="rect">
            <a:avLst/>
          </a:prstGeom>
          <a:noFill/>
          <a:ln w="9525">
            <a:noFill/>
          </a:ln>
        </p:spPr>
        <p:txBody>
          <a:bodyPr wrap="square" anchor="t">
            <a:spAutoFit/>
          </a:bodyPr>
          <a:p>
            <a:r>
              <a:rPr lang="en-US" altLang="zh-CN" sz="2000" b="1" dirty="0">
                <a:latin typeface="Arial" panose="020B0604020202020204" pitchFamily="34" charset="0"/>
                <a:ea typeface="宋体" panose="02010600030101010101" pitchFamily="2" charset="-122"/>
              </a:rPr>
              <a:t> </a:t>
            </a:r>
            <a:r>
              <a:rPr lang="zh-CN" altLang="en-US" sz="2800" b="1" dirty="0">
                <a:solidFill>
                  <a:srgbClr val="FF0000"/>
                </a:solidFill>
                <a:latin typeface="华文仿宋" charset="-122"/>
                <a:ea typeface="华文仿宋" charset="-122"/>
              </a:rPr>
              <a:t>丁举人</a:t>
            </a:r>
            <a:endParaRPr lang="zh-CN" altLang="en-US" sz="2800" b="1" dirty="0">
              <a:solidFill>
                <a:srgbClr val="FF0000"/>
              </a:solidFill>
              <a:latin typeface="华文仿宋" charset="-122"/>
              <a:ea typeface="华文仿宋"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blinds(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linds(horizontal)">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linds(horizontal)">
                                      <p:cBhvr>
                                        <p:cTn id="32" dur="500"/>
                                        <p:tgtEl>
                                          <p:spTgt spid="2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blinds(horizontal)">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blinds(horizontal)">
                                      <p:cBhvr>
                                        <p:cTn id="42" dur="500"/>
                                        <p:tgtEl>
                                          <p:spTgt spid="2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blinds(horizontal)">
                                      <p:cBhvr>
                                        <p:cTn id="47" dur="500"/>
                                        <p:tgtEl>
                                          <p:spTgt spid="2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blinds(horizontal)">
                                      <p:cBhvr>
                                        <p:cTn id="52" dur="500"/>
                                        <p:tgtEl>
                                          <p:spTgt spid="25"/>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blinds(horizontal)">
                                      <p:cBhvr>
                                        <p:cTn id="57" dur="500"/>
                                        <p:tgtEl>
                                          <p:spTgt spid="26"/>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21875"/>
                                        </p:tgtEl>
                                        <p:attrNameLst>
                                          <p:attrName>style.visibility</p:attrName>
                                        </p:attrNameLst>
                                      </p:cBhvr>
                                      <p:to>
                                        <p:strVal val="visible"/>
                                      </p:to>
                                    </p:set>
                                    <p:anim calcmode="lin" valueType="num">
                                      <p:cBhvr>
                                        <p:cTn id="62" dur="500" fill="hold"/>
                                        <p:tgtEl>
                                          <p:spTgt spid="121875"/>
                                        </p:tgtEl>
                                        <p:attrNameLst>
                                          <p:attrName>ppt_x</p:attrName>
                                        </p:attrNameLst>
                                      </p:cBhvr>
                                      <p:tavLst>
                                        <p:tav tm="0">
                                          <p:val>
                                            <p:strVal val="#ppt_x"/>
                                          </p:val>
                                        </p:tav>
                                        <p:tav tm="100000">
                                          <p:val>
                                            <p:strVal val="#ppt_x"/>
                                          </p:val>
                                        </p:tav>
                                      </p:tavLst>
                                    </p:anim>
                                    <p:anim calcmode="lin" valueType="num">
                                      <p:cBhvr>
                                        <p:cTn id="63" dur="500" fill="hold"/>
                                        <p:tgtEl>
                                          <p:spTgt spid="121875"/>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4" fill="hold" nodeType="clickEffect">
                                  <p:stCondLst>
                                    <p:cond delay="0"/>
                                  </p:stCondLst>
                                  <p:childTnLst>
                                    <p:set>
                                      <p:cBhvr>
                                        <p:cTn id="67" dur="1" fill="hold">
                                          <p:stCondLst>
                                            <p:cond delay="0"/>
                                          </p:stCondLst>
                                        </p:cTn>
                                        <p:tgtEl>
                                          <p:spTgt spid="121876">
                                            <p:txEl>
                                              <p:charRg st="0" end="5"/>
                                            </p:txEl>
                                          </p:spTgt>
                                        </p:tgtEl>
                                        <p:attrNameLst>
                                          <p:attrName>style.visibility</p:attrName>
                                        </p:attrNameLst>
                                      </p:cBhvr>
                                      <p:to>
                                        <p:strVal val="visible"/>
                                      </p:to>
                                    </p:set>
                                    <p:anim calcmode="lin" valueType="num">
                                      <p:cBhvr>
                                        <p:cTn id="68" dur="500" fill="hold"/>
                                        <p:tgtEl>
                                          <p:spTgt spid="121876">
                                            <p:txEl>
                                              <p:charRg st="0" end="5"/>
                                            </p:txEl>
                                          </p:spTgt>
                                        </p:tgtEl>
                                        <p:attrNameLst>
                                          <p:attrName>ppt_x</p:attrName>
                                        </p:attrNameLst>
                                      </p:cBhvr>
                                      <p:tavLst>
                                        <p:tav tm="0">
                                          <p:val>
                                            <p:strVal val="#ppt_x"/>
                                          </p:val>
                                        </p:tav>
                                        <p:tav tm="100000">
                                          <p:val>
                                            <p:strVal val="#ppt_x"/>
                                          </p:val>
                                        </p:tav>
                                      </p:tavLst>
                                    </p:anim>
                                    <p:anim calcmode="lin" valueType="num">
                                      <p:cBhvr>
                                        <p:cTn id="69" dur="500" fill="hold"/>
                                        <p:tgtEl>
                                          <p:spTgt spid="121876">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121905"/>
                                        </p:tgtEl>
                                        <p:attrNameLst>
                                          <p:attrName>style.visibility</p:attrName>
                                        </p:attrNameLst>
                                      </p:cBhvr>
                                      <p:to>
                                        <p:strVal val="visible"/>
                                      </p:to>
                                    </p:set>
                                    <p:anim calcmode="lin" valueType="num">
                                      <p:cBhvr>
                                        <p:cTn id="74" dur="500" fill="hold"/>
                                        <p:tgtEl>
                                          <p:spTgt spid="121905"/>
                                        </p:tgtEl>
                                        <p:attrNameLst>
                                          <p:attrName>ppt_x</p:attrName>
                                        </p:attrNameLst>
                                      </p:cBhvr>
                                      <p:tavLst>
                                        <p:tav tm="0">
                                          <p:val>
                                            <p:strVal val="#ppt_x"/>
                                          </p:val>
                                        </p:tav>
                                        <p:tav tm="100000">
                                          <p:val>
                                            <p:strVal val="#ppt_x"/>
                                          </p:val>
                                        </p:tav>
                                      </p:tavLst>
                                    </p:anim>
                                    <p:anim calcmode="lin" valueType="num">
                                      <p:cBhvr>
                                        <p:cTn id="75" dur="500" fill="hold"/>
                                        <p:tgtEl>
                                          <p:spTgt spid="121905"/>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grpId="0" nodeType="clickEffect">
                                  <p:stCondLst>
                                    <p:cond delay="0"/>
                                  </p:stCondLst>
                                  <p:childTnLst>
                                    <p:set>
                                      <p:cBhvr>
                                        <p:cTn id="79" dur="1" fill="hold">
                                          <p:stCondLst>
                                            <p:cond delay="0"/>
                                          </p:stCondLst>
                                        </p:cTn>
                                        <p:tgtEl>
                                          <p:spTgt spid="121878"/>
                                        </p:tgtEl>
                                        <p:attrNameLst>
                                          <p:attrName>style.visibility</p:attrName>
                                        </p:attrNameLst>
                                      </p:cBhvr>
                                      <p:to>
                                        <p:strVal val="visible"/>
                                      </p:to>
                                    </p:set>
                                    <p:anim calcmode="lin" valueType="num">
                                      <p:cBhvr>
                                        <p:cTn id="80" dur="500" fill="hold"/>
                                        <p:tgtEl>
                                          <p:spTgt spid="121878"/>
                                        </p:tgtEl>
                                        <p:attrNameLst>
                                          <p:attrName>ppt_x</p:attrName>
                                        </p:attrNameLst>
                                      </p:cBhvr>
                                      <p:tavLst>
                                        <p:tav tm="0">
                                          <p:val>
                                            <p:strVal val="#ppt_x"/>
                                          </p:val>
                                        </p:tav>
                                        <p:tav tm="100000">
                                          <p:val>
                                            <p:strVal val="#ppt_x"/>
                                          </p:val>
                                        </p:tav>
                                      </p:tavLst>
                                    </p:anim>
                                    <p:anim calcmode="lin" valueType="num">
                                      <p:cBhvr>
                                        <p:cTn id="81" dur="500" fill="hold"/>
                                        <p:tgtEl>
                                          <p:spTgt spid="121878"/>
                                        </p:tgtEl>
                                        <p:attrNameLst>
                                          <p:attrName>ppt_y</p:attrName>
                                        </p:attrNameLst>
                                      </p:cBhvr>
                                      <p:tavLst>
                                        <p:tav tm="0">
                                          <p:val>
                                            <p:strVal val="1+#ppt_h/2"/>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2" presetClass="entr" presetSubtype="4" fill="hold" nodeType="clickEffect">
                                  <p:stCondLst>
                                    <p:cond delay="0"/>
                                  </p:stCondLst>
                                  <p:childTnLst>
                                    <p:set>
                                      <p:cBhvr>
                                        <p:cTn id="85" dur="1" fill="hold">
                                          <p:stCondLst>
                                            <p:cond delay="0"/>
                                          </p:stCondLst>
                                        </p:cTn>
                                        <p:tgtEl>
                                          <p:spTgt spid="121882">
                                            <p:txEl>
                                              <p:charRg st="0" end="5"/>
                                            </p:txEl>
                                          </p:spTgt>
                                        </p:tgtEl>
                                        <p:attrNameLst>
                                          <p:attrName>style.visibility</p:attrName>
                                        </p:attrNameLst>
                                      </p:cBhvr>
                                      <p:to>
                                        <p:strVal val="visible"/>
                                      </p:to>
                                    </p:set>
                                    <p:anim calcmode="lin" valueType="num">
                                      <p:cBhvr>
                                        <p:cTn id="86" dur="500" fill="hold"/>
                                        <p:tgtEl>
                                          <p:spTgt spid="121882">
                                            <p:txEl>
                                              <p:charRg st="0" end="5"/>
                                            </p:txEl>
                                          </p:spTgt>
                                        </p:tgtEl>
                                        <p:attrNameLst>
                                          <p:attrName>ppt_x</p:attrName>
                                        </p:attrNameLst>
                                      </p:cBhvr>
                                      <p:tavLst>
                                        <p:tav tm="0">
                                          <p:val>
                                            <p:strVal val="#ppt_x"/>
                                          </p:val>
                                        </p:tav>
                                        <p:tav tm="100000">
                                          <p:val>
                                            <p:strVal val="#ppt_x"/>
                                          </p:val>
                                        </p:tav>
                                      </p:tavLst>
                                    </p:anim>
                                    <p:anim calcmode="lin" valueType="num">
                                      <p:cBhvr>
                                        <p:cTn id="87" dur="500" fill="hold"/>
                                        <p:tgtEl>
                                          <p:spTgt spid="121882">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4" fill="hold" nodeType="clickEffect">
                                  <p:stCondLst>
                                    <p:cond delay="0"/>
                                  </p:stCondLst>
                                  <p:childTnLst>
                                    <p:set>
                                      <p:cBhvr>
                                        <p:cTn id="91" dur="1" fill="hold">
                                          <p:stCondLst>
                                            <p:cond delay="0"/>
                                          </p:stCondLst>
                                        </p:cTn>
                                        <p:tgtEl>
                                          <p:spTgt spid="121877">
                                            <p:txEl>
                                              <p:charRg st="0" end="4"/>
                                            </p:txEl>
                                          </p:spTgt>
                                        </p:tgtEl>
                                        <p:attrNameLst>
                                          <p:attrName>style.visibility</p:attrName>
                                        </p:attrNameLst>
                                      </p:cBhvr>
                                      <p:to>
                                        <p:strVal val="visible"/>
                                      </p:to>
                                    </p:set>
                                    <p:anim calcmode="lin" valueType="num">
                                      <p:cBhvr>
                                        <p:cTn id="92" dur="500" fill="hold"/>
                                        <p:tgtEl>
                                          <p:spTgt spid="121877">
                                            <p:txEl>
                                              <p:charRg st="0" end="4"/>
                                            </p:txEl>
                                          </p:spTgt>
                                        </p:tgtEl>
                                        <p:attrNameLst>
                                          <p:attrName>ppt_x</p:attrName>
                                        </p:attrNameLst>
                                      </p:cBhvr>
                                      <p:tavLst>
                                        <p:tav tm="0">
                                          <p:val>
                                            <p:strVal val="#ppt_x"/>
                                          </p:val>
                                        </p:tav>
                                        <p:tav tm="100000">
                                          <p:val>
                                            <p:strVal val="#ppt_x"/>
                                          </p:val>
                                        </p:tav>
                                      </p:tavLst>
                                    </p:anim>
                                    <p:anim calcmode="lin" valueType="num">
                                      <p:cBhvr>
                                        <p:cTn id="93" dur="500" fill="hold"/>
                                        <p:tgtEl>
                                          <p:spTgt spid="121877">
                                            <p:txEl>
                                              <p:charRg st="0" end="4"/>
                                            </p:txEl>
                                          </p:spTgt>
                                        </p:tgtEl>
                                        <p:attrNameLst>
                                          <p:attrName>ppt_y</p:attrName>
                                        </p:attrNameLst>
                                      </p:cBhvr>
                                      <p:tavLst>
                                        <p:tav tm="0">
                                          <p:val>
                                            <p:strVal val="1+#ppt_h/2"/>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 presetClass="entr" presetSubtype="4" fill="hold" nodeType="clickEffect">
                                  <p:stCondLst>
                                    <p:cond delay="0"/>
                                  </p:stCondLst>
                                  <p:childTnLst>
                                    <p:set>
                                      <p:cBhvr>
                                        <p:cTn id="97" dur="1" fill="hold">
                                          <p:stCondLst>
                                            <p:cond delay="0"/>
                                          </p:stCondLst>
                                        </p:cTn>
                                        <p:tgtEl>
                                          <p:spTgt spid="121908">
                                            <p:txEl>
                                              <p:charRg st="0" end="5"/>
                                            </p:txEl>
                                          </p:spTgt>
                                        </p:tgtEl>
                                        <p:attrNameLst>
                                          <p:attrName>style.visibility</p:attrName>
                                        </p:attrNameLst>
                                      </p:cBhvr>
                                      <p:to>
                                        <p:strVal val="visible"/>
                                      </p:to>
                                    </p:set>
                                    <p:anim calcmode="lin" valueType="num">
                                      <p:cBhvr>
                                        <p:cTn id="98" dur="500" fill="hold"/>
                                        <p:tgtEl>
                                          <p:spTgt spid="121908">
                                            <p:txEl>
                                              <p:charRg st="0" end="5"/>
                                            </p:txEl>
                                          </p:spTgt>
                                        </p:tgtEl>
                                        <p:attrNameLst>
                                          <p:attrName>ppt_x</p:attrName>
                                        </p:attrNameLst>
                                      </p:cBhvr>
                                      <p:tavLst>
                                        <p:tav tm="0">
                                          <p:val>
                                            <p:strVal val="#ppt_x"/>
                                          </p:val>
                                        </p:tav>
                                        <p:tav tm="100000">
                                          <p:val>
                                            <p:strVal val="#ppt_x"/>
                                          </p:val>
                                        </p:tav>
                                      </p:tavLst>
                                    </p:anim>
                                    <p:anim calcmode="lin" valueType="num">
                                      <p:cBhvr>
                                        <p:cTn id="99" dur="500" fill="hold"/>
                                        <p:tgtEl>
                                          <p:spTgt spid="121908">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2" presetClass="entr" presetSubtype="4" fill="hold" nodeType="clickEffect">
                                  <p:stCondLst>
                                    <p:cond delay="0"/>
                                  </p:stCondLst>
                                  <p:childTnLst>
                                    <p:set>
                                      <p:cBhvr>
                                        <p:cTn id="103" dur="1" fill="hold">
                                          <p:stCondLst>
                                            <p:cond delay="0"/>
                                          </p:stCondLst>
                                        </p:cTn>
                                        <p:tgtEl>
                                          <p:spTgt spid="121907">
                                            <p:txEl>
                                              <p:charRg st="0" end="5"/>
                                            </p:txEl>
                                          </p:spTgt>
                                        </p:tgtEl>
                                        <p:attrNameLst>
                                          <p:attrName>style.visibility</p:attrName>
                                        </p:attrNameLst>
                                      </p:cBhvr>
                                      <p:to>
                                        <p:strVal val="visible"/>
                                      </p:to>
                                    </p:set>
                                    <p:anim calcmode="lin" valueType="num">
                                      <p:cBhvr>
                                        <p:cTn id="104" dur="500" fill="hold"/>
                                        <p:tgtEl>
                                          <p:spTgt spid="121907">
                                            <p:txEl>
                                              <p:charRg st="0" end="5"/>
                                            </p:txEl>
                                          </p:spTgt>
                                        </p:tgtEl>
                                        <p:attrNameLst>
                                          <p:attrName>ppt_x</p:attrName>
                                        </p:attrNameLst>
                                      </p:cBhvr>
                                      <p:tavLst>
                                        <p:tav tm="0">
                                          <p:val>
                                            <p:strVal val="#ppt_x"/>
                                          </p:val>
                                        </p:tav>
                                        <p:tav tm="100000">
                                          <p:val>
                                            <p:strVal val="#ppt_x"/>
                                          </p:val>
                                        </p:tav>
                                      </p:tavLst>
                                    </p:anim>
                                    <p:anim calcmode="lin" valueType="num">
                                      <p:cBhvr>
                                        <p:cTn id="105" dur="500" fill="hold"/>
                                        <p:tgtEl>
                                          <p:spTgt spid="121907">
                                            <p:txEl>
                                              <p:charRg st="0"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P spid="25" grpId="0"/>
      <p:bldP spid="26" grpId="0"/>
      <p:bldP spid="121875" grpId="0"/>
      <p:bldP spid="121878" grpId="0"/>
      <p:bldP spid="12190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7960" y="184150"/>
            <a:ext cx="8704580" cy="6000750"/>
          </a:xfrm>
          <a:prstGeom prst="rect">
            <a:avLst/>
          </a:prstGeom>
          <a:noFill/>
        </p:spPr>
        <p:txBody>
          <a:bodyPr wrap="square" rtlCol="0">
            <a:spAutoFit/>
          </a:bodyPr>
          <a:p>
            <a:r>
              <a:rPr lang="zh-CN" altLang="en-US" sz="2400" b="1">
                <a:solidFill>
                  <a:srgbClr val="FF0000"/>
                </a:solidFill>
                <a:latin typeface="黑体" panose="02010609060101010101" pitchFamily="2" charset="-122"/>
                <a:ea typeface="黑体" panose="02010609060101010101" pitchFamily="2" charset="-122"/>
                <a:cs typeface="黑体" panose="02010609060101010101" pitchFamily="2" charset="-122"/>
              </a:rPr>
              <a:t>清朝</a:t>
            </a:r>
            <a:r>
              <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rPr>
              <a:t>（1636年—1912年）是中国历史最后一个大一统封建王朝，共传十帝，享国二百七十六年。</a:t>
            </a:r>
            <a:endPar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endParaRPr>
          </a:p>
          <a:p>
            <a:r>
              <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rPr>
              <a:t>1616年，建州女真部首领努尔哈赤建立后金。1636年，皇太极改国号为大清。1644年大顺攻占明朝国都北京，驻守山海关的明将吴三桂降清，摄政王多尔衮率领清军入关，同年顺治帝迁都北京，从此清朝取代明朝成为全国统治者。军事上在随后的二十余年间平定大顺、大西、南明等政权。后又平定三藩之乱、统一郑氏台湾，逐步掌控全国。</a:t>
            </a:r>
            <a:endPar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endParaRPr>
          </a:p>
          <a:p>
            <a:r>
              <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rPr>
              <a:t>鸦片战争后主权和领土严重丧失，开启了洋务运动和戊戌变法。甲午战争和八国联军侵华战争使得民族危机进一步加深，清朝后期彻底沦为半殖民地半封建社会。1911年，辛亥革命爆发，清朝统治瓦解，1912年2月12日，北洋军阀袁世凯逼清末帝溥仪逊位，隆裕太后接受优待条件，清帝颁布了退位诏书，清朝从此结束。</a:t>
            </a:r>
            <a:endPar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endParaRPr>
          </a:p>
          <a:p>
            <a:r>
              <a:rPr lang="zh-CN" altLang="en-US" sz="2400" b="1">
                <a:solidFill>
                  <a:srgbClr val="0000FF"/>
                </a:solidFill>
                <a:latin typeface="黑体" panose="02010609060101010101" pitchFamily="2" charset="-122"/>
                <a:ea typeface="黑体" panose="02010609060101010101" pitchFamily="2" charset="-122"/>
                <a:cs typeface="黑体" panose="02010609060101010101" pitchFamily="2" charset="-122"/>
              </a:rPr>
              <a:t>本文写于</a:t>
            </a:r>
            <a:r>
              <a:rPr lang="zh-CN" altLang="en-US" sz="2400" b="1" dirty="0">
                <a:solidFill>
                  <a:srgbClr val="FF0000"/>
                </a:solidFill>
                <a:latin typeface="华文中宋" charset="-122"/>
                <a:ea typeface="华文中宋" charset="-122"/>
                <a:sym typeface="+mn-ea"/>
              </a:rPr>
              <a:t>1918年冬天，往前推</a:t>
            </a:r>
            <a:r>
              <a:rPr lang="en-US" altLang="zh-CN" sz="2400" b="1" dirty="0">
                <a:solidFill>
                  <a:srgbClr val="FF0000"/>
                </a:solidFill>
                <a:latin typeface="华文中宋" charset="-122"/>
                <a:ea typeface="华文中宋" charset="-122"/>
                <a:sym typeface="+mn-ea"/>
              </a:rPr>
              <a:t>20</a:t>
            </a:r>
            <a:r>
              <a:rPr lang="zh-CN" altLang="en-US" sz="2400" b="1" dirty="0">
                <a:solidFill>
                  <a:srgbClr val="FF0000"/>
                </a:solidFill>
                <a:latin typeface="华文中宋" charset="-122"/>
                <a:ea typeface="华文中宋" charset="-122"/>
                <a:sym typeface="+mn-ea"/>
              </a:rPr>
              <a:t>年，就是</a:t>
            </a:r>
            <a:r>
              <a:rPr lang="en-US" altLang="zh-CN" sz="2400" b="1" dirty="0">
                <a:solidFill>
                  <a:srgbClr val="FF0000"/>
                </a:solidFill>
                <a:latin typeface="华文中宋" charset="-122"/>
                <a:ea typeface="华文中宋" charset="-122"/>
                <a:sym typeface="+mn-ea"/>
              </a:rPr>
              <a:t>1898</a:t>
            </a:r>
            <a:r>
              <a:rPr lang="zh-CN" altLang="en-US" sz="2400" b="1" dirty="0">
                <a:solidFill>
                  <a:srgbClr val="FF0000"/>
                </a:solidFill>
                <a:latin typeface="华文中宋" charset="-122"/>
                <a:ea typeface="华文中宋" charset="-122"/>
                <a:sym typeface="+mn-ea"/>
              </a:rPr>
              <a:t>年。所以是清朝末年。</a:t>
            </a:r>
            <a:endParaRPr lang="zh-CN" altLang="en-US" sz="2400" b="1" dirty="0">
              <a:solidFill>
                <a:srgbClr val="FF0000"/>
              </a:solidFill>
              <a:latin typeface="华文中宋" charset="-122"/>
              <a:ea typeface="华文中宋" charset="-122"/>
              <a:cs typeface="黑体" panose="02010609060101010101" pitchFamily="2" charset="-122"/>
              <a:sym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8580" y="-635"/>
            <a:ext cx="8618220" cy="732790"/>
          </a:xfrm>
        </p:spPr>
        <p:txBody>
          <a:bodyPr/>
          <a:p>
            <a:pPr algn="l"/>
            <a:r>
              <a:rPr lang="zh-CN" altLang="en-US" sz="3200" b="1">
                <a:solidFill>
                  <a:srgbClr val="0000FF"/>
                </a:solidFill>
              </a:rPr>
              <a:t>第 次作业</a:t>
            </a:r>
            <a:r>
              <a:rPr lang="en-US" altLang="zh-CN" sz="3200" b="1">
                <a:solidFill>
                  <a:srgbClr val="0000FF"/>
                </a:solidFill>
              </a:rPr>
              <a:t>3</a:t>
            </a:r>
            <a:r>
              <a:rPr lang="zh-CN" altLang="en-US" sz="3200" b="1">
                <a:solidFill>
                  <a:srgbClr val="0000FF"/>
                </a:solidFill>
              </a:rPr>
              <a:t>月</a:t>
            </a:r>
            <a:r>
              <a:rPr lang="en-US" altLang="zh-CN" sz="3200" b="1">
                <a:solidFill>
                  <a:srgbClr val="0000FF"/>
                </a:solidFill>
              </a:rPr>
              <a:t>19</a:t>
            </a:r>
            <a:r>
              <a:rPr lang="zh-CN" altLang="en-US" sz="3200" b="1">
                <a:solidFill>
                  <a:srgbClr val="0000FF"/>
                </a:solidFill>
              </a:rPr>
              <a:t>日星期四</a:t>
            </a:r>
            <a:endParaRPr lang="zh-CN" altLang="en-US" sz="3200" b="1">
              <a:solidFill>
                <a:srgbClr val="0000FF"/>
              </a:solidFill>
            </a:endParaRPr>
          </a:p>
        </p:txBody>
      </p:sp>
      <p:sp>
        <p:nvSpPr>
          <p:cNvPr id="3" name="内容占位符 2"/>
          <p:cNvSpPr>
            <a:spLocks noGrp="1"/>
          </p:cNvSpPr>
          <p:nvPr>
            <p:ph idx="1"/>
          </p:nvPr>
        </p:nvSpPr>
        <p:spPr>
          <a:xfrm>
            <a:off x="67945" y="849630"/>
            <a:ext cx="9075420" cy="6009005"/>
          </a:xfrm>
        </p:spPr>
        <p:txBody>
          <a:bodyPr/>
          <a:p>
            <a:pPr>
              <a:lnSpc>
                <a:spcPts val="3475"/>
              </a:lnSpc>
            </a:pPr>
            <a:r>
              <a:rPr lang="zh-CN" altLang="en-US" sz="2000" b="1">
                <a:solidFill>
                  <a:srgbClr val="FF00FF"/>
                </a:solidFill>
                <a:latin typeface="楷体" panose="02010609060101010101" charset="-122"/>
                <a:ea typeface="楷体" panose="02010609060101010101" charset="-122"/>
                <a:sym typeface="+mn-ea"/>
              </a:rPr>
              <a:t>1、填空：</a:t>
            </a:r>
            <a:endParaRPr lang="zh-CN" altLang="en-US" sz="2000" b="1">
              <a:solidFill>
                <a:srgbClr val="FF00FF"/>
              </a:solidFill>
              <a:latin typeface="楷体" panose="02010609060101010101" charset="-122"/>
              <a:ea typeface="楷体" panose="02010609060101010101" charset="-122"/>
            </a:endParaRPr>
          </a:p>
          <a:p>
            <a:pPr>
              <a:lnSpc>
                <a:spcPts val="3475"/>
              </a:lnSpc>
            </a:pPr>
            <a:r>
              <a:rPr lang="zh-CN" altLang="en-US" sz="2000" b="1">
                <a:solidFill>
                  <a:srgbClr val="0000FF"/>
                </a:solidFill>
                <a:latin typeface="楷体" panose="02010609060101010101" charset="-122"/>
                <a:ea typeface="楷体" panose="02010609060101010101" charset="-122"/>
                <a:sym typeface="+mn-ea"/>
              </a:rPr>
              <a:t>⑴《孔乙己》的作者是</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，原名</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，字</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，浙江绍兴人，是中国现代伟大的无产阶级</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，中国现代文学的奠基人。我们学过他的作品有选自散文集</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的《从百草园到三味书屋》和</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，选自短篇小说集《呐喊》的有</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。《孔乙己》一文是鲁迅继</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之后写的第二篇白话文小说，是又一篇</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的战斗檄文。</a:t>
            </a:r>
            <a:endParaRPr lang="zh-CN" altLang="en-US" sz="2000" b="1">
              <a:solidFill>
                <a:srgbClr val="0000FF"/>
              </a:solidFill>
              <a:latin typeface="楷体" panose="02010609060101010101" charset="-122"/>
              <a:ea typeface="楷体" panose="02010609060101010101" charset="-122"/>
            </a:endParaRPr>
          </a:p>
          <a:p>
            <a:pPr>
              <a:lnSpc>
                <a:spcPts val="3475"/>
              </a:lnSpc>
            </a:pPr>
            <a:r>
              <a:rPr lang="zh-CN" altLang="en-US" sz="2000" b="1">
                <a:solidFill>
                  <a:srgbClr val="0000FF"/>
                </a:solidFill>
                <a:latin typeface="楷体" panose="02010609060101010101" charset="-122"/>
                <a:ea typeface="楷体" panose="02010609060101010101" charset="-122"/>
                <a:sym typeface="+mn-ea"/>
              </a:rPr>
              <a:t>⑵故事发生的时间是____________ ，地点在_</a:t>
            </a:r>
            <a:r>
              <a:rPr lang="zh-CN" altLang="en-US" sz="2000" b="1" u="sng">
                <a:solidFill>
                  <a:srgbClr val="0000FF"/>
                </a:solidFill>
                <a:latin typeface="楷体" panose="02010609060101010101" charset="-122"/>
                <a:ea typeface="楷体" panose="02010609060101010101" charset="-122"/>
                <a:sym typeface="+mn-ea"/>
              </a:rPr>
              <a:t> </a:t>
            </a:r>
            <a:r>
              <a:rPr lang="zh-CN" altLang="en-US" sz="2000" b="1">
                <a:solidFill>
                  <a:srgbClr val="0000FF"/>
                </a:solidFill>
                <a:latin typeface="楷体" panose="02010609060101010101" charset="-122"/>
                <a:ea typeface="楷体" panose="02010609060101010101" charset="-122"/>
                <a:sym typeface="+mn-ea"/>
              </a:rPr>
              <a:t>______。主要人物是______ ，次要人物有______ 、_______、_____ 、_______ 、_______等。</a:t>
            </a:r>
            <a:endParaRPr lang="zh-CN" altLang="en-US" sz="2000" b="1">
              <a:solidFill>
                <a:srgbClr val="0000FF"/>
              </a:solidFill>
              <a:latin typeface="楷体" panose="02010609060101010101" charset="-122"/>
              <a:ea typeface="楷体" panose="02010609060101010101" charset="-122"/>
              <a:sym typeface="+mn-ea"/>
            </a:endParaRPr>
          </a:p>
          <a:p>
            <a:pPr>
              <a:lnSpc>
                <a:spcPts val="3475"/>
              </a:lnSpc>
            </a:pPr>
            <a:r>
              <a:rPr lang="en-US" altLang="zh-CN" sz="2000" b="1">
                <a:solidFill>
                  <a:srgbClr val="FF00FF"/>
                </a:solidFill>
                <a:latin typeface="楷体" panose="02010609060101010101" charset="-122"/>
                <a:ea typeface="楷体" panose="02010609060101010101" charset="-122"/>
                <a:sym typeface="+mn-ea"/>
              </a:rPr>
              <a:t>2</a:t>
            </a:r>
            <a:r>
              <a:rPr lang="zh-CN" altLang="en-US" sz="2000" b="1">
                <a:solidFill>
                  <a:srgbClr val="FF00FF"/>
                </a:solidFill>
                <a:latin typeface="楷体" panose="02010609060101010101" charset="-122"/>
                <a:ea typeface="楷体" panose="02010609060101010101" charset="-122"/>
                <a:sym typeface="+mn-ea"/>
              </a:rPr>
              <a:t>，生字词抄写</a:t>
            </a:r>
            <a:endParaRPr lang="zh-CN" altLang="en-US" sz="2000" b="1">
              <a:solidFill>
                <a:srgbClr val="FF00FF"/>
              </a:solidFill>
              <a:latin typeface="楷体" panose="02010609060101010101" charset="-122"/>
              <a:ea typeface="楷体" panose="02010609060101010101" charset="-122"/>
              <a:sym typeface="+mn-ea"/>
            </a:endParaRPr>
          </a:p>
          <a:p>
            <a:pPr>
              <a:lnSpc>
                <a:spcPts val="3475"/>
              </a:lnSpc>
            </a:pPr>
            <a:r>
              <a:rPr lang="zh-CN" altLang="en-US" sz="6000">
                <a:solidFill>
                  <a:srgbClr val="198F51"/>
                </a:solidFill>
                <a:latin typeface="楷体" panose="02010609060101010101" charset="-122"/>
                <a:ea typeface="楷体" panose="02010609060101010101" charset="-122"/>
                <a:sym typeface="+mn-ea"/>
              </a:rPr>
              <a:t>问题：</a:t>
            </a:r>
            <a:r>
              <a:rPr lang="zh-CN" altLang="en-US" sz="4000" b="1">
                <a:solidFill>
                  <a:srgbClr val="198F51"/>
                </a:solidFill>
                <a:latin typeface="楷体" panose="02010609060101010101" charset="-122"/>
                <a:ea typeface="楷体" panose="02010609060101010101" charset="-122"/>
                <a:sym typeface="+mn-ea"/>
              </a:rPr>
              <a:t>普遍的抄的太少。只抄了课文后面田字格里面的。</a:t>
            </a:r>
            <a:endParaRPr lang="zh-CN" altLang="en-US" sz="4000" b="1">
              <a:solidFill>
                <a:srgbClr val="198F51"/>
              </a:solidFill>
              <a:latin typeface="楷体" panose="02010609060101010101" charset="-122"/>
              <a:ea typeface="楷体" panose="02010609060101010101" charset="-122"/>
              <a:sym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bwMode="white">
      <p:bgPr>
        <a:gradFill rotWithShape="0">
          <a:gsLst>
            <a:gs pos="0">
              <a:srgbClr val="9EE256"/>
            </a:gs>
            <a:gs pos="100000">
              <a:schemeClr val="accent5"/>
            </a:gs>
          </a:gsLst>
          <a:lin ang="5400000" scaled="0"/>
        </a:gradFill>
        <a:effectLst/>
      </p:bgPr>
    </p:bg>
    <p:spTree>
      <p:nvGrpSpPr>
        <p:cNvPr id="1" name=""/>
        <p:cNvGrpSpPr/>
        <p:nvPr/>
      </p:nvGrpSpPr>
      <p:grpSpPr/>
      <p:sp>
        <p:nvSpPr>
          <p:cNvPr id="4" name="文本框 3"/>
          <p:cNvSpPr txBox="1"/>
          <p:nvPr/>
        </p:nvSpPr>
        <p:spPr>
          <a:xfrm>
            <a:off x="282575" y="504825"/>
            <a:ext cx="8578850" cy="5217795"/>
          </a:xfrm>
          <a:prstGeom prst="rect">
            <a:avLst/>
          </a:prstGeom>
          <a:noFill/>
          <a:ln w="9525">
            <a:noFill/>
          </a:ln>
        </p:spPr>
        <p:txBody>
          <a:bodyPr anchor="t">
            <a:spAutoFit/>
          </a:bodyPr>
          <a:p>
            <a:pPr>
              <a:lnSpc>
                <a:spcPts val="3075"/>
              </a:lnSpc>
            </a:pPr>
            <a:r>
              <a:rPr lang="zh-CN" altLang="en-US" sz="2400" b="1" dirty="0">
                <a:latin typeface="华文中宋" charset="-122"/>
                <a:ea typeface="华文中宋" charset="-122"/>
              </a:rPr>
              <a:t>⑵〔提问〕：小说怎样细致刻画了孔乙己的肖像，这些描写说明了什么？</a:t>
            </a:r>
            <a:endParaRPr lang="zh-CN" altLang="en-US" sz="2400" b="1" dirty="0">
              <a:latin typeface="华文中宋" charset="-122"/>
              <a:ea typeface="华文中宋" charset="-122"/>
            </a:endParaRPr>
          </a:p>
          <a:p>
            <a:pPr>
              <a:lnSpc>
                <a:spcPts val="3075"/>
              </a:lnSpc>
            </a:pPr>
            <a:r>
              <a:rPr lang="zh-CN" altLang="en-US" sz="2400" b="1" dirty="0">
                <a:solidFill>
                  <a:srgbClr val="FF0000"/>
                </a:solidFill>
                <a:latin typeface="仿宋" panose="02010609060101010101" charset="-122"/>
                <a:ea typeface="仿宋" panose="02010609060101010101" charset="-122"/>
              </a:rPr>
              <a:t>明确：“身材很高大”表明                 </a:t>
            </a:r>
            <a:endParaRPr lang="zh-CN" altLang="en-US" sz="2400" b="1" dirty="0">
              <a:solidFill>
                <a:srgbClr val="FF0000"/>
              </a:solidFill>
              <a:latin typeface="仿宋" panose="02010609060101010101" charset="-122"/>
              <a:ea typeface="仿宋" panose="02010609060101010101" charset="-122"/>
            </a:endParaRPr>
          </a:p>
          <a:p>
            <a:pPr>
              <a:lnSpc>
                <a:spcPts val="3075"/>
              </a:lnSpc>
            </a:pPr>
            <a:r>
              <a:rPr lang="zh-CN" altLang="en-US" sz="2400" b="1" dirty="0">
                <a:solidFill>
                  <a:srgbClr val="FF0000"/>
                </a:solidFill>
                <a:latin typeface="仿宋" panose="02010609060101010101" charset="-122"/>
                <a:ea typeface="仿宋" panose="02010609060101010101" charset="-122"/>
              </a:rPr>
              <a:t>“青白脸色”说明                ，</a:t>
            </a:r>
            <a:endParaRPr lang="zh-CN" altLang="en-US" sz="2400" b="1" dirty="0">
              <a:solidFill>
                <a:srgbClr val="FF0000"/>
              </a:solidFill>
              <a:latin typeface="仿宋" panose="02010609060101010101" charset="-122"/>
              <a:ea typeface="仿宋" panose="02010609060101010101" charset="-122"/>
            </a:endParaRPr>
          </a:p>
          <a:p>
            <a:pPr>
              <a:lnSpc>
                <a:spcPts val="3075"/>
              </a:lnSpc>
            </a:pPr>
            <a:r>
              <a:rPr lang="zh-CN" altLang="en-US" sz="2400" b="1" dirty="0">
                <a:solidFill>
                  <a:srgbClr val="FF0000"/>
                </a:solidFill>
                <a:latin typeface="仿宋" panose="02010609060101010101" charset="-122"/>
                <a:ea typeface="仿宋" panose="02010609060101010101" charset="-122"/>
              </a:rPr>
              <a:t>“皱纹间常夹些伤痕”表明他                          </a:t>
            </a:r>
            <a:endParaRPr lang="zh-CN" altLang="en-US" sz="2400" b="1" dirty="0">
              <a:solidFill>
                <a:srgbClr val="FF0000"/>
              </a:solidFill>
              <a:latin typeface="仿宋" panose="02010609060101010101" charset="-122"/>
              <a:ea typeface="仿宋" panose="02010609060101010101" charset="-122"/>
            </a:endParaRPr>
          </a:p>
          <a:p>
            <a:pPr>
              <a:lnSpc>
                <a:spcPts val="3075"/>
              </a:lnSpc>
            </a:pPr>
            <a:endParaRPr lang="zh-CN" altLang="en-US" sz="2400" b="1" dirty="0">
              <a:solidFill>
                <a:srgbClr val="FF0000"/>
              </a:solidFill>
              <a:latin typeface="仿宋" panose="02010609060101010101" charset="-122"/>
              <a:ea typeface="仿宋" panose="02010609060101010101" charset="-122"/>
            </a:endParaRPr>
          </a:p>
          <a:p>
            <a:pPr>
              <a:lnSpc>
                <a:spcPts val="3075"/>
              </a:lnSpc>
            </a:pPr>
            <a:r>
              <a:rPr lang="zh-CN" altLang="en-US" sz="2400" b="1" dirty="0">
                <a:solidFill>
                  <a:srgbClr val="FF0000"/>
                </a:solidFill>
                <a:latin typeface="仿宋" panose="02010609060101010101" charset="-122"/>
                <a:ea typeface="仿宋" panose="02010609060101010101" charset="-122"/>
              </a:rPr>
              <a:t>“乱蓬蓬的花白胡子”点明他                          </a:t>
            </a:r>
            <a:endParaRPr lang="zh-CN" altLang="en-US" sz="2400" b="1" dirty="0">
              <a:solidFill>
                <a:srgbClr val="FF0000"/>
              </a:solidFill>
              <a:latin typeface="仿宋" panose="02010609060101010101" charset="-122"/>
              <a:ea typeface="仿宋" panose="02010609060101010101" charset="-122"/>
            </a:endParaRPr>
          </a:p>
          <a:p>
            <a:pPr>
              <a:lnSpc>
                <a:spcPts val="3075"/>
              </a:lnSpc>
            </a:pPr>
            <a:endParaRPr lang="zh-CN" altLang="en-US" sz="2400" b="1" dirty="0">
              <a:solidFill>
                <a:srgbClr val="FF0000"/>
              </a:solidFill>
              <a:latin typeface="仿宋" panose="02010609060101010101" charset="-122"/>
              <a:ea typeface="仿宋" panose="02010609060101010101" charset="-122"/>
            </a:endParaRPr>
          </a:p>
          <a:p>
            <a:pPr>
              <a:lnSpc>
                <a:spcPts val="3075"/>
              </a:lnSpc>
            </a:pPr>
            <a:r>
              <a:rPr lang="zh-CN" altLang="en-US" sz="2400" b="1" dirty="0">
                <a:solidFill>
                  <a:srgbClr val="FF0000"/>
                </a:solidFill>
                <a:latin typeface="仿宋" panose="02010609060101010101" charset="-122"/>
                <a:ea typeface="仿宋" panose="02010609060101010101" charset="-122"/>
              </a:rPr>
              <a:t>长衫脏而不洗，破而不补，又不肯脱去，表明他</a:t>
            </a:r>
            <a:endParaRPr lang="zh-CN" altLang="en-US" sz="2400" b="1" dirty="0">
              <a:solidFill>
                <a:srgbClr val="FF0000"/>
              </a:solidFill>
              <a:latin typeface="仿宋" panose="02010609060101010101" charset="-122"/>
              <a:ea typeface="仿宋" panose="02010609060101010101" charset="-122"/>
            </a:endParaRPr>
          </a:p>
          <a:p>
            <a:pPr>
              <a:lnSpc>
                <a:spcPts val="3075"/>
              </a:lnSpc>
            </a:pPr>
            <a:endParaRPr lang="zh-CN" altLang="en-US" sz="2400" b="1" dirty="0">
              <a:solidFill>
                <a:srgbClr val="FF0000"/>
              </a:solidFill>
              <a:latin typeface="仿宋" panose="02010609060101010101" charset="-122"/>
              <a:ea typeface="仿宋" panose="02010609060101010101" charset="-122"/>
            </a:endParaRPr>
          </a:p>
          <a:p>
            <a:pPr>
              <a:lnSpc>
                <a:spcPts val="3075"/>
              </a:lnSpc>
            </a:pPr>
            <a:endParaRPr lang="zh-CN" altLang="en-US" sz="2400" b="1" dirty="0">
              <a:solidFill>
                <a:srgbClr val="FF0000"/>
              </a:solidFill>
              <a:latin typeface="仿宋" panose="02010609060101010101" charset="-122"/>
              <a:ea typeface="仿宋" panose="02010609060101010101" charset="-122"/>
            </a:endParaRPr>
          </a:p>
          <a:p>
            <a:pPr>
              <a:lnSpc>
                <a:spcPts val="3075"/>
              </a:lnSpc>
            </a:pPr>
            <a:endParaRPr lang="zh-CN" altLang="en-US" sz="2400" b="1" dirty="0">
              <a:latin typeface="华文中宋" charset="-122"/>
              <a:ea typeface="华文中宋" charset="-122"/>
            </a:endParaRPr>
          </a:p>
          <a:p>
            <a:pPr>
              <a:lnSpc>
                <a:spcPts val="3075"/>
              </a:lnSpc>
            </a:pPr>
            <a:endParaRPr lang="zh-CN" altLang="en-US" sz="2400" b="1" dirty="0">
              <a:latin typeface="Arial" panose="020B0604020202020204" pitchFamily="34" charset="0"/>
              <a:ea typeface="楷体_GB2312" pitchFamily="49" charset="-122"/>
            </a:endParaRPr>
          </a:p>
        </p:txBody>
      </p:sp>
      <p:sp>
        <p:nvSpPr>
          <p:cNvPr id="2" name="文本框 1"/>
          <p:cNvSpPr txBox="1"/>
          <p:nvPr/>
        </p:nvSpPr>
        <p:spPr>
          <a:xfrm>
            <a:off x="4252595" y="1231900"/>
            <a:ext cx="3667760" cy="460375"/>
          </a:xfrm>
          <a:prstGeom prst="rect">
            <a:avLst/>
          </a:prstGeom>
          <a:noFill/>
        </p:spPr>
        <p:txBody>
          <a:bodyPr wrap="square" rtlCol="0">
            <a:spAutoFit/>
          </a:bodyPr>
          <a:p>
            <a:r>
              <a:rPr lang="zh-CN" altLang="en-US" sz="2400" b="1" dirty="0">
                <a:solidFill>
                  <a:srgbClr val="0000FF"/>
                </a:solidFill>
                <a:latin typeface="黑体" panose="02010609060101010101" pitchFamily="2" charset="-122"/>
                <a:ea typeface="黑体" panose="02010609060101010101" pitchFamily="2" charset="-122"/>
                <a:sym typeface="+mn-ea"/>
              </a:rPr>
              <a:t>原本具有谋生条件</a:t>
            </a:r>
            <a:r>
              <a:rPr lang="zh-CN" altLang="en-US" sz="2400" b="1" dirty="0">
                <a:solidFill>
                  <a:srgbClr val="FF0000"/>
                </a:solidFill>
                <a:latin typeface="仿宋" panose="02010609060101010101" charset="-122"/>
                <a:ea typeface="仿宋" panose="02010609060101010101" charset="-122"/>
                <a:sym typeface="+mn-ea"/>
              </a:rPr>
              <a:t>，</a:t>
            </a:r>
            <a:endParaRPr lang="zh-CN" altLang="en-US" sz="2400"/>
          </a:p>
        </p:txBody>
      </p:sp>
      <p:sp>
        <p:nvSpPr>
          <p:cNvPr id="3" name="文本框 2"/>
          <p:cNvSpPr txBox="1"/>
          <p:nvPr/>
        </p:nvSpPr>
        <p:spPr>
          <a:xfrm>
            <a:off x="2845435" y="1750695"/>
            <a:ext cx="5302250" cy="460375"/>
          </a:xfrm>
          <a:prstGeom prst="rect">
            <a:avLst/>
          </a:prstGeom>
          <a:noFill/>
        </p:spPr>
        <p:txBody>
          <a:bodyPr wrap="square" rtlCol="0">
            <a:spAutoFit/>
          </a:bodyPr>
          <a:p>
            <a:r>
              <a:rPr lang="zh-CN" altLang="en-US" sz="2400" b="1" dirty="0">
                <a:solidFill>
                  <a:srgbClr val="0000FF"/>
                </a:solidFill>
                <a:latin typeface="黑体" panose="02010609060101010101" pitchFamily="2" charset="-122"/>
                <a:ea typeface="黑体" panose="02010609060101010101" pitchFamily="2" charset="-122"/>
                <a:sym typeface="+mn-ea"/>
              </a:rPr>
              <a:t>他穷困潦倒，营养不良</a:t>
            </a:r>
            <a:endParaRPr lang="zh-CN" altLang="en-US" sz="2400" b="1" dirty="0">
              <a:solidFill>
                <a:srgbClr val="0000FF"/>
              </a:solidFill>
              <a:latin typeface="黑体" panose="02010609060101010101" pitchFamily="2" charset="-122"/>
              <a:ea typeface="黑体" panose="02010609060101010101" pitchFamily="2" charset="-122"/>
              <a:sym typeface="+mn-ea"/>
            </a:endParaRPr>
          </a:p>
        </p:txBody>
      </p:sp>
      <p:sp>
        <p:nvSpPr>
          <p:cNvPr id="5" name="文本框 4"/>
          <p:cNvSpPr txBox="1"/>
          <p:nvPr/>
        </p:nvSpPr>
        <p:spPr>
          <a:xfrm>
            <a:off x="4406265" y="2176780"/>
            <a:ext cx="4361815" cy="460375"/>
          </a:xfrm>
          <a:prstGeom prst="rect">
            <a:avLst/>
          </a:prstGeom>
          <a:noFill/>
        </p:spPr>
        <p:txBody>
          <a:bodyPr wrap="square" rtlCol="0">
            <a:spAutoFit/>
          </a:bodyPr>
          <a:p>
            <a:r>
              <a:rPr lang="zh-CN" altLang="en-US" sz="2400" b="1" dirty="0">
                <a:solidFill>
                  <a:srgbClr val="0000FF"/>
                </a:solidFill>
                <a:latin typeface="黑体" panose="02010609060101010101" pitchFamily="2" charset="-122"/>
                <a:ea typeface="黑体" panose="02010609060101010101" pitchFamily="2" charset="-122"/>
                <a:sym typeface="+mn-ea"/>
              </a:rPr>
              <a:t>饱受生活折磨，常遭欺凌侮辱。</a:t>
            </a:r>
            <a:endParaRPr lang="zh-CN" altLang="en-US" sz="2400" b="1" dirty="0">
              <a:solidFill>
                <a:srgbClr val="0000FF"/>
              </a:solidFill>
              <a:latin typeface="黑体" panose="02010609060101010101" pitchFamily="2" charset="-122"/>
              <a:ea typeface="黑体" panose="02010609060101010101" pitchFamily="2" charset="-122"/>
              <a:sym typeface="+mn-ea"/>
            </a:endParaRPr>
          </a:p>
        </p:txBody>
      </p:sp>
      <p:sp>
        <p:nvSpPr>
          <p:cNvPr id="6" name="文本框 5"/>
          <p:cNvSpPr txBox="1"/>
          <p:nvPr/>
        </p:nvSpPr>
        <p:spPr>
          <a:xfrm>
            <a:off x="4405630" y="2853055"/>
            <a:ext cx="4455160" cy="398780"/>
          </a:xfrm>
          <a:prstGeom prst="rect">
            <a:avLst/>
          </a:prstGeom>
          <a:noFill/>
        </p:spPr>
        <p:txBody>
          <a:bodyPr wrap="square" rtlCol="0">
            <a:spAutoFit/>
          </a:bodyPr>
          <a:p>
            <a:r>
              <a:rPr lang="zh-CN" altLang="en-US" sz="20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已是风烛残年，精神颓唐。</a:t>
            </a:r>
            <a:endParaRPr lang="zh-CN" altLang="en-US" sz="20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7" name="文本框 6"/>
          <p:cNvSpPr txBox="1"/>
          <p:nvPr/>
        </p:nvSpPr>
        <p:spPr>
          <a:xfrm>
            <a:off x="509905" y="4160520"/>
            <a:ext cx="8238490" cy="829945"/>
          </a:xfrm>
          <a:prstGeom prst="rect">
            <a:avLst/>
          </a:prstGeom>
          <a:noFill/>
        </p:spPr>
        <p:txBody>
          <a:bodyPr wrap="square" rtlCol="0">
            <a:spAutoFit/>
          </a:bodyPr>
          <a:p>
            <a:r>
              <a:rPr lang="zh-CN" altLang="en-US" sz="2400" b="1" dirty="0">
                <a:solidFill>
                  <a:srgbClr val="0000FF"/>
                </a:solidFill>
                <a:latin typeface="黑体" panose="02010609060101010101" pitchFamily="2" charset="-122"/>
                <a:ea typeface="黑体" panose="02010609060101010101" pitchFamily="2" charset="-122"/>
                <a:sym typeface="+mn-ea"/>
              </a:rPr>
              <a:t>好逸恶劳，潦倒不堪，自视清高。</a:t>
            </a:r>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“万般皆下品，唯有读书高”的封建思想已渗透骨髓。</a:t>
            </a:r>
            <a:endPar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anim calcmode="lin" valueType="num">
                                      <p:cBhvr additive="base">
                                        <p:cTn id="13"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 calcmode="lin" valueType="num">
                                      <p:cBhvr additive="base">
                                        <p:cTn id="1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anim calcmode="lin" valueType="num">
                                      <p:cBhvr additive="base">
                                        <p:cTn id="25"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anim calcmode="lin" valueType="num">
                                      <p:cBhvr additive="base">
                                        <p:cTn id="31"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9" presetClass="entr" presetSubtype="0"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1000" fill="hold"/>
                                        <p:tgtEl>
                                          <p:spTgt spid="2"/>
                                        </p:tgtEl>
                                        <p:attrNameLst>
                                          <p:attrName>ppt_x</p:attrName>
                                        </p:attrNameLst>
                                      </p:cBhvr>
                                      <p:tavLst>
                                        <p:tav tm="0">
                                          <p:val>
                                            <p:strVal val="#ppt_x-.2"/>
                                          </p:val>
                                        </p:tav>
                                        <p:tav tm="100000">
                                          <p:val>
                                            <p:strVal val="#ppt_x"/>
                                          </p:val>
                                        </p:tav>
                                      </p:tavLst>
                                    </p:anim>
                                    <p:anim calcmode="lin" valueType="num">
                                      <p:cBhvr>
                                        <p:cTn id="3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39" dur="1000"/>
                                        <p:tgtEl>
                                          <p:spTgt spid="2"/>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additive="base">
                                        <p:cTn id="44" dur="500" fill="hold"/>
                                        <p:tgtEl>
                                          <p:spTgt spid="3"/>
                                        </p:tgtEl>
                                        <p:attrNameLst>
                                          <p:attrName>ppt_x</p:attrName>
                                        </p:attrNameLst>
                                      </p:cBhvr>
                                      <p:tavLst>
                                        <p:tav tm="0">
                                          <p:val>
                                            <p:strVal val="#ppt_x"/>
                                          </p:val>
                                        </p:tav>
                                        <p:tav tm="100000">
                                          <p:val>
                                            <p:strVal val="#ppt_x"/>
                                          </p:val>
                                        </p:tav>
                                      </p:tavLst>
                                    </p:anim>
                                    <p:anim calcmode="lin" valueType="num">
                                      <p:cBhvr additive="base">
                                        <p:cTn id="4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9" presetClass="entr" presetSubtype="0" fill="hold" grpId="0" nodeType="click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p:cTn id="50" dur="1000" fill="hold"/>
                                        <p:tgtEl>
                                          <p:spTgt spid="5"/>
                                        </p:tgtEl>
                                        <p:attrNameLst>
                                          <p:attrName>ppt_x</p:attrName>
                                        </p:attrNameLst>
                                      </p:cBhvr>
                                      <p:tavLst>
                                        <p:tav tm="0">
                                          <p:val>
                                            <p:strVal val="#ppt_x-.2"/>
                                          </p:val>
                                        </p:tav>
                                        <p:tav tm="100000">
                                          <p:val>
                                            <p:strVal val="#ppt_x"/>
                                          </p:val>
                                        </p:tav>
                                      </p:tavLst>
                                    </p:anim>
                                    <p:anim calcmode="lin" valueType="num">
                                      <p:cBhvr>
                                        <p:cTn id="51"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52" dur="1000"/>
                                        <p:tgtEl>
                                          <p:spTgt spid="5"/>
                                        </p:tgtEl>
                                      </p:cBhvr>
                                    </p:animEffect>
                                  </p:childTnLst>
                                </p:cTn>
                              </p:par>
                            </p:childTnLst>
                          </p:cTn>
                        </p:par>
                      </p:childTnLst>
                    </p:cTn>
                  </p:par>
                  <p:par>
                    <p:cTn id="53" fill="hold">
                      <p:stCondLst>
                        <p:cond delay="indefinite"/>
                      </p:stCondLst>
                      <p:childTnLst>
                        <p:par>
                          <p:cTn id="54" fill="hold">
                            <p:stCondLst>
                              <p:cond delay="0"/>
                            </p:stCondLst>
                            <p:childTnLst>
                              <p:par>
                                <p:cTn id="55" presetID="29" presetClass="entr" presetSubtype="0" fill="hold" grpId="0" nodeType="clickEffect">
                                  <p:stCondLst>
                                    <p:cond delay="0"/>
                                  </p:stCondLst>
                                  <p:childTnLst>
                                    <p:set>
                                      <p:cBhvr>
                                        <p:cTn id="56" dur="1" fill="hold">
                                          <p:stCondLst>
                                            <p:cond delay="0"/>
                                          </p:stCondLst>
                                        </p:cTn>
                                        <p:tgtEl>
                                          <p:spTgt spid="6"/>
                                        </p:tgtEl>
                                        <p:attrNameLst>
                                          <p:attrName>style.visibility</p:attrName>
                                        </p:attrNameLst>
                                      </p:cBhvr>
                                      <p:to>
                                        <p:strVal val="visible"/>
                                      </p:to>
                                    </p:set>
                                    <p:anim calcmode="lin" valueType="num">
                                      <p:cBhvr>
                                        <p:cTn id="57" dur="1000" fill="hold"/>
                                        <p:tgtEl>
                                          <p:spTgt spid="6"/>
                                        </p:tgtEl>
                                        <p:attrNameLst>
                                          <p:attrName>ppt_x</p:attrName>
                                        </p:attrNameLst>
                                      </p:cBhvr>
                                      <p:tavLst>
                                        <p:tav tm="0">
                                          <p:val>
                                            <p:strVal val="#ppt_x-.2"/>
                                          </p:val>
                                        </p:tav>
                                        <p:tav tm="100000">
                                          <p:val>
                                            <p:strVal val="#ppt_x"/>
                                          </p:val>
                                        </p:tav>
                                      </p:tavLst>
                                    </p:anim>
                                    <p:anim calcmode="lin" valueType="num">
                                      <p:cBhvr>
                                        <p:cTn id="5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59" dur="1000"/>
                                        <p:tgtEl>
                                          <p:spTgt spid="6"/>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7"/>
                                        </p:tgtEl>
                                        <p:attrNameLst>
                                          <p:attrName>style.visibility</p:attrName>
                                        </p:attrNameLst>
                                      </p:cBhvr>
                                      <p:to>
                                        <p:strVal val="visible"/>
                                      </p:to>
                                    </p:set>
                                    <p:anim calcmode="lin" valueType="num">
                                      <p:cBhvr additive="base">
                                        <p:cTn id="64" dur="500" fill="hold"/>
                                        <p:tgtEl>
                                          <p:spTgt spid="7"/>
                                        </p:tgtEl>
                                        <p:attrNameLst>
                                          <p:attrName>ppt_x</p:attrName>
                                        </p:attrNameLst>
                                      </p:cBhvr>
                                      <p:tavLst>
                                        <p:tav tm="0">
                                          <p:val>
                                            <p:strVal val="#ppt_x"/>
                                          </p:val>
                                        </p:tav>
                                        <p:tav tm="100000">
                                          <p:val>
                                            <p:strVal val="#ppt_x"/>
                                          </p:val>
                                        </p:tav>
                                      </p:tavLst>
                                    </p:anim>
                                    <p:anim calcmode="lin" valueType="num">
                                      <p:cBhvr additive="base">
                                        <p:cTn id="6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5" grpId="0"/>
      <p:bldP spid="5" grpId="1"/>
      <p:bldP spid="6" grpId="0"/>
      <p:bldP spid="6" grpId="1"/>
      <p:bldP spid="7" grpId="0"/>
      <p:bldP spid="7"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2800" b="1" dirty="0">
                <a:solidFill>
                  <a:srgbClr val="FF0000"/>
                </a:solidFill>
                <a:latin typeface="华文中宋" charset="-122"/>
                <a:ea typeface="华文中宋" charset="-122"/>
                <a:sym typeface="+mn-ea"/>
              </a:rPr>
              <a:t>⑶〔提问〕：孔乙己说话为什么“满口之乎者也”，教人半懂不懂？他的绰号的由来说明了什么？</a:t>
            </a:r>
            <a:endParaRPr lang="zh-CN" altLang="en-US" sz="2800" b="1" dirty="0">
              <a:solidFill>
                <a:srgbClr val="FF0000"/>
              </a:solidFill>
              <a:latin typeface="华文中宋" charset="-122"/>
              <a:ea typeface="华文中宋" charset="-122"/>
              <a:sym typeface="+mn-ea"/>
            </a:endParaRPr>
          </a:p>
        </p:txBody>
      </p:sp>
      <p:sp>
        <p:nvSpPr>
          <p:cNvPr id="3" name="内容占位符 2"/>
          <p:cNvSpPr>
            <a:spLocks noGrp="1"/>
          </p:cNvSpPr>
          <p:nvPr>
            <p:ph idx="1"/>
          </p:nvPr>
        </p:nvSpPr>
        <p:spPr/>
        <p:txBody>
          <a:bodyPr/>
          <a:p>
            <a:r>
              <a:rPr lang="zh-CN" altLang="en-US" b="1" dirty="0">
                <a:solidFill>
                  <a:srgbClr val="FF0000"/>
                </a:solidFill>
                <a:latin typeface="仿宋" panose="02010609060101010101" charset="-122"/>
                <a:ea typeface="仿宋" panose="02010609060101010101" charset="-122"/>
                <a:sym typeface="+mn-ea"/>
              </a:rPr>
              <a:t>明确：</a:t>
            </a:r>
            <a:r>
              <a:rPr lang="zh-CN" altLang="en-US" b="1" dirty="0">
                <a:solidFill>
                  <a:srgbClr val="0000FF"/>
                </a:solidFill>
                <a:latin typeface="仿宋" panose="02010609060101010101" charset="-122"/>
                <a:ea typeface="仿宋" panose="02010609060101010101" charset="-122"/>
                <a:sym typeface="+mn-ea"/>
              </a:rPr>
              <a:t>“满口之乎者也”为的是显示他“很有学问”，说明他长期</a:t>
            </a:r>
            <a:r>
              <a:rPr lang="zh-CN" altLang="en-US" b="1" u="sng" dirty="0">
                <a:solidFill>
                  <a:srgbClr val="0000FF"/>
                </a:solidFill>
                <a:latin typeface="仿宋" panose="02010609060101010101" charset="-122"/>
                <a:ea typeface="仿宋" panose="02010609060101010101" charset="-122"/>
                <a:sym typeface="+mn-ea"/>
              </a:rPr>
              <a:t>受封建文化教育的熏陶中毒之深，迂腐之至</a:t>
            </a:r>
            <a:r>
              <a:rPr lang="zh-CN" altLang="en-US" b="1" dirty="0">
                <a:solidFill>
                  <a:srgbClr val="0000FF"/>
                </a:solidFill>
                <a:latin typeface="仿宋" panose="02010609060101010101" charset="-122"/>
                <a:ea typeface="仿宋" panose="02010609060101010101" charset="-122"/>
                <a:sym typeface="+mn-ea"/>
              </a:rPr>
              <a:t>。而别人从描红纸上“上大人孔乙己”这半懂不懂的话里替他取绰号正是对孔乙己这种欲上不能、欲下不甘的迂腐性格的强烈讽刺与揶揄。</a:t>
            </a:r>
            <a:endParaRPr lang="zh-CN" altLang="en-US" b="1" dirty="0">
              <a:solidFill>
                <a:srgbClr val="0000FF"/>
              </a:solidFill>
              <a:latin typeface="仿宋" panose="02010609060101010101" charset="-122"/>
              <a:ea typeface="仿宋"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45.xml><?xml version="1.0" encoding="utf-8"?>
<p:sld xmlns:a="http://schemas.openxmlformats.org/drawingml/2006/main" xmlns:r="http://schemas.openxmlformats.org/officeDocument/2006/relationships" xmlns:p="http://schemas.openxmlformats.org/presentationml/2006/main">
  <p:cSld>
    <p:bg bwMode="white">
      <p:bgPr>
        <a:gradFill rotWithShape="0">
          <a:gsLst>
            <a:gs pos="0">
              <a:srgbClr val="92D050"/>
            </a:gs>
            <a:gs pos="53000">
              <a:schemeClr val="accent3">
                <a:alpha val="24000"/>
                <a:lumMod val="55000"/>
              </a:schemeClr>
            </a:gs>
          </a:gsLst>
          <a:lin ang="5400000" scaled="0"/>
        </a:gradFill>
        <a:effectLst/>
      </p:bgPr>
    </p:bg>
    <p:spTree>
      <p:nvGrpSpPr>
        <p:cNvPr id="1" name=""/>
        <p:cNvGrpSpPr/>
        <p:nvPr/>
      </p:nvGrpSpPr>
      <p:grpSpPr/>
      <p:sp>
        <p:nvSpPr>
          <p:cNvPr id="4" name="文本框 3"/>
          <p:cNvSpPr txBox="1"/>
          <p:nvPr/>
        </p:nvSpPr>
        <p:spPr>
          <a:xfrm>
            <a:off x="269875" y="379413"/>
            <a:ext cx="8605838" cy="1539875"/>
          </a:xfrm>
          <a:prstGeom prst="rect">
            <a:avLst/>
          </a:prstGeom>
          <a:noFill/>
          <a:ln w="9525">
            <a:noFill/>
          </a:ln>
        </p:spPr>
        <p:txBody>
          <a:bodyPr wrap="square" anchor="t">
            <a:spAutoFit/>
          </a:bodyPr>
          <a:p>
            <a:pPr>
              <a:lnSpc>
                <a:spcPts val="3765"/>
              </a:lnSpc>
            </a:pPr>
            <a:r>
              <a:rPr lang="zh-CN" altLang="en-US" sz="2800" b="1" dirty="0">
                <a:latin typeface="华文中宋" charset="-122"/>
                <a:ea typeface="华文中宋" charset="-122"/>
              </a:rPr>
              <a:t>⑷〔提问〕：当人们见他脸上的伤痕故意高声嚷，取笑他偷东西时，他怎样对待？</a:t>
            </a:r>
            <a:endParaRPr lang="zh-CN" altLang="en-US" sz="2800" b="1" dirty="0">
              <a:latin typeface="华文中宋" charset="-122"/>
              <a:ea typeface="华文中宋" charset="-122"/>
            </a:endParaRPr>
          </a:p>
          <a:p>
            <a:pPr>
              <a:lnSpc>
                <a:spcPts val="3765"/>
              </a:lnSpc>
            </a:pPr>
            <a:endParaRPr lang="zh-CN" altLang="en-US" sz="2800" b="1" dirty="0">
              <a:solidFill>
                <a:srgbClr val="0000FF"/>
              </a:solidFill>
              <a:latin typeface="仿宋" panose="02010609060101010101" charset="-122"/>
              <a:ea typeface="仿宋" panose="02010609060101010101" charset="-122"/>
            </a:endParaRPr>
          </a:p>
        </p:txBody>
      </p:sp>
      <p:sp>
        <p:nvSpPr>
          <p:cNvPr id="2" name="文本框 1"/>
          <p:cNvSpPr txBox="1"/>
          <p:nvPr/>
        </p:nvSpPr>
        <p:spPr>
          <a:xfrm>
            <a:off x="184150" y="1584325"/>
            <a:ext cx="8851900" cy="4919345"/>
          </a:xfrm>
          <a:prstGeom prst="rect">
            <a:avLst/>
          </a:prstGeom>
          <a:noFill/>
        </p:spPr>
        <p:txBody>
          <a:bodyPr wrap="square" rtlCol="0">
            <a:spAutoFit/>
          </a:bodyPr>
          <a:p>
            <a:pPr>
              <a:lnSpc>
                <a:spcPts val="3765"/>
              </a:lnSpc>
            </a:pPr>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他先故作镇静，“排出九文大钱”。</a:t>
            </a:r>
            <a:r>
              <a:rPr lang="zh-CN" altLang="en-US" sz="2400" b="1" dirty="0">
                <a:solidFill>
                  <a:srgbClr val="00B050"/>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400" b="1" u="sng" dirty="0">
                <a:solidFill>
                  <a:srgbClr val="00B050"/>
                </a:solidFill>
                <a:latin typeface="黑体" panose="02010609060101010101" pitchFamily="2" charset="-122"/>
                <a:ea typeface="黑体" panose="02010609060101010101" pitchFamily="2" charset="-122"/>
                <a:cs typeface="黑体" panose="02010609060101010101" pitchFamily="2" charset="-122"/>
                <a:sym typeface="+mn-ea"/>
              </a:rPr>
              <a:t>“排”字表现出孔乙己拮据而穷酸的本相，既对酒店表示分文不少,自已是规矩人，又对短衣帮的耻笑表现出若无其事来</a:t>
            </a:r>
            <a:r>
              <a:rPr lang="zh-CN" altLang="en-US" sz="2400" b="1" dirty="0">
                <a:solidFill>
                  <a:srgbClr val="00B050"/>
                </a:solidFill>
                <a:latin typeface="黑体" panose="02010609060101010101" pitchFamily="2" charset="-122"/>
                <a:ea typeface="黑体" panose="02010609060101010101" pitchFamily="2" charset="-122"/>
                <a:cs typeface="黑体" panose="02010609060101010101" pitchFamily="2" charset="-122"/>
                <a:sym typeface="+mn-ea"/>
              </a:rPr>
              <a:t>。）</a:t>
            </a:r>
            <a:endParaRPr lang="zh-CN" altLang="en-US" sz="2400" b="1" dirty="0">
              <a:solidFill>
                <a:srgbClr val="00B050"/>
              </a:solidFill>
              <a:latin typeface="黑体" panose="02010609060101010101" pitchFamily="2" charset="-122"/>
              <a:ea typeface="黑体" panose="02010609060101010101" pitchFamily="2" charset="-122"/>
              <a:cs typeface="黑体" panose="02010609060101010101" pitchFamily="2" charset="-122"/>
              <a:sym typeface="+mn-ea"/>
            </a:endParaRPr>
          </a:p>
          <a:p>
            <a:pPr>
              <a:lnSpc>
                <a:spcPts val="3765"/>
              </a:lnSpc>
            </a:pPr>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当</a:t>
            </a:r>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宋体" panose="02010600030101010101" pitchFamily="2" charset="-122"/>
              </a:rPr>
              <a:t>取笑他偷东西时，</a:t>
            </a:r>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他</a:t>
            </a:r>
            <a:r>
              <a:rPr lang="en-US" altLang="zh-CN"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宋体" panose="02010600030101010101" pitchFamily="2" charset="-122"/>
              </a:rPr>
              <a:t>睁大眼睛</a:t>
            </a:r>
            <a:r>
              <a:rPr lang="en-US" altLang="zh-CN"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“额上青筋条条绽出”，进行争辩。</a:t>
            </a:r>
            <a:r>
              <a:rPr lang="zh-CN" altLang="en-US" sz="2400" b="1" dirty="0">
                <a:solidFill>
                  <a:srgbClr val="00B050"/>
                </a:solidFill>
                <a:latin typeface="黑体" panose="02010609060101010101" pitchFamily="2" charset="-122"/>
                <a:ea typeface="黑体" panose="02010609060101010101" pitchFamily="2" charset="-122"/>
                <a:cs typeface="黑体" panose="02010609060101010101" pitchFamily="2" charset="-122"/>
                <a:sym typeface="+mn-ea"/>
              </a:rPr>
              <a:t>（一个“绽”字活画出他的</a:t>
            </a:r>
            <a:r>
              <a:rPr lang="zh-CN" altLang="en-US" sz="2400" b="1" u="sng" dirty="0">
                <a:solidFill>
                  <a:srgbClr val="00B050"/>
                </a:solidFill>
                <a:latin typeface="黑体" panose="02010609060101010101" pitchFamily="2" charset="-122"/>
                <a:ea typeface="黑体" panose="02010609060101010101" pitchFamily="2" charset="-122"/>
                <a:cs typeface="黑体" panose="02010609060101010101" pitchFamily="2" charset="-122"/>
                <a:sym typeface="+mn-ea"/>
              </a:rPr>
              <a:t>窘迫尴尬、又羞又恼</a:t>
            </a:r>
            <a:r>
              <a:rPr lang="zh-CN" altLang="en-US" sz="2400" b="1" dirty="0">
                <a:solidFill>
                  <a:srgbClr val="00B050"/>
                </a:solidFill>
                <a:latin typeface="黑体" panose="02010609060101010101" pitchFamily="2" charset="-122"/>
                <a:ea typeface="黑体" panose="02010609060101010101" pitchFamily="2" charset="-122"/>
                <a:cs typeface="黑体" panose="02010609060101010101" pitchFamily="2" charset="-122"/>
                <a:sym typeface="+mn-ea"/>
              </a:rPr>
              <a:t>的神态。争辩理由是“窃书不能算偷”，“窃”和“偷”本是同义词，只有口语与文言的区别，他企图故作斯文，为自己开脱，反而落得哄堂大笑。）</a:t>
            </a:r>
            <a:endParaRPr lang="zh-CN" altLang="en-US" sz="2400" b="1" dirty="0">
              <a:solidFill>
                <a:srgbClr val="00B050"/>
              </a:solidFill>
              <a:latin typeface="黑体" panose="02010609060101010101" pitchFamily="2" charset="-122"/>
              <a:ea typeface="黑体" panose="02010609060101010101" pitchFamily="2" charset="-122"/>
              <a:cs typeface="黑体" panose="02010609060101010101" pitchFamily="2" charset="-122"/>
              <a:sym typeface="+mn-ea"/>
            </a:endParaRPr>
          </a:p>
          <a:p>
            <a:pPr>
              <a:lnSpc>
                <a:spcPts val="3765"/>
              </a:lnSpc>
            </a:pPr>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这反映他</a:t>
            </a:r>
            <a:r>
              <a:rPr lang="zh-CN" altLang="en-US" sz="2400" b="1" u="sng"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死要面子、自欺欺人</a:t>
            </a:r>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400" b="1"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不敢正视现实</a:t>
            </a:r>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的性格，也反映了他的</a:t>
            </a:r>
            <a:r>
              <a:rPr lang="zh-CN" altLang="en-US" sz="2400" b="1" u="sng"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自命清高，迂腐穷酸</a:t>
            </a:r>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a:t>
            </a:r>
            <a:endParaRPr lang="zh-CN" altLang="en-US" sz="2400">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46.xml><?xml version="1.0" encoding="utf-8"?>
<p:sld xmlns:a="http://schemas.openxmlformats.org/drawingml/2006/main" xmlns:r="http://schemas.openxmlformats.org/officeDocument/2006/relationships" xmlns:p="http://schemas.openxmlformats.org/presentationml/2006/main">
  <p:cSld>
    <p:bg bwMode="white">
      <p:bgPr>
        <a:gradFill rotWithShape="0">
          <a:gsLst>
            <a:gs pos="0">
              <a:srgbClr val="92D050"/>
            </a:gs>
            <a:gs pos="53000">
              <a:schemeClr val="accent3">
                <a:alpha val="24000"/>
                <a:lumMod val="55000"/>
              </a:schemeClr>
            </a:gs>
          </a:gsLst>
          <a:lin ang="5400000" scaled="0"/>
        </a:gradFill>
        <a:effectLst/>
      </p:bgPr>
    </p:bg>
    <p:spTree>
      <p:nvGrpSpPr>
        <p:cNvPr id="1" name=""/>
        <p:cNvGrpSpPr/>
        <p:nvPr/>
      </p:nvGrpSpPr>
      <p:grpSpPr/>
      <p:sp>
        <p:nvSpPr>
          <p:cNvPr id="4" name="文本框 3"/>
          <p:cNvSpPr txBox="1"/>
          <p:nvPr/>
        </p:nvSpPr>
        <p:spPr>
          <a:xfrm>
            <a:off x="269875" y="379413"/>
            <a:ext cx="8605838" cy="3954145"/>
          </a:xfrm>
          <a:prstGeom prst="rect">
            <a:avLst/>
          </a:prstGeom>
          <a:noFill/>
          <a:ln w="9525">
            <a:noFill/>
          </a:ln>
        </p:spPr>
        <p:txBody>
          <a:bodyPr wrap="square" anchor="t">
            <a:spAutoFit/>
          </a:bodyPr>
          <a:p>
            <a:pPr>
              <a:lnSpc>
                <a:spcPts val="3765"/>
              </a:lnSpc>
            </a:pPr>
            <a:r>
              <a:rPr lang="zh-CN" altLang="en-US" sz="2800" b="1" dirty="0">
                <a:latin typeface="华文中宋" charset="-122"/>
                <a:ea typeface="华文中宋" charset="-122"/>
                <a:sym typeface="宋体" panose="02010600030101010101" pitchFamily="2" charset="-122"/>
              </a:rPr>
              <a:t>⑸品味“排”字“绽”字的妙处。</a:t>
            </a:r>
            <a:endParaRPr lang="zh-CN" altLang="en-US" sz="2800" b="1" dirty="0">
              <a:latin typeface="华文中宋" charset="-122"/>
              <a:ea typeface="华文中宋" charset="-122"/>
            </a:endParaRPr>
          </a:p>
          <a:p>
            <a:pPr>
              <a:lnSpc>
                <a:spcPts val="3765"/>
              </a:lnSpc>
            </a:pPr>
            <a:endParaRPr lang="zh-CN" altLang="en-US" sz="2800" b="1" dirty="0">
              <a:latin typeface="华文中宋" charset="-122"/>
              <a:ea typeface="华文中宋" charset="-122"/>
            </a:endParaRPr>
          </a:p>
          <a:p>
            <a:pPr>
              <a:lnSpc>
                <a:spcPts val="3765"/>
              </a:lnSpc>
            </a:pPr>
            <a:endParaRPr lang="zh-CN" altLang="en-US" sz="2800" b="1" dirty="0">
              <a:latin typeface="华文中宋" charset="-122"/>
              <a:ea typeface="华文中宋" charset="-122"/>
            </a:endParaRPr>
          </a:p>
          <a:p>
            <a:pPr>
              <a:lnSpc>
                <a:spcPts val="3765"/>
              </a:lnSpc>
            </a:pPr>
            <a:r>
              <a:rPr lang="zh-CN" altLang="en-US" sz="2800" b="1" dirty="0">
                <a:latin typeface="华文中宋" charset="-122"/>
                <a:ea typeface="华文中宋" charset="-122"/>
              </a:rPr>
              <a:t>4、学生朗读第6节，回答问题。</a:t>
            </a:r>
            <a:endParaRPr lang="zh-CN" altLang="en-US" sz="2800" b="1" dirty="0">
              <a:latin typeface="华文中宋" charset="-122"/>
              <a:ea typeface="华文中宋" charset="-122"/>
            </a:endParaRPr>
          </a:p>
          <a:p>
            <a:pPr>
              <a:lnSpc>
                <a:spcPts val="3765"/>
              </a:lnSpc>
            </a:pPr>
            <a:r>
              <a:rPr lang="zh-CN" altLang="en-US" sz="2800" b="1" dirty="0">
                <a:latin typeface="华文中宋" charset="-122"/>
                <a:ea typeface="华文中宋" charset="-122"/>
              </a:rPr>
              <a:t>〔提问〕：</a:t>
            </a:r>
            <a:r>
              <a:rPr lang="zh-CN" altLang="en-US" sz="2800" b="1" dirty="0">
                <a:latin typeface="华文中宋" charset="-122"/>
                <a:ea typeface="华文中宋" charset="-122"/>
                <a:sym typeface="宋体" panose="02010600030101010101" pitchFamily="2" charset="-122"/>
              </a:rPr>
              <a:t>为什么别人问他“当真认识字么”，他“显示不屑置辩的神气”，而当旁人问他“怎的连半个秀才也捞不到”时，他“立刻显出颓唐不安模样”？</a:t>
            </a:r>
            <a:endParaRPr lang="zh-CN" altLang="en-US" sz="2800" b="1" dirty="0">
              <a:solidFill>
                <a:srgbClr val="0000FF"/>
              </a:solidFill>
              <a:latin typeface="仿宋" panose="02010609060101010101" charset="-122"/>
              <a:ea typeface="仿宋" panose="02010609060101010101" charset="-122"/>
            </a:endParaRPr>
          </a:p>
          <a:p>
            <a:pPr>
              <a:lnSpc>
                <a:spcPts val="3765"/>
              </a:lnSpc>
            </a:pPr>
            <a:endParaRPr lang="zh-CN" altLang="en-US" sz="2800" b="1" dirty="0">
              <a:solidFill>
                <a:srgbClr val="0000FF"/>
              </a:solidFill>
              <a:latin typeface="仿宋" panose="02010609060101010101" charset="-122"/>
              <a:ea typeface="仿宋" panose="02010609060101010101" charset="-122"/>
            </a:endParaRPr>
          </a:p>
        </p:txBody>
      </p:sp>
      <p:sp>
        <p:nvSpPr>
          <p:cNvPr id="2" name="文本框 1"/>
          <p:cNvSpPr txBox="1"/>
          <p:nvPr/>
        </p:nvSpPr>
        <p:spPr>
          <a:xfrm>
            <a:off x="480695" y="925830"/>
            <a:ext cx="8340090" cy="1056640"/>
          </a:xfrm>
          <a:prstGeom prst="rect">
            <a:avLst/>
          </a:prstGeom>
          <a:noFill/>
        </p:spPr>
        <p:txBody>
          <a:bodyPr wrap="square" rtlCol="0">
            <a:spAutoFit/>
          </a:bodyPr>
          <a:p>
            <a:pPr>
              <a:lnSpc>
                <a:spcPts val="3765"/>
              </a:lnSpc>
            </a:pPr>
            <a:r>
              <a:rPr lang="zh-CN" altLang="en-US" b="1" dirty="0">
                <a:solidFill>
                  <a:srgbClr val="0000FF"/>
                </a:solidFill>
                <a:latin typeface="黑体" panose="02010609060101010101" pitchFamily="2" charset="-122"/>
                <a:ea typeface="黑体" panose="02010609060101010101" pitchFamily="2" charset="-122"/>
                <a:cs typeface="黑体" panose="02010609060101010101" pitchFamily="2" charset="-122"/>
                <a:sym typeface="宋体" panose="02010600030101010101" pitchFamily="2" charset="-122"/>
              </a:rPr>
              <a:t>“排”字表现出孔乙己拮据而穷酸的本相,既对酒店表示分文不少,自已是规矩人,又对短衣帮的耻笑表现出若无其事来,恰如其分地表现了他的心理。</a:t>
            </a:r>
            <a:endParaRPr lang="zh-CN" altLang="en-US">
              <a:latin typeface="黑体" panose="02010609060101010101" pitchFamily="2" charset="-122"/>
              <a:ea typeface="黑体" panose="02010609060101010101" pitchFamily="2" charset="-122"/>
              <a:cs typeface="黑体" panose="02010609060101010101" pitchFamily="2" charset="-122"/>
            </a:endParaRPr>
          </a:p>
        </p:txBody>
      </p:sp>
      <p:sp>
        <p:nvSpPr>
          <p:cNvPr id="3" name="文本框 2"/>
          <p:cNvSpPr txBox="1"/>
          <p:nvPr/>
        </p:nvSpPr>
        <p:spPr>
          <a:xfrm>
            <a:off x="379095" y="3928745"/>
            <a:ext cx="8657590" cy="2022475"/>
          </a:xfrm>
          <a:prstGeom prst="rect">
            <a:avLst/>
          </a:prstGeom>
          <a:noFill/>
        </p:spPr>
        <p:txBody>
          <a:bodyPr wrap="square" rtlCol="0">
            <a:spAutoFit/>
          </a:bodyPr>
          <a:p>
            <a:pPr>
              <a:lnSpc>
                <a:spcPts val="3765"/>
              </a:lnSpc>
            </a:pPr>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“不屑置辩”，含蔑视意，认为不值得一辩。酒客追问击中要害，“连半个秀才也捞不到”，这在他是终生耻辱，一提此事，犹如揭了他的癞疮疤，</a:t>
            </a:r>
            <a:r>
              <a:rPr lang="zh-CN" altLang="en-US" sz="2400" b="1" u="sng"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击中要害</a:t>
            </a:r>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，所以“颓唐不安”，足见</a:t>
            </a:r>
            <a:r>
              <a:rPr lang="zh-CN" altLang="en-US" sz="2400" b="1" u="sng" dirty="0">
                <a:solidFill>
                  <a:srgbClr val="FF0000"/>
                </a:solidFill>
                <a:latin typeface="黑体" panose="02010609060101010101" pitchFamily="2" charset="-122"/>
                <a:ea typeface="黑体" panose="02010609060101010101" pitchFamily="2" charset="-122"/>
                <a:cs typeface="黑体" panose="02010609060101010101" pitchFamily="2" charset="-122"/>
                <a:sym typeface="+mn-ea"/>
              </a:rPr>
              <a:t>封建教育之毒已浸透他的灵魂</a:t>
            </a:r>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。孔乙己的悲剧正源于此。</a:t>
            </a:r>
            <a:endParaRPr lang="zh-CN" altLang="en-US" sz="2400">
              <a:latin typeface="黑体" panose="02010609060101010101" pitchFamily="2" charset="-122"/>
              <a:ea typeface="黑体" panose="02010609060101010101" pitchFamily="2" charset="-122"/>
              <a:cs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gradFill rotWithShape="0">
          <a:gsLst>
            <a:gs pos="0">
              <a:srgbClr val="A6A6A6"/>
            </a:gs>
            <a:gs pos="100000">
              <a:srgbClr val="FFC000"/>
            </a:gs>
          </a:gsLst>
          <a:lin ang="5400000"/>
          <a:tileRect/>
        </a:gradFill>
        <a:effectLst/>
      </p:bgPr>
    </p:bg>
    <p:spTree>
      <p:nvGrpSpPr>
        <p:cNvPr id="1" name=""/>
        <p:cNvGrpSpPr/>
        <p:nvPr/>
      </p:nvGrpSpPr>
      <p:grpSpPr/>
      <p:sp>
        <p:nvSpPr>
          <p:cNvPr id="4" name="文本框 3"/>
          <p:cNvSpPr txBox="1"/>
          <p:nvPr/>
        </p:nvSpPr>
        <p:spPr>
          <a:xfrm>
            <a:off x="255588" y="349250"/>
            <a:ext cx="8655050" cy="3169285"/>
          </a:xfrm>
          <a:prstGeom prst="rect">
            <a:avLst/>
          </a:prstGeom>
          <a:noFill/>
          <a:ln w="9525">
            <a:noFill/>
          </a:ln>
        </p:spPr>
        <p:txBody>
          <a:bodyPr anchor="t">
            <a:spAutoFit/>
          </a:bodyPr>
          <a:p>
            <a:r>
              <a:rPr lang="zh-CN" altLang="en-US" sz="2000" b="1" dirty="0">
                <a:latin typeface="华文中宋" charset="-122"/>
                <a:ea typeface="华文中宋" charset="-122"/>
              </a:rPr>
              <a:t>6、学生朗读第7、8节，回答问题。</a:t>
            </a:r>
            <a:endParaRPr lang="zh-CN" altLang="en-US" sz="2000" b="1" dirty="0">
              <a:latin typeface="华文中宋" charset="-122"/>
              <a:ea typeface="华文中宋" charset="-122"/>
            </a:endParaRPr>
          </a:p>
          <a:p>
            <a:r>
              <a:rPr lang="zh-CN" altLang="en-US" sz="2000" b="1" dirty="0">
                <a:latin typeface="华文中宋" charset="-122"/>
                <a:ea typeface="华文中宋" charset="-122"/>
              </a:rPr>
              <a:t>⑴〔提问〕：孔乙己教小伙计写“茴”字和给小孩吃茴香豆表现了孔乙己什么性格特点？</a:t>
            </a:r>
            <a:endParaRPr lang="zh-CN" altLang="en-US" sz="2000" b="1" dirty="0">
              <a:latin typeface="华文中宋" charset="-122"/>
              <a:ea typeface="华文中宋" charset="-122"/>
            </a:endParaRPr>
          </a:p>
          <a:p>
            <a:endParaRPr lang="zh-CN" altLang="en-US" sz="2000" b="1" dirty="0">
              <a:latin typeface="华文中宋" charset="-122"/>
              <a:ea typeface="华文中宋" charset="-122"/>
            </a:endParaRPr>
          </a:p>
          <a:p>
            <a:endParaRPr lang="zh-CN" altLang="en-US" sz="2000" b="1" dirty="0">
              <a:latin typeface="华文中宋" charset="-122"/>
              <a:ea typeface="华文中宋" charset="-122"/>
            </a:endParaRPr>
          </a:p>
          <a:p>
            <a:endParaRPr lang="zh-CN" altLang="en-US" sz="2000" b="1" dirty="0">
              <a:latin typeface="华文中宋" charset="-122"/>
              <a:ea typeface="华文中宋" charset="-122"/>
            </a:endParaRPr>
          </a:p>
          <a:p>
            <a:r>
              <a:rPr lang="zh-CN" altLang="en-US" sz="2000" b="1" dirty="0">
                <a:latin typeface="华文中宋" charset="-122"/>
                <a:ea typeface="华文中宋" charset="-122"/>
              </a:rPr>
              <a:t>⑵〔提问〕：怎样理解这篇小说中的“笑”？为什么那些人对不幸者没有同情，没有帮助，却一味哄笑取乐？用哄笑声写孔乙己的悲剧有什么特殊的艺术效果？</a:t>
            </a:r>
            <a:endParaRPr lang="zh-CN" altLang="en-US" sz="2000" b="1" dirty="0">
              <a:latin typeface="华文中宋" charset="-122"/>
              <a:ea typeface="华文中宋" charset="-122"/>
            </a:endParaRPr>
          </a:p>
          <a:p>
            <a:endParaRPr lang="zh-CN" altLang="en-US" sz="2000" b="1" dirty="0">
              <a:solidFill>
                <a:srgbClr val="FF0000"/>
              </a:solidFill>
              <a:latin typeface="仿宋" panose="02010609060101010101" charset="-122"/>
              <a:ea typeface="仿宋" panose="02010609060101010101" charset="-122"/>
            </a:endParaRPr>
          </a:p>
        </p:txBody>
      </p:sp>
      <p:sp>
        <p:nvSpPr>
          <p:cNvPr id="2" name="文本框 1"/>
          <p:cNvSpPr txBox="1"/>
          <p:nvPr/>
        </p:nvSpPr>
        <p:spPr>
          <a:xfrm>
            <a:off x="415925" y="1324610"/>
            <a:ext cx="8476615" cy="922020"/>
          </a:xfrm>
          <a:prstGeom prst="rect">
            <a:avLst/>
          </a:prstGeom>
          <a:noFill/>
        </p:spPr>
        <p:txBody>
          <a:bodyPr wrap="square" rtlCol="0">
            <a:spAutoFit/>
          </a:bodyPr>
          <a:p>
            <a:r>
              <a:rPr lang="zh-CN" altLang="en-US"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教“茴”字的四种写法，见小伙计毫不热心，便长叹惋惜，说明孔乙己把僵化无用的“学问”视如至宝，说明</a:t>
            </a:r>
            <a:r>
              <a:rPr lang="zh-CN" altLang="en-US" b="1" u="sng" dirty="0">
                <a:solidFill>
                  <a:srgbClr val="00B050"/>
                </a:solidFill>
                <a:latin typeface="黑体" panose="02010609060101010101" pitchFamily="2" charset="-122"/>
                <a:ea typeface="黑体" panose="02010609060101010101" pitchFamily="2" charset="-122"/>
                <a:cs typeface="黑体" panose="02010609060101010101" pitchFamily="2" charset="-122"/>
                <a:sym typeface="+mn-ea"/>
              </a:rPr>
              <a:t>迂腐不堪，中毒甚深</a:t>
            </a:r>
            <a:r>
              <a:rPr lang="zh-CN" altLang="en-US"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。分豆给孩子吃说明他的善良诚恳。不看对象，“多乎哉，不多也”的词句脱口而出，说明</a:t>
            </a:r>
            <a:r>
              <a:rPr lang="zh-CN" altLang="en-US" b="1" u="sng" dirty="0">
                <a:solidFill>
                  <a:srgbClr val="00B050"/>
                </a:solidFill>
                <a:latin typeface="黑体" panose="02010609060101010101" pitchFamily="2" charset="-122"/>
                <a:ea typeface="黑体" panose="02010609060101010101" pitchFamily="2" charset="-122"/>
                <a:cs typeface="黑体" panose="02010609060101010101" pitchFamily="2" charset="-122"/>
                <a:sym typeface="+mn-ea"/>
              </a:rPr>
              <a:t>迂腐可笑，麻木不仁</a:t>
            </a:r>
            <a:r>
              <a:rPr lang="zh-CN" altLang="en-US" b="1" dirty="0">
                <a:solidFill>
                  <a:srgbClr val="00B050"/>
                </a:solidFill>
                <a:latin typeface="黑体" panose="02010609060101010101" pitchFamily="2" charset="-122"/>
                <a:ea typeface="黑体" panose="02010609060101010101" pitchFamily="2" charset="-122"/>
                <a:cs typeface="黑体" panose="02010609060101010101" pitchFamily="2" charset="-122"/>
                <a:sym typeface="+mn-ea"/>
              </a:rPr>
              <a:t>。</a:t>
            </a:r>
            <a:endParaRPr lang="zh-CN" altLang="en-US" b="1" dirty="0">
              <a:solidFill>
                <a:srgbClr val="00B050"/>
              </a:solidFill>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3" name="文本框 2"/>
          <p:cNvSpPr txBox="1"/>
          <p:nvPr/>
        </p:nvSpPr>
        <p:spPr>
          <a:xfrm>
            <a:off x="372110" y="3205480"/>
            <a:ext cx="8736330" cy="3169285"/>
          </a:xfrm>
          <a:prstGeom prst="rect">
            <a:avLst/>
          </a:prstGeom>
          <a:noFill/>
        </p:spPr>
        <p:txBody>
          <a:bodyPr wrap="square" rtlCol="0">
            <a:spAutoFit/>
          </a:bodyPr>
          <a:p>
            <a:r>
              <a:rPr lang="zh-CN" altLang="en-US" sz="20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首先是</a:t>
            </a:r>
            <a:r>
              <a:rPr lang="zh-CN" altLang="en-US" sz="2000" b="1" u="sng"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孔乙己“可笑”</a:t>
            </a:r>
            <a:r>
              <a:rPr lang="zh-CN" altLang="en-US" sz="20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。他</a:t>
            </a:r>
            <a:r>
              <a:rPr lang="zh-CN" altLang="en-US" sz="2000" b="1" u="sng"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受封建教育毒害</a:t>
            </a:r>
            <a:r>
              <a:rPr lang="zh-CN" altLang="en-US" sz="20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，被科举制度摧残，不会营生，迂腐麻木，假斯文，他的像貌、行动、言语是可笑的，写孔乙己的可笑，实质上是对封建文化和科举制度的尖锐嘲笑和讽刺。</a:t>
            </a:r>
            <a:endParaRPr lang="zh-CN" altLang="en-US" sz="2000" b="1" dirty="0">
              <a:solidFill>
                <a:srgbClr val="0000FF"/>
              </a:solidFill>
              <a:latin typeface="黑体" panose="02010609060101010101" pitchFamily="2" charset="-122"/>
              <a:ea typeface="黑体" panose="02010609060101010101" pitchFamily="2" charset="-122"/>
              <a:cs typeface="黑体" panose="02010609060101010101" pitchFamily="2" charset="-122"/>
            </a:endParaRPr>
          </a:p>
          <a:p>
            <a:r>
              <a:rPr lang="zh-CN" altLang="en-US" sz="20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其次是</a:t>
            </a:r>
            <a:r>
              <a:rPr lang="zh-CN" altLang="en-US" sz="2000" b="1" u="sng"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别人对孔乙己的取笑</a:t>
            </a:r>
            <a:r>
              <a:rPr lang="zh-CN" altLang="en-US" sz="20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要做阶级分析。掌柜是剥削阶级人物，他对孔乙己的取笑，是对受苦人的玩弄和欺凌。取笑孔乙己的人大多是短衣帮的劳苦大众，按理说应对孔乙己同情，他们的取笑是病态社会的病态心理的反映。封建制度的压迫剥削和毒害，在被压迫者中间，形成了隔膜</a:t>
            </a:r>
            <a:r>
              <a:rPr lang="zh-CN" altLang="en-US" sz="2000" b="1" u="sng"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冷漠</a:t>
            </a:r>
            <a:r>
              <a:rPr lang="zh-CN" altLang="en-US" sz="20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心理。</a:t>
            </a:r>
            <a:r>
              <a:rPr lang="zh-CN" altLang="en-US" sz="2000" b="1" u="sng"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麻木</a:t>
            </a:r>
            <a:r>
              <a:rPr lang="zh-CN" altLang="en-US" sz="20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，不觉悟，丧失同情心，这一切都是封建制度造成的。</a:t>
            </a:r>
            <a:r>
              <a:rPr lang="zh-CN" altLang="en-US" sz="2000" b="1" u="sng"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用哄笑来写孔乙己的悲剧，更使人感到封建社会的黑暗、悲凉，更沉重地鞭挞了罪恶的封建制度</a:t>
            </a:r>
            <a:r>
              <a:rPr lang="zh-CN" altLang="en-US" sz="20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，并“揭出病苦，引起疗救的注意”，产生特殊的艺术效果。</a:t>
            </a:r>
            <a:endParaRPr lang="zh-CN" altLang="en-US" sz="20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ppt_x</p:attrName>
                                        </p:attrNameLst>
                                      </p:cBhvr>
                                      <p:tavLst>
                                        <p:tav tm="0">
                                          <p:val>
                                            <p:strVal val="#ppt_x-.2"/>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48.xml><?xml version="1.0" encoding="utf-8"?>
<p:sld xmlns:a="http://schemas.openxmlformats.org/drawingml/2006/main" xmlns:r="http://schemas.openxmlformats.org/officeDocument/2006/relationships" xmlns:p="http://schemas.openxmlformats.org/presentationml/2006/main">
  <p:cSld>
    <p:bg bwMode="white">
      <p:bgPr>
        <a:gradFill rotWithShape="0">
          <a:gsLst>
            <a:gs pos="0">
              <a:schemeClr val="accent1">
                <a:lumMod val="90000"/>
              </a:schemeClr>
            </a:gs>
            <a:gs pos="28000">
              <a:schemeClr val="accent5"/>
            </a:gs>
          </a:gsLst>
          <a:lin ang="5400000" scaled="0"/>
        </a:gradFill>
        <a:effectLst/>
      </p:bgPr>
    </p:bg>
    <p:spTree>
      <p:nvGrpSpPr>
        <p:cNvPr id="1" name=""/>
        <p:cNvGrpSpPr/>
        <p:nvPr/>
      </p:nvGrpSpPr>
      <p:grpSpPr/>
      <p:sp>
        <p:nvSpPr>
          <p:cNvPr id="27650" name="文本框 1"/>
          <p:cNvSpPr txBox="1"/>
          <p:nvPr/>
        </p:nvSpPr>
        <p:spPr>
          <a:xfrm>
            <a:off x="269875" y="320675"/>
            <a:ext cx="8604250" cy="6369050"/>
          </a:xfrm>
          <a:prstGeom prst="rect">
            <a:avLst/>
          </a:prstGeom>
          <a:noFill/>
          <a:ln w="9525">
            <a:noFill/>
          </a:ln>
        </p:spPr>
        <p:txBody>
          <a:bodyPr anchor="t">
            <a:spAutoFit/>
          </a:bodyPr>
          <a:p>
            <a:r>
              <a:rPr lang="zh-CN" altLang="en-US" sz="2400" b="1" dirty="0">
                <a:latin typeface="华文中宋" charset="-122"/>
                <a:ea typeface="华文中宋" charset="-122"/>
              </a:rPr>
              <a:t>三、课堂检测：</a:t>
            </a:r>
            <a:endParaRPr lang="zh-CN" altLang="en-US" sz="2400" b="1" dirty="0">
              <a:latin typeface="华文中宋" charset="-122"/>
              <a:ea typeface="华文中宋" charset="-122"/>
            </a:endParaRPr>
          </a:p>
          <a:p>
            <a:r>
              <a:rPr lang="zh-CN" altLang="en-US" sz="2400" b="1" dirty="0">
                <a:latin typeface="华文中宋" charset="-122"/>
                <a:ea typeface="华文中宋" charset="-122"/>
              </a:rPr>
              <a:t>阅读下列语段，回答问题：</a:t>
            </a:r>
            <a:endParaRPr lang="zh-CN" altLang="en-US" sz="2400" b="1" dirty="0">
              <a:latin typeface="华文中宋" charset="-122"/>
              <a:ea typeface="华文中宋" charset="-122"/>
            </a:endParaRPr>
          </a:p>
          <a:p>
            <a:r>
              <a:rPr lang="zh-CN" altLang="en-US" sz="2400" b="1" dirty="0">
                <a:latin typeface="华文中宋" charset="-122"/>
                <a:ea typeface="华文中宋" charset="-122"/>
              </a:rPr>
              <a:t>    孔乙已是站着喝酒而穿长衫的唯一的人。</a:t>
            </a:r>
            <a:r>
              <a:rPr lang="zh-CN" altLang="en-US" sz="2400" b="1" u="sng" dirty="0">
                <a:latin typeface="华文中宋" charset="-122"/>
                <a:ea typeface="华文中宋" charset="-122"/>
              </a:rPr>
              <a:t>①他身材很高大；②青白脸色，③皱纹间时常夹些伤痕；④一部乱蓬蓬的花白的胡子。</a:t>
            </a:r>
            <a:r>
              <a:rPr lang="zh-CN" altLang="en-US" sz="2400" b="1" dirty="0">
                <a:latin typeface="华文中宋" charset="-122"/>
                <a:ea typeface="华文中宋" charset="-122"/>
              </a:rPr>
              <a:t>穿的虽然是长衫，可是又脏又破，似乎十多年没有补，也没有洗。他对人说话，总是满口之乎者也，教人半懂不懂的。因为他姓孔，别人便从描红纸上的“上大人孔乙己”这半懂不懂的话里，替他取下一个绰号，叫作孔乙己。孔乙已一到店，所有喝酒的人便都看着他笑，有的叫道，“孔乙己，你脸上又添上新伤疤了!”他不回答，对柜里说，“温两碗酒，要一碟茴香豆。”便排出九文大钱。他们又故意的高声嚷道，“你一定又偷了人家的东西了!”孔乙己睁大眼睛说，“你怎么这样凭空污人清白……”“什么清白?我前天亲眼见你偷了何家的书，吊着打。”孔乙己便涨红了脸，额上的青筋条条绽出，争辩道，“</a:t>
            </a:r>
            <a:r>
              <a:rPr lang="zh-CN" altLang="en-US" sz="2400" b="1" u="sng" dirty="0">
                <a:solidFill>
                  <a:srgbClr val="FF0000"/>
                </a:solidFill>
                <a:latin typeface="华文中宋" charset="-122"/>
                <a:ea typeface="华文中宋" charset="-122"/>
              </a:rPr>
              <a:t>窃书不能算偷……窃书!……读书人的事，能算偷么</a:t>
            </a:r>
            <a:r>
              <a:rPr lang="zh-CN" altLang="en-US" sz="2400" b="1" dirty="0">
                <a:latin typeface="华文中宋" charset="-122"/>
                <a:ea typeface="华文中宋" charset="-122"/>
              </a:rPr>
              <a:t>?”接连便是难懂的话，什么“君子固穷”，什么“者乎”之类，引得众人都哄笑起来：店内外充满了快活的空气。</a:t>
            </a:r>
            <a:endParaRPr lang="zh-CN" altLang="en-US" sz="2400" b="1" dirty="0">
              <a:latin typeface="华文中宋" charset="-122"/>
              <a:ea typeface="华文中宋"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gradFill rotWithShape="0">
          <a:gsLst>
            <a:gs pos="0">
              <a:srgbClr val="7B32B2"/>
            </a:gs>
            <a:gs pos="100000">
              <a:schemeClr val="accent1"/>
            </a:gs>
          </a:gsLst>
          <a:lin ang="5400000"/>
          <a:tileRect/>
        </a:gradFill>
        <a:effectLst/>
      </p:bgPr>
    </p:bg>
    <p:spTree>
      <p:nvGrpSpPr>
        <p:cNvPr id="1" name=""/>
        <p:cNvGrpSpPr/>
        <p:nvPr/>
      </p:nvGrpSpPr>
      <p:grpSpPr/>
      <p:sp>
        <p:nvSpPr>
          <p:cNvPr id="4" name="文本框 3"/>
          <p:cNvSpPr txBox="1"/>
          <p:nvPr/>
        </p:nvSpPr>
        <p:spPr>
          <a:xfrm>
            <a:off x="384175" y="576263"/>
            <a:ext cx="8575675" cy="6034405"/>
          </a:xfrm>
          <a:prstGeom prst="rect">
            <a:avLst/>
          </a:prstGeom>
          <a:noFill/>
          <a:ln w="9525">
            <a:noFill/>
          </a:ln>
        </p:spPr>
        <p:txBody>
          <a:bodyPr anchor="t">
            <a:spAutoFit/>
          </a:bodyPr>
          <a:p>
            <a:pPr>
              <a:lnSpc>
                <a:spcPts val="3565"/>
              </a:lnSpc>
            </a:pPr>
            <a:r>
              <a:rPr lang="zh-CN" altLang="en-US" sz="2800" b="1" dirty="0">
                <a:latin typeface="华文中宋" charset="-122"/>
                <a:ea typeface="华文中宋" charset="-122"/>
              </a:rPr>
              <a:t>1．孔乙己最突出的特点是什么?这特点表明了什么?</a:t>
            </a:r>
            <a:endParaRPr lang="zh-CN" altLang="en-US" sz="2800" b="1" dirty="0">
              <a:latin typeface="华文中宋" charset="-122"/>
              <a:ea typeface="华文中宋" charset="-122"/>
            </a:endParaRPr>
          </a:p>
          <a:p>
            <a:pPr>
              <a:lnSpc>
                <a:spcPts val="3565"/>
              </a:lnSpc>
            </a:pPr>
            <a:endParaRPr lang="zh-CN" altLang="en-US" sz="2800" b="1" dirty="0">
              <a:solidFill>
                <a:srgbClr val="FF0000"/>
              </a:solidFill>
              <a:latin typeface="华文仿宋" charset="-122"/>
              <a:ea typeface="华文仿宋" charset="-122"/>
            </a:endParaRPr>
          </a:p>
          <a:p>
            <a:pPr>
              <a:lnSpc>
                <a:spcPts val="3565"/>
              </a:lnSpc>
            </a:pPr>
            <a:endParaRPr lang="zh-CN" altLang="en-US" sz="2800" b="1" dirty="0">
              <a:latin typeface="华文中宋" charset="-122"/>
              <a:ea typeface="华文中宋" charset="-122"/>
            </a:endParaRPr>
          </a:p>
          <a:p>
            <a:pPr>
              <a:lnSpc>
                <a:spcPts val="3565"/>
              </a:lnSpc>
            </a:pPr>
            <a:endParaRPr lang="zh-CN" altLang="en-US" sz="2800" b="1" dirty="0">
              <a:latin typeface="华文中宋" charset="-122"/>
              <a:ea typeface="华文中宋" charset="-122"/>
            </a:endParaRPr>
          </a:p>
          <a:p>
            <a:pPr>
              <a:lnSpc>
                <a:spcPts val="3565"/>
              </a:lnSpc>
            </a:pPr>
            <a:endParaRPr lang="zh-CN" altLang="en-US" sz="2800" b="1" dirty="0">
              <a:latin typeface="华文中宋" charset="-122"/>
              <a:ea typeface="华文中宋" charset="-122"/>
            </a:endParaRPr>
          </a:p>
          <a:p>
            <a:pPr>
              <a:lnSpc>
                <a:spcPts val="3565"/>
              </a:lnSpc>
            </a:pPr>
            <a:r>
              <a:rPr lang="zh-CN" altLang="en-US" sz="2800" b="1" dirty="0">
                <a:latin typeface="华文中宋" charset="-122"/>
                <a:ea typeface="华文中宋" charset="-122"/>
              </a:rPr>
              <a:t>2．文中标出的①②③④句是对孔乙己的_______描写，各句的作用是：</a:t>
            </a:r>
            <a:endParaRPr lang="zh-CN" altLang="en-US" sz="2800" b="1" dirty="0">
              <a:latin typeface="华文中宋" charset="-122"/>
              <a:ea typeface="华文中宋" charset="-122"/>
            </a:endParaRPr>
          </a:p>
          <a:p>
            <a:pPr>
              <a:lnSpc>
                <a:spcPts val="3565"/>
              </a:lnSpc>
            </a:pPr>
            <a:r>
              <a:rPr lang="zh-CN" altLang="en-US" sz="2800" b="1" dirty="0">
                <a:latin typeface="华文中宋" charset="-122"/>
                <a:ea typeface="华文中宋" charset="-122"/>
              </a:rPr>
              <a:t>①句“身材很高大”表明____________________</a:t>
            </a:r>
            <a:r>
              <a:rPr lang="zh-CN" altLang="en-US" sz="2800" b="1" dirty="0">
                <a:latin typeface="华文中宋" charset="-122"/>
                <a:ea typeface="华文中宋" charset="-122"/>
                <a:sym typeface="宋体" panose="02010600030101010101" pitchFamily="2" charset="-122"/>
              </a:rPr>
              <a:t>__</a:t>
            </a:r>
            <a:r>
              <a:rPr lang="zh-CN" altLang="en-US" sz="2800" b="1" dirty="0">
                <a:latin typeface="华文中宋" charset="-122"/>
                <a:ea typeface="华文中宋" charset="-122"/>
              </a:rPr>
              <a:t>，</a:t>
            </a:r>
            <a:endParaRPr lang="zh-CN" altLang="en-US" sz="2800" b="1" dirty="0">
              <a:latin typeface="华文中宋" charset="-122"/>
              <a:ea typeface="华文中宋" charset="-122"/>
            </a:endParaRPr>
          </a:p>
          <a:p>
            <a:pPr>
              <a:lnSpc>
                <a:spcPts val="3565"/>
              </a:lnSpc>
            </a:pPr>
            <a:r>
              <a:rPr lang="zh-CN" altLang="en-US" sz="2800" b="1" dirty="0">
                <a:latin typeface="华文中宋" charset="-122"/>
                <a:ea typeface="华文中宋" charset="-122"/>
              </a:rPr>
              <a:t>_____________。</a:t>
            </a:r>
            <a:endParaRPr lang="zh-CN" altLang="en-US" sz="2800" b="1" dirty="0">
              <a:latin typeface="华文中宋" charset="-122"/>
              <a:ea typeface="华文中宋" charset="-122"/>
            </a:endParaRPr>
          </a:p>
          <a:p>
            <a:pPr>
              <a:lnSpc>
                <a:spcPts val="3565"/>
              </a:lnSpc>
            </a:pPr>
            <a:r>
              <a:rPr lang="zh-CN" altLang="en-US" sz="2800" b="1" dirty="0">
                <a:latin typeface="华文中宋" charset="-122"/>
                <a:ea typeface="华文中宋" charset="-122"/>
              </a:rPr>
              <a:t>②句“清白脸色”说明_____________________。</a:t>
            </a:r>
            <a:endParaRPr lang="zh-CN" altLang="en-US" sz="2800" b="1" dirty="0">
              <a:latin typeface="华文中宋" charset="-122"/>
              <a:ea typeface="华文中宋" charset="-122"/>
            </a:endParaRPr>
          </a:p>
          <a:p>
            <a:pPr>
              <a:lnSpc>
                <a:spcPts val="3565"/>
              </a:lnSpc>
            </a:pPr>
            <a:r>
              <a:rPr lang="zh-CN" altLang="en-US" sz="2800" b="1" dirty="0">
                <a:latin typeface="华文中宋" charset="-122"/>
                <a:ea typeface="华文中宋" charset="-122"/>
              </a:rPr>
              <a:t>③句“皱纹间时常夹些伤痕”表明_______________。</a:t>
            </a:r>
            <a:endParaRPr lang="zh-CN" altLang="en-US" sz="2800" b="1" dirty="0">
              <a:latin typeface="华文中宋" charset="-122"/>
              <a:ea typeface="华文中宋" charset="-122"/>
            </a:endParaRPr>
          </a:p>
          <a:p>
            <a:pPr>
              <a:lnSpc>
                <a:spcPts val="3565"/>
              </a:lnSpc>
            </a:pPr>
            <a:r>
              <a:rPr lang="zh-CN" altLang="en-US" sz="2800" b="1" dirty="0">
                <a:latin typeface="华文中宋" charset="-122"/>
                <a:ea typeface="华文中宋" charset="-122"/>
              </a:rPr>
              <a:t>④句“一部乱蓬蓬的花白的胡子”表明____________，______________________________。</a:t>
            </a:r>
            <a:endParaRPr lang="zh-CN" altLang="en-US" sz="2800" b="1" dirty="0">
              <a:latin typeface="华文中宋" charset="-122"/>
              <a:ea typeface="华文中宋" charset="-122"/>
            </a:endParaRPr>
          </a:p>
        </p:txBody>
      </p:sp>
      <p:sp>
        <p:nvSpPr>
          <p:cNvPr id="6" name="文本框 5"/>
          <p:cNvSpPr txBox="1"/>
          <p:nvPr/>
        </p:nvSpPr>
        <p:spPr>
          <a:xfrm>
            <a:off x="6886575" y="2841625"/>
            <a:ext cx="984250" cy="522288"/>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肖像 </a:t>
            </a:r>
            <a:endParaRPr lang="zh-CN" altLang="en-US" sz="2800" b="1" dirty="0">
              <a:solidFill>
                <a:srgbClr val="FF0000"/>
              </a:solidFill>
              <a:latin typeface="华文仿宋" charset="-122"/>
              <a:ea typeface="华文仿宋" charset="-122"/>
            </a:endParaRPr>
          </a:p>
        </p:txBody>
      </p:sp>
      <p:sp>
        <p:nvSpPr>
          <p:cNvPr id="7" name="文本框 6"/>
          <p:cNvSpPr txBox="1"/>
          <p:nvPr/>
        </p:nvSpPr>
        <p:spPr>
          <a:xfrm>
            <a:off x="4359275" y="3713163"/>
            <a:ext cx="4102100" cy="520700"/>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他有劳动能力，具备谋生</a:t>
            </a:r>
            <a:endParaRPr lang="zh-CN" altLang="en-US" sz="2800" b="1" dirty="0">
              <a:solidFill>
                <a:srgbClr val="FF0000"/>
              </a:solidFill>
              <a:latin typeface="华文仿宋" charset="-122"/>
              <a:ea typeface="华文仿宋" charset="-122"/>
            </a:endParaRPr>
          </a:p>
        </p:txBody>
      </p:sp>
      <p:sp>
        <p:nvSpPr>
          <p:cNvPr id="8" name="文本框 7"/>
          <p:cNvSpPr txBox="1"/>
          <p:nvPr/>
        </p:nvSpPr>
        <p:spPr>
          <a:xfrm>
            <a:off x="4033838" y="4673600"/>
            <a:ext cx="3924300" cy="522288"/>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他生活贫困，营养不良  </a:t>
            </a:r>
            <a:endParaRPr lang="zh-CN" altLang="en-US" sz="2800" b="1" dirty="0">
              <a:solidFill>
                <a:srgbClr val="FF0000"/>
              </a:solidFill>
              <a:latin typeface="华文仿宋" charset="-122"/>
              <a:ea typeface="华文仿宋" charset="-122"/>
            </a:endParaRPr>
          </a:p>
        </p:txBody>
      </p:sp>
      <p:sp>
        <p:nvSpPr>
          <p:cNvPr id="9" name="文本框 8"/>
          <p:cNvSpPr txBox="1"/>
          <p:nvPr/>
        </p:nvSpPr>
        <p:spPr>
          <a:xfrm>
            <a:off x="392113" y="4152900"/>
            <a:ext cx="2143125" cy="520700"/>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的身体条件  </a:t>
            </a:r>
            <a:endParaRPr lang="zh-CN" altLang="en-US" sz="2800" b="1" dirty="0">
              <a:solidFill>
                <a:srgbClr val="FF0000"/>
              </a:solidFill>
              <a:latin typeface="华文仿宋" charset="-122"/>
              <a:ea typeface="华文仿宋" charset="-122"/>
            </a:endParaRPr>
          </a:p>
        </p:txBody>
      </p:sp>
      <p:sp>
        <p:nvSpPr>
          <p:cNvPr id="10" name="文本框 9"/>
          <p:cNvSpPr txBox="1"/>
          <p:nvPr/>
        </p:nvSpPr>
        <p:spPr>
          <a:xfrm>
            <a:off x="5699125" y="5081588"/>
            <a:ext cx="3032125" cy="522287"/>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他因偷窃经常挨打</a:t>
            </a:r>
            <a:endParaRPr lang="zh-CN" altLang="en-US" sz="2800" b="1" dirty="0">
              <a:solidFill>
                <a:srgbClr val="FF0000"/>
              </a:solidFill>
              <a:latin typeface="华文仿宋" charset="-122"/>
              <a:ea typeface="华文仿宋" charset="-122"/>
            </a:endParaRPr>
          </a:p>
        </p:txBody>
      </p:sp>
      <p:sp>
        <p:nvSpPr>
          <p:cNvPr id="11" name="文本框 10"/>
          <p:cNvSpPr txBox="1"/>
          <p:nvPr/>
        </p:nvSpPr>
        <p:spPr>
          <a:xfrm>
            <a:off x="6521450" y="5603875"/>
            <a:ext cx="2319338" cy="520700"/>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他年岁已老，</a:t>
            </a:r>
            <a:endParaRPr lang="zh-CN" altLang="en-US" sz="2800" b="1" dirty="0">
              <a:solidFill>
                <a:srgbClr val="FF0000"/>
              </a:solidFill>
              <a:latin typeface="华文仿宋" charset="-122"/>
              <a:ea typeface="华文仿宋" charset="-122"/>
            </a:endParaRPr>
          </a:p>
        </p:txBody>
      </p:sp>
      <p:sp>
        <p:nvSpPr>
          <p:cNvPr id="12" name="文本框 11"/>
          <p:cNvSpPr txBox="1"/>
          <p:nvPr/>
        </p:nvSpPr>
        <p:spPr>
          <a:xfrm>
            <a:off x="392113" y="5976938"/>
            <a:ext cx="5380037" cy="522287"/>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接近风烛残年，精神萎(委)靡颓唐</a:t>
            </a:r>
            <a:endParaRPr lang="zh-CN" altLang="en-US" sz="2800" b="1" dirty="0">
              <a:solidFill>
                <a:srgbClr val="FF0000"/>
              </a:solidFill>
              <a:latin typeface="华文仿宋" charset="-122"/>
              <a:ea typeface="华文仿宋" charset="-122"/>
            </a:endParaRPr>
          </a:p>
        </p:txBody>
      </p:sp>
      <p:sp>
        <p:nvSpPr>
          <p:cNvPr id="2" name="文本框 1"/>
          <p:cNvSpPr txBox="1"/>
          <p:nvPr/>
        </p:nvSpPr>
        <p:spPr>
          <a:xfrm>
            <a:off x="511810" y="1120775"/>
            <a:ext cx="8452485" cy="1462405"/>
          </a:xfrm>
          <a:prstGeom prst="rect">
            <a:avLst/>
          </a:prstGeom>
          <a:noFill/>
        </p:spPr>
        <p:txBody>
          <a:bodyPr wrap="square" rtlCol="0">
            <a:spAutoFit/>
          </a:bodyPr>
          <a:p>
            <a:pPr>
              <a:lnSpc>
                <a:spcPts val="3565"/>
              </a:lnSpc>
            </a:pPr>
            <a:r>
              <a:rPr lang="zh-CN" altLang="en-US"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孔乙已是站着喝酒而穿长衫的唯一的人。</a:t>
            </a:r>
            <a:endParaRPr lang="zh-CN" altLang="en-US" b="1" dirty="0">
              <a:solidFill>
                <a:srgbClr val="0000FF"/>
              </a:solidFill>
              <a:latin typeface="黑体" panose="02010609060101010101" pitchFamily="2" charset="-122"/>
              <a:ea typeface="黑体" panose="02010609060101010101" pitchFamily="2" charset="-122"/>
              <a:cs typeface="黑体" panose="02010609060101010101" pitchFamily="2" charset="-122"/>
            </a:endParaRPr>
          </a:p>
          <a:p>
            <a:pPr>
              <a:lnSpc>
                <a:spcPts val="3565"/>
              </a:lnSpc>
            </a:pPr>
            <a:r>
              <a:rPr lang="zh-CN" altLang="en-US"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表明孔乙已经济地位、社会地位和“短衣帮”相同，但他又摆读书人的臭架子，不愿与短衣帮为伍。他这一特点集中反映了他经济地位和思想意识的矛盾。</a:t>
            </a:r>
            <a:endParaRPr lang="zh-CN" altLang="en-US"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1+#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1+#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1+#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2"/>
                                        </p:tgtEl>
                                        <p:attrNameLst>
                                          <p:attrName>style.visibility</p:attrName>
                                        </p:attrNameLst>
                                      </p:cBhvr>
                                      <p:to>
                                        <p:strVal val="visible"/>
                                      </p:to>
                                    </p:set>
                                    <p:anim calcmode="lin" valueType="num">
                                      <p:cBhvr additive="base">
                                        <p:cTn id="45" dur="500" fill="hold"/>
                                        <p:tgtEl>
                                          <p:spTgt spid="2"/>
                                        </p:tgtEl>
                                        <p:attrNameLst>
                                          <p:attrName>ppt_x</p:attrName>
                                        </p:attrNameLst>
                                      </p:cBhvr>
                                      <p:tavLst>
                                        <p:tav tm="0">
                                          <p:val>
                                            <p:strVal val="#ppt_x"/>
                                          </p:val>
                                        </p:tav>
                                        <p:tav tm="100000">
                                          <p:val>
                                            <p:strVal val="#ppt_x"/>
                                          </p:val>
                                        </p:tav>
                                      </p:tavLst>
                                    </p:anim>
                                    <p:anim calcmode="lin" valueType="num">
                                      <p:cBhvr additive="base">
                                        <p:cTn id="4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2" grpId="0"/>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7042" name="11孔乙948.wav">
            <a:hlinkClick r:id="" action="ppaction://media"/>
          </p:cNvPr>
          <p:cNvPicPr>
            <a:picLocks noRot="1" noChangeAspect="1"/>
          </p:cNvPicPr>
          <p:nvPr>
            <a:wavAudioFile r:embed="rId1" name="11孔乙己2.wav"/>
          </p:nvPr>
        </p:nvPicPr>
        <p:blipFill>
          <a:blip r:embed="rId2"/>
          <a:stretch>
            <a:fillRect/>
          </a:stretch>
        </p:blipFill>
        <p:spPr>
          <a:xfrm>
            <a:off x="4419600" y="3276600"/>
            <a:ext cx="304800" cy="304800"/>
          </a:xfrm>
          <a:prstGeom prst="rect">
            <a:avLst/>
          </a:prstGeom>
          <a:noFill/>
          <a:ln w="9525">
            <a:noFill/>
          </a:ln>
        </p:spPr>
      </p:pic>
      <p:pic>
        <p:nvPicPr>
          <p:cNvPr id="6147" name="Picture 3" descr="孔乙己"/>
          <p:cNvPicPr>
            <a:picLocks noChangeAspect="1"/>
          </p:cNvPicPr>
          <p:nvPr/>
        </p:nvPicPr>
        <p:blipFill>
          <a:blip r:embed="rId3"/>
          <a:srcRect r="10878"/>
          <a:stretch>
            <a:fillRect/>
          </a:stretch>
        </p:blipFill>
        <p:spPr>
          <a:xfrm>
            <a:off x="0" y="0"/>
            <a:ext cx="9144000" cy="6911975"/>
          </a:xfrm>
          <a:prstGeom prst="rect">
            <a:avLst/>
          </a:prstGeom>
          <a:noFill/>
          <a:ln w="9525">
            <a:noFill/>
          </a:ln>
        </p:spPr>
      </p:pic>
      <p:pic>
        <p:nvPicPr>
          <p:cNvPr id="6148" name="Picture 4" descr="11">
            <a:hlinkClick r:id="rId4" action="ppaction://hlinksldjump"/>
          </p:cNvPr>
          <p:cNvPicPr>
            <a:picLocks noChangeAspect="1"/>
          </p:cNvPicPr>
          <p:nvPr/>
        </p:nvPicPr>
        <p:blipFill>
          <a:blip r:embed="rId5"/>
          <a:stretch>
            <a:fillRect/>
          </a:stretch>
        </p:blipFill>
        <p:spPr>
          <a:xfrm>
            <a:off x="7451725" y="6356350"/>
            <a:ext cx="1692275" cy="501650"/>
          </a:xfrm>
          <a:prstGeom prst="rect">
            <a:avLst/>
          </a:prstGeom>
          <a:noFill/>
          <a:ln w="9525">
            <a:noFill/>
          </a:ln>
        </p:spPr>
      </p:pic>
    </p:spTree>
  </p:cSld>
  <p:clrMapOvr>
    <a:masterClrMapping/>
  </p:clrMapOvr>
  <p:transition/>
  <p:timing>
    <p:tnLst>
      <p:par>
        <p:cTn id="1" dur="indefinite" restart="never" nodeType="tmRoot">
          <p:childTnLst>
            <p:audio>
              <p:cMediaNode>
                <p:cTn id="2" fill="hold" display="0">
                  <p:stCondLst>
                    <p:cond delay="indefinite"/>
                  </p:stCondLst>
                  <p:endCondLst>
                    <p:cond evt="onNext" delay="0">
                      <p:tgtEl>
                        <p:sldTgt/>
                      </p:tgtEl>
                    </p:cond>
                    <p:cond evt="onPrev" delay="0">
                      <p:tgtEl>
                        <p:sldTgt/>
                      </p:tgtEl>
                    </p:cond>
                    <p:cond evt="onStopAudio" delay="0">
                      <p:tgtEl>
                        <p:sldTgt/>
                      </p:tgtEl>
                    </p:cond>
                  </p:endCondLst>
                </p:cTn>
                <p:tgtEl>
                  <p:spTgt spid="87042"/>
                </p:tgtEl>
              </p:cMediaNode>
            </p:audi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77825" y="765175"/>
            <a:ext cx="8388350" cy="4996815"/>
          </a:xfrm>
          <a:prstGeom prst="rect">
            <a:avLst/>
          </a:prstGeom>
          <a:noFill/>
          <a:ln w="9525">
            <a:noFill/>
          </a:ln>
        </p:spPr>
        <p:txBody>
          <a:bodyPr anchor="t">
            <a:spAutoFit/>
          </a:bodyPr>
          <a:p>
            <a:pPr>
              <a:lnSpc>
                <a:spcPts val="5465"/>
              </a:lnSpc>
            </a:pPr>
            <a:r>
              <a:rPr lang="zh-CN" altLang="en-US" sz="3600" b="1" dirty="0">
                <a:latin typeface="华文中宋" charset="-122"/>
                <a:ea typeface="华文中宋" charset="-122"/>
              </a:rPr>
              <a:t>3．读文中画线的句子，说一说孔乙己为什么把“偷书”说成“窃书”，这表明了孔乙己怎样的性格？</a:t>
            </a:r>
            <a:endParaRPr lang="zh-CN" altLang="en-US" sz="3600" b="1" dirty="0">
              <a:latin typeface="华文中宋" charset="-122"/>
              <a:ea typeface="华文中宋" charset="-122"/>
            </a:endParaRPr>
          </a:p>
          <a:p>
            <a:pPr>
              <a:lnSpc>
                <a:spcPts val="5465"/>
              </a:lnSpc>
            </a:pPr>
            <a:endParaRPr lang="zh-CN" altLang="en-US" sz="3600" b="1" dirty="0">
              <a:solidFill>
                <a:srgbClr val="FF0000"/>
              </a:solidFill>
              <a:latin typeface="华文仿宋" charset="-122"/>
              <a:ea typeface="华文仿宋" charset="-122"/>
            </a:endParaRPr>
          </a:p>
          <a:p>
            <a:pPr>
              <a:lnSpc>
                <a:spcPts val="5465"/>
              </a:lnSpc>
            </a:pPr>
            <a:endParaRPr lang="zh-CN" altLang="en-US" sz="3600" b="1" dirty="0">
              <a:latin typeface="华文中宋" charset="-122"/>
              <a:ea typeface="华文中宋" charset="-122"/>
            </a:endParaRPr>
          </a:p>
          <a:p>
            <a:pPr>
              <a:lnSpc>
                <a:spcPts val="5465"/>
              </a:lnSpc>
            </a:pPr>
            <a:r>
              <a:rPr lang="zh-CN" altLang="en-US" sz="3600" b="1" dirty="0">
                <a:latin typeface="华文中宋" charset="-122"/>
                <a:ea typeface="华文中宋" charset="-122"/>
              </a:rPr>
              <a:t>4．用一句话概括上文的主要内容 。</a:t>
            </a:r>
            <a:endParaRPr lang="zh-CN" altLang="en-US" sz="3600" b="1" dirty="0">
              <a:latin typeface="华文中宋" charset="-122"/>
              <a:ea typeface="华文中宋" charset="-122"/>
            </a:endParaRPr>
          </a:p>
          <a:p>
            <a:pPr>
              <a:lnSpc>
                <a:spcPts val="5465"/>
              </a:lnSpc>
            </a:pPr>
            <a:r>
              <a:rPr lang="zh-CN" altLang="en-US" dirty="0">
                <a:latin typeface="Arial" panose="020B0604020202020204" pitchFamily="34" charset="0"/>
                <a:ea typeface="楷体_GB2312" pitchFamily="49" charset="-122"/>
              </a:rPr>
              <a:t> </a:t>
            </a:r>
            <a:endParaRPr lang="zh-CN" altLang="en-US" dirty="0">
              <a:latin typeface="Arial" panose="020B0604020202020204" pitchFamily="34" charset="0"/>
              <a:ea typeface="楷体_GB2312" pitchFamily="49" charset="-122"/>
            </a:endParaRPr>
          </a:p>
        </p:txBody>
      </p:sp>
      <p:sp>
        <p:nvSpPr>
          <p:cNvPr id="2" name="文本框 1"/>
          <p:cNvSpPr txBox="1"/>
          <p:nvPr/>
        </p:nvSpPr>
        <p:spPr>
          <a:xfrm>
            <a:off x="443230" y="3075940"/>
            <a:ext cx="8305165" cy="829945"/>
          </a:xfrm>
          <a:prstGeom prst="rect">
            <a:avLst/>
          </a:prstGeom>
          <a:noFill/>
        </p:spPr>
        <p:txBody>
          <a:bodyPr wrap="square" rtlCol="0">
            <a:spAutoFit/>
          </a:bodyPr>
          <a:p>
            <a:r>
              <a:rPr lang="zh-CN" altLang="en-US" sz="2400" b="1" dirty="0">
                <a:solidFill>
                  <a:srgbClr val="0000FF"/>
                </a:solidFill>
                <a:latin typeface="黑体" panose="02010609060101010101" pitchFamily="2" charset="-122"/>
                <a:ea typeface="黑体" panose="02010609060101010101" pitchFamily="2" charset="-122"/>
                <a:sym typeface="+mn-ea"/>
              </a:rPr>
              <a:t>显示自己是读书人，与众不同，卖弄斯文。迂腐、虚荣，自欺欺人。</a:t>
            </a:r>
            <a:endParaRPr lang="zh-CN" altLang="en-US" sz="2400" b="1" dirty="0">
              <a:solidFill>
                <a:srgbClr val="0000FF"/>
              </a:solidFill>
              <a:latin typeface="黑体" panose="02010609060101010101" pitchFamily="2" charset="-122"/>
              <a:ea typeface="黑体" panose="02010609060101010101" pitchFamily="2" charset="-122"/>
              <a:sym typeface="+mn-ea"/>
            </a:endParaRPr>
          </a:p>
        </p:txBody>
      </p:sp>
      <p:sp>
        <p:nvSpPr>
          <p:cNvPr id="3" name="文本框 2"/>
          <p:cNvSpPr txBox="1"/>
          <p:nvPr/>
        </p:nvSpPr>
        <p:spPr>
          <a:xfrm>
            <a:off x="462280" y="5059045"/>
            <a:ext cx="8286115" cy="521970"/>
          </a:xfrm>
          <a:prstGeom prst="rect">
            <a:avLst/>
          </a:prstGeom>
          <a:noFill/>
        </p:spPr>
        <p:txBody>
          <a:bodyPr wrap="square" rtlCol="0">
            <a:spAutoFit/>
          </a:bodyPr>
          <a:p>
            <a:r>
              <a:rPr lang="zh-CN" altLang="en-US" sz="28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酒客揭短，取笑孔乙己偷东西。 </a:t>
            </a:r>
            <a:endParaRPr lang="zh-CN" altLang="en-US" sz="28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
                                            <p:txEl>
                                              <p:charRg st="95" end="112"/>
                                            </p:txEl>
                                          </p:spTgt>
                                        </p:tgtEl>
                                        <p:attrNameLst>
                                          <p:attrName>style.visibility</p:attrName>
                                        </p:attrNameLst>
                                      </p:cBhvr>
                                      <p:to>
                                        <p:strVal val="visible"/>
                                      </p:to>
                                    </p:set>
                                    <p:anim calcmode="lin" valueType="num">
                                      <p:cBhvr additive="base">
                                        <p:cTn id="7" dur="500" fill="hold"/>
                                        <p:tgtEl>
                                          <p:spTgt spid="4">
                                            <p:txEl>
                                              <p:charRg st="95" end="112"/>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4">
                                            <p:txEl>
                                              <p:charRg st="95" end="11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0" fill="hold"/>
                                        <p:tgtEl>
                                          <p:spTgt spid="2"/>
                                        </p:tgtEl>
                                        <p:attrNameLst>
                                          <p:attrName>ppt_x</p:attrName>
                                        </p:attrNameLst>
                                      </p:cBhvr>
                                      <p:tavLst>
                                        <p:tav tm="0">
                                          <p:val>
                                            <p:strVal val="#ppt_x"/>
                                          </p:val>
                                        </p:tav>
                                        <p:tav tm="100000">
                                          <p:val>
                                            <p:strVal val="#ppt_x"/>
                                          </p:val>
                                        </p:tav>
                                      </p:tavLst>
                                    </p:anim>
                                    <p:anim calcmode="lin" valueType="num">
                                      <p:cBhvr additive="base">
                                        <p:cTn id="14"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gradFill rotWithShape="0">
          <a:gsLst>
            <a:gs pos="0">
              <a:srgbClr val="A6A6A6"/>
            </a:gs>
            <a:gs pos="100000">
              <a:srgbClr val="92D050"/>
            </a:gs>
          </a:gsLst>
          <a:lin ang="5400000"/>
          <a:tileRect/>
        </a:gradFill>
        <a:effectLst/>
      </p:bgPr>
    </p:bg>
    <p:spTree>
      <p:nvGrpSpPr>
        <p:cNvPr id="1" name=""/>
        <p:cNvGrpSpPr/>
        <p:nvPr/>
      </p:nvGrpSpPr>
      <p:grpSpPr/>
      <p:sp>
        <p:nvSpPr>
          <p:cNvPr id="4" name="文本框 3"/>
          <p:cNvSpPr txBox="1"/>
          <p:nvPr/>
        </p:nvSpPr>
        <p:spPr>
          <a:xfrm>
            <a:off x="185738" y="565150"/>
            <a:ext cx="8772525" cy="1814830"/>
          </a:xfrm>
          <a:prstGeom prst="rect">
            <a:avLst/>
          </a:prstGeom>
          <a:noFill/>
          <a:ln w="9525">
            <a:noFill/>
          </a:ln>
        </p:spPr>
        <p:txBody>
          <a:bodyPr anchor="t">
            <a:spAutoFit/>
          </a:bodyPr>
          <a:p>
            <a:r>
              <a:rPr lang="zh-CN" altLang="en-US" sz="2800" b="1" dirty="0">
                <a:latin typeface="华文中宋" charset="-122"/>
                <a:ea typeface="华文中宋" charset="-122"/>
              </a:rPr>
              <a:t>1、集体朗诵第9节，回答问题。</a:t>
            </a:r>
            <a:endParaRPr lang="zh-CN" altLang="en-US" sz="2800" b="1" dirty="0">
              <a:latin typeface="华文中宋" charset="-122"/>
              <a:ea typeface="华文中宋" charset="-122"/>
            </a:endParaRPr>
          </a:p>
          <a:p>
            <a:r>
              <a:rPr lang="zh-CN" altLang="en-US" sz="2800" b="1" dirty="0">
                <a:latin typeface="华文中宋" charset="-122"/>
                <a:ea typeface="华文中宋" charset="-122"/>
              </a:rPr>
              <a:t>〔提问〕：第九节的深刻含义是什么？在结构上有什么作用？</a:t>
            </a:r>
            <a:endParaRPr lang="zh-CN" altLang="en-US" sz="2800" b="1" dirty="0">
              <a:latin typeface="华文中宋" charset="-122"/>
              <a:ea typeface="华文中宋" charset="-122"/>
            </a:endParaRPr>
          </a:p>
          <a:p>
            <a:r>
              <a:rPr lang="zh-CN" altLang="en-US" sz="2800" b="1" dirty="0">
                <a:latin typeface="华文中宋" charset="-122"/>
                <a:ea typeface="华文中宋" charset="-122"/>
              </a:rPr>
              <a:t>   </a:t>
            </a:r>
            <a:endParaRPr lang="zh-CN" altLang="en-US" sz="2800" b="1" dirty="0">
              <a:solidFill>
                <a:srgbClr val="FF0000"/>
              </a:solidFill>
              <a:latin typeface="华文仿宋" charset="-122"/>
              <a:ea typeface="华文仿宋" charset="-122"/>
            </a:endParaRPr>
          </a:p>
        </p:txBody>
      </p:sp>
      <p:sp>
        <p:nvSpPr>
          <p:cNvPr id="2" name="流程图: 可选过程 1"/>
          <p:cNvSpPr/>
          <p:nvPr/>
        </p:nvSpPr>
        <p:spPr>
          <a:xfrm>
            <a:off x="3508375" y="7938"/>
            <a:ext cx="1681163" cy="611188"/>
          </a:xfrm>
          <a:prstGeom prst="flowChartAlternateProcess">
            <a:avLst/>
          </a:prstGeom>
        </p:spPr>
        <p:style>
          <a:lnRef idx="2">
            <a:schemeClr val="accent6"/>
          </a:lnRef>
          <a:fillRef idx="1">
            <a:schemeClr val="lt1"/>
          </a:fillRef>
          <a:effectRef idx="0">
            <a:schemeClr val="accent6"/>
          </a:effectRef>
          <a:fontRef idx="minor">
            <a:schemeClr val="dk1"/>
          </a:fontRef>
        </p:style>
        <p:txBody>
          <a:bodyPr rtlCol="0" anchor="ctr"/>
          <a:p>
            <a:pPr algn="ctr" fontAlgn="base"/>
            <a:r>
              <a:rPr lang="zh-CN" altLang="en-US" sz="2800" strike="noStrike" noProof="1">
                <a:solidFill>
                  <a:schemeClr val="tx1"/>
                </a:solidFill>
                <a:latin typeface="黑体" panose="02010609060101010101" pitchFamily="2" charset="-122"/>
                <a:ea typeface="黑体" panose="02010609060101010101" pitchFamily="2" charset="-122"/>
              </a:rPr>
              <a:t>第三课时</a:t>
            </a:r>
            <a:endParaRPr lang="zh-CN" altLang="en-US" sz="2800" strike="noStrike" noProof="1">
              <a:solidFill>
                <a:schemeClr val="tx1"/>
              </a:solidFill>
              <a:latin typeface="黑体" panose="02010609060101010101" pitchFamily="2" charset="-122"/>
              <a:ea typeface="黑体" panose="02010609060101010101" pitchFamily="2" charset="-122"/>
            </a:endParaRPr>
          </a:p>
        </p:txBody>
      </p:sp>
      <p:sp>
        <p:nvSpPr>
          <p:cNvPr id="3" name="文本框 2"/>
          <p:cNvSpPr txBox="1"/>
          <p:nvPr/>
        </p:nvSpPr>
        <p:spPr>
          <a:xfrm>
            <a:off x="215900" y="1954530"/>
            <a:ext cx="8711565" cy="3784600"/>
          </a:xfrm>
          <a:prstGeom prst="rect">
            <a:avLst/>
          </a:prstGeom>
          <a:noFill/>
        </p:spPr>
        <p:txBody>
          <a:bodyPr wrap="square" rtlCol="0">
            <a:spAutoFit/>
          </a:bodyPr>
          <a:p>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点明孔乙己在人们心目中的地位。</a:t>
            </a:r>
            <a:endPar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a:p>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   内容上：概括孔乙己一生的悲剧遭遇，深刻说明孔乙己在人们心中没有地位，是个可有可无、可笑可怜的多余人。</a:t>
            </a:r>
            <a:endPar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endParaRPr>
          </a:p>
          <a:p>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   结构上： 承上启下。前句归结了以上各个场面不同人们的笑，说明孔乙己的存在，不过是逗人发笑的笑料；后句预示孔乙己的悲惨结局，在那冷酷的社会里，他只是可有可无的戏弄对象，这是封建科举制度摧残下必然产生的悲剧。这句平平淡淡的话寄寓着作者浓烈的感情：对孔乙己既哀其不幸，又批判其麻木不仁和苟且偷生，以画龙点睛之笔，深刻揭露和控诉了封建科举制度和封建统治阶级的罪恶。</a:t>
            </a:r>
            <a:endPar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xEl>
                                              <p:charRg st="44" end="116"/>
                                            </p:txEl>
                                          </p:spTgt>
                                        </p:tgtEl>
                                        <p:attrNameLst>
                                          <p:attrName>style.visibility</p:attrName>
                                        </p:attrNameLst>
                                      </p:cBhvr>
                                      <p:to>
                                        <p:strVal val="visible"/>
                                      </p:to>
                                    </p:set>
                                    <p:anim calcmode="lin" valueType="num">
                                      <p:cBhvr additive="base">
                                        <p:cTn id="7" dur="500" fill="hold"/>
                                        <p:tgtEl>
                                          <p:spTgt spid="4">
                                            <p:txEl>
                                              <p:charRg st="44" end="116"/>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charRg st="44" end="116"/>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ppt_x</p:attrName>
                                        </p:attrNameLst>
                                      </p:cBhvr>
                                      <p:tavLst>
                                        <p:tav tm="0">
                                          <p:val>
                                            <p:strVal val="#ppt_x-.2"/>
                                          </p:val>
                                        </p:tav>
                                        <p:tav tm="100000">
                                          <p:val>
                                            <p:strVal val="#ppt_x"/>
                                          </p:val>
                                        </p:tav>
                                      </p:tavLst>
                                    </p:anim>
                                    <p:anim calcmode="lin" valueType="num">
                                      <p:cBhvr>
                                        <p:cTn id="14"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1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5" name="图片 69643" descr="BD05851_"/>
          <p:cNvPicPr>
            <a:picLocks noChangeAspect="1"/>
          </p:cNvPicPr>
          <p:nvPr/>
        </p:nvPicPr>
        <p:blipFill>
          <a:blip r:embed="rId1"/>
          <a:stretch>
            <a:fillRect/>
          </a:stretch>
        </p:blipFill>
        <p:spPr>
          <a:xfrm>
            <a:off x="0" y="0"/>
            <a:ext cx="9144000" cy="6858000"/>
          </a:xfrm>
          <a:prstGeom prst="rect">
            <a:avLst/>
          </a:prstGeom>
          <a:noFill/>
          <a:ln w="9525">
            <a:noFill/>
          </a:ln>
        </p:spPr>
      </p:pic>
      <p:sp>
        <p:nvSpPr>
          <p:cNvPr id="2" name="文本框 1"/>
          <p:cNvSpPr txBox="1"/>
          <p:nvPr/>
        </p:nvSpPr>
        <p:spPr>
          <a:xfrm>
            <a:off x="491808" y="627380"/>
            <a:ext cx="8396287" cy="3348355"/>
          </a:xfrm>
          <a:prstGeom prst="rect">
            <a:avLst/>
          </a:prstGeom>
          <a:noFill/>
          <a:ln w="9525">
            <a:noFill/>
          </a:ln>
        </p:spPr>
        <p:txBody>
          <a:bodyPr anchor="t">
            <a:spAutoFit/>
          </a:bodyPr>
          <a:p>
            <a:pPr>
              <a:lnSpc>
                <a:spcPts val="3175"/>
              </a:lnSpc>
            </a:pPr>
            <a:r>
              <a:rPr lang="zh-CN" altLang="en-US" sz="2400" b="1" dirty="0">
                <a:latin typeface="华文中宋" charset="-122"/>
                <a:ea typeface="华文中宋" charset="-122"/>
              </a:rPr>
              <a:t>2、学生朗读第10节</a:t>
            </a:r>
            <a:endParaRPr lang="zh-CN" altLang="en-US" sz="2400" b="1" dirty="0">
              <a:latin typeface="华文中宋" charset="-122"/>
              <a:ea typeface="华文中宋" charset="-122"/>
            </a:endParaRPr>
          </a:p>
          <a:p>
            <a:pPr>
              <a:lnSpc>
                <a:spcPts val="3175"/>
              </a:lnSpc>
            </a:pPr>
            <a:r>
              <a:rPr lang="zh-CN" altLang="en-US" sz="2400" b="1" dirty="0">
                <a:latin typeface="华文中宋" charset="-122"/>
                <a:ea typeface="华文中宋" charset="-122"/>
              </a:rPr>
              <a:t>⑴〔提问〕：掌柜忽然说：“孔乙己长久没有来了”，这样写的作用是什么？</a:t>
            </a:r>
            <a:endParaRPr lang="zh-CN" altLang="en-US" sz="2400" b="1" dirty="0">
              <a:latin typeface="华文中宋" charset="-122"/>
              <a:ea typeface="华文中宋" charset="-122"/>
            </a:endParaRPr>
          </a:p>
          <a:p>
            <a:pPr>
              <a:lnSpc>
                <a:spcPts val="3175"/>
              </a:lnSpc>
            </a:pPr>
            <a:r>
              <a:rPr lang="zh-CN" altLang="en-US" sz="2400" b="1" dirty="0">
                <a:latin typeface="华文中宋" charset="-122"/>
                <a:ea typeface="华文中宋" charset="-122"/>
              </a:rPr>
              <a:t>    </a:t>
            </a:r>
            <a:endParaRPr lang="zh-CN" altLang="en-US" sz="2400" b="1" dirty="0">
              <a:solidFill>
                <a:srgbClr val="0000FF"/>
              </a:solidFill>
              <a:latin typeface="华文仿宋" charset="-122"/>
              <a:ea typeface="华文仿宋" charset="-122"/>
            </a:endParaRPr>
          </a:p>
          <a:p>
            <a:pPr>
              <a:lnSpc>
                <a:spcPts val="3175"/>
              </a:lnSpc>
            </a:pPr>
            <a:endParaRPr lang="zh-CN" altLang="en-US" sz="2400" b="1" dirty="0">
              <a:latin typeface="华文中宋" charset="-122"/>
              <a:ea typeface="华文中宋" charset="-122"/>
            </a:endParaRPr>
          </a:p>
          <a:p>
            <a:pPr>
              <a:lnSpc>
                <a:spcPts val="3175"/>
              </a:lnSpc>
            </a:pPr>
            <a:r>
              <a:rPr lang="zh-CN" altLang="en-US" sz="2400" b="1" dirty="0">
                <a:latin typeface="华文中宋" charset="-122"/>
                <a:ea typeface="华文中宋" charset="-122"/>
              </a:rPr>
              <a:t>⑵孔乙己被打折腿属于什么描写？正是读书人出身的丁举人，置孔乙己于绝境，作者设计这样的情节有什么用意？</a:t>
            </a:r>
            <a:endParaRPr lang="zh-CN" altLang="en-US" sz="2400" b="1" dirty="0">
              <a:latin typeface="华文中宋" charset="-122"/>
              <a:ea typeface="华文中宋" charset="-122"/>
            </a:endParaRPr>
          </a:p>
          <a:p>
            <a:pPr>
              <a:lnSpc>
                <a:spcPts val="3175"/>
              </a:lnSpc>
            </a:pPr>
            <a:r>
              <a:rPr lang="zh-CN" altLang="en-US" sz="2400" b="1" dirty="0">
                <a:latin typeface="华文中宋" charset="-122"/>
                <a:ea typeface="华文中宋" charset="-122"/>
              </a:rPr>
              <a:t>   </a:t>
            </a:r>
            <a:endParaRPr lang="zh-CN" altLang="en-US" sz="2400" b="1" dirty="0">
              <a:latin typeface="华文中宋" charset="-122"/>
              <a:ea typeface="华文中宋" charset="-122"/>
            </a:endParaRPr>
          </a:p>
        </p:txBody>
      </p:sp>
      <p:sp>
        <p:nvSpPr>
          <p:cNvPr id="3" name="文本框 2"/>
          <p:cNvSpPr txBox="1"/>
          <p:nvPr/>
        </p:nvSpPr>
        <p:spPr>
          <a:xfrm>
            <a:off x="405130" y="1660525"/>
            <a:ext cx="8343265" cy="1014730"/>
          </a:xfrm>
          <a:prstGeom prst="rect">
            <a:avLst/>
          </a:prstGeom>
          <a:noFill/>
        </p:spPr>
        <p:txBody>
          <a:bodyPr wrap="square" rtlCol="0">
            <a:spAutoFit/>
          </a:bodyPr>
          <a:p>
            <a:r>
              <a:rPr lang="zh-CN" altLang="en-US" sz="20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“忽然”，说明偶尔想起，他在掌柜等人头脑里印象不深，只是由于他欠的十九个钱才想起，承接上文（“没有他，别人也便这么过”），又引起下文（一酒客讲“他打折了腿”）。</a:t>
            </a:r>
            <a:endParaRPr lang="zh-CN" altLang="en-US" sz="2000">
              <a:latin typeface="黑体" panose="02010609060101010101" pitchFamily="2" charset="-122"/>
              <a:ea typeface="黑体" panose="02010609060101010101" pitchFamily="2" charset="-122"/>
              <a:cs typeface="黑体" panose="02010609060101010101" pitchFamily="2" charset="-122"/>
            </a:endParaRPr>
          </a:p>
        </p:txBody>
      </p:sp>
      <p:sp>
        <p:nvSpPr>
          <p:cNvPr id="4" name="文本框 3"/>
          <p:cNvSpPr txBox="1"/>
          <p:nvPr/>
        </p:nvSpPr>
        <p:spPr>
          <a:xfrm>
            <a:off x="405130" y="3571240"/>
            <a:ext cx="8487410" cy="2127250"/>
          </a:xfrm>
          <a:prstGeom prst="rect">
            <a:avLst/>
          </a:prstGeom>
          <a:noFill/>
        </p:spPr>
        <p:txBody>
          <a:bodyPr wrap="square" rtlCol="0">
            <a:spAutoFit/>
          </a:bodyPr>
          <a:p>
            <a:pPr>
              <a:lnSpc>
                <a:spcPts val="3175"/>
              </a:lnSpc>
            </a:pPr>
            <a:r>
              <a:rPr lang="zh-CN" altLang="en-US" sz="20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侧面写孔乙己因偷窃被打成残废。</a:t>
            </a:r>
            <a:endParaRPr lang="zh-CN" altLang="en-US" sz="2000" b="1" dirty="0">
              <a:solidFill>
                <a:srgbClr val="0000FF"/>
              </a:solidFill>
              <a:latin typeface="黑体" panose="02010609060101010101" pitchFamily="2" charset="-122"/>
              <a:ea typeface="黑体" panose="02010609060101010101" pitchFamily="2" charset="-122"/>
              <a:cs typeface="黑体" panose="02010609060101010101" pitchFamily="2" charset="-122"/>
            </a:endParaRPr>
          </a:p>
          <a:p>
            <a:pPr>
              <a:lnSpc>
                <a:spcPts val="3175"/>
              </a:lnSpc>
            </a:pPr>
            <a:r>
              <a:rPr lang="zh-CN" altLang="en-US" sz="20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   设计这样的情节尖锐的揭露了科举制度的本质和罪恶。科举制度造成了两种读书人不同的命运，少数爬上去的，成为残酷的压迫者，多数爬不上去的，成为悲惨的牺牲品。读书人为追求功名而苦读经书，不过是拿经书作为敲门砖，一旦爬上去，就根本不讲仁义道德，就是残酷的统治者。</a:t>
            </a:r>
            <a:endParaRPr lang="zh-CN" altLang="en-US" sz="20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charRg st="46" end="134"/>
                                            </p:txEl>
                                          </p:spTgt>
                                        </p:tgtEl>
                                        <p:attrNameLst>
                                          <p:attrName>style.visibility</p:attrName>
                                        </p:attrNameLst>
                                      </p:cBhvr>
                                      <p:to>
                                        <p:strVal val="visible"/>
                                      </p:to>
                                    </p:set>
                                    <p:anim calcmode="lin" valueType="num">
                                      <p:cBhvr additive="base">
                                        <p:cTn id="7" dur="500" fill="hold"/>
                                        <p:tgtEl>
                                          <p:spTgt spid="2">
                                            <p:txEl>
                                              <p:charRg st="46" end="134"/>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charRg st="46" end="134"/>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charRg st="185" end="207"/>
                                            </p:txEl>
                                          </p:spTgt>
                                        </p:tgtEl>
                                        <p:attrNameLst>
                                          <p:attrName>style.visibility</p:attrName>
                                        </p:attrNameLst>
                                      </p:cBhvr>
                                      <p:to>
                                        <p:strVal val="visible"/>
                                      </p:to>
                                    </p:set>
                                    <p:anim calcmode="lin" valueType="num">
                                      <p:cBhvr additive="base">
                                        <p:cTn id="13" dur="500" fill="hold"/>
                                        <p:tgtEl>
                                          <p:spTgt spid="2">
                                            <p:txEl>
                                              <p:charRg st="185" end="207"/>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charRg st="185" end="207"/>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0" fill="hold"/>
                                        <p:tgtEl>
                                          <p:spTgt spid="3"/>
                                        </p:tgtEl>
                                        <p:attrNameLst>
                                          <p:attrName>ppt_x</p:attrName>
                                        </p:attrNameLst>
                                      </p:cBhvr>
                                      <p:tavLst>
                                        <p:tav tm="0">
                                          <p:val>
                                            <p:strVal val="#ppt_x"/>
                                          </p:val>
                                        </p:tav>
                                        <p:tav tm="100000">
                                          <p:val>
                                            <p:strVal val="#ppt_x"/>
                                          </p:val>
                                        </p:tav>
                                      </p:tavLst>
                                    </p:anim>
                                    <p:anim calcmode="lin" valueType="num">
                                      <p:cBhvr additive="base">
                                        <p:cTn id="20"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9"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ppt_x</p:attrName>
                                        </p:attrNameLst>
                                      </p:cBhvr>
                                      <p:tavLst>
                                        <p:tav tm="0">
                                          <p:val>
                                            <p:strVal val="#ppt_x-.2"/>
                                          </p:val>
                                        </p:tav>
                                        <p:tav tm="100000">
                                          <p:val>
                                            <p:strVal val="#ppt_x"/>
                                          </p:val>
                                        </p:tav>
                                      </p:tavLst>
                                    </p:anim>
                                    <p:anim calcmode="lin" valueType="num">
                                      <p:cBhvr>
                                        <p:cTn id="26"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53.xml><?xml version="1.0" encoding="utf-8"?>
<p:sld xmlns:a="http://schemas.openxmlformats.org/drawingml/2006/main" xmlns:r="http://schemas.openxmlformats.org/officeDocument/2006/relationships" xmlns:p="http://schemas.openxmlformats.org/presentationml/2006/main">
  <p:cSld>
    <p:bg bwMode="white">
      <p:bgPr>
        <a:gradFill rotWithShape="0">
          <a:gsLst>
            <a:gs pos="0">
              <a:srgbClr val="FFFF00"/>
            </a:gs>
            <a:gs pos="93000">
              <a:schemeClr val="accent5"/>
            </a:gs>
          </a:gsLst>
          <a:lin ang="5400000" scaled="0"/>
        </a:gradFill>
        <a:effectLst/>
      </p:bgPr>
    </p:bg>
    <p:spTree>
      <p:nvGrpSpPr>
        <p:cNvPr id="1" name=""/>
        <p:cNvGrpSpPr/>
        <p:nvPr/>
      </p:nvGrpSpPr>
      <p:grpSpPr/>
      <p:sp>
        <p:nvSpPr>
          <p:cNvPr id="216067" name="内容占位符 216066"/>
          <p:cNvSpPr>
            <a:spLocks noGrp="1"/>
          </p:cNvSpPr>
          <p:nvPr>
            <p:ph idx="1"/>
          </p:nvPr>
        </p:nvSpPr>
        <p:spPr>
          <a:xfrm>
            <a:off x="341313" y="523875"/>
            <a:ext cx="8575675" cy="5810250"/>
          </a:xfrm>
        </p:spPr>
        <p:txBody>
          <a:bodyPr wrap="square" lIns="91440" tIns="45720" rIns="91440" bIns="45720" anchor="t"/>
          <a:p>
            <a:pPr eaLnBrk="1" hangingPunct="1">
              <a:lnSpc>
                <a:spcPts val="3575"/>
              </a:lnSpc>
              <a:spcBef>
                <a:spcPct val="0"/>
              </a:spcBef>
              <a:buNone/>
            </a:pPr>
            <a:r>
              <a:rPr lang="zh-CN" altLang="zh-CN" sz="2400" b="1" dirty="0">
                <a:latin typeface="华文中宋" charset="-122"/>
                <a:ea typeface="华文中宋" charset="-122"/>
              </a:rPr>
              <a:t>3</a:t>
            </a:r>
            <a:r>
              <a:rPr lang="zh-CN" altLang="en-US" sz="2400" b="1" dirty="0">
                <a:latin typeface="华文中宋" charset="-122"/>
                <a:ea typeface="华文中宋" charset="-122"/>
              </a:rPr>
              <a:t>、学生朗读第</a:t>
            </a:r>
            <a:r>
              <a:rPr lang="zh-CN" altLang="zh-CN" sz="2400" b="1" dirty="0">
                <a:latin typeface="华文中宋" charset="-122"/>
                <a:ea typeface="华文中宋" charset="-122"/>
              </a:rPr>
              <a:t>11</a:t>
            </a:r>
            <a:r>
              <a:rPr lang="zh-CN" altLang="en-US" sz="2400" b="1" dirty="0">
                <a:latin typeface="华文中宋" charset="-122"/>
                <a:ea typeface="华文中宋" charset="-122"/>
              </a:rPr>
              <a:t>节，回答问题。</a:t>
            </a:r>
            <a:endParaRPr lang="zh-CN" altLang="en-US" sz="2400" b="1" dirty="0">
              <a:latin typeface="华文中宋" charset="-122"/>
              <a:ea typeface="华文中宋" charset="-122"/>
            </a:endParaRPr>
          </a:p>
          <a:p>
            <a:pPr eaLnBrk="1" hangingPunct="1">
              <a:lnSpc>
                <a:spcPts val="3575"/>
              </a:lnSpc>
              <a:spcBef>
                <a:spcPct val="0"/>
              </a:spcBef>
              <a:buNone/>
            </a:pPr>
            <a:r>
              <a:rPr lang="zh-CN" altLang="zh-CN" sz="2400" b="1" dirty="0">
                <a:latin typeface="华文中宋" charset="-122"/>
                <a:ea typeface="华文中宋" charset="-122"/>
              </a:rPr>
              <a:t>⑴〔</a:t>
            </a:r>
            <a:r>
              <a:rPr lang="zh-CN" altLang="en-US" sz="2400" b="1" dirty="0">
                <a:latin typeface="华文中宋" charset="-122"/>
                <a:ea typeface="华文中宋" charset="-122"/>
              </a:rPr>
              <a:t>提问</a:t>
            </a:r>
            <a:r>
              <a:rPr lang="zh-CN" altLang="zh-CN" sz="2400" b="1" dirty="0">
                <a:latin typeface="华文中宋" charset="-122"/>
                <a:ea typeface="华文中宋" charset="-122"/>
              </a:rPr>
              <a:t>〕</a:t>
            </a:r>
            <a:r>
              <a:rPr lang="zh-CN" altLang="en-US" sz="2400" b="1" dirty="0">
                <a:latin typeface="华文中宋" charset="-122"/>
                <a:ea typeface="华文中宋" charset="-122"/>
              </a:rPr>
              <a:t>：</a:t>
            </a:r>
            <a:r>
              <a:rPr lang="zh-CN" altLang="zh-CN" sz="2400" b="1" dirty="0">
                <a:latin typeface="华文中宋" charset="-122"/>
                <a:ea typeface="华文中宋" charset="-122"/>
              </a:rPr>
              <a:t>“</a:t>
            </a:r>
            <a:r>
              <a:rPr lang="zh-CN" altLang="en-US" sz="2400" b="1" dirty="0">
                <a:latin typeface="华文中宋" charset="-122"/>
                <a:ea typeface="华文中宋" charset="-122"/>
              </a:rPr>
              <a:t>有一天，大约是中秋前的两三天”“中秋过后，</a:t>
            </a:r>
            <a:endParaRPr lang="zh-CN" altLang="en-US" sz="2400" b="1" dirty="0">
              <a:latin typeface="华文中宋" charset="-122"/>
              <a:ea typeface="华文中宋" charset="-122"/>
            </a:endParaRPr>
          </a:p>
          <a:p>
            <a:pPr eaLnBrk="1" hangingPunct="1">
              <a:lnSpc>
                <a:spcPts val="3575"/>
              </a:lnSpc>
              <a:spcBef>
                <a:spcPct val="0"/>
              </a:spcBef>
              <a:buNone/>
            </a:pPr>
            <a:r>
              <a:rPr lang="zh-CN" altLang="en-US" sz="2400" b="1" dirty="0">
                <a:latin typeface="华文中宋" charset="-122"/>
                <a:ea typeface="华文中宋" charset="-122"/>
              </a:rPr>
              <a:t>秋风是一天比一天凉”属于什么描写？这里的描写对推动故事</a:t>
            </a:r>
            <a:endParaRPr lang="zh-CN" altLang="en-US" sz="2400" b="1" dirty="0">
              <a:latin typeface="华文中宋" charset="-122"/>
              <a:ea typeface="华文中宋" charset="-122"/>
            </a:endParaRPr>
          </a:p>
          <a:p>
            <a:pPr eaLnBrk="1" hangingPunct="1">
              <a:lnSpc>
                <a:spcPts val="3575"/>
              </a:lnSpc>
              <a:spcBef>
                <a:spcPct val="0"/>
              </a:spcBef>
              <a:buNone/>
            </a:pPr>
            <a:r>
              <a:rPr lang="zh-CN" altLang="en-US" sz="2400" b="1" dirty="0">
                <a:latin typeface="华文中宋" charset="-122"/>
                <a:ea typeface="华文中宋" charset="-122"/>
              </a:rPr>
              <a:t>情节的发展和表达中心有什么作用 ？</a:t>
            </a:r>
            <a:endParaRPr lang="zh-CN" altLang="en-US" sz="2400" b="1" dirty="0">
              <a:latin typeface="华文中宋" charset="-122"/>
              <a:ea typeface="华文中宋" charset="-122"/>
            </a:endParaRPr>
          </a:p>
          <a:p>
            <a:pPr eaLnBrk="1" hangingPunct="1">
              <a:lnSpc>
                <a:spcPts val="3575"/>
              </a:lnSpc>
              <a:spcBef>
                <a:spcPct val="0"/>
              </a:spcBef>
              <a:buNone/>
            </a:pPr>
            <a:r>
              <a:rPr lang="zh-CN" altLang="zh-CN" sz="2400" b="1" dirty="0">
                <a:latin typeface="华文中宋" charset="-122"/>
                <a:ea typeface="华文中宋" charset="-122"/>
              </a:rPr>
              <a:t>   </a:t>
            </a:r>
            <a:endParaRPr lang="zh-CN" altLang="zh-CN" sz="2400" b="1" dirty="0">
              <a:latin typeface="华文中宋" charset="-122"/>
              <a:ea typeface="华文中宋" charset="-122"/>
            </a:endParaRPr>
          </a:p>
          <a:p>
            <a:pPr eaLnBrk="1" hangingPunct="1">
              <a:lnSpc>
                <a:spcPts val="3575"/>
              </a:lnSpc>
              <a:spcBef>
                <a:spcPct val="0"/>
              </a:spcBef>
              <a:buNone/>
            </a:pPr>
            <a:endParaRPr lang="zh-CN" altLang="zh-CN" sz="2400" b="1" dirty="0">
              <a:latin typeface="华文中宋" charset="-122"/>
              <a:ea typeface="华文中宋" charset="-122"/>
            </a:endParaRPr>
          </a:p>
          <a:p>
            <a:pPr eaLnBrk="1" hangingPunct="1">
              <a:lnSpc>
                <a:spcPts val="3575"/>
              </a:lnSpc>
              <a:spcBef>
                <a:spcPct val="0"/>
              </a:spcBef>
              <a:buNone/>
            </a:pPr>
            <a:r>
              <a:rPr lang="zh-CN" altLang="zh-CN" sz="2400" b="1" dirty="0">
                <a:latin typeface="华文中宋" charset="-122"/>
                <a:ea typeface="华文中宋" charset="-122"/>
              </a:rPr>
              <a:t>⑵〔</a:t>
            </a:r>
            <a:r>
              <a:rPr lang="zh-CN" altLang="en-US" sz="2400" b="1" dirty="0">
                <a:latin typeface="华文中宋" charset="-122"/>
                <a:ea typeface="华文中宋" charset="-122"/>
              </a:rPr>
              <a:t>提问</a:t>
            </a:r>
            <a:r>
              <a:rPr lang="zh-CN" altLang="zh-CN" sz="2400" b="1" dirty="0">
                <a:latin typeface="华文中宋" charset="-122"/>
                <a:ea typeface="华文中宋" charset="-122"/>
              </a:rPr>
              <a:t>〕</a:t>
            </a:r>
            <a:r>
              <a:rPr lang="zh-CN" altLang="en-US" sz="2400" b="1" dirty="0">
                <a:latin typeface="华文中宋" charset="-122"/>
                <a:ea typeface="华文中宋" charset="-122"/>
              </a:rPr>
              <a:t>：孔乙己最后一次出场和第一次出场有什么不同？</a:t>
            </a:r>
            <a:endParaRPr lang="zh-CN" altLang="en-US" sz="2400" b="1" dirty="0">
              <a:latin typeface="华文中宋" charset="-122"/>
              <a:ea typeface="华文中宋" charset="-122"/>
            </a:endParaRPr>
          </a:p>
          <a:p>
            <a:pPr eaLnBrk="1" hangingPunct="1">
              <a:lnSpc>
                <a:spcPts val="3575"/>
              </a:lnSpc>
              <a:spcBef>
                <a:spcPct val="0"/>
              </a:spcBef>
              <a:buNone/>
            </a:pPr>
            <a:r>
              <a:rPr lang="zh-CN" altLang="en-US" sz="2400" b="1" dirty="0">
                <a:latin typeface="华文中宋" charset="-122"/>
                <a:ea typeface="华文中宋" charset="-122"/>
              </a:rPr>
              <a:t>请从肖像、声音、神态、动作几方面加以比较。</a:t>
            </a:r>
            <a:endParaRPr lang="zh-CN" altLang="en-US" sz="2400" b="1" dirty="0">
              <a:latin typeface="华文中宋" charset="-122"/>
              <a:ea typeface="华文中宋" charset="-122"/>
            </a:endParaRPr>
          </a:p>
          <a:p>
            <a:pPr eaLnBrk="1" hangingPunct="1">
              <a:lnSpc>
                <a:spcPts val="3575"/>
              </a:lnSpc>
              <a:spcBef>
                <a:spcPct val="0"/>
              </a:spcBef>
              <a:buNone/>
            </a:pPr>
            <a:r>
              <a:rPr lang="zh-CN" altLang="zh-CN" sz="2400" b="1" dirty="0">
                <a:latin typeface="华文中宋" charset="-122"/>
                <a:ea typeface="华文中宋" charset="-122"/>
              </a:rPr>
              <a:t>   </a:t>
            </a:r>
            <a:endParaRPr lang="zh-CN" altLang="en-US" sz="2400" b="1" dirty="0">
              <a:solidFill>
                <a:srgbClr val="FF0000"/>
              </a:solidFill>
              <a:latin typeface="华文仿宋" charset="-122"/>
              <a:ea typeface="华文仿宋" charset="-122"/>
            </a:endParaRPr>
          </a:p>
          <a:p>
            <a:pPr eaLnBrk="1" hangingPunct="1">
              <a:lnSpc>
                <a:spcPts val="3575"/>
              </a:lnSpc>
              <a:spcBef>
                <a:spcPct val="0"/>
              </a:spcBef>
              <a:buNone/>
            </a:pPr>
            <a:endParaRPr lang="zh-CN" altLang="zh-CN" sz="2400" b="1" dirty="0">
              <a:latin typeface="华文中宋" charset="-122"/>
              <a:ea typeface="华文中宋" charset="-122"/>
            </a:endParaRPr>
          </a:p>
          <a:p>
            <a:pPr eaLnBrk="1" hangingPunct="1">
              <a:lnSpc>
                <a:spcPts val="3575"/>
              </a:lnSpc>
              <a:spcBef>
                <a:spcPct val="0"/>
              </a:spcBef>
              <a:buNone/>
            </a:pPr>
            <a:endParaRPr lang="zh-CN" altLang="zh-CN" sz="2400" b="1" dirty="0">
              <a:latin typeface="华文中宋" charset="-122"/>
              <a:ea typeface="华文中宋" charset="-122"/>
            </a:endParaRPr>
          </a:p>
          <a:p>
            <a:pPr eaLnBrk="1" hangingPunct="1">
              <a:lnSpc>
                <a:spcPts val="3575"/>
              </a:lnSpc>
              <a:spcBef>
                <a:spcPct val="0"/>
              </a:spcBef>
              <a:buNone/>
            </a:pPr>
            <a:r>
              <a:rPr lang="zh-CN" altLang="zh-CN" sz="2400" b="1" dirty="0">
                <a:latin typeface="华文中宋" charset="-122"/>
                <a:ea typeface="华文中宋" charset="-122"/>
              </a:rPr>
              <a:t>⑶</a:t>
            </a:r>
            <a:r>
              <a:rPr lang="zh-CN" altLang="en-US" sz="2400" b="1" dirty="0">
                <a:latin typeface="华文中宋" charset="-122"/>
                <a:ea typeface="华文中宋" charset="-122"/>
              </a:rPr>
              <a:t>体会“摸”字的妙处。</a:t>
            </a:r>
            <a:endParaRPr lang="zh-CN" altLang="en-US" sz="2400" b="1" dirty="0">
              <a:latin typeface="华文中宋" charset="-122"/>
              <a:ea typeface="华文中宋" charset="-122"/>
            </a:endParaRPr>
          </a:p>
          <a:p>
            <a:pPr eaLnBrk="1" hangingPunct="1">
              <a:lnSpc>
                <a:spcPts val="3575"/>
              </a:lnSpc>
              <a:spcBef>
                <a:spcPct val="0"/>
              </a:spcBef>
              <a:buNone/>
            </a:pPr>
            <a:r>
              <a:rPr lang="zh-CN" altLang="zh-CN" sz="2400" b="1" dirty="0">
                <a:latin typeface="华文中宋" charset="-122"/>
                <a:ea typeface="华文中宋" charset="-122"/>
              </a:rPr>
              <a:t>  </a:t>
            </a:r>
            <a:endParaRPr lang="zh-CN" altLang="en-US" sz="2400" b="1" dirty="0">
              <a:solidFill>
                <a:srgbClr val="FF0000"/>
              </a:solidFill>
              <a:latin typeface="华文仿宋" charset="-122"/>
              <a:ea typeface="华文仿宋" charset="-122"/>
            </a:endParaRPr>
          </a:p>
          <a:p>
            <a:pPr eaLnBrk="1" hangingPunct="1">
              <a:lnSpc>
                <a:spcPts val="3575"/>
              </a:lnSpc>
              <a:spcBef>
                <a:spcPct val="0"/>
              </a:spcBef>
              <a:buNone/>
            </a:pPr>
            <a:endParaRPr lang="zh-CN" altLang="en-US" sz="2400" b="1" dirty="0">
              <a:solidFill>
                <a:srgbClr val="FF0000"/>
              </a:solidFill>
              <a:latin typeface="华文仿宋" charset="-122"/>
              <a:ea typeface="华文仿宋" charset="-122"/>
            </a:endParaRPr>
          </a:p>
        </p:txBody>
      </p:sp>
      <p:sp>
        <p:nvSpPr>
          <p:cNvPr id="2" name="文本框 1"/>
          <p:cNvSpPr txBox="1"/>
          <p:nvPr/>
        </p:nvSpPr>
        <p:spPr>
          <a:xfrm>
            <a:off x="414655" y="2499995"/>
            <a:ext cx="8477885" cy="1008380"/>
          </a:xfrm>
          <a:prstGeom prst="rect">
            <a:avLst/>
          </a:prstGeom>
          <a:noFill/>
        </p:spPr>
        <p:txBody>
          <a:bodyPr wrap="square" rtlCol="0">
            <a:spAutoFit/>
          </a:bodyPr>
          <a:p>
            <a:pPr eaLnBrk="1" hangingPunct="1">
              <a:lnSpc>
                <a:spcPts val="3575"/>
              </a:lnSpc>
              <a:spcBef>
                <a:spcPct val="0"/>
              </a:spcBef>
              <a:buNone/>
            </a:pPr>
            <a:r>
              <a:rPr lang="zh-CN" altLang="en-US" sz="2400" b="1" dirty="0">
                <a:solidFill>
                  <a:srgbClr val="0000FF"/>
                </a:solidFill>
                <a:latin typeface="黑体" panose="02010609060101010101" pitchFamily="2" charset="-122"/>
                <a:ea typeface="黑体" panose="02010609060101010101" pitchFamily="2" charset="-122"/>
                <a:sym typeface="+mn-ea"/>
              </a:rPr>
              <a:t>环境描写。写晚秋的凉意，渲染一种悲凉的气氛，预示了</a:t>
            </a:r>
            <a:endParaRPr lang="zh-CN" altLang="en-US" sz="2400" b="1" dirty="0">
              <a:solidFill>
                <a:srgbClr val="0000FF"/>
              </a:solidFill>
              <a:latin typeface="黑体" panose="02010609060101010101" pitchFamily="2" charset="-122"/>
              <a:ea typeface="黑体" panose="02010609060101010101" pitchFamily="2" charset="-122"/>
            </a:endParaRPr>
          </a:p>
          <a:p>
            <a:pPr eaLnBrk="1" hangingPunct="1">
              <a:lnSpc>
                <a:spcPts val="3575"/>
              </a:lnSpc>
              <a:spcBef>
                <a:spcPct val="0"/>
              </a:spcBef>
              <a:buNone/>
            </a:pPr>
            <a:r>
              <a:rPr lang="zh-CN" altLang="en-US" sz="2400" b="1" dirty="0">
                <a:solidFill>
                  <a:srgbClr val="0000FF"/>
                </a:solidFill>
                <a:latin typeface="黑体" panose="02010609060101010101" pitchFamily="2" charset="-122"/>
                <a:ea typeface="黑体" panose="02010609060101010101" pitchFamily="2" charset="-122"/>
                <a:sym typeface="+mn-ea"/>
              </a:rPr>
              <a:t>孔乙己悲惨的结局。</a:t>
            </a:r>
            <a:endParaRPr lang="zh-CN" altLang="en-US" sz="2400" b="1" dirty="0">
              <a:solidFill>
                <a:srgbClr val="0000FF"/>
              </a:solidFill>
              <a:latin typeface="黑体" panose="02010609060101010101" pitchFamily="2" charset="-122"/>
              <a:ea typeface="黑体" panose="02010609060101010101" pitchFamily="2" charset="-122"/>
              <a:sym typeface="+mn-ea"/>
            </a:endParaRPr>
          </a:p>
        </p:txBody>
      </p:sp>
      <p:sp>
        <p:nvSpPr>
          <p:cNvPr id="3" name="文本框 2"/>
          <p:cNvSpPr txBox="1"/>
          <p:nvPr/>
        </p:nvSpPr>
        <p:spPr>
          <a:xfrm>
            <a:off x="414655" y="4138930"/>
            <a:ext cx="8477885" cy="1466850"/>
          </a:xfrm>
          <a:prstGeom prst="rect">
            <a:avLst/>
          </a:prstGeom>
          <a:noFill/>
        </p:spPr>
        <p:txBody>
          <a:bodyPr wrap="square" rtlCol="0">
            <a:spAutoFit/>
          </a:bodyPr>
          <a:p>
            <a:pPr eaLnBrk="1" hangingPunct="1">
              <a:lnSpc>
                <a:spcPts val="3575"/>
              </a:lnSpc>
              <a:spcBef>
                <a:spcPct val="0"/>
              </a:spcBef>
              <a:buNone/>
            </a:pPr>
            <a:r>
              <a:rPr lang="zh-CN" altLang="en-US" sz="2400" b="1" dirty="0">
                <a:solidFill>
                  <a:srgbClr val="0000FF"/>
                </a:solidFill>
                <a:latin typeface="黑体" panose="02010609060101010101" pitchFamily="2" charset="-122"/>
                <a:ea typeface="黑体" panose="02010609060101010101" pitchFamily="2" charset="-122"/>
                <a:sym typeface="+mn-ea"/>
              </a:rPr>
              <a:t>以上对比，说明了封建制度不但戕害了他的思想，而且摧</a:t>
            </a:r>
            <a:endParaRPr lang="zh-CN" altLang="en-US" sz="2400" b="1" dirty="0">
              <a:solidFill>
                <a:srgbClr val="0000FF"/>
              </a:solidFill>
              <a:latin typeface="黑体" panose="02010609060101010101" pitchFamily="2" charset="-122"/>
              <a:ea typeface="黑体" panose="02010609060101010101" pitchFamily="2" charset="-122"/>
            </a:endParaRPr>
          </a:p>
          <a:p>
            <a:pPr eaLnBrk="1" hangingPunct="1">
              <a:lnSpc>
                <a:spcPts val="3575"/>
              </a:lnSpc>
              <a:spcBef>
                <a:spcPct val="0"/>
              </a:spcBef>
              <a:buNone/>
            </a:pPr>
            <a:r>
              <a:rPr lang="zh-CN" altLang="en-US" sz="2400" b="1" dirty="0">
                <a:solidFill>
                  <a:srgbClr val="0000FF"/>
                </a:solidFill>
                <a:latin typeface="黑体" panose="02010609060101010101" pitchFamily="2" charset="-122"/>
                <a:ea typeface="黑体" panose="02010609060101010101" pitchFamily="2" charset="-122"/>
                <a:sym typeface="+mn-ea"/>
              </a:rPr>
              <a:t>残了他的肉体。孔乙己已经不成样子，周围的人们仍对他取笑，</a:t>
            </a:r>
            <a:endParaRPr lang="zh-CN" altLang="en-US" sz="2400" b="1" dirty="0">
              <a:solidFill>
                <a:srgbClr val="0000FF"/>
              </a:solidFill>
              <a:latin typeface="黑体" panose="02010609060101010101" pitchFamily="2" charset="-122"/>
              <a:ea typeface="黑体" panose="02010609060101010101" pitchFamily="2" charset="-122"/>
            </a:endParaRPr>
          </a:p>
          <a:p>
            <a:pPr eaLnBrk="1" hangingPunct="1">
              <a:lnSpc>
                <a:spcPts val="3575"/>
              </a:lnSpc>
              <a:spcBef>
                <a:spcPct val="0"/>
              </a:spcBef>
              <a:buNone/>
            </a:pPr>
            <a:r>
              <a:rPr lang="zh-CN" altLang="en-US" sz="2400" b="1" dirty="0">
                <a:solidFill>
                  <a:srgbClr val="0000FF"/>
                </a:solidFill>
                <a:latin typeface="黑体" panose="02010609060101010101" pitchFamily="2" charset="-122"/>
                <a:ea typeface="黑体" panose="02010609060101010101" pitchFamily="2" charset="-122"/>
                <a:sym typeface="+mn-ea"/>
              </a:rPr>
              <a:t>这反映了人们的冷漠无情、麻木不仁。</a:t>
            </a:r>
            <a:endParaRPr lang="zh-CN" altLang="en-US" sz="2400" b="1" dirty="0">
              <a:solidFill>
                <a:srgbClr val="0000FF"/>
              </a:solidFill>
              <a:latin typeface="黑体" panose="02010609060101010101" pitchFamily="2" charset="-122"/>
              <a:ea typeface="黑体" panose="02010609060101010101" pitchFamily="2" charset="-122"/>
              <a:sym typeface="+mn-ea"/>
            </a:endParaRPr>
          </a:p>
        </p:txBody>
      </p:sp>
      <p:sp>
        <p:nvSpPr>
          <p:cNvPr id="4" name="文本框 3"/>
          <p:cNvSpPr txBox="1"/>
          <p:nvPr/>
        </p:nvSpPr>
        <p:spPr>
          <a:xfrm>
            <a:off x="385445" y="6083935"/>
            <a:ext cx="8488680" cy="460375"/>
          </a:xfrm>
          <a:prstGeom prst="rect">
            <a:avLst/>
          </a:prstGeom>
          <a:noFill/>
        </p:spPr>
        <p:txBody>
          <a:bodyPr wrap="square" rtlCol="0">
            <a:spAutoFit/>
          </a:bodyPr>
          <a:p>
            <a:r>
              <a:rPr lang="zh-CN" altLang="zh-CN"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摸”字动作迟钝</a:t>
            </a:r>
            <a:r>
              <a:rPr lang="zh-CN" altLang="zh-CN"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表明了他沮丧悲苦</a:t>
            </a:r>
            <a:r>
              <a:rPr lang="zh-CN" altLang="zh-CN"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穷愁潦倒的悲惨境地。</a:t>
            </a:r>
            <a:endPar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500" fill="hold">
                                          <p:stCondLst>
                                            <p:cond delay="0"/>
                                          </p:stCondLst>
                                        </p:cTn>
                                        <p:tgtEl>
                                          <p:spTgt spid="216067">
                                            <p:txEl>
                                              <p:charRg st="92" end="121"/>
                                            </p:txEl>
                                          </p:spTgt>
                                        </p:tgtEl>
                                        <p:attrNameLst>
                                          <p:attrName>style.visibility</p:attrName>
                                        </p:attrNameLst>
                                      </p:cBhvr>
                                      <p:to>
                                        <p:strVal val="visible"/>
                                      </p:to>
                                    </p:set>
                                    <p:anim calcmode="lin" valueType="num">
                                      <p:cBhvr additive="base">
                                        <p:cTn id="7" dur="500" fill="hold"/>
                                        <p:tgtEl>
                                          <p:spTgt spid="216067">
                                            <p:txEl>
                                              <p:charRg st="92" end="12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16067">
                                            <p:txEl>
                                              <p:charRg st="92" end="12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500" fill="hold">
                                          <p:stCondLst>
                                            <p:cond delay="0"/>
                                          </p:stCondLst>
                                        </p:cTn>
                                        <p:tgtEl>
                                          <p:spTgt spid="216067">
                                            <p:txEl>
                                              <p:charRg st="5" end="5"/>
                                            </p:txEl>
                                          </p:spTgt>
                                        </p:tgtEl>
                                        <p:attrNameLst>
                                          <p:attrName>style.visibility</p:attrName>
                                        </p:attrNameLst>
                                      </p:cBhvr>
                                      <p:to>
                                        <p:strVal val="visible"/>
                                      </p:to>
                                    </p:set>
                                    <p:anim calcmode="lin" valueType="num">
                                      <p:cBhvr additive="base">
                                        <p:cTn id="13" dur="500" fill="hold"/>
                                        <p:tgtEl>
                                          <p:spTgt spid="216067">
                                            <p:txEl>
                                              <p:charRg st="5" end="5"/>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16067">
                                            <p:txEl>
                                              <p:charRg st="5" end="5"/>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216067">
                                            <p:txEl>
                                              <p:charRg st="181" end="210"/>
                                            </p:txEl>
                                          </p:spTgt>
                                        </p:tgtEl>
                                        <p:attrNameLst>
                                          <p:attrName>style.visibility</p:attrName>
                                        </p:attrNameLst>
                                      </p:cBhvr>
                                      <p:to>
                                        <p:strVal val="visible"/>
                                      </p:to>
                                    </p:set>
                                    <p:anim calcmode="lin" valueType="num">
                                      <p:cBhvr additive="base">
                                        <p:cTn id="19" dur="500" fill="hold"/>
                                        <p:tgtEl>
                                          <p:spTgt spid="216067">
                                            <p:txEl>
                                              <p:charRg st="181" end="21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16067">
                                            <p:txEl>
                                              <p:charRg st="181" end="210"/>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16067">
                                            <p:txEl>
                                              <p:charRg st="269" end="300"/>
                                            </p:txEl>
                                          </p:spTgt>
                                        </p:tgtEl>
                                        <p:attrNameLst>
                                          <p:attrName>style.visibility</p:attrName>
                                        </p:attrNameLst>
                                      </p:cBhvr>
                                      <p:to>
                                        <p:strVal val="visible"/>
                                      </p:to>
                                    </p:set>
                                    <p:anim calcmode="lin" valueType="num">
                                      <p:cBhvr additive="base">
                                        <p:cTn id="25" dur="500" fill="hold"/>
                                        <p:tgtEl>
                                          <p:spTgt spid="216067">
                                            <p:txEl>
                                              <p:charRg st="269" end="30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16067">
                                            <p:txEl>
                                              <p:charRg st="269" end="30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7" presetClass="entr" presetSubtype="4"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0" fill="hold"/>
                                        <p:tgtEl>
                                          <p:spTgt spid="2"/>
                                        </p:tgtEl>
                                        <p:attrNameLst>
                                          <p:attrName>ppt_x</p:attrName>
                                        </p:attrNameLst>
                                      </p:cBhvr>
                                      <p:tavLst>
                                        <p:tav tm="0">
                                          <p:val>
                                            <p:strVal val="#ppt_x"/>
                                          </p:val>
                                        </p:tav>
                                        <p:tav tm="100000">
                                          <p:val>
                                            <p:strVal val="#ppt_x"/>
                                          </p:val>
                                        </p:tav>
                                      </p:tavLst>
                                    </p:anim>
                                    <p:anim calcmode="lin" valueType="num">
                                      <p:cBhvr additive="base">
                                        <p:cTn id="32"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9" presetClass="entr" presetSubtype="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p:cTn id="37" dur="1000" fill="hold"/>
                                        <p:tgtEl>
                                          <p:spTgt spid="3"/>
                                        </p:tgtEl>
                                        <p:attrNameLst>
                                          <p:attrName>ppt_x</p:attrName>
                                        </p:attrNameLst>
                                      </p:cBhvr>
                                      <p:tavLst>
                                        <p:tav tm="0">
                                          <p:val>
                                            <p:strVal val="#ppt_x-.2"/>
                                          </p:val>
                                        </p:tav>
                                        <p:tav tm="100000">
                                          <p:val>
                                            <p:strVal val="#ppt_x"/>
                                          </p:val>
                                        </p:tav>
                                      </p:tavLst>
                                    </p:anim>
                                    <p:anim calcmode="lin" valueType="num">
                                      <p:cBhvr>
                                        <p:cTn id="3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39" dur="10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7" presetClass="entr" presetSubtype="4" fill="hold" grpId="0" nodeType="click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additive="base">
                                        <p:cTn id="44" dur="5000" fill="hold"/>
                                        <p:tgtEl>
                                          <p:spTgt spid="4"/>
                                        </p:tgtEl>
                                        <p:attrNameLst>
                                          <p:attrName>ppt_x</p:attrName>
                                        </p:attrNameLst>
                                      </p:cBhvr>
                                      <p:tavLst>
                                        <p:tav tm="0">
                                          <p:val>
                                            <p:strVal val="#ppt_x"/>
                                          </p:val>
                                        </p:tav>
                                        <p:tav tm="100000">
                                          <p:val>
                                            <p:strVal val="#ppt_x"/>
                                          </p:val>
                                        </p:tav>
                                      </p:tavLst>
                                    </p:anim>
                                    <p:anim calcmode="lin" valueType="num">
                                      <p:cBhvr additive="base">
                                        <p:cTn id="45" dur="5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52425" y="466725"/>
            <a:ext cx="8520113" cy="3907790"/>
          </a:xfrm>
          <a:prstGeom prst="rect">
            <a:avLst/>
          </a:prstGeom>
          <a:noFill/>
          <a:ln w="9525">
            <a:noFill/>
          </a:ln>
        </p:spPr>
        <p:txBody>
          <a:bodyPr anchor="t">
            <a:spAutoFit/>
          </a:bodyPr>
          <a:p>
            <a:r>
              <a:rPr lang="zh-CN" altLang="en-US" sz="2400" b="1" dirty="0">
                <a:latin typeface="华文中宋" charset="-122"/>
                <a:ea typeface="华文中宋" charset="-122"/>
              </a:rPr>
              <a:t>4、教师朗读12、13节，学生完成问题。</a:t>
            </a:r>
            <a:endParaRPr lang="zh-CN" altLang="en-US" sz="2400" b="1" dirty="0">
              <a:latin typeface="华文中宋" charset="-122"/>
              <a:ea typeface="华文中宋" charset="-122"/>
            </a:endParaRPr>
          </a:p>
          <a:p>
            <a:r>
              <a:rPr lang="zh-CN" altLang="en-US" sz="2400" b="1" dirty="0">
                <a:latin typeface="华文中宋" charset="-122"/>
                <a:ea typeface="华文中宋" charset="-122"/>
              </a:rPr>
              <a:t>⑴〔提问〕：写“长久没有看到孔乙己”，用了四个“到”，说明什么？</a:t>
            </a:r>
            <a:endParaRPr lang="zh-CN" altLang="en-US" sz="2400" b="1" dirty="0">
              <a:latin typeface="华文中宋" charset="-122"/>
              <a:ea typeface="华文中宋" charset="-122"/>
            </a:endParaRPr>
          </a:p>
          <a:p>
            <a:r>
              <a:rPr lang="zh-CN" altLang="en-US" sz="3200" b="1" dirty="0">
                <a:latin typeface="华文中宋" charset="-122"/>
                <a:ea typeface="华文中宋" charset="-122"/>
              </a:rPr>
              <a:t>   </a:t>
            </a:r>
            <a:endParaRPr lang="zh-CN" altLang="en-US" sz="2400" b="1" dirty="0">
              <a:solidFill>
                <a:srgbClr val="FF0000"/>
              </a:solidFill>
              <a:latin typeface="华文仿宋" charset="-122"/>
              <a:ea typeface="华文仿宋" charset="-122"/>
            </a:endParaRPr>
          </a:p>
          <a:p>
            <a:endParaRPr lang="zh-CN" altLang="en-US" sz="2400" b="1" dirty="0">
              <a:latin typeface="华文中宋" charset="-122"/>
              <a:ea typeface="华文中宋" charset="-122"/>
            </a:endParaRPr>
          </a:p>
          <a:p>
            <a:endParaRPr lang="zh-CN" altLang="en-US" sz="2400" b="1" dirty="0">
              <a:latin typeface="华文中宋" charset="-122"/>
              <a:ea typeface="华文中宋" charset="-122"/>
            </a:endParaRPr>
          </a:p>
          <a:p>
            <a:endParaRPr lang="zh-CN" altLang="en-US" sz="2400" b="1" dirty="0">
              <a:latin typeface="华文中宋" charset="-122"/>
              <a:ea typeface="华文中宋" charset="-122"/>
            </a:endParaRPr>
          </a:p>
          <a:p>
            <a:r>
              <a:rPr lang="zh-CN" altLang="en-US" sz="2400" b="1" dirty="0">
                <a:latin typeface="华文中宋" charset="-122"/>
                <a:ea typeface="华文中宋" charset="-122"/>
              </a:rPr>
              <a:t>⑵〔提问〕：“我到现在终于没有见——大约孔乙己的确死了。”这句话应该怎样理解？</a:t>
            </a:r>
            <a:endParaRPr lang="zh-CN" altLang="en-US" sz="2400" b="1" dirty="0">
              <a:latin typeface="华文中宋" charset="-122"/>
              <a:ea typeface="华文中宋" charset="-122"/>
            </a:endParaRPr>
          </a:p>
          <a:p>
            <a:r>
              <a:rPr lang="zh-CN" altLang="en-US" sz="2400" b="1" dirty="0">
                <a:latin typeface="华文中宋" charset="-122"/>
                <a:ea typeface="华文中宋" charset="-122"/>
              </a:rPr>
              <a:t>    </a:t>
            </a:r>
            <a:endParaRPr lang="zh-CN" altLang="en-US" sz="2400" b="1" dirty="0">
              <a:latin typeface="华文中宋" charset="-122"/>
              <a:ea typeface="华文中宋" charset="-122"/>
            </a:endParaRPr>
          </a:p>
        </p:txBody>
      </p:sp>
      <p:sp>
        <p:nvSpPr>
          <p:cNvPr id="3" name="文本框 2"/>
          <p:cNvSpPr txBox="1"/>
          <p:nvPr/>
        </p:nvSpPr>
        <p:spPr>
          <a:xfrm>
            <a:off x="458470" y="1637030"/>
            <a:ext cx="8434070" cy="829945"/>
          </a:xfrm>
          <a:prstGeom prst="rect">
            <a:avLst/>
          </a:prstGeom>
          <a:noFill/>
        </p:spPr>
        <p:txBody>
          <a:bodyPr wrap="square" rtlCol="0">
            <a:spAutoFit/>
          </a:bodyPr>
          <a:p>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具体写出了孔乙己已渐渐被人遗忘，点出了“没有他，别人也便这么过”。</a:t>
            </a:r>
            <a:endPar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p:txBody>
      </p:sp>
      <p:sp>
        <p:nvSpPr>
          <p:cNvPr id="5" name="文本框 4"/>
          <p:cNvSpPr txBox="1"/>
          <p:nvPr/>
        </p:nvSpPr>
        <p:spPr>
          <a:xfrm>
            <a:off x="436245" y="3963670"/>
            <a:ext cx="8384540" cy="2245360"/>
          </a:xfrm>
          <a:prstGeom prst="rect">
            <a:avLst/>
          </a:prstGeom>
          <a:noFill/>
        </p:spPr>
        <p:txBody>
          <a:bodyPr wrap="square" rtlCol="0">
            <a:spAutoFit/>
          </a:bodyPr>
          <a:p>
            <a:r>
              <a:rPr lang="zh-CN" altLang="en-US" sz="28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明确：“大约”表示估计和猜测，因为没有人说起过这件事，只能推测；说“的确”，因为从孔乙己的社会处境和不幸遭遇来看，死亡是必然的，又“到现在终于没有见”，所以说“大约孔乙己的确死了”。</a:t>
            </a:r>
            <a:endParaRPr lang="zh-CN" altLang="en-US" sz="28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0" fill="hold"/>
                                        <p:tgtEl>
                                          <p:spTgt spid="5"/>
                                        </p:tgtEl>
                                        <p:attrNameLst>
                                          <p:attrName>ppt_x</p:attrName>
                                        </p:attrNameLst>
                                      </p:cBhvr>
                                      <p:tavLst>
                                        <p:tav tm="0">
                                          <p:val>
                                            <p:strVal val="#ppt_x"/>
                                          </p:val>
                                        </p:tav>
                                        <p:tav tm="100000">
                                          <p:val>
                                            <p:strVal val="#ppt_x"/>
                                          </p:val>
                                        </p:tav>
                                      </p:tavLst>
                                    </p:anim>
                                    <p:anim calcmode="lin" valueType="num">
                                      <p:cBhvr additive="base">
                                        <p:cTn id="14"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Lst>
  </p:timing>
</p:sld>
</file>

<file path=ppt/slides/slide55.xml><?xml version="1.0" encoding="utf-8"?>
<p:sld xmlns:a="http://schemas.openxmlformats.org/drawingml/2006/main" xmlns:r="http://schemas.openxmlformats.org/officeDocument/2006/relationships" xmlns:p="http://schemas.openxmlformats.org/presentationml/2006/main">
  <p:cSld>
    <p:bg bwMode="white">
      <p:bgPr>
        <a:gradFill rotWithShape="0">
          <a:gsLst>
            <a:gs pos="0">
              <a:schemeClr val="accent1"/>
            </a:gs>
            <a:gs pos="93000">
              <a:schemeClr val="accent5"/>
            </a:gs>
          </a:gsLst>
          <a:lin ang="5400000" scaled="0"/>
        </a:gradFill>
        <a:effectLst/>
      </p:bgPr>
    </p:bg>
    <p:spTree>
      <p:nvGrpSpPr>
        <p:cNvPr id="1" name=""/>
        <p:cNvGrpSpPr/>
        <p:nvPr/>
      </p:nvGrpSpPr>
      <p:grpSpPr/>
      <p:sp>
        <p:nvSpPr>
          <p:cNvPr id="34818" name="文本框 206852"/>
          <p:cNvSpPr txBox="1"/>
          <p:nvPr/>
        </p:nvSpPr>
        <p:spPr>
          <a:xfrm>
            <a:off x="1241425" y="842963"/>
            <a:ext cx="180975" cy="366712"/>
          </a:xfrm>
          <a:prstGeom prst="rect">
            <a:avLst/>
          </a:prstGeom>
          <a:noFill/>
          <a:ln w="9525">
            <a:noFill/>
          </a:ln>
        </p:spPr>
        <p:txBody>
          <a:bodyPr wrap="none" lIns="90000" tIns="46800" rIns="90000" bIns="46800" anchor="t">
            <a:spAutoFit/>
          </a:bodyPr>
          <a:p>
            <a:endParaRPr lang="zh-CN" altLang="zh-CN" dirty="0">
              <a:latin typeface="Arial" panose="020B0604020202020204" pitchFamily="34" charset="0"/>
              <a:ea typeface="宋体" panose="02010600030101010101" pitchFamily="2" charset="-122"/>
            </a:endParaRPr>
          </a:p>
        </p:txBody>
      </p:sp>
      <p:sp>
        <p:nvSpPr>
          <p:cNvPr id="34819" name="文本框 206858"/>
          <p:cNvSpPr txBox="1"/>
          <p:nvPr/>
        </p:nvSpPr>
        <p:spPr>
          <a:xfrm>
            <a:off x="593725" y="1633538"/>
            <a:ext cx="180975" cy="366712"/>
          </a:xfrm>
          <a:prstGeom prst="rect">
            <a:avLst/>
          </a:prstGeom>
          <a:noFill/>
          <a:ln w="9525">
            <a:noFill/>
          </a:ln>
        </p:spPr>
        <p:txBody>
          <a:bodyPr wrap="none" lIns="90000" tIns="46800" rIns="90000" bIns="46800" anchor="t">
            <a:spAutoFit/>
          </a:bodyPr>
          <a:p>
            <a:endParaRPr lang="zh-CN" altLang="zh-CN" dirty="0">
              <a:latin typeface="Arial" panose="020B0604020202020204" pitchFamily="34" charset="0"/>
              <a:ea typeface="楷体_GB2312" pitchFamily="49" charset="-122"/>
            </a:endParaRPr>
          </a:p>
        </p:txBody>
      </p:sp>
      <p:sp>
        <p:nvSpPr>
          <p:cNvPr id="2" name="文本框 1"/>
          <p:cNvSpPr txBox="1"/>
          <p:nvPr/>
        </p:nvSpPr>
        <p:spPr>
          <a:xfrm>
            <a:off x="339725" y="425450"/>
            <a:ext cx="8529638" cy="2611120"/>
          </a:xfrm>
          <a:prstGeom prst="rect">
            <a:avLst/>
          </a:prstGeom>
          <a:noFill/>
          <a:ln w="9525">
            <a:noFill/>
          </a:ln>
        </p:spPr>
        <p:txBody>
          <a:bodyPr anchor="t">
            <a:spAutoFit/>
          </a:bodyPr>
          <a:p>
            <a:pPr>
              <a:lnSpc>
                <a:spcPts val="3275"/>
              </a:lnSpc>
            </a:pPr>
            <a:r>
              <a:rPr lang="zh-CN" altLang="en-US" sz="2400" b="1" dirty="0">
                <a:latin typeface="华文中宋" charset="-122"/>
                <a:ea typeface="华文中宋" charset="-122"/>
              </a:rPr>
              <a:t>三、课堂总结：</a:t>
            </a:r>
            <a:endParaRPr lang="zh-CN" altLang="en-US" sz="2400" b="1" dirty="0">
              <a:latin typeface="华文中宋" charset="-122"/>
              <a:ea typeface="华文中宋" charset="-122"/>
            </a:endParaRPr>
          </a:p>
          <a:p>
            <a:pPr>
              <a:lnSpc>
                <a:spcPts val="3275"/>
              </a:lnSpc>
            </a:pPr>
            <a:r>
              <a:rPr lang="zh-CN" altLang="en-US" sz="2400" b="1" dirty="0">
                <a:latin typeface="华文中宋" charset="-122"/>
                <a:ea typeface="华文中宋" charset="-122"/>
              </a:rPr>
              <a:t>1、概括中心思想</a:t>
            </a:r>
            <a:endParaRPr lang="zh-CN" altLang="en-US" sz="2400" b="1" dirty="0">
              <a:latin typeface="华文中宋" charset="-122"/>
              <a:ea typeface="华文中宋" charset="-122"/>
            </a:endParaRPr>
          </a:p>
          <a:p>
            <a:pPr>
              <a:lnSpc>
                <a:spcPts val="3275"/>
              </a:lnSpc>
            </a:pPr>
            <a:r>
              <a:rPr lang="zh-CN" altLang="en-US" sz="2400" b="1" dirty="0">
                <a:latin typeface="华文中宋" charset="-122"/>
                <a:ea typeface="华文中宋" charset="-122"/>
              </a:rPr>
              <a:t>   </a:t>
            </a:r>
            <a:endParaRPr lang="zh-CN" altLang="en-US" sz="2400" b="1" dirty="0">
              <a:latin typeface="华文中宋" charset="-122"/>
              <a:ea typeface="华文中宋" charset="-122"/>
            </a:endParaRPr>
          </a:p>
          <a:p>
            <a:pPr>
              <a:lnSpc>
                <a:spcPts val="3275"/>
              </a:lnSpc>
            </a:pPr>
            <a:endParaRPr lang="zh-CN" altLang="en-US" sz="2400" b="1" dirty="0">
              <a:latin typeface="华文中宋" charset="-122"/>
              <a:ea typeface="华文中宋" charset="-122"/>
            </a:endParaRPr>
          </a:p>
          <a:p>
            <a:pPr>
              <a:lnSpc>
                <a:spcPts val="3275"/>
              </a:lnSpc>
            </a:pPr>
            <a:r>
              <a:rPr lang="zh-CN" altLang="en-US" sz="2400" b="1" dirty="0">
                <a:latin typeface="华文中宋" charset="-122"/>
                <a:ea typeface="华文中宋" charset="-122"/>
              </a:rPr>
              <a:t>2、师生共同归纳欣赏本文精巧的布局明确要点：</a:t>
            </a:r>
            <a:endParaRPr lang="zh-CN" altLang="en-US" sz="2400" b="1" dirty="0">
              <a:latin typeface="华文中宋" charset="-122"/>
              <a:ea typeface="华文中宋" charset="-122"/>
            </a:endParaRPr>
          </a:p>
          <a:p>
            <a:pPr>
              <a:lnSpc>
                <a:spcPts val="3275"/>
              </a:lnSpc>
            </a:pPr>
            <a:r>
              <a:rPr lang="zh-CN" altLang="en-US" sz="2400" b="1" dirty="0">
                <a:solidFill>
                  <a:srgbClr val="FF0000"/>
                </a:solidFill>
                <a:latin typeface="华文中宋" charset="-122"/>
                <a:ea typeface="华文中宋" charset="-122"/>
              </a:rPr>
              <a:t>  </a:t>
            </a:r>
            <a:endParaRPr lang="zh-CN" altLang="en-US" sz="2400" b="1" dirty="0">
              <a:solidFill>
                <a:srgbClr val="FF0000"/>
              </a:solidFill>
              <a:latin typeface="华文中宋" charset="-122"/>
              <a:ea typeface="华文中宋" charset="-122"/>
            </a:endParaRPr>
          </a:p>
        </p:txBody>
      </p:sp>
      <p:sp>
        <p:nvSpPr>
          <p:cNvPr id="3" name="文本框 2"/>
          <p:cNvSpPr txBox="1"/>
          <p:nvPr/>
        </p:nvSpPr>
        <p:spPr>
          <a:xfrm>
            <a:off x="523875" y="1320165"/>
            <a:ext cx="8296910" cy="930910"/>
          </a:xfrm>
          <a:prstGeom prst="rect">
            <a:avLst/>
          </a:prstGeom>
          <a:noFill/>
        </p:spPr>
        <p:txBody>
          <a:bodyPr wrap="square" rtlCol="0">
            <a:spAutoFit/>
          </a:bodyPr>
          <a:p>
            <a:pPr>
              <a:lnSpc>
                <a:spcPts val="3275"/>
              </a:lnSpc>
            </a:pPr>
            <a:r>
              <a:rPr lang="zh-CN" altLang="en-US" sz="2000" b="1" dirty="0">
                <a:solidFill>
                  <a:srgbClr val="0000FF"/>
                </a:solidFill>
                <a:latin typeface="华文中宋" charset="-122"/>
                <a:ea typeface="华文中宋" charset="-122"/>
                <a:sym typeface="+mn-ea"/>
              </a:rPr>
              <a:t>《孔乙己》这篇小说，塑造了一个受封建科举制度摧残致于毁灭的旧知识分子的典型，揭示并控诉了封建制度人吃人的罪恶本质。</a:t>
            </a:r>
            <a:endParaRPr lang="zh-CN" altLang="en-US" sz="2000" b="1" dirty="0">
              <a:solidFill>
                <a:srgbClr val="0000FF"/>
              </a:solidFill>
              <a:latin typeface="华文中宋" charset="-122"/>
              <a:ea typeface="华文中宋" charset="-122"/>
              <a:sym typeface="+mn-ea"/>
            </a:endParaRPr>
          </a:p>
        </p:txBody>
      </p:sp>
      <p:sp>
        <p:nvSpPr>
          <p:cNvPr id="4" name="文本框 3"/>
          <p:cNvSpPr txBox="1"/>
          <p:nvPr/>
        </p:nvSpPr>
        <p:spPr>
          <a:xfrm>
            <a:off x="381635" y="2609215"/>
            <a:ext cx="8439150" cy="3870960"/>
          </a:xfrm>
          <a:prstGeom prst="rect">
            <a:avLst/>
          </a:prstGeom>
          <a:noFill/>
        </p:spPr>
        <p:txBody>
          <a:bodyPr wrap="square" rtlCol="0">
            <a:spAutoFit/>
          </a:bodyPr>
          <a:p>
            <a:pPr>
              <a:lnSpc>
                <a:spcPts val="3275"/>
              </a:lnSpc>
            </a:pPr>
            <a:r>
              <a:rPr lang="zh-CN" altLang="en-US" b="1" dirty="0">
                <a:solidFill>
                  <a:srgbClr val="FF0000"/>
                </a:solidFill>
                <a:latin typeface="华文中宋" charset="-122"/>
                <a:ea typeface="华文中宋" charset="-122"/>
                <a:sym typeface="+mn-ea"/>
              </a:rPr>
              <a:t> </a:t>
            </a:r>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⑴描述鲁镇咸亨酒店，为典型人物活动提供了典型环境。</a:t>
            </a:r>
            <a:endPar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endParaRPr>
          </a:p>
          <a:p>
            <a:pPr>
              <a:lnSpc>
                <a:spcPts val="3275"/>
              </a:lnSpc>
            </a:pPr>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   ⑵以插叙说明孔乙己的经历，使人物形象完整，情节紧凑。</a:t>
            </a:r>
            <a:endPar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endParaRPr>
          </a:p>
          <a:p>
            <a:pPr>
              <a:lnSpc>
                <a:spcPts val="3275"/>
              </a:lnSpc>
            </a:pPr>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   ⑶以“我”——酒店小伙计的见闻为线索组接生活画面，使人物性格脉络清楚，故事情节的展开线索分明，结构安排严谨完整，增强了亲切感和真实感。</a:t>
            </a:r>
            <a:endPar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endParaRPr>
          </a:p>
          <a:p>
            <a:pPr>
              <a:lnSpc>
                <a:spcPts val="3275"/>
              </a:lnSpc>
            </a:pPr>
            <a:r>
              <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   ⑷以笑贯穿全文，使孔乙己在笑声中出场，最后在笑声中离开生活舞台，既是对孔乙己的性格的批判，也是对社会的冷酷、群众的麻木的批判，更是对罪恶的封建制度的无情鞭挞。</a:t>
            </a:r>
            <a:endParaRPr lang="zh-CN" altLang="en-US" sz="2400" b="1" dirty="0">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charRg st="17" end="81"/>
                                            </p:txEl>
                                          </p:spTgt>
                                        </p:tgtEl>
                                        <p:attrNameLst>
                                          <p:attrName>style.visibility</p:attrName>
                                        </p:attrNameLst>
                                      </p:cBhvr>
                                      <p:to>
                                        <p:strVal val="visible"/>
                                      </p:to>
                                    </p:set>
                                    <p:anim calcmode="lin" valueType="num">
                                      <p:cBhvr additive="base">
                                        <p:cTn id="7" dur="500" fill="hold"/>
                                        <p:tgtEl>
                                          <p:spTgt spid="2">
                                            <p:txEl>
                                              <p:charRg st="17" end="8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charRg st="17" end="81"/>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
                                            <p:txEl>
                                              <p:charRg st="3" end="3"/>
                                            </p:txEl>
                                          </p:spTgt>
                                        </p:tgtEl>
                                        <p:attrNameLst>
                                          <p:attrName>style.visibility</p:attrName>
                                        </p:attrNameLst>
                                      </p:cBhvr>
                                      <p:to>
                                        <p:strVal val="visible"/>
                                      </p:to>
                                    </p:set>
                                    <p:anim calcmode="lin" valueType="num">
                                      <p:cBhvr additive="base">
                                        <p:cTn id="13" dur="500" fill="hold"/>
                                        <p:tgtEl>
                                          <p:spTgt spid="2">
                                            <p:txEl>
                                              <p:char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char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
                                            <p:txEl>
                                              <p:charRg st="104" end="133"/>
                                            </p:txEl>
                                          </p:spTgt>
                                        </p:tgtEl>
                                        <p:attrNameLst>
                                          <p:attrName>style.visibility</p:attrName>
                                        </p:attrNameLst>
                                      </p:cBhvr>
                                      <p:to>
                                        <p:strVal val="visible"/>
                                      </p:to>
                                    </p:set>
                                    <p:anim calcmode="lin" valueType="num">
                                      <p:cBhvr additive="base">
                                        <p:cTn id="19" dur="500" fill="hold"/>
                                        <p:tgtEl>
                                          <p:spTgt spid="2">
                                            <p:txEl>
                                              <p:charRg st="104" end="13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
                                            <p:txEl>
                                              <p:charRg st="104" end="13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56.xml><?xml version="1.0" encoding="utf-8"?>
<p:sld xmlns:a="http://schemas.openxmlformats.org/drawingml/2006/main" xmlns:r="http://schemas.openxmlformats.org/officeDocument/2006/relationships" xmlns:p="http://schemas.openxmlformats.org/presentationml/2006/main">
  <p:cSld>
    <p:bg bwMode="white">
      <p:bgPr>
        <a:gradFill rotWithShape="0">
          <a:gsLst>
            <a:gs pos="0">
              <a:srgbClr val="008000"/>
            </a:gs>
            <a:gs pos="93000">
              <a:schemeClr val="accent5"/>
            </a:gs>
          </a:gsLst>
          <a:lin ang="5400000" scaled="0"/>
        </a:gradFill>
        <a:effectLst/>
      </p:bgPr>
    </p:bg>
    <p:spTree>
      <p:nvGrpSpPr>
        <p:cNvPr id="1" name=""/>
        <p:cNvGrpSpPr/>
        <p:nvPr/>
      </p:nvGrpSpPr>
      <p:grpSpPr/>
      <p:sp>
        <p:nvSpPr>
          <p:cNvPr id="30722" name="文本框 2"/>
          <p:cNvSpPr txBox="1"/>
          <p:nvPr/>
        </p:nvSpPr>
        <p:spPr>
          <a:xfrm>
            <a:off x="220663" y="328613"/>
            <a:ext cx="8745538" cy="6554788"/>
          </a:xfrm>
          <a:prstGeom prst="rect">
            <a:avLst/>
          </a:prstGeom>
          <a:noFill/>
          <a:ln w="9525">
            <a:noFill/>
          </a:ln>
        </p:spPr>
        <p:txBody>
          <a:bodyPr anchor="t">
            <a:spAutoFit/>
          </a:bodyPr>
          <a:p>
            <a:r>
              <a:rPr lang="zh-CN" altLang="en-US" sz="2000" b="1" noProof="1" dirty="0">
                <a:latin typeface="华文中宋" charset="-122"/>
                <a:ea typeface="华文中宋" charset="-122"/>
                <a:cs typeface="+mn-cs"/>
              </a:rPr>
              <a:t>四、课堂检测：</a:t>
            </a:r>
            <a:endParaRPr lang="zh-CN" altLang="en-US" sz="2000" b="1" noProof="1" dirty="0">
              <a:latin typeface="华文中宋" charset="-122"/>
              <a:ea typeface="华文中宋" charset="-122"/>
            </a:endParaRPr>
          </a:p>
          <a:p>
            <a:r>
              <a:rPr lang="zh-CN" altLang="en-US" sz="2000" b="1" noProof="1" dirty="0">
                <a:latin typeface="华文中宋" charset="-122"/>
                <a:ea typeface="华文中宋" charset="-122"/>
                <a:cs typeface="+mn-cs"/>
              </a:rPr>
              <a:t>阅读下面的现代文，回答问题。</a:t>
            </a:r>
            <a:endParaRPr lang="zh-CN" altLang="en-US" sz="2000" b="1" noProof="1" dirty="0">
              <a:latin typeface="华文中宋" charset="-122"/>
              <a:ea typeface="华文中宋" charset="-122"/>
            </a:endParaRPr>
          </a:p>
          <a:p>
            <a:r>
              <a:rPr lang="zh-CN" altLang="en-US" sz="2000" b="1" noProof="1" dirty="0">
                <a:latin typeface="华文中宋" charset="-122"/>
                <a:ea typeface="华文中宋" charset="-122"/>
                <a:cs typeface="+mn-cs"/>
              </a:rPr>
              <a:t>（一）①</a:t>
            </a:r>
            <a:r>
              <a:rPr lang="zh-CN" altLang="en-US" sz="2000" b="1" u="sng" noProof="1" dirty="0">
                <a:solidFill>
                  <a:srgbClr val="FF0000"/>
                </a:solidFill>
                <a:latin typeface="华文中宋" charset="-122"/>
                <a:ea typeface="华文中宋" charset="-122"/>
                <a:cs typeface="+mn-cs"/>
              </a:rPr>
              <a:t>中秋过后，秋风是一天凉比一天</a:t>
            </a:r>
            <a:r>
              <a:rPr lang="zh-CN" altLang="en-US" sz="2000" b="1" noProof="1" dirty="0">
                <a:latin typeface="华文中宋" charset="-122"/>
                <a:ea typeface="华文中宋" charset="-122"/>
                <a:cs typeface="+mn-cs"/>
              </a:rPr>
              <a:t>，看看将近初冬；我整天的靠着火，也须穿上棉袄了。一天的下半天，没有一个顾客，我正合了眼坐着。忽然间听得一个声音，“温一碗酒。”这声音虽然极低，却很耳熟。看时又全没有人。站起来向外一望，那孔乙己便在柜台下对了门槛坐着。</a:t>
            </a:r>
            <a:r>
              <a:rPr lang="zh-CN" altLang="en-US" sz="2000" b="1" u="wavyHeavy" noProof="1" dirty="0">
                <a:solidFill>
                  <a:srgbClr val="FF0000"/>
                </a:solidFill>
                <a:latin typeface="华文中宋" charset="0"/>
                <a:ea typeface="华文中宋" charset="-122"/>
                <a:cs typeface="+mn-cs"/>
              </a:rPr>
              <a:t>他脸上黑而且瘦，已经不成样子；穿一件破夹袄，盘着两腿，下面垫一个蒲包，用草绳在肩上挂住</a:t>
            </a:r>
            <a:r>
              <a:rPr lang="zh-CN" altLang="en-US" sz="2000" b="1" noProof="1" dirty="0">
                <a:latin typeface="华文中宋" charset="-122"/>
                <a:ea typeface="华文中宋" charset="-122"/>
                <a:cs typeface="+mn-cs"/>
              </a:rPr>
              <a:t>；见了我，又说道，“温一碗酒。”掌柜也伸出头去，一面说，“孔乙己么？你还欠十九个钱呢！”孔乙己很颓唐的仰面答道，“这……下回还清罢。这一回是现钱，酒要好。”掌柜仍然同平常一样，笑着对他说，“孔乙己，你又偷了东西了！”但他这回却不十分分辩，单说了一句“不要取笑！”“取笑？要不是偷，怎么会打断腿？”孔乙己低声说道，“跌断，跌，跌……”他的眼色，很像恳求掌柜，不要再提。此时已经聚集了几个人，便和掌柜都笑了。我温了酒，端出去，放在门槛上。他从破衣袋里摸出四文大钱，放在我手里，见他满手是泥，原来他便用这手走来的。不一会，他喝完酒，便又在旁人的说笑声中，坐着用这手慢慢走去了。</a:t>
            </a:r>
            <a:endParaRPr lang="zh-CN" altLang="en-US" sz="2000" b="1" noProof="1" dirty="0">
              <a:latin typeface="华文中宋" charset="-122"/>
              <a:ea typeface="华文中宋" charset="-122"/>
            </a:endParaRPr>
          </a:p>
          <a:p>
            <a:r>
              <a:rPr lang="zh-CN" altLang="en-US" sz="2000" b="1" noProof="1" dirty="0">
                <a:latin typeface="华文中宋" charset="-122"/>
                <a:ea typeface="华文中宋" charset="-122"/>
                <a:cs typeface="+mn-cs"/>
              </a:rPr>
              <a:t>  ②自此以后，又长久没有看见孔乙己。到了年关，掌柜取下粉板说，“孔乙己还欠十九个钱呢！”到了第二年的端午，又说“孔乙己还欠十九个钱呢！”到中秋可是没有说，再到年关也没有看见他。</a:t>
            </a:r>
            <a:endParaRPr lang="zh-CN" altLang="en-US" sz="2000" b="1" noProof="1" dirty="0">
              <a:latin typeface="华文中宋" charset="-122"/>
              <a:ea typeface="华文中宋" charset="-122"/>
            </a:endParaRPr>
          </a:p>
          <a:p>
            <a:r>
              <a:rPr lang="zh-CN" altLang="en-US" sz="2000" b="1" noProof="1" dirty="0">
                <a:latin typeface="华文中宋" charset="-122"/>
                <a:ea typeface="华文中宋" charset="-122"/>
                <a:cs typeface="+mn-cs"/>
              </a:rPr>
              <a:t>  ③我到现在终于没有见——大约孔乙己的确死了。　                                                               </a:t>
            </a:r>
            <a:endParaRPr lang="zh-CN" altLang="en-US" sz="2000" b="1" noProof="1" dirty="0">
              <a:latin typeface="华文中宋" charset="-122"/>
              <a:ea typeface="华文中宋" charset="-122"/>
            </a:endParaRPr>
          </a:p>
          <a:p>
            <a:r>
              <a:rPr lang="zh-CN" altLang="en-US" sz="2000" b="1" noProof="1" dirty="0">
                <a:latin typeface="华文中宋" charset="-122"/>
                <a:ea typeface="华文中宋" charset="-122"/>
                <a:cs typeface="+mn-cs"/>
              </a:rPr>
              <a:t>                                             （节选自《孔乙己》）</a:t>
            </a:r>
            <a:endParaRPr lang="zh-CN" altLang="en-US" sz="2000" b="1" noProof="1" dirty="0">
              <a:latin typeface="华文中宋" charset="-122"/>
              <a:ea typeface="华文中宋"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文本框 3"/>
          <p:cNvSpPr txBox="1"/>
          <p:nvPr/>
        </p:nvSpPr>
        <p:spPr>
          <a:xfrm>
            <a:off x="285750" y="368300"/>
            <a:ext cx="8631238" cy="4321175"/>
          </a:xfrm>
          <a:prstGeom prst="rect">
            <a:avLst/>
          </a:prstGeom>
          <a:noFill/>
          <a:ln w="9525">
            <a:noFill/>
          </a:ln>
        </p:spPr>
        <p:txBody>
          <a:bodyPr anchor="t">
            <a:spAutoFit/>
          </a:bodyPr>
          <a:p>
            <a:pPr>
              <a:lnSpc>
                <a:spcPts val="3665"/>
              </a:lnSpc>
            </a:pPr>
            <a:r>
              <a:rPr lang="zh-CN" altLang="en-US" sz="2800" b="1" dirty="0">
                <a:latin typeface="华文中宋" charset="-122"/>
                <a:ea typeface="华文中宋" charset="-122"/>
              </a:rPr>
              <a:t>1．文段①划横线句是</a:t>
            </a:r>
            <a:r>
              <a:rPr lang="zh-CN" altLang="en-US" sz="2800" b="1" u="sng" dirty="0">
                <a:latin typeface="华文中宋" charset="-122"/>
                <a:ea typeface="华文中宋" charset="-122"/>
              </a:rPr>
              <a:t>      </a:t>
            </a:r>
            <a:r>
              <a:rPr lang="zh-CN" altLang="en-US" sz="2800" b="1" dirty="0">
                <a:latin typeface="华文中宋" charset="-122"/>
                <a:ea typeface="华文中宋" charset="-122"/>
              </a:rPr>
              <a:t>描写，在文中的作用是</a:t>
            </a:r>
            <a:r>
              <a:rPr lang="zh-CN" altLang="en-US" sz="2800" b="1" u="sng" dirty="0">
                <a:latin typeface="华文中宋" charset="-122"/>
                <a:ea typeface="华文中宋" charset="-122"/>
              </a:rPr>
              <a:t>                                     </a:t>
            </a:r>
            <a:r>
              <a:rPr lang="zh-CN" altLang="en-US" sz="2800" b="1" dirty="0">
                <a:latin typeface="华文中宋" charset="-122"/>
                <a:ea typeface="华文中宋" charset="-122"/>
              </a:rPr>
              <a:t>。</a:t>
            </a:r>
            <a:endParaRPr lang="zh-CN" altLang="en-US" sz="2800" b="1" dirty="0">
              <a:latin typeface="华文中宋" charset="-122"/>
              <a:ea typeface="华文中宋" charset="-122"/>
            </a:endParaRPr>
          </a:p>
          <a:p>
            <a:pPr>
              <a:lnSpc>
                <a:spcPts val="3665"/>
              </a:lnSpc>
            </a:pPr>
            <a:r>
              <a:rPr lang="zh-CN" altLang="en-US" sz="2800" b="1" dirty="0">
                <a:latin typeface="华文中宋" charset="-122"/>
                <a:ea typeface="华文中宋" charset="-122"/>
              </a:rPr>
              <a:t>2．文段①中划波浪线句运用的描写方法是</a:t>
            </a:r>
            <a:r>
              <a:rPr lang="zh-CN" altLang="en-US" sz="2800" b="1" u="sng" dirty="0">
                <a:latin typeface="华文中宋" charset="-122"/>
                <a:ea typeface="华文中宋" charset="-122"/>
              </a:rPr>
              <a:t>         </a:t>
            </a:r>
            <a:r>
              <a:rPr lang="zh-CN" altLang="en-US" sz="2800" b="1" dirty="0">
                <a:latin typeface="华文中宋" charset="-122"/>
                <a:ea typeface="华文中宋" charset="-122"/>
              </a:rPr>
              <a:t>，表现了孔乙已</a:t>
            </a:r>
            <a:r>
              <a:rPr lang="zh-CN" altLang="en-US" sz="2800" b="1" u="sng" dirty="0">
                <a:latin typeface="华文中宋" charset="-122"/>
                <a:ea typeface="华文中宋" charset="-122"/>
              </a:rPr>
              <a:t>                    </a:t>
            </a:r>
            <a:r>
              <a:rPr lang="zh-CN" altLang="en-US" sz="2800" b="1" dirty="0">
                <a:latin typeface="华文中宋" charset="-122"/>
                <a:ea typeface="华文中宋" charset="-122"/>
              </a:rPr>
              <a:t>的生活状况。</a:t>
            </a:r>
            <a:endParaRPr lang="zh-CN" altLang="en-US" sz="2800" b="1" dirty="0">
              <a:latin typeface="华文中宋" charset="-122"/>
              <a:ea typeface="华文中宋" charset="-122"/>
            </a:endParaRPr>
          </a:p>
          <a:p>
            <a:pPr>
              <a:lnSpc>
                <a:spcPts val="3665"/>
              </a:lnSpc>
            </a:pPr>
            <a:r>
              <a:rPr lang="zh-CN" altLang="en-US" sz="2800" b="1" dirty="0">
                <a:latin typeface="华文中宋" charset="-122"/>
                <a:ea typeface="华文中宋" charset="-122"/>
              </a:rPr>
              <a:t>3．选段中写了三次笑声，表现了掌柜和众人的</a:t>
            </a:r>
            <a:r>
              <a:rPr lang="zh-CN" altLang="en-US" sz="2800" b="1" u="sng" dirty="0">
                <a:latin typeface="华文中宋" charset="-122"/>
                <a:ea typeface="华文中宋" charset="-122"/>
              </a:rPr>
              <a:t>          </a:t>
            </a:r>
            <a:r>
              <a:rPr lang="zh-CN" altLang="en-US" sz="2800" b="1" dirty="0">
                <a:latin typeface="华文中宋" charset="-122"/>
                <a:ea typeface="华文中宋" charset="-122"/>
              </a:rPr>
              <a:t>。</a:t>
            </a:r>
            <a:endParaRPr lang="zh-CN" altLang="en-US" sz="2800" b="1" dirty="0">
              <a:latin typeface="华文中宋" charset="-122"/>
              <a:ea typeface="华文中宋" charset="-122"/>
            </a:endParaRPr>
          </a:p>
          <a:p>
            <a:pPr>
              <a:lnSpc>
                <a:spcPts val="3665"/>
              </a:lnSpc>
            </a:pPr>
            <a:r>
              <a:rPr lang="zh-CN" altLang="en-US" sz="2800" b="1" dirty="0">
                <a:latin typeface="华文中宋" charset="-122"/>
                <a:ea typeface="华文中宋" charset="-122"/>
              </a:rPr>
              <a:t>4．在一次语文综合性学习活动中，同学们一起探讨“造成孔乙已悲剧命运的原因”，请就此谈谈你的观点。</a:t>
            </a:r>
            <a:endParaRPr lang="zh-CN" altLang="en-US" sz="2800" b="1" dirty="0">
              <a:latin typeface="华文中宋" charset="-122"/>
              <a:ea typeface="华文中宋" charset="-122"/>
            </a:endParaRPr>
          </a:p>
        </p:txBody>
      </p:sp>
      <p:sp>
        <p:nvSpPr>
          <p:cNvPr id="5" name="文本框 4"/>
          <p:cNvSpPr txBox="1"/>
          <p:nvPr/>
        </p:nvSpPr>
        <p:spPr>
          <a:xfrm>
            <a:off x="3910013" y="368300"/>
            <a:ext cx="895350" cy="522288"/>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环境</a:t>
            </a:r>
            <a:endParaRPr lang="zh-CN" altLang="en-US" sz="2800" b="1" dirty="0">
              <a:solidFill>
                <a:srgbClr val="FF0000"/>
              </a:solidFill>
              <a:latin typeface="华文仿宋" charset="-122"/>
              <a:ea typeface="华文仿宋" charset="-122"/>
            </a:endParaRPr>
          </a:p>
        </p:txBody>
      </p:sp>
      <p:sp>
        <p:nvSpPr>
          <p:cNvPr id="6" name="文本框 5"/>
          <p:cNvSpPr txBox="1"/>
          <p:nvPr/>
        </p:nvSpPr>
        <p:spPr>
          <a:xfrm>
            <a:off x="698500" y="862013"/>
            <a:ext cx="6594475" cy="522287"/>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渲染悲凉气氛，暗示孔乙己的悲惨命运。</a:t>
            </a:r>
            <a:endParaRPr lang="zh-CN" altLang="en-US" sz="2800" b="1" dirty="0">
              <a:solidFill>
                <a:srgbClr val="FF0000"/>
              </a:solidFill>
              <a:latin typeface="华文仿宋" charset="-122"/>
              <a:ea typeface="华文仿宋" charset="-122"/>
            </a:endParaRPr>
          </a:p>
        </p:txBody>
      </p:sp>
      <p:sp>
        <p:nvSpPr>
          <p:cNvPr id="7" name="文本框 6"/>
          <p:cNvSpPr txBox="1"/>
          <p:nvPr/>
        </p:nvSpPr>
        <p:spPr>
          <a:xfrm>
            <a:off x="7054850" y="1320800"/>
            <a:ext cx="1606550" cy="520700"/>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外貌描写</a:t>
            </a:r>
            <a:endParaRPr lang="zh-CN" altLang="en-US" sz="2800" b="1" dirty="0">
              <a:solidFill>
                <a:srgbClr val="FF0000"/>
              </a:solidFill>
              <a:latin typeface="华文仿宋" charset="-122"/>
              <a:ea typeface="华文仿宋" charset="-122"/>
            </a:endParaRPr>
          </a:p>
        </p:txBody>
      </p:sp>
      <p:sp>
        <p:nvSpPr>
          <p:cNvPr id="8" name="文本框 7"/>
          <p:cNvSpPr txBox="1"/>
          <p:nvPr/>
        </p:nvSpPr>
        <p:spPr>
          <a:xfrm>
            <a:off x="2543175" y="1774825"/>
            <a:ext cx="3387725" cy="522288"/>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穷困潦倒、可怜悲惨</a:t>
            </a:r>
            <a:endParaRPr lang="zh-CN" altLang="en-US" sz="2800" b="1" dirty="0">
              <a:solidFill>
                <a:srgbClr val="FF0000"/>
              </a:solidFill>
              <a:latin typeface="华文仿宋" charset="-122"/>
              <a:ea typeface="华文仿宋" charset="-122"/>
            </a:endParaRPr>
          </a:p>
        </p:txBody>
      </p:sp>
      <p:sp>
        <p:nvSpPr>
          <p:cNvPr id="9" name="文本框 8"/>
          <p:cNvSpPr txBox="1"/>
          <p:nvPr/>
        </p:nvSpPr>
        <p:spPr>
          <a:xfrm>
            <a:off x="698500" y="2722563"/>
            <a:ext cx="1606550" cy="522287"/>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冷漠无情</a:t>
            </a:r>
            <a:endParaRPr lang="zh-CN" altLang="en-US" sz="2800" b="1" dirty="0">
              <a:solidFill>
                <a:srgbClr val="FF0000"/>
              </a:solidFill>
              <a:latin typeface="华文仿宋" charset="-122"/>
              <a:ea typeface="华文仿宋" charset="-122"/>
            </a:endParaRPr>
          </a:p>
        </p:txBody>
      </p:sp>
      <p:sp>
        <p:nvSpPr>
          <p:cNvPr id="10" name="文本框 9"/>
          <p:cNvSpPr txBox="1"/>
          <p:nvPr/>
        </p:nvSpPr>
        <p:spPr>
          <a:xfrm>
            <a:off x="285750" y="4683125"/>
            <a:ext cx="8375650" cy="1030288"/>
          </a:xfrm>
          <a:prstGeom prst="rect">
            <a:avLst/>
          </a:prstGeom>
          <a:noFill/>
          <a:ln w="9525">
            <a:noFill/>
          </a:ln>
        </p:spPr>
        <p:txBody>
          <a:bodyPr wrap="none" anchor="t">
            <a:spAutoFit/>
          </a:bodyPr>
          <a:p>
            <a:pPr>
              <a:lnSpc>
                <a:spcPts val="3665"/>
              </a:lnSpc>
            </a:pPr>
            <a:r>
              <a:rPr lang="zh-CN" altLang="en-US" sz="2800" b="1" dirty="0">
                <a:solidFill>
                  <a:srgbClr val="FF0000"/>
                </a:solidFill>
                <a:latin typeface="华文仿宋" charset="-122"/>
                <a:ea typeface="华文仿宋" charset="-122"/>
              </a:rPr>
              <a:t>孔乙已是封建科举制度的牺牲品；冷酷无情的社会害</a:t>
            </a:r>
            <a:endParaRPr lang="zh-CN" altLang="en-US" sz="2800" b="1" dirty="0">
              <a:solidFill>
                <a:srgbClr val="FF0000"/>
              </a:solidFill>
              <a:latin typeface="华文仿宋" charset="-122"/>
              <a:ea typeface="华文仿宋" charset="-122"/>
            </a:endParaRPr>
          </a:p>
          <a:p>
            <a:pPr>
              <a:lnSpc>
                <a:spcPts val="3665"/>
              </a:lnSpc>
            </a:pPr>
            <a:r>
              <a:rPr lang="zh-CN" altLang="en-US" sz="2800" b="1" dirty="0">
                <a:solidFill>
                  <a:srgbClr val="FF0000"/>
                </a:solidFill>
                <a:latin typeface="华文仿宋" charset="-122"/>
                <a:ea typeface="华文仿宋" charset="-122"/>
              </a:rPr>
              <a:t>了他；归咎于他自己的不争气。</a:t>
            </a:r>
            <a:endParaRPr lang="zh-CN" altLang="en-US" sz="2800" b="1" dirty="0">
              <a:solidFill>
                <a:srgbClr val="FF0000"/>
              </a:solidFill>
              <a:latin typeface="华文仿宋" charset="-122"/>
              <a:ea typeface="华文仿宋"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500"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1+#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58.xml><?xml version="1.0" encoding="utf-8"?>
<p:sld xmlns:a="http://schemas.openxmlformats.org/drawingml/2006/main" xmlns:r="http://schemas.openxmlformats.org/officeDocument/2006/relationships" xmlns:p="http://schemas.openxmlformats.org/presentationml/2006/main">
  <p:cSld>
    <p:bg bwMode="white">
      <p:bgPr>
        <a:gradFill rotWithShape="0">
          <a:gsLst>
            <a:gs pos="0">
              <a:schemeClr val="accent1"/>
            </a:gs>
            <a:gs pos="93000">
              <a:schemeClr val="accent5"/>
            </a:gs>
          </a:gsLst>
          <a:lin ang="5400000" scaled="0"/>
        </a:gradFill>
        <a:effectLst/>
      </p:bgPr>
    </p:bg>
    <p:spTree>
      <p:nvGrpSpPr>
        <p:cNvPr id="1" name=""/>
        <p:cNvGrpSpPr/>
        <p:nvPr/>
      </p:nvGrpSpPr>
      <p:grpSpPr/>
      <p:sp>
        <p:nvSpPr>
          <p:cNvPr id="37890" name="文本框 195589"/>
          <p:cNvSpPr txBox="1"/>
          <p:nvPr/>
        </p:nvSpPr>
        <p:spPr>
          <a:xfrm>
            <a:off x="1096963" y="5738813"/>
            <a:ext cx="180975" cy="366712"/>
          </a:xfrm>
          <a:prstGeom prst="rect">
            <a:avLst/>
          </a:prstGeom>
          <a:noFill/>
          <a:ln w="9525">
            <a:noFill/>
          </a:ln>
        </p:spPr>
        <p:txBody>
          <a:bodyPr wrap="none" lIns="90000" tIns="46800" rIns="90000" bIns="46800" anchor="t">
            <a:spAutoFit/>
          </a:bodyPr>
          <a:p>
            <a:endParaRPr lang="zh-CN" altLang="zh-CN" dirty="0">
              <a:latin typeface="Arial" panose="020B0604020202020204" pitchFamily="34" charset="0"/>
              <a:ea typeface="宋体" panose="02010600030101010101" pitchFamily="2" charset="-122"/>
            </a:endParaRPr>
          </a:p>
        </p:txBody>
      </p:sp>
      <p:sp>
        <p:nvSpPr>
          <p:cNvPr id="37891" name="文本框 3"/>
          <p:cNvSpPr txBox="1"/>
          <p:nvPr/>
        </p:nvSpPr>
        <p:spPr>
          <a:xfrm>
            <a:off x="223838" y="254000"/>
            <a:ext cx="8697912" cy="6496050"/>
          </a:xfrm>
          <a:prstGeom prst="rect">
            <a:avLst/>
          </a:prstGeom>
          <a:noFill/>
          <a:ln w="9525">
            <a:noFill/>
          </a:ln>
        </p:spPr>
        <p:txBody>
          <a:bodyPr anchor="t">
            <a:spAutoFit/>
          </a:bodyPr>
          <a:p>
            <a:pPr>
              <a:lnSpc>
                <a:spcPts val="2775"/>
              </a:lnSpc>
            </a:pPr>
            <a:r>
              <a:rPr lang="zh-CN" altLang="en-US" sz="2400" b="1" dirty="0">
                <a:latin typeface="Arial" panose="020B0604020202020204" pitchFamily="34" charset="0"/>
                <a:ea typeface="楷体_GB2312" pitchFamily="49" charset="-122"/>
              </a:rPr>
              <a:t>（二）</a:t>
            </a:r>
            <a:endParaRPr lang="zh-CN" altLang="en-US" sz="2400" b="1" dirty="0">
              <a:latin typeface="Arial" panose="020B0604020202020204" pitchFamily="34" charset="0"/>
              <a:ea typeface="楷体_GB2312" pitchFamily="49" charset="-122"/>
            </a:endParaRPr>
          </a:p>
          <a:p>
            <a:pPr>
              <a:lnSpc>
                <a:spcPts val="2775"/>
              </a:lnSpc>
            </a:pPr>
            <a:r>
              <a:rPr lang="zh-CN" altLang="en-US" sz="2400" b="1" dirty="0">
                <a:latin typeface="Arial" panose="020B0604020202020204" pitchFamily="34" charset="0"/>
                <a:ea typeface="楷体_GB2312" pitchFamily="49" charset="-122"/>
              </a:rPr>
              <a:t>    中秋过后，秋风是一天凉比一天，看看将近初冬；我整天的靠着火，也须穿上棉袄了。一天的下半天，没有一个顾客，我正合了眼坐着。忽然间听得一个声音，“温一碗酒。”这声音虽然极低，却很耳熟。看时又全没有人。站起来向外一望，那孔乙己便在柜台下对了门槛坐着。</a:t>
            </a:r>
            <a:r>
              <a:rPr lang="zh-CN" altLang="en-US" sz="2400" b="1" dirty="0">
                <a:solidFill>
                  <a:srgbClr val="FF0000"/>
                </a:solidFill>
                <a:latin typeface="Arial" panose="020B0604020202020204" pitchFamily="34" charset="0"/>
                <a:ea typeface="楷体_GB2312" pitchFamily="49" charset="-122"/>
              </a:rPr>
              <a:t>①</a:t>
            </a:r>
            <a:r>
              <a:rPr lang="zh-CN" altLang="en-US" sz="2400" b="1" dirty="0">
                <a:latin typeface="Arial" panose="020B0604020202020204" pitchFamily="34" charset="0"/>
                <a:ea typeface="楷体_GB2312" pitchFamily="49" charset="-122"/>
              </a:rPr>
              <a:t>他脸上黑而且瘦，已经不成样子；穿一件破夹袄，盘着两腿，下面垫一个蒲包，用草绳在肩上挂住；见了我，又说道，“温一碗酒。”掌柜也伸出头去，一面说，“孔乙己么?你还欠十九个钱呢!”孔乙己很颓唐的仰面答道，“这……下回还清罢。这一回是现钱，酒要好。”掌柜仍然同平常一样，笑着对他说，“孔乙己，你又偷了东西了!”但他这回却不十分分辩，单说了一句“不要取笑!”“取笑?要是不偷，怎么会打断腿?”</a:t>
            </a:r>
            <a:r>
              <a:rPr lang="zh-CN" altLang="en-US" sz="2400" b="1" dirty="0">
                <a:solidFill>
                  <a:srgbClr val="FF0000"/>
                </a:solidFill>
                <a:latin typeface="Arial" panose="020B0604020202020204" pitchFamily="34" charset="0"/>
                <a:ea typeface="楷体_GB2312" pitchFamily="49" charset="-122"/>
              </a:rPr>
              <a:t>②</a:t>
            </a:r>
            <a:r>
              <a:rPr lang="zh-CN" altLang="en-US" sz="2400" b="1" dirty="0">
                <a:latin typeface="Arial" panose="020B0604020202020204" pitchFamily="34" charset="0"/>
                <a:ea typeface="楷体_GB2312" pitchFamily="49" charset="-122"/>
              </a:rPr>
              <a:t>孔乙己低声说道，“跌断，跌，跌……”</a:t>
            </a:r>
            <a:r>
              <a:rPr lang="zh-CN" altLang="en-US" sz="2400" b="1" dirty="0">
                <a:solidFill>
                  <a:srgbClr val="FF0000"/>
                </a:solidFill>
                <a:latin typeface="Arial" panose="020B0604020202020204" pitchFamily="34" charset="0"/>
                <a:ea typeface="楷体_GB2312" pitchFamily="49" charset="-122"/>
              </a:rPr>
              <a:t>③</a:t>
            </a:r>
            <a:r>
              <a:rPr lang="zh-CN" altLang="en-US" sz="2400" b="1" dirty="0">
                <a:latin typeface="Arial" panose="020B0604020202020204" pitchFamily="34" charset="0"/>
                <a:ea typeface="楷体_GB2312" pitchFamily="49" charset="-122"/>
              </a:rPr>
              <a:t>他的眼色，很像恳求掌柜，不要再提。此时已经聚集了几个人，便和掌柜都笑了。我温了酒，端出去，放在门槛上。</a:t>
            </a:r>
            <a:r>
              <a:rPr lang="zh-CN" altLang="en-US" sz="2400" b="1" dirty="0">
                <a:solidFill>
                  <a:srgbClr val="FF0000"/>
                </a:solidFill>
                <a:latin typeface="Arial" panose="020B0604020202020204" pitchFamily="34" charset="0"/>
                <a:ea typeface="楷体_GB2312" pitchFamily="49" charset="-122"/>
              </a:rPr>
              <a:t>④</a:t>
            </a:r>
            <a:r>
              <a:rPr lang="zh-CN" altLang="en-US" sz="2400" b="1" dirty="0">
                <a:latin typeface="Arial" panose="020B0604020202020204" pitchFamily="34" charset="0"/>
                <a:ea typeface="楷体_GB2312" pitchFamily="49" charset="-122"/>
              </a:rPr>
              <a:t>他从破衣袋里摸出四文大钱，放在我手里，见他满手是泥，原来他便用这手走来的。不一会，他喝完酒，便又在旁人的说笑声中，坐着用这手慢慢走去了。</a:t>
            </a:r>
            <a:endParaRPr lang="zh-CN" altLang="en-US" sz="2400" b="1" dirty="0">
              <a:latin typeface="Arial" panose="020B0604020202020204" pitchFamily="34" charset="0"/>
              <a:ea typeface="楷体_GB2312" pitchFamily="49"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bwMode="white">
      <p:bgPr>
        <a:gradFill rotWithShape="0">
          <a:gsLst>
            <a:gs pos="0">
              <a:srgbClr val="FF00FF"/>
            </a:gs>
            <a:gs pos="30000">
              <a:schemeClr val="accent5"/>
            </a:gs>
          </a:gsLst>
          <a:lin ang="5400000" scaled="0"/>
        </a:gradFill>
        <a:effectLst/>
      </p:bgPr>
    </p:bg>
    <p:spTree>
      <p:nvGrpSpPr>
        <p:cNvPr id="1" name=""/>
        <p:cNvGrpSpPr/>
        <p:nvPr/>
      </p:nvGrpSpPr>
      <p:grpSpPr/>
      <p:sp>
        <p:nvSpPr>
          <p:cNvPr id="38914" name="文本框 3"/>
          <p:cNvSpPr txBox="1"/>
          <p:nvPr/>
        </p:nvSpPr>
        <p:spPr>
          <a:xfrm>
            <a:off x="365125" y="442913"/>
            <a:ext cx="8532813" cy="6000750"/>
          </a:xfrm>
          <a:prstGeom prst="rect">
            <a:avLst/>
          </a:prstGeom>
          <a:noFill/>
          <a:ln w="9525">
            <a:noFill/>
          </a:ln>
        </p:spPr>
        <p:txBody>
          <a:bodyPr anchor="t">
            <a:spAutoFit/>
          </a:bodyPr>
          <a:p>
            <a:r>
              <a:rPr lang="zh-CN" altLang="en-US" sz="2400" b="1" dirty="0">
                <a:latin typeface="华文中宋" charset="-122"/>
                <a:ea typeface="华文中宋" charset="-122"/>
              </a:rPr>
              <a:t>1．小说的情节可分为开端、发展、高潮、结局等部分，本段在《孔乙己》这篇小说的情节中属哪部分?</a:t>
            </a:r>
            <a:endParaRPr lang="zh-CN" altLang="en-US" sz="2400" b="1" dirty="0">
              <a:latin typeface="华文中宋" charset="-122"/>
              <a:ea typeface="华文中宋" charset="-122"/>
            </a:endParaRPr>
          </a:p>
          <a:p>
            <a:r>
              <a:rPr lang="zh-CN" altLang="en-US" sz="2400" b="1" dirty="0">
                <a:latin typeface="华文中宋" charset="-122"/>
                <a:ea typeface="华文中宋" charset="-122"/>
              </a:rPr>
              <a:t> </a:t>
            </a:r>
            <a:endParaRPr lang="zh-CN" altLang="en-US" sz="2400" b="1" dirty="0">
              <a:latin typeface="华文中宋" charset="-122"/>
              <a:ea typeface="华文中宋" charset="-122"/>
            </a:endParaRPr>
          </a:p>
          <a:p>
            <a:r>
              <a:rPr lang="zh-CN" altLang="en-US" sz="2400" b="1" dirty="0">
                <a:latin typeface="华文中宋" charset="-122"/>
                <a:ea typeface="华文中宋" charset="-122"/>
              </a:rPr>
              <a:t>2．写出本段的具体时间、地点、人物和事件。</a:t>
            </a:r>
            <a:endParaRPr lang="zh-CN" altLang="en-US" sz="2400" b="1" dirty="0">
              <a:latin typeface="华文中宋" charset="-122"/>
              <a:ea typeface="华文中宋" charset="-122"/>
            </a:endParaRPr>
          </a:p>
          <a:p>
            <a:r>
              <a:rPr lang="zh-CN" altLang="en-US" sz="2400" b="1" dirty="0">
                <a:latin typeface="华文中宋" charset="-122"/>
                <a:ea typeface="华文中宋" charset="-122"/>
              </a:rPr>
              <a:t>①时间：________________②地点：_________</a:t>
            </a:r>
            <a:endParaRPr lang="zh-CN" altLang="en-US" sz="2400" b="1" dirty="0">
              <a:latin typeface="华文中宋" charset="-122"/>
              <a:ea typeface="华文中宋" charset="-122"/>
            </a:endParaRPr>
          </a:p>
          <a:p>
            <a:r>
              <a:rPr lang="zh-CN" altLang="en-US" sz="2400" b="1" dirty="0">
                <a:latin typeface="华文中宋" charset="-122"/>
                <a:ea typeface="华文中宋" charset="-122"/>
              </a:rPr>
              <a:t>③人物：_____________</a:t>
            </a:r>
            <a:r>
              <a:rPr lang="zh-CN" altLang="en-US" sz="2400" b="1" dirty="0">
                <a:latin typeface="华文中宋" charset="-122"/>
                <a:ea typeface="华文中宋" charset="-122"/>
                <a:sym typeface="宋体" panose="02010600030101010101" pitchFamily="2" charset="-122"/>
              </a:rPr>
              <a:t>_</a:t>
            </a:r>
            <a:r>
              <a:rPr lang="zh-CN" altLang="en-US" sz="2400" b="1" dirty="0">
                <a:latin typeface="华文中宋" charset="-122"/>
                <a:ea typeface="华文中宋" charset="-122"/>
              </a:rPr>
              <a:t>___④事件：___________</a:t>
            </a:r>
            <a:endParaRPr lang="zh-CN" altLang="en-US" sz="2400" b="1" dirty="0">
              <a:latin typeface="华文中宋" charset="-122"/>
              <a:ea typeface="华文中宋" charset="-122"/>
            </a:endParaRPr>
          </a:p>
          <a:p>
            <a:r>
              <a:rPr lang="zh-CN" altLang="en-US" sz="2400" b="1" dirty="0">
                <a:latin typeface="华文中宋" charset="-122"/>
                <a:ea typeface="华文中宋" charset="-122"/>
              </a:rPr>
              <a:t>3．分析文中画表序号的语句的描写方法和作用，完全正确的一项是（　）。</a:t>
            </a:r>
            <a:endParaRPr lang="zh-CN" altLang="en-US" sz="2400" b="1" dirty="0">
              <a:latin typeface="华文中宋" charset="-122"/>
              <a:ea typeface="华文中宋" charset="-122"/>
            </a:endParaRPr>
          </a:p>
          <a:p>
            <a:r>
              <a:rPr lang="zh-CN" altLang="en-US" sz="2400" b="1" dirty="0">
                <a:latin typeface="华文中宋" charset="-122"/>
                <a:ea typeface="华文中宋" charset="-122"/>
              </a:rPr>
              <a:t>A．①句是外貌描写，说明孔乙己的悲惨遭遇，是因为他的好喝懒做，四体不勤。</a:t>
            </a:r>
            <a:endParaRPr lang="zh-CN" altLang="en-US" sz="2400" b="1" dirty="0">
              <a:latin typeface="华文中宋" charset="-122"/>
              <a:ea typeface="华文中宋" charset="-122"/>
            </a:endParaRPr>
          </a:p>
          <a:p>
            <a:r>
              <a:rPr lang="zh-CN" altLang="en-US" sz="2400" b="1" dirty="0">
                <a:latin typeface="华文中宋" charset="-122"/>
                <a:ea typeface="华文中宋" charset="-122"/>
              </a:rPr>
              <a:t>B．②句是语言描写，表明孔乙己以谎言来维持自己的“尊严”，精神麻木可悲。</a:t>
            </a:r>
            <a:endParaRPr lang="zh-CN" altLang="en-US" sz="2400" b="1" dirty="0">
              <a:latin typeface="华文中宋" charset="-122"/>
              <a:ea typeface="华文中宋" charset="-122"/>
            </a:endParaRPr>
          </a:p>
          <a:p>
            <a:r>
              <a:rPr lang="zh-CN" altLang="en-US" sz="2400" b="1" dirty="0">
                <a:latin typeface="华文中宋" charset="-122"/>
                <a:ea typeface="华文中宋" charset="-122"/>
              </a:rPr>
              <a:t>C．③句是行动描写，说明孔乙己深怕旁人揭他的短处，想在瞒和骗中苟且偷生。</a:t>
            </a:r>
            <a:endParaRPr lang="zh-CN" altLang="en-US" sz="2400" b="1" dirty="0">
              <a:latin typeface="华文中宋" charset="-122"/>
              <a:ea typeface="华文中宋" charset="-122"/>
            </a:endParaRPr>
          </a:p>
          <a:p>
            <a:r>
              <a:rPr lang="zh-CN" altLang="en-US" sz="2400" b="1" dirty="0">
                <a:latin typeface="华文中宋" charset="-122"/>
                <a:ea typeface="华文中宋" charset="-122"/>
              </a:rPr>
              <a:t>D．④句是动作描写，“摸”字形象地写出了孔乙己舍不得花掉仅有的四文钱的吝啬心理。</a:t>
            </a:r>
            <a:endParaRPr lang="zh-CN" altLang="en-US" sz="2400" b="1" dirty="0">
              <a:latin typeface="华文中宋" charset="-122"/>
              <a:ea typeface="华文中宋" charset="-122"/>
            </a:endParaRPr>
          </a:p>
        </p:txBody>
      </p:sp>
      <p:sp>
        <p:nvSpPr>
          <p:cNvPr id="5" name="文本框 4"/>
          <p:cNvSpPr txBox="1"/>
          <p:nvPr/>
        </p:nvSpPr>
        <p:spPr>
          <a:xfrm>
            <a:off x="365125" y="1192213"/>
            <a:ext cx="1100138" cy="460375"/>
          </a:xfrm>
          <a:prstGeom prst="rect">
            <a:avLst/>
          </a:prstGeom>
          <a:noFill/>
          <a:ln w="9525">
            <a:noFill/>
          </a:ln>
        </p:spPr>
        <p:txBody>
          <a:bodyPr wrap="none" anchor="t">
            <a:spAutoFit/>
          </a:bodyPr>
          <a:p>
            <a:r>
              <a:rPr lang="zh-CN" altLang="en-US" sz="2400" b="1" dirty="0">
                <a:solidFill>
                  <a:srgbClr val="FF0000"/>
                </a:solidFill>
                <a:latin typeface="华文仿宋" charset="-122"/>
                <a:ea typeface="华文仿宋" charset="-122"/>
              </a:rPr>
              <a:t>高潮。</a:t>
            </a:r>
            <a:endParaRPr lang="zh-CN" altLang="en-US" sz="2400" b="1" dirty="0">
              <a:solidFill>
                <a:srgbClr val="FF0000"/>
              </a:solidFill>
              <a:latin typeface="华文仿宋" charset="-122"/>
              <a:ea typeface="华文仿宋" charset="-122"/>
            </a:endParaRPr>
          </a:p>
        </p:txBody>
      </p:sp>
      <p:sp>
        <p:nvSpPr>
          <p:cNvPr id="6" name="文本框 5"/>
          <p:cNvSpPr txBox="1"/>
          <p:nvPr/>
        </p:nvSpPr>
        <p:spPr>
          <a:xfrm>
            <a:off x="1349375" y="1916113"/>
            <a:ext cx="2932113" cy="460375"/>
          </a:xfrm>
          <a:prstGeom prst="rect">
            <a:avLst/>
          </a:prstGeom>
          <a:noFill/>
          <a:ln w="9525">
            <a:noFill/>
          </a:ln>
        </p:spPr>
        <p:txBody>
          <a:bodyPr wrap="none" anchor="t">
            <a:spAutoFit/>
          </a:bodyPr>
          <a:p>
            <a:r>
              <a:rPr lang="zh-CN" altLang="en-US" sz="2400" b="1" dirty="0">
                <a:solidFill>
                  <a:srgbClr val="FF0000"/>
                </a:solidFill>
                <a:latin typeface="华文仿宋" charset="-122"/>
                <a:ea typeface="华文仿宋" charset="-122"/>
              </a:rPr>
              <a:t>中秋过后的一个下午</a:t>
            </a:r>
            <a:endParaRPr lang="zh-CN" altLang="en-US" sz="2400" b="1" dirty="0">
              <a:solidFill>
                <a:srgbClr val="FF0000"/>
              </a:solidFill>
              <a:latin typeface="华文仿宋" charset="-122"/>
              <a:ea typeface="华文仿宋" charset="-122"/>
            </a:endParaRPr>
          </a:p>
        </p:txBody>
      </p:sp>
      <p:sp>
        <p:nvSpPr>
          <p:cNvPr id="7" name="文本框 6"/>
          <p:cNvSpPr txBox="1"/>
          <p:nvPr/>
        </p:nvSpPr>
        <p:spPr>
          <a:xfrm>
            <a:off x="5207000" y="1916113"/>
            <a:ext cx="1404938" cy="460375"/>
          </a:xfrm>
          <a:prstGeom prst="rect">
            <a:avLst/>
          </a:prstGeom>
          <a:noFill/>
          <a:ln w="9525">
            <a:noFill/>
          </a:ln>
        </p:spPr>
        <p:txBody>
          <a:bodyPr wrap="none" anchor="t">
            <a:spAutoFit/>
          </a:bodyPr>
          <a:p>
            <a:r>
              <a:rPr lang="zh-CN" altLang="en-US" sz="2400" b="1" dirty="0">
                <a:solidFill>
                  <a:srgbClr val="FF0000"/>
                </a:solidFill>
                <a:latin typeface="华文仿宋" charset="-122"/>
                <a:ea typeface="华文仿宋" charset="-122"/>
              </a:rPr>
              <a:t>咸亨酒店</a:t>
            </a:r>
            <a:endParaRPr lang="zh-CN" altLang="en-US" sz="2400" b="1" dirty="0">
              <a:solidFill>
                <a:srgbClr val="FF0000"/>
              </a:solidFill>
              <a:latin typeface="华文仿宋" charset="-122"/>
              <a:ea typeface="华文仿宋" charset="-122"/>
            </a:endParaRPr>
          </a:p>
        </p:txBody>
      </p:sp>
      <p:sp>
        <p:nvSpPr>
          <p:cNvPr id="8" name="文本框 7"/>
          <p:cNvSpPr txBox="1"/>
          <p:nvPr/>
        </p:nvSpPr>
        <p:spPr>
          <a:xfrm>
            <a:off x="1406525" y="2266950"/>
            <a:ext cx="3314700" cy="460375"/>
          </a:xfrm>
          <a:prstGeom prst="rect">
            <a:avLst/>
          </a:prstGeom>
          <a:noFill/>
          <a:ln w="9525">
            <a:noFill/>
          </a:ln>
        </p:spPr>
        <p:txBody>
          <a:bodyPr wrap="none" anchor="t">
            <a:spAutoFit/>
          </a:bodyPr>
          <a:p>
            <a:r>
              <a:rPr lang="zh-CN" altLang="en-US" sz="2400" b="1" dirty="0">
                <a:solidFill>
                  <a:srgbClr val="FF0000"/>
                </a:solidFill>
                <a:latin typeface="华文仿宋" charset="-122"/>
                <a:ea typeface="华文仿宋" charset="-122"/>
              </a:rPr>
              <a:t>孔乙己、掌柜、“我” </a:t>
            </a:r>
            <a:endParaRPr lang="zh-CN" altLang="en-US" sz="2400" b="1" dirty="0">
              <a:solidFill>
                <a:srgbClr val="FF0000"/>
              </a:solidFill>
              <a:latin typeface="华文仿宋" charset="-122"/>
              <a:ea typeface="华文仿宋" charset="-122"/>
            </a:endParaRPr>
          </a:p>
        </p:txBody>
      </p:sp>
      <p:sp>
        <p:nvSpPr>
          <p:cNvPr id="9" name="文本框 8"/>
          <p:cNvSpPr txBox="1"/>
          <p:nvPr/>
        </p:nvSpPr>
        <p:spPr>
          <a:xfrm>
            <a:off x="5207000" y="2266950"/>
            <a:ext cx="3238500" cy="400050"/>
          </a:xfrm>
          <a:prstGeom prst="rect">
            <a:avLst/>
          </a:prstGeom>
          <a:noFill/>
          <a:ln w="9525">
            <a:noFill/>
          </a:ln>
        </p:spPr>
        <p:txBody>
          <a:bodyPr wrap="none" anchor="t">
            <a:spAutoFit/>
          </a:bodyPr>
          <a:p>
            <a:r>
              <a:rPr lang="zh-CN" altLang="en-US" sz="2000" b="1" dirty="0">
                <a:solidFill>
                  <a:srgbClr val="FF0000"/>
                </a:solidFill>
                <a:latin typeface="华文仿宋" charset="-122"/>
                <a:ea typeface="华文仿宋" charset="-122"/>
              </a:rPr>
              <a:t>孔乙己到酒店最后一次喝酒</a:t>
            </a:r>
            <a:endParaRPr lang="zh-CN" altLang="en-US" sz="2000" b="1" dirty="0">
              <a:solidFill>
                <a:srgbClr val="FF0000"/>
              </a:solidFill>
              <a:latin typeface="华文仿宋" charset="-122"/>
              <a:ea typeface="华文仿宋" charset="-122"/>
            </a:endParaRPr>
          </a:p>
        </p:txBody>
      </p:sp>
      <p:sp>
        <p:nvSpPr>
          <p:cNvPr id="10" name="文本框 9"/>
          <p:cNvSpPr txBox="1"/>
          <p:nvPr/>
        </p:nvSpPr>
        <p:spPr>
          <a:xfrm>
            <a:off x="1689100" y="3019425"/>
            <a:ext cx="427038" cy="460375"/>
          </a:xfrm>
          <a:prstGeom prst="rect">
            <a:avLst/>
          </a:prstGeom>
          <a:noFill/>
          <a:ln w="9525">
            <a:noFill/>
          </a:ln>
        </p:spPr>
        <p:txBody>
          <a:bodyPr wrap="square" anchor="t">
            <a:spAutoFit/>
          </a:bodyPr>
          <a:p>
            <a:r>
              <a:rPr lang="zh-CN" altLang="en-US" sz="2400" b="1" dirty="0">
                <a:solidFill>
                  <a:srgbClr val="FF0000"/>
                </a:solidFill>
                <a:latin typeface="华文中宋" charset="-122"/>
                <a:ea typeface="华文中宋" charset="-122"/>
              </a:rPr>
              <a:t>B</a:t>
            </a:r>
            <a:endParaRPr lang="zh-CN" altLang="en-US" sz="2400" b="1" dirty="0">
              <a:solidFill>
                <a:srgbClr val="FF0000"/>
              </a:solidFill>
              <a:latin typeface="华文中宋" charset="-122"/>
              <a:ea typeface="华文中宋" charset="-122"/>
            </a:endParaRPr>
          </a:p>
        </p:txBody>
      </p:sp>
      <p:sp>
        <p:nvSpPr>
          <p:cNvPr id="2" name="圆角矩形标注 1"/>
          <p:cNvSpPr/>
          <p:nvPr/>
        </p:nvSpPr>
        <p:spPr>
          <a:xfrm>
            <a:off x="5207000" y="3762375"/>
            <a:ext cx="1770063" cy="341313"/>
          </a:xfrm>
          <a:prstGeom prst="wedgeRoundRectCallout">
            <a:avLst>
              <a:gd name="adj1" fmla="val 71413"/>
              <a:gd name="adj2" fmla="val -83147"/>
              <a:gd name="adj3" fmla="val 16667"/>
            </a:avLst>
          </a:prstGeom>
        </p:spPr>
        <p:style>
          <a:lnRef idx="2">
            <a:schemeClr val="accent6"/>
          </a:lnRef>
          <a:fillRef idx="1">
            <a:schemeClr val="lt1"/>
          </a:fillRef>
          <a:effectRef idx="0">
            <a:schemeClr val="accent6"/>
          </a:effectRef>
          <a:fontRef idx="minor">
            <a:schemeClr val="dk1"/>
          </a:fontRef>
        </p:style>
        <p:txBody>
          <a:bodyPr rtlCol="0" anchor="ctr"/>
          <a:p>
            <a:pPr algn="ctr" fontAlgn="base"/>
            <a:r>
              <a:rPr lang="zh-CN" altLang="en-US" sz="2000" b="1" strike="noStrike" noProof="1">
                <a:solidFill>
                  <a:srgbClr val="FF0000"/>
                </a:solidFill>
                <a:latin typeface="楷体" panose="02010609060101010101" charset="-122"/>
                <a:ea typeface="楷体" panose="02010609060101010101" charset="-122"/>
              </a:rPr>
              <a:t>封建科举制度</a:t>
            </a:r>
            <a:endParaRPr lang="zh-CN" altLang="en-US" sz="2000" b="1" strike="noStrike" noProof="1">
              <a:solidFill>
                <a:srgbClr val="FF0000"/>
              </a:solidFill>
              <a:latin typeface="楷体" panose="02010609060101010101" charset="-122"/>
              <a:ea typeface="楷体" panose="02010609060101010101" charset="-122"/>
            </a:endParaRPr>
          </a:p>
        </p:txBody>
      </p:sp>
      <p:sp>
        <p:nvSpPr>
          <p:cNvPr id="3" name="文本框 2"/>
          <p:cNvSpPr txBox="1"/>
          <p:nvPr/>
        </p:nvSpPr>
        <p:spPr>
          <a:xfrm>
            <a:off x="3151188" y="3702050"/>
            <a:ext cx="427037" cy="460375"/>
          </a:xfrm>
          <a:prstGeom prst="rect">
            <a:avLst/>
          </a:prstGeom>
          <a:noFill/>
          <a:ln w="9525">
            <a:noFill/>
          </a:ln>
        </p:spPr>
        <p:txBody>
          <a:bodyPr wrap="square" anchor="t">
            <a:spAutoFit/>
          </a:bodyPr>
          <a:p>
            <a:r>
              <a:rPr lang="zh-CN" altLang="en-US" sz="2400" b="1" dirty="0">
                <a:solidFill>
                  <a:srgbClr val="FF0000"/>
                </a:solidFill>
                <a:latin typeface="华文中宋" charset="-122"/>
                <a:ea typeface="华文中宋" charset="-122"/>
              </a:rPr>
              <a:t>✘</a:t>
            </a:r>
            <a:endParaRPr lang="zh-CN" altLang="en-US" sz="2400" b="1" dirty="0">
              <a:solidFill>
                <a:srgbClr val="FF0000"/>
              </a:solidFill>
              <a:latin typeface="华文中宋" charset="-122"/>
              <a:ea typeface="华文中宋" charset="-122"/>
            </a:endParaRPr>
          </a:p>
        </p:txBody>
      </p:sp>
      <p:sp>
        <p:nvSpPr>
          <p:cNvPr id="4" name="文本框 3"/>
          <p:cNvSpPr txBox="1"/>
          <p:nvPr/>
        </p:nvSpPr>
        <p:spPr>
          <a:xfrm>
            <a:off x="3395663" y="4433888"/>
            <a:ext cx="427037" cy="460375"/>
          </a:xfrm>
          <a:prstGeom prst="rect">
            <a:avLst/>
          </a:prstGeom>
          <a:noFill/>
          <a:ln w="9525">
            <a:noFill/>
          </a:ln>
        </p:spPr>
        <p:txBody>
          <a:bodyPr wrap="square" anchor="t">
            <a:spAutoFit/>
          </a:bodyPr>
          <a:p>
            <a:r>
              <a:rPr lang="zh-CN" altLang="en-US" sz="2400" b="1" dirty="0">
                <a:solidFill>
                  <a:srgbClr val="FF0000"/>
                </a:solidFill>
                <a:latin typeface="华文中宋" charset="-122"/>
                <a:ea typeface="华文中宋" charset="-122"/>
              </a:rPr>
              <a:t>✔</a:t>
            </a:r>
            <a:endParaRPr lang="zh-CN" altLang="en-US" sz="2400" b="1" dirty="0">
              <a:solidFill>
                <a:srgbClr val="FF0000"/>
              </a:solidFill>
              <a:latin typeface="华文中宋" charset="-122"/>
              <a:ea typeface="华文中宋" charset="-122"/>
            </a:endParaRPr>
          </a:p>
        </p:txBody>
      </p:sp>
      <p:sp>
        <p:nvSpPr>
          <p:cNvPr id="11" name="文本框 10"/>
          <p:cNvSpPr txBox="1"/>
          <p:nvPr/>
        </p:nvSpPr>
        <p:spPr>
          <a:xfrm>
            <a:off x="3151188" y="5214938"/>
            <a:ext cx="427037" cy="460375"/>
          </a:xfrm>
          <a:prstGeom prst="rect">
            <a:avLst/>
          </a:prstGeom>
          <a:noFill/>
          <a:ln w="9525">
            <a:noFill/>
          </a:ln>
        </p:spPr>
        <p:txBody>
          <a:bodyPr wrap="square" anchor="t">
            <a:spAutoFit/>
          </a:bodyPr>
          <a:p>
            <a:r>
              <a:rPr lang="zh-CN" altLang="en-US" sz="2400" b="1" dirty="0">
                <a:solidFill>
                  <a:srgbClr val="FF0000"/>
                </a:solidFill>
                <a:latin typeface="华文中宋" charset="-122"/>
                <a:ea typeface="华文中宋" charset="-122"/>
              </a:rPr>
              <a:t>✘</a:t>
            </a:r>
            <a:endParaRPr lang="zh-CN" altLang="en-US" sz="2400" b="1" dirty="0">
              <a:solidFill>
                <a:srgbClr val="FF0000"/>
              </a:solidFill>
              <a:latin typeface="华文中宋" charset="-122"/>
              <a:ea typeface="华文中宋" charset="-122"/>
            </a:endParaRPr>
          </a:p>
        </p:txBody>
      </p:sp>
      <p:sp>
        <p:nvSpPr>
          <p:cNvPr id="12" name="文本框 11"/>
          <p:cNvSpPr txBox="1"/>
          <p:nvPr/>
        </p:nvSpPr>
        <p:spPr>
          <a:xfrm>
            <a:off x="4300538" y="5954713"/>
            <a:ext cx="427037" cy="460375"/>
          </a:xfrm>
          <a:prstGeom prst="rect">
            <a:avLst/>
          </a:prstGeom>
          <a:noFill/>
          <a:ln w="9525">
            <a:noFill/>
          </a:ln>
        </p:spPr>
        <p:txBody>
          <a:bodyPr wrap="square" anchor="t">
            <a:spAutoFit/>
          </a:bodyPr>
          <a:p>
            <a:r>
              <a:rPr lang="zh-CN" altLang="en-US" sz="2400" b="1" dirty="0">
                <a:solidFill>
                  <a:srgbClr val="FF0000"/>
                </a:solidFill>
                <a:latin typeface="华文中宋" charset="-122"/>
                <a:ea typeface="华文中宋" charset="-122"/>
              </a:rPr>
              <a:t>✘</a:t>
            </a:r>
            <a:endParaRPr lang="zh-CN" altLang="en-US" sz="2400" b="1" dirty="0">
              <a:solidFill>
                <a:srgbClr val="FF0000"/>
              </a:solidFill>
              <a:latin typeface="华文中宋" charset="-122"/>
              <a:ea typeface="华文中宋" charset="-122"/>
            </a:endParaRPr>
          </a:p>
        </p:txBody>
      </p:sp>
      <p:sp>
        <p:nvSpPr>
          <p:cNvPr id="13" name="圆角矩形标注 12"/>
          <p:cNvSpPr/>
          <p:nvPr/>
        </p:nvSpPr>
        <p:spPr>
          <a:xfrm>
            <a:off x="3822700" y="5273675"/>
            <a:ext cx="1384300" cy="341313"/>
          </a:xfrm>
          <a:prstGeom prst="wedgeRoundRectCallout">
            <a:avLst>
              <a:gd name="adj1" fmla="val -95767"/>
              <a:gd name="adj2" fmla="val -109590"/>
              <a:gd name="adj3" fmla="val 16667"/>
            </a:avLst>
          </a:prstGeom>
        </p:spPr>
        <p:style>
          <a:lnRef idx="2">
            <a:schemeClr val="accent6"/>
          </a:lnRef>
          <a:fillRef idx="1">
            <a:schemeClr val="lt1"/>
          </a:fillRef>
          <a:effectRef idx="0">
            <a:schemeClr val="accent6"/>
          </a:effectRef>
          <a:fontRef idx="minor">
            <a:schemeClr val="dk1"/>
          </a:fontRef>
        </p:style>
        <p:txBody>
          <a:bodyPr rtlCol="0" anchor="ctr"/>
          <a:p>
            <a:pPr algn="ctr" fontAlgn="base"/>
            <a:r>
              <a:rPr lang="zh-CN" altLang="en-US" sz="2000" b="1" strike="noStrike" noProof="1">
                <a:solidFill>
                  <a:srgbClr val="FF0000"/>
                </a:solidFill>
                <a:latin typeface="楷体" panose="02010609060101010101" charset="-122"/>
                <a:ea typeface="楷体" panose="02010609060101010101" charset="-122"/>
              </a:rPr>
              <a:t>神态描写</a:t>
            </a:r>
            <a:endParaRPr lang="zh-CN" altLang="en-US" sz="2000" b="1" strike="noStrike" noProof="1">
              <a:solidFill>
                <a:srgbClr val="FF0000"/>
              </a:solidFill>
              <a:latin typeface="楷体" panose="02010609060101010101" charset="-122"/>
              <a:ea typeface="楷体" panose="02010609060101010101" charset="-122"/>
            </a:endParaRPr>
          </a:p>
        </p:txBody>
      </p:sp>
      <p:sp>
        <p:nvSpPr>
          <p:cNvPr id="14" name="圆角矩形标注 13"/>
          <p:cNvSpPr/>
          <p:nvPr/>
        </p:nvSpPr>
        <p:spPr>
          <a:xfrm>
            <a:off x="4857750" y="6015038"/>
            <a:ext cx="2593975" cy="341313"/>
          </a:xfrm>
          <a:prstGeom prst="wedgeRoundRectCallout">
            <a:avLst>
              <a:gd name="adj1" fmla="val 61456"/>
              <a:gd name="adj2" fmla="val -106983"/>
              <a:gd name="adj3" fmla="val 16667"/>
            </a:avLst>
          </a:prstGeom>
        </p:spPr>
        <p:style>
          <a:lnRef idx="2">
            <a:schemeClr val="accent6"/>
          </a:lnRef>
          <a:fillRef idx="1">
            <a:schemeClr val="lt1"/>
          </a:fillRef>
          <a:effectRef idx="0">
            <a:schemeClr val="accent6"/>
          </a:effectRef>
          <a:fontRef idx="minor">
            <a:schemeClr val="dk1"/>
          </a:fontRef>
        </p:style>
        <p:txBody>
          <a:bodyPr rtlCol="0" anchor="ctr"/>
          <a:p>
            <a:pPr algn="ctr" fontAlgn="base"/>
            <a:r>
              <a:rPr lang="zh-CN" altLang="en-US" sz="2000" b="1" strike="noStrike" noProof="1">
                <a:solidFill>
                  <a:srgbClr val="FF0000"/>
                </a:solidFill>
                <a:latin typeface="楷体" panose="02010609060101010101" charset="-122"/>
                <a:ea typeface="楷体" panose="02010609060101010101" charset="-122"/>
              </a:rPr>
              <a:t>窘困潦倒。非常珍视</a:t>
            </a:r>
            <a:endParaRPr lang="zh-CN" altLang="en-US" sz="2000" b="1" strike="noStrike" noProof="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500"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500" fill="hold">
                                          <p:stCondLst>
                                            <p:cond delay="0"/>
                                          </p:stCondLst>
                                        </p:cTn>
                                        <p:tgtEl>
                                          <p:spTgt spid="3"/>
                                        </p:tgtEl>
                                        <p:attrNameLst>
                                          <p:attrName>style.visibility</p:attrName>
                                        </p:attrNameLst>
                                      </p:cBhvr>
                                      <p:to>
                                        <p:strVal val="visible"/>
                                      </p:to>
                                    </p:set>
                                    <p:anim calcmode="lin" valueType="num">
                                      <p:cBhvr>
                                        <p:cTn id="37" dur="500" fill="hold"/>
                                        <p:tgtEl>
                                          <p:spTgt spid="3"/>
                                        </p:tgtEl>
                                        <p:attrNameLst>
                                          <p:attrName>ppt_x</p:attrName>
                                        </p:attrNameLst>
                                      </p:cBhvr>
                                      <p:tavLst>
                                        <p:tav tm="0">
                                          <p:val>
                                            <p:strVal val="1+#ppt_w/2"/>
                                          </p:val>
                                        </p:tav>
                                        <p:tav tm="100000">
                                          <p:val>
                                            <p:strVal val="#ppt_x"/>
                                          </p:val>
                                        </p:tav>
                                      </p:tavLst>
                                    </p:anim>
                                    <p:anim calcmode="lin" valueType="num">
                                      <p:cBhvr>
                                        <p:cTn id="3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1+#ppt_w/2"/>
                                          </p:val>
                                        </p:tav>
                                        <p:tav tm="100000">
                                          <p:val>
                                            <p:strVal val="#ppt_x"/>
                                          </p:val>
                                        </p:tav>
                                      </p:tavLst>
                                    </p:anim>
                                    <p:anim calcmode="lin" valueType="num">
                                      <p:cBhvr additive="base">
                                        <p:cTn id="4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500" fill="hold">
                                          <p:stCondLst>
                                            <p:cond delay="0"/>
                                          </p:stCondLst>
                                        </p:cTn>
                                        <p:tgtEl>
                                          <p:spTgt spid="4"/>
                                        </p:tgtEl>
                                        <p:attrNameLst>
                                          <p:attrName>style.visibility</p:attrName>
                                        </p:attrNameLst>
                                      </p:cBhvr>
                                      <p:to>
                                        <p:strVal val="visible"/>
                                      </p:to>
                                    </p:set>
                                    <p:anim calcmode="lin" valueType="num">
                                      <p:cBhvr>
                                        <p:cTn id="49" dur="500" fill="hold"/>
                                        <p:tgtEl>
                                          <p:spTgt spid="4"/>
                                        </p:tgtEl>
                                        <p:attrNameLst>
                                          <p:attrName>ppt_x</p:attrName>
                                        </p:attrNameLst>
                                      </p:cBhvr>
                                      <p:tavLst>
                                        <p:tav tm="0">
                                          <p:val>
                                            <p:strVal val="1+#ppt_w/2"/>
                                          </p:val>
                                        </p:tav>
                                        <p:tav tm="100000">
                                          <p:val>
                                            <p:strVal val="#ppt_x"/>
                                          </p:val>
                                        </p:tav>
                                      </p:tavLst>
                                    </p:anim>
                                    <p:anim calcmode="lin" valueType="num">
                                      <p:cBhvr>
                                        <p:cTn id="5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500" fill="hold">
                                          <p:stCondLst>
                                            <p:cond delay="0"/>
                                          </p:stCondLst>
                                        </p:cTn>
                                        <p:tgtEl>
                                          <p:spTgt spid="11"/>
                                        </p:tgtEl>
                                        <p:attrNameLst>
                                          <p:attrName>style.visibility</p:attrName>
                                        </p:attrNameLst>
                                      </p:cBhvr>
                                      <p:to>
                                        <p:strVal val="visible"/>
                                      </p:to>
                                    </p:set>
                                    <p:anim calcmode="lin" valueType="num">
                                      <p:cBhvr>
                                        <p:cTn id="55" dur="500" fill="hold"/>
                                        <p:tgtEl>
                                          <p:spTgt spid="11"/>
                                        </p:tgtEl>
                                        <p:attrNameLst>
                                          <p:attrName>ppt_x</p:attrName>
                                        </p:attrNameLst>
                                      </p:cBhvr>
                                      <p:tavLst>
                                        <p:tav tm="0">
                                          <p:val>
                                            <p:strVal val="1+#ppt_w/2"/>
                                          </p:val>
                                        </p:tav>
                                        <p:tav tm="100000">
                                          <p:val>
                                            <p:strVal val="#ppt_x"/>
                                          </p:val>
                                        </p:tav>
                                      </p:tavLst>
                                    </p:anim>
                                    <p:anim calcmode="lin" valueType="num">
                                      <p:cBhvr>
                                        <p:cTn id="5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ppt_x</p:attrName>
                                        </p:attrNameLst>
                                      </p:cBhvr>
                                      <p:tavLst>
                                        <p:tav tm="0">
                                          <p:val>
                                            <p:strVal val="1+#ppt_w/2"/>
                                          </p:val>
                                        </p:tav>
                                        <p:tav tm="100000">
                                          <p:val>
                                            <p:strVal val="#ppt_x"/>
                                          </p:val>
                                        </p:tav>
                                      </p:tavLst>
                                    </p:anim>
                                    <p:anim calcmode="lin" valueType="num">
                                      <p:cBhvr>
                                        <p:cTn id="62"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500"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ppt_x</p:attrName>
                                        </p:attrNameLst>
                                      </p:cBhvr>
                                      <p:tavLst>
                                        <p:tav tm="0">
                                          <p:val>
                                            <p:strVal val="1+#ppt_w/2"/>
                                          </p:val>
                                        </p:tav>
                                        <p:tav tm="100000">
                                          <p:val>
                                            <p:strVal val="#ppt_x"/>
                                          </p:val>
                                        </p:tav>
                                      </p:tavLst>
                                    </p:anim>
                                    <p:anim calcmode="lin" valueType="num">
                                      <p:cBhvr>
                                        <p:cTn id="6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500"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ppt_x</p:attrName>
                                        </p:attrNameLst>
                                      </p:cBhvr>
                                      <p:tavLst>
                                        <p:tav tm="0">
                                          <p:val>
                                            <p:strVal val="1+#ppt_w/2"/>
                                          </p:val>
                                        </p:tav>
                                        <p:tav tm="100000">
                                          <p:val>
                                            <p:strVal val="#ppt_x"/>
                                          </p:val>
                                        </p:tav>
                                      </p:tavLst>
                                    </p:anim>
                                    <p:anim calcmode="lin" valueType="num">
                                      <p:cBhvr>
                                        <p:cTn id="7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2" fill="hold" grpId="0" nodeType="clickEffect">
                                  <p:stCondLst>
                                    <p:cond delay="0"/>
                                  </p:stCondLst>
                                  <p:childTnLst>
                                    <p:set>
                                      <p:cBhvr>
                                        <p:cTn id="78" dur="500" fill="hold">
                                          <p:stCondLst>
                                            <p:cond delay="0"/>
                                          </p:stCondLst>
                                        </p:cTn>
                                        <p:tgtEl>
                                          <p:spTgt spid="10"/>
                                        </p:tgtEl>
                                        <p:attrNameLst>
                                          <p:attrName>style.visibility</p:attrName>
                                        </p:attrNameLst>
                                      </p:cBhvr>
                                      <p:to>
                                        <p:strVal val="visible"/>
                                      </p:to>
                                    </p:set>
                                    <p:anim calcmode="lin" valueType="num">
                                      <p:cBhvr additive="base">
                                        <p:cTn id="79" dur="500" fill="hold"/>
                                        <p:tgtEl>
                                          <p:spTgt spid="10"/>
                                        </p:tgtEl>
                                        <p:attrNameLst>
                                          <p:attrName>ppt_x</p:attrName>
                                        </p:attrNameLst>
                                      </p:cBhvr>
                                      <p:tavLst>
                                        <p:tav tm="0">
                                          <p:val>
                                            <p:strVal val="1+#ppt_w/2"/>
                                          </p:val>
                                        </p:tav>
                                        <p:tav tm="100000">
                                          <p:val>
                                            <p:strVal val="#ppt_x"/>
                                          </p:val>
                                        </p:tav>
                                      </p:tavLst>
                                    </p:anim>
                                    <p:anim calcmode="lin" valueType="num">
                                      <p:cBhvr additive="base">
                                        <p:cTn id="8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2" grpId="0" animBg="1"/>
      <p:bldP spid="3" grpId="0"/>
      <p:bldP spid="4" grpId="0"/>
      <p:bldP spid="11" grpId="0"/>
      <p:bldP spid="12" grpId="0"/>
      <p:bldP spid="13" grpId="0" bldLvl="0" animBg="1"/>
      <p:bldP spid="1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文本框 1"/>
          <p:cNvSpPr txBox="1"/>
          <p:nvPr/>
        </p:nvSpPr>
        <p:spPr>
          <a:xfrm>
            <a:off x="738188" y="1028700"/>
            <a:ext cx="7981950" cy="4911725"/>
          </a:xfrm>
          <a:prstGeom prst="rect">
            <a:avLst/>
          </a:prstGeom>
          <a:noFill/>
          <a:ln w="9525">
            <a:noFill/>
          </a:ln>
        </p:spPr>
        <p:txBody>
          <a:bodyPr anchor="t">
            <a:spAutoFit/>
          </a:bodyPr>
          <a:p>
            <a:pPr>
              <a:lnSpc>
                <a:spcPts val="3765"/>
              </a:lnSpc>
            </a:pPr>
            <a:r>
              <a:rPr lang="zh-CN" altLang="en-US" sz="2800" b="1" dirty="0">
                <a:latin typeface="华文中宋" charset="-122"/>
                <a:ea typeface="华文中宋" charset="-122"/>
              </a:rPr>
              <a:t>【教学目的】</a:t>
            </a:r>
            <a:endParaRPr lang="zh-CN" altLang="en-US" sz="2800" b="1" dirty="0">
              <a:latin typeface="华文中宋" charset="-122"/>
              <a:ea typeface="华文中宋" charset="-122"/>
            </a:endParaRPr>
          </a:p>
          <a:p>
            <a:pPr>
              <a:lnSpc>
                <a:spcPts val="3765"/>
              </a:lnSpc>
            </a:pPr>
            <a:r>
              <a:rPr lang="zh-CN" altLang="en-US" sz="2800" b="1" dirty="0">
                <a:latin typeface="华文中宋" charset="-122"/>
                <a:ea typeface="华文中宋" charset="-122"/>
              </a:rPr>
              <a:t>1、了解封建科举制度的腐朽和病态社会的冷酷。</a:t>
            </a:r>
            <a:endParaRPr lang="zh-CN" altLang="en-US" sz="2800" b="1" dirty="0">
              <a:latin typeface="华文中宋" charset="-122"/>
              <a:ea typeface="华文中宋" charset="-122"/>
            </a:endParaRPr>
          </a:p>
          <a:p>
            <a:pPr>
              <a:lnSpc>
                <a:spcPts val="3765"/>
              </a:lnSpc>
            </a:pPr>
            <a:r>
              <a:rPr lang="zh-CN" altLang="en-US" sz="2800" b="1" dirty="0">
                <a:latin typeface="华文中宋" charset="-122"/>
                <a:ea typeface="华文中宋" charset="-122"/>
              </a:rPr>
              <a:t>2、了解小说的社会环境描写及其作用。</a:t>
            </a:r>
            <a:endParaRPr lang="zh-CN" altLang="en-US" sz="2800" b="1" dirty="0">
              <a:latin typeface="华文中宋" charset="-122"/>
              <a:ea typeface="华文中宋" charset="-122"/>
            </a:endParaRPr>
          </a:p>
          <a:p>
            <a:pPr>
              <a:lnSpc>
                <a:spcPts val="3765"/>
              </a:lnSpc>
            </a:pPr>
            <a:r>
              <a:rPr lang="zh-CN" altLang="en-US" sz="2800" b="1" dirty="0">
                <a:latin typeface="华文中宋" charset="-122"/>
                <a:ea typeface="华文中宋" charset="-122"/>
              </a:rPr>
              <a:t>3、了解小说精巧的布局，</a:t>
            </a:r>
            <a:endParaRPr lang="zh-CN" altLang="en-US" sz="2800" b="1" dirty="0">
              <a:latin typeface="华文中宋" charset="-122"/>
              <a:ea typeface="华文中宋" charset="-122"/>
            </a:endParaRPr>
          </a:p>
          <a:p>
            <a:pPr>
              <a:lnSpc>
                <a:spcPts val="3765"/>
              </a:lnSpc>
            </a:pPr>
            <a:r>
              <a:rPr lang="zh-CN" altLang="en-US" sz="2800" b="1" dirty="0">
                <a:latin typeface="华文中宋" charset="-122"/>
                <a:ea typeface="华文中宋" charset="-122"/>
              </a:rPr>
              <a:t>【教学重点】</a:t>
            </a:r>
            <a:endParaRPr lang="zh-CN" altLang="en-US" sz="2800" b="1" dirty="0">
              <a:latin typeface="华文中宋" charset="-122"/>
              <a:ea typeface="华文中宋" charset="-122"/>
            </a:endParaRPr>
          </a:p>
          <a:p>
            <a:pPr>
              <a:lnSpc>
                <a:spcPts val="3765"/>
              </a:lnSpc>
            </a:pPr>
            <a:r>
              <a:rPr lang="zh-CN" altLang="en-US" sz="2800" b="1" dirty="0">
                <a:latin typeface="华文中宋" charset="-122"/>
                <a:ea typeface="华文中宋" charset="-122"/>
              </a:rPr>
              <a:t>1、把握小说主题。</a:t>
            </a:r>
            <a:endParaRPr lang="zh-CN" altLang="en-US" sz="2800" b="1" dirty="0">
              <a:latin typeface="华文中宋" charset="-122"/>
              <a:ea typeface="华文中宋" charset="-122"/>
            </a:endParaRPr>
          </a:p>
          <a:p>
            <a:pPr>
              <a:lnSpc>
                <a:spcPts val="3765"/>
              </a:lnSpc>
            </a:pPr>
            <a:r>
              <a:rPr lang="zh-CN" altLang="en-US" sz="2800" b="1" dirty="0">
                <a:latin typeface="华文中宋" charset="-122"/>
                <a:ea typeface="华文中宋" charset="-122"/>
              </a:rPr>
              <a:t>2、分析孔乙己这一人物形象，学习小说多角度鲜明、生动刻画人物的写法。</a:t>
            </a:r>
            <a:endParaRPr lang="zh-CN" altLang="en-US" sz="2800" b="1" dirty="0">
              <a:latin typeface="华文中宋" charset="-122"/>
              <a:ea typeface="华文中宋" charset="-122"/>
            </a:endParaRPr>
          </a:p>
          <a:p>
            <a:pPr>
              <a:lnSpc>
                <a:spcPts val="3765"/>
              </a:lnSpc>
            </a:pPr>
            <a:r>
              <a:rPr lang="zh-CN" altLang="en-US" sz="2800" b="1" dirty="0">
                <a:latin typeface="华文中宋" charset="-122"/>
                <a:ea typeface="华文中宋" charset="-122"/>
              </a:rPr>
              <a:t>【教学难点】 </a:t>
            </a:r>
            <a:endParaRPr lang="zh-CN" altLang="en-US" sz="2800" b="1" dirty="0">
              <a:latin typeface="华文中宋" charset="-122"/>
              <a:ea typeface="华文中宋" charset="-122"/>
            </a:endParaRPr>
          </a:p>
          <a:p>
            <a:pPr>
              <a:lnSpc>
                <a:spcPts val="3765"/>
              </a:lnSpc>
            </a:pPr>
            <a:r>
              <a:rPr lang="zh-CN" altLang="en-US" sz="2800" b="1" dirty="0">
                <a:latin typeface="华文中宋" charset="-122"/>
                <a:ea typeface="华文中宋" charset="-122"/>
              </a:rPr>
              <a:t>结合时代背景，深层领会小说的思想意义。</a:t>
            </a:r>
            <a:endParaRPr lang="zh-CN" altLang="en-US" sz="2800" b="1" dirty="0">
              <a:latin typeface="华文中宋" charset="-122"/>
              <a:ea typeface="华文中宋" charset="-122"/>
            </a:endParaRPr>
          </a:p>
        </p:txBody>
      </p:sp>
      <p:grpSp>
        <p:nvGrpSpPr>
          <p:cNvPr id="2" name="组合 195592"/>
          <p:cNvGrpSpPr/>
          <p:nvPr/>
        </p:nvGrpSpPr>
        <p:grpSpPr>
          <a:xfrm>
            <a:off x="0" y="0"/>
            <a:ext cx="3206750" cy="792163"/>
            <a:chOff x="1111" y="3158"/>
            <a:chExt cx="2020" cy="499"/>
          </a:xfrm>
        </p:grpSpPr>
        <p:pic>
          <p:nvPicPr>
            <p:cNvPr id="6147" name="图片 195593" descr="BD04969_"/>
            <p:cNvPicPr>
              <a:picLocks noChangeAspect="1"/>
            </p:cNvPicPr>
            <p:nvPr/>
          </p:nvPicPr>
          <p:blipFill>
            <a:blip r:embed="rId1"/>
            <a:stretch>
              <a:fillRect/>
            </a:stretch>
          </p:blipFill>
          <p:spPr>
            <a:xfrm>
              <a:off x="2018" y="3203"/>
              <a:ext cx="1113" cy="363"/>
            </a:xfrm>
            <a:prstGeom prst="rect">
              <a:avLst/>
            </a:prstGeom>
            <a:noFill/>
            <a:ln w="9525">
              <a:noFill/>
            </a:ln>
          </p:spPr>
        </p:pic>
        <p:pic>
          <p:nvPicPr>
            <p:cNvPr id="6148" name="图片 195594" descr="BS00975_"/>
            <p:cNvPicPr>
              <a:picLocks noChangeAspect="1"/>
            </p:cNvPicPr>
            <p:nvPr/>
          </p:nvPicPr>
          <p:blipFill>
            <a:blip r:embed="rId2"/>
            <a:stretch>
              <a:fillRect/>
            </a:stretch>
          </p:blipFill>
          <p:spPr>
            <a:xfrm>
              <a:off x="1111" y="3158"/>
              <a:ext cx="1187" cy="499"/>
            </a:xfrm>
            <a:prstGeom prst="rect">
              <a:avLst/>
            </a:prstGeom>
            <a:noFill/>
            <a:ln w="9525">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文本框 223247"/>
          <p:cNvSpPr txBox="1"/>
          <p:nvPr/>
        </p:nvSpPr>
        <p:spPr>
          <a:xfrm>
            <a:off x="-90487" y="981075"/>
            <a:ext cx="180975" cy="366713"/>
          </a:xfrm>
          <a:prstGeom prst="rect">
            <a:avLst/>
          </a:prstGeom>
          <a:noFill/>
          <a:ln w="9525">
            <a:noFill/>
          </a:ln>
        </p:spPr>
        <p:txBody>
          <a:bodyPr wrap="none" lIns="90000" tIns="46800" rIns="90000" bIns="46800" anchor="t">
            <a:spAutoFit/>
          </a:bodyPr>
          <a:p>
            <a:endParaRPr lang="zh-CN" altLang="zh-CN" dirty="0">
              <a:latin typeface="Arial" panose="020B0604020202020204" pitchFamily="34" charset="0"/>
              <a:ea typeface="楷体_GB2312" pitchFamily="49" charset="-122"/>
            </a:endParaRPr>
          </a:p>
        </p:txBody>
      </p:sp>
      <p:pic>
        <p:nvPicPr>
          <p:cNvPr id="39938" name="Picture 2" descr="图片1"/>
          <p:cNvPicPr>
            <a:picLocks noChangeAspect="1"/>
          </p:cNvPicPr>
          <p:nvPr/>
        </p:nvPicPr>
        <p:blipFill>
          <a:blip r:embed="rId1"/>
          <a:stretch>
            <a:fillRect/>
          </a:stretch>
        </p:blipFill>
        <p:spPr>
          <a:xfrm>
            <a:off x="0" y="0"/>
            <a:ext cx="9144000" cy="6734175"/>
          </a:xfrm>
          <a:prstGeom prst="rect">
            <a:avLst/>
          </a:prstGeom>
          <a:noFill/>
          <a:ln w="9525">
            <a:noFill/>
          </a:ln>
        </p:spPr>
      </p:pic>
      <p:sp>
        <p:nvSpPr>
          <p:cNvPr id="39939" name="文本框 3"/>
          <p:cNvSpPr txBox="1"/>
          <p:nvPr/>
        </p:nvSpPr>
        <p:spPr>
          <a:xfrm>
            <a:off x="288925" y="377825"/>
            <a:ext cx="8594725" cy="6149975"/>
          </a:xfrm>
          <a:prstGeom prst="rect">
            <a:avLst/>
          </a:prstGeom>
          <a:noFill/>
          <a:ln w="9525">
            <a:noFill/>
          </a:ln>
        </p:spPr>
        <p:txBody>
          <a:bodyPr anchor="t">
            <a:spAutoFit/>
          </a:bodyPr>
          <a:p>
            <a:pPr>
              <a:lnSpc>
                <a:spcPts val="3375"/>
              </a:lnSpc>
            </a:pPr>
            <a:r>
              <a:rPr lang="en-US" altLang="zh-CN" sz="2800" b="1" dirty="0">
                <a:latin typeface="华文中宋" charset="-122"/>
                <a:ea typeface="华文中宋" charset="-122"/>
              </a:rPr>
              <a:t>4</a:t>
            </a:r>
            <a:r>
              <a:rPr lang="zh-CN" altLang="en-US" sz="2800" b="1" dirty="0">
                <a:latin typeface="华文中宋" charset="-122"/>
                <a:ea typeface="华文中宋" charset="-122"/>
              </a:rPr>
              <a:t>．选文中几次写酒店的人对孔乙己“笑”，这有什么作用？分析不确切的一项是（   ）。</a:t>
            </a:r>
            <a:endParaRPr lang="zh-CN" altLang="en-US" sz="2800" b="1" dirty="0">
              <a:latin typeface="华文中宋" charset="-122"/>
              <a:ea typeface="华文中宋" charset="-122"/>
            </a:endParaRPr>
          </a:p>
          <a:p>
            <a:pPr>
              <a:lnSpc>
                <a:spcPts val="3375"/>
              </a:lnSpc>
            </a:pPr>
            <a:r>
              <a:rPr lang="zh-CN" altLang="en-US" sz="2800" b="1" dirty="0">
                <a:latin typeface="华文中宋" charset="-122"/>
                <a:ea typeface="华文中宋" charset="-122"/>
              </a:rPr>
              <a:t>A．增强悲剧气氛，与孔乙己的不幸遭遇形成强烈的对比。</a:t>
            </a:r>
            <a:endParaRPr lang="zh-CN" altLang="en-US" sz="2800" b="1" dirty="0">
              <a:latin typeface="华文中宋" charset="-122"/>
              <a:ea typeface="华文中宋" charset="-122"/>
            </a:endParaRPr>
          </a:p>
          <a:p>
            <a:pPr>
              <a:lnSpc>
                <a:spcPts val="3375"/>
              </a:lnSpc>
            </a:pPr>
            <a:r>
              <a:rPr lang="zh-CN" altLang="en-US" sz="2800" b="1" dirty="0">
                <a:latin typeface="华文中宋" charset="-122"/>
                <a:ea typeface="华文中宋" charset="-122"/>
              </a:rPr>
              <a:t>B．揭露封建社会的冷酷。</a:t>
            </a:r>
            <a:endParaRPr lang="zh-CN" altLang="en-US" sz="2800" b="1" dirty="0">
              <a:latin typeface="华文中宋" charset="-122"/>
              <a:ea typeface="华文中宋" charset="-122"/>
            </a:endParaRPr>
          </a:p>
          <a:p>
            <a:pPr>
              <a:lnSpc>
                <a:spcPts val="3375"/>
              </a:lnSpc>
            </a:pPr>
            <a:r>
              <a:rPr lang="zh-CN" altLang="en-US" sz="2800" b="1" dirty="0">
                <a:latin typeface="华文中宋" charset="-122"/>
                <a:ea typeface="华文中宋" charset="-122"/>
              </a:rPr>
              <a:t>C．批判当时群众的麻木、冷漠。</a:t>
            </a:r>
            <a:endParaRPr lang="zh-CN" altLang="en-US" sz="2800" b="1" dirty="0">
              <a:latin typeface="华文中宋" charset="-122"/>
              <a:ea typeface="华文中宋" charset="-122"/>
            </a:endParaRPr>
          </a:p>
          <a:p>
            <a:pPr>
              <a:lnSpc>
                <a:spcPts val="3375"/>
              </a:lnSpc>
            </a:pPr>
            <a:r>
              <a:rPr lang="zh-CN" altLang="en-US" sz="2800" b="1" dirty="0">
                <a:latin typeface="华文中宋" charset="-122"/>
                <a:ea typeface="华文中宋" charset="-122"/>
              </a:rPr>
              <a:t>D．加强喜剧色彩，是对孔乙己可笑性格的嘲讽。</a:t>
            </a:r>
            <a:endParaRPr lang="zh-CN" altLang="en-US" sz="2800" b="1" dirty="0">
              <a:latin typeface="华文中宋" charset="-122"/>
              <a:ea typeface="华文中宋" charset="-122"/>
            </a:endParaRPr>
          </a:p>
          <a:p>
            <a:pPr>
              <a:lnSpc>
                <a:spcPts val="3375"/>
              </a:lnSpc>
            </a:pPr>
            <a:r>
              <a:rPr lang="en-US" altLang="zh-CN" sz="2800" b="1" dirty="0">
                <a:latin typeface="华文中宋" charset="-122"/>
                <a:ea typeface="华文中宋" charset="-122"/>
              </a:rPr>
              <a:t>5</a:t>
            </a:r>
            <a:r>
              <a:rPr lang="zh-CN" altLang="en-US" sz="2800" b="1" dirty="0">
                <a:latin typeface="华文中宋" charset="-122"/>
                <a:ea typeface="华文中宋" charset="-122"/>
              </a:rPr>
              <a:t>．掌柜的一再提到“孔乙己还欠十九个钱呢!”对其作用分析正确的一项（　）。</a:t>
            </a:r>
            <a:endParaRPr lang="zh-CN" altLang="en-US" sz="2800" b="1" dirty="0">
              <a:latin typeface="华文中宋" charset="-122"/>
              <a:ea typeface="华文中宋" charset="-122"/>
            </a:endParaRPr>
          </a:p>
          <a:p>
            <a:pPr>
              <a:lnSpc>
                <a:spcPts val="3375"/>
              </a:lnSpc>
            </a:pPr>
            <a:r>
              <a:rPr lang="zh-CN" altLang="en-US" sz="2800" b="1" dirty="0">
                <a:latin typeface="华文中宋" charset="-122"/>
                <a:ea typeface="华文中宋" charset="-122"/>
              </a:rPr>
              <a:t>A．说明掌柜唯利是图，一心只想着钱。</a:t>
            </a:r>
            <a:endParaRPr lang="zh-CN" altLang="en-US" sz="2800" b="1" dirty="0">
              <a:latin typeface="华文中宋" charset="-122"/>
              <a:ea typeface="华文中宋" charset="-122"/>
            </a:endParaRPr>
          </a:p>
          <a:p>
            <a:pPr>
              <a:lnSpc>
                <a:spcPts val="3375"/>
              </a:lnSpc>
            </a:pPr>
            <a:r>
              <a:rPr lang="zh-CN" altLang="en-US" sz="2800" b="1" dirty="0">
                <a:latin typeface="华文中宋" charset="-122"/>
                <a:ea typeface="华文中宋" charset="-122"/>
              </a:rPr>
              <a:t>B．担心孔乙己不能还他的钱。</a:t>
            </a:r>
            <a:endParaRPr lang="zh-CN" altLang="en-US" sz="2800" b="1" dirty="0">
              <a:latin typeface="华文中宋" charset="-122"/>
              <a:ea typeface="华文中宋" charset="-122"/>
            </a:endParaRPr>
          </a:p>
          <a:p>
            <a:pPr>
              <a:lnSpc>
                <a:spcPts val="3375"/>
              </a:lnSpc>
            </a:pPr>
            <a:r>
              <a:rPr lang="zh-CN" altLang="en-US" sz="2800" b="1" dirty="0">
                <a:latin typeface="华文中宋" charset="-122"/>
                <a:ea typeface="华文中宋" charset="-122"/>
              </a:rPr>
              <a:t>C．含蓄地表现孔乙己的地位低下，全部身价还不如十九个钱。</a:t>
            </a:r>
            <a:endParaRPr lang="zh-CN" altLang="en-US" sz="2800" b="1" dirty="0">
              <a:latin typeface="华文中宋" charset="-122"/>
              <a:ea typeface="华文中宋" charset="-122"/>
            </a:endParaRPr>
          </a:p>
          <a:p>
            <a:pPr>
              <a:lnSpc>
                <a:spcPts val="3375"/>
              </a:lnSpc>
            </a:pPr>
            <a:r>
              <a:rPr lang="zh-CN" altLang="en-US" sz="2800" b="1" dirty="0">
                <a:latin typeface="华文中宋" charset="-122"/>
                <a:ea typeface="华文中宋" charset="-122"/>
              </a:rPr>
              <a:t>D．表明孔乙己每况愈下，穷困潦倒。</a:t>
            </a:r>
            <a:endParaRPr lang="zh-CN" altLang="en-US" sz="2800" b="1" dirty="0">
              <a:latin typeface="华文中宋" charset="-122"/>
              <a:ea typeface="华文中宋" charset="-122"/>
            </a:endParaRPr>
          </a:p>
        </p:txBody>
      </p:sp>
      <p:sp>
        <p:nvSpPr>
          <p:cNvPr id="6" name="文本框 5"/>
          <p:cNvSpPr txBox="1"/>
          <p:nvPr/>
        </p:nvSpPr>
        <p:spPr>
          <a:xfrm>
            <a:off x="5235575" y="823913"/>
            <a:ext cx="361950" cy="522287"/>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D</a:t>
            </a:r>
            <a:endParaRPr lang="zh-CN" altLang="en-US" sz="2800" b="1" dirty="0">
              <a:solidFill>
                <a:srgbClr val="FF0000"/>
              </a:solidFill>
              <a:latin typeface="华文仿宋" charset="-122"/>
              <a:ea typeface="华文仿宋" charset="-122"/>
            </a:endParaRPr>
          </a:p>
        </p:txBody>
      </p:sp>
      <p:sp>
        <p:nvSpPr>
          <p:cNvPr id="7" name="文本框 6"/>
          <p:cNvSpPr txBox="1"/>
          <p:nvPr/>
        </p:nvSpPr>
        <p:spPr>
          <a:xfrm>
            <a:off x="3946525" y="3783013"/>
            <a:ext cx="361950" cy="522287"/>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C</a:t>
            </a:r>
            <a:endParaRPr lang="zh-CN" altLang="en-US" sz="2800" b="1" dirty="0">
              <a:solidFill>
                <a:srgbClr val="FF0000"/>
              </a:solidFill>
              <a:latin typeface="华文仿宋" charset="-122"/>
              <a:ea typeface="华文仿宋"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1.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70C0"/>
            </a:gs>
            <a:gs pos="93000">
              <a:schemeClr val="accent5"/>
            </a:gs>
          </a:gsLst>
          <a:lin ang="5400000" scaled="0"/>
        </a:gradFill>
        <a:effectLst/>
      </p:bgPr>
    </p:bg>
    <p:spTree>
      <p:nvGrpSpPr>
        <p:cNvPr id="1" name=""/>
        <p:cNvGrpSpPr/>
        <p:nvPr/>
      </p:nvGrpSpPr>
      <p:grpSpPr/>
      <p:sp>
        <p:nvSpPr>
          <p:cNvPr id="40962" name="TextBox 3"/>
          <p:cNvSpPr txBox="1"/>
          <p:nvPr/>
        </p:nvSpPr>
        <p:spPr>
          <a:xfrm>
            <a:off x="320675" y="749300"/>
            <a:ext cx="8620125" cy="5797550"/>
          </a:xfrm>
          <a:prstGeom prst="rect">
            <a:avLst/>
          </a:prstGeom>
          <a:noFill/>
          <a:ln w="9525">
            <a:noFill/>
          </a:ln>
        </p:spPr>
        <p:txBody>
          <a:bodyPr wrap="square" anchor="t">
            <a:spAutoFit/>
          </a:bodyPr>
          <a:p>
            <a:pPr>
              <a:lnSpc>
                <a:spcPts val="3400"/>
              </a:lnSpc>
            </a:pPr>
            <a:r>
              <a:rPr lang="zh-CN" altLang="en-US" sz="2400" b="1" dirty="0">
                <a:latin typeface="华文中宋" charset="-122"/>
                <a:ea typeface="华文中宋" charset="-122"/>
              </a:rPr>
              <a:t>一、基础知识积累</a:t>
            </a:r>
            <a:endParaRPr lang="zh-CN" altLang="en-US" sz="2400" dirty="0">
              <a:latin typeface="华文中宋" charset="-122"/>
              <a:ea typeface="华文中宋" charset="-122"/>
            </a:endParaRPr>
          </a:p>
          <a:p>
            <a:pPr>
              <a:lnSpc>
                <a:spcPts val="3400"/>
              </a:lnSpc>
            </a:pPr>
            <a:r>
              <a:rPr lang="en-US" altLang="zh-CN" sz="2400" b="1" dirty="0">
                <a:latin typeface="华文中宋" charset="-122"/>
                <a:ea typeface="华文中宋" charset="-122"/>
              </a:rPr>
              <a:t>1. </a:t>
            </a:r>
            <a:r>
              <a:rPr lang="zh-CN" altLang="en-US" sz="2400" b="1" dirty="0">
                <a:latin typeface="华文中宋" charset="-122"/>
                <a:ea typeface="华文中宋" charset="-122"/>
              </a:rPr>
              <a:t>给下列词语中加点字注音或根据拼写汉字</a:t>
            </a:r>
            <a:endParaRPr lang="zh-CN" altLang="en-US" sz="2400" dirty="0">
              <a:latin typeface="华文中宋" charset="-122"/>
              <a:ea typeface="华文中宋" charset="-122"/>
            </a:endParaRPr>
          </a:p>
          <a:p>
            <a:pPr>
              <a:lnSpc>
                <a:spcPts val="3400"/>
              </a:lnSpc>
            </a:pPr>
            <a:r>
              <a:rPr lang="zh-CN" altLang="en-US" sz="2400" b="1" dirty="0">
                <a:latin typeface="华文中宋" charset="-122"/>
                <a:ea typeface="华文中宋" charset="-122"/>
              </a:rPr>
              <a:t>颓（</a:t>
            </a:r>
            <a:r>
              <a:rPr lang="en-US" altLang="zh-CN" sz="2400" b="1" dirty="0">
                <a:latin typeface="华文中宋" charset="-122"/>
                <a:ea typeface="华文中宋" charset="-122"/>
              </a:rPr>
              <a:t>    </a:t>
            </a:r>
            <a:r>
              <a:rPr lang="zh-CN" altLang="en-US" sz="2400" b="1" dirty="0">
                <a:latin typeface="华文中宋" charset="-122"/>
                <a:ea typeface="华文中宋" charset="-122"/>
              </a:rPr>
              <a:t>）唐   拭（</a:t>
            </a:r>
            <a:r>
              <a:rPr lang="en-US" altLang="zh-CN" sz="2400" b="1" dirty="0">
                <a:latin typeface="华文中宋" charset="-122"/>
                <a:ea typeface="华文中宋" charset="-122"/>
              </a:rPr>
              <a:t>    </a:t>
            </a:r>
            <a:r>
              <a:rPr lang="zh-CN" altLang="en-US" sz="2400" b="1" dirty="0">
                <a:latin typeface="华文中宋" charset="-122"/>
                <a:ea typeface="华文中宋" charset="-122"/>
              </a:rPr>
              <a:t>）擦   哄（ </a:t>
            </a:r>
            <a:r>
              <a:rPr lang="en-US" altLang="zh-CN" sz="2400" b="1" dirty="0">
                <a:latin typeface="华文中宋" charset="-122"/>
                <a:ea typeface="华文中宋" charset="-122"/>
              </a:rPr>
              <a:t>   </a:t>
            </a:r>
            <a:r>
              <a:rPr lang="zh-CN" altLang="en-US" sz="2400" b="1" dirty="0">
                <a:latin typeface="华文中宋" charset="-122"/>
                <a:ea typeface="华文中宋" charset="-122"/>
              </a:rPr>
              <a:t>）笑  笔砚（</a:t>
            </a:r>
            <a:r>
              <a:rPr lang="en-US" altLang="zh-CN" sz="2400" b="1" dirty="0">
                <a:latin typeface="华文中宋" charset="-122"/>
                <a:ea typeface="华文中宋" charset="-122"/>
              </a:rPr>
              <a:t>    </a:t>
            </a:r>
            <a:r>
              <a:rPr lang="zh-CN" altLang="en-US" sz="2400" b="1" dirty="0">
                <a:latin typeface="华文中宋" charset="-122"/>
                <a:ea typeface="华文中宋" charset="-122"/>
              </a:rPr>
              <a:t>）</a:t>
            </a:r>
            <a:r>
              <a:rPr lang="en-US" altLang="zh-CN" sz="2400" b="1" dirty="0">
                <a:latin typeface="华文中宋" charset="-122"/>
                <a:ea typeface="华文中宋" charset="-122"/>
              </a:rPr>
              <a:t>   间(    )或   chàn</a:t>
            </a:r>
            <a:r>
              <a:rPr lang="zh-CN" altLang="en-US" sz="2400" b="1" dirty="0">
                <a:latin typeface="华文中宋" charset="-122"/>
                <a:ea typeface="华文中宋" charset="-122"/>
              </a:rPr>
              <a:t>（</a:t>
            </a:r>
            <a:r>
              <a:rPr lang="en-US" altLang="zh-CN" sz="2400" b="1" dirty="0">
                <a:latin typeface="华文中宋" charset="-122"/>
                <a:ea typeface="华文中宋" charset="-122"/>
              </a:rPr>
              <a:t>   </a:t>
            </a:r>
            <a:r>
              <a:rPr lang="zh-CN" altLang="en-US" sz="2400" b="1" dirty="0">
                <a:latin typeface="华文中宋" charset="-122"/>
                <a:ea typeface="华文中宋" charset="-122"/>
              </a:rPr>
              <a:t>）水 </a:t>
            </a:r>
            <a:r>
              <a:rPr lang="en-US" altLang="zh-CN" sz="2400" b="1" dirty="0">
                <a:latin typeface="华文中宋" charset="-122"/>
                <a:ea typeface="华文中宋" charset="-122"/>
              </a:rPr>
              <a:t>  zhàn</a:t>
            </a:r>
            <a:r>
              <a:rPr lang="zh-CN" altLang="en-US" sz="2400" b="1" dirty="0">
                <a:latin typeface="华文中宋" charset="-122"/>
                <a:ea typeface="华文中宋" charset="-122"/>
              </a:rPr>
              <a:t>（</a:t>
            </a:r>
            <a:r>
              <a:rPr lang="en-US" altLang="zh-CN" sz="2400" b="1" dirty="0">
                <a:latin typeface="华文中宋" charset="-122"/>
                <a:ea typeface="华文中宋" charset="-122"/>
              </a:rPr>
              <a:t>   </a:t>
            </a:r>
            <a:r>
              <a:rPr lang="zh-CN" altLang="en-US" sz="2400" b="1" dirty="0">
                <a:latin typeface="华文中宋" charset="-122"/>
                <a:ea typeface="华文中宋" charset="-122"/>
              </a:rPr>
              <a:t>）酒</a:t>
            </a:r>
            <a:r>
              <a:rPr lang="en-US" altLang="zh-CN" sz="2400" b="1" dirty="0">
                <a:latin typeface="华文中宋" charset="-122"/>
                <a:ea typeface="华文中宋" charset="-122"/>
              </a:rPr>
              <a:t> </a:t>
            </a:r>
            <a:r>
              <a:rPr lang="zh-CN" altLang="en-US" sz="2400" b="1" dirty="0">
                <a:latin typeface="华文中宋" charset="-122"/>
                <a:ea typeface="华文中宋" charset="-122"/>
              </a:rPr>
              <a:t>不</a:t>
            </a:r>
            <a:r>
              <a:rPr lang="en-US" altLang="zh-CN" sz="2400" b="1" dirty="0">
                <a:latin typeface="华文中宋" charset="-122"/>
                <a:ea typeface="华文中宋" charset="-122"/>
              </a:rPr>
              <a:t>xiè</a:t>
            </a:r>
            <a:r>
              <a:rPr lang="zh-CN" altLang="en-US" sz="2400" b="1" dirty="0">
                <a:latin typeface="华文中宋" charset="-122"/>
                <a:ea typeface="华文中宋" charset="-122"/>
              </a:rPr>
              <a:t>（</a:t>
            </a:r>
            <a:r>
              <a:rPr lang="en-US" altLang="zh-CN" sz="2400" b="1" dirty="0">
                <a:latin typeface="华文中宋" charset="-122"/>
                <a:ea typeface="华文中宋" charset="-122"/>
              </a:rPr>
              <a:t>   </a:t>
            </a:r>
            <a:r>
              <a:rPr lang="zh-CN" altLang="en-US" sz="2400" b="1" dirty="0">
                <a:latin typeface="华文中宋" charset="-122"/>
                <a:ea typeface="华文中宋" charset="-122"/>
              </a:rPr>
              <a:t>）</a:t>
            </a:r>
            <a:r>
              <a:rPr lang="en-US" altLang="zh-CN" sz="2400" b="1" dirty="0">
                <a:latin typeface="华文中宋" charset="-122"/>
                <a:ea typeface="华文中宋" charset="-122"/>
              </a:rPr>
              <a:t> </a:t>
            </a:r>
            <a:r>
              <a:rPr lang="zh-CN" altLang="en-US" sz="2400" b="1" dirty="0">
                <a:latin typeface="华文中宋" charset="-122"/>
                <a:ea typeface="华文中宋" charset="-122"/>
              </a:rPr>
              <a:t>门</a:t>
            </a:r>
            <a:r>
              <a:rPr lang="en-US" altLang="zh-CN" sz="2400" b="1" dirty="0">
                <a:latin typeface="华文中宋" charset="-122"/>
                <a:ea typeface="华文中宋" charset="-122"/>
              </a:rPr>
              <a:t>kǎn</a:t>
            </a:r>
            <a:r>
              <a:rPr lang="zh-CN" altLang="en-US" sz="2400" b="1" dirty="0">
                <a:latin typeface="华文中宋" charset="-122"/>
                <a:ea typeface="华文中宋" charset="-122"/>
              </a:rPr>
              <a:t>（</a:t>
            </a:r>
            <a:r>
              <a:rPr lang="en-US" altLang="zh-CN" sz="2400" b="1" dirty="0">
                <a:latin typeface="华文中宋" charset="-122"/>
                <a:ea typeface="华文中宋" charset="-122"/>
              </a:rPr>
              <a:t>    </a:t>
            </a:r>
            <a:r>
              <a:rPr lang="zh-CN" altLang="en-US" sz="2400" b="1" dirty="0">
                <a:latin typeface="华文中宋" charset="-122"/>
                <a:ea typeface="华文中宋" charset="-122"/>
              </a:rPr>
              <a:t>）   服biàn(    )</a:t>
            </a:r>
            <a:endParaRPr lang="zh-CN" altLang="en-US" sz="2400" b="1" dirty="0">
              <a:latin typeface="华文中宋" charset="-122"/>
              <a:ea typeface="华文中宋" charset="-122"/>
            </a:endParaRPr>
          </a:p>
          <a:p>
            <a:pPr>
              <a:lnSpc>
                <a:spcPts val="3400"/>
              </a:lnSpc>
            </a:pPr>
            <a:r>
              <a:rPr lang="zh-CN" altLang="zh-CN" sz="2400" b="1" dirty="0">
                <a:latin typeface="华文中宋" charset="-122"/>
                <a:ea typeface="华文中宋" charset="-122"/>
              </a:rPr>
              <a:t>2．结合语言环境，解释句中加点的词语。</a:t>
            </a:r>
            <a:endParaRPr lang="zh-CN" altLang="zh-CN" sz="2400" b="1" dirty="0">
              <a:latin typeface="华文中宋" charset="-122"/>
              <a:ea typeface="华文中宋" charset="-122"/>
            </a:endParaRPr>
          </a:p>
          <a:p>
            <a:pPr>
              <a:lnSpc>
                <a:spcPts val="3400"/>
              </a:lnSpc>
            </a:pPr>
            <a:r>
              <a:rPr lang="zh-CN" altLang="zh-CN" sz="2400" b="1" dirty="0">
                <a:latin typeface="华文中宋" charset="-122"/>
                <a:ea typeface="华文中宋" charset="-122"/>
              </a:rPr>
              <a:t>⑴他对人说话，总是满口之乎者也，教人半懂不懂的。</a:t>
            </a:r>
            <a:endParaRPr lang="zh-CN" altLang="zh-CN" sz="2400" b="1" dirty="0">
              <a:latin typeface="华文中宋" charset="-122"/>
              <a:ea typeface="华文中宋" charset="-122"/>
            </a:endParaRPr>
          </a:p>
          <a:p>
            <a:pPr>
              <a:lnSpc>
                <a:spcPts val="3400"/>
              </a:lnSpc>
            </a:pPr>
            <a:r>
              <a:rPr lang="zh-CN" altLang="zh-CN" sz="2400" b="1" dirty="0">
                <a:latin typeface="华文中宋" charset="-122"/>
                <a:ea typeface="华文中宋" charset="-122"/>
              </a:rPr>
              <a:t>之乎者也：</a:t>
            </a:r>
            <a:endParaRPr lang="zh-CN" altLang="zh-CN" sz="2400" b="1" dirty="0">
              <a:latin typeface="华文中宋" charset="-122"/>
              <a:ea typeface="华文中宋" charset="-122"/>
            </a:endParaRPr>
          </a:p>
          <a:p>
            <a:pPr>
              <a:lnSpc>
                <a:spcPts val="3400"/>
              </a:lnSpc>
            </a:pPr>
            <a:endParaRPr lang="zh-CN" altLang="zh-CN" sz="2400" b="1" dirty="0">
              <a:latin typeface="华文中宋" charset="-122"/>
              <a:ea typeface="华文中宋" charset="-122"/>
            </a:endParaRPr>
          </a:p>
          <a:p>
            <a:pPr>
              <a:lnSpc>
                <a:spcPts val="3400"/>
              </a:lnSpc>
            </a:pPr>
            <a:r>
              <a:rPr lang="zh-CN" altLang="zh-CN" sz="2400" b="1" dirty="0">
                <a:latin typeface="华文中宋" charset="-122"/>
                <a:ea typeface="华文中宋" charset="-122"/>
              </a:rPr>
              <a:t>⑵你怎么这样凭空污人清白。</a:t>
            </a:r>
            <a:endParaRPr lang="zh-CN" altLang="zh-CN" sz="2400" b="1" dirty="0">
              <a:latin typeface="华文中宋" charset="-122"/>
              <a:ea typeface="华文中宋" charset="-122"/>
            </a:endParaRPr>
          </a:p>
          <a:p>
            <a:pPr>
              <a:lnSpc>
                <a:spcPts val="3400"/>
              </a:lnSpc>
            </a:pPr>
            <a:r>
              <a:rPr lang="zh-CN" altLang="zh-CN" sz="2400" b="1" dirty="0">
                <a:latin typeface="华文中宋" charset="-122"/>
                <a:ea typeface="华文中宋" charset="-122"/>
              </a:rPr>
              <a:t>污人清白：</a:t>
            </a:r>
            <a:endParaRPr lang="zh-CN" altLang="zh-CN" sz="2400" b="1" dirty="0">
              <a:latin typeface="华文中宋" charset="-122"/>
              <a:ea typeface="华文中宋" charset="-122"/>
            </a:endParaRPr>
          </a:p>
          <a:p>
            <a:pPr>
              <a:lnSpc>
                <a:spcPts val="3400"/>
              </a:lnSpc>
            </a:pPr>
            <a:r>
              <a:rPr lang="zh-CN" altLang="zh-CN" sz="2400" b="1" dirty="0">
                <a:latin typeface="华文中宋" charset="-122"/>
                <a:ea typeface="华文中宋" charset="-122"/>
              </a:rPr>
              <a:t>⑶接连便是难懂的话，什么“君子固穷”，什么“者乎”之类。</a:t>
            </a:r>
            <a:endParaRPr lang="zh-CN" altLang="zh-CN" sz="2400" b="1" dirty="0">
              <a:latin typeface="华文中宋" charset="-122"/>
              <a:ea typeface="华文中宋" charset="-122"/>
            </a:endParaRPr>
          </a:p>
          <a:p>
            <a:pPr>
              <a:lnSpc>
                <a:spcPts val="3700"/>
              </a:lnSpc>
            </a:pPr>
            <a:r>
              <a:rPr lang="zh-CN" altLang="zh-CN" sz="2400" b="1" dirty="0">
                <a:latin typeface="华文中宋" charset="-122"/>
                <a:ea typeface="华文中宋" charset="-122"/>
              </a:rPr>
              <a:t>君子固穷：</a:t>
            </a:r>
            <a:endParaRPr lang="zh-CN" altLang="zh-CN" sz="2400" b="1" dirty="0">
              <a:latin typeface="华文中宋" charset="-122"/>
              <a:ea typeface="华文中宋" charset="-122"/>
            </a:endParaRPr>
          </a:p>
        </p:txBody>
      </p:sp>
      <p:sp>
        <p:nvSpPr>
          <p:cNvPr id="5" name="TextBox 4"/>
          <p:cNvSpPr txBox="1"/>
          <p:nvPr/>
        </p:nvSpPr>
        <p:spPr>
          <a:xfrm>
            <a:off x="320675" y="3825875"/>
            <a:ext cx="8426450" cy="931863"/>
          </a:xfrm>
          <a:prstGeom prst="rect">
            <a:avLst/>
          </a:prstGeom>
          <a:noFill/>
          <a:ln w="9525">
            <a:noFill/>
          </a:ln>
        </p:spPr>
        <p:txBody>
          <a:bodyPr wrap="square" anchor="t">
            <a:spAutoFit/>
          </a:bodyPr>
          <a:p>
            <a:pPr latinLnBrk="1">
              <a:lnSpc>
                <a:spcPts val="3275"/>
              </a:lnSpc>
            </a:pPr>
            <a:r>
              <a:rPr lang="en-US" altLang="zh-CN" sz="2400" b="1" dirty="0">
                <a:solidFill>
                  <a:srgbClr val="FF0000"/>
                </a:solidFill>
                <a:latin typeface="Arial" panose="020B0604020202020204" pitchFamily="34" charset="0"/>
                <a:ea typeface="楷体_GB2312" pitchFamily="49" charset="-122"/>
              </a:rPr>
              <a:t>                 </a:t>
            </a:r>
            <a:r>
              <a:rPr lang="zh-CN" altLang="en-US" sz="2400" b="1" dirty="0">
                <a:solidFill>
                  <a:srgbClr val="FF0000"/>
                </a:solidFill>
                <a:latin typeface="Arial" panose="020B0604020202020204" pitchFamily="34" charset="0"/>
                <a:ea typeface="楷体_GB2312" pitchFamily="49" charset="-122"/>
              </a:rPr>
              <a:t>是文言文里常用的语助词，常用来形容不文不白的话或文章。含讽刺意味。</a:t>
            </a:r>
            <a:endParaRPr lang="zh-CN" altLang="en-US" sz="2400" b="1" dirty="0">
              <a:solidFill>
                <a:srgbClr val="FF0000"/>
              </a:solidFill>
              <a:latin typeface="Arial" panose="020B0604020202020204" pitchFamily="34" charset="0"/>
              <a:ea typeface="楷体_GB2312" pitchFamily="49" charset="-122"/>
            </a:endParaRPr>
          </a:p>
        </p:txBody>
      </p:sp>
      <p:sp>
        <p:nvSpPr>
          <p:cNvPr id="6" name="矩形 5"/>
          <p:cNvSpPr/>
          <p:nvPr/>
        </p:nvSpPr>
        <p:spPr>
          <a:xfrm>
            <a:off x="1797050" y="5064125"/>
            <a:ext cx="2719388" cy="520700"/>
          </a:xfrm>
          <a:prstGeom prst="rect">
            <a:avLst/>
          </a:prstGeom>
          <a:noFill/>
          <a:ln w="9525">
            <a:noFill/>
          </a:ln>
        </p:spPr>
        <p:txBody>
          <a:bodyPr wrap="square" anchor="t">
            <a:spAutoFit/>
          </a:bodyPr>
          <a:p>
            <a:pPr latinLnBrk="1"/>
            <a:r>
              <a:rPr lang="zh-CN" altLang="en-US" sz="2400" b="1" dirty="0">
                <a:solidFill>
                  <a:srgbClr val="FF0000"/>
                </a:solidFill>
                <a:latin typeface="Arial" panose="020B0604020202020204" pitchFamily="34" charset="0"/>
                <a:ea typeface="楷体_GB2312" pitchFamily="49" charset="-122"/>
              </a:rPr>
              <a:t>毁坏人家的名誉。</a:t>
            </a:r>
            <a:r>
              <a:rPr lang="zh-CN" altLang="en-US" sz="2800" b="1" dirty="0">
                <a:solidFill>
                  <a:srgbClr val="FF0000"/>
                </a:solidFill>
                <a:latin typeface="Arial" panose="020B0604020202020204" pitchFamily="34" charset="0"/>
                <a:ea typeface="楷体_GB2312" pitchFamily="49" charset="-122"/>
              </a:rPr>
              <a:t> </a:t>
            </a:r>
            <a:endParaRPr lang="zh-CN" altLang="en-US" sz="2800" dirty="0">
              <a:solidFill>
                <a:srgbClr val="FF0000"/>
              </a:solidFill>
              <a:latin typeface="Arial" panose="020B0604020202020204" pitchFamily="34" charset="0"/>
              <a:ea typeface="楷体_GB2312" pitchFamily="49" charset="-122"/>
            </a:endParaRPr>
          </a:p>
        </p:txBody>
      </p:sp>
      <p:sp>
        <p:nvSpPr>
          <p:cNvPr id="7" name="矩形 6"/>
          <p:cNvSpPr/>
          <p:nvPr/>
        </p:nvSpPr>
        <p:spPr>
          <a:xfrm>
            <a:off x="1797050" y="6048375"/>
            <a:ext cx="7143750" cy="460375"/>
          </a:xfrm>
          <a:prstGeom prst="rect">
            <a:avLst/>
          </a:prstGeom>
          <a:noFill/>
          <a:ln w="9525">
            <a:noFill/>
          </a:ln>
        </p:spPr>
        <p:txBody>
          <a:bodyPr wrap="square" anchor="t">
            <a:spAutoFit/>
          </a:bodyPr>
          <a:p>
            <a:pPr latinLnBrk="1"/>
            <a:r>
              <a:rPr lang="zh-CN" altLang="en-US" sz="2400" b="1" dirty="0">
                <a:solidFill>
                  <a:srgbClr val="FF0000"/>
                </a:solidFill>
                <a:latin typeface="Arial" panose="020B0604020202020204" pitchFamily="34" charset="0"/>
                <a:ea typeface="楷体_GB2312" pitchFamily="49" charset="-122"/>
              </a:rPr>
              <a:t>语出《论语》</a:t>
            </a:r>
            <a:r>
              <a:rPr lang="en-US" altLang="zh-CN" sz="2400" b="1" dirty="0">
                <a:solidFill>
                  <a:srgbClr val="FF0000"/>
                </a:solidFill>
                <a:latin typeface="Arial" panose="020B0604020202020204" pitchFamily="34" charset="0"/>
                <a:ea typeface="楷体_GB2312" pitchFamily="49" charset="-122"/>
              </a:rPr>
              <a:t>,</a:t>
            </a:r>
            <a:r>
              <a:rPr lang="zh-CN" altLang="en-US" sz="2400" b="1" dirty="0">
                <a:solidFill>
                  <a:srgbClr val="FF0000"/>
                </a:solidFill>
                <a:latin typeface="Arial" panose="020B0604020202020204" pitchFamily="34" charset="0"/>
                <a:ea typeface="楷体_GB2312" pitchFamily="49" charset="-122"/>
              </a:rPr>
              <a:t>意思是君子能够安于穷困。固，安守。</a:t>
            </a:r>
            <a:endParaRPr lang="zh-CN" altLang="en-US" sz="2400" b="1" dirty="0">
              <a:solidFill>
                <a:srgbClr val="FF0000"/>
              </a:solidFill>
              <a:latin typeface="Arial" panose="020B0604020202020204" pitchFamily="34" charset="0"/>
              <a:ea typeface="楷体_GB2312" pitchFamily="49" charset="-122"/>
            </a:endParaRPr>
          </a:p>
        </p:txBody>
      </p:sp>
      <p:sp>
        <p:nvSpPr>
          <p:cNvPr id="8" name="矩形 7"/>
          <p:cNvSpPr/>
          <p:nvPr/>
        </p:nvSpPr>
        <p:spPr>
          <a:xfrm>
            <a:off x="1092200" y="1646238"/>
            <a:ext cx="785813" cy="460375"/>
          </a:xfrm>
          <a:prstGeom prst="rect">
            <a:avLst/>
          </a:prstGeom>
          <a:noFill/>
          <a:ln w="9525">
            <a:noFill/>
          </a:ln>
        </p:spPr>
        <p:txBody>
          <a:bodyPr anchor="t">
            <a:spAutoFit/>
          </a:bodyPr>
          <a:p>
            <a:pPr latinLnBrk="1"/>
            <a:r>
              <a:rPr lang="en-US" altLang="zh-CN" sz="2400" b="1" dirty="0">
                <a:solidFill>
                  <a:srgbClr val="FF0000"/>
                </a:solidFill>
                <a:latin typeface="Arial" panose="020B0604020202020204" pitchFamily="34" charset="0"/>
                <a:ea typeface="楷体_GB2312" pitchFamily="49" charset="-122"/>
              </a:rPr>
              <a:t>tuí</a:t>
            </a:r>
            <a:endParaRPr lang="en-US" altLang="zh-CN" sz="2400" b="1" dirty="0">
              <a:solidFill>
                <a:srgbClr val="FF0000"/>
              </a:solidFill>
              <a:latin typeface="Arial" panose="020B0604020202020204" pitchFamily="34" charset="0"/>
              <a:ea typeface="楷体_GB2312" pitchFamily="49" charset="-122"/>
            </a:endParaRPr>
          </a:p>
        </p:txBody>
      </p:sp>
      <p:sp>
        <p:nvSpPr>
          <p:cNvPr id="10" name="矩形 9"/>
          <p:cNvSpPr/>
          <p:nvPr/>
        </p:nvSpPr>
        <p:spPr>
          <a:xfrm>
            <a:off x="5505450" y="1646238"/>
            <a:ext cx="1143000" cy="460375"/>
          </a:xfrm>
          <a:prstGeom prst="rect">
            <a:avLst/>
          </a:prstGeom>
          <a:noFill/>
          <a:ln w="9525">
            <a:noFill/>
          </a:ln>
        </p:spPr>
        <p:txBody>
          <a:bodyPr anchor="t">
            <a:spAutoFit/>
          </a:bodyPr>
          <a:p>
            <a:pPr latinLnBrk="1"/>
            <a:r>
              <a:rPr lang="en-US" altLang="zh-CN" sz="2400" b="1" dirty="0">
                <a:solidFill>
                  <a:srgbClr val="FF0000"/>
                </a:solidFill>
                <a:latin typeface="Arial" panose="020B0604020202020204" pitchFamily="34" charset="0"/>
                <a:ea typeface="楷体_GB2312" pitchFamily="49" charset="-122"/>
              </a:rPr>
              <a:t>hōng</a:t>
            </a:r>
            <a:endParaRPr lang="en-US" altLang="zh-CN" sz="2400" b="1" dirty="0">
              <a:solidFill>
                <a:srgbClr val="FF0000"/>
              </a:solidFill>
              <a:latin typeface="Arial" panose="020B0604020202020204" pitchFamily="34" charset="0"/>
              <a:ea typeface="楷体_GB2312" pitchFamily="49" charset="-122"/>
            </a:endParaRPr>
          </a:p>
        </p:txBody>
      </p:sp>
      <p:sp>
        <p:nvSpPr>
          <p:cNvPr id="11" name="矩形 10"/>
          <p:cNvSpPr/>
          <p:nvPr/>
        </p:nvSpPr>
        <p:spPr>
          <a:xfrm>
            <a:off x="3292475" y="1646238"/>
            <a:ext cx="785813" cy="460375"/>
          </a:xfrm>
          <a:prstGeom prst="rect">
            <a:avLst/>
          </a:prstGeom>
          <a:noFill/>
          <a:ln w="9525">
            <a:noFill/>
          </a:ln>
        </p:spPr>
        <p:txBody>
          <a:bodyPr anchor="t">
            <a:spAutoFit/>
          </a:bodyPr>
          <a:p>
            <a:pPr latinLnBrk="1"/>
            <a:r>
              <a:rPr lang="en-US" altLang="zh-CN" sz="2400" b="1" dirty="0">
                <a:solidFill>
                  <a:srgbClr val="FF0000"/>
                </a:solidFill>
                <a:latin typeface="Arial" panose="020B0604020202020204" pitchFamily="34" charset="0"/>
                <a:ea typeface="楷体_GB2312" pitchFamily="49" charset="-122"/>
              </a:rPr>
              <a:t>shì</a:t>
            </a:r>
            <a:endParaRPr lang="en-US" altLang="zh-CN" sz="2400" b="1" dirty="0">
              <a:solidFill>
                <a:srgbClr val="FF0000"/>
              </a:solidFill>
              <a:latin typeface="Arial" panose="020B0604020202020204" pitchFamily="34" charset="0"/>
              <a:ea typeface="楷体_GB2312" pitchFamily="49" charset="-122"/>
            </a:endParaRPr>
          </a:p>
        </p:txBody>
      </p:sp>
      <p:sp>
        <p:nvSpPr>
          <p:cNvPr id="12" name="矩形 11"/>
          <p:cNvSpPr/>
          <p:nvPr/>
        </p:nvSpPr>
        <p:spPr>
          <a:xfrm>
            <a:off x="7997825" y="1646238"/>
            <a:ext cx="857250" cy="460375"/>
          </a:xfrm>
          <a:prstGeom prst="rect">
            <a:avLst/>
          </a:prstGeom>
          <a:noFill/>
          <a:ln w="9525">
            <a:noFill/>
          </a:ln>
        </p:spPr>
        <p:txBody>
          <a:bodyPr anchor="t">
            <a:spAutoFit/>
          </a:bodyPr>
          <a:p>
            <a:pPr latinLnBrk="1"/>
            <a:r>
              <a:rPr lang="en-US" altLang="zh-CN" sz="2400" b="1" dirty="0">
                <a:solidFill>
                  <a:srgbClr val="FF0000"/>
                </a:solidFill>
                <a:latin typeface="Arial" panose="020B0604020202020204" pitchFamily="34" charset="0"/>
                <a:ea typeface="楷体_GB2312" pitchFamily="49" charset="-122"/>
              </a:rPr>
              <a:t>yàn</a:t>
            </a:r>
            <a:endParaRPr lang="en-US" altLang="zh-CN" sz="2400" b="1" dirty="0">
              <a:solidFill>
                <a:srgbClr val="FF0000"/>
              </a:solidFill>
              <a:latin typeface="Arial" panose="020B0604020202020204" pitchFamily="34" charset="0"/>
              <a:ea typeface="楷体_GB2312" pitchFamily="49" charset="-122"/>
            </a:endParaRPr>
          </a:p>
        </p:txBody>
      </p:sp>
      <p:sp>
        <p:nvSpPr>
          <p:cNvPr id="13" name="矩形 12"/>
          <p:cNvSpPr/>
          <p:nvPr/>
        </p:nvSpPr>
        <p:spPr>
          <a:xfrm>
            <a:off x="3292475" y="2106613"/>
            <a:ext cx="642938" cy="460375"/>
          </a:xfrm>
          <a:prstGeom prst="rect">
            <a:avLst/>
          </a:prstGeom>
          <a:noFill/>
          <a:ln w="9525">
            <a:noFill/>
          </a:ln>
        </p:spPr>
        <p:txBody>
          <a:bodyPr anchor="t">
            <a:spAutoFit/>
          </a:bodyPr>
          <a:p>
            <a:pPr latinLnBrk="1"/>
            <a:r>
              <a:rPr lang="zh-CN" altLang="en-US" sz="2400" b="1" dirty="0">
                <a:solidFill>
                  <a:srgbClr val="FF0000"/>
                </a:solidFill>
                <a:latin typeface="Arial" panose="020B0604020202020204" pitchFamily="34" charset="0"/>
                <a:ea typeface="楷体_GB2312" pitchFamily="49" charset="-122"/>
              </a:rPr>
              <a:t>羼</a:t>
            </a:r>
            <a:endParaRPr lang="zh-CN" altLang="en-US" sz="2400" b="1" dirty="0">
              <a:solidFill>
                <a:srgbClr val="FF0000"/>
              </a:solidFill>
              <a:latin typeface="Arial" panose="020B0604020202020204" pitchFamily="34" charset="0"/>
              <a:ea typeface="楷体_GB2312" pitchFamily="49" charset="-122"/>
            </a:endParaRPr>
          </a:p>
        </p:txBody>
      </p:sp>
      <p:sp>
        <p:nvSpPr>
          <p:cNvPr id="14" name="矩形 13"/>
          <p:cNvSpPr/>
          <p:nvPr/>
        </p:nvSpPr>
        <p:spPr>
          <a:xfrm>
            <a:off x="5756275" y="2106613"/>
            <a:ext cx="642938" cy="460375"/>
          </a:xfrm>
          <a:prstGeom prst="rect">
            <a:avLst/>
          </a:prstGeom>
          <a:noFill/>
          <a:ln w="9525">
            <a:noFill/>
          </a:ln>
        </p:spPr>
        <p:txBody>
          <a:bodyPr anchor="t">
            <a:spAutoFit/>
          </a:bodyPr>
          <a:p>
            <a:pPr latinLnBrk="1"/>
            <a:r>
              <a:rPr lang="zh-CN" altLang="en-US" sz="2400" b="1" dirty="0">
                <a:solidFill>
                  <a:srgbClr val="FF0000"/>
                </a:solidFill>
                <a:latin typeface="Arial" panose="020B0604020202020204" pitchFamily="34" charset="0"/>
                <a:ea typeface="楷体_GB2312" pitchFamily="49" charset="-122"/>
              </a:rPr>
              <a:t>蘸</a:t>
            </a:r>
            <a:endParaRPr lang="zh-CN" altLang="en-US" sz="2400" b="1" dirty="0">
              <a:solidFill>
                <a:srgbClr val="FF0000"/>
              </a:solidFill>
              <a:latin typeface="Arial" panose="020B0604020202020204" pitchFamily="34" charset="0"/>
              <a:ea typeface="楷体_GB2312" pitchFamily="49" charset="-122"/>
            </a:endParaRPr>
          </a:p>
        </p:txBody>
      </p:sp>
      <p:sp>
        <p:nvSpPr>
          <p:cNvPr id="15" name="矩形 14"/>
          <p:cNvSpPr/>
          <p:nvPr/>
        </p:nvSpPr>
        <p:spPr>
          <a:xfrm>
            <a:off x="8069263" y="2106613"/>
            <a:ext cx="642937" cy="460375"/>
          </a:xfrm>
          <a:prstGeom prst="rect">
            <a:avLst/>
          </a:prstGeom>
          <a:noFill/>
          <a:ln w="9525">
            <a:noFill/>
          </a:ln>
        </p:spPr>
        <p:txBody>
          <a:bodyPr anchor="t">
            <a:spAutoFit/>
          </a:bodyPr>
          <a:p>
            <a:pPr latinLnBrk="1"/>
            <a:r>
              <a:rPr lang="zh-CN" altLang="en-US" sz="2400" b="1" dirty="0">
                <a:solidFill>
                  <a:srgbClr val="FF0000"/>
                </a:solidFill>
                <a:latin typeface="Arial" panose="020B0604020202020204" pitchFamily="34" charset="0"/>
                <a:ea typeface="楷体_GB2312" pitchFamily="49" charset="-122"/>
              </a:rPr>
              <a:t>屑</a:t>
            </a:r>
            <a:endParaRPr lang="zh-CN" altLang="en-US" sz="2400" b="1" dirty="0">
              <a:solidFill>
                <a:srgbClr val="FF0000"/>
              </a:solidFill>
              <a:latin typeface="Arial" panose="020B0604020202020204" pitchFamily="34" charset="0"/>
              <a:ea typeface="楷体_GB2312" pitchFamily="49" charset="-122"/>
            </a:endParaRPr>
          </a:p>
        </p:txBody>
      </p:sp>
      <p:sp>
        <p:nvSpPr>
          <p:cNvPr id="16" name="矩形 15"/>
          <p:cNvSpPr/>
          <p:nvPr/>
        </p:nvSpPr>
        <p:spPr>
          <a:xfrm>
            <a:off x="1538288" y="2566988"/>
            <a:ext cx="571500" cy="460375"/>
          </a:xfrm>
          <a:prstGeom prst="rect">
            <a:avLst/>
          </a:prstGeom>
          <a:noFill/>
          <a:ln w="9525">
            <a:noFill/>
          </a:ln>
        </p:spPr>
        <p:txBody>
          <a:bodyPr anchor="t">
            <a:spAutoFit/>
          </a:bodyPr>
          <a:p>
            <a:pPr latinLnBrk="1"/>
            <a:r>
              <a:rPr lang="zh-CN" altLang="en-US" sz="2400" b="1" dirty="0">
                <a:solidFill>
                  <a:srgbClr val="FF0000"/>
                </a:solidFill>
                <a:latin typeface="Arial" panose="020B0604020202020204" pitchFamily="34" charset="0"/>
                <a:ea typeface="楷体_GB2312" pitchFamily="49" charset="-122"/>
              </a:rPr>
              <a:t>槛</a:t>
            </a:r>
            <a:endParaRPr lang="zh-CN" altLang="en-US" sz="2400" b="1" dirty="0">
              <a:solidFill>
                <a:srgbClr val="FF0000"/>
              </a:solidFill>
              <a:latin typeface="Arial" panose="020B0604020202020204" pitchFamily="34" charset="0"/>
              <a:ea typeface="楷体_GB2312" pitchFamily="49" charset="-122"/>
            </a:endParaRPr>
          </a:p>
        </p:txBody>
      </p:sp>
      <p:sp>
        <p:nvSpPr>
          <p:cNvPr id="2" name="矩形 1"/>
          <p:cNvSpPr/>
          <p:nvPr/>
        </p:nvSpPr>
        <p:spPr>
          <a:xfrm>
            <a:off x="865188" y="2106613"/>
            <a:ext cx="857250" cy="460375"/>
          </a:xfrm>
          <a:prstGeom prst="rect">
            <a:avLst/>
          </a:prstGeom>
          <a:noFill/>
          <a:ln w="9525">
            <a:noFill/>
          </a:ln>
        </p:spPr>
        <p:txBody>
          <a:bodyPr anchor="t">
            <a:spAutoFit/>
          </a:bodyPr>
          <a:p>
            <a:pPr latinLnBrk="1"/>
            <a:r>
              <a:rPr lang="en-US" altLang="zh-CN" sz="2400" b="1" dirty="0">
                <a:solidFill>
                  <a:srgbClr val="FF0000"/>
                </a:solidFill>
                <a:latin typeface="Arial" panose="020B0604020202020204" pitchFamily="34" charset="0"/>
                <a:ea typeface="楷体_GB2312" pitchFamily="49" charset="-122"/>
              </a:rPr>
              <a:t>jiàn</a:t>
            </a:r>
            <a:endParaRPr lang="en-US" altLang="zh-CN" sz="2400" b="1" dirty="0">
              <a:solidFill>
                <a:srgbClr val="FF0000"/>
              </a:solidFill>
              <a:latin typeface="Arial" panose="020B0604020202020204" pitchFamily="34" charset="0"/>
              <a:ea typeface="楷体_GB2312" pitchFamily="49" charset="-122"/>
            </a:endParaRPr>
          </a:p>
        </p:txBody>
      </p:sp>
      <p:sp>
        <p:nvSpPr>
          <p:cNvPr id="3" name="矩形 2"/>
          <p:cNvSpPr/>
          <p:nvPr/>
        </p:nvSpPr>
        <p:spPr>
          <a:xfrm>
            <a:off x="4008438" y="2506663"/>
            <a:ext cx="571500" cy="460375"/>
          </a:xfrm>
          <a:prstGeom prst="rect">
            <a:avLst/>
          </a:prstGeom>
          <a:noFill/>
          <a:ln w="9525">
            <a:noFill/>
          </a:ln>
        </p:spPr>
        <p:txBody>
          <a:bodyPr anchor="t">
            <a:spAutoFit/>
          </a:bodyPr>
          <a:p>
            <a:pPr latinLnBrk="1"/>
            <a:r>
              <a:rPr lang="zh-CN" altLang="en-US" sz="2400" b="1" dirty="0">
                <a:solidFill>
                  <a:srgbClr val="FF0000"/>
                </a:solidFill>
                <a:latin typeface="Arial" panose="020B0604020202020204" pitchFamily="34" charset="0"/>
                <a:ea typeface="楷体_GB2312" pitchFamily="49" charset="-122"/>
              </a:rPr>
              <a:t>辩</a:t>
            </a:r>
            <a:endParaRPr lang="zh-CN" altLang="en-US" sz="2400" b="1" dirty="0">
              <a:solidFill>
                <a:srgbClr val="FF0000"/>
              </a:solidFill>
              <a:latin typeface="Arial" panose="020B0604020202020204" pitchFamily="34" charset="0"/>
              <a:ea typeface="楷体_GB2312" pitchFamily="49" charset="-122"/>
            </a:endParaRPr>
          </a:p>
        </p:txBody>
      </p:sp>
      <p:sp>
        <p:nvSpPr>
          <p:cNvPr id="4" name="流程图: 可选过程 3"/>
          <p:cNvSpPr/>
          <p:nvPr/>
        </p:nvSpPr>
        <p:spPr>
          <a:xfrm>
            <a:off x="3552825" y="209550"/>
            <a:ext cx="1790700" cy="611188"/>
          </a:xfrm>
          <a:prstGeom prst="flowChartAlternateProcess">
            <a:avLst/>
          </a:prstGeom>
        </p:spPr>
        <p:style>
          <a:lnRef idx="2">
            <a:schemeClr val="accent6"/>
          </a:lnRef>
          <a:fillRef idx="1">
            <a:schemeClr val="lt1"/>
          </a:fillRef>
          <a:effectRef idx="0">
            <a:schemeClr val="accent6"/>
          </a:effectRef>
          <a:fontRef idx="minor">
            <a:schemeClr val="dk1"/>
          </a:fontRef>
        </p:style>
        <p:txBody>
          <a:bodyPr rtlCol="0" anchor="ctr"/>
          <a:p>
            <a:pPr algn="ctr" fontAlgn="base"/>
            <a:r>
              <a:rPr lang="zh-CN" altLang="en-US" sz="2800" b="1" strike="noStrike" noProof="1">
                <a:solidFill>
                  <a:schemeClr val="tx2"/>
                </a:solidFill>
                <a:latin typeface="黑体" panose="02010609060101010101" pitchFamily="2" charset="-122"/>
                <a:ea typeface="黑体" panose="02010609060101010101" pitchFamily="2" charset="-122"/>
              </a:rPr>
              <a:t>第四课时</a:t>
            </a:r>
            <a:endParaRPr lang="zh-CN" altLang="en-US" sz="2800" b="1" strike="noStrike" noProof="1">
              <a:solidFill>
                <a:schemeClr val="tx2"/>
              </a:solidFill>
              <a:latin typeface="黑体" panose="02010609060101010101" pitchFamily="2" charset="-122"/>
              <a:ea typeface="黑体" panose="02010609060101010101" pitchFamily="2" charset="-122"/>
            </a:endParaRPr>
          </a:p>
        </p:txBody>
      </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linds(horizont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linds(horizontal)">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linds(horizontal)">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blinds(horizontal)">
                                      <p:cBhvr>
                                        <p:cTn id="52" dur="500"/>
                                        <p:tgtEl>
                                          <p:spTgt spid="3"/>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blinds(horizontal)">
                                      <p:cBhvr>
                                        <p:cTn id="57" dur="500"/>
                                        <p:tgtEl>
                                          <p:spTgt spid="5"/>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6"/>
                                        </p:tgtEl>
                                        <p:attrNameLst>
                                          <p:attrName>style.visibility</p:attrName>
                                        </p:attrNameLst>
                                      </p:cBhvr>
                                      <p:to>
                                        <p:strVal val="visible"/>
                                      </p:to>
                                    </p:set>
                                    <p:animEffect transition="in" filter="blinds(horizontal)">
                                      <p:cBhvr>
                                        <p:cTn id="62" dur="500"/>
                                        <p:tgtEl>
                                          <p:spTgt spid="6"/>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blinds(horizontal)">
                                      <p:cBhvr>
                                        <p:cTn id="6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10" grpId="0"/>
      <p:bldP spid="11" grpId="0"/>
      <p:bldP spid="12" grpId="0"/>
      <p:bldP spid="13" grpId="0"/>
      <p:bldP spid="14" grpId="0"/>
      <p:bldP spid="15" grpId="0"/>
      <p:bldP spid="16" grpId="0"/>
      <p:bldP spid="2" grpId="0"/>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TextBox 3"/>
          <p:cNvSpPr txBox="1"/>
          <p:nvPr/>
        </p:nvSpPr>
        <p:spPr>
          <a:xfrm>
            <a:off x="357188" y="428625"/>
            <a:ext cx="8572500" cy="5884863"/>
          </a:xfrm>
          <a:prstGeom prst="rect">
            <a:avLst/>
          </a:prstGeom>
          <a:noFill/>
          <a:ln w="9525">
            <a:noFill/>
          </a:ln>
        </p:spPr>
        <p:txBody>
          <a:bodyPr anchor="t">
            <a:spAutoFit/>
          </a:bodyPr>
          <a:p>
            <a:pPr>
              <a:lnSpc>
                <a:spcPts val="3475"/>
              </a:lnSpc>
            </a:pPr>
            <a:r>
              <a:rPr lang="zh-CN" altLang="zh-CN" sz="2400" b="1" dirty="0">
                <a:latin typeface="华文中宋" charset="-122"/>
                <a:ea typeface="华文中宋" charset="-122"/>
              </a:rPr>
              <a:t>3.用恰当的关联词语填空。</a:t>
            </a:r>
            <a:endParaRPr lang="zh-CN" altLang="zh-CN" sz="2400" b="1" dirty="0">
              <a:latin typeface="华文中宋" charset="-122"/>
              <a:ea typeface="华文中宋" charset="-122"/>
            </a:endParaRPr>
          </a:p>
          <a:p>
            <a:pPr>
              <a:lnSpc>
                <a:spcPts val="3475"/>
              </a:lnSpc>
            </a:pPr>
            <a:r>
              <a:rPr lang="zh-CN" altLang="zh-CN" sz="2400" b="1" dirty="0">
                <a:latin typeface="华文中宋" charset="-122"/>
                <a:ea typeface="华文中宋" charset="-122"/>
              </a:rPr>
              <a:t>⑴外面的短衣主顾，</a:t>
            </a:r>
            <a:r>
              <a:rPr lang="zh-CN" altLang="zh-CN" sz="2400" b="1" u="sng" dirty="0">
                <a:latin typeface="华文中宋" charset="-122"/>
                <a:ea typeface="华文中宋" charset="-122"/>
              </a:rPr>
              <a:t>     </a:t>
            </a:r>
            <a:r>
              <a:rPr lang="zh-CN" altLang="zh-CN" sz="2400" b="1" dirty="0">
                <a:latin typeface="华文中宋" charset="-122"/>
                <a:ea typeface="华文中宋" charset="-122"/>
              </a:rPr>
              <a:t>容易说话，</a:t>
            </a:r>
            <a:r>
              <a:rPr lang="zh-CN" altLang="zh-CN" sz="2400" b="1" u="sng" dirty="0">
                <a:latin typeface="华文中宋" charset="-122"/>
                <a:ea typeface="华文中宋" charset="-122"/>
              </a:rPr>
              <a:t>    </a:t>
            </a:r>
            <a:r>
              <a:rPr lang="zh-CN" altLang="zh-CN" sz="2400" b="1" dirty="0">
                <a:latin typeface="华文中宋" charset="-122"/>
                <a:ea typeface="华文中宋" charset="-122"/>
              </a:rPr>
              <a:t> 唠唠叨叨缠夹不清的也很不少。</a:t>
            </a:r>
            <a:endParaRPr lang="zh-CN" altLang="zh-CN" sz="2400" b="1" dirty="0">
              <a:latin typeface="华文中宋" charset="-122"/>
              <a:ea typeface="华文中宋" charset="-122"/>
            </a:endParaRPr>
          </a:p>
          <a:p>
            <a:pPr>
              <a:lnSpc>
                <a:spcPts val="3475"/>
              </a:lnSpc>
            </a:pPr>
            <a:r>
              <a:rPr lang="zh-CN" altLang="zh-CN" sz="2400" b="1" dirty="0">
                <a:latin typeface="华文中宋" charset="-122"/>
                <a:ea typeface="华文中宋" charset="-122"/>
              </a:rPr>
              <a:t>⑵</a:t>
            </a:r>
            <a:r>
              <a:rPr lang="zh-CN" altLang="zh-CN" sz="2400" b="1" u="sng" dirty="0">
                <a:latin typeface="华文中宋" charset="-122"/>
                <a:ea typeface="华文中宋" charset="-122"/>
              </a:rPr>
              <a:t>      </a:t>
            </a:r>
            <a:r>
              <a:rPr lang="zh-CN" altLang="zh-CN" sz="2400" b="1" dirty="0">
                <a:latin typeface="华文中宋" charset="-122"/>
                <a:ea typeface="华文中宋" charset="-122"/>
              </a:rPr>
              <a:t>孔乙己到店，</a:t>
            </a:r>
            <a:r>
              <a:rPr lang="zh-CN" altLang="zh-CN" sz="2400" b="1" u="sng" dirty="0">
                <a:latin typeface="华文中宋" charset="-122"/>
                <a:ea typeface="华文中宋" charset="-122"/>
              </a:rPr>
              <a:t>    </a:t>
            </a:r>
            <a:r>
              <a:rPr lang="zh-CN" altLang="zh-CN" sz="2400" b="1" dirty="0">
                <a:latin typeface="华文中宋" charset="-122"/>
                <a:ea typeface="华文中宋" charset="-122"/>
              </a:rPr>
              <a:t>可以笑几声，</a:t>
            </a:r>
            <a:r>
              <a:rPr lang="zh-CN" altLang="zh-CN" sz="2400" b="1" u="sng" dirty="0">
                <a:latin typeface="华文中宋" charset="-122"/>
                <a:ea typeface="华文中宋" charset="-122"/>
              </a:rPr>
              <a:t>      </a:t>
            </a:r>
            <a:r>
              <a:rPr lang="zh-CN" altLang="zh-CN" sz="2400" b="1" dirty="0">
                <a:latin typeface="华文中宋" charset="-122"/>
                <a:ea typeface="华文中宋" charset="-122"/>
              </a:rPr>
              <a:t>至今还记得。</a:t>
            </a:r>
            <a:endParaRPr lang="zh-CN" altLang="zh-CN" sz="2400" b="1" dirty="0">
              <a:latin typeface="华文中宋" charset="-122"/>
              <a:ea typeface="华文中宋" charset="-122"/>
            </a:endParaRPr>
          </a:p>
          <a:p>
            <a:pPr>
              <a:lnSpc>
                <a:spcPts val="3475"/>
              </a:lnSpc>
            </a:pPr>
            <a:r>
              <a:rPr lang="zh-CN" altLang="zh-CN" sz="2400" b="1" dirty="0">
                <a:latin typeface="华文中宋" charset="-122"/>
                <a:ea typeface="华文中宋" charset="-122"/>
              </a:rPr>
              <a:t>⑶在这些时候，我</a:t>
            </a:r>
            <a:r>
              <a:rPr lang="zh-CN" altLang="zh-CN" sz="2400" b="1" u="sng" dirty="0">
                <a:latin typeface="华文中宋" charset="-122"/>
                <a:ea typeface="华文中宋" charset="-122"/>
              </a:rPr>
              <a:t>      </a:t>
            </a:r>
            <a:r>
              <a:rPr lang="zh-CN" altLang="zh-CN" sz="2400" b="1" dirty="0">
                <a:latin typeface="华文中宋" charset="-122"/>
                <a:ea typeface="华文中宋" charset="-122"/>
              </a:rPr>
              <a:t>附和着笑，掌柜是决不责备的。       </a:t>
            </a:r>
            <a:endParaRPr lang="zh-CN" altLang="zh-CN" sz="2400" b="1" dirty="0">
              <a:latin typeface="华文中宋" charset="-122"/>
              <a:ea typeface="华文中宋" charset="-122"/>
            </a:endParaRPr>
          </a:p>
          <a:p>
            <a:pPr>
              <a:lnSpc>
                <a:spcPts val="3475"/>
              </a:lnSpc>
            </a:pPr>
            <a:r>
              <a:rPr lang="zh-CN" altLang="zh-CN" sz="2400" b="1" u="sng" dirty="0">
                <a:latin typeface="华文中宋" charset="-122"/>
                <a:ea typeface="华文中宋" charset="-122"/>
              </a:rPr>
              <a:t>      </a:t>
            </a:r>
            <a:r>
              <a:rPr lang="zh-CN" altLang="zh-CN" sz="2400" b="1" dirty="0">
                <a:latin typeface="华文中宋" charset="-122"/>
                <a:ea typeface="华文中宋" charset="-122"/>
              </a:rPr>
              <a:t>掌柜见了孔乙己，</a:t>
            </a:r>
            <a:r>
              <a:rPr lang="zh-CN" altLang="zh-CN" sz="2400" b="1" u="sng" dirty="0">
                <a:latin typeface="华文中宋" charset="-122"/>
                <a:ea typeface="华文中宋" charset="-122"/>
              </a:rPr>
              <a:t>    </a:t>
            </a:r>
            <a:r>
              <a:rPr lang="zh-CN" altLang="zh-CN" sz="2400" b="1" dirty="0">
                <a:latin typeface="华文中宋" charset="-122"/>
                <a:ea typeface="华文中宋" charset="-122"/>
              </a:rPr>
              <a:t>每每这样问他，引人发笑。</a:t>
            </a:r>
            <a:endParaRPr lang="zh-CN" altLang="zh-CN" sz="2400" b="1" dirty="0">
              <a:latin typeface="华文中宋" charset="-122"/>
              <a:ea typeface="华文中宋" charset="-122"/>
            </a:endParaRPr>
          </a:p>
          <a:p>
            <a:pPr>
              <a:lnSpc>
                <a:spcPts val="3475"/>
              </a:lnSpc>
            </a:pPr>
            <a:r>
              <a:rPr lang="zh-CN" altLang="zh-CN" sz="2400" b="1" dirty="0">
                <a:latin typeface="华文中宋" charset="-122"/>
                <a:ea typeface="华文中宋" charset="-122"/>
              </a:rPr>
              <a:t>4、改正下面句中的错别字</a:t>
            </a:r>
            <a:endParaRPr lang="zh-CN" altLang="zh-CN" sz="2400" b="1" dirty="0">
              <a:latin typeface="华文中宋" charset="-122"/>
              <a:ea typeface="华文中宋" charset="-122"/>
            </a:endParaRPr>
          </a:p>
          <a:p>
            <a:pPr>
              <a:lnSpc>
                <a:spcPts val="3475"/>
              </a:lnSpc>
            </a:pPr>
            <a:r>
              <a:rPr lang="zh-CN" altLang="zh-CN" sz="2400" b="1" dirty="0">
                <a:latin typeface="华文中宋" charset="-122"/>
                <a:ea typeface="华文中宋" charset="-122"/>
              </a:rPr>
              <a:t>⑴掌柜说，样子太傻，怕侍侯不了长衫主顾，就在外面做点事罢。</a:t>
            </a:r>
            <a:endParaRPr lang="zh-CN" altLang="zh-CN" sz="2400" b="1" dirty="0">
              <a:latin typeface="华文中宋" charset="-122"/>
              <a:ea typeface="华文中宋" charset="-122"/>
            </a:endParaRPr>
          </a:p>
          <a:p>
            <a:pPr>
              <a:lnSpc>
                <a:spcPts val="3475"/>
              </a:lnSpc>
            </a:pPr>
            <a:r>
              <a:rPr lang="zh-CN" altLang="zh-CN" sz="2400" b="1" dirty="0">
                <a:latin typeface="华文中宋" charset="-122"/>
                <a:ea typeface="华文中宋" charset="-122"/>
              </a:rPr>
              <a:t>⑵孔乙己看着问他的人，显出不屑置辨的神气。</a:t>
            </a:r>
            <a:endParaRPr lang="zh-CN" altLang="zh-CN" sz="2400" b="1" dirty="0">
              <a:latin typeface="华文中宋" charset="-122"/>
              <a:ea typeface="华文中宋" charset="-122"/>
            </a:endParaRPr>
          </a:p>
          <a:p>
            <a:pPr>
              <a:lnSpc>
                <a:spcPts val="3475"/>
              </a:lnSpc>
            </a:pPr>
            <a:r>
              <a:rPr lang="zh-CN" altLang="zh-CN" sz="2400" b="1" dirty="0">
                <a:latin typeface="华文中宋" charset="-122"/>
                <a:ea typeface="华文中宋" charset="-122"/>
              </a:rPr>
              <a:t>⑶坐不到几天，便连人和书藉纸张笔砚，一齐失踪。</a:t>
            </a:r>
            <a:endParaRPr lang="zh-CN" altLang="zh-CN" sz="2400" b="1" dirty="0">
              <a:latin typeface="华文中宋" charset="-122"/>
              <a:ea typeface="华文中宋" charset="-122"/>
            </a:endParaRPr>
          </a:p>
          <a:p>
            <a:pPr>
              <a:lnSpc>
                <a:spcPts val="3475"/>
              </a:lnSpc>
            </a:pPr>
            <a:r>
              <a:rPr lang="zh-CN" altLang="zh-CN" sz="2400" b="1" dirty="0">
                <a:latin typeface="华文中宋" charset="-122"/>
                <a:ea typeface="华文中宋" charset="-122"/>
              </a:rPr>
              <a:t>                                          </a:t>
            </a:r>
            <a:endParaRPr lang="zh-CN" altLang="zh-CN" sz="2400" b="1" dirty="0">
              <a:latin typeface="华文中宋" charset="-122"/>
              <a:ea typeface="华文中宋" charset="-122"/>
            </a:endParaRPr>
          </a:p>
          <a:p>
            <a:pPr>
              <a:lnSpc>
                <a:spcPts val="3475"/>
              </a:lnSpc>
            </a:pPr>
            <a:r>
              <a:rPr lang="zh-CN" altLang="zh-CN" sz="2400" b="1" dirty="0">
                <a:latin typeface="华文中宋" charset="-122"/>
                <a:ea typeface="华文中宋" charset="-122"/>
              </a:rPr>
              <a:t>⑷这一回，是自己发昏，竞偷到丁举人家里去了。</a:t>
            </a:r>
            <a:endParaRPr lang="zh-CN" altLang="zh-CN" sz="2400" b="1" dirty="0">
              <a:latin typeface="华文中宋" charset="-122"/>
              <a:ea typeface="华文中宋" charset="-122"/>
            </a:endParaRPr>
          </a:p>
        </p:txBody>
      </p:sp>
      <p:sp>
        <p:nvSpPr>
          <p:cNvPr id="6" name="TextBox 5"/>
          <p:cNvSpPr txBox="1"/>
          <p:nvPr/>
        </p:nvSpPr>
        <p:spPr>
          <a:xfrm>
            <a:off x="3162300" y="896938"/>
            <a:ext cx="795338" cy="460375"/>
          </a:xfrm>
          <a:prstGeom prst="rect">
            <a:avLst/>
          </a:prstGeom>
          <a:noFill/>
          <a:ln w="9525">
            <a:noFill/>
          </a:ln>
        </p:spPr>
        <p:txBody>
          <a:bodyPr wrap="none" anchor="t">
            <a:spAutoFit/>
          </a:bodyPr>
          <a:p>
            <a:r>
              <a:rPr lang="zh-CN" altLang="en-US" sz="2400" b="1" dirty="0">
                <a:solidFill>
                  <a:srgbClr val="FF0000"/>
                </a:solidFill>
                <a:latin typeface="Arial" panose="020B0604020202020204" pitchFamily="34" charset="0"/>
                <a:ea typeface="楷体_GB2312" pitchFamily="49" charset="-122"/>
              </a:rPr>
              <a:t>虽然</a:t>
            </a:r>
            <a:endParaRPr lang="zh-CN" altLang="en-US" sz="2400" b="1" dirty="0">
              <a:solidFill>
                <a:srgbClr val="FF0000"/>
              </a:solidFill>
              <a:latin typeface="Arial" panose="020B0604020202020204" pitchFamily="34" charset="0"/>
              <a:ea typeface="楷体_GB2312" pitchFamily="49" charset="-122"/>
            </a:endParaRPr>
          </a:p>
        </p:txBody>
      </p:sp>
      <p:sp>
        <p:nvSpPr>
          <p:cNvPr id="7" name="TextBox 6"/>
          <p:cNvSpPr txBox="1"/>
          <p:nvPr/>
        </p:nvSpPr>
        <p:spPr>
          <a:xfrm>
            <a:off x="5572125" y="896938"/>
            <a:ext cx="488950" cy="460375"/>
          </a:xfrm>
          <a:prstGeom prst="rect">
            <a:avLst/>
          </a:prstGeom>
          <a:noFill/>
          <a:ln w="9525">
            <a:noFill/>
          </a:ln>
        </p:spPr>
        <p:txBody>
          <a:bodyPr wrap="none" anchor="t">
            <a:spAutoFit/>
          </a:bodyPr>
          <a:p>
            <a:r>
              <a:rPr lang="zh-CN" altLang="en-US" sz="2400" b="1" dirty="0">
                <a:solidFill>
                  <a:srgbClr val="FF0000"/>
                </a:solidFill>
                <a:latin typeface="Arial" panose="020B0604020202020204" pitchFamily="34" charset="0"/>
                <a:ea typeface="楷体_GB2312" pitchFamily="49" charset="-122"/>
              </a:rPr>
              <a:t>但</a:t>
            </a:r>
            <a:endParaRPr lang="zh-CN" altLang="en-US" sz="2400" b="1" dirty="0">
              <a:solidFill>
                <a:srgbClr val="FF0000"/>
              </a:solidFill>
              <a:latin typeface="Arial" panose="020B0604020202020204" pitchFamily="34" charset="0"/>
              <a:ea typeface="楷体_GB2312" pitchFamily="49" charset="-122"/>
            </a:endParaRPr>
          </a:p>
        </p:txBody>
      </p:sp>
      <p:sp>
        <p:nvSpPr>
          <p:cNvPr id="8" name="TextBox 7"/>
          <p:cNvSpPr txBox="1"/>
          <p:nvPr/>
        </p:nvSpPr>
        <p:spPr>
          <a:xfrm>
            <a:off x="822325" y="1731963"/>
            <a:ext cx="928688" cy="460375"/>
          </a:xfrm>
          <a:prstGeom prst="rect">
            <a:avLst/>
          </a:prstGeom>
          <a:noFill/>
          <a:ln w="9525">
            <a:noFill/>
          </a:ln>
        </p:spPr>
        <p:txBody>
          <a:bodyPr anchor="t">
            <a:spAutoFit/>
          </a:bodyPr>
          <a:p>
            <a:r>
              <a:rPr lang="zh-CN" altLang="en-US" sz="2400" b="1" dirty="0">
                <a:solidFill>
                  <a:srgbClr val="FF0000"/>
                </a:solidFill>
                <a:latin typeface="Arial" panose="020B0604020202020204" pitchFamily="34" charset="0"/>
                <a:ea typeface="楷体_GB2312" pitchFamily="49" charset="-122"/>
              </a:rPr>
              <a:t>只有</a:t>
            </a:r>
            <a:endParaRPr lang="zh-CN" altLang="en-US" sz="2400" b="1" dirty="0">
              <a:solidFill>
                <a:srgbClr val="FF0000"/>
              </a:solidFill>
              <a:latin typeface="Arial" panose="020B0604020202020204" pitchFamily="34" charset="0"/>
              <a:ea typeface="楷体_GB2312" pitchFamily="49" charset="-122"/>
            </a:endParaRPr>
          </a:p>
        </p:txBody>
      </p:sp>
      <p:sp>
        <p:nvSpPr>
          <p:cNvPr id="10" name="TextBox 9"/>
          <p:cNvSpPr txBox="1"/>
          <p:nvPr/>
        </p:nvSpPr>
        <p:spPr>
          <a:xfrm>
            <a:off x="3568700" y="1731963"/>
            <a:ext cx="593725" cy="460375"/>
          </a:xfrm>
          <a:prstGeom prst="rect">
            <a:avLst/>
          </a:prstGeom>
          <a:noFill/>
          <a:ln w="9525">
            <a:noFill/>
          </a:ln>
        </p:spPr>
        <p:txBody>
          <a:bodyPr wrap="square" anchor="t">
            <a:spAutoFit/>
          </a:bodyPr>
          <a:p>
            <a:r>
              <a:rPr lang="zh-CN" altLang="en-US" sz="2400" b="1" dirty="0">
                <a:solidFill>
                  <a:srgbClr val="FF0000"/>
                </a:solidFill>
                <a:latin typeface="Arial" panose="020B0604020202020204" pitchFamily="34" charset="0"/>
                <a:ea typeface="楷体_GB2312" pitchFamily="49" charset="-122"/>
              </a:rPr>
              <a:t>才</a:t>
            </a:r>
            <a:endParaRPr lang="zh-CN" altLang="en-US" sz="2400" b="1" dirty="0">
              <a:solidFill>
                <a:srgbClr val="FF0000"/>
              </a:solidFill>
              <a:latin typeface="Arial" panose="020B0604020202020204" pitchFamily="34" charset="0"/>
              <a:ea typeface="楷体_GB2312" pitchFamily="49" charset="-122"/>
            </a:endParaRPr>
          </a:p>
        </p:txBody>
      </p:sp>
      <p:sp>
        <p:nvSpPr>
          <p:cNvPr id="11" name="TextBox 10"/>
          <p:cNvSpPr txBox="1"/>
          <p:nvPr/>
        </p:nvSpPr>
        <p:spPr>
          <a:xfrm>
            <a:off x="3800475" y="2711450"/>
            <a:ext cx="511175" cy="460375"/>
          </a:xfrm>
          <a:prstGeom prst="rect">
            <a:avLst/>
          </a:prstGeom>
          <a:noFill/>
          <a:ln w="9525">
            <a:noFill/>
          </a:ln>
        </p:spPr>
        <p:txBody>
          <a:bodyPr wrap="square" anchor="t">
            <a:spAutoFit/>
          </a:bodyPr>
          <a:p>
            <a:r>
              <a:rPr lang="zh-CN" altLang="zh-CN" sz="2400" b="1" dirty="0">
                <a:solidFill>
                  <a:srgbClr val="FF0000"/>
                </a:solidFill>
                <a:latin typeface="华文中宋" charset="-122"/>
                <a:ea typeface="华文中宋" charset="-122"/>
              </a:rPr>
              <a:t>也</a:t>
            </a:r>
            <a:endParaRPr lang="zh-CN" altLang="en-US" sz="2400" dirty="0">
              <a:solidFill>
                <a:srgbClr val="FF0000"/>
              </a:solidFill>
              <a:latin typeface="Arial" panose="020B0604020202020204" pitchFamily="34" charset="0"/>
              <a:ea typeface="楷体_GB2312" pitchFamily="49" charset="-122"/>
            </a:endParaRPr>
          </a:p>
        </p:txBody>
      </p:sp>
      <p:sp>
        <p:nvSpPr>
          <p:cNvPr id="12" name="TextBox 11"/>
          <p:cNvSpPr txBox="1"/>
          <p:nvPr/>
        </p:nvSpPr>
        <p:spPr>
          <a:xfrm>
            <a:off x="5975350" y="1790700"/>
            <a:ext cx="917575" cy="460375"/>
          </a:xfrm>
          <a:prstGeom prst="rect">
            <a:avLst/>
          </a:prstGeom>
          <a:noFill/>
          <a:ln w="9525">
            <a:noFill/>
          </a:ln>
        </p:spPr>
        <p:txBody>
          <a:bodyPr wrap="square" anchor="t">
            <a:spAutoFit/>
          </a:bodyPr>
          <a:p>
            <a:r>
              <a:rPr lang="zh-CN" altLang="en-US" sz="2400" b="1" dirty="0">
                <a:solidFill>
                  <a:srgbClr val="FF0000"/>
                </a:solidFill>
                <a:latin typeface="Arial" panose="020B0604020202020204" pitchFamily="34" charset="0"/>
                <a:ea typeface="楷体_GB2312" pitchFamily="49" charset="-122"/>
              </a:rPr>
              <a:t>所以</a:t>
            </a:r>
            <a:endParaRPr lang="zh-CN" altLang="en-US" sz="2400" b="1" dirty="0">
              <a:solidFill>
                <a:srgbClr val="FF0000"/>
              </a:solidFill>
              <a:latin typeface="Arial" panose="020B0604020202020204" pitchFamily="34" charset="0"/>
              <a:ea typeface="楷体_GB2312" pitchFamily="49" charset="-122"/>
            </a:endParaRPr>
          </a:p>
        </p:txBody>
      </p:sp>
      <p:sp>
        <p:nvSpPr>
          <p:cNvPr id="13" name="TextBox 12"/>
          <p:cNvSpPr txBox="1"/>
          <p:nvPr/>
        </p:nvSpPr>
        <p:spPr>
          <a:xfrm>
            <a:off x="2973388" y="2251075"/>
            <a:ext cx="827087" cy="460375"/>
          </a:xfrm>
          <a:prstGeom prst="rect">
            <a:avLst/>
          </a:prstGeom>
          <a:noFill/>
          <a:ln w="9525">
            <a:noFill/>
          </a:ln>
        </p:spPr>
        <p:txBody>
          <a:bodyPr wrap="square" anchor="t">
            <a:spAutoFit/>
          </a:bodyPr>
          <a:p>
            <a:r>
              <a:rPr lang="zh-CN" altLang="zh-CN" sz="2400" b="1" dirty="0">
                <a:solidFill>
                  <a:srgbClr val="FF0000"/>
                </a:solidFill>
                <a:latin typeface="华文中宋" charset="-122"/>
                <a:ea typeface="华文中宋" charset="-122"/>
              </a:rPr>
              <a:t>可以</a:t>
            </a:r>
            <a:endParaRPr lang="zh-CN" altLang="en-US" sz="2400" dirty="0">
              <a:solidFill>
                <a:srgbClr val="FF0000"/>
              </a:solidFill>
              <a:latin typeface="Arial" panose="020B0604020202020204" pitchFamily="34" charset="0"/>
              <a:ea typeface="楷体_GB2312" pitchFamily="49" charset="-122"/>
            </a:endParaRPr>
          </a:p>
        </p:txBody>
      </p:sp>
      <p:sp>
        <p:nvSpPr>
          <p:cNvPr id="14" name="TextBox 13"/>
          <p:cNvSpPr txBox="1"/>
          <p:nvPr/>
        </p:nvSpPr>
        <p:spPr>
          <a:xfrm>
            <a:off x="466725" y="2654300"/>
            <a:ext cx="844550" cy="460375"/>
          </a:xfrm>
          <a:prstGeom prst="rect">
            <a:avLst/>
          </a:prstGeom>
          <a:noFill/>
          <a:ln w="9525">
            <a:noFill/>
          </a:ln>
        </p:spPr>
        <p:txBody>
          <a:bodyPr wrap="square" anchor="t">
            <a:spAutoFit/>
          </a:bodyPr>
          <a:p>
            <a:r>
              <a:rPr lang="zh-CN" altLang="zh-CN" sz="2400" b="1" dirty="0">
                <a:solidFill>
                  <a:srgbClr val="FF0000"/>
                </a:solidFill>
                <a:latin typeface="华文中宋" charset="-122"/>
                <a:ea typeface="华文中宋" charset="-122"/>
              </a:rPr>
              <a:t>而且</a:t>
            </a:r>
            <a:endParaRPr lang="zh-CN" altLang="en-US" sz="2400" dirty="0">
              <a:solidFill>
                <a:srgbClr val="FF0000"/>
              </a:solidFill>
              <a:latin typeface="Arial" panose="020B0604020202020204" pitchFamily="34" charset="0"/>
              <a:ea typeface="楷体_GB2312" pitchFamily="49" charset="-122"/>
            </a:endParaRPr>
          </a:p>
        </p:txBody>
      </p:sp>
      <p:sp>
        <p:nvSpPr>
          <p:cNvPr id="15" name="TextBox 14"/>
          <p:cNvSpPr txBox="1"/>
          <p:nvPr/>
        </p:nvSpPr>
        <p:spPr>
          <a:xfrm>
            <a:off x="3116263" y="4006850"/>
            <a:ext cx="1881187" cy="460375"/>
          </a:xfrm>
          <a:prstGeom prst="rect">
            <a:avLst/>
          </a:prstGeom>
          <a:noFill/>
          <a:ln w="9525">
            <a:noFill/>
          </a:ln>
        </p:spPr>
        <p:txBody>
          <a:bodyPr wrap="none" anchor="t">
            <a:spAutoFit/>
          </a:bodyPr>
          <a:p>
            <a:r>
              <a:rPr lang="zh-CN" altLang="en-US" sz="2400" b="1" dirty="0">
                <a:solidFill>
                  <a:srgbClr val="FF0000"/>
                </a:solidFill>
                <a:latin typeface="Arial" panose="020B0604020202020204" pitchFamily="34" charset="0"/>
                <a:ea typeface="楷体_GB2312" pitchFamily="49" charset="-122"/>
              </a:rPr>
              <a:t>（侯 → 候）</a:t>
            </a:r>
            <a:endParaRPr lang="zh-CN" altLang="en-US" sz="2400" b="1" dirty="0">
              <a:solidFill>
                <a:srgbClr val="FF0000"/>
              </a:solidFill>
              <a:latin typeface="Arial" panose="020B0604020202020204" pitchFamily="34" charset="0"/>
              <a:ea typeface="楷体_GB2312" pitchFamily="49" charset="-122"/>
            </a:endParaRPr>
          </a:p>
        </p:txBody>
      </p:sp>
      <p:sp>
        <p:nvSpPr>
          <p:cNvPr id="16" name="TextBox 15"/>
          <p:cNvSpPr txBox="1"/>
          <p:nvPr/>
        </p:nvSpPr>
        <p:spPr>
          <a:xfrm>
            <a:off x="6805613" y="4467225"/>
            <a:ext cx="1881187" cy="460375"/>
          </a:xfrm>
          <a:prstGeom prst="rect">
            <a:avLst/>
          </a:prstGeom>
          <a:noFill/>
          <a:ln w="9525">
            <a:noFill/>
          </a:ln>
        </p:spPr>
        <p:txBody>
          <a:bodyPr wrap="none" anchor="t">
            <a:spAutoFit/>
          </a:bodyPr>
          <a:p>
            <a:r>
              <a:rPr lang="zh-CN" altLang="en-US" sz="2400" b="1" dirty="0">
                <a:solidFill>
                  <a:srgbClr val="FF0000"/>
                </a:solidFill>
                <a:latin typeface="Arial" panose="020B0604020202020204" pitchFamily="34" charset="0"/>
                <a:ea typeface="楷体_GB2312" pitchFamily="49" charset="-122"/>
              </a:rPr>
              <a:t>（辨 → 辩）</a:t>
            </a:r>
            <a:endParaRPr lang="zh-CN" altLang="en-US" sz="2400" b="1" dirty="0">
              <a:solidFill>
                <a:srgbClr val="FF0000"/>
              </a:solidFill>
              <a:latin typeface="Arial" panose="020B0604020202020204" pitchFamily="34" charset="0"/>
              <a:ea typeface="楷体_GB2312" pitchFamily="49" charset="-122"/>
            </a:endParaRPr>
          </a:p>
        </p:txBody>
      </p:sp>
      <p:sp>
        <p:nvSpPr>
          <p:cNvPr id="17" name="TextBox 16"/>
          <p:cNvSpPr txBox="1"/>
          <p:nvPr/>
        </p:nvSpPr>
        <p:spPr>
          <a:xfrm>
            <a:off x="6805613" y="5340350"/>
            <a:ext cx="1795462" cy="460375"/>
          </a:xfrm>
          <a:prstGeom prst="rect">
            <a:avLst/>
          </a:prstGeom>
          <a:noFill/>
          <a:ln w="9525">
            <a:noFill/>
          </a:ln>
        </p:spPr>
        <p:txBody>
          <a:bodyPr wrap="none" anchor="t">
            <a:spAutoFit/>
          </a:bodyPr>
          <a:p>
            <a:r>
              <a:rPr lang="zh-CN" altLang="en-US" sz="2400" b="1" dirty="0">
                <a:solidFill>
                  <a:srgbClr val="FF0000"/>
                </a:solidFill>
                <a:latin typeface="Arial" panose="020B0604020202020204" pitchFamily="34" charset="0"/>
                <a:ea typeface="楷体_GB2312" pitchFamily="49" charset="-122"/>
              </a:rPr>
              <a:t>（藉→ 籍）</a:t>
            </a:r>
            <a:endParaRPr lang="zh-CN" altLang="en-US" sz="2400" b="1" dirty="0">
              <a:solidFill>
                <a:srgbClr val="FF0000"/>
              </a:solidFill>
              <a:latin typeface="Arial" panose="020B0604020202020204" pitchFamily="34" charset="0"/>
              <a:ea typeface="楷体_GB2312" pitchFamily="49" charset="-122"/>
            </a:endParaRPr>
          </a:p>
        </p:txBody>
      </p:sp>
      <p:sp>
        <p:nvSpPr>
          <p:cNvPr id="2" name="TextBox 16"/>
          <p:cNvSpPr txBox="1"/>
          <p:nvPr/>
        </p:nvSpPr>
        <p:spPr>
          <a:xfrm>
            <a:off x="7051675" y="5800725"/>
            <a:ext cx="1712913" cy="460375"/>
          </a:xfrm>
          <a:prstGeom prst="rect">
            <a:avLst/>
          </a:prstGeom>
          <a:noFill/>
          <a:ln w="9525">
            <a:noFill/>
          </a:ln>
        </p:spPr>
        <p:txBody>
          <a:bodyPr wrap="none" anchor="t">
            <a:spAutoFit/>
          </a:bodyPr>
          <a:p>
            <a:r>
              <a:rPr lang="zh-CN" altLang="en-US" sz="2400" b="1" dirty="0">
                <a:solidFill>
                  <a:srgbClr val="FF0000"/>
                </a:solidFill>
                <a:latin typeface="Arial" panose="020B0604020202020204" pitchFamily="34" charset="0"/>
                <a:ea typeface="楷体_GB2312" pitchFamily="49" charset="-122"/>
              </a:rPr>
              <a:t>（竞→竟）</a:t>
            </a:r>
            <a:endParaRPr lang="zh-CN" altLang="en-US" sz="2400" b="1" dirty="0">
              <a:solidFill>
                <a:srgbClr val="FF0000"/>
              </a:solidFill>
              <a:latin typeface="Arial" panose="020B0604020202020204" pitchFamily="34"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1+#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1+#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1+#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1+#ppt_w/2"/>
                                          </p:val>
                                        </p:tav>
                                        <p:tav tm="100000">
                                          <p:val>
                                            <p:strVal val="#ppt_x"/>
                                          </p:val>
                                        </p:tav>
                                      </p:tavLst>
                                    </p:anim>
                                    <p:anim calcmode="lin" valueType="num">
                                      <p:cBhvr additive="base">
                                        <p:cTn id="50"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1+#ppt_w/2"/>
                                          </p:val>
                                        </p:tav>
                                        <p:tav tm="100000">
                                          <p:val>
                                            <p:strVal val="#ppt_x"/>
                                          </p:val>
                                        </p:tav>
                                      </p:tavLst>
                                    </p:anim>
                                    <p:anim calcmode="lin" valueType="num">
                                      <p:cBhvr additive="base">
                                        <p:cTn id="5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1+#ppt_w/2"/>
                                          </p:val>
                                        </p:tav>
                                        <p:tav tm="100000">
                                          <p:val>
                                            <p:strVal val="#ppt_x"/>
                                          </p:val>
                                        </p:tav>
                                      </p:tavLst>
                                    </p:anim>
                                    <p:anim calcmode="lin" valueType="num">
                                      <p:cBhvr additive="base">
                                        <p:cTn id="62"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anim calcmode="lin" valueType="num">
                                      <p:cBhvr additive="base">
                                        <p:cTn id="67" dur="500" fill="hold"/>
                                        <p:tgtEl>
                                          <p:spTgt spid="17"/>
                                        </p:tgtEl>
                                        <p:attrNameLst>
                                          <p:attrName>ppt_x</p:attrName>
                                        </p:attrNameLst>
                                      </p:cBhvr>
                                      <p:tavLst>
                                        <p:tav tm="0">
                                          <p:val>
                                            <p:strVal val="1+#ppt_w/2"/>
                                          </p:val>
                                        </p:tav>
                                        <p:tav tm="100000">
                                          <p:val>
                                            <p:strVal val="#ppt_x"/>
                                          </p:val>
                                        </p:tav>
                                      </p:tavLst>
                                    </p:anim>
                                    <p:anim calcmode="lin" valueType="num">
                                      <p:cBhvr additive="base">
                                        <p:cTn id="6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grpId="0" nodeType="click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p:cTn id="73" dur="500" fill="hold"/>
                                        <p:tgtEl>
                                          <p:spTgt spid="2"/>
                                        </p:tgtEl>
                                        <p:attrNameLst>
                                          <p:attrName>ppt_x</p:attrName>
                                        </p:attrNameLst>
                                      </p:cBhvr>
                                      <p:tavLst>
                                        <p:tav tm="0">
                                          <p:val>
                                            <p:strVal val="1+#ppt_w/2"/>
                                          </p:val>
                                        </p:tav>
                                        <p:tav tm="100000">
                                          <p:val>
                                            <p:strVal val="#ppt_x"/>
                                          </p:val>
                                        </p:tav>
                                      </p:tavLst>
                                    </p:anim>
                                    <p:anim calcmode="lin" valueType="num">
                                      <p:cBhvr>
                                        <p:cTn id="7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1" grpId="0"/>
      <p:bldP spid="12" grpId="0"/>
      <p:bldP spid="13" grpId="0"/>
      <p:bldP spid="14" grpId="0"/>
      <p:bldP spid="15" grpId="0"/>
      <p:bldP spid="16" grpId="0"/>
      <p:bldP spid="17" grpId="0"/>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accent6"/>
            </a:gs>
            <a:gs pos="93000">
              <a:schemeClr val="accent5"/>
            </a:gs>
          </a:gsLst>
          <a:lin ang="5400000" scaled="0"/>
        </a:gradFill>
        <a:effectLst/>
      </p:bgPr>
    </p:bg>
    <p:spTree>
      <p:nvGrpSpPr>
        <p:cNvPr id="1" name=""/>
        <p:cNvGrpSpPr/>
        <p:nvPr/>
      </p:nvGrpSpPr>
      <p:grpSpPr/>
      <p:sp>
        <p:nvSpPr>
          <p:cNvPr id="43010" name="文本框 3"/>
          <p:cNvSpPr txBox="1"/>
          <p:nvPr/>
        </p:nvSpPr>
        <p:spPr>
          <a:xfrm>
            <a:off x="396875" y="693738"/>
            <a:ext cx="8466138" cy="5040312"/>
          </a:xfrm>
          <a:prstGeom prst="rect">
            <a:avLst/>
          </a:prstGeom>
          <a:noFill/>
          <a:ln w="9525">
            <a:noFill/>
          </a:ln>
        </p:spPr>
        <p:txBody>
          <a:bodyPr wrap="square" anchor="t">
            <a:spAutoFit/>
          </a:bodyPr>
          <a:p>
            <a:pPr>
              <a:lnSpc>
                <a:spcPts val="3865"/>
              </a:lnSpc>
            </a:pPr>
            <a:r>
              <a:rPr lang="zh-CN" altLang="en-US" sz="2800" b="1">
                <a:latin typeface="楷体" panose="02010609060101010101" charset="-122"/>
                <a:ea typeface="楷体" panose="02010609060101010101" charset="-122"/>
              </a:rPr>
              <a:t>5、品味下列句中加点词语的表达效果</a:t>
            </a:r>
            <a:endParaRPr lang="zh-CN" altLang="en-US" sz="2800" b="1">
              <a:latin typeface="楷体" panose="02010609060101010101" charset="-122"/>
              <a:ea typeface="楷体" panose="02010609060101010101" charset="-122"/>
            </a:endParaRPr>
          </a:p>
          <a:p>
            <a:pPr>
              <a:lnSpc>
                <a:spcPts val="3865"/>
              </a:lnSpc>
            </a:pPr>
            <a:r>
              <a:rPr lang="zh-CN" altLang="en-US" sz="2800" b="1">
                <a:latin typeface="楷体" panose="02010609060101010101" charset="-122"/>
                <a:ea typeface="楷体" panose="02010609060101010101" charset="-122"/>
              </a:rPr>
              <a:t>⑴只有穿长衫的，才</a:t>
            </a:r>
            <a:r>
              <a:rPr lang="zh-CN" altLang="en-US" sz="2800" b="1" i="1" u="sng">
                <a:solidFill>
                  <a:srgbClr val="FF0000"/>
                </a:solidFill>
                <a:latin typeface="楷体" panose="02010609060101010101" charset="-122"/>
                <a:ea typeface="楷体" panose="02010609060101010101" charset="-122"/>
              </a:rPr>
              <a:t>踱</a:t>
            </a:r>
            <a:r>
              <a:rPr lang="zh-CN" altLang="en-US" sz="2800" b="1">
                <a:latin typeface="楷体" panose="02010609060101010101" charset="-122"/>
                <a:ea typeface="楷体" panose="02010609060101010101" charset="-122"/>
              </a:rPr>
              <a:t>进店面隔壁的房子里，要酒要菜，慢慢地坐喝。</a:t>
            </a:r>
            <a:endParaRPr lang="zh-CN" altLang="en-US" sz="2800" b="1">
              <a:latin typeface="楷体" panose="02010609060101010101" charset="-122"/>
              <a:ea typeface="楷体" panose="02010609060101010101" charset="-122"/>
            </a:endParaRPr>
          </a:p>
          <a:p>
            <a:pPr>
              <a:lnSpc>
                <a:spcPts val="3865"/>
              </a:lnSpc>
            </a:pPr>
            <a:r>
              <a:rPr lang="zh-CN" altLang="en-US" sz="2800" b="1">
                <a:latin typeface="楷体" panose="02010609060101010101" charset="-122"/>
                <a:ea typeface="楷体" panose="02010609060101010101" charset="-122"/>
              </a:rPr>
              <a:t>踱：</a:t>
            </a:r>
            <a:endParaRPr lang="zh-CN" altLang="en-US" sz="2800" b="1">
              <a:latin typeface="楷体" panose="02010609060101010101" charset="-122"/>
              <a:ea typeface="楷体" panose="02010609060101010101" charset="-122"/>
            </a:endParaRPr>
          </a:p>
          <a:p>
            <a:pPr>
              <a:lnSpc>
                <a:spcPts val="3865"/>
              </a:lnSpc>
            </a:pPr>
            <a:r>
              <a:rPr lang="zh-CN" altLang="en-US" sz="2800" b="1">
                <a:latin typeface="楷体" panose="02010609060101010101" charset="-122"/>
                <a:ea typeface="楷体" panose="02010609060101010101" charset="-122"/>
              </a:rPr>
              <a:t>⑵孔乙己立刻显出颓唐不安的模样，脸上</a:t>
            </a:r>
            <a:r>
              <a:rPr lang="zh-CN" altLang="en-US" sz="2800" b="1" i="1" u="sng">
                <a:solidFill>
                  <a:srgbClr val="FF0000"/>
                </a:solidFill>
                <a:latin typeface="楷体" panose="02010609060101010101" charset="-122"/>
                <a:ea typeface="楷体" panose="02010609060101010101" charset="-122"/>
              </a:rPr>
              <a:t>笼</a:t>
            </a:r>
            <a:r>
              <a:rPr lang="zh-CN" altLang="en-US" sz="2800" b="1">
                <a:latin typeface="楷体" panose="02010609060101010101" charset="-122"/>
                <a:ea typeface="楷体" panose="02010609060101010101" charset="-122"/>
              </a:rPr>
              <a:t>上了一层灰色，嘴里说些话。</a:t>
            </a:r>
            <a:endParaRPr lang="zh-CN" altLang="en-US" sz="2800" b="1">
              <a:latin typeface="楷体" panose="02010609060101010101" charset="-122"/>
              <a:ea typeface="楷体" panose="02010609060101010101" charset="-122"/>
            </a:endParaRPr>
          </a:p>
          <a:p>
            <a:pPr>
              <a:lnSpc>
                <a:spcPts val="3865"/>
              </a:lnSpc>
            </a:pPr>
            <a:r>
              <a:rPr lang="zh-CN" altLang="en-US" sz="2800" b="1">
                <a:latin typeface="楷体" panose="02010609060101010101" charset="-122"/>
                <a:ea typeface="楷体" panose="02010609060101010101" charset="-122"/>
              </a:rPr>
              <a:t>笼：</a:t>
            </a:r>
            <a:endParaRPr lang="zh-CN" altLang="en-US" sz="2800" b="1">
              <a:latin typeface="楷体" panose="02010609060101010101" charset="-122"/>
              <a:ea typeface="楷体" panose="02010609060101010101" charset="-122"/>
            </a:endParaRPr>
          </a:p>
          <a:p>
            <a:pPr>
              <a:lnSpc>
                <a:spcPts val="3865"/>
              </a:lnSpc>
            </a:pPr>
            <a:endParaRPr lang="zh-CN" altLang="en-US" sz="2800" b="1">
              <a:latin typeface="楷体" panose="02010609060101010101" charset="-122"/>
              <a:ea typeface="楷体" panose="02010609060101010101" charset="-122"/>
            </a:endParaRPr>
          </a:p>
          <a:p>
            <a:pPr>
              <a:lnSpc>
                <a:spcPts val="3865"/>
              </a:lnSpc>
            </a:pPr>
            <a:r>
              <a:rPr lang="zh-CN" altLang="en-US" sz="2800" b="1">
                <a:latin typeface="楷体" panose="02010609060101010101" charset="-122"/>
                <a:ea typeface="楷体" panose="02010609060101010101" charset="-122"/>
              </a:rPr>
              <a:t>⑶他从破衣供袋里</a:t>
            </a:r>
            <a:r>
              <a:rPr lang="zh-CN" altLang="en-US" sz="2800" b="1" u="sng">
                <a:solidFill>
                  <a:srgbClr val="FF0000"/>
                </a:solidFill>
                <a:latin typeface="楷体" panose="02010609060101010101" charset="-122"/>
                <a:ea typeface="楷体" panose="02010609060101010101" charset="-122"/>
              </a:rPr>
              <a:t>摸</a:t>
            </a:r>
            <a:r>
              <a:rPr lang="zh-CN" altLang="en-US" sz="2800" b="1">
                <a:latin typeface="楷体" panose="02010609060101010101" charset="-122"/>
                <a:ea typeface="楷体" panose="02010609060101010101" charset="-122"/>
              </a:rPr>
              <a:t>出四文大钱。</a:t>
            </a:r>
            <a:endParaRPr lang="zh-CN" altLang="en-US" sz="2800" b="1">
              <a:latin typeface="楷体" panose="02010609060101010101" charset="-122"/>
              <a:ea typeface="楷体" panose="02010609060101010101" charset="-122"/>
            </a:endParaRPr>
          </a:p>
          <a:p>
            <a:pPr>
              <a:lnSpc>
                <a:spcPts val="3865"/>
              </a:lnSpc>
            </a:pPr>
            <a:r>
              <a:rPr lang="zh-CN" altLang="en-US" sz="2800" b="1">
                <a:latin typeface="楷体" panose="02010609060101010101" charset="-122"/>
                <a:ea typeface="楷体" panose="02010609060101010101" charset="-122"/>
              </a:rPr>
              <a:t>摸：</a:t>
            </a:r>
            <a:endParaRPr lang="zh-CN" altLang="en-US" sz="2800" b="1">
              <a:latin typeface="楷体" panose="02010609060101010101" charset="-122"/>
              <a:ea typeface="楷体" panose="02010609060101010101" charset="-122"/>
            </a:endParaRPr>
          </a:p>
        </p:txBody>
      </p:sp>
      <p:sp>
        <p:nvSpPr>
          <p:cNvPr id="8" name="文本框 7"/>
          <p:cNvSpPr txBox="1"/>
          <p:nvPr/>
        </p:nvSpPr>
        <p:spPr>
          <a:xfrm>
            <a:off x="796925" y="2247900"/>
            <a:ext cx="8405813" cy="522288"/>
          </a:xfrm>
          <a:prstGeom prst="rect">
            <a:avLst/>
          </a:prstGeom>
          <a:noFill/>
          <a:ln w="9525">
            <a:noFill/>
          </a:ln>
        </p:spPr>
        <p:txBody>
          <a:bodyPr wrap="none" anchor="t">
            <a:spAutoFit/>
          </a:bodyPr>
          <a:p>
            <a:r>
              <a:rPr lang="zh-CN" altLang="en-US" sz="2800" b="1">
                <a:solidFill>
                  <a:srgbClr val="FF0000"/>
                </a:solidFill>
                <a:latin typeface="楷体" panose="02010609060101010101" charset="-122"/>
                <a:ea typeface="楷体" panose="02010609060101010101" charset="-122"/>
                <a:sym typeface="宋体" panose="02010600030101010101" pitchFamily="2" charset="-122"/>
              </a:rPr>
              <a:t>“踱”写出了长衫主顾趾高气扬、悠闲自得的神情。</a:t>
            </a:r>
            <a:endParaRPr lang="zh-CN" altLang="en-US" sz="28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5" name="文本框 4"/>
          <p:cNvSpPr txBox="1"/>
          <p:nvPr/>
        </p:nvSpPr>
        <p:spPr>
          <a:xfrm>
            <a:off x="396875" y="3684588"/>
            <a:ext cx="8588375" cy="1004887"/>
          </a:xfrm>
          <a:prstGeom prst="rect">
            <a:avLst/>
          </a:prstGeom>
          <a:noFill/>
          <a:ln w="9525">
            <a:noFill/>
          </a:ln>
        </p:spPr>
        <p:txBody>
          <a:bodyPr wrap="none" anchor="t">
            <a:spAutoFit/>
          </a:bodyPr>
          <a:p>
            <a:pPr>
              <a:lnSpc>
                <a:spcPts val="3565"/>
              </a:lnSpc>
            </a:pPr>
            <a:r>
              <a:rPr lang="en-US" altLang="zh-CN" sz="2800" b="1">
                <a:solidFill>
                  <a:srgbClr val="FF0000"/>
                </a:solidFill>
                <a:latin typeface="楷体" panose="02010609060101010101" charset="-122"/>
                <a:ea typeface="楷体" panose="02010609060101010101" charset="-122"/>
                <a:sym typeface="宋体" panose="02010600030101010101" pitchFamily="2" charset="-122"/>
              </a:rPr>
              <a:t>   </a:t>
            </a:r>
            <a:r>
              <a:rPr lang="zh-CN" altLang="en-US" sz="2800" b="1">
                <a:solidFill>
                  <a:srgbClr val="FF0000"/>
                </a:solidFill>
                <a:latin typeface="楷体" panose="02010609060101010101" charset="-122"/>
                <a:ea typeface="楷体" panose="02010609060101010101" charset="-122"/>
                <a:sym typeface="宋体" panose="02010600030101010101" pitchFamily="2" charset="-122"/>
              </a:rPr>
              <a:t>笼是迅速笼罩的意思，形象的写出孔乙己心底伤疤</a:t>
            </a:r>
            <a:endParaRPr lang="zh-CN" altLang="en-US" sz="2800" b="1">
              <a:solidFill>
                <a:srgbClr val="FF0000"/>
              </a:solidFill>
              <a:latin typeface="楷体" panose="02010609060101010101" charset="-122"/>
              <a:ea typeface="楷体" panose="02010609060101010101" charset="-122"/>
              <a:sym typeface="宋体" panose="02010600030101010101" pitchFamily="2" charset="-122"/>
            </a:endParaRPr>
          </a:p>
          <a:p>
            <a:pPr>
              <a:lnSpc>
                <a:spcPts val="3565"/>
              </a:lnSpc>
            </a:pPr>
            <a:r>
              <a:rPr lang="zh-CN" altLang="en-US" sz="2800" b="1">
                <a:solidFill>
                  <a:srgbClr val="FF0000"/>
                </a:solidFill>
                <a:latin typeface="楷体" panose="02010609060101010101" charset="-122"/>
                <a:ea typeface="楷体" panose="02010609060101010101" charset="-122"/>
                <a:sym typeface="宋体" panose="02010600030101010101" pitchFamily="2" charset="-122"/>
              </a:rPr>
              <a:t>被戳痛时的窘态。</a:t>
            </a:r>
            <a:endParaRPr lang="zh-CN" altLang="en-US" sz="28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6" name="文本框 5"/>
          <p:cNvSpPr txBox="1"/>
          <p:nvPr/>
        </p:nvSpPr>
        <p:spPr>
          <a:xfrm>
            <a:off x="396875" y="5146675"/>
            <a:ext cx="8588375" cy="1004888"/>
          </a:xfrm>
          <a:prstGeom prst="rect">
            <a:avLst/>
          </a:prstGeom>
          <a:noFill/>
          <a:ln w="9525">
            <a:noFill/>
          </a:ln>
        </p:spPr>
        <p:txBody>
          <a:bodyPr wrap="none" anchor="t">
            <a:spAutoFit/>
          </a:bodyPr>
          <a:p>
            <a:pPr>
              <a:lnSpc>
                <a:spcPts val="3565"/>
              </a:lnSpc>
            </a:pPr>
            <a:r>
              <a:rPr lang="en-US" altLang="zh-CN" sz="2800" b="1">
                <a:solidFill>
                  <a:srgbClr val="FF0000"/>
                </a:solidFill>
                <a:latin typeface="楷体" panose="02010609060101010101" charset="-122"/>
                <a:ea typeface="楷体" panose="02010609060101010101" charset="-122"/>
                <a:sym typeface="宋体" panose="02010600030101010101" pitchFamily="2" charset="-122"/>
              </a:rPr>
              <a:t>   </a:t>
            </a:r>
            <a:r>
              <a:rPr lang="zh-CN" altLang="en-US" sz="2800" b="1">
                <a:solidFill>
                  <a:srgbClr val="FF0000"/>
                </a:solidFill>
                <a:latin typeface="楷体" panose="02010609060101010101" charset="-122"/>
                <a:ea typeface="楷体" panose="02010609060101010101" charset="-122"/>
                <a:sym typeface="宋体" panose="02010600030101010101" pitchFamily="2" charset="-122"/>
              </a:rPr>
              <a:t>从口袋里往外挖的意思，形象的写出了孔乙己穷困</a:t>
            </a:r>
            <a:endParaRPr lang="zh-CN" altLang="en-US" sz="2800" b="1">
              <a:solidFill>
                <a:srgbClr val="FF0000"/>
              </a:solidFill>
              <a:latin typeface="楷体" panose="02010609060101010101" charset="-122"/>
              <a:ea typeface="楷体" panose="02010609060101010101" charset="-122"/>
              <a:sym typeface="宋体" panose="02010600030101010101" pitchFamily="2" charset="-122"/>
            </a:endParaRPr>
          </a:p>
          <a:p>
            <a:pPr>
              <a:lnSpc>
                <a:spcPts val="3565"/>
              </a:lnSpc>
            </a:pPr>
            <a:r>
              <a:rPr lang="zh-CN" altLang="en-US" sz="2800" b="1">
                <a:solidFill>
                  <a:srgbClr val="FF0000"/>
                </a:solidFill>
                <a:latin typeface="楷体" panose="02010609060101010101" charset="-122"/>
                <a:ea typeface="楷体" panose="02010609060101010101" charset="-122"/>
                <a:sym typeface="宋体" panose="02010600030101010101" pitchFamily="2" charset="-122"/>
              </a:rPr>
              <a:t>潦倒、经济拮据的窘态。</a:t>
            </a:r>
            <a:endParaRPr lang="zh-CN" altLang="en-US" sz="2800" b="1">
              <a:solidFill>
                <a:srgbClr val="FF0000"/>
              </a:solidFill>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1+#ppt_w/2"/>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1+#ppt_w/2"/>
                                          </p:val>
                                        </p:tav>
                                        <p:tav tm="100000">
                                          <p:val>
                                            <p:strVal val="#ppt_x"/>
                                          </p:val>
                                        </p:tav>
                                      </p:tavLst>
                                    </p:anim>
                                    <p:anim calcmode="lin" valueType="num">
                                      <p:cBhvr>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ppt_x</p:attrName>
                                        </p:attrNameLst>
                                      </p:cBhvr>
                                      <p:tavLst>
                                        <p:tav tm="0">
                                          <p:val>
                                            <p:strVal val="1+#ppt_w/2"/>
                                          </p:val>
                                        </p:tav>
                                        <p:tav tm="100000">
                                          <p:val>
                                            <p:strVal val="#ppt_x"/>
                                          </p:val>
                                        </p:tav>
                                      </p:tavLst>
                                    </p:anim>
                                    <p:anim calcmode="lin" valueType="num">
                                      <p:cBhvr>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p:bldP spid="6" grpId="0"/>
    </p:bldLst>
  </p:timing>
</p:sld>
</file>

<file path=ppt/slides/slide64.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accent3"/>
            </a:gs>
            <a:gs pos="93000">
              <a:schemeClr val="accent5"/>
            </a:gs>
          </a:gsLst>
          <a:lin ang="5400000" scaled="0"/>
        </a:gradFill>
        <a:effectLst/>
      </p:bgPr>
    </p:bg>
    <p:spTree>
      <p:nvGrpSpPr>
        <p:cNvPr id="1" name=""/>
        <p:cNvGrpSpPr/>
        <p:nvPr/>
      </p:nvGrpSpPr>
      <p:grpSpPr/>
      <p:sp>
        <p:nvSpPr>
          <p:cNvPr id="44034" name="文本框 4"/>
          <p:cNvSpPr txBox="1"/>
          <p:nvPr/>
        </p:nvSpPr>
        <p:spPr>
          <a:xfrm>
            <a:off x="307975" y="446088"/>
            <a:ext cx="8528050" cy="5953125"/>
          </a:xfrm>
          <a:prstGeom prst="rect">
            <a:avLst/>
          </a:prstGeom>
          <a:noFill/>
          <a:ln w="9525">
            <a:noFill/>
          </a:ln>
        </p:spPr>
        <p:txBody>
          <a:bodyPr wrap="square" anchor="t">
            <a:spAutoFit/>
          </a:bodyPr>
          <a:p>
            <a:pPr>
              <a:lnSpc>
                <a:spcPts val="3265"/>
              </a:lnSpc>
            </a:pPr>
            <a:r>
              <a:rPr lang="zh-CN" altLang="en-US" sz="2400" b="1">
                <a:latin typeface="楷体" panose="02010609060101010101" charset="-122"/>
                <a:ea typeface="楷体" panose="02010609060101010101" charset="-122"/>
              </a:rPr>
              <a:t>6、下列语句运用了哪种描写方法，简要分析这一描写刻画了人物怎样的性格。</a:t>
            </a:r>
            <a:endParaRPr lang="zh-CN" altLang="en-US" sz="2400" b="1">
              <a:latin typeface="楷体" panose="02010609060101010101" charset="-122"/>
              <a:ea typeface="楷体" panose="02010609060101010101" charset="-122"/>
            </a:endParaRPr>
          </a:p>
          <a:p>
            <a:pPr>
              <a:lnSpc>
                <a:spcPts val="3265"/>
              </a:lnSpc>
            </a:pPr>
            <a:r>
              <a:rPr lang="zh-CN" altLang="en-US" sz="2400" b="1">
                <a:latin typeface="楷体" panose="02010609060101010101" charset="-122"/>
                <a:ea typeface="楷体" panose="02010609060101010101" charset="-122"/>
              </a:rPr>
              <a:t>⑴他身材很高大，青白脸色，皱纹间时常夹些伤痕， 一部乱蓬蓬的花白胡子。穿的虽然是长衫，可是又脏又破，似乎十多年没有补，也没有洗。（        ）</a:t>
            </a:r>
            <a:endParaRPr lang="zh-CN" altLang="en-US" sz="2400" b="1">
              <a:latin typeface="楷体" panose="02010609060101010101" charset="-122"/>
              <a:ea typeface="楷体" panose="02010609060101010101" charset="-122"/>
            </a:endParaRPr>
          </a:p>
          <a:p>
            <a:pPr>
              <a:lnSpc>
                <a:spcPts val="3265"/>
              </a:lnSpc>
            </a:pPr>
            <a:r>
              <a:rPr lang="zh-CN" altLang="en-US" sz="2400" b="1">
                <a:latin typeface="楷体" panose="02010609060101010101" charset="-122"/>
                <a:ea typeface="楷体" panose="02010609060101010101" charset="-122"/>
              </a:rPr>
              <a:t>性格：</a:t>
            </a:r>
            <a:endParaRPr lang="zh-CN" altLang="en-US" sz="2400" b="1">
              <a:latin typeface="楷体" panose="02010609060101010101" charset="-122"/>
              <a:ea typeface="楷体" panose="02010609060101010101" charset="-122"/>
            </a:endParaRPr>
          </a:p>
          <a:p>
            <a:pPr>
              <a:lnSpc>
                <a:spcPts val="3265"/>
              </a:lnSpc>
            </a:pPr>
            <a:r>
              <a:rPr lang="zh-CN" altLang="en-US" sz="2400" b="1">
                <a:latin typeface="楷体" panose="02010609060101010101" charset="-122"/>
                <a:ea typeface="楷体" panose="02010609060101010101" charset="-122"/>
              </a:rPr>
              <a:t>⑵他不回答，……便排出九文大钱。（        ）</a:t>
            </a:r>
            <a:endParaRPr lang="zh-CN" altLang="en-US" sz="2400" b="1">
              <a:solidFill>
                <a:srgbClr val="FF0000"/>
              </a:solidFill>
              <a:latin typeface="楷体" panose="02010609060101010101" charset="-122"/>
              <a:ea typeface="楷体" panose="02010609060101010101" charset="-122"/>
            </a:endParaRPr>
          </a:p>
          <a:p>
            <a:pPr>
              <a:lnSpc>
                <a:spcPts val="3265"/>
              </a:lnSpc>
            </a:pPr>
            <a:r>
              <a:rPr lang="zh-CN" altLang="en-US" sz="2400" b="1">
                <a:latin typeface="楷体" panose="02010609060101010101" charset="-122"/>
                <a:ea typeface="楷体" panose="02010609060101010101" charset="-122"/>
              </a:rPr>
              <a:t>性格：</a:t>
            </a:r>
            <a:endParaRPr lang="zh-CN" altLang="en-US" sz="2400" b="1">
              <a:latin typeface="楷体" panose="02010609060101010101" charset="-122"/>
              <a:ea typeface="楷体" panose="02010609060101010101" charset="-122"/>
            </a:endParaRPr>
          </a:p>
          <a:p>
            <a:pPr>
              <a:lnSpc>
                <a:spcPts val="3265"/>
              </a:lnSpc>
            </a:pPr>
            <a:endParaRPr lang="zh-CN" altLang="en-US" sz="2400" b="1">
              <a:latin typeface="楷体" panose="02010609060101010101" charset="-122"/>
              <a:ea typeface="楷体" panose="02010609060101010101" charset="-122"/>
            </a:endParaRPr>
          </a:p>
          <a:p>
            <a:pPr>
              <a:lnSpc>
                <a:spcPts val="3265"/>
              </a:lnSpc>
            </a:pPr>
            <a:endParaRPr lang="zh-CN" altLang="en-US" sz="2400" b="1">
              <a:latin typeface="楷体" panose="02010609060101010101" charset="-122"/>
              <a:ea typeface="楷体" panose="02010609060101010101" charset="-122"/>
            </a:endParaRPr>
          </a:p>
          <a:p>
            <a:pPr>
              <a:lnSpc>
                <a:spcPts val="3265"/>
              </a:lnSpc>
            </a:pPr>
            <a:r>
              <a:rPr lang="zh-CN" altLang="en-US" sz="2400" b="1">
                <a:latin typeface="楷体" panose="02010609060101010101" charset="-122"/>
                <a:ea typeface="楷体" panose="02010609060101010101" charset="-122"/>
              </a:rPr>
              <a:t>⑶孔乙己便涨红了脸，额上的青筋条条绽出，争辩道，“窃书不能算偷…，窃书！……读书人的事，能算偷吗？  </a:t>
            </a:r>
            <a:endParaRPr lang="zh-CN" altLang="en-US" sz="2400" b="1">
              <a:latin typeface="楷体" panose="02010609060101010101" charset="-122"/>
              <a:ea typeface="楷体" panose="02010609060101010101" charset="-122"/>
            </a:endParaRPr>
          </a:p>
          <a:p>
            <a:pPr>
              <a:lnSpc>
                <a:spcPts val="3265"/>
              </a:lnSpc>
            </a:pPr>
            <a:r>
              <a:rPr lang="zh-CN" altLang="en-US" sz="2400" b="1">
                <a:latin typeface="楷体" panose="02010609060101010101" charset="-122"/>
                <a:ea typeface="楷体" panose="02010609060101010101" charset="-122"/>
              </a:rPr>
              <a:t>                                 （             ）</a:t>
            </a:r>
            <a:endParaRPr lang="zh-CN" altLang="en-US" sz="2400" b="1">
              <a:latin typeface="楷体" panose="02010609060101010101" charset="-122"/>
              <a:ea typeface="楷体" panose="02010609060101010101" charset="-122"/>
            </a:endParaRPr>
          </a:p>
          <a:p>
            <a:pPr>
              <a:lnSpc>
                <a:spcPts val="3265"/>
              </a:lnSpc>
            </a:pPr>
            <a:r>
              <a:rPr lang="zh-CN" altLang="en-US" sz="2400" b="1">
                <a:latin typeface="楷体" panose="02010609060101010101" charset="-122"/>
                <a:ea typeface="楷体" panose="02010609060101010101" charset="-122"/>
              </a:rPr>
              <a:t>性格：</a:t>
            </a:r>
            <a:endParaRPr lang="zh-CN" altLang="en-US" sz="2400" b="1">
              <a:solidFill>
                <a:srgbClr val="FF0000"/>
              </a:solidFill>
              <a:latin typeface="楷体" panose="02010609060101010101" charset="-122"/>
              <a:ea typeface="楷体" panose="02010609060101010101" charset="-122"/>
            </a:endParaRPr>
          </a:p>
        </p:txBody>
      </p:sp>
      <p:sp>
        <p:nvSpPr>
          <p:cNvPr id="8" name="文本框 7"/>
          <p:cNvSpPr txBox="1"/>
          <p:nvPr/>
        </p:nvSpPr>
        <p:spPr>
          <a:xfrm>
            <a:off x="3657600" y="2143125"/>
            <a:ext cx="1408113" cy="460375"/>
          </a:xfrm>
          <a:prstGeom prst="rect">
            <a:avLst/>
          </a:prstGeom>
          <a:noFill/>
          <a:ln w="9525">
            <a:noFill/>
          </a:ln>
        </p:spPr>
        <p:txBody>
          <a:bodyPr wrap="none" anchor="t">
            <a:spAutoFit/>
          </a:bodyPr>
          <a:p>
            <a:r>
              <a:rPr lang="zh-CN" altLang="en-US" sz="2400" b="1">
                <a:solidFill>
                  <a:srgbClr val="FF0000"/>
                </a:solidFill>
                <a:latin typeface="楷体" panose="02010609060101010101" charset="-122"/>
                <a:ea typeface="楷体" panose="02010609060101010101" charset="-122"/>
                <a:sym typeface="宋体" panose="02010600030101010101" pitchFamily="2" charset="-122"/>
              </a:rPr>
              <a:t>外貌描写</a:t>
            </a:r>
            <a:endParaRPr lang="zh-CN" altLang="en-US" sz="24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9" name="文本框 8"/>
          <p:cNvSpPr txBox="1"/>
          <p:nvPr/>
        </p:nvSpPr>
        <p:spPr>
          <a:xfrm>
            <a:off x="1219200" y="2603500"/>
            <a:ext cx="4773613" cy="460375"/>
          </a:xfrm>
          <a:prstGeom prst="rect">
            <a:avLst/>
          </a:prstGeom>
          <a:noFill/>
          <a:ln w="9525">
            <a:noFill/>
          </a:ln>
        </p:spPr>
        <p:txBody>
          <a:bodyPr wrap="none" anchor="t">
            <a:spAutoFit/>
          </a:bodyPr>
          <a:p>
            <a:r>
              <a:rPr lang="zh-CN" altLang="en-US" sz="2400" b="1">
                <a:solidFill>
                  <a:srgbClr val="FF0000"/>
                </a:solidFill>
                <a:latin typeface="楷体" panose="02010609060101010101" charset="-122"/>
                <a:ea typeface="楷体" panose="02010609060101010101" charset="-122"/>
                <a:sym typeface="宋体" panose="02010600030101010101" pitchFamily="2" charset="-122"/>
              </a:rPr>
              <a:t>自命清高，穷困潦倒，好逸恶劳。</a:t>
            </a:r>
            <a:endParaRPr lang="zh-CN" altLang="en-US" sz="24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2" name="文本框 1"/>
          <p:cNvSpPr txBox="1"/>
          <p:nvPr/>
        </p:nvSpPr>
        <p:spPr>
          <a:xfrm>
            <a:off x="5580063" y="2982913"/>
            <a:ext cx="1406525" cy="460375"/>
          </a:xfrm>
          <a:prstGeom prst="rect">
            <a:avLst/>
          </a:prstGeom>
          <a:noFill/>
          <a:ln w="9525">
            <a:noFill/>
          </a:ln>
        </p:spPr>
        <p:txBody>
          <a:bodyPr wrap="none" anchor="t">
            <a:spAutoFit/>
          </a:bodyPr>
          <a:p>
            <a:r>
              <a:rPr lang="zh-CN" altLang="en-US" sz="2400" b="1">
                <a:solidFill>
                  <a:srgbClr val="FF0000"/>
                </a:solidFill>
                <a:latin typeface="楷体" panose="02010609060101010101" charset="-122"/>
                <a:ea typeface="楷体" panose="02010609060101010101" charset="-122"/>
              </a:rPr>
              <a:t>动作</a:t>
            </a:r>
            <a:r>
              <a:rPr lang="zh-CN" altLang="en-US" sz="2400" b="1">
                <a:solidFill>
                  <a:srgbClr val="FF0000"/>
                </a:solidFill>
                <a:latin typeface="楷体" panose="02010609060101010101" charset="-122"/>
                <a:ea typeface="楷体" panose="02010609060101010101" charset="-122"/>
                <a:sym typeface="宋体" panose="02010600030101010101" pitchFamily="2" charset="-122"/>
              </a:rPr>
              <a:t>描写</a:t>
            </a:r>
            <a:endParaRPr lang="zh-CN" altLang="en-US" sz="24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3" name="文本框 2"/>
          <p:cNvSpPr txBox="1"/>
          <p:nvPr/>
        </p:nvSpPr>
        <p:spPr>
          <a:xfrm>
            <a:off x="5732463" y="5429250"/>
            <a:ext cx="2019300" cy="460375"/>
          </a:xfrm>
          <a:prstGeom prst="rect">
            <a:avLst/>
          </a:prstGeom>
          <a:noFill/>
          <a:ln w="9525">
            <a:noFill/>
          </a:ln>
        </p:spPr>
        <p:txBody>
          <a:bodyPr wrap="none" anchor="t">
            <a:spAutoFit/>
          </a:bodyPr>
          <a:p>
            <a:r>
              <a:rPr lang="zh-CN" altLang="en-US" sz="2400" b="1">
                <a:solidFill>
                  <a:srgbClr val="FF0000"/>
                </a:solidFill>
                <a:latin typeface="楷体" panose="02010609060101010101" charset="-122"/>
                <a:ea typeface="楷体" panose="02010609060101010101" charset="-122"/>
              </a:rPr>
              <a:t>语言神态</a:t>
            </a:r>
            <a:r>
              <a:rPr lang="zh-CN" altLang="en-US" sz="2400" b="1">
                <a:solidFill>
                  <a:srgbClr val="FF0000"/>
                </a:solidFill>
                <a:latin typeface="楷体" panose="02010609060101010101" charset="-122"/>
                <a:ea typeface="楷体" panose="02010609060101010101" charset="-122"/>
                <a:sym typeface="宋体" panose="02010600030101010101" pitchFamily="2" charset="-122"/>
              </a:rPr>
              <a:t>描写</a:t>
            </a:r>
            <a:endParaRPr lang="zh-CN" altLang="en-US" sz="24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4" name="文本框 3"/>
          <p:cNvSpPr txBox="1"/>
          <p:nvPr/>
        </p:nvSpPr>
        <p:spPr>
          <a:xfrm>
            <a:off x="307975" y="3387725"/>
            <a:ext cx="8604250" cy="1684338"/>
          </a:xfrm>
          <a:prstGeom prst="rect">
            <a:avLst/>
          </a:prstGeom>
          <a:noFill/>
          <a:ln w="9525">
            <a:noFill/>
          </a:ln>
        </p:spPr>
        <p:txBody>
          <a:bodyPr wrap="none" anchor="t">
            <a:spAutoFit/>
          </a:bodyPr>
          <a:p>
            <a:pPr>
              <a:lnSpc>
                <a:spcPts val="3175"/>
              </a:lnSpc>
            </a:pPr>
            <a:r>
              <a:rPr lang="en-US" altLang="zh-CN" sz="2400" b="1">
                <a:solidFill>
                  <a:srgbClr val="FF0000"/>
                </a:solidFill>
                <a:latin typeface="楷体" panose="02010609060101010101" charset="-122"/>
                <a:ea typeface="楷体" panose="02010609060101010101" charset="-122"/>
              </a:rPr>
              <a:t>      </a:t>
            </a:r>
            <a:r>
              <a:rPr lang="zh-CN" altLang="en-US" sz="2400" b="1">
                <a:solidFill>
                  <a:srgbClr val="FF0000"/>
                </a:solidFill>
                <a:latin typeface="楷体" panose="02010609060101010101" charset="-122"/>
                <a:ea typeface="楷体" panose="02010609060101010101" charset="-122"/>
              </a:rPr>
              <a:t>“排”字表现出孔乙己拮据而穷酸的本相,既对酒店表示</a:t>
            </a:r>
            <a:endParaRPr lang="zh-CN" altLang="en-US" sz="2400" b="1">
              <a:solidFill>
                <a:srgbClr val="FF0000"/>
              </a:solidFill>
              <a:latin typeface="楷体" panose="02010609060101010101" charset="-122"/>
              <a:ea typeface="楷体" panose="02010609060101010101" charset="-122"/>
            </a:endParaRPr>
          </a:p>
          <a:p>
            <a:pPr>
              <a:lnSpc>
                <a:spcPts val="3175"/>
              </a:lnSpc>
            </a:pPr>
            <a:r>
              <a:rPr lang="zh-CN" altLang="en-US" sz="2400" b="1">
                <a:solidFill>
                  <a:srgbClr val="FF0000"/>
                </a:solidFill>
                <a:latin typeface="楷体" panose="02010609060101010101" charset="-122"/>
                <a:ea typeface="楷体" panose="02010609060101010101" charset="-122"/>
              </a:rPr>
              <a:t>分文不少,自已是规矩人,又对短衣帮的耻笑表现出若无其事来,</a:t>
            </a:r>
            <a:endParaRPr lang="zh-CN" altLang="en-US" sz="2400" b="1">
              <a:solidFill>
                <a:srgbClr val="FF0000"/>
              </a:solidFill>
              <a:latin typeface="楷体" panose="02010609060101010101" charset="-122"/>
              <a:ea typeface="楷体" panose="02010609060101010101" charset="-122"/>
            </a:endParaRPr>
          </a:p>
          <a:p>
            <a:pPr>
              <a:lnSpc>
                <a:spcPts val="3175"/>
              </a:lnSpc>
            </a:pPr>
            <a:r>
              <a:rPr lang="zh-CN" altLang="en-US" sz="2400" b="1">
                <a:solidFill>
                  <a:srgbClr val="FF0000"/>
                </a:solidFill>
                <a:latin typeface="楷体" panose="02010609060101010101" charset="-122"/>
                <a:ea typeface="楷体" panose="02010609060101010101" charset="-122"/>
              </a:rPr>
              <a:t>恰如其分地表现了他的心理。</a:t>
            </a:r>
            <a:endParaRPr lang="zh-CN" altLang="en-US" sz="2400" b="1">
              <a:solidFill>
                <a:srgbClr val="FF0000"/>
              </a:solidFill>
              <a:latin typeface="楷体" panose="02010609060101010101" charset="-122"/>
              <a:ea typeface="楷体" panose="02010609060101010101" charset="-122"/>
            </a:endParaRPr>
          </a:p>
          <a:p>
            <a:endParaRPr lang="zh-CN" altLang="en-US" sz="2400" b="1">
              <a:solidFill>
                <a:srgbClr val="FF0000"/>
              </a:solidFill>
              <a:latin typeface="楷体" panose="02010609060101010101" charset="-122"/>
              <a:ea typeface="楷体" panose="02010609060101010101" charset="-122"/>
              <a:sym typeface="宋体" panose="02010600030101010101" pitchFamily="2" charset="-122"/>
            </a:endParaRPr>
          </a:p>
        </p:txBody>
      </p:sp>
      <p:sp>
        <p:nvSpPr>
          <p:cNvPr id="6" name="文本框 5"/>
          <p:cNvSpPr txBox="1"/>
          <p:nvPr/>
        </p:nvSpPr>
        <p:spPr>
          <a:xfrm>
            <a:off x="1149350" y="5889625"/>
            <a:ext cx="6303963" cy="460375"/>
          </a:xfrm>
          <a:prstGeom prst="rect">
            <a:avLst/>
          </a:prstGeom>
          <a:noFill/>
          <a:ln w="9525">
            <a:noFill/>
          </a:ln>
        </p:spPr>
        <p:txBody>
          <a:bodyPr wrap="none" anchor="t">
            <a:spAutoFit/>
          </a:bodyPr>
          <a:p>
            <a:r>
              <a:rPr lang="zh-CN" altLang="en-US" sz="2400" b="1">
                <a:solidFill>
                  <a:srgbClr val="FF0000"/>
                </a:solidFill>
                <a:latin typeface="楷体" panose="02010609060101010101" charset="-122"/>
                <a:ea typeface="楷体" panose="02010609060101010101" charset="-122"/>
              </a:rPr>
              <a:t>自命清高、迂腐不堪、自欺欺人，死要面子。</a:t>
            </a:r>
            <a:endParaRPr lang="zh-CN" altLang="en-US" sz="2400" b="1">
              <a:solidFill>
                <a:srgbClr val="FF0000"/>
              </a:solidFill>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1+#ppt_w/2"/>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ppt_x</p:attrName>
                                        </p:attrNameLst>
                                      </p:cBhvr>
                                      <p:tavLst>
                                        <p:tav tm="0">
                                          <p:val>
                                            <p:strVal val="1+#ppt_w/2"/>
                                          </p:val>
                                        </p:tav>
                                        <p:tav tm="100000">
                                          <p:val>
                                            <p:strVal val="#ppt_x"/>
                                          </p:val>
                                        </p:tav>
                                      </p:tavLst>
                                    </p:anim>
                                    <p:anim calcmode="lin" valueType="num">
                                      <p:cBhvr>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ppt_x</p:attrName>
                                        </p:attrNameLst>
                                      </p:cBhvr>
                                      <p:tavLst>
                                        <p:tav tm="0">
                                          <p:val>
                                            <p:strVal val="1+#ppt_w/2"/>
                                          </p:val>
                                        </p:tav>
                                        <p:tav tm="100000">
                                          <p:val>
                                            <p:strVal val="#ppt_x"/>
                                          </p:val>
                                        </p:tav>
                                      </p:tavLst>
                                    </p:anim>
                                    <p:anim calcmode="lin" valueType="num">
                                      <p:cBhvr>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ppt_x</p:attrName>
                                        </p:attrNameLst>
                                      </p:cBhvr>
                                      <p:tavLst>
                                        <p:tav tm="0">
                                          <p:val>
                                            <p:strVal val="1+#ppt_w/2"/>
                                          </p:val>
                                        </p:tav>
                                        <p:tav tm="100000">
                                          <p:val>
                                            <p:strVal val="#ppt_x"/>
                                          </p:val>
                                        </p:tav>
                                      </p:tavLst>
                                    </p:anim>
                                    <p:anim calcmode="lin" valueType="num">
                                      <p:cBhvr>
                                        <p:cTn id="26"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500"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ppt_x</p:attrName>
                                        </p:attrNameLst>
                                      </p:cBhvr>
                                      <p:tavLst>
                                        <p:tav tm="0">
                                          <p:val>
                                            <p:strVal val="1+#ppt_w/2"/>
                                          </p:val>
                                        </p:tav>
                                        <p:tav tm="100000">
                                          <p:val>
                                            <p:strVal val="#ppt_x"/>
                                          </p:val>
                                        </p:tav>
                                      </p:tavLst>
                                    </p:anim>
                                    <p:anim calcmode="lin" valueType="num">
                                      <p:cBhvr>
                                        <p:cTn id="3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ppt_x</p:attrName>
                                        </p:attrNameLst>
                                      </p:cBhvr>
                                      <p:tavLst>
                                        <p:tav tm="0">
                                          <p:val>
                                            <p:strVal val="1+#ppt_w/2"/>
                                          </p:val>
                                        </p:tav>
                                        <p:tav tm="100000">
                                          <p:val>
                                            <p:strVal val="#ppt_x"/>
                                          </p:val>
                                        </p:tav>
                                      </p:tavLst>
                                    </p:anim>
                                    <p:anim calcmode="lin" valueType="num">
                                      <p:cBhvr>
                                        <p:cTn id="3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2" grpId="0"/>
      <p:bldP spid="3" grpId="0"/>
      <p:bldP spid="4" grpId="0"/>
      <p:bldP spid="6" grpId="0"/>
    </p:bldLst>
  </p:timing>
</p:sld>
</file>

<file path=ppt/slides/slide65.xml><?xml version="1.0" encoding="utf-8"?>
<p:sld xmlns:a="http://schemas.openxmlformats.org/drawingml/2006/main" xmlns:r="http://schemas.openxmlformats.org/officeDocument/2006/relationships" xmlns:p="http://schemas.openxmlformats.org/presentationml/2006/main">
  <p:cSld>
    <p:bg>
      <p:bgPr>
        <a:gradFill rotWithShape="0">
          <a:gsLst>
            <a:gs pos="0">
              <a:srgbClr val="FFFF00"/>
            </a:gs>
            <a:gs pos="37000">
              <a:schemeClr val="accent5"/>
            </a:gs>
          </a:gsLst>
          <a:lin ang="5400000" scaled="0"/>
        </a:gradFill>
        <a:effectLst/>
      </p:bgPr>
    </p:bg>
    <p:spTree>
      <p:nvGrpSpPr>
        <p:cNvPr id="1" name=""/>
        <p:cNvGrpSpPr/>
        <p:nvPr/>
      </p:nvGrpSpPr>
      <p:grpSpPr/>
      <p:sp>
        <p:nvSpPr>
          <p:cNvPr id="51205" name="Rectangle 5"/>
          <p:cNvSpPr>
            <a:spLocks noChangeArrowheads="1"/>
          </p:cNvSpPr>
          <p:nvPr/>
        </p:nvSpPr>
        <p:spPr bwMode="auto">
          <a:xfrm>
            <a:off x="357188" y="357188"/>
            <a:ext cx="8643938" cy="6196013"/>
          </a:xfrm>
          <a:prstGeom prst="rect">
            <a:avLst/>
          </a:prstGeom>
          <a:noFill/>
          <a:ln w="9525">
            <a:noFill/>
            <a:miter lim="800000"/>
          </a:ln>
          <a:effectLst>
            <a:outerShdw dist="35921" dir="2700000" algn="ctr" rotWithShape="0">
              <a:schemeClr val="bg1"/>
            </a:outerShdw>
          </a:effectLst>
        </p:spPr>
        <p:txBody>
          <a:bodyPr wrap="square" anchor="ctr">
            <a:spAutoFit/>
          </a:bodyPr>
          <a:lstStyle/>
          <a:p>
            <a:pPr marL="0" marR="0" lvl="0" indent="0" algn="l" defTabSz="914400" rtl="0" eaLnBrk="1" fontAlgn="base" latinLnBrk="0" hangingPunct="1">
              <a:lnSpc>
                <a:spcPts val="28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7. </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省略号的一般作用有：</a:t>
            </a:r>
            <a:r>
              <a:rPr kumimoji="0" 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A</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、表思维跃进；</a:t>
            </a:r>
            <a:r>
              <a:rPr kumimoji="0" 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B</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、表话未说完；</a:t>
            </a:r>
            <a:r>
              <a:rPr kumimoji="0" 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C</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、表心情矛盾；</a:t>
            </a:r>
            <a:r>
              <a:rPr kumimoji="0" 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D</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、表静默或思索。试指出下列句子中省略号的作用。</a:t>
            </a:r>
            <a:endParaRPr kumimoji="0" lang="zh-CN" altLang="en-US" sz="2400" b="0" i="0" u="none" strike="noStrike" kern="1200" cap="none" spc="0" normalizeH="0" baseline="0" noProof="0" smtClean="0">
              <a:ln>
                <a:noFill/>
              </a:ln>
              <a:solidFill>
                <a:schemeClr val="tx1"/>
              </a:solidFill>
              <a:effectLst/>
              <a:uLnTx/>
              <a:uFillTx/>
              <a:latin typeface="华文中宋" charset="-122"/>
              <a:ea typeface="华文中宋" charset="-122"/>
              <a:cs typeface="+mn-cs"/>
            </a:endParaRPr>
          </a:p>
          <a:p>
            <a:pPr marL="0" marR="0" lvl="0" indent="0" algn="l" defTabSz="914400" rtl="0" eaLnBrk="1" fontAlgn="base" latinLnBrk="0" hangingPunct="1">
              <a:lnSpc>
                <a:spcPts val="28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⑴孔乙己睁大眼睛说，“你怎么这样凭空污人清白</a:t>
            </a:r>
            <a:r>
              <a:rPr kumimoji="0" lang="en-US" altLang="zh-CN"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　）</a:t>
            </a:r>
            <a:endParaRPr kumimoji="0" lang="zh-CN" altLang="en-US" sz="2400" b="0" i="0" u="none" strike="noStrike" kern="1200" cap="none" spc="0" normalizeH="0" baseline="0" noProof="0" smtClean="0">
              <a:ln>
                <a:noFill/>
              </a:ln>
              <a:solidFill>
                <a:schemeClr val="tx1"/>
              </a:solidFill>
              <a:effectLst/>
              <a:uLnTx/>
              <a:uFillTx/>
              <a:latin typeface="华文中宋" charset="-122"/>
              <a:ea typeface="华文中宋" charset="-122"/>
              <a:cs typeface="+mn-cs"/>
            </a:endParaRPr>
          </a:p>
          <a:p>
            <a:pPr marL="0" marR="0" lvl="0" indent="0" algn="l" defTabSz="914400" rtl="0" eaLnBrk="1" fontAlgn="base" latinLnBrk="0" hangingPunct="1">
              <a:lnSpc>
                <a:spcPts val="28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⑵“窃书不能算偷</a:t>
            </a:r>
            <a:r>
              <a:rPr kumimoji="0" lang="en-US" altLang="zh-CN"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窃书！</a:t>
            </a:r>
            <a:r>
              <a:rPr kumimoji="0" lang="en-US" altLang="zh-CN"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读书人的事，能算偷么？”（　</a:t>
            </a:r>
            <a:r>
              <a:rPr kumimoji="0" 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   </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　）</a:t>
            </a:r>
            <a:endParaRPr kumimoji="0" lang="zh-CN" altLang="en-US" sz="2400" b="0" i="0" u="none" strike="noStrike" kern="1200" cap="none" spc="0" normalizeH="0" baseline="0" noProof="0" smtClean="0">
              <a:ln>
                <a:noFill/>
              </a:ln>
              <a:solidFill>
                <a:schemeClr val="tx1"/>
              </a:solidFill>
              <a:effectLst/>
              <a:uLnTx/>
              <a:uFillTx/>
              <a:latin typeface="华文中宋" charset="-122"/>
              <a:ea typeface="华文中宋" charset="-122"/>
              <a:cs typeface="+mn-cs"/>
            </a:endParaRPr>
          </a:p>
          <a:p>
            <a:pPr marL="0" marR="0" lvl="0" indent="0" algn="l" defTabSz="914400" rtl="0" eaLnBrk="1" fontAlgn="base" latinLnBrk="0" hangingPunct="1">
              <a:lnSpc>
                <a:spcPts val="28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⑶“读过书，</a:t>
            </a:r>
            <a:r>
              <a:rPr kumimoji="0" lang="en-US" altLang="zh-CN"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我便考你一考。茴香豆的茴字，怎样写的？”（　</a:t>
            </a:r>
            <a:r>
              <a:rPr kumimoji="0" 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   </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　）</a:t>
            </a:r>
            <a:endParaRPr kumimoji="0" lang="zh-CN" altLang="en-US" sz="2400" b="0" i="0" u="none" strike="noStrike" kern="1200" cap="none" spc="0" normalizeH="0" baseline="0" noProof="0" smtClean="0">
              <a:ln>
                <a:noFill/>
              </a:ln>
              <a:solidFill>
                <a:schemeClr val="tx1"/>
              </a:solidFill>
              <a:effectLst/>
              <a:uLnTx/>
              <a:uFillTx/>
              <a:latin typeface="华文中宋" charset="-122"/>
              <a:ea typeface="华文中宋" charset="-122"/>
              <a:cs typeface="+mn-cs"/>
            </a:endParaRPr>
          </a:p>
          <a:p>
            <a:pPr marL="0" marR="0" lvl="0" indent="0" algn="l" defTabSz="914400" rtl="0" eaLnBrk="1" fontAlgn="base" latinLnBrk="0" hangingPunct="1">
              <a:lnSpc>
                <a:spcPts val="28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⑷“这</a:t>
            </a:r>
            <a:r>
              <a:rPr kumimoji="0" lang="en-US" altLang="zh-CN"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下回还清罢。这一回是现钱，酒要好。”（　</a:t>
            </a:r>
            <a:r>
              <a:rPr kumimoji="0" 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   </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a:t>
            </a:r>
            <a:endParaRPr kumimoji="0" lang="zh-CN" altLang="en-US" sz="2400" b="0" i="0" u="none" strike="noStrike" kern="1200" cap="none" spc="0" normalizeH="0" baseline="0" noProof="0" smtClean="0">
              <a:ln>
                <a:noFill/>
              </a:ln>
              <a:solidFill>
                <a:schemeClr val="tx1"/>
              </a:solidFill>
              <a:effectLst/>
              <a:uLnTx/>
              <a:uFillTx/>
              <a:latin typeface="华文中宋" charset="-122"/>
              <a:ea typeface="华文中宋" charset="-122"/>
              <a:cs typeface="+mn-cs"/>
            </a:endParaRPr>
          </a:p>
          <a:p>
            <a:pPr marL="0" marR="0" lvl="0" indent="0" algn="l" defTabSz="914400" rtl="0" eaLnBrk="1" fontAlgn="base" latinLnBrk="0" hangingPunct="1">
              <a:lnSpc>
                <a:spcPts val="28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8.</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下列句子没有语病的一项是（ </a:t>
            </a:r>
            <a:r>
              <a:rPr kumimoji="0" 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     </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a:t>
            </a:r>
            <a:endParaRPr kumimoji="0" lang="zh-CN" altLang="en-US" sz="2400" b="0" i="0" u="none" strike="noStrike" kern="1200" cap="none" spc="0" normalizeH="0" baseline="0" noProof="0" smtClean="0">
              <a:ln>
                <a:noFill/>
              </a:ln>
              <a:solidFill>
                <a:schemeClr val="tx1"/>
              </a:solidFill>
              <a:effectLst/>
              <a:uLnTx/>
              <a:uFillTx/>
              <a:latin typeface="华文中宋" charset="-122"/>
              <a:ea typeface="华文中宋" charset="-122"/>
              <a:cs typeface="+mn-cs"/>
            </a:endParaRPr>
          </a:p>
          <a:p>
            <a:pPr marL="0" marR="0" lvl="0" indent="0" algn="l" defTabSz="914400" rtl="0" eaLnBrk="1" fontAlgn="base" latinLnBrk="0" hangingPunct="1">
              <a:lnSpc>
                <a:spcPts val="28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A</a:t>
            </a:r>
            <a:r>
              <a:rPr kumimoji="0" lang="en-US" altLang="zh-CN"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通过学习</a:t>
            </a:r>
            <a:r>
              <a:rPr kumimoji="0" lang="en-US" altLang="zh-CN"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孔乙己</a:t>
            </a:r>
            <a:r>
              <a:rPr kumimoji="0" lang="en-US" altLang="zh-CN"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使我深深地体会到封建社会的世态炎凉。</a:t>
            </a:r>
            <a:endParaRPr kumimoji="0" lang="zh-CN" altLang="en-US" sz="2400" b="0" i="0" u="none" strike="noStrike" kern="1200" cap="none" spc="0" normalizeH="0" baseline="0" noProof="0" smtClean="0">
              <a:ln>
                <a:noFill/>
              </a:ln>
              <a:solidFill>
                <a:schemeClr val="tx1"/>
              </a:solidFill>
              <a:effectLst/>
              <a:uLnTx/>
              <a:uFillTx/>
              <a:latin typeface="华文中宋" charset="-122"/>
              <a:ea typeface="华文中宋" charset="-122"/>
              <a:cs typeface="+mn-cs"/>
            </a:endParaRPr>
          </a:p>
          <a:p>
            <a:pPr marL="0" marR="0" lvl="0" indent="0" algn="l" defTabSz="914400" rtl="0" eaLnBrk="1" fontAlgn="base" latinLnBrk="0" hangingPunct="1">
              <a:lnSpc>
                <a:spcPts val="28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B</a:t>
            </a:r>
            <a:r>
              <a:rPr kumimoji="0" lang="en-US" altLang="zh-CN"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孔乙己</a:t>
            </a:r>
            <a:r>
              <a:rPr kumimoji="0" lang="en-US" altLang="zh-CN"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是一篇讨伐封建科举制度的封建教育的战斗檄文和强烈的呐喊。</a:t>
            </a:r>
            <a:endParaRPr kumimoji="0" lang="zh-CN" altLang="en-US" sz="2400" b="0" i="0" u="none" strike="noStrike" kern="1200" cap="none" spc="0" normalizeH="0" baseline="0" noProof="0" smtClean="0">
              <a:ln>
                <a:noFill/>
              </a:ln>
              <a:solidFill>
                <a:schemeClr val="tx1"/>
              </a:solidFill>
              <a:effectLst/>
              <a:uLnTx/>
              <a:uFillTx/>
              <a:latin typeface="华文中宋" charset="-122"/>
              <a:ea typeface="华文中宋" charset="-122"/>
              <a:cs typeface="+mn-cs"/>
            </a:endParaRPr>
          </a:p>
          <a:p>
            <a:pPr marL="0" marR="0" lvl="0" indent="0" algn="l" defTabSz="914400" rtl="0" eaLnBrk="1" fontAlgn="base" latinLnBrk="0" hangingPunct="1">
              <a:lnSpc>
                <a:spcPts val="28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C</a:t>
            </a:r>
            <a:r>
              <a:rPr kumimoji="0" lang="en-US" altLang="zh-CN"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孔乙己这一鲜明的艺术形象让我们分明地看到这个科举制度的牺牲品在悲苦人生道路上留下的一串长长的足迹。</a:t>
            </a:r>
            <a:endParaRPr kumimoji="0" lang="zh-CN" altLang="en-US" sz="2400" b="0" i="0" u="none" strike="noStrike" kern="1200" cap="none" spc="0" normalizeH="0" baseline="0" noProof="0" smtClean="0">
              <a:ln>
                <a:noFill/>
              </a:ln>
              <a:solidFill>
                <a:schemeClr val="tx1"/>
              </a:solidFill>
              <a:effectLst/>
              <a:uLnTx/>
              <a:uFillTx/>
              <a:latin typeface="华文中宋" charset="-122"/>
              <a:ea typeface="华文中宋" charset="-122"/>
              <a:cs typeface="+mn-cs"/>
            </a:endParaRPr>
          </a:p>
          <a:p>
            <a:pPr marL="0" marR="0" lvl="0" indent="0" algn="l" defTabSz="914400" rtl="0" eaLnBrk="1" fontAlgn="base" latinLnBrk="0" hangingPunct="1">
              <a:lnSpc>
                <a:spcPts val="2800"/>
              </a:lnSpc>
              <a:spcBef>
                <a:spcPct val="0"/>
              </a:spcBef>
              <a:spcAft>
                <a:spcPct val="0"/>
              </a:spcAft>
              <a:buClrTx/>
              <a:buSzTx/>
              <a:buFont typeface="Arial" panose="020B0604020202020204" pitchFamily="34" charset="0"/>
              <a:buNone/>
              <a:defRPr/>
            </a:pPr>
            <a:r>
              <a:rPr kumimoji="0" 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D</a:t>
            </a:r>
            <a:r>
              <a:rPr kumimoji="0" lang="en-US" altLang="zh-CN"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读完</a:t>
            </a:r>
            <a:r>
              <a:rPr kumimoji="0" lang="en-US" altLang="zh-CN"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孔乙己</a:t>
            </a:r>
            <a:r>
              <a:rPr kumimoji="0" lang="en-US" altLang="zh-CN"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a:t>
            </a:r>
            <a:r>
              <a:rPr kumimoji="0" lang="zh-CN" altLang="en-US" sz="2400" b="1" i="0" u="none" strike="noStrike" kern="1200" cap="none" spc="0" normalizeH="0" baseline="0" noProof="0" smtClean="0">
                <a:ln>
                  <a:noFill/>
                </a:ln>
                <a:solidFill>
                  <a:schemeClr val="tx1"/>
                </a:solidFill>
                <a:effectLst/>
                <a:uLnTx/>
                <a:uFillTx/>
                <a:latin typeface="华文中宋" charset="-122"/>
                <a:ea typeface="华文中宋" charset="-122"/>
                <a:cs typeface="+mn-cs"/>
              </a:rPr>
              <a:t>，一位被封建科举制度深深毒害的清末下层知识分子的形象与音容笑貌浮现在我眼前。</a:t>
            </a:r>
            <a:endParaRPr kumimoji="0" lang="zh-CN" altLang="en-US" sz="2400" b="0" i="0" u="none" strike="noStrike" kern="1200" cap="none" spc="0" normalizeH="0" baseline="0" noProof="0" smtClean="0">
              <a:ln>
                <a:noFill/>
              </a:ln>
              <a:solidFill>
                <a:schemeClr val="tx1"/>
              </a:solidFill>
              <a:effectLst/>
              <a:uLnTx/>
              <a:uFillTx/>
              <a:latin typeface="华文中宋" charset="-122"/>
              <a:ea typeface="华文中宋" charset="-122"/>
              <a:cs typeface="+mn-cs"/>
            </a:endParaRPr>
          </a:p>
        </p:txBody>
      </p:sp>
      <p:sp>
        <p:nvSpPr>
          <p:cNvPr id="8" name="TextBox 7"/>
          <p:cNvSpPr txBox="1"/>
          <p:nvPr/>
        </p:nvSpPr>
        <p:spPr>
          <a:xfrm>
            <a:off x="8389938" y="1454150"/>
            <a:ext cx="407987" cy="461963"/>
          </a:xfrm>
          <a:prstGeom prst="rect">
            <a:avLst/>
          </a:prstGeom>
          <a:noFill/>
          <a:ln w="9525">
            <a:noFill/>
          </a:ln>
        </p:spPr>
        <p:txBody>
          <a:bodyPr wrap="none" anchor="t">
            <a:spAutoFit/>
          </a:bodyPr>
          <a:p>
            <a:r>
              <a:rPr lang="en-US" altLang="zh-CN" sz="2400" b="1" dirty="0">
                <a:solidFill>
                  <a:srgbClr val="FF0000"/>
                </a:solidFill>
                <a:latin typeface="Arial" panose="020B0604020202020204" pitchFamily="34" charset="0"/>
                <a:ea typeface="楷体_GB2312" pitchFamily="49" charset="-122"/>
              </a:rPr>
              <a:t>B</a:t>
            </a:r>
            <a:endParaRPr lang="zh-CN" altLang="en-US" sz="2400" dirty="0">
              <a:solidFill>
                <a:srgbClr val="FF0000"/>
              </a:solidFill>
              <a:latin typeface="Arial" panose="020B0604020202020204" pitchFamily="34" charset="0"/>
              <a:ea typeface="楷体_GB2312" pitchFamily="49" charset="-122"/>
            </a:endParaRPr>
          </a:p>
        </p:txBody>
      </p:sp>
      <p:sp>
        <p:nvSpPr>
          <p:cNvPr id="9" name="TextBox 8"/>
          <p:cNvSpPr txBox="1"/>
          <p:nvPr/>
        </p:nvSpPr>
        <p:spPr>
          <a:xfrm>
            <a:off x="1000125" y="2200275"/>
            <a:ext cx="407988" cy="461963"/>
          </a:xfrm>
          <a:prstGeom prst="rect">
            <a:avLst/>
          </a:prstGeom>
          <a:noFill/>
          <a:ln w="9525">
            <a:noFill/>
          </a:ln>
        </p:spPr>
        <p:txBody>
          <a:bodyPr wrap="none" anchor="t">
            <a:spAutoFit/>
          </a:bodyPr>
          <a:p>
            <a:r>
              <a:rPr lang="en-US" altLang="zh-CN" sz="2400" b="1" dirty="0">
                <a:solidFill>
                  <a:srgbClr val="FF0000"/>
                </a:solidFill>
                <a:latin typeface="Arial" panose="020B0604020202020204" pitchFamily="34" charset="0"/>
                <a:ea typeface="楷体_GB2312" pitchFamily="49" charset="-122"/>
              </a:rPr>
              <a:t>C</a:t>
            </a:r>
            <a:endParaRPr lang="zh-CN" altLang="en-US" sz="2400" dirty="0">
              <a:solidFill>
                <a:srgbClr val="FF0000"/>
              </a:solidFill>
              <a:latin typeface="Arial" panose="020B0604020202020204" pitchFamily="34" charset="0"/>
              <a:ea typeface="楷体_GB2312" pitchFamily="49" charset="-122"/>
            </a:endParaRPr>
          </a:p>
        </p:txBody>
      </p:sp>
      <p:sp>
        <p:nvSpPr>
          <p:cNvPr id="10" name="TextBox 9"/>
          <p:cNvSpPr txBox="1"/>
          <p:nvPr/>
        </p:nvSpPr>
        <p:spPr>
          <a:xfrm>
            <a:off x="1000125" y="2857500"/>
            <a:ext cx="407988" cy="461963"/>
          </a:xfrm>
          <a:prstGeom prst="rect">
            <a:avLst/>
          </a:prstGeom>
          <a:noFill/>
          <a:ln w="9525">
            <a:noFill/>
          </a:ln>
        </p:spPr>
        <p:txBody>
          <a:bodyPr wrap="none" anchor="t">
            <a:spAutoFit/>
          </a:bodyPr>
          <a:p>
            <a:r>
              <a:rPr lang="en-US" altLang="zh-CN" sz="2400" b="1" dirty="0">
                <a:solidFill>
                  <a:srgbClr val="FF0000"/>
                </a:solidFill>
                <a:latin typeface="Arial" panose="020B0604020202020204" pitchFamily="34" charset="0"/>
                <a:ea typeface="楷体_GB2312" pitchFamily="49" charset="-122"/>
              </a:rPr>
              <a:t>A</a:t>
            </a:r>
            <a:endParaRPr lang="zh-CN" altLang="en-US" sz="2400" dirty="0">
              <a:solidFill>
                <a:srgbClr val="FF0000"/>
              </a:solidFill>
              <a:latin typeface="Arial" panose="020B0604020202020204" pitchFamily="34" charset="0"/>
              <a:ea typeface="楷体_GB2312" pitchFamily="49" charset="-122"/>
            </a:endParaRPr>
          </a:p>
        </p:txBody>
      </p:sp>
      <p:sp>
        <p:nvSpPr>
          <p:cNvPr id="11" name="TextBox 10"/>
          <p:cNvSpPr txBox="1"/>
          <p:nvPr/>
        </p:nvSpPr>
        <p:spPr>
          <a:xfrm>
            <a:off x="7899400" y="3224213"/>
            <a:ext cx="407988" cy="461962"/>
          </a:xfrm>
          <a:prstGeom prst="rect">
            <a:avLst/>
          </a:prstGeom>
          <a:noFill/>
          <a:ln w="9525">
            <a:noFill/>
          </a:ln>
        </p:spPr>
        <p:txBody>
          <a:bodyPr wrap="none" anchor="t">
            <a:spAutoFit/>
          </a:bodyPr>
          <a:p>
            <a:r>
              <a:rPr lang="en-US" altLang="zh-CN" sz="2400" b="1" dirty="0">
                <a:solidFill>
                  <a:srgbClr val="FF0000"/>
                </a:solidFill>
                <a:latin typeface="Arial" panose="020B0604020202020204" pitchFamily="34" charset="0"/>
                <a:ea typeface="楷体_GB2312" pitchFamily="49" charset="-122"/>
              </a:rPr>
              <a:t>D</a:t>
            </a:r>
            <a:endParaRPr lang="zh-CN" altLang="en-US" sz="2400" dirty="0">
              <a:solidFill>
                <a:srgbClr val="FF0000"/>
              </a:solidFill>
              <a:latin typeface="Arial" panose="020B0604020202020204" pitchFamily="34" charset="0"/>
              <a:ea typeface="楷体_GB2312" pitchFamily="49" charset="-122"/>
            </a:endParaRPr>
          </a:p>
        </p:txBody>
      </p:sp>
      <p:sp>
        <p:nvSpPr>
          <p:cNvPr id="12" name="TextBox 11"/>
          <p:cNvSpPr txBox="1"/>
          <p:nvPr/>
        </p:nvSpPr>
        <p:spPr>
          <a:xfrm>
            <a:off x="4838700" y="3556000"/>
            <a:ext cx="407988" cy="461963"/>
          </a:xfrm>
          <a:prstGeom prst="rect">
            <a:avLst/>
          </a:prstGeom>
          <a:noFill/>
          <a:ln w="9525">
            <a:noFill/>
          </a:ln>
        </p:spPr>
        <p:txBody>
          <a:bodyPr wrap="none" anchor="t">
            <a:spAutoFit/>
          </a:bodyPr>
          <a:p>
            <a:r>
              <a:rPr lang="en-US" altLang="zh-CN" sz="2400" b="1" dirty="0">
                <a:solidFill>
                  <a:srgbClr val="FF0000"/>
                </a:solidFill>
                <a:latin typeface="Arial" panose="020B0604020202020204" pitchFamily="34" charset="0"/>
                <a:ea typeface="楷体_GB2312" pitchFamily="49" charset="-122"/>
              </a:rPr>
              <a:t>C</a:t>
            </a:r>
            <a:endParaRPr lang="zh-CN" altLang="en-US" sz="2400" dirty="0">
              <a:solidFill>
                <a:srgbClr val="FF0000"/>
              </a:solidFill>
              <a:latin typeface="Arial" panose="020B0604020202020204" pitchFamily="34" charset="0"/>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1+#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1+#ppt_w/2"/>
                                          </p:val>
                                        </p:tav>
                                        <p:tav tm="100000">
                                          <p:val>
                                            <p:strVal val="#ppt_x"/>
                                          </p:val>
                                        </p:tav>
                                      </p:tavLst>
                                    </p:anim>
                                    <p:anim calcmode="lin" valueType="num">
                                      <p:cBhvr additive="base">
                                        <p:cTn id="3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slides/slide66.xml><?xml version="1.0" encoding="utf-8"?>
<p:sld xmlns:a="http://schemas.openxmlformats.org/drawingml/2006/main" xmlns:r="http://schemas.openxmlformats.org/officeDocument/2006/relationships" xmlns:p="http://schemas.openxmlformats.org/presentationml/2006/main">
  <p:cSld>
    <p:bg>
      <p:bgPr>
        <a:gradFill rotWithShape="0">
          <a:gsLst>
            <a:gs pos="0">
              <a:srgbClr val="A6A6A6"/>
            </a:gs>
            <a:gs pos="100000">
              <a:srgbClr val="BB8DDD"/>
            </a:gs>
          </a:gsLst>
          <a:lin ang="5400000"/>
          <a:tileRect/>
        </a:gradFill>
        <a:effectLst/>
      </p:bgPr>
    </p:bg>
    <p:spTree>
      <p:nvGrpSpPr>
        <p:cNvPr id="1" name=""/>
        <p:cNvGrpSpPr/>
        <p:nvPr/>
      </p:nvGrpSpPr>
      <p:grpSpPr/>
      <p:sp>
        <p:nvSpPr>
          <p:cNvPr id="47106" name="TextBox 5"/>
          <p:cNvSpPr txBox="1"/>
          <p:nvPr/>
        </p:nvSpPr>
        <p:spPr>
          <a:xfrm>
            <a:off x="322263" y="700088"/>
            <a:ext cx="8501062" cy="5926137"/>
          </a:xfrm>
          <a:prstGeom prst="rect">
            <a:avLst/>
          </a:prstGeom>
          <a:noFill/>
          <a:ln w="9525">
            <a:noFill/>
          </a:ln>
        </p:spPr>
        <p:txBody>
          <a:bodyPr anchor="t">
            <a:spAutoFit/>
          </a:bodyPr>
          <a:p>
            <a:pPr>
              <a:lnSpc>
                <a:spcPts val="3500"/>
              </a:lnSpc>
            </a:pPr>
            <a:r>
              <a:rPr lang="zh-CN" altLang="en-US" sz="2800" b="1" dirty="0">
                <a:latin typeface="华文中宋" charset="-122"/>
                <a:ea typeface="华文中宋" charset="-122"/>
              </a:rPr>
              <a:t>二、课内语段阅读</a:t>
            </a:r>
            <a:endParaRPr lang="zh-CN" altLang="en-US" sz="2800" dirty="0">
              <a:latin typeface="华文中宋" charset="-122"/>
              <a:ea typeface="华文中宋" charset="-122"/>
            </a:endParaRPr>
          </a:p>
          <a:p>
            <a:pPr>
              <a:lnSpc>
                <a:spcPts val="3500"/>
              </a:lnSpc>
            </a:pPr>
            <a:r>
              <a:rPr lang="zh-CN" altLang="en-US" sz="2800" b="1" dirty="0">
                <a:latin typeface="华文中宋" charset="-122"/>
                <a:ea typeface="华文中宋" charset="-122"/>
              </a:rPr>
              <a:t>    阅读下面的文字，完成文后习题。</a:t>
            </a:r>
            <a:endParaRPr lang="zh-CN" altLang="en-US" sz="2800" dirty="0">
              <a:latin typeface="华文中宋" charset="-122"/>
              <a:ea typeface="华文中宋" charset="-122"/>
            </a:endParaRPr>
          </a:p>
          <a:p>
            <a:pPr>
              <a:lnSpc>
                <a:spcPts val="3500"/>
              </a:lnSpc>
            </a:pPr>
            <a:r>
              <a:rPr lang="zh-CN" altLang="en-US" sz="2800" b="1" dirty="0">
                <a:latin typeface="华文中宋" charset="-122"/>
                <a:ea typeface="华文中宋" charset="-122"/>
              </a:rPr>
              <a:t>    鲁镇的酒店的格局，是和别处不同的：都是当街一个曲尺形的大柜台，柜里面预备着热</a:t>
            </a:r>
            <a:br>
              <a:rPr lang="en-US" altLang="zh-CN" sz="2800" b="1" dirty="0">
                <a:latin typeface="华文中宋" charset="-122"/>
                <a:ea typeface="华文中宋" charset="-122"/>
              </a:rPr>
            </a:br>
            <a:r>
              <a:rPr lang="zh-CN" altLang="en-US" sz="2800" b="1" dirty="0">
                <a:latin typeface="华文中宋" charset="-122"/>
                <a:ea typeface="华文中宋" charset="-122"/>
              </a:rPr>
              <a:t>水，可以随时温酒。做工的人，傍午傍晚散了工，每每花四文铜钱，买一碗酒，</a:t>
            </a:r>
            <a:r>
              <a:rPr lang="en-US" altLang="zh-CN" sz="2800" b="1" dirty="0">
                <a:latin typeface="华文中宋" charset="-122"/>
                <a:ea typeface="华文中宋" charset="-122"/>
              </a:rPr>
              <a:t>——</a:t>
            </a:r>
            <a:r>
              <a:rPr lang="zh-CN" altLang="en-US" sz="2800" b="1" dirty="0">
                <a:latin typeface="华文中宋" charset="-122"/>
                <a:ea typeface="华文中宋" charset="-122"/>
              </a:rPr>
              <a:t>这是二十多年前的事，现在每碗要涨到十文，</a:t>
            </a:r>
            <a:r>
              <a:rPr lang="en-US" altLang="zh-CN" sz="2800" b="1" dirty="0">
                <a:latin typeface="华文中宋" charset="-122"/>
                <a:ea typeface="华文中宋" charset="-122"/>
              </a:rPr>
              <a:t>——</a:t>
            </a:r>
            <a:r>
              <a:rPr lang="zh-CN" altLang="en-US" sz="2800" b="1" dirty="0">
                <a:latin typeface="华文中宋" charset="-122"/>
                <a:ea typeface="华文中宋" charset="-122"/>
              </a:rPr>
              <a:t>靠柜外站着，热热的喝了休息；倘肯多花一文，便可以买一碟盐煮笋，或者茴香豆，做下酒物了，如果出到十几文，那就能买一样荤菜，但这些顾客，多是短衣帮，大抵没有这样阔绰。只有穿长衫的，才踱进店面隔壁的房子里，要酒要菜，慢慢地坐喝。</a:t>
            </a:r>
            <a:endParaRPr lang="zh-CN" altLang="en-US" sz="2800" dirty="0">
              <a:latin typeface="华文中宋" charset="-122"/>
              <a:ea typeface="华文中宋" charset="-122"/>
            </a:endParaRPr>
          </a:p>
          <a:p>
            <a:pPr>
              <a:lnSpc>
                <a:spcPts val="3500"/>
              </a:lnSpc>
            </a:pPr>
            <a:r>
              <a:rPr lang="en-US" altLang="zh-CN" sz="2800" b="1" dirty="0">
                <a:latin typeface="华文中宋" charset="-122"/>
                <a:ea typeface="华文中宋" charset="-122"/>
              </a:rPr>
              <a:t>……</a:t>
            </a:r>
            <a:endParaRPr lang="zh-CN" altLang="en-US" sz="2800" dirty="0">
              <a:latin typeface="华文中宋" charset="-122"/>
              <a:ea typeface="华文中宋"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gradFill rotWithShape="0">
          <a:gsLst>
            <a:gs pos="0">
              <a:srgbClr val="A6A6A6"/>
            </a:gs>
            <a:gs pos="100000">
              <a:srgbClr val="85DFFF"/>
            </a:gs>
          </a:gsLst>
          <a:lin ang="5400000"/>
          <a:tileRect/>
        </a:gradFill>
        <a:effectLst/>
      </p:bgPr>
    </p:bg>
    <p:spTree>
      <p:nvGrpSpPr>
        <p:cNvPr id="1" name=""/>
        <p:cNvGrpSpPr/>
        <p:nvPr/>
      </p:nvGrpSpPr>
      <p:grpSpPr/>
      <p:sp>
        <p:nvSpPr>
          <p:cNvPr id="48130" name="TextBox 3"/>
          <p:cNvSpPr txBox="1"/>
          <p:nvPr/>
        </p:nvSpPr>
        <p:spPr>
          <a:xfrm>
            <a:off x="428625" y="571500"/>
            <a:ext cx="8501063" cy="5862638"/>
          </a:xfrm>
          <a:prstGeom prst="rect">
            <a:avLst/>
          </a:prstGeom>
          <a:noFill/>
          <a:ln w="9525">
            <a:noFill/>
          </a:ln>
        </p:spPr>
        <p:txBody>
          <a:bodyPr anchor="t">
            <a:spAutoFit/>
          </a:bodyPr>
          <a:p>
            <a:pPr>
              <a:lnSpc>
                <a:spcPts val="3000"/>
              </a:lnSpc>
            </a:pPr>
            <a:r>
              <a:rPr lang="zh-CN" altLang="en-US" sz="2400" b="1" noProof="1" dirty="0">
                <a:latin typeface="Arial" panose="020B0604020202020204" pitchFamily="34" charset="0"/>
                <a:ea typeface="楷体_GB2312" pitchFamily="49" charset="-122"/>
                <a:cs typeface="+mn-cs"/>
              </a:rPr>
              <a:t>    </a:t>
            </a:r>
            <a:r>
              <a:rPr lang="zh-CN" altLang="en-US" sz="2400" b="1" u="sng" noProof="1" dirty="0">
                <a:solidFill>
                  <a:srgbClr val="FF0000"/>
                </a:solidFill>
                <a:latin typeface="华文中宋" charset="-122"/>
                <a:ea typeface="华文中宋" charset="-122"/>
                <a:cs typeface="+mn-cs"/>
              </a:rPr>
              <a:t>孔乙己是站着喝酒而穿长衫的惟一的人</a:t>
            </a:r>
            <a:r>
              <a:rPr lang="zh-CN" altLang="en-US" sz="2400" b="1" noProof="1" dirty="0">
                <a:latin typeface="华文中宋" charset="-122"/>
                <a:ea typeface="华文中宋" charset="-122"/>
                <a:cs typeface="+mn-cs"/>
              </a:rPr>
              <a:t>。</a:t>
            </a:r>
            <a:r>
              <a:rPr lang="zh-CN" altLang="en-US" sz="2400" b="1" u="wavy" noProof="1" dirty="0">
                <a:solidFill>
                  <a:srgbClr val="FF0000"/>
                </a:solidFill>
                <a:latin typeface="华文中宋" charset="0"/>
                <a:ea typeface="华文中宋" charset="-122"/>
                <a:cs typeface="+mn-cs"/>
              </a:rPr>
              <a:t>他身材很高大；青白脸色，皱纹同时常夹些伤痕；一部乱蓬蓬的花白的胡子。穿的虽然是长衫，可是又脏又破，似乎十多年没有补，也没有洗。</a:t>
            </a:r>
            <a:r>
              <a:rPr lang="zh-CN" altLang="en-US" sz="2400" b="1" noProof="1" dirty="0">
                <a:latin typeface="华文中宋" charset="-122"/>
                <a:ea typeface="华文中宋" charset="-122"/>
                <a:cs typeface="+mn-cs"/>
              </a:rPr>
              <a:t>他对人说话，总是满口之乎者也，教人半懂不懂的。因为他姓孔，别人便从描红纸上的“上大人孔乙己”这半懂不懂的话里，替他取下一个绰号，叫作孔乙己。孔乙己一到店，所有喝酒的人便都看着他笑，有的叫道，“孔乙己，你脸上又添上新伤疤了！”他不回答，对柜里说，“温两碗酒，要一碟茴香豆。”便排出九文大钱。他们又故意的高声嚷道，“你一定又偷了人家的东西了！”孔乙己睁大眼睛说，“你这样凭空污人清白</a:t>
            </a:r>
            <a:r>
              <a:rPr lang="en-US" altLang="zh-CN" sz="2400" b="1" noProof="1" dirty="0">
                <a:latin typeface="华文中宋" charset="-122"/>
                <a:ea typeface="华文中宋" charset="-122"/>
                <a:cs typeface="+mn-cs"/>
              </a:rPr>
              <a:t>……”“</a:t>
            </a:r>
            <a:r>
              <a:rPr lang="zh-CN" altLang="en-US" sz="2400" b="1" noProof="1" dirty="0">
                <a:latin typeface="华文中宋" charset="-122"/>
                <a:ea typeface="华文中宋" charset="-122"/>
                <a:cs typeface="+mn-cs"/>
              </a:rPr>
              <a:t>什么清白？我前天亲眼见你偷了何家的书，吊着打。”孔乙己便涨红了脸，额上的青筋条条绽出，争辩道，“窃书不能算偷</a:t>
            </a:r>
            <a:r>
              <a:rPr lang="en-US" altLang="zh-CN" sz="2400" b="1" noProof="1" dirty="0">
                <a:latin typeface="华文中宋" charset="-122"/>
                <a:ea typeface="华文中宋" charset="-122"/>
                <a:cs typeface="+mn-cs"/>
              </a:rPr>
              <a:t>……</a:t>
            </a:r>
            <a:r>
              <a:rPr lang="zh-CN" altLang="en-US" sz="2400" b="1" noProof="1" dirty="0">
                <a:latin typeface="华文中宋" charset="-122"/>
                <a:ea typeface="华文中宋" charset="-122"/>
                <a:cs typeface="+mn-cs"/>
              </a:rPr>
              <a:t>窃书！</a:t>
            </a:r>
            <a:r>
              <a:rPr lang="en-US" altLang="zh-CN" sz="2400" b="1" noProof="1" dirty="0">
                <a:latin typeface="华文中宋" charset="-122"/>
                <a:ea typeface="华文中宋" charset="-122"/>
                <a:cs typeface="+mn-cs"/>
              </a:rPr>
              <a:t>……</a:t>
            </a:r>
            <a:r>
              <a:rPr lang="zh-CN" altLang="en-US" sz="2400" b="1" noProof="1" dirty="0">
                <a:latin typeface="华文中宋" charset="-122"/>
                <a:ea typeface="华文中宋" charset="-122"/>
                <a:cs typeface="+mn-cs"/>
              </a:rPr>
              <a:t>读书人的事，能算偷么？”接连便是难懂的话，什么“君子固穷”，什么“者乎”之类，引得众人都哄笑起来；店内外充满了快活的空气。</a:t>
            </a:r>
            <a:endParaRPr lang="zh-CN" altLang="en-US" sz="2400" noProof="1" dirty="0">
              <a:latin typeface="华文中宋" charset="-122"/>
              <a:ea typeface="华文中宋"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TextBox 3"/>
          <p:cNvSpPr txBox="1"/>
          <p:nvPr/>
        </p:nvSpPr>
        <p:spPr>
          <a:xfrm>
            <a:off x="285750" y="428625"/>
            <a:ext cx="8643938" cy="6030913"/>
          </a:xfrm>
          <a:prstGeom prst="rect">
            <a:avLst/>
          </a:prstGeom>
          <a:noFill/>
          <a:ln w="9525">
            <a:noFill/>
          </a:ln>
        </p:spPr>
        <p:txBody>
          <a:bodyPr anchor="t">
            <a:spAutoFit/>
          </a:bodyPr>
          <a:p>
            <a:pPr>
              <a:lnSpc>
                <a:spcPts val="3000"/>
              </a:lnSpc>
            </a:pPr>
            <a:r>
              <a:rPr lang="en-US" altLang="zh-CN" sz="2400" b="1" dirty="0">
                <a:latin typeface="华文中宋" charset="-122"/>
                <a:ea typeface="华文中宋" charset="-122"/>
              </a:rPr>
              <a:t>1</a:t>
            </a:r>
            <a:r>
              <a:rPr lang="zh-CN" altLang="en-US" sz="2400" b="1" dirty="0">
                <a:latin typeface="华文中宋" charset="-122"/>
                <a:ea typeface="华文中宋" charset="-122"/>
              </a:rPr>
              <a:t>、文章开头在写鲁镇酒店的格局之后，写“短衣帮”“大抵没有这样阔绰”，只有“穿长衫”的才踱进房子里“慢慢地坐喝”。作者在孔乙己出场之前这样写有什么作用？</a:t>
            </a:r>
            <a:endParaRPr lang="zh-CN" altLang="en-US" sz="2400" dirty="0">
              <a:latin typeface="华文中宋" charset="-122"/>
              <a:ea typeface="华文中宋" charset="-122"/>
            </a:endParaRPr>
          </a:p>
          <a:p>
            <a:pPr>
              <a:lnSpc>
                <a:spcPts val="3000"/>
              </a:lnSpc>
            </a:pPr>
            <a:r>
              <a:rPr lang="zh-CN" altLang="en-US" sz="2400" b="1" dirty="0">
                <a:latin typeface="华文中宋" charset="-122"/>
                <a:ea typeface="华文中宋" charset="-122"/>
              </a:rPr>
              <a:t>答：</a:t>
            </a:r>
            <a:endParaRPr lang="zh-CN" altLang="en-US" sz="2400" dirty="0">
              <a:latin typeface="华文中宋" charset="-122"/>
              <a:ea typeface="华文中宋" charset="-122"/>
            </a:endParaRPr>
          </a:p>
          <a:p>
            <a:pPr>
              <a:lnSpc>
                <a:spcPts val="3000"/>
              </a:lnSpc>
            </a:pPr>
            <a:endParaRPr lang="en-US" altLang="zh-CN" sz="2400" b="1" dirty="0">
              <a:latin typeface="华文中宋" charset="-122"/>
              <a:ea typeface="华文中宋" charset="-122"/>
            </a:endParaRPr>
          </a:p>
          <a:p>
            <a:pPr>
              <a:lnSpc>
                <a:spcPts val="3000"/>
              </a:lnSpc>
            </a:pPr>
            <a:r>
              <a:rPr lang="en-US" altLang="zh-CN" sz="2400" b="1" dirty="0">
                <a:latin typeface="华文中宋" charset="-122"/>
                <a:ea typeface="华文中宋" charset="-122"/>
              </a:rPr>
              <a:t>2</a:t>
            </a:r>
            <a:r>
              <a:rPr lang="zh-CN" altLang="en-US" sz="2400" b="1" dirty="0">
                <a:latin typeface="华文中宋" charset="-122"/>
                <a:ea typeface="华文中宋" charset="-122"/>
              </a:rPr>
              <a:t>、本文用字准确，请根据下面的要求回答用词的妙处。</a:t>
            </a:r>
            <a:endParaRPr lang="zh-CN" altLang="en-US" sz="2400" dirty="0">
              <a:latin typeface="华文中宋" charset="-122"/>
              <a:ea typeface="华文中宋" charset="-122"/>
            </a:endParaRPr>
          </a:p>
          <a:p>
            <a:pPr>
              <a:lnSpc>
                <a:spcPts val="3000"/>
              </a:lnSpc>
            </a:pPr>
            <a:r>
              <a:rPr lang="zh-CN" altLang="en-US" sz="2400" b="1" dirty="0">
                <a:latin typeface="华文中宋" charset="-122"/>
                <a:ea typeface="华文中宋" charset="-122"/>
              </a:rPr>
              <a:t>⑴“便排出九文大钱”一句中“排”字对刻画孔乙己形象有什么作用？</a:t>
            </a:r>
            <a:endParaRPr lang="zh-CN" altLang="en-US" sz="2400" dirty="0">
              <a:latin typeface="华文中宋" charset="-122"/>
              <a:ea typeface="华文中宋" charset="-122"/>
            </a:endParaRPr>
          </a:p>
          <a:p>
            <a:pPr>
              <a:lnSpc>
                <a:spcPts val="3000"/>
              </a:lnSpc>
            </a:pPr>
            <a:r>
              <a:rPr lang="zh-CN" altLang="en-US" sz="2400" b="1" dirty="0">
                <a:latin typeface="华文中宋" charset="-122"/>
                <a:ea typeface="华文中宋" charset="-122"/>
              </a:rPr>
              <a:t>答：</a:t>
            </a:r>
            <a:endParaRPr lang="zh-CN" altLang="en-US" sz="2400" dirty="0">
              <a:latin typeface="华文中宋" charset="-122"/>
              <a:ea typeface="华文中宋" charset="-122"/>
            </a:endParaRPr>
          </a:p>
          <a:p>
            <a:pPr>
              <a:lnSpc>
                <a:spcPts val="3000"/>
              </a:lnSpc>
            </a:pPr>
            <a:r>
              <a:rPr lang="en-US" altLang="zh-CN" sz="2400" b="1" dirty="0">
                <a:latin typeface="华文中宋" charset="-122"/>
                <a:ea typeface="华文中宋" charset="-122"/>
              </a:rPr>
              <a:t> </a:t>
            </a:r>
            <a:endParaRPr lang="zh-CN" altLang="en-US" sz="2400" dirty="0">
              <a:latin typeface="华文中宋" charset="-122"/>
              <a:ea typeface="华文中宋" charset="-122"/>
            </a:endParaRPr>
          </a:p>
          <a:p>
            <a:pPr>
              <a:lnSpc>
                <a:spcPts val="3000"/>
              </a:lnSpc>
            </a:pPr>
            <a:endParaRPr lang="en-US" altLang="zh-CN" sz="2400" b="1" dirty="0">
              <a:latin typeface="华文中宋" charset="-122"/>
              <a:ea typeface="华文中宋" charset="-122"/>
            </a:endParaRPr>
          </a:p>
          <a:p>
            <a:pPr>
              <a:lnSpc>
                <a:spcPts val="3000"/>
              </a:lnSpc>
            </a:pPr>
            <a:r>
              <a:rPr lang="zh-CN" altLang="en-US" sz="2400" b="1" dirty="0">
                <a:latin typeface="华文中宋" charset="-122"/>
                <a:ea typeface="华文中宋" charset="-122"/>
              </a:rPr>
              <a:t>⑵“孔乙己便涨红了脸，额上的青筋条条绽出”一句中的“绽”字十分传神，结合文意，谈谈它有怎样的表达效果？</a:t>
            </a:r>
            <a:endParaRPr lang="zh-CN" altLang="en-US" sz="2400" dirty="0">
              <a:latin typeface="华文中宋" charset="-122"/>
              <a:ea typeface="华文中宋" charset="-122"/>
            </a:endParaRPr>
          </a:p>
          <a:p>
            <a:pPr>
              <a:lnSpc>
                <a:spcPts val="3000"/>
              </a:lnSpc>
            </a:pPr>
            <a:r>
              <a:rPr lang="zh-CN" altLang="en-US" sz="2400" b="1" dirty="0">
                <a:latin typeface="华文中宋" charset="-122"/>
                <a:ea typeface="华文中宋" charset="-122"/>
              </a:rPr>
              <a:t>答：</a:t>
            </a:r>
            <a:endParaRPr lang="zh-CN" altLang="en-US" sz="2400" dirty="0">
              <a:latin typeface="华文中宋" charset="-122"/>
              <a:ea typeface="华文中宋" charset="-122"/>
            </a:endParaRPr>
          </a:p>
          <a:p>
            <a:r>
              <a:rPr lang="en-US" altLang="zh-CN" b="1" dirty="0">
                <a:latin typeface="华文中宋" charset="-122"/>
                <a:ea typeface="华文中宋" charset="-122"/>
              </a:rPr>
              <a:t> </a:t>
            </a:r>
            <a:endParaRPr lang="zh-CN" altLang="en-US" dirty="0">
              <a:latin typeface="华文中宋" charset="-122"/>
              <a:ea typeface="华文中宋" charset="-122"/>
            </a:endParaRPr>
          </a:p>
          <a:p>
            <a:endParaRPr lang="zh-CN" altLang="en-US" dirty="0">
              <a:latin typeface="华文中宋" charset="-122"/>
              <a:ea typeface="华文中宋" charset="-122"/>
            </a:endParaRPr>
          </a:p>
        </p:txBody>
      </p:sp>
      <p:sp>
        <p:nvSpPr>
          <p:cNvPr id="5" name="TextBox 4"/>
          <p:cNvSpPr txBox="1"/>
          <p:nvPr/>
        </p:nvSpPr>
        <p:spPr>
          <a:xfrm>
            <a:off x="285750" y="1571625"/>
            <a:ext cx="8551863" cy="860425"/>
          </a:xfrm>
          <a:prstGeom prst="rect">
            <a:avLst/>
          </a:prstGeom>
          <a:noFill/>
          <a:ln w="9525">
            <a:noFill/>
          </a:ln>
        </p:spPr>
        <p:txBody>
          <a:bodyPr wrap="square" anchor="t">
            <a:spAutoFit/>
          </a:bodyPr>
          <a:p>
            <a:pPr>
              <a:lnSpc>
                <a:spcPts val="3000"/>
              </a:lnSpc>
            </a:pPr>
            <a:r>
              <a:rPr lang="zh-CN" altLang="en-US" sz="2400" b="1" dirty="0">
                <a:solidFill>
                  <a:srgbClr val="FF0000"/>
                </a:solidFill>
                <a:latin typeface="Arial" panose="020B0604020202020204" pitchFamily="34" charset="0"/>
                <a:ea typeface="楷体_GB2312" pitchFamily="49" charset="-122"/>
              </a:rPr>
              <a:t>      </a:t>
            </a:r>
            <a:r>
              <a:rPr lang="zh-CN" altLang="en-US" sz="2400" b="1" dirty="0">
                <a:solidFill>
                  <a:srgbClr val="FF0000"/>
                </a:solidFill>
                <a:latin typeface="华文仿宋" charset="-122"/>
                <a:ea typeface="华文仿宋" charset="-122"/>
              </a:rPr>
              <a:t>写出了等级森严、贫富悬殊、阶级对立的社会现实；为人物提供了活动的典型环境，为孔乙己的出场做铺垫。</a:t>
            </a:r>
            <a:endParaRPr lang="zh-CN" altLang="en-US" sz="2400" dirty="0">
              <a:solidFill>
                <a:srgbClr val="FF0000"/>
              </a:solidFill>
              <a:latin typeface="华文仿宋" charset="-122"/>
              <a:ea typeface="华文仿宋" charset="-122"/>
            </a:endParaRPr>
          </a:p>
        </p:txBody>
      </p:sp>
      <p:sp>
        <p:nvSpPr>
          <p:cNvPr id="6" name="TextBox 5"/>
          <p:cNvSpPr txBox="1"/>
          <p:nvPr/>
        </p:nvSpPr>
        <p:spPr>
          <a:xfrm>
            <a:off x="285750" y="3500438"/>
            <a:ext cx="8715375" cy="1244600"/>
          </a:xfrm>
          <a:prstGeom prst="rect">
            <a:avLst/>
          </a:prstGeom>
          <a:noFill/>
          <a:ln w="9525">
            <a:noFill/>
          </a:ln>
        </p:spPr>
        <p:txBody>
          <a:bodyPr anchor="t">
            <a:spAutoFit/>
          </a:bodyPr>
          <a:p>
            <a:pPr>
              <a:lnSpc>
                <a:spcPts val="3000"/>
              </a:lnSpc>
            </a:pPr>
            <a:r>
              <a:rPr lang="zh-CN" altLang="en-US" sz="2400" b="1" dirty="0">
                <a:solidFill>
                  <a:srgbClr val="FF0000"/>
                </a:solidFill>
                <a:latin typeface="Arial" panose="020B0604020202020204" pitchFamily="34" charset="0"/>
                <a:ea typeface="楷体_GB2312" pitchFamily="49" charset="-122"/>
              </a:rPr>
              <a:t>       </a:t>
            </a:r>
            <a:r>
              <a:rPr lang="zh-CN" altLang="en-US" sz="2400" b="1" dirty="0">
                <a:solidFill>
                  <a:srgbClr val="FF0000"/>
                </a:solidFill>
                <a:latin typeface="华文仿宋" charset="-122"/>
                <a:ea typeface="华文仿宋" charset="-122"/>
              </a:rPr>
              <a:t>“排</a:t>
            </a:r>
            <a:r>
              <a:rPr lang="en-US" altLang="zh-CN" sz="2400" b="1" dirty="0">
                <a:solidFill>
                  <a:srgbClr val="FF0000"/>
                </a:solidFill>
                <a:latin typeface="华文仿宋" charset="-122"/>
                <a:ea typeface="华文仿宋" charset="-122"/>
              </a:rPr>
              <a:t>”</a:t>
            </a:r>
            <a:r>
              <a:rPr lang="zh-CN" altLang="en-US" sz="2400" b="1" dirty="0">
                <a:solidFill>
                  <a:srgbClr val="FF0000"/>
                </a:solidFill>
                <a:latin typeface="华文仿宋" charset="-122"/>
                <a:ea typeface="华文仿宋" charset="-122"/>
              </a:rPr>
              <a:t>字表现出孔乙己拮据而穷酸的本相</a:t>
            </a:r>
            <a:r>
              <a:rPr lang="en-US" altLang="zh-CN" sz="2400" b="1" dirty="0">
                <a:solidFill>
                  <a:srgbClr val="FF0000"/>
                </a:solidFill>
                <a:latin typeface="华文仿宋" charset="-122"/>
                <a:ea typeface="华文仿宋" charset="-122"/>
              </a:rPr>
              <a:t>,</a:t>
            </a:r>
            <a:r>
              <a:rPr lang="zh-CN" altLang="en-US" sz="2400" b="1" dirty="0">
                <a:solidFill>
                  <a:srgbClr val="FF0000"/>
                </a:solidFill>
                <a:latin typeface="华文仿宋" charset="-122"/>
                <a:ea typeface="华文仿宋" charset="-122"/>
              </a:rPr>
              <a:t>既对酒店表示分文不少</a:t>
            </a:r>
            <a:r>
              <a:rPr lang="en-US" altLang="zh-CN" sz="2400" b="1" dirty="0">
                <a:solidFill>
                  <a:srgbClr val="FF0000"/>
                </a:solidFill>
                <a:latin typeface="华文仿宋" charset="-122"/>
                <a:ea typeface="华文仿宋" charset="-122"/>
              </a:rPr>
              <a:t>,</a:t>
            </a:r>
            <a:r>
              <a:rPr lang="zh-CN" altLang="en-US" sz="2400" b="1" dirty="0">
                <a:solidFill>
                  <a:srgbClr val="FF0000"/>
                </a:solidFill>
                <a:latin typeface="华文仿宋" charset="-122"/>
                <a:ea typeface="华文仿宋" charset="-122"/>
              </a:rPr>
              <a:t>自已是规矩人</a:t>
            </a:r>
            <a:r>
              <a:rPr lang="en-US" altLang="zh-CN" sz="2400" b="1" dirty="0">
                <a:solidFill>
                  <a:srgbClr val="FF0000"/>
                </a:solidFill>
                <a:latin typeface="华文仿宋" charset="-122"/>
                <a:ea typeface="华文仿宋" charset="-122"/>
              </a:rPr>
              <a:t>,</a:t>
            </a:r>
            <a:r>
              <a:rPr lang="zh-CN" altLang="en-US" sz="2400" b="1" dirty="0">
                <a:solidFill>
                  <a:srgbClr val="FF0000"/>
                </a:solidFill>
                <a:latin typeface="华文仿宋" charset="-122"/>
                <a:ea typeface="华文仿宋" charset="-122"/>
              </a:rPr>
              <a:t>又对短衣帮的耻笑表现出若无其事来，恰如其分地表现了他的心理。</a:t>
            </a:r>
            <a:endParaRPr lang="en-US" altLang="zh-CN" sz="2400" b="1" dirty="0">
              <a:solidFill>
                <a:srgbClr val="FF0000"/>
              </a:solidFill>
              <a:latin typeface="华文仿宋" charset="-122"/>
              <a:ea typeface="华文仿宋" charset="-122"/>
            </a:endParaRPr>
          </a:p>
        </p:txBody>
      </p:sp>
      <p:sp>
        <p:nvSpPr>
          <p:cNvPr id="7" name="TextBox 6"/>
          <p:cNvSpPr txBox="1"/>
          <p:nvPr/>
        </p:nvSpPr>
        <p:spPr>
          <a:xfrm>
            <a:off x="285750" y="5357813"/>
            <a:ext cx="8358188" cy="860425"/>
          </a:xfrm>
          <a:prstGeom prst="rect">
            <a:avLst/>
          </a:prstGeom>
          <a:noFill/>
          <a:ln w="9525">
            <a:noFill/>
          </a:ln>
        </p:spPr>
        <p:txBody>
          <a:bodyPr anchor="t">
            <a:spAutoFit/>
          </a:bodyPr>
          <a:p>
            <a:pPr>
              <a:lnSpc>
                <a:spcPts val="3000"/>
              </a:lnSpc>
            </a:pPr>
            <a:r>
              <a:rPr lang="zh-CN" altLang="en-US" sz="2400" b="1" dirty="0">
                <a:solidFill>
                  <a:srgbClr val="FF0000"/>
                </a:solidFill>
                <a:latin typeface="Arial" panose="020B0604020202020204" pitchFamily="34" charset="0"/>
                <a:ea typeface="楷体_GB2312" pitchFamily="49" charset="-122"/>
              </a:rPr>
              <a:t>      </a:t>
            </a:r>
            <a:r>
              <a:rPr lang="zh-CN" altLang="en-US" sz="2400" b="1" dirty="0">
                <a:solidFill>
                  <a:srgbClr val="FF0000"/>
                </a:solidFill>
                <a:latin typeface="华文仿宋" charset="-122"/>
                <a:ea typeface="华文仿宋" charset="-122"/>
              </a:rPr>
              <a:t>写出了孔乙己额上青筋暴起似乎历历可数的形象，逼真地表现了孔乙己当时窘迫的神情。</a:t>
            </a:r>
            <a:endParaRPr lang="zh-CN" altLang="en-US" sz="2400" dirty="0">
              <a:solidFill>
                <a:srgbClr val="FF0000"/>
              </a:solidFill>
              <a:latin typeface="华文仿宋" charset="-122"/>
              <a:ea typeface="华文仿宋"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500"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69.xml><?xml version="1.0" encoding="utf-8"?>
<p:sld xmlns:a="http://schemas.openxmlformats.org/drawingml/2006/main" xmlns:r="http://schemas.openxmlformats.org/officeDocument/2006/relationships" xmlns:p="http://schemas.openxmlformats.org/presentationml/2006/main">
  <p:cSld>
    <p:bg>
      <p:bgPr>
        <a:gradFill rotWithShape="0">
          <a:gsLst>
            <a:gs pos="0">
              <a:srgbClr val="A6A6A6"/>
            </a:gs>
            <a:gs pos="100000">
              <a:srgbClr val="92D050"/>
            </a:gs>
          </a:gsLst>
          <a:lin ang="5400000"/>
          <a:tileRect/>
        </a:gradFill>
        <a:effectLst/>
      </p:bgPr>
    </p:bg>
    <p:spTree>
      <p:nvGrpSpPr>
        <p:cNvPr id="1" name=""/>
        <p:cNvGrpSpPr/>
        <p:nvPr/>
      </p:nvGrpSpPr>
      <p:grpSpPr/>
      <p:sp>
        <p:nvSpPr>
          <p:cNvPr id="50178" name="TextBox 4"/>
          <p:cNvSpPr txBox="1"/>
          <p:nvPr/>
        </p:nvSpPr>
        <p:spPr>
          <a:xfrm>
            <a:off x="214313" y="357188"/>
            <a:ext cx="8643937" cy="5262562"/>
          </a:xfrm>
          <a:prstGeom prst="rect">
            <a:avLst/>
          </a:prstGeom>
          <a:noFill/>
          <a:ln w="9525">
            <a:noFill/>
          </a:ln>
        </p:spPr>
        <p:txBody>
          <a:bodyPr anchor="t">
            <a:spAutoFit/>
          </a:bodyPr>
          <a:p>
            <a:r>
              <a:rPr lang="en-US" altLang="zh-CN" sz="2800" b="1" dirty="0">
                <a:latin typeface="华文中宋" charset="-122"/>
                <a:ea typeface="华文中宋" charset="-122"/>
              </a:rPr>
              <a:t>3</a:t>
            </a:r>
            <a:r>
              <a:rPr lang="zh-CN" altLang="en-US" sz="2800" b="1" dirty="0">
                <a:latin typeface="华文中宋" charset="-122"/>
                <a:ea typeface="华文中宋" charset="-122"/>
              </a:rPr>
              <a:t>、品味文中画横线的三个句子，根据提示概括回答后面的问题。</a:t>
            </a:r>
            <a:endParaRPr lang="zh-CN" altLang="en-US" sz="2800" dirty="0">
              <a:latin typeface="华文中宋" charset="-122"/>
              <a:ea typeface="华文中宋" charset="-122"/>
            </a:endParaRPr>
          </a:p>
          <a:p>
            <a:r>
              <a:rPr lang="zh-CN" altLang="en-US" sz="2800" b="1" dirty="0">
                <a:latin typeface="华文中宋" charset="-122"/>
                <a:ea typeface="华文中宋" charset="-122"/>
              </a:rPr>
              <a:t>⑴第</a:t>
            </a:r>
            <a:r>
              <a:rPr lang="en-US" altLang="zh-CN" sz="2800" b="1" dirty="0">
                <a:latin typeface="华文中宋" charset="-122"/>
                <a:ea typeface="华文中宋" charset="-122"/>
              </a:rPr>
              <a:t>1</a:t>
            </a:r>
            <a:r>
              <a:rPr lang="zh-CN" altLang="en-US" sz="2800" b="1" dirty="0">
                <a:latin typeface="华文中宋" charset="-122"/>
                <a:ea typeface="华文中宋" charset="-122"/>
              </a:rPr>
              <a:t>句“孔乙己是站着喝酒而穿长衫的惟一的人”集中而概括地写出了孔乙己的什么特点？</a:t>
            </a:r>
            <a:endParaRPr lang="zh-CN" altLang="en-US" sz="2800" dirty="0">
              <a:latin typeface="华文中宋" charset="-122"/>
              <a:ea typeface="华文中宋" charset="-122"/>
            </a:endParaRPr>
          </a:p>
          <a:p>
            <a:r>
              <a:rPr lang="en-US" altLang="zh-CN" sz="2800" b="1" dirty="0">
                <a:latin typeface="华文中宋" charset="-122"/>
                <a:ea typeface="华文中宋" charset="-122"/>
              </a:rPr>
              <a:t> </a:t>
            </a:r>
            <a:endParaRPr lang="zh-CN" altLang="en-US" sz="2800" dirty="0">
              <a:latin typeface="华文中宋" charset="-122"/>
              <a:ea typeface="华文中宋" charset="-122"/>
            </a:endParaRPr>
          </a:p>
          <a:p>
            <a:r>
              <a:rPr lang="zh-CN" altLang="en-US" sz="2800" b="1" dirty="0">
                <a:latin typeface="华文中宋" charset="-122"/>
                <a:ea typeface="华文中宋" charset="-122"/>
              </a:rPr>
              <a:t>⑵第</a:t>
            </a:r>
            <a:r>
              <a:rPr lang="en-US" altLang="zh-CN" sz="2800" b="1" dirty="0">
                <a:latin typeface="华文中宋" charset="-122"/>
                <a:ea typeface="华文中宋" charset="-122"/>
              </a:rPr>
              <a:t>2</a:t>
            </a:r>
            <a:r>
              <a:rPr lang="zh-CN" altLang="en-US" sz="2800" b="1" dirty="0">
                <a:latin typeface="华文中宋" charset="-122"/>
                <a:ea typeface="华文中宋" charset="-122"/>
              </a:rPr>
              <a:t>句“他身材很高大</a:t>
            </a:r>
            <a:r>
              <a:rPr lang="en-US" altLang="zh-CN" sz="2800" b="1" dirty="0">
                <a:latin typeface="华文中宋" charset="-122"/>
                <a:ea typeface="华文中宋" charset="-122"/>
              </a:rPr>
              <a:t>……</a:t>
            </a:r>
            <a:r>
              <a:rPr lang="zh-CN" altLang="en-US" sz="2800" b="1" dirty="0">
                <a:latin typeface="华文中宋" charset="-122"/>
                <a:ea typeface="华文中宋" charset="-122"/>
              </a:rPr>
              <a:t>也没有洗”肖像描写形象地刻画出了孔乙己是一个什么样的形象？</a:t>
            </a:r>
            <a:endParaRPr lang="zh-CN" altLang="en-US" sz="2800" dirty="0">
              <a:latin typeface="华文中宋" charset="-122"/>
              <a:ea typeface="华文中宋" charset="-122"/>
            </a:endParaRPr>
          </a:p>
          <a:p>
            <a:r>
              <a:rPr lang="en-US" altLang="zh-CN" sz="2800" b="1" dirty="0">
                <a:latin typeface="华文中宋" charset="-122"/>
                <a:ea typeface="华文中宋" charset="-122"/>
              </a:rPr>
              <a:t> </a:t>
            </a:r>
            <a:endParaRPr lang="zh-CN" altLang="en-US" sz="2800" dirty="0">
              <a:latin typeface="华文中宋" charset="-122"/>
              <a:ea typeface="华文中宋" charset="-122"/>
            </a:endParaRPr>
          </a:p>
          <a:p>
            <a:r>
              <a:rPr lang="en-US" altLang="zh-CN" sz="2800" b="1" dirty="0">
                <a:latin typeface="华文中宋" charset="-122"/>
                <a:ea typeface="华文中宋" charset="-122"/>
              </a:rPr>
              <a:t>4.</a:t>
            </a:r>
            <a:r>
              <a:rPr lang="zh-CN" altLang="en-US" sz="2800" b="1" dirty="0">
                <a:latin typeface="华文中宋" charset="-122"/>
                <a:ea typeface="华文中宋" charset="-122"/>
              </a:rPr>
              <a:t>上文中不只一次写到酒客们对孔乙己的嘲笑和讽刺，你怎样看待他们的这些言行？请就你的理解简要谈谈你的看法。</a:t>
            </a:r>
            <a:endParaRPr lang="zh-CN" altLang="en-US" sz="2800" b="1" dirty="0">
              <a:latin typeface="华文中宋" charset="-122"/>
              <a:ea typeface="华文中宋" charset="-122"/>
            </a:endParaRPr>
          </a:p>
          <a:p>
            <a:r>
              <a:rPr lang="zh-CN" altLang="en-US" sz="2800" b="1" dirty="0">
                <a:latin typeface="华文中宋" charset="-122"/>
                <a:ea typeface="华文中宋" charset="-122"/>
              </a:rPr>
              <a:t>答：</a:t>
            </a:r>
            <a:r>
              <a:rPr lang="en-US" altLang="zh-CN" sz="2800" b="1" dirty="0">
                <a:latin typeface="华文中宋" charset="-122"/>
                <a:ea typeface="华文中宋" charset="-122"/>
              </a:rPr>
              <a:t>      </a:t>
            </a:r>
            <a:endParaRPr lang="en-US" altLang="zh-CN" sz="2800" b="1" dirty="0">
              <a:latin typeface="华文中宋" charset="-122"/>
              <a:ea typeface="华文中宋" charset="-122"/>
            </a:endParaRPr>
          </a:p>
        </p:txBody>
      </p:sp>
      <p:sp>
        <p:nvSpPr>
          <p:cNvPr id="6" name="TextBox 5"/>
          <p:cNvSpPr txBox="1"/>
          <p:nvPr/>
        </p:nvSpPr>
        <p:spPr>
          <a:xfrm>
            <a:off x="214313" y="2041525"/>
            <a:ext cx="3757612" cy="522288"/>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特殊身份、尴尬处境。</a:t>
            </a:r>
            <a:endParaRPr lang="zh-CN" altLang="en-US" sz="2800" b="1" dirty="0">
              <a:solidFill>
                <a:srgbClr val="FF0000"/>
              </a:solidFill>
              <a:latin typeface="华文仿宋" charset="-122"/>
              <a:ea typeface="华文仿宋" charset="-122"/>
            </a:endParaRPr>
          </a:p>
        </p:txBody>
      </p:sp>
      <p:sp>
        <p:nvSpPr>
          <p:cNvPr id="7" name="TextBox 6"/>
          <p:cNvSpPr txBox="1"/>
          <p:nvPr/>
        </p:nvSpPr>
        <p:spPr>
          <a:xfrm>
            <a:off x="214313" y="3355975"/>
            <a:ext cx="6975475" cy="522288"/>
          </a:xfrm>
          <a:prstGeom prst="rect">
            <a:avLst/>
          </a:prstGeom>
          <a:noFill/>
          <a:ln w="9525">
            <a:noFill/>
          </a:ln>
        </p:spPr>
        <p:txBody>
          <a:bodyPr wrap="none" anchor="t">
            <a:spAutoFit/>
          </a:bodyPr>
          <a:p>
            <a:r>
              <a:rPr lang="zh-CN" altLang="en-US" sz="2800" b="1" dirty="0">
                <a:solidFill>
                  <a:srgbClr val="FF0000"/>
                </a:solidFill>
                <a:latin typeface="华文仿宋" charset="-122"/>
                <a:ea typeface="华文仿宋" charset="-122"/>
              </a:rPr>
              <a:t>自命清高、贫困潦倒、饱受欺凌、好逸恶劳</a:t>
            </a:r>
            <a:endParaRPr lang="zh-CN" altLang="en-US" sz="2800" b="1" dirty="0">
              <a:solidFill>
                <a:srgbClr val="FF0000"/>
              </a:solidFill>
              <a:latin typeface="华文仿宋" charset="-122"/>
              <a:ea typeface="华文仿宋" charset="-122"/>
            </a:endParaRPr>
          </a:p>
        </p:txBody>
      </p:sp>
      <p:sp>
        <p:nvSpPr>
          <p:cNvPr id="9" name="TextBox 8"/>
          <p:cNvSpPr txBox="1"/>
          <p:nvPr/>
        </p:nvSpPr>
        <p:spPr>
          <a:xfrm>
            <a:off x="212725" y="5032375"/>
            <a:ext cx="8645525" cy="952500"/>
          </a:xfrm>
          <a:prstGeom prst="rect">
            <a:avLst/>
          </a:prstGeom>
          <a:noFill/>
          <a:ln w="9525">
            <a:noFill/>
          </a:ln>
        </p:spPr>
        <p:txBody>
          <a:bodyPr wrap="square" anchor="t">
            <a:spAutoFit/>
          </a:bodyPr>
          <a:p>
            <a:r>
              <a:rPr lang="zh-CN" altLang="en-US" sz="2400" b="1" dirty="0">
                <a:solidFill>
                  <a:srgbClr val="FF0000"/>
                </a:solidFill>
                <a:latin typeface="Arial" panose="020B0604020202020204" pitchFamily="34" charset="0"/>
                <a:ea typeface="楷体_GB2312" pitchFamily="49" charset="-122"/>
              </a:rPr>
              <a:t>      </a:t>
            </a:r>
            <a:r>
              <a:rPr lang="zh-CN" altLang="en-US" sz="2800" b="1" dirty="0">
                <a:solidFill>
                  <a:srgbClr val="FF0000"/>
                </a:solidFill>
                <a:latin typeface="华文仿宋" charset="-122"/>
                <a:ea typeface="华文仿宋" charset="-122"/>
              </a:rPr>
              <a:t>酒客们的笑是麻木不仁、冷酷无情的笑，突出封建社会的黑暗</a:t>
            </a:r>
            <a:r>
              <a:rPr lang="en-US" altLang="en-US" sz="2800" b="1" dirty="0">
                <a:solidFill>
                  <a:srgbClr val="FF0000"/>
                </a:solidFill>
                <a:latin typeface="华文仿宋" charset="-122"/>
                <a:ea typeface="华文仿宋" charset="-122"/>
              </a:rPr>
              <a:t>,</a:t>
            </a:r>
            <a:r>
              <a:rPr lang="zh-CN" altLang="en-US" sz="2800" b="1" dirty="0">
                <a:solidFill>
                  <a:srgbClr val="FF0000"/>
                </a:solidFill>
                <a:latin typeface="华文仿宋" charset="-122"/>
                <a:ea typeface="华文仿宋" charset="-122"/>
              </a:rPr>
              <a:t>世态炎凉。</a:t>
            </a:r>
            <a:endParaRPr lang="zh-CN" altLang="en-US" sz="2800" b="1" dirty="0">
              <a:solidFill>
                <a:srgbClr val="FF0000"/>
              </a:solidFill>
              <a:latin typeface="华文仿宋" charset="-122"/>
              <a:ea typeface="华文仿宋"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500"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2" name="Rectangle 4"/>
          <p:cNvSpPr/>
          <p:nvPr/>
        </p:nvSpPr>
        <p:spPr>
          <a:xfrm>
            <a:off x="381000" y="228600"/>
            <a:ext cx="5867400" cy="685800"/>
          </a:xfrm>
          <a:prstGeom prst="rect">
            <a:avLst/>
          </a:prstGeom>
          <a:noFill/>
          <a:ln w="0">
            <a:noFill/>
          </a:ln>
        </p:spPr>
        <p:txBody>
          <a:bodyPr wrap="none" anchor="ctr"/>
          <a:p>
            <a:pPr algn="l">
              <a:spcBef>
                <a:spcPct val="0"/>
              </a:spcBef>
            </a:pPr>
            <a:r>
              <a:rPr lang="zh-CN" altLang="en-US" sz="4400" dirty="0">
                <a:latin typeface="Times New Roman" panose="02020603050405020304" pitchFamily="18" charset="0"/>
                <a:ea typeface="隶书" pitchFamily="49" charset="-122"/>
              </a:rPr>
              <a:t>一：题解</a:t>
            </a:r>
            <a:endParaRPr lang="zh-CN" altLang="en-US" sz="4400" dirty="0">
              <a:latin typeface="Times New Roman" panose="02020603050405020304" pitchFamily="18" charset="0"/>
              <a:ea typeface="隶书" pitchFamily="49" charset="-122"/>
            </a:endParaRPr>
          </a:p>
        </p:txBody>
      </p:sp>
      <p:sp>
        <p:nvSpPr>
          <p:cNvPr id="68613" name="Text Box 5"/>
          <p:cNvSpPr txBox="1"/>
          <p:nvPr/>
        </p:nvSpPr>
        <p:spPr>
          <a:xfrm>
            <a:off x="533400" y="1295400"/>
            <a:ext cx="7315200" cy="641350"/>
          </a:xfrm>
          <a:prstGeom prst="rect">
            <a:avLst/>
          </a:prstGeom>
          <a:noFill/>
          <a:ln w="9525">
            <a:noFill/>
          </a:ln>
        </p:spPr>
        <p:txBody>
          <a:bodyPr>
            <a:spAutoFit/>
          </a:bodyPr>
          <a:p>
            <a:pPr algn="l"/>
            <a:r>
              <a:rPr lang="zh-CN" altLang="en-US" dirty="0">
                <a:solidFill>
                  <a:schemeClr val="tx1"/>
                </a:solidFill>
                <a:latin typeface="隶书" pitchFamily="49" charset="-122"/>
                <a:ea typeface="隶书" pitchFamily="49" charset="-122"/>
              </a:rPr>
              <a:t>(1)</a:t>
            </a:r>
            <a:r>
              <a:rPr lang="zh-CN" altLang="en-US" sz="3600" dirty="0">
                <a:solidFill>
                  <a:schemeClr val="tx1"/>
                </a:solidFill>
                <a:latin typeface="华文新魏" pitchFamily="2" charset="-122"/>
                <a:ea typeface="华文新魏" pitchFamily="2" charset="-122"/>
              </a:rPr>
              <a:t>什么叫小说？</a:t>
            </a:r>
            <a:endParaRPr lang="zh-CN" altLang="en-US" sz="3600" dirty="0">
              <a:solidFill>
                <a:schemeClr val="tx1"/>
              </a:solidFill>
              <a:latin typeface="华文新魏" pitchFamily="2" charset="-122"/>
              <a:ea typeface="华文新魏" pitchFamily="2" charset="-122"/>
            </a:endParaRPr>
          </a:p>
        </p:txBody>
      </p:sp>
      <p:sp>
        <p:nvSpPr>
          <p:cNvPr id="68614" name="Text Box 6"/>
          <p:cNvSpPr txBox="1"/>
          <p:nvPr/>
        </p:nvSpPr>
        <p:spPr>
          <a:xfrm>
            <a:off x="1066800" y="1752600"/>
            <a:ext cx="7315200" cy="2289175"/>
          </a:xfrm>
          <a:prstGeom prst="rect">
            <a:avLst/>
          </a:prstGeom>
          <a:noFill/>
          <a:ln w="9525">
            <a:noFill/>
          </a:ln>
        </p:spPr>
        <p:txBody>
          <a:bodyPr>
            <a:spAutoFit/>
          </a:bodyPr>
          <a:p>
            <a:pPr algn="l"/>
            <a:r>
              <a:rPr lang="zh-CN" altLang="en-US" sz="3600" dirty="0">
                <a:solidFill>
                  <a:srgbClr val="621404"/>
                </a:solidFill>
                <a:latin typeface="Times New Roman" panose="02020603050405020304" pitchFamily="18" charset="0"/>
                <a:ea typeface="隶书" pitchFamily="49" charset="-122"/>
              </a:rPr>
              <a:t>——小说是一种文学体裁，以刻画人物形象为中心，通过完整的故事情节和具体的环境描写来反映社会生活。</a:t>
            </a:r>
            <a:endParaRPr lang="zh-CN" altLang="en-US" sz="3600" dirty="0">
              <a:solidFill>
                <a:srgbClr val="621404"/>
              </a:solidFill>
              <a:latin typeface="Times New Roman" panose="02020603050405020304" pitchFamily="18" charset="0"/>
              <a:ea typeface="隶书" pitchFamily="49" charset="-122"/>
            </a:endParaRPr>
          </a:p>
        </p:txBody>
      </p:sp>
      <p:sp>
        <p:nvSpPr>
          <p:cNvPr id="68615" name="Text Box 7"/>
          <p:cNvSpPr txBox="1"/>
          <p:nvPr/>
        </p:nvSpPr>
        <p:spPr>
          <a:xfrm>
            <a:off x="381000" y="3886200"/>
            <a:ext cx="6553200" cy="641350"/>
          </a:xfrm>
          <a:prstGeom prst="rect">
            <a:avLst/>
          </a:prstGeom>
          <a:noFill/>
          <a:ln w="9525">
            <a:noFill/>
          </a:ln>
        </p:spPr>
        <p:txBody>
          <a:bodyPr>
            <a:spAutoFit/>
          </a:bodyPr>
          <a:p>
            <a:pPr algn="l"/>
            <a:r>
              <a:rPr lang="zh-CN" altLang="en-US" dirty="0">
                <a:solidFill>
                  <a:schemeClr val="tx1"/>
                </a:solidFill>
                <a:latin typeface="隶书" pitchFamily="49" charset="-122"/>
                <a:ea typeface="隶书" pitchFamily="49" charset="-122"/>
              </a:rPr>
              <a:t>（2）</a:t>
            </a:r>
            <a:r>
              <a:rPr lang="zh-CN" altLang="en-US" sz="3600" dirty="0">
                <a:solidFill>
                  <a:schemeClr val="tx1"/>
                </a:solidFill>
                <a:latin typeface="Times New Roman" panose="02020603050405020304" pitchFamily="18" charset="0"/>
                <a:ea typeface="华文新魏" pitchFamily="2" charset="-122"/>
              </a:rPr>
              <a:t>小说的三要素是什么？</a:t>
            </a:r>
            <a:endParaRPr lang="zh-CN" altLang="en-US" sz="3600" dirty="0">
              <a:solidFill>
                <a:schemeClr val="tx1"/>
              </a:solidFill>
              <a:latin typeface="Times New Roman" panose="02020603050405020304" pitchFamily="18" charset="0"/>
              <a:ea typeface="华文新魏" pitchFamily="2" charset="-122"/>
            </a:endParaRPr>
          </a:p>
        </p:txBody>
      </p:sp>
      <p:sp>
        <p:nvSpPr>
          <p:cNvPr id="68616" name="Text Box 8"/>
          <p:cNvSpPr txBox="1"/>
          <p:nvPr/>
        </p:nvSpPr>
        <p:spPr>
          <a:xfrm>
            <a:off x="1066800" y="4419600"/>
            <a:ext cx="7010400" cy="641350"/>
          </a:xfrm>
          <a:prstGeom prst="rect">
            <a:avLst/>
          </a:prstGeom>
          <a:noFill/>
          <a:ln w="9525">
            <a:noFill/>
          </a:ln>
        </p:spPr>
        <p:txBody>
          <a:bodyPr>
            <a:spAutoFit/>
          </a:bodyPr>
          <a:p>
            <a:pPr algn="l"/>
            <a:r>
              <a:rPr lang="zh-CN" altLang="en-US" sz="3600" dirty="0">
                <a:solidFill>
                  <a:srgbClr val="621404"/>
                </a:solidFill>
                <a:latin typeface="Times New Roman" panose="02020603050405020304" pitchFamily="18" charset="0"/>
                <a:ea typeface="隶书" pitchFamily="49" charset="-122"/>
              </a:rPr>
              <a:t>——人物，故事情节，环境</a:t>
            </a:r>
            <a:endParaRPr lang="zh-CN" altLang="en-US" sz="3600" dirty="0">
              <a:solidFill>
                <a:srgbClr val="621404"/>
              </a:solidFill>
              <a:latin typeface="Times New Roman" panose="02020603050405020304" pitchFamily="18" charset="0"/>
              <a:ea typeface="隶书" pitchFamily="49" charset="-122"/>
            </a:endParaRPr>
          </a:p>
        </p:txBody>
      </p:sp>
      <p:sp>
        <p:nvSpPr>
          <p:cNvPr id="68617" name="Text Box 9"/>
          <p:cNvSpPr txBox="1"/>
          <p:nvPr/>
        </p:nvSpPr>
        <p:spPr>
          <a:xfrm>
            <a:off x="1143000" y="838200"/>
            <a:ext cx="3352800" cy="701675"/>
          </a:xfrm>
          <a:prstGeom prst="rect">
            <a:avLst/>
          </a:prstGeom>
          <a:noFill/>
          <a:ln w="9525">
            <a:noFill/>
          </a:ln>
        </p:spPr>
        <p:txBody>
          <a:bodyPr>
            <a:spAutoFit/>
          </a:bodyPr>
          <a:p>
            <a:pPr algn="l"/>
            <a:r>
              <a:rPr lang="zh-CN" altLang="en-US" sz="4000" dirty="0">
                <a:latin typeface="华文行楷" charset="-122"/>
              </a:rPr>
              <a:t>1．回顾</a:t>
            </a:r>
            <a:endParaRPr lang="zh-CN" altLang="en-US" sz="4000" dirty="0">
              <a:latin typeface="华文行楷" charset="-122"/>
            </a:endParaRPr>
          </a:p>
        </p:txBody>
      </p:sp>
      <p:sp>
        <p:nvSpPr>
          <p:cNvPr id="68618" name="Text Box 10"/>
          <p:cNvSpPr txBox="1"/>
          <p:nvPr/>
        </p:nvSpPr>
        <p:spPr>
          <a:xfrm>
            <a:off x="457200" y="5105400"/>
            <a:ext cx="8686800" cy="641350"/>
          </a:xfrm>
          <a:prstGeom prst="rect">
            <a:avLst/>
          </a:prstGeom>
          <a:noFill/>
          <a:ln w="9525">
            <a:noFill/>
          </a:ln>
        </p:spPr>
        <p:txBody>
          <a:bodyPr>
            <a:spAutoFit/>
          </a:bodyPr>
          <a:p>
            <a:pPr algn="l"/>
            <a:r>
              <a:rPr lang="zh-CN" altLang="en-US" dirty="0">
                <a:solidFill>
                  <a:schemeClr val="tx1"/>
                </a:solidFill>
                <a:latin typeface="隶书" pitchFamily="49" charset="-122"/>
                <a:ea typeface="隶书" pitchFamily="49" charset="-122"/>
              </a:rPr>
              <a:t>（3）</a:t>
            </a:r>
            <a:r>
              <a:rPr lang="zh-CN" altLang="en-US" sz="3600" dirty="0">
                <a:solidFill>
                  <a:schemeClr val="tx1"/>
                </a:solidFill>
                <a:latin typeface="Times New Roman" panose="02020603050405020304" pitchFamily="18" charset="0"/>
                <a:ea typeface="华文新魏" pitchFamily="2" charset="-122"/>
              </a:rPr>
              <a:t>小说反映社会生活的主要手段是什么？</a:t>
            </a:r>
            <a:endParaRPr lang="zh-CN" altLang="en-US" sz="3600" dirty="0">
              <a:solidFill>
                <a:schemeClr val="tx1"/>
              </a:solidFill>
              <a:latin typeface="Times New Roman" panose="02020603050405020304" pitchFamily="18" charset="0"/>
              <a:ea typeface="华文新魏" pitchFamily="2" charset="-122"/>
            </a:endParaRPr>
          </a:p>
        </p:txBody>
      </p:sp>
      <p:sp>
        <p:nvSpPr>
          <p:cNvPr id="68619" name="Text Box 11"/>
          <p:cNvSpPr txBox="1"/>
          <p:nvPr/>
        </p:nvSpPr>
        <p:spPr>
          <a:xfrm>
            <a:off x="1066800" y="5791200"/>
            <a:ext cx="5867400" cy="641350"/>
          </a:xfrm>
          <a:prstGeom prst="rect">
            <a:avLst/>
          </a:prstGeom>
          <a:noFill/>
          <a:ln w="9525">
            <a:noFill/>
          </a:ln>
        </p:spPr>
        <p:txBody>
          <a:bodyPr>
            <a:spAutoFit/>
          </a:bodyPr>
          <a:p>
            <a:pPr algn="l"/>
            <a:r>
              <a:rPr lang="zh-CN" altLang="en-US" sz="3600" dirty="0">
                <a:solidFill>
                  <a:srgbClr val="621404"/>
                </a:solidFill>
                <a:latin typeface="Times New Roman" panose="02020603050405020304" pitchFamily="18" charset="0"/>
                <a:ea typeface="隶书" pitchFamily="49" charset="-122"/>
              </a:rPr>
              <a:t>——塑造人物形象</a:t>
            </a:r>
            <a:endParaRPr lang="zh-CN" altLang="en-US" sz="3600" dirty="0">
              <a:solidFill>
                <a:srgbClr val="621404"/>
              </a:solidFill>
              <a:latin typeface="Times New Roman" panose="02020603050405020304" pitchFamily="18" charset="0"/>
              <a:ea typeface="隶书" pitchFamily="49" charset="-122"/>
            </a:endParaRPr>
          </a:p>
        </p:txBody>
      </p:sp>
      <p:sp>
        <p:nvSpPr>
          <p:cNvPr id="7178" name="Rectangle 15">
            <a:hlinkClick r:id="rId1" action="ppaction://hlinksldjump">
              <a:snd r:embed="rId2" name="camera.wav"/>
            </a:hlinkClick>
          </p:cNvPr>
          <p:cNvSpPr/>
          <p:nvPr/>
        </p:nvSpPr>
        <p:spPr>
          <a:xfrm>
            <a:off x="7543800" y="5791200"/>
            <a:ext cx="990600" cy="457200"/>
          </a:xfrm>
          <a:prstGeom prst="rect">
            <a:avLst/>
          </a:prstGeom>
          <a:noFill/>
          <a:ln w="9525">
            <a:noFill/>
          </a:ln>
        </p:spPr>
        <p:txBody>
          <a:bodyPr anchor="ctr">
            <a:spAutoFit/>
          </a:bodyPr>
          <a:p>
            <a:endParaRPr lang="zh-CN" altLang="en-US" dirty="0">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8612"/>
                                        </p:tgtEl>
                                        <p:attrNameLst>
                                          <p:attrName>style.visibility</p:attrName>
                                        </p:attrNameLst>
                                      </p:cBhvr>
                                      <p:to>
                                        <p:strVal val="visible"/>
                                      </p:to>
                                    </p:set>
                                    <p:anim calcmode="lin" valueType="num">
                                      <p:cBhvr additive="base">
                                        <p:cTn id="7" dur="500" fill="hold"/>
                                        <p:tgtEl>
                                          <p:spTgt spid="68612"/>
                                        </p:tgtEl>
                                        <p:attrNameLst>
                                          <p:attrName>ppt_x</p:attrName>
                                        </p:attrNameLst>
                                      </p:cBhvr>
                                      <p:tavLst>
                                        <p:tav tm="0">
                                          <p:val>
                                            <p:strVal val="0-#ppt_w/2"/>
                                          </p:val>
                                        </p:tav>
                                        <p:tav tm="100000">
                                          <p:val>
                                            <p:strVal val="#ppt_x"/>
                                          </p:val>
                                        </p:tav>
                                      </p:tavLst>
                                    </p:anim>
                                    <p:anim calcmode="lin" valueType="num">
                                      <p:cBhvr additive="base">
                                        <p:cTn id="8" dur="500" fill="hold"/>
                                        <p:tgtEl>
                                          <p:spTgt spid="6861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laser.wav"/>
                                        </p:tgtEl>
                                      </p:cMediaNode>
                                    </p:audio>
                                  </p:subTnLst>
                                </p:cTn>
                              </p:par>
                            </p:childTnLst>
                          </p:cTn>
                        </p:par>
                      </p:childTnLst>
                    </p:cTn>
                  </p:par>
                  <p:par>
                    <p:cTn id="9" fill="hold">
                      <p:stCondLst>
                        <p:cond delay="indefinite"/>
                      </p:stCondLst>
                      <p:childTnLst>
                        <p:par>
                          <p:cTn id="10" fill="hold">
                            <p:stCondLst>
                              <p:cond delay="0"/>
                            </p:stCondLst>
                            <p:childTnLst>
                              <p:par>
                                <p:cTn id="11" presetID="18" presetClass="entr" presetSubtype="6" fill="hold" grpId="0" nodeType="clickEffect">
                                  <p:stCondLst>
                                    <p:cond delay="0"/>
                                  </p:stCondLst>
                                  <p:childTnLst>
                                    <p:set>
                                      <p:cBhvr>
                                        <p:cTn id="12" dur="1" fill="hold">
                                          <p:stCondLst>
                                            <p:cond delay="0"/>
                                          </p:stCondLst>
                                        </p:cTn>
                                        <p:tgtEl>
                                          <p:spTgt spid="68617"/>
                                        </p:tgtEl>
                                        <p:attrNameLst>
                                          <p:attrName>style.visibility</p:attrName>
                                        </p:attrNameLst>
                                      </p:cBhvr>
                                      <p:to>
                                        <p:strVal val="visible"/>
                                      </p:to>
                                    </p:set>
                                    <p:animEffect transition="in" filter="strips(downRight)">
                                      <p:cBhvr>
                                        <p:cTn id="13" dur="500"/>
                                        <p:tgtEl>
                                          <p:spTgt spid="68617"/>
                                        </p:tgtEl>
                                      </p:cBhvr>
                                    </p:animEffect>
                                  </p:childTnLst>
                                  <p:subTnLst>
                                    <p:audio>
                                      <p:cMediaNode>
                                        <p:cTn display="0" masterRel="sameClick">
                                          <p:stCondLst>
                                            <p:cond evt="begin" delay="0">
                                              <p:tn val="11"/>
                                            </p:cond>
                                          </p:stCondLst>
                                          <p:endCondLst>
                                            <p:cond evt="onStopAudio" delay="0">
                                              <p:tgtEl>
                                                <p:sldTgt/>
                                              </p:tgtEl>
                                            </p:cond>
                                          </p:endCondLst>
                                        </p:cTn>
                                        <p:tgtEl>
                                          <p:sndTgt r:embed="rId2" name="camera.wav"/>
                                        </p:tgtEl>
                                      </p:cMediaNode>
                                    </p:audio>
                                  </p:sub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499"/>
                                          </p:stCondLst>
                                        </p:cTn>
                                        <p:tgtEl>
                                          <p:spTgt spid="68613"/>
                                        </p:tgtEl>
                                        <p:attrNameLst>
                                          <p:attrName>style.visibility</p:attrName>
                                        </p:attrNameLst>
                                      </p:cBhvr>
                                      <p:to>
                                        <p:strVal val="visible"/>
                                      </p:to>
                                    </p:set>
                                  </p:childTnLst>
                                  <p:subTnLst>
                                    <p:audio>
                                      <p:cMediaNode>
                                        <p:cTn display="0" masterRel="sameClick">
                                          <p:stCondLst>
                                            <p:cond evt="begin" delay="0">
                                              <p:tn val="16"/>
                                            </p:cond>
                                          </p:stCondLst>
                                          <p:endCondLst>
                                            <p:cond evt="onStopAudio" delay="0">
                                              <p:tgtEl>
                                                <p:sldTgt/>
                                              </p:tgtEl>
                                            </p:cond>
                                          </p:endCondLst>
                                        </p:cTn>
                                        <p:tgtEl>
                                          <p:sndTgt r:embed="rId4" name="chimes.wav"/>
                                        </p:tgtEl>
                                      </p:cMediaNode>
                                    </p:audio>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8614"/>
                                        </p:tgtEl>
                                        <p:attrNameLst>
                                          <p:attrName>style.visibility</p:attrName>
                                        </p:attrNameLst>
                                      </p:cBhvr>
                                      <p:to>
                                        <p:strVal val="visible"/>
                                      </p:to>
                                    </p:set>
                                    <p:animEffect transition="in" filter="blinds(horizontal)">
                                      <p:cBhvr>
                                        <p:cTn id="22" dur="500"/>
                                        <p:tgtEl>
                                          <p:spTgt spid="68614"/>
                                        </p:tgtEl>
                                      </p:cBhvr>
                                    </p:animEffect>
                                  </p:childTnLst>
                                  <p:subTnLst>
                                    <p:audio>
                                      <p:cMediaNode>
                                        <p:cTn display="0" masterRel="sameClick">
                                          <p:stCondLst>
                                            <p:cond evt="begin" delay="0">
                                              <p:tn val="20"/>
                                            </p:cond>
                                          </p:stCondLst>
                                          <p:endCondLst>
                                            <p:cond evt="onStopAudio" delay="0">
                                              <p:tgtEl>
                                                <p:sldTgt/>
                                              </p:tgtEl>
                                            </p:cond>
                                          </p:endCondLst>
                                        </p:cTn>
                                        <p:tgtEl>
                                          <p:sndTgt r:embed="rId5" name="type.wav"/>
                                        </p:tgtEl>
                                      </p:cMediaNode>
                                    </p:audio>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68615"/>
                                        </p:tgtEl>
                                        <p:attrNameLst>
                                          <p:attrName>style.visibility</p:attrName>
                                        </p:attrNameLst>
                                      </p:cBhvr>
                                      <p:to>
                                        <p:strVal val="visible"/>
                                      </p:to>
                                    </p:set>
                                  </p:childTnLst>
                                  <p:subTnLst>
                                    <p:audio>
                                      <p:cMediaNode>
                                        <p:cTn display="0" masterRel="sameClick">
                                          <p:stCondLst>
                                            <p:cond evt="begin" delay="0">
                                              <p:tn val="25"/>
                                            </p:cond>
                                          </p:stCondLst>
                                          <p:endCondLst>
                                            <p:cond evt="onStopAudio" delay="0">
                                              <p:tgtEl>
                                                <p:sldTgt/>
                                              </p:tgtEl>
                                            </p:cond>
                                          </p:endCondLst>
                                        </p:cTn>
                                        <p:tgtEl>
                                          <p:sndTgt r:embed="rId4" name="chimes.wav"/>
                                        </p:tgtEl>
                                      </p:cMediaNode>
                                    </p:audio>
                                  </p:sub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68616"/>
                                        </p:tgtEl>
                                        <p:attrNameLst>
                                          <p:attrName>style.visibility</p:attrName>
                                        </p:attrNameLst>
                                      </p:cBhvr>
                                      <p:to>
                                        <p:strVal val="visible"/>
                                      </p:to>
                                    </p:set>
                                    <p:animEffect transition="in" filter="blinds(horizontal)">
                                      <p:cBhvr>
                                        <p:cTn id="31" dur="500"/>
                                        <p:tgtEl>
                                          <p:spTgt spid="68616"/>
                                        </p:tgtEl>
                                      </p:cBhvr>
                                    </p:animEffect>
                                  </p:childTnLst>
                                  <p:subTnLst>
                                    <p:audio>
                                      <p:cMediaNode>
                                        <p:cTn display="0" masterRel="sameClick">
                                          <p:stCondLst>
                                            <p:cond evt="begin" delay="0">
                                              <p:tn val="29"/>
                                            </p:cond>
                                          </p:stCondLst>
                                          <p:endCondLst>
                                            <p:cond evt="onStopAudio" delay="0">
                                              <p:tgtEl>
                                                <p:sldTgt/>
                                              </p:tgtEl>
                                            </p:cond>
                                          </p:endCondLst>
                                        </p:cTn>
                                        <p:tgtEl>
                                          <p:sndTgt r:embed="rId5" name="type.wav"/>
                                        </p:tgtEl>
                                      </p:cMediaNode>
                                    </p:audio>
                                  </p:sub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499"/>
                                          </p:stCondLst>
                                        </p:cTn>
                                        <p:tgtEl>
                                          <p:spTgt spid="68618"/>
                                        </p:tgtEl>
                                        <p:attrNameLst>
                                          <p:attrName>style.visibility</p:attrName>
                                        </p:attrNameLst>
                                      </p:cBhvr>
                                      <p:to>
                                        <p:strVal val="visible"/>
                                      </p:to>
                                    </p:set>
                                  </p:childTnLst>
                                  <p:subTnLst>
                                    <p:audio>
                                      <p:cMediaNode>
                                        <p:cTn display="0" masterRel="sameClick">
                                          <p:stCondLst>
                                            <p:cond evt="begin" delay="0">
                                              <p:tn val="34"/>
                                            </p:cond>
                                          </p:stCondLst>
                                          <p:endCondLst>
                                            <p:cond evt="onStopAudio" delay="0">
                                              <p:tgtEl>
                                                <p:sldTgt/>
                                              </p:tgtEl>
                                            </p:cond>
                                          </p:endCondLst>
                                        </p:cTn>
                                        <p:tgtEl>
                                          <p:sndTgt r:embed="rId4" name="chimes.wav"/>
                                        </p:tgtEl>
                                      </p:cMediaNode>
                                    </p:audio>
                                  </p:sub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68619"/>
                                        </p:tgtEl>
                                        <p:attrNameLst>
                                          <p:attrName>style.visibility</p:attrName>
                                        </p:attrNameLst>
                                      </p:cBhvr>
                                      <p:to>
                                        <p:strVal val="visible"/>
                                      </p:to>
                                    </p:set>
                                    <p:animEffect transition="in" filter="blinds(horizontal)">
                                      <p:cBhvr>
                                        <p:cTn id="40" dur="500"/>
                                        <p:tgtEl>
                                          <p:spTgt spid="68619"/>
                                        </p:tgtEl>
                                      </p:cBhvr>
                                    </p:animEffect>
                                  </p:childTnLst>
                                  <p:subTnLst>
                                    <p:audio>
                                      <p:cMediaNode>
                                        <p:cTn display="0" masterRel="sameClick">
                                          <p:stCondLst>
                                            <p:cond evt="begin" delay="0">
                                              <p:tn val="38"/>
                                            </p:cond>
                                          </p:stCondLst>
                                          <p:endCondLst>
                                            <p:cond evt="onStopAudio" delay="0">
                                              <p:tgtEl>
                                                <p:sldTgt/>
                                              </p:tgtEl>
                                            </p:cond>
                                          </p:endCondLst>
                                        </p:cTn>
                                        <p:tgtEl>
                                          <p:sndTgt r:embed="rId5"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p:bldP spid="68613" grpId="0"/>
      <p:bldP spid="68614" grpId="0"/>
      <p:bldP spid="68615" grpId="0"/>
      <p:bldP spid="68616" grpId="0"/>
      <p:bldP spid="68617" grpId="0"/>
      <p:bldP spid="68618" grpId="0"/>
      <p:bldP spid="68619" grpId="0"/>
    </p:bldLst>
  </p:timing>
</p:sld>
</file>

<file path=ppt/slides/slide70.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lumMod val="65000"/>
              </a:schemeClr>
            </a:gs>
            <a:gs pos="93000">
              <a:schemeClr val="accent5">
                <a:lumMod val="89000"/>
              </a:schemeClr>
            </a:gs>
          </a:gsLst>
          <a:lin ang="5400000" scaled="0"/>
        </a:gradFill>
        <a:effectLst/>
      </p:bgPr>
    </p:bg>
    <p:spTree>
      <p:nvGrpSpPr>
        <p:cNvPr id="1" name=""/>
        <p:cNvGrpSpPr/>
        <p:nvPr/>
      </p:nvGrpSpPr>
      <p:grpSpPr/>
      <p:sp>
        <p:nvSpPr>
          <p:cNvPr id="51202" name="文本框 169987"/>
          <p:cNvSpPr txBox="1"/>
          <p:nvPr/>
        </p:nvSpPr>
        <p:spPr>
          <a:xfrm>
            <a:off x="1384300" y="6386513"/>
            <a:ext cx="184150" cy="366712"/>
          </a:xfrm>
          <a:prstGeom prst="rect">
            <a:avLst/>
          </a:prstGeom>
          <a:noFill/>
          <a:ln w="9525">
            <a:noFill/>
          </a:ln>
        </p:spPr>
        <p:txBody>
          <a:bodyPr wrap="none" anchor="t">
            <a:spAutoFit/>
          </a:bodyPr>
          <a:p>
            <a:endParaRPr lang="zh-CN" altLang="zh-CN" dirty="0">
              <a:latin typeface="Arial" panose="020B0604020202020204" pitchFamily="34" charset="0"/>
              <a:ea typeface="宋体" panose="02010600030101010101" pitchFamily="2" charset="-122"/>
            </a:endParaRPr>
          </a:p>
        </p:txBody>
      </p:sp>
      <p:sp>
        <p:nvSpPr>
          <p:cNvPr id="51203" name="文本框 3"/>
          <p:cNvSpPr txBox="1"/>
          <p:nvPr/>
        </p:nvSpPr>
        <p:spPr>
          <a:xfrm>
            <a:off x="173038" y="312738"/>
            <a:ext cx="8799512" cy="6370637"/>
          </a:xfrm>
          <a:prstGeom prst="rect">
            <a:avLst/>
          </a:prstGeom>
          <a:noFill/>
          <a:ln w="9525">
            <a:noFill/>
          </a:ln>
        </p:spPr>
        <p:txBody>
          <a:bodyPr wrap="square" anchor="t">
            <a:spAutoFit/>
          </a:bodyPr>
          <a:p>
            <a:r>
              <a:rPr lang="zh-CN" altLang="en-US" sz="2400" b="1">
                <a:latin typeface="华文中宋" charset="-122"/>
                <a:ea typeface="华文中宋" charset="-122"/>
              </a:rPr>
              <a:t>（二）</a:t>
            </a:r>
            <a:endParaRPr lang="zh-CN" altLang="en-US" sz="2400" b="1">
              <a:latin typeface="华文中宋" charset="-122"/>
              <a:ea typeface="华文中宋" charset="-122"/>
            </a:endParaRPr>
          </a:p>
          <a:p>
            <a:r>
              <a:rPr lang="zh-CN" altLang="en-US" sz="2400" b="1">
                <a:latin typeface="华文中宋" charset="-122"/>
                <a:ea typeface="华文中宋" charset="-122"/>
              </a:rPr>
              <a:t>中秋过后，秋风是一天凉比一天，看看将近初冬;我整天地靠着火，也须穿上棉袄了。一天的下半天，没有一个顾客，我正合了眼坐着。忽然间听得一个声音，“温一碗酒。”这声音虽然极低，却很耳熟。看时又全没有人。站起来向外一望，那孔乙己便在柜台下对了门槛坐着。①</a:t>
            </a:r>
            <a:r>
              <a:rPr lang="zh-CN" altLang="en-US" sz="2400" b="1" u="sng">
                <a:solidFill>
                  <a:srgbClr val="FF0000"/>
                </a:solidFill>
                <a:latin typeface="华文中宋" charset="-122"/>
                <a:ea typeface="华文中宋" charset="-122"/>
              </a:rPr>
              <a:t>他脸上黑而且瘦，已经不成样子;穿一件破夹袄，盘着两腿，下面垫一个蒲包，用草绳在肩上挂住</a:t>
            </a:r>
            <a:r>
              <a:rPr lang="zh-CN" altLang="en-US" sz="2400" b="1">
                <a:latin typeface="华文中宋" charset="-122"/>
                <a:ea typeface="华文中宋" charset="-122"/>
              </a:rPr>
              <a:t>;见了我，又说道，“温一碗酒。”掌柜也伸出头去，一面说，“孔乙己么?你还欠十九个钱呢!”孔乙己很颓唐地仰面答道，“这……下回还清罢。这一回是现钱，酒要好。”掌柜仍然同平常一样，笑着对他说，“孔乙己，你又偷了东西了!”但他这回却不十分分辩，单说了一句“不要取笑!”“取笑?要是不偷，怎么会打断腿?”孔乙己低声说道，②</a:t>
            </a:r>
            <a:r>
              <a:rPr lang="zh-CN" altLang="en-US" sz="2400" b="1" u="sng">
                <a:solidFill>
                  <a:srgbClr val="FF0000"/>
                </a:solidFill>
                <a:latin typeface="华文中宋" charset="-122"/>
                <a:ea typeface="华文中宋" charset="-122"/>
              </a:rPr>
              <a:t>“跌断，跌，跌……</a:t>
            </a:r>
            <a:r>
              <a:rPr lang="zh-CN" altLang="en-US" sz="2400" b="1">
                <a:latin typeface="华文中宋" charset="-122"/>
                <a:ea typeface="华文中宋" charset="-122"/>
              </a:rPr>
              <a:t>”他的眼色，很像恳求掌柜，不要再提。此时已经聚集了几个人，便和掌柜都笑了。我温了酒，端出去，放在门槛上。他从破衣袋里摸出四文大钱，放在我手里，见他满手是泥，原来他便用这手走来的。③</a:t>
            </a:r>
            <a:r>
              <a:rPr lang="zh-CN" altLang="en-US" sz="2400" b="1" u="sng">
                <a:solidFill>
                  <a:srgbClr val="FF0000"/>
                </a:solidFill>
                <a:latin typeface="华文中宋" charset="-122"/>
                <a:ea typeface="华文中宋" charset="-122"/>
              </a:rPr>
              <a:t>不一会，他喝完酒</a:t>
            </a:r>
            <a:r>
              <a:rPr lang="en-US" altLang="zh-CN" sz="2400" b="1" u="sng">
                <a:solidFill>
                  <a:srgbClr val="FF0000"/>
                </a:solidFill>
                <a:latin typeface="华文中宋" charset="-122"/>
                <a:ea typeface="华文中宋" charset="-122"/>
              </a:rPr>
              <a:t>,</a:t>
            </a:r>
            <a:r>
              <a:rPr lang="zh-CN" altLang="en-US" sz="2400" b="1" u="sng">
                <a:solidFill>
                  <a:srgbClr val="FF0000"/>
                </a:solidFill>
                <a:latin typeface="华文中宋" charset="-122"/>
                <a:ea typeface="华文中宋" charset="-122"/>
              </a:rPr>
              <a:t>便又在旁人的说笑声中</a:t>
            </a:r>
            <a:r>
              <a:rPr lang="en-US" altLang="zh-CN" sz="2400" b="1" u="sng">
                <a:solidFill>
                  <a:srgbClr val="FF0000"/>
                </a:solidFill>
                <a:latin typeface="华文中宋" charset="-122"/>
                <a:ea typeface="华文中宋" charset="-122"/>
              </a:rPr>
              <a:t>,</a:t>
            </a:r>
            <a:r>
              <a:rPr lang="zh-CN" altLang="en-US" sz="2400" b="1" u="sng">
                <a:solidFill>
                  <a:srgbClr val="FF0000"/>
                </a:solidFill>
                <a:latin typeface="华文中宋" charset="-122"/>
                <a:ea typeface="华文中宋" charset="-122"/>
              </a:rPr>
              <a:t>坐着用这手慢慢走去了</a:t>
            </a:r>
            <a:r>
              <a:rPr lang="zh-CN" altLang="en-US" sz="2400" b="1">
                <a:latin typeface="华文中宋" charset="-122"/>
                <a:ea typeface="华文中宋" charset="-122"/>
              </a:rPr>
              <a:t>。</a:t>
            </a:r>
            <a:endParaRPr lang="zh-CN" altLang="en-US" sz="2400" b="1">
              <a:latin typeface="华文中宋" charset="-122"/>
              <a:ea typeface="华文中宋"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gradFill rotWithShape="0">
          <a:gsLst>
            <a:gs pos="0">
              <a:srgbClr val="A6A6A6"/>
            </a:gs>
            <a:gs pos="100000">
              <a:srgbClr val="F796AF"/>
            </a:gs>
          </a:gsLst>
          <a:lin ang="5400000"/>
          <a:tileRect/>
        </a:gradFill>
        <a:effectLst/>
      </p:bgPr>
    </p:bg>
    <p:spTree>
      <p:nvGrpSpPr>
        <p:cNvPr id="1" name=""/>
        <p:cNvGrpSpPr/>
        <p:nvPr/>
      </p:nvGrpSpPr>
      <p:grpSpPr/>
      <p:sp>
        <p:nvSpPr>
          <p:cNvPr id="53250" name="文本框 196611"/>
          <p:cNvSpPr txBox="1"/>
          <p:nvPr/>
        </p:nvSpPr>
        <p:spPr>
          <a:xfrm>
            <a:off x="1512888" y="1716088"/>
            <a:ext cx="180975" cy="366712"/>
          </a:xfrm>
          <a:prstGeom prst="rect">
            <a:avLst/>
          </a:prstGeom>
          <a:noFill/>
          <a:ln w="9525">
            <a:noFill/>
          </a:ln>
        </p:spPr>
        <p:txBody>
          <a:bodyPr wrap="none" lIns="90000" tIns="46800" rIns="90000" bIns="46800" anchor="t">
            <a:spAutoFit/>
          </a:bodyPr>
          <a:p>
            <a:endParaRPr lang="zh-CN" altLang="zh-CN" dirty="0">
              <a:latin typeface="Arial" panose="020B0604020202020204" pitchFamily="34" charset="0"/>
              <a:ea typeface="宋体" panose="02010600030101010101" pitchFamily="2" charset="-122"/>
            </a:endParaRPr>
          </a:p>
        </p:txBody>
      </p:sp>
      <p:sp>
        <p:nvSpPr>
          <p:cNvPr id="53251" name="文本框 196616"/>
          <p:cNvSpPr txBox="1"/>
          <p:nvPr/>
        </p:nvSpPr>
        <p:spPr>
          <a:xfrm>
            <a:off x="288925" y="5603875"/>
            <a:ext cx="180975" cy="366713"/>
          </a:xfrm>
          <a:prstGeom prst="rect">
            <a:avLst/>
          </a:prstGeom>
          <a:noFill/>
          <a:ln w="9525">
            <a:noFill/>
          </a:ln>
        </p:spPr>
        <p:txBody>
          <a:bodyPr wrap="none" lIns="90000" tIns="46800" rIns="90000" bIns="46800" anchor="t">
            <a:spAutoFit/>
          </a:bodyPr>
          <a:p>
            <a:endParaRPr lang="zh-CN" altLang="zh-CN" dirty="0">
              <a:latin typeface="Arial" panose="020B0604020202020204" pitchFamily="34" charset="0"/>
              <a:ea typeface="宋体" panose="02010600030101010101" pitchFamily="2" charset="-122"/>
            </a:endParaRPr>
          </a:p>
        </p:txBody>
      </p:sp>
      <p:sp>
        <p:nvSpPr>
          <p:cNvPr id="53252" name="文本框 2"/>
          <p:cNvSpPr txBox="1"/>
          <p:nvPr/>
        </p:nvSpPr>
        <p:spPr>
          <a:xfrm>
            <a:off x="288925" y="722313"/>
            <a:ext cx="8564563" cy="4919662"/>
          </a:xfrm>
          <a:prstGeom prst="rect">
            <a:avLst/>
          </a:prstGeom>
          <a:noFill/>
          <a:ln w="9525">
            <a:noFill/>
          </a:ln>
        </p:spPr>
        <p:txBody>
          <a:bodyPr wrap="square" anchor="t">
            <a:spAutoFit/>
          </a:bodyPr>
          <a:p>
            <a:pPr>
              <a:lnSpc>
                <a:spcPts val="3765"/>
              </a:lnSpc>
            </a:pPr>
            <a:r>
              <a:rPr lang="en-US" altLang="zh-CN" sz="2800" b="1">
                <a:latin typeface="华文中宋" charset="-122"/>
                <a:ea typeface="华文中宋" charset="-122"/>
              </a:rPr>
              <a:t>5</a:t>
            </a:r>
            <a:r>
              <a:rPr lang="zh-CN" altLang="en-US" sz="2800" b="1">
                <a:latin typeface="华文中宋" charset="-122"/>
                <a:ea typeface="华文中宋" charset="-122"/>
              </a:rPr>
              <a:t>.这段记叙的主要事件是(    )。</a:t>
            </a:r>
            <a:endParaRPr lang="zh-CN" altLang="en-US" sz="2800" b="1">
              <a:latin typeface="华文中宋" charset="-122"/>
              <a:ea typeface="华文中宋" charset="-122"/>
            </a:endParaRPr>
          </a:p>
          <a:p>
            <a:pPr>
              <a:lnSpc>
                <a:spcPts val="3765"/>
              </a:lnSpc>
            </a:pPr>
            <a:r>
              <a:rPr lang="zh-CN" altLang="en-US" sz="2800" b="1">
                <a:latin typeface="华文中宋" charset="-122"/>
                <a:ea typeface="华文中宋" charset="-122"/>
              </a:rPr>
              <a:t>A.孔乙己被打折了腿。                </a:t>
            </a:r>
            <a:endParaRPr lang="zh-CN" altLang="en-US" sz="2800" b="1">
              <a:latin typeface="华文中宋" charset="-122"/>
              <a:ea typeface="华文中宋" charset="-122"/>
            </a:endParaRPr>
          </a:p>
          <a:p>
            <a:pPr>
              <a:lnSpc>
                <a:spcPts val="3765"/>
              </a:lnSpc>
            </a:pPr>
            <a:r>
              <a:rPr lang="zh-CN" altLang="en-US" sz="2800" b="1">
                <a:latin typeface="华文中宋" charset="-122"/>
                <a:ea typeface="华文中宋" charset="-122"/>
              </a:rPr>
              <a:t>B.丁举人有钱有势。</a:t>
            </a:r>
            <a:endParaRPr lang="zh-CN" altLang="en-US" sz="2800" b="1">
              <a:latin typeface="华文中宋" charset="-122"/>
              <a:ea typeface="华文中宋" charset="-122"/>
            </a:endParaRPr>
          </a:p>
          <a:p>
            <a:pPr>
              <a:lnSpc>
                <a:spcPts val="3765"/>
              </a:lnSpc>
            </a:pPr>
            <a:r>
              <a:rPr lang="zh-CN" altLang="en-US" sz="2800" b="1">
                <a:latin typeface="华文中宋" charset="-122"/>
                <a:ea typeface="华文中宋" charset="-122"/>
              </a:rPr>
              <a:t>C.孔乙己最后一次来酒店喝酒。  </a:t>
            </a:r>
            <a:endParaRPr lang="zh-CN" altLang="en-US" sz="2800" b="1">
              <a:latin typeface="华文中宋" charset="-122"/>
              <a:ea typeface="华文中宋" charset="-122"/>
            </a:endParaRPr>
          </a:p>
          <a:p>
            <a:pPr>
              <a:lnSpc>
                <a:spcPts val="3765"/>
              </a:lnSpc>
            </a:pPr>
            <a:r>
              <a:rPr lang="zh-CN" altLang="en-US" sz="2800" b="1">
                <a:latin typeface="华文中宋" charset="-122"/>
                <a:ea typeface="华文中宋" charset="-122"/>
              </a:rPr>
              <a:t>D.众人耻笑孔乙己。</a:t>
            </a:r>
            <a:endParaRPr lang="zh-CN" altLang="en-US" sz="2800" b="1">
              <a:latin typeface="华文中宋" charset="-122"/>
              <a:ea typeface="华文中宋" charset="-122"/>
            </a:endParaRPr>
          </a:p>
          <a:p>
            <a:pPr>
              <a:lnSpc>
                <a:spcPts val="3765"/>
              </a:lnSpc>
            </a:pPr>
            <a:r>
              <a:rPr lang="en-US" altLang="zh-CN" sz="2800" b="1">
                <a:latin typeface="华文中宋" charset="-122"/>
                <a:ea typeface="华文中宋" charset="-122"/>
              </a:rPr>
              <a:t>6</a:t>
            </a:r>
            <a:r>
              <a:rPr lang="zh-CN" altLang="en-US" sz="2800" b="1">
                <a:latin typeface="华文中宋" charset="-122"/>
                <a:ea typeface="华文中宋" charset="-122"/>
              </a:rPr>
              <a:t>.(1)画线句①运用的人物描写的方法是</a:t>
            </a:r>
            <a:r>
              <a:rPr lang="zh-CN" altLang="en-US" sz="2800" b="1" u="sng">
                <a:latin typeface="华文中宋" charset="-122"/>
                <a:ea typeface="华文中宋" charset="-122"/>
              </a:rPr>
              <a:t>          </a:t>
            </a:r>
            <a:r>
              <a:rPr lang="zh-CN" altLang="en-US" sz="2800" b="1">
                <a:latin typeface="华文中宋" charset="-122"/>
                <a:ea typeface="华文中宋" charset="-122"/>
              </a:rPr>
              <a:t>，写了孔乙己被打断了腿，生活贫困且无法自理，因而“不成样子”。孔乙己被打断腿的直接原因是</a:t>
            </a:r>
            <a:r>
              <a:rPr lang="zh-CN" altLang="en-US" sz="2800" b="1" u="sng">
                <a:latin typeface="华文中宋" charset="-122"/>
                <a:ea typeface="华文中宋" charset="-122"/>
              </a:rPr>
              <a:t>      </a:t>
            </a:r>
            <a:r>
              <a:rPr lang="zh-CN" altLang="en-US" sz="2800" b="1">
                <a:latin typeface="华文中宋" charset="-122"/>
                <a:ea typeface="华文中宋" charset="-122"/>
              </a:rPr>
              <a:t>；</a:t>
            </a:r>
            <a:endParaRPr lang="zh-CN" altLang="en-US" sz="2800" b="1">
              <a:latin typeface="华文中宋" charset="-122"/>
              <a:ea typeface="华文中宋" charset="-122"/>
            </a:endParaRPr>
          </a:p>
          <a:p>
            <a:pPr>
              <a:lnSpc>
                <a:spcPts val="3765"/>
              </a:lnSpc>
            </a:pPr>
            <a:r>
              <a:rPr lang="zh-CN" altLang="en-US" sz="2800" b="1">
                <a:latin typeface="华文中宋" charset="-122"/>
                <a:ea typeface="华文中宋" charset="-122"/>
              </a:rPr>
              <a:t>根本原因是</a:t>
            </a:r>
            <a:r>
              <a:rPr lang="zh-CN" altLang="en-US" sz="2800" b="1" u="sng">
                <a:latin typeface="华文中宋" charset="-122"/>
                <a:ea typeface="华文中宋" charset="-122"/>
              </a:rPr>
              <a:t>                     </a:t>
            </a:r>
            <a:r>
              <a:rPr lang="zh-CN" altLang="en-US" sz="2800" b="1">
                <a:latin typeface="华文中宋" charset="-122"/>
                <a:ea typeface="华文中宋" charset="-122"/>
              </a:rPr>
              <a:t>。</a:t>
            </a:r>
            <a:endParaRPr lang="zh-CN" altLang="en-US" sz="2800" b="1">
              <a:latin typeface="华文中宋" charset="-122"/>
              <a:ea typeface="华文中宋" charset="-122"/>
            </a:endParaRPr>
          </a:p>
          <a:p>
            <a:pPr>
              <a:lnSpc>
                <a:spcPts val="3765"/>
              </a:lnSpc>
            </a:pPr>
            <a:r>
              <a:rPr lang="zh-CN" altLang="en-US" sz="2800" b="1">
                <a:latin typeface="华文中宋" charset="-122"/>
                <a:ea typeface="华文中宋" charset="-122"/>
              </a:rPr>
              <a:t>(2)画线句②运用的人物描写的方法是</a:t>
            </a:r>
            <a:r>
              <a:rPr lang="zh-CN" altLang="en-US" sz="2800" b="1" u="sng">
                <a:latin typeface="华文中宋" charset="-122"/>
                <a:ea typeface="华文中宋" charset="-122"/>
              </a:rPr>
              <a:t>          </a:t>
            </a:r>
            <a:r>
              <a:rPr lang="zh-CN" altLang="en-US" sz="2800" b="1">
                <a:latin typeface="华文中宋" charset="-122"/>
                <a:ea typeface="华文中宋" charset="-122"/>
              </a:rPr>
              <a:t>。</a:t>
            </a:r>
            <a:endParaRPr lang="zh-CN" altLang="en-US" sz="2800" b="1">
              <a:latin typeface="华文中宋" charset="-122"/>
              <a:ea typeface="华文中宋" charset="-122"/>
            </a:endParaRPr>
          </a:p>
        </p:txBody>
      </p:sp>
      <p:sp>
        <p:nvSpPr>
          <p:cNvPr id="4" name="文本框 3"/>
          <p:cNvSpPr txBox="1"/>
          <p:nvPr/>
        </p:nvSpPr>
        <p:spPr>
          <a:xfrm>
            <a:off x="4673600" y="776288"/>
            <a:ext cx="446088" cy="522287"/>
          </a:xfrm>
          <a:prstGeom prst="rect">
            <a:avLst/>
          </a:prstGeom>
          <a:noFill/>
          <a:ln w="9525">
            <a:noFill/>
          </a:ln>
        </p:spPr>
        <p:txBody>
          <a:bodyPr wrap="none" anchor="t">
            <a:spAutoFit/>
          </a:bodyPr>
          <a:p>
            <a:r>
              <a:rPr lang="zh-CN" altLang="en-US" sz="2800" b="1">
                <a:solidFill>
                  <a:srgbClr val="FF0000"/>
                </a:solidFill>
                <a:latin typeface="华文中宋" charset="-122"/>
                <a:ea typeface="华文中宋" charset="-122"/>
              </a:rPr>
              <a:t>C</a:t>
            </a:r>
            <a:endParaRPr lang="zh-CN" altLang="en-US" sz="2800" b="1">
              <a:solidFill>
                <a:srgbClr val="FF0000"/>
              </a:solidFill>
              <a:latin typeface="华文中宋" charset="-122"/>
              <a:ea typeface="华文中宋" charset="-122"/>
            </a:endParaRPr>
          </a:p>
        </p:txBody>
      </p:sp>
      <p:sp>
        <p:nvSpPr>
          <p:cNvPr id="7" name="文本框 6"/>
          <p:cNvSpPr txBox="1"/>
          <p:nvPr/>
        </p:nvSpPr>
        <p:spPr>
          <a:xfrm>
            <a:off x="6688138" y="3149600"/>
            <a:ext cx="1608137" cy="520700"/>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肖像描写</a:t>
            </a:r>
            <a:endParaRPr lang="zh-CN" altLang="en-US" sz="2800" b="1">
              <a:solidFill>
                <a:srgbClr val="FF0000"/>
              </a:solidFill>
              <a:latin typeface="华文仿宋" charset="-122"/>
              <a:ea typeface="华文仿宋" charset="-122"/>
            </a:endParaRPr>
          </a:p>
        </p:txBody>
      </p:sp>
      <p:sp>
        <p:nvSpPr>
          <p:cNvPr id="8" name="文本框 7"/>
          <p:cNvSpPr txBox="1"/>
          <p:nvPr/>
        </p:nvSpPr>
        <p:spPr>
          <a:xfrm>
            <a:off x="7593013" y="4062413"/>
            <a:ext cx="895350" cy="522287"/>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偷窃</a:t>
            </a:r>
            <a:endParaRPr lang="zh-CN" altLang="en-US" sz="2800" b="1">
              <a:solidFill>
                <a:srgbClr val="FF0000"/>
              </a:solidFill>
              <a:latin typeface="华文仿宋" charset="-122"/>
              <a:ea typeface="华文仿宋" charset="-122"/>
            </a:endParaRPr>
          </a:p>
        </p:txBody>
      </p:sp>
      <p:sp>
        <p:nvSpPr>
          <p:cNvPr id="9" name="文本框 8"/>
          <p:cNvSpPr txBox="1"/>
          <p:nvPr/>
        </p:nvSpPr>
        <p:spPr>
          <a:xfrm>
            <a:off x="2220913" y="4584700"/>
            <a:ext cx="3389312" cy="522288"/>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封建科举制度的摧残</a:t>
            </a:r>
            <a:endParaRPr lang="zh-CN" altLang="en-US" sz="2800" b="1">
              <a:solidFill>
                <a:srgbClr val="FF0000"/>
              </a:solidFill>
              <a:latin typeface="华文仿宋" charset="-122"/>
              <a:ea typeface="华文仿宋" charset="-122"/>
            </a:endParaRPr>
          </a:p>
        </p:txBody>
      </p:sp>
      <p:sp>
        <p:nvSpPr>
          <p:cNvPr id="10" name="文本框 9"/>
          <p:cNvSpPr txBox="1"/>
          <p:nvPr/>
        </p:nvSpPr>
        <p:spPr>
          <a:xfrm>
            <a:off x="6372225" y="5081588"/>
            <a:ext cx="1697038" cy="522287"/>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语言描写 </a:t>
            </a:r>
            <a:endParaRPr lang="zh-CN" altLang="en-US" sz="2800" b="1">
              <a:solidFill>
                <a:srgbClr val="FF0000"/>
              </a:solidFill>
              <a:latin typeface="华文仿宋" charset="-122"/>
              <a:ea typeface="华文仿宋"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1+#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8" grpId="0"/>
      <p:bldP spid="9" grpId="0"/>
      <p:bldP spid="10"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3" name="内容占位符 221187"/>
          <p:cNvSpPr>
            <a:spLocks noGrp="1"/>
          </p:cNvSpPr>
          <p:nvPr>
            <p:ph idx="1"/>
          </p:nvPr>
        </p:nvSpPr>
        <p:spPr>
          <a:xfrm>
            <a:off x="401638" y="533400"/>
            <a:ext cx="8485187" cy="6081713"/>
          </a:xfrm>
          <a:ln w="82550" cmpd="thickThin">
            <a:solidFill>
              <a:schemeClr val="bg1"/>
            </a:solidFill>
            <a:miter/>
          </a:ln>
        </p:spPr>
        <p:txBody>
          <a:bodyPr wrap="square" lIns="91440" tIns="45720" rIns="91440" bIns="45720" anchor="t"/>
          <a:p>
            <a:pPr eaLnBrk="1" latinLnBrk="0" hangingPunct="1">
              <a:lnSpc>
                <a:spcPts val="3765"/>
              </a:lnSpc>
              <a:spcBef>
                <a:spcPct val="0"/>
              </a:spcBef>
              <a:buNone/>
            </a:pPr>
            <a:r>
              <a:rPr lang="zh-CN" altLang="en-US" sz="2800" b="1" dirty="0">
                <a:latin typeface="华文中宋" charset="-122"/>
                <a:ea typeface="华文中宋" charset="-122"/>
              </a:rPr>
              <a:t>(3)孔乙己明明是被丁举人打折了腿，却说是“跌断，</a:t>
            </a:r>
            <a:endParaRPr lang="zh-CN" altLang="en-US" sz="2800" b="1" dirty="0">
              <a:latin typeface="华文中宋" charset="-122"/>
              <a:ea typeface="华文中宋" charset="-122"/>
            </a:endParaRPr>
          </a:p>
          <a:p>
            <a:pPr eaLnBrk="1" latinLnBrk="0" hangingPunct="1">
              <a:lnSpc>
                <a:spcPts val="3765"/>
              </a:lnSpc>
              <a:spcBef>
                <a:spcPct val="0"/>
              </a:spcBef>
              <a:buNone/>
            </a:pPr>
            <a:r>
              <a:rPr lang="zh-CN" altLang="en-US" sz="2800" b="1" dirty="0">
                <a:latin typeface="华文中宋" charset="-122"/>
                <a:ea typeface="华文中宋" charset="-122"/>
              </a:rPr>
              <a:t>跌，跌……”可见，孔乙己的性格特征是(    )。</a:t>
            </a:r>
            <a:endParaRPr lang="zh-CN" altLang="en-US" sz="2800" b="1" dirty="0">
              <a:latin typeface="华文中宋" charset="-122"/>
              <a:ea typeface="华文中宋" charset="-122"/>
            </a:endParaRPr>
          </a:p>
          <a:p>
            <a:pPr eaLnBrk="1" latinLnBrk="0" hangingPunct="1">
              <a:lnSpc>
                <a:spcPts val="3765"/>
              </a:lnSpc>
              <a:spcBef>
                <a:spcPct val="0"/>
              </a:spcBef>
              <a:buNone/>
            </a:pPr>
            <a:r>
              <a:rPr lang="zh-CN" altLang="en-US" sz="2800" b="1" dirty="0">
                <a:latin typeface="华文中宋" charset="-122"/>
                <a:ea typeface="华文中宋" charset="-122"/>
              </a:rPr>
              <a:t>A.做了坏事又不敢承认。                   </a:t>
            </a:r>
            <a:endParaRPr lang="zh-CN" altLang="en-US" sz="2800" b="1" dirty="0">
              <a:latin typeface="华文中宋" charset="-122"/>
              <a:ea typeface="华文中宋" charset="-122"/>
            </a:endParaRPr>
          </a:p>
          <a:p>
            <a:pPr eaLnBrk="1" latinLnBrk="0" hangingPunct="1">
              <a:lnSpc>
                <a:spcPts val="3765"/>
              </a:lnSpc>
              <a:spcBef>
                <a:spcPct val="0"/>
              </a:spcBef>
              <a:buNone/>
            </a:pPr>
            <a:r>
              <a:rPr lang="zh-CN" altLang="en-US" sz="2800" b="1" dirty="0">
                <a:latin typeface="华文中宋" charset="-122"/>
                <a:ea typeface="华文中宋" charset="-122"/>
              </a:rPr>
              <a:t>B.彻底堕落。</a:t>
            </a:r>
            <a:endParaRPr lang="zh-CN" altLang="en-US" sz="2800" b="1" dirty="0">
              <a:latin typeface="华文中宋" charset="-122"/>
              <a:ea typeface="华文中宋" charset="-122"/>
            </a:endParaRPr>
          </a:p>
          <a:p>
            <a:pPr eaLnBrk="1" latinLnBrk="0" hangingPunct="1">
              <a:lnSpc>
                <a:spcPts val="3765"/>
              </a:lnSpc>
              <a:spcBef>
                <a:spcPct val="0"/>
              </a:spcBef>
              <a:buNone/>
            </a:pPr>
            <a:r>
              <a:rPr lang="zh-CN" altLang="en-US" sz="2800" b="1" dirty="0">
                <a:latin typeface="华文中宋" charset="-122"/>
                <a:ea typeface="华文中宋" charset="-122"/>
              </a:rPr>
              <a:t>C.面对丁举人的摧残，无力反抗，逆来顺受。 </a:t>
            </a:r>
            <a:endParaRPr lang="zh-CN" altLang="en-US" sz="2800" b="1" dirty="0">
              <a:latin typeface="华文中宋" charset="-122"/>
              <a:ea typeface="华文中宋" charset="-122"/>
            </a:endParaRPr>
          </a:p>
          <a:p>
            <a:pPr eaLnBrk="1" latinLnBrk="0" hangingPunct="1">
              <a:lnSpc>
                <a:spcPts val="3765"/>
              </a:lnSpc>
              <a:spcBef>
                <a:spcPct val="0"/>
              </a:spcBef>
              <a:buNone/>
            </a:pPr>
            <a:r>
              <a:rPr lang="zh-CN" altLang="en-US" sz="2800" b="1" dirty="0">
                <a:latin typeface="华文中宋" charset="-122"/>
                <a:ea typeface="华文中宋" charset="-122"/>
              </a:rPr>
              <a:t>D.迂腐、麻木，死爱面子。</a:t>
            </a:r>
            <a:endParaRPr lang="zh-CN" altLang="en-US" sz="2800" b="1" dirty="0">
              <a:latin typeface="华文中宋" charset="-122"/>
              <a:ea typeface="华文中宋" charset="-122"/>
            </a:endParaRPr>
          </a:p>
          <a:p>
            <a:pPr eaLnBrk="1" latinLnBrk="0" hangingPunct="1">
              <a:lnSpc>
                <a:spcPts val="3765"/>
              </a:lnSpc>
              <a:spcBef>
                <a:spcPct val="0"/>
              </a:spcBef>
              <a:buNone/>
            </a:pPr>
            <a:r>
              <a:rPr lang="zh-CN" altLang="en-US" sz="2800" b="1" dirty="0">
                <a:latin typeface="华文中宋" charset="-122"/>
                <a:ea typeface="华文中宋" charset="-122"/>
              </a:rPr>
              <a:t>(4)画线句③运用的人物描写的方法是</a:t>
            </a:r>
            <a:r>
              <a:rPr lang="zh-CN" altLang="en-US" sz="2800" b="1" u="sng" dirty="0">
                <a:latin typeface="华文中宋" charset="-122"/>
                <a:ea typeface="华文中宋" charset="-122"/>
              </a:rPr>
              <a:t>          </a:t>
            </a:r>
            <a:r>
              <a:rPr lang="zh-CN" altLang="en-US" sz="2800" b="1" dirty="0">
                <a:latin typeface="华文中宋" charset="-122"/>
                <a:ea typeface="华文中宋" charset="-122"/>
              </a:rPr>
              <a:t>，</a:t>
            </a:r>
            <a:endParaRPr lang="zh-CN" altLang="en-US" sz="2800" b="1" dirty="0">
              <a:latin typeface="华文中宋" charset="-122"/>
              <a:ea typeface="华文中宋" charset="-122"/>
            </a:endParaRPr>
          </a:p>
          <a:p>
            <a:pPr eaLnBrk="1" latinLnBrk="0" hangingPunct="1">
              <a:lnSpc>
                <a:spcPts val="3765"/>
              </a:lnSpc>
              <a:spcBef>
                <a:spcPct val="0"/>
              </a:spcBef>
              <a:buNone/>
            </a:pPr>
            <a:r>
              <a:rPr lang="zh-CN" altLang="en-US" sz="2800" b="1" dirty="0">
                <a:latin typeface="华文中宋" charset="-122"/>
                <a:ea typeface="华文中宋" charset="-122"/>
              </a:rPr>
              <a:t>写了孔乙己喝完酒，“坐着用这手慢慢走去了”。这</a:t>
            </a:r>
            <a:endParaRPr lang="zh-CN" altLang="en-US" sz="2800" b="1" dirty="0">
              <a:latin typeface="华文中宋" charset="-122"/>
              <a:ea typeface="华文中宋" charset="-122"/>
            </a:endParaRPr>
          </a:p>
          <a:p>
            <a:pPr eaLnBrk="1" latinLnBrk="0" hangingPunct="1">
              <a:lnSpc>
                <a:spcPts val="3765"/>
              </a:lnSpc>
              <a:spcBef>
                <a:spcPct val="0"/>
              </a:spcBef>
              <a:buNone/>
            </a:pPr>
            <a:r>
              <a:rPr lang="zh-CN" altLang="en-US" sz="2800" b="1" dirty="0">
                <a:latin typeface="华文中宋" charset="-122"/>
                <a:ea typeface="华文中宋" charset="-122"/>
              </a:rPr>
              <a:t>个动作细节，写出了孔乙己</a:t>
            </a:r>
            <a:r>
              <a:rPr lang="zh-CN" altLang="en-US" sz="2800" b="1" u="sng" dirty="0">
                <a:latin typeface="华文中宋" charset="-122"/>
                <a:ea typeface="华文中宋" charset="-122"/>
              </a:rPr>
              <a:t>     </a:t>
            </a:r>
            <a:r>
              <a:rPr lang="zh-CN" altLang="en-US" sz="2800" b="1" dirty="0">
                <a:latin typeface="华文中宋" charset="-122"/>
                <a:ea typeface="华文中宋" charset="-122"/>
              </a:rPr>
              <a:t>的命运和</a:t>
            </a:r>
            <a:r>
              <a:rPr lang="zh-CN" altLang="en-US" sz="2800" b="1" u="sng" dirty="0">
                <a:latin typeface="华文中宋" charset="-122"/>
                <a:ea typeface="华文中宋" charset="-122"/>
              </a:rPr>
              <a:t>       </a:t>
            </a:r>
            <a:r>
              <a:rPr lang="zh-CN" altLang="en-US" sz="2800" b="1" dirty="0">
                <a:latin typeface="华文中宋" charset="-122"/>
                <a:ea typeface="华文中宋" charset="-122"/>
              </a:rPr>
              <a:t>的</a:t>
            </a:r>
            <a:endParaRPr lang="zh-CN" altLang="en-US" sz="2800" b="1" dirty="0">
              <a:latin typeface="华文中宋" charset="-122"/>
              <a:ea typeface="华文中宋" charset="-122"/>
            </a:endParaRPr>
          </a:p>
          <a:p>
            <a:pPr eaLnBrk="1" latinLnBrk="0" hangingPunct="1">
              <a:lnSpc>
                <a:spcPts val="3765"/>
              </a:lnSpc>
              <a:spcBef>
                <a:spcPct val="0"/>
              </a:spcBef>
              <a:buNone/>
            </a:pPr>
            <a:r>
              <a:rPr lang="zh-CN" altLang="en-US" sz="2800" b="1" dirty="0">
                <a:latin typeface="华文中宋" charset="-122"/>
                <a:ea typeface="华文中宋" charset="-122"/>
              </a:rPr>
              <a:t>性格。</a:t>
            </a:r>
            <a:endParaRPr lang="zh-CN" altLang="en-US" sz="2800" b="1" dirty="0">
              <a:latin typeface="华文中宋" charset="-122"/>
              <a:ea typeface="华文中宋" charset="-122"/>
            </a:endParaRPr>
          </a:p>
          <a:p>
            <a:pPr eaLnBrk="1" latinLnBrk="0" hangingPunct="1">
              <a:lnSpc>
                <a:spcPts val="3765"/>
              </a:lnSpc>
              <a:spcBef>
                <a:spcPct val="0"/>
              </a:spcBef>
              <a:buNone/>
            </a:pPr>
            <a:r>
              <a:rPr lang="en-US" altLang="zh-CN" sz="2800" b="1" dirty="0">
                <a:latin typeface="华文中宋" charset="-122"/>
                <a:ea typeface="华文中宋" charset="-122"/>
              </a:rPr>
              <a:t>7</a:t>
            </a:r>
            <a:r>
              <a:rPr lang="zh-CN" altLang="en-US" sz="2800" b="1" dirty="0">
                <a:latin typeface="华文中宋" charset="-122"/>
                <a:ea typeface="华文中宋" charset="-122"/>
              </a:rPr>
              <a:t>.店里喝酒的人和掌柜对孔乙己的态度是</a:t>
            </a:r>
            <a:r>
              <a:rPr lang="zh-CN" altLang="en-US" sz="2800" b="1" u="sng" dirty="0">
                <a:latin typeface="华文中宋" charset="-122"/>
                <a:ea typeface="华文中宋" charset="-122"/>
              </a:rPr>
              <a:t>      </a:t>
            </a:r>
            <a:r>
              <a:rPr lang="zh-CN" altLang="en-US" sz="2800" b="1" dirty="0">
                <a:latin typeface="华文中宋" charset="-122"/>
                <a:ea typeface="华文中宋" charset="-122"/>
              </a:rPr>
              <a:t>，</a:t>
            </a:r>
            <a:endParaRPr lang="zh-CN" altLang="en-US" sz="2800" b="1" dirty="0">
              <a:latin typeface="华文中宋" charset="-122"/>
              <a:ea typeface="华文中宋" charset="-122"/>
            </a:endParaRPr>
          </a:p>
          <a:p>
            <a:pPr eaLnBrk="1" latinLnBrk="0" hangingPunct="1">
              <a:lnSpc>
                <a:spcPts val="3765"/>
              </a:lnSpc>
              <a:spcBef>
                <a:spcPct val="0"/>
              </a:spcBef>
              <a:buNone/>
            </a:pPr>
            <a:r>
              <a:rPr lang="zh-CN" altLang="en-US" sz="2800" b="1" dirty="0">
                <a:latin typeface="华文中宋" charset="-122"/>
                <a:ea typeface="华文中宋" charset="-122"/>
              </a:rPr>
              <a:t>这表现了封建社会人与人之间的</a:t>
            </a:r>
            <a:r>
              <a:rPr lang="zh-CN" altLang="en-US" sz="2800" b="1" u="sng" dirty="0">
                <a:latin typeface="华文中宋" charset="-122"/>
                <a:ea typeface="华文中宋" charset="-122"/>
              </a:rPr>
              <a:t>     </a:t>
            </a:r>
            <a:r>
              <a:rPr lang="zh-CN" altLang="en-US" sz="2800" b="1" dirty="0">
                <a:latin typeface="华文中宋" charset="-122"/>
                <a:ea typeface="华文中宋" charset="-122"/>
              </a:rPr>
              <a:t>关系。</a:t>
            </a:r>
            <a:endParaRPr lang="zh-CN" altLang="en-US" sz="2800" b="1" dirty="0">
              <a:latin typeface="华文中宋" charset="-122"/>
              <a:ea typeface="华文中宋" charset="-122"/>
            </a:endParaRPr>
          </a:p>
        </p:txBody>
      </p:sp>
      <p:sp>
        <p:nvSpPr>
          <p:cNvPr id="8" name="文本框 7"/>
          <p:cNvSpPr txBox="1"/>
          <p:nvPr/>
        </p:nvSpPr>
        <p:spPr>
          <a:xfrm>
            <a:off x="7286625" y="1060450"/>
            <a:ext cx="547688" cy="520700"/>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D </a:t>
            </a:r>
            <a:endParaRPr lang="zh-CN" altLang="en-US" sz="2800" b="1">
              <a:solidFill>
                <a:srgbClr val="FF0000"/>
              </a:solidFill>
              <a:latin typeface="华文仿宋" charset="-122"/>
              <a:ea typeface="华文仿宋" charset="-122"/>
            </a:endParaRPr>
          </a:p>
        </p:txBody>
      </p:sp>
      <p:sp>
        <p:nvSpPr>
          <p:cNvPr id="3" name="文本框 2"/>
          <p:cNvSpPr txBox="1"/>
          <p:nvPr/>
        </p:nvSpPr>
        <p:spPr>
          <a:xfrm>
            <a:off x="6392863" y="3448050"/>
            <a:ext cx="1697037" cy="522288"/>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动作描写 </a:t>
            </a:r>
            <a:endParaRPr lang="zh-CN" altLang="en-US" sz="2800" b="1">
              <a:solidFill>
                <a:srgbClr val="FF0000"/>
              </a:solidFill>
              <a:latin typeface="华文仿宋" charset="-122"/>
              <a:ea typeface="华文仿宋" charset="-122"/>
            </a:endParaRPr>
          </a:p>
        </p:txBody>
      </p:sp>
      <p:sp>
        <p:nvSpPr>
          <p:cNvPr id="4" name="文本框 3"/>
          <p:cNvSpPr txBox="1"/>
          <p:nvPr/>
        </p:nvSpPr>
        <p:spPr>
          <a:xfrm>
            <a:off x="4813300" y="4357688"/>
            <a:ext cx="984250" cy="522287"/>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悲惨 </a:t>
            </a:r>
            <a:endParaRPr lang="zh-CN" altLang="en-US" sz="2800" b="1">
              <a:solidFill>
                <a:srgbClr val="FF0000"/>
              </a:solidFill>
              <a:latin typeface="华文仿宋" charset="-122"/>
              <a:ea typeface="华文仿宋" charset="-122"/>
            </a:endParaRPr>
          </a:p>
        </p:txBody>
      </p:sp>
      <p:sp>
        <p:nvSpPr>
          <p:cNvPr id="5" name="文本框 4"/>
          <p:cNvSpPr txBox="1"/>
          <p:nvPr/>
        </p:nvSpPr>
        <p:spPr>
          <a:xfrm>
            <a:off x="7015163" y="4357688"/>
            <a:ext cx="1608137" cy="522287"/>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麻木不仁</a:t>
            </a:r>
            <a:endParaRPr lang="zh-CN" altLang="en-US" sz="2800" b="1">
              <a:solidFill>
                <a:srgbClr val="FF0000"/>
              </a:solidFill>
              <a:latin typeface="华文仿宋" charset="-122"/>
              <a:ea typeface="华文仿宋" charset="-122"/>
            </a:endParaRPr>
          </a:p>
        </p:txBody>
      </p:sp>
      <p:sp>
        <p:nvSpPr>
          <p:cNvPr id="6" name="文本框 5"/>
          <p:cNvSpPr txBox="1"/>
          <p:nvPr/>
        </p:nvSpPr>
        <p:spPr>
          <a:xfrm>
            <a:off x="6924675" y="5307013"/>
            <a:ext cx="985838" cy="522287"/>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取笑 </a:t>
            </a:r>
            <a:endParaRPr lang="zh-CN" altLang="en-US" sz="2800" b="1">
              <a:solidFill>
                <a:srgbClr val="FF0000"/>
              </a:solidFill>
              <a:latin typeface="华文仿宋" charset="-122"/>
              <a:ea typeface="华文仿宋" charset="-122"/>
            </a:endParaRPr>
          </a:p>
        </p:txBody>
      </p:sp>
      <p:sp>
        <p:nvSpPr>
          <p:cNvPr id="7" name="文本框 6"/>
          <p:cNvSpPr txBox="1"/>
          <p:nvPr/>
        </p:nvSpPr>
        <p:spPr>
          <a:xfrm>
            <a:off x="5497513" y="5829300"/>
            <a:ext cx="895350" cy="520700"/>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冷漠</a:t>
            </a:r>
            <a:endParaRPr lang="zh-CN" altLang="en-US" sz="2800" b="1">
              <a:solidFill>
                <a:srgbClr val="FF0000"/>
              </a:solidFill>
              <a:latin typeface="华文仿宋" charset="-122"/>
              <a:ea typeface="华文仿宋"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1+#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1+#ppt_w/2"/>
                                          </p:val>
                                        </p:tav>
                                        <p:tav tm="100000">
                                          <p:val>
                                            <p:strVal val="#ppt_x"/>
                                          </p:val>
                                        </p:tav>
                                      </p:tavLst>
                                    </p:anim>
                                    <p:anim calcmode="lin" valueType="num">
                                      <p:cBhvr additive="base">
                                        <p:cTn id="3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4" grpId="0"/>
      <p:bldP spid="5" grpId="0"/>
      <p:bldP spid="6" grpId="0"/>
      <p:bldP spid="7" grpId="0"/>
    </p:bldLst>
  </p:timing>
</p:sld>
</file>

<file path=ppt/slides/slide73.xml><?xml version="1.0" encoding="utf-8"?>
<p:sld xmlns:a="http://schemas.openxmlformats.org/drawingml/2006/main" xmlns:r="http://schemas.openxmlformats.org/officeDocument/2006/relationships" xmlns:p="http://schemas.openxmlformats.org/presentationml/2006/main">
  <p:cSld>
    <p:bg>
      <p:bgPr>
        <a:gradFill rotWithShape="0">
          <a:gsLst>
            <a:gs pos="0">
              <a:srgbClr val="A6A6A6"/>
            </a:gs>
            <a:gs pos="100000">
              <a:srgbClr val="FF7575"/>
            </a:gs>
          </a:gsLst>
          <a:lin ang="5400000"/>
          <a:tileRect/>
        </a:gradFill>
        <a:effectLst/>
      </p:bgPr>
    </p:bg>
    <p:spTree>
      <p:nvGrpSpPr>
        <p:cNvPr id="1" name=""/>
        <p:cNvGrpSpPr/>
        <p:nvPr/>
      </p:nvGrpSpPr>
      <p:grpSpPr/>
      <p:sp>
        <p:nvSpPr>
          <p:cNvPr id="55298" name="内容占位符 64517"/>
          <p:cNvSpPr>
            <a:spLocks noGrp="1"/>
          </p:cNvSpPr>
          <p:nvPr>
            <p:ph idx="1"/>
          </p:nvPr>
        </p:nvSpPr>
        <p:spPr>
          <a:xfrm>
            <a:off x="323850" y="355600"/>
            <a:ext cx="8435975" cy="6303963"/>
          </a:xfrm>
          <a:solidFill>
            <a:schemeClr val="bg1"/>
          </a:solidFill>
          <a:ln w="85725" cmpd="thinThick">
            <a:solidFill>
              <a:schemeClr val="bg1"/>
            </a:solidFill>
            <a:miter/>
          </a:ln>
        </p:spPr>
        <p:txBody>
          <a:bodyPr wrap="square" lIns="91440" tIns="45720" rIns="91440" bIns="45720" anchor="t"/>
          <a:p>
            <a:pPr eaLnBrk="1" hangingPunct="1">
              <a:lnSpc>
                <a:spcPct val="90000"/>
              </a:lnSpc>
              <a:buNone/>
            </a:pPr>
            <a:r>
              <a:rPr lang="zh-CN" altLang="en-US" sz="2800" dirty="0">
                <a:latin typeface="华文新魏" pitchFamily="2" charset="-122"/>
                <a:ea typeface="华文新魏" pitchFamily="2" charset="-122"/>
              </a:rPr>
              <a:t>　　</a:t>
            </a:r>
            <a:r>
              <a:rPr lang="zh-CN" altLang="en-US" sz="2400" b="1" dirty="0">
                <a:latin typeface="华文新魏" pitchFamily="2" charset="-122"/>
                <a:ea typeface="华文新魏" pitchFamily="2" charset="-122"/>
              </a:rPr>
              <a:t>（三）（甲）中秋过后，秋风是一天凉比一天，看看将近初冬；我整天的靠着火，也须穿上棉袄了。一天的下半天，没有一个顾客，我正合了眼坐着。忽然间听得一个声音，“温一碗酒。”这声音虽然极低，却很耳熟。看时又全没有人。站起来向外一望，那孔乙己便在柜台下对了门槛坐着。他脸上黑而且瘦，已经不成样子；穿一件破夹袄，盘着两腿，下面垫一个蒲包，用草绳在肩上挂住；见了我，又说道，“温一碗酒。”掌柜也伸出头去，一面说“孔乙已么，你还欠十九个钱呢!”孔乙己很颓唐的仰面答道，“这……下回还清罢。这一回是现钱，酒要好。”掌柜仍然同平常一样，笑着对他说，“孔乙已，你又偷了东西了!”但他这回却不十分分辩，单说了一句，“不要取笑!”“取笑?要是不偷，怎么会打断腿?”孔乙已低声说道，“跌断，跌，跌……”他的眼色，很像恳求掌柜，不要再提。此时已经聚集了几个人，便和掌柜都笑了。我温了酒，端出去，放在门槛上。他从破衣袋里摸出四文大钱，放在我手里，见他满手是泥，原来他便用这手走来的。不一会，他喝完酒，便在旁人的说笑声中，坐着用这手慢慢走去了。</a:t>
            </a:r>
            <a:endParaRPr lang="zh-CN" altLang="en-US" sz="2400" b="1" dirty="0">
              <a:latin typeface="华文新魏" pitchFamily="2" charset="-122"/>
              <a:ea typeface="华文新魏" pitchFamily="2" charset="-122"/>
            </a:endParaRPr>
          </a:p>
        </p:txBody>
      </p:sp>
      <p:sp>
        <p:nvSpPr>
          <p:cNvPr id="55299" name="文本框 64524"/>
          <p:cNvSpPr txBox="1"/>
          <p:nvPr/>
        </p:nvSpPr>
        <p:spPr>
          <a:xfrm>
            <a:off x="1312863" y="1058863"/>
            <a:ext cx="180975" cy="366712"/>
          </a:xfrm>
          <a:prstGeom prst="rect">
            <a:avLst/>
          </a:prstGeom>
          <a:noFill/>
          <a:ln w="9525">
            <a:noFill/>
          </a:ln>
        </p:spPr>
        <p:txBody>
          <a:bodyPr wrap="none" lIns="90000" tIns="46800" rIns="90000" bIns="46800" anchor="t">
            <a:spAutoFit/>
          </a:bodyPr>
          <a:p>
            <a:endParaRPr lang="zh-CN" altLang="zh-CN" dirty="0">
              <a:latin typeface="Arial" panose="020B0604020202020204" pitchFamily="34" charset="0"/>
              <a:ea typeface="宋体" panose="02010600030101010101" pitchFamily="2" charset="-122"/>
            </a:endParaRP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1" name="文本占位符 205827"/>
          <p:cNvSpPr>
            <a:spLocks noGrp="1"/>
          </p:cNvSpPr>
          <p:nvPr>
            <p:ph idx="1"/>
          </p:nvPr>
        </p:nvSpPr>
        <p:spPr>
          <a:xfrm>
            <a:off x="415925" y="542925"/>
            <a:ext cx="8467725" cy="5689600"/>
          </a:xfrm>
        </p:spPr>
        <p:txBody>
          <a:bodyPr wrap="square" lIns="91440" tIns="45720" rIns="91440" bIns="45720" anchor="t"/>
          <a:p>
            <a:pPr eaLnBrk="1" latinLnBrk="0" hangingPunct="1">
              <a:lnSpc>
                <a:spcPts val="3175"/>
              </a:lnSpc>
              <a:spcBef>
                <a:spcPct val="0"/>
              </a:spcBef>
              <a:buNone/>
            </a:pPr>
            <a:r>
              <a:rPr lang="zh-CN" altLang="en-US" sz="2400" b="1" dirty="0">
                <a:latin typeface="华文新魏" pitchFamily="2" charset="-122"/>
                <a:ea typeface="华文新魏" pitchFamily="2" charset="-122"/>
              </a:rPr>
              <a:t>（乙）范进不看便罢，看了一遍，又念一遍，自己把两手拍</a:t>
            </a:r>
            <a:endParaRPr lang="zh-CN" altLang="en-US" sz="2400" b="1" dirty="0">
              <a:latin typeface="华文新魏" pitchFamily="2" charset="-122"/>
              <a:ea typeface="华文新魏" pitchFamily="2" charset="-122"/>
            </a:endParaRPr>
          </a:p>
          <a:p>
            <a:pPr eaLnBrk="1" latinLnBrk="0" hangingPunct="1">
              <a:lnSpc>
                <a:spcPts val="3175"/>
              </a:lnSpc>
              <a:spcBef>
                <a:spcPct val="0"/>
              </a:spcBef>
              <a:buNone/>
            </a:pPr>
            <a:r>
              <a:rPr lang="zh-CN" altLang="en-US" sz="2400" b="1" dirty="0">
                <a:latin typeface="华文新魏" pitchFamily="2" charset="-122"/>
                <a:ea typeface="华文新魏" pitchFamily="2" charset="-122"/>
              </a:rPr>
              <a:t>了一下，笑了一声，道：“噫!我中了!”说着，往后一交跌</a:t>
            </a:r>
            <a:endParaRPr lang="zh-CN" altLang="en-US" sz="2400" b="1" dirty="0">
              <a:latin typeface="华文新魏" pitchFamily="2" charset="-122"/>
              <a:ea typeface="华文新魏" pitchFamily="2" charset="-122"/>
            </a:endParaRPr>
          </a:p>
          <a:p>
            <a:pPr eaLnBrk="1" latinLnBrk="0" hangingPunct="1">
              <a:lnSpc>
                <a:spcPts val="3175"/>
              </a:lnSpc>
              <a:spcBef>
                <a:spcPct val="0"/>
              </a:spcBef>
              <a:buNone/>
            </a:pPr>
            <a:r>
              <a:rPr lang="zh-CN" altLang="en-US" sz="2400" b="1" dirty="0">
                <a:latin typeface="华文新魏" pitchFamily="2" charset="-122"/>
                <a:ea typeface="华文新魏" pitchFamily="2" charset="-122"/>
              </a:rPr>
              <a:t>倒，牙关咬紧，不省人事。老太太慌了，慌将几口开水灌了</a:t>
            </a:r>
            <a:endParaRPr lang="zh-CN" altLang="en-US" sz="2400" b="1" dirty="0">
              <a:latin typeface="华文新魏" pitchFamily="2" charset="-122"/>
              <a:ea typeface="华文新魏" pitchFamily="2" charset="-122"/>
            </a:endParaRPr>
          </a:p>
          <a:p>
            <a:pPr eaLnBrk="1" latinLnBrk="0" hangingPunct="1">
              <a:lnSpc>
                <a:spcPts val="3175"/>
              </a:lnSpc>
              <a:spcBef>
                <a:spcPct val="0"/>
              </a:spcBef>
              <a:buNone/>
            </a:pPr>
            <a:r>
              <a:rPr lang="zh-CN" altLang="en-US" sz="2400" b="1" dirty="0">
                <a:latin typeface="华文新魏" pitchFamily="2" charset="-122"/>
                <a:ea typeface="华文新魏" pitchFamily="2" charset="-122"/>
              </a:rPr>
              <a:t>过来。他爬将起来，又拍着手大笑道：“噫！好！我中了！”</a:t>
            </a:r>
            <a:endParaRPr lang="zh-CN" altLang="en-US" sz="2400" b="1" dirty="0">
              <a:latin typeface="华文新魏" pitchFamily="2" charset="-122"/>
              <a:ea typeface="华文新魏" pitchFamily="2" charset="-122"/>
            </a:endParaRPr>
          </a:p>
          <a:p>
            <a:pPr eaLnBrk="1" latinLnBrk="0" hangingPunct="1">
              <a:lnSpc>
                <a:spcPts val="3175"/>
              </a:lnSpc>
              <a:spcBef>
                <a:spcPct val="0"/>
              </a:spcBef>
              <a:buNone/>
            </a:pPr>
            <a:r>
              <a:rPr lang="zh-CN" altLang="en-US" sz="2400" b="1" dirty="0">
                <a:latin typeface="华文新魏" pitchFamily="2" charset="-122"/>
                <a:ea typeface="华文新魏" pitchFamily="2" charset="-122"/>
              </a:rPr>
              <a:t>笑着，不由分说，就往门外飞跑，把报录人和邻居都吓了一</a:t>
            </a:r>
            <a:endParaRPr lang="zh-CN" altLang="en-US" sz="2400" b="1" dirty="0">
              <a:latin typeface="华文新魏" pitchFamily="2" charset="-122"/>
              <a:ea typeface="华文新魏" pitchFamily="2" charset="-122"/>
            </a:endParaRPr>
          </a:p>
          <a:p>
            <a:pPr eaLnBrk="1" latinLnBrk="0" hangingPunct="1">
              <a:lnSpc>
                <a:spcPts val="3175"/>
              </a:lnSpc>
              <a:spcBef>
                <a:spcPct val="0"/>
              </a:spcBef>
              <a:buNone/>
            </a:pPr>
            <a:r>
              <a:rPr lang="zh-CN" altLang="en-US" sz="2400" b="1" dirty="0">
                <a:latin typeface="华文新魏" pitchFamily="2" charset="-122"/>
                <a:ea typeface="华文新魏" pitchFamily="2" charset="-122"/>
              </a:rPr>
              <a:t>跳。走出大门不多路，一脚踹在塘里，挣起来，头发都跌散</a:t>
            </a:r>
            <a:endParaRPr lang="zh-CN" altLang="en-US" sz="2400" b="1" dirty="0">
              <a:latin typeface="华文新魏" pitchFamily="2" charset="-122"/>
              <a:ea typeface="华文新魏" pitchFamily="2" charset="-122"/>
            </a:endParaRPr>
          </a:p>
          <a:p>
            <a:pPr eaLnBrk="1" latinLnBrk="0" hangingPunct="1">
              <a:lnSpc>
                <a:spcPts val="3175"/>
              </a:lnSpc>
              <a:spcBef>
                <a:spcPct val="0"/>
              </a:spcBef>
              <a:buNone/>
            </a:pPr>
            <a:r>
              <a:rPr lang="zh-CN" altLang="en-US" sz="2400" b="1" dirty="0">
                <a:latin typeface="华文新魏" pitchFamily="2" charset="-122"/>
                <a:ea typeface="华文新魏" pitchFamily="2" charset="-122"/>
              </a:rPr>
              <a:t>了，两手黄泥，淋淋漓漓一身的水。众人拉他不住，拍着笑</a:t>
            </a:r>
            <a:endParaRPr lang="zh-CN" altLang="en-US" sz="2400" b="1" dirty="0">
              <a:latin typeface="华文新魏" pitchFamily="2" charset="-122"/>
              <a:ea typeface="华文新魏" pitchFamily="2" charset="-122"/>
            </a:endParaRPr>
          </a:p>
          <a:p>
            <a:pPr eaLnBrk="1" latinLnBrk="0" hangingPunct="1">
              <a:lnSpc>
                <a:spcPts val="3175"/>
              </a:lnSpc>
              <a:spcBef>
                <a:spcPct val="0"/>
              </a:spcBef>
              <a:buNone/>
            </a:pPr>
            <a:r>
              <a:rPr lang="zh-CN" altLang="en-US" sz="2400" b="1" dirty="0">
                <a:latin typeface="华文新魏" pitchFamily="2" charset="-122"/>
                <a:ea typeface="华文新魏" pitchFamily="2" charset="-122"/>
              </a:rPr>
              <a:t>着，一直走到集上去了。众人大眼望小眼，一齐道：“原来</a:t>
            </a:r>
            <a:endParaRPr lang="zh-CN" altLang="en-US" sz="2400" b="1" dirty="0">
              <a:latin typeface="华文新魏" pitchFamily="2" charset="-122"/>
              <a:ea typeface="华文新魏" pitchFamily="2" charset="-122"/>
            </a:endParaRPr>
          </a:p>
          <a:p>
            <a:pPr eaLnBrk="1" latinLnBrk="0" hangingPunct="1">
              <a:lnSpc>
                <a:spcPts val="3175"/>
              </a:lnSpc>
              <a:spcBef>
                <a:spcPct val="0"/>
              </a:spcBef>
              <a:buNone/>
            </a:pPr>
            <a:r>
              <a:rPr lang="zh-CN" altLang="en-US" sz="2400" b="1" dirty="0">
                <a:latin typeface="华文新魏" pitchFamily="2" charset="-122"/>
                <a:ea typeface="华文新魏" pitchFamily="2" charset="-122"/>
              </a:rPr>
              <a:t>新贵人欢喜疯了。”老太太哭道：“怎生这样苦命的事!中了</a:t>
            </a:r>
            <a:endParaRPr lang="zh-CN" altLang="en-US" sz="2400" b="1" dirty="0">
              <a:latin typeface="华文新魏" pitchFamily="2" charset="-122"/>
              <a:ea typeface="华文新魏" pitchFamily="2" charset="-122"/>
            </a:endParaRPr>
          </a:p>
          <a:p>
            <a:pPr eaLnBrk="1" latinLnBrk="0" hangingPunct="1">
              <a:lnSpc>
                <a:spcPts val="3175"/>
              </a:lnSpc>
              <a:spcBef>
                <a:spcPct val="0"/>
              </a:spcBef>
              <a:buNone/>
            </a:pPr>
            <a:r>
              <a:rPr lang="zh-CN" altLang="en-US" sz="2400" b="1" dirty="0">
                <a:latin typeface="华文新魏" pitchFamily="2" charset="-122"/>
                <a:ea typeface="华文新魏" pitchFamily="2" charset="-122"/>
              </a:rPr>
              <a:t>一个甚么举人，就得了这个拙病!这一疯了，几时才得好?”</a:t>
            </a:r>
            <a:endParaRPr lang="zh-CN" altLang="en-US" sz="2400" b="1" dirty="0">
              <a:latin typeface="华文新魏" pitchFamily="2" charset="-122"/>
              <a:ea typeface="华文新魏" pitchFamily="2" charset="-122"/>
            </a:endParaRPr>
          </a:p>
          <a:p>
            <a:pPr eaLnBrk="1" latinLnBrk="0" hangingPunct="1">
              <a:lnSpc>
                <a:spcPts val="3175"/>
              </a:lnSpc>
              <a:spcBef>
                <a:spcPct val="0"/>
              </a:spcBef>
              <a:buNone/>
            </a:pPr>
            <a:r>
              <a:rPr lang="zh-CN" altLang="en-US" sz="2400" b="1" dirty="0">
                <a:latin typeface="华文新魏" pitchFamily="2" charset="-122"/>
                <a:ea typeface="华文新魏" pitchFamily="2" charset="-122"/>
              </a:rPr>
              <a:t>娘子胡氏道：“早上好好出去，怎的就得了这样的病!却是如</a:t>
            </a:r>
            <a:endParaRPr lang="zh-CN" altLang="en-US" sz="2400" b="1" dirty="0">
              <a:latin typeface="华文新魏" pitchFamily="2" charset="-122"/>
              <a:ea typeface="华文新魏" pitchFamily="2" charset="-122"/>
            </a:endParaRPr>
          </a:p>
          <a:p>
            <a:pPr eaLnBrk="1" latinLnBrk="0" hangingPunct="1">
              <a:lnSpc>
                <a:spcPts val="3175"/>
              </a:lnSpc>
              <a:spcBef>
                <a:spcPct val="0"/>
              </a:spcBef>
              <a:buNone/>
            </a:pPr>
            <a:r>
              <a:rPr lang="zh-CN" altLang="en-US" sz="2400" b="1" dirty="0">
                <a:latin typeface="华文新魏" pitchFamily="2" charset="-122"/>
                <a:ea typeface="华文新魏" pitchFamily="2" charset="-122"/>
              </a:rPr>
              <a:t>何是好?”众邻居劝道：’老太太不要心慌，我们而今且派</a:t>
            </a:r>
            <a:endParaRPr lang="zh-CN" altLang="en-US" sz="2400" b="1" dirty="0">
              <a:latin typeface="华文新魏" pitchFamily="2" charset="-122"/>
              <a:ea typeface="华文新魏" pitchFamily="2" charset="-122"/>
            </a:endParaRPr>
          </a:p>
          <a:p>
            <a:pPr eaLnBrk="1" latinLnBrk="0" hangingPunct="1">
              <a:lnSpc>
                <a:spcPts val="3175"/>
              </a:lnSpc>
              <a:spcBef>
                <a:spcPct val="0"/>
              </a:spcBef>
              <a:buNone/>
            </a:pPr>
            <a:r>
              <a:rPr lang="zh-CN" altLang="en-US" sz="2400" b="1" dirty="0">
                <a:latin typeface="华文新魏" pitchFamily="2" charset="-122"/>
                <a:ea typeface="华文新魏" pitchFamily="2" charset="-122"/>
              </a:rPr>
              <a:t>两个人跟定了范老爷。这里众人家里拿些鸡蛋酒米，且管待</a:t>
            </a:r>
            <a:endParaRPr lang="zh-CN" altLang="en-US" sz="2400" b="1" dirty="0">
              <a:latin typeface="华文新魏" pitchFamily="2" charset="-122"/>
              <a:ea typeface="华文新魏" pitchFamily="2" charset="-122"/>
            </a:endParaRPr>
          </a:p>
          <a:p>
            <a:pPr eaLnBrk="1" latinLnBrk="0" hangingPunct="1">
              <a:lnSpc>
                <a:spcPts val="3175"/>
              </a:lnSpc>
              <a:spcBef>
                <a:spcPct val="0"/>
              </a:spcBef>
              <a:buNone/>
            </a:pPr>
            <a:r>
              <a:rPr lang="zh-CN" altLang="en-US" sz="2400" b="1" dirty="0">
                <a:latin typeface="华文新魏" pitchFamily="2" charset="-122"/>
                <a:ea typeface="华文新魏" pitchFamily="2" charset="-122"/>
              </a:rPr>
              <a:t>了报子上的老爹们，再为商酌。</a:t>
            </a:r>
            <a:endParaRPr lang="zh-CN" altLang="en-US" sz="2400" b="1" dirty="0">
              <a:solidFill>
                <a:srgbClr val="0000FF"/>
              </a:solidFill>
              <a:latin typeface="华文新魏" pitchFamily="2" charset="-122"/>
              <a:ea typeface="华文新魏" pitchFamily="2" charset="-122"/>
            </a:endParaRPr>
          </a:p>
        </p:txBody>
      </p:sp>
      <p:sp>
        <p:nvSpPr>
          <p:cNvPr id="56322" name="文本框 205833"/>
          <p:cNvSpPr txBox="1"/>
          <p:nvPr/>
        </p:nvSpPr>
        <p:spPr>
          <a:xfrm>
            <a:off x="1385888" y="5091113"/>
            <a:ext cx="180975" cy="366712"/>
          </a:xfrm>
          <a:prstGeom prst="rect">
            <a:avLst/>
          </a:prstGeom>
          <a:noFill/>
          <a:ln w="9525">
            <a:noFill/>
          </a:ln>
        </p:spPr>
        <p:txBody>
          <a:bodyPr wrap="none" lIns="90000" tIns="46800" rIns="90000" bIns="46800" anchor="t">
            <a:spAutoFit/>
          </a:bodyPr>
          <a:p>
            <a:endParaRPr lang="zh-CN" altLang="zh-CN" dirty="0">
              <a:latin typeface="Arial" panose="020B0604020202020204" pitchFamily="34" charset="0"/>
              <a:ea typeface="楷体_GB2312" pitchFamily="49"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bg1">
                <a:lumMod val="65000"/>
              </a:schemeClr>
            </a:gs>
            <a:gs pos="93000">
              <a:schemeClr val="accent6">
                <a:lumMod val="58000"/>
                <a:lumOff val="42000"/>
              </a:schemeClr>
            </a:gs>
          </a:gsLst>
          <a:lin ang="5400000" scaled="0"/>
        </a:gradFill>
        <a:effectLst/>
      </p:bgPr>
    </p:bg>
    <p:spTree>
      <p:nvGrpSpPr>
        <p:cNvPr id="1" name=""/>
        <p:cNvGrpSpPr/>
        <p:nvPr/>
      </p:nvGrpSpPr>
      <p:grpSpPr/>
      <p:sp>
        <p:nvSpPr>
          <p:cNvPr id="57346" name="Text Box 5"/>
          <p:cNvSpPr txBox="1"/>
          <p:nvPr/>
        </p:nvSpPr>
        <p:spPr>
          <a:xfrm>
            <a:off x="323850" y="2997200"/>
            <a:ext cx="8640763" cy="519113"/>
          </a:xfrm>
          <a:prstGeom prst="rect">
            <a:avLst/>
          </a:prstGeom>
          <a:noFill/>
          <a:ln w="9525">
            <a:noFill/>
          </a:ln>
        </p:spPr>
        <p:txBody>
          <a:bodyPr anchor="t">
            <a:spAutoFit/>
          </a:bodyPr>
          <a:p>
            <a:pPr>
              <a:spcBef>
                <a:spcPct val="20000"/>
              </a:spcBef>
            </a:pPr>
            <a:endParaRPr lang="zh-CN" altLang="zh-CN" sz="2800" b="1" dirty="0">
              <a:solidFill>
                <a:srgbClr val="0000FF"/>
              </a:solidFill>
              <a:latin typeface="Times New Roman" panose="02020603050405020304" pitchFamily="18" charset="0"/>
              <a:ea typeface="宋体" panose="02010600030101010101" pitchFamily="2" charset="-122"/>
            </a:endParaRPr>
          </a:p>
        </p:txBody>
      </p:sp>
      <p:sp>
        <p:nvSpPr>
          <p:cNvPr id="57347" name="文本框 174084"/>
          <p:cNvSpPr txBox="1"/>
          <p:nvPr/>
        </p:nvSpPr>
        <p:spPr>
          <a:xfrm>
            <a:off x="1673225" y="3290888"/>
            <a:ext cx="180975" cy="366712"/>
          </a:xfrm>
          <a:prstGeom prst="rect">
            <a:avLst/>
          </a:prstGeom>
          <a:noFill/>
          <a:ln w="9525">
            <a:noFill/>
          </a:ln>
        </p:spPr>
        <p:txBody>
          <a:bodyPr wrap="none" lIns="90000" tIns="46800" rIns="90000" bIns="46800" anchor="t">
            <a:spAutoFit/>
          </a:bodyPr>
          <a:p>
            <a:endParaRPr lang="zh-CN" altLang="zh-CN" dirty="0">
              <a:latin typeface="Arial" panose="020B0604020202020204" pitchFamily="34" charset="0"/>
              <a:ea typeface="楷体_GB2312" pitchFamily="49" charset="-122"/>
            </a:endParaRPr>
          </a:p>
        </p:txBody>
      </p:sp>
      <p:sp>
        <p:nvSpPr>
          <p:cNvPr id="57348" name="文本框 2"/>
          <p:cNvSpPr txBox="1"/>
          <p:nvPr/>
        </p:nvSpPr>
        <p:spPr>
          <a:xfrm>
            <a:off x="323850" y="422275"/>
            <a:ext cx="8442325" cy="5884863"/>
          </a:xfrm>
          <a:prstGeom prst="rect">
            <a:avLst/>
          </a:prstGeom>
          <a:noFill/>
          <a:ln w="9525">
            <a:noFill/>
          </a:ln>
        </p:spPr>
        <p:txBody>
          <a:bodyPr wrap="square" anchor="t">
            <a:spAutoFit/>
          </a:bodyPr>
          <a:p>
            <a:pPr>
              <a:lnSpc>
                <a:spcPts val="3765"/>
              </a:lnSpc>
            </a:pPr>
            <a:r>
              <a:rPr lang="en-US" altLang="zh-CN" sz="2800" b="1">
                <a:latin typeface="华文中宋" charset="-122"/>
                <a:ea typeface="华文中宋" charset="-122"/>
              </a:rPr>
              <a:t>8</a:t>
            </a:r>
            <a:r>
              <a:rPr lang="zh-CN" altLang="en-US" sz="2800" b="1">
                <a:latin typeface="华文中宋" charset="-122"/>
                <a:ea typeface="华文中宋" charset="-122"/>
              </a:rPr>
              <a:t>.请各用一句话分别概括（甲）（乙）两段文字的主要事件。</a:t>
            </a:r>
            <a:endParaRPr lang="zh-CN" altLang="en-US" sz="2800" b="1">
              <a:latin typeface="华文中宋" charset="-122"/>
              <a:ea typeface="华文中宋" charset="-122"/>
            </a:endParaRPr>
          </a:p>
          <a:p>
            <a:pPr>
              <a:lnSpc>
                <a:spcPts val="3765"/>
              </a:lnSpc>
            </a:pPr>
            <a:r>
              <a:rPr lang="zh-CN" altLang="en-US" sz="2800" b="1">
                <a:latin typeface="华文中宋" charset="-122"/>
                <a:ea typeface="华文中宋" charset="-122"/>
              </a:rPr>
              <a:t>（甲）_______________________________</a:t>
            </a:r>
            <a:endParaRPr lang="zh-CN" altLang="en-US" sz="2800" b="1">
              <a:latin typeface="华文中宋" charset="-122"/>
              <a:ea typeface="华文中宋" charset="-122"/>
            </a:endParaRPr>
          </a:p>
          <a:p>
            <a:pPr>
              <a:lnSpc>
                <a:spcPts val="3765"/>
              </a:lnSpc>
            </a:pPr>
            <a:r>
              <a:rPr lang="zh-CN" altLang="en-US" sz="2800" b="1">
                <a:latin typeface="华文中宋" charset="-122"/>
                <a:ea typeface="华文中宋" charset="-122"/>
              </a:rPr>
              <a:t>（乙）_____________________________________</a:t>
            </a:r>
            <a:endParaRPr lang="zh-CN" altLang="en-US" sz="2800" b="1">
              <a:latin typeface="华文中宋" charset="-122"/>
              <a:ea typeface="华文中宋" charset="-122"/>
            </a:endParaRPr>
          </a:p>
          <a:p>
            <a:pPr>
              <a:lnSpc>
                <a:spcPts val="3765"/>
              </a:lnSpc>
            </a:pPr>
            <a:r>
              <a:rPr lang="en-US" altLang="zh-CN" sz="2800" b="1">
                <a:latin typeface="华文中宋" charset="-122"/>
                <a:ea typeface="华文中宋" charset="-122"/>
              </a:rPr>
              <a:t>9</a:t>
            </a:r>
            <a:r>
              <a:rPr lang="zh-CN" altLang="en-US" sz="2800" b="1">
                <a:latin typeface="华文中宋" charset="-122"/>
                <a:ea typeface="华文中宋" charset="-122"/>
              </a:rPr>
              <a:t>.孔乙已和范进都是的热衷功名的读书人。二人境况不同，周围人对他们的态度也不同。酒店的人对孔乙已的态度是：____________________ ，众邻居对范进的态度是：_______________________</a:t>
            </a:r>
            <a:endParaRPr lang="zh-CN" altLang="en-US" sz="2800" b="1">
              <a:latin typeface="华文中宋" charset="-122"/>
              <a:ea typeface="华文中宋" charset="-122"/>
            </a:endParaRPr>
          </a:p>
          <a:p>
            <a:pPr>
              <a:lnSpc>
                <a:spcPts val="3765"/>
              </a:lnSpc>
            </a:pPr>
            <a:r>
              <a:rPr lang="zh-CN" altLang="en-US" sz="2800" b="1">
                <a:latin typeface="华文中宋" charset="-122"/>
                <a:ea typeface="华文中宋" charset="-122"/>
              </a:rPr>
              <a:t>1</a:t>
            </a:r>
            <a:r>
              <a:rPr lang="en-US" altLang="zh-CN" sz="2800" b="1">
                <a:latin typeface="华文中宋" charset="-122"/>
                <a:ea typeface="华文中宋" charset="-122"/>
              </a:rPr>
              <a:t>0</a:t>
            </a:r>
            <a:r>
              <a:rPr lang="zh-CN" altLang="en-US" sz="2800" b="1">
                <a:latin typeface="华文中宋" charset="-122"/>
                <a:ea typeface="华文中宋" charset="-122"/>
              </a:rPr>
              <a:t>.孔乙己被摧残的直接原因是：______________，范进发疯的直接原因是：_______________，造成二人如此境况的根本原因是：__________________。</a:t>
            </a:r>
            <a:endParaRPr lang="zh-CN" altLang="en-US" sz="2800" b="1">
              <a:latin typeface="华文中宋" charset="-122"/>
              <a:ea typeface="华文中宋" charset="-122"/>
            </a:endParaRPr>
          </a:p>
          <a:p>
            <a:pPr>
              <a:lnSpc>
                <a:spcPts val="3765"/>
              </a:lnSpc>
            </a:pPr>
            <a:r>
              <a:rPr lang="zh-CN" altLang="en-US" sz="2800" b="1">
                <a:latin typeface="华文中宋" charset="-122"/>
                <a:ea typeface="华文中宋" charset="-122"/>
              </a:rPr>
              <a:t>_________________________</a:t>
            </a:r>
            <a:r>
              <a:rPr lang="zh-CN" altLang="en-US" sz="2800" b="1">
                <a:latin typeface="华文中宋" charset="-122"/>
                <a:ea typeface="华文中宋" charset="-122"/>
                <a:sym typeface="宋体" panose="02010600030101010101" pitchFamily="2" charset="-122"/>
              </a:rPr>
              <a:t>_________</a:t>
            </a:r>
            <a:r>
              <a:rPr lang="zh-CN" altLang="en-US" sz="2800" b="1">
                <a:latin typeface="华文中宋" charset="-122"/>
                <a:ea typeface="华文中宋" charset="-122"/>
              </a:rPr>
              <a:t>。</a:t>
            </a:r>
            <a:endParaRPr lang="en-US" altLang="zh-CN" sz="2800" b="1">
              <a:latin typeface="华文中宋" charset="-122"/>
              <a:ea typeface="华文中宋" charset="-122"/>
            </a:endParaRPr>
          </a:p>
        </p:txBody>
      </p:sp>
      <p:sp>
        <p:nvSpPr>
          <p:cNvPr id="4" name="文本框 3"/>
          <p:cNvSpPr txBox="1"/>
          <p:nvPr/>
        </p:nvSpPr>
        <p:spPr>
          <a:xfrm>
            <a:off x="4554538" y="5241925"/>
            <a:ext cx="3389312" cy="522288"/>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封建科举制度的毒害</a:t>
            </a:r>
            <a:endParaRPr lang="zh-CN" altLang="en-US" sz="2800" b="1">
              <a:solidFill>
                <a:srgbClr val="FF0000"/>
              </a:solidFill>
              <a:latin typeface="华文仿宋" charset="-122"/>
              <a:ea typeface="华文仿宋" charset="-122"/>
            </a:endParaRPr>
          </a:p>
        </p:txBody>
      </p:sp>
      <p:sp>
        <p:nvSpPr>
          <p:cNvPr id="5" name="文本框 4"/>
          <p:cNvSpPr txBox="1"/>
          <p:nvPr/>
        </p:nvSpPr>
        <p:spPr>
          <a:xfrm>
            <a:off x="1384300" y="1908175"/>
            <a:ext cx="3478213" cy="520700"/>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范进因中举而发疯。 </a:t>
            </a:r>
            <a:endParaRPr lang="zh-CN" altLang="en-US" sz="2800" b="1">
              <a:solidFill>
                <a:srgbClr val="FF0000"/>
              </a:solidFill>
              <a:latin typeface="华文仿宋" charset="-122"/>
              <a:ea typeface="华文仿宋" charset="-122"/>
            </a:endParaRPr>
          </a:p>
        </p:txBody>
      </p:sp>
      <p:sp>
        <p:nvSpPr>
          <p:cNvPr id="6" name="文本框 5"/>
          <p:cNvSpPr txBox="1"/>
          <p:nvPr/>
        </p:nvSpPr>
        <p:spPr>
          <a:xfrm>
            <a:off x="180975" y="5705475"/>
            <a:ext cx="6594475" cy="522288"/>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（封建文化的毒害，封建社会的毒害等）</a:t>
            </a:r>
            <a:endParaRPr lang="zh-CN" altLang="en-US" sz="2800" b="1">
              <a:solidFill>
                <a:srgbClr val="FF0000"/>
              </a:solidFill>
              <a:latin typeface="华文仿宋" charset="-122"/>
              <a:ea typeface="华文仿宋" charset="-122"/>
            </a:endParaRPr>
          </a:p>
        </p:txBody>
      </p:sp>
      <p:sp>
        <p:nvSpPr>
          <p:cNvPr id="7" name="文本框 6"/>
          <p:cNvSpPr txBox="1"/>
          <p:nvPr/>
        </p:nvSpPr>
        <p:spPr>
          <a:xfrm>
            <a:off x="1384300" y="1385888"/>
            <a:ext cx="4813300" cy="522287"/>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孔乙已最后一次到酒店喝酒。</a:t>
            </a:r>
            <a:endParaRPr lang="zh-CN" altLang="en-US" sz="2800" b="1">
              <a:solidFill>
                <a:srgbClr val="FF0000"/>
              </a:solidFill>
              <a:latin typeface="华文仿宋" charset="-122"/>
              <a:ea typeface="华文仿宋" charset="-122"/>
            </a:endParaRPr>
          </a:p>
        </p:txBody>
      </p:sp>
      <p:sp>
        <p:nvSpPr>
          <p:cNvPr id="8" name="文本框 7"/>
          <p:cNvSpPr txBox="1"/>
          <p:nvPr/>
        </p:nvSpPr>
        <p:spPr>
          <a:xfrm>
            <a:off x="2743200" y="3290888"/>
            <a:ext cx="4191000" cy="522287"/>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冷嘲热讽（冷漠无情）； </a:t>
            </a:r>
            <a:endParaRPr lang="zh-CN" altLang="en-US" sz="2800" b="1">
              <a:solidFill>
                <a:srgbClr val="FF0000"/>
              </a:solidFill>
              <a:latin typeface="华文仿宋" charset="-122"/>
              <a:ea typeface="华文仿宋" charset="-122"/>
            </a:endParaRPr>
          </a:p>
        </p:txBody>
      </p:sp>
      <p:sp>
        <p:nvSpPr>
          <p:cNvPr id="9" name="文本框 8"/>
          <p:cNvSpPr txBox="1"/>
          <p:nvPr/>
        </p:nvSpPr>
        <p:spPr>
          <a:xfrm>
            <a:off x="2743200" y="3813175"/>
            <a:ext cx="4191000" cy="522288"/>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趋炎附势（阿谀奉承）。 </a:t>
            </a:r>
            <a:endParaRPr lang="zh-CN" altLang="en-US" sz="2800" b="1">
              <a:solidFill>
                <a:srgbClr val="FF0000"/>
              </a:solidFill>
              <a:latin typeface="华文仿宋" charset="-122"/>
              <a:ea typeface="华文仿宋" charset="-122"/>
            </a:endParaRPr>
          </a:p>
        </p:txBody>
      </p:sp>
      <p:sp>
        <p:nvSpPr>
          <p:cNvPr id="10" name="文本框 9"/>
          <p:cNvSpPr txBox="1"/>
          <p:nvPr/>
        </p:nvSpPr>
        <p:spPr>
          <a:xfrm>
            <a:off x="5632450" y="4265613"/>
            <a:ext cx="2498725" cy="522287"/>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偷东西被打；  </a:t>
            </a:r>
            <a:endParaRPr lang="zh-CN" altLang="en-US" sz="2800" b="1">
              <a:solidFill>
                <a:srgbClr val="FF0000"/>
              </a:solidFill>
              <a:latin typeface="华文仿宋" charset="-122"/>
              <a:ea typeface="华文仿宋" charset="-122"/>
            </a:endParaRPr>
          </a:p>
        </p:txBody>
      </p:sp>
      <p:sp>
        <p:nvSpPr>
          <p:cNvPr id="11" name="文本框 10"/>
          <p:cNvSpPr txBox="1"/>
          <p:nvPr/>
        </p:nvSpPr>
        <p:spPr>
          <a:xfrm>
            <a:off x="4117975" y="4787900"/>
            <a:ext cx="3478213" cy="522288"/>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因中举而喜极发疯； </a:t>
            </a:r>
            <a:endParaRPr lang="zh-CN" altLang="en-US" sz="2800" b="1">
              <a:solidFill>
                <a:srgbClr val="FF0000"/>
              </a:solidFill>
              <a:latin typeface="华文仿宋" charset="-122"/>
              <a:ea typeface="华文仿宋"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1+#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1+#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1+#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1+#ppt_w/2"/>
                                          </p:val>
                                        </p:tav>
                                        <p:tav tm="100000">
                                          <p:val>
                                            <p:strVal val="#ppt_x"/>
                                          </p:val>
                                        </p:tav>
                                      </p:tavLst>
                                    </p:anim>
                                    <p:anim calcmode="lin" valueType="num">
                                      <p:cBhvr additive="base">
                                        <p:cTn id="44" dur="500" fill="hold"/>
                                        <p:tgtEl>
                                          <p:spTgt spid="4"/>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1+#ppt_w/2"/>
                                          </p:val>
                                        </p:tav>
                                        <p:tav tm="100000">
                                          <p:val>
                                            <p:strVal val="#ppt_x"/>
                                          </p:val>
                                        </p:tav>
                                      </p:tavLst>
                                    </p:anim>
                                    <p:anim calcmode="lin" valueType="num">
                                      <p:cBhvr additive="base">
                                        <p:cTn id="4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8" grpId="0"/>
      <p:bldP spid="9" grpId="0"/>
      <p:bldP spid="10" grpId="0"/>
      <p:bldP spid="11" grpId="0"/>
      <p:bldP spid="4" grpId="0"/>
      <p:bldP spid="6" grpId="0"/>
    </p:bldLst>
  </p:timing>
</p:sld>
</file>

<file path=ppt/slides/slide76.xml><?xml version="1.0" encoding="utf-8"?>
<p:sld xmlns:a="http://schemas.openxmlformats.org/drawingml/2006/main" xmlns:r="http://schemas.openxmlformats.org/officeDocument/2006/relationships" xmlns:p="http://schemas.openxmlformats.org/presentationml/2006/main">
  <p:cSld>
    <p:bg>
      <p:bgPr>
        <a:gradFill rotWithShape="0">
          <a:gsLst>
            <a:gs pos="0">
              <a:srgbClr val="A6A6A6"/>
            </a:gs>
            <a:gs pos="100000">
              <a:srgbClr val="90FF90"/>
            </a:gs>
          </a:gsLst>
          <a:lin ang="5400000"/>
          <a:tileRect/>
        </a:gradFill>
        <a:effectLst/>
      </p:bgPr>
    </p:bg>
    <p:spTree>
      <p:nvGrpSpPr>
        <p:cNvPr id="1" name=""/>
        <p:cNvGrpSpPr/>
        <p:nvPr/>
      </p:nvGrpSpPr>
      <p:grpSpPr/>
      <p:sp>
        <p:nvSpPr>
          <p:cNvPr id="58370" name="文本框 3"/>
          <p:cNvSpPr txBox="1"/>
          <p:nvPr/>
        </p:nvSpPr>
        <p:spPr>
          <a:xfrm>
            <a:off x="327025" y="546100"/>
            <a:ext cx="8621713" cy="3538538"/>
          </a:xfrm>
          <a:prstGeom prst="rect">
            <a:avLst/>
          </a:prstGeom>
          <a:noFill/>
          <a:ln w="9525">
            <a:noFill/>
          </a:ln>
        </p:spPr>
        <p:txBody>
          <a:bodyPr wrap="square" anchor="t">
            <a:spAutoFit/>
          </a:bodyPr>
          <a:p>
            <a:r>
              <a:rPr lang="zh-CN" altLang="en-US" sz="2800" b="1">
                <a:latin typeface="华文中宋" charset="-122"/>
                <a:ea typeface="华文中宋" charset="-122"/>
              </a:rPr>
              <a:t>1</a:t>
            </a:r>
            <a:r>
              <a:rPr lang="en-US" altLang="zh-CN" sz="2800" b="1">
                <a:latin typeface="华文中宋" charset="-122"/>
                <a:ea typeface="华文中宋" charset="-122"/>
              </a:rPr>
              <a:t>1</a:t>
            </a:r>
            <a:r>
              <a:rPr lang="zh-CN" altLang="en-US" sz="2800" b="1">
                <a:latin typeface="华文中宋" charset="-122"/>
                <a:ea typeface="华文中宋" charset="-122"/>
              </a:rPr>
              <a:t>.甲段文字渲染一种悲凉的气氛，表明作者对孔乙已的态度是：_____________________________________。</a:t>
            </a:r>
            <a:endParaRPr lang="zh-CN" altLang="en-US" sz="2800" b="1">
              <a:latin typeface="华文中宋" charset="-122"/>
              <a:ea typeface="华文中宋" charset="-122"/>
            </a:endParaRPr>
          </a:p>
          <a:p>
            <a:r>
              <a:rPr lang="zh-CN" altLang="en-US" sz="2800" b="1">
                <a:latin typeface="华文中宋" charset="-122"/>
                <a:ea typeface="华文中宋" charset="-122"/>
              </a:rPr>
              <a:t>乙段文字创设了一个滑稽可笑的场景，表明作者对范进的态度是：___________________________________。</a:t>
            </a:r>
            <a:endParaRPr lang="zh-CN" altLang="en-US" sz="2800" b="1">
              <a:latin typeface="华文中宋" charset="-122"/>
              <a:ea typeface="华文中宋" charset="-122"/>
            </a:endParaRPr>
          </a:p>
          <a:p>
            <a:r>
              <a:rPr lang="zh-CN" altLang="en-US" sz="2800" b="1">
                <a:latin typeface="华文中宋" charset="-122"/>
                <a:ea typeface="华文中宋" charset="-122"/>
              </a:rPr>
              <a:t>1</a:t>
            </a:r>
            <a:r>
              <a:rPr lang="en-US" altLang="zh-CN" sz="2800" b="1">
                <a:latin typeface="华文中宋" charset="-122"/>
                <a:ea typeface="华文中宋" charset="-122"/>
              </a:rPr>
              <a:t>2</a:t>
            </a:r>
            <a:r>
              <a:rPr lang="zh-CN" altLang="en-US" sz="2800" b="1">
                <a:latin typeface="华文中宋" charset="-122"/>
                <a:ea typeface="华文中宋" charset="-122"/>
              </a:rPr>
              <a:t>.（甲）（乙）两段文字主要通过人物的语言、动作、外貌等描写刻画人物性格。请从上边两段文字中摘抄一例你最为欣赏的动作或语言描写的句子进行赏析。</a:t>
            </a:r>
            <a:endParaRPr lang="zh-CN" altLang="en-US" sz="2800" b="1">
              <a:latin typeface="华文中宋" charset="-122"/>
              <a:ea typeface="华文中宋" charset="-122"/>
            </a:endParaRPr>
          </a:p>
          <a:p>
            <a:endParaRPr lang="zh-CN" altLang="en-US" sz="2800" b="1">
              <a:latin typeface="华文中宋" charset="-122"/>
              <a:ea typeface="华文中宋" charset="-122"/>
            </a:endParaRPr>
          </a:p>
        </p:txBody>
      </p:sp>
      <p:sp>
        <p:nvSpPr>
          <p:cNvPr id="5" name="文本框 4"/>
          <p:cNvSpPr txBox="1"/>
          <p:nvPr/>
        </p:nvSpPr>
        <p:spPr>
          <a:xfrm>
            <a:off x="2093913" y="952500"/>
            <a:ext cx="6329362" cy="520700"/>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既批判又同情（哀其不幸，怒其不争） </a:t>
            </a:r>
            <a:endParaRPr lang="zh-CN" altLang="en-US" sz="2800" b="1">
              <a:solidFill>
                <a:srgbClr val="FF0000"/>
              </a:solidFill>
              <a:latin typeface="华文仿宋" charset="-122"/>
              <a:ea typeface="华文仿宋" charset="-122"/>
            </a:endParaRPr>
          </a:p>
        </p:txBody>
      </p:sp>
      <p:sp>
        <p:nvSpPr>
          <p:cNvPr id="6" name="文本框 5"/>
          <p:cNvSpPr txBox="1"/>
          <p:nvPr/>
        </p:nvSpPr>
        <p:spPr>
          <a:xfrm>
            <a:off x="2438400" y="1816100"/>
            <a:ext cx="4548188" cy="520700"/>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尖锐的讽刺，无情的嘲弄。 </a:t>
            </a:r>
            <a:endParaRPr lang="zh-CN" altLang="en-US" sz="2800" b="1">
              <a:solidFill>
                <a:srgbClr val="FF0000"/>
              </a:solidFill>
              <a:latin typeface="华文仿宋" charset="-122"/>
              <a:ea typeface="华文仿宋" charset="-122"/>
            </a:endParaRPr>
          </a:p>
        </p:txBody>
      </p:sp>
      <p:sp>
        <p:nvSpPr>
          <p:cNvPr id="7" name="文本框 6"/>
          <p:cNvSpPr txBox="1"/>
          <p:nvPr/>
        </p:nvSpPr>
        <p:spPr>
          <a:xfrm>
            <a:off x="327025" y="3505200"/>
            <a:ext cx="8710613" cy="3108325"/>
          </a:xfrm>
          <a:prstGeom prst="rect">
            <a:avLst/>
          </a:prstGeom>
          <a:noFill/>
          <a:ln w="9525">
            <a:noFill/>
          </a:ln>
        </p:spPr>
        <p:txBody>
          <a:bodyPr wrap="square" anchor="t">
            <a:spAutoFit/>
          </a:bodyPr>
          <a:p>
            <a:r>
              <a:rPr lang="zh-CN" altLang="en-US" sz="2800" b="1">
                <a:solidFill>
                  <a:srgbClr val="FF0000"/>
                </a:solidFill>
                <a:latin typeface="华文仿宋" charset="-122"/>
                <a:ea typeface="华文仿宋" charset="-122"/>
              </a:rPr>
              <a:t>例如：孔乙已：低声说道：“跌断，跌，跌……”</a:t>
            </a:r>
            <a:endParaRPr lang="zh-CN" altLang="en-US" sz="2800" b="1">
              <a:solidFill>
                <a:srgbClr val="FF0000"/>
              </a:solidFill>
              <a:latin typeface="华文仿宋" charset="-122"/>
              <a:ea typeface="华文仿宋" charset="-122"/>
            </a:endParaRPr>
          </a:p>
          <a:p>
            <a:r>
              <a:rPr lang="zh-CN" altLang="en-US" sz="2800" b="1">
                <a:solidFill>
                  <a:srgbClr val="FF0000"/>
                </a:solidFill>
                <a:latin typeface="华文仿宋" charset="-122"/>
                <a:ea typeface="华文仿宋" charset="-122"/>
              </a:rPr>
              <a:t>语言描写，表现了孔乙已自欺欺人，死要面子，迂腐可笑的性格特点。</a:t>
            </a:r>
            <a:endParaRPr lang="zh-CN" altLang="en-US" sz="2800" b="1">
              <a:solidFill>
                <a:srgbClr val="FF0000"/>
              </a:solidFill>
              <a:latin typeface="华文仿宋" charset="-122"/>
              <a:ea typeface="华文仿宋" charset="-122"/>
            </a:endParaRPr>
          </a:p>
          <a:p>
            <a:r>
              <a:rPr lang="zh-CN" altLang="en-US" sz="2800" b="1">
                <a:solidFill>
                  <a:srgbClr val="FF0000"/>
                </a:solidFill>
                <a:latin typeface="华文仿宋" charset="-122"/>
                <a:ea typeface="华文仿宋" charset="-122"/>
              </a:rPr>
              <a:t>又如：范进不看便罢，看了一遍，又念一遍，自己把两手拍了一下，笑了一声，道： “噫！好了!我中了!”</a:t>
            </a:r>
            <a:endParaRPr lang="zh-CN" altLang="en-US" sz="2800" b="1">
              <a:solidFill>
                <a:srgbClr val="FF0000"/>
              </a:solidFill>
              <a:latin typeface="华文仿宋" charset="-122"/>
              <a:ea typeface="华文仿宋" charset="-122"/>
            </a:endParaRPr>
          </a:p>
          <a:p>
            <a:r>
              <a:rPr lang="zh-CN" altLang="en-US" sz="2800" b="1">
                <a:solidFill>
                  <a:srgbClr val="FF0000"/>
                </a:solidFill>
                <a:latin typeface="华文仿宋" charset="-122"/>
                <a:ea typeface="华文仿宋" charset="-122"/>
              </a:rPr>
              <a:t>动作语言描写，表现了范进热衷功名，利欲熏心的性格特点。</a:t>
            </a:r>
            <a:endParaRPr lang="zh-CN" altLang="en-US" sz="2800" b="1">
              <a:solidFill>
                <a:srgbClr val="FF0000"/>
              </a:solidFill>
              <a:latin typeface="华文仿宋" charset="-122"/>
              <a:ea typeface="华文仿宋"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7">
                                            <p:txEl>
                                              <p:charRg st="0" end="38"/>
                                            </p:txEl>
                                          </p:spTgt>
                                        </p:tgtEl>
                                        <p:attrNameLst>
                                          <p:attrName>style.visibility</p:attrName>
                                        </p:attrNameLst>
                                      </p:cBhvr>
                                      <p:to>
                                        <p:strVal val="visible"/>
                                      </p:to>
                                    </p:set>
                                    <p:anim calcmode="lin" valueType="num">
                                      <p:cBhvr additive="base">
                                        <p:cTn id="19" dur="500" fill="hold"/>
                                        <p:tgtEl>
                                          <p:spTgt spid="7">
                                            <p:txEl>
                                              <p:charRg st="0" end="38"/>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7">
                                            <p:txEl>
                                              <p:charRg st="0" end="38"/>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7">
                                            <p:txEl>
                                              <p:charRg st="38" end="63"/>
                                            </p:txEl>
                                          </p:spTgt>
                                        </p:tgtEl>
                                        <p:attrNameLst>
                                          <p:attrName>style.visibility</p:attrName>
                                        </p:attrNameLst>
                                      </p:cBhvr>
                                      <p:to>
                                        <p:strVal val="visible"/>
                                      </p:to>
                                    </p:set>
                                    <p:anim calcmode="lin" valueType="num">
                                      <p:cBhvr additive="base">
                                        <p:cTn id="25" dur="500" fill="hold"/>
                                        <p:tgtEl>
                                          <p:spTgt spid="7">
                                            <p:txEl>
                                              <p:charRg st="38" end="63"/>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7">
                                            <p:txEl>
                                              <p:charRg st="38" end="6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xEl>
                                              <p:charRg st="55" end="105"/>
                                            </p:txEl>
                                          </p:spTgt>
                                        </p:tgtEl>
                                        <p:attrNameLst>
                                          <p:attrName>style.visibility</p:attrName>
                                        </p:attrNameLst>
                                      </p:cBhvr>
                                      <p:to>
                                        <p:strVal val="visible"/>
                                      </p:to>
                                    </p:set>
                                    <p:anim calcmode="lin" valueType="num">
                                      <p:cBhvr additive="base">
                                        <p:cTn id="31" dur="500" fill="hold"/>
                                        <p:tgtEl>
                                          <p:spTgt spid="7">
                                            <p:txEl>
                                              <p:charRg st="55" end="10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charRg st="55" end="10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
                                            <p:txEl>
                                              <p:charRg st="105" end="133"/>
                                            </p:txEl>
                                          </p:spTgt>
                                        </p:tgtEl>
                                        <p:attrNameLst>
                                          <p:attrName>style.visibility</p:attrName>
                                        </p:attrNameLst>
                                      </p:cBhvr>
                                      <p:to>
                                        <p:strVal val="visible"/>
                                      </p:to>
                                    </p:set>
                                    <p:anim calcmode="lin" valueType="num">
                                      <p:cBhvr additive="base">
                                        <p:cTn id="37" dur="500" fill="hold"/>
                                        <p:tgtEl>
                                          <p:spTgt spid="7">
                                            <p:txEl>
                                              <p:charRg st="105" end="13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charRg st="105" end="13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3" name="文本框 3"/>
          <p:cNvSpPr txBox="1"/>
          <p:nvPr/>
        </p:nvSpPr>
        <p:spPr>
          <a:xfrm>
            <a:off x="279400" y="620713"/>
            <a:ext cx="8586788" cy="6000750"/>
          </a:xfrm>
          <a:prstGeom prst="rect">
            <a:avLst/>
          </a:prstGeom>
          <a:noFill/>
          <a:ln w="9525">
            <a:noFill/>
          </a:ln>
        </p:spPr>
        <p:txBody>
          <a:bodyPr wrap="square" anchor="t">
            <a:spAutoFit/>
          </a:bodyPr>
          <a:p>
            <a:r>
              <a:rPr lang="zh-CN" altLang="en-US" sz="2400" b="1">
                <a:latin typeface="华文中宋" charset="-122"/>
                <a:ea typeface="华文中宋" charset="-122"/>
              </a:rPr>
              <a:t>三、课外语段阅读</a:t>
            </a:r>
            <a:endParaRPr lang="zh-CN" altLang="en-US" sz="2400" b="1">
              <a:latin typeface="华文中宋" charset="-122"/>
              <a:ea typeface="华文中宋" charset="-122"/>
            </a:endParaRPr>
          </a:p>
          <a:p>
            <a:r>
              <a:rPr lang="zh-CN" altLang="en-US" sz="2400" b="1">
                <a:latin typeface="华文中宋" charset="-122"/>
                <a:ea typeface="华文中宋" charset="-122"/>
              </a:rPr>
              <a:t>阅读下面短文，回答问题</a:t>
            </a:r>
            <a:endParaRPr lang="zh-CN" altLang="en-US" sz="2400" b="1">
              <a:latin typeface="华文中宋" charset="-122"/>
              <a:ea typeface="华文中宋" charset="-122"/>
            </a:endParaRPr>
          </a:p>
          <a:p>
            <a:r>
              <a:rPr lang="zh-CN" altLang="en-US" sz="2400" b="1">
                <a:latin typeface="华文中宋" charset="-122"/>
                <a:ea typeface="华文中宋" charset="-122"/>
              </a:rPr>
              <a:t>（一）一串墨点</a:t>
            </a:r>
            <a:endParaRPr lang="zh-CN" altLang="en-US" sz="2400" b="1">
              <a:latin typeface="华文中宋" charset="-122"/>
              <a:ea typeface="华文中宋" charset="-122"/>
            </a:endParaRPr>
          </a:p>
          <a:p>
            <a:r>
              <a:rPr lang="zh-CN" altLang="en-US" sz="2400" b="1">
                <a:latin typeface="华文中宋" charset="-122"/>
                <a:ea typeface="华文中宋" charset="-122"/>
              </a:rPr>
              <a:t>   生产资料公司吴经理正在家写他的回忆文章。 </a:t>
            </a:r>
            <a:endParaRPr lang="zh-CN" altLang="en-US" sz="2400" b="1">
              <a:latin typeface="华文中宋" charset="-122"/>
              <a:ea typeface="华文中宋" charset="-122"/>
            </a:endParaRPr>
          </a:p>
          <a:p>
            <a:r>
              <a:rPr lang="zh-CN" altLang="en-US" sz="2400" b="1">
                <a:latin typeface="华文中宋" charset="-122"/>
                <a:ea typeface="华文中宋" charset="-122"/>
              </a:rPr>
              <a:t>　“1945年3月的一天，我们驻在魏民村，我在一个老乡家里起草与鬼子的作战计划。突然，钢笔不漏水了，我很急，一甩钢笔，墙上留下一串墨点。我继续起草计划。” </a:t>
            </a:r>
            <a:endParaRPr lang="zh-CN" altLang="en-US" sz="2400" b="1">
              <a:latin typeface="华文中宋" charset="-122"/>
              <a:ea typeface="华文中宋" charset="-122"/>
            </a:endParaRPr>
          </a:p>
          <a:p>
            <a:r>
              <a:rPr lang="zh-CN" altLang="en-US" sz="2400" b="1">
                <a:latin typeface="华文中宋" charset="-122"/>
                <a:ea typeface="华文中宋" charset="-122"/>
              </a:rPr>
              <a:t>　“警卫员来报：‘鬼子离村子还有2里远。’”“‘全体集合，迅速转移。’我说完，马上收拾文件和纸张。队伍迅速撤离了村子。我忽然想到鬼子是很狡猾的，那一串墨点可能会给村民带来灭顶之灾……” </a:t>
            </a:r>
            <a:endParaRPr lang="zh-CN" altLang="en-US" sz="2400" b="1">
              <a:latin typeface="华文中宋" charset="-122"/>
              <a:ea typeface="华文中宋" charset="-122"/>
            </a:endParaRPr>
          </a:p>
          <a:p>
            <a:r>
              <a:rPr lang="zh-CN" altLang="en-US" sz="2400" b="1">
                <a:latin typeface="华文中宋" charset="-122"/>
                <a:ea typeface="华文中宋" charset="-122"/>
              </a:rPr>
              <a:t>　刚写到这里，响起低低的敲门声。他急忙去开门，门口站了个土里土气的魏民村委主任，经理的脸上立时阴云密布。 </a:t>
            </a:r>
            <a:endParaRPr lang="zh-CN" altLang="en-US" sz="2400" b="1">
              <a:latin typeface="华文中宋" charset="-122"/>
              <a:ea typeface="华文中宋" charset="-122"/>
            </a:endParaRPr>
          </a:p>
          <a:p>
            <a:r>
              <a:rPr lang="zh-CN" altLang="en-US" sz="2400" b="1">
                <a:latin typeface="华文中宋" charset="-122"/>
                <a:ea typeface="华文中宋" charset="-122"/>
              </a:rPr>
              <a:t>　“吴经理，我们的化肥按计划不够。”村委主任看着经理的脸色，敬上一支烟，点上，</a:t>
            </a:r>
            <a:r>
              <a:rPr lang="zh-CN" altLang="en-US" sz="2400" b="1" u="sng">
                <a:solidFill>
                  <a:srgbClr val="FF0000"/>
                </a:solidFill>
                <a:latin typeface="华文中宋" charset="-122"/>
                <a:ea typeface="华文中宋" charset="-122"/>
              </a:rPr>
              <a:t>瑟缩</a:t>
            </a:r>
            <a:r>
              <a:rPr lang="zh-CN" altLang="en-US" sz="2400" b="1">
                <a:latin typeface="华文中宋" charset="-122"/>
                <a:ea typeface="华文中宋" charset="-122"/>
              </a:rPr>
              <a:t>进沙发的一个角里。</a:t>
            </a:r>
            <a:endParaRPr lang="zh-CN" altLang="en-US" sz="2400" b="1">
              <a:latin typeface="华文中宋" charset="-122"/>
              <a:ea typeface="华文中宋" charset="-122"/>
            </a:endParaRPr>
          </a:p>
          <a:p>
            <a:r>
              <a:rPr lang="zh-CN" altLang="en-US" sz="2400" b="1">
                <a:latin typeface="华文中宋" charset="-122"/>
                <a:ea typeface="华文中宋" charset="-122"/>
              </a:rPr>
              <a:t>    </a:t>
            </a:r>
            <a:r>
              <a:rPr lang="zh-CN" altLang="en-US" sz="2400" b="1" u="sng">
                <a:solidFill>
                  <a:srgbClr val="FF0000"/>
                </a:solidFill>
                <a:latin typeface="华文中宋" charset="-122"/>
                <a:ea typeface="华文中宋" charset="-122"/>
              </a:rPr>
              <a:t>经理吐出一口浓烟，那烟缭缭绕绕围着回忆录旋转</a:t>
            </a:r>
            <a:r>
              <a:rPr lang="zh-CN" altLang="en-US" sz="2400" b="1">
                <a:latin typeface="华文中宋" charset="-122"/>
                <a:ea typeface="华文中宋" charset="-122"/>
              </a:rPr>
              <a:t>。 </a:t>
            </a:r>
            <a:endParaRPr lang="zh-CN" altLang="en-US" sz="2400" b="1">
              <a:latin typeface="华文中宋" charset="-122"/>
              <a:ea typeface="华文中宋"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gradFill rotWithShape="0">
          <a:gsLst>
            <a:gs pos="0">
              <a:srgbClr val="A6A6A6"/>
            </a:gs>
            <a:gs pos="100000">
              <a:srgbClr val="FFC2A3"/>
            </a:gs>
          </a:gsLst>
          <a:lin ang="5400000"/>
          <a:tileRect/>
        </a:gradFill>
        <a:effectLst/>
      </p:bgPr>
    </p:bg>
    <p:spTree>
      <p:nvGrpSpPr>
        <p:cNvPr id="1" name=""/>
        <p:cNvGrpSpPr/>
        <p:nvPr/>
      </p:nvGrpSpPr>
      <p:grpSpPr/>
      <p:sp>
        <p:nvSpPr>
          <p:cNvPr id="60418" name="文本框 3"/>
          <p:cNvSpPr txBox="1"/>
          <p:nvPr/>
        </p:nvSpPr>
        <p:spPr>
          <a:xfrm>
            <a:off x="341313" y="301625"/>
            <a:ext cx="8550275" cy="6369050"/>
          </a:xfrm>
          <a:prstGeom prst="rect">
            <a:avLst/>
          </a:prstGeom>
          <a:noFill/>
          <a:ln w="9525">
            <a:noFill/>
          </a:ln>
        </p:spPr>
        <p:txBody>
          <a:bodyPr wrap="square" anchor="t">
            <a:spAutoFit/>
          </a:bodyPr>
          <a:p>
            <a:r>
              <a:rPr lang="en-US" altLang="zh-CN" sz="2400" b="1">
                <a:latin typeface="华文中宋" charset="-122"/>
                <a:ea typeface="华文中宋" charset="-122"/>
              </a:rPr>
              <a:t>  </a:t>
            </a:r>
            <a:r>
              <a:rPr lang="zh-CN" altLang="en-US" sz="2400" b="1">
                <a:latin typeface="华文中宋" charset="-122"/>
                <a:ea typeface="华文中宋" charset="-122"/>
              </a:rPr>
              <a:t>“我也没有什么办法嘛，化肥就这些，紧张呀!”吴经理皱皱眉头。 打发出村委主任，吴经理继续写自己的回忆录： “……我单独来到那个老乡家。 “老乡问：‘政委你不是出去了吗?鬼子已把村子包围了。’” “我什么也没有说，径直走到桌旁，拿出匕首，刮去那一串墨点。” “老乡站在我的身后，眼睛流出了眼泪：‘队伍真好!’……” </a:t>
            </a:r>
            <a:endParaRPr lang="zh-CN" altLang="en-US" sz="2400" b="1">
              <a:latin typeface="华文中宋" charset="-122"/>
              <a:ea typeface="华文中宋" charset="-122"/>
            </a:endParaRPr>
          </a:p>
          <a:p>
            <a:r>
              <a:rPr lang="zh-CN" altLang="en-US" sz="2400" b="1">
                <a:latin typeface="华文中宋" charset="-122"/>
                <a:ea typeface="华文中宋" charset="-122"/>
              </a:rPr>
              <a:t>　又是一阵急促的敲门声。三响。“怎么又回来了。”吴经理嘟噜着，慢慢开了门，</a:t>
            </a:r>
            <a:r>
              <a:rPr lang="zh-CN" altLang="en-US" sz="2400" b="1">
                <a:solidFill>
                  <a:srgbClr val="FF0000"/>
                </a:solidFill>
                <a:latin typeface="华文中宋" charset="-122"/>
                <a:ea typeface="华文中宋" charset="-122"/>
              </a:rPr>
              <a:t>眼前顿时一亮</a:t>
            </a:r>
            <a:r>
              <a:rPr lang="zh-CN" altLang="en-US" sz="2400" b="1">
                <a:latin typeface="华文中宋" charset="-122"/>
                <a:ea typeface="华文中宋" charset="-122"/>
              </a:rPr>
              <a:t>：“小王呀!快，快进来!抽，</a:t>
            </a:r>
            <a:r>
              <a:rPr lang="zh-CN" altLang="en-US" sz="2400" b="1">
                <a:solidFill>
                  <a:srgbClr val="FF0000"/>
                </a:solidFill>
                <a:latin typeface="华文中宋" charset="-122"/>
                <a:ea typeface="华文中宋" charset="-122"/>
              </a:rPr>
              <a:t>抽支孬烟</a:t>
            </a:r>
            <a:r>
              <a:rPr lang="zh-CN" altLang="en-US" sz="2400" b="1">
                <a:latin typeface="华文中宋" charset="-122"/>
                <a:ea typeface="华文中宋" charset="-122"/>
              </a:rPr>
              <a:t>!”吴经理抽出一支“</a:t>
            </a:r>
            <a:r>
              <a:rPr lang="zh-CN" altLang="en-US" sz="2400" b="1">
                <a:solidFill>
                  <a:srgbClr val="FF0000"/>
                </a:solidFill>
                <a:latin typeface="华文中宋" charset="-122"/>
                <a:ea typeface="华文中宋" charset="-122"/>
              </a:rPr>
              <a:t>良友</a:t>
            </a:r>
            <a:r>
              <a:rPr lang="zh-CN" altLang="en-US" sz="2400" b="1">
                <a:latin typeface="华文中宋" charset="-122"/>
                <a:ea typeface="华文中宋" charset="-122"/>
              </a:rPr>
              <a:t>”。 </a:t>
            </a:r>
            <a:endParaRPr lang="zh-CN" altLang="en-US" sz="2400" b="1">
              <a:latin typeface="华文中宋" charset="-122"/>
              <a:ea typeface="华文中宋" charset="-122"/>
            </a:endParaRPr>
          </a:p>
          <a:p>
            <a:r>
              <a:rPr lang="zh-CN" altLang="en-US" sz="2400" b="1">
                <a:latin typeface="华文中宋" charset="-122"/>
                <a:ea typeface="华文中宋" charset="-122"/>
              </a:rPr>
              <a:t>　小王一手夹着烟，一手平放在沙发的后背上，跷着二郎腿，吞烟吐雾，好不潇洒自在：“大经理，那事办得怎样啦?回扣这个数。”平放在沙发上的手抬了抬。 </a:t>
            </a:r>
            <a:endParaRPr lang="zh-CN" altLang="en-US" sz="2400" b="1">
              <a:latin typeface="华文中宋" charset="-122"/>
              <a:ea typeface="华文中宋" charset="-122"/>
            </a:endParaRPr>
          </a:p>
          <a:p>
            <a:r>
              <a:rPr lang="zh-CN" altLang="en-US" sz="2400" b="1">
                <a:latin typeface="华文中宋" charset="-122"/>
                <a:ea typeface="华文中宋" charset="-122"/>
              </a:rPr>
              <a:t>　“我这就写条子。”吴经理习惯地写道：请给化肥……突然，钢笔不漏水了，来不及吸，只好把笔一甩，一串墨点正印在“队伍真好!”下面，像是加了一串着重号。吴经理看着这些墨点，内心深处响起了—声声呼唤：“队伍真好!……”手竟不觉颤抖起来了……    （《微型小说选刊》2010年第16期）</a:t>
            </a:r>
            <a:endParaRPr lang="zh-CN" altLang="en-US" sz="2400" b="1">
              <a:latin typeface="华文中宋" charset="-122"/>
              <a:ea typeface="华文中宋"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gradFill rotWithShape="0">
          <a:gsLst>
            <a:gs pos="0">
              <a:srgbClr val="A6A6A6"/>
            </a:gs>
            <a:gs pos="100000">
              <a:srgbClr val="90E1FF"/>
            </a:gs>
          </a:gsLst>
          <a:lin ang="5400000"/>
          <a:tileRect/>
        </a:gradFill>
        <a:effectLst/>
      </p:bgPr>
    </p:bg>
    <p:spTree>
      <p:nvGrpSpPr>
        <p:cNvPr id="1" name=""/>
        <p:cNvGrpSpPr/>
        <p:nvPr/>
      </p:nvGrpSpPr>
      <p:grpSpPr/>
      <p:sp>
        <p:nvSpPr>
          <p:cNvPr id="4" name="文本框 3"/>
          <p:cNvSpPr txBox="1"/>
          <p:nvPr/>
        </p:nvSpPr>
        <p:spPr>
          <a:xfrm>
            <a:off x="423863" y="434975"/>
            <a:ext cx="8555037" cy="6430963"/>
          </a:xfrm>
          <a:prstGeom prst="rect">
            <a:avLst/>
          </a:prstGeom>
          <a:noFill/>
          <a:ln w="9525">
            <a:noFill/>
          </a:ln>
        </p:spPr>
        <p:txBody>
          <a:bodyPr wrap="square" anchor="t">
            <a:spAutoFit/>
          </a:bodyPr>
          <a:p>
            <a:r>
              <a:rPr lang="zh-CN" altLang="en-US" sz="2800" b="1">
                <a:latin typeface="华文中宋" charset="-122"/>
                <a:ea typeface="华文中宋" charset="-122"/>
              </a:rPr>
              <a:t>1.解释文中加点的词语。</a:t>
            </a:r>
            <a:endParaRPr lang="zh-CN" altLang="en-US" sz="2800" b="1">
              <a:latin typeface="华文中宋" charset="-122"/>
              <a:ea typeface="华文中宋" charset="-122"/>
            </a:endParaRPr>
          </a:p>
          <a:p>
            <a:r>
              <a:rPr lang="zh-CN" altLang="en-US" sz="2800" b="1">
                <a:latin typeface="华文中宋" charset="-122"/>
                <a:ea typeface="华文中宋" charset="-122"/>
              </a:rPr>
              <a:t>瑟缩：                                                                                                                                 </a:t>
            </a:r>
            <a:endParaRPr lang="zh-CN" altLang="en-US" sz="2800" b="1">
              <a:latin typeface="华文中宋" charset="-122"/>
              <a:ea typeface="华文中宋" charset="-122"/>
            </a:endParaRPr>
          </a:p>
          <a:p>
            <a:r>
              <a:rPr lang="en-US" altLang="zh-CN" sz="2800" b="1">
                <a:latin typeface="华文中宋" charset="-122"/>
                <a:ea typeface="华文中宋" charset="-122"/>
              </a:rPr>
              <a:t>2</a:t>
            </a:r>
            <a:r>
              <a:rPr lang="zh-CN" altLang="en-US" sz="2800" b="1">
                <a:latin typeface="华文中宋" charset="-122"/>
                <a:ea typeface="华文中宋" charset="-122"/>
              </a:rPr>
              <a:t>.选文画线句属于</a:t>
            </a:r>
            <a:r>
              <a:rPr lang="zh-CN" altLang="en-US" sz="2800" b="1" u="sng">
                <a:latin typeface="华文中宋" charset="-122"/>
                <a:ea typeface="华文中宋" charset="-122"/>
              </a:rPr>
              <a:t>     </a:t>
            </a:r>
            <a:r>
              <a:rPr lang="zh-CN" altLang="en-US" sz="2800" b="1">
                <a:latin typeface="华文中宋" charset="-122"/>
                <a:ea typeface="华文中宋" charset="-122"/>
              </a:rPr>
              <a:t>描写，有▁▁▁▁▁▁▁▁ </a:t>
            </a:r>
            <a:r>
              <a:rPr lang="zh-CN" altLang="en-US" sz="2800" b="1" u="sng">
                <a:latin typeface="华文中宋" charset="-122"/>
                <a:ea typeface="华文中宋" charset="-122"/>
              </a:rPr>
              <a:t>           </a:t>
            </a:r>
            <a:endParaRPr lang="zh-CN" altLang="en-US" sz="2800" b="1" u="sng">
              <a:latin typeface="华文中宋" charset="-122"/>
              <a:ea typeface="华文中宋" charset="-122"/>
            </a:endParaRPr>
          </a:p>
          <a:p>
            <a:r>
              <a:rPr lang="zh-CN" altLang="en-US" sz="2800" b="1">
                <a:latin typeface="华文中宋" charset="-122"/>
                <a:ea typeface="华文中宋" charset="-122"/>
              </a:rPr>
              <a:t>▁▁▁▁▁▁▁▁</a:t>
            </a:r>
            <a:r>
              <a:rPr lang="zh-CN" altLang="en-US" sz="2800" b="1">
                <a:latin typeface="华文中宋" charset="-122"/>
                <a:ea typeface="华文中宋" charset="-122"/>
                <a:sym typeface="宋体" panose="02010600030101010101" pitchFamily="2" charset="-122"/>
              </a:rPr>
              <a:t>▁▁▁</a:t>
            </a:r>
            <a:r>
              <a:rPr lang="zh-CN" altLang="en-US" sz="2800" b="1">
                <a:latin typeface="华文中宋" charset="-122"/>
                <a:ea typeface="华文中宋" charset="-122"/>
              </a:rPr>
              <a:t>作用。</a:t>
            </a:r>
            <a:endParaRPr lang="zh-CN" altLang="en-US" sz="2800" b="1">
              <a:latin typeface="华文中宋" charset="-122"/>
              <a:ea typeface="华文中宋" charset="-122"/>
            </a:endParaRPr>
          </a:p>
          <a:p>
            <a:r>
              <a:rPr lang="en-US" altLang="zh-CN" sz="2800" b="1">
                <a:latin typeface="华文中宋" charset="-122"/>
                <a:ea typeface="华文中宋" charset="-122"/>
              </a:rPr>
              <a:t>3</a:t>
            </a:r>
            <a:r>
              <a:rPr lang="zh-CN" altLang="en-US" sz="2800" b="1">
                <a:latin typeface="华文中宋" charset="-122"/>
                <a:ea typeface="华文中宋" charset="-122"/>
              </a:rPr>
              <a:t>.面对村委主任和小王，吴经理的前后态度有什么不同？揭示了怎样的主题？这是运用了</a:t>
            </a:r>
            <a:r>
              <a:rPr lang="zh-CN" altLang="en-US" sz="2800" b="1" u="sng">
                <a:latin typeface="华文中宋" charset="-122"/>
                <a:ea typeface="华文中宋" charset="-122"/>
              </a:rPr>
              <a:t>    </a:t>
            </a:r>
            <a:r>
              <a:rPr lang="zh-CN" altLang="en-US" sz="2800" b="1">
                <a:latin typeface="华文中宋" charset="-122"/>
                <a:ea typeface="华文中宋" charset="-122"/>
              </a:rPr>
              <a:t>手法，课文《孔乙己》中有没有用到这样的手法，试简要分析。</a:t>
            </a:r>
            <a:endParaRPr lang="zh-CN" altLang="en-US" sz="2800" b="1">
              <a:latin typeface="华文中宋" charset="-122"/>
              <a:ea typeface="华文中宋" charset="-122"/>
            </a:endParaRPr>
          </a:p>
          <a:p>
            <a:r>
              <a:rPr lang="zh-CN" altLang="en-US" sz="2400" b="1">
                <a:solidFill>
                  <a:srgbClr val="FF0000"/>
                </a:solidFill>
                <a:latin typeface="华文仿宋" charset="-122"/>
                <a:ea typeface="华文仿宋" charset="-122"/>
              </a:rPr>
              <a:t>对村委主任：经理的脸上立时阴云密布；经理吐出一口浓烟，那烟缭缭绕绕围着回忆录旋转；打发走村主任。对小王：眼前顿时一亮：“小王呀!快，快进来!抽，抽支孬烟!”吴经理抽出一支“良友”。 揭示我们的干部在敌人的刀枪弹雨中没有屈服，经受住了考验，在糖衣炮弹面前却迷失了自我，丧失了应有的优良传统，冷漠了群众，令人叹惋；</a:t>
            </a:r>
            <a:r>
              <a:rPr lang="zh-CN" altLang="en-US" sz="2400" b="1" u="sng">
                <a:latin typeface="华文仿宋" charset="-122"/>
                <a:ea typeface="华文仿宋" charset="-122"/>
              </a:rPr>
              <a:t>对比手法</a:t>
            </a:r>
            <a:r>
              <a:rPr lang="zh-CN" altLang="en-US" sz="2400" b="1">
                <a:solidFill>
                  <a:srgbClr val="FF0000"/>
                </a:solidFill>
                <a:latin typeface="华文仿宋" charset="-122"/>
                <a:ea typeface="华文仿宋" charset="-122"/>
              </a:rPr>
              <a:t>；在写孔乙己有钱的时候，是“排出九文大钱”，穷困潦倒的时候，是“摸出四文大钱”， 通过对比表明孔乙己每况愈下的悲惨境地。</a:t>
            </a:r>
            <a:r>
              <a:rPr lang="zh-CN" altLang="en-US" sz="2400" b="1">
                <a:latin typeface="华文中宋" charset="-122"/>
                <a:ea typeface="华文中宋" charset="-122"/>
              </a:rPr>
              <a:t>                                                                               </a:t>
            </a:r>
            <a:endParaRPr lang="zh-CN" altLang="en-US" sz="2400" b="1">
              <a:latin typeface="华文中宋" charset="-122"/>
              <a:ea typeface="华文中宋" charset="-122"/>
            </a:endParaRPr>
          </a:p>
        </p:txBody>
      </p:sp>
      <p:sp>
        <p:nvSpPr>
          <p:cNvPr id="5" name="文本框 4"/>
          <p:cNvSpPr txBox="1"/>
          <p:nvPr/>
        </p:nvSpPr>
        <p:spPr>
          <a:xfrm>
            <a:off x="1347788" y="857250"/>
            <a:ext cx="6238875" cy="522288"/>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指身体因寒冷，受惊等而蜷缩兼抖动。</a:t>
            </a:r>
            <a:endParaRPr lang="zh-CN" altLang="en-US" sz="2800" b="1">
              <a:solidFill>
                <a:srgbClr val="FF0000"/>
              </a:solidFill>
              <a:latin typeface="华文仿宋" charset="-122"/>
              <a:ea typeface="华文仿宋" charset="-122"/>
            </a:endParaRPr>
          </a:p>
        </p:txBody>
      </p:sp>
      <p:sp>
        <p:nvSpPr>
          <p:cNvPr id="6" name="文本框 5"/>
          <p:cNvSpPr txBox="1"/>
          <p:nvPr/>
        </p:nvSpPr>
        <p:spPr>
          <a:xfrm>
            <a:off x="3386138" y="1301750"/>
            <a:ext cx="895350" cy="522288"/>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细节</a:t>
            </a:r>
            <a:endParaRPr lang="zh-CN" altLang="en-US" sz="2800" b="1">
              <a:solidFill>
                <a:srgbClr val="FF0000"/>
              </a:solidFill>
              <a:latin typeface="华文仿宋" charset="-122"/>
              <a:ea typeface="华文仿宋" charset="-122"/>
            </a:endParaRPr>
          </a:p>
        </p:txBody>
      </p:sp>
      <p:sp>
        <p:nvSpPr>
          <p:cNvPr id="8" name="文本框 7"/>
          <p:cNvSpPr txBox="1"/>
          <p:nvPr/>
        </p:nvSpPr>
        <p:spPr>
          <a:xfrm>
            <a:off x="5783263" y="1301750"/>
            <a:ext cx="2676525" cy="522288"/>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揭示了吴经理对</a:t>
            </a:r>
            <a:endParaRPr lang="zh-CN" altLang="en-US" sz="2800" b="1">
              <a:solidFill>
                <a:srgbClr val="FF0000"/>
              </a:solidFill>
              <a:latin typeface="华文仿宋" charset="-122"/>
              <a:ea typeface="华文仿宋" charset="-122"/>
            </a:endParaRPr>
          </a:p>
        </p:txBody>
      </p:sp>
      <p:sp>
        <p:nvSpPr>
          <p:cNvPr id="9" name="文本框 8"/>
          <p:cNvSpPr txBox="1"/>
          <p:nvPr/>
        </p:nvSpPr>
        <p:spPr>
          <a:xfrm>
            <a:off x="423863" y="1700213"/>
            <a:ext cx="4457700" cy="522287"/>
          </a:xfrm>
          <a:prstGeom prst="rect">
            <a:avLst/>
          </a:prstGeom>
          <a:noFill/>
          <a:ln w="9525">
            <a:noFill/>
          </a:ln>
        </p:spPr>
        <p:txBody>
          <a:bodyPr wrap="none" anchor="t">
            <a:spAutoFit/>
          </a:bodyPr>
          <a:p>
            <a:r>
              <a:rPr lang="zh-CN" altLang="en-US" sz="2800" b="1">
                <a:solidFill>
                  <a:srgbClr val="FF0000"/>
                </a:solidFill>
                <a:latin typeface="华文仿宋" charset="-122"/>
                <a:ea typeface="华文仿宋" charset="-122"/>
              </a:rPr>
              <a:t>群众态度冷漠的官派作风。</a:t>
            </a:r>
            <a:endParaRPr lang="zh-CN" altLang="en-US" sz="2800" b="1">
              <a:solidFill>
                <a:srgbClr val="FF0000"/>
              </a:solidFill>
              <a:latin typeface="华文仿宋" charset="-122"/>
              <a:ea typeface="华文仿宋"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4">
                                            <p:txEl>
                                              <p:charRg st="273" end="572"/>
                                            </p:txEl>
                                          </p:spTgt>
                                        </p:tgtEl>
                                        <p:attrNameLst>
                                          <p:attrName>style.visibility</p:attrName>
                                        </p:attrNameLst>
                                      </p:cBhvr>
                                      <p:to>
                                        <p:strVal val="visible"/>
                                      </p:to>
                                    </p:set>
                                    <p:anim calcmode="lin" valueType="num">
                                      <p:cBhvr additive="base">
                                        <p:cTn id="27" dur="500" fill="hold"/>
                                        <p:tgtEl>
                                          <p:spTgt spid="4">
                                            <p:txEl>
                                              <p:charRg st="273" end="57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4">
                                            <p:txEl>
                                              <p:charRg st="273" end="57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84322" name="图片 184321" descr="花边图案33"/>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84323" name="文本框 184322"/>
          <p:cNvSpPr txBox="1"/>
          <p:nvPr/>
        </p:nvSpPr>
        <p:spPr>
          <a:xfrm>
            <a:off x="4356100" y="836613"/>
            <a:ext cx="4500563" cy="5051425"/>
          </a:xfrm>
          <a:prstGeom prst="rect">
            <a:avLst/>
          </a:prstGeom>
          <a:noFill/>
          <a:ln w="19050" cap="sq" cmpd="sng">
            <a:solidFill>
              <a:srgbClr val="000000"/>
            </a:solidFill>
            <a:prstDash val="solid"/>
            <a:miter/>
            <a:headEnd type="none" w="med" len="med"/>
            <a:tailEnd type="none" w="med" len="med"/>
          </a:ln>
        </p:spPr>
        <p:txBody>
          <a:bodyPr anchor="t">
            <a:spAutoFit/>
          </a:bodyPr>
          <a:p>
            <a:pPr>
              <a:buClr>
                <a:schemeClr val="bg1"/>
              </a:buClr>
            </a:pPr>
            <a:r>
              <a:rPr lang="en-US" altLang="zh-CN" dirty="0">
                <a:solidFill>
                  <a:srgbClr val="FFFFFF"/>
                </a:solidFill>
                <a:latin typeface="黑体" panose="02010609060101010101" pitchFamily="2" charset="-122"/>
                <a:ea typeface="黑体" panose="02010609060101010101" pitchFamily="2" charset="-122"/>
              </a:rPr>
              <a:t>    </a:t>
            </a:r>
            <a:r>
              <a:rPr lang="zh-CN" altLang="en-US" sz="4400" dirty="0">
                <a:solidFill>
                  <a:srgbClr val="FF3300"/>
                </a:solidFill>
                <a:latin typeface="黑体" panose="02010609060101010101" pitchFamily="2" charset="-122"/>
                <a:ea typeface="黑体" panose="02010609060101010101" pitchFamily="2" charset="-122"/>
              </a:rPr>
              <a:t>鲁迅</a:t>
            </a:r>
            <a:r>
              <a:rPr lang="zh-CN" altLang="en-US" sz="2800" dirty="0">
                <a:solidFill>
                  <a:srgbClr val="000000"/>
                </a:solidFill>
                <a:latin typeface="黑体" panose="02010609060101010101" pitchFamily="2" charset="-122"/>
                <a:ea typeface="黑体" panose="02010609060101010101" pitchFamily="2" charset="-122"/>
              </a:rPr>
              <a:t>（</a:t>
            </a:r>
            <a:r>
              <a:rPr lang="en-US" altLang="zh-CN" sz="2800" dirty="0">
                <a:solidFill>
                  <a:srgbClr val="000000"/>
                </a:solidFill>
                <a:latin typeface="黑体" panose="02010609060101010101" pitchFamily="2" charset="-122"/>
                <a:ea typeface="黑体" panose="02010609060101010101" pitchFamily="2" charset="-122"/>
              </a:rPr>
              <a:t>1881</a:t>
            </a:r>
            <a:r>
              <a:rPr lang="en-US" altLang="zh-CN" sz="2800" dirty="0">
                <a:solidFill>
                  <a:srgbClr val="000000"/>
                </a:solidFill>
                <a:latin typeface="Times New Roman" panose="02020603050405020304" pitchFamily="18" charset="0"/>
                <a:ea typeface="黑体" panose="02010609060101010101" pitchFamily="2" charset="-122"/>
              </a:rPr>
              <a:t>—</a:t>
            </a:r>
            <a:r>
              <a:rPr lang="en-US" altLang="zh-CN" sz="2800" dirty="0">
                <a:solidFill>
                  <a:srgbClr val="000000"/>
                </a:solidFill>
                <a:latin typeface="黑体" panose="02010609060101010101" pitchFamily="2" charset="-122"/>
                <a:ea typeface="黑体" panose="02010609060101010101" pitchFamily="2" charset="-122"/>
              </a:rPr>
              <a:t>1936</a:t>
            </a:r>
            <a:r>
              <a:rPr lang="zh-CN" altLang="en-US" sz="2800" dirty="0">
                <a:solidFill>
                  <a:srgbClr val="000000"/>
                </a:solidFill>
                <a:latin typeface="黑体" panose="02010609060101010101" pitchFamily="2" charset="-122"/>
                <a:ea typeface="黑体" panose="02010609060101010101" pitchFamily="2" charset="-122"/>
              </a:rPr>
              <a:t>）生于浙江绍兴，原名周树人，字豫才，自第一篇小说</a:t>
            </a:r>
            <a:r>
              <a:rPr lang="en-US" altLang="zh-CN" sz="2800" dirty="0">
                <a:solidFill>
                  <a:srgbClr val="000000"/>
                </a:solidFill>
                <a:latin typeface="黑体" panose="02010609060101010101" pitchFamily="2" charset="-122"/>
                <a:ea typeface="黑体" panose="02010609060101010101" pitchFamily="2" charset="-122"/>
              </a:rPr>
              <a:t>《</a:t>
            </a:r>
            <a:r>
              <a:rPr lang="zh-CN" altLang="en-US" sz="2800" dirty="0">
                <a:solidFill>
                  <a:srgbClr val="000000"/>
                </a:solidFill>
                <a:latin typeface="黑体" panose="02010609060101010101" pitchFamily="2" charset="-122"/>
                <a:ea typeface="黑体" panose="02010609060101010101" pitchFamily="2" charset="-122"/>
              </a:rPr>
              <a:t>狂人日记</a:t>
            </a:r>
            <a:r>
              <a:rPr lang="en-US" altLang="zh-CN" sz="2800" dirty="0">
                <a:solidFill>
                  <a:srgbClr val="000000"/>
                </a:solidFill>
                <a:latin typeface="黑体" panose="02010609060101010101" pitchFamily="2" charset="-122"/>
                <a:ea typeface="黑体" panose="02010609060101010101" pitchFamily="2" charset="-122"/>
              </a:rPr>
              <a:t>》</a:t>
            </a:r>
            <a:r>
              <a:rPr lang="zh-CN" altLang="en-US" sz="2800" dirty="0">
                <a:solidFill>
                  <a:srgbClr val="000000"/>
                </a:solidFill>
                <a:latin typeface="黑体" panose="02010609060101010101" pitchFamily="2" charset="-122"/>
                <a:ea typeface="黑体" panose="02010609060101010101" pitchFamily="2" charset="-122"/>
              </a:rPr>
              <a:t>开始用鲁迅作笔名。著名作品集有：</a:t>
            </a:r>
            <a:r>
              <a:rPr lang="en-US" altLang="zh-CN" sz="2800" dirty="0">
                <a:solidFill>
                  <a:srgbClr val="000000"/>
                </a:solidFill>
                <a:latin typeface="黑体" panose="02010609060101010101" pitchFamily="2" charset="-122"/>
                <a:ea typeface="黑体" panose="02010609060101010101" pitchFamily="2" charset="-122"/>
              </a:rPr>
              <a:t>《</a:t>
            </a:r>
            <a:r>
              <a:rPr lang="zh-CN" altLang="en-US" sz="2800" dirty="0">
                <a:solidFill>
                  <a:srgbClr val="000000"/>
                </a:solidFill>
                <a:latin typeface="黑体" panose="02010609060101010101" pitchFamily="2" charset="-122"/>
                <a:ea typeface="黑体" panose="02010609060101010101" pitchFamily="2" charset="-122"/>
              </a:rPr>
              <a:t>野草</a:t>
            </a:r>
            <a:r>
              <a:rPr lang="en-US" altLang="zh-CN" sz="2800" dirty="0">
                <a:solidFill>
                  <a:srgbClr val="000000"/>
                </a:solidFill>
                <a:latin typeface="黑体" panose="02010609060101010101" pitchFamily="2" charset="-122"/>
                <a:ea typeface="黑体" panose="02010609060101010101" pitchFamily="2" charset="-122"/>
              </a:rPr>
              <a:t>》</a:t>
            </a:r>
            <a:r>
              <a:rPr lang="zh-CN" altLang="en-US" sz="2800" dirty="0">
                <a:solidFill>
                  <a:srgbClr val="000000"/>
                </a:solidFill>
                <a:latin typeface="黑体" panose="02010609060101010101" pitchFamily="2" charset="-122"/>
                <a:ea typeface="黑体" panose="02010609060101010101" pitchFamily="2" charset="-122"/>
              </a:rPr>
              <a:t>（散文诗</a:t>
            </a:r>
            <a:r>
              <a:rPr lang="zh-CN" altLang="en-US" sz="2800" dirty="0">
                <a:solidFill>
                  <a:srgbClr val="000000"/>
                </a:solidFill>
                <a:latin typeface="Times New Roman" panose="02020603050405020304" pitchFamily="18" charset="0"/>
                <a:ea typeface="黑体" panose="02010609060101010101" pitchFamily="2" charset="-122"/>
              </a:rPr>
              <a:t>集</a:t>
            </a:r>
            <a:r>
              <a:rPr lang="zh-CN" altLang="en-US" sz="2800" dirty="0">
                <a:solidFill>
                  <a:srgbClr val="000000"/>
                </a:solidFill>
                <a:latin typeface="黑体" panose="02010609060101010101" pitchFamily="2" charset="-122"/>
                <a:ea typeface="黑体" panose="02010609060101010101" pitchFamily="2" charset="-122"/>
              </a:rPr>
              <a:t>）、</a:t>
            </a:r>
            <a:r>
              <a:rPr lang="en-US" altLang="zh-CN" sz="2800" dirty="0">
                <a:solidFill>
                  <a:srgbClr val="000000"/>
                </a:solidFill>
                <a:latin typeface="黑体" panose="02010609060101010101" pitchFamily="2" charset="-122"/>
                <a:ea typeface="黑体" panose="02010609060101010101" pitchFamily="2" charset="-122"/>
              </a:rPr>
              <a:t>《</a:t>
            </a:r>
            <a:r>
              <a:rPr lang="zh-CN" altLang="en-US" sz="2800" dirty="0">
                <a:solidFill>
                  <a:srgbClr val="000000"/>
                </a:solidFill>
                <a:latin typeface="黑体" panose="02010609060101010101" pitchFamily="2" charset="-122"/>
                <a:ea typeface="黑体" panose="02010609060101010101" pitchFamily="2" charset="-122"/>
              </a:rPr>
              <a:t>朝花夕拾</a:t>
            </a:r>
            <a:r>
              <a:rPr lang="en-US" altLang="zh-CN" sz="2800" dirty="0">
                <a:solidFill>
                  <a:srgbClr val="000000"/>
                </a:solidFill>
                <a:latin typeface="黑体" panose="02010609060101010101" pitchFamily="2" charset="-122"/>
                <a:ea typeface="黑体" panose="02010609060101010101" pitchFamily="2" charset="-122"/>
              </a:rPr>
              <a:t>》</a:t>
            </a:r>
            <a:r>
              <a:rPr lang="zh-CN" altLang="en-US" sz="2800" dirty="0">
                <a:solidFill>
                  <a:srgbClr val="000000"/>
                </a:solidFill>
                <a:latin typeface="黑体" panose="02010609060101010101" pitchFamily="2" charset="-122"/>
                <a:ea typeface="黑体" panose="02010609060101010101" pitchFamily="2" charset="-122"/>
              </a:rPr>
              <a:t>（散文</a:t>
            </a:r>
            <a:r>
              <a:rPr lang="zh-CN" altLang="en-US" sz="2800" dirty="0">
                <a:solidFill>
                  <a:srgbClr val="000000"/>
                </a:solidFill>
                <a:latin typeface="Times New Roman" panose="02020603050405020304" pitchFamily="18" charset="0"/>
                <a:ea typeface="黑体" panose="02010609060101010101" pitchFamily="2" charset="-122"/>
              </a:rPr>
              <a:t>集</a:t>
            </a:r>
            <a:r>
              <a:rPr lang="zh-CN" altLang="en-US" sz="2800" dirty="0">
                <a:solidFill>
                  <a:srgbClr val="000000"/>
                </a:solidFill>
                <a:latin typeface="黑体" panose="02010609060101010101" pitchFamily="2" charset="-122"/>
                <a:ea typeface="黑体" panose="02010609060101010101" pitchFamily="2" charset="-122"/>
              </a:rPr>
              <a:t>）、</a:t>
            </a:r>
            <a:r>
              <a:rPr lang="en-US" altLang="zh-CN" sz="2800" dirty="0">
                <a:solidFill>
                  <a:srgbClr val="000000"/>
                </a:solidFill>
                <a:latin typeface="黑体" panose="02010609060101010101" pitchFamily="2" charset="-122"/>
                <a:ea typeface="黑体" panose="02010609060101010101" pitchFamily="2" charset="-122"/>
              </a:rPr>
              <a:t>《</a:t>
            </a:r>
            <a:r>
              <a:rPr lang="zh-CN" altLang="en-US" sz="2800" dirty="0">
                <a:solidFill>
                  <a:srgbClr val="000000"/>
                </a:solidFill>
                <a:latin typeface="黑体" panose="02010609060101010101" pitchFamily="2" charset="-122"/>
                <a:ea typeface="黑体" panose="02010609060101010101" pitchFamily="2" charset="-122"/>
              </a:rPr>
              <a:t>呐喊</a:t>
            </a:r>
            <a:r>
              <a:rPr lang="en-US" altLang="zh-CN" sz="2800" dirty="0">
                <a:solidFill>
                  <a:srgbClr val="000000"/>
                </a:solidFill>
                <a:latin typeface="黑体" panose="02010609060101010101" pitchFamily="2" charset="-122"/>
                <a:ea typeface="黑体" panose="02010609060101010101" pitchFamily="2" charset="-122"/>
              </a:rPr>
              <a:t>》《</a:t>
            </a:r>
            <a:r>
              <a:rPr lang="zh-CN" altLang="en-US" sz="2800" dirty="0">
                <a:solidFill>
                  <a:srgbClr val="000000"/>
                </a:solidFill>
                <a:latin typeface="黑体" panose="02010609060101010101" pitchFamily="2" charset="-122"/>
                <a:ea typeface="黑体" panose="02010609060101010101" pitchFamily="2" charset="-122"/>
              </a:rPr>
              <a:t>彷徨</a:t>
            </a:r>
            <a:r>
              <a:rPr lang="en-US" altLang="zh-CN" sz="2800" dirty="0">
                <a:solidFill>
                  <a:srgbClr val="000000"/>
                </a:solidFill>
                <a:latin typeface="黑体" panose="02010609060101010101" pitchFamily="2" charset="-122"/>
                <a:ea typeface="黑体" panose="02010609060101010101" pitchFamily="2" charset="-122"/>
              </a:rPr>
              <a:t>》《</a:t>
            </a:r>
            <a:r>
              <a:rPr lang="zh-CN" altLang="en-US" sz="2800" dirty="0">
                <a:solidFill>
                  <a:srgbClr val="000000"/>
                </a:solidFill>
                <a:latin typeface="黑体" panose="02010609060101010101" pitchFamily="2" charset="-122"/>
                <a:ea typeface="黑体" panose="02010609060101010101" pitchFamily="2" charset="-122"/>
              </a:rPr>
              <a:t>故事新编</a:t>
            </a:r>
            <a:r>
              <a:rPr lang="en-US" altLang="zh-CN" sz="2800" dirty="0">
                <a:solidFill>
                  <a:srgbClr val="000000"/>
                </a:solidFill>
                <a:latin typeface="黑体" panose="02010609060101010101" pitchFamily="2" charset="-122"/>
                <a:ea typeface="黑体" panose="02010609060101010101" pitchFamily="2" charset="-122"/>
              </a:rPr>
              <a:t>》</a:t>
            </a:r>
            <a:r>
              <a:rPr lang="zh-CN" altLang="en-US" sz="2800" dirty="0">
                <a:solidFill>
                  <a:srgbClr val="000000"/>
                </a:solidFill>
                <a:latin typeface="黑体" panose="02010609060101010101" pitchFamily="2" charset="-122"/>
                <a:ea typeface="黑体" panose="02010609060101010101" pitchFamily="2" charset="-122"/>
              </a:rPr>
              <a:t>（小说</a:t>
            </a:r>
            <a:r>
              <a:rPr lang="zh-CN" altLang="en-US" sz="2800" dirty="0">
                <a:solidFill>
                  <a:srgbClr val="000000"/>
                </a:solidFill>
                <a:latin typeface="Times New Roman" panose="02020603050405020304" pitchFamily="18" charset="0"/>
                <a:ea typeface="黑体" panose="02010609060101010101" pitchFamily="2" charset="-122"/>
              </a:rPr>
              <a:t>集</a:t>
            </a:r>
            <a:r>
              <a:rPr lang="zh-CN" altLang="en-US" sz="2800" dirty="0">
                <a:solidFill>
                  <a:srgbClr val="000000"/>
                </a:solidFill>
                <a:latin typeface="黑体" panose="02010609060101010101" pitchFamily="2" charset="-122"/>
                <a:ea typeface="黑体" panose="02010609060101010101" pitchFamily="2" charset="-122"/>
              </a:rPr>
              <a:t>）、</a:t>
            </a:r>
            <a:r>
              <a:rPr lang="en-US" altLang="zh-CN" sz="2800" dirty="0">
                <a:solidFill>
                  <a:srgbClr val="000000"/>
                </a:solidFill>
                <a:latin typeface="Times New Roman" panose="02020603050405020304" pitchFamily="18" charset="0"/>
                <a:ea typeface="黑体" panose="02010609060101010101" pitchFamily="2" charset="-122"/>
              </a:rPr>
              <a:t>《</a:t>
            </a:r>
            <a:r>
              <a:rPr lang="zh-CN" altLang="en-US" sz="2800" dirty="0">
                <a:solidFill>
                  <a:srgbClr val="000000"/>
                </a:solidFill>
                <a:latin typeface="黑体" panose="02010609060101010101" pitchFamily="2" charset="-122"/>
                <a:ea typeface="黑体" panose="02010609060101010101" pitchFamily="2" charset="-122"/>
              </a:rPr>
              <a:t>华盖集</a:t>
            </a:r>
            <a:r>
              <a:rPr lang="en-US" altLang="zh-CN" sz="2800" dirty="0">
                <a:solidFill>
                  <a:srgbClr val="000000"/>
                </a:solidFill>
                <a:latin typeface="黑体" panose="02010609060101010101" pitchFamily="2" charset="-122"/>
                <a:ea typeface="黑体" panose="02010609060101010101" pitchFamily="2" charset="-122"/>
              </a:rPr>
              <a:t>》《</a:t>
            </a:r>
            <a:r>
              <a:rPr lang="zh-CN" altLang="en-US" sz="2800" dirty="0">
                <a:solidFill>
                  <a:srgbClr val="000000"/>
                </a:solidFill>
                <a:latin typeface="黑体" panose="02010609060101010101" pitchFamily="2" charset="-122"/>
                <a:ea typeface="黑体" panose="02010609060101010101" pitchFamily="2" charset="-122"/>
              </a:rPr>
              <a:t>坟</a:t>
            </a:r>
            <a:r>
              <a:rPr lang="en-US" altLang="zh-CN" sz="2800" dirty="0">
                <a:solidFill>
                  <a:srgbClr val="000000"/>
                </a:solidFill>
                <a:latin typeface="黑体" panose="02010609060101010101" pitchFamily="2" charset="-122"/>
                <a:ea typeface="黑体" panose="02010609060101010101" pitchFamily="2" charset="-122"/>
              </a:rPr>
              <a:t>》</a:t>
            </a:r>
            <a:r>
              <a:rPr lang="zh-CN" altLang="en-US" sz="2800" dirty="0">
                <a:solidFill>
                  <a:srgbClr val="000000"/>
                </a:solidFill>
                <a:latin typeface="黑体" panose="02010609060101010101" pitchFamily="2" charset="-122"/>
                <a:ea typeface="黑体" panose="02010609060101010101" pitchFamily="2" charset="-122"/>
              </a:rPr>
              <a:t>（杂文</a:t>
            </a:r>
            <a:r>
              <a:rPr lang="zh-CN" altLang="en-US" sz="2800" dirty="0">
                <a:solidFill>
                  <a:srgbClr val="000000"/>
                </a:solidFill>
                <a:latin typeface="Times New Roman" panose="02020603050405020304" pitchFamily="18" charset="0"/>
                <a:ea typeface="黑体" panose="02010609060101010101" pitchFamily="2" charset="-122"/>
              </a:rPr>
              <a:t>集</a:t>
            </a:r>
            <a:r>
              <a:rPr lang="zh-CN" altLang="en-US" sz="2800" dirty="0">
                <a:solidFill>
                  <a:srgbClr val="000000"/>
                </a:solidFill>
                <a:latin typeface="黑体" panose="02010609060101010101" pitchFamily="2" charset="-122"/>
                <a:ea typeface="黑体" panose="02010609060101010101" pitchFamily="2" charset="-122"/>
              </a:rPr>
              <a:t>）。孔乙己选自小说集</a:t>
            </a:r>
            <a:r>
              <a:rPr lang="en-US" altLang="zh-CN" sz="2800" dirty="0">
                <a:solidFill>
                  <a:srgbClr val="000000"/>
                </a:solidFill>
                <a:latin typeface="黑体" panose="02010609060101010101" pitchFamily="2" charset="-122"/>
                <a:ea typeface="黑体" panose="02010609060101010101" pitchFamily="2" charset="-122"/>
              </a:rPr>
              <a:t>《</a:t>
            </a:r>
            <a:r>
              <a:rPr lang="zh-CN" altLang="en-US" sz="2800" dirty="0">
                <a:solidFill>
                  <a:srgbClr val="000000"/>
                </a:solidFill>
                <a:latin typeface="黑体" panose="02010609060101010101" pitchFamily="2" charset="-122"/>
                <a:ea typeface="黑体" panose="02010609060101010101" pitchFamily="2" charset="-122"/>
              </a:rPr>
              <a:t>呐喊</a:t>
            </a:r>
            <a:r>
              <a:rPr lang="en-US" altLang="zh-CN" sz="2800" dirty="0">
                <a:solidFill>
                  <a:srgbClr val="000000"/>
                </a:solidFill>
                <a:latin typeface="黑体" panose="02010609060101010101" pitchFamily="2" charset="-122"/>
                <a:ea typeface="黑体" panose="02010609060101010101" pitchFamily="2" charset="-122"/>
              </a:rPr>
              <a:t>》</a:t>
            </a:r>
            <a:r>
              <a:rPr lang="zh-CN" altLang="en-US" sz="2800" dirty="0">
                <a:solidFill>
                  <a:srgbClr val="000000"/>
                </a:solidFill>
                <a:latin typeface="黑体" panose="02010609060101010101" pitchFamily="2" charset="-122"/>
                <a:ea typeface="黑体" panose="02010609060101010101" pitchFamily="2" charset="-122"/>
              </a:rPr>
              <a:t>。</a:t>
            </a:r>
            <a:endParaRPr lang="zh-CN" altLang="en-US" sz="2800" dirty="0">
              <a:solidFill>
                <a:srgbClr val="000000"/>
              </a:solidFill>
              <a:latin typeface="黑体" panose="02010609060101010101" pitchFamily="2" charset="-122"/>
              <a:ea typeface="黑体" panose="02010609060101010101" pitchFamily="2" charset="-122"/>
            </a:endParaRPr>
          </a:p>
        </p:txBody>
      </p:sp>
      <p:pic>
        <p:nvPicPr>
          <p:cNvPr id="184324" name="图片 184323" descr="鲁迅"/>
          <p:cNvPicPr>
            <a:picLocks noChangeAspect="1"/>
          </p:cNvPicPr>
          <p:nvPr/>
        </p:nvPicPr>
        <p:blipFill>
          <a:blip r:embed="rId2"/>
          <a:stretch>
            <a:fillRect/>
          </a:stretch>
        </p:blipFill>
        <p:spPr>
          <a:xfrm>
            <a:off x="179388" y="836613"/>
            <a:ext cx="4084637" cy="5111750"/>
          </a:xfrm>
          <a:prstGeom prst="rect">
            <a:avLst/>
          </a:prstGeom>
          <a:noFill/>
          <a:ln w="9525">
            <a:noFill/>
          </a:ln>
        </p:spPr>
      </p:pic>
      <p:sp>
        <p:nvSpPr>
          <p:cNvPr id="5125" name="矩形 184324"/>
          <p:cNvSpPr>
            <a:spLocks noTextEdit="1"/>
          </p:cNvSpPr>
          <p:nvPr/>
        </p:nvSpPr>
        <p:spPr>
          <a:xfrm>
            <a:off x="0" y="0"/>
            <a:ext cx="2735263" cy="620713"/>
          </a:xfrm>
          <a:prstGeom prst="rect">
            <a:avLst/>
          </a:prstGeom>
        </p:spPr>
        <p:txBody>
          <a:bodyPr wrap="none" fromWordArt="1">
            <a:prstTxWarp prst="textPlain">
              <a:avLst>
                <a:gd name="adj" fmla="val 50000"/>
              </a:avLst>
            </a:prstTxWarp>
            <a:normAutofit/>
          </a:bodyPr>
          <a:p>
            <a:pPr algn="ctr"/>
            <a:r>
              <a:rPr lang="zh-CN" altLang="en-US" sz="3200" b="1">
                <a:solidFill>
                  <a:srgbClr val="FFFF00"/>
                </a:solidFill>
                <a:latin typeface="楷体_GB2312" charset="0"/>
                <a:ea typeface="楷体_GB2312" charset="0"/>
              </a:rPr>
              <a:t>文学常识</a:t>
            </a:r>
            <a:endParaRPr lang="zh-CN" altLang="en-US" sz="3200" b="1">
              <a:solidFill>
                <a:srgbClr val="FFFF00"/>
              </a:solidFill>
              <a:latin typeface="楷体_GB2312" charset="0"/>
              <a:ea typeface="楷体_GB2312"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84322"/>
                                        </p:tgtEl>
                                        <p:attrNameLst>
                                          <p:attrName>style.visibility</p:attrName>
                                        </p:attrNameLst>
                                      </p:cBhvr>
                                      <p:to>
                                        <p:strVal val="visible"/>
                                      </p:to>
                                    </p:set>
                                    <p:anim calcmode="lin" valueType="num">
                                      <p:cBhvr>
                                        <p:cTn id="7" dur="1000" fill="hold"/>
                                        <p:tgtEl>
                                          <p:spTgt spid="184322"/>
                                        </p:tgtEl>
                                        <p:attrNameLst>
                                          <p:attrName>ppt_w</p:attrName>
                                        </p:attrNameLst>
                                      </p:cBhvr>
                                      <p:tavLst>
                                        <p:tav tm="0">
                                          <p:val>
                                            <p:strVal val="#ppt_w*0.70"/>
                                          </p:val>
                                        </p:tav>
                                        <p:tav tm="100000">
                                          <p:val>
                                            <p:strVal val="#ppt_w"/>
                                          </p:val>
                                        </p:tav>
                                      </p:tavLst>
                                    </p:anim>
                                    <p:anim calcmode="lin" valueType="num">
                                      <p:cBhvr>
                                        <p:cTn id="8" dur="1000" fill="hold"/>
                                        <p:tgtEl>
                                          <p:spTgt spid="184322"/>
                                        </p:tgtEl>
                                        <p:attrNameLst>
                                          <p:attrName>ppt_h</p:attrName>
                                        </p:attrNameLst>
                                      </p:cBhvr>
                                      <p:tavLst>
                                        <p:tav tm="0">
                                          <p:val>
                                            <p:strVal val="#ppt_h"/>
                                          </p:val>
                                        </p:tav>
                                        <p:tav tm="100000">
                                          <p:val>
                                            <p:strVal val="#ppt_h"/>
                                          </p:val>
                                        </p:tav>
                                      </p:tavLst>
                                    </p:anim>
                                    <p:animEffect transition="in" filter="fade">
                                      <p:cBhvr>
                                        <p:cTn id="9" dur="1000"/>
                                        <p:tgtEl>
                                          <p:spTgt spid="184322"/>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5125"/>
                                        </p:tgtEl>
                                        <p:attrNameLst>
                                          <p:attrName>style.visibility</p:attrName>
                                        </p:attrNameLst>
                                      </p:cBhvr>
                                      <p:to>
                                        <p:strVal val="visible"/>
                                      </p:to>
                                    </p:set>
                                    <p:anim calcmode="lin" valueType="num">
                                      <p:cBhvr>
                                        <p:cTn id="13" dur="1000" fill="hold"/>
                                        <p:tgtEl>
                                          <p:spTgt spid="5125"/>
                                        </p:tgtEl>
                                        <p:attrNameLst>
                                          <p:attrName>ppt_w</p:attrName>
                                        </p:attrNameLst>
                                      </p:cBhvr>
                                      <p:tavLst>
                                        <p:tav tm="0">
                                          <p:val>
                                            <p:strVal val="#ppt_w*0.70"/>
                                          </p:val>
                                        </p:tav>
                                        <p:tav tm="100000">
                                          <p:val>
                                            <p:strVal val="#ppt_w"/>
                                          </p:val>
                                        </p:tav>
                                      </p:tavLst>
                                    </p:anim>
                                    <p:anim calcmode="lin" valueType="num">
                                      <p:cBhvr>
                                        <p:cTn id="14" dur="1000" fill="hold"/>
                                        <p:tgtEl>
                                          <p:spTgt spid="5125"/>
                                        </p:tgtEl>
                                        <p:attrNameLst>
                                          <p:attrName>ppt_h</p:attrName>
                                        </p:attrNameLst>
                                      </p:cBhvr>
                                      <p:tavLst>
                                        <p:tav tm="0">
                                          <p:val>
                                            <p:strVal val="#ppt_h"/>
                                          </p:val>
                                        </p:tav>
                                        <p:tav tm="100000">
                                          <p:val>
                                            <p:strVal val="#ppt_h"/>
                                          </p:val>
                                        </p:tav>
                                      </p:tavLst>
                                    </p:anim>
                                    <p:animEffect transition="in" filter="fade">
                                      <p:cBhvr>
                                        <p:cTn id="15" dur="1000"/>
                                        <p:tgtEl>
                                          <p:spTgt spid="5125"/>
                                        </p:tgtEl>
                                      </p:cBhvr>
                                    </p:animEffect>
                                  </p:childTnLst>
                                </p:cTn>
                              </p:par>
                            </p:childTnLst>
                          </p:cTn>
                        </p:par>
                        <p:par>
                          <p:cTn id="16" fill="hold">
                            <p:stCondLst>
                              <p:cond delay="2000"/>
                            </p:stCondLst>
                            <p:childTnLst>
                              <p:par>
                                <p:cTn id="17" presetID="31" presetClass="entr" presetSubtype="0" fill="hold" nodeType="afterEffect">
                                  <p:stCondLst>
                                    <p:cond delay="0"/>
                                  </p:stCondLst>
                                  <p:iterate type="lt">
                                    <p:tmPct val="5000"/>
                                  </p:iterate>
                                  <p:childTnLst>
                                    <p:set>
                                      <p:cBhvr>
                                        <p:cTn id="18" dur="1" fill="hold">
                                          <p:stCondLst>
                                            <p:cond delay="0"/>
                                          </p:stCondLst>
                                        </p:cTn>
                                        <p:tgtEl>
                                          <p:spTgt spid="184324"/>
                                        </p:tgtEl>
                                        <p:attrNameLst>
                                          <p:attrName>style.visibility</p:attrName>
                                        </p:attrNameLst>
                                      </p:cBhvr>
                                      <p:to>
                                        <p:strVal val="visible"/>
                                      </p:to>
                                    </p:set>
                                    <p:anim calcmode="lin" valueType="num">
                                      <p:cBhvr>
                                        <p:cTn id="19" dur="1000" fill="hold"/>
                                        <p:tgtEl>
                                          <p:spTgt spid="184324"/>
                                        </p:tgtEl>
                                        <p:attrNameLst>
                                          <p:attrName>ppt_w</p:attrName>
                                        </p:attrNameLst>
                                      </p:cBhvr>
                                      <p:tavLst>
                                        <p:tav tm="0">
                                          <p:val>
                                            <p:fltVal val="0.000000"/>
                                          </p:val>
                                        </p:tav>
                                        <p:tav tm="100000">
                                          <p:val>
                                            <p:strVal val="#ppt_w"/>
                                          </p:val>
                                        </p:tav>
                                      </p:tavLst>
                                    </p:anim>
                                    <p:anim calcmode="lin" valueType="num">
                                      <p:cBhvr>
                                        <p:cTn id="20" dur="1000" fill="hold"/>
                                        <p:tgtEl>
                                          <p:spTgt spid="184324"/>
                                        </p:tgtEl>
                                        <p:attrNameLst>
                                          <p:attrName>ppt_h</p:attrName>
                                        </p:attrNameLst>
                                      </p:cBhvr>
                                      <p:tavLst>
                                        <p:tav tm="0">
                                          <p:val>
                                            <p:fltVal val="0.000000"/>
                                          </p:val>
                                        </p:tav>
                                        <p:tav tm="100000">
                                          <p:val>
                                            <p:strVal val="#ppt_h"/>
                                          </p:val>
                                        </p:tav>
                                      </p:tavLst>
                                    </p:anim>
                                    <p:anim calcmode="lin" valueType="num">
                                      <p:cBhvr>
                                        <p:cTn id="21" dur="1000" fill="hold"/>
                                        <p:tgtEl>
                                          <p:spTgt spid="184324"/>
                                        </p:tgtEl>
                                        <p:attrNameLst>
                                          <p:attrName>style.rotation</p:attrName>
                                        </p:attrNameLst>
                                      </p:cBhvr>
                                      <p:tavLst>
                                        <p:tav tm="0">
                                          <p:val>
                                            <p:fltVal val="90.000000"/>
                                          </p:val>
                                        </p:tav>
                                        <p:tav tm="100000">
                                          <p:val>
                                            <p:fltVal val="0.000000"/>
                                          </p:val>
                                        </p:tav>
                                      </p:tavLst>
                                    </p:anim>
                                    <p:animEffect transition="in" filter="fade">
                                      <p:cBhvr>
                                        <p:cTn id="22" dur="1000"/>
                                        <p:tgtEl>
                                          <p:spTgt spid="184324"/>
                                        </p:tgtEl>
                                      </p:cBhvr>
                                    </p:animEffect>
                                  </p:childTnLst>
                                </p:cTn>
                              </p:par>
                            </p:childTnLst>
                          </p:cTn>
                        </p:par>
                        <p:par>
                          <p:cTn id="23" fill="hold">
                            <p:stCondLst>
                              <p:cond delay="2000"/>
                            </p:stCondLst>
                            <p:childTnLst>
                              <p:par>
                                <p:cTn id="24" presetID="27" presetClass="entr" presetSubtype="0" fill="hold" grpId="0" nodeType="afterEffect">
                                  <p:stCondLst>
                                    <p:cond delay="0"/>
                                  </p:stCondLst>
                                  <p:iterate type="lt">
                                    <p:tmPct val="50000"/>
                                  </p:iterate>
                                  <p:childTnLst>
                                    <p:set>
                                      <p:cBhvr>
                                        <p:cTn id="25" dur="1" fill="hold">
                                          <p:stCondLst>
                                            <p:cond delay="0"/>
                                          </p:stCondLst>
                                        </p:cTn>
                                        <p:tgtEl>
                                          <p:spTgt spid="184323"/>
                                        </p:tgtEl>
                                        <p:attrNameLst>
                                          <p:attrName>style.visibility</p:attrName>
                                        </p:attrNameLst>
                                      </p:cBhvr>
                                      <p:to>
                                        <p:strVal val="visible"/>
                                      </p:to>
                                    </p:set>
                                    <p:anim calcmode="discrete" valueType="clr">
                                      <p:cBhvr override="childStyle">
                                        <p:cTn id="26" dur="80"/>
                                        <p:tgtEl>
                                          <p:spTgt spid="184323"/>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184323"/>
                                        </p:tgtEl>
                                        <p:attrNameLst>
                                          <p:attrName>fillcolor</p:attrName>
                                        </p:attrNameLst>
                                      </p:cBhvr>
                                      <p:tavLst>
                                        <p:tav tm="0">
                                          <p:val>
                                            <p:clrVal>
                                              <a:schemeClr val="accent2"/>
                                            </p:clrVal>
                                          </p:val>
                                        </p:tav>
                                        <p:tav tm="50000">
                                          <p:val>
                                            <p:clrVal>
                                              <a:schemeClr val="hlink"/>
                                            </p:clrVal>
                                          </p:val>
                                        </p:tav>
                                      </p:tavLst>
                                    </p:anim>
                                    <p:set>
                                      <p:cBhvr>
                                        <p:cTn id="28" dur="80"/>
                                        <p:tgtEl>
                                          <p:spTgt spid="18432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3"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bg>
      <p:bgPr>
        <a:gradFill rotWithShape="0">
          <a:gsLst>
            <a:gs pos="0">
              <a:srgbClr val="198F51"/>
            </a:gs>
            <a:gs pos="47000">
              <a:schemeClr val="accent5"/>
            </a:gs>
          </a:gsLst>
          <a:lin ang="5400000" scaled="0"/>
        </a:gradFill>
        <a:effectLst/>
      </p:bgPr>
    </p:bg>
    <p:spTree>
      <p:nvGrpSpPr>
        <p:cNvPr id="1" name=""/>
        <p:cNvGrpSpPr/>
        <p:nvPr/>
      </p:nvGrpSpPr>
      <p:grpSpPr/>
      <p:sp>
        <p:nvSpPr>
          <p:cNvPr id="62466" name="文本框 3"/>
          <p:cNvSpPr txBox="1"/>
          <p:nvPr/>
        </p:nvSpPr>
        <p:spPr>
          <a:xfrm>
            <a:off x="368300" y="428625"/>
            <a:ext cx="8521700" cy="6196013"/>
          </a:xfrm>
          <a:prstGeom prst="rect">
            <a:avLst/>
          </a:prstGeom>
          <a:noFill/>
          <a:ln w="9525">
            <a:noFill/>
          </a:ln>
        </p:spPr>
        <p:txBody>
          <a:bodyPr wrap="square" anchor="t">
            <a:spAutoFit/>
          </a:bodyPr>
          <a:p>
            <a:pPr algn="ctr">
              <a:lnSpc>
                <a:spcPts val="2975"/>
              </a:lnSpc>
            </a:pPr>
            <a:r>
              <a:rPr lang="zh-CN" altLang="en-US" sz="2400" b="1">
                <a:latin typeface="楷体" panose="02010609060101010101" charset="-122"/>
                <a:ea typeface="楷体" panose="02010609060101010101" charset="-122"/>
              </a:rPr>
              <a:t>（作业一）</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一、给下面加点的字注音根据所给拼音写出汉字。</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笔</a:t>
            </a:r>
            <a:r>
              <a:rPr lang="zh-CN" altLang="en-US" sz="2400" b="1" i="1" u="sng">
                <a:solidFill>
                  <a:srgbClr val="FF0000"/>
                </a:solidFill>
                <a:latin typeface="楷体" panose="02010609060101010101" charset="-122"/>
                <a:ea typeface="楷体" panose="02010609060101010101" charset="-122"/>
              </a:rPr>
              <a:t>砚</a:t>
            </a:r>
            <a:r>
              <a:rPr lang="zh-CN" altLang="en-US" sz="2400" b="1">
                <a:latin typeface="楷体" panose="02010609060101010101" charset="-122"/>
                <a:ea typeface="楷体" panose="02010609060101010101" charset="-122"/>
              </a:rPr>
              <a:t>（    ）  </a:t>
            </a:r>
            <a:r>
              <a:rPr lang="zh-CN" altLang="en-US" sz="2400" b="1" i="1" u="sng">
                <a:solidFill>
                  <a:srgbClr val="FF0000"/>
                </a:solidFill>
                <a:latin typeface="楷体" panose="02010609060101010101" charset="-122"/>
                <a:ea typeface="楷体" panose="02010609060101010101" charset="-122"/>
              </a:rPr>
              <a:t>绽</a:t>
            </a:r>
            <a:r>
              <a:rPr lang="zh-CN" altLang="en-US" sz="2400" b="1">
                <a:latin typeface="楷体" panose="02010609060101010101" charset="-122"/>
                <a:ea typeface="楷体" panose="02010609060101010101" charset="-122"/>
              </a:rPr>
              <a:t>（    ）出  </a:t>
            </a:r>
            <a:r>
              <a:rPr lang="zh-CN" altLang="en-US" sz="2400" b="1" i="1" u="sng">
                <a:solidFill>
                  <a:srgbClr val="FF0000"/>
                </a:solidFill>
                <a:latin typeface="楷体" panose="02010609060101010101" charset="-122"/>
                <a:ea typeface="楷体" panose="02010609060101010101" charset="-122"/>
              </a:rPr>
              <a:t>颓</a:t>
            </a:r>
            <a:r>
              <a:rPr lang="zh-CN" altLang="en-US" sz="2400" b="1">
                <a:latin typeface="楷体" panose="02010609060101010101" charset="-122"/>
                <a:ea typeface="楷体" panose="02010609060101010101" charset="-122"/>
              </a:rPr>
              <a:t>（    ） 唐 </a:t>
            </a:r>
            <a:r>
              <a:rPr lang="zh-CN" altLang="en-US" sz="2400" b="1" i="1" u="sng">
                <a:solidFill>
                  <a:srgbClr val="FF0000"/>
                </a:solidFill>
                <a:latin typeface="楷体" panose="02010609060101010101" charset="-122"/>
                <a:ea typeface="楷体" panose="02010609060101010101" charset="-122"/>
              </a:rPr>
              <a:t>拭</a:t>
            </a:r>
            <a:r>
              <a:rPr lang="zh-CN" altLang="en-US" sz="2400" b="1">
                <a:latin typeface="楷体" panose="02010609060101010101" charset="-122"/>
                <a:ea typeface="楷体" panose="02010609060101010101" charset="-122"/>
              </a:rPr>
              <a:t>（    ）擦  附</a:t>
            </a:r>
            <a:r>
              <a:rPr lang="zh-CN" altLang="en-US" sz="2400" b="1" i="1" u="sng">
                <a:solidFill>
                  <a:srgbClr val="FF0000"/>
                </a:solidFill>
                <a:latin typeface="楷体" panose="02010609060101010101" charset="-122"/>
                <a:ea typeface="楷体" panose="02010609060101010101" charset="-122"/>
              </a:rPr>
              <a:t>和</a:t>
            </a:r>
            <a:r>
              <a:rPr lang="zh-CN" altLang="en-US" sz="2400" b="1">
                <a:latin typeface="楷体" panose="02010609060101010101" charset="-122"/>
                <a:ea typeface="楷体" panose="02010609060101010101" charset="-122"/>
              </a:rPr>
              <a:t>(     )  </a:t>
            </a:r>
            <a:r>
              <a:rPr lang="zh-CN" altLang="en-US" sz="2400" b="1" i="1" u="sng">
                <a:solidFill>
                  <a:srgbClr val="FF0000"/>
                </a:solidFill>
                <a:latin typeface="楷体" panose="02010609060101010101" charset="-122"/>
                <a:ea typeface="楷体" panose="02010609060101010101" charset="-122"/>
              </a:rPr>
              <a:t>涨</a:t>
            </a:r>
            <a:r>
              <a:rPr lang="zh-CN" altLang="en-US" sz="2400" b="1">
                <a:latin typeface="楷体" panose="02010609060101010101" charset="-122"/>
                <a:ea typeface="楷体" panose="02010609060101010101" charset="-122"/>
              </a:rPr>
              <a:t>（     ）红   </a:t>
            </a:r>
            <a:r>
              <a:rPr lang="zh-CN" altLang="en-US" sz="2400" b="1" i="1" u="sng">
                <a:solidFill>
                  <a:srgbClr val="FF0000"/>
                </a:solidFill>
                <a:latin typeface="楷体" panose="02010609060101010101" charset="-122"/>
                <a:ea typeface="楷体" panose="02010609060101010101" charset="-122"/>
              </a:rPr>
              <a:t>间</a:t>
            </a:r>
            <a:r>
              <a:rPr lang="zh-CN" altLang="en-US" sz="2400" b="1">
                <a:latin typeface="楷体" panose="02010609060101010101" charset="-122"/>
                <a:ea typeface="楷体" panose="02010609060101010101" charset="-122"/>
              </a:rPr>
              <a:t>(     )或   打</a:t>
            </a:r>
            <a:r>
              <a:rPr lang="zh-CN" altLang="en-US" sz="2400" b="1" i="1" u="sng">
                <a:solidFill>
                  <a:srgbClr val="FF0000"/>
                </a:solidFill>
                <a:latin typeface="楷体" panose="02010609060101010101" charset="-122"/>
                <a:ea typeface="楷体" panose="02010609060101010101" charset="-122"/>
              </a:rPr>
              <a:t>折</a:t>
            </a:r>
            <a:r>
              <a:rPr lang="zh-CN" altLang="en-US" sz="2400" b="1">
                <a:latin typeface="楷体" panose="02010609060101010101" charset="-122"/>
                <a:ea typeface="楷体" panose="02010609060101010101" charset="-122"/>
              </a:rPr>
              <a:t>（     ）   </a:t>
            </a:r>
            <a:r>
              <a:rPr lang="zh-CN" altLang="en-US" sz="2400" b="1" i="1" u="sng">
                <a:solidFill>
                  <a:srgbClr val="FF0000"/>
                </a:solidFill>
                <a:latin typeface="楷体" panose="02010609060101010101" charset="-122"/>
                <a:ea typeface="楷体" panose="02010609060101010101" charset="-122"/>
              </a:rPr>
              <a:t>哄</a:t>
            </a:r>
            <a:r>
              <a:rPr lang="zh-CN" altLang="en-US" sz="2400" b="1">
                <a:latin typeface="楷体" panose="02010609060101010101" charset="-122"/>
                <a:ea typeface="楷体" panose="02010609060101010101" charset="-122"/>
              </a:rPr>
              <a:t>（    ）  笑  阔 chuò (    )   shì（    ）擦   hūn (     ) 菜   tuí（    ）唐    chàn（    ）水   zhàn（    ）酒    不xiè（    ）  门kǎn（    ）</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二、结合语言环境，解释句中加点的词语。</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⑴凡有一件事，总是永远缠夹不清的，大约莫过于我们中国了。</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缠夹不清：</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⑵大呼安步当车以自娱，小叫君子固穷以明志。。</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君子固穷：</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⑶楚逸清不屑置辩,道:“那是,也不看看我是谁!”。</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不屑置辩：                            </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⑷你都这么大了，总得找点营生干吧! </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营生：</a:t>
            </a:r>
            <a:endParaRPr lang="zh-CN" altLang="en-US" sz="2400" b="1">
              <a:latin typeface="楷体" panose="02010609060101010101" charset="-122"/>
              <a:ea typeface="楷体" panose="02010609060101010101" charset="-122"/>
            </a:endParaRPr>
          </a:p>
        </p:txBody>
      </p:sp>
      <p:sp>
        <p:nvSpPr>
          <p:cNvPr id="6" name="文本框 5"/>
          <p:cNvSpPr txBox="1"/>
          <p:nvPr/>
        </p:nvSpPr>
        <p:spPr>
          <a:xfrm>
            <a:off x="2879725" y="1541463"/>
            <a:ext cx="1014413" cy="460375"/>
          </a:xfrm>
          <a:prstGeom prst="rect">
            <a:avLst/>
          </a:prstGeom>
          <a:noFill/>
          <a:ln w="9525">
            <a:noFill/>
          </a:ln>
        </p:spPr>
        <p:txBody>
          <a:bodyPr wrap="none" anchor="t">
            <a:spAutoFit/>
          </a:bodyPr>
          <a:p>
            <a:r>
              <a:rPr lang="zh-CN" altLang="en-US" sz="2400" dirty="0">
                <a:solidFill>
                  <a:srgbClr val="FF0000"/>
                </a:solidFill>
                <a:latin typeface="Arial" panose="020B0604020202020204" pitchFamily="34" charset="0"/>
                <a:ea typeface="楷体_GB2312" pitchFamily="49" charset="-122"/>
              </a:rPr>
              <a:t>zhàn</a:t>
            </a:r>
            <a:r>
              <a:rPr lang="en-US" altLang="zh-CN" sz="2400" dirty="0">
                <a:solidFill>
                  <a:srgbClr val="FF0000"/>
                </a:solidFill>
                <a:latin typeface="Arial" panose="020B0604020202020204" pitchFamily="34" charset="0"/>
                <a:ea typeface="楷体_GB2312" pitchFamily="49" charset="-122"/>
              </a:rPr>
              <a:t>g</a:t>
            </a:r>
            <a:endParaRPr lang="en-US" altLang="zh-CN" sz="2400" dirty="0">
              <a:solidFill>
                <a:srgbClr val="FF0000"/>
              </a:solidFill>
              <a:latin typeface="Arial" panose="020B0604020202020204" pitchFamily="34" charset="0"/>
              <a:ea typeface="楷体_GB2312" pitchFamily="49" charset="-122"/>
            </a:endParaRPr>
          </a:p>
        </p:txBody>
      </p:sp>
      <p:sp>
        <p:nvSpPr>
          <p:cNvPr id="7" name="文本框 6"/>
          <p:cNvSpPr txBox="1"/>
          <p:nvPr/>
        </p:nvSpPr>
        <p:spPr>
          <a:xfrm>
            <a:off x="7783513" y="1541463"/>
            <a:ext cx="674687" cy="460375"/>
          </a:xfrm>
          <a:prstGeom prst="rect">
            <a:avLst/>
          </a:prstGeom>
          <a:noFill/>
          <a:ln w="9525">
            <a:noFill/>
          </a:ln>
        </p:spPr>
        <p:txBody>
          <a:bodyPr wrap="none" anchor="t">
            <a:spAutoFit/>
          </a:bodyPr>
          <a:p>
            <a:r>
              <a:rPr lang="zh-CN" altLang="en-US" sz="2400" dirty="0">
                <a:solidFill>
                  <a:srgbClr val="FF0000"/>
                </a:solidFill>
                <a:latin typeface="Arial" panose="020B0604020202020204" pitchFamily="34" charset="0"/>
                <a:ea typeface="楷体_GB2312" pitchFamily="49" charset="-122"/>
              </a:rPr>
              <a:t>shé</a:t>
            </a:r>
            <a:endParaRPr lang="zh-CN" altLang="en-US" sz="2400" dirty="0">
              <a:solidFill>
                <a:srgbClr val="FF0000"/>
              </a:solidFill>
              <a:latin typeface="Arial" panose="020B0604020202020204" pitchFamily="34" charset="0"/>
              <a:ea typeface="楷体_GB2312" pitchFamily="49" charset="-122"/>
            </a:endParaRPr>
          </a:p>
        </p:txBody>
      </p:sp>
      <p:sp>
        <p:nvSpPr>
          <p:cNvPr id="9" name="文本框 8"/>
          <p:cNvSpPr txBox="1"/>
          <p:nvPr/>
        </p:nvSpPr>
        <p:spPr>
          <a:xfrm>
            <a:off x="1328738" y="1209675"/>
            <a:ext cx="673100" cy="460375"/>
          </a:xfrm>
          <a:prstGeom prst="rect">
            <a:avLst/>
          </a:prstGeom>
          <a:noFill/>
          <a:ln w="9525">
            <a:noFill/>
          </a:ln>
        </p:spPr>
        <p:txBody>
          <a:bodyPr wrap="none" anchor="t">
            <a:spAutoFit/>
          </a:bodyPr>
          <a:p>
            <a:r>
              <a:rPr lang="zh-CN" altLang="en-US" sz="2400" dirty="0">
                <a:solidFill>
                  <a:srgbClr val="FF0000"/>
                </a:solidFill>
                <a:latin typeface="Arial" panose="020B0604020202020204" pitchFamily="34" charset="0"/>
                <a:ea typeface="楷体_GB2312" pitchFamily="49" charset="-122"/>
              </a:rPr>
              <a:t>yàn</a:t>
            </a:r>
            <a:endParaRPr lang="zh-CN" altLang="en-US" sz="2400" dirty="0">
              <a:solidFill>
                <a:srgbClr val="FF0000"/>
              </a:solidFill>
              <a:latin typeface="Arial" panose="020B0604020202020204" pitchFamily="34" charset="0"/>
              <a:ea typeface="楷体_GB2312" pitchFamily="49" charset="-122"/>
            </a:endParaRPr>
          </a:p>
        </p:txBody>
      </p:sp>
      <p:sp>
        <p:nvSpPr>
          <p:cNvPr id="11" name="文本框 10"/>
          <p:cNvSpPr txBox="1"/>
          <p:nvPr/>
        </p:nvSpPr>
        <p:spPr>
          <a:xfrm>
            <a:off x="5235575" y="1597025"/>
            <a:ext cx="657225" cy="460375"/>
          </a:xfrm>
          <a:prstGeom prst="rect">
            <a:avLst/>
          </a:prstGeom>
          <a:noFill/>
          <a:ln w="9525">
            <a:noFill/>
          </a:ln>
        </p:spPr>
        <p:txBody>
          <a:bodyPr wrap="none" anchor="t">
            <a:spAutoFit/>
          </a:bodyPr>
          <a:p>
            <a:r>
              <a:rPr lang="en-US" altLang="zh-CN" sz="2400" dirty="0">
                <a:solidFill>
                  <a:srgbClr val="FF0000"/>
                </a:solidFill>
                <a:latin typeface="Arial" panose="020B0604020202020204" pitchFamily="34" charset="0"/>
                <a:ea typeface="楷体_GB2312" pitchFamily="49" charset="-122"/>
              </a:rPr>
              <a:t>ji</a:t>
            </a:r>
            <a:r>
              <a:rPr lang="zh-CN" altLang="en-US" sz="2400" dirty="0">
                <a:solidFill>
                  <a:srgbClr val="FF0000"/>
                </a:solidFill>
                <a:latin typeface="Arial" panose="020B0604020202020204" pitchFamily="34" charset="0"/>
                <a:ea typeface="楷体_GB2312" pitchFamily="49" charset="-122"/>
              </a:rPr>
              <a:t>àn</a:t>
            </a:r>
            <a:endParaRPr lang="zh-CN" altLang="en-US" sz="2400" dirty="0">
              <a:solidFill>
                <a:srgbClr val="FF0000"/>
              </a:solidFill>
              <a:latin typeface="Arial" panose="020B0604020202020204" pitchFamily="34" charset="0"/>
              <a:ea typeface="楷体_GB2312" pitchFamily="49" charset="-122"/>
            </a:endParaRPr>
          </a:p>
        </p:txBody>
      </p:sp>
      <p:sp>
        <p:nvSpPr>
          <p:cNvPr id="12" name="文本框 11"/>
          <p:cNvSpPr txBox="1"/>
          <p:nvPr/>
        </p:nvSpPr>
        <p:spPr>
          <a:xfrm>
            <a:off x="3119438" y="1136650"/>
            <a:ext cx="844550" cy="460375"/>
          </a:xfrm>
          <a:prstGeom prst="rect">
            <a:avLst/>
          </a:prstGeom>
          <a:noFill/>
          <a:ln w="9525">
            <a:noFill/>
          </a:ln>
        </p:spPr>
        <p:txBody>
          <a:bodyPr wrap="none" anchor="t">
            <a:spAutoFit/>
          </a:bodyPr>
          <a:p>
            <a:r>
              <a:rPr lang="zh-CN" altLang="en-US" sz="2400" dirty="0">
                <a:solidFill>
                  <a:srgbClr val="FF0000"/>
                </a:solidFill>
                <a:latin typeface="Arial" panose="020B0604020202020204" pitchFamily="34" charset="0"/>
                <a:ea typeface="楷体_GB2312" pitchFamily="49" charset="-122"/>
              </a:rPr>
              <a:t>zhàn</a:t>
            </a:r>
            <a:endParaRPr lang="zh-CN" altLang="en-US" sz="2400" dirty="0">
              <a:solidFill>
                <a:srgbClr val="FF0000"/>
              </a:solidFill>
              <a:latin typeface="Arial" panose="020B0604020202020204" pitchFamily="34" charset="0"/>
              <a:ea typeface="楷体_GB2312" pitchFamily="49" charset="-122"/>
            </a:endParaRPr>
          </a:p>
        </p:txBody>
      </p:sp>
      <p:sp>
        <p:nvSpPr>
          <p:cNvPr id="13" name="文本框 12"/>
          <p:cNvSpPr txBox="1"/>
          <p:nvPr/>
        </p:nvSpPr>
        <p:spPr>
          <a:xfrm>
            <a:off x="5372100" y="1208088"/>
            <a:ext cx="520700" cy="460375"/>
          </a:xfrm>
          <a:prstGeom prst="rect">
            <a:avLst/>
          </a:prstGeom>
          <a:noFill/>
          <a:ln w="9525">
            <a:noFill/>
          </a:ln>
        </p:spPr>
        <p:txBody>
          <a:bodyPr wrap="none" anchor="t">
            <a:spAutoFit/>
          </a:bodyPr>
          <a:p>
            <a:r>
              <a:rPr lang="zh-CN" altLang="en-US" sz="2400" dirty="0">
                <a:solidFill>
                  <a:srgbClr val="FF0000"/>
                </a:solidFill>
                <a:latin typeface="Arial" panose="020B0604020202020204" pitchFamily="34" charset="0"/>
                <a:ea typeface="楷体_GB2312" pitchFamily="49" charset="-122"/>
              </a:rPr>
              <a:t>tuí</a:t>
            </a:r>
            <a:endParaRPr lang="zh-CN" altLang="en-US" sz="2400" dirty="0">
              <a:solidFill>
                <a:srgbClr val="FF0000"/>
              </a:solidFill>
              <a:latin typeface="Arial" panose="020B0604020202020204" pitchFamily="34" charset="0"/>
              <a:ea typeface="楷体_GB2312" pitchFamily="49" charset="-122"/>
            </a:endParaRPr>
          </a:p>
        </p:txBody>
      </p:sp>
      <p:sp>
        <p:nvSpPr>
          <p:cNvPr id="14" name="文本框 13"/>
          <p:cNvSpPr txBox="1"/>
          <p:nvPr/>
        </p:nvSpPr>
        <p:spPr>
          <a:xfrm>
            <a:off x="3863975" y="2693988"/>
            <a:ext cx="488950" cy="460375"/>
          </a:xfrm>
          <a:prstGeom prst="rect">
            <a:avLst/>
          </a:prstGeom>
          <a:noFill/>
          <a:ln w="9525">
            <a:noFill/>
          </a:ln>
        </p:spPr>
        <p:txBody>
          <a:bodyPr wrap="none" anchor="t">
            <a:spAutoFit/>
          </a:bodyPr>
          <a:p>
            <a:r>
              <a:rPr lang="zh-CN" altLang="en-US" sz="2400" b="1" dirty="0">
                <a:solidFill>
                  <a:srgbClr val="FF0000"/>
                </a:solidFill>
                <a:latin typeface="Arial" panose="020B0604020202020204" pitchFamily="34" charset="0"/>
                <a:ea typeface="楷体_GB2312" pitchFamily="49" charset="-122"/>
              </a:rPr>
              <a:t>屑</a:t>
            </a:r>
            <a:endParaRPr lang="zh-CN" altLang="en-US" sz="2400" b="1" dirty="0">
              <a:solidFill>
                <a:srgbClr val="FF0000"/>
              </a:solidFill>
              <a:latin typeface="Arial" panose="020B0604020202020204" pitchFamily="34" charset="0"/>
              <a:ea typeface="楷体_GB2312" pitchFamily="49" charset="-122"/>
            </a:endParaRPr>
          </a:p>
        </p:txBody>
      </p:sp>
      <p:sp>
        <p:nvSpPr>
          <p:cNvPr id="15" name="文本框 14"/>
          <p:cNvSpPr txBox="1"/>
          <p:nvPr/>
        </p:nvSpPr>
        <p:spPr>
          <a:xfrm>
            <a:off x="1328738" y="1597025"/>
            <a:ext cx="522287" cy="460375"/>
          </a:xfrm>
          <a:prstGeom prst="rect">
            <a:avLst/>
          </a:prstGeom>
          <a:noFill/>
          <a:ln w="9525">
            <a:noFill/>
          </a:ln>
        </p:spPr>
        <p:txBody>
          <a:bodyPr wrap="none" anchor="t">
            <a:spAutoFit/>
          </a:bodyPr>
          <a:p>
            <a:r>
              <a:rPr lang="en-US" altLang="zh-CN" sz="2400" dirty="0">
                <a:solidFill>
                  <a:srgbClr val="FF0000"/>
                </a:solidFill>
                <a:latin typeface="Arial" panose="020B0604020202020204" pitchFamily="34" charset="0"/>
                <a:ea typeface="楷体_GB2312" pitchFamily="49" charset="-122"/>
              </a:rPr>
              <a:t>h</a:t>
            </a:r>
            <a:r>
              <a:rPr lang="zh-CN" altLang="en-US" sz="2400" dirty="0">
                <a:solidFill>
                  <a:srgbClr val="FF0000"/>
                </a:solidFill>
                <a:latin typeface="Arial" panose="020B0604020202020204" pitchFamily="34" charset="0"/>
                <a:ea typeface="楷体_GB2312" pitchFamily="49" charset="-122"/>
              </a:rPr>
              <a:t>è</a:t>
            </a:r>
            <a:endParaRPr lang="zh-CN" altLang="en-US" sz="2400" dirty="0">
              <a:solidFill>
                <a:srgbClr val="FF0000"/>
              </a:solidFill>
              <a:latin typeface="Arial" panose="020B0604020202020204" pitchFamily="34" charset="0"/>
              <a:ea typeface="楷体_GB2312" pitchFamily="49" charset="-122"/>
            </a:endParaRPr>
          </a:p>
        </p:txBody>
      </p:sp>
      <p:sp>
        <p:nvSpPr>
          <p:cNvPr id="16" name="文本框 15"/>
          <p:cNvSpPr txBox="1"/>
          <p:nvPr/>
        </p:nvSpPr>
        <p:spPr>
          <a:xfrm>
            <a:off x="7469188" y="1136650"/>
            <a:ext cx="590550" cy="460375"/>
          </a:xfrm>
          <a:prstGeom prst="rect">
            <a:avLst/>
          </a:prstGeom>
          <a:noFill/>
          <a:ln w="9525">
            <a:noFill/>
          </a:ln>
        </p:spPr>
        <p:txBody>
          <a:bodyPr wrap="none" anchor="t">
            <a:spAutoFit/>
          </a:bodyPr>
          <a:p>
            <a:r>
              <a:rPr lang="en-US" altLang="zh-CN" sz="2400" dirty="0">
                <a:solidFill>
                  <a:srgbClr val="FF0000"/>
                </a:solidFill>
                <a:latin typeface="Arial" panose="020B0604020202020204" pitchFamily="34" charset="0"/>
                <a:ea typeface="楷体_GB2312" pitchFamily="49" charset="-122"/>
              </a:rPr>
              <a:t>s</a:t>
            </a:r>
            <a:r>
              <a:rPr lang="zh-CN" altLang="en-US" sz="2400" dirty="0">
                <a:solidFill>
                  <a:srgbClr val="FF0000"/>
                </a:solidFill>
                <a:latin typeface="Arial" panose="020B0604020202020204" pitchFamily="34" charset="0"/>
                <a:ea typeface="楷体_GB2312" pitchFamily="49" charset="-122"/>
              </a:rPr>
              <a:t>hì</a:t>
            </a:r>
            <a:endParaRPr lang="zh-CN" altLang="en-US" sz="2400" dirty="0">
              <a:solidFill>
                <a:srgbClr val="FF0000"/>
              </a:solidFill>
              <a:latin typeface="Arial" panose="020B0604020202020204" pitchFamily="34" charset="0"/>
              <a:ea typeface="楷体_GB2312" pitchFamily="49" charset="-122"/>
            </a:endParaRPr>
          </a:p>
        </p:txBody>
      </p:sp>
      <p:sp>
        <p:nvSpPr>
          <p:cNvPr id="17" name="文本框 16"/>
          <p:cNvSpPr txBox="1"/>
          <p:nvPr/>
        </p:nvSpPr>
        <p:spPr>
          <a:xfrm>
            <a:off x="663575" y="2332038"/>
            <a:ext cx="488950" cy="460375"/>
          </a:xfrm>
          <a:prstGeom prst="rect">
            <a:avLst/>
          </a:prstGeom>
          <a:noFill/>
          <a:ln w="9525">
            <a:noFill/>
          </a:ln>
        </p:spPr>
        <p:txBody>
          <a:bodyPr wrap="none" anchor="t">
            <a:spAutoFit/>
          </a:bodyPr>
          <a:p>
            <a:r>
              <a:rPr lang="zh-CN" altLang="en-US" sz="2400" b="1" dirty="0">
                <a:solidFill>
                  <a:srgbClr val="FF0000"/>
                </a:solidFill>
                <a:latin typeface="Arial" panose="020B0604020202020204" pitchFamily="34" charset="0"/>
                <a:ea typeface="楷体_GB2312" pitchFamily="49" charset="-122"/>
              </a:rPr>
              <a:t>荤</a:t>
            </a:r>
            <a:endParaRPr lang="zh-CN" altLang="en-US" sz="2400" b="1" dirty="0">
              <a:solidFill>
                <a:srgbClr val="FF0000"/>
              </a:solidFill>
              <a:latin typeface="Arial" panose="020B0604020202020204" pitchFamily="34" charset="0"/>
              <a:ea typeface="楷体_GB2312" pitchFamily="49" charset="-122"/>
            </a:endParaRPr>
          </a:p>
        </p:txBody>
      </p:sp>
      <p:sp>
        <p:nvSpPr>
          <p:cNvPr id="10" name="矩形 9"/>
          <p:cNvSpPr/>
          <p:nvPr/>
        </p:nvSpPr>
        <p:spPr>
          <a:xfrm>
            <a:off x="955675" y="1944688"/>
            <a:ext cx="1143000" cy="460375"/>
          </a:xfrm>
          <a:prstGeom prst="rect">
            <a:avLst/>
          </a:prstGeom>
          <a:noFill/>
          <a:ln w="9525">
            <a:noFill/>
          </a:ln>
        </p:spPr>
        <p:txBody>
          <a:bodyPr anchor="t">
            <a:spAutoFit/>
          </a:bodyPr>
          <a:p>
            <a:pPr latinLnBrk="1"/>
            <a:r>
              <a:rPr lang="en-US" altLang="zh-CN" sz="2400" dirty="0">
                <a:solidFill>
                  <a:srgbClr val="FF0000"/>
                </a:solidFill>
                <a:latin typeface="Arial" panose="020B0604020202020204" pitchFamily="34" charset="0"/>
                <a:ea typeface="楷体_GB2312" pitchFamily="49" charset="-122"/>
              </a:rPr>
              <a:t>hōng</a:t>
            </a:r>
            <a:endParaRPr lang="en-US" altLang="zh-CN" sz="2400" dirty="0">
              <a:solidFill>
                <a:srgbClr val="FF0000"/>
              </a:solidFill>
              <a:latin typeface="Arial" panose="020B0604020202020204" pitchFamily="34" charset="0"/>
              <a:ea typeface="楷体_GB2312" pitchFamily="49" charset="-122"/>
            </a:endParaRPr>
          </a:p>
        </p:txBody>
      </p:sp>
      <p:sp>
        <p:nvSpPr>
          <p:cNvPr id="5" name="矩形 4"/>
          <p:cNvSpPr/>
          <p:nvPr/>
        </p:nvSpPr>
        <p:spPr>
          <a:xfrm>
            <a:off x="3219450" y="2332038"/>
            <a:ext cx="642938" cy="460375"/>
          </a:xfrm>
          <a:prstGeom prst="rect">
            <a:avLst/>
          </a:prstGeom>
          <a:noFill/>
          <a:ln w="9525">
            <a:noFill/>
          </a:ln>
        </p:spPr>
        <p:txBody>
          <a:bodyPr anchor="t">
            <a:spAutoFit/>
          </a:bodyPr>
          <a:p>
            <a:pPr latinLnBrk="1"/>
            <a:r>
              <a:rPr lang="zh-CN" altLang="en-US" sz="2400" b="1" dirty="0">
                <a:solidFill>
                  <a:srgbClr val="FF0000"/>
                </a:solidFill>
                <a:latin typeface="Arial" panose="020B0604020202020204" pitchFamily="34" charset="0"/>
                <a:ea typeface="楷体_GB2312" pitchFamily="49" charset="-122"/>
              </a:rPr>
              <a:t>颓</a:t>
            </a:r>
            <a:endParaRPr lang="zh-CN" altLang="en-US" sz="2400" b="1" dirty="0">
              <a:solidFill>
                <a:srgbClr val="FF0000"/>
              </a:solidFill>
              <a:latin typeface="Arial" panose="020B0604020202020204" pitchFamily="34" charset="0"/>
              <a:ea typeface="楷体_GB2312" pitchFamily="49" charset="-122"/>
            </a:endParaRPr>
          </a:p>
        </p:txBody>
      </p:sp>
      <p:sp>
        <p:nvSpPr>
          <p:cNvPr id="8" name="矩形 7"/>
          <p:cNvSpPr/>
          <p:nvPr/>
        </p:nvSpPr>
        <p:spPr>
          <a:xfrm>
            <a:off x="815975" y="2693988"/>
            <a:ext cx="642938" cy="460375"/>
          </a:xfrm>
          <a:prstGeom prst="rect">
            <a:avLst/>
          </a:prstGeom>
          <a:noFill/>
          <a:ln w="9525">
            <a:noFill/>
          </a:ln>
        </p:spPr>
        <p:txBody>
          <a:bodyPr anchor="t">
            <a:spAutoFit/>
          </a:bodyPr>
          <a:p>
            <a:pPr latinLnBrk="1"/>
            <a:r>
              <a:rPr lang="zh-CN" altLang="en-US" sz="2400" b="1" dirty="0">
                <a:solidFill>
                  <a:srgbClr val="FF0000"/>
                </a:solidFill>
                <a:latin typeface="Arial" panose="020B0604020202020204" pitchFamily="34" charset="0"/>
                <a:ea typeface="楷体_GB2312" pitchFamily="49" charset="-122"/>
              </a:rPr>
              <a:t>蘸</a:t>
            </a:r>
            <a:endParaRPr lang="zh-CN" altLang="en-US" sz="2400" b="1" dirty="0">
              <a:solidFill>
                <a:srgbClr val="FF0000"/>
              </a:solidFill>
              <a:latin typeface="Arial" panose="020B0604020202020204" pitchFamily="34" charset="0"/>
              <a:ea typeface="楷体_GB2312" pitchFamily="49" charset="-122"/>
            </a:endParaRPr>
          </a:p>
        </p:txBody>
      </p:sp>
      <p:sp>
        <p:nvSpPr>
          <p:cNvPr id="18" name="矩形 17"/>
          <p:cNvSpPr/>
          <p:nvPr/>
        </p:nvSpPr>
        <p:spPr>
          <a:xfrm>
            <a:off x="4445000" y="1944688"/>
            <a:ext cx="642938" cy="460375"/>
          </a:xfrm>
          <a:prstGeom prst="rect">
            <a:avLst/>
          </a:prstGeom>
          <a:noFill/>
          <a:ln w="9525">
            <a:noFill/>
          </a:ln>
        </p:spPr>
        <p:txBody>
          <a:bodyPr anchor="t">
            <a:spAutoFit/>
          </a:bodyPr>
          <a:p>
            <a:pPr latinLnBrk="1"/>
            <a:r>
              <a:rPr lang="zh-CN" altLang="en-US" sz="2400" b="1" dirty="0">
                <a:solidFill>
                  <a:srgbClr val="FF0000"/>
                </a:solidFill>
                <a:latin typeface="Arial" panose="020B0604020202020204" pitchFamily="34" charset="0"/>
                <a:ea typeface="楷体_GB2312" pitchFamily="49" charset="-122"/>
              </a:rPr>
              <a:t>绰</a:t>
            </a:r>
            <a:endParaRPr lang="zh-CN" altLang="en-US" sz="2400" b="1" dirty="0">
              <a:solidFill>
                <a:srgbClr val="FF0000"/>
              </a:solidFill>
              <a:latin typeface="Arial" panose="020B0604020202020204" pitchFamily="34" charset="0"/>
              <a:ea typeface="楷体_GB2312" pitchFamily="49" charset="-122"/>
            </a:endParaRPr>
          </a:p>
        </p:txBody>
      </p:sp>
      <p:sp>
        <p:nvSpPr>
          <p:cNvPr id="19" name="矩形 18"/>
          <p:cNvSpPr/>
          <p:nvPr/>
        </p:nvSpPr>
        <p:spPr>
          <a:xfrm>
            <a:off x="6292850" y="2693988"/>
            <a:ext cx="571500" cy="460375"/>
          </a:xfrm>
          <a:prstGeom prst="rect">
            <a:avLst/>
          </a:prstGeom>
          <a:noFill/>
          <a:ln w="9525">
            <a:noFill/>
          </a:ln>
        </p:spPr>
        <p:txBody>
          <a:bodyPr anchor="t">
            <a:spAutoFit/>
          </a:bodyPr>
          <a:p>
            <a:pPr latinLnBrk="1"/>
            <a:r>
              <a:rPr lang="zh-CN" altLang="en-US" sz="2400" b="1" dirty="0">
                <a:solidFill>
                  <a:srgbClr val="FF0000"/>
                </a:solidFill>
                <a:latin typeface="Arial" panose="020B0604020202020204" pitchFamily="34" charset="0"/>
                <a:ea typeface="楷体_GB2312" pitchFamily="49" charset="-122"/>
              </a:rPr>
              <a:t>槛</a:t>
            </a:r>
            <a:endParaRPr lang="zh-CN" altLang="en-US" sz="2400" b="1" dirty="0">
              <a:solidFill>
                <a:srgbClr val="FF0000"/>
              </a:solidFill>
              <a:latin typeface="Arial" panose="020B0604020202020204" pitchFamily="34" charset="0"/>
              <a:ea typeface="楷体_GB2312" pitchFamily="49" charset="-122"/>
            </a:endParaRPr>
          </a:p>
        </p:txBody>
      </p:sp>
      <p:sp>
        <p:nvSpPr>
          <p:cNvPr id="20" name="矩形 19"/>
          <p:cNvSpPr/>
          <p:nvPr/>
        </p:nvSpPr>
        <p:spPr>
          <a:xfrm>
            <a:off x="6426200" y="1944688"/>
            <a:ext cx="571500" cy="460375"/>
          </a:xfrm>
          <a:prstGeom prst="rect">
            <a:avLst/>
          </a:prstGeom>
          <a:noFill/>
          <a:ln w="9525">
            <a:noFill/>
          </a:ln>
        </p:spPr>
        <p:txBody>
          <a:bodyPr anchor="t">
            <a:spAutoFit/>
          </a:bodyPr>
          <a:p>
            <a:pPr latinLnBrk="1"/>
            <a:r>
              <a:rPr lang="zh-CN" altLang="en-US" sz="2400" b="1" dirty="0">
                <a:solidFill>
                  <a:srgbClr val="FF0000"/>
                </a:solidFill>
                <a:latin typeface="Arial" panose="020B0604020202020204" pitchFamily="34" charset="0"/>
                <a:ea typeface="楷体_GB2312" pitchFamily="49" charset="-122"/>
              </a:rPr>
              <a:t>拭</a:t>
            </a:r>
            <a:endParaRPr lang="zh-CN" altLang="en-US" sz="2400" b="1" dirty="0">
              <a:solidFill>
                <a:srgbClr val="FF0000"/>
              </a:solidFill>
              <a:latin typeface="Arial" panose="020B0604020202020204" pitchFamily="34" charset="0"/>
              <a:ea typeface="楷体_GB2312" pitchFamily="49" charset="-122"/>
            </a:endParaRPr>
          </a:p>
        </p:txBody>
      </p:sp>
      <p:sp>
        <p:nvSpPr>
          <p:cNvPr id="21" name="矩形 20"/>
          <p:cNvSpPr/>
          <p:nvPr/>
        </p:nvSpPr>
        <p:spPr>
          <a:xfrm>
            <a:off x="6040438" y="2332038"/>
            <a:ext cx="571500" cy="460375"/>
          </a:xfrm>
          <a:prstGeom prst="rect">
            <a:avLst/>
          </a:prstGeom>
          <a:noFill/>
          <a:ln w="9525">
            <a:noFill/>
          </a:ln>
        </p:spPr>
        <p:txBody>
          <a:bodyPr anchor="t">
            <a:spAutoFit/>
          </a:bodyPr>
          <a:p>
            <a:pPr latinLnBrk="1"/>
            <a:r>
              <a:rPr lang="zh-CN" altLang="en-US" sz="2400" b="1" dirty="0">
                <a:solidFill>
                  <a:srgbClr val="FF0000"/>
                </a:solidFill>
                <a:latin typeface="Arial" panose="020B0604020202020204" pitchFamily="34" charset="0"/>
                <a:ea typeface="楷体_GB2312" pitchFamily="49" charset="-122"/>
              </a:rPr>
              <a:t>羼</a:t>
            </a:r>
            <a:endParaRPr lang="zh-CN" altLang="en-US" sz="2400" b="1" dirty="0">
              <a:solidFill>
                <a:srgbClr val="FF0000"/>
              </a:solidFill>
              <a:latin typeface="Arial" panose="020B0604020202020204" pitchFamily="34" charset="0"/>
              <a:ea typeface="楷体_GB2312" pitchFamily="49" charset="-122"/>
            </a:endParaRPr>
          </a:p>
        </p:txBody>
      </p:sp>
      <p:sp>
        <p:nvSpPr>
          <p:cNvPr id="22" name="文本框 21"/>
          <p:cNvSpPr txBox="1"/>
          <p:nvPr/>
        </p:nvSpPr>
        <p:spPr>
          <a:xfrm>
            <a:off x="1873250" y="3833813"/>
            <a:ext cx="4468813" cy="473075"/>
          </a:xfrm>
          <a:prstGeom prst="rect">
            <a:avLst/>
          </a:prstGeom>
          <a:noFill/>
          <a:ln w="9525">
            <a:noFill/>
          </a:ln>
        </p:spPr>
        <p:txBody>
          <a:bodyPr wrap="none" anchor="t">
            <a:spAutoFit/>
          </a:bodyPr>
          <a:p>
            <a:pPr>
              <a:lnSpc>
                <a:spcPts val="2975"/>
              </a:lnSpc>
            </a:pPr>
            <a:r>
              <a:rPr lang="zh-CN" altLang="en-US" sz="2400" b="1">
                <a:solidFill>
                  <a:srgbClr val="FF0000"/>
                </a:solidFill>
                <a:latin typeface="楷体" panose="02010609060101010101" charset="-122"/>
                <a:ea typeface="楷体" panose="02010609060101010101" charset="-122"/>
              </a:rPr>
              <a:t>杂七杂八搅在一起，弄不清楚。</a:t>
            </a:r>
            <a:endParaRPr lang="zh-CN" altLang="en-US" sz="2400" b="1">
              <a:solidFill>
                <a:srgbClr val="FF0000"/>
              </a:solidFill>
              <a:latin typeface="楷体" panose="02010609060101010101" charset="-122"/>
              <a:ea typeface="楷体" panose="02010609060101010101" charset="-122"/>
            </a:endParaRPr>
          </a:p>
        </p:txBody>
      </p:sp>
      <p:sp>
        <p:nvSpPr>
          <p:cNvPr id="23" name="矩形 22"/>
          <p:cNvSpPr/>
          <p:nvPr/>
        </p:nvSpPr>
        <p:spPr>
          <a:xfrm>
            <a:off x="1851025" y="4586288"/>
            <a:ext cx="7143750" cy="460375"/>
          </a:xfrm>
          <a:prstGeom prst="rect">
            <a:avLst/>
          </a:prstGeom>
          <a:noFill/>
          <a:ln w="9525">
            <a:noFill/>
          </a:ln>
        </p:spPr>
        <p:txBody>
          <a:bodyPr wrap="square" anchor="t">
            <a:spAutoFit/>
          </a:bodyPr>
          <a:p>
            <a:pPr latinLnBrk="1"/>
            <a:r>
              <a:rPr lang="zh-CN" altLang="en-US" sz="2400" b="1">
                <a:solidFill>
                  <a:srgbClr val="FF0000"/>
                </a:solidFill>
                <a:latin typeface="楷体" panose="02010609060101010101" charset="-122"/>
                <a:ea typeface="楷体" panose="02010609060101010101" charset="-122"/>
              </a:rPr>
              <a:t>语出《论语》,意思是君子能够安于穷困。固，安守。</a:t>
            </a:r>
            <a:endParaRPr lang="zh-CN" altLang="en-US" sz="2400" b="1">
              <a:solidFill>
                <a:srgbClr val="FF0000"/>
              </a:solidFill>
              <a:latin typeface="楷体" panose="02010609060101010101" charset="-122"/>
              <a:ea typeface="楷体" panose="02010609060101010101" charset="-122"/>
            </a:endParaRPr>
          </a:p>
        </p:txBody>
      </p:sp>
      <p:sp>
        <p:nvSpPr>
          <p:cNvPr id="24" name="文本框 23"/>
          <p:cNvSpPr txBox="1"/>
          <p:nvPr/>
        </p:nvSpPr>
        <p:spPr>
          <a:xfrm>
            <a:off x="1873250" y="5346700"/>
            <a:ext cx="5692775" cy="458788"/>
          </a:xfrm>
          <a:prstGeom prst="rect">
            <a:avLst/>
          </a:prstGeom>
          <a:noFill/>
          <a:ln w="9525">
            <a:noFill/>
          </a:ln>
        </p:spPr>
        <p:txBody>
          <a:bodyPr wrap="none" anchor="t">
            <a:spAutoFit/>
          </a:bodyPr>
          <a:p>
            <a:pPr>
              <a:lnSpc>
                <a:spcPts val="2875"/>
              </a:lnSpc>
            </a:pPr>
            <a:r>
              <a:rPr lang="zh-CN" altLang="en-US" sz="2400" b="1" dirty="0">
                <a:solidFill>
                  <a:srgbClr val="FF0000"/>
                </a:solidFill>
                <a:latin typeface="华文仿宋" charset="-122"/>
                <a:ea typeface="华文仿宋" charset="-122"/>
              </a:rPr>
              <a:t>认为不值得辩论或申辩。屑，认为值得。</a:t>
            </a:r>
            <a:endParaRPr lang="zh-CN" altLang="en-US" sz="2400" b="1" dirty="0">
              <a:solidFill>
                <a:srgbClr val="FF0000"/>
              </a:solidFill>
              <a:latin typeface="华文仿宋" charset="-122"/>
              <a:ea typeface="华文仿宋" charset="-122"/>
            </a:endParaRPr>
          </a:p>
        </p:txBody>
      </p:sp>
      <p:sp>
        <p:nvSpPr>
          <p:cNvPr id="25" name="文本框 24"/>
          <p:cNvSpPr txBox="1"/>
          <p:nvPr/>
        </p:nvSpPr>
        <p:spPr>
          <a:xfrm>
            <a:off x="1328738" y="6102350"/>
            <a:ext cx="3243262" cy="460375"/>
          </a:xfrm>
          <a:prstGeom prst="rect">
            <a:avLst/>
          </a:prstGeom>
          <a:noFill/>
          <a:ln w="9525">
            <a:noFill/>
          </a:ln>
        </p:spPr>
        <p:txBody>
          <a:bodyPr wrap="none" anchor="t">
            <a:spAutoFit/>
          </a:bodyPr>
          <a:p>
            <a:pPr>
              <a:lnSpc>
                <a:spcPts val="2875"/>
              </a:lnSpc>
            </a:pPr>
            <a:r>
              <a:rPr lang="zh-CN" altLang="en-US" sz="2400" b="1" dirty="0">
                <a:solidFill>
                  <a:srgbClr val="FF0000"/>
                </a:solidFill>
                <a:latin typeface="华文仿宋" charset="-122"/>
                <a:ea typeface="华文仿宋" charset="-122"/>
              </a:rPr>
              <a:t>谋生，筹划如何生活。</a:t>
            </a:r>
            <a:endParaRPr lang="zh-CN" altLang="en-US" sz="2400" b="1" dirty="0">
              <a:solidFill>
                <a:srgbClr val="FF0000"/>
              </a:solidFill>
              <a:latin typeface="华文仿宋" charset="-122"/>
              <a:ea typeface="华文仿宋"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blinds(horizontal)">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linds(horizontal)">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linds(horizontal)">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linds(horizontal)">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blinds(horizontal)">
                                      <p:cBhvr>
                                        <p:cTn id="57" dur="500"/>
                                        <p:tgtEl>
                                          <p:spTgt spid="20"/>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blinds(horizontal)">
                                      <p:cBhvr>
                                        <p:cTn id="62" dur="500"/>
                                        <p:tgtEl>
                                          <p:spTgt spid="17"/>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blinds(horizontal)">
                                      <p:cBhvr>
                                        <p:cTn id="67" dur="500"/>
                                        <p:tgtEl>
                                          <p:spTgt spid="5"/>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blinds(horizontal)">
                                      <p:cBhvr>
                                        <p:cTn id="72" dur="500"/>
                                        <p:tgtEl>
                                          <p:spTgt spid="21"/>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8"/>
                                        </p:tgtEl>
                                        <p:attrNameLst>
                                          <p:attrName>style.visibility</p:attrName>
                                        </p:attrNameLst>
                                      </p:cBhvr>
                                      <p:to>
                                        <p:strVal val="visible"/>
                                      </p:to>
                                    </p:set>
                                    <p:animEffect transition="in" filter="blinds(horizontal)">
                                      <p:cBhvr>
                                        <p:cTn id="77" dur="500"/>
                                        <p:tgtEl>
                                          <p:spTgt spid="8"/>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14"/>
                                        </p:tgtEl>
                                        <p:attrNameLst>
                                          <p:attrName>style.visibility</p:attrName>
                                        </p:attrNameLst>
                                      </p:cBhvr>
                                      <p:to>
                                        <p:strVal val="visible"/>
                                      </p:to>
                                    </p:set>
                                    <p:animEffect transition="in" filter="blinds(horizontal)">
                                      <p:cBhvr>
                                        <p:cTn id="82" dur="500"/>
                                        <p:tgtEl>
                                          <p:spTgt spid="14"/>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blinds(horizontal)">
                                      <p:cBhvr>
                                        <p:cTn id="87" dur="500"/>
                                        <p:tgtEl>
                                          <p:spTgt spid="19"/>
                                        </p:tgtEl>
                                      </p:cBhvr>
                                    </p:animEffect>
                                  </p:childTnLst>
                                </p:cTn>
                              </p:par>
                            </p:childTnLst>
                          </p:cTn>
                        </p:par>
                      </p:childTnLst>
                    </p:cTn>
                  </p:par>
                  <p:par>
                    <p:cTn id="88" fill="hold">
                      <p:stCondLst>
                        <p:cond delay="indefinite"/>
                      </p:stCondLst>
                      <p:childTnLst>
                        <p:par>
                          <p:cTn id="89" fill="hold">
                            <p:stCondLst>
                              <p:cond delay="0"/>
                            </p:stCondLst>
                            <p:childTnLst>
                              <p:par>
                                <p:cTn id="90" presetID="2" presetClass="entr" presetSubtype="2" fill="hold" nodeType="clickEffect">
                                  <p:stCondLst>
                                    <p:cond delay="0"/>
                                  </p:stCondLst>
                                  <p:childTnLst>
                                    <p:set>
                                      <p:cBhvr>
                                        <p:cTn id="91" dur="1" fill="hold">
                                          <p:stCondLst>
                                            <p:cond delay="0"/>
                                          </p:stCondLst>
                                        </p:cTn>
                                        <p:tgtEl>
                                          <p:spTgt spid="22">
                                            <p:txEl>
                                              <p:charRg st="0" end="15"/>
                                            </p:txEl>
                                          </p:spTgt>
                                        </p:tgtEl>
                                        <p:attrNameLst>
                                          <p:attrName>style.visibility</p:attrName>
                                        </p:attrNameLst>
                                      </p:cBhvr>
                                      <p:to>
                                        <p:strVal val="visible"/>
                                      </p:to>
                                    </p:set>
                                    <p:anim calcmode="lin" valueType="num">
                                      <p:cBhvr additive="base">
                                        <p:cTn id="92" dur="500" fill="hold"/>
                                        <p:tgtEl>
                                          <p:spTgt spid="22">
                                            <p:txEl>
                                              <p:charRg st="0" end="15"/>
                                            </p:txEl>
                                          </p:spTgt>
                                        </p:tgtEl>
                                        <p:attrNameLst>
                                          <p:attrName>ppt_x</p:attrName>
                                        </p:attrNameLst>
                                      </p:cBhvr>
                                      <p:tavLst>
                                        <p:tav tm="0">
                                          <p:val>
                                            <p:strVal val="1+#ppt_w/2"/>
                                          </p:val>
                                        </p:tav>
                                        <p:tav tm="100000">
                                          <p:val>
                                            <p:strVal val="#ppt_x"/>
                                          </p:val>
                                        </p:tav>
                                      </p:tavLst>
                                    </p:anim>
                                    <p:anim calcmode="lin" valueType="num">
                                      <p:cBhvr additive="base">
                                        <p:cTn id="93" dur="500" fill="hold"/>
                                        <p:tgtEl>
                                          <p:spTgt spid="22">
                                            <p:txEl>
                                              <p:charRg st="0" end="15"/>
                                            </p:txEl>
                                          </p:spTgt>
                                        </p:tgtEl>
                                        <p:attrNameLst>
                                          <p:attrName>ppt_y</p:attrName>
                                        </p:attrNameLst>
                                      </p:cBhvr>
                                      <p:tavLst>
                                        <p:tav tm="0">
                                          <p:val>
                                            <p:strVal val="#ppt_y"/>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3" presetClass="entr" presetSubtype="10" fill="hold" grpId="0" nodeType="click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blinds(horizontal)">
                                      <p:cBhvr>
                                        <p:cTn id="98" dur="500"/>
                                        <p:tgtEl>
                                          <p:spTgt spid="23"/>
                                        </p:tgtEl>
                                      </p:cBhvr>
                                    </p:animEffect>
                                  </p:childTnLst>
                                </p:cTn>
                              </p:par>
                            </p:childTnLst>
                          </p:cTn>
                        </p:par>
                      </p:childTnLst>
                    </p:cTn>
                  </p:par>
                  <p:par>
                    <p:cTn id="99" fill="hold">
                      <p:stCondLst>
                        <p:cond delay="indefinite"/>
                      </p:stCondLst>
                      <p:childTnLst>
                        <p:par>
                          <p:cTn id="100" fill="hold">
                            <p:stCondLst>
                              <p:cond delay="0"/>
                            </p:stCondLst>
                            <p:childTnLst>
                              <p:par>
                                <p:cTn id="101" presetID="2" presetClass="entr" presetSubtype="2" fill="hold" nodeType="clickEffect">
                                  <p:stCondLst>
                                    <p:cond delay="0"/>
                                  </p:stCondLst>
                                  <p:childTnLst>
                                    <p:set>
                                      <p:cBhvr>
                                        <p:cTn id="102" dur="1" fill="hold">
                                          <p:stCondLst>
                                            <p:cond delay="0"/>
                                          </p:stCondLst>
                                        </p:cTn>
                                        <p:tgtEl>
                                          <p:spTgt spid="24">
                                            <p:txEl>
                                              <p:charRg st="0" end="28"/>
                                            </p:txEl>
                                          </p:spTgt>
                                        </p:tgtEl>
                                        <p:attrNameLst>
                                          <p:attrName>style.visibility</p:attrName>
                                        </p:attrNameLst>
                                      </p:cBhvr>
                                      <p:to>
                                        <p:strVal val="visible"/>
                                      </p:to>
                                    </p:set>
                                    <p:anim calcmode="lin" valueType="num">
                                      <p:cBhvr>
                                        <p:cTn id="103" dur="500" fill="hold"/>
                                        <p:tgtEl>
                                          <p:spTgt spid="24">
                                            <p:txEl>
                                              <p:charRg st="0" end="28"/>
                                            </p:txEl>
                                          </p:spTgt>
                                        </p:tgtEl>
                                        <p:attrNameLst>
                                          <p:attrName>ppt_x</p:attrName>
                                        </p:attrNameLst>
                                      </p:cBhvr>
                                      <p:tavLst>
                                        <p:tav tm="0">
                                          <p:val>
                                            <p:strVal val="1+#ppt_w/2"/>
                                          </p:val>
                                        </p:tav>
                                        <p:tav tm="100000">
                                          <p:val>
                                            <p:strVal val="#ppt_x"/>
                                          </p:val>
                                        </p:tav>
                                      </p:tavLst>
                                    </p:anim>
                                    <p:anim calcmode="lin" valueType="num">
                                      <p:cBhvr>
                                        <p:cTn id="104" dur="500" fill="hold"/>
                                        <p:tgtEl>
                                          <p:spTgt spid="24">
                                            <p:txEl>
                                              <p:charRg st="0" end="28"/>
                                            </p:txEl>
                                          </p:spTgt>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2" fill="hold" grpId="0" nodeType="clickEffect">
                                  <p:stCondLst>
                                    <p:cond delay="0"/>
                                  </p:stCondLst>
                                  <p:childTnLst>
                                    <p:set>
                                      <p:cBhvr>
                                        <p:cTn id="108" dur="1" fill="hold">
                                          <p:stCondLst>
                                            <p:cond delay="0"/>
                                          </p:stCondLst>
                                        </p:cTn>
                                        <p:tgtEl>
                                          <p:spTgt spid="25"/>
                                        </p:tgtEl>
                                        <p:attrNameLst>
                                          <p:attrName>style.visibility</p:attrName>
                                        </p:attrNameLst>
                                      </p:cBhvr>
                                      <p:to>
                                        <p:strVal val="visible"/>
                                      </p:to>
                                    </p:set>
                                    <p:anim calcmode="lin" valueType="num">
                                      <p:cBhvr>
                                        <p:cTn id="109" dur="500" fill="hold"/>
                                        <p:tgtEl>
                                          <p:spTgt spid="25"/>
                                        </p:tgtEl>
                                        <p:attrNameLst>
                                          <p:attrName>ppt_x</p:attrName>
                                        </p:attrNameLst>
                                      </p:cBhvr>
                                      <p:tavLst>
                                        <p:tav tm="0">
                                          <p:val>
                                            <p:strVal val="1+#ppt_w/2"/>
                                          </p:val>
                                        </p:tav>
                                        <p:tav tm="100000">
                                          <p:val>
                                            <p:strVal val="#ppt_x"/>
                                          </p:val>
                                        </p:tav>
                                      </p:tavLst>
                                    </p:anim>
                                    <p:anim calcmode="lin" valueType="num">
                                      <p:cBhvr>
                                        <p:cTn id="110"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1" grpId="0"/>
      <p:bldP spid="12" grpId="0"/>
      <p:bldP spid="13" grpId="0"/>
      <p:bldP spid="14" grpId="0"/>
      <p:bldP spid="15" grpId="0"/>
      <p:bldP spid="16" grpId="0"/>
      <p:bldP spid="17" grpId="0"/>
      <p:bldP spid="10" grpId="0"/>
      <p:bldP spid="5" grpId="0"/>
      <p:bldP spid="8" grpId="0"/>
      <p:bldP spid="18" grpId="0"/>
      <p:bldP spid="19" grpId="0"/>
      <p:bldP spid="20" grpId="0"/>
      <p:bldP spid="21" grpId="0"/>
      <p:bldP spid="23" grpId="0"/>
      <p:bldP spid="25" grpId="0"/>
    </p:bldLst>
  </p:timing>
</p:sld>
</file>

<file path=ppt/slides/slide81.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accent2">
                <a:lumMod val="75000"/>
              </a:schemeClr>
            </a:gs>
            <a:gs pos="27000">
              <a:schemeClr val="accent5"/>
            </a:gs>
          </a:gsLst>
          <a:lin ang="5400000" scaled="0"/>
        </a:gradFill>
        <a:effectLst/>
      </p:bgPr>
    </p:bg>
    <p:spTree>
      <p:nvGrpSpPr>
        <p:cNvPr id="1" name=""/>
        <p:cNvGrpSpPr/>
        <p:nvPr/>
      </p:nvGrpSpPr>
      <p:grpSpPr/>
      <p:sp>
        <p:nvSpPr>
          <p:cNvPr id="4" name="文本框 3"/>
          <p:cNvSpPr txBox="1"/>
          <p:nvPr/>
        </p:nvSpPr>
        <p:spPr>
          <a:xfrm>
            <a:off x="282575" y="428625"/>
            <a:ext cx="8578850" cy="6205538"/>
          </a:xfrm>
          <a:prstGeom prst="rect">
            <a:avLst/>
          </a:prstGeom>
          <a:noFill/>
        </p:spPr>
        <p:txBody>
          <a:bodyPr wrap="square" rtlCol="0">
            <a:spAutoFit/>
          </a:bodyPr>
          <a:p>
            <a:pPr>
              <a:lnSpc>
                <a:spcPts val="2980"/>
              </a:lnSpc>
            </a:pPr>
            <a:r>
              <a:rPr lang="zh-CN" altLang="en-US" sz="2400" b="1" noProof="1">
                <a:latin typeface="楷体" panose="02010609060101010101" charset="-122"/>
                <a:ea typeface="楷体" panose="02010609060101010101" charset="-122"/>
                <a:cs typeface="+mn-cs"/>
              </a:rPr>
              <a:t>二、阅读下列选段，回答问题</a:t>
            </a:r>
            <a:endParaRPr lang="zh-CN" altLang="en-US" sz="2400" b="1" noProof="1">
              <a:latin typeface="楷体" panose="02010609060101010101" charset="-122"/>
              <a:ea typeface="楷体" panose="02010609060101010101" charset="-122"/>
            </a:endParaRPr>
          </a:p>
          <a:p>
            <a:pPr>
              <a:lnSpc>
                <a:spcPts val="2980"/>
              </a:lnSpc>
            </a:pPr>
            <a:r>
              <a:rPr lang="zh-CN" altLang="en-US" sz="2400" b="1" u="sng" noProof="1">
                <a:solidFill>
                  <a:srgbClr val="FF0000"/>
                </a:solidFill>
                <a:latin typeface="楷体" panose="02010609060101010101" charset="-122"/>
                <a:ea typeface="楷体" panose="02010609060101010101" charset="-122"/>
                <a:cs typeface="+mn-cs"/>
              </a:rPr>
              <a:t>孔乙己是站着喝酒而穿长衫的惟一的人</a:t>
            </a:r>
            <a:r>
              <a:rPr lang="zh-CN" altLang="en-US" sz="2400" b="1" noProof="1">
                <a:latin typeface="楷体" panose="02010609060101010101" charset="-122"/>
                <a:ea typeface="楷体" panose="02010609060101010101" charset="-122"/>
                <a:cs typeface="+mn-cs"/>
              </a:rPr>
              <a:t>。</a:t>
            </a:r>
            <a:r>
              <a:rPr lang="zh-CN" altLang="en-US" sz="2400" b="1" u="wavy" noProof="1">
                <a:uFill>
                  <a:solidFill>
                    <a:srgbClr val="FF0000"/>
                  </a:solidFill>
                </a:uFill>
                <a:latin typeface="楷体" panose="02010609060101010101" charset="-122"/>
                <a:ea typeface="楷体" panose="02010609060101010101" charset="-122"/>
                <a:cs typeface="+mn-cs"/>
              </a:rPr>
              <a:t>他身材很高大；青白脸色，皱纹同时常夹些伤痕；一部乱蓬蓬的花白的胡子。穿的虽然是长衫，可是又脏又破，似乎十多年没有补，也没有洗</a:t>
            </a:r>
            <a:r>
              <a:rPr lang="zh-CN" altLang="en-US" sz="2400" b="1" noProof="1">
                <a:latin typeface="楷体" panose="02010609060101010101" charset="-122"/>
                <a:ea typeface="楷体" panose="02010609060101010101" charset="-122"/>
                <a:cs typeface="+mn-cs"/>
              </a:rPr>
              <a:t>。他对人说话，总是满口之乎者也，教人半懂不懂的。因为他姓孔，别人便从描红纸上的“上大人孔乙己”这半懂不懂的话里，替他取下一个绰号，叫作孔乙己。孔乙己一到店，所有喝酒的人便都看着他笑，有的叫道，“孔乙己，你脸上又添上新伤疤了！”他不回答，对柜里说，“温两碗酒，要一碟茴香豆。”便排出九文大钱。他们又故意的高声嚷道，“你一定又偷了人家的东西了！”孔乙己睁大眼睛说，“你这样凭空污人清白……”“什么清白？我前天亲眼见你偷了何家的书，吊着打。”孔乙己便涨红了脸，额上的青筋条条绽出，争辩道，“窃书不能算偷……窃书！……读书人的事，能算偷么？”接连便是难懂的话，什么“君子固穷”，什么“者乎”之类，引得众人都哄笑起来；店内外充满了快活的空气。</a:t>
            </a:r>
            <a:endParaRPr lang="zh-CN" altLang="en-US" sz="2400" b="1" noProof="1">
              <a:latin typeface="楷体" panose="02010609060101010101" charset="-122"/>
              <a:ea typeface="楷体" panose="02010609060101010101"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gradFill rotWithShape="0">
          <a:gsLst>
            <a:gs pos="0">
              <a:srgbClr val="92D050"/>
            </a:gs>
            <a:gs pos="93000">
              <a:schemeClr val="accent5"/>
            </a:gs>
          </a:gsLst>
          <a:lin ang="5400000" scaled="0"/>
        </a:gradFill>
        <a:effectLst/>
      </p:bgPr>
    </p:bg>
    <p:spTree>
      <p:nvGrpSpPr>
        <p:cNvPr id="1" name=""/>
        <p:cNvGrpSpPr/>
        <p:nvPr/>
      </p:nvGrpSpPr>
      <p:grpSpPr/>
      <p:sp>
        <p:nvSpPr>
          <p:cNvPr id="4" name="文本框 3"/>
          <p:cNvSpPr txBox="1"/>
          <p:nvPr/>
        </p:nvSpPr>
        <p:spPr>
          <a:xfrm>
            <a:off x="406400" y="441325"/>
            <a:ext cx="8451850" cy="6369050"/>
          </a:xfrm>
          <a:prstGeom prst="rect">
            <a:avLst/>
          </a:prstGeom>
          <a:noFill/>
          <a:ln w="9525">
            <a:noFill/>
          </a:ln>
        </p:spPr>
        <p:txBody>
          <a:bodyPr wrap="square" anchor="t">
            <a:spAutoFit/>
          </a:bodyPr>
          <a:p>
            <a:r>
              <a:rPr lang="zh-CN" altLang="en-US" sz="2400" b="1">
                <a:latin typeface="楷体" panose="02010609060101010101" charset="-122"/>
                <a:ea typeface="楷体" panose="02010609060101010101" charset="-122"/>
              </a:rPr>
              <a:t>1、本文用字准确，试品味“便排出九文大钱”一句中“排”字的妙处。</a:t>
            </a:r>
            <a:endParaRPr lang="zh-CN" altLang="en-US" sz="2400" b="1">
              <a:latin typeface="楷体" panose="02010609060101010101" charset="-122"/>
              <a:ea typeface="楷体" panose="02010609060101010101" charset="-122"/>
            </a:endParaRPr>
          </a:p>
          <a:p>
            <a:endParaRPr lang="zh-CN" altLang="en-US" sz="2400" b="1">
              <a:latin typeface="楷体" panose="02010609060101010101" charset="-122"/>
              <a:ea typeface="楷体" panose="02010609060101010101" charset="-122"/>
            </a:endParaRPr>
          </a:p>
          <a:p>
            <a:endParaRPr lang="zh-CN" altLang="en-US" sz="2400" b="1">
              <a:latin typeface="楷体" panose="02010609060101010101" charset="-122"/>
              <a:ea typeface="楷体" panose="02010609060101010101" charset="-122"/>
            </a:endParaRPr>
          </a:p>
          <a:p>
            <a:r>
              <a:rPr lang="zh-CN" altLang="en-US" sz="2400" b="1">
                <a:latin typeface="楷体" panose="02010609060101010101" charset="-122"/>
                <a:ea typeface="楷体" panose="02010609060101010101" charset="-122"/>
              </a:rPr>
              <a:t>2、“他身材很高大……也没有洗”肖像描写形象地刻画出了孔乙己是一个什么样的形象？</a:t>
            </a:r>
            <a:endParaRPr lang="zh-CN" altLang="en-US" sz="2400" b="1">
              <a:latin typeface="楷体" panose="02010609060101010101" charset="-122"/>
              <a:ea typeface="楷体" panose="02010609060101010101" charset="-122"/>
            </a:endParaRPr>
          </a:p>
          <a:p>
            <a:r>
              <a:rPr lang="zh-CN" altLang="en-US" sz="2400" b="1">
                <a:solidFill>
                  <a:srgbClr val="FF0000"/>
                </a:solidFill>
                <a:latin typeface="楷体" panose="02010609060101010101" charset="-122"/>
                <a:ea typeface="楷体" panose="02010609060101010101" charset="-122"/>
              </a:rPr>
              <a:t>自命清高、贫困潦倒、饱受欺凌、好逸恶劳。</a:t>
            </a:r>
            <a:endParaRPr lang="zh-CN" altLang="en-US" sz="2400" b="1">
              <a:latin typeface="楷体" panose="02010609060101010101" charset="-122"/>
              <a:ea typeface="楷体" panose="02010609060101010101" charset="-122"/>
            </a:endParaRPr>
          </a:p>
          <a:p>
            <a:r>
              <a:rPr lang="zh-CN" altLang="en-US" sz="2400" b="1">
                <a:latin typeface="楷体" panose="02010609060101010101" charset="-122"/>
                <a:ea typeface="楷体" panose="02010609060101010101" charset="-122"/>
              </a:rPr>
              <a:t>3、试品味“孔乙己是站着喝酒而穿长衫的惟一的人”的深刻含义。</a:t>
            </a:r>
            <a:endParaRPr lang="zh-CN" altLang="en-US" sz="2400" b="1">
              <a:latin typeface="楷体" panose="02010609060101010101" charset="-122"/>
              <a:ea typeface="楷体" panose="02010609060101010101" charset="-122"/>
            </a:endParaRPr>
          </a:p>
          <a:p>
            <a:endParaRPr lang="zh-CN" altLang="en-US" sz="2400" b="1">
              <a:latin typeface="楷体" panose="02010609060101010101" charset="-122"/>
              <a:ea typeface="楷体" panose="02010609060101010101" charset="-122"/>
            </a:endParaRPr>
          </a:p>
          <a:p>
            <a:endParaRPr lang="zh-CN" altLang="en-US" sz="2400" b="1">
              <a:latin typeface="楷体" panose="02010609060101010101" charset="-122"/>
              <a:ea typeface="楷体" panose="02010609060101010101" charset="-122"/>
            </a:endParaRPr>
          </a:p>
          <a:p>
            <a:endParaRPr lang="zh-CN" altLang="en-US" sz="2400" b="1">
              <a:latin typeface="楷体" panose="02010609060101010101" charset="-122"/>
              <a:ea typeface="楷体" panose="02010609060101010101" charset="-122"/>
            </a:endParaRPr>
          </a:p>
          <a:p>
            <a:endParaRPr lang="zh-CN" altLang="en-US" sz="2400" b="1">
              <a:latin typeface="楷体" panose="02010609060101010101" charset="-122"/>
              <a:ea typeface="楷体" panose="02010609060101010101" charset="-122"/>
            </a:endParaRPr>
          </a:p>
          <a:p>
            <a:r>
              <a:rPr lang="zh-CN" altLang="en-US" sz="2400" b="1">
                <a:latin typeface="楷体" panose="02010609060101010101" charset="-122"/>
                <a:ea typeface="楷体" panose="02010609060101010101" charset="-122"/>
              </a:rPr>
              <a:t>4、如何理解“店内外充满了快活的空气”这句话？。</a:t>
            </a:r>
            <a:endParaRPr lang="zh-CN" altLang="en-US" sz="2400" b="1">
              <a:latin typeface="楷体" panose="02010609060101010101" charset="-122"/>
              <a:ea typeface="楷体" panose="02010609060101010101" charset="-122"/>
            </a:endParaRPr>
          </a:p>
          <a:p>
            <a:r>
              <a:rPr lang="zh-CN" altLang="en-US" sz="2400" b="1">
                <a:solidFill>
                  <a:srgbClr val="FF0000"/>
                </a:solidFill>
                <a:latin typeface="楷体" panose="02010609060101010101" charset="-122"/>
                <a:ea typeface="楷体" panose="02010609060101010101" charset="-122"/>
              </a:rPr>
              <a:t>答：说明孔乙己在人们心目中没有地位，只是酒客们取乐的对象；揭示酒客们麻木不仁、穷极无聊的生活状况，深化文章主题。</a:t>
            </a:r>
            <a:endParaRPr lang="zh-CN" altLang="en-US" sz="2400" b="1">
              <a:solidFill>
                <a:srgbClr val="FF0000"/>
              </a:solidFill>
              <a:latin typeface="楷体" panose="02010609060101010101" charset="-122"/>
              <a:ea typeface="楷体" panose="02010609060101010101" charset="-122"/>
            </a:endParaRPr>
          </a:p>
        </p:txBody>
      </p:sp>
      <p:sp>
        <p:nvSpPr>
          <p:cNvPr id="5" name="文本框 4"/>
          <p:cNvSpPr txBox="1"/>
          <p:nvPr/>
        </p:nvSpPr>
        <p:spPr>
          <a:xfrm>
            <a:off x="406400" y="3363913"/>
            <a:ext cx="8451850" cy="1938337"/>
          </a:xfrm>
          <a:prstGeom prst="rect">
            <a:avLst/>
          </a:prstGeom>
          <a:noFill/>
          <a:ln w="9525">
            <a:noFill/>
          </a:ln>
        </p:spPr>
        <p:txBody>
          <a:bodyPr wrap="square" anchor="t">
            <a:spAutoFit/>
          </a:bodyPr>
          <a:p>
            <a:r>
              <a:rPr lang="en-US" altLang="zh-CN" sz="2400" b="1">
                <a:solidFill>
                  <a:srgbClr val="FF0000"/>
                </a:solidFill>
                <a:latin typeface="楷体" panose="02010609060101010101" charset="-122"/>
                <a:ea typeface="楷体" panose="02010609060101010101" charset="-122"/>
              </a:rPr>
              <a:t>     </a:t>
            </a:r>
            <a:r>
              <a:rPr lang="zh-CN" altLang="en-US" sz="2400" b="1">
                <a:solidFill>
                  <a:srgbClr val="FF0000"/>
                </a:solidFill>
                <a:latin typeface="楷体" panose="02010609060101010101" charset="-122"/>
                <a:ea typeface="楷体" panose="02010609060101010101" charset="-122"/>
              </a:rPr>
              <a:t>孔乙己“站着喝酒”</a:t>
            </a:r>
            <a:r>
              <a:rPr lang="en-US" altLang="zh-CN" sz="2400" b="1">
                <a:solidFill>
                  <a:srgbClr val="FF0000"/>
                </a:solidFill>
                <a:latin typeface="楷体" panose="02010609060101010101" charset="-122"/>
                <a:ea typeface="楷体" panose="02010609060101010101" charset="-122"/>
              </a:rPr>
              <a:t>,</a:t>
            </a:r>
            <a:r>
              <a:rPr lang="zh-CN" altLang="en-US" sz="2400" b="1">
                <a:solidFill>
                  <a:srgbClr val="FF0000"/>
                </a:solidFill>
                <a:latin typeface="楷体" panose="02010609060101010101" charset="-122"/>
                <a:ea typeface="楷体" panose="02010609060101010101" charset="-122"/>
              </a:rPr>
              <a:t>说明他生活贫困，经济地位和社会地位都和“短衣帮”一样；而“穿长衫”，总想保持读书人架式，不愿与短衣帮为伍。他就成了“唯一”的人。孔乙己经济状况、社会地位与思想意识的严重矛盾，充分说明了他深受封建思想毒害。短短一句话点明了孔乙己的特殊身份和性格特点。</a:t>
            </a:r>
            <a:endParaRPr lang="zh-CN" altLang="en-US" sz="2400" b="1">
              <a:solidFill>
                <a:srgbClr val="FF0000"/>
              </a:solidFill>
              <a:latin typeface="楷体" panose="02010609060101010101" charset="-122"/>
              <a:ea typeface="楷体" panose="02010609060101010101" charset="-122"/>
            </a:endParaRPr>
          </a:p>
        </p:txBody>
      </p:sp>
      <p:sp>
        <p:nvSpPr>
          <p:cNvPr id="6" name="文本框 5"/>
          <p:cNvSpPr txBox="1"/>
          <p:nvPr/>
        </p:nvSpPr>
        <p:spPr>
          <a:xfrm>
            <a:off x="346075" y="774700"/>
            <a:ext cx="8451850" cy="1198563"/>
          </a:xfrm>
          <a:prstGeom prst="rect">
            <a:avLst/>
          </a:prstGeom>
          <a:noFill/>
          <a:ln w="9525">
            <a:noFill/>
          </a:ln>
        </p:spPr>
        <p:txBody>
          <a:bodyPr wrap="square" anchor="t">
            <a:spAutoFit/>
          </a:bodyPr>
          <a:p>
            <a:r>
              <a:rPr lang="en-US" altLang="zh-CN" sz="2400" b="1">
                <a:solidFill>
                  <a:srgbClr val="FF0000"/>
                </a:solidFill>
                <a:latin typeface="楷体" panose="02010609060101010101" charset="-122"/>
                <a:ea typeface="楷体" panose="02010609060101010101" charset="-122"/>
                <a:sym typeface="宋体" panose="02010600030101010101" pitchFamily="2" charset="-122"/>
              </a:rPr>
              <a:t>          </a:t>
            </a:r>
            <a:r>
              <a:rPr lang="zh-CN" altLang="en-US" sz="2400" b="1">
                <a:solidFill>
                  <a:srgbClr val="FF0000"/>
                </a:solidFill>
                <a:latin typeface="楷体" panose="02010609060101010101" charset="-122"/>
                <a:ea typeface="楷体" panose="02010609060101010101" charset="-122"/>
              </a:rPr>
              <a:t>“排”字表现出孔乙己拮据而穷酸的本相,既对酒店表示分文不少,自已是规矩人,又对短衣帮的耻笑表现出若无其事来,恰如其分地表现了他的心理。</a:t>
            </a:r>
            <a:endParaRPr lang="zh-CN" altLang="en-US" sz="2400" b="1">
              <a:solidFill>
                <a:srgbClr val="FF0000"/>
              </a:solidFill>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500" fill="hold">
                                          <p:stCondLst>
                                            <p:cond delay="0"/>
                                          </p:stCondLst>
                                        </p:cTn>
                                        <p:tgtEl>
                                          <p:spTgt spid="4">
                                            <p:txEl>
                                              <p:charRg st="76" end="97"/>
                                            </p:txEl>
                                          </p:spTgt>
                                        </p:tgtEl>
                                        <p:attrNameLst>
                                          <p:attrName>style.visibility</p:attrName>
                                        </p:attrNameLst>
                                      </p:cBhvr>
                                      <p:to>
                                        <p:strVal val="visible"/>
                                      </p:to>
                                    </p:set>
                                    <p:anim calcmode="lin" valueType="num">
                                      <p:cBhvr additive="base">
                                        <p:cTn id="13" dur="500" fill="hold"/>
                                        <p:tgtEl>
                                          <p:spTgt spid="4">
                                            <p:txEl>
                                              <p:charRg st="76" end="97"/>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
                                            <p:txEl>
                                              <p:charRg st="76" end="97"/>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charRg st="157" end="214"/>
                                            </p:txEl>
                                          </p:spTgt>
                                        </p:tgtEl>
                                        <p:attrNameLst>
                                          <p:attrName>style.visibility</p:attrName>
                                        </p:attrNameLst>
                                      </p:cBhvr>
                                      <p:to>
                                        <p:strVal val="visible"/>
                                      </p:to>
                                    </p:set>
                                    <p:anim calcmode="lin" valueType="num">
                                      <p:cBhvr additive="base">
                                        <p:cTn id="25" dur="500" fill="hold"/>
                                        <p:tgtEl>
                                          <p:spTgt spid="4">
                                            <p:txEl>
                                              <p:charRg st="157" end="21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charRg st="157" end="2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83.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B0F0"/>
            </a:gs>
            <a:gs pos="100000">
              <a:schemeClr val="bg1"/>
            </a:gs>
          </a:gsLst>
          <a:lin ang="5400000"/>
          <a:tileRect/>
        </a:gradFill>
        <a:effectLst/>
      </p:bgPr>
    </p:bg>
    <p:spTree>
      <p:nvGrpSpPr>
        <p:cNvPr id="1" name=""/>
        <p:cNvGrpSpPr/>
        <p:nvPr/>
      </p:nvGrpSpPr>
      <p:grpSpPr/>
      <p:sp>
        <p:nvSpPr>
          <p:cNvPr id="65538" name="文本框 3"/>
          <p:cNvSpPr txBox="1"/>
          <p:nvPr/>
        </p:nvSpPr>
        <p:spPr>
          <a:xfrm>
            <a:off x="342900" y="327025"/>
            <a:ext cx="8458200" cy="5814060"/>
          </a:xfrm>
          <a:prstGeom prst="rect">
            <a:avLst/>
          </a:prstGeom>
          <a:noFill/>
          <a:ln w="9525">
            <a:noFill/>
          </a:ln>
        </p:spPr>
        <p:txBody>
          <a:bodyPr wrap="square" anchor="t">
            <a:spAutoFit/>
          </a:bodyPr>
          <a:p>
            <a:pPr algn="l">
              <a:lnSpc>
                <a:spcPts val="2975"/>
              </a:lnSpc>
            </a:pPr>
            <a:r>
              <a:rPr lang="zh-CN" altLang="en-US" sz="2400" b="1">
                <a:solidFill>
                  <a:srgbClr val="FF0000"/>
                </a:solidFill>
                <a:latin typeface="楷体" panose="02010609060101010101" charset="-122"/>
                <a:ea typeface="楷体" panose="02010609060101010101" charset="-122"/>
              </a:rPr>
              <a:t>第</a:t>
            </a:r>
            <a:r>
              <a:rPr lang="en-US" altLang="zh-CN" sz="2400" b="1">
                <a:solidFill>
                  <a:srgbClr val="FF0000"/>
                </a:solidFill>
                <a:latin typeface="楷体" panose="02010609060101010101" charset="-122"/>
                <a:ea typeface="楷体" panose="02010609060101010101" charset="-122"/>
              </a:rPr>
              <a:t>3</a:t>
            </a:r>
            <a:r>
              <a:rPr lang="zh-CN" altLang="en-US" sz="2400" b="1">
                <a:solidFill>
                  <a:srgbClr val="FF0000"/>
                </a:solidFill>
                <a:latin typeface="楷体" panose="02010609060101010101" charset="-122"/>
                <a:ea typeface="楷体" panose="02010609060101010101" charset="-122"/>
              </a:rPr>
              <a:t>次作业</a:t>
            </a:r>
            <a:r>
              <a:rPr lang="en-US" altLang="zh-CN" sz="2400" b="1">
                <a:solidFill>
                  <a:srgbClr val="FF0000"/>
                </a:solidFill>
                <a:latin typeface="楷体" panose="02010609060101010101" charset="-122"/>
                <a:ea typeface="楷体" panose="02010609060101010101" charset="-122"/>
              </a:rPr>
              <a:t>3</a:t>
            </a:r>
            <a:r>
              <a:rPr lang="zh-CN" altLang="en-US" sz="2400" b="1">
                <a:solidFill>
                  <a:srgbClr val="FF0000"/>
                </a:solidFill>
                <a:latin typeface="楷体" panose="02010609060101010101" charset="-122"/>
                <a:ea typeface="楷体" panose="02010609060101010101" charset="-122"/>
              </a:rPr>
              <a:t>月</a:t>
            </a:r>
            <a:r>
              <a:rPr lang="en-US" altLang="zh-CN" sz="2400" b="1">
                <a:solidFill>
                  <a:srgbClr val="FF0000"/>
                </a:solidFill>
                <a:latin typeface="楷体" panose="02010609060101010101" charset="-122"/>
                <a:ea typeface="楷体" panose="02010609060101010101" charset="-122"/>
              </a:rPr>
              <a:t>20</a:t>
            </a:r>
            <a:r>
              <a:rPr lang="zh-CN" altLang="en-US" sz="2400" b="1">
                <a:solidFill>
                  <a:srgbClr val="FF0000"/>
                </a:solidFill>
                <a:latin typeface="楷体" panose="02010609060101010101" charset="-122"/>
                <a:ea typeface="楷体" panose="02010609060101010101" charset="-122"/>
              </a:rPr>
              <a:t>日星期五</a:t>
            </a:r>
            <a:endParaRPr lang="zh-CN" altLang="en-US" sz="2400" b="1">
              <a:solidFill>
                <a:srgbClr val="FF0000"/>
              </a:solidFill>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一、下列语句运用了哪种描写方法，简要分析这一描写刻画了人物怎样的性格。</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⑴他脸上黑而且瘦，已经不成样子；穿一件破夹袄，盘着两腿，下面垫一个蒲包，用草绳在肩上挂住。</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                                        （         ）</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性格：</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⑵他对人说话，总是满口之乎者</a:t>
            </a:r>
            <a:r>
              <a:rPr lang="zh-CN" altLang="en-US" sz="2400">
                <a:latin typeface="楷体" panose="02010609060101010101" charset="-122"/>
                <a:ea typeface="楷体" panose="02010609060101010101" charset="-122"/>
              </a:rPr>
              <a:t>也，教</a:t>
            </a:r>
            <a:r>
              <a:rPr lang="zh-CN" altLang="en-US" sz="2400" b="1">
                <a:latin typeface="楷体" panose="02010609060101010101" charset="-122"/>
                <a:ea typeface="楷体" panose="02010609060101010101" charset="-122"/>
              </a:rPr>
              <a:t>人半懂不懂的。   </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                                        （  ）</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性格：</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⑶孔乙己看着问他的人，显出不屑置辩的神气。（        ）</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性格：</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⑷只有穿长衫的，才踱进店面隔壁的房子里，要酒要菜，慢慢地坐喝。                                （         ）</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性格：</a:t>
            </a:r>
            <a:endParaRPr lang="zh-CN" altLang="en-US" sz="2400" b="1">
              <a:latin typeface="楷体" panose="02010609060101010101" charset="-122"/>
              <a:ea typeface="楷体" panose="02010609060101010101" charset="-122"/>
            </a:endParaRPr>
          </a:p>
        </p:txBody>
      </p:sp>
      <p:sp>
        <p:nvSpPr>
          <p:cNvPr id="5" name="文本框 4"/>
          <p:cNvSpPr txBox="1"/>
          <p:nvPr/>
        </p:nvSpPr>
        <p:spPr>
          <a:xfrm>
            <a:off x="6905625" y="2216150"/>
            <a:ext cx="309880" cy="460375"/>
          </a:xfrm>
          <a:prstGeom prst="rect">
            <a:avLst/>
          </a:prstGeom>
          <a:noFill/>
          <a:ln w="9525">
            <a:noFill/>
          </a:ln>
        </p:spPr>
        <p:txBody>
          <a:bodyPr wrap="none" anchor="t">
            <a:spAutoFit/>
          </a:bodyPr>
          <a:p>
            <a:r>
              <a:rPr lang="en-US" altLang="zh-CN" sz="2400" b="1">
                <a:solidFill>
                  <a:srgbClr val="FF0000"/>
                </a:solidFill>
                <a:latin typeface="楷体" panose="02010609060101010101" charset="-122"/>
                <a:ea typeface="楷体" panose="02010609060101010101" charset="-122"/>
              </a:rPr>
              <a:t> </a:t>
            </a:r>
            <a:endParaRPr lang="en-US" altLang="zh-CN" sz="2400" b="1">
              <a:solidFill>
                <a:srgbClr val="FF0000"/>
              </a:solidFill>
              <a:latin typeface="楷体" panose="02010609060101010101" charset="-122"/>
              <a:ea typeface="楷体" panose="02010609060101010101" charset="-122"/>
            </a:endParaRPr>
          </a:p>
        </p:txBody>
      </p:sp>
      <p:sp>
        <p:nvSpPr>
          <p:cNvPr id="6" name="文本框 5"/>
          <p:cNvSpPr txBox="1"/>
          <p:nvPr/>
        </p:nvSpPr>
        <p:spPr>
          <a:xfrm>
            <a:off x="6905625" y="3362325"/>
            <a:ext cx="309880" cy="460375"/>
          </a:xfrm>
          <a:prstGeom prst="rect">
            <a:avLst/>
          </a:prstGeom>
          <a:noFill/>
          <a:ln w="9525">
            <a:noFill/>
          </a:ln>
        </p:spPr>
        <p:txBody>
          <a:bodyPr wrap="none" anchor="t">
            <a:spAutoFit/>
          </a:bodyPr>
          <a:p>
            <a:r>
              <a:rPr lang="en-US" altLang="zh-CN" sz="2400" b="1">
                <a:solidFill>
                  <a:srgbClr val="FF0000"/>
                </a:solidFill>
                <a:latin typeface="楷体" panose="02010609060101010101" charset="-122"/>
                <a:ea typeface="楷体" panose="02010609060101010101" charset="-122"/>
              </a:rPr>
              <a:t> </a:t>
            </a:r>
            <a:endParaRPr lang="en-US" altLang="zh-CN" sz="2400" b="1">
              <a:solidFill>
                <a:srgbClr val="FF0000"/>
              </a:solidFill>
              <a:latin typeface="楷体" panose="02010609060101010101" charset="-122"/>
              <a:ea typeface="楷体" panose="02010609060101010101" charset="-122"/>
            </a:endParaRPr>
          </a:p>
        </p:txBody>
      </p:sp>
      <p:sp>
        <p:nvSpPr>
          <p:cNvPr id="7" name="文本框 6"/>
          <p:cNvSpPr txBox="1"/>
          <p:nvPr/>
        </p:nvSpPr>
        <p:spPr>
          <a:xfrm>
            <a:off x="7078663" y="4102100"/>
            <a:ext cx="309880" cy="460375"/>
          </a:xfrm>
          <a:prstGeom prst="rect">
            <a:avLst/>
          </a:prstGeom>
          <a:noFill/>
          <a:ln w="9525">
            <a:noFill/>
          </a:ln>
        </p:spPr>
        <p:txBody>
          <a:bodyPr wrap="none" anchor="t">
            <a:spAutoFit/>
          </a:bodyPr>
          <a:p>
            <a:r>
              <a:rPr lang="en-US" altLang="zh-CN" sz="2400" b="1">
                <a:solidFill>
                  <a:srgbClr val="FF0000"/>
                </a:solidFill>
                <a:latin typeface="楷体" panose="02010609060101010101" charset="-122"/>
                <a:ea typeface="楷体" panose="02010609060101010101" charset="-122"/>
              </a:rPr>
              <a:t> </a:t>
            </a:r>
            <a:endParaRPr lang="en-US" altLang="zh-CN" sz="2400" b="1">
              <a:solidFill>
                <a:srgbClr val="FF0000"/>
              </a:solidFill>
              <a:latin typeface="楷体" panose="02010609060101010101" charset="-122"/>
              <a:ea typeface="楷体" panose="02010609060101010101" charset="-122"/>
            </a:endParaRPr>
          </a:p>
        </p:txBody>
      </p:sp>
      <p:sp>
        <p:nvSpPr>
          <p:cNvPr id="8" name="文本框 7"/>
          <p:cNvSpPr txBox="1"/>
          <p:nvPr/>
        </p:nvSpPr>
        <p:spPr>
          <a:xfrm>
            <a:off x="6842125" y="5257800"/>
            <a:ext cx="309880" cy="460375"/>
          </a:xfrm>
          <a:prstGeom prst="rect">
            <a:avLst/>
          </a:prstGeom>
          <a:noFill/>
          <a:ln w="9525">
            <a:noFill/>
          </a:ln>
        </p:spPr>
        <p:txBody>
          <a:bodyPr wrap="none" anchor="t">
            <a:spAutoFit/>
          </a:bodyPr>
          <a:p>
            <a:r>
              <a:rPr lang="en-US" altLang="zh-CN" sz="2400" b="1">
                <a:solidFill>
                  <a:srgbClr val="FF0000"/>
                </a:solidFill>
                <a:latin typeface="楷体" panose="02010609060101010101" charset="-122"/>
                <a:ea typeface="楷体" panose="02010609060101010101" charset="-122"/>
              </a:rPr>
              <a:t> </a:t>
            </a:r>
            <a:endParaRPr lang="en-US" altLang="zh-CN" sz="2400" b="1">
              <a:solidFill>
                <a:srgbClr val="FF0000"/>
              </a:solidFill>
              <a:latin typeface="楷体" panose="02010609060101010101" charset="-122"/>
              <a:ea typeface="楷体" panose="02010609060101010101" charset="-122"/>
            </a:endParaRPr>
          </a:p>
        </p:txBody>
      </p:sp>
      <p:sp>
        <p:nvSpPr>
          <p:cNvPr id="9" name="文本框 8"/>
          <p:cNvSpPr txBox="1"/>
          <p:nvPr/>
        </p:nvSpPr>
        <p:spPr>
          <a:xfrm>
            <a:off x="1195388" y="2613025"/>
            <a:ext cx="309880" cy="460375"/>
          </a:xfrm>
          <a:prstGeom prst="rect">
            <a:avLst/>
          </a:prstGeom>
          <a:noFill/>
          <a:ln w="9525">
            <a:noFill/>
          </a:ln>
        </p:spPr>
        <p:txBody>
          <a:bodyPr wrap="none" anchor="t">
            <a:spAutoFit/>
          </a:bodyPr>
          <a:p>
            <a:r>
              <a:rPr lang="en-US" altLang="zh-CN" sz="2400" b="1">
                <a:solidFill>
                  <a:srgbClr val="FF0000"/>
                </a:solidFill>
                <a:latin typeface="楷体" panose="02010609060101010101" charset="-122"/>
                <a:ea typeface="楷体" panose="02010609060101010101" charset="-122"/>
              </a:rPr>
              <a:t> </a:t>
            </a:r>
            <a:endParaRPr lang="en-US" altLang="zh-CN" sz="2400" b="1">
              <a:solidFill>
                <a:srgbClr val="FF0000"/>
              </a:solidFill>
              <a:latin typeface="楷体" panose="02010609060101010101" charset="-122"/>
              <a:ea typeface="楷体" panose="02010609060101010101" charset="-122"/>
            </a:endParaRPr>
          </a:p>
        </p:txBody>
      </p:sp>
      <p:sp>
        <p:nvSpPr>
          <p:cNvPr id="10" name="文本框 9"/>
          <p:cNvSpPr txBox="1"/>
          <p:nvPr/>
        </p:nvSpPr>
        <p:spPr>
          <a:xfrm>
            <a:off x="1255713" y="3736975"/>
            <a:ext cx="309880" cy="460375"/>
          </a:xfrm>
          <a:prstGeom prst="rect">
            <a:avLst/>
          </a:prstGeom>
          <a:noFill/>
          <a:ln w="9525">
            <a:noFill/>
          </a:ln>
        </p:spPr>
        <p:txBody>
          <a:bodyPr wrap="none" anchor="t">
            <a:spAutoFit/>
          </a:bodyPr>
          <a:p>
            <a:r>
              <a:rPr lang="en-US" altLang="zh-CN" sz="2400" b="1">
                <a:solidFill>
                  <a:srgbClr val="FF0000"/>
                </a:solidFill>
                <a:latin typeface="楷体" panose="02010609060101010101" charset="-122"/>
                <a:ea typeface="楷体" panose="02010609060101010101" charset="-122"/>
              </a:rPr>
              <a:t> </a:t>
            </a:r>
            <a:endParaRPr lang="en-US" altLang="zh-CN" sz="2400" b="1">
              <a:solidFill>
                <a:srgbClr val="FF0000"/>
              </a:solidFill>
              <a:latin typeface="楷体" panose="02010609060101010101" charset="-122"/>
              <a:ea typeface="楷体" panose="02010609060101010101" charset="-122"/>
            </a:endParaRPr>
          </a:p>
        </p:txBody>
      </p:sp>
      <p:sp>
        <p:nvSpPr>
          <p:cNvPr id="11" name="文本框 10"/>
          <p:cNvSpPr txBox="1"/>
          <p:nvPr/>
        </p:nvSpPr>
        <p:spPr>
          <a:xfrm>
            <a:off x="1255713" y="4491038"/>
            <a:ext cx="309880" cy="460375"/>
          </a:xfrm>
          <a:prstGeom prst="rect">
            <a:avLst/>
          </a:prstGeom>
          <a:noFill/>
          <a:ln w="9525">
            <a:noFill/>
          </a:ln>
        </p:spPr>
        <p:txBody>
          <a:bodyPr wrap="none" anchor="t">
            <a:spAutoFit/>
          </a:bodyPr>
          <a:p>
            <a:r>
              <a:rPr lang="en-US" altLang="zh-CN" sz="2400" b="1">
                <a:solidFill>
                  <a:srgbClr val="FF0000"/>
                </a:solidFill>
                <a:latin typeface="楷体" panose="02010609060101010101" charset="-122"/>
                <a:ea typeface="楷体" panose="02010609060101010101" charset="-122"/>
              </a:rPr>
              <a:t> </a:t>
            </a:r>
            <a:endParaRPr lang="en-US" altLang="zh-CN" sz="2400" b="1">
              <a:solidFill>
                <a:srgbClr val="FF0000"/>
              </a:solidFill>
              <a:latin typeface="楷体" panose="02010609060101010101" charset="-122"/>
              <a:ea typeface="楷体" panose="02010609060101010101" charset="-122"/>
            </a:endParaRPr>
          </a:p>
        </p:txBody>
      </p:sp>
      <p:sp>
        <p:nvSpPr>
          <p:cNvPr id="12" name="文本框 11"/>
          <p:cNvSpPr txBox="1"/>
          <p:nvPr/>
        </p:nvSpPr>
        <p:spPr>
          <a:xfrm>
            <a:off x="342900" y="5634038"/>
            <a:ext cx="309880" cy="460375"/>
          </a:xfrm>
          <a:prstGeom prst="rect">
            <a:avLst/>
          </a:prstGeom>
          <a:noFill/>
          <a:ln w="9525">
            <a:noFill/>
          </a:ln>
        </p:spPr>
        <p:txBody>
          <a:bodyPr wrap="none" anchor="t">
            <a:spAutoFit/>
          </a:bodyPr>
          <a:p>
            <a:r>
              <a:rPr lang="en-US" altLang="zh-CN" sz="2400" b="1">
                <a:solidFill>
                  <a:srgbClr val="FF0000"/>
                </a:solidFill>
                <a:latin typeface="楷体" panose="02010609060101010101" charset="-122"/>
                <a:ea typeface="楷体" panose="02010609060101010101" charset="-122"/>
              </a:rPr>
              <a:t>      </a:t>
            </a:r>
            <a:r>
              <a:rPr lang="zh-CN" altLang="en-US" sz="2400" b="1">
                <a:solidFill>
                  <a:srgbClr val="FF0000"/>
                </a:solidFill>
                <a:latin typeface="楷体" panose="02010609060101010101" charset="-122"/>
                <a:ea typeface="楷体" panose="02010609060101010101" charset="-122"/>
              </a:rPr>
              <a:t> </a:t>
            </a:r>
            <a:endParaRPr lang="zh-CN" altLang="en-US" sz="24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
                                            <p:txEl>
                                              <p:charRg st="0" end="5"/>
                                            </p:txEl>
                                          </p:spTgt>
                                        </p:tgtEl>
                                        <p:attrNameLst>
                                          <p:attrName>style.visibility</p:attrName>
                                        </p:attrNameLst>
                                      </p:cBhvr>
                                      <p:to>
                                        <p:strVal val="visible"/>
                                      </p:to>
                                    </p:set>
                                    <p:anim calcmode="lin" valueType="num">
                                      <p:cBhvr additive="base">
                                        <p:cTn id="7" dur="500" fill="hold"/>
                                        <p:tgtEl>
                                          <p:spTgt spid="5">
                                            <p:txEl>
                                              <p:charRg st="0" end="5"/>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
                                            <p:txEl>
                                              <p:charRg st="0" end="5"/>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
                                            <p:txEl>
                                              <p:charRg st="0" end="25"/>
                                            </p:txEl>
                                          </p:spTgt>
                                        </p:tgtEl>
                                        <p:attrNameLst>
                                          <p:attrName>style.visibility</p:attrName>
                                        </p:attrNameLst>
                                      </p:cBhvr>
                                      <p:to>
                                        <p:strVal val="visible"/>
                                      </p:to>
                                    </p:set>
                                    <p:anim calcmode="lin" valueType="num">
                                      <p:cBhvr>
                                        <p:cTn id="13" dur="500" fill="hold"/>
                                        <p:tgtEl>
                                          <p:spTgt spid="9">
                                            <p:txEl>
                                              <p:charRg st="0" end="25"/>
                                            </p:txEl>
                                          </p:spTgt>
                                        </p:tgtEl>
                                        <p:attrNameLst>
                                          <p:attrName>ppt_x</p:attrName>
                                        </p:attrNameLst>
                                      </p:cBhvr>
                                      <p:tavLst>
                                        <p:tav tm="0">
                                          <p:val>
                                            <p:strVal val="1+#ppt_w/2"/>
                                          </p:val>
                                        </p:tav>
                                        <p:tav tm="100000">
                                          <p:val>
                                            <p:strVal val="#ppt_x"/>
                                          </p:val>
                                        </p:tav>
                                      </p:tavLst>
                                    </p:anim>
                                    <p:anim calcmode="lin" valueType="num">
                                      <p:cBhvr>
                                        <p:cTn id="14" dur="500" fill="hold"/>
                                        <p:tgtEl>
                                          <p:spTgt spid="9">
                                            <p:txEl>
                                              <p:charRg st="0" end="25"/>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6">
                                            <p:txEl>
                                              <p:charRg st="0" end="5"/>
                                            </p:txEl>
                                          </p:spTgt>
                                        </p:tgtEl>
                                        <p:attrNameLst>
                                          <p:attrName>style.visibility</p:attrName>
                                        </p:attrNameLst>
                                      </p:cBhvr>
                                      <p:to>
                                        <p:strVal val="visible"/>
                                      </p:to>
                                    </p:set>
                                    <p:anim calcmode="lin" valueType="num">
                                      <p:cBhvr>
                                        <p:cTn id="19" dur="500" fill="hold"/>
                                        <p:tgtEl>
                                          <p:spTgt spid="6">
                                            <p:txEl>
                                              <p:charRg st="0" end="5"/>
                                            </p:txEl>
                                          </p:spTgt>
                                        </p:tgtEl>
                                        <p:attrNameLst>
                                          <p:attrName>ppt_x</p:attrName>
                                        </p:attrNameLst>
                                      </p:cBhvr>
                                      <p:tavLst>
                                        <p:tav tm="0">
                                          <p:val>
                                            <p:strVal val="1+#ppt_w/2"/>
                                          </p:val>
                                        </p:tav>
                                        <p:tav tm="100000">
                                          <p:val>
                                            <p:strVal val="#ppt_x"/>
                                          </p:val>
                                        </p:tav>
                                      </p:tavLst>
                                    </p:anim>
                                    <p:anim calcmode="lin" valueType="num">
                                      <p:cBhvr>
                                        <p:cTn id="20" dur="500" fill="hold"/>
                                        <p:tgtEl>
                                          <p:spTgt spid="6">
                                            <p:txEl>
                                              <p:charRg st="0" end="5"/>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0">
                                            <p:txEl>
                                              <p:charRg st="0" end="21"/>
                                            </p:txEl>
                                          </p:spTgt>
                                        </p:tgtEl>
                                        <p:attrNameLst>
                                          <p:attrName>style.visibility</p:attrName>
                                        </p:attrNameLst>
                                      </p:cBhvr>
                                      <p:to>
                                        <p:strVal val="visible"/>
                                      </p:to>
                                    </p:set>
                                    <p:anim calcmode="lin" valueType="num">
                                      <p:cBhvr>
                                        <p:cTn id="25" dur="500" fill="hold"/>
                                        <p:tgtEl>
                                          <p:spTgt spid="10">
                                            <p:txEl>
                                              <p:charRg st="0" end="21"/>
                                            </p:txEl>
                                          </p:spTgt>
                                        </p:tgtEl>
                                        <p:attrNameLst>
                                          <p:attrName>ppt_x</p:attrName>
                                        </p:attrNameLst>
                                      </p:cBhvr>
                                      <p:tavLst>
                                        <p:tav tm="0">
                                          <p:val>
                                            <p:strVal val="1+#ppt_w/2"/>
                                          </p:val>
                                        </p:tav>
                                        <p:tav tm="100000">
                                          <p:val>
                                            <p:strVal val="#ppt_x"/>
                                          </p:val>
                                        </p:tav>
                                      </p:tavLst>
                                    </p:anim>
                                    <p:anim calcmode="lin" valueType="num">
                                      <p:cBhvr>
                                        <p:cTn id="26" dur="500" fill="hold"/>
                                        <p:tgtEl>
                                          <p:spTgt spid="10">
                                            <p:txEl>
                                              <p:charRg st="0" end="21"/>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7">
                                            <p:txEl>
                                              <p:charRg st="0" end="5"/>
                                            </p:txEl>
                                          </p:spTgt>
                                        </p:tgtEl>
                                        <p:attrNameLst>
                                          <p:attrName>style.visibility</p:attrName>
                                        </p:attrNameLst>
                                      </p:cBhvr>
                                      <p:to>
                                        <p:strVal val="visible"/>
                                      </p:to>
                                    </p:set>
                                    <p:anim calcmode="lin" valueType="num">
                                      <p:cBhvr>
                                        <p:cTn id="31" dur="500" fill="hold"/>
                                        <p:tgtEl>
                                          <p:spTgt spid="7">
                                            <p:txEl>
                                              <p:charRg st="0" end="5"/>
                                            </p:txEl>
                                          </p:spTgt>
                                        </p:tgtEl>
                                        <p:attrNameLst>
                                          <p:attrName>ppt_x</p:attrName>
                                        </p:attrNameLst>
                                      </p:cBhvr>
                                      <p:tavLst>
                                        <p:tav tm="0">
                                          <p:val>
                                            <p:strVal val="1+#ppt_w/2"/>
                                          </p:val>
                                        </p:tav>
                                        <p:tav tm="100000">
                                          <p:val>
                                            <p:strVal val="#ppt_x"/>
                                          </p:val>
                                        </p:tav>
                                      </p:tavLst>
                                    </p:anim>
                                    <p:anim calcmode="lin" valueType="num">
                                      <p:cBhvr>
                                        <p:cTn id="32" dur="500" fill="hold"/>
                                        <p:tgtEl>
                                          <p:spTgt spid="7">
                                            <p:txEl>
                                              <p:charRg st="0" end="5"/>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1">
                                            <p:txEl>
                                              <p:charRg st="0" end="11"/>
                                            </p:txEl>
                                          </p:spTgt>
                                        </p:tgtEl>
                                        <p:attrNameLst>
                                          <p:attrName>style.visibility</p:attrName>
                                        </p:attrNameLst>
                                      </p:cBhvr>
                                      <p:to>
                                        <p:strVal val="visible"/>
                                      </p:to>
                                    </p:set>
                                    <p:anim calcmode="lin" valueType="num">
                                      <p:cBhvr>
                                        <p:cTn id="37" dur="500" fill="hold"/>
                                        <p:tgtEl>
                                          <p:spTgt spid="11">
                                            <p:txEl>
                                              <p:charRg st="0" end="11"/>
                                            </p:txEl>
                                          </p:spTgt>
                                        </p:tgtEl>
                                        <p:attrNameLst>
                                          <p:attrName>ppt_x</p:attrName>
                                        </p:attrNameLst>
                                      </p:cBhvr>
                                      <p:tavLst>
                                        <p:tav tm="0">
                                          <p:val>
                                            <p:strVal val="1+#ppt_w/2"/>
                                          </p:val>
                                        </p:tav>
                                        <p:tav tm="100000">
                                          <p:val>
                                            <p:strVal val="#ppt_x"/>
                                          </p:val>
                                        </p:tav>
                                      </p:tavLst>
                                    </p:anim>
                                    <p:anim calcmode="lin" valueType="num">
                                      <p:cBhvr>
                                        <p:cTn id="38" dur="500" fill="hold"/>
                                        <p:tgtEl>
                                          <p:spTgt spid="11">
                                            <p:txEl>
                                              <p:charRg st="0" end="11"/>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8">
                                            <p:txEl>
                                              <p:charRg st="0" end="5"/>
                                            </p:txEl>
                                          </p:spTgt>
                                        </p:tgtEl>
                                        <p:attrNameLst>
                                          <p:attrName>style.visibility</p:attrName>
                                        </p:attrNameLst>
                                      </p:cBhvr>
                                      <p:to>
                                        <p:strVal val="visible"/>
                                      </p:to>
                                    </p:set>
                                    <p:anim calcmode="lin" valueType="num">
                                      <p:cBhvr>
                                        <p:cTn id="43" dur="500" fill="hold"/>
                                        <p:tgtEl>
                                          <p:spTgt spid="8">
                                            <p:txEl>
                                              <p:charRg st="0" end="5"/>
                                            </p:txEl>
                                          </p:spTgt>
                                        </p:tgtEl>
                                        <p:attrNameLst>
                                          <p:attrName>ppt_x</p:attrName>
                                        </p:attrNameLst>
                                      </p:cBhvr>
                                      <p:tavLst>
                                        <p:tav tm="0">
                                          <p:val>
                                            <p:strVal val="1+#ppt_w/2"/>
                                          </p:val>
                                        </p:tav>
                                        <p:tav tm="100000">
                                          <p:val>
                                            <p:strVal val="#ppt_x"/>
                                          </p:val>
                                        </p:tav>
                                      </p:tavLst>
                                    </p:anim>
                                    <p:anim calcmode="lin" valueType="num">
                                      <p:cBhvr>
                                        <p:cTn id="44" dur="500" fill="hold"/>
                                        <p:tgtEl>
                                          <p:spTgt spid="8">
                                            <p:txEl>
                                              <p:charRg st="0" end="5"/>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12">
                                            <p:txEl>
                                              <p:charRg st="0" end="30"/>
                                            </p:txEl>
                                          </p:spTgt>
                                        </p:tgtEl>
                                        <p:attrNameLst>
                                          <p:attrName>style.visibility</p:attrName>
                                        </p:attrNameLst>
                                      </p:cBhvr>
                                      <p:to>
                                        <p:strVal val="visible"/>
                                      </p:to>
                                    </p:set>
                                    <p:anim calcmode="lin" valueType="num">
                                      <p:cBhvr>
                                        <p:cTn id="49" dur="500" fill="hold"/>
                                        <p:tgtEl>
                                          <p:spTgt spid="12">
                                            <p:txEl>
                                              <p:charRg st="0" end="30"/>
                                            </p:txEl>
                                          </p:spTgt>
                                        </p:tgtEl>
                                        <p:attrNameLst>
                                          <p:attrName>ppt_x</p:attrName>
                                        </p:attrNameLst>
                                      </p:cBhvr>
                                      <p:tavLst>
                                        <p:tav tm="0">
                                          <p:val>
                                            <p:strVal val="1+#ppt_w/2"/>
                                          </p:val>
                                        </p:tav>
                                        <p:tav tm="100000">
                                          <p:val>
                                            <p:strVal val="#ppt_x"/>
                                          </p:val>
                                        </p:tav>
                                      </p:tavLst>
                                    </p:anim>
                                    <p:anim calcmode="lin" valueType="num">
                                      <p:cBhvr>
                                        <p:cTn id="50" dur="500" fill="hold"/>
                                        <p:tgtEl>
                                          <p:spTgt spid="12">
                                            <p:txEl>
                                              <p:charRg st="0" end="3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accent5">
                <a:lumMod val="90000"/>
              </a:schemeClr>
            </a:gs>
            <a:gs pos="99000">
              <a:schemeClr val="bg1"/>
            </a:gs>
          </a:gsLst>
          <a:lin ang="5400000" scaled="0"/>
        </a:gradFill>
        <a:effectLst/>
      </p:bgPr>
    </p:bg>
    <p:spTree>
      <p:nvGrpSpPr>
        <p:cNvPr id="1" name=""/>
        <p:cNvGrpSpPr/>
        <p:nvPr/>
      </p:nvGrpSpPr>
      <p:grpSpPr/>
      <p:sp>
        <p:nvSpPr>
          <p:cNvPr id="4" name="文本框 3"/>
          <p:cNvSpPr txBox="1"/>
          <p:nvPr/>
        </p:nvSpPr>
        <p:spPr>
          <a:xfrm>
            <a:off x="295275" y="415925"/>
            <a:ext cx="8555038" cy="3291205"/>
          </a:xfrm>
          <a:prstGeom prst="rect">
            <a:avLst/>
          </a:prstGeom>
          <a:noFill/>
          <a:ln w="9525">
            <a:noFill/>
          </a:ln>
        </p:spPr>
        <p:txBody>
          <a:bodyPr wrap="square" anchor="t">
            <a:spAutoFit/>
          </a:bodyPr>
          <a:p>
            <a:pPr>
              <a:lnSpc>
                <a:spcPts val="3565"/>
              </a:lnSpc>
            </a:pPr>
            <a:r>
              <a:rPr lang="zh-CN" altLang="en-US" sz="2800" b="1">
                <a:latin typeface="楷体" panose="02010609060101010101" charset="-122"/>
                <a:ea typeface="楷体" panose="02010609060101010101" charset="-122"/>
              </a:rPr>
              <a:t>二、回答</a:t>
            </a:r>
            <a:endParaRPr lang="zh-CN" altLang="en-US" sz="2800" b="1">
              <a:latin typeface="楷体" panose="02010609060101010101" charset="-122"/>
              <a:ea typeface="楷体" panose="02010609060101010101" charset="-122"/>
            </a:endParaRPr>
          </a:p>
          <a:p>
            <a:pPr>
              <a:lnSpc>
                <a:spcPts val="3565"/>
              </a:lnSpc>
            </a:pPr>
            <a:r>
              <a:rPr lang="zh-CN" altLang="en-US" sz="2800" b="1">
                <a:latin typeface="楷体" panose="02010609060101010101" charset="-122"/>
                <a:ea typeface="楷体" panose="02010609060101010101" charset="-122"/>
              </a:rPr>
              <a:t>1、品味“孔乙己是这样的使人快活，可是没有他，别人也便这么过。”在文中的作用及其含义是</a:t>
            </a:r>
            <a:endParaRPr lang="zh-CN" altLang="en-US" sz="2800" b="1">
              <a:latin typeface="楷体" panose="02010609060101010101" charset="-122"/>
              <a:ea typeface="楷体" panose="02010609060101010101" charset="-122"/>
            </a:endParaRPr>
          </a:p>
          <a:p>
            <a:pPr>
              <a:lnSpc>
                <a:spcPts val="3565"/>
              </a:lnSpc>
            </a:pPr>
            <a:r>
              <a:rPr lang="zh-CN" altLang="en-US" sz="2800" b="1">
                <a:solidFill>
                  <a:srgbClr val="FF0000"/>
                </a:solidFill>
                <a:latin typeface="楷体" panose="02010609060101010101" charset="-122"/>
                <a:ea typeface="楷体" panose="02010609060101010101" charset="-122"/>
              </a:rPr>
              <a:t> </a:t>
            </a:r>
            <a:endParaRPr lang="zh-CN" altLang="en-US" sz="2800" b="1">
              <a:solidFill>
                <a:srgbClr val="FF0000"/>
              </a:solidFill>
              <a:latin typeface="楷体" panose="02010609060101010101" charset="-122"/>
              <a:ea typeface="楷体" panose="02010609060101010101" charset="-122"/>
            </a:endParaRPr>
          </a:p>
          <a:p>
            <a:pPr>
              <a:lnSpc>
                <a:spcPts val="3565"/>
              </a:lnSpc>
            </a:pPr>
            <a:r>
              <a:rPr lang="zh-CN" altLang="en-US" sz="2800" b="1">
                <a:latin typeface="楷体" panose="02010609060101010101" charset="-122"/>
                <a:ea typeface="楷体" panose="02010609060101010101" charset="-122"/>
              </a:rPr>
              <a:t>2、“我到现在终于没有见——大约孔乙己的确死了。”这句话应该怎样理解？</a:t>
            </a:r>
            <a:endParaRPr lang="zh-CN" altLang="en-US" sz="2800" b="1">
              <a:latin typeface="楷体" panose="02010609060101010101" charset="-122"/>
              <a:ea typeface="楷体" panose="02010609060101010101" charset="-122"/>
            </a:endParaRPr>
          </a:p>
          <a:p>
            <a:pPr>
              <a:lnSpc>
                <a:spcPts val="3565"/>
              </a:lnSpc>
            </a:pPr>
            <a:r>
              <a:rPr lang="zh-CN" altLang="en-US" sz="2800" b="1">
                <a:solidFill>
                  <a:srgbClr val="FF0000"/>
                </a:solidFill>
                <a:latin typeface="楷体" panose="02010609060101010101" charset="-122"/>
                <a:ea typeface="楷体" panose="02010609060101010101" charset="-122"/>
              </a:rPr>
              <a:t> </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xEl>
                                              <p:charRg st="49" end="122"/>
                                            </p:txEl>
                                          </p:spTgt>
                                        </p:tgtEl>
                                        <p:attrNameLst>
                                          <p:attrName>style.visibility</p:attrName>
                                        </p:attrNameLst>
                                      </p:cBhvr>
                                      <p:to>
                                        <p:strVal val="visible"/>
                                      </p:to>
                                    </p:set>
                                    <p:anim calcmode="lin" valueType="num">
                                      <p:cBhvr additive="base">
                                        <p:cTn id="7" dur="500" fill="hold"/>
                                        <p:tgtEl>
                                          <p:spTgt spid="4">
                                            <p:txEl>
                                              <p:charRg st="49" end="12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charRg st="49" end="12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xEl>
                                              <p:charRg st="3" end="3"/>
                                            </p:txEl>
                                          </p:spTgt>
                                        </p:tgtEl>
                                        <p:attrNameLst>
                                          <p:attrName>style.visibility</p:attrName>
                                        </p:attrNameLst>
                                      </p:cBhvr>
                                      <p:to>
                                        <p:strVal val="visible"/>
                                      </p:to>
                                    </p:set>
                                    <p:anim calcmode="lin" valueType="num">
                                      <p:cBhvr additive="base">
                                        <p:cTn id="13" dur="500" fill="hold"/>
                                        <p:tgtEl>
                                          <p:spTgt spid="4">
                                            <p:txEl>
                                              <p:charRg st="3" end="3"/>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
                                            <p:txEl>
                                              <p:charRg st="3" end="3"/>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
                                            <p:txEl>
                                              <p:charRg st="4" end="4"/>
                                            </p:txEl>
                                          </p:spTgt>
                                        </p:tgtEl>
                                        <p:attrNameLst>
                                          <p:attrName>style.visibility</p:attrName>
                                        </p:attrNameLst>
                                      </p:cBhvr>
                                      <p:to>
                                        <p:strVal val="visible"/>
                                      </p:to>
                                    </p:set>
                                    <p:anim calcmode="lin" valueType="num">
                                      <p:cBhvr additive="base">
                                        <p:cTn id="19" dur="500" fill="hold"/>
                                        <p:tgtEl>
                                          <p:spTgt spid="4">
                                            <p:txEl>
                                              <p:char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
                                            <p:txEl>
                                              <p:char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accent1"/>
            </a:gs>
            <a:gs pos="28000">
              <a:schemeClr val="accent5"/>
            </a:gs>
          </a:gsLst>
          <a:lin ang="5400000" scaled="0"/>
        </a:gradFill>
        <a:effectLst/>
      </p:bgPr>
    </p:bg>
    <p:spTree>
      <p:nvGrpSpPr>
        <p:cNvPr id="1" name=""/>
        <p:cNvGrpSpPr/>
        <p:nvPr/>
      </p:nvGrpSpPr>
      <p:grpSpPr/>
      <p:sp>
        <p:nvSpPr>
          <p:cNvPr id="67586" name="文本框 3"/>
          <p:cNvSpPr txBox="1"/>
          <p:nvPr/>
        </p:nvSpPr>
        <p:spPr>
          <a:xfrm>
            <a:off x="280988" y="290513"/>
            <a:ext cx="8636000" cy="6496685"/>
          </a:xfrm>
          <a:prstGeom prst="rect">
            <a:avLst/>
          </a:prstGeom>
          <a:noFill/>
          <a:ln w="9525">
            <a:noFill/>
          </a:ln>
        </p:spPr>
        <p:txBody>
          <a:bodyPr wrap="square" anchor="t">
            <a:spAutoFit/>
          </a:bodyPr>
          <a:p>
            <a:pPr>
              <a:lnSpc>
                <a:spcPts val="2775"/>
              </a:lnSpc>
            </a:pPr>
            <a:r>
              <a:rPr lang="zh-CN" altLang="en-US" sz="2000" b="1">
                <a:latin typeface="楷体" panose="02010609060101010101" charset="-122"/>
                <a:ea typeface="楷体" panose="02010609060101010101" charset="-122"/>
              </a:rPr>
              <a:t>三</a:t>
            </a:r>
            <a:r>
              <a:rPr lang="zh-CN" altLang="en-US" sz="2400" b="1">
                <a:latin typeface="楷体" panose="02010609060101010101" charset="-122"/>
                <a:ea typeface="楷体" panose="02010609060101010101" charset="-122"/>
              </a:rPr>
              <a:t>、阅读下面文字，完成问题。</a:t>
            </a:r>
            <a:endParaRPr lang="zh-CN" altLang="en-US" sz="2400" b="1">
              <a:latin typeface="楷体" panose="02010609060101010101" charset="-122"/>
              <a:ea typeface="楷体" panose="02010609060101010101" charset="-122"/>
            </a:endParaRPr>
          </a:p>
          <a:p>
            <a:pPr>
              <a:lnSpc>
                <a:spcPts val="2775"/>
              </a:lnSpc>
            </a:pPr>
            <a:r>
              <a:rPr lang="zh-CN" altLang="en-US" sz="2400" b="1" u="sng">
                <a:solidFill>
                  <a:srgbClr val="FF0000"/>
                </a:solidFill>
                <a:latin typeface="楷体" panose="02010609060101010101" charset="-122"/>
                <a:ea typeface="楷体" panose="02010609060101010101" charset="-122"/>
              </a:rPr>
              <a:t>中秋之后，秋风是一天凉比一天</a:t>
            </a:r>
            <a:r>
              <a:rPr lang="zh-CN" altLang="en-US" sz="2400" b="1">
                <a:latin typeface="楷体" panose="02010609060101010101" charset="-122"/>
                <a:ea typeface="楷体" panose="02010609060101010101" charset="-122"/>
              </a:rPr>
              <a:t>，看看将近初冬；我整天的靠着火，也须穿上棉袄了。一天的下半天，没有一个顾客，我正合了眼坐着。忽然间听得一个声音， “温一碗酒。”这声音虽然极低，却很耳熟。看时又全没有人。站起来向外一望，那孔乙己便在柜台下对了门槛坐着。他脸上黑而且瘦，已经不成样子；穿一件破夹袄，盘着两腿，下面垫一个蒲包，用草绳在肩上挂住；见了我，又说道，“温一碗酒。”掌柜也伸出头去，一面说，“孔乙己么？你还欠十九个钱呢！”孔乙己很颓唐的仰面答道，“这……下回还清罢。这一回是现钱，酒要好。”掌柜仍然同平常一样，笑着对他说，“孔乙己，你又偷了东西了！”但他这回却不十分分辩，单说了一句“不要取笑！”“取笑？要是不偷，怎么会打断腿？”孔乙己低声说道， “跌断，跌，跌……”他的眼色，很像恳求掌柜，不要再提。此时已经聚集了几个人，便和掌柜都笑了。我温了酒，端出去，放在门槛上。他从破衣袋里摸出四文大钱，放在我手里，见他满手是泥，原来他便用这手走来的。不一会，他喝完酒，便又在旁人的说笑声中，坐着用这手慢慢走去了。</a:t>
            </a:r>
            <a:endParaRPr lang="zh-CN" altLang="en-US" sz="2400" b="1">
              <a:latin typeface="楷体" panose="02010609060101010101" charset="-122"/>
              <a:ea typeface="楷体" panose="02010609060101010101" charset="-122"/>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gradFill rotWithShape="0">
          <a:gsLst>
            <a:gs pos="0">
              <a:srgbClr val="7030A0"/>
            </a:gs>
            <a:gs pos="19000">
              <a:schemeClr val="accent5"/>
            </a:gs>
          </a:gsLst>
          <a:lin ang="5400000" scaled="0"/>
        </a:gradFill>
        <a:effectLst/>
      </p:bgPr>
    </p:bg>
    <p:spTree>
      <p:nvGrpSpPr>
        <p:cNvPr id="1" name=""/>
        <p:cNvGrpSpPr/>
        <p:nvPr/>
      </p:nvGrpSpPr>
      <p:grpSpPr/>
      <p:sp>
        <p:nvSpPr>
          <p:cNvPr id="4" name="文本框 3"/>
          <p:cNvSpPr txBox="1"/>
          <p:nvPr/>
        </p:nvSpPr>
        <p:spPr>
          <a:xfrm>
            <a:off x="454025" y="593725"/>
            <a:ext cx="8394700" cy="4892675"/>
          </a:xfrm>
          <a:prstGeom prst="rect">
            <a:avLst/>
          </a:prstGeom>
          <a:noFill/>
          <a:ln w="9525">
            <a:noFill/>
          </a:ln>
        </p:spPr>
        <p:txBody>
          <a:bodyPr wrap="square" anchor="t">
            <a:spAutoFit/>
          </a:bodyPr>
          <a:p>
            <a:r>
              <a:rPr lang="zh-CN" altLang="en-US" sz="2400" b="1">
                <a:latin typeface="楷体" panose="02010609060101010101" charset="-122"/>
                <a:ea typeface="楷体" panose="02010609060101010101" charset="-122"/>
              </a:rPr>
              <a:t>1.选段开头划线的句子是什么描写，有什么表达效果？作用是什么？</a:t>
            </a:r>
            <a:endParaRPr lang="zh-CN" altLang="en-US" sz="2400" b="1">
              <a:latin typeface="楷体" panose="02010609060101010101" charset="-122"/>
              <a:ea typeface="楷体" panose="02010609060101010101" charset="-122"/>
            </a:endParaRPr>
          </a:p>
          <a:p>
            <a:endParaRPr lang="zh-CN" altLang="en-US" sz="2400" b="1">
              <a:latin typeface="楷体" panose="02010609060101010101" charset="-122"/>
              <a:ea typeface="楷体" panose="02010609060101010101" charset="-122"/>
            </a:endParaRPr>
          </a:p>
          <a:p>
            <a:r>
              <a:rPr lang="zh-CN" altLang="en-US" sz="2400" b="1">
                <a:latin typeface="楷体" panose="02010609060101010101" charset="-122"/>
                <a:ea typeface="楷体" panose="02010609060101010101" charset="-122"/>
              </a:rPr>
              <a:t>2."摸出四文大钱"和前文"排出九文大钱"形成鲜明对比，你认为"摸"和"排"对刻画孔乙己的形象有什么作用？</a:t>
            </a:r>
            <a:endParaRPr lang="zh-CN" altLang="en-US" sz="2400" b="1">
              <a:latin typeface="楷体" panose="02010609060101010101" charset="-122"/>
              <a:ea typeface="楷体" panose="02010609060101010101" charset="-122"/>
            </a:endParaRPr>
          </a:p>
          <a:p>
            <a:r>
              <a:rPr lang="zh-CN" altLang="en-US" sz="2400" b="1">
                <a:solidFill>
                  <a:srgbClr val="FF0000"/>
                </a:solidFill>
                <a:latin typeface="楷体" panose="02010609060101010101" charset="-122"/>
                <a:ea typeface="楷体" panose="02010609060101010101" charset="-122"/>
              </a:rPr>
              <a:t> </a:t>
            </a:r>
            <a:endParaRPr lang="zh-CN" altLang="en-US" sz="2400" b="1">
              <a:solidFill>
                <a:srgbClr val="FF0000"/>
              </a:solidFill>
              <a:latin typeface="楷体" panose="02010609060101010101" charset="-122"/>
              <a:ea typeface="楷体" panose="02010609060101010101" charset="-122"/>
            </a:endParaRPr>
          </a:p>
          <a:p>
            <a:r>
              <a:rPr lang="zh-CN" altLang="en-US" sz="2400" b="1">
                <a:latin typeface="楷体" panose="02010609060101010101" charset="-122"/>
                <a:ea typeface="楷体" panose="02010609060101010101" charset="-122"/>
              </a:rPr>
              <a:t>3.孔乙己对自己的事乃至折腿，总是不断地争辩、掩饰，甚至说谎，这表明了他怎样的性格特点？</a:t>
            </a:r>
            <a:endParaRPr lang="zh-CN" altLang="en-US" sz="2400" b="1">
              <a:latin typeface="楷体" panose="02010609060101010101" charset="-122"/>
              <a:ea typeface="楷体" panose="02010609060101010101" charset="-122"/>
            </a:endParaRPr>
          </a:p>
          <a:p>
            <a:r>
              <a:rPr lang="zh-CN" altLang="en-US" sz="2400" b="1">
                <a:solidFill>
                  <a:srgbClr val="FF0000"/>
                </a:solidFill>
                <a:latin typeface="楷体" panose="02010609060101010101" charset="-122"/>
                <a:ea typeface="楷体" panose="02010609060101010101" charset="-122"/>
              </a:rPr>
              <a:t> </a:t>
            </a:r>
            <a:endParaRPr lang="zh-CN" altLang="en-US" sz="2400" b="1">
              <a:solidFill>
                <a:srgbClr val="FF0000"/>
              </a:solidFill>
              <a:latin typeface="楷体" panose="02010609060101010101" charset="-122"/>
              <a:ea typeface="楷体" panose="02010609060101010101" charset="-122"/>
            </a:endParaRPr>
          </a:p>
          <a:p>
            <a:r>
              <a:rPr lang="zh-CN" altLang="en-US" sz="2400" b="1">
                <a:latin typeface="楷体" panose="02010609060101010101" charset="-122"/>
                <a:ea typeface="楷体" panose="02010609060101010101" charset="-122"/>
              </a:rPr>
              <a:t>4."此时已经聚集了几个人，便和掌柜都笑了。"以及孔乙己"便又在旁人的说笑声中，坐着用这手慢慢走去了。"品读此处，你认为作者的目的是什么？</a:t>
            </a:r>
            <a:endParaRPr lang="zh-CN" altLang="en-US" sz="2400" b="1">
              <a:latin typeface="楷体" panose="02010609060101010101" charset="-122"/>
              <a:ea typeface="楷体" panose="02010609060101010101" charset="-122"/>
            </a:endParaRPr>
          </a:p>
          <a:p>
            <a:r>
              <a:rPr lang="zh-CN" altLang="en-US" sz="2400" b="1">
                <a:solidFill>
                  <a:srgbClr val="FF0000"/>
                </a:solidFill>
                <a:latin typeface="楷体" panose="02010609060101010101" charset="-122"/>
                <a:ea typeface="楷体" panose="02010609060101010101" charset="-122"/>
              </a:rPr>
              <a:t> </a:t>
            </a:r>
            <a:endParaRPr lang="zh-CN" altLang="en-US" sz="2400" b="1">
              <a:solidFill>
                <a:srgbClr val="FF0000"/>
              </a:solidFill>
              <a:latin typeface="楷体" panose="02010609060101010101" charset="-122"/>
              <a:ea typeface="楷体" panose="02010609060101010101" charset="-122"/>
            </a:endParaRPr>
          </a:p>
        </p:txBody>
      </p:sp>
      <p:sp>
        <p:nvSpPr>
          <p:cNvPr id="5" name="文本框 4"/>
          <p:cNvSpPr txBox="1"/>
          <p:nvPr/>
        </p:nvSpPr>
        <p:spPr>
          <a:xfrm>
            <a:off x="454025" y="960438"/>
            <a:ext cx="309880" cy="460375"/>
          </a:xfrm>
          <a:prstGeom prst="rect">
            <a:avLst/>
          </a:prstGeom>
          <a:noFill/>
          <a:ln w="9525">
            <a:noFill/>
          </a:ln>
        </p:spPr>
        <p:txBody>
          <a:bodyPr wrap="none" anchor="t">
            <a:spAutoFit/>
          </a:bodyPr>
          <a:p>
            <a:r>
              <a:rPr lang="en-US" altLang="zh-CN" sz="2400" b="1">
                <a:solidFill>
                  <a:srgbClr val="FF0000"/>
                </a:solidFill>
                <a:latin typeface="楷体" panose="02010609060101010101" charset="-122"/>
                <a:ea typeface="楷体" panose="02010609060101010101" charset="-122"/>
              </a:rPr>
              <a:t>           </a:t>
            </a:r>
            <a:endParaRPr lang="zh-CN" altLang="en-US" sz="2400">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7.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B0F0"/>
            </a:gs>
            <a:gs pos="100000">
              <a:schemeClr val="bg1"/>
            </a:gs>
          </a:gsLst>
          <a:lin ang="5400000"/>
          <a:tileRect/>
        </a:gradFill>
        <a:effectLst/>
      </p:bgPr>
    </p:bg>
    <p:spTree>
      <p:nvGrpSpPr>
        <p:cNvPr id="1" name=""/>
        <p:cNvGrpSpPr/>
        <p:nvPr/>
      </p:nvGrpSpPr>
      <p:grpSpPr/>
      <p:sp>
        <p:nvSpPr>
          <p:cNvPr id="65538" name="文本框 3"/>
          <p:cNvSpPr txBox="1"/>
          <p:nvPr/>
        </p:nvSpPr>
        <p:spPr>
          <a:xfrm>
            <a:off x="342900" y="327025"/>
            <a:ext cx="8458200" cy="5813425"/>
          </a:xfrm>
          <a:prstGeom prst="rect">
            <a:avLst/>
          </a:prstGeom>
          <a:noFill/>
          <a:ln w="9525">
            <a:noFill/>
          </a:ln>
        </p:spPr>
        <p:txBody>
          <a:bodyPr wrap="square" anchor="t">
            <a:spAutoFit/>
          </a:bodyPr>
          <a:p>
            <a:pPr algn="ctr">
              <a:lnSpc>
                <a:spcPts val="2975"/>
              </a:lnSpc>
            </a:pPr>
            <a:r>
              <a:rPr lang="zh-CN" altLang="en-US" sz="2400" b="1">
                <a:latin typeface="楷体" panose="02010609060101010101" charset="-122"/>
                <a:ea typeface="楷体" panose="02010609060101010101" charset="-122"/>
              </a:rPr>
              <a:t>（作业二）</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一、下列语句运用了哪种描写方法，简要分析这一描写刻画了人物怎样的性格。</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⑴他脸上黑而且瘦，已经不成样子；穿一件破夹袄，盘着两腿，下面垫一个蒲包，用草绳在肩上挂住。</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                                        （         ）</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性格：</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⑵他对人说话，总是满口之乎者</a:t>
            </a:r>
            <a:r>
              <a:rPr lang="zh-CN" altLang="en-US" sz="2400">
                <a:latin typeface="楷体" panose="02010609060101010101" charset="-122"/>
                <a:ea typeface="楷体" panose="02010609060101010101" charset="-122"/>
              </a:rPr>
              <a:t>也，教</a:t>
            </a:r>
            <a:r>
              <a:rPr lang="zh-CN" altLang="en-US" sz="2400" b="1">
                <a:latin typeface="楷体" panose="02010609060101010101" charset="-122"/>
                <a:ea typeface="楷体" panose="02010609060101010101" charset="-122"/>
              </a:rPr>
              <a:t>人半懂不懂的。   </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                                        （         ）</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性格：</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⑶孔乙己看着问他的人，显出不屑置辩的神气。（        ）</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性格：</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⑷只有穿长衫的，才踱进店面隔壁的房子里，要酒要菜，慢慢地坐喝。                                （         ）</a:t>
            </a:r>
            <a:endParaRPr lang="zh-CN" altLang="en-US" sz="2400" b="1">
              <a:latin typeface="楷体" panose="02010609060101010101" charset="-122"/>
              <a:ea typeface="楷体" panose="02010609060101010101" charset="-122"/>
            </a:endParaRPr>
          </a:p>
          <a:p>
            <a:pPr>
              <a:lnSpc>
                <a:spcPts val="2975"/>
              </a:lnSpc>
            </a:pPr>
            <a:r>
              <a:rPr lang="zh-CN" altLang="en-US" sz="2400" b="1">
                <a:latin typeface="楷体" panose="02010609060101010101" charset="-122"/>
                <a:ea typeface="楷体" panose="02010609060101010101" charset="-122"/>
              </a:rPr>
              <a:t>性格：</a:t>
            </a:r>
            <a:endParaRPr lang="zh-CN" altLang="en-US" sz="2400" b="1">
              <a:latin typeface="楷体" panose="02010609060101010101" charset="-122"/>
              <a:ea typeface="楷体" panose="02010609060101010101" charset="-122"/>
            </a:endParaRPr>
          </a:p>
        </p:txBody>
      </p:sp>
      <p:sp>
        <p:nvSpPr>
          <p:cNvPr id="5" name="文本框 4"/>
          <p:cNvSpPr txBox="1"/>
          <p:nvPr/>
        </p:nvSpPr>
        <p:spPr>
          <a:xfrm>
            <a:off x="6905625" y="2216150"/>
            <a:ext cx="1408113" cy="460375"/>
          </a:xfrm>
          <a:prstGeom prst="rect">
            <a:avLst/>
          </a:prstGeom>
          <a:noFill/>
          <a:ln w="9525">
            <a:noFill/>
          </a:ln>
        </p:spPr>
        <p:txBody>
          <a:bodyPr wrap="none" anchor="t">
            <a:spAutoFit/>
          </a:bodyPr>
          <a:p>
            <a:r>
              <a:rPr lang="zh-CN" altLang="en-US" sz="2400" b="1">
                <a:solidFill>
                  <a:srgbClr val="FF0000"/>
                </a:solidFill>
                <a:latin typeface="楷体" panose="02010609060101010101" charset="-122"/>
                <a:ea typeface="楷体" panose="02010609060101010101" charset="-122"/>
              </a:rPr>
              <a:t>外貌描写</a:t>
            </a:r>
            <a:endParaRPr lang="zh-CN" altLang="en-US" sz="2400" b="1">
              <a:solidFill>
                <a:srgbClr val="FF0000"/>
              </a:solidFill>
              <a:latin typeface="楷体" panose="02010609060101010101" charset="-122"/>
              <a:ea typeface="楷体" panose="02010609060101010101" charset="-122"/>
            </a:endParaRPr>
          </a:p>
        </p:txBody>
      </p:sp>
      <p:sp>
        <p:nvSpPr>
          <p:cNvPr id="6" name="文本框 5"/>
          <p:cNvSpPr txBox="1"/>
          <p:nvPr/>
        </p:nvSpPr>
        <p:spPr>
          <a:xfrm>
            <a:off x="6905625" y="3362325"/>
            <a:ext cx="1408113" cy="460375"/>
          </a:xfrm>
          <a:prstGeom prst="rect">
            <a:avLst/>
          </a:prstGeom>
          <a:noFill/>
          <a:ln w="9525">
            <a:noFill/>
          </a:ln>
        </p:spPr>
        <p:txBody>
          <a:bodyPr wrap="none" anchor="t">
            <a:spAutoFit/>
          </a:bodyPr>
          <a:p>
            <a:r>
              <a:rPr lang="zh-CN" altLang="en-US" sz="2400" b="1">
                <a:solidFill>
                  <a:srgbClr val="FF0000"/>
                </a:solidFill>
                <a:latin typeface="楷体" panose="02010609060101010101" charset="-122"/>
                <a:ea typeface="楷体" panose="02010609060101010101" charset="-122"/>
              </a:rPr>
              <a:t>语言描写</a:t>
            </a:r>
            <a:endParaRPr lang="zh-CN" altLang="en-US" sz="2400" b="1">
              <a:solidFill>
                <a:srgbClr val="FF0000"/>
              </a:solidFill>
              <a:latin typeface="楷体" panose="02010609060101010101" charset="-122"/>
              <a:ea typeface="楷体" panose="02010609060101010101" charset="-122"/>
            </a:endParaRPr>
          </a:p>
        </p:txBody>
      </p:sp>
      <p:sp>
        <p:nvSpPr>
          <p:cNvPr id="7" name="文本框 6"/>
          <p:cNvSpPr txBox="1"/>
          <p:nvPr/>
        </p:nvSpPr>
        <p:spPr>
          <a:xfrm>
            <a:off x="7078663" y="4102100"/>
            <a:ext cx="1406525" cy="460375"/>
          </a:xfrm>
          <a:prstGeom prst="rect">
            <a:avLst/>
          </a:prstGeom>
          <a:noFill/>
          <a:ln w="9525">
            <a:noFill/>
          </a:ln>
        </p:spPr>
        <p:txBody>
          <a:bodyPr wrap="none" anchor="t">
            <a:spAutoFit/>
          </a:bodyPr>
          <a:p>
            <a:r>
              <a:rPr lang="zh-CN" altLang="en-US" sz="2400" b="1">
                <a:solidFill>
                  <a:srgbClr val="FF0000"/>
                </a:solidFill>
                <a:latin typeface="楷体" panose="02010609060101010101" charset="-122"/>
                <a:ea typeface="楷体" panose="02010609060101010101" charset="-122"/>
              </a:rPr>
              <a:t>神态描写</a:t>
            </a:r>
            <a:endParaRPr lang="zh-CN" altLang="en-US" sz="2400" b="1">
              <a:solidFill>
                <a:srgbClr val="FF0000"/>
              </a:solidFill>
              <a:latin typeface="楷体" panose="02010609060101010101" charset="-122"/>
              <a:ea typeface="楷体" panose="02010609060101010101" charset="-122"/>
            </a:endParaRPr>
          </a:p>
        </p:txBody>
      </p:sp>
      <p:sp>
        <p:nvSpPr>
          <p:cNvPr id="8" name="文本框 7"/>
          <p:cNvSpPr txBox="1"/>
          <p:nvPr/>
        </p:nvSpPr>
        <p:spPr>
          <a:xfrm>
            <a:off x="6842125" y="5257800"/>
            <a:ext cx="1408113" cy="460375"/>
          </a:xfrm>
          <a:prstGeom prst="rect">
            <a:avLst/>
          </a:prstGeom>
          <a:noFill/>
          <a:ln w="9525">
            <a:noFill/>
          </a:ln>
        </p:spPr>
        <p:txBody>
          <a:bodyPr wrap="none" anchor="t">
            <a:spAutoFit/>
          </a:bodyPr>
          <a:p>
            <a:r>
              <a:rPr lang="zh-CN" altLang="en-US" sz="2400" b="1">
                <a:solidFill>
                  <a:srgbClr val="FF0000"/>
                </a:solidFill>
                <a:latin typeface="楷体" panose="02010609060101010101" charset="-122"/>
                <a:ea typeface="楷体" panose="02010609060101010101" charset="-122"/>
              </a:rPr>
              <a:t>动作描写</a:t>
            </a:r>
            <a:endParaRPr lang="zh-CN" altLang="en-US" sz="2400" b="1">
              <a:solidFill>
                <a:srgbClr val="FF0000"/>
              </a:solidFill>
              <a:latin typeface="楷体" panose="02010609060101010101" charset="-122"/>
              <a:ea typeface="楷体" panose="02010609060101010101" charset="-122"/>
            </a:endParaRPr>
          </a:p>
        </p:txBody>
      </p:sp>
      <p:sp>
        <p:nvSpPr>
          <p:cNvPr id="9" name="文本框 8"/>
          <p:cNvSpPr txBox="1"/>
          <p:nvPr/>
        </p:nvSpPr>
        <p:spPr>
          <a:xfrm>
            <a:off x="1195388" y="2613025"/>
            <a:ext cx="7527925" cy="460375"/>
          </a:xfrm>
          <a:prstGeom prst="rect">
            <a:avLst/>
          </a:prstGeom>
          <a:noFill/>
          <a:ln w="9525">
            <a:noFill/>
          </a:ln>
        </p:spPr>
        <p:txBody>
          <a:bodyPr wrap="none" anchor="t">
            <a:spAutoFit/>
          </a:bodyPr>
          <a:p>
            <a:r>
              <a:rPr lang="zh-CN" altLang="en-US" sz="2400" b="1">
                <a:solidFill>
                  <a:srgbClr val="FF0000"/>
                </a:solidFill>
                <a:latin typeface="楷体" panose="02010609060101010101" charset="-122"/>
                <a:ea typeface="楷体" panose="02010609060101010101" charset="-122"/>
              </a:rPr>
              <a:t>被打折了腿，丧失了生活能力，衣食无着，穷困潦倒。</a:t>
            </a:r>
            <a:endParaRPr lang="zh-CN" altLang="en-US" sz="2400" b="1">
              <a:solidFill>
                <a:srgbClr val="FF0000"/>
              </a:solidFill>
              <a:latin typeface="楷体" panose="02010609060101010101" charset="-122"/>
              <a:ea typeface="楷体" panose="02010609060101010101" charset="-122"/>
            </a:endParaRPr>
          </a:p>
        </p:txBody>
      </p:sp>
      <p:sp>
        <p:nvSpPr>
          <p:cNvPr id="10" name="文本框 9"/>
          <p:cNvSpPr txBox="1"/>
          <p:nvPr/>
        </p:nvSpPr>
        <p:spPr>
          <a:xfrm>
            <a:off x="1255713" y="3736975"/>
            <a:ext cx="6303962" cy="460375"/>
          </a:xfrm>
          <a:prstGeom prst="rect">
            <a:avLst/>
          </a:prstGeom>
          <a:noFill/>
          <a:ln w="9525">
            <a:noFill/>
          </a:ln>
        </p:spPr>
        <p:txBody>
          <a:bodyPr wrap="none" anchor="t">
            <a:spAutoFit/>
          </a:bodyPr>
          <a:p>
            <a:r>
              <a:rPr lang="zh-CN" altLang="en-US" sz="2400" b="1">
                <a:solidFill>
                  <a:srgbClr val="FF0000"/>
                </a:solidFill>
                <a:latin typeface="楷体" panose="02010609060101010101" charset="-122"/>
                <a:ea typeface="楷体" panose="02010609060101010101" charset="-122"/>
              </a:rPr>
              <a:t>以读书人自居，卖弄学问，迂腐可笑的性格。</a:t>
            </a:r>
            <a:endParaRPr lang="zh-CN" altLang="en-US" sz="2400" b="1">
              <a:solidFill>
                <a:srgbClr val="FF0000"/>
              </a:solidFill>
              <a:latin typeface="楷体" panose="02010609060101010101" charset="-122"/>
              <a:ea typeface="楷体" panose="02010609060101010101" charset="-122"/>
            </a:endParaRPr>
          </a:p>
        </p:txBody>
      </p:sp>
      <p:sp>
        <p:nvSpPr>
          <p:cNvPr id="11" name="文本框 10"/>
          <p:cNvSpPr txBox="1"/>
          <p:nvPr/>
        </p:nvSpPr>
        <p:spPr>
          <a:xfrm>
            <a:off x="1255713" y="4491038"/>
            <a:ext cx="3243262" cy="460375"/>
          </a:xfrm>
          <a:prstGeom prst="rect">
            <a:avLst/>
          </a:prstGeom>
          <a:noFill/>
          <a:ln w="9525">
            <a:noFill/>
          </a:ln>
        </p:spPr>
        <p:txBody>
          <a:bodyPr wrap="none" anchor="t">
            <a:spAutoFit/>
          </a:bodyPr>
          <a:p>
            <a:r>
              <a:rPr lang="zh-CN" altLang="en-US" sz="2400" b="1">
                <a:solidFill>
                  <a:srgbClr val="FF0000"/>
                </a:solidFill>
                <a:latin typeface="楷体" panose="02010609060101010101" charset="-122"/>
                <a:ea typeface="楷体" panose="02010609060101010101" charset="-122"/>
              </a:rPr>
              <a:t>说明孔乙己自命清高。</a:t>
            </a:r>
            <a:endParaRPr lang="zh-CN" altLang="en-US" sz="2400" b="1">
              <a:solidFill>
                <a:srgbClr val="FF0000"/>
              </a:solidFill>
              <a:latin typeface="楷体" panose="02010609060101010101" charset="-122"/>
              <a:ea typeface="楷体" panose="02010609060101010101" charset="-122"/>
            </a:endParaRPr>
          </a:p>
        </p:txBody>
      </p:sp>
      <p:sp>
        <p:nvSpPr>
          <p:cNvPr id="12" name="文本框 11"/>
          <p:cNvSpPr txBox="1"/>
          <p:nvPr/>
        </p:nvSpPr>
        <p:spPr>
          <a:xfrm>
            <a:off x="342900" y="5634038"/>
            <a:ext cx="8143875" cy="830262"/>
          </a:xfrm>
          <a:prstGeom prst="rect">
            <a:avLst/>
          </a:prstGeom>
          <a:noFill/>
          <a:ln w="9525">
            <a:noFill/>
          </a:ln>
        </p:spPr>
        <p:txBody>
          <a:bodyPr wrap="none" anchor="t">
            <a:spAutoFit/>
          </a:bodyPr>
          <a:p>
            <a:r>
              <a:rPr lang="en-US" altLang="zh-CN" sz="2400" b="1">
                <a:solidFill>
                  <a:srgbClr val="FF0000"/>
                </a:solidFill>
                <a:latin typeface="楷体" panose="02010609060101010101" charset="-122"/>
                <a:ea typeface="楷体" panose="02010609060101010101" charset="-122"/>
              </a:rPr>
              <a:t>      </a:t>
            </a:r>
            <a:r>
              <a:rPr lang="zh-CN" altLang="en-US" sz="2400" b="1">
                <a:solidFill>
                  <a:srgbClr val="FF0000"/>
                </a:solidFill>
                <a:latin typeface="楷体" panose="02010609060101010101" charset="-122"/>
                <a:ea typeface="楷体" panose="02010609060101010101" charset="-122"/>
              </a:rPr>
              <a:t>“踱”写出了长衫主顾趾高气扬、悠闲自得的神情；</a:t>
            </a:r>
            <a:endParaRPr lang="zh-CN" altLang="en-US" sz="2400" b="1">
              <a:solidFill>
                <a:srgbClr val="FF0000"/>
              </a:solidFill>
              <a:latin typeface="楷体" panose="02010609060101010101" charset="-122"/>
              <a:ea typeface="楷体" panose="02010609060101010101" charset="-122"/>
            </a:endParaRPr>
          </a:p>
          <a:p>
            <a:r>
              <a:rPr lang="zh-CN" altLang="en-US" sz="2400" b="1">
                <a:solidFill>
                  <a:srgbClr val="FF0000"/>
                </a:solidFill>
                <a:latin typeface="楷体" panose="02010609060101010101" charset="-122"/>
                <a:ea typeface="楷体" panose="02010609060101010101" charset="-122"/>
              </a:rPr>
              <a:t>“要酒要菜，慢慢坐喝”写出他们有钱有势还有闲。</a:t>
            </a:r>
            <a:endParaRPr lang="zh-CN" altLang="en-US" sz="24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5">
                                            <p:txEl>
                                              <p:charRg st="0" end="5"/>
                                            </p:txEl>
                                          </p:spTgt>
                                        </p:tgtEl>
                                        <p:attrNameLst>
                                          <p:attrName>style.visibility</p:attrName>
                                        </p:attrNameLst>
                                      </p:cBhvr>
                                      <p:to>
                                        <p:strVal val="visible"/>
                                      </p:to>
                                    </p:set>
                                    <p:anim calcmode="lin" valueType="num">
                                      <p:cBhvr additive="base">
                                        <p:cTn id="7" dur="500" fill="hold"/>
                                        <p:tgtEl>
                                          <p:spTgt spid="5">
                                            <p:txEl>
                                              <p:charRg st="0" end="5"/>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
                                            <p:txEl>
                                              <p:charRg st="0" end="5"/>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
                                            <p:txEl>
                                              <p:charRg st="0" end="25"/>
                                            </p:txEl>
                                          </p:spTgt>
                                        </p:tgtEl>
                                        <p:attrNameLst>
                                          <p:attrName>style.visibility</p:attrName>
                                        </p:attrNameLst>
                                      </p:cBhvr>
                                      <p:to>
                                        <p:strVal val="visible"/>
                                      </p:to>
                                    </p:set>
                                    <p:anim calcmode="lin" valueType="num">
                                      <p:cBhvr>
                                        <p:cTn id="13" dur="500" fill="hold"/>
                                        <p:tgtEl>
                                          <p:spTgt spid="9">
                                            <p:txEl>
                                              <p:charRg st="0" end="25"/>
                                            </p:txEl>
                                          </p:spTgt>
                                        </p:tgtEl>
                                        <p:attrNameLst>
                                          <p:attrName>ppt_x</p:attrName>
                                        </p:attrNameLst>
                                      </p:cBhvr>
                                      <p:tavLst>
                                        <p:tav tm="0">
                                          <p:val>
                                            <p:strVal val="1+#ppt_w/2"/>
                                          </p:val>
                                        </p:tav>
                                        <p:tav tm="100000">
                                          <p:val>
                                            <p:strVal val="#ppt_x"/>
                                          </p:val>
                                        </p:tav>
                                      </p:tavLst>
                                    </p:anim>
                                    <p:anim calcmode="lin" valueType="num">
                                      <p:cBhvr>
                                        <p:cTn id="14" dur="500" fill="hold"/>
                                        <p:tgtEl>
                                          <p:spTgt spid="9">
                                            <p:txEl>
                                              <p:charRg st="0" end="25"/>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6">
                                            <p:txEl>
                                              <p:charRg st="0" end="5"/>
                                            </p:txEl>
                                          </p:spTgt>
                                        </p:tgtEl>
                                        <p:attrNameLst>
                                          <p:attrName>style.visibility</p:attrName>
                                        </p:attrNameLst>
                                      </p:cBhvr>
                                      <p:to>
                                        <p:strVal val="visible"/>
                                      </p:to>
                                    </p:set>
                                    <p:anim calcmode="lin" valueType="num">
                                      <p:cBhvr>
                                        <p:cTn id="19" dur="500" fill="hold"/>
                                        <p:tgtEl>
                                          <p:spTgt spid="6">
                                            <p:txEl>
                                              <p:charRg st="0" end="5"/>
                                            </p:txEl>
                                          </p:spTgt>
                                        </p:tgtEl>
                                        <p:attrNameLst>
                                          <p:attrName>ppt_x</p:attrName>
                                        </p:attrNameLst>
                                      </p:cBhvr>
                                      <p:tavLst>
                                        <p:tav tm="0">
                                          <p:val>
                                            <p:strVal val="1+#ppt_w/2"/>
                                          </p:val>
                                        </p:tav>
                                        <p:tav tm="100000">
                                          <p:val>
                                            <p:strVal val="#ppt_x"/>
                                          </p:val>
                                        </p:tav>
                                      </p:tavLst>
                                    </p:anim>
                                    <p:anim calcmode="lin" valueType="num">
                                      <p:cBhvr>
                                        <p:cTn id="20" dur="500" fill="hold"/>
                                        <p:tgtEl>
                                          <p:spTgt spid="6">
                                            <p:txEl>
                                              <p:charRg st="0" end="5"/>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0">
                                            <p:txEl>
                                              <p:charRg st="0" end="21"/>
                                            </p:txEl>
                                          </p:spTgt>
                                        </p:tgtEl>
                                        <p:attrNameLst>
                                          <p:attrName>style.visibility</p:attrName>
                                        </p:attrNameLst>
                                      </p:cBhvr>
                                      <p:to>
                                        <p:strVal val="visible"/>
                                      </p:to>
                                    </p:set>
                                    <p:anim calcmode="lin" valueType="num">
                                      <p:cBhvr>
                                        <p:cTn id="25" dur="500" fill="hold"/>
                                        <p:tgtEl>
                                          <p:spTgt spid="10">
                                            <p:txEl>
                                              <p:charRg st="0" end="21"/>
                                            </p:txEl>
                                          </p:spTgt>
                                        </p:tgtEl>
                                        <p:attrNameLst>
                                          <p:attrName>ppt_x</p:attrName>
                                        </p:attrNameLst>
                                      </p:cBhvr>
                                      <p:tavLst>
                                        <p:tav tm="0">
                                          <p:val>
                                            <p:strVal val="1+#ppt_w/2"/>
                                          </p:val>
                                        </p:tav>
                                        <p:tav tm="100000">
                                          <p:val>
                                            <p:strVal val="#ppt_x"/>
                                          </p:val>
                                        </p:tav>
                                      </p:tavLst>
                                    </p:anim>
                                    <p:anim calcmode="lin" valueType="num">
                                      <p:cBhvr>
                                        <p:cTn id="26" dur="500" fill="hold"/>
                                        <p:tgtEl>
                                          <p:spTgt spid="10">
                                            <p:txEl>
                                              <p:charRg st="0" end="21"/>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7">
                                            <p:txEl>
                                              <p:charRg st="0" end="5"/>
                                            </p:txEl>
                                          </p:spTgt>
                                        </p:tgtEl>
                                        <p:attrNameLst>
                                          <p:attrName>style.visibility</p:attrName>
                                        </p:attrNameLst>
                                      </p:cBhvr>
                                      <p:to>
                                        <p:strVal val="visible"/>
                                      </p:to>
                                    </p:set>
                                    <p:anim calcmode="lin" valueType="num">
                                      <p:cBhvr>
                                        <p:cTn id="31" dur="500" fill="hold"/>
                                        <p:tgtEl>
                                          <p:spTgt spid="7">
                                            <p:txEl>
                                              <p:charRg st="0" end="5"/>
                                            </p:txEl>
                                          </p:spTgt>
                                        </p:tgtEl>
                                        <p:attrNameLst>
                                          <p:attrName>ppt_x</p:attrName>
                                        </p:attrNameLst>
                                      </p:cBhvr>
                                      <p:tavLst>
                                        <p:tav tm="0">
                                          <p:val>
                                            <p:strVal val="1+#ppt_w/2"/>
                                          </p:val>
                                        </p:tav>
                                        <p:tav tm="100000">
                                          <p:val>
                                            <p:strVal val="#ppt_x"/>
                                          </p:val>
                                        </p:tav>
                                      </p:tavLst>
                                    </p:anim>
                                    <p:anim calcmode="lin" valueType="num">
                                      <p:cBhvr>
                                        <p:cTn id="32" dur="500" fill="hold"/>
                                        <p:tgtEl>
                                          <p:spTgt spid="7">
                                            <p:txEl>
                                              <p:charRg st="0" end="5"/>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1">
                                            <p:txEl>
                                              <p:charRg st="0" end="11"/>
                                            </p:txEl>
                                          </p:spTgt>
                                        </p:tgtEl>
                                        <p:attrNameLst>
                                          <p:attrName>style.visibility</p:attrName>
                                        </p:attrNameLst>
                                      </p:cBhvr>
                                      <p:to>
                                        <p:strVal val="visible"/>
                                      </p:to>
                                    </p:set>
                                    <p:anim calcmode="lin" valueType="num">
                                      <p:cBhvr>
                                        <p:cTn id="37" dur="500" fill="hold"/>
                                        <p:tgtEl>
                                          <p:spTgt spid="11">
                                            <p:txEl>
                                              <p:charRg st="0" end="11"/>
                                            </p:txEl>
                                          </p:spTgt>
                                        </p:tgtEl>
                                        <p:attrNameLst>
                                          <p:attrName>ppt_x</p:attrName>
                                        </p:attrNameLst>
                                      </p:cBhvr>
                                      <p:tavLst>
                                        <p:tav tm="0">
                                          <p:val>
                                            <p:strVal val="1+#ppt_w/2"/>
                                          </p:val>
                                        </p:tav>
                                        <p:tav tm="100000">
                                          <p:val>
                                            <p:strVal val="#ppt_x"/>
                                          </p:val>
                                        </p:tav>
                                      </p:tavLst>
                                    </p:anim>
                                    <p:anim calcmode="lin" valueType="num">
                                      <p:cBhvr>
                                        <p:cTn id="38" dur="500" fill="hold"/>
                                        <p:tgtEl>
                                          <p:spTgt spid="11">
                                            <p:txEl>
                                              <p:charRg st="0" end="11"/>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8">
                                            <p:txEl>
                                              <p:charRg st="0" end="5"/>
                                            </p:txEl>
                                          </p:spTgt>
                                        </p:tgtEl>
                                        <p:attrNameLst>
                                          <p:attrName>style.visibility</p:attrName>
                                        </p:attrNameLst>
                                      </p:cBhvr>
                                      <p:to>
                                        <p:strVal val="visible"/>
                                      </p:to>
                                    </p:set>
                                    <p:anim calcmode="lin" valueType="num">
                                      <p:cBhvr>
                                        <p:cTn id="43" dur="500" fill="hold"/>
                                        <p:tgtEl>
                                          <p:spTgt spid="8">
                                            <p:txEl>
                                              <p:charRg st="0" end="5"/>
                                            </p:txEl>
                                          </p:spTgt>
                                        </p:tgtEl>
                                        <p:attrNameLst>
                                          <p:attrName>ppt_x</p:attrName>
                                        </p:attrNameLst>
                                      </p:cBhvr>
                                      <p:tavLst>
                                        <p:tav tm="0">
                                          <p:val>
                                            <p:strVal val="1+#ppt_w/2"/>
                                          </p:val>
                                        </p:tav>
                                        <p:tav tm="100000">
                                          <p:val>
                                            <p:strVal val="#ppt_x"/>
                                          </p:val>
                                        </p:tav>
                                      </p:tavLst>
                                    </p:anim>
                                    <p:anim calcmode="lin" valueType="num">
                                      <p:cBhvr>
                                        <p:cTn id="44" dur="500" fill="hold"/>
                                        <p:tgtEl>
                                          <p:spTgt spid="8">
                                            <p:txEl>
                                              <p:charRg st="0" end="5"/>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nodeType="clickEffect">
                                  <p:stCondLst>
                                    <p:cond delay="0"/>
                                  </p:stCondLst>
                                  <p:childTnLst>
                                    <p:set>
                                      <p:cBhvr>
                                        <p:cTn id="48" dur="1" fill="hold">
                                          <p:stCondLst>
                                            <p:cond delay="0"/>
                                          </p:stCondLst>
                                        </p:cTn>
                                        <p:tgtEl>
                                          <p:spTgt spid="12">
                                            <p:txEl>
                                              <p:charRg st="0" end="30"/>
                                            </p:txEl>
                                          </p:spTgt>
                                        </p:tgtEl>
                                        <p:attrNameLst>
                                          <p:attrName>style.visibility</p:attrName>
                                        </p:attrNameLst>
                                      </p:cBhvr>
                                      <p:to>
                                        <p:strVal val="visible"/>
                                      </p:to>
                                    </p:set>
                                    <p:anim calcmode="lin" valueType="num">
                                      <p:cBhvr>
                                        <p:cTn id="49" dur="500" fill="hold"/>
                                        <p:tgtEl>
                                          <p:spTgt spid="12">
                                            <p:txEl>
                                              <p:charRg st="0" end="30"/>
                                            </p:txEl>
                                          </p:spTgt>
                                        </p:tgtEl>
                                        <p:attrNameLst>
                                          <p:attrName>ppt_x</p:attrName>
                                        </p:attrNameLst>
                                      </p:cBhvr>
                                      <p:tavLst>
                                        <p:tav tm="0">
                                          <p:val>
                                            <p:strVal val="1+#ppt_w/2"/>
                                          </p:val>
                                        </p:tav>
                                        <p:tav tm="100000">
                                          <p:val>
                                            <p:strVal val="#ppt_x"/>
                                          </p:val>
                                        </p:tav>
                                      </p:tavLst>
                                    </p:anim>
                                    <p:anim calcmode="lin" valueType="num">
                                      <p:cBhvr>
                                        <p:cTn id="50" dur="500" fill="hold"/>
                                        <p:tgtEl>
                                          <p:spTgt spid="12">
                                            <p:txEl>
                                              <p:charRg st="0" end="30"/>
                                            </p:txEl>
                                          </p:spTgt>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0"/>
                                  </p:stCondLst>
                                  <p:childTnLst>
                                    <p:set>
                                      <p:cBhvr>
                                        <p:cTn id="52" dur="1" fill="hold">
                                          <p:stCondLst>
                                            <p:cond delay="0"/>
                                          </p:stCondLst>
                                        </p:cTn>
                                        <p:tgtEl>
                                          <p:spTgt spid="12">
                                            <p:txEl>
                                              <p:charRg st="30" end="54"/>
                                            </p:txEl>
                                          </p:spTgt>
                                        </p:tgtEl>
                                        <p:attrNameLst>
                                          <p:attrName>style.visibility</p:attrName>
                                        </p:attrNameLst>
                                      </p:cBhvr>
                                      <p:to>
                                        <p:strVal val="visible"/>
                                      </p:to>
                                    </p:set>
                                    <p:anim calcmode="lin" valueType="num">
                                      <p:cBhvr>
                                        <p:cTn id="53" dur="500" fill="hold"/>
                                        <p:tgtEl>
                                          <p:spTgt spid="12">
                                            <p:txEl>
                                              <p:charRg st="30" end="54"/>
                                            </p:txEl>
                                          </p:spTgt>
                                        </p:tgtEl>
                                        <p:attrNameLst>
                                          <p:attrName>ppt_x</p:attrName>
                                        </p:attrNameLst>
                                      </p:cBhvr>
                                      <p:tavLst>
                                        <p:tav tm="0">
                                          <p:val>
                                            <p:strVal val="1+#ppt_w/2"/>
                                          </p:val>
                                        </p:tav>
                                        <p:tav tm="100000">
                                          <p:val>
                                            <p:strVal val="#ppt_x"/>
                                          </p:val>
                                        </p:tav>
                                      </p:tavLst>
                                    </p:anim>
                                    <p:anim calcmode="lin" valueType="num">
                                      <p:cBhvr>
                                        <p:cTn id="54" dur="500" fill="hold"/>
                                        <p:tgtEl>
                                          <p:spTgt spid="12">
                                            <p:txEl>
                                              <p:charRg st="30" end="5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accent5">
                <a:lumMod val="90000"/>
              </a:schemeClr>
            </a:gs>
            <a:gs pos="99000">
              <a:schemeClr val="bg1"/>
            </a:gs>
          </a:gsLst>
          <a:lin ang="5400000" scaled="0"/>
        </a:gradFill>
        <a:effectLst/>
      </p:bgPr>
    </p:bg>
    <p:spTree>
      <p:nvGrpSpPr>
        <p:cNvPr id="1" name=""/>
        <p:cNvGrpSpPr/>
        <p:nvPr/>
      </p:nvGrpSpPr>
      <p:grpSpPr/>
      <p:sp>
        <p:nvSpPr>
          <p:cNvPr id="4" name="文本框 3"/>
          <p:cNvSpPr txBox="1"/>
          <p:nvPr/>
        </p:nvSpPr>
        <p:spPr>
          <a:xfrm>
            <a:off x="295275" y="415925"/>
            <a:ext cx="8555038" cy="6026150"/>
          </a:xfrm>
          <a:prstGeom prst="rect">
            <a:avLst/>
          </a:prstGeom>
          <a:noFill/>
          <a:ln w="9525">
            <a:noFill/>
          </a:ln>
        </p:spPr>
        <p:txBody>
          <a:bodyPr wrap="square" anchor="t">
            <a:spAutoFit/>
          </a:bodyPr>
          <a:p>
            <a:pPr>
              <a:lnSpc>
                <a:spcPts val="3565"/>
              </a:lnSpc>
            </a:pPr>
            <a:r>
              <a:rPr lang="zh-CN" altLang="en-US" sz="2800" b="1">
                <a:latin typeface="楷体" panose="02010609060101010101" charset="-122"/>
                <a:ea typeface="楷体" panose="02010609060101010101" charset="-122"/>
              </a:rPr>
              <a:t>二、回答</a:t>
            </a:r>
            <a:endParaRPr lang="zh-CN" altLang="en-US" sz="2800" b="1">
              <a:latin typeface="楷体" panose="02010609060101010101" charset="-122"/>
              <a:ea typeface="楷体" panose="02010609060101010101" charset="-122"/>
            </a:endParaRPr>
          </a:p>
          <a:p>
            <a:pPr>
              <a:lnSpc>
                <a:spcPts val="3565"/>
              </a:lnSpc>
            </a:pPr>
            <a:r>
              <a:rPr lang="zh-CN" altLang="en-US" sz="2800" b="1">
                <a:latin typeface="楷体" panose="02010609060101010101" charset="-122"/>
                <a:ea typeface="楷体" panose="02010609060101010101" charset="-122"/>
              </a:rPr>
              <a:t>1、品味“孔乙己是这样的使人快活，可是没有他，别人也便这么过。”在文中的作用及其含义是</a:t>
            </a:r>
            <a:endParaRPr lang="zh-CN" altLang="en-US" sz="2800" b="1">
              <a:latin typeface="楷体" panose="02010609060101010101" charset="-122"/>
              <a:ea typeface="楷体" panose="02010609060101010101" charset="-122"/>
            </a:endParaRPr>
          </a:p>
          <a:p>
            <a:pPr>
              <a:lnSpc>
                <a:spcPts val="3565"/>
              </a:lnSpc>
            </a:pPr>
            <a:r>
              <a:rPr lang="zh-CN" altLang="en-US" sz="2800" b="1">
                <a:solidFill>
                  <a:srgbClr val="FF0000"/>
                </a:solidFill>
                <a:latin typeface="楷体" panose="02010609060101010101" charset="-122"/>
                <a:ea typeface="楷体" panose="02010609060101010101" charset="-122"/>
              </a:rPr>
              <a:t>答：在文章的结构上起承上启下的过渡作用。从内容上概括了孔乙己一生的悲惨遭遇，深刻地说明孔乙己在人们心目中没有地位，是可有可无、可笑可怜的多余人。</a:t>
            </a:r>
            <a:endParaRPr lang="zh-CN" altLang="en-US" sz="2800" b="1">
              <a:solidFill>
                <a:srgbClr val="FF0000"/>
              </a:solidFill>
              <a:latin typeface="楷体" panose="02010609060101010101" charset="-122"/>
              <a:ea typeface="楷体" panose="02010609060101010101" charset="-122"/>
            </a:endParaRPr>
          </a:p>
          <a:p>
            <a:pPr>
              <a:lnSpc>
                <a:spcPts val="3565"/>
              </a:lnSpc>
            </a:pPr>
            <a:r>
              <a:rPr lang="zh-CN" altLang="en-US" sz="2800" b="1">
                <a:latin typeface="楷体" panose="02010609060101010101" charset="-122"/>
                <a:ea typeface="楷体" panose="02010609060101010101" charset="-122"/>
              </a:rPr>
              <a:t>2、“我到现在终于没有见——大约孔乙己的确死了。”这句话应该怎样理解？</a:t>
            </a:r>
            <a:endParaRPr lang="zh-CN" altLang="en-US" sz="2800" b="1">
              <a:latin typeface="楷体" panose="02010609060101010101" charset="-122"/>
              <a:ea typeface="楷体" panose="02010609060101010101" charset="-122"/>
            </a:endParaRPr>
          </a:p>
          <a:p>
            <a:pPr>
              <a:lnSpc>
                <a:spcPts val="3565"/>
              </a:lnSpc>
            </a:pPr>
            <a:r>
              <a:rPr lang="zh-CN" altLang="en-US" sz="2800" b="1">
                <a:solidFill>
                  <a:srgbClr val="FF0000"/>
                </a:solidFill>
                <a:latin typeface="楷体" panose="02010609060101010101" charset="-122"/>
                <a:ea typeface="楷体" panose="02010609060101010101" charset="-122"/>
              </a:rPr>
              <a:t>答：“大约”表示估计和猜测，因为没有人说起过这件事，只能推测；说“的确”，因为从孔乙己的社会处境和不幸遭遇来看，死亡是必然的，又“到现在终于没有见”，所以说“大约孔乙己的确死了”。</a:t>
            </a:r>
            <a:endParaRPr lang="zh-CN" altLang="en-US" sz="28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xEl>
                                              <p:charRg st="49" end="122"/>
                                            </p:txEl>
                                          </p:spTgt>
                                        </p:tgtEl>
                                        <p:attrNameLst>
                                          <p:attrName>style.visibility</p:attrName>
                                        </p:attrNameLst>
                                      </p:cBhvr>
                                      <p:to>
                                        <p:strVal val="visible"/>
                                      </p:to>
                                    </p:set>
                                    <p:anim calcmode="lin" valueType="num">
                                      <p:cBhvr additive="base">
                                        <p:cTn id="7" dur="500" fill="hold"/>
                                        <p:tgtEl>
                                          <p:spTgt spid="4">
                                            <p:txEl>
                                              <p:charRg st="49" end="122"/>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charRg st="49" end="12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4">
                                            <p:txEl>
                                              <p:charRg st="158" end="249"/>
                                            </p:txEl>
                                          </p:spTgt>
                                        </p:tgtEl>
                                        <p:attrNameLst>
                                          <p:attrName>style.visibility</p:attrName>
                                        </p:attrNameLst>
                                      </p:cBhvr>
                                      <p:to>
                                        <p:strVal val="visible"/>
                                      </p:to>
                                    </p:set>
                                    <p:anim calcmode="lin" valueType="num">
                                      <p:cBhvr additive="base">
                                        <p:cTn id="13" dur="500" fill="hold"/>
                                        <p:tgtEl>
                                          <p:spTgt spid="4">
                                            <p:txEl>
                                              <p:charRg st="158" end="249"/>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
                                            <p:txEl>
                                              <p:charRg st="158" end="249"/>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bg>
      <p:bgPr>
        <a:gradFill rotWithShape="0">
          <a:gsLst>
            <a:gs pos="0">
              <a:schemeClr val="accent1"/>
            </a:gs>
            <a:gs pos="28000">
              <a:schemeClr val="accent5"/>
            </a:gs>
          </a:gsLst>
          <a:lin ang="5400000" scaled="0"/>
        </a:gradFill>
        <a:effectLst/>
      </p:bgPr>
    </p:bg>
    <p:spTree>
      <p:nvGrpSpPr>
        <p:cNvPr id="1" name=""/>
        <p:cNvGrpSpPr/>
        <p:nvPr/>
      </p:nvGrpSpPr>
      <p:grpSpPr/>
      <p:sp>
        <p:nvSpPr>
          <p:cNvPr id="67586" name="文本框 3"/>
          <p:cNvSpPr txBox="1"/>
          <p:nvPr/>
        </p:nvSpPr>
        <p:spPr>
          <a:xfrm>
            <a:off x="280988" y="290513"/>
            <a:ext cx="8636000" cy="6508750"/>
          </a:xfrm>
          <a:prstGeom prst="rect">
            <a:avLst/>
          </a:prstGeom>
          <a:noFill/>
          <a:ln w="9525">
            <a:noFill/>
          </a:ln>
        </p:spPr>
        <p:txBody>
          <a:bodyPr wrap="square" anchor="t">
            <a:spAutoFit/>
          </a:bodyPr>
          <a:p>
            <a:pPr>
              <a:lnSpc>
                <a:spcPts val="2775"/>
              </a:lnSpc>
            </a:pPr>
            <a:r>
              <a:rPr lang="zh-CN" altLang="en-US" sz="2000" b="1">
                <a:latin typeface="楷体" panose="02010609060101010101" charset="-122"/>
                <a:ea typeface="楷体" panose="02010609060101010101" charset="-122"/>
              </a:rPr>
              <a:t>三</a:t>
            </a:r>
            <a:r>
              <a:rPr lang="zh-CN" altLang="en-US" sz="2400" b="1">
                <a:latin typeface="楷体" panose="02010609060101010101" charset="-122"/>
                <a:ea typeface="楷体" panose="02010609060101010101" charset="-122"/>
              </a:rPr>
              <a:t>、阅读下面文字，完成问题。（13分）</a:t>
            </a:r>
            <a:endParaRPr lang="zh-CN" altLang="en-US" sz="2400" b="1">
              <a:latin typeface="楷体" panose="02010609060101010101" charset="-122"/>
              <a:ea typeface="楷体" panose="02010609060101010101" charset="-122"/>
            </a:endParaRPr>
          </a:p>
          <a:p>
            <a:pPr>
              <a:lnSpc>
                <a:spcPts val="2775"/>
              </a:lnSpc>
            </a:pPr>
            <a:r>
              <a:rPr lang="zh-CN" altLang="en-US" sz="2400" b="1" u="sng">
                <a:solidFill>
                  <a:srgbClr val="FF0000"/>
                </a:solidFill>
                <a:latin typeface="楷体" panose="02010609060101010101" charset="-122"/>
                <a:ea typeface="楷体" panose="02010609060101010101" charset="-122"/>
              </a:rPr>
              <a:t>中秋之后，秋风是一天凉比一天</a:t>
            </a:r>
            <a:r>
              <a:rPr lang="zh-CN" altLang="en-US" sz="2400" b="1">
                <a:latin typeface="楷体" panose="02010609060101010101" charset="-122"/>
                <a:ea typeface="楷体" panose="02010609060101010101" charset="-122"/>
              </a:rPr>
              <a:t>，看看将近初冬；我整天的靠着火，也须穿上棉袄了。一天的下半天，没有一个顾客，我正合了眼坐着。忽然间听得一个声音， “温一碗酒。”这声音虽然极低，却很耳熟。看时又全没有人。站起来向外一望，那孔乙己便在柜台下对了门槛坐着。他脸上黑而且瘦，已经不成样子；穿一件破夹袄，盘着两腿，下面垫一个蒲包，用草绳在肩上挂住；见了我，又说道，“温一碗酒。”掌柜也伸出头去，一面说，“孔乙己么？你还欠十九个钱呢！”孔乙己很颓唐的仰面答道，“这……下回还清罢。这一回是现钱，酒要好。”掌柜仍然同平常一样，笑着对他说，“孔乙己，你又偷了东西了！”但他这回却不十分分辩，单说了一句“不要取笑！”“取笑？要是不偷，怎么会打断腿？”孔乙己低声说道， “跌断，跌，跌……”他的眼色，很像恳求掌柜，不要再提。此时已经聚集了几个人，便和掌柜都笑了。我温了酒，端出去，放在门槛上。他从破衣袋里摸出四文大钱，放在我手里，见他满手是泥，原来他便用这手走来的。不一会，他喝完酒，便又在旁人的说笑声中，坐着用这手慢慢走去了。</a:t>
            </a:r>
            <a:endParaRPr lang="zh-CN" altLang="en-US" sz="2400" b="1">
              <a:latin typeface="楷体" panose="02010609060101010101" charset="-122"/>
              <a:ea typeface="楷体" panose="02010609060101010101"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3" name="文本占位符 210947" descr="孔乙己1"/>
          <p:cNvPicPr>
            <a:picLocks noGrp="1" noChangeAspect="1"/>
          </p:cNvPicPr>
          <p:nvPr>
            <p:ph idx="1"/>
          </p:nvPr>
        </p:nvPicPr>
        <p:blipFill>
          <a:blip r:embed="rId1">
            <a:lum bright="-29999" contrast="48000"/>
          </a:blip>
          <a:stretch>
            <a:fillRect/>
          </a:stretch>
        </p:blipFill>
        <p:spPr>
          <a:xfrm>
            <a:off x="0" y="0"/>
            <a:ext cx="4787900" cy="6858000"/>
          </a:xfrm>
        </p:spPr>
      </p:pic>
      <p:sp>
        <p:nvSpPr>
          <p:cNvPr id="210949" name="矩形 210948"/>
          <p:cNvSpPr/>
          <p:nvPr/>
        </p:nvSpPr>
        <p:spPr>
          <a:xfrm>
            <a:off x="4787900" y="476250"/>
            <a:ext cx="4356100" cy="9910763"/>
          </a:xfrm>
          <a:prstGeom prst="rect">
            <a:avLst/>
          </a:prstGeom>
          <a:noFill/>
          <a:ln w="9525">
            <a:noFill/>
          </a:ln>
        </p:spPr>
        <p:txBody>
          <a:bodyPr anchor="t"/>
          <a:p>
            <a:pPr marL="342900" indent="-342900">
              <a:lnSpc>
                <a:spcPts val="4240"/>
              </a:lnSpc>
            </a:pPr>
            <a:r>
              <a:rPr lang="en-US" altLang="zh-CN" sz="3600" dirty="0">
                <a:latin typeface="黑体" panose="02010609060101010101" pitchFamily="2" charset="-122"/>
                <a:ea typeface="黑体" panose="02010609060101010101" pitchFamily="2" charset="-122"/>
              </a:rPr>
              <a:t>    </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孔乙己</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写于</a:t>
            </a:r>
            <a:r>
              <a:rPr lang="en-US" altLang="zh-CN" sz="3200" b="1" dirty="0">
                <a:latin typeface="黑体" panose="02010609060101010101" pitchFamily="2" charset="-122"/>
                <a:ea typeface="黑体" panose="02010609060101010101" pitchFamily="2" charset="-122"/>
              </a:rPr>
              <a:t>1918</a:t>
            </a:r>
            <a:r>
              <a:rPr lang="zh-CN" altLang="en-US" sz="3200" b="1" dirty="0">
                <a:latin typeface="黑体" panose="02010609060101010101" pitchFamily="2" charset="-122"/>
                <a:ea typeface="黑体" panose="02010609060101010101" pitchFamily="2" charset="-122"/>
              </a:rPr>
              <a:t>年冬天，最初发表于</a:t>
            </a:r>
            <a:r>
              <a:rPr lang="en-US" altLang="zh-CN" sz="3200" b="1" dirty="0">
                <a:latin typeface="黑体" panose="02010609060101010101" pitchFamily="2" charset="-122"/>
                <a:ea typeface="黑体" panose="02010609060101010101" pitchFamily="2" charset="-122"/>
              </a:rPr>
              <a:t>1919</a:t>
            </a:r>
            <a:r>
              <a:rPr lang="zh-CN" altLang="en-US" sz="3200" b="1" dirty="0">
                <a:latin typeface="黑体" panose="02010609060101010101" pitchFamily="2" charset="-122"/>
                <a:ea typeface="黑体" panose="02010609060101010101" pitchFamily="2" charset="-122"/>
              </a:rPr>
              <a:t>年</a:t>
            </a:r>
            <a:r>
              <a:rPr lang="en-US" altLang="zh-CN" sz="3200" b="1" dirty="0">
                <a:latin typeface="黑体" panose="02010609060101010101" pitchFamily="2" charset="-122"/>
                <a:ea typeface="黑体" panose="02010609060101010101" pitchFamily="2" charset="-122"/>
              </a:rPr>
              <a:t>4</a:t>
            </a:r>
            <a:r>
              <a:rPr lang="zh-CN" altLang="en-US" sz="3200" b="1" dirty="0">
                <a:latin typeface="黑体" panose="02010609060101010101" pitchFamily="2" charset="-122"/>
                <a:ea typeface="黑体" panose="02010609060101010101" pitchFamily="2" charset="-122"/>
              </a:rPr>
              <a:t>月</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新青年</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，后收入小说集</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呐喊</a:t>
            </a:r>
            <a:r>
              <a:rPr lang="en-US" altLang="zh-CN" sz="3200" b="1" dirty="0">
                <a:latin typeface="黑体" panose="02010609060101010101" pitchFamily="2" charset="-122"/>
                <a:ea typeface="黑体" panose="02010609060101010101" pitchFamily="2" charset="-122"/>
              </a:rPr>
              <a:t>》</a:t>
            </a:r>
            <a:r>
              <a:rPr lang="zh-CN" altLang="en-US" sz="3200" b="1" dirty="0">
                <a:latin typeface="黑体" panose="02010609060101010101" pitchFamily="2" charset="-122"/>
                <a:ea typeface="黑体" panose="02010609060101010101" pitchFamily="2" charset="-122"/>
              </a:rPr>
              <a:t>。这是鲁迅创作的第二篇白话小说，也是他</a:t>
            </a:r>
            <a:r>
              <a:rPr lang="zh-CN" altLang="en-US" sz="3200" b="1" dirty="0">
                <a:solidFill>
                  <a:srgbClr val="FF0000"/>
                </a:solidFill>
                <a:latin typeface="黑体" panose="02010609060101010101" pitchFamily="2" charset="-122"/>
                <a:ea typeface="黑体" panose="02010609060101010101" pitchFamily="2" charset="-122"/>
              </a:rPr>
              <a:t>继</a:t>
            </a:r>
            <a:r>
              <a:rPr lang="en-US" altLang="zh-CN" sz="3200" b="1" dirty="0">
                <a:solidFill>
                  <a:srgbClr val="FF0000"/>
                </a:solidFill>
                <a:latin typeface="黑体" panose="02010609060101010101" pitchFamily="2" charset="-122"/>
                <a:ea typeface="黑体" panose="02010609060101010101" pitchFamily="2" charset="-122"/>
              </a:rPr>
              <a:t>《</a:t>
            </a:r>
            <a:r>
              <a:rPr lang="zh-CN" altLang="en-US" sz="3200" b="1" dirty="0">
                <a:solidFill>
                  <a:srgbClr val="FF0000"/>
                </a:solidFill>
                <a:latin typeface="黑体" panose="02010609060101010101" pitchFamily="2" charset="-122"/>
                <a:ea typeface="黑体" panose="02010609060101010101" pitchFamily="2" charset="-122"/>
              </a:rPr>
              <a:t>狂人日记</a:t>
            </a:r>
            <a:r>
              <a:rPr lang="en-US" altLang="zh-CN" sz="3200" b="1" dirty="0">
                <a:solidFill>
                  <a:srgbClr val="FF0000"/>
                </a:solidFill>
                <a:latin typeface="黑体" panose="02010609060101010101" pitchFamily="2" charset="-122"/>
                <a:ea typeface="黑体" panose="02010609060101010101" pitchFamily="2" charset="-122"/>
              </a:rPr>
              <a:t>》</a:t>
            </a:r>
            <a:r>
              <a:rPr lang="zh-CN" altLang="en-US" sz="3200" b="1" dirty="0">
                <a:solidFill>
                  <a:srgbClr val="FF0000"/>
                </a:solidFill>
                <a:latin typeface="黑体" panose="02010609060101010101" pitchFamily="2" charset="-122"/>
                <a:ea typeface="黑体" panose="02010609060101010101" pitchFamily="2" charset="-122"/>
              </a:rPr>
              <a:t>之后的又一篇讨伐封建制度和封建文化的战斗檄文。</a:t>
            </a:r>
            <a:endParaRPr lang="zh-CN" altLang="en-US" sz="3200" b="1" dirty="0">
              <a:solidFill>
                <a:srgbClr val="FF0000"/>
              </a:solidFill>
              <a:latin typeface="黑体" panose="02010609060101010101" pitchFamily="2" charset="-122"/>
              <a:ea typeface="黑体" panose="02010609060101010101" pitchFamily="2" charset="-122"/>
            </a:endParaRPr>
          </a:p>
          <a:p>
            <a:pPr marL="342900" indent="-342900">
              <a:spcBef>
                <a:spcPct val="20000"/>
              </a:spcBef>
            </a:pPr>
            <a:r>
              <a:rPr lang="zh-CN" altLang="en-US" sz="3200" b="1" dirty="0">
                <a:solidFill>
                  <a:srgbClr val="0000FF"/>
                </a:solidFill>
                <a:latin typeface="黑体" panose="02010609060101010101" pitchFamily="2" charset="-122"/>
                <a:ea typeface="黑体" panose="02010609060101010101" pitchFamily="2" charset="-122"/>
              </a:rPr>
              <a:t> </a:t>
            </a:r>
            <a:endParaRPr lang="zh-CN" altLang="en-US" sz="3200" b="1" dirty="0">
              <a:solidFill>
                <a:srgbClr val="FF0000"/>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10949">
                                            <p:txEl>
                                              <p:charRg st="0" end="97"/>
                                            </p:txEl>
                                          </p:spTgt>
                                        </p:tgtEl>
                                        <p:attrNameLst>
                                          <p:attrName>style.visibility</p:attrName>
                                        </p:attrNameLst>
                                      </p:cBhvr>
                                      <p:to>
                                        <p:strVal val="visible"/>
                                      </p:to>
                                    </p:set>
                                    <p:anim calcmode="lin" valueType="num">
                                      <p:cBhvr>
                                        <p:cTn id="7" dur="1" fill="hold"/>
                                        <p:tgtEl>
                                          <p:spTgt spid="210949">
                                            <p:txEl>
                                              <p:charRg st="0" end="97"/>
                                            </p:txEl>
                                          </p:spTgt>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10949">
                                            <p:txEl>
                                              <p:charRg st="97" end="99"/>
                                            </p:txEl>
                                          </p:spTgt>
                                        </p:tgtEl>
                                        <p:attrNameLst>
                                          <p:attrName>style.visibility</p:attrName>
                                        </p:attrNameLst>
                                      </p:cBhvr>
                                      <p:to>
                                        <p:strVal val="visible"/>
                                      </p:to>
                                    </p:set>
                                    <p:anim calcmode="lin" valueType="num">
                                      <p:cBhvr>
                                        <p:cTn id="12" dur="1" fill="hold"/>
                                        <p:tgtEl>
                                          <p:spTgt spid="210949">
                                            <p:txEl>
                                              <p:charRg st="97" end="99"/>
                                            </p:txEl>
                                          </p:spTgt>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949"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bg>
      <p:bgPr>
        <a:gradFill rotWithShape="0">
          <a:gsLst>
            <a:gs pos="0">
              <a:srgbClr val="7030A0"/>
            </a:gs>
            <a:gs pos="19000">
              <a:schemeClr val="accent5"/>
            </a:gs>
          </a:gsLst>
          <a:lin ang="5400000" scaled="0"/>
        </a:gradFill>
        <a:effectLst/>
      </p:bgPr>
    </p:bg>
    <p:spTree>
      <p:nvGrpSpPr>
        <p:cNvPr id="1" name=""/>
        <p:cNvGrpSpPr/>
        <p:nvPr/>
      </p:nvGrpSpPr>
      <p:grpSpPr/>
      <p:sp>
        <p:nvSpPr>
          <p:cNvPr id="4" name="文本框 3"/>
          <p:cNvSpPr txBox="1"/>
          <p:nvPr/>
        </p:nvSpPr>
        <p:spPr>
          <a:xfrm>
            <a:off x="454025" y="593725"/>
            <a:ext cx="8394700" cy="6000750"/>
          </a:xfrm>
          <a:prstGeom prst="rect">
            <a:avLst/>
          </a:prstGeom>
          <a:noFill/>
          <a:ln w="9525">
            <a:noFill/>
          </a:ln>
        </p:spPr>
        <p:txBody>
          <a:bodyPr wrap="square" anchor="t">
            <a:spAutoFit/>
          </a:bodyPr>
          <a:p>
            <a:r>
              <a:rPr lang="zh-CN" altLang="en-US" sz="2400" b="1">
                <a:latin typeface="楷体" panose="02010609060101010101" charset="-122"/>
                <a:ea typeface="楷体" panose="02010609060101010101" charset="-122"/>
              </a:rPr>
              <a:t>1.选段开头划线的句子是什么描写，有什么表达效果？作用是什么？（3分）</a:t>
            </a:r>
            <a:endParaRPr lang="zh-CN" altLang="en-US" sz="2400" b="1">
              <a:latin typeface="楷体" panose="02010609060101010101" charset="-122"/>
              <a:ea typeface="楷体" panose="02010609060101010101" charset="-122"/>
            </a:endParaRPr>
          </a:p>
          <a:p>
            <a:endParaRPr lang="zh-CN" altLang="en-US" sz="2400" b="1">
              <a:latin typeface="楷体" panose="02010609060101010101" charset="-122"/>
              <a:ea typeface="楷体" panose="02010609060101010101" charset="-122"/>
            </a:endParaRPr>
          </a:p>
          <a:p>
            <a:r>
              <a:rPr lang="zh-CN" altLang="en-US" sz="2400" b="1">
                <a:latin typeface="楷体" panose="02010609060101010101" charset="-122"/>
                <a:ea typeface="楷体" panose="02010609060101010101" charset="-122"/>
              </a:rPr>
              <a:t>2."摸出四文大钱"和前文"排出九文大钱"形成鲜明对比，你认为"摸"和"排"对刻画孔乙己的形象有什么作用？（4分）</a:t>
            </a:r>
            <a:endParaRPr lang="zh-CN" altLang="en-US" sz="2400" b="1">
              <a:latin typeface="楷体" panose="02010609060101010101" charset="-122"/>
              <a:ea typeface="楷体" panose="02010609060101010101" charset="-122"/>
            </a:endParaRPr>
          </a:p>
          <a:p>
            <a:r>
              <a:rPr lang="zh-CN" altLang="en-US" sz="2400" b="1">
                <a:solidFill>
                  <a:srgbClr val="FF0000"/>
                </a:solidFill>
                <a:latin typeface="楷体" panose="02010609060101010101" charset="-122"/>
                <a:ea typeface="楷体" panose="02010609060101010101" charset="-122"/>
              </a:rPr>
              <a:t>"排出九文大钱"，这个"排"字，生动地表现了孔乙己虚荣与穷酸相。后文"摸出四文"中的"摸"字，则形象的表明孔乙己境况的悲惨。对比表明孔乙己每况愈下的悲惨境地。</a:t>
            </a:r>
            <a:endParaRPr lang="zh-CN" altLang="en-US" sz="2400" b="1">
              <a:solidFill>
                <a:srgbClr val="FF0000"/>
              </a:solidFill>
              <a:latin typeface="楷体" panose="02010609060101010101" charset="-122"/>
              <a:ea typeface="楷体" panose="02010609060101010101" charset="-122"/>
            </a:endParaRPr>
          </a:p>
          <a:p>
            <a:r>
              <a:rPr lang="zh-CN" altLang="en-US" sz="2400" b="1">
                <a:latin typeface="楷体" panose="02010609060101010101" charset="-122"/>
                <a:ea typeface="楷体" panose="02010609060101010101" charset="-122"/>
              </a:rPr>
              <a:t>3.孔乙己对自己的事乃至折腿，总是不断地争辩、掩饰，甚至说谎，这表明了他怎样的性格特点？（3分）</a:t>
            </a:r>
            <a:endParaRPr lang="zh-CN" altLang="en-US" sz="2400" b="1">
              <a:latin typeface="楷体" panose="02010609060101010101" charset="-122"/>
              <a:ea typeface="楷体" panose="02010609060101010101" charset="-122"/>
            </a:endParaRPr>
          </a:p>
          <a:p>
            <a:r>
              <a:rPr lang="zh-CN" altLang="en-US" sz="2400" b="1">
                <a:solidFill>
                  <a:srgbClr val="FF0000"/>
                </a:solidFill>
                <a:latin typeface="楷体" panose="02010609060101010101" charset="-122"/>
                <a:ea typeface="楷体" panose="02010609060101010101" charset="-122"/>
              </a:rPr>
              <a:t>死要面子，自欺欺人，至死不悟。</a:t>
            </a:r>
            <a:endParaRPr lang="zh-CN" altLang="en-US" sz="2400" b="1">
              <a:latin typeface="楷体" panose="02010609060101010101" charset="-122"/>
              <a:ea typeface="楷体" panose="02010609060101010101" charset="-122"/>
            </a:endParaRPr>
          </a:p>
          <a:p>
            <a:r>
              <a:rPr lang="zh-CN" altLang="en-US" sz="2400" b="1">
                <a:latin typeface="楷体" panose="02010609060101010101" charset="-122"/>
                <a:ea typeface="楷体" panose="02010609060101010101" charset="-122"/>
              </a:rPr>
              <a:t>4."此时已经聚集了几个人，便和掌柜都笑了。"以及孔乙己"便又在旁人的说笑声中，坐着用这手慢慢走去了。"品读此处，你认为作者的目的是什么？（3分）</a:t>
            </a:r>
            <a:endParaRPr lang="zh-CN" altLang="en-US" sz="2400" b="1">
              <a:latin typeface="楷体" panose="02010609060101010101" charset="-122"/>
              <a:ea typeface="楷体" panose="02010609060101010101" charset="-122"/>
            </a:endParaRPr>
          </a:p>
          <a:p>
            <a:r>
              <a:rPr lang="zh-CN" altLang="en-US" sz="2400" b="1">
                <a:solidFill>
                  <a:srgbClr val="FF0000"/>
                </a:solidFill>
                <a:latin typeface="楷体" panose="02010609060101010101" charset="-122"/>
                <a:ea typeface="楷体" panose="02010609060101010101" charset="-122"/>
              </a:rPr>
              <a:t>批判酒客的愚昧麻木，冷酷无情，揭示造成孔乙己悲剧的社会原因。</a:t>
            </a:r>
            <a:endParaRPr lang="zh-CN" altLang="en-US" sz="2400" b="1">
              <a:solidFill>
                <a:srgbClr val="FF0000"/>
              </a:solidFill>
              <a:latin typeface="楷体" panose="02010609060101010101" charset="-122"/>
              <a:ea typeface="楷体" panose="02010609060101010101" charset="-122"/>
            </a:endParaRPr>
          </a:p>
        </p:txBody>
      </p:sp>
      <p:sp>
        <p:nvSpPr>
          <p:cNvPr id="5" name="文本框 4"/>
          <p:cNvSpPr txBox="1"/>
          <p:nvPr/>
        </p:nvSpPr>
        <p:spPr>
          <a:xfrm>
            <a:off x="454025" y="960438"/>
            <a:ext cx="8455025" cy="830262"/>
          </a:xfrm>
          <a:prstGeom prst="rect">
            <a:avLst/>
          </a:prstGeom>
          <a:noFill/>
          <a:ln w="9525">
            <a:noFill/>
          </a:ln>
        </p:spPr>
        <p:txBody>
          <a:bodyPr wrap="none" anchor="t">
            <a:spAutoFit/>
          </a:bodyPr>
          <a:p>
            <a:r>
              <a:rPr lang="en-US" altLang="zh-CN" sz="2400" b="1">
                <a:solidFill>
                  <a:srgbClr val="FF0000"/>
                </a:solidFill>
                <a:latin typeface="楷体" panose="02010609060101010101" charset="-122"/>
                <a:ea typeface="楷体" panose="02010609060101010101" charset="-122"/>
              </a:rPr>
              <a:t>              </a:t>
            </a:r>
            <a:r>
              <a:rPr lang="zh-CN" altLang="en-US" sz="2400" b="1">
                <a:solidFill>
                  <a:srgbClr val="FF0000"/>
                </a:solidFill>
                <a:latin typeface="楷体" panose="02010609060101010101" charset="-122"/>
                <a:ea typeface="楷体" panose="02010609060101010101" charset="-122"/>
              </a:rPr>
              <a:t>环境描写；写晚秋的凉意，给孔乙己的末路更</a:t>
            </a:r>
            <a:endParaRPr lang="zh-CN" altLang="en-US" sz="2400" b="1">
              <a:solidFill>
                <a:srgbClr val="FF0000"/>
              </a:solidFill>
              <a:latin typeface="楷体" panose="02010609060101010101" charset="-122"/>
              <a:ea typeface="楷体" panose="02010609060101010101" charset="-122"/>
            </a:endParaRPr>
          </a:p>
          <a:p>
            <a:r>
              <a:rPr lang="zh-CN" altLang="en-US" sz="2400" b="1">
                <a:solidFill>
                  <a:srgbClr val="FF0000"/>
                </a:solidFill>
                <a:latin typeface="楷体" panose="02010609060101010101" charset="-122"/>
                <a:ea typeface="楷体" panose="02010609060101010101" charset="-122"/>
              </a:rPr>
              <a:t>增添一种悲凉的气氛；渲染气氛，烘托人物。</a:t>
            </a:r>
            <a:endParaRPr lang="zh-CN" altLang="en-US" sz="2400">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500" fill="hold">
                                          <p:stCondLst>
                                            <p:cond delay="0"/>
                                          </p:stCondLst>
                                        </p:cTn>
                                        <p:tgtEl>
                                          <p:spTgt spid="4">
                                            <p:txEl>
                                              <p:charRg st="95" end="175"/>
                                            </p:txEl>
                                          </p:spTgt>
                                        </p:tgtEl>
                                        <p:attrNameLst>
                                          <p:attrName>style.visibility</p:attrName>
                                        </p:attrNameLst>
                                      </p:cBhvr>
                                      <p:to>
                                        <p:strVal val="visible"/>
                                      </p:to>
                                    </p:set>
                                    <p:anim calcmode="lin" valueType="num">
                                      <p:cBhvr additive="base">
                                        <p:cTn id="13" dur="500" fill="hold"/>
                                        <p:tgtEl>
                                          <p:spTgt spid="4">
                                            <p:txEl>
                                              <p:charRg st="95" end="175"/>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4">
                                            <p:txEl>
                                              <p:charRg st="95" end="175"/>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500" fill="hold">
                                          <p:stCondLst>
                                            <p:cond delay="0"/>
                                          </p:stCondLst>
                                        </p:cTn>
                                        <p:tgtEl>
                                          <p:spTgt spid="4">
                                            <p:txEl>
                                              <p:charRg st="224" end="240"/>
                                            </p:txEl>
                                          </p:spTgt>
                                        </p:tgtEl>
                                        <p:attrNameLst>
                                          <p:attrName>style.visibility</p:attrName>
                                        </p:attrNameLst>
                                      </p:cBhvr>
                                      <p:to>
                                        <p:strVal val="visible"/>
                                      </p:to>
                                    </p:set>
                                    <p:anim calcmode="lin" valueType="num">
                                      <p:cBhvr additive="base">
                                        <p:cTn id="19" dur="500" fill="hold"/>
                                        <p:tgtEl>
                                          <p:spTgt spid="4">
                                            <p:txEl>
                                              <p:charRg st="224" end="240"/>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
                                            <p:txEl>
                                              <p:charRg st="224" end="240"/>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500" fill="hold">
                                          <p:stCondLst>
                                            <p:cond delay="0"/>
                                          </p:stCondLst>
                                        </p:cTn>
                                        <p:tgtEl>
                                          <p:spTgt spid="4">
                                            <p:txEl>
                                              <p:charRg st="314" end="352"/>
                                            </p:txEl>
                                          </p:spTgt>
                                        </p:tgtEl>
                                        <p:attrNameLst>
                                          <p:attrName>style.visibility</p:attrName>
                                        </p:attrNameLst>
                                      </p:cBhvr>
                                      <p:to>
                                        <p:strVal val="visible"/>
                                      </p:to>
                                    </p:set>
                                    <p:anim calcmode="lin" valueType="num">
                                      <p:cBhvr additive="base">
                                        <p:cTn id="25" dur="500" fill="hold"/>
                                        <p:tgtEl>
                                          <p:spTgt spid="4">
                                            <p:txEl>
                                              <p:charRg st="314" end="352"/>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4">
                                            <p:txEl>
                                              <p:charRg st="314" end="35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0020" y="73025"/>
            <a:ext cx="8876665" cy="1506855"/>
          </a:xfrm>
          <a:prstGeom prst="rect">
            <a:avLst/>
          </a:prstGeom>
          <a:noFill/>
        </p:spPr>
        <p:txBody>
          <a:bodyPr wrap="square" rtlCol="0">
            <a:spAutoFit/>
          </a:bodyPr>
          <a:p>
            <a:r>
              <a:rPr lang="zh-CN" altLang="en-US" sz="2000">
                <a:solidFill>
                  <a:srgbClr val="FF0000"/>
                </a:solidFill>
              </a:rPr>
              <a:t>课后练习</a:t>
            </a:r>
            <a:endParaRPr lang="zh-CN" altLang="en-US" sz="2000">
              <a:solidFill>
                <a:srgbClr val="FF0000"/>
              </a:solidFill>
            </a:endParaRPr>
          </a:p>
          <a:p>
            <a:r>
              <a:rPr lang="zh-CN" altLang="en-US">
                <a:gradFill>
                  <a:gsLst>
                    <a:gs pos="0">
                      <a:srgbClr val="14CD68"/>
                    </a:gs>
                    <a:gs pos="100000">
                      <a:srgbClr val="0B6E38"/>
                    </a:gs>
                  </a:gsLst>
                  <a:lin scaled="0"/>
                </a:gradFill>
              </a:rPr>
              <a:t>思考探究</a:t>
            </a:r>
            <a:endParaRPr lang="zh-CN" altLang="en-US">
              <a:gradFill>
                <a:gsLst>
                  <a:gs pos="0">
                    <a:srgbClr val="14CD68"/>
                  </a:gs>
                  <a:gs pos="100000">
                    <a:srgbClr val="0B6E38"/>
                  </a:gs>
                </a:gsLst>
                <a:lin scaled="0"/>
              </a:gradFill>
            </a:endParaRPr>
          </a:p>
          <a:p>
            <a:r>
              <a:rPr lang="zh-CN" altLang="en-US">
                <a:solidFill>
                  <a:srgbClr val="FF0000"/>
                </a:solidFill>
                <a:latin typeface="黑体" panose="02010609060101010101" pitchFamily="2" charset="-122"/>
                <a:ea typeface="黑体" panose="02010609060101010101" pitchFamily="2" charset="-122"/>
                <a:cs typeface="黑体" panose="02010609060101010101" pitchFamily="2" charset="-122"/>
              </a:rPr>
              <a:t>一，孔己己是一个怎样的人?结合课文中的具体描写，联系人物所处的社会环</a:t>
            </a:r>
            <a:endParaRPr lang="zh-CN" altLang="en-US">
              <a:solidFill>
                <a:srgbClr val="FF0000"/>
              </a:solidFill>
              <a:latin typeface="黑体" panose="02010609060101010101" pitchFamily="2" charset="-122"/>
              <a:ea typeface="黑体" panose="02010609060101010101" pitchFamily="2" charset="-122"/>
              <a:cs typeface="黑体" panose="02010609060101010101" pitchFamily="2" charset="-122"/>
            </a:endParaRPr>
          </a:p>
          <a:p>
            <a:r>
              <a:rPr lang="zh-CN" altLang="en-US">
                <a:solidFill>
                  <a:srgbClr val="FF0000"/>
                </a:solidFill>
                <a:latin typeface="黑体" panose="02010609060101010101" pitchFamily="2" charset="-122"/>
                <a:ea typeface="黑体" panose="02010609060101010101" pitchFamily="2" charset="-122"/>
                <a:cs typeface="黑体" panose="02010609060101010101" pitchFamily="2" charset="-122"/>
              </a:rPr>
              <a:t>境，谈谈你的理解</a:t>
            </a:r>
            <a:endParaRPr lang="zh-CN" altLang="en-US">
              <a:solidFill>
                <a:srgbClr val="FF0000"/>
              </a:solidFill>
              <a:latin typeface="黑体" panose="02010609060101010101" pitchFamily="2" charset="-122"/>
              <a:ea typeface="黑体" panose="02010609060101010101" pitchFamily="2" charset="-122"/>
              <a:cs typeface="黑体" panose="02010609060101010101" pitchFamily="2" charset="-122"/>
            </a:endParaRPr>
          </a:p>
          <a:p>
            <a:r>
              <a:rPr lang="zh-CN" altLang="en-US"/>
              <a:t>   </a:t>
            </a:r>
            <a:r>
              <a:rPr lang="zh-CN" altLang="en-US">
                <a:solidFill>
                  <a:srgbClr val="0000FF"/>
                </a:solidFill>
                <a:latin typeface="黑体" panose="02010609060101010101" pitchFamily="2" charset="-122"/>
                <a:ea typeface="黑体" panose="02010609060101010101" pitchFamily="2" charset="-122"/>
                <a:cs typeface="黑体" panose="02010609060101010101" pitchFamily="2" charset="-122"/>
              </a:rPr>
              <a:t> </a:t>
            </a:r>
            <a:endParaRPr lang="zh-CN" altLang="en-US"/>
          </a:p>
        </p:txBody>
      </p:sp>
      <p:sp>
        <p:nvSpPr>
          <p:cNvPr id="3" name="文本框 2"/>
          <p:cNvSpPr txBox="1"/>
          <p:nvPr/>
        </p:nvSpPr>
        <p:spPr>
          <a:xfrm>
            <a:off x="235585" y="1324610"/>
            <a:ext cx="8872855" cy="3415030"/>
          </a:xfrm>
          <a:prstGeom prst="rect">
            <a:avLst/>
          </a:prstGeom>
          <a:noFill/>
        </p:spPr>
        <p:txBody>
          <a:bodyPr wrap="square" rtlCol="0">
            <a:spAutoFit/>
          </a:bodyPr>
          <a:p>
            <a:r>
              <a:rPr lang="en-US" altLang="zh-CN">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  </a:t>
            </a:r>
            <a:r>
              <a:rPr lang="zh-CN" altLang="en-US">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孔乙己“站着喝酒”是因为他经济拮据，买不起酒菜，进不了柜台内坐着喝。</a:t>
            </a:r>
            <a:endParaRPr lang="zh-CN" altLang="en-US">
              <a:solidFill>
                <a:srgbClr val="0000FF"/>
              </a:solidFill>
              <a:latin typeface="黑体" panose="02010609060101010101" pitchFamily="2" charset="-122"/>
              <a:ea typeface="黑体" panose="02010609060101010101" pitchFamily="2" charset="-122"/>
              <a:cs typeface="黑体" panose="02010609060101010101" pitchFamily="2" charset="-122"/>
            </a:endParaRPr>
          </a:p>
          <a:p>
            <a:r>
              <a:rPr lang="zh-CN" altLang="en-US">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  孔乙己“穿长衫”是因为他追求功名，不愿与“短衣帮”为伍。 </a:t>
            </a:r>
            <a:endParaRPr lang="zh-CN" altLang="en-US">
              <a:solidFill>
                <a:srgbClr val="0000FF"/>
              </a:solidFill>
              <a:latin typeface="黑体" panose="02010609060101010101" pitchFamily="2" charset="-122"/>
              <a:ea typeface="黑体" panose="02010609060101010101" pitchFamily="2" charset="-122"/>
              <a:cs typeface="黑体" panose="02010609060101010101" pitchFamily="2" charset="-122"/>
            </a:endParaRPr>
          </a:p>
          <a:p>
            <a:r>
              <a:rPr lang="zh-CN" altLang="en-US">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  孔乙己“竭力争辩维护清白”是因为他死爱面子，想清白做人。 </a:t>
            </a:r>
            <a:endParaRPr lang="zh-CN" altLang="en-US">
              <a:solidFill>
                <a:srgbClr val="0000FF"/>
              </a:solidFill>
              <a:latin typeface="黑体" panose="02010609060101010101" pitchFamily="2" charset="-122"/>
              <a:ea typeface="黑体" panose="02010609060101010101" pitchFamily="2" charset="-122"/>
              <a:cs typeface="黑体" panose="02010609060101010101" pitchFamily="2" charset="-122"/>
            </a:endParaRPr>
          </a:p>
          <a:p>
            <a:r>
              <a:rPr lang="zh-CN" altLang="en-US">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  孔乙己“偷窃”是因为封建科举制度和封建教育使他不会营生又好逸恶劳，贫困无法   自存不得以而为之。   </a:t>
            </a:r>
            <a:endParaRPr lang="zh-CN" altLang="en-US">
              <a:solidFill>
                <a:srgbClr val="0000FF"/>
              </a:solidFill>
              <a:latin typeface="黑体" panose="02010609060101010101" pitchFamily="2" charset="-122"/>
              <a:ea typeface="黑体" panose="02010609060101010101" pitchFamily="2" charset="-122"/>
              <a:cs typeface="黑体" panose="02010609060101010101" pitchFamily="2" charset="-122"/>
            </a:endParaRPr>
          </a:p>
          <a:p>
            <a:r>
              <a:rPr lang="zh-CN" altLang="en-US">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  孔乙己“穷得将要讨饭”是因为他受封建科举制度的毒害，一生追求功名而不得;认为“万般皆下品”，不愿劳动。 </a:t>
            </a:r>
            <a:endParaRPr lang="zh-CN" altLang="en-US">
              <a:solidFill>
                <a:srgbClr val="0000FF"/>
              </a:solidFill>
              <a:latin typeface="黑体" panose="02010609060101010101" pitchFamily="2" charset="-122"/>
              <a:ea typeface="黑体" panose="02010609060101010101" pitchFamily="2" charset="-122"/>
              <a:cs typeface="黑体" panose="02010609060101010101" pitchFamily="2" charset="-122"/>
            </a:endParaRPr>
          </a:p>
          <a:p>
            <a:r>
              <a:rPr lang="zh-CN" altLang="en-US">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  孔乙己“好喝懒做”是因为他受封建教育熏陶，好逸恶劳。 </a:t>
            </a:r>
            <a:endParaRPr lang="zh-CN" altLang="en-US">
              <a:solidFill>
                <a:srgbClr val="0000FF"/>
              </a:solidFill>
              <a:latin typeface="黑体" panose="02010609060101010101" pitchFamily="2" charset="-122"/>
              <a:ea typeface="黑体" panose="02010609060101010101" pitchFamily="2" charset="-122"/>
              <a:cs typeface="黑体" panose="02010609060101010101" pitchFamily="2" charset="-122"/>
            </a:endParaRPr>
          </a:p>
          <a:p>
            <a:r>
              <a:rPr lang="zh-CN" altLang="en-US">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  孔乙己“从不拖欠酒帐”说明他质朴、忠厚。孔乙己“以读书为傲”说明他受封建教育毒害，“唯有读书高”的观念根深蒂固。 </a:t>
            </a:r>
            <a:endParaRPr lang="zh-CN" altLang="en-US">
              <a:solidFill>
                <a:srgbClr val="0000FF"/>
              </a:solidFill>
              <a:latin typeface="黑体" panose="02010609060101010101" pitchFamily="2" charset="-122"/>
              <a:ea typeface="黑体" panose="02010609060101010101" pitchFamily="2" charset="-122"/>
              <a:cs typeface="黑体" panose="02010609060101010101" pitchFamily="2" charset="-122"/>
            </a:endParaRPr>
          </a:p>
          <a:p>
            <a:r>
              <a:rPr lang="zh-CN" altLang="en-US">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  孔乙己把“半个秀才也没捞到</a:t>
            </a:r>
            <a:r>
              <a:rPr lang="en-US" altLang="zh-CN">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当作灵魂伤疤，表明他中封建科举的毒很深。</a:t>
            </a:r>
            <a:endParaRPr lang="zh-CN" altLang="en-US">
              <a:solidFill>
                <a:srgbClr val="0000FF"/>
              </a:solidFill>
              <a:latin typeface="黑体" panose="02010609060101010101" pitchFamily="2" charset="-122"/>
              <a:ea typeface="黑体" panose="02010609060101010101" pitchFamily="2" charset="-122"/>
              <a:cs typeface="黑体" panose="02010609060101010101" pitchFamily="2" charset="-122"/>
            </a:endParaRPr>
          </a:p>
          <a:p>
            <a:r>
              <a:rPr lang="zh-CN" altLang="en-US">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   孔乙己热心教小伙计茴的写法表明他空虚，无聊，迂腐。</a:t>
            </a:r>
            <a:endParaRPr lang="zh-CN" altLang="en-US"/>
          </a:p>
        </p:txBody>
      </p:sp>
      <p:sp>
        <p:nvSpPr>
          <p:cNvPr id="4" name="文本框 3"/>
          <p:cNvSpPr txBox="1"/>
          <p:nvPr/>
        </p:nvSpPr>
        <p:spPr>
          <a:xfrm>
            <a:off x="188595" y="5012690"/>
            <a:ext cx="8919845" cy="1383665"/>
          </a:xfrm>
          <a:prstGeom prst="rect">
            <a:avLst/>
          </a:prstGeom>
          <a:noFill/>
        </p:spPr>
        <p:txBody>
          <a:bodyPr wrap="square" rtlCol="0">
            <a:spAutoFit/>
          </a:bodyPr>
          <a:p>
            <a:r>
              <a:rPr lang="zh-CN" altLang="en-US" sz="2400" b="1">
                <a:solidFill>
                  <a:srgbClr val="FF00FF"/>
                </a:solidFill>
                <a:latin typeface="黑体" panose="02010609060101010101" pitchFamily="2" charset="-122"/>
                <a:ea typeface="黑体" panose="02010609060101010101" pitchFamily="2" charset="-122"/>
              </a:rPr>
              <a:t>总的来看：孔乙已是一个怀着科举失败的隐痛而又以读书人自居， 贫困不能自存而又好喝懒做， 很想清白做人而又不免偷窃，死要面子、怕人嘲笑而又自欺欺人、迂腐可笑的人。</a:t>
            </a:r>
            <a:r>
              <a:rPr lang="zh-CN" altLang="en-US" sz="3600" b="1">
                <a:solidFill>
                  <a:srgbClr val="FF00FF"/>
                </a:solidFill>
                <a:latin typeface="黑体" panose="02010609060101010101" pitchFamily="2" charset="-122"/>
                <a:ea typeface="黑体" panose="02010609060101010101" pitchFamily="2" charset="-122"/>
              </a:rPr>
              <a:t> </a:t>
            </a:r>
            <a:endParaRPr lang="zh-CN" altLang="en-US" sz="3600" b="1">
              <a:solidFill>
                <a:srgbClr val="FF00FF"/>
              </a:solidFill>
              <a:latin typeface="黑体" panose="02010609060101010101" pitchFamily="2" charset="-122"/>
              <a:ea typeface="黑体" panose="0201060906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955" y="73025"/>
            <a:ext cx="9088120" cy="1845310"/>
          </a:xfrm>
          <a:prstGeom prst="rect">
            <a:avLst/>
          </a:prstGeom>
          <a:noFill/>
        </p:spPr>
        <p:txBody>
          <a:bodyPr wrap="square" rtlCol="0">
            <a:spAutoFit/>
          </a:bodyPr>
          <a:p>
            <a:r>
              <a:rPr lang="zh-CN" altLang="en-US" sz="2000">
                <a:solidFill>
                  <a:srgbClr val="FF00FF"/>
                </a:solidFill>
                <a:latin typeface="黑体" panose="02010609060101010101" pitchFamily="2" charset="-122"/>
                <a:ea typeface="黑体" panose="02010609060101010101" pitchFamily="2" charset="-122"/>
                <a:cs typeface="黑体" panose="02010609060101010101" pitchFamily="2" charset="-122"/>
              </a:rPr>
              <a:t>二，小说多次写到人们的“笑”，找出具体语句，看看人们每次都是为什么而笑的。</a:t>
            </a:r>
            <a:r>
              <a:rPr lang="zh-CN" altLang="en-US" sz="2000">
                <a:solidFill>
                  <a:srgbClr val="FF00FF"/>
                </a:solidFill>
                <a:latin typeface="黑体" panose="02010609060101010101" pitchFamily="2" charset="-122"/>
                <a:ea typeface="黑体" panose="02010609060101010101" pitchFamily="2" charset="-122"/>
                <a:cs typeface="黑体" panose="02010609060101010101" pitchFamily="2" charset="-122"/>
                <a:sym typeface="+mn-ea"/>
              </a:rPr>
              <a:t>作者用</a:t>
            </a:r>
            <a:r>
              <a:rPr lang="en-US" altLang="zh-CN" sz="2000">
                <a:solidFill>
                  <a:srgbClr val="FF00FF"/>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000">
                <a:solidFill>
                  <a:srgbClr val="FF00FF"/>
                </a:solidFill>
                <a:latin typeface="黑体" panose="02010609060101010101" pitchFamily="2" charset="-122"/>
                <a:ea typeface="黑体" panose="02010609060101010101" pitchFamily="2" charset="-122"/>
                <a:cs typeface="黑体" panose="02010609060101010101" pitchFamily="2" charset="-122"/>
                <a:sym typeface="+mn-ea"/>
              </a:rPr>
              <a:t>笑</a:t>
            </a:r>
            <a:r>
              <a:rPr lang="en-US" altLang="zh-CN" sz="2000">
                <a:solidFill>
                  <a:srgbClr val="FF00FF"/>
                </a:solidFill>
                <a:latin typeface="黑体" panose="02010609060101010101" pitchFamily="2" charset="-122"/>
                <a:ea typeface="黑体" panose="02010609060101010101" pitchFamily="2" charset="-122"/>
                <a:cs typeface="黑体" panose="02010609060101010101" pitchFamily="2" charset="-122"/>
                <a:sym typeface="+mn-ea"/>
              </a:rPr>
              <a:t>”</a:t>
            </a:r>
            <a:r>
              <a:rPr lang="zh-CN" altLang="en-US" sz="2000">
                <a:solidFill>
                  <a:srgbClr val="FF00FF"/>
                </a:solidFill>
                <a:latin typeface="黑体" panose="02010609060101010101" pitchFamily="2" charset="-122"/>
                <a:ea typeface="黑体" panose="02010609060101010101" pitchFamily="2" charset="-122"/>
                <a:cs typeface="黑体" panose="02010609060101010101" pitchFamily="2" charset="-122"/>
                <a:sym typeface="+mn-ea"/>
              </a:rPr>
              <a:t>来贯穿孔乙己的故事，</a:t>
            </a:r>
            <a:r>
              <a:rPr lang="zh-CN" altLang="en-US" sz="2000">
                <a:solidFill>
                  <a:srgbClr val="FF00FF"/>
                </a:solidFill>
                <a:latin typeface="黑体" panose="02010609060101010101" pitchFamily="2" charset="-122"/>
                <a:ea typeface="黑体" panose="02010609060101010101" pitchFamily="2" charset="-122"/>
                <a:cs typeface="黑体" panose="02010609060101010101" pitchFamily="2" charset="-122"/>
              </a:rPr>
              <a:t>有什么用意?</a:t>
            </a:r>
            <a:endParaRPr lang="zh-CN" altLang="en-US" sz="2000">
              <a:solidFill>
                <a:srgbClr val="FF00FF"/>
              </a:solidFill>
              <a:latin typeface="黑体" panose="02010609060101010101" pitchFamily="2" charset="-122"/>
              <a:ea typeface="黑体" panose="02010609060101010101" pitchFamily="2" charset="-122"/>
              <a:cs typeface="黑体" panose="02010609060101010101" pitchFamily="2" charset="-122"/>
            </a:endParaRPr>
          </a:p>
          <a:p>
            <a:r>
              <a:rPr lang="zh-CN" altLang="en-US" sz="2000">
                <a:solidFill>
                  <a:srgbClr val="FF00FF"/>
                </a:solidFill>
                <a:latin typeface="黑体" panose="02010609060101010101" pitchFamily="2" charset="-122"/>
                <a:ea typeface="黑体" panose="02010609060101010101" pitchFamily="2" charset="-122"/>
                <a:cs typeface="黑体" panose="02010609060101010101" pitchFamily="2" charset="-122"/>
                <a:sym typeface="+mn-ea"/>
              </a:rPr>
              <a:t> </a:t>
            </a:r>
            <a:r>
              <a:rPr lang="zh-CN" altLang="en-US"/>
              <a:t> </a:t>
            </a:r>
            <a:endParaRPr lang="zh-CN" altLang="en-US"/>
          </a:p>
          <a:p>
            <a:endParaRPr lang="zh-CN" altLang="en-US"/>
          </a:p>
          <a:p>
            <a:endParaRPr lang="zh-CN" altLang="en-US"/>
          </a:p>
          <a:p>
            <a:endParaRPr lang="zh-CN" altLang="en-US"/>
          </a:p>
        </p:txBody>
      </p:sp>
      <p:sp>
        <p:nvSpPr>
          <p:cNvPr id="3" name="文本框 2"/>
          <p:cNvSpPr txBox="1"/>
          <p:nvPr/>
        </p:nvSpPr>
        <p:spPr>
          <a:xfrm>
            <a:off x="194310" y="880745"/>
            <a:ext cx="8949690" cy="2676525"/>
          </a:xfrm>
          <a:prstGeom prst="rect">
            <a:avLst/>
          </a:prstGeom>
          <a:noFill/>
        </p:spPr>
        <p:txBody>
          <a:bodyPr wrap="square" rtlCol="0">
            <a:spAutoFit/>
          </a:bodyPr>
          <a:p>
            <a:r>
              <a:rPr lang="en-US" altLang="zh-CN" sz="180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 </a:t>
            </a:r>
            <a:r>
              <a:rPr lang="en-US" altLang="zh-CN" sz="2400">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四次。实际上是四次戏弄，嘲笑孔乙己。孔乙己尴尬，狼狈，穷于招架的样子让人很开心，可见众人的冷酷，麻木，对弱者的践踏。在封建等级制度下，民众的活力，热情和同情心都被扼杀了，变得麻木不仁，自私冷酷。以笑衬悲，突出了浓浓的悲剧性。揭示了封建社会人与人之间的冷漠。突出了孔乙己地位的低下。孔乙己的悲剧不是个人悲剧，而是社会悲剧，这样作品的反封建意义就加深了。</a:t>
            </a:r>
            <a:endParaRPr lang="en-US" altLang="zh-CN" sz="2400">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835" y="138430"/>
            <a:ext cx="8959850" cy="4799965"/>
          </a:xfrm>
          <a:prstGeom prst="rect">
            <a:avLst/>
          </a:prstGeom>
          <a:noFill/>
        </p:spPr>
        <p:txBody>
          <a:bodyPr wrap="square" rtlCol="0">
            <a:spAutoFit/>
          </a:bodyPr>
          <a:p>
            <a:r>
              <a:rPr lang="zh-CN" altLang="en-US" b="1">
                <a:solidFill>
                  <a:srgbClr val="0000FF"/>
                </a:solidFill>
                <a:latin typeface="黑体" panose="02010609060101010101" pitchFamily="2" charset="-122"/>
                <a:ea typeface="黑体" panose="02010609060101010101" pitchFamily="2" charset="-122"/>
                <a:sym typeface="+mn-ea"/>
              </a:rPr>
              <a:t>三，联系上下文揣摩下列语句，回答括号中的问题</a:t>
            </a:r>
            <a:endParaRPr lang="zh-CN" altLang="en-US" b="1">
              <a:solidFill>
                <a:srgbClr val="0000FF"/>
              </a:solidFill>
              <a:latin typeface="黑体" panose="02010609060101010101" pitchFamily="2" charset="-122"/>
              <a:ea typeface="黑体" panose="02010609060101010101" pitchFamily="2" charset="-122"/>
              <a:sym typeface="+mn-ea"/>
            </a:endParaRPr>
          </a:p>
          <a:p>
            <a:r>
              <a:rPr lang="en-US" altLang="zh-CN" b="1">
                <a:solidFill>
                  <a:srgbClr val="FF00FF"/>
                </a:solidFill>
                <a:latin typeface="黑体" panose="02010609060101010101" pitchFamily="2" charset="-122"/>
                <a:ea typeface="黑体" panose="02010609060101010101" pitchFamily="2" charset="-122"/>
                <a:sym typeface="+mn-ea"/>
              </a:rPr>
              <a:t>1</a:t>
            </a:r>
            <a:r>
              <a:rPr lang="zh-CN" altLang="en-US" b="1">
                <a:solidFill>
                  <a:srgbClr val="FF00FF"/>
                </a:solidFill>
                <a:latin typeface="黑体" panose="02010609060101010101" pitchFamily="2" charset="-122"/>
                <a:ea typeface="黑体" panose="02010609060101010101" pitchFamily="2" charset="-122"/>
                <a:sym typeface="+mn-ea"/>
              </a:rPr>
              <a:t>，（孔乙己）便排出九文大钱。</a:t>
            </a:r>
            <a:endParaRPr lang="zh-CN" altLang="en-US" b="1">
              <a:solidFill>
                <a:srgbClr val="FF00FF"/>
              </a:solidFill>
              <a:latin typeface="黑体" panose="02010609060101010101" pitchFamily="2" charset="-122"/>
              <a:ea typeface="黑体" panose="02010609060101010101" pitchFamily="2" charset="-122"/>
              <a:sym typeface="+mn-ea"/>
            </a:endParaRPr>
          </a:p>
          <a:p>
            <a:r>
              <a:rPr lang="zh-CN" altLang="en-US" b="1">
                <a:solidFill>
                  <a:srgbClr val="FF00FF"/>
                </a:solidFill>
                <a:latin typeface="黑体" panose="02010609060101010101" pitchFamily="2" charset="-122"/>
                <a:ea typeface="黑体" panose="02010609060101010101" pitchFamily="2" charset="-122"/>
                <a:sym typeface="+mn-ea"/>
              </a:rPr>
              <a:t>    他从破衣袋里摸出四文大钱。。。。。。</a:t>
            </a:r>
            <a:endParaRPr lang="zh-CN" altLang="en-US" b="1">
              <a:solidFill>
                <a:srgbClr val="FF00FF"/>
              </a:solidFill>
              <a:latin typeface="黑体" panose="02010609060101010101" pitchFamily="2" charset="-122"/>
              <a:ea typeface="黑体" panose="02010609060101010101" pitchFamily="2" charset="-122"/>
              <a:sym typeface="+mn-ea"/>
            </a:endParaRPr>
          </a:p>
          <a:p>
            <a:r>
              <a:rPr lang="zh-CN" altLang="en-US" b="1">
                <a:solidFill>
                  <a:srgbClr val="FF00FF"/>
                </a:solidFill>
                <a:latin typeface="黑体" panose="02010609060101010101" pitchFamily="2" charset="-122"/>
                <a:ea typeface="黑体" panose="02010609060101010101" pitchFamily="2" charset="-122"/>
                <a:sym typeface="+mn-ea"/>
              </a:rPr>
              <a:t>（一处用“排”，一处用“摸”，</a:t>
            </a:r>
            <a:r>
              <a:rPr lang="zh-CN" altLang="en-US" b="1">
                <a:solidFill>
                  <a:srgbClr val="FF00FF"/>
                </a:solidFill>
                <a:latin typeface="黑体" panose="02010609060101010101" pitchFamily="2" charset="-122"/>
                <a:ea typeface="黑体" panose="02010609060101010101" pitchFamily="2" charset="-122"/>
                <a:sym typeface="+mn-ea"/>
              </a:rPr>
              <a:t>分别传达出孔乙已怎样的境况</a:t>
            </a:r>
            <a:r>
              <a:rPr lang="zh-CN" altLang="en-US" b="1">
                <a:solidFill>
                  <a:srgbClr val="FF00FF"/>
                </a:solidFill>
                <a:latin typeface="黑体" panose="02010609060101010101" pitchFamily="2" charset="-122"/>
                <a:ea typeface="黑体" panose="02010609060101010101" pitchFamily="2" charset="-122"/>
                <a:sym typeface="+mn-ea"/>
              </a:rPr>
              <a:t> ？）</a:t>
            </a:r>
            <a:endParaRPr lang="zh-CN" altLang="en-US" b="1">
              <a:solidFill>
                <a:srgbClr val="FF00FF"/>
              </a:solidFill>
              <a:latin typeface="黑体" panose="02010609060101010101" pitchFamily="2" charset="-122"/>
              <a:ea typeface="黑体" panose="02010609060101010101" pitchFamily="2" charset="-122"/>
              <a:sym typeface="+mn-ea"/>
            </a:endParaRPr>
          </a:p>
          <a:p>
            <a:endParaRPr lang="zh-CN" altLang="en-US" b="1">
              <a:solidFill>
                <a:srgbClr val="0000FF"/>
              </a:solidFill>
              <a:latin typeface="黑体" panose="02010609060101010101" pitchFamily="2" charset="-122"/>
              <a:ea typeface="黑体" panose="02010609060101010101" pitchFamily="2" charset="-122"/>
              <a:sym typeface="+mn-ea"/>
            </a:endParaRPr>
          </a:p>
          <a:p>
            <a:endParaRPr lang="zh-CN" altLang="en-US" b="1">
              <a:solidFill>
                <a:srgbClr val="0000FF"/>
              </a:solidFill>
              <a:latin typeface="黑体" panose="02010609060101010101" pitchFamily="2" charset="-122"/>
              <a:ea typeface="黑体" panose="02010609060101010101" pitchFamily="2" charset="-122"/>
              <a:sym typeface="+mn-ea"/>
            </a:endParaRPr>
          </a:p>
          <a:p>
            <a:r>
              <a:rPr lang="zh-CN" altLang="en-US" b="1">
                <a:solidFill>
                  <a:srgbClr val="0000FF"/>
                </a:solidFill>
                <a:latin typeface="黑体" panose="02010609060101010101" pitchFamily="2" charset="-122"/>
                <a:ea typeface="黑体" panose="02010609060101010101" pitchFamily="2" charset="-122"/>
                <a:sym typeface="+mn-ea"/>
              </a:rPr>
              <a:t> </a:t>
            </a:r>
            <a:endParaRPr lang="zh-CN" altLang="en-US" b="1">
              <a:solidFill>
                <a:srgbClr val="0000FF"/>
              </a:solidFill>
              <a:latin typeface="黑体" panose="02010609060101010101" pitchFamily="2" charset="-122"/>
              <a:ea typeface="黑体" panose="02010609060101010101" pitchFamily="2" charset="-122"/>
              <a:sym typeface="+mn-ea"/>
            </a:endParaRPr>
          </a:p>
          <a:p>
            <a:endParaRPr lang="zh-CN" altLang="en-US" b="1">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a:p>
            <a:endParaRPr lang="zh-CN" altLang="en-US" b="1">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a:p>
            <a:endParaRPr lang="zh-CN" altLang="en-US" b="1">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a:p>
            <a:endParaRPr lang="zh-CN" altLang="en-US" b="1">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a:p>
            <a:endParaRPr lang="zh-CN" altLang="en-US" b="1">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a:p>
            <a:endParaRPr lang="zh-CN" altLang="en-US">
              <a:solidFill>
                <a:srgbClr val="FF00FF"/>
              </a:solidFill>
              <a:latin typeface="黑体" panose="02010609060101010101" pitchFamily="2" charset="-122"/>
              <a:ea typeface="黑体" panose="02010609060101010101" pitchFamily="2" charset="-122"/>
              <a:cs typeface="黑体" panose="02010609060101010101" pitchFamily="2" charset="-122"/>
              <a:sym typeface="+mn-ea"/>
            </a:endParaRPr>
          </a:p>
          <a:p>
            <a:endParaRPr lang="zh-CN" altLang="en-US">
              <a:solidFill>
                <a:srgbClr val="FF00FF"/>
              </a:solidFill>
              <a:latin typeface="黑体" panose="02010609060101010101" pitchFamily="2" charset="-122"/>
              <a:ea typeface="黑体" panose="02010609060101010101" pitchFamily="2" charset="-122"/>
              <a:cs typeface="黑体" panose="02010609060101010101" pitchFamily="2" charset="-122"/>
              <a:sym typeface="+mn-ea"/>
            </a:endParaRPr>
          </a:p>
          <a:p>
            <a:r>
              <a:rPr lang="zh-CN" altLang="en-US">
                <a:solidFill>
                  <a:srgbClr val="FF00FF"/>
                </a:solidFill>
                <a:latin typeface="黑体" panose="02010609060101010101" pitchFamily="2" charset="-122"/>
                <a:ea typeface="黑体" panose="02010609060101010101" pitchFamily="2" charset="-122"/>
                <a:cs typeface="黑体" panose="02010609060101010101" pitchFamily="2" charset="-122"/>
                <a:sym typeface="+mn-ea"/>
              </a:rPr>
              <a:t>2，他们便接着说道，“你怎么。。。。。。一些不懂了.</a:t>
            </a:r>
            <a:endParaRPr lang="zh-CN" altLang="en-US">
              <a:solidFill>
                <a:srgbClr val="FF00FF"/>
              </a:solidFill>
              <a:latin typeface="黑体" panose="02010609060101010101" pitchFamily="2" charset="-122"/>
              <a:ea typeface="黑体" panose="02010609060101010101" pitchFamily="2" charset="-122"/>
              <a:cs typeface="黑体" panose="02010609060101010101" pitchFamily="2" charset="-122"/>
              <a:sym typeface="+mn-ea"/>
            </a:endParaRPr>
          </a:p>
          <a:p>
            <a:r>
              <a:rPr lang="zh-CN" altLang="en-US">
                <a:solidFill>
                  <a:srgbClr val="FF00FF"/>
                </a:solidFill>
                <a:latin typeface="黑体" panose="02010609060101010101" pitchFamily="2" charset="-122"/>
                <a:ea typeface="黑体" panose="02010609060101010101" pitchFamily="2" charset="-122"/>
                <a:cs typeface="黑体" panose="02010609060101010101" pitchFamily="2" charset="-122"/>
                <a:sym typeface="+mn-ea"/>
              </a:rPr>
              <a:t>("捞”字显示了问话人怎样的口吻？“笼”字又揭示了孔乙己怎样的心态？）</a:t>
            </a:r>
            <a:endParaRPr lang="zh-CN" altLang="en-US">
              <a:sym typeface="+mn-ea"/>
            </a:endParaRPr>
          </a:p>
          <a:p>
            <a:endParaRPr lang="zh-CN" altLang="en-US"/>
          </a:p>
        </p:txBody>
      </p:sp>
      <p:sp>
        <p:nvSpPr>
          <p:cNvPr id="3" name="文本框 2"/>
          <p:cNvSpPr txBox="1"/>
          <p:nvPr/>
        </p:nvSpPr>
        <p:spPr>
          <a:xfrm>
            <a:off x="295275" y="1249680"/>
            <a:ext cx="8741410" cy="2306955"/>
          </a:xfrm>
          <a:prstGeom prst="rect">
            <a:avLst/>
          </a:prstGeom>
          <a:noFill/>
        </p:spPr>
        <p:txBody>
          <a:bodyPr wrap="square" rtlCol="0">
            <a:spAutoFit/>
          </a:bodyPr>
          <a:p>
            <a:r>
              <a:rPr lang="zh-CN" altLang="en-US" b="1">
                <a:solidFill>
                  <a:srgbClr val="0000FF"/>
                </a:solidFill>
                <a:latin typeface="黑体" panose="02010609060101010101" pitchFamily="2" charset="-122"/>
                <a:ea typeface="黑体" panose="02010609060101010101" pitchFamily="2" charset="-122"/>
                <a:sym typeface="+mn-ea"/>
              </a:rPr>
              <a:t>一个“排”字写出了孔乙己这时拿钱买酒的得意神气，在柜台外站着喝酒的短衣帮取笑他的被打，取笑他的潦倒,这时他口袋里有几个酒钱，就要在他们面前显显国气。也聊以自慰。九文大钱“排”出.我们都仿佛听到那叮叮作响的铜板碰击声。“摸” 字描写出孔乙已拿酒钱时的小心探取的情状。他这时腿已断，比以前更加穷困，口袋里仅有这么点钱。所以他取出时慢而小心，口袋大，钱少,要摸索一番才能取出。以前“排”出九文大钱的神气劲儿完全没有了。从“排”到“摸”，同是拿钱买酒的动作，但处境已变,动作也就不同，这些变化写出了孔乙己每况愈下，身残气微，已到了死亡的边缘，科举制度不仅毒害了她的精神，还摧残了他的肉体。</a:t>
            </a:r>
            <a:endParaRPr lang="zh-CN" altLang="en-US"/>
          </a:p>
        </p:txBody>
      </p:sp>
      <p:sp>
        <p:nvSpPr>
          <p:cNvPr id="4" name="文本框 3"/>
          <p:cNvSpPr txBox="1"/>
          <p:nvPr/>
        </p:nvSpPr>
        <p:spPr>
          <a:xfrm>
            <a:off x="161925" y="4577080"/>
            <a:ext cx="8874760" cy="1476375"/>
          </a:xfrm>
          <a:prstGeom prst="rect">
            <a:avLst/>
          </a:prstGeom>
          <a:noFill/>
        </p:spPr>
        <p:txBody>
          <a:bodyPr wrap="square" rtlCol="0">
            <a:spAutoFit/>
          </a:bodyPr>
          <a:p>
            <a:r>
              <a:rPr lang="zh-CN" altLang="en-US" b="1">
                <a:solidFill>
                  <a:srgbClr val="0000FF"/>
                </a:solidFill>
                <a:latin typeface="黑体" panose="02010609060101010101" pitchFamily="2" charset="-122"/>
                <a:ea typeface="黑体" panose="02010609060101010101" pitchFamily="2" charset="-122"/>
                <a:sym typeface="+mn-ea"/>
              </a:rPr>
              <a:t>" 捞~说明问话人对孔乙己的鄙视，他们或许觉得只要是读书人都至少应该是秀才，可是孔乙已什么也不是。“笼”则说明孔乙已自卑，他不愿意跟人说起这个话题，这是他的痛楚，所以别人问起他他就脸色全变。</a:t>
            </a:r>
            <a:r>
              <a:rPr lang="zh-CN" altLang="en-US">
                <a:solidFill>
                  <a:srgbClr val="0000FF"/>
                </a:solidFill>
                <a:latin typeface="黑体" panose="02010609060101010101" pitchFamily="2" charset="-122"/>
                <a:ea typeface="黑体" panose="02010609060101010101" pitchFamily="2" charset="-122"/>
                <a:cs typeface="黑体" panose="02010609060101010101" pitchFamily="2" charset="-122"/>
                <a:sym typeface="+mn-ea"/>
              </a:rPr>
              <a:t>“捞”显示了问话人的嘲弄。“笼”击中了他内心的深重要害，痛苦之至。 </a:t>
            </a:r>
            <a:endParaRPr lang="zh-CN" altLang="en-US">
              <a:solidFill>
                <a:srgbClr val="0000FF"/>
              </a:solidFill>
              <a:latin typeface="黑体" panose="02010609060101010101" pitchFamily="2" charset="-122"/>
              <a:ea typeface="黑体" panose="02010609060101010101" pitchFamily="2" charset="-122"/>
              <a:cs typeface="黑体" panose="02010609060101010101" pitchFamily="2" charset="-122"/>
              <a:sym typeface="+mn-ea"/>
            </a:endParaRPr>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1605" y="100965"/>
            <a:ext cx="8967470" cy="3969385"/>
          </a:xfrm>
          <a:prstGeom prst="rect">
            <a:avLst/>
          </a:prstGeom>
          <a:noFill/>
        </p:spPr>
        <p:txBody>
          <a:bodyPr wrap="square" rtlCol="0">
            <a:spAutoFit/>
          </a:bodyPr>
          <a:p>
            <a:r>
              <a:rPr lang="zh-CN" altLang="en-US">
                <a:solidFill>
                  <a:srgbClr val="FF0000"/>
                </a:solidFill>
                <a:sym typeface="+mn-ea"/>
              </a:rPr>
              <a:t>3.掌柜也不再问，仍然慢慢的算他的账。</a:t>
            </a:r>
            <a:endParaRPr lang="zh-CN" altLang="en-US">
              <a:solidFill>
                <a:srgbClr val="FF0000"/>
              </a:solidFill>
            </a:endParaRPr>
          </a:p>
          <a:p>
            <a:r>
              <a:rPr lang="zh-CN" altLang="en-US">
                <a:solidFill>
                  <a:srgbClr val="FF0000"/>
                </a:solidFill>
                <a:sym typeface="+mn-ea"/>
              </a:rPr>
              <a:t>（结合前面的对话，思一想，掌柜的态度说明了什么? )</a:t>
            </a:r>
            <a:endParaRPr lang="zh-CN" altLang="en-US">
              <a:solidFill>
                <a:srgbClr val="FF0000"/>
              </a:solidFill>
              <a:sym typeface="+mn-ea"/>
            </a:endParaRPr>
          </a:p>
          <a:p>
            <a:endParaRPr lang="zh-CN" altLang="en-US">
              <a:solidFill>
                <a:srgbClr val="FF0000"/>
              </a:solidFill>
              <a:sym typeface="+mn-ea"/>
            </a:endParaRPr>
          </a:p>
          <a:p>
            <a:endParaRPr lang="zh-CN" altLang="en-US">
              <a:solidFill>
                <a:srgbClr val="FF0000"/>
              </a:solidFill>
              <a:sym typeface="+mn-ea"/>
            </a:endParaRPr>
          </a:p>
          <a:p>
            <a:endParaRPr lang="zh-CN" altLang="en-US">
              <a:solidFill>
                <a:srgbClr val="FF0000"/>
              </a:solidFill>
              <a:sym typeface="+mn-ea"/>
            </a:endParaRPr>
          </a:p>
          <a:p>
            <a:endParaRPr lang="zh-CN" altLang="en-US">
              <a:solidFill>
                <a:srgbClr val="FF0000"/>
              </a:solidFill>
              <a:sym typeface="+mn-ea"/>
            </a:endParaRPr>
          </a:p>
          <a:p>
            <a:endParaRPr lang="zh-CN" altLang="en-US">
              <a:solidFill>
                <a:srgbClr val="FF0000"/>
              </a:solidFill>
              <a:sym typeface="+mn-ea"/>
            </a:endParaRPr>
          </a:p>
          <a:p>
            <a:endParaRPr lang="zh-CN" altLang="en-US">
              <a:solidFill>
                <a:srgbClr val="FF0000"/>
              </a:solidFill>
              <a:sym typeface="+mn-ea"/>
            </a:endParaRPr>
          </a:p>
          <a:p>
            <a:endParaRPr lang="zh-CN" altLang="en-US">
              <a:solidFill>
                <a:srgbClr val="FF0000"/>
              </a:solidFill>
              <a:sym typeface="+mn-ea"/>
            </a:endParaRPr>
          </a:p>
          <a:p>
            <a:endParaRPr lang="zh-CN" altLang="en-US">
              <a:solidFill>
                <a:srgbClr val="FF0000"/>
              </a:solidFill>
              <a:sym typeface="+mn-ea"/>
            </a:endParaRPr>
          </a:p>
          <a:p>
            <a:endParaRPr lang="zh-CN" altLang="en-US">
              <a:solidFill>
                <a:srgbClr val="FF0000"/>
              </a:solidFill>
              <a:sym typeface="+mn-ea"/>
            </a:endParaRPr>
          </a:p>
          <a:p>
            <a:r>
              <a:rPr lang="zh-CN" altLang="en-US">
                <a:solidFill>
                  <a:srgbClr val="FF0000"/>
                </a:solidFill>
                <a:sym typeface="+mn-ea"/>
              </a:rPr>
              <a:t>4我到现在终于没有见一大约孔乙己的确死了。</a:t>
            </a:r>
            <a:endParaRPr lang="zh-CN" altLang="en-US">
              <a:solidFill>
                <a:srgbClr val="FF0000"/>
              </a:solidFill>
            </a:endParaRPr>
          </a:p>
          <a:p>
            <a:r>
              <a:rPr lang="zh-CN" altLang="en-US">
                <a:solidFill>
                  <a:srgbClr val="FF0000"/>
                </a:solidFill>
                <a:sym typeface="+mn-ea"/>
              </a:rPr>
              <a:t>(既然是“大约”，为什么又说“的确”? )</a:t>
            </a:r>
            <a:endParaRPr lang="zh-CN" altLang="en-US">
              <a:solidFill>
                <a:srgbClr val="FF0000"/>
              </a:solidFill>
              <a:sym typeface="+mn-ea"/>
            </a:endParaRPr>
          </a:p>
          <a:p>
            <a:r>
              <a:rPr lang="zh-CN" altLang="en-US">
                <a:sym typeface="+mn-ea"/>
              </a:rPr>
              <a:t> </a:t>
            </a:r>
            <a:endParaRPr lang="zh-CN" altLang="en-US"/>
          </a:p>
        </p:txBody>
      </p:sp>
      <p:sp>
        <p:nvSpPr>
          <p:cNvPr id="3" name="文本框 2"/>
          <p:cNvSpPr txBox="1"/>
          <p:nvPr/>
        </p:nvSpPr>
        <p:spPr>
          <a:xfrm>
            <a:off x="207010" y="721995"/>
            <a:ext cx="8901430" cy="922020"/>
          </a:xfrm>
          <a:prstGeom prst="rect">
            <a:avLst/>
          </a:prstGeom>
          <a:noFill/>
        </p:spPr>
        <p:txBody>
          <a:bodyPr wrap="square" rtlCol="0">
            <a:spAutoFit/>
          </a:bodyPr>
          <a:p>
            <a:r>
              <a:rPr lang="zh-CN" altLang="en-US">
                <a:solidFill>
                  <a:srgbClr val="0000FF"/>
                </a:solidFill>
                <a:latin typeface="黑体" panose="02010609060101010101" pitchFamily="2" charset="-122"/>
                <a:ea typeface="黑体" panose="02010609060101010101" pitchFamily="2" charset="-122"/>
                <a:sym typeface="+mn-ea"/>
              </a:rPr>
              <a:t>掌柜听说孔乙己被打折了腿，有可能死了的消息后，并没有震惊和同情，而是继续慢慢地算他的账，表现了他麻木与冷漠的心理。</a:t>
            </a:r>
            <a:endParaRPr lang="zh-CN" altLang="en-US">
              <a:solidFill>
                <a:srgbClr val="0000FF"/>
              </a:solidFill>
              <a:latin typeface="黑体" panose="02010609060101010101" pitchFamily="2" charset="-122"/>
              <a:ea typeface="黑体" panose="02010609060101010101" pitchFamily="2" charset="-122"/>
              <a:sym typeface="+mn-ea"/>
            </a:endParaRPr>
          </a:p>
          <a:p>
            <a:endParaRPr lang="zh-CN" altLang="en-US"/>
          </a:p>
        </p:txBody>
      </p:sp>
      <p:sp>
        <p:nvSpPr>
          <p:cNvPr id="4" name="文本框 3"/>
          <p:cNvSpPr txBox="1"/>
          <p:nvPr/>
        </p:nvSpPr>
        <p:spPr>
          <a:xfrm>
            <a:off x="198120" y="3743325"/>
            <a:ext cx="8838565" cy="922020"/>
          </a:xfrm>
          <a:prstGeom prst="rect">
            <a:avLst/>
          </a:prstGeom>
          <a:noFill/>
        </p:spPr>
        <p:txBody>
          <a:bodyPr wrap="square" rtlCol="0">
            <a:spAutoFit/>
          </a:bodyPr>
          <a:p>
            <a:r>
              <a:rPr lang="zh-CN" altLang="en-US" b="1">
                <a:solidFill>
                  <a:srgbClr val="0000FF"/>
                </a:solidFill>
                <a:latin typeface="楷体" panose="02010609060101010101" charset="-122"/>
                <a:ea typeface="楷体" panose="02010609060101010101" charset="-122"/>
                <a:sym typeface="+mn-ea"/>
              </a:rPr>
              <a:t>“大约”表示估计和猜测，因为没有人说起过这件事，只能推测；说“的确”，因为从孔乙己的社会处境和不幸遭遇来看，死亡是必然的，又“到现在终于没有见”，所以说“大约孔乙己的确死了”。</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ppt_x</p:attrName>
                                        </p:attrNameLst>
                                      </p:cBhvr>
                                      <p:tavLst>
                                        <p:tav tm="0">
                                          <p:val>
                                            <p:strVal val="#ppt_x-.2"/>
                                          </p:val>
                                        </p:tav>
                                        <p:tav tm="100000">
                                          <p:val>
                                            <p:strVal val="#ppt_x"/>
                                          </p:val>
                                        </p:tav>
                                      </p:tavLst>
                                    </p:anim>
                                    <p:anim calcmode="lin" valueType="num">
                                      <p:cBhvr>
                                        <p:cTn id="13"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sld>
</file>

<file path=ppt/theme/theme1.xml><?xml version="1.0" encoding="utf-8"?>
<a:theme xmlns:a="http://schemas.openxmlformats.org/drawingml/2006/main" name="默认设计模板">
  <a:themeElements>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25165</Words>
  <Application>WPS 演示</Application>
  <PresentationFormat>全屏显示(4:3)</PresentationFormat>
  <Paragraphs>1340</Paragraphs>
  <Slides>98</Slides>
  <Notes>0</Notes>
  <HiddenSlides>0</HiddenSlides>
  <MMClips>0</MMClips>
  <ScaleCrop>false</ScaleCrop>
  <HeadingPairs>
    <vt:vector size="8" baseType="variant">
      <vt:variant>
        <vt:lpstr>已用的字体</vt:lpstr>
      </vt:variant>
      <vt:variant>
        <vt:i4>24</vt:i4>
      </vt:variant>
      <vt:variant>
        <vt:lpstr>主题</vt:lpstr>
      </vt:variant>
      <vt:variant>
        <vt:i4>2</vt:i4>
      </vt:variant>
      <vt:variant>
        <vt:lpstr>嵌入 OLE 服务器</vt:lpstr>
      </vt:variant>
      <vt:variant>
        <vt:i4>1</vt:i4>
      </vt:variant>
      <vt:variant>
        <vt:lpstr>幻灯片标题</vt:lpstr>
      </vt:variant>
      <vt:variant>
        <vt:i4>98</vt:i4>
      </vt:variant>
    </vt:vector>
  </HeadingPairs>
  <TitlesOfParts>
    <vt:vector size="125" baseType="lpstr">
      <vt:lpstr>Arial</vt:lpstr>
      <vt:lpstr>宋体</vt:lpstr>
      <vt:lpstr>Wingdings</vt:lpstr>
      <vt:lpstr>楷体_GB2312</vt:lpstr>
      <vt:lpstr>Times New Roman</vt:lpstr>
      <vt:lpstr>腾祥范笑歌楷书简繁合集</vt:lpstr>
      <vt:lpstr>微软雅黑</vt:lpstr>
      <vt:lpstr>黑体</vt:lpstr>
      <vt:lpstr>Arial</vt:lpstr>
      <vt:lpstr>华文彩云</vt:lpstr>
      <vt:lpstr>华文行楷</vt:lpstr>
      <vt:lpstr>仿宋_GB2312</vt:lpstr>
      <vt:lpstr>仿宋</vt:lpstr>
      <vt:lpstr>华文中宋</vt:lpstr>
      <vt:lpstr>隶书</vt:lpstr>
      <vt:lpstr>华文新魏</vt:lpstr>
      <vt:lpstr>楷体_GB2312</vt:lpstr>
      <vt:lpstr>新宋体</vt:lpstr>
      <vt:lpstr>Arial Unicode MS</vt:lpstr>
      <vt:lpstr>华文细黑</vt:lpstr>
      <vt:lpstr>楷体</vt:lpstr>
      <vt:lpstr>华文仿宋</vt:lpstr>
      <vt:lpstr>隶书</vt:lpstr>
      <vt:lpstr>华文中宋</vt:lpstr>
      <vt:lpstr>默认设计模板</vt:lpstr>
      <vt:lpstr>1_默认设计模板</vt:lpstr>
      <vt:lpstr>MS_ClipArt_Gallery.2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2、根据故事情节发展和人物活动场景变换划分段落层次。</vt:lpstr>
      <vt:lpstr>PowerPoint 演示文稿</vt:lpstr>
      <vt:lpstr>3、概括孔乙己的六个生活片断。说那些事直接描写，那些是间接描写？</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 次作业3月19日星期四</vt:lpstr>
      <vt:lpstr>PowerPoint 演示文稿</vt:lpstr>
      <vt:lpstr>PowerPoint 演示文稿</vt:lpstr>
      <vt:lpstr>PowerPoint 演示文稿</vt:lpstr>
      <vt:lpstr>PowerPoint 演示文稿</vt:lpstr>
      <vt:lpstr>第 次作业3月19日星期四</vt:lpstr>
      <vt:lpstr>PowerPoint 演示文稿</vt:lpstr>
      <vt:lpstr>⑶〔提问〕：孔乙己说话为什么“满口之乎者也”，教人半懂不懂？他的绰号的由来说明了什么？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江苏省第十二中学</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周宇翔</dc:creator>
  <cp:lastModifiedBy>lenovo</cp:lastModifiedBy>
  <cp:revision>242</cp:revision>
  <dcterms:created xsi:type="dcterms:W3CDTF">2003-12-31T11:13:00Z</dcterms:created>
  <dcterms:modified xsi:type="dcterms:W3CDTF">2020-03-20T15:00:13Z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