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996"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B22476F-2E10-46E8-BFE1-96C187617F0E}" type="datetimeFigureOut">
              <a:rPr lang="zh-CN" altLang="en-US" smtClean="0"/>
              <a:pPr/>
              <a:t>2019/9/6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CE61CC-85D8-4C2E-978F-41B2B32AE01E}"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B22476F-2E10-46E8-BFE1-96C187617F0E}" type="datetimeFigureOut">
              <a:rPr lang="zh-CN" altLang="en-US" smtClean="0"/>
              <a:pPr/>
              <a:t>2019/9/6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CE61CC-85D8-4C2E-978F-41B2B32AE01E}"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B22476F-2E10-46E8-BFE1-96C187617F0E}" type="datetimeFigureOut">
              <a:rPr lang="zh-CN" altLang="en-US" smtClean="0"/>
              <a:pPr/>
              <a:t>2019/9/6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CE61CC-85D8-4C2E-978F-41B2B32AE01E}"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B22476F-2E10-46E8-BFE1-96C187617F0E}" type="datetimeFigureOut">
              <a:rPr lang="zh-CN" altLang="en-US" smtClean="0"/>
              <a:pPr/>
              <a:t>2019/9/6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CE61CC-85D8-4C2E-978F-41B2B32AE01E}"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B22476F-2E10-46E8-BFE1-96C187617F0E}" type="datetimeFigureOut">
              <a:rPr lang="zh-CN" altLang="en-US" smtClean="0"/>
              <a:pPr/>
              <a:t>2019/9/6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ACE61CC-85D8-4C2E-978F-41B2B32AE01E}"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B22476F-2E10-46E8-BFE1-96C187617F0E}" type="datetimeFigureOut">
              <a:rPr lang="zh-CN" altLang="en-US" smtClean="0"/>
              <a:pPr/>
              <a:t>2019/9/6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CE61CC-85D8-4C2E-978F-41B2B32AE01E}"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B22476F-2E10-46E8-BFE1-96C187617F0E}" type="datetimeFigureOut">
              <a:rPr lang="zh-CN" altLang="en-US" smtClean="0"/>
              <a:pPr/>
              <a:t>2019/9/6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ACE61CC-85D8-4C2E-978F-41B2B32AE01E}"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B22476F-2E10-46E8-BFE1-96C187617F0E}" type="datetimeFigureOut">
              <a:rPr lang="zh-CN" altLang="en-US" smtClean="0"/>
              <a:pPr/>
              <a:t>2019/9/6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ACE61CC-85D8-4C2E-978F-41B2B32AE01E}"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B22476F-2E10-46E8-BFE1-96C187617F0E}" type="datetimeFigureOut">
              <a:rPr lang="zh-CN" altLang="en-US" smtClean="0"/>
              <a:pPr/>
              <a:t>2019/9/6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ACE61CC-85D8-4C2E-978F-41B2B32AE01E}"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B22476F-2E10-46E8-BFE1-96C187617F0E}" type="datetimeFigureOut">
              <a:rPr lang="zh-CN" altLang="en-US" smtClean="0"/>
              <a:pPr/>
              <a:t>2019/9/6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CE61CC-85D8-4C2E-978F-41B2B32AE01E}"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B22476F-2E10-46E8-BFE1-96C187617F0E}" type="datetimeFigureOut">
              <a:rPr lang="zh-CN" altLang="en-US" smtClean="0"/>
              <a:pPr/>
              <a:t>2019/9/6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ACE61CC-85D8-4C2E-978F-41B2B32AE01E}"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22476F-2E10-46E8-BFE1-96C187617F0E}" type="datetimeFigureOut">
              <a:rPr lang="zh-CN" altLang="en-US" smtClean="0"/>
              <a:pPr/>
              <a:t>2019/9/6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CE61CC-85D8-4C2E-978F-41B2B32AE01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11560" y="1556792"/>
            <a:ext cx="7772400" cy="1470025"/>
          </a:xfrm>
        </p:spPr>
        <p:txBody>
          <a:bodyPr/>
          <a:lstStyle/>
          <a:p>
            <a:r>
              <a:rPr lang="zh-CN" altLang="en-US" b="1" dirty="0" smtClean="0">
                <a:solidFill>
                  <a:srgbClr val="FF0000"/>
                </a:solidFill>
                <a:latin typeface="黑体" pitchFamily="49" charset="-122"/>
                <a:ea typeface="黑体" pitchFamily="49" charset="-122"/>
              </a:rPr>
              <a:t>红  烛</a:t>
            </a:r>
            <a:endParaRPr lang="zh-CN" altLang="en-US" b="1" dirty="0">
              <a:solidFill>
                <a:srgbClr val="FF0000"/>
              </a:solidFill>
              <a:latin typeface="黑体" pitchFamily="49" charset="-122"/>
              <a:ea typeface="黑体" pitchFamily="49" charset="-122"/>
            </a:endParaRPr>
          </a:p>
        </p:txBody>
      </p:sp>
      <p:sp>
        <p:nvSpPr>
          <p:cNvPr id="3" name="副标题 2"/>
          <p:cNvSpPr>
            <a:spLocks noGrp="1"/>
          </p:cNvSpPr>
          <p:nvPr>
            <p:ph type="subTitle" idx="1"/>
          </p:nvPr>
        </p:nvSpPr>
        <p:spPr>
          <a:xfrm>
            <a:off x="1331640" y="3429000"/>
            <a:ext cx="6400800" cy="1752600"/>
          </a:xfrm>
        </p:spPr>
        <p:txBody>
          <a:bodyPr/>
          <a:lstStyle/>
          <a:p>
            <a:r>
              <a:rPr lang="zh-CN" altLang="en-US" b="1" dirty="0" smtClean="0">
                <a:solidFill>
                  <a:schemeClr val="tx1"/>
                </a:solidFill>
              </a:rPr>
              <a:t>定安中学  王昌孝</a:t>
            </a:r>
            <a:endParaRPr lang="zh-CN" altLang="en-US"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0"/>
            <a:ext cx="8229600" cy="1143000"/>
          </a:xfrm>
        </p:spPr>
        <p:txBody>
          <a:bodyPr>
            <a:normAutofit/>
          </a:bodyPr>
          <a:lstStyle/>
          <a:p>
            <a:pPr algn="l"/>
            <a:r>
              <a:rPr lang="zh-CN" altLang="en-US" sz="2800" b="1" dirty="0" smtClean="0">
                <a:solidFill>
                  <a:srgbClr val="FF0000"/>
                </a:solidFill>
              </a:rPr>
              <a:t>思考：</a:t>
            </a:r>
            <a:r>
              <a:rPr lang="zh-CN" altLang="en-US" sz="2800" b="1" dirty="0" smtClean="0"/>
              <a:t>第</a:t>
            </a:r>
            <a:r>
              <a:rPr lang="zh-CN" altLang="en-US" sz="2800" b="1" dirty="0"/>
              <a:t>五至第七节你认为写了“泪”的哪些内容？</a:t>
            </a:r>
          </a:p>
        </p:txBody>
      </p:sp>
      <p:sp>
        <p:nvSpPr>
          <p:cNvPr id="3" name="内容占位符 2"/>
          <p:cNvSpPr>
            <a:spLocks noGrp="1"/>
          </p:cNvSpPr>
          <p:nvPr>
            <p:ph idx="1"/>
          </p:nvPr>
        </p:nvSpPr>
        <p:spPr>
          <a:xfrm>
            <a:off x="0" y="1052736"/>
            <a:ext cx="9144000" cy="4525963"/>
          </a:xfrm>
        </p:spPr>
        <p:txBody>
          <a:bodyPr>
            <a:noAutofit/>
          </a:bodyPr>
          <a:lstStyle/>
          <a:p>
            <a:r>
              <a:rPr lang="zh-CN" altLang="en-US" sz="2000" b="1" dirty="0" smtClean="0">
                <a:latin typeface="仿宋" pitchFamily="49" charset="-122"/>
                <a:ea typeface="仿宋" pitchFamily="49" charset="-122"/>
              </a:rPr>
              <a:t>    是</a:t>
            </a:r>
            <a:r>
              <a:rPr lang="zh-CN" altLang="en-US" sz="2000" b="1" dirty="0">
                <a:latin typeface="仿宋" pitchFamily="49" charset="-122"/>
                <a:ea typeface="仿宋" pitchFamily="49" charset="-122"/>
              </a:rPr>
              <a:t>诗人对烛泪的思考、对红烛的劝慰</a:t>
            </a:r>
            <a:r>
              <a:rPr lang="zh-CN" altLang="en-US" sz="2000" b="1" dirty="0" smtClean="0">
                <a:latin typeface="仿宋" pitchFamily="49" charset="-122"/>
                <a:ea typeface="仿宋" pitchFamily="49" charset="-122"/>
              </a:rPr>
              <a:t>。诗人用拟</a:t>
            </a:r>
            <a:r>
              <a:rPr lang="zh-CN" altLang="en-US" sz="2000" b="1" dirty="0">
                <a:latin typeface="仿宋" pitchFamily="49" charset="-122"/>
                <a:ea typeface="仿宋" pitchFamily="49" charset="-122"/>
              </a:rPr>
              <a:t>人手法，驰骋想象，亲切地问红烛：“又何苦伤心流泪？”诗人同情、惊疑、思索。这里抒发的正是诗人在现实生活的旋涡中，内心所涌现的矛盾、痛苦和挣扎。诗人经过一番求索，恍然大悟：“哦！我知道了！”他寻求到的答案，是还有“残风”的存在。红烛“心火发光”，自身“烧蜡成灰”，世人并非都像诗人自己那样怀着敬意，那种邪恶的势力不但对此毫无敬意，相反却“来侵你的光芒”。红烛流泪，是为烧得不稳而急得流泪。红烛不怕牺牲自己，相反，它要充分地牺牲自己，为世人创造光明，它“急”的只是不能给世人带来更多的光明。诗人自己怀着拯救祖国文明的美好意愿，不是同样受到黑暗丑恶势力的干扰和阻挠，感到壮志难酬，为此而痛哭流涕么？冷酷的现实就是这样，你要创造光明，不但要牺牲自己，还要“流一滴泪，灰一分心”。  </a:t>
            </a:r>
            <a:r>
              <a:rPr lang="zh-CN" altLang="en-US" sz="2000" b="1" dirty="0" smtClean="0">
                <a:latin typeface="仿宋" pitchFamily="49" charset="-122"/>
                <a:ea typeface="仿宋" pitchFamily="49" charset="-122"/>
              </a:rPr>
              <a:t/>
            </a:r>
            <a:br>
              <a:rPr lang="zh-CN" altLang="en-US" sz="2000" b="1" dirty="0" smtClean="0">
                <a:latin typeface="仿宋" pitchFamily="49" charset="-122"/>
                <a:ea typeface="仿宋" pitchFamily="49" charset="-122"/>
              </a:rPr>
            </a:br>
            <a:r>
              <a:rPr lang="zh-CN" altLang="en-US" sz="2000" b="1" dirty="0" smtClean="0">
                <a:latin typeface="仿宋" pitchFamily="49" charset="-122"/>
                <a:ea typeface="仿宋" pitchFamily="49" charset="-122"/>
              </a:rPr>
              <a:t>    但</a:t>
            </a:r>
            <a:r>
              <a:rPr lang="zh-CN" altLang="en-US" sz="2000" b="1" dirty="0">
                <a:latin typeface="仿宋" pitchFamily="49" charset="-122"/>
                <a:ea typeface="仿宋" pitchFamily="49" charset="-122"/>
              </a:rPr>
              <a:t>是，红烛的泪不会白流。诗人劝慰道：“请将你的脂膏，不息地流向人间，培出慰藉的花儿，结成快乐的果子！”红烛的泪便是对世人的又一种贡</a:t>
            </a:r>
            <a:r>
              <a:rPr lang="zh-CN" altLang="en-US" sz="2000" b="1" dirty="0" smtClean="0">
                <a:latin typeface="仿宋" pitchFamily="49" charset="-122"/>
                <a:ea typeface="仿宋" pitchFamily="49" charset="-122"/>
              </a:rPr>
              <a:t>献。</a:t>
            </a:r>
            <a:endParaRPr lang="en-US" altLang="zh-CN" sz="2000" b="1" dirty="0" smtClean="0">
              <a:latin typeface="仿宋" pitchFamily="49" charset="-122"/>
              <a:ea typeface="仿宋" pitchFamily="49" charset="-122"/>
            </a:endParaRPr>
          </a:p>
          <a:p>
            <a:r>
              <a:rPr lang="en-US" altLang="zh-CN" sz="2000" b="1" dirty="0">
                <a:latin typeface="仿宋" pitchFamily="49" charset="-122"/>
                <a:ea typeface="仿宋" pitchFamily="49" charset="-122"/>
              </a:rPr>
              <a:t> </a:t>
            </a:r>
            <a:r>
              <a:rPr lang="en-US" altLang="zh-CN" sz="2000" b="1" dirty="0" smtClean="0">
                <a:latin typeface="仿宋" pitchFamily="49" charset="-122"/>
                <a:ea typeface="仿宋" pitchFamily="49" charset="-122"/>
              </a:rPr>
              <a:t>   </a:t>
            </a:r>
            <a:r>
              <a:rPr lang="zh-CN" altLang="en-US" sz="2000" b="1" dirty="0" smtClean="0">
                <a:latin typeface="仿宋" pitchFamily="49" charset="-122"/>
                <a:ea typeface="仿宋" pitchFamily="49" charset="-122"/>
              </a:rPr>
              <a:t>诗</a:t>
            </a:r>
            <a:r>
              <a:rPr lang="zh-CN" altLang="en-US" sz="2000" b="1" dirty="0">
                <a:latin typeface="仿宋" pitchFamily="49" charset="-122"/>
                <a:ea typeface="仿宋" pitchFamily="49" charset="-122"/>
              </a:rPr>
              <a:t>人托物言志，他既已抱定献身祖国的心愿，也就不怕不幸的遭遇，那些带泪的诗行，可以“培出慰藉的花儿，结成快乐的果子！”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ox(in)">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ox(in)">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2800" b="1" dirty="0" smtClean="0">
                <a:solidFill>
                  <a:srgbClr val="FF0000"/>
                </a:solidFill>
                <a:latin typeface="仿宋" pitchFamily="49" charset="-122"/>
                <a:ea typeface="仿宋" pitchFamily="49" charset="-122"/>
              </a:rPr>
              <a:t>思考：</a:t>
            </a:r>
            <a:r>
              <a:rPr lang="zh-CN" altLang="en-US" sz="2800" b="1" dirty="0" smtClean="0">
                <a:latin typeface="仿宋" pitchFamily="49" charset="-122"/>
                <a:ea typeface="仿宋" pitchFamily="49" charset="-122"/>
              </a:rPr>
              <a:t>怎</a:t>
            </a:r>
            <a:r>
              <a:rPr lang="zh-CN" altLang="en-US" sz="2800" b="1" dirty="0">
                <a:latin typeface="仿宋" pitchFamily="49" charset="-122"/>
                <a:ea typeface="仿宋" pitchFamily="49" charset="-122"/>
              </a:rPr>
              <a:t>样理解“莫问收获，但问耕耘。” </a:t>
            </a:r>
            <a:r>
              <a:rPr lang="zh-CN" altLang="en-US" sz="2800" b="1" dirty="0" smtClean="0">
                <a:latin typeface="仿宋" pitchFamily="49" charset="-122"/>
                <a:ea typeface="仿宋" pitchFamily="49" charset="-122"/>
              </a:rPr>
              <a:t/>
            </a:r>
            <a:br>
              <a:rPr lang="zh-CN" altLang="en-US" sz="2800" b="1" dirty="0" smtClean="0">
                <a:latin typeface="仿宋" pitchFamily="49" charset="-122"/>
                <a:ea typeface="仿宋" pitchFamily="49" charset="-122"/>
              </a:rPr>
            </a:br>
            <a:endParaRPr lang="zh-CN" altLang="en-US" sz="2800" b="1" dirty="0">
              <a:latin typeface="仿宋" pitchFamily="49" charset="-122"/>
              <a:ea typeface="仿宋" pitchFamily="49" charset="-122"/>
            </a:endParaRPr>
          </a:p>
        </p:txBody>
      </p:sp>
      <p:sp>
        <p:nvSpPr>
          <p:cNvPr id="3" name="内容占位符 2"/>
          <p:cNvSpPr>
            <a:spLocks noGrp="1"/>
          </p:cNvSpPr>
          <p:nvPr>
            <p:ph idx="1"/>
          </p:nvPr>
        </p:nvSpPr>
        <p:spPr>
          <a:xfrm>
            <a:off x="0" y="1268760"/>
            <a:ext cx="9144000" cy="5184576"/>
          </a:xfrm>
        </p:spPr>
        <p:txBody>
          <a:bodyPr>
            <a:normAutofit fontScale="77500" lnSpcReduction="20000"/>
          </a:bodyPr>
          <a:lstStyle/>
          <a:p>
            <a:r>
              <a:rPr lang="zh-CN" altLang="en-US" sz="3600" b="1" dirty="0" smtClean="0">
                <a:latin typeface="仿宋" pitchFamily="49" charset="-122"/>
                <a:ea typeface="仿宋" pitchFamily="49" charset="-122"/>
              </a:rPr>
              <a:t>   第</a:t>
            </a:r>
            <a:r>
              <a:rPr lang="en-US" altLang="zh-CN" sz="3600" b="1" dirty="0">
                <a:latin typeface="仿宋" pitchFamily="49" charset="-122"/>
                <a:ea typeface="仿宋" pitchFamily="49" charset="-122"/>
              </a:rPr>
              <a:t>8</a:t>
            </a:r>
            <a:r>
              <a:rPr lang="zh-CN" altLang="en-US" sz="3600" b="1" dirty="0">
                <a:latin typeface="仿宋" pitchFamily="49" charset="-122"/>
                <a:ea typeface="仿宋" pitchFamily="49" charset="-122"/>
              </a:rPr>
              <a:t>、</a:t>
            </a:r>
            <a:r>
              <a:rPr lang="en-US" altLang="zh-CN" sz="3600" b="1" dirty="0">
                <a:latin typeface="仿宋" pitchFamily="49" charset="-122"/>
                <a:ea typeface="仿宋" pitchFamily="49" charset="-122"/>
              </a:rPr>
              <a:t>9</a:t>
            </a:r>
            <a:r>
              <a:rPr lang="zh-CN" altLang="en-US" sz="3600" b="1" dirty="0">
                <a:latin typeface="仿宋" pitchFamily="49" charset="-122"/>
                <a:ea typeface="仿宋" pitchFamily="49" charset="-122"/>
              </a:rPr>
              <a:t>两节的呼唤，一声是同情的呼唤，一声是劝导鼓励的呼唤。“灰心流泪你的果，创造光明你的因。”这样的因果关系是多么不公平、不合理，为着“创造光明”，结果只落得“灰心流泪”，但这是社会使然。在这样的社会中生活，只有做不屈的奉献。诗人劝勉红烛，也是劝勉自己：“红烛啊！‘莫问收获，但问耕耘。’”收束得精警有力，诗情得到了凝聚与升华。人们通常说“一分耕耘，一分收获”，这本是理所应当的。但是，在不合理的社会中，耕耘者需要更高的思想品格，只要创造光明，个人的得失荣辱一切在所不计。这正是闻一多人格美的集中体现。他热爱祖国、热爱人民，毫不顾惜个人的得失荣辱，是极其伟大崇高的献身精神。</a:t>
            </a:r>
            <a:r>
              <a:rPr lang="zh-CN" altLang="en-US" sz="3600"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404664"/>
            <a:ext cx="8229600" cy="1143000"/>
          </a:xfrm>
        </p:spPr>
        <p:txBody>
          <a:bodyPr>
            <a:normAutofit/>
          </a:bodyPr>
          <a:lstStyle/>
          <a:p>
            <a:pPr algn="l"/>
            <a:r>
              <a:rPr lang="zh-CN" altLang="en-US" sz="2800" b="1" dirty="0" smtClean="0">
                <a:solidFill>
                  <a:srgbClr val="FF0000"/>
                </a:solidFill>
                <a:latin typeface="仿宋" pitchFamily="49" charset="-122"/>
                <a:ea typeface="仿宋" pitchFamily="49" charset="-122"/>
              </a:rPr>
              <a:t>小结：</a:t>
            </a:r>
            <a:r>
              <a:rPr lang="zh-CN" altLang="en-US" sz="2800" b="1" dirty="0" smtClean="0">
                <a:latin typeface="仿宋" pitchFamily="49" charset="-122"/>
                <a:ea typeface="仿宋" pitchFamily="49" charset="-122"/>
              </a:rPr>
              <a:t>理清抒情脉络 </a:t>
            </a:r>
            <a:br>
              <a:rPr lang="zh-CN" altLang="en-US" sz="2800" b="1" dirty="0" smtClean="0">
                <a:latin typeface="仿宋" pitchFamily="49" charset="-122"/>
                <a:ea typeface="仿宋" pitchFamily="49" charset="-122"/>
              </a:rPr>
            </a:br>
            <a:endParaRPr lang="zh-CN" altLang="en-US" sz="2800" b="1" dirty="0">
              <a:latin typeface="仿宋" pitchFamily="49" charset="-122"/>
              <a:ea typeface="仿宋" pitchFamily="49" charset="-122"/>
            </a:endParaRPr>
          </a:p>
        </p:txBody>
      </p:sp>
      <p:sp>
        <p:nvSpPr>
          <p:cNvPr id="3" name="内容占位符 2"/>
          <p:cNvSpPr>
            <a:spLocks noGrp="1"/>
          </p:cNvSpPr>
          <p:nvPr>
            <p:ph idx="1"/>
          </p:nvPr>
        </p:nvSpPr>
        <p:spPr/>
        <p:txBody>
          <a:bodyPr>
            <a:normAutofit/>
          </a:bodyPr>
          <a:lstStyle/>
          <a:p>
            <a:r>
              <a:rPr lang="zh-CN" altLang="en-US" sz="2800" b="1" dirty="0" smtClean="0">
                <a:latin typeface="仿宋" pitchFamily="49" charset="-122"/>
                <a:ea typeface="仿宋" pitchFamily="49" charset="-122"/>
              </a:rPr>
              <a:t>    开</a:t>
            </a:r>
            <a:r>
              <a:rPr lang="zh-CN" altLang="en-US" sz="2800" b="1" dirty="0" smtClean="0">
                <a:latin typeface="仿宋" pitchFamily="49" charset="-122"/>
                <a:ea typeface="仿宋" pitchFamily="49" charset="-122"/>
              </a:rPr>
              <a:t>头一切着眼于红烛的颜色，将红烛精神集中在一个“红”字上面，凸现了红烛的总体形象，由红烛形象即刻联想到诗人自身。诗的主体部分就是扣住“灰”与“泪”分两层来展开抒情的。最后一节归结到“莫问收获，但问耕耘”这样一个哲理。也就是将红烛精神归结到一种彻底奉献的人生哲学，也就表明了自己的人生宗旨。 </a:t>
            </a:r>
            <a:br>
              <a:rPr lang="zh-CN" altLang="en-US" sz="2800" b="1" dirty="0" smtClean="0">
                <a:latin typeface="仿宋" pitchFamily="49" charset="-122"/>
                <a:ea typeface="仿宋" pitchFamily="49" charset="-122"/>
              </a:rPr>
            </a:br>
            <a:endParaRPr lang="zh-CN" altLang="en-US" sz="2800" b="1" dirty="0">
              <a:latin typeface="仿宋" pitchFamily="49" charset="-122"/>
              <a:ea typeface="仿宋"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ox(in)">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188640"/>
            <a:ext cx="8229600" cy="1143000"/>
          </a:xfrm>
        </p:spPr>
        <p:txBody>
          <a:bodyPr>
            <a:normAutofit/>
          </a:bodyPr>
          <a:lstStyle/>
          <a:p>
            <a:pPr algn="l"/>
            <a:r>
              <a:rPr lang="zh-CN" altLang="en-US" sz="3200" b="1" dirty="0" smtClean="0">
                <a:solidFill>
                  <a:srgbClr val="FF0000"/>
                </a:solidFill>
                <a:latin typeface="黑体" pitchFamily="49" charset="-122"/>
                <a:ea typeface="黑体" pitchFamily="49" charset="-122"/>
              </a:rPr>
              <a:t>赏析表</a:t>
            </a:r>
            <a:r>
              <a:rPr lang="zh-CN" altLang="en-US" sz="3200" b="1" dirty="0" smtClean="0">
                <a:solidFill>
                  <a:srgbClr val="FF0000"/>
                </a:solidFill>
                <a:latin typeface="黑体" pitchFamily="49" charset="-122"/>
                <a:ea typeface="黑体" pitchFamily="49" charset="-122"/>
              </a:rPr>
              <a:t>现手法 </a:t>
            </a:r>
            <a:endParaRPr lang="zh-CN" altLang="en-US" sz="3200" b="1" dirty="0">
              <a:solidFill>
                <a:srgbClr val="FF0000"/>
              </a:solidFill>
              <a:latin typeface="黑体" pitchFamily="49" charset="-122"/>
              <a:ea typeface="黑体" pitchFamily="49" charset="-122"/>
            </a:endParaRPr>
          </a:p>
        </p:txBody>
      </p:sp>
      <p:sp>
        <p:nvSpPr>
          <p:cNvPr id="3" name="内容占位符 2"/>
          <p:cNvSpPr>
            <a:spLocks noGrp="1"/>
          </p:cNvSpPr>
          <p:nvPr>
            <p:ph idx="1"/>
          </p:nvPr>
        </p:nvSpPr>
        <p:spPr>
          <a:xfrm>
            <a:off x="395536" y="2332037"/>
            <a:ext cx="8229600" cy="4525963"/>
          </a:xfrm>
        </p:spPr>
        <p:txBody>
          <a:bodyPr>
            <a:normAutofit/>
          </a:bodyPr>
          <a:lstStyle/>
          <a:p>
            <a:r>
              <a:rPr lang="zh-CN" altLang="en-US" sz="2800" b="1" dirty="0" smtClean="0">
                <a:latin typeface="仿宋" pitchFamily="49" charset="-122"/>
                <a:ea typeface="仿宋" pitchFamily="49" charset="-122"/>
              </a:rPr>
              <a:t>    全</a:t>
            </a:r>
            <a:r>
              <a:rPr lang="zh-CN" altLang="en-US" sz="2800" b="1" dirty="0" smtClean="0">
                <a:latin typeface="仿宋" pitchFamily="49" charset="-122"/>
                <a:ea typeface="仿宋" pitchFamily="49" charset="-122"/>
              </a:rPr>
              <a:t>诗扣住“蜡炬成灰泪始干”一句，先后三次发问，这三问形成抒情的三个层次，使感情的抒发层层推进。有的问而不答，不的一问两答，有的一问一答，在问问答答中，酣畅淋漓的抒情言志，诗人向读者完全敞开了心扉，把一颗心交给了读者，让我们在他那热情磅礴，精神焕发的诗句中，为他对祖国的忠诚，对人民的热爱，为他那种献身祖国一切在所不惜的精神而怦然心动。</a:t>
            </a:r>
            <a:endParaRPr lang="zh-CN" altLang="en-US" sz="2800" b="1" dirty="0">
              <a:latin typeface="仿宋" pitchFamily="49" charset="-122"/>
              <a:ea typeface="仿宋" pitchFamily="49" charset="-122"/>
            </a:endParaRPr>
          </a:p>
        </p:txBody>
      </p:sp>
      <p:sp>
        <p:nvSpPr>
          <p:cNvPr id="4" name="TextBox 3"/>
          <p:cNvSpPr txBox="1"/>
          <p:nvPr/>
        </p:nvSpPr>
        <p:spPr>
          <a:xfrm>
            <a:off x="683568" y="1268760"/>
            <a:ext cx="7416824" cy="954107"/>
          </a:xfrm>
          <a:prstGeom prst="rect">
            <a:avLst/>
          </a:prstGeom>
          <a:noFill/>
        </p:spPr>
        <p:txBody>
          <a:bodyPr wrap="square" rtlCol="0">
            <a:spAutoFit/>
          </a:bodyPr>
          <a:lstStyle/>
          <a:p>
            <a:r>
              <a:rPr lang="zh-CN" altLang="en-US" sz="2800" b="1" dirty="0" smtClean="0">
                <a:solidFill>
                  <a:srgbClr val="FF0000"/>
                </a:solidFill>
                <a:latin typeface="仿宋" pitchFamily="49" charset="-122"/>
                <a:ea typeface="仿宋" pitchFamily="49" charset="-122"/>
              </a:rPr>
              <a:t>问</a:t>
            </a:r>
            <a:r>
              <a:rPr lang="zh-CN" altLang="en-US" sz="2800" b="1" dirty="0" smtClean="0">
                <a:solidFill>
                  <a:srgbClr val="FF0000"/>
                </a:solidFill>
                <a:latin typeface="仿宋" pitchFamily="49" charset="-122"/>
                <a:ea typeface="仿宋" pitchFamily="49" charset="-122"/>
              </a:rPr>
              <a:t>题：</a:t>
            </a:r>
            <a:r>
              <a:rPr lang="zh-CN" altLang="en-US" sz="2800" b="1" dirty="0" smtClean="0">
                <a:latin typeface="仿宋" pitchFamily="49" charset="-122"/>
                <a:ea typeface="仿宋" pitchFamily="49" charset="-122"/>
              </a:rPr>
              <a:t>全诗扣住“蜡炬成灰泪始干”一句，一共问了几次？ </a:t>
            </a:r>
            <a:endParaRPr lang="zh-CN" altLang="en-US" sz="2800" b="1" dirty="0">
              <a:latin typeface="仿宋" pitchFamily="49" charset="-122"/>
              <a:ea typeface="仿宋"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box(in)">
                                      <p:cBhvr>
                                        <p:cTn id="18"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548680"/>
            <a:ext cx="8229600" cy="1143000"/>
          </a:xfrm>
        </p:spPr>
        <p:txBody>
          <a:bodyPr>
            <a:normAutofit fontScale="90000"/>
          </a:bodyPr>
          <a:lstStyle/>
          <a:p>
            <a:pPr algn="l"/>
            <a:r>
              <a:rPr lang="zh-CN" altLang="en-US" sz="3100" b="1" dirty="0" smtClean="0">
                <a:solidFill>
                  <a:srgbClr val="FF0000"/>
                </a:solidFill>
                <a:latin typeface="仿宋" pitchFamily="49" charset="-122"/>
                <a:ea typeface="仿宋" pitchFamily="49" charset="-122"/>
              </a:rPr>
              <a:t>问</a:t>
            </a:r>
            <a:r>
              <a:rPr lang="zh-CN" altLang="en-US" sz="3100" b="1" dirty="0" smtClean="0">
                <a:solidFill>
                  <a:srgbClr val="FF0000"/>
                </a:solidFill>
                <a:latin typeface="仿宋" pitchFamily="49" charset="-122"/>
                <a:ea typeface="仿宋" pitchFamily="49" charset="-122"/>
              </a:rPr>
              <a:t>题：</a:t>
            </a:r>
            <a:r>
              <a:rPr lang="zh-CN" altLang="en-US" sz="3100" b="1" dirty="0" smtClean="0">
                <a:latin typeface="仿宋" pitchFamily="49" charset="-122"/>
                <a:ea typeface="仿宋" pitchFamily="49" charset="-122"/>
              </a:rPr>
              <a:t>全诗九节，每一节开头都是一声“红烛啊”，这是什么修辞？有什么作用？ </a:t>
            </a:r>
            <a:r>
              <a:rPr lang="zh-CN" altLang="en-US" dirty="0" smtClean="0"/>
              <a:t/>
            </a:r>
            <a:br>
              <a:rPr lang="zh-CN" altLang="en-US" dirty="0" smtClean="0"/>
            </a:br>
            <a:endParaRPr lang="zh-CN" altLang="en-US" dirty="0"/>
          </a:p>
        </p:txBody>
      </p:sp>
      <p:sp>
        <p:nvSpPr>
          <p:cNvPr id="3" name="内容占位符 2"/>
          <p:cNvSpPr>
            <a:spLocks noGrp="1"/>
          </p:cNvSpPr>
          <p:nvPr>
            <p:ph idx="1"/>
          </p:nvPr>
        </p:nvSpPr>
        <p:spPr/>
        <p:txBody>
          <a:bodyPr>
            <a:normAutofit/>
          </a:bodyPr>
          <a:lstStyle/>
          <a:p>
            <a:r>
              <a:rPr lang="zh-CN" altLang="en-US" sz="2800" b="1" dirty="0" smtClean="0">
                <a:latin typeface="仿宋" pitchFamily="49" charset="-122"/>
                <a:ea typeface="仿宋" pitchFamily="49" charset="-122"/>
              </a:rPr>
              <a:t>    这</a:t>
            </a:r>
            <a:r>
              <a:rPr lang="zh-CN" altLang="en-US" sz="2800" b="1" dirty="0" smtClean="0">
                <a:latin typeface="仿宋" pitchFamily="49" charset="-122"/>
                <a:ea typeface="仿宋" pitchFamily="49" charset="-122"/>
              </a:rPr>
              <a:t>是反复呼告的修辞方法，局部复沓吟咏，形成诗节的排比，便于倾诉自己的所见所思所感。赋予红烛以人的思想感情，成为诗人抒情的依托。 </a:t>
            </a:r>
            <a:br>
              <a:rPr lang="zh-CN" altLang="en-US" sz="2800" b="1" dirty="0" smtClean="0">
                <a:latin typeface="仿宋" pitchFamily="49" charset="-122"/>
                <a:ea typeface="仿宋" pitchFamily="49" charset="-122"/>
              </a:rPr>
            </a:br>
            <a:endParaRPr lang="zh-CN" altLang="en-US" sz="2800" b="1" dirty="0">
              <a:latin typeface="仿宋" pitchFamily="49" charset="-122"/>
              <a:ea typeface="仿宋"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200" b="1" dirty="0" smtClean="0">
                <a:solidFill>
                  <a:srgbClr val="FF0000"/>
                </a:solidFill>
                <a:latin typeface="黑体" pitchFamily="49" charset="-122"/>
                <a:ea typeface="黑体" pitchFamily="49" charset="-122"/>
              </a:rPr>
              <a:t>理解重要的句</a:t>
            </a:r>
            <a:r>
              <a:rPr lang="zh-CN" altLang="en-US" sz="3200" b="1" dirty="0" smtClean="0">
                <a:solidFill>
                  <a:srgbClr val="FF0000"/>
                </a:solidFill>
                <a:latin typeface="黑体" pitchFamily="49" charset="-122"/>
                <a:ea typeface="黑体" pitchFamily="49" charset="-122"/>
              </a:rPr>
              <a:t>子</a:t>
            </a:r>
            <a:endParaRPr lang="zh-CN" altLang="en-US" sz="3200" b="1" dirty="0">
              <a:solidFill>
                <a:srgbClr val="FF0000"/>
              </a:solidFill>
              <a:latin typeface="黑体" pitchFamily="49" charset="-122"/>
              <a:ea typeface="黑体" pitchFamily="49" charset="-122"/>
            </a:endParaRPr>
          </a:p>
        </p:txBody>
      </p:sp>
      <p:sp>
        <p:nvSpPr>
          <p:cNvPr id="3" name="内容占位符 2"/>
          <p:cNvSpPr>
            <a:spLocks noGrp="1"/>
          </p:cNvSpPr>
          <p:nvPr>
            <p:ph idx="1"/>
          </p:nvPr>
        </p:nvSpPr>
        <p:spPr>
          <a:xfrm>
            <a:off x="467544" y="1484784"/>
            <a:ext cx="8229600" cy="4525963"/>
          </a:xfrm>
        </p:spPr>
        <p:txBody>
          <a:bodyPr>
            <a:normAutofit/>
          </a:bodyPr>
          <a:lstStyle/>
          <a:p>
            <a:r>
              <a:rPr lang="en-US" altLang="zh-CN" sz="2800" b="1" dirty="0" smtClean="0">
                <a:solidFill>
                  <a:srgbClr val="00B050"/>
                </a:solidFill>
                <a:latin typeface="仿宋" pitchFamily="49" charset="-122"/>
                <a:ea typeface="仿宋" pitchFamily="49" charset="-122"/>
              </a:rPr>
              <a:t>1</a:t>
            </a:r>
            <a:r>
              <a:rPr lang="zh-CN" altLang="en-US" sz="2800" b="1" dirty="0" smtClean="0">
                <a:solidFill>
                  <a:srgbClr val="00B050"/>
                </a:solidFill>
                <a:latin typeface="仿宋" pitchFamily="49" charset="-122"/>
                <a:ea typeface="仿宋" pitchFamily="49" charset="-122"/>
              </a:rPr>
              <a:t>、红烛啊！</a:t>
            </a:r>
            <a:r>
              <a:rPr lang="zh-CN" altLang="en-US" sz="2800" b="1" dirty="0" smtClean="0">
                <a:solidFill>
                  <a:srgbClr val="FF0000"/>
                </a:solidFill>
                <a:latin typeface="仿宋" pitchFamily="49" charset="-122"/>
                <a:ea typeface="仿宋" pitchFamily="49" charset="-122"/>
              </a:rPr>
              <a:t>这样</a:t>
            </a:r>
            <a:r>
              <a:rPr lang="zh-CN" altLang="en-US" sz="2800" b="1" dirty="0" smtClean="0">
                <a:solidFill>
                  <a:srgbClr val="00B050"/>
                </a:solidFill>
                <a:latin typeface="仿宋" pitchFamily="49" charset="-122"/>
                <a:ea typeface="仿宋" pitchFamily="49" charset="-122"/>
              </a:rPr>
              <a:t>红的烛！诗人啊！</a:t>
            </a:r>
            <a:r>
              <a:rPr lang="zh-CN" altLang="en-US" sz="2800" b="1" dirty="0" smtClean="0">
                <a:solidFill>
                  <a:srgbClr val="FF0000"/>
                </a:solidFill>
                <a:latin typeface="仿宋" pitchFamily="49" charset="-122"/>
                <a:ea typeface="仿宋" pitchFamily="49" charset="-122"/>
              </a:rPr>
              <a:t>吐</a:t>
            </a:r>
            <a:r>
              <a:rPr lang="zh-CN" altLang="en-US" sz="2800" b="1" dirty="0" smtClean="0">
                <a:solidFill>
                  <a:srgbClr val="00B050"/>
                </a:solidFill>
                <a:latin typeface="仿宋" pitchFamily="49" charset="-122"/>
                <a:ea typeface="仿宋" pitchFamily="49" charset="-122"/>
              </a:rPr>
              <a:t>出你的心来比，可是一般颜色？ </a:t>
            </a:r>
            <a:endParaRPr lang="zh-CN" altLang="en-US" sz="2800" b="1" dirty="0">
              <a:solidFill>
                <a:srgbClr val="00B050"/>
              </a:solidFill>
              <a:latin typeface="仿宋" pitchFamily="49" charset="-122"/>
              <a:ea typeface="仿宋" pitchFamily="49" charset="-122"/>
            </a:endParaRPr>
          </a:p>
        </p:txBody>
      </p:sp>
      <p:sp>
        <p:nvSpPr>
          <p:cNvPr id="4" name="TextBox 3"/>
          <p:cNvSpPr txBox="1"/>
          <p:nvPr/>
        </p:nvSpPr>
        <p:spPr>
          <a:xfrm>
            <a:off x="1115616" y="3140968"/>
            <a:ext cx="184731" cy="369332"/>
          </a:xfrm>
          <a:prstGeom prst="rect">
            <a:avLst/>
          </a:prstGeom>
          <a:noFill/>
        </p:spPr>
        <p:txBody>
          <a:bodyPr wrap="none" rtlCol="0">
            <a:spAutoFit/>
          </a:bodyPr>
          <a:lstStyle/>
          <a:p>
            <a:endParaRPr lang="zh-CN" altLang="en-US" dirty="0"/>
          </a:p>
        </p:txBody>
      </p:sp>
      <p:sp>
        <p:nvSpPr>
          <p:cNvPr id="6" name="矩形 5"/>
          <p:cNvSpPr/>
          <p:nvPr/>
        </p:nvSpPr>
        <p:spPr>
          <a:xfrm>
            <a:off x="539552" y="2780928"/>
            <a:ext cx="7992888" cy="3108543"/>
          </a:xfrm>
          <a:prstGeom prst="rect">
            <a:avLst/>
          </a:prstGeom>
        </p:spPr>
        <p:txBody>
          <a:bodyPr wrap="square">
            <a:spAutoFit/>
          </a:bodyPr>
          <a:lstStyle/>
          <a:p>
            <a:r>
              <a:rPr lang="zh-CN" altLang="en-US" sz="2800" b="1" dirty="0" smtClean="0">
                <a:latin typeface="仿宋" pitchFamily="49" charset="-122"/>
                <a:ea typeface="仿宋" pitchFamily="49" charset="-122"/>
              </a:rPr>
              <a:t>   “</a:t>
            </a:r>
            <a:r>
              <a:rPr lang="zh-CN" altLang="en-US" sz="2800" b="1" dirty="0" smtClean="0">
                <a:latin typeface="仿宋" pitchFamily="49" charset="-122"/>
                <a:ea typeface="仿宋" pitchFamily="49" charset="-122"/>
              </a:rPr>
              <a:t>这样”是指示代词，这里指性质，用“这样红”，表明诗人凝视着红烛，也能唤起读者对红烛的印象，想到烛火照得红亮的样子，“这样红”远比“鲜红”的形象丰富得多。 </a:t>
            </a:r>
            <a:br>
              <a:rPr lang="zh-CN" altLang="en-US" sz="2800" b="1" dirty="0" smtClean="0">
                <a:latin typeface="仿宋" pitchFamily="49" charset="-122"/>
                <a:ea typeface="仿宋" pitchFamily="49" charset="-122"/>
              </a:rPr>
            </a:br>
            <a:r>
              <a:rPr lang="zh-CN" altLang="en-US" sz="2800" b="1" dirty="0" smtClean="0">
                <a:latin typeface="仿宋" pitchFamily="49" charset="-122"/>
                <a:ea typeface="仿宋" pitchFamily="49" charset="-122"/>
              </a:rPr>
              <a:t>   “</a:t>
            </a:r>
            <a:r>
              <a:rPr lang="zh-CN" altLang="en-US" sz="2800" b="1" dirty="0" smtClean="0">
                <a:latin typeface="仿宋" pitchFamily="49" charset="-122"/>
                <a:ea typeface="仿宋" pitchFamily="49" charset="-122"/>
              </a:rPr>
              <a:t>吐”字，逼真地描状了诗人那种火热的爱国情感，不吐不快的神态，远比“掏”字爽快率直。 </a:t>
            </a:r>
            <a:endParaRPr lang="zh-CN" altLang="en-US" sz="2800" b="1" dirty="0">
              <a:latin typeface="仿宋" pitchFamily="49" charset="-122"/>
              <a:ea typeface="仿宋"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ox(in)">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box(in)">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en-US" altLang="zh-CN" sz="3100" b="1" dirty="0" smtClean="0">
                <a:latin typeface="仿宋" pitchFamily="49" charset="-122"/>
                <a:ea typeface="仿宋" pitchFamily="49" charset="-122"/>
              </a:rPr>
              <a:t>2</a:t>
            </a:r>
            <a:r>
              <a:rPr lang="zh-CN" altLang="en-US" sz="3100" b="1" dirty="0" smtClean="0">
                <a:latin typeface="仿宋" pitchFamily="49" charset="-122"/>
                <a:ea typeface="仿宋" pitchFamily="49" charset="-122"/>
              </a:rPr>
              <a:t>、</a:t>
            </a:r>
            <a:r>
              <a:rPr lang="zh-CN" altLang="en-US" sz="3100" b="1" dirty="0" smtClean="0">
                <a:solidFill>
                  <a:srgbClr val="00B050"/>
                </a:solidFill>
                <a:latin typeface="仿宋" pitchFamily="49" charset="-122"/>
                <a:ea typeface="仿宋" pitchFamily="49" charset="-122"/>
              </a:rPr>
              <a:t>是残风来</a:t>
            </a:r>
            <a:r>
              <a:rPr lang="zh-CN" altLang="en-US" sz="3100" b="1" dirty="0" smtClean="0">
                <a:solidFill>
                  <a:srgbClr val="FF0000"/>
                </a:solidFill>
                <a:latin typeface="仿宋" pitchFamily="49" charset="-122"/>
                <a:ea typeface="仿宋" pitchFamily="49" charset="-122"/>
              </a:rPr>
              <a:t>侵</a:t>
            </a:r>
            <a:r>
              <a:rPr lang="zh-CN" altLang="en-US" sz="3100" b="1" dirty="0" smtClean="0">
                <a:solidFill>
                  <a:srgbClr val="00B050"/>
                </a:solidFill>
                <a:latin typeface="仿宋" pitchFamily="49" charset="-122"/>
                <a:ea typeface="仿宋" pitchFamily="49" charset="-122"/>
              </a:rPr>
              <a:t>你的光芒，你烧得不稳时，才着急得流泪！</a:t>
            </a:r>
            <a:r>
              <a:rPr lang="zh-CN" altLang="en-US" dirty="0" smtClean="0">
                <a:solidFill>
                  <a:srgbClr val="00B050"/>
                </a:solidFill>
              </a:rPr>
              <a:t> </a:t>
            </a:r>
            <a:endParaRPr lang="zh-CN" altLang="en-US" dirty="0">
              <a:solidFill>
                <a:srgbClr val="00B050"/>
              </a:solidFill>
            </a:endParaRPr>
          </a:p>
        </p:txBody>
      </p:sp>
      <p:sp>
        <p:nvSpPr>
          <p:cNvPr id="3" name="内容占位符 2"/>
          <p:cNvSpPr>
            <a:spLocks noGrp="1"/>
          </p:cNvSpPr>
          <p:nvPr>
            <p:ph idx="1"/>
          </p:nvPr>
        </p:nvSpPr>
        <p:spPr>
          <a:xfrm>
            <a:off x="323528" y="1600200"/>
            <a:ext cx="8363272" cy="4525963"/>
          </a:xfrm>
        </p:spPr>
        <p:txBody>
          <a:bodyPr>
            <a:normAutofit/>
          </a:bodyPr>
          <a:lstStyle/>
          <a:p>
            <a:r>
              <a:rPr lang="zh-CN" altLang="en-US" sz="2800" b="1" dirty="0" smtClean="0">
                <a:latin typeface="仿宋" pitchFamily="49" charset="-122"/>
                <a:ea typeface="仿宋" pitchFamily="49" charset="-122"/>
              </a:rPr>
              <a:t>    用</a:t>
            </a:r>
            <a:r>
              <a:rPr lang="zh-CN" altLang="en-US" sz="2800" b="1" dirty="0" smtClean="0">
                <a:latin typeface="仿宋" pitchFamily="49" charset="-122"/>
                <a:ea typeface="仿宋" pitchFamily="49" charset="-122"/>
              </a:rPr>
              <a:t>“侵”字性质明确，红烛创造光明，残风却容不得这片光明，残风是一种邪恶的势力，它的行径完全是邪恶的行径。此其一。其二，“侵”字的适用范围大，因而给人以丰富的想象，风有大有小，而烛火在或大或小的风中也程度不同的摇曳晃动。用“着急”更能表现出红烛一心为人世间创造光明，唯恐不能为人世间创造光明，以无私奉献为天职的灵魂。  </a:t>
            </a:r>
            <a:r>
              <a:rPr lang="zh-CN" altLang="en-US" dirty="0" smtClean="0"/>
              <a:t/>
            </a:r>
            <a:br>
              <a:rPr lang="zh-CN" altLang="en-US" dirty="0" smtClean="0"/>
            </a:b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2800" b="1" dirty="0" smtClean="0">
                <a:solidFill>
                  <a:srgbClr val="00B050"/>
                </a:solidFill>
                <a:latin typeface="仿宋" pitchFamily="49" charset="-122"/>
                <a:ea typeface="仿宋" pitchFamily="49" charset="-122"/>
              </a:rPr>
              <a:t>3</a:t>
            </a:r>
            <a:r>
              <a:rPr lang="zh-CN" altLang="en-US" sz="2800" b="1" dirty="0" smtClean="0">
                <a:solidFill>
                  <a:srgbClr val="00B050"/>
                </a:solidFill>
                <a:latin typeface="仿宋" pitchFamily="49" charset="-122"/>
                <a:ea typeface="仿宋" pitchFamily="49" charset="-122"/>
              </a:rPr>
              <a:t>、原是要</a:t>
            </a:r>
            <a:r>
              <a:rPr lang="zh-CN" altLang="en-US" sz="2800" b="1" dirty="0" smtClean="0">
                <a:solidFill>
                  <a:srgbClr val="FF0000"/>
                </a:solidFill>
                <a:latin typeface="仿宋" pitchFamily="49" charset="-122"/>
                <a:ea typeface="仿宋" pitchFamily="49" charset="-122"/>
              </a:rPr>
              <a:t>“烧”</a:t>
            </a:r>
            <a:r>
              <a:rPr lang="zh-CN" altLang="en-US" sz="2800" b="1" dirty="0" smtClean="0">
                <a:solidFill>
                  <a:srgbClr val="00B050"/>
                </a:solidFill>
                <a:latin typeface="仿宋" pitchFamily="49" charset="-122"/>
                <a:ea typeface="仿宋" pitchFamily="49" charset="-122"/>
              </a:rPr>
              <a:t>出你的光来（引号的作用） </a:t>
            </a:r>
            <a:endParaRPr lang="zh-CN" altLang="en-US" sz="2800" b="1" dirty="0">
              <a:solidFill>
                <a:srgbClr val="00B050"/>
              </a:solidFill>
              <a:latin typeface="仿宋" pitchFamily="49" charset="-122"/>
              <a:ea typeface="仿宋" pitchFamily="49" charset="-122"/>
            </a:endParaRPr>
          </a:p>
        </p:txBody>
      </p:sp>
      <p:sp>
        <p:nvSpPr>
          <p:cNvPr id="3" name="内容占位符 2"/>
          <p:cNvSpPr>
            <a:spLocks noGrp="1"/>
          </p:cNvSpPr>
          <p:nvPr>
            <p:ph idx="1"/>
          </p:nvPr>
        </p:nvSpPr>
        <p:spPr>
          <a:xfrm>
            <a:off x="179512" y="1600200"/>
            <a:ext cx="8507288" cy="4525963"/>
          </a:xfrm>
        </p:spPr>
        <p:txBody>
          <a:bodyPr/>
          <a:lstStyle/>
          <a:p>
            <a:r>
              <a:rPr lang="zh-CN" altLang="en-US" sz="2800" b="1" dirty="0" smtClean="0">
                <a:latin typeface="仿宋" pitchFamily="49" charset="-122"/>
                <a:ea typeface="仿宋" pitchFamily="49" charset="-122"/>
              </a:rPr>
              <a:t>   “</a:t>
            </a:r>
            <a:r>
              <a:rPr lang="zh-CN" altLang="en-US" sz="2800" b="1" dirty="0" smtClean="0">
                <a:latin typeface="仿宋" pitchFamily="49" charset="-122"/>
                <a:ea typeface="仿宋" pitchFamily="49" charset="-122"/>
              </a:rPr>
              <a:t>烧”字不加引号，就不能着重标明它的特殊含义。加上引号，引人注目，字义丰富而又突出。</a:t>
            </a:r>
            <a:r>
              <a:rPr lang="zh-CN" altLang="en-US" dirty="0" smtClean="0"/>
              <a:t> </a:t>
            </a:r>
            <a:br>
              <a:rPr lang="zh-CN" altLang="en-US" dirty="0" smtClean="0"/>
            </a:br>
            <a:endParaRPr lang="zh-CN" altLang="en-US" dirty="0"/>
          </a:p>
        </p:txBody>
      </p:sp>
      <p:sp>
        <p:nvSpPr>
          <p:cNvPr id="4" name="TextBox 3"/>
          <p:cNvSpPr txBox="1"/>
          <p:nvPr/>
        </p:nvSpPr>
        <p:spPr>
          <a:xfrm>
            <a:off x="539552" y="3068960"/>
            <a:ext cx="8208912" cy="954107"/>
          </a:xfrm>
          <a:prstGeom prst="rect">
            <a:avLst/>
          </a:prstGeom>
          <a:noFill/>
        </p:spPr>
        <p:txBody>
          <a:bodyPr wrap="square" rtlCol="0">
            <a:spAutoFit/>
          </a:bodyPr>
          <a:lstStyle/>
          <a:p>
            <a:r>
              <a:rPr lang="en-US" altLang="zh-CN" sz="2800" b="1" dirty="0" smtClean="0">
                <a:solidFill>
                  <a:srgbClr val="00B050"/>
                </a:solidFill>
                <a:latin typeface="仿宋" pitchFamily="49" charset="-122"/>
                <a:ea typeface="仿宋" pitchFamily="49" charset="-122"/>
              </a:rPr>
              <a:t>4</a:t>
            </a:r>
            <a:r>
              <a:rPr lang="zh-CN" altLang="en-US" sz="2800" b="1" dirty="0" smtClean="0">
                <a:solidFill>
                  <a:srgbClr val="00B050"/>
                </a:solidFill>
                <a:latin typeface="仿宋" pitchFamily="49" charset="-122"/>
                <a:ea typeface="仿宋" pitchFamily="49" charset="-122"/>
              </a:rPr>
              <a:t>、哦！我知道了</a:t>
            </a:r>
            <a:r>
              <a:rPr lang="zh-CN" altLang="en-US" sz="2800" b="1" dirty="0" smtClean="0">
                <a:solidFill>
                  <a:srgbClr val="FF0000"/>
                </a:solidFill>
                <a:latin typeface="仿宋" pitchFamily="49" charset="-122"/>
                <a:ea typeface="仿宋" pitchFamily="49" charset="-122"/>
              </a:rPr>
              <a:t>！</a:t>
            </a:r>
            <a:r>
              <a:rPr lang="zh-CN" altLang="en-US" sz="2800" b="1" dirty="0" smtClean="0">
                <a:solidFill>
                  <a:srgbClr val="00B050"/>
                </a:solidFill>
                <a:latin typeface="仿宋" pitchFamily="49" charset="-122"/>
                <a:ea typeface="仿宋" pitchFamily="49" charset="-122"/>
              </a:rPr>
              <a:t>（叹号如改逗号表达效果有何不同） </a:t>
            </a:r>
            <a:endParaRPr lang="zh-CN" altLang="en-US" sz="2800" b="1" dirty="0">
              <a:solidFill>
                <a:srgbClr val="00B050"/>
              </a:solidFill>
              <a:latin typeface="仿宋" pitchFamily="49" charset="-122"/>
              <a:ea typeface="仿宋" pitchFamily="49" charset="-122"/>
            </a:endParaRPr>
          </a:p>
        </p:txBody>
      </p:sp>
      <p:sp>
        <p:nvSpPr>
          <p:cNvPr id="5" name="TextBox 4"/>
          <p:cNvSpPr txBox="1"/>
          <p:nvPr/>
        </p:nvSpPr>
        <p:spPr>
          <a:xfrm>
            <a:off x="539552" y="4365104"/>
            <a:ext cx="7848872" cy="1384995"/>
          </a:xfrm>
          <a:prstGeom prst="rect">
            <a:avLst/>
          </a:prstGeom>
          <a:noFill/>
        </p:spPr>
        <p:txBody>
          <a:bodyPr wrap="square" rtlCol="0">
            <a:spAutoFit/>
          </a:bodyPr>
          <a:lstStyle/>
          <a:p>
            <a:r>
              <a:rPr lang="zh-CN" altLang="en-US" sz="2800" b="1" dirty="0" smtClean="0">
                <a:latin typeface="仿宋" pitchFamily="49" charset="-122"/>
                <a:ea typeface="仿宋" pitchFamily="49" charset="-122"/>
              </a:rPr>
              <a:t>    用</a:t>
            </a:r>
            <a:r>
              <a:rPr lang="zh-CN" altLang="en-US" sz="2800" b="1" dirty="0" smtClean="0">
                <a:latin typeface="仿宋" pitchFamily="49" charset="-122"/>
                <a:ea typeface="仿宋" pitchFamily="49" charset="-122"/>
              </a:rPr>
              <a:t>叹</a:t>
            </a:r>
            <a:r>
              <a:rPr lang="zh-CN" altLang="en-US" sz="2800" b="1" dirty="0" smtClean="0">
                <a:latin typeface="仿宋" pitchFamily="49" charset="-122"/>
                <a:ea typeface="仿宋" pitchFamily="49" charset="-122"/>
              </a:rPr>
              <a:t>号使经</a:t>
            </a:r>
            <a:r>
              <a:rPr lang="zh-CN" altLang="en-US" sz="2800" b="1" dirty="0" smtClean="0">
                <a:latin typeface="仿宋" pitchFamily="49" charset="-122"/>
                <a:ea typeface="仿宋" pitchFamily="49" charset="-122"/>
              </a:rPr>
              <a:t>过思考找到答案后的快感显得很强烈。改用逗号，语气不强，感情色彩淡薄。 </a:t>
            </a:r>
            <a:br>
              <a:rPr lang="zh-CN" altLang="en-US" sz="2800" b="1" dirty="0" smtClean="0">
                <a:latin typeface="仿宋" pitchFamily="49" charset="-122"/>
                <a:ea typeface="仿宋" pitchFamily="49" charset="-122"/>
              </a:rPr>
            </a:br>
            <a:endParaRPr lang="zh-CN" altLang="en-US" sz="2800" b="1" dirty="0">
              <a:latin typeface="仿宋" pitchFamily="49" charset="-122"/>
              <a:ea typeface="仿宋"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ox(in)">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 calcmode="lin" valueType="num">
                                      <p:cBhvr additive="base">
                                        <p:cTn id="18"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ox(in)">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sz="3600" b="1" dirty="0" smtClean="0">
                <a:solidFill>
                  <a:srgbClr val="FF0000"/>
                </a:solidFill>
                <a:latin typeface="黑体" pitchFamily="49" charset="-122"/>
                <a:ea typeface="黑体" pitchFamily="49" charset="-122"/>
              </a:rPr>
              <a:t>探究主旨</a:t>
            </a:r>
            <a:r>
              <a:rPr lang="zh-CN" altLang="en-US" dirty="0" smtClean="0"/>
              <a:t> </a:t>
            </a:r>
            <a:br>
              <a:rPr lang="zh-CN" altLang="en-US" dirty="0" smtClean="0"/>
            </a:br>
            <a:endParaRPr lang="zh-CN" altLang="en-US" dirty="0"/>
          </a:p>
        </p:txBody>
      </p:sp>
      <p:sp>
        <p:nvSpPr>
          <p:cNvPr id="3" name="内容占位符 2"/>
          <p:cNvSpPr>
            <a:spLocks noGrp="1"/>
          </p:cNvSpPr>
          <p:nvPr>
            <p:ph idx="1"/>
          </p:nvPr>
        </p:nvSpPr>
        <p:spPr>
          <a:xfrm>
            <a:off x="395536" y="1268760"/>
            <a:ext cx="8229600" cy="4525963"/>
          </a:xfrm>
        </p:spPr>
        <p:txBody>
          <a:bodyPr>
            <a:normAutofit/>
          </a:bodyPr>
          <a:lstStyle/>
          <a:p>
            <a:r>
              <a:rPr lang="zh-CN" altLang="en-US" sz="2800" b="1" dirty="0" smtClean="0">
                <a:latin typeface="仿宋" pitchFamily="49" charset="-122"/>
                <a:ea typeface="仿宋" pitchFamily="49" charset="-122"/>
              </a:rPr>
              <a:t>我们从解读诗歌经验来看，</a:t>
            </a:r>
            <a:r>
              <a:rPr lang="en-US" altLang="zh-CN" sz="2800" b="1" dirty="0" smtClean="0">
                <a:latin typeface="仿宋" pitchFamily="49" charset="-122"/>
                <a:ea typeface="仿宋" pitchFamily="49" charset="-122"/>
              </a:rPr>
              <a:t>《</a:t>
            </a:r>
            <a:r>
              <a:rPr lang="zh-CN" altLang="en-US" sz="2800" b="1" dirty="0" smtClean="0">
                <a:latin typeface="仿宋" pitchFamily="49" charset="-122"/>
                <a:ea typeface="仿宋" pitchFamily="49" charset="-122"/>
              </a:rPr>
              <a:t>红烛</a:t>
            </a:r>
            <a:r>
              <a:rPr lang="en-US" altLang="zh-CN" sz="2800" b="1" dirty="0" smtClean="0">
                <a:latin typeface="仿宋" pitchFamily="49" charset="-122"/>
                <a:ea typeface="仿宋" pitchFamily="49" charset="-122"/>
              </a:rPr>
              <a:t>》</a:t>
            </a:r>
            <a:r>
              <a:rPr lang="zh-CN" altLang="en-US" sz="2800" b="1" dirty="0" smtClean="0">
                <a:latin typeface="仿宋" pitchFamily="49" charset="-122"/>
                <a:ea typeface="仿宋" pitchFamily="49" charset="-122"/>
              </a:rPr>
              <a:t>你觉得用的什么表现手法？</a:t>
            </a:r>
            <a:endParaRPr lang="zh-CN" altLang="en-US" sz="2800" b="1" dirty="0">
              <a:latin typeface="仿宋" pitchFamily="49" charset="-122"/>
              <a:ea typeface="仿宋" pitchFamily="49" charset="-122"/>
            </a:endParaRPr>
          </a:p>
        </p:txBody>
      </p:sp>
      <p:sp>
        <p:nvSpPr>
          <p:cNvPr id="4" name="TextBox 3"/>
          <p:cNvSpPr txBox="1"/>
          <p:nvPr/>
        </p:nvSpPr>
        <p:spPr>
          <a:xfrm>
            <a:off x="395536" y="2636912"/>
            <a:ext cx="8064896" cy="2246769"/>
          </a:xfrm>
          <a:prstGeom prst="rect">
            <a:avLst/>
          </a:prstGeom>
          <a:noFill/>
        </p:spPr>
        <p:txBody>
          <a:bodyPr wrap="square" rtlCol="0">
            <a:spAutoFit/>
          </a:bodyPr>
          <a:lstStyle/>
          <a:p>
            <a:r>
              <a:rPr lang="zh-CN" altLang="en-US" sz="2800" b="1" dirty="0" smtClean="0">
                <a:latin typeface="仿宋" pitchFamily="49" charset="-122"/>
                <a:ea typeface="仿宋" pitchFamily="49" charset="-122"/>
              </a:rPr>
              <a:t>     </a:t>
            </a:r>
            <a:r>
              <a:rPr lang="zh-CN" altLang="en-US" sz="2800" b="1" dirty="0" smtClean="0">
                <a:solidFill>
                  <a:srgbClr val="FF0000"/>
                </a:solidFill>
                <a:latin typeface="仿宋" pitchFamily="49" charset="-122"/>
                <a:ea typeface="仿宋" pitchFamily="49" charset="-122"/>
              </a:rPr>
              <a:t>托物</a:t>
            </a:r>
            <a:r>
              <a:rPr lang="zh-CN" altLang="en-US" sz="2800" b="1" dirty="0" smtClean="0">
                <a:solidFill>
                  <a:srgbClr val="FF0000"/>
                </a:solidFill>
                <a:latin typeface="仿宋" pitchFamily="49" charset="-122"/>
                <a:ea typeface="仿宋" pitchFamily="49" charset="-122"/>
              </a:rPr>
              <a:t>言</a:t>
            </a:r>
            <a:r>
              <a:rPr lang="zh-CN" altLang="en-US" sz="2800" b="1" dirty="0" smtClean="0">
                <a:solidFill>
                  <a:srgbClr val="FF0000"/>
                </a:solidFill>
                <a:latin typeface="仿宋" pitchFamily="49" charset="-122"/>
                <a:ea typeface="仿宋" pitchFamily="49" charset="-122"/>
              </a:rPr>
              <a:t>志。</a:t>
            </a:r>
            <a:r>
              <a:rPr lang="zh-CN" altLang="en-US" sz="2800" b="1" dirty="0" smtClean="0">
                <a:latin typeface="仿宋" pitchFamily="49" charset="-122"/>
                <a:ea typeface="仿宋" pitchFamily="49" charset="-122"/>
              </a:rPr>
              <a:t>像</a:t>
            </a:r>
            <a:r>
              <a:rPr lang="zh-CN" altLang="en-US" sz="2800" b="1" dirty="0" smtClean="0">
                <a:latin typeface="仿宋" pitchFamily="49" charset="-122"/>
                <a:ea typeface="仿宋" pitchFamily="49" charset="-122"/>
              </a:rPr>
              <a:t>我们学过的</a:t>
            </a:r>
            <a:r>
              <a:rPr lang="en-US" altLang="zh-CN" sz="2800" b="1" dirty="0" smtClean="0">
                <a:latin typeface="仿宋" pitchFamily="49" charset="-122"/>
                <a:ea typeface="仿宋" pitchFamily="49" charset="-122"/>
              </a:rPr>
              <a:t>《</a:t>
            </a:r>
            <a:r>
              <a:rPr lang="zh-CN" altLang="en-US" sz="2800" b="1" dirty="0" smtClean="0">
                <a:latin typeface="仿宋" pitchFamily="49" charset="-122"/>
                <a:ea typeface="仿宋" pitchFamily="49" charset="-122"/>
              </a:rPr>
              <a:t>爱莲说</a:t>
            </a:r>
            <a:r>
              <a:rPr lang="en-US" altLang="zh-CN" sz="2800" b="1" dirty="0" smtClean="0">
                <a:latin typeface="仿宋" pitchFamily="49" charset="-122"/>
                <a:ea typeface="仿宋" pitchFamily="49" charset="-122"/>
              </a:rPr>
              <a:t>》《</a:t>
            </a:r>
            <a:r>
              <a:rPr lang="zh-CN" altLang="en-US" sz="2800" b="1" dirty="0" smtClean="0">
                <a:latin typeface="仿宋" pitchFamily="49" charset="-122"/>
                <a:ea typeface="仿宋" pitchFamily="49" charset="-122"/>
              </a:rPr>
              <a:t>咏梅</a:t>
            </a:r>
            <a:r>
              <a:rPr lang="en-US" altLang="zh-CN" sz="2800" b="1" dirty="0" smtClean="0">
                <a:latin typeface="仿宋" pitchFamily="49" charset="-122"/>
                <a:ea typeface="仿宋" pitchFamily="49" charset="-122"/>
              </a:rPr>
              <a:t>》《</a:t>
            </a:r>
            <a:r>
              <a:rPr lang="zh-CN" altLang="en-US" sz="2800" b="1" dirty="0" smtClean="0">
                <a:latin typeface="仿宋" pitchFamily="49" charset="-122"/>
                <a:ea typeface="仿宋" pitchFamily="49" charset="-122"/>
              </a:rPr>
              <a:t>咏柳</a:t>
            </a:r>
            <a:r>
              <a:rPr lang="en-US" altLang="zh-CN" sz="2800" b="1" dirty="0" smtClean="0">
                <a:latin typeface="仿宋" pitchFamily="49" charset="-122"/>
                <a:ea typeface="仿宋" pitchFamily="49" charset="-122"/>
              </a:rPr>
              <a:t>》《</a:t>
            </a:r>
            <a:r>
              <a:rPr lang="zh-CN" altLang="en-US" sz="2800" b="1" dirty="0" smtClean="0">
                <a:latin typeface="仿宋" pitchFamily="49" charset="-122"/>
                <a:ea typeface="仿宋" pitchFamily="49" charset="-122"/>
              </a:rPr>
              <a:t>蝉</a:t>
            </a:r>
            <a:r>
              <a:rPr lang="en-US" altLang="zh-CN" sz="2800" b="1" dirty="0" smtClean="0">
                <a:latin typeface="仿宋" pitchFamily="49" charset="-122"/>
                <a:ea typeface="仿宋" pitchFamily="49" charset="-122"/>
              </a:rPr>
              <a:t>》</a:t>
            </a:r>
            <a:r>
              <a:rPr lang="zh-CN" altLang="en-US" sz="2800" b="1" dirty="0" smtClean="0">
                <a:latin typeface="仿宋" pitchFamily="49" charset="-122"/>
                <a:ea typeface="仿宋" pitchFamily="49" charset="-122"/>
              </a:rPr>
              <a:t>等。所谓托物言志，是指诗人运用象征或起兴等手法，通过描绘客观上事物的某一个方面的特征来表达作者情感或揭示作品的主旨。也就是说“物”与“我”交融。 </a:t>
            </a:r>
            <a:endParaRPr lang="zh-CN" altLang="en-US" sz="2800" b="1" dirty="0">
              <a:latin typeface="仿宋" pitchFamily="49" charset="-122"/>
              <a:ea typeface="仿宋"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ox(in)">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ox(in)">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908720"/>
            <a:ext cx="8229600" cy="508918"/>
          </a:xfrm>
        </p:spPr>
        <p:txBody>
          <a:bodyPr>
            <a:normAutofit fontScale="90000"/>
          </a:bodyPr>
          <a:lstStyle/>
          <a:p>
            <a:pPr algn="l"/>
            <a:r>
              <a:rPr lang="zh-CN" altLang="en-US" sz="3100" b="1" dirty="0" smtClean="0">
                <a:latin typeface="仿宋" pitchFamily="49" charset="-122"/>
                <a:ea typeface="仿宋" pitchFamily="49" charset="-122"/>
              </a:rPr>
              <a:t>这首诗，诗人由红烛联想到诗人的心，它们之间的相似点或相关处是什么 ？ 用红烛与诗人的心相比有什么深刻含义？</a:t>
            </a:r>
            <a:r>
              <a:rPr lang="zh-CN" altLang="en-US" dirty="0" smtClean="0"/>
              <a:t> </a:t>
            </a:r>
            <a:br>
              <a:rPr lang="zh-CN" altLang="en-US" dirty="0" smtClean="0"/>
            </a:br>
            <a:endParaRPr lang="zh-CN" altLang="en-US" dirty="0"/>
          </a:p>
        </p:txBody>
      </p:sp>
      <p:sp>
        <p:nvSpPr>
          <p:cNvPr id="3" name="内容占位符 2"/>
          <p:cNvSpPr>
            <a:spLocks noGrp="1"/>
          </p:cNvSpPr>
          <p:nvPr>
            <p:ph idx="1"/>
          </p:nvPr>
        </p:nvSpPr>
        <p:spPr>
          <a:xfrm>
            <a:off x="0" y="1844824"/>
            <a:ext cx="8820472" cy="4525963"/>
          </a:xfrm>
        </p:spPr>
        <p:txBody>
          <a:bodyPr>
            <a:normAutofit/>
          </a:bodyPr>
          <a:lstStyle/>
          <a:p>
            <a:r>
              <a:rPr lang="zh-CN" altLang="en-US" sz="2400" dirty="0" smtClean="0"/>
              <a:t>          </a:t>
            </a:r>
            <a:r>
              <a:rPr lang="zh-CN" altLang="en-US" sz="2400" b="1" dirty="0" smtClean="0"/>
              <a:t>诗</a:t>
            </a:r>
            <a:r>
              <a:rPr lang="zh-CN" altLang="en-US" sz="2400" b="1" dirty="0" smtClean="0"/>
              <a:t>人由红烛联想到诗人的心，它们之间的相似点或相关处是：表面上二者有相同的颜色</a:t>
            </a:r>
            <a:r>
              <a:rPr lang="en-US" altLang="zh-CN" sz="2400" b="1" dirty="0" smtClean="0"/>
              <a:t>——“</a:t>
            </a:r>
            <a:r>
              <a:rPr lang="zh-CN" altLang="en-US" sz="2400" b="1" dirty="0" smtClean="0"/>
              <a:t>红烛”与诗人的赤子之心均为红色，实际上都是</a:t>
            </a:r>
            <a:r>
              <a:rPr lang="zh-CN" altLang="en-US" sz="2400" b="1" dirty="0" smtClean="0">
                <a:solidFill>
                  <a:srgbClr val="FF0000"/>
                </a:solidFill>
              </a:rPr>
              <a:t>具有奉献精神</a:t>
            </a:r>
            <a:r>
              <a:rPr lang="en-US" altLang="zh-CN" sz="2400" b="1" dirty="0" smtClean="0"/>
              <a:t>——</a:t>
            </a:r>
            <a:r>
              <a:rPr lang="zh-CN" altLang="en-US" sz="2400" b="1" dirty="0" smtClean="0"/>
              <a:t>红烛燃烧自己，照亮黑暗的世界，拥有赤子之心的诗人希望自己能为了祖国不惜牺牲、无私奉献。 </a:t>
            </a:r>
            <a:br>
              <a:rPr lang="zh-CN" altLang="en-US" sz="2400" b="1" dirty="0" smtClean="0"/>
            </a:br>
            <a:r>
              <a:rPr lang="zh-CN" altLang="en-US" sz="2400" b="1" dirty="0" smtClean="0"/>
              <a:t>         用</a:t>
            </a:r>
            <a:r>
              <a:rPr lang="zh-CN" altLang="en-US" sz="2400" b="1" dirty="0" smtClean="0"/>
              <a:t>红烛与诗人的心相比，其深刻含义在于：以物化的红烛表现自己的拳拳赤子之心，可以通过隐喻的笔法描写自己在现实生活中内心所涌现的矛盾、痛苦和挣扎，无私奉献、唤醒民众的热情，从侧面抒发抒发诗人火热的爱国情感，凸现诗人献身祖国、敢于自我牺牲的爱国精神。 </a:t>
            </a:r>
            <a:r>
              <a:rPr lang="zh-CN" altLang="en-US" sz="2400" dirty="0" smtClean="0"/>
              <a:t/>
            </a:r>
            <a:br>
              <a:rPr lang="zh-CN" altLang="en-US" sz="2400" dirty="0" smtClean="0"/>
            </a:b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200" b="1" dirty="0" smtClean="0">
                <a:solidFill>
                  <a:srgbClr val="FF0000"/>
                </a:solidFill>
                <a:latin typeface="黑体" pitchFamily="49" charset="-122"/>
                <a:ea typeface="黑体" pitchFamily="49" charset="-122"/>
              </a:rPr>
              <a:t>知人论世</a:t>
            </a:r>
            <a:endParaRPr lang="zh-CN" altLang="en-US" sz="3200" b="1" dirty="0">
              <a:solidFill>
                <a:srgbClr val="FF0000"/>
              </a:solidFill>
              <a:latin typeface="黑体" pitchFamily="49" charset="-122"/>
              <a:ea typeface="黑体" pitchFamily="49" charset="-122"/>
            </a:endParaRPr>
          </a:p>
        </p:txBody>
      </p:sp>
      <p:sp>
        <p:nvSpPr>
          <p:cNvPr id="3" name="内容占位符 2"/>
          <p:cNvSpPr>
            <a:spLocks noGrp="1"/>
          </p:cNvSpPr>
          <p:nvPr>
            <p:ph idx="1"/>
          </p:nvPr>
        </p:nvSpPr>
        <p:spPr/>
        <p:txBody>
          <a:bodyPr/>
          <a:lstStyle/>
          <a:p>
            <a:endParaRPr lang="zh-CN" altLang="en-US" dirty="0"/>
          </a:p>
        </p:txBody>
      </p:sp>
      <p:graphicFrame>
        <p:nvGraphicFramePr>
          <p:cNvPr id="1026" name="对象 9"/>
          <p:cNvGraphicFramePr>
            <a:graphicFrameLocks noChangeAspect="1"/>
          </p:cNvGraphicFramePr>
          <p:nvPr/>
        </p:nvGraphicFramePr>
        <p:xfrm>
          <a:off x="-2772816" y="2420888"/>
          <a:ext cx="8128000" cy="2490788"/>
        </p:xfrm>
        <a:graphic>
          <a:graphicData uri="http://schemas.openxmlformats.org/presentationml/2006/ole">
            <p:oleObj spid="_x0000_s1026" name="金山 WPS 文字" r:id="rId3" imgW="3847376" imgH="1179241" progId="">
              <p:embed/>
            </p:oleObj>
          </a:graphicData>
        </a:graphic>
      </p:graphicFrame>
      <p:sp>
        <p:nvSpPr>
          <p:cNvPr id="5" name="TextBox 4"/>
          <p:cNvSpPr txBox="1"/>
          <p:nvPr/>
        </p:nvSpPr>
        <p:spPr>
          <a:xfrm>
            <a:off x="2483769" y="476672"/>
            <a:ext cx="6660231" cy="6057043"/>
          </a:xfrm>
          <a:prstGeom prst="rect">
            <a:avLst/>
          </a:prstGeom>
          <a:noFill/>
        </p:spPr>
        <p:txBody>
          <a:bodyPr wrap="square" rtlCol="0">
            <a:spAutoFit/>
          </a:bodyPr>
          <a:lstStyle/>
          <a:p>
            <a:pPr indent="266700">
              <a:lnSpc>
                <a:spcPct val="120000"/>
              </a:lnSpc>
              <a:tabLst>
                <a:tab pos="1028700" algn="l"/>
                <a:tab pos="1851025" algn="l"/>
                <a:tab pos="2538413" algn="l"/>
                <a:tab pos="3222625" algn="l"/>
              </a:tabLst>
            </a:pPr>
            <a:r>
              <a:rPr lang="en-US" altLang="zh-CN" dirty="0" smtClean="0">
                <a:solidFill>
                  <a:srgbClr val="000000"/>
                </a:solidFill>
                <a:latin typeface="Times New Roman" pitchFamily="18" charset="0"/>
              </a:rPr>
              <a:t>     </a:t>
            </a:r>
            <a:r>
              <a:rPr lang="zh-CN" altLang="zh-CN" sz="2800" b="1" dirty="0" smtClean="0">
                <a:solidFill>
                  <a:srgbClr val="000000"/>
                </a:solidFill>
                <a:latin typeface="仿宋" pitchFamily="49" charset="-122"/>
                <a:ea typeface="仿宋" pitchFamily="49" charset="-122"/>
              </a:rPr>
              <a:t>闻一多</a:t>
            </a:r>
            <a:r>
              <a:rPr lang="en-US" altLang="zh-CN" sz="2800" b="1" dirty="0" smtClean="0">
                <a:solidFill>
                  <a:srgbClr val="000000"/>
                </a:solidFill>
                <a:latin typeface="仿宋" pitchFamily="49" charset="-122"/>
                <a:ea typeface="仿宋" pitchFamily="49" charset="-122"/>
              </a:rPr>
              <a:t>(1899—1946),</a:t>
            </a:r>
            <a:r>
              <a:rPr lang="zh-CN" altLang="zh-CN" sz="2800" b="1" dirty="0" smtClean="0">
                <a:solidFill>
                  <a:srgbClr val="000000"/>
                </a:solidFill>
                <a:latin typeface="仿宋" pitchFamily="49" charset="-122"/>
                <a:ea typeface="仿宋" pitchFamily="49" charset="-122"/>
              </a:rPr>
              <a:t>名亦多</a:t>
            </a:r>
            <a:r>
              <a:rPr lang="en-US" altLang="zh-CN" sz="2800" b="1" dirty="0" smtClean="0">
                <a:solidFill>
                  <a:srgbClr val="000000"/>
                </a:solidFill>
                <a:latin typeface="仿宋" pitchFamily="49" charset="-122"/>
                <a:ea typeface="仿宋" pitchFamily="49" charset="-122"/>
              </a:rPr>
              <a:t>,</a:t>
            </a:r>
            <a:r>
              <a:rPr lang="zh-CN" altLang="zh-CN" sz="2800" b="1" dirty="0" smtClean="0">
                <a:solidFill>
                  <a:srgbClr val="000000"/>
                </a:solidFill>
                <a:latin typeface="仿宋" pitchFamily="49" charset="-122"/>
                <a:ea typeface="仿宋" pitchFamily="49" charset="-122"/>
              </a:rPr>
              <a:t>字友三</a:t>
            </a:r>
            <a:r>
              <a:rPr lang="en-US" altLang="zh-CN" sz="2800" b="1" dirty="0" smtClean="0">
                <a:solidFill>
                  <a:srgbClr val="000000"/>
                </a:solidFill>
                <a:latin typeface="仿宋" pitchFamily="49" charset="-122"/>
                <a:ea typeface="仿宋" pitchFamily="49" charset="-122"/>
              </a:rPr>
              <a:t>,</a:t>
            </a:r>
            <a:r>
              <a:rPr lang="zh-CN" altLang="zh-CN" sz="2800" b="1" dirty="0" smtClean="0">
                <a:solidFill>
                  <a:srgbClr val="000000"/>
                </a:solidFill>
                <a:latin typeface="仿宋" pitchFamily="49" charset="-122"/>
                <a:ea typeface="仿宋" pitchFamily="49" charset="-122"/>
              </a:rPr>
              <a:t>亦字友山</a:t>
            </a:r>
            <a:r>
              <a:rPr lang="en-US" altLang="zh-CN" sz="2800" b="1" dirty="0" smtClean="0">
                <a:solidFill>
                  <a:srgbClr val="000000"/>
                </a:solidFill>
                <a:latin typeface="仿宋" pitchFamily="49" charset="-122"/>
                <a:ea typeface="仿宋" pitchFamily="49" charset="-122"/>
              </a:rPr>
              <a:t>,</a:t>
            </a:r>
            <a:r>
              <a:rPr lang="zh-CN" altLang="zh-CN" sz="2800" b="1" dirty="0" smtClean="0">
                <a:solidFill>
                  <a:srgbClr val="000000"/>
                </a:solidFill>
                <a:latin typeface="仿宋" pitchFamily="49" charset="-122"/>
                <a:ea typeface="仿宋" pitchFamily="49" charset="-122"/>
              </a:rPr>
              <a:t>家族排行叫家骅。后改名多</a:t>
            </a:r>
            <a:r>
              <a:rPr lang="en-US" altLang="zh-CN" sz="2800" b="1" dirty="0" smtClean="0">
                <a:solidFill>
                  <a:srgbClr val="000000"/>
                </a:solidFill>
                <a:latin typeface="仿宋" pitchFamily="49" charset="-122"/>
                <a:ea typeface="仿宋" pitchFamily="49" charset="-122"/>
              </a:rPr>
              <a:t>,</a:t>
            </a:r>
            <a:r>
              <a:rPr lang="zh-CN" altLang="zh-CN" sz="2800" b="1" dirty="0" smtClean="0">
                <a:solidFill>
                  <a:srgbClr val="000000"/>
                </a:solidFill>
                <a:latin typeface="仿宋" pitchFamily="49" charset="-122"/>
                <a:ea typeface="仿宋" pitchFamily="49" charset="-122"/>
              </a:rPr>
              <a:t>又改名一多。民主战士。他致力于研究新诗格律化的理论</a:t>
            </a:r>
            <a:r>
              <a:rPr lang="en-US" altLang="zh-CN" sz="2800" b="1" dirty="0" smtClean="0">
                <a:solidFill>
                  <a:srgbClr val="000000"/>
                </a:solidFill>
                <a:latin typeface="仿宋" pitchFamily="49" charset="-122"/>
                <a:ea typeface="仿宋" pitchFamily="49" charset="-122"/>
              </a:rPr>
              <a:t>,</a:t>
            </a:r>
            <a:r>
              <a:rPr lang="zh-CN" altLang="zh-CN" sz="2800" b="1" dirty="0" smtClean="0">
                <a:solidFill>
                  <a:srgbClr val="000000"/>
                </a:solidFill>
                <a:latin typeface="仿宋" pitchFamily="49" charset="-122"/>
                <a:ea typeface="仿宋" pitchFamily="49" charset="-122"/>
              </a:rPr>
              <a:t>在论文《诗的格律》中</a:t>
            </a:r>
            <a:r>
              <a:rPr lang="en-US" altLang="zh-CN" sz="2800" b="1" dirty="0" smtClean="0">
                <a:solidFill>
                  <a:srgbClr val="000000"/>
                </a:solidFill>
                <a:latin typeface="仿宋" pitchFamily="49" charset="-122"/>
                <a:ea typeface="仿宋" pitchFamily="49" charset="-122"/>
              </a:rPr>
              <a:t>,</a:t>
            </a:r>
            <a:r>
              <a:rPr lang="zh-CN" altLang="zh-CN" sz="2800" b="1" dirty="0" smtClean="0">
                <a:solidFill>
                  <a:srgbClr val="000000"/>
                </a:solidFill>
                <a:latin typeface="仿宋" pitchFamily="49" charset="-122"/>
                <a:ea typeface="仿宋" pitchFamily="49" charset="-122"/>
              </a:rPr>
              <a:t>他要求新诗具有</a:t>
            </a:r>
            <a:r>
              <a:rPr lang="en-US" altLang="zh-CN" sz="2800" b="1" dirty="0" smtClean="0">
                <a:solidFill>
                  <a:srgbClr val="000000"/>
                </a:solidFill>
                <a:latin typeface="仿宋" pitchFamily="49" charset="-122"/>
                <a:ea typeface="仿宋" pitchFamily="49" charset="-122"/>
              </a:rPr>
              <a:t>“</a:t>
            </a:r>
            <a:r>
              <a:rPr lang="zh-CN" altLang="zh-CN" sz="2800" b="1" dirty="0" smtClean="0">
                <a:solidFill>
                  <a:srgbClr val="000000"/>
                </a:solidFill>
                <a:latin typeface="仿宋" pitchFamily="49" charset="-122"/>
                <a:ea typeface="仿宋" pitchFamily="49" charset="-122"/>
              </a:rPr>
              <a:t>音乐的美</a:t>
            </a:r>
            <a:r>
              <a:rPr lang="en-US" altLang="zh-CN" sz="2800" b="1" dirty="0" smtClean="0">
                <a:solidFill>
                  <a:srgbClr val="000000"/>
                </a:solidFill>
                <a:latin typeface="仿宋" pitchFamily="49" charset="-122"/>
                <a:ea typeface="仿宋" pitchFamily="49" charset="-122"/>
              </a:rPr>
              <a:t>(</a:t>
            </a:r>
            <a:r>
              <a:rPr lang="zh-CN" altLang="zh-CN" sz="2800" b="1" dirty="0" smtClean="0">
                <a:solidFill>
                  <a:srgbClr val="000000"/>
                </a:solidFill>
                <a:latin typeface="仿宋" pitchFamily="49" charset="-122"/>
                <a:ea typeface="仿宋" pitchFamily="49" charset="-122"/>
              </a:rPr>
              <a:t>音节</a:t>
            </a:r>
            <a:r>
              <a:rPr lang="en-US" altLang="zh-CN" sz="2800" b="1" dirty="0" smtClean="0">
                <a:solidFill>
                  <a:srgbClr val="000000"/>
                </a:solidFill>
                <a:latin typeface="仿宋" pitchFamily="49" charset="-122"/>
                <a:ea typeface="仿宋" pitchFamily="49" charset="-122"/>
              </a:rPr>
              <a:t>),</a:t>
            </a:r>
            <a:r>
              <a:rPr lang="zh-CN" altLang="zh-CN" sz="2800" b="1" dirty="0" smtClean="0">
                <a:solidFill>
                  <a:srgbClr val="000000"/>
                </a:solidFill>
                <a:latin typeface="仿宋" pitchFamily="49" charset="-122"/>
                <a:ea typeface="仿宋" pitchFamily="49" charset="-122"/>
              </a:rPr>
              <a:t>绘画的美</a:t>
            </a:r>
            <a:r>
              <a:rPr lang="en-US" altLang="zh-CN" sz="2800" b="1" dirty="0" smtClean="0">
                <a:solidFill>
                  <a:srgbClr val="000000"/>
                </a:solidFill>
                <a:latin typeface="仿宋" pitchFamily="49" charset="-122"/>
                <a:ea typeface="仿宋" pitchFamily="49" charset="-122"/>
              </a:rPr>
              <a:t>(</a:t>
            </a:r>
            <a:r>
              <a:rPr lang="zh-CN" altLang="zh-CN" sz="2800" b="1" dirty="0" smtClean="0">
                <a:solidFill>
                  <a:srgbClr val="000000"/>
                </a:solidFill>
                <a:latin typeface="仿宋" pitchFamily="49" charset="-122"/>
                <a:ea typeface="仿宋" pitchFamily="49" charset="-122"/>
              </a:rPr>
              <a:t>辞藻</a:t>
            </a:r>
            <a:r>
              <a:rPr lang="en-US" altLang="zh-CN" sz="2800" b="1" dirty="0" smtClean="0">
                <a:solidFill>
                  <a:srgbClr val="000000"/>
                </a:solidFill>
                <a:latin typeface="仿宋" pitchFamily="49" charset="-122"/>
                <a:ea typeface="仿宋" pitchFamily="49" charset="-122"/>
              </a:rPr>
              <a:t>),</a:t>
            </a:r>
            <a:r>
              <a:rPr lang="zh-CN" altLang="zh-CN" sz="2800" b="1" dirty="0" smtClean="0">
                <a:solidFill>
                  <a:srgbClr val="000000"/>
                </a:solidFill>
                <a:latin typeface="仿宋" pitchFamily="49" charset="-122"/>
                <a:ea typeface="仿宋" pitchFamily="49" charset="-122"/>
              </a:rPr>
              <a:t>并且还有建筑的美</a:t>
            </a:r>
            <a:r>
              <a:rPr lang="en-US" altLang="zh-CN" sz="2800" b="1" dirty="0" smtClean="0">
                <a:solidFill>
                  <a:srgbClr val="000000"/>
                </a:solidFill>
                <a:latin typeface="仿宋" pitchFamily="49" charset="-122"/>
                <a:ea typeface="仿宋" pitchFamily="49" charset="-122"/>
              </a:rPr>
              <a:t>(</a:t>
            </a:r>
            <a:r>
              <a:rPr lang="zh-CN" altLang="zh-CN" sz="2800" b="1" dirty="0" smtClean="0">
                <a:solidFill>
                  <a:srgbClr val="000000"/>
                </a:solidFill>
                <a:latin typeface="仿宋" pitchFamily="49" charset="-122"/>
                <a:ea typeface="仿宋" pitchFamily="49" charset="-122"/>
              </a:rPr>
              <a:t>节的匀称和句的均齐</a:t>
            </a:r>
            <a:r>
              <a:rPr lang="en-US" altLang="zh-CN" sz="2800" b="1" dirty="0" smtClean="0">
                <a:solidFill>
                  <a:srgbClr val="000000"/>
                </a:solidFill>
                <a:latin typeface="仿宋" pitchFamily="49" charset="-122"/>
                <a:ea typeface="仿宋" pitchFamily="49" charset="-122"/>
              </a:rPr>
              <a:t>)”</a:t>
            </a:r>
            <a:r>
              <a:rPr lang="zh-CN" altLang="zh-CN" sz="2800" b="1" dirty="0" smtClean="0">
                <a:solidFill>
                  <a:srgbClr val="000000"/>
                </a:solidFill>
                <a:latin typeface="仿宋" pitchFamily="49" charset="-122"/>
                <a:ea typeface="仿宋" pitchFamily="49" charset="-122"/>
              </a:rPr>
              <a:t>。著有诗集《红烛》</a:t>
            </a:r>
            <a:r>
              <a:rPr lang="en-US" altLang="zh-CN" sz="2800" b="1" dirty="0" smtClean="0">
                <a:solidFill>
                  <a:srgbClr val="000000"/>
                </a:solidFill>
                <a:latin typeface="仿宋" pitchFamily="49" charset="-122"/>
                <a:ea typeface="仿宋" pitchFamily="49" charset="-122"/>
              </a:rPr>
              <a:t>(1923)</a:t>
            </a:r>
            <a:r>
              <a:rPr lang="zh-CN" altLang="zh-CN" sz="2800" b="1" dirty="0" smtClean="0">
                <a:solidFill>
                  <a:srgbClr val="000000"/>
                </a:solidFill>
                <a:latin typeface="仿宋" pitchFamily="49" charset="-122"/>
                <a:ea typeface="仿宋" pitchFamily="49" charset="-122"/>
              </a:rPr>
              <a:t>、《死水》</a:t>
            </a:r>
            <a:r>
              <a:rPr lang="en-US" altLang="zh-CN" sz="2800" b="1" dirty="0" smtClean="0">
                <a:solidFill>
                  <a:srgbClr val="000000"/>
                </a:solidFill>
                <a:latin typeface="仿宋" pitchFamily="49" charset="-122"/>
                <a:ea typeface="仿宋" pitchFamily="49" charset="-122"/>
              </a:rPr>
              <a:t>(1928)</a:t>
            </a:r>
            <a:r>
              <a:rPr lang="zh-CN" altLang="zh-CN" sz="2800" b="1" dirty="0" smtClean="0">
                <a:solidFill>
                  <a:srgbClr val="000000"/>
                </a:solidFill>
                <a:latin typeface="仿宋" pitchFamily="49" charset="-122"/>
                <a:ea typeface="仿宋" pitchFamily="49" charset="-122"/>
              </a:rPr>
              <a:t>。学术著作有《古典新义》《楚辞校补》《神话与诗》《唐诗杂论》等。闻一多的主要著作收在《闻一多全集》。</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diamond(in)">
                                      <p:cBhvr>
                                        <p:cTn id="13" dur="2000"/>
                                        <p:tgtEl>
                                          <p:spTgt spid="1026"/>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box(in)">
                                      <p:cBhvr>
                                        <p:cTn id="18"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b="1" dirty="0" smtClean="0">
                <a:solidFill>
                  <a:srgbClr val="FF0000"/>
                </a:solidFill>
                <a:latin typeface="黑体" pitchFamily="49" charset="-122"/>
                <a:ea typeface="黑体" pitchFamily="49" charset="-122"/>
              </a:rPr>
              <a:t>结束语</a:t>
            </a:r>
            <a:endParaRPr lang="zh-CN" altLang="en-US" sz="3200" b="1" dirty="0">
              <a:solidFill>
                <a:srgbClr val="FF0000"/>
              </a:solidFill>
              <a:latin typeface="黑体" pitchFamily="49" charset="-122"/>
              <a:ea typeface="黑体" pitchFamily="49" charset="-122"/>
            </a:endParaRPr>
          </a:p>
        </p:txBody>
      </p:sp>
      <p:sp>
        <p:nvSpPr>
          <p:cNvPr id="3" name="内容占位符 2"/>
          <p:cNvSpPr>
            <a:spLocks noGrp="1"/>
          </p:cNvSpPr>
          <p:nvPr>
            <p:ph idx="1"/>
          </p:nvPr>
        </p:nvSpPr>
        <p:spPr/>
        <p:txBody>
          <a:bodyPr>
            <a:normAutofit fontScale="85000" lnSpcReduction="20000"/>
          </a:bodyPr>
          <a:lstStyle/>
          <a:p>
            <a:r>
              <a:rPr lang="zh-CN" altLang="en-US" b="1" dirty="0" smtClean="0">
                <a:latin typeface="仿宋" pitchFamily="49" charset="-122"/>
                <a:ea typeface="仿宋" pitchFamily="49" charset="-122"/>
              </a:rPr>
              <a:t>    早</a:t>
            </a:r>
            <a:r>
              <a:rPr lang="zh-CN" altLang="en-US" b="1" dirty="0" smtClean="0">
                <a:latin typeface="仿宋" pitchFamily="49" charset="-122"/>
                <a:ea typeface="仿宋" pitchFamily="49" charset="-122"/>
              </a:rPr>
              <a:t>先所知的闻一多先生，并非诗人，而是斗士。这与他的死有关，一副斗士的铁骨，被那最后的演讲承载着，撞击过每一个中国人的心。由此想到了屈子，虽赴死的方式不同，却都感天动地，悲壮激越。有人道屈子首先是政治家，而后才是诗人，因为政治家使其择死；然而让后人年年端午而祭，则是诗人之死，死得诗意。我想闻先生震撼人心之死，大概亦如此吧。如果说屈子的香荃使之永恒，闻先生的红烛则使斗士不朽！  </a:t>
            </a:r>
            <a:br>
              <a:rPr lang="zh-CN" altLang="en-US" b="1" dirty="0" smtClean="0">
                <a:latin typeface="仿宋" pitchFamily="49" charset="-122"/>
                <a:ea typeface="仿宋" pitchFamily="49" charset="-122"/>
              </a:rPr>
            </a:br>
            <a:r>
              <a:rPr lang="zh-CN" altLang="en-US" b="1" dirty="0" smtClean="0">
                <a:latin typeface="仿宋" pitchFamily="49" charset="-122"/>
                <a:ea typeface="仿宋" pitchFamily="49" charset="-122"/>
              </a:rPr>
              <a:t>    红</a:t>
            </a:r>
            <a:r>
              <a:rPr lang="zh-CN" altLang="en-US" b="1" dirty="0" smtClean="0">
                <a:latin typeface="仿宋" pitchFamily="49" charset="-122"/>
                <a:ea typeface="仿宋" pitchFamily="49" charset="-122"/>
              </a:rPr>
              <a:t>烛之泪，是先生流自心底之忧国热泪</a:t>
            </a:r>
            <a:r>
              <a:rPr lang="zh-CN" altLang="en-US" b="1" dirty="0" smtClean="0">
                <a:latin typeface="仿宋" pitchFamily="49" charset="-122"/>
                <a:ea typeface="仿宋" pitchFamily="49" charset="-122"/>
              </a:rPr>
              <a:t>；</a:t>
            </a:r>
            <a:endParaRPr lang="en-US" altLang="zh-CN" b="1" dirty="0" smtClean="0">
              <a:latin typeface="仿宋" pitchFamily="49" charset="-122"/>
              <a:ea typeface="仿宋" pitchFamily="49" charset="-122"/>
            </a:endParaRPr>
          </a:p>
          <a:p>
            <a:r>
              <a:rPr lang="en-US" altLang="zh-CN" b="1" dirty="0" smtClean="0">
                <a:latin typeface="仿宋" pitchFamily="49" charset="-122"/>
                <a:ea typeface="仿宋" pitchFamily="49" charset="-122"/>
              </a:rPr>
              <a:t> </a:t>
            </a:r>
            <a:r>
              <a:rPr lang="en-US" altLang="zh-CN" b="1" dirty="0" smtClean="0">
                <a:latin typeface="仿宋" pitchFamily="49" charset="-122"/>
                <a:ea typeface="仿宋" pitchFamily="49" charset="-122"/>
              </a:rPr>
              <a:t>   </a:t>
            </a:r>
            <a:r>
              <a:rPr lang="zh-CN" altLang="en-US" b="1" dirty="0" smtClean="0">
                <a:latin typeface="仿宋" pitchFamily="49" charset="-122"/>
                <a:ea typeface="仿宋" pitchFamily="49" charset="-122"/>
              </a:rPr>
              <a:t>红</a:t>
            </a:r>
            <a:r>
              <a:rPr lang="zh-CN" altLang="en-US" b="1" dirty="0" smtClean="0">
                <a:latin typeface="仿宋" pitchFamily="49" charset="-122"/>
                <a:ea typeface="仿宋" pitchFamily="49" charset="-122"/>
              </a:rPr>
              <a:t>烛之光，是先生燃其生命所发之爱国之光。 </a:t>
            </a:r>
            <a:br>
              <a:rPr lang="zh-CN" altLang="en-US" b="1" dirty="0" smtClean="0">
                <a:latin typeface="仿宋" pitchFamily="49" charset="-122"/>
                <a:ea typeface="仿宋" pitchFamily="49" charset="-122"/>
              </a:rPr>
            </a:br>
            <a:endParaRPr lang="zh-CN" altLang="en-US" b="1" dirty="0">
              <a:latin typeface="仿宋" pitchFamily="49" charset="-122"/>
              <a:ea typeface="仿宋"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diamond(in)">
                                      <p:cBhvr>
                                        <p:cTn id="13" dur="2000"/>
                                        <p:tgtEl>
                                          <p:spTgt spid="3">
                                            <p:txEl>
                                              <p:pRg st="0" end="0"/>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diamond(in)">
                                      <p:cBhvr>
                                        <p:cTn id="16"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normAutofit/>
          </a:bodyPr>
          <a:lstStyle/>
          <a:p>
            <a:pPr algn="l"/>
            <a:r>
              <a:rPr lang="zh-CN" altLang="en-US" sz="3200" b="1" dirty="0" smtClean="0">
                <a:solidFill>
                  <a:srgbClr val="FF0000"/>
                </a:solidFill>
                <a:latin typeface="黑体" pitchFamily="49" charset="-122"/>
                <a:ea typeface="黑体" pitchFamily="49" charset="-122"/>
              </a:rPr>
              <a:t>写作背景</a:t>
            </a:r>
            <a:endParaRPr lang="zh-CN" altLang="en-US" sz="3200" b="1" dirty="0">
              <a:solidFill>
                <a:srgbClr val="FF0000"/>
              </a:solidFill>
              <a:latin typeface="黑体" pitchFamily="49" charset="-122"/>
              <a:ea typeface="黑体" pitchFamily="49" charset="-122"/>
            </a:endParaRPr>
          </a:p>
        </p:txBody>
      </p:sp>
      <p:sp>
        <p:nvSpPr>
          <p:cNvPr id="3" name="内容占位符 2"/>
          <p:cNvSpPr>
            <a:spLocks noGrp="1"/>
          </p:cNvSpPr>
          <p:nvPr>
            <p:ph idx="1"/>
          </p:nvPr>
        </p:nvSpPr>
        <p:spPr>
          <a:xfrm>
            <a:off x="0" y="1412776"/>
            <a:ext cx="8892480" cy="4958011"/>
          </a:xfrm>
        </p:spPr>
        <p:txBody>
          <a:bodyPr>
            <a:noAutofit/>
          </a:bodyPr>
          <a:lstStyle/>
          <a:p>
            <a:r>
              <a:rPr lang="en-US" altLang="zh-CN" sz="2800" b="1" dirty="0" smtClean="0">
                <a:solidFill>
                  <a:srgbClr val="000000"/>
                </a:solidFill>
                <a:latin typeface="仿宋" pitchFamily="49" charset="-122"/>
                <a:ea typeface="仿宋" pitchFamily="49" charset="-122"/>
              </a:rPr>
              <a:t>    </a:t>
            </a:r>
            <a:r>
              <a:rPr lang="zh-CN" altLang="zh-CN" sz="2400" b="1" dirty="0" smtClean="0">
                <a:solidFill>
                  <a:srgbClr val="000000"/>
                </a:solidFill>
                <a:latin typeface="仿宋" pitchFamily="49" charset="-122"/>
                <a:ea typeface="仿宋" pitchFamily="49" charset="-122"/>
              </a:rPr>
              <a:t>同</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五四</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时代的其他一些诗人比较</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闻一多显然对中国传统诗歌的感情更为深厚</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在吸收西方诗歌营养的同时</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他未曾放弃过对中国古典诗歌艺术的研习、摹写。唐代著名诗人李商隐的作品是能引起闻一多兴趣的中国古典诗歌之一。李商隐的传世名句</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蜡炬成灰泪始干</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当然亦是闻一多烂熟于心的</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就这样</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红烛</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作为中国文人的理想、追求的象征</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就被现代诗人闻一多理所当然地接受了下来。但是</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《红烛》显然又不是李商隐《无题》的现代翻版</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诗中到处充满了现实的投影、时代的声音。诗人属于</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五四</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的、属于个体的那个</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自我</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与属于传统文化的、属于民族心理沉淀的</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自我</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又是如此错综复杂地交织在一起</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互相有补充</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有说明</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但更有矛盾、冲突</a:t>
            </a:r>
            <a:r>
              <a:rPr lang="en-US" altLang="zh-CN" sz="2400" b="1" dirty="0" smtClean="0">
                <a:solidFill>
                  <a:srgbClr val="000000"/>
                </a:solidFill>
                <a:latin typeface="仿宋" pitchFamily="49" charset="-122"/>
                <a:ea typeface="仿宋" pitchFamily="49" charset="-122"/>
              </a:rPr>
              <a:t>,</a:t>
            </a:r>
            <a:r>
              <a:rPr lang="zh-CN" altLang="zh-CN" sz="2400" b="1" dirty="0" smtClean="0">
                <a:solidFill>
                  <a:srgbClr val="000000"/>
                </a:solidFill>
                <a:latin typeface="仿宋" pitchFamily="49" charset="-122"/>
                <a:ea typeface="仿宋" pitchFamily="49" charset="-122"/>
              </a:rPr>
              <a:t>由此而诞生了一首奇特的《红烛》。</a:t>
            </a:r>
            <a:endParaRPr lang="zh-CN" altLang="en-US" sz="2400" b="1" dirty="0">
              <a:latin typeface="仿宋" pitchFamily="49" charset="-122"/>
              <a:ea typeface="仿宋"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ox(in)">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3200" b="1" dirty="0">
                <a:solidFill>
                  <a:srgbClr val="FF0000"/>
                </a:solidFill>
                <a:latin typeface="黑体" pitchFamily="49" charset="-122"/>
                <a:ea typeface="黑体" pitchFamily="49" charset="-122"/>
              </a:rPr>
              <a:t>品读诗歌，理清抒情脉络 </a:t>
            </a:r>
            <a:r>
              <a:rPr lang="zh-CN" altLang="en-US" sz="3200" b="1" dirty="0" smtClean="0">
                <a:solidFill>
                  <a:srgbClr val="FF0000"/>
                </a:solidFill>
                <a:latin typeface="黑体" pitchFamily="49" charset="-122"/>
                <a:ea typeface="黑体" pitchFamily="49" charset="-122"/>
              </a:rPr>
              <a:t/>
            </a:r>
            <a:br>
              <a:rPr lang="zh-CN" altLang="en-US" sz="3200" b="1" dirty="0" smtClean="0">
                <a:solidFill>
                  <a:srgbClr val="FF0000"/>
                </a:solidFill>
                <a:latin typeface="黑体" pitchFamily="49" charset="-122"/>
                <a:ea typeface="黑体" pitchFamily="49" charset="-122"/>
              </a:rPr>
            </a:br>
            <a:endParaRPr lang="zh-CN" altLang="en-US" sz="3200" b="1" dirty="0">
              <a:solidFill>
                <a:srgbClr val="FF0000"/>
              </a:solidFill>
              <a:latin typeface="黑体" pitchFamily="49" charset="-122"/>
              <a:ea typeface="黑体" pitchFamily="49" charset="-122"/>
            </a:endParaRPr>
          </a:p>
        </p:txBody>
      </p:sp>
      <p:sp>
        <p:nvSpPr>
          <p:cNvPr id="3" name="内容占位符 2"/>
          <p:cNvSpPr>
            <a:spLocks noGrp="1"/>
          </p:cNvSpPr>
          <p:nvPr>
            <p:ph idx="1"/>
          </p:nvPr>
        </p:nvSpPr>
        <p:spPr>
          <a:xfrm>
            <a:off x="323528" y="1268760"/>
            <a:ext cx="8229600" cy="4525963"/>
          </a:xfrm>
        </p:spPr>
        <p:txBody>
          <a:bodyPr>
            <a:normAutofit/>
          </a:bodyPr>
          <a:lstStyle/>
          <a:p>
            <a:r>
              <a:rPr lang="zh-CN" altLang="en-US" sz="2800" b="1" dirty="0" smtClean="0">
                <a:solidFill>
                  <a:srgbClr val="FF0000"/>
                </a:solidFill>
                <a:latin typeface="仿宋" pitchFamily="49" charset="-122"/>
                <a:ea typeface="仿宋" pitchFamily="49" charset="-122"/>
              </a:rPr>
              <a:t>思考：</a:t>
            </a:r>
            <a:r>
              <a:rPr lang="zh-CN" altLang="en-US" sz="2800" b="1" dirty="0" smtClean="0">
                <a:latin typeface="仿宋" pitchFamily="49" charset="-122"/>
                <a:ea typeface="仿宋" pitchFamily="49" charset="-122"/>
              </a:rPr>
              <a:t>这</a:t>
            </a:r>
            <a:r>
              <a:rPr lang="zh-CN" altLang="en-US" sz="2800" b="1" dirty="0">
                <a:latin typeface="仿宋" pitchFamily="49" charset="-122"/>
                <a:ea typeface="仿宋" pitchFamily="49" charset="-122"/>
              </a:rPr>
              <a:t>首诗将唐代诗人李商隐的一句诗“蜡炬成灰泪始干”作为引子，诗歌主体扣住了引子中的哪两个字写红烛</a:t>
            </a:r>
            <a:r>
              <a:rPr lang="en-US" altLang="zh-CN" sz="2800" b="1" dirty="0">
                <a:latin typeface="仿宋" pitchFamily="49" charset="-122"/>
                <a:ea typeface="仿宋" pitchFamily="49" charset="-122"/>
              </a:rPr>
              <a:t>?</a:t>
            </a:r>
            <a:r>
              <a:rPr lang="zh-CN" altLang="en-US" sz="2800" b="1" dirty="0">
                <a:latin typeface="仿宋" pitchFamily="49" charset="-122"/>
                <a:ea typeface="仿宋" pitchFamily="49" charset="-122"/>
              </a:rPr>
              <a:t>说一下理由。 </a:t>
            </a:r>
            <a:r>
              <a:rPr lang="zh-CN" altLang="en-US" sz="2800" b="1" dirty="0" smtClean="0">
                <a:latin typeface="仿宋" pitchFamily="49" charset="-122"/>
                <a:ea typeface="仿宋" pitchFamily="49" charset="-122"/>
              </a:rPr>
              <a:t/>
            </a:r>
            <a:br>
              <a:rPr lang="zh-CN" altLang="en-US" sz="2800" b="1" dirty="0" smtClean="0">
                <a:latin typeface="仿宋" pitchFamily="49" charset="-122"/>
                <a:ea typeface="仿宋" pitchFamily="49" charset="-122"/>
              </a:rPr>
            </a:br>
            <a:endParaRPr lang="zh-CN" altLang="en-US" sz="2800" b="1" dirty="0">
              <a:latin typeface="仿宋" pitchFamily="49" charset="-122"/>
              <a:ea typeface="仿宋" pitchFamily="49" charset="-122"/>
            </a:endParaRPr>
          </a:p>
        </p:txBody>
      </p:sp>
      <p:sp>
        <p:nvSpPr>
          <p:cNvPr id="4" name="TextBox 3"/>
          <p:cNvSpPr txBox="1"/>
          <p:nvPr/>
        </p:nvSpPr>
        <p:spPr>
          <a:xfrm>
            <a:off x="755576" y="3212976"/>
            <a:ext cx="6336704" cy="2246769"/>
          </a:xfrm>
          <a:prstGeom prst="rect">
            <a:avLst/>
          </a:prstGeom>
          <a:noFill/>
        </p:spPr>
        <p:txBody>
          <a:bodyPr wrap="square" rtlCol="0">
            <a:spAutoFit/>
          </a:bodyPr>
          <a:lstStyle/>
          <a:p>
            <a:r>
              <a:rPr lang="zh-CN" altLang="en-US" sz="2800" b="1" dirty="0">
                <a:latin typeface="仿宋" pitchFamily="49" charset="-122"/>
                <a:ea typeface="仿宋" pitchFamily="49" charset="-122"/>
              </a:rPr>
              <a:t>“灰”与“泪”两层。 </a:t>
            </a:r>
            <a:r>
              <a:rPr lang="zh-CN" altLang="en-US" sz="2800" b="1" dirty="0" smtClean="0">
                <a:latin typeface="仿宋" pitchFamily="49" charset="-122"/>
                <a:ea typeface="仿宋" pitchFamily="49" charset="-122"/>
              </a:rPr>
              <a:t/>
            </a:r>
            <a:br>
              <a:rPr lang="zh-CN" altLang="en-US" sz="2800" b="1" dirty="0" smtClean="0">
                <a:latin typeface="仿宋" pitchFamily="49" charset="-122"/>
                <a:ea typeface="仿宋" pitchFamily="49" charset="-122"/>
              </a:rPr>
            </a:br>
            <a:r>
              <a:rPr lang="zh-CN" altLang="en-US" sz="2800" b="1" dirty="0" smtClean="0">
                <a:latin typeface="仿宋" pitchFamily="49" charset="-122"/>
                <a:ea typeface="仿宋" pitchFamily="49" charset="-122"/>
              </a:rPr>
              <a:t/>
            </a:r>
            <a:br>
              <a:rPr lang="zh-CN" altLang="en-US" sz="2800" b="1" dirty="0" smtClean="0">
                <a:latin typeface="仿宋" pitchFamily="49" charset="-122"/>
                <a:ea typeface="仿宋" pitchFamily="49" charset="-122"/>
              </a:rPr>
            </a:br>
            <a:r>
              <a:rPr lang="en-US" altLang="zh-CN" sz="2800" b="1" dirty="0">
                <a:latin typeface="仿宋" pitchFamily="49" charset="-122"/>
                <a:ea typeface="仿宋" pitchFamily="49" charset="-122"/>
              </a:rPr>
              <a:t>2</a:t>
            </a:r>
            <a:r>
              <a:rPr lang="zh-CN" altLang="en-US" sz="2800" b="1" dirty="0">
                <a:latin typeface="仿宋" pitchFamily="49" charset="-122"/>
                <a:ea typeface="仿宋" pitchFamily="49" charset="-122"/>
              </a:rPr>
              <a:t>、</a:t>
            </a:r>
            <a:r>
              <a:rPr lang="en-US" altLang="zh-CN" sz="2800" b="1" dirty="0">
                <a:latin typeface="仿宋" pitchFamily="49" charset="-122"/>
                <a:ea typeface="仿宋" pitchFamily="49" charset="-122"/>
              </a:rPr>
              <a:t>3</a:t>
            </a:r>
            <a:r>
              <a:rPr lang="zh-CN" altLang="en-US" sz="2800" b="1" dirty="0">
                <a:latin typeface="仿宋" pitchFamily="49" charset="-122"/>
                <a:ea typeface="仿宋" pitchFamily="49" charset="-122"/>
              </a:rPr>
              <a:t>、</a:t>
            </a:r>
            <a:r>
              <a:rPr lang="en-US" altLang="zh-CN" sz="2800" b="1" dirty="0">
                <a:latin typeface="仿宋" pitchFamily="49" charset="-122"/>
                <a:ea typeface="仿宋" pitchFamily="49" charset="-122"/>
              </a:rPr>
              <a:t>4</a:t>
            </a:r>
            <a:r>
              <a:rPr lang="zh-CN" altLang="en-US" sz="2800" b="1" dirty="0">
                <a:latin typeface="仿宋" pitchFamily="49" charset="-122"/>
                <a:ea typeface="仿宋" pitchFamily="49" charset="-122"/>
              </a:rPr>
              <a:t>节</a:t>
            </a:r>
            <a:r>
              <a:rPr lang="en-US" altLang="zh-CN" sz="2800" b="1" dirty="0">
                <a:latin typeface="仿宋" pitchFamily="49" charset="-122"/>
                <a:ea typeface="仿宋" pitchFamily="49" charset="-122"/>
              </a:rPr>
              <a:t>——“</a:t>
            </a:r>
            <a:r>
              <a:rPr lang="zh-CN" altLang="en-US" sz="2800" b="1" dirty="0">
                <a:latin typeface="仿宋" pitchFamily="49" charset="-122"/>
                <a:ea typeface="仿宋" pitchFamily="49" charset="-122"/>
              </a:rPr>
              <a:t>灰” </a:t>
            </a:r>
            <a:r>
              <a:rPr lang="zh-CN" altLang="en-US" sz="2800" b="1" dirty="0" smtClean="0">
                <a:latin typeface="仿宋" pitchFamily="49" charset="-122"/>
                <a:ea typeface="仿宋" pitchFamily="49" charset="-122"/>
              </a:rPr>
              <a:t/>
            </a:r>
            <a:br>
              <a:rPr lang="zh-CN" altLang="en-US" sz="2800" b="1" dirty="0" smtClean="0">
                <a:latin typeface="仿宋" pitchFamily="49" charset="-122"/>
                <a:ea typeface="仿宋" pitchFamily="49" charset="-122"/>
              </a:rPr>
            </a:br>
            <a:r>
              <a:rPr lang="zh-CN" altLang="en-US" sz="2800" b="1" dirty="0" smtClean="0">
                <a:latin typeface="仿宋" pitchFamily="49" charset="-122"/>
                <a:ea typeface="仿宋" pitchFamily="49" charset="-122"/>
              </a:rPr>
              <a:t/>
            </a:r>
            <a:br>
              <a:rPr lang="zh-CN" altLang="en-US" sz="2800" b="1" dirty="0" smtClean="0">
                <a:latin typeface="仿宋" pitchFamily="49" charset="-122"/>
                <a:ea typeface="仿宋" pitchFamily="49" charset="-122"/>
              </a:rPr>
            </a:br>
            <a:r>
              <a:rPr lang="en-US" altLang="zh-CN" sz="2800" b="1" dirty="0">
                <a:latin typeface="仿宋" pitchFamily="49" charset="-122"/>
                <a:ea typeface="仿宋" pitchFamily="49" charset="-122"/>
              </a:rPr>
              <a:t>5</a:t>
            </a:r>
            <a:r>
              <a:rPr lang="zh-CN" altLang="en-US" sz="2800" b="1" dirty="0">
                <a:latin typeface="仿宋" pitchFamily="49" charset="-122"/>
                <a:ea typeface="仿宋" pitchFamily="49" charset="-122"/>
              </a:rPr>
              <a:t>、</a:t>
            </a:r>
            <a:r>
              <a:rPr lang="en-US" altLang="zh-CN" sz="2800" b="1" dirty="0">
                <a:latin typeface="仿宋" pitchFamily="49" charset="-122"/>
                <a:ea typeface="仿宋" pitchFamily="49" charset="-122"/>
              </a:rPr>
              <a:t>6</a:t>
            </a:r>
            <a:r>
              <a:rPr lang="zh-CN" altLang="en-US" sz="2800" b="1" dirty="0">
                <a:latin typeface="仿宋" pitchFamily="49" charset="-122"/>
                <a:ea typeface="仿宋" pitchFamily="49" charset="-122"/>
              </a:rPr>
              <a:t>、</a:t>
            </a:r>
            <a:r>
              <a:rPr lang="en-US" altLang="zh-CN" sz="2800" b="1" dirty="0">
                <a:latin typeface="仿宋" pitchFamily="49" charset="-122"/>
                <a:ea typeface="仿宋" pitchFamily="49" charset="-122"/>
              </a:rPr>
              <a:t>7</a:t>
            </a:r>
            <a:r>
              <a:rPr lang="zh-CN" altLang="en-US" sz="2800" b="1" dirty="0">
                <a:latin typeface="仿宋" pitchFamily="49" charset="-122"/>
                <a:ea typeface="仿宋" pitchFamily="49" charset="-122"/>
              </a:rPr>
              <a:t>、</a:t>
            </a:r>
            <a:r>
              <a:rPr lang="en-US" altLang="zh-CN" sz="2800" b="1" dirty="0">
                <a:latin typeface="仿宋" pitchFamily="49" charset="-122"/>
                <a:ea typeface="仿宋" pitchFamily="49" charset="-122"/>
              </a:rPr>
              <a:t>8——“</a:t>
            </a:r>
            <a:r>
              <a:rPr lang="zh-CN" altLang="en-US" sz="2800" b="1" dirty="0">
                <a:latin typeface="仿宋" pitchFamily="49" charset="-122"/>
                <a:ea typeface="仿宋" pitchFamily="49" charset="-122"/>
              </a:rPr>
              <a:t>泪”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checkerboard(across)">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 calcmode="lin" valueType="num">
                                      <p:cBhvr additive="base">
                                        <p:cTn id="18"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200" b="1" dirty="0" smtClean="0">
                <a:solidFill>
                  <a:srgbClr val="FF0000"/>
                </a:solidFill>
                <a:latin typeface="黑体" pitchFamily="49" charset="-122"/>
                <a:ea typeface="黑体" pitchFamily="49" charset="-122"/>
              </a:rPr>
              <a:t>红  烛</a:t>
            </a:r>
            <a:endParaRPr lang="zh-CN" altLang="en-US" sz="3200" b="1" dirty="0">
              <a:solidFill>
                <a:srgbClr val="FF0000"/>
              </a:solidFill>
              <a:latin typeface="黑体" pitchFamily="49" charset="-122"/>
              <a:ea typeface="黑体" pitchFamily="49" charset="-122"/>
            </a:endParaRPr>
          </a:p>
        </p:txBody>
      </p:sp>
      <p:graphicFrame>
        <p:nvGraphicFramePr>
          <p:cNvPr id="2050" name="对象 3"/>
          <p:cNvGraphicFramePr>
            <a:graphicFrameLocks noChangeAspect="1"/>
          </p:cNvGraphicFramePr>
          <p:nvPr>
            <p:ph idx="1"/>
          </p:nvPr>
        </p:nvGraphicFramePr>
        <p:xfrm>
          <a:off x="251520" y="1916832"/>
          <a:ext cx="8424936" cy="3384376"/>
        </p:xfrm>
        <a:graphic>
          <a:graphicData uri="http://schemas.openxmlformats.org/presentationml/2006/ole">
            <p:oleObj spid="_x0000_s2050" name="金山 WPS 文字" r:id="rId3" imgW="3847376" imgH="980602"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box(in)">
                                      <p:cBhvr>
                                        <p:cTn id="13"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sz="2800" b="1" dirty="0" smtClean="0">
                <a:solidFill>
                  <a:srgbClr val="FF0000"/>
                </a:solidFill>
                <a:latin typeface="仿宋" pitchFamily="49" charset="-122"/>
                <a:ea typeface="仿宋" pitchFamily="49" charset="-122"/>
              </a:rPr>
              <a:t>思考：</a:t>
            </a:r>
            <a:r>
              <a:rPr lang="zh-CN" altLang="en-US" sz="2800" b="1" dirty="0" smtClean="0">
                <a:latin typeface="仿宋" pitchFamily="49" charset="-122"/>
                <a:ea typeface="仿宋" pitchFamily="49" charset="-122"/>
              </a:rPr>
              <a:t>开</a:t>
            </a:r>
            <a:r>
              <a:rPr lang="zh-CN" altLang="en-US" sz="2800" b="1" dirty="0">
                <a:latin typeface="仿宋" pitchFamily="49" charset="-122"/>
                <a:ea typeface="仿宋" pitchFamily="49" charset="-122"/>
              </a:rPr>
              <a:t>头“红烛啊，这样红的烛”对全诗有什么作用？ </a:t>
            </a:r>
            <a:r>
              <a:rPr lang="zh-CN" altLang="en-US" sz="2800" b="1" dirty="0" smtClean="0">
                <a:latin typeface="仿宋" pitchFamily="49" charset="-122"/>
                <a:ea typeface="仿宋" pitchFamily="49" charset="-122"/>
              </a:rPr>
              <a:t/>
            </a:r>
            <a:br>
              <a:rPr lang="zh-CN" altLang="en-US" sz="2800" b="1" dirty="0" smtClean="0">
                <a:latin typeface="仿宋" pitchFamily="49" charset="-122"/>
                <a:ea typeface="仿宋" pitchFamily="49" charset="-122"/>
              </a:rPr>
            </a:br>
            <a:endParaRPr lang="zh-CN" altLang="en-US" sz="2800" b="1" dirty="0">
              <a:latin typeface="仿宋" pitchFamily="49" charset="-122"/>
              <a:ea typeface="仿宋" pitchFamily="49" charset="-122"/>
            </a:endParaRPr>
          </a:p>
        </p:txBody>
      </p:sp>
      <p:sp>
        <p:nvSpPr>
          <p:cNvPr id="3" name="内容占位符 2"/>
          <p:cNvSpPr>
            <a:spLocks noGrp="1"/>
          </p:cNvSpPr>
          <p:nvPr>
            <p:ph idx="1"/>
          </p:nvPr>
        </p:nvSpPr>
        <p:spPr/>
        <p:txBody>
          <a:bodyPr>
            <a:normAutofit/>
          </a:bodyPr>
          <a:lstStyle/>
          <a:p>
            <a:r>
              <a:rPr lang="zh-CN" altLang="en-US" sz="2800" b="1" dirty="0">
                <a:latin typeface="仿宋" pitchFamily="49" charset="-122"/>
                <a:ea typeface="仿宋" pitchFamily="49" charset="-122"/>
              </a:rPr>
              <a:t>是全诗抒情的中心和总纲。 </a:t>
            </a:r>
            <a:r>
              <a:rPr lang="zh-CN" altLang="en-US" sz="2800" b="1" dirty="0" smtClean="0">
                <a:latin typeface="仿宋" pitchFamily="49" charset="-122"/>
                <a:ea typeface="仿宋" pitchFamily="49" charset="-122"/>
              </a:rPr>
              <a:t/>
            </a:r>
            <a:br>
              <a:rPr lang="zh-CN" altLang="en-US" sz="2800" b="1" dirty="0" smtClean="0">
                <a:latin typeface="仿宋" pitchFamily="49" charset="-122"/>
                <a:ea typeface="仿宋" pitchFamily="49" charset="-122"/>
              </a:rPr>
            </a:br>
            <a:r>
              <a:rPr lang="zh-CN" altLang="en-US" sz="2800" b="1" dirty="0" smtClean="0">
                <a:latin typeface="仿宋" pitchFamily="49" charset="-122"/>
                <a:ea typeface="仿宋" pitchFamily="49" charset="-122"/>
              </a:rPr>
              <a:t/>
            </a:r>
            <a:br>
              <a:rPr lang="zh-CN" altLang="en-US" sz="2800" b="1" dirty="0" smtClean="0">
                <a:latin typeface="仿宋" pitchFamily="49" charset="-122"/>
                <a:ea typeface="仿宋" pitchFamily="49" charset="-122"/>
              </a:rPr>
            </a:br>
            <a:r>
              <a:rPr lang="zh-CN" altLang="en-US" sz="2800" b="1" dirty="0">
                <a:latin typeface="仿宋" pitchFamily="49" charset="-122"/>
                <a:ea typeface="仿宋" pitchFamily="49" charset="-122"/>
              </a:rPr>
              <a:t>一开头，诗人就怀着敬慕的心情赞叹荧荧的红烛。 </a:t>
            </a:r>
            <a:r>
              <a:rPr lang="zh-CN" altLang="en-US" sz="2800" b="1" dirty="0" smtClean="0">
                <a:latin typeface="仿宋" pitchFamily="49" charset="-122"/>
                <a:ea typeface="仿宋" pitchFamily="49" charset="-122"/>
              </a:rPr>
              <a:t/>
            </a:r>
            <a:br>
              <a:rPr lang="zh-CN" altLang="en-US" sz="2800" b="1" dirty="0" smtClean="0">
                <a:latin typeface="仿宋" pitchFamily="49" charset="-122"/>
                <a:ea typeface="仿宋" pitchFamily="49" charset="-122"/>
              </a:rPr>
            </a:br>
            <a:r>
              <a:rPr lang="zh-CN" altLang="en-US" sz="2800" b="1" dirty="0" smtClean="0">
                <a:latin typeface="仿宋" pitchFamily="49" charset="-122"/>
                <a:ea typeface="仿宋" pitchFamily="49" charset="-122"/>
              </a:rPr>
              <a:t/>
            </a:r>
            <a:br>
              <a:rPr lang="zh-CN" altLang="en-US" sz="2800" b="1" dirty="0" smtClean="0">
                <a:latin typeface="仿宋" pitchFamily="49" charset="-122"/>
                <a:ea typeface="仿宋" pitchFamily="49" charset="-122"/>
              </a:rPr>
            </a:br>
            <a:r>
              <a:rPr lang="zh-CN" altLang="en-US" sz="2800" b="1" dirty="0">
                <a:latin typeface="仿宋" pitchFamily="49" charset="-122"/>
                <a:ea typeface="仿宋" pitchFamily="49" charset="-122"/>
              </a:rPr>
              <a:t>“红”是赤诚的象征。红烛，在诗人眼里，是理想的人格的化身。</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2800" b="1" noProof="1" smtClean="0">
                <a:solidFill>
                  <a:srgbClr val="FF0000"/>
                </a:solidFill>
                <a:latin typeface="仿宋" pitchFamily="49" charset="-122"/>
                <a:ea typeface="仿宋" pitchFamily="49" charset="-122"/>
                <a:cs typeface="Times New Roman" panose="02020603050405020304" pitchFamily="18" charset="0"/>
              </a:rPr>
              <a:t>思考：</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吐出你的心来比比</a:t>
            </a:r>
            <a:r>
              <a:rPr lang="en-US" altLang="zh-CN" sz="2800" b="1" noProof="1">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一句中</a:t>
            </a:r>
            <a:r>
              <a:rPr lang="en-US" altLang="zh-CN" sz="2800" b="1" noProof="1">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吐</a:t>
            </a:r>
            <a:r>
              <a:rPr lang="en-US" altLang="zh-CN" sz="2800" b="1" noProof="1">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字有什么作用</a:t>
            </a:r>
            <a:r>
              <a:rPr lang="en-US" altLang="zh-CN" sz="2800" b="1" noProof="1">
                <a:solidFill>
                  <a:srgbClr val="000000"/>
                </a:solidFill>
                <a:latin typeface="仿宋" pitchFamily="49" charset="-122"/>
                <a:ea typeface="仿宋" pitchFamily="49" charset="-122"/>
                <a:cs typeface="Times New Roman" panose="02020603050405020304" pitchFamily="18" charset="0"/>
              </a:rPr>
              <a:t>?</a:t>
            </a:r>
            <a:endParaRPr lang="zh-CN" altLang="en-US" sz="2800" b="1" dirty="0">
              <a:latin typeface="仿宋" pitchFamily="49" charset="-122"/>
              <a:ea typeface="仿宋" pitchFamily="49" charset="-122"/>
            </a:endParaRPr>
          </a:p>
        </p:txBody>
      </p:sp>
      <p:sp>
        <p:nvSpPr>
          <p:cNvPr id="3" name="内容占位符 2"/>
          <p:cNvSpPr>
            <a:spLocks noGrp="1"/>
          </p:cNvSpPr>
          <p:nvPr>
            <p:ph idx="1"/>
          </p:nvPr>
        </p:nvSpPr>
        <p:spPr/>
        <p:txBody>
          <a:bodyPr>
            <a:normAutofit/>
          </a:bodyPr>
          <a:lstStyle/>
          <a:p>
            <a:r>
              <a:rPr lang="zh-CN" altLang="zh-CN" sz="2800" b="1" noProof="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a:t>
            </a:r>
            <a:r>
              <a:rPr lang="en-US" altLang="zh-CN" sz="2800" b="1" noProof="1" smtClean="0">
                <a:solidFill>
                  <a:srgbClr val="000000"/>
                </a:solidFill>
                <a:latin typeface="Times New Roman" panose="02020603050405020304" pitchFamily="18" charset="0"/>
                <a:ea typeface="+mn-ea"/>
                <a:cs typeface="Times New Roman" panose="02020603050405020304" pitchFamily="18" charset="0"/>
              </a:rPr>
              <a:t>“</a:t>
            </a:r>
            <a:r>
              <a:rPr lang="zh-CN" altLang="zh-CN" sz="2800" b="1" noProof="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吐</a:t>
            </a:r>
            <a:r>
              <a:rPr lang="en-US" altLang="zh-CN" sz="2800" b="1" noProof="1" smtClean="0">
                <a:solidFill>
                  <a:srgbClr val="000000"/>
                </a:solidFill>
                <a:latin typeface="Times New Roman" panose="02020603050405020304" pitchFamily="18" charset="0"/>
                <a:ea typeface="+mn-ea"/>
                <a:cs typeface="Times New Roman" panose="02020603050405020304" pitchFamily="18" charset="0"/>
              </a:rPr>
              <a:t>”</a:t>
            </a:r>
            <a:r>
              <a:rPr lang="zh-CN" altLang="zh-CN" sz="2800" b="1" noProof="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800" b="1" noProof="1" smtClean="0">
                <a:solidFill>
                  <a:srgbClr val="000000"/>
                </a:solidFill>
                <a:latin typeface="Times New Roman" panose="02020603050405020304" pitchFamily="18" charset="0"/>
                <a:ea typeface="+mn-ea"/>
                <a:cs typeface="Times New Roman" panose="02020603050405020304" pitchFamily="18" charset="0"/>
              </a:rPr>
              <a:t>,</a:t>
            </a:r>
            <a:r>
              <a:rPr lang="zh-CN" altLang="zh-CN" sz="2800" b="1" noProof="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生动形象</a:t>
            </a:r>
            <a:r>
              <a:rPr lang="en-US" altLang="zh-CN" sz="2800" b="1" noProof="1" smtClean="0">
                <a:solidFill>
                  <a:srgbClr val="000000"/>
                </a:solidFill>
                <a:latin typeface="Times New Roman" panose="02020603050405020304" pitchFamily="18" charset="0"/>
                <a:ea typeface="+mn-ea"/>
                <a:cs typeface="Times New Roman" panose="02020603050405020304" pitchFamily="18" charset="0"/>
              </a:rPr>
              <a:t>,</a:t>
            </a:r>
            <a:r>
              <a:rPr lang="zh-CN" altLang="zh-CN" sz="2800" b="1" noProof="1"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将诗人的奉献精神和赤诚表现得一览无余。</a:t>
            </a:r>
            <a:endParaRPr lang="zh-CN" alt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2800" b="1" noProof="1" smtClean="0">
                <a:solidFill>
                  <a:srgbClr val="FF0000"/>
                </a:solidFill>
                <a:latin typeface="仿宋" pitchFamily="49" charset="-122"/>
                <a:ea typeface="仿宋" pitchFamily="49" charset="-122"/>
                <a:cs typeface="Times New Roman" panose="02020603050405020304" pitchFamily="18" charset="0"/>
              </a:rPr>
              <a:t>思考：</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第</a:t>
            </a:r>
            <a:r>
              <a:rPr lang="en-US" altLang="zh-CN" sz="2800" b="1" noProof="1">
                <a:solidFill>
                  <a:srgbClr val="000000"/>
                </a:solidFill>
                <a:latin typeface="仿宋" pitchFamily="49" charset="-122"/>
                <a:ea typeface="仿宋" pitchFamily="49" charset="-122"/>
                <a:cs typeface="Times New Roman" panose="02020603050405020304" pitchFamily="18" charset="0"/>
              </a:rPr>
              <a:t>2</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节中说</a:t>
            </a:r>
            <a:r>
              <a:rPr lang="en-US" altLang="zh-CN" sz="2800" b="1" noProof="1">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一误再误</a:t>
            </a:r>
            <a:r>
              <a:rPr lang="en-US" altLang="zh-CN" sz="2800" b="1" noProof="1">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而第</a:t>
            </a:r>
            <a:r>
              <a:rPr lang="en-US" altLang="zh-CN" sz="2800" b="1" noProof="1">
                <a:solidFill>
                  <a:srgbClr val="000000"/>
                </a:solidFill>
                <a:latin typeface="仿宋" pitchFamily="49" charset="-122"/>
                <a:ea typeface="仿宋" pitchFamily="49" charset="-122"/>
                <a:cs typeface="Times New Roman" panose="02020603050405020304" pitchFamily="18" charset="0"/>
              </a:rPr>
              <a:t>3</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节却说</a:t>
            </a:r>
            <a:r>
              <a:rPr lang="en-US" altLang="zh-CN" sz="2800" b="1" noProof="1">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不误</a:t>
            </a:r>
            <a:r>
              <a:rPr lang="en-US" altLang="zh-CN" sz="2800" b="1" noProof="1">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不误</a:t>
            </a:r>
            <a:r>
              <a:rPr lang="en-US" altLang="zh-CN" sz="2800" b="1" noProof="1">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前后是否自相矛盾</a:t>
            </a:r>
            <a:r>
              <a:rPr lang="en-US" altLang="zh-CN" sz="2800" b="1" noProof="1">
                <a:solidFill>
                  <a:srgbClr val="000000"/>
                </a:solidFill>
                <a:latin typeface="仿宋" pitchFamily="49" charset="-122"/>
                <a:ea typeface="仿宋" pitchFamily="49" charset="-122"/>
                <a:cs typeface="Times New Roman" panose="02020603050405020304" pitchFamily="18" charset="0"/>
              </a:rPr>
              <a:t>?</a:t>
            </a:r>
            <a:endParaRPr lang="zh-CN" altLang="en-US" sz="2800" b="1" dirty="0">
              <a:latin typeface="仿宋" pitchFamily="49" charset="-122"/>
              <a:ea typeface="仿宋" pitchFamily="49" charset="-122"/>
            </a:endParaRPr>
          </a:p>
        </p:txBody>
      </p:sp>
      <p:sp>
        <p:nvSpPr>
          <p:cNvPr id="3" name="内容占位符 2"/>
          <p:cNvSpPr>
            <a:spLocks noGrp="1"/>
          </p:cNvSpPr>
          <p:nvPr>
            <p:ph idx="1"/>
          </p:nvPr>
        </p:nvSpPr>
        <p:spPr>
          <a:xfrm>
            <a:off x="251520" y="1600200"/>
            <a:ext cx="8435280" cy="4525963"/>
          </a:xfrm>
        </p:spPr>
        <p:txBody>
          <a:bodyPr>
            <a:normAutofit/>
          </a:bodyPr>
          <a:lstStyle/>
          <a:p>
            <a:r>
              <a:rPr lang="en-US" altLang="zh-CN" sz="2800" b="1" noProof="1" smtClean="0">
                <a:solidFill>
                  <a:srgbClr val="000000"/>
                </a:solidFill>
                <a:latin typeface="仿宋" pitchFamily="49" charset="-122"/>
                <a:ea typeface="仿宋" pitchFamily="49" charset="-122"/>
                <a:cs typeface="Times New Roman" panose="02020603050405020304" pitchFamily="18" charset="0"/>
              </a:rPr>
              <a:t>    </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前后并不自相矛盾。</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一误再误</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错怪红烛的语气很强烈</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又包含着自作聪明的意味</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不误</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不误</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用了反复手法</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否定语气更加强烈。一反一正两种回答</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相形之下</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更强烈地表现了认识的根本转变</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包含着对先前自作聪明的惭愧</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由顿悟而对红烛产生了深为敬仰的感情。诗人彻悟了</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光是要</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烧</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出来的</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只有自我燃烧</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才能放出光芒。这正是与利己主义哲学完全对立的一种新的人生观。诗人的思考</a:t>
            </a:r>
            <a:r>
              <a:rPr lang="en-US" altLang="zh-CN" sz="2800" b="1" noProof="1" smtClean="0">
                <a:solidFill>
                  <a:srgbClr val="000000"/>
                </a:solidFill>
                <a:latin typeface="仿宋" pitchFamily="49" charset="-122"/>
                <a:ea typeface="仿宋" pitchFamily="49" charset="-122"/>
                <a:cs typeface="Times New Roman" panose="02020603050405020304" pitchFamily="18" charset="0"/>
              </a:rPr>
              <a:t>,</a:t>
            </a:r>
            <a:r>
              <a:rPr lang="zh-CN" altLang="zh-CN" sz="2800" b="1" noProof="1" smtClean="0">
                <a:solidFill>
                  <a:srgbClr val="000000"/>
                </a:solidFill>
                <a:latin typeface="仿宋" pitchFamily="49" charset="-122"/>
                <a:ea typeface="仿宋" pitchFamily="49" charset="-122"/>
                <a:cs typeface="Times New Roman" panose="02020603050405020304" pitchFamily="18" charset="0"/>
              </a:rPr>
              <a:t>实际上反映了那个时代进步青年在探索人生真谛的思想历程中所遇到的矛盾和获得的觉悟。</a:t>
            </a:r>
            <a:endParaRPr lang="zh-CN" altLang="en-US" sz="2800" b="1" dirty="0">
              <a:latin typeface="仿宋" pitchFamily="49" charset="-122"/>
              <a:ea typeface="仿宋"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zh-CN" altLang="en-US" sz="3100" b="1" dirty="0" smtClean="0">
                <a:solidFill>
                  <a:srgbClr val="FF0000"/>
                </a:solidFill>
                <a:latin typeface="仿宋" pitchFamily="49" charset="-122"/>
                <a:ea typeface="仿宋" pitchFamily="49" charset="-122"/>
              </a:rPr>
              <a:t>思考：</a:t>
            </a:r>
            <a:r>
              <a:rPr lang="zh-CN" altLang="en-US" sz="3100" b="1" dirty="0" smtClean="0">
                <a:latin typeface="仿宋" pitchFamily="49" charset="-122"/>
                <a:ea typeface="仿宋" pitchFamily="49" charset="-122"/>
              </a:rPr>
              <a:t>怎</a:t>
            </a:r>
            <a:r>
              <a:rPr lang="zh-CN" altLang="en-US" sz="3100" b="1" dirty="0">
                <a:latin typeface="仿宋" pitchFamily="49" charset="-122"/>
                <a:ea typeface="仿宋" pitchFamily="49" charset="-122"/>
              </a:rPr>
              <a:t>样理解“烧破世人的梦，烧沸世人的血</a:t>
            </a:r>
            <a:r>
              <a:rPr lang="en-US" altLang="zh-CN" sz="3100" b="1" dirty="0">
                <a:latin typeface="仿宋" pitchFamily="49" charset="-122"/>
                <a:ea typeface="仿宋" pitchFamily="49" charset="-122"/>
              </a:rPr>
              <a:t>——</a:t>
            </a:r>
            <a:r>
              <a:rPr lang="zh-CN" altLang="en-US" sz="3100" b="1" dirty="0">
                <a:latin typeface="仿宋" pitchFamily="49" charset="-122"/>
                <a:ea typeface="仿宋" pitchFamily="49" charset="-122"/>
              </a:rPr>
              <a:t>也救出他们的灵魂，也捣破他们的监狱！”</a:t>
            </a:r>
            <a:r>
              <a:rPr lang="zh-CN" altLang="en-US" dirty="0"/>
              <a:t> </a:t>
            </a:r>
          </a:p>
        </p:txBody>
      </p:sp>
      <p:sp>
        <p:nvSpPr>
          <p:cNvPr id="3" name="内容占位符 2"/>
          <p:cNvSpPr>
            <a:spLocks noGrp="1"/>
          </p:cNvSpPr>
          <p:nvPr>
            <p:ph idx="1"/>
          </p:nvPr>
        </p:nvSpPr>
        <p:spPr>
          <a:xfrm>
            <a:off x="0" y="1628800"/>
            <a:ext cx="8892480" cy="4525963"/>
          </a:xfrm>
        </p:spPr>
        <p:txBody>
          <a:bodyPr>
            <a:noAutofit/>
          </a:bodyPr>
          <a:lstStyle/>
          <a:p>
            <a:r>
              <a:rPr lang="zh-CN" altLang="en-US" sz="2400" b="1" dirty="0" smtClean="0">
                <a:latin typeface="仿宋" pitchFamily="49" charset="-122"/>
                <a:ea typeface="仿宋" pitchFamily="49" charset="-122"/>
              </a:rPr>
              <a:t>    是</a:t>
            </a:r>
            <a:r>
              <a:rPr lang="zh-CN" altLang="en-US" sz="2400" b="1" dirty="0">
                <a:latin typeface="仿宋" pitchFamily="49" charset="-122"/>
                <a:ea typeface="仿宋" pitchFamily="49" charset="-122"/>
              </a:rPr>
              <a:t>诗人对红烛的殷殷寄语，也是诗人的自勉自励。“既制了，便烧着”，便要燃烧不息，“有一分热，发一分光”。人生的天职也在于奉献，活着就要让生命之火熊熊燃烧，让智慧和才能放也灿烂的火光。诗人借着红烛的形象激励自己，表达自己的信念和心愿。“烧罢！烧罢！</a:t>
            </a:r>
            <a:r>
              <a:rPr lang="en-US" altLang="zh-CN" sz="2400" b="1" dirty="0">
                <a:latin typeface="仿宋" pitchFamily="49" charset="-122"/>
                <a:ea typeface="仿宋" pitchFamily="49" charset="-122"/>
              </a:rPr>
              <a:t>……</a:t>
            </a:r>
            <a:r>
              <a:rPr lang="zh-CN" altLang="en-US" sz="2400" b="1" dirty="0">
                <a:latin typeface="仿宋" pitchFamily="49" charset="-122"/>
                <a:ea typeface="仿宋" pitchFamily="49" charset="-122"/>
              </a:rPr>
              <a:t>监狱！” </a:t>
            </a:r>
            <a:r>
              <a:rPr lang="zh-CN" altLang="en-US" sz="2400" b="1" dirty="0" smtClean="0">
                <a:latin typeface="仿宋" pitchFamily="49" charset="-122"/>
                <a:ea typeface="仿宋" pitchFamily="49" charset="-122"/>
              </a:rPr>
              <a:t/>
            </a:r>
            <a:br>
              <a:rPr lang="zh-CN" altLang="en-US" sz="2400" b="1" dirty="0" smtClean="0">
                <a:latin typeface="仿宋" pitchFamily="49" charset="-122"/>
                <a:ea typeface="仿宋" pitchFamily="49" charset="-122"/>
              </a:rPr>
            </a:br>
            <a:r>
              <a:rPr lang="zh-CN" altLang="en-US" sz="2400" b="1" dirty="0" smtClean="0">
                <a:latin typeface="仿宋" pitchFamily="49" charset="-122"/>
                <a:ea typeface="仿宋" pitchFamily="49" charset="-122"/>
              </a:rPr>
              <a:t>    当</a:t>
            </a:r>
            <a:r>
              <a:rPr lang="zh-CN" altLang="en-US" sz="2400" b="1" dirty="0">
                <a:latin typeface="仿宋" pitchFamily="49" charset="-122"/>
                <a:ea typeface="仿宋" pitchFamily="49" charset="-122"/>
              </a:rPr>
              <a:t>时，民众深受封建主义帝国主义思想文化的毒害，如沉睡梦中尚未觉醒，血性犹存然而麻木不仁，有如身陷囵圄受着禁锢。诗人认为：自己的职责，就在于从梦中唤醒世人、救治世人的灵魂。使民众觉悟，使民众奋起，使民众热血沸腾，使民众走向光明，从封建主义帝国主义所设置的精神监狱中解放出来。 </a:t>
            </a:r>
            <a:r>
              <a:rPr lang="zh-CN" altLang="en-US" sz="2400" b="1" dirty="0" smtClean="0">
                <a:latin typeface="仿宋" pitchFamily="49" charset="-122"/>
                <a:ea typeface="仿宋" pitchFamily="49" charset="-122"/>
              </a:rPr>
              <a:t/>
            </a:r>
            <a:br>
              <a:rPr lang="zh-CN" altLang="en-US" sz="2400" b="1" dirty="0" smtClean="0">
                <a:latin typeface="仿宋" pitchFamily="49" charset="-122"/>
                <a:ea typeface="仿宋" pitchFamily="49" charset="-122"/>
              </a:rPr>
            </a:br>
            <a:r>
              <a:rPr lang="zh-CN" altLang="en-US" sz="2400" b="1" dirty="0" smtClean="0">
                <a:latin typeface="仿宋" pitchFamily="49" charset="-122"/>
                <a:ea typeface="仿宋" pitchFamily="49" charset="-122"/>
              </a:rPr>
              <a:t>    诗</a:t>
            </a:r>
            <a:r>
              <a:rPr lang="zh-CN" altLang="en-US" sz="2400" b="1" dirty="0">
                <a:latin typeface="仿宋" pitchFamily="49" charset="-122"/>
                <a:ea typeface="仿宋" pitchFamily="49" charset="-122"/>
              </a:rPr>
              <a:t>人爱国的赤诚之心是与祖国人民的命运，联系在一起的。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1062</TotalTime>
  <Words>3111</Words>
  <Application>Microsoft Office PowerPoint</Application>
  <PresentationFormat>全屏显示(4:3)</PresentationFormat>
  <Paragraphs>47</Paragraphs>
  <Slides>20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22" baseType="lpstr">
      <vt:lpstr>Office 主题</vt:lpstr>
      <vt:lpstr>金山 WPS 文字</vt:lpstr>
      <vt:lpstr>红  烛</vt:lpstr>
      <vt:lpstr>知人论世</vt:lpstr>
      <vt:lpstr>写作背景</vt:lpstr>
      <vt:lpstr>品读诗歌，理清抒情脉络  </vt:lpstr>
      <vt:lpstr>红  烛</vt:lpstr>
      <vt:lpstr>思考：开头“红烛啊，这样红的烛”对全诗有什么作用？  </vt:lpstr>
      <vt:lpstr>思考：“吐出你的心来比比”一句中“吐”字有什么作用?</vt:lpstr>
      <vt:lpstr>思考：第2节中说“一误再误”,而第3节却说“不误,不误!”前后是否自相矛盾?</vt:lpstr>
      <vt:lpstr>思考：怎样理解“烧破世人的梦，烧沸世人的血——也救出他们的灵魂，也捣破他们的监狱！” </vt:lpstr>
      <vt:lpstr>思考：第五至第七节你认为写了“泪”的哪些内容？</vt:lpstr>
      <vt:lpstr>思考：怎样理解“莫问收获，但问耕耘。”  </vt:lpstr>
      <vt:lpstr>小结：理清抒情脉络  </vt:lpstr>
      <vt:lpstr>赏析表现手法 </vt:lpstr>
      <vt:lpstr>问题：全诗九节，每一节开头都是一声“红烛啊”，这是什么修辞？有什么作用？  </vt:lpstr>
      <vt:lpstr>理解重要的句子</vt:lpstr>
      <vt:lpstr>2、是残风来侵你的光芒，你烧得不稳时，才着急得流泪！ </vt:lpstr>
      <vt:lpstr>3、原是要“烧”出你的光来（引号的作用） </vt:lpstr>
      <vt:lpstr>探究主旨  </vt:lpstr>
      <vt:lpstr>这首诗，诗人由红烛联想到诗人的心，它们之间的相似点或相关处是什么 ？ 用红烛与诗人的心相比有什么深刻含义？  </vt:lpstr>
      <vt:lpstr>结束语</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  烛</dc:title>
  <dc:creator>Administrator</dc:creator>
  <cp:lastModifiedBy>Administrator</cp:lastModifiedBy>
  <cp:revision>28</cp:revision>
  <dcterms:created xsi:type="dcterms:W3CDTF">2019-09-04T08:46:43Z</dcterms:created>
  <dcterms:modified xsi:type="dcterms:W3CDTF">2019-09-06T01:07:53Z</dcterms:modified>
</cp:coreProperties>
</file>