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12"/>
  </p:notesMasterIdLst>
  <p:sldIdLst>
    <p:sldId id="259" r:id="rId5"/>
    <p:sldId id="261" r:id="rId6"/>
    <p:sldId id="262" r:id="rId7"/>
    <p:sldId id="264" r:id="rId8"/>
    <p:sldId id="266" r:id="rId9"/>
    <p:sldId id="267" r:id="rId10"/>
    <p:sldId id="268" r:id="rId11"/>
    <p:sldId id="272" r:id="rId13"/>
    <p:sldId id="348" r:id="rId14"/>
    <p:sldId id="275" r:id="rId15"/>
    <p:sldId id="273" r:id="rId16"/>
    <p:sldId id="277" r:id="rId17"/>
    <p:sldId id="278" r:id="rId18"/>
    <p:sldId id="279" r:id="rId19"/>
    <p:sldId id="351" r:id="rId20"/>
    <p:sldId id="284" r:id="rId21"/>
    <p:sldId id="283" r:id="rId22"/>
    <p:sldId id="349" r:id="rId23"/>
    <p:sldId id="352" r:id="rId24"/>
    <p:sldId id="353" r:id="rId25"/>
    <p:sldId id="286" r:id="rId26"/>
    <p:sldId id="300" r:id="rId27"/>
    <p:sldId id="302" r:id="rId28"/>
    <p:sldId id="303" r:id="rId29"/>
    <p:sldId id="310" r:id="rId30"/>
    <p:sldId id="307" r:id="rId31"/>
    <p:sldId id="308" r:id="rId32"/>
    <p:sldId id="311" r:id="rId33"/>
    <p:sldId id="350" r:id="rId34"/>
    <p:sldId id="343" r:id="rId3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00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128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6" name="页眉占位符 16385"/>
          <p:cNvSpPr>
            <a:spLocks noGrp="1"/>
          </p:cNvSpPr>
          <p:nvPr>
            <p:ph type="hdr" sz="quarter"/>
          </p:nvPr>
        </p:nvSpPr>
        <p:spPr>
          <a:xfrm>
            <a:off x="0" y="0"/>
            <a:ext cx="2971800" cy="457200"/>
          </a:xfrm>
          <a:prstGeom prst="rect">
            <a:avLst/>
          </a:prstGeom>
          <a:noFill/>
          <a:ln w="9525">
            <a:noFill/>
          </a:ln>
        </p:spPr>
        <p:txBody>
          <a:bodyPr/>
          <a:p>
            <a:pPr lvl="0"/>
            <a:endParaRPr lang="zh-CN" sz="1200" dirty="0"/>
          </a:p>
        </p:txBody>
      </p:sp>
      <p:sp>
        <p:nvSpPr>
          <p:cNvPr id="16387" name="日期占位符 16386"/>
          <p:cNvSpPr>
            <a:spLocks noGrp="1"/>
          </p:cNvSpPr>
          <p:nvPr>
            <p:ph type="dt" idx="1"/>
          </p:nvPr>
        </p:nvSpPr>
        <p:spPr>
          <a:xfrm>
            <a:off x="3884613" y="0"/>
            <a:ext cx="2971800" cy="457200"/>
          </a:xfrm>
          <a:prstGeom prst="rect">
            <a:avLst/>
          </a:prstGeom>
          <a:noFill/>
          <a:ln w="9525">
            <a:noFill/>
          </a:ln>
        </p:spPr>
        <p:txBody>
          <a:bodyPr/>
          <a:p>
            <a:pPr lvl="0" algn="r"/>
            <a:endParaRPr lang="zh-CN" altLang="en-US" sz="1200" dirty="0"/>
          </a:p>
        </p:txBody>
      </p:sp>
      <p:sp>
        <p:nvSpPr>
          <p:cNvPr id="16388" name="幻灯片图像占位符 16387"/>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16389" name="文本占位符 16388"/>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390" name="页脚占位符 16389"/>
          <p:cNvSpPr>
            <a:spLocks noGrp="1"/>
          </p:cNvSpPr>
          <p:nvPr>
            <p:ph type="ftr" sz="quarter" idx="4"/>
          </p:nvPr>
        </p:nvSpPr>
        <p:spPr>
          <a:xfrm>
            <a:off x="0" y="8685213"/>
            <a:ext cx="2971800" cy="457200"/>
          </a:xfrm>
          <a:prstGeom prst="rect">
            <a:avLst/>
          </a:prstGeom>
          <a:noFill/>
          <a:ln w="9525">
            <a:noFill/>
          </a:ln>
        </p:spPr>
        <p:txBody>
          <a:bodyPr anchor="b"/>
          <a:p>
            <a:pPr lvl="0"/>
            <a:endParaRPr lang="zh-CN" sz="1200" dirty="0"/>
          </a:p>
        </p:txBody>
      </p:sp>
      <p:sp>
        <p:nvSpPr>
          <p:cNvPr id="16391" name="灯片编号占位符 16390"/>
          <p:cNvSpPr>
            <a:spLocks noGrp="1"/>
          </p:cNvSpPr>
          <p:nvPr>
            <p:ph type="sldNum" sz="quarter" idx="5"/>
          </p:nvPr>
        </p:nvSpPr>
        <p:spPr>
          <a:xfrm>
            <a:off x="3884613" y="8685213"/>
            <a:ext cx="2971800" cy="457200"/>
          </a:xfrm>
          <a:prstGeom prst="rect">
            <a:avLst/>
          </a:prstGeom>
          <a:noFill/>
          <a:ln w="9525">
            <a:noFill/>
          </a:ln>
        </p:spPr>
        <p:txBody>
          <a:bodyPr anchor="b"/>
          <a:p>
            <a:pPr lvl="0" algn="r"/>
            <a:fld id="{9A0DB2DC-4C9A-4742-B13C-FB6460FD3503}" type="slidenum">
              <a:rPr lang="zh-CN" sz="1200" dirty="0"/>
            </a:fld>
            <a:endParaRPr lang="zh-CN" sz="120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25601"/>
          <p:cNvSpPr>
            <a:spLocks noRot="1" noTextEdit="1"/>
          </p:cNvSpPr>
          <p:nvPr>
            <p:ph type="sldImg"/>
          </p:nvPr>
        </p:nvSpPr>
        <p:spPr/>
      </p:sp>
      <p:sp>
        <p:nvSpPr>
          <p:cNvPr id="25603" name="文本占位符 25602"/>
          <p:cNvSpPr>
            <a:spLocks noGrp="1"/>
          </p:cNvSpPr>
          <p:nvPr>
            <p:ph type="body" idx="1"/>
          </p:nvPr>
        </p:nvSpPr>
        <p:spPr>
          <a:xfrm>
            <a:off x="914400" y="4343400"/>
            <a:ext cx="5029200" cy="4114800"/>
          </a:xfrm>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sz="1200" dirty="0"/>
            </a:fld>
            <a:endParaRPr 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8" name="幻灯片图像占位符 111617"/>
          <p:cNvSpPr>
            <a:spLocks noRot="1" noTextEdit="1"/>
          </p:cNvSpPr>
          <p:nvPr>
            <p:ph type="sldImg"/>
          </p:nvPr>
        </p:nvSpPr>
        <p:spPr/>
      </p:sp>
      <p:sp>
        <p:nvSpPr>
          <p:cNvPr id="111619" name="文本占位符 111618"/>
          <p:cNvSpPr>
            <a:spLocks noGrp="1"/>
          </p:cNvSpPr>
          <p:nvPr>
            <p:ph type="body" idx="1"/>
          </p:nvPr>
        </p:nvSpPr>
        <p:spPr>
          <a:xfrm>
            <a:off x="914400" y="4343400"/>
            <a:ext cx="5029200" cy="4114800"/>
          </a:xfrm>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sz="1200" dirty="0"/>
            </a:fld>
            <a:endParaRPr 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幻灯片图像占位符 115713"/>
          <p:cNvSpPr>
            <a:spLocks noRot="1" noTextEdit="1"/>
          </p:cNvSpPr>
          <p:nvPr>
            <p:ph type="sldImg"/>
          </p:nvPr>
        </p:nvSpPr>
        <p:spPr/>
      </p:sp>
      <p:sp>
        <p:nvSpPr>
          <p:cNvPr id="115715" name="文本占位符 115714"/>
          <p:cNvSpPr>
            <a:spLocks noGrp="1"/>
          </p:cNvSpPr>
          <p:nvPr>
            <p:ph type="body" idx="1"/>
          </p:nvPr>
        </p:nvSpPr>
        <p:spPr>
          <a:xfrm>
            <a:off x="914400" y="4343400"/>
            <a:ext cx="5029200" cy="4114800"/>
          </a:xfrm>
        </p:spPr>
        <p:txBody>
          <a:bodyPr/>
          <a:p>
            <a:pPr lvl="0"/>
            <a:endParaRPr dirty="0"/>
          </a:p>
        </p:txBody>
      </p:sp>
      <p:sp>
        <p:nvSpPr>
          <p:cNvPr id="2" name="灯片编号占位符 1"/>
          <p:cNvSpPr/>
          <p:nvPr>
            <p:ph type="sldNum" sz="quarter" idx="2"/>
          </p:nvPr>
        </p:nvSpPr>
        <p:spPr/>
        <p:txBody>
          <a:bodyPr/>
          <a:p>
            <a:pPr lvl="0" algn="r"/>
            <a:fld id="{9A0DB2DC-4C9A-4742-B13C-FB6460FD3503}" type="slidenum">
              <a:rPr lang="zh-CN" sz="1200" dirty="0"/>
            </a:fld>
            <a:endParaRPr 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19458" name="标题 19457"/>
          <p:cNvSpPr>
            <a:spLocks noGrp="1" noRot="1"/>
          </p:cNvSpPr>
          <p:nvPr>
            <p:ph type="ctrTitle"/>
          </p:nvPr>
        </p:nvSpPr>
        <p:spPr>
          <a:xfrm>
            <a:off x="3962400" y="1066800"/>
            <a:ext cx="4648200" cy="1981200"/>
          </a:xfrm>
          <a:prstGeom prst="rect">
            <a:avLst/>
          </a:prstGeom>
          <a:noFill/>
          <a:ln w="9525">
            <a:noFill/>
          </a:ln>
        </p:spPr>
        <p:txBody>
          <a:bodyPr anchor="ctr"/>
          <a:lstStyle>
            <a:lvl1pPr lvl="0">
              <a:defRPr kern="1200"/>
            </a:lvl1pPr>
          </a:lstStyle>
          <a:p>
            <a:pPr lvl="0"/>
            <a:r>
              <a:rPr lang="zh-CN" altLang="en-US" dirty="0"/>
              <a:t>单击此处编辑母版标题样式</a:t>
            </a:r>
            <a:endParaRPr lang="zh-CN" altLang="en-US" dirty="0"/>
          </a:p>
        </p:txBody>
      </p:sp>
      <p:sp>
        <p:nvSpPr>
          <p:cNvPr id="19459" name="副标题 19458"/>
          <p:cNvSpPr>
            <a:spLocks noGrp="1" noRot="1"/>
          </p:cNvSpPr>
          <p:nvPr>
            <p:ph type="subTitle" idx="1"/>
          </p:nvPr>
        </p:nvSpPr>
        <p:spPr>
          <a:xfrm>
            <a:off x="3962400" y="3657600"/>
            <a:ext cx="4572000" cy="16764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dirty="0"/>
              <a:t>单击此处编辑母版副标题样式</a:t>
            </a:r>
            <a:endParaRPr lang="zh-CN" altLang="en-US" dirty="0"/>
          </a:p>
        </p:txBody>
      </p:sp>
      <p:sp>
        <p:nvSpPr>
          <p:cNvPr id="19460" name="日期占位符 19459"/>
          <p:cNvSpPr>
            <a:spLocks noGrp="1"/>
          </p:cNvSpPr>
          <p:nvPr>
            <p:ph type="dt" sz="half" idx="2"/>
          </p:nvPr>
        </p:nvSpPr>
        <p:spPr>
          <a:xfrm>
            <a:off x="301625" y="6076950"/>
            <a:ext cx="2289175" cy="476250"/>
          </a:xfrm>
          <a:prstGeom prst="rect">
            <a:avLst/>
          </a:prstGeom>
          <a:noFill/>
          <a:ln w="9525">
            <a:noFill/>
          </a:ln>
        </p:spPr>
        <p:txBody>
          <a:bodyPr anchor="t"/>
          <a:p>
            <a:endParaRPr lang="zh-CN" altLang="en-US" dirty="0"/>
          </a:p>
        </p:txBody>
      </p:sp>
      <p:sp>
        <p:nvSpPr>
          <p:cNvPr id="19461" name="页脚占位符 19460"/>
          <p:cNvSpPr>
            <a:spLocks noGrp="1"/>
          </p:cNvSpPr>
          <p:nvPr>
            <p:ph type="ftr" sz="quarter" idx="3"/>
          </p:nvPr>
        </p:nvSpPr>
        <p:spPr>
          <a:xfrm>
            <a:off x="3124200" y="6076950"/>
            <a:ext cx="2895600" cy="476250"/>
          </a:xfrm>
          <a:prstGeom prst="rect">
            <a:avLst/>
          </a:prstGeom>
          <a:noFill/>
          <a:ln w="9525">
            <a:noFill/>
          </a:ln>
        </p:spPr>
        <p:txBody>
          <a:bodyPr anchor="t"/>
          <a:p>
            <a:endParaRPr lang="zh-CN" dirty="0"/>
          </a:p>
        </p:txBody>
      </p:sp>
      <p:sp>
        <p:nvSpPr>
          <p:cNvPr id="19462" name="灯片编号占位符 19461"/>
          <p:cNvSpPr>
            <a:spLocks noGrp="1"/>
          </p:cNvSpPr>
          <p:nvPr>
            <p:ph type="sldNum" sz="quarter" idx="4"/>
          </p:nvPr>
        </p:nvSpPr>
        <p:spPr>
          <a:xfrm>
            <a:off x="6553200" y="6076950"/>
            <a:ext cx="2289175" cy="476250"/>
          </a:xfrm>
          <a:prstGeom prst="rect">
            <a:avLst/>
          </a:prstGeom>
          <a:noFill/>
          <a:ln w="9525">
            <a:noFill/>
          </a:ln>
        </p:spPr>
        <p:txBody>
          <a:bodyPr anchor="t"/>
          <a:p>
            <a:fld id="{9A0DB2DC-4C9A-4742-B13C-FB6460FD3503}" type="slidenum">
              <a:rPr lang="zh-CN" dirty="0"/>
            </a:fld>
            <a:endParaRPr lang="zh-CN"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685800"/>
            <a:ext cx="2286000"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0" y="685800"/>
            <a:ext cx="6725478"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dirty="0"/>
          </a:p>
        </p:txBody>
      </p:sp>
      <p:sp>
        <p:nvSpPr>
          <p:cNvPr id="6" name="灯片编号占位符 5"/>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transition spd="med">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dirty="0"/>
          </a:p>
        </p:txBody>
      </p:sp>
      <p:sp>
        <p:nvSpPr>
          <p:cNvPr id="9" name="灯片编号占位符 8"/>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dirty="0"/>
          </a:p>
        </p:txBody>
      </p:sp>
      <p:sp>
        <p:nvSpPr>
          <p:cNvPr id="5" name="灯片编号占位符 4"/>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dirty="0"/>
          </a:p>
        </p:txBody>
      </p:sp>
      <p:sp>
        <p:nvSpPr>
          <p:cNvPr id="4" name="灯片编号占位符 3"/>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dirty="0"/>
          </a:p>
        </p:txBody>
      </p:sp>
      <p:sp>
        <p:nvSpPr>
          <p:cNvPr id="7" name="灯片编号占位符 6"/>
          <p:cNvSpPr>
            <a:spLocks noGrp="1"/>
          </p:cNvSpPr>
          <p:nvPr>
            <p:ph type="sldNum" sz="quarter" idx="12"/>
          </p:nvPr>
        </p:nvSpPr>
        <p:spPr/>
        <p:txBody>
          <a:bodyPr/>
          <a:lstStyle/>
          <a:p>
            <a:pPr lvl="0"/>
            <a:fld id="{9A0DB2DC-4C9A-4742-B13C-FB6460FD3503}" type="slidenum">
              <a:rPr lang="zh-CN" dirty="0"/>
            </a:fld>
            <a:endParaRPr lang="zh-CN"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8434" name="标题 18433"/>
          <p:cNvSpPr>
            <a:spLocks noGrp="1" noRot="1"/>
          </p:cNvSpPr>
          <p:nvPr>
            <p:ph type="title"/>
          </p:nvPr>
        </p:nvSpPr>
        <p:spPr>
          <a:xfrm>
            <a:off x="0" y="685800"/>
            <a:ext cx="91440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8435" name="文本占位符 18434"/>
          <p:cNvSpPr>
            <a:spLocks noGrp="1" noRot="1"/>
          </p:cNvSpPr>
          <p:nvPr>
            <p:ph type="body" idx="1"/>
          </p:nvPr>
        </p:nvSpPr>
        <p:spPr>
          <a:xfrm>
            <a:off x="304800" y="1981200"/>
            <a:ext cx="8540750" cy="3886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436" name="日期占位符 18435"/>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zh-CN" altLang="en-US" dirty="0"/>
          </a:p>
        </p:txBody>
      </p:sp>
      <p:sp>
        <p:nvSpPr>
          <p:cNvPr id="18437" name="页脚占位符 18436"/>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zh-CN" dirty="0"/>
          </a:p>
        </p:txBody>
      </p:sp>
      <p:sp>
        <p:nvSpPr>
          <p:cNvPr id="18438" name="灯片编号占位符 18437"/>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6000" b="1" i="0" u="none" kern="1200" baseline="0">
          <a:solidFill>
            <a:srgbClr val="CC0000"/>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v"/>
        <a:defRPr sz="2800" b="1" i="0" u="none" kern="1200" baseline="0">
          <a:solidFill>
            <a:srgbClr val="0000FF"/>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1" i="0" u="none" kern="1200" baseline="0">
          <a:solidFill>
            <a:srgbClr val="0000FF"/>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0000"/>
        <a:buFont typeface="Wingdings" panose="05000000000000000000" pitchFamily="2" charset="2"/>
        <a:buChar char="v"/>
        <a:defRPr sz="2800" b="1" i="0" u="none" kern="1200" baseline="0">
          <a:solidFill>
            <a:srgbClr val="0000FF"/>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800" b="1" i="0" u="none" kern="1200" baseline="0">
          <a:solidFill>
            <a:srgbClr val="0000FF"/>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800" b="1" i="0" u="none" kern="1200" baseline="0">
          <a:solidFill>
            <a:srgbClr val="0000FF"/>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800" b="1" i="0" u="none" kern="1200" baseline="0">
          <a:solidFill>
            <a:srgbClr val="0000FF"/>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800" b="1" i="0" u="none" kern="1200" baseline="0">
          <a:solidFill>
            <a:srgbClr val="0000FF"/>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800" b="1" i="0" u="none" kern="1200" baseline="0">
          <a:solidFill>
            <a:srgbClr val="0000FF"/>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800" b="1" i="0" u="none" kern="1200" baseline="0">
          <a:solidFill>
            <a:srgbClr val="0000FF"/>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22" name="标题 3072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23" name="文本占位符 3072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24" name="日期占位符 30723"/>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30725" name="页脚占位符 30724"/>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dirty="0"/>
          </a:p>
        </p:txBody>
      </p:sp>
      <p:sp>
        <p:nvSpPr>
          <p:cNvPr id="30726" name="灯片编号占位符 30725"/>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dirty="0"/>
            </a:fld>
            <a:endParaRPr 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diamond/>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9.jpeg"/><Relationship Id="rId3" Type="http://schemas.openxmlformats.org/officeDocument/2006/relationships/image" Target="../media/image8.png"/><Relationship Id="rId2" Type="http://schemas.microsoft.com/office/2007/relationships/media" Target="file:///D:\&#25945;&#23398;&#36164;&#28304;\&#39640;&#20108;&#19979;&#26399;&#36164;&#28304;\&#20013;&#22269;&#21476;&#20195;&#35799;&#27468;&#25955;&#25991;&#27427;&#36175;\&#31532;&#19968;&#21333;&#20803;\&#28248;&#22827;&#20154;\&#28248;&#22827;&#20154;.mp3" TargetMode="External"/><Relationship Id="rId1" Type="http://schemas.openxmlformats.org/officeDocument/2006/relationships/audio" Target="file:///D:\&#25945;&#23398;&#36164;&#28304;\&#39640;&#20108;&#19979;&#26399;&#36164;&#28304;\&#20013;&#22269;&#21476;&#20195;&#35799;&#27468;&#25955;&#25991;&#27427;&#36175;\&#31532;&#19968;&#21333;&#20803;\&#28248;&#22827;&#20154;\&#28248;&#22827;&#20154;.mp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8.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图片 5121" descr="098"/>
          <p:cNvPicPr>
            <a:picLocks noChangeAspect="1"/>
          </p:cNvPicPr>
          <p:nvPr/>
        </p:nvPicPr>
        <p:blipFill>
          <a:blip r:embed="rId1"/>
          <a:stretch>
            <a:fillRect/>
          </a:stretch>
        </p:blipFill>
        <p:spPr>
          <a:xfrm>
            <a:off x="0" y="0"/>
            <a:ext cx="6443663" cy="6858000"/>
          </a:xfrm>
          <a:prstGeom prst="rect">
            <a:avLst/>
          </a:prstGeom>
          <a:noFill/>
          <a:ln w="9525">
            <a:noFill/>
          </a:ln>
        </p:spPr>
      </p:pic>
      <p:sp>
        <p:nvSpPr>
          <p:cNvPr id="5123" name="文本框 5122"/>
          <p:cNvSpPr txBox="1"/>
          <p:nvPr/>
        </p:nvSpPr>
        <p:spPr>
          <a:xfrm>
            <a:off x="6588125" y="1700213"/>
            <a:ext cx="2305050" cy="3016250"/>
          </a:xfrm>
          <a:prstGeom prst="rect">
            <a:avLst/>
          </a:prstGeom>
          <a:noFill/>
          <a:ln w="9525">
            <a:noFill/>
          </a:ln>
        </p:spPr>
        <p:txBody>
          <a:bodyPr>
            <a:spAutoFit/>
          </a:bodyPr>
          <a:p>
            <a:pPr lvl="0"/>
            <a:r>
              <a:rPr lang="zh-CN" altLang="en-US" sz="3200" b="1" dirty="0">
                <a:latin typeface="Arial" panose="020B0604020202020204" pitchFamily="34" charset="0"/>
                <a:ea typeface="宋体" panose="02010600030101010101" pitchFamily="2" charset="-122"/>
              </a:rPr>
              <a:t>这种竹子叫</a:t>
            </a:r>
            <a:r>
              <a:rPr lang="zh-CN" altLang="en-US" sz="3200" b="1" dirty="0">
                <a:solidFill>
                  <a:srgbClr val="FF0000"/>
                </a:solidFill>
                <a:latin typeface="Arial" panose="020B0604020202020204" pitchFamily="34" charset="0"/>
                <a:ea typeface="宋体" panose="02010600030101010101" pitchFamily="2" charset="-122"/>
              </a:rPr>
              <a:t>湘妃竹。</a:t>
            </a:r>
            <a:r>
              <a:rPr lang="zh-CN" altLang="en-US" sz="3200" b="1" dirty="0">
                <a:latin typeface="Arial" panose="020B0604020202020204" pitchFamily="34" charset="0"/>
                <a:ea typeface="宋体" panose="02010600030101010101" pitchFamily="2" charset="-122"/>
              </a:rPr>
              <a:t>其名与一个神话故事有关。</a:t>
            </a:r>
            <a:endParaRPr lang="zh-CN" altLang="en-US" sz="3200" b="1" dirty="0">
              <a:latin typeface="Arial" panose="020B0604020202020204" pitchFamily="34" charset="0"/>
              <a:ea typeface="宋体" panose="02010600030101010101" pitchFamily="2" charset="-122"/>
            </a:endParaRPr>
          </a:p>
          <a:p>
            <a:pPr lvl="0"/>
            <a:endParaRPr lang="zh-CN" altLang="en-US" sz="3200" b="1" dirty="0">
              <a:latin typeface="Arial" panose="020B0604020202020204" pitchFamily="34" charset="0"/>
              <a:ea typeface="宋体" panose="02010600030101010101" pitchFamily="2"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slide(fromBottom)">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4817"/>
          <p:cNvSpPr txBox="1"/>
          <p:nvPr/>
        </p:nvSpPr>
        <p:spPr>
          <a:xfrm>
            <a:off x="13335" y="546735"/>
            <a:ext cx="8862060" cy="5765165"/>
          </a:xfrm>
          <a:prstGeom prst="rect">
            <a:avLst/>
          </a:prstGeom>
          <a:noFill/>
          <a:ln w="9525">
            <a:noFill/>
          </a:ln>
        </p:spPr>
        <p:txBody>
          <a:bodyPr wrap="square">
            <a:spAutoFit/>
          </a:bodyPr>
          <a:p>
            <a:pPr lvl="0">
              <a:lnSpc>
                <a:spcPct val="145000"/>
              </a:lnSpc>
              <a:spcBef>
                <a:spcPct val="50000"/>
              </a:spcBef>
            </a:pPr>
            <a:r>
              <a:rPr lang="zh-CN" altLang="en-US" sz="3600" b="1" dirty="0">
                <a:latin typeface="Arial" panose="020B0604020202020204" pitchFamily="34" charset="0"/>
                <a:ea typeface="宋体" panose="02010600030101010101" pitchFamily="2" charset="-122"/>
              </a:rPr>
              <a:t>渚</a:t>
            </a:r>
            <a:r>
              <a:rPr lang="en-US" altLang="zh-CN" sz="3600" b="1" dirty="0" err="1">
                <a:latin typeface="Arial" panose="020B0604020202020204" pitchFamily="34" charset="0"/>
                <a:ea typeface="宋体" panose="02010600030101010101" pitchFamily="2" charset="-122"/>
              </a:rPr>
              <a:t>(zh</a:t>
            </a:r>
            <a:r>
              <a:rPr lang="zh-CN" altLang="zh-CN" sz="4000" b="1" dirty="0">
                <a:latin typeface="Arial" panose="020B0604020202020204" pitchFamily="34" charset="0"/>
                <a:ea typeface="宋体" panose="02010600030101010101" pitchFamily="2" charset="-122"/>
              </a:rPr>
              <a:t>ǔ</a:t>
            </a:r>
            <a:r>
              <a:rPr lang="en-US" altLang="zh-CN" sz="4000" b="1"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眇（</a:t>
            </a:r>
            <a:r>
              <a:rPr lang="en-US" altLang="zh-CN" sz="4000" b="1" dirty="0" err="1">
                <a:latin typeface="Arial" panose="020B0604020202020204" pitchFamily="34" charset="0"/>
                <a:ea typeface="宋体" panose="02010600030101010101" pitchFamily="2" charset="-122"/>
              </a:rPr>
              <a:t>mi</a:t>
            </a:r>
            <a:r>
              <a:rPr lang="en-US" altLang="zh-CN" sz="4400" b="1" dirty="0" err="1">
                <a:latin typeface="Arial Black" panose="020B0A04020102020204" pitchFamily="34" charset="0"/>
                <a:ea typeface="宋体" panose="02010600030101010101" pitchFamily="2" charset="-122"/>
              </a:rPr>
              <a:t>ǎ</a:t>
            </a:r>
            <a:r>
              <a:rPr lang="en-US" altLang="zh-CN" sz="4000" b="1" dirty="0" err="1">
                <a:latin typeface="Arial" panose="020B0604020202020204" pitchFamily="34" charset="0"/>
                <a:ea typeface="宋体" panose="02010600030101010101" pitchFamily="2" charset="-122"/>
              </a:rPr>
              <a:t>o</a:t>
            </a:r>
            <a:r>
              <a:rPr lang="zh-CN" altLang="en-US" sz="40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薠</a:t>
            </a:r>
            <a:r>
              <a:rPr lang="en-US" altLang="zh-CN" sz="3600" b="1" dirty="0" err="1">
                <a:latin typeface="Arial" panose="020B0604020202020204" pitchFamily="34" charset="0"/>
                <a:ea typeface="宋体" panose="02010600030101010101" pitchFamily="2" charset="-122"/>
              </a:rPr>
              <a:t>(f</a:t>
            </a:r>
            <a:r>
              <a:rPr lang="en-US" altLang="en-US" sz="3600" b="1" dirty="0" err="1">
                <a:latin typeface="Arial" panose="020B0604020202020204" pitchFamily="34" charset="0"/>
                <a:ea typeface="宋体" panose="02010600030101010101" pitchFamily="2" charset="-122"/>
              </a:rPr>
              <a:t>á</a:t>
            </a:r>
            <a:r>
              <a:rPr lang="en-US" altLang="zh-CN" sz="3600" b="1" dirty="0" err="1">
                <a:latin typeface="Arial" panose="020B0604020202020204" pitchFamily="34" charset="0"/>
                <a:ea typeface="宋体" panose="02010600030101010101" pitchFamily="2" charset="-122"/>
              </a:rPr>
              <a:t>n</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罾</a:t>
            </a:r>
            <a:r>
              <a:rPr lang="en-US" altLang="zh-CN" sz="3600" b="1" dirty="0" err="1">
                <a:latin typeface="Arial" panose="020B0604020202020204" pitchFamily="34" charset="0"/>
                <a:ea typeface="宋体" panose="02010600030101010101" pitchFamily="2" charset="-122"/>
              </a:rPr>
              <a:t>(z</a:t>
            </a:r>
            <a:r>
              <a:rPr lang="en-US" altLang="en-US" sz="3600" b="1" dirty="0" err="1">
                <a:latin typeface="Arial" panose="020B0604020202020204" pitchFamily="34" charset="0"/>
                <a:ea typeface="宋体" panose="02010600030101010101" pitchFamily="2" charset="-122"/>
              </a:rPr>
              <a:t>ē</a:t>
            </a:r>
            <a:r>
              <a:rPr lang="en-US" altLang="zh-CN" sz="3600" b="1" dirty="0" err="1">
                <a:latin typeface="Arial" panose="020B0604020202020204" pitchFamily="34" charset="0"/>
                <a:ea typeface="宋体" panose="02010600030101010101" pitchFamily="2" charset="-122"/>
              </a:rPr>
              <a:t>ng</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蘋（</a:t>
            </a:r>
            <a:r>
              <a:rPr lang="en-US" altLang="zh-CN" sz="3600" b="1" dirty="0" err="1">
                <a:latin typeface="Arial" panose="020B0604020202020204" pitchFamily="34" charset="0"/>
                <a:ea typeface="宋体" panose="02010600030101010101" pitchFamily="2" charset="-122"/>
              </a:rPr>
              <a:t>p</a:t>
            </a:r>
            <a:r>
              <a:rPr lang="en-US" altLang="zh-CN" sz="4000" b="1" dirty="0" err="1">
                <a:latin typeface="Arial" panose="020B0604020202020204" pitchFamily="34" charset="0"/>
                <a:ea typeface="宋体" panose="02010600030101010101" pitchFamily="2" charset="-122"/>
              </a:rPr>
              <a:t>í</a:t>
            </a:r>
            <a:r>
              <a:rPr lang="en-US" altLang="zh-CN" sz="3600" b="1" dirty="0" err="1">
                <a:latin typeface="Arial" panose="020B0604020202020204" pitchFamily="34" charset="0"/>
                <a:ea typeface="宋体" panose="02010600030101010101" pitchFamily="2" charset="-122"/>
              </a:rPr>
              <a:t>n</a:t>
            </a:r>
            <a:r>
              <a:rPr lang="zh-CN" altLang="en-US" sz="3600" b="1" dirty="0">
                <a:latin typeface="Arial" panose="020B0604020202020204" pitchFamily="34" charset="0"/>
                <a:ea typeface="宋体" panose="02010600030101010101" pitchFamily="2" charset="-122"/>
              </a:rPr>
              <a:t>）芷   </a:t>
            </a:r>
            <a:r>
              <a:rPr lang="en-US" altLang="zh-CN" sz="3600" b="1" dirty="0" err="1">
                <a:latin typeface="Arial" panose="020B0604020202020204" pitchFamily="34" charset="0"/>
                <a:ea typeface="宋体" panose="02010600030101010101" pitchFamily="2" charset="-122"/>
              </a:rPr>
              <a:t>(zhǐ</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澧</a:t>
            </a:r>
            <a:r>
              <a:rPr lang="en-US" altLang="zh-CN" sz="3600" b="1" dirty="0" err="1">
                <a:latin typeface="Arial" panose="020B0604020202020204" pitchFamily="34" charset="0"/>
                <a:ea typeface="宋体" panose="02010600030101010101" pitchFamily="2" charset="-122"/>
              </a:rPr>
              <a:t>(lǐ</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澨</a:t>
            </a:r>
            <a:r>
              <a:rPr lang="en-US" altLang="zh-CN" sz="3600" b="1" dirty="0" err="1">
                <a:latin typeface="Arial" panose="020B0604020202020204" pitchFamily="34" charset="0"/>
                <a:ea typeface="宋体" panose="02010600030101010101" pitchFamily="2" charset="-122"/>
              </a:rPr>
              <a:t>(shì</a:t>
            </a:r>
            <a:r>
              <a:rPr lang="en-US" altLang="zh-CN" sz="3600" b="1" dirty="0">
                <a:latin typeface="Arial" panose="020B0604020202020204" pitchFamily="34" charset="0"/>
                <a:ea typeface="宋体" panose="02010600030101010101" pitchFamily="2" charset="-122"/>
              </a:rPr>
              <a:t>)</a:t>
            </a:r>
            <a:endParaRPr lang="en-US" altLang="zh-CN" sz="3600" b="1" dirty="0">
              <a:latin typeface="Arial" panose="020B0604020202020204" pitchFamily="34" charset="0"/>
              <a:ea typeface="宋体" panose="02010600030101010101" pitchFamily="2" charset="-122"/>
            </a:endParaRPr>
          </a:p>
          <a:p>
            <a:pPr lvl="0">
              <a:lnSpc>
                <a:spcPct val="145000"/>
              </a:lnSpc>
              <a:spcBef>
                <a:spcPct val="50000"/>
              </a:spcBef>
            </a:pPr>
            <a:r>
              <a:rPr lang="zh-CN" altLang="en-US" sz="3600" b="1" dirty="0">
                <a:latin typeface="Arial" panose="020B0604020202020204" pitchFamily="34" charset="0"/>
                <a:ea typeface="宋体" panose="02010600030101010101" pitchFamily="2" charset="-122"/>
              </a:rPr>
              <a:t>潺湲</a:t>
            </a:r>
            <a:r>
              <a:rPr lang="en-US" altLang="zh-CN" sz="3600" b="1" dirty="0" err="1">
                <a:latin typeface="Arial" panose="020B0604020202020204" pitchFamily="34" charset="0"/>
                <a:ea typeface="宋体" panose="02010600030101010101" pitchFamily="2" charset="-122"/>
              </a:rPr>
              <a:t>(chányuán</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葺</a:t>
            </a:r>
            <a:r>
              <a:rPr lang="en-US" altLang="zh-CN" sz="3600" b="1" dirty="0" err="1">
                <a:latin typeface="Arial" panose="020B0604020202020204" pitchFamily="34" charset="0"/>
                <a:ea typeface="宋体" panose="02010600030101010101" pitchFamily="2" charset="-122"/>
              </a:rPr>
              <a:t>(qì</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荪</a:t>
            </a:r>
            <a:r>
              <a:rPr lang="zh-CN" altLang="en-US" sz="3200" b="1" dirty="0">
                <a:latin typeface="Arial" panose="020B0604020202020204" pitchFamily="34" charset="0"/>
                <a:ea typeface="宋体" panose="02010600030101010101" pitchFamily="2" charset="-122"/>
              </a:rPr>
              <a:t> </a:t>
            </a:r>
            <a:r>
              <a:rPr lang="en-US" altLang="zh-CN" sz="3600" b="1" dirty="0" err="1">
                <a:latin typeface="Arial" panose="020B0604020202020204" pitchFamily="34" charset="0"/>
                <a:ea typeface="宋体" panose="02010600030101010101" pitchFamily="2" charset="-122"/>
              </a:rPr>
              <a:t>(sūn</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楣薜荔（</a:t>
            </a:r>
            <a:r>
              <a:rPr lang="en-US" altLang="zh-CN" sz="3600" b="1" dirty="0" err="1">
                <a:latin typeface="Arial" panose="020B0604020202020204" pitchFamily="34" charset="0"/>
                <a:ea typeface="宋体" panose="02010600030101010101" pitchFamily="2" charset="-122"/>
              </a:rPr>
              <a:t>b</a:t>
            </a:r>
            <a:r>
              <a:rPr lang="en-US" altLang="zh-CN" sz="4000" b="1" dirty="0" err="1">
                <a:latin typeface="Arial" panose="020B0604020202020204" pitchFamily="34" charset="0"/>
                <a:ea typeface="宋体" panose="02010600030101010101" pitchFamily="2" charset="-122"/>
              </a:rPr>
              <a:t>ì</a:t>
            </a:r>
            <a:r>
              <a:rPr lang="en-US" altLang="zh-CN" sz="4000" b="1">
                <a:latin typeface="Arial" panose="020B0604020202020204" pitchFamily="34" charset="0"/>
                <a:ea typeface="宋体" panose="02010600030101010101" pitchFamily="2" charset="-122"/>
              </a:rPr>
              <a:t> </a:t>
            </a:r>
            <a:r>
              <a:rPr lang="en-US" altLang="zh-CN" sz="3600" b="1" dirty="0" err="1">
                <a:latin typeface="Arial" panose="020B0604020202020204" pitchFamily="34" charset="0"/>
                <a:ea typeface="宋体" panose="02010600030101010101" pitchFamily="2" charset="-122"/>
              </a:rPr>
              <a:t>l</a:t>
            </a:r>
            <a:r>
              <a:rPr lang="en-US" altLang="zh-CN" sz="4000" b="1" dirty="0" err="1">
                <a:latin typeface="Arial" panose="020B0604020202020204" pitchFamily="34" charset="0"/>
                <a:ea typeface="宋体" panose="02010600030101010101" pitchFamily="2" charset="-122"/>
              </a:rPr>
              <a:t>ì</a:t>
            </a:r>
            <a:r>
              <a:rPr lang="zh-CN" altLang="en-US" sz="3600" b="1" dirty="0">
                <a:latin typeface="Arial" panose="020B0604020202020204" pitchFamily="34" charset="0"/>
                <a:ea typeface="宋体" panose="02010600030101010101" pitchFamily="2" charset="-122"/>
              </a:rPr>
              <a:t>）擗</a:t>
            </a:r>
            <a:r>
              <a:rPr lang="en-US" altLang="zh-CN" sz="3600" b="1" dirty="0" err="1">
                <a:latin typeface="Arial" panose="020B0604020202020204" pitchFamily="34" charset="0"/>
                <a:ea typeface="宋体" panose="02010600030101010101" pitchFamily="2" charset="-122"/>
              </a:rPr>
              <a:t>(p</a:t>
            </a:r>
            <a:r>
              <a:rPr lang="en-US" altLang="zh-CN" sz="4000" b="1" dirty="0" err="1">
                <a:latin typeface="Arial" panose="020B0604020202020204" pitchFamily="34" charset="0"/>
                <a:ea typeface="宋体" panose="02010600030101010101" pitchFamily="2" charset="-122"/>
              </a:rPr>
              <a:t>ǐ</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櫋</a:t>
            </a:r>
            <a:r>
              <a:rPr lang="en-US" altLang="zh-CN" sz="3600" b="1" dirty="0" err="1">
                <a:latin typeface="Arial" panose="020B0604020202020204" pitchFamily="34" charset="0"/>
                <a:ea typeface="宋体" panose="02010600030101010101" pitchFamily="2" charset="-122"/>
              </a:rPr>
              <a:t>(mián</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庑</a:t>
            </a:r>
            <a:r>
              <a:rPr lang="en-US" altLang="zh-CN" sz="3600" b="1" dirty="0" err="1">
                <a:latin typeface="Arial" panose="020B0604020202020204" pitchFamily="34" charset="0"/>
                <a:ea typeface="宋体" panose="02010600030101010101" pitchFamily="2" charset="-122"/>
              </a:rPr>
              <a:t>(wǔ</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嶷（</a:t>
            </a:r>
            <a:r>
              <a:rPr lang="zh-CN" altLang="zh-CN" sz="3600" b="1" dirty="0">
                <a:latin typeface="Arial" panose="020B0604020202020204" pitchFamily="34" charset="0"/>
                <a:ea typeface="宋体" panose="02010600030101010101" pitchFamily="2" charset="-122"/>
              </a:rPr>
              <a:t>yí</a:t>
            </a:r>
            <a:r>
              <a:rPr lang="zh-CN" altLang="en-US" sz="3600" b="1" dirty="0">
                <a:latin typeface="Arial" panose="020B0604020202020204" pitchFamily="34" charset="0"/>
                <a:ea typeface="宋体" panose="02010600030101010101" pitchFamily="2" charset="-122"/>
              </a:rPr>
              <a:t>）  袂</a:t>
            </a:r>
            <a:r>
              <a:rPr lang="en-US" altLang="zh-CN" sz="3600" b="1" dirty="0" err="1">
                <a:latin typeface="Arial" panose="020B0604020202020204" pitchFamily="34" charset="0"/>
                <a:ea typeface="宋体" panose="02010600030101010101" pitchFamily="2" charset="-122"/>
              </a:rPr>
              <a:t>(mèi</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遗</a:t>
            </a:r>
            <a:r>
              <a:rPr lang="en-US" altLang="zh-CN" sz="3600" b="1" dirty="0" err="1">
                <a:latin typeface="Arial" panose="020B0604020202020204" pitchFamily="34" charset="0"/>
                <a:ea typeface="宋体" panose="02010600030101010101" pitchFamily="2" charset="-122"/>
              </a:rPr>
              <a:t>(wèi</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褋</a:t>
            </a:r>
            <a:r>
              <a:rPr lang="en-US" altLang="zh-CN" sz="3600" b="1" dirty="0" err="1">
                <a:latin typeface="Arial" panose="020B0604020202020204" pitchFamily="34" charset="0"/>
                <a:ea typeface="宋体" panose="02010600030101010101" pitchFamily="2" charset="-122"/>
              </a:rPr>
              <a:t>(dié</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pPr lvl="0">
              <a:lnSpc>
                <a:spcPct val="145000"/>
              </a:lnSpc>
              <a:spcBef>
                <a:spcPct val="50000"/>
              </a:spcBef>
            </a:pPr>
            <a:r>
              <a:rPr lang="zh-CN" altLang="en-US" sz="3600" b="1" dirty="0">
                <a:latin typeface="Arial" panose="020B0604020202020204" pitchFamily="34" charset="0"/>
                <a:ea typeface="宋体" panose="02010600030101010101" pitchFamily="2" charset="-122"/>
              </a:rPr>
              <a:t>搴</a:t>
            </a:r>
            <a:r>
              <a:rPr lang="en-US" altLang="zh-CN" sz="3600" b="1" dirty="0" err="1">
                <a:latin typeface="Arial" panose="020B0604020202020204" pitchFamily="34" charset="0"/>
                <a:ea typeface="宋体" panose="02010600030101010101" pitchFamily="2" charset="-122"/>
              </a:rPr>
              <a:t>(qiān</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汀</a:t>
            </a:r>
            <a:r>
              <a:rPr lang="en-US" altLang="zh-CN" sz="3600" b="1" dirty="0" err="1">
                <a:latin typeface="Arial" panose="020B0604020202020204" pitchFamily="34" charset="0"/>
                <a:ea typeface="宋体" panose="02010600030101010101" pitchFamily="2" charset="-122"/>
              </a:rPr>
              <a:t>(tīng</a:t>
            </a:r>
            <a:r>
              <a:rPr lang="en-US" altLang="zh-CN" sz="3600" b="1" dirty="0">
                <a:latin typeface="Arial" panose="020B0604020202020204" pitchFamily="34" charset="0"/>
                <a:ea typeface="宋体" panose="02010600030101010101" pitchFamily="2" charset="-122"/>
              </a:rPr>
              <a:t>)      </a:t>
            </a:r>
            <a:r>
              <a:rPr lang="zh-CN" altLang="en-US" sz="3600" b="1" dirty="0">
                <a:latin typeface="Arial" panose="020B0604020202020204" pitchFamily="34" charset="0"/>
                <a:ea typeface="宋体" panose="02010600030101010101" pitchFamily="2" charset="-122"/>
              </a:rPr>
              <a:t>橑</a:t>
            </a:r>
            <a:r>
              <a:rPr lang="en-US" altLang="zh-CN" sz="3600" b="1" dirty="0" err="1">
                <a:latin typeface="Arial" panose="020B0604020202020204" pitchFamily="34" charset="0"/>
                <a:ea typeface="宋体" panose="02010600030101010101" pitchFamily="2" charset="-122"/>
              </a:rPr>
              <a:t>(lǎo</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p:txBody>
      </p:sp>
      <p:sp>
        <p:nvSpPr>
          <p:cNvPr id="34819" name="文本框 34818"/>
          <p:cNvSpPr txBox="1"/>
          <p:nvPr/>
        </p:nvSpPr>
        <p:spPr>
          <a:xfrm>
            <a:off x="1338580" y="137160"/>
            <a:ext cx="4493895" cy="822960"/>
          </a:xfrm>
          <a:prstGeom prst="rect">
            <a:avLst/>
          </a:prstGeom>
          <a:noFill/>
          <a:ln w="9525">
            <a:noFill/>
          </a:ln>
        </p:spPr>
        <p:txBody>
          <a:bodyPr wrap="square">
            <a:spAutoFit/>
          </a:bodyPr>
          <a:p>
            <a:pPr lvl="0">
              <a:spcBef>
                <a:spcPct val="50000"/>
              </a:spcBef>
            </a:pPr>
            <a:r>
              <a:rPr lang="en-US" altLang="zh-CN" sz="4800" b="1" dirty="0">
                <a:solidFill>
                  <a:srgbClr val="FF3300"/>
                </a:solidFill>
                <a:latin typeface="Arial" panose="020B0604020202020204" pitchFamily="34" charset="0"/>
                <a:ea typeface="华文新魏" pitchFamily="2" charset="-122"/>
              </a:rPr>
              <a:t>        </a:t>
            </a:r>
            <a:r>
              <a:rPr lang="zh-CN" altLang="en-US" sz="4800" b="1" dirty="0">
                <a:solidFill>
                  <a:srgbClr val="FF3300"/>
                </a:solidFill>
                <a:latin typeface="Arial" panose="020B0604020202020204" pitchFamily="34" charset="0"/>
                <a:ea typeface="华文新魏" pitchFamily="2" charset="-122"/>
              </a:rPr>
              <a:t>积累字词：</a:t>
            </a:r>
            <a:endParaRPr lang="zh-CN" altLang="en-US" sz="4800" b="1" dirty="0">
              <a:solidFill>
                <a:srgbClr val="FF3300"/>
              </a:solidFill>
              <a:latin typeface="Arial" panose="020B0604020202020204" pitchFamily="34" charset="0"/>
              <a:ea typeface="华文新魏"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
                                        <p:tgtEl>
                                          <p:spTgt spid="34818"/>
                                        </p:tgtEl>
                                      </p:cBhvr>
                                    </p:animEffect>
                                    <p:anim calcmode="lin" valueType="num">
                                      <p:cBhvr>
                                        <p:cTn id="8" dur="800" fill="hold"/>
                                        <p:tgtEl>
                                          <p:spTgt spid="34818"/>
                                        </p:tgtEl>
                                        <p:attrNameLst>
                                          <p:attrName>ppt_x</p:attrName>
                                        </p:attrNameLst>
                                      </p:cBhvr>
                                      <p:tavLst>
                                        <p:tav tm="0">
                                          <p:val>
                                            <p:strVal val="#ppt_x"/>
                                          </p:val>
                                        </p:tav>
                                        <p:tav tm="100000">
                                          <p:val>
                                            <p:strVal val="#ppt_x"/>
                                          </p:val>
                                        </p:tav>
                                      </p:tavLst>
                                    </p:anim>
                                    <p:anim calcmode="lin" valueType="num">
                                      <p:cBhvr>
                                        <p:cTn id="9" dur="800" fill="hold"/>
                                        <p:tgtEl>
                                          <p:spTgt spid="34818"/>
                                        </p:tgtEl>
                                        <p:attrNameLst>
                                          <p:attrName>ppt_y</p:attrName>
                                        </p:attrNameLst>
                                      </p:cBhvr>
                                      <p:tavLst>
                                        <p:tav tm="0">
                                          <p:val>
                                            <p:strVal val="#ppt_y+0.31"/>
                                          </p:val>
                                        </p:tav>
                                        <p:tav tm="100000">
                                          <p:val>
                                            <p:strVal val="#ppt_y+0.31"/>
                                          </p:val>
                                        </p:tav>
                                      </p:tavLst>
                                    </p:anim>
                                    <p:anim calcmode="lin" valueType="num">
                                      <p:cBhvr>
                                        <p:cTn id="10" dur="1200" decel="50000" fill="hold">
                                          <p:stCondLst>
                                            <p:cond delay="800"/>
                                          </p:stCondLst>
                                        </p:cTn>
                                        <p:tgtEl>
                                          <p:spTgt spid="3481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200" decel="50000" fill="hold">
                                          <p:stCondLst>
                                            <p:cond delay="800"/>
                                          </p:stCondLst>
                                        </p:cTn>
                                        <p:tgtEl>
                                          <p:spTgt spid="3481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2" name="湘夫人.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tretch>
            <a:fillRect/>
          </a:stretch>
        </p:blipFill>
        <p:spPr>
          <a:xfrm>
            <a:off x="8820150" y="6453188"/>
            <a:ext cx="160338" cy="160337"/>
          </a:xfrm>
          <a:prstGeom prst="rect">
            <a:avLst/>
          </a:prstGeom>
          <a:noFill/>
          <a:ln w="9525">
            <a:noFill/>
          </a:ln>
        </p:spPr>
      </p:pic>
      <p:pic>
        <p:nvPicPr>
          <p:cNvPr id="32773" name="图片 32772" descr="小雅鹿鸣之什"/>
          <p:cNvPicPr>
            <a:picLocks noChangeAspect="1"/>
          </p:cNvPicPr>
          <p:nvPr/>
        </p:nvPicPr>
        <p:blipFill>
          <a:blip r:embed="rId4"/>
          <a:stretch>
            <a:fillRect/>
          </a:stretch>
        </p:blipFill>
        <p:spPr>
          <a:xfrm>
            <a:off x="0" y="0"/>
            <a:ext cx="7956550" cy="6858000"/>
          </a:xfrm>
          <a:prstGeom prst="rect">
            <a:avLst/>
          </a:prstGeom>
          <a:noFill/>
          <a:ln w="9525">
            <a:noFill/>
          </a:ln>
        </p:spPr>
      </p:pic>
      <p:sp>
        <p:nvSpPr>
          <p:cNvPr id="32774" name="文本框 32773"/>
          <p:cNvSpPr txBox="1"/>
          <p:nvPr/>
        </p:nvSpPr>
        <p:spPr>
          <a:xfrm>
            <a:off x="8172450" y="1125538"/>
            <a:ext cx="733425" cy="4149725"/>
          </a:xfrm>
          <a:prstGeom prst="rect">
            <a:avLst/>
          </a:prstGeom>
          <a:noFill/>
          <a:ln w="9525">
            <a:noFill/>
          </a:ln>
        </p:spPr>
        <p:txBody>
          <a:bodyPr vert="eaVert" wrap="none" anchor="t">
            <a:spAutoFit/>
          </a:bodyPr>
          <a:p>
            <a:pPr lvl="0"/>
            <a:r>
              <a:rPr lang="zh-CN" altLang="en-US" sz="3600" b="1" dirty="0">
                <a:solidFill>
                  <a:srgbClr val="FF0000"/>
                </a:solidFill>
                <a:latin typeface="Arial" panose="020B0604020202020204" pitchFamily="34" charset="0"/>
                <a:ea typeface="宋体" panose="02010600030101010101" pitchFamily="2" charset="-122"/>
              </a:rPr>
              <a:t>通读文辞，感知内容</a:t>
            </a:r>
            <a:endParaRPr lang="zh-CN" altLang="en-US" sz="36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plus/>
  </p:transition>
  <p:timing>
    <p:tnLst>
      <p:par>
        <p:cTn id="1" dur="indefinite" restart="never" nodeType="tmRoot">
          <p:childTnLst>
            <p:seq concurrent="1" nextAc="seek">
              <p:cTn id="2" restart="whenNotActive" fill="hold" evtFilter="cancelBubble" nodeType="interactiveSeq">
                <p:stCondLst>
                  <p:cond evt="onClick" delay="0">
                    <p:tgtEl>
                      <p:spTgt spid="3277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805" fill="hold"/>
                                        <p:tgtEl>
                                          <p:spTgt spid="32772"/>
                                        </p:tgtEl>
                                      </p:cBhvr>
                                    </p:cmd>
                                  </p:childTnLst>
                                </p:cTn>
                              </p:par>
                            </p:childTnLst>
                          </p:cTn>
                        </p:par>
                      </p:childTnLst>
                    </p:cTn>
                  </p:par>
                </p:childTnLst>
              </p:cTn>
              <p:nextCondLst>
                <p:cond evt="onClick" delay="0">
                  <p:tgtEl>
                    <p:spTgt spid="32772"/>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277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占位符 36865"/>
          <p:cNvSpPr>
            <a:spLocks noGrp="1"/>
          </p:cNvSpPr>
          <p:nvPr>
            <p:ph type="body" idx="1"/>
          </p:nvPr>
        </p:nvSpPr>
        <p:spPr>
          <a:xfrm>
            <a:off x="2971800" y="762000"/>
            <a:ext cx="6172200" cy="5943600"/>
          </a:xfrm>
        </p:spPr>
        <p:txBody>
          <a:bodyPr/>
          <a:p>
            <a:pPr>
              <a:spcBef>
                <a:spcPct val="0"/>
              </a:spcBef>
            </a:pPr>
            <a:r>
              <a:rPr lang="zh-CN" altLang="en-US" sz="2400" b="1" dirty="0">
                <a:solidFill>
                  <a:srgbClr val="800080"/>
                </a:solidFill>
              </a:rPr>
              <a:t>湘夫人将要降临在北洲之上，</a:t>
            </a:r>
            <a:endParaRPr lang="zh-CN" altLang="en-US" sz="2400" b="1" dirty="0">
              <a:solidFill>
                <a:srgbClr val="800080"/>
              </a:solidFill>
            </a:endParaRPr>
          </a:p>
          <a:p>
            <a:pPr>
              <a:spcBef>
                <a:spcPct val="0"/>
              </a:spcBef>
            </a:pPr>
            <a:r>
              <a:rPr lang="zh-CN" altLang="en-US" sz="2400" b="1" dirty="0">
                <a:solidFill>
                  <a:srgbClr val="800080"/>
                </a:solidFill>
              </a:rPr>
              <a:t>极目远眺啊，使我惆怅。</a:t>
            </a:r>
            <a:endParaRPr lang="zh-CN" altLang="en-US" sz="2400" b="1" dirty="0">
              <a:solidFill>
                <a:srgbClr val="800080"/>
              </a:solidFill>
            </a:endParaRPr>
          </a:p>
          <a:p>
            <a:pPr>
              <a:spcBef>
                <a:spcPct val="0"/>
              </a:spcBef>
            </a:pPr>
            <a:r>
              <a:rPr lang="zh-CN" altLang="en-US" sz="2400" b="1" dirty="0">
                <a:solidFill>
                  <a:srgbClr val="800080"/>
                </a:solidFill>
              </a:rPr>
              <a:t>萧瑟的秋风啊，徐徐地吹拂着，</a:t>
            </a:r>
            <a:endParaRPr lang="zh-CN" altLang="en-US" sz="2400" b="1" dirty="0">
              <a:solidFill>
                <a:srgbClr val="800080"/>
              </a:solidFill>
            </a:endParaRPr>
          </a:p>
          <a:p>
            <a:pPr>
              <a:spcBef>
                <a:spcPct val="0"/>
              </a:spcBef>
            </a:pPr>
            <a:r>
              <a:rPr lang="zh-CN" altLang="en-US" sz="2400" b="1" dirty="0">
                <a:solidFill>
                  <a:srgbClr val="800080"/>
                </a:solidFill>
              </a:rPr>
              <a:t>洞庭湖扬起微波啊，落叶飘零。</a:t>
            </a:r>
            <a:endParaRPr lang="zh-CN" altLang="en-US" sz="2400" b="1" dirty="0">
              <a:solidFill>
                <a:srgbClr val="800080"/>
              </a:solidFill>
            </a:endParaRPr>
          </a:p>
          <a:p>
            <a:pPr>
              <a:spcBef>
                <a:spcPct val="0"/>
              </a:spcBef>
            </a:pPr>
            <a:r>
              <a:rPr lang="zh-CN" altLang="en-US" sz="2400" b="1" dirty="0">
                <a:solidFill>
                  <a:srgbClr val="800080"/>
                </a:solidFill>
              </a:rPr>
              <a:t>站在长满白薠的地方啊，纵目远望，</a:t>
            </a:r>
            <a:endParaRPr lang="zh-CN" altLang="en-US" sz="2400" b="1" dirty="0">
              <a:solidFill>
                <a:srgbClr val="800080"/>
              </a:solidFill>
            </a:endParaRPr>
          </a:p>
          <a:p>
            <a:pPr>
              <a:spcBef>
                <a:spcPct val="0"/>
              </a:spcBef>
            </a:pPr>
            <a:r>
              <a:rPr lang="zh-CN" altLang="en-US" sz="2400" b="1" dirty="0">
                <a:solidFill>
                  <a:srgbClr val="800080"/>
                </a:solidFill>
              </a:rPr>
              <a:t>我与佳人相约啊，今晚张设罗帐。</a:t>
            </a:r>
            <a:endParaRPr lang="zh-CN" altLang="en-US" sz="2400" b="1" dirty="0">
              <a:solidFill>
                <a:srgbClr val="800080"/>
              </a:solidFill>
            </a:endParaRPr>
          </a:p>
          <a:p>
            <a:pPr>
              <a:spcBef>
                <a:spcPct val="0"/>
              </a:spcBef>
            </a:pPr>
            <a:r>
              <a:rPr lang="zh-CN" altLang="en-US" sz="2400" b="1" dirty="0">
                <a:solidFill>
                  <a:srgbClr val="800080"/>
                </a:solidFill>
              </a:rPr>
              <a:t>鸟雀啊，为何聚集在水草之处？</a:t>
            </a:r>
            <a:endParaRPr lang="zh-CN" altLang="en-US" sz="2400" b="1" dirty="0">
              <a:solidFill>
                <a:srgbClr val="800080"/>
              </a:solidFill>
            </a:endParaRPr>
          </a:p>
          <a:p>
            <a:pPr>
              <a:spcBef>
                <a:spcPct val="0"/>
              </a:spcBef>
            </a:pPr>
            <a:r>
              <a:rPr lang="zh-CN" altLang="en-US" sz="2400" b="1" dirty="0">
                <a:solidFill>
                  <a:srgbClr val="800080"/>
                </a:solidFill>
              </a:rPr>
              <a:t>鱼网啊，为何挂结在高高的树梢之上？</a:t>
            </a:r>
            <a:endParaRPr lang="zh-CN" altLang="en-US" sz="2400" b="1" dirty="0">
              <a:solidFill>
                <a:srgbClr val="800080"/>
              </a:solidFill>
            </a:endParaRPr>
          </a:p>
          <a:p>
            <a:pPr>
              <a:spcBef>
                <a:spcPct val="0"/>
              </a:spcBef>
            </a:pPr>
            <a:endParaRPr lang="zh-CN" altLang="en-US" sz="2400" b="1" dirty="0">
              <a:solidFill>
                <a:srgbClr val="800080"/>
              </a:solidFill>
            </a:endParaRPr>
          </a:p>
        </p:txBody>
      </p:sp>
      <p:sp>
        <p:nvSpPr>
          <p:cNvPr id="36867" name="文本框 36866"/>
          <p:cNvSpPr txBox="1"/>
          <p:nvPr/>
        </p:nvSpPr>
        <p:spPr>
          <a:xfrm>
            <a:off x="457200" y="152400"/>
            <a:ext cx="3962400" cy="579438"/>
          </a:xfrm>
          <a:prstGeom prst="rect">
            <a:avLst/>
          </a:prstGeom>
          <a:noFill/>
          <a:ln w="9525">
            <a:noFill/>
          </a:ln>
        </p:spPr>
        <p:txBody>
          <a:bodyPr>
            <a:spAutoFit/>
          </a:bodyPr>
          <a:p>
            <a:pPr lvl="0">
              <a:spcBef>
                <a:spcPct val="50000"/>
              </a:spcBef>
            </a:pPr>
            <a:r>
              <a:rPr lang="zh-CN" altLang="en-US" sz="3200" b="1" dirty="0">
                <a:solidFill>
                  <a:srgbClr val="CC3300"/>
                </a:solidFill>
                <a:latin typeface="Arial" panose="020B0604020202020204" pitchFamily="34" charset="0"/>
                <a:ea typeface="宋体" panose="02010600030101010101" pitchFamily="2" charset="-122"/>
              </a:rPr>
              <a:t>阅读注释，了解内容</a:t>
            </a:r>
            <a:endParaRPr lang="zh-CN" altLang="en-US" sz="3200" b="1" dirty="0">
              <a:solidFill>
                <a:srgbClr val="CC3300"/>
              </a:solidFill>
              <a:latin typeface="Arial" panose="020B0604020202020204" pitchFamily="34" charset="0"/>
              <a:ea typeface="宋体" panose="02010600030101010101" pitchFamily="2" charset="-122"/>
            </a:endParaRPr>
          </a:p>
        </p:txBody>
      </p:sp>
      <p:sp>
        <p:nvSpPr>
          <p:cNvPr id="36868" name="文本框 36867"/>
          <p:cNvSpPr txBox="1"/>
          <p:nvPr/>
        </p:nvSpPr>
        <p:spPr>
          <a:xfrm>
            <a:off x="381000" y="762000"/>
            <a:ext cx="2743200" cy="3013075"/>
          </a:xfrm>
          <a:prstGeom prst="rect">
            <a:avLst/>
          </a:prstGeom>
          <a:noFill/>
          <a:ln w="9525">
            <a:noFill/>
          </a:ln>
        </p:spPr>
        <p:txBody>
          <a:bodyPr>
            <a:spAutoFit/>
          </a:bodyPr>
          <a:p>
            <a:pPr lvl="0">
              <a:buChar char="•"/>
            </a:pPr>
            <a:r>
              <a:rPr lang="zh-CN" altLang="en-US" sz="2400" b="1" dirty="0">
                <a:solidFill>
                  <a:srgbClr val="CC3300"/>
                </a:solidFill>
                <a:latin typeface="Arial" panose="020B0604020202020204" pitchFamily="34" charset="0"/>
                <a:ea typeface="宋体" panose="02010600030101010101" pitchFamily="2" charset="-122"/>
              </a:rPr>
              <a:t>帝子</a:t>
            </a:r>
            <a:r>
              <a:rPr lang="zh-CN" altLang="en-US" sz="2400" b="1" dirty="0">
                <a:latin typeface="Arial" panose="020B0604020202020204" pitchFamily="34" charset="0"/>
                <a:ea typeface="宋体" panose="02010600030101010101" pitchFamily="2" charset="-122"/>
              </a:rPr>
              <a:t>降兮北渚，</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目</a:t>
            </a:r>
            <a:r>
              <a:rPr lang="zh-CN" altLang="en-US" sz="2400" b="1" dirty="0">
                <a:solidFill>
                  <a:srgbClr val="CC3300"/>
                </a:solidFill>
                <a:latin typeface="Arial" panose="020B0604020202020204" pitchFamily="34" charset="0"/>
                <a:ea typeface="宋体" panose="02010600030101010101" pitchFamily="2" charset="-122"/>
              </a:rPr>
              <a:t>眇眇</a:t>
            </a:r>
            <a:r>
              <a:rPr lang="zh-CN" altLang="en-US" sz="2400" b="1" dirty="0">
                <a:latin typeface="Arial" panose="020B0604020202020204" pitchFamily="34" charset="0"/>
                <a:ea typeface="宋体" panose="02010600030101010101" pitchFamily="2" charset="-122"/>
              </a:rPr>
              <a:t>兮</a:t>
            </a:r>
            <a:r>
              <a:rPr lang="zh-CN" altLang="en-US" sz="2400" b="1" dirty="0">
                <a:solidFill>
                  <a:srgbClr val="CC3300"/>
                </a:solidFill>
                <a:latin typeface="Arial" panose="020B0604020202020204" pitchFamily="34" charset="0"/>
                <a:ea typeface="宋体" panose="02010600030101010101" pitchFamily="2" charset="-122"/>
              </a:rPr>
              <a:t>愁</a:t>
            </a:r>
            <a:r>
              <a:rPr lang="zh-CN" altLang="en-US" sz="2400" b="1" dirty="0">
                <a:latin typeface="Arial" panose="020B0604020202020204" pitchFamily="34" charset="0"/>
                <a:ea typeface="宋体" panose="02010600030101010101" pitchFamily="2" charset="-122"/>
              </a:rPr>
              <a:t>予。</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袅袅兮秋风，</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洞庭波兮木叶下。</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登白薠兮</a:t>
            </a:r>
            <a:r>
              <a:rPr lang="zh-CN" altLang="en-US" sz="2400" b="1" dirty="0">
                <a:solidFill>
                  <a:srgbClr val="CC3300"/>
                </a:solidFill>
                <a:latin typeface="Arial" panose="020B0604020202020204" pitchFamily="34" charset="0"/>
                <a:ea typeface="宋体" panose="02010600030101010101" pitchFamily="2" charset="-122"/>
              </a:rPr>
              <a:t>骋望</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与</a:t>
            </a:r>
            <a:r>
              <a:rPr lang="zh-CN" altLang="en-US" sz="2400" b="1" dirty="0">
                <a:solidFill>
                  <a:srgbClr val="CC3300"/>
                </a:solidFill>
                <a:latin typeface="Arial" panose="020B0604020202020204" pitchFamily="34" charset="0"/>
                <a:ea typeface="宋体" panose="02010600030101010101" pitchFamily="2" charset="-122"/>
              </a:rPr>
              <a:t>佳期</a:t>
            </a:r>
            <a:r>
              <a:rPr lang="zh-CN" altLang="en-US" sz="2400" b="1" dirty="0">
                <a:latin typeface="Arial" panose="020B0604020202020204" pitchFamily="34" charset="0"/>
                <a:ea typeface="宋体" panose="02010600030101010101" pitchFamily="2" charset="-122"/>
              </a:rPr>
              <a:t>兮夕张。</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鸟何</a:t>
            </a:r>
            <a:r>
              <a:rPr lang="zh-CN" altLang="en-US" sz="2400" b="1" dirty="0">
                <a:solidFill>
                  <a:srgbClr val="CC3300"/>
                </a:solidFill>
                <a:latin typeface="Arial" panose="020B0604020202020204" pitchFamily="34" charset="0"/>
                <a:ea typeface="宋体" panose="02010600030101010101" pitchFamily="2" charset="-122"/>
              </a:rPr>
              <a:t>萃</a:t>
            </a:r>
            <a:r>
              <a:rPr lang="zh-CN" altLang="en-US" sz="2400" b="1" dirty="0">
                <a:latin typeface="Arial" panose="020B0604020202020204" pitchFamily="34" charset="0"/>
                <a:ea typeface="宋体" panose="02010600030101010101" pitchFamily="2" charset="-122"/>
              </a:rPr>
              <a:t>兮</a:t>
            </a:r>
            <a:r>
              <a:rPr lang="zh-CN" altLang="en-US" sz="2400" b="1" dirty="0">
                <a:solidFill>
                  <a:srgbClr val="CC3300"/>
                </a:solidFill>
                <a:latin typeface="Arial" panose="020B0604020202020204" pitchFamily="34" charset="0"/>
                <a:ea typeface="宋体" panose="02010600030101010101" pitchFamily="2" charset="-122"/>
              </a:rPr>
              <a:t>蘋</a:t>
            </a:r>
            <a:r>
              <a:rPr lang="zh-CN" altLang="en-US" sz="2400" b="1" dirty="0">
                <a:latin typeface="Arial" panose="020B0604020202020204" pitchFamily="34" charset="0"/>
                <a:ea typeface="宋体" panose="02010600030101010101" pitchFamily="2" charset="-122"/>
              </a:rPr>
              <a:t>中？</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罾</a:t>
            </a:r>
            <a:r>
              <a:rPr lang="zh-CN" altLang="en-US" sz="2400" b="1" dirty="0">
                <a:latin typeface="Arial" panose="020B0604020202020204" pitchFamily="34" charset="0"/>
                <a:ea typeface="宋体" panose="02010600030101010101" pitchFamily="2" charset="-122"/>
              </a:rPr>
              <a:t>何为兮木上？</a:t>
            </a:r>
            <a:endParaRPr lang="zh-CN" altLang="en-US" sz="2400" b="1" dirty="0">
              <a:latin typeface="Arial" panose="020B0604020202020204" pitchFamily="34" charset="0"/>
              <a:ea typeface="宋体" panose="02010600030101010101" pitchFamily="2" charset="-122"/>
            </a:endParaRPr>
          </a:p>
        </p:txBody>
      </p:sp>
      <p:sp>
        <p:nvSpPr>
          <p:cNvPr id="36869" name="矩形 36868"/>
          <p:cNvSpPr/>
          <p:nvPr/>
        </p:nvSpPr>
        <p:spPr>
          <a:xfrm>
            <a:off x="2971800" y="4343400"/>
            <a:ext cx="5181600" cy="2133600"/>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sz="2400" b="1" dirty="0">
                <a:solidFill>
                  <a:srgbClr val="800080"/>
                </a:solidFill>
              </a:rPr>
              <a:t>沅水有白芷啊，澧水有幽兰，</a:t>
            </a:r>
            <a:endParaRPr lang="zh-CN" altLang="en-US" sz="2400" b="1" dirty="0">
              <a:solidFill>
                <a:srgbClr val="800080"/>
              </a:solidFill>
            </a:endParaRPr>
          </a:p>
          <a:p>
            <a:pPr lvl="0"/>
            <a:r>
              <a:rPr lang="zh-CN" altLang="en-US" sz="2400" b="1" dirty="0">
                <a:solidFill>
                  <a:srgbClr val="800080"/>
                </a:solidFill>
              </a:rPr>
              <a:t>思念湘夫人啊，却不敢明讲。</a:t>
            </a:r>
            <a:endParaRPr lang="zh-CN" altLang="en-US" sz="2400" b="1" dirty="0">
              <a:solidFill>
                <a:srgbClr val="800080"/>
              </a:solidFill>
            </a:endParaRPr>
          </a:p>
          <a:p>
            <a:pPr lvl="0"/>
            <a:r>
              <a:rPr lang="zh-CN" altLang="en-US" sz="2400" b="1" dirty="0">
                <a:solidFill>
                  <a:srgbClr val="800080"/>
                </a:solidFill>
              </a:rPr>
              <a:t>神思恍惚啊，放眼远眺，</a:t>
            </a:r>
            <a:endParaRPr lang="zh-CN" altLang="en-US" sz="2400" b="1" dirty="0">
              <a:solidFill>
                <a:srgbClr val="800080"/>
              </a:solidFill>
            </a:endParaRPr>
          </a:p>
          <a:p>
            <a:pPr lvl="0"/>
            <a:r>
              <a:rPr lang="zh-CN" altLang="en-US" sz="2400" b="1" dirty="0">
                <a:solidFill>
                  <a:srgbClr val="800080"/>
                </a:solidFill>
              </a:rPr>
              <a:t>只见那流水啊，缓缓流淌。</a:t>
            </a:r>
            <a:endParaRPr lang="zh-CN" altLang="en-US" sz="2400" b="1" dirty="0">
              <a:solidFill>
                <a:srgbClr val="800080"/>
              </a:solidFill>
            </a:endParaRPr>
          </a:p>
        </p:txBody>
      </p:sp>
      <p:sp>
        <p:nvSpPr>
          <p:cNvPr id="36870" name="矩形 36869"/>
          <p:cNvSpPr/>
          <p:nvPr/>
        </p:nvSpPr>
        <p:spPr>
          <a:xfrm>
            <a:off x="228600" y="4419600"/>
            <a:ext cx="2895600" cy="1552575"/>
          </a:xfrm>
          <a:prstGeom prst="rect">
            <a:avLst/>
          </a:prstGeom>
          <a:noFill/>
          <a:ln w="9525">
            <a:noFill/>
          </a:ln>
        </p:spPr>
        <p:txBody>
          <a:bodyPr>
            <a:spAutoFit/>
          </a:bodyPr>
          <a:p>
            <a:pPr lvl="0">
              <a:buChar char="•"/>
            </a:pPr>
            <a:r>
              <a:rPr lang="zh-CN" altLang="en-US" sz="2400" b="1" dirty="0">
                <a:latin typeface="Arial" panose="020B0604020202020204" pitchFamily="34" charset="0"/>
                <a:ea typeface="宋体" panose="02010600030101010101" pitchFamily="2" charset="-122"/>
              </a:rPr>
              <a:t>沅有芷兮澧有兰</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思</a:t>
            </a:r>
            <a:r>
              <a:rPr lang="zh-CN" altLang="en-US" sz="2400" b="1" dirty="0">
                <a:solidFill>
                  <a:srgbClr val="CC3300"/>
                </a:solidFill>
                <a:latin typeface="Arial" panose="020B0604020202020204" pitchFamily="34" charset="0"/>
                <a:ea typeface="宋体" panose="02010600030101010101" pitchFamily="2" charset="-122"/>
              </a:rPr>
              <a:t>公子</a:t>
            </a:r>
            <a:r>
              <a:rPr lang="zh-CN" altLang="en-US" sz="2400" b="1" dirty="0">
                <a:latin typeface="Arial" panose="020B0604020202020204" pitchFamily="34" charset="0"/>
                <a:ea typeface="宋体" panose="02010600030101010101" pitchFamily="2" charset="-122"/>
              </a:rPr>
              <a:t>兮未敢言。</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荒忽</a:t>
            </a:r>
            <a:r>
              <a:rPr lang="zh-CN" altLang="en-US" sz="2400" b="1" dirty="0">
                <a:latin typeface="Arial" panose="020B0604020202020204" pitchFamily="34" charset="0"/>
                <a:ea typeface="宋体" panose="02010600030101010101" pitchFamily="2" charset="-122"/>
              </a:rPr>
              <a:t>兮远望</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观流水兮</a:t>
            </a:r>
            <a:r>
              <a:rPr lang="zh-CN" altLang="en-US" sz="2400" b="1" dirty="0">
                <a:solidFill>
                  <a:srgbClr val="CC3300"/>
                </a:solidFill>
                <a:latin typeface="Arial" panose="020B0604020202020204" pitchFamily="34" charset="0"/>
                <a:ea typeface="宋体" panose="02010600030101010101" pitchFamily="2" charset="-122"/>
              </a:rPr>
              <a:t>潺湲</a:t>
            </a:r>
            <a:endParaRPr lang="zh-CN" altLang="en-US" sz="2400" b="1" dirty="0">
              <a:solidFill>
                <a:srgbClr val="CC3300"/>
              </a:solidFill>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6866">
                                            <p:txEl>
                                              <p:charRg st="0" end="14"/>
                                            </p:txEl>
                                          </p:spTgt>
                                        </p:tgtEl>
                                        <p:attrNameLst>
                                          <p:attrName>style.visibility</p:attrName>
                                        </p:attrNameLst>
                                      </p:cBhvr>
                                      <p:to>
                                        <p:strVal val="visible"/>
                                      </p:to>
                                    </p:set>
                                    <p:animEffect transition="in" filter="plus(in)">
                                      <p:cBhvr>
                                        <p:cTn id="7" dur="2000"/>
                                        <p:tgtEl>
                                          <p:spTgt spid="36866">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6866">
                                            <p:txEl>
                                              <p:charRg st="14" end="26"/>
                                            </p:txEl>
                                          </p:spTgt>
                                        </p:tgtEl>
                                        <p:attrNameLst>
                                          <p:attrName>style.visibility</p:attrName>
                                        </p:attrNameLst>
                                      </p:cBhvr>
                                      <p:to>
                                        <p:strVal val="visible"/>
                                      </p:to>
                                    </p:set>
                                    <p:animEffect transition="in" filter="plus(in)">
                                      <p:cBhvr>
                                        <p:cTn id="12" dur="2000"/>
                                        <p:tgtEl>
                                          <p:spTgt spid="36866">
                                            <p:txEl>
                                              <p:charRg st="14"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6866">
                                            <p:txEl>
                                              <p:charRg st="26" end="41"/>
                                            </p:txEl>
                                          </p:spTgt>
                                        </p:tgtEl>
                                        <p:attrNameLst>
                                          <p:attrName>style.visibility</p:attrName>
                                        </p:attrNameLst>
                                      </p:cBhvr>
                                      <p:to>
                                        <p:strVal val="visible"/>
                                      </p:to>
                                    </p:set>
                                    <p:animEffect transition="in" filter="plus(in)">
                                      <p:cBhvr>
                                        <p:cTn id="17" dur="2000"/>
                                        <p:tgtEl>
                                          <p:spTgt spid="36866">
                                            <p:txEl>
                                              <p:charRg st="26" end="4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6866">
                                            <p:txEl>
                                              <p:charRg st="41" end="56"/>
                                            </p:txEl>
                                          </p:spTgt>
                                        </p:tgtEl>
                                        <p:attrNameLst>
                                          <p:attrName>style.visibility</p:attrName>
                                        </p:attrNameLst>
                                      </p:cBhvr>
                                      <p:to>
                                        <p:strVal val="visible"/>
                                      </p:to>
                                    </p:set>
                                    <p:animEffect transition="in" filter="plus(in)">
                                      <p:cBhvr>
                                        <p:cTn id="22" dur="2000"/>
                                        <p:tgtEl>
                                          <p:spTgt spid="36866">
                                            <p:txEl>
                                              <p:charRg st="41" end="5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6866">
                                            <p:txEl>
                                              <p:charRg st="56" end="73"/>
                                            </p:txEl>
                                          </p:spTgt>
                                        </p:tgtEl>
                                        <p:attrNameLst>
                                          <p:attrName>style.visibility</p:attrName>
                                        </p:attrNameLst>
                                      </p:cBhvr>
                                      <p:to>
                                        <p:strVal val="visible"/>
                                      </p:to>
                                    </p:set>
                                    <p:animEffect transition="in" filter="plus(in)">
                                      <p:cBhvr>
                                        <p:cTn id="27" dur="2000"/>
                                        <p:tgtEl>
                                          <p:spTgt spid="36866">
                                            <p:txEl>
                                              <p:charRg st="56" end="7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36866">
                                            <p:txEl>
                                              <p:charRg st="73" end="89"/>
                                            </p:txEl>
                                          </p:spTgt>
                                        </p:tgtEl>
                                        <p:attrNameLst>
                                          <p:attrName>style.visibility</p:attrName>
                                        </p:attrNameLst>
                                      </p:cBhvr>
                                      <p:to>
                                        <p:strVal val="visible"/>
                                      </p:to>
                                    </p:set>
                                    <p:animEffect transition="in" filter="plus(in)">
                                      <p:cBhvr>
                                        <p:cTn id="32" dur="2000"/>
                                        <p:tgtEl>
                                          <p:spTgt spid="36866">
                                            <p:txEl>
                                              <p:charRg st="73" end="8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36866">
                                            <p:txEl>
                                              <p:charRg st="89" end="104"/>
                                            </p:txEl>
                                          </p:spTgt>
                                        </p:tgtEl>
                                        <p:attrNameLst>
                                          <p:attrName>style.visibility</p:attrName>
                                        </p:attrNameLst>
                                      </p:cBhvr>
                                      <p:to>
                                        <p:strVal val="visible"/>
                                      </p:to>
                                    </p:set>
                                    <p:animEffect transition="in" filter="plus(in)">
                                      <p:cBhvr>
                                        <p:cTn id="37" dur="2000"/>
                                        <p:tgtEl>
                                          <p:spTgt spid="36866">
                                            <p:txEl>
                                              <p:charRg st="89" end="10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3" presetClass="entr" presetSubtype="16" fill="hold" grpId="0" nodeType="clickEffect">
                                  <p:stCondLst>
                                    <p:cond delay="0"/>
                                  </p:stCondLst>
                                  <p:childTnLst>
                                    <p:set>
                                      <p:cBhvr>
                                        <p:cTn id="41" dur="1" fill="hold">
                                          <p:stCondLst>
                                            <p:cond delay="0"/>
                                          </p:stCondLst>
                                        </p:cTn>
                                        <p:tgtEl>
                                          <p:spTgt spid="36866">
                                            <p:txEl>
                                              <p:charRg st="104" end="122"/>
                                            </p:txEl>
                                          </p:spTgt>
                                        </p:tgtEl>
                                        <p:attrNameLst>
                                          <p:attrName>style.visibility</p:attrName>
                                        </p:attrNameLst>
                                      </p:cBhvr>
                                      <p:to>
                                        <p:strVal val="visible"/>
                                      </p:to>
                                    </p:set>
                                    <p:animEffect transition="in" filter="plus(in)">
                                      <p:cBhvr>
                                        <p:cTn id="42" dur="2000"/>
                                        <p:tgtEl>
                                          <p:spTgt spid="36866">
                                            <p:txEl>
                                              <p:charRg st="104" end="12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36869">
                                            <p:txEl>
                                              <p:charRg st="0" end="14"/>
                                            </p:txEl>
                                          </p:spTgt>
                                        </p:tgtEl>
                                        <p:attrNameLst>
                                          <p:attrName>style.visibility</p:attrName>
                                        </p:attrNameLst>
                                      </p:cBhvr>
                                      <p:to>
                                        <p:strVal val="visible"/>
                                      </p:to>
                                    </p:set>
                                    <p:animEffect transition="in" filter="wedge">
                                      <p:cBhvr>
                                        <p:cTn id="47" dur="2000"/>
                                        <p:tgtEl>
                                          <p:spTgt spid="36869">
                                            <p:txEl>
                                              <p:charRg st="0" end="1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36869">
                                            <p:txEl>
                                              <p:charRg st="14" end="28"/>
                                            </p:txEl>
                                          </p:spTgt>
                                        </p:tgtEl>
                                        <p:attrNameLst>
                                          <p:attrName>style.visibility</p:attrName>
                                        </p:attrNameLst>
                                      </p:cBhvr>
                                      <p:to>
                                        <p:strVal val="visible"/>
                                      </p:to>
                                    </p:set>
                                    <p:animEffect transition="in" filter="wedge">
                                      <p:cBhvr>
                                        <p:cTn id="52" dur="2000"/>
                                        <p:tgtEl>
                                          <p:spTgt spid="36869">
                                            <p:txEl>
                                              <p:charRg st="14" end="2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36869">
                                            <p:txEl>
                                              <p:charRg st="28" end="40"/>
                                            </p:txEl>
                                          </p:spTgt>
                                        </p:tgtEl>
                                        <p:attrNameLst>
                                          <p:attrName>style.visibility</p:attrName>
                                        </p:attrNameLst>
                                      </p:cBhvr>
                                      <p:to>
                                        <p:strVal val="visible"/>
                                      </p:to>
                                    </p:set>
                                    <p:animEffect transition="in" filter="wedge">
                                      <p:cBhvr>
                                        <p:cTn id="57" dur="2000"/>
                                        <p:tgtEl>
                                          <p:spTgt spid="36869">
                                            <p:txEl>
                                              <p:charRg st="28" end="4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36869">
                                            <p:txEl>
                                              <p:charRg st="40" end="53"/>
                                            </p:txEl>
                                          </p:spTgt>
                                        </p:tgtEl>
                                        <p:attrNameLst>
                                          <p:attrName>style.visibility</p:attrName>
                                        </p:attrNameLst>
                                      </p:cBhvr>
                                      <p:to>
                                        <p:strVal val="visible"/>
                                      </p:to>
                                    </p:set>
                                    <p:animEffect transition="in" filter="wedge">
                                      <p:cBhvr>
                                        <p:cTn id="62" dur="2000"/>
                                        <p:tgtEl>
                                          <p:spTgt spid="36869">
                                            <p:txEl>
                                              <p:charRg st="40" end="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build="p"/>
      <p:bldP spid="3686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文本占位符 37889"/>
          <p:cNvSpPr>
            <a:spLocks noGrp="1"/>
          </p:cNvSpPr>
          <p:nvPr>
            <p:ph type="body" idx="1"/>
          </p:nvPr>
        </p:nvSpPr>
        <p:spPr>
          <a:xfrm>
            <a:off x="3429000" y="381000"/>
            <a:ext cx="5562600" cy="5029200"/>
          </a:xfrm>
        </p:spPr>
        <p:txBody>
          <a:bodyPr/>
          <a:p>
            <a:pPr>
              <a:lnSpc>
                <a:spcPct val="80000"/>
              </a:lnSpc>
            </a:pPr>
            <a:r>
              <a:rPr lang="zh-CN" altLang="en-US" sz="2400" b="1" dirty="0">
                <a:solidFill>
                  <a:schemeClr val="accent2"/>
                </a:solidFill>
              </a:rPr>
              <a:t>麋鹿为何来到庭院觅食？</a:t>
            </a:r>
            <a:endParaRPr lang="zh-CN" altLang="en-US" sz="2400" b="1" dirty="0">
              <a:solidFill>
                <a:schemeClr val="accent2"/>
              </a:solidFill>
            </a:endParaRPr>
          </a:p>
          <a:p>
            <a:pPr>
              <a:lnSpc>
                <a:spcPct val="80000"/>
              </a:lnSpc>
            </a:pPr>
            <a:r>
              <a:rPr lang="zh-CN" altLang="en-US" sz="2400" b="1" dirty="0">
                <a:solidFill>
                  <a:schemeClr val="accent2"/>
                </a:solidFill>
              </a:rPr>
              <a:t>蛟龙又为何在水边游荡？</a:t>
            </a:r>
            <a:endParaRPr lang="zh-CN" altLang="en-US" sz="2400" b="1" dirty="0">
              <a:solidFill>
                <a:schemeClr val="accent2"/>
              </a:solidFill>
            </a:endParaRPr>
          </a:p>
          <a:p>
            <a:pPr>
              <a:lnSpc>
                <a:spcPct val="80000"/>
              </a:lnSpc>
            </a:pPr>
            <a:r>
              <a:rPr lang="zh-CN" altLang="en-US" sz="2400" b="1" dirty="0">
                <a:solidFill>
                  <a:schemeClr val="accent2"/>
                </a:solidFill>
              </a:rPr>
              <a:t>清晨，我策马驰骋在江边高地，</a:t>
            </a:r>
            <a:endParaRPr lang="zh-CN" altLang="en-US" sz="2400" b="1" dirty="0">
              <a:solidFill>
                <a:schemeClr val="accent2"/>
              </a:solidFill>
            </a:endParaRPr>
          </a:p>
          <a:p>
            <a:pPr>
              <a:lnSpc>
                <a:spcPct val="80000"/>
              </a:lnSpc>
            </a:pPr>
            <a:r>
              <a:rPr lang="zh-CN" altLang="en-US" sz="2400" b="1" dirty="0">
                <a:solidFill>
                  <a:schemeClr val="accent2"/>
                </a:solidFill>
              </a:rPr>
              <a:t>傍晚，却又渡过西面的水湾。</a:t>
            </a:r>
            <a:endParaRPr lang="zh-CN" altLang="en-US" sz="2400" b="1" dirty="0">
              <a:solidFill>
                <a:schemeClr val="accent2"/>
              </a:solidFill>
            </a:endParaRPr>
          </a:p>
          <a:p>
            <a:pPr>
              <a:lnSpc>
                <a:spcPct val="80000"/>
              </a:lnSpc>
            </a:pPr>
            <a:r>
              <a:rPr lang="zh-CN" altLang="en-US" sz="2400" b="1" dirty="0">
                <a:solidFill>
                  <a:schemeClr val="accent2"/>
                </a:solidFill>
              </a:rPr>
              <a:t>我听说湘夫人啊，在召唤我来相聚，</a:t>
            </a:r>
            <a:endParaRPr lang="zh-CN" altLang="en-US" sz="2400" b="1" dirty="0">
              <a:solidFill>
                <a:schemeClr val="accent2"/>
              </a:solidFill>
            </a:endParaRPr>
          </a:p>
          <a:p>
            <a:pPr>
              <a:lnSpc>
                <a:spcPct val="80000"/>
              </a:lnSpc>
            </a:pPr>
            <a:r>
              <a:rPr lang="zh-CN" altLang="en-US" sz="2400" b="1" dirty="0">
                <a:solidFill>
                  <a:schemeClr val="accent2"/>
                </a:solidFill>
              </a:rPr>
              <a:t>我将飞快的驾车啊，与她同行远去</a:t>
            </a:r>
            <a:endParaRPr lang="zh-CN" altLang="en-US" sz="2400" b="1" dirty="0">
              <a:solidFill>
                <a:schemeClr val="accent2"/>
              </a:solidFill>
            </a:endParaRPr>
          </a:p>
          <a:p>
            <a:pPr>
              <a:lnSpc>
                <a:spcPct val="80000"/>
              </a:lnSpc>
            </a:pPr>
            <a:r>
              <a:rPr lang="zh-CN" altLang="en-US" sz="2400" b="1" dirty="0">
                <a:solidFill>
                  <a:schemeClr val="accent2"/>
                </a:solidFill>
              </a:rPr>
              <a:t>构筑宫室啊，在那绿水之中，</a:t>
            </a:r>
            <a:endParaRPr lang="zh-CN" altLang="en-US" sz="2400" b="1" dirty="0">
              <a:solidFill>
                <a:schemeClr val="accent2"/>
              </a:solidFill>
            </a:endParaRPr>
          </a:p>
          <a:p>
            <a:pPr>
              <a:lnSpc>
                <a:spcPct val="80000"/>
              </a:lnSpc>
            </a:pPr>
            <a:r>
              <a:rPr lang="zh-CN" altLang="en-US" sz="2400" b="1" dirty="0">
                <a:solidFill>
                  <a:schemeClr val="accent2"/>
                </a:solidFill>
              </a:rPr>
              <a:t>修盖屋顶啊，用那翠绿的荷叶。</a:t>
            </a:r>
            <a:endParaRPr lang="zh-CN" altLang="en-US" sz="2400" b="1" dirty="0">
              <a:solidFill>
                <a:schemeClr val="accent2"/>
              </a:solidFill>
            </a:endParaRPr>
          </a:p>
          <a:p>
            <a:pPr>
              <a:lnSpc>
                <a:spcPct val="80000"/>
              </a:lnSpc>
            </a:pPr>
            <a:r>
              <a:rPr lang="zh-CN" altLang="en-US" sz="2400" b="1" dirty="0">
                <a:solidFill>
                  <a:schemeClr val="accent2"/>
                </a:solidFill>
              </a:rPr>
              <a:t>荪草装点墙壁啊，紫贝铺砌庭坛。</a:t>
            </a:r>
            <a:endParaRPr lang="zh-CN" altLang="en-US" sz="2400" b="1" dirty="0">
              <a:solidFill>
                <a:schemeClr val="accent2"/>
              </a:solidFill>
            </a:endParaRPr>
          </a:p>
          <a:p>
            <a:pPr>
              <a:lnSpc>
                <a:spcPct val="80000"/>
              </a:lnSpc>
            </a:pPr>
            <a:r>
              <a:rPr lang="zh-CN" altLang="en-US" sz="2400" b="1" dirty="0">
                <a:solidFill>
                  <a:schemeClr val="accent2"/>
                </a:solidFill>
              </a:rPr>
              <a:t>撒满香椒啊，用来装饰厅堂。</a:t>
            </a:r>
            <a:endParaRPr lang="zh-CN" altLang="en-US" sz="2400" b="1" dirty="0">
              <a:solidFill>
                <a:schemeClr val="accent2"/>
              </a:solidFill>
            </a:endParaRPr>
          </a:p>
          <a:p>
            <a:pPr>
              <a:lnSpc>
                <a:spcPct val="80000"/>
              </a:lnSpc>
            </a:pPr>
            <a:r>
              <a:rPr lang="zh-CN" altLang="en-US" sz="2400" b="1" dirty="0">
                <a:solidFill>
                  <a:schemeClr val="accent2"/>
                </a:solidFill>
              </a:rPr>
              <a:t>桂木作栋梁啊，兰木为房椽，</a:t>
            </a:r>
            <a:endParaRPr lang="zh-CN" altLang="en-US" sz="2400" b="1" dirty="0">
              <a:solidFill>
                <a:schemeClr val="accent2"/>
              </a:solidFill>
            </a:endParaRPr>
          </a:p>
          <a:p>
            <a:pPr>
              <a:lnSpc>
                <a:spcPct val="80000"/>
              </a:lnSpc>
            </a:pPr>
            <a:r>
              <a:rPr lang="zh-CN" altLang="en-US" sz="2400" b="1" dirty="0">
                <a:solidFill>
                  <a:schemeClr val="accent2"/>
                </a:solidFill>
              </a:rPr>
              <a:t>辛夷装饰门楣啊，白芷装饰卧房。</a:t>
            </a:r>
            <a:endParaRPr lang="zh-CN" altLang="en-US" sz="2400" b="1" dirty="0">
              <a:solidFill>
                <a:schemeClr val="accent2"/>
              </a:solidFill>
            </a:endParaRPr>
          </a:p>
          <a:p>
            <a:pPr>
              <a:lnSpc>
                <a:spcPct val="80000"/>
              </a:lnSpc>
            </a:pPr>
            <a:r>
              <a:rPr lang="zh-CN" altLang="en-US" sz="2400" b="1" dirty="0">
                <a:solidFill>
                  <a:schemeClr val="accent2"/>
                </a:solidFill>
              </a:rPr>
              <a:t>编织薜荔啊，做成帷幕，</a:t>
            </a:r>
            <a:endParaRPr lang="zh-CN" altLang="en-US" sz="2400" b="1" dirty="0">
              <a:solidFill>
                <a:schemeClr val="accent2"/>
              </a:solidFill>
            </a:endParaRPr>
          </a:p>
          <a:p>
            <a:pPr>
              <a:lnSpc>
                <a:spcPct val="80000"/>
              </a:lnSpc>
            </a:pPr>
            <a:r>
              <a:rPr lang="zh-CN" altLang="en-US" sz="2400" b="1" dirty="0">
                <a:solidFill>
                  <a:schemeClr val="accent2"/>
                </a:solidFill>
              </a:rPr>
              <a:t>剖开蕙草做的幔帐啊，也已支张。</a:t>
            </a:r>
            <a:endParaRPr lang="zh-CN" altLang="en-US" sz="2400" b="1" dirty="0">
              <a:solidFill>
                <a:schemeClr val="accent2"/>
              </a:solidFill>
            </a:endParaRPr>
          </a:p>
          <a:p>
            <a:pPr>
              <a:lnSpc>
                <a:spcPct val="80000"/>
              </a:lnSpc>
            </a:pPr>
            <a:endParaRPr lang="zh-CN" altLang="en-US" sz="2400" b="1" dirty="0">
              <a:solidFill>
                <a:schemeClr val="accent2"/>
              </a:solidFill>
            </a:endParaRPr>
          </a:p>
        </p:txBody>
      </p:sp>
      <p:sp>
        <p:nvSpPr>
          <p:cNvPr id="37891" name="文本框 37890"/>
          <p:cNvSpPr txBox="1"/>
          <p:nvPr/>
        </p:nvSpPr>
        <p:spPr>
          <a:xfrm>
            <a:off x="413385" y="381000"/>
            <a:ext cx="2819400" cy="5476875"/>
          </a:xfrm>
          <a:prstGeom prst="rect">
            <a:avLst/>
          </a:prstGeom>
          <a:noFill/>
          <a:ln w="9525">
            <a:noFill/>
          </a:ln>
        </p:spPr>
        <p:txBody>
          <a:bodyPr lIns="0" tIns="0" rIns="0" bIns="0">
            <a:spAutoFit/>
          </a:bodyPr>
          <a:p>
            <a:pPr lvl="0">
              <a:buChar char="•"/>
            </a:pPr>
            <a:r>
              <a:rPr lang="zh-CN" altLang="en-US" sz="2400" b="1" dirty="0">
                <a:latin typeface="Arial" panose="020B0604020202020204" pitchFamily="34" charset="0"/>
                <a:ea typeface="华文中宋" pitchFamily="2" charset="-122"/>
              </a:rPr>
              <a:t>麋何食兮庭中？</a:t>
            </a:r>
            <a:endParaRPr lang="zh-CN" altLang="en-US" sz="2400" b="1" dirty="0">
              <a:latin typeface="Arial" panose="020B0604020202020204" pitchFamily="34" charset="0"/>
              <a:ea typeface="华文中宋" pitchFamily="2" charset="-122"/>
            </a:endParaRPr>
          </a:p>
          <a:p>
            <a:pPr lvl="0">
              <a:buChar char="•"/>
            </a:pPr>
            <a:r>
              <a:rPr lang="zh-CN" altLang="en-US" sz="2400" b="1" dirty="0">
                <a:latin typeface="Arial" panose="020B0604020202020204" pitchFamily="34" charset="0"/>
                <a:ea typeface="华文中宋" pitchFamily="2" charset="-122"/>
              </a:rPr>
              <a:t>蛟何为兮</a:t>
            </a:r>
            <a:r>
              <a:rPr lang="zh-CN" altLang="en-US" sz="2400" b="1" dirty="0">
                <a:solidFill>
                  <a:srgbClr val="CC3300"/>
                </a:solidFill>
                <a:latin typeface="Arial" panose="020B0604020202020204" pitchFamily="34" charset="0"/>
                <a:ea typeface="华文中宋" pitchFamily="2" charset="-122"/>
              </a:rPr>
              <a:t>水裔</a:t>
            </a:r>
            <a:r>
              <a:rPr lang="zh-CN" altLang="en-US" sz="2400" b="1" dirty="0">
                <a:latin typeface="Arial" panose="020B0604020202020204" pitchFamily="34" charset="0"/>
                <a:ea typeface="华文中宋" pitchFamily="2" charset="-122"/>
              </a:rPr>
              <a:t>？</a:t>
            </a:r>
            <a:endParaRPr lang="zh-CN" altLang="en-US" sz="2400" b="1" dirty="0">
              <a:latin typeface="Arial" panose="020B0604020202020204" pitchFamily="34" charset="0"/>
              <a:ea typeface="华文中宋" pitchFamily="2" charset="-122"/>
            </a:endParaRPr>
          </a:p>
          <a:p>
            <a:pPr lvl="0">
              <a:buChar char="•"/>
            </a:pPr>
            <a:r>
              <a:rPr lang="zh-CN" altLang="en-US" sz="2400" b="1" dirty="0">
                <a:latin typeface="Arial" panose="020B0604020202020204" pitchFamily="34" charset="0"/>
                <a:ea typeface="华文中宋" pitchFamily="2" charset="-122"/>
              </a:rPr>
              <a:t>朝驰余马兮</a:t>
            </a:r>
            <a:r>
              <a:rPr lang="zh-CN" altLang="en-US" sz="2400" b="1" dirty="0">
                <a:solidFill>
                  <a:srgbClr val="CC3300"/>
                </a:solidFill>
                <a:latin typeface="Arial" panose="020B0604020202020204" pitchFamily="34" charset="0"/>
                <a:ea typeface="华文中宋" pitchFamily="2" charset="-122"/>
              </a:rPr>
              <a:t>江皋</a:t>
            </a:r>
            <a:r>
              <a:rPr lang="en-US" altLang="zh-CN" sz="2400" b="1">
                <a:latin typeface="Arial" panose="020B0604020202020204" pitchFamily="34" charset="0"/>
                <a:ea typeface="华文中宋" pitchFamily="2" charset="-122"/>
              </a:rPr>
              <a:t>,</a:t>
            </a:r>
            <a:endParaRPr lang="en-US" altLang="zh-CN" sz="2400" b="1">
              <a:latin typeface="Arial" panose="020B0604020202020204" pitchFamily="34" charset="0"/>
              <a:ea typeface="华文中宋" pitchFamily="2" charset="-122"/>
            </a:endParaRPr>
          </a:p>
          <a:p>
            <a:pPr lvl="0">
              <a:buChar char="•"/>
            </a:pPr>
            <a:r>
              <a:rPr lang="zh-CN" altLang="en-US" sz="2400" b="1" dirty="0">
                <a:latin typeface="Arial" panose="020B0604020202020204" pitchFamily="34" charset="0"/>
                <a:ea typeface="华文中宋" pitchFamily="2" charset="-122"/>
              </a:rPr>
              <a:t>夕</a:t>
            </a:r>
            <a:r>
              <a:rPr lang="zh-CN" altLang="en-US" sz="2400" b="1" dirty="0">
                <a:solidFill>
                  <a:srgbClr val="CC3300"/>
                </a:solidFill>
                <a:latin typeface="Arial" panose="020B0604020202020204" pitchFamily="34" charset="0"/>
                <a:ea typeface="华文中宋" pitchFamily="2" charset="-122"/>
              </a:rPr>
              <a:t>济</a:t>
            </a:r>
            <a:r>
              <a:rPr lang="zh-CN" altLang="en-US" sz="2400" b="1" dirty="0">
                <a:latin typeface="Arial" panose="020B0604020202020204" pitchFamily="34" charset="0"/>
                <a:ea typeface="华文中宋" pitchFamily="2" charset="-122"/>
              </a:rPr>
              <a:t>兮西</a:t>
            </a:r>
            <a:r>
              <a:rPr lang="zh-CN" altLang="en-US" sz="2400" b="1" dirty="0">
                <a:solidFill>
                  <a:srgbClr val="CC3300"/>
                </a:solidFill>
                <a:latin typeface="Arial" panose="020B0604020202020204" pitchFamily="34" charset="0"/>
                <a:ea typeface="华文中宋" pitchFamily="2" charset="-122"/>
              </a:rPr>
              <a:t>澨</a:t>
            </a:r>
            <a:r>
              <a:rPr lang="zh-CN" altLang="en-US" sz="2400" b="1" dirty="0">
                <a:latin typeface="Arial" panose="020B0604020202020204" pitchFamily="34" charset="0"/>
                <a:ea typeface="华文中宋" pitchFamily="2" charset="-122"/>
              </a:rPr>
              <a:t>。</a:t>
            </a:r>
            <a:endParaRPr lang="zh-CN" altLang="en-US" sz="2400" b="1" dirty="0">
              <a:latin typeface="Arial" panose="020B0604020202020204" pitchFamily="34" charset="0"/>
              <a:ea typeface="华文中宋" pitchFamily="2" charset="-122"/>
            </a:endParaRPr>
          </a:p>
          <a:p>
            <a:pPr lvl="0">
              <a:buChar char="•"/>
            </a:pPr>
            <a:r>
              <a:rPr lang="zh-CN" altLang="en-US" sz="2400" b="1" dirty="0">
                <a:latin typeface="Arial" panose="020B0604020202020204" pitchFamily="34" charset="0"/>
                <a:ea typeface="宋体" panose="02010600030101010101" pitchFamily="2" charset="-122"/>
              </a:rPr>
              <a:t>闻佳人兮召予，</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将腾驾兮偕逝。</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筑室兮水中，</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葺</a:t>
            </a:r>
            <a:r>
              <a:rPr lang="zh-CN" altLang="en-US" sz="2400" b="1" dirty="0">
                <a:latin typeface="Arial" panose="020B0604020202020204" pitchFamily="34" charset="0"/>
                <a:ea typeface="宋体" panose="02010600030101010101" pitchFamily="2" charset="-122"/>
              </a:rPr>
              <a:t>之兮</a:t>
            </a:r>
            <a:r>
              <a:rPr lang="zh-CN" altLang="en-US" sz="2400" b="1" dirty="0">
                <a:solidFill>
                  <a:srgbClr val="CC3300"/>
                </a:solidFill>
                <a:latin typeface="Arial" panose="020B0604020202020204" pitchFamily="34" charset="0"/>
                <a:ea typeface="宋体" panose="02010600030101010101" pitchFamily="2" charset="-122"/>
              </a:rPr>
              <a:t>荷</a:t>
            </a:r>
            <a:r>
              <a:rPr lang="zh-CN" altLang="en-US" sz="2400" b="1" dirty="0">
                <a:latin typeface="Arial" panose="020B0604020202020204" pitchFamily="34" charset="0"/>
                <a:ea typeface="宋体" panose="02010600030101010101" pitchFamily="2" charset="-122"/>
              </a:rPr>
              <a:t>盖。</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荪</a:t>
            </a:r>
            <a:r>
              <a:rPr lang="zh-CN" altLang="en-US" sz="2400" b="1" dirty="0">
                <a:latin typeface="Arial" panose="020B0604020202020204" pitchFamily="34" charset="0"/>
                <a:ea typeface="宋体" panose="02010600030101010101" pitchFamily="2" charset="-122"/>
              </a:rPr>
              <a:t>壁兮</a:t>
            </a:r>
            <a:r>
              <a:rPr lang="zh-CN" altLang="en-US" sz="2400" b="1" dirty="0">
                <a:solidFill>
                  <a:srgbClr val="CC3300"/>
                </a:solidFill>
                <a:latin typeface="Arial" panose="020B0604020202020204" pitchFamily="34" charset="0"/>
                <a:ea typeface="宋体" panose="02010600030101010101" pitchFamily="2" charset="-122"/>
              </a:rPr>
              <a:t>紫</a:t>
            </a:r>
            <a:r>
              <a:rPr lang="zh-CN" altLang="en-US" sz="2400" b="1" dirty="0">
                <a:latin typeface="Arial" panose="020B0604020202020204" pitchFamily="34" charset="0"/>
                <a:ea typeface="宋体" panose="02010600030101010101" pitchFamily="2" charset="-122"/>
              </a:rPr>
              <a:t>坛，</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播芳椒兮</a:t>
            </a:r>
            <a:r>
              <a:rPr lang="zh-CN" altLang="en-US" sz="2400" b="1" dirty="0">
                <a:solidFill>
                  <a:srgbClr val="CC3300"/>
                </a:solidFill>
                <a:latin typeface="Arial" panose="020B0604020202020204" pitchFamily="34" charset="0"/>
                <a:ea typeface="宋体" panose="02010600030101010101" pitchFamily="2" charset="-122"/>
              </a:rPr>
              <a:t>成</a:t>
            </a:r>
            <a:r>
              <a:rPr lang="zh-CN" altLang="en-US" sz="2400" b="1" dirty="0">
                <a:latin typeface="Arial" panose="020B0604020202020204" pitchFamily="34" charset="0"/>
                <a:ea typeface="宋体" panose="02010600030101010101" pitchFamily="2" charset="-122"/>
              </a:rPr>
              <a:t>堂。</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桂</a:t>
            </a:r>
            <a:r>
              <a:rPr lang="zh-CN" altLang="en-US" sz="2400" b="1" dirty="0">
                <a:latin typeface="Arial" panose="020B0604020202020204" pitchFamily="34" charset="0"/>
                <a:ea typeface="宋体" panose="02010600030101010101" pitchFamily="2" charset="-122"/>
              </a:rPr>
              <a:t>栋兮</a:t>
            </a:r>
            <a:r>
              <a:rPr lang="zh-CN" altLang="en-US" sz="2400" b="1" dirty="0">
                <a:solidFill>
                  <a:srgbClr val="CC3300"/>
                </a:solidFill>
                <a:latin typeface="Arial" panose="020B0604020202020204" pitchFamily="34" charset="0"/>
                <a:ea typeface="宋体" panose="02010600030101010101" pitchFamily="2" charset="-122"/>
              </a:rPr>
              <a:t>兰</a:t>
            </a:r>
            <a:r>
              <a:rPr lang="zh-CN" altLang="en-US" sz="2400" b="1" dirty="0">
                <a:latin typeface="Arial" panose="020B0604020202020204" pitchFamily="34" charset="0"/>
                <a:ea typeface="宋体" panose="02010600030101010101" pitchFamily="2" charset="-122"/>
              </a:rPr>
              <a:t>橑</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辛夷</a:t>
            </a:r>
            <a:r>
              <a:rPr lang="zh-CN" altLang="en-US" sz="2400" b="1" dirty="0">
                <a:latin typeface="Arial" panose="020B0604020202020204" pitchFamily="34" charset="0"/>
                <a:ea typeface="宋体" panose="02010600030101010101" pitchFamily="2" charset="-122"/>
              </a:rPr>
              <a:t>楣兮</a:t>
            </a:r>
            <a:r>
              <a:rPr lang="zh-CN" altLang="en-US" sz="2400" b="1" dirty="0">
                <a:solidFill>
                  <a:srgbClr val="CC3300"/>
                </a:solidFill>
                <a:latin typeface="Arial" panose="020B0604020202020204" pitchFamily="34" charset="0"/>
                <a:ea typeface="宋体" panose="02010600030101010101" pitchFamily="2" charset="-122"/>
              </a:rPr>
              <a:t>药</a:t>
            </a:r>
            <a:r>
              <a:rPr lang="zh-CN" altLang="en-US" sz="2400" b="1" dirty="0">
                <a:latin typeface="Arial" panose="020B0604020202020204" pitchFamily="34" charset="0"/>
                <a:ea typeface="宋体" panose="02010600030101010101" pitchFamily="2" charset="-122"/>
              </a:rPr>
              <a:t>房。</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 罔薜荔兮为帷</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擗蕙</a:t>
            </a:r>
            <a:r>
              <a:rPr lang="zh-CN" altLang="en-US" sz="2400" b="1" dirty="0">
                <a:solidFill>
                  <a:srgbClr val="CC3300"/>
                </a:solidFill>
                <a:latin typeface="Arial" panose="020B0604020202020204" pitchFamily="34" charset="0"/>
                <a:ea typeface="宋体" panose="02010600030101010101" pitchFamily="2" charset="-122"/>
              </a:rPr>
              <a:t>櫋</a:t>
            </a:r>
            <a:r>
              <a:rPr lang="zh-CN" altLang="en-US" sz="2400" b="1" dirty="0">
                <a:latin typeface="Arial" panose="020B0604020202020204" pitchFamily="34" charset="0"/>
                <a:ea typeface="宋体" panose="02010600030101010101" pitchFamily="2" charset="-122"/>
              </a:rPr>
              <a:t>兮</a:t>
            </a:r>
            <a:r>
              <a:rPr lang="zh-CN" altLang="en-US" sz="2400" b="1" dirty="0">
                <a:solidFill>
                  <a:srgbClr val="CC3300"/>
                </a:solidFill>
                <a:latin typeface="Arial" panose="020B0604020202020204" pitchFamily="34" charset="0"/>
                <a:ea typeface="宋体" panose="02010600030101010101" pitchFamily="2" charset="-122"/>
              </a:rPr>
              <a:t>既张</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a:p>
            <a:pPr lvl="0">
              <a:buChar char="•"/>
            </a:pPr>
            <a:endParaRPr lang="zh-CN" altLang="en-US" sz="2400" b="1" dirty="0">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7890">
                                            <p:txEl>
                                              <p:charRg st="0" end="12"/>
                                            </p:txEl>
                                          </p:spTgt>
                                        </p:tgtEl>
                                        <p:attrNameLst>
                                          <p:attrName>style.visibility</p:attrName>
                                        </p:attrNameLst>
                                      </p:cBhvr>
                                      <p:to>
                                        <p:strVal val="visible"/>
                                      </p:to>
                                    </p:set>
                                    <p:animEffect transition="in" filter="circle(in)">
                                      <p:cBhvr>
                                        <p:cTn id="7" dur="2000"/>
                                        <p:tgtEl>
                                          <p:spTgt spid="37890">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7890">
                                            <p:txEl>
                                              <p:charRg st="12" end="24"/>
                                            </p:txEl>
                                          </p:spTgt>
                                        </p:tgtEl>
                                        <p:attrNameLst>
                                          <p:attrName>style.visibility</p:attrName>
                                        </p:attrNameLst>
                                      </p:cBhvr>
                                      <p:to>
                                        <p:strVal val="visible"/>
                                      </p:to>
                                    </p:set>
                                    <p:animEffect transition="in" filter="circle(in)">
                                      <p:cBhvr>
                                        <p:cTn id="12" dur="2000"/>
                                        <p:tgtEl>
                                          <p:spTgt spid="37890">
                                            <p:txEl>
                                              <p:charRg st="12"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7890">
                                            <p:txEl>
                                              <p:charRg st="24" end="39"/>
                                            </p:txEl>
                                          </p:spTgt>
                                        </p:tgtEl>
                                        <p:attrNameLst>
                                          <p:attrName>style.visibility</p:attrName>
                                        </p:attrNameLst>
                                      </p:cBhvr>
                                      <p:to>
                                        <p:strVal val="visible"/>
                                      </p:to>
                                    </p:set>
                                    <p:animEffect transition="in" filter="circle(in)">
                                      <p:cBhvr>
                                        <p:cTn id="17" dur="2000"/>
                                        <p:tgtEl>
                                          <p:spTgt spid="37890">
                                            <p:txEl>
                                              <p:charRg st="24" end="3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7890">
                                            <p:txEl>
                                              <p:charRg st="39" end="53"/>
                                            </p:txEl>
                                          </p:spTgt>
                                        </p:tgtEl>
                                        <p:attrNameLst>
                                          <p:attrName>style.visibility</p:attrName>
                                        </p:attrNameLst>
                                      </p:cBhvr>
                                      <p:to>
                                        <p:strVal val="visible"/>
                                      </p:to>
                                    </p:set>
                                    <p:animEffect transition="in" filter="circle(in)">
                                      <p:cBhvr>
                                        <p:cTn id="22" dur="2000"/>
                                        <p:tgtEl>
                                          <p:spTgt spid="37890">
                                            <p:txEl>
                                              <p:charRg st="39"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7890">
                                            <p:txEl>
                                              <p:charRg st="53" end="70"/>
                                            </p:txEl>
                                          </p:spTgt>
                                        </p:tgtEl>
                                        <p:attrNameLst>
                                          <p:attrName>style.visibility</p:attrName>
                                        </p:attrNameLst>
                                      </p:cBhvr>
                                      <p:to>
                                        <p:strVal val="visible"/>
                                      </p:to>
                                    </p:set>
                                    <p:animEffect transition="in" filter="circle(in)">
                                      <p:cBhvr>
                                        <p:cTn id="27" dur="2000"/>
                                        <p:tgtEl>
                                          <p:spTgt spid="37890">
                                            <p:txEl>
                                              <p:charRg st="53" end="7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7890">
                                            <p:txEl>
                                              <p:charRg st="70" end="86"/>
                                            </p:txEl>
                                          </p:spTgt>
                                        </p:tgtEl>
                                        <p:attrNameLst>
                                          <p:attrName>style.visibility</p:attrName>
                                        </p:attrNameLst>
                                      </p:cBhvr>
                                      <p:to>
                                        <p:strVal val="visible"/>
                                      </p:to>
                                    </p:set>
                                    <p:animEffect transition="in" filter="circle(in)">
                                      <p:cBhvr>
                                        <p:cTn id="32" dur="2000"/>
                                        <p:tgtEl>
                                          <p:spTgt spid="37890">
                                            <p:txEl>
                                              <p:charRg st="70" end="8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7890">
                                            <p:txEl>
                                              <p:charRg st="86" end="100"/>
                                            </p:txEl>
                                          </p:spTgt>
                                        </p:tgtEl>
                                        <p:attrNameLst>
                                          <p:attrName>style.visibility</p:attrName>
                                        </p:attrNameLst>
                                      </p:cBhvr>
                                      <p:to>
                                        <p:strVal val="visible"/>
                                      </p:to>
                                    </p:set>
                                    <p:animEffect transition="in" filter="circle(in)">
                                      <p:cBhvr>
                                        <p:cTn id="37" dur="2000"/>
                                        <p:tgtEl>
                                          <p:spTgt spid="37890">
                                            <p:txEl>
                                              <p:charRg st="86" end="10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7890">
                                            <p:txEl>
                                              <p:charRg st="100" end="115"/>
                                            </p:txEl>
                                          </p:spTgt>
                                        </p:tgtEl>
                                        <p:attrNameLst>
                                          <p:attrName>style.visibility</p:attrName>
                                        </p:attrNameLst>
                                      </p:cBhvr>
                                      <p:to>
                                        <p:strVal val="visible"/>
                                      </p:to>
                                    </p:set>
                                    <p:animEffect transition="in" filter="circle(in)">
                                      <p:cBhvr>
                                        <p:cTn id="42" dur="2000"/>
                                        <p:tgtEl>
                                          <p:spTgt spid="37890">
                                            <p:txEl>
                                              <p:charRg st="100" end="11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7890">
                                            <p:txEl>
                                              <p:charRg st="115" end="131"/>
                                            </p:txEl>
                                          </p:spTgt>
                                        </p:tgtEl>
                                        <p:attrNameLst>
                                          <p:attrName>style.visibility</p:attrName>
                                        </p:attrNameLst>
                                      </p:cBhvr>
                                      <p:to>
                                        <p:strVal val="visible"/>
                                      </p:to>
                                    </p:set>
                                    <p:animEffect transition="in" filter="circle(in)">
                                      <p:cBhvr>
                                        <p:cTn id="47" dur="2000"/>
                                        <p:tgtEl>
                                          <p:spTgt spid="37890">
                                            <p:txEl>
                                              <p:charRg st="115" end="13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7890">
                                            <p:txEl>
                                              <p:charRg st="131" end="145"/>
                                            </p:txEl>
                                          </p:spTgt>
                                        </p:tgtEl>
                                        <p:attrNameLst>
                                          <p:attrName>style.visibility</p:attrName>
                                        </p:attrNameLst>
                                      </p:cBhvr>
                                      <p:to>
                                        <p:strVal val="visible"/>
                                      </p:to>
                                    </p:set>
                                    <p:animEffect transition="in" filter="circle(in)">
                                      <p:cBhvr>
                                        <p:cTn id="52" dur="2000"/>
                                        <p:tgtEl>
                                          <p:spTgt spid="37890">
                                            <p:txEl>
                                              <p:charRg st="131" end="14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37890">
                                            <p:txEl>
                                              <p:charRg st="145" end="159"/>
                                            </p:txEl>
                                          </p:spTgt>
                                        </p:tgtEl>
                                        <p:attrNameLst>
                                          <p:attrName>style.visibility</p:attrName>
                                        </p:attrNameLst>
                                      </p:cBhvr>
                                      <p:to>
                                        <p:strVal val="visible"/>
                                      </p:to>
                                    </p:set>
                                    <p:animEffect transition="in" filter="circle(in)">
                                      <p:cBhvr>
                                        <p:cTn id="57" dur="2000"/>
                                        <p:tgtEl>
                                          <p:spTgt spid="37890">
                                            <p:txEl>
                                              <p:charRg st="145" end="15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37890">
                                            <p:txEl>
                                              <p:charRg st="159" end="175"/>
                                            </p:txEl>
                                          </p:spTgt>
                                        </p:tgtEl>
                                        <p:attrNameLst>
                                          <p:attrName>style.visibility</p:attrName>
                                        </p:attrNameLst>
                                      </p:cBhvr>
                                      <p:to>
                                        <p:strVal val="visible"/>
                                      </p:to>
                                    </p:set>
                                    <p:animEffect transition="in" filter="circle(in)">
                                      <p:cBhvr>
                                        <p:cTn id="62" dur="2000"/>
                                        <p:tgtEl>
                                          <p:spTgt spid="37890">
                                            <p:txEl>
                                              <p:charRg st="159" end="17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37890">
                                            <p:txEl>
                                              <p:charRg st="175" end="187"/>
                                            </p:txEl>
                                          </p:spTgt>
                                        </p:tgtEl>
                                        <p:attrNameLst>
                                          <p:attrName>style.visibility</p:attrName>
                                        </p:attrNameLst>
                                      </p:cBhvr>
                                      <p:to>
                                        <p:strVal val="visible"/>
                                      </p:to>
                                    </p:set>
                                    <p:animEffect transition="in" filter="circle(in)">
                                      <p:cBhvr>
                                        <p:cTn id="67" dur="2000"/>
                                        <p:tgtEl>
                                          <p:spTgt spid="37890">
                                            <p:txEl>
                                              <p:charRg st="175" end="187"/>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37890">
                                            <p:txEl>
                                              <p:charRg st="187" end="203"/>
                                            </p:txEl>
                                          </p:spTgt>
                                        </p:tgtEl>
                                        <p:attrNameLst>
                                          <p:attrName>style.visibility</p:attrName>
                                        </p:attrNameLst>
                                      </p:cBhvr>
                                      <p:to>
                                        <p:strVal val="visible"/>
                                      </p:to>
                                    </p:set>
                                    <p:animEffect transition="in" filter="circle(in)">
                                      <p:cBhvr>
                                        <p:cTn id="72" dur="2000"/>
                                        <p:tgtEl>
                                          <p:spTgt spid="37890">
                                            <p:txEl>
                                              <p:charRg st="187"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文本占位符 38913"/>
          <p:cNvSpPr>
            <a:spLocks noGrp="1"/>
          </p:cNvSpPr>
          <p:nvPr>
            <p:ph type="body" idx="1"/>
          </p:nvPr>
        </p:nvSpPr>
        <p:spPr>
          <a:xfrm>
            <a:off x="2971800" y="304800"/>
            <a:ext cx="6172200" cy="3505200"/>
          </a:xfrm>
        </p:spPr>
        <p:txBody>
          <a:bodyPr/>
          <a:p>
            <a:pPr>
              <a:lnSpc>
                <a:spcPct val="80000"/>
              </a:lnSpc>
            </a:pPr>
            <a:r>
              <a:rPr lang="zh-CN" altLang="en-US" sz="2400" b="1" dirty="0">
                <a:solidFill>
                  <a:srgbClr val="660066"/>
                </a:solidFill>
              </a:rPr>
              <a:t>用白玉，做成镇席的宝器，</a:t>
            </a:r>
            <a:endParaRPr lang="zh-CN" altLang="en-US" sz="2400" b="1" dirty="0">
              <a:solidFill>
                <a:srgbClr val="660066"/>
              </a:solidFill>
            </a:endParaRPr>
          </a:p>
          <a:p>
            <a:pPr>
              <a:lnSpc>
                <a:spcPct val="80000"/>
              </a:lnSpc>
            </a:pPr>
            <a:r>
              <a:rPr lang="zh-CN" altLang="en-US" sz="2400" b="1" dirty="0">
                <a:solidFill>
                  <a:srgbClr val="660066"/>
                </a:solidFill>
              </a:rPr>
              <a:t>散布石兰啊，让其四处撒播芳香。</a:t>
            </a:r>
            <a:endParaRPr lang="zh-CN" altLang="en-US" sz="2400" b="1" dirty="0">
              <a:solidFill>
                <a:srgbClr val="660066"/>
              </a:solidFill>
            </a:endParaRPr>
          </a:p>
          <a:p>
            <a:pPr>
              <a:lnSpc>
                <a:spcPct val="80000"/>
              </a:lnSpc>
            </a:pPr>
            <a:r>
              <a:rPr lang="zh-CN" altLang="en-US" sz="2400" b="1" dirty="0">
                <a:solidFill>
                  <a:srgbClr val="660066"/>
                </a:solidFill>
              </a:rPr>
              <a:t>再把白芷覆盖在荷叶屋顶，</a:t>
            </a:r>
            <a:endParaRPr lang="zh-CN" altLang="en-US" sz="2400" b="1" dirty="0">
              <a:solidFill>
                <a:srgbClr val="660066"/>
              </a:solidFill>
            </a:endParaRPr>
          </a:p>
          <a:p>
            <a:pPr>
              <a:lnSpc>
                <a:spcPct val="80000"/>
              </a:lnSpc>
            </a:pPr>
            <a:r>
              <a:rPr lang="zh-CN" altLang="en-US" sz="2400" b="1" dirty="0">
                <a:solidFill>
                  <a:srgbClr val="660066"/>
                </a:solidFill>
              </a:rPr>
              <a:t>又把杜衡缠绕在屋顶四方。</a:t>
            </a:r>
            <a:endParaRPr lang="zh-CN" altLang="en-US" sz="2400" b="1" dirty="0">
              <a:solidFill>
                <a:srgbClr val="660066"/>
              </a:solidFill>
            </a:endParaRPr>
          </a:p>
          <a:p>
            <a:pPr>
              <a:lnSpc>
                <a:spcPct val="80000"/>
              </a:lnSpc>
            </a:pPr>
            <a:r>
              <a:rPr lang="zh-CN" altLang="en-US" sz="2400" b="1" dirty="0">
                <a:solidFill>
                  <a:srgbClr val="660066"/>
                </a:solidFill>
              </a:rPr>
              <a:t>汇集各种花草啊，布满庭院</a:t>
            </a:r>
            <a:endParaRPr lang="zh-CN" altLang="en-US" sz="2400" b="1" dirty="0">
              <a:solidFill>
                <a:srgbClr val="660066"/>
              </a:solidFill>
            </a:endParaRPr>
          </a:p>
          <a:p>
            <a:pPr>
              <a:lnSpc>
                <a:spcPct val="80000"/>
              </a:lnSpc>
            </a:pPr>
            <a:r>
              <a:rPr lang="zh-CN" altLang="en-US" sz="2400" b="1" dirty="0">
                <a:solidFill>
                  <a:srgbClr val="660066"/>
                </a:solidFill>
              </a:rPr>
              <a:t>建造芬芳馥郁的门廊。</a:t>
            </a:r>
            <a:endParaRPr lang="zh-CN" altLang="en-US" sz="2400" b="1" dirty="0">
              <a:solidFill>
                <a:srgbClr val="660066"/>
              </a:solidFill>
            </a:endParaRPr>
          </a:p>
          <a:p>
            <a:pPr>
              <a:lnSpc>
                <a:spcPct val="80000"/>
              </a:lnSpc>
            </a:pPr>
            <a:r>
              <a:rPr lang="zh-CN" altLang="en-US" sz="2400" b="1" dirty="0">
                <a:solidFill>
                  <a:srgbClr val="660066"/>
                </a:solidFill>
              </a:rPr>
              <a:t>九嶷山的众神啊，纷纷出来迎接湘夫人，</a:t>
            </a:r>
            <a:endParaRPr lang="zh-CN" altLang="en-US" sz="2400" b="1" dirty="0">
              <a:solidFill>
                <a:srgbClr val="660066"/>
              </a:solidFill>
            </a:endParaRPr>
          </a:p>
          <a:p>
            <a:pPr>
              <a:lnSpc>
                <a:spcPct val="80000"/>
              </a:lnSpc>
            </a:pPr>
            <a:r>
              <a:rPr lang="zh-CN" altLang="en-US" sz="2400" b="1" dirty="0">
                <a:solidFill>
                  <a:srgbClr val="660066"/>
                </a:solidFill>
              </a:rPr>
              <a:t>神灵们一齐降临啊，如云彩满天。</a:t>
            </a:r>
            <a:br>
              <a:rPr lang="zh-CN" altLang="en-US" sz="2400" b="1" dirty="0">
                <a:solidFill>
                  <a:srgbClr val="660066"/>
                </a:solidFill>
              </a:rPr>
            </a:br>
            <a:endParaRPr lang="zh-CN" altLang="en-US" sz="2400" b="1" dirty="0">
              <a:solidFill>
                <a:srgbClr val="660066"/>
              </a:solidFill>
            </a:endParaRPr>
          </a:p>
        </p:txBody>
      </p:sp>
      <p:sp>
        <p:nvSpPr>
          <p:cNvPr id="38915" name="矩形 38914"/>
          <p:cNvSpPr/>
          <p:nvPr/>
        </p:nvSpPr>
        <p:spPr>
          <a:xfrm>
            <a:off x="381000" y="304800"/>
            <a:ext cx="2514600" cy="3013075"/>
          </a:xfrm>
          <a:prstGeom prst="rect">
            <a:avLst/>
          </a:prstGeom>
          <a:noFill/>
          <a:ln w="9525">
            <a:noFill/>
          </a:ln>
        </p:spPr>
        <p:txBody>
          <a:bodyPr>
            <a:spAutoFit/>
          </a:bodyPr>
          <a:p>
            <a:pPr lvl="0">
              <a:buChar char="•"/>
            </a:pPr>
            <a:r>
              <a:rPr lang="zh-CN" altLang="en-US" sz="2400" b="1" dirty="0">
                <a:latin typeface="Arial" panose="020B0604020202020204" pitchFamily="34" charset="0"/>
                <a:ea typeface="宋体" panose="02010600030101010101" pitchFamily="2" charset="-122"/>
              </a:rPr>
              <a:t>白玉兮为镇，</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疏</a:t>
            </a:r>
            <a:r>
              <a:rPr lang="zh-CN" altLang="en-US" sz="2400" b="1" dirty="0">
                <a:latin typeface="Arial" panose="020B0604020202020204" pitchFamily="34" charset="0"/>
                <a:ea typeface="宋体" panose="02010600030101010101" pitchFamily="2" charset="-122"/>
              </a:rPr>
              <a:t>石兰兮为芳。</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芷</a:t>
            </a:r>
            <a:r>
              <a:rPr lang="zh-CN" altLang="en-US" sz="2400" b="1" dirty="0">
                <a:solidFill>
                  <a:srgbClr val="CC3300"/>
                </a:solidFill>
                <a:latin typeface="Arial" panose="020B0604020202020204" pitchFamily="34" charset="0"/>
                <a:ea typeface="宋体" panose="02010600030101010101" pitchFamily="2" charset="-122"/>
              </a:rPr>
              <a:t>葺</a:t>
            </a:r>
            <a:r>
              <a:rPr lang="zh-CN" altLang="en-US" sz="2400" b="1" dirty="0">
                <a:latin typeface="Arial" panose="020B0604020202020204" pitchFamily="34" charset="0"/>
                <a:ea typeface="宋体" panose="02010600030101010101" pitchFamily="2" charset="-122"/>
              </a:rPr>
              <a:t>兮荷屋，</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缭</a:t>
            </a:r>
            <a:r>
              <a:rPr lang="zh-CN" altLang="en-US" sz="2400" b="1" dirty="0">
                <a:latin typeface="Arial" panose="020B0604020202020204" pitchFamily="34" charset="0"/>
                <a:ea typeface="宋体" panose="02010600030101010101" pitchFamily="2" charset="-122"/>
              </a:rPr>
              <a:t>之兮</a:t>
            </a:r>
            <a:r>
              <a:rPr lang="zh-CN" altLang="en-US" sz="2400" b="1" dirty="0">
                <a:solidFill>
                  <a:srgbClr val="CC3300"/>
                </a:solidFill>
                <a:latin typeface="Arial" panose="020B0604020202020204" pitchFamily="34" charset="0"/>
                <a:ea typeface="宋体" panose="02010600030101010101" pitchFamily="2" charset="-122"/>
              </a:rPr>
              <a:t>杜衡</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合</a:t>
            </a:r>
            <a:r>
              <a:rPr lang="zh-CN" altLang="en-US" sz="2400" b="1" dirty="0">
                <a:latin typeface="Arial" panose="020B0604020202020204" pitchFamily="34" charset="0"/>
                <a:ea typeface="宋体" panose="02010600030101010101" pitchFamily="2" charset="-122"/>
              </a:rPr>
              <a:t>百草兮</a:t>
            </a:r>
            <a:r>
              <a:rPr lang="zh-CN" altLang="en-US" sz="2400" b="1" dirty="0">
                <a:solidFill>
                  <a:srgbClr val="CC3300"/>
                </a:solidFill>
                <a:latin typeface="Arial" panose="020B0604020202020204" pitchFamily="34" charset="0"/>
                <a:ea typeface="宋体" panose="02010600030101010101" pitchFamily="2" charset="-122"/>
              </a:rPr>
              <a:t>实</a:t>
            </a:r>
            <a:r>
              <a:rPr lang="zh-CN" altLang="en-US" sz="2400" b="1" dirty="0">
                <a:latin typeface="Arial" panose="020B0604020202020204" pitchFamily="34" charset="0"/>
                <a:ea typeface="宋体" panose="02010600030101010101" pitchFamily="2" charset="-122"/>
              </a:rPr>
              <a:t>庭</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建芳馨兮</a:t>
            </a:r>
            <a:r>
              <a:rPr lang="zh-CN" altLang="en-US" sz="2400" b="1" dirty="0">
                <a:solidFill>
                  <a:srgbClr val="CC3300"/>
                </a:solidFill>
                <a:latin typeface="Arial" panose="020B0604020202020204" pitchFamily="34" charset="0"/>
                <a:ea typeface="宋体" panose="02010600030101010101" pitchFamily="2" charset="-122"/>
              </a:rPr>
              <a:t>庑门</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九嶷</a:t>
            </a:r>
            <a:r>
              <a:rPr lang="zh-CN" altLang="en-US" sz="2400" b="1" dirty="0">
                <a:solidFill>
                  <a:srgbClr val="CC3300"/>
                </a:solidFill>
                <a:latin typeface="Arial" panose="020B0604020202020204" pitchFamily="34" charset="0"/>
                <a:ea typeface="宋体" panose="02010600030101010101" pitchFamily="2" charset="-122"/>
              </a:rPr>
              <a:t>缤</a:t>
            </a:r>
            <a:r>
              <a:rPr lang="zh-CN" altLang="en-US" sz="2400" b="1" dirty="0">
                <a:latin typeface="Arial" panose="020B0604020202020204" pitchFamily="34" charset="0"/>
                <a:ea typeface="宋体" panose="02010600030101010101" pitchFamily="2" charset="-122"/>
              </a:rPr>
              <a:t>兮并迎</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灵</a:t>
            </a:r>
            <a:r>
              <a:rPr lang="zh-CN" altLang="en-US" sz="2400" b="1" dirty="0">
                <a:latin typeface="Arial" panose="020B0604020202020204" pitchFamily="34" charset="0"/>
                <a:ea typeface="宋体" panose="02010600030101010101" pitchFamily="2" charset="-122"/>
              </a:rPr>
              <a:t>之来兮如</a:t>
            </a:r>
            <a:r>
              <a:rPr lang="zh-CN" altLang="en-US" sz="2400" b="1" dirty="0">
                <a:solidFill>
                  <a:srgbClr val="CC3300"/>
                </a:solidFill>
                <a:latin typeface="Arial" panose="020B0604020202020204" pitchFamily="34" charset="0"/>
                <a:ea typeface="宋体" panose="02010600030101010101" pitchFamily="2" charset="-122"/>
              </a:rPr>
              <a:t>云</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p:txBody>
      </p:sp>
      <p:sp>
        <p:nvSpPr>
          <p:cNvPr id="38916" name="矩形 38915"/>
          <p:cNvSpPr/>
          <p:nvPr/>
        </p:nvSpPr>
        <p:spPr>
          <a:xfrm>
            <a:off x="304800" y="3810000"/>
            <a:ext cx="4572000" cy="2282825"/>
          </a:xfrm>
          <a:prstGeom prst="rect">
            <a:avLst/>
          </a:prstGeom>
          <a:noFill/>
          <a:ln w="9525">
            <a:noFill/>
          </a:ln>
        </p:spPr>
        <p:txBody>
          <a:bodyPr>
            <a:spAutoFit/>
          </a:bodyPr>
          <a:p>
            <a:pPr lvl="0">
              <a:buChar char="•"/>
            </a:pPr>
            <a:r>
              <a:rPr lang="zh-CN" altLang="en-US" sz="2400" b="1" dirty="0">
                <a:solidFill>
                  <a:srgbClr val="CC3300"/>
                </a:solidFill>
                <a:latin typeface="Arial" panose="020B0604020202020204" pitchFamily="34" charset="0"/>
                <a:ea typeface="宋体" panose="02010600030101010101" pitchFamily="2" charset="-122"/>
              </a:rPr>
              <a:t>捐</a:t>
            </a:r>
            <a:r>
              <a:rPr lang="zh-CN" altLang="en-US" sz="2400" b="1" dirty="0">
                <a:latin typeface="Arial" panose="020B0604020202020204" pitchFamily="34" charset="0"/>
                <a:ea typeface="宋体" panose="02010600030101010101" pitchFamily="2" charset="-122"/>
              </a:rPr>
              <a:t>余</a:t>
            </a:r>
            <a:r>
              <a:rPr lang="zh-CN" altLang="en-US" sz="2400" b="1" dirty="0">
                <a:solidFill>
                  <a:srgbClr val="CC3300"/>
                </a:solidFill>
                <a:latin typeface="Arial" panose="020B0604020202020204" pitchFamily="34" charset="0"/>
                <a:ea typeface="宋体" panose="02010600030101010101" pitchFamily="2" charset="-122"/>
              </a:rPr>
              <a:t>袂</a:t>
            </a:r>
            <a:r>
              <a:rPr lang="zh-CN" altLang="en-US" sz="2400" b="1" dirty="0">
                <a:latin typeface="Arial" panose="020B0604020202020204" pitchFamily="34" charset="0"/>
                <a:ea typeface="宋体" panose="02010600030101010101" pitchFamily="2" charset="-122"/>
              </a:rPr>
              <a:t>兮江中</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遗</a:t>
            </a:r>
            <a:r>
              <a:rPr lang="zh-CN" altLang="en-US" sz="2400" b="1" dirty="0">
                <a:latin typeface="Arial" panose="020B0604020202020204" pitchFamily="34" charset="0"/>
                <a:ea typeface="宋体" panose="02010600030101010101" pitchFamily="2" charset="-122"/>
              </a:rPr>
              <a:t>余</a:t>
            </a:r>
            <a:r>
              <a:rPr lang="zh-CN" altLang="en-US" sz="2400" b="1" dirty="0">
                <a:solidFill>
                  <a:srgbClr val="CC3300"/>
                </a:solidFill>
                <a:latin typeface="Arial" panose="020B0604020202020204" pitchFamily="34" charset="0"/>
                <a:ea typeface="宋体" panose="02010600030101010101" pitchFamily="2" charset="-122"/>
              </a:rPr>
              <a:t>褋</a:t>
            </a:r>
            <a:r>
              <a:rPr lang="zh-CN" altLang="en-US" sz="2400" b="1" dirty="0">
                <a:latin typeface="Arial" panose="020B0604020202020204" pitchFamily="34" charset="0"/>
                <a:ea typeface="宋体" panose="02010600030101010101" pitchFamily="2" charset="-122"/>
              </a:rPr>
              <a:t>兮澧浦。</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搴</a:t>
            </a:r>
            <a:r>
              <a:rPr lang="zh-CN" altLang="en-US" sz="2400" b="1" dirty="0">
                <a:latin typeface="Arial" panose="020B0604020202020204" pitchFamily="34" charset="0"/>
                <a:ea typeface="宋体" panose="02010600030101010101" pitchFamily="2" charset="-122"/>
              </a:rPr>
              <a:t>汀洲兮杜若</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将以遗兮远者。</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latin typeface="Arial" panose="020B0604020202020204" pitchFamily="34" charset="0"/>
                <a:ea typeface="宋体" panose="02010600030101010101" pitchFamily="2" charset="-122"/>
              </a:rPr>
              <a:t>时不可兮</a:t>
            </a:r>
            <a:r>
              <a:rPr lang="zh-CN" altLang="en-US" sz="2400" b="1" dirty="0">
                <a:solidFill>
                  <a:srgbClr val="CC3300"/>
                </a:solidFill>
                <a:latin typeface="Arial" panose="020B0604020202020204" pitchFamily="34" charset="0"/>
                <a:ea typeface="宋体" panose="02010600030101010101" pitchFamily="2" charset="-122"/>
              </a:rPr>
              <a:t>骤</a:t>
            </a:r>
            <a:r>
              <a:rPr lang="zh-CN" altLang="en-US" sz="2400" b="1" dirty="0">
                <a:latin typeface="Arial" panose="020B0604020202020204" pitchFamily="34" charset="0"/>
                <a:ea typeface="宋体" panose="02010600030101010101" pitchFamily="2" charset="-122"/>
              </a:rPr>
              <a:t>得，</a:t>
            </a:r>
            <a:endParaRPr lang="zh-CN" altLang="en-US" sz="2400" b="1" dirty="0">
              <a:latin typeface="Arial" panose="020B0604020202020204" pitchFamily="34" charset="0"/>
              <a:ea typeface="宋体" panose="02010600030101010101" pitchFamily="2" charset="-122"/>
            </a:endParaRPr>
          </a:p>
          <a:p>
            <a:pPr lvl="0">
              <a:buChar char="•"/>
            </a:pPr>
            <a:r>
              <a:rPr lang="zh-CN" altLang="en-US" sz="2400" b="1" dirty="0">
                <a:solidFill>
                  <a:srgbClr val="CC3300"/>
                </a:solidFill>
                <a:latin typeface="Arial" panose="020B0604020202020204" pitchFamily="34" charset="0"/>
                <a:ea typeface="宋体" panose="02010600030101010101" pitchFamily="2" charset="-122"/>
              </a:rPr>
              <a:t>聊</a:t>
            </a:r>
            <a:r>
              <a:rPr lang="zh-CN" altLang="en-US" sz="2400" b="1" dirty="0">
                <a:latin typeface="Arial" panose="020B0604020202020204" pitchFamily="34" charset="0"/>
                <a:ea typeface="宋体" panose="02010600030101010101" pitchFamily="2" charset="-122"/>
              </a:rPr>
              <a:t>逍遥兮</a:t>
            </a:r>
            <a:r>
              <a:rPr lang="zh-CN" altLang="en-US" sz="2400" b="1" dirty="0">
                <a:solidFill>
                  <a:srgbClr val="CC3300"/>
                </a:solidFill>
                <a:latin typeface="Arial" panose="020B0604020202020204" pitchFamily="34" charset="0"/>
                <a:ea typeface="宋体" panose="02010600030101010101" pitchFamily="2" charset="-122"/>
              </a:rPr>
              <a:t>容与</a:t>
            </a:r>
            <a:r>
              <a:rPr lang="zh-CN" altLang="en-US" sz="2400" b="1" dirty="0">
                <a:latin typeface="Arial" panose="020B0604020202020204" pitchFamily="34" charset="0"/>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p:txBody>
      </p:sp>
      <p:sp>
        <p:nvSpPr>
          <p:cNvPr id="38917" name="矩形 38916"/>
          <p:cNvSpPr/>
          <p:nvPr/>
        </p:nvSpPr>
        <p:spPr>
          <a:xfrm>
            <a:off x="2895600" y="3810000"/>
            <a:ext cx="6248400" cy="2282825"/>
          </a:xfrm>
          <a:prstGeom prst="rect">
            <a:avLst/>
          </a:prstGeom>
          <a:noFill/>
          <a:ln w="9525">
            <a:noFill/>
          </a:ln>
        </p:spPr>
        <p:txBody>
          <a:bodyPr>
            <a:spAutoFit/>
          </a:bodyPr>
          <a:p>
            <a:pPr lvl="0">
              <a:buChar char="•"/>
            </a:pPr>
            <a:r>
              <a:rPr lang="zh-CN" altLang="en-US" sz="2400" b="1" dirty="0">
                <a:solidFill>
                  <a:srgbClr val="660066"/>
                </a:solidFill>
                <a:latin typeface="Arial" panose="020B0604020202020204" pitchFamily="34" charset="0"/>
                <a:ea typeface="宋体" panose="02010600030101010101" pitchFamily="2" charset="-122"/>
              </a:rPr>
              <a:t>我把那衣袖啊，抛到江中，</a:t>
            </a:r>
            <a:endParaRPr lang="zh-CN" altLang="en-US" sz="2400" b="1" dirty="0">
              <a:solidFill>
                <a:srgbClr val="660066"/>
              </a:solidFill>
              <a:latin typeface="Arial" panose="020B0604020202020204" pitchFamily="34" charset="0"/>
              <a:ea typeface="宋体" panose="02010600030101010101" pitchFamily="2" charset="-122"/>
            </a:endParaRPr>
          </a:p>
          <a:p>
            <a:pPr lvl="0">
              <a:buChar char="•"/>
            </a:pPr>
            <a:r>
              <a:rPr lang="zh-CN" altLang="en-US" sz="2400" b="1" dirty="0">
                <a:solidFill>
                  <a:srgbClr val="660066"/>
                </a:solidFill>
                <a:latin typeface="Arial" panose="020B0604020202020204" pitchFamily="34" charset="0"/>
                <a:ea typeface="宋体" panose="02010600030101010101" pitchFamily="2" charset="-122"/>
              </a:rPr>
              <a:t>又把你赠我的单衣啊，扔到澧水旁。</a:t>
            </a:r>
            <a:endParaRPr lang="zh-CN" altLang="en-US" sz="2400" b="1" dirty="0">
              <a:solidFill>
                <a:srgbClr val="660066"/>
              </a:solidFill>
              <a:latin typeface="Arial" panose="020B0604020202020204" pitchFamily="34" charset="0"/>
              <a:ea typeface="宋体" panose="02010600030101010101" pitchFamily="2" charset="-122"/>
            </a:endParaRPr>
          </a:p>
          <a:p>
            <a:pPr lvl="0">
              <a:buChar char="•"/>
            </a:pPr>
            <a:r>
              <a:rPr lang="zh-CN" altLang="en-US" sz="2400" b="1" dirty="0">
                <a:solidFill>
                  <a:srgbClr val="660066"/>
                </a:solidFill>
                <a:latin typeface="Arial" panose="020B0604020202020204" pitchFamily="34" charset="0"/>
                <a:ea typeface="宋体" panose="02010600030101010101" pitchFamily="2" charset="-122"/>
              </a:rPr>
              <a:t>我却又到平坦的小洲啊，采摘杜若，</a:t>
            </a:r>
            <a:endParaRPr lang="zh-CN" altLang="en-US" sz="2400" b="1" dirty="0">
              <a:solidFill>
                <a:srgbClr val="660066"/>
              </a:solidFill>
              <a:latin typeface="Arial" panose="020B0604020202020204" pitchFamily="34" charset="0"/>
              <a:ea typeface="宋体" panose="02010600030101010101" pitchFamily="2" charset="-122"/>
            </a:endParaRPr>
          </a:p>
          <a:p>
            <a:pPr lvl="0">
              <a:buChar char="•"/>
            </a:pPr>
            <a:r>
              <a:rPr lang="zh-CN" altLang="en-US" sz="2400" b="1" dirty="0">
                <a:solidFill>
                  <a:srgbClr val="660066"/>
                </a:solidFill>
                <a:latin typeface="Arial" panose="020B0604020202020204" pitchFamily="34" charset="0"/>
                <a:ea typeface="宋体" panose="02010600030101010101" pitchFamily="2" charset="-122"/>
              </a:rPr>
              <a:t>将把它馈赠给远方的人。</a:t>
            </a:r>
            <a:endParaRPr lang="zh-CN" altLang="en-US" sz="2400" b="1" dirty="0">
              <a:solidFill>
                <a:srgbClr val="660066"/>
              </a:solidFill>
              <a:latin typeface="Arial" panose="020B0604020202020204" pitchFamily="34" charset="0"/>
              <a:ea typeface="宋体" panose="02010600030101010101" pitchFamily="2" charset="-122"/>
            </a:endParaRPr>
          </a:p>
          <a:p>
            <a:pPr lvl="0">
              <a:buChar char="•"/>
            </a:pPr>
            <a:r>
              <a:rPr lang="zh-CN" altLang="en-US" sz="2400" b="1" dirty="0">
                <a:solidFill>
                  <a:srgbClr val="660066"/>
                </a:solidFill>
                <a:latin typeface="Arial" panose="020B0604020202020204" pitchFamily="34" charset="0"/>
                <a:ea typeface="宋体" panose="02010600030101010101" pitchFamily="2" charset="-122"/>
              </a:rPr>
              <a:t>见面的机会啊，不可轻易得到，</a:t>
            </a:r>
            <a:endParaRPr lang="zh-CN" altLang="en-US" sz="2400" b="1" dirty="0">
              <a:solidFill>
                <a:srgbClr val="660066"/>
              </a:solidFill>
              <a:latin typeface="Arial" panose="020B0604020202020204" pitchFamily="34" charset="0"/>
              <a:ea typeface="宋体" panose="02010600030101010101" pitchFamily="2" charset="-122"/>
            </a:endParaRPr>
          </a:p>
          <a:p>
            <a:pPr lvl="0">
              <a:buChar char="•"/>
            </a:pPr>
            <a:r>
              <a:rPr lang="zh-CN" altLang="en-US" sz="2400" b="1" dirty="0">
                <a:solidFill>
                  <a:srgbClr val="660066"/>
                </a:solidFill>
                <a:latin typeface="Arial" panose="020B0604020202020204" pitchFamily="34" charset="0"/>
                <a:ea typeface="宋体" panose="02010600030101010101" pitchFamily="2" charset="-122"/>
              </a:rPr>
              <a:t>我姑且悠闲自得地徘徊游逛。</a:t>
            </a:r>
            <a:endParaRPr lang="zh-CN" altLang="en-US" sz="2400" b="1" dirty="0">
              <a:solidFill>
                <a:srgbClr val="660066"/>
              </a:solidFill>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8914">
                                            <p:txEl>
                                              <p:charRg st="0" end="13"/>
                                            </p:txEl>
                                          </p:spTgt>
                                        </p:tgtEl>
                                        <p:attrNameLst>
                                          <p:attrName>style.visibility</p:attrName>
                                        </p:attrNameLst>
                                      </p:cBhvr>
                                      <p:to>
                                        <p:strVal val="visible"/>
                                      </p:to>
                                    </p:set>
                                    <p:animEffect transition="in" filter="wedge">
                                      <p:cBhvr>
                                        <p:cTn id="7" dur="2000"/>
                                        <p:tgtEl>
                                          <p:spTgt spid="38914">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8914">
                                            <p:txEl>
                                              <p:charRg st="13" end="29"/>
                                            </p:txEl>
                                          </p:spTgt>
                                        </p:tgtEl>
                                        <p:attrNameLst>
                                          <p:attrName>style.visibility</p:attrName>
                                        </p:attrNameLst>
                                      </p:cBhvr>
                                      <p:to>
                                        <p:strVal val="visible"/>
                                      </p:to>
                                    </p:set>
                                    <p:animEffect transition="in" filter="wedge">
                                      <p:cBhvr>
                                        <p:cTn id="12" dur="2000"/>
                                        <p:tgtEl>
                                          <p:spTgt spid="38914">
                                            <p:txEl>
                                              <p:charRg st="13" end="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8914">
                                            <p:txEl>
                                              <p:charRg st="29" end="42"/>
                                            </p:txEl>
                                          </p:spTgt>
                                        </p:tgtEl>
                                        <p:attrNameLst>
                                          <p:attrName>style.visibility</p:attrName>
                                        </p:attrNameLst>
                                      </p:cBhvr>
                                      <p:to>
                                        <p:strVal val="visible"/>
                                      </p:to>
                                    </p:set>
                                    <p:animEffect transition="in" filter="wedge">
                                      <p:cBhvr>
                                        <p:cTn id="17" dur="2000"/>
                                        <p:tgtEl>
                                          <p:spTgt spid="38914">
                                            <p:txEl>
                                              <p:charRg st="29" end="4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8914">
                                            <p:txEl>
                                              <p:charRg st="42" end="55"/>
                                            </p:txEl>
                                          </p:spTgt>
                                        </p:tgtEl>
                                        <p:attrNameLst>
                                          <p:attrName>style.visibility</p:attrName>
                                        </p:attrNameLst>
                                      </p:cBhvr>
                                      <p:to>
                                        <p:strVal val="visible"/>
                                      </p:to>
                                    </p:set>
                                    <p:animEffect transition="in" filter="wedge">
                                      <p:cBhvr>
                                        <p:cTn id="22" dur="2000"/>
                                        <p:tgtEl>
                                          <p:spTgt spid="38914">
                                            <p:txEl>
                                              <p:charRg st="42" end="5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8914">
                                            <p:txEl>
                                              <p:charRg st="55" end="68"/>
                                            </p:txEl>
                                          </p:spTgt>
                                        </p:tgtEl>
                                        <p:attrNameLst>
                                          <p:attrName>style.visibility</p:attrName>
                                        </p:attrNameLst>
                                      </p:cBhvr>
                                      <p:to>
                                        <p:strVal val="visible"/>
                                      </p:to>
                                    </p:set>
                                    <p:animEffect transition="in" filter="wedge">
                                      <p:cBhvr>
                                        <p:cTn id="27" dur="2000"/>
                                        <p:tgtEl>
                                          <p:spTgt spid="38914">
                                            <p:txEl>
                                              <p:charRg st="55" end="6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8914">
                                            <p:txEl>
                                              <p:charRg st="68" end="79"/>
                                            </p:txEl>
                                          </p:spTgt>
                                        </p:tgtEl>
                                        <p:attrNameLst>
                                          <p:attrName>style.visibility</p:attrName>
                                        </p:attrNameLst>
                                      </p:cBhvr>
                                      <p:to>
                                        <p:strVal val="visible"/>
                                      </p:to>
                                    </p:set>
                                    <p:animEffect transition="in" filter="wedge">
                                      <p:cBhvr>
                                        <p:cTn id="32" dur="2000"/>
                                        <p:tgtEl>
                                          <p:spTgt spid="38914">
                                            <p:txEl>
                                              <p:charRg st="68" end="7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8914">
                                            <p:txEl>
                                              <p:charRg st="79" end="98"/>
                                            </p:txEl>
                                          </p:spTgt>
                                        </p:tgtEl>
                                        <p:attrNameLst>
                                          <p:attrName>style.visibility</p:attrName>
                                        </p:attrNameLst>
                                      </p:cBhvr>
                                      <p:to>
                                        <p:strVal val="visible"/>
                                      </p:to>
                                    </p:set>
                                    <p:animEffect transition="in" filter="wedge">
                                      <p:cBhvr>
                                        <p:cTn id="37" dur="2000"/>
                                        <p:tgtEl>
                                          <p:spTgt spid="38914">
                                            <p:txEl>
                                              <p:charRg st="79" end="9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38914">
                                            <p:txEl>
                                              <p:charRg st="98" end="115"/>
                                            </p:txEl>
                                          </p:spTgt>
                                        </p:tgtEl>
                                        <p:attrNameLst>
                                          <p:attrName>style.visibility</p:attrName>
                                        </p:attrNameLst>
                                      </p:cBhvr>
                                      <p:to>
                                        <p:strVal val="visible"/>
                                      </p:to>
                                    </p:set>
                                    <p:animEffect transition="in" filter="wedge">
                                      <p:cBhvr>
                                        <p:cTn id="42" dur="2000"/>
                                        <p:tgtEl>
                                          <p:spTgt spid="38914">
                                            <p:txEl>
                                              <p:charRg st="98" end="11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8917">
                                            <p:txEl>
                                              <p:charRg st="0" end="13"/>
                                            </p:txEl>
                                          </p:spTgt>
                                        </p:tgtEl>
                                        <p:attrNameLst>
                                          <p:attrName>style.visibility</p:attrName>
                                        </p:attrNameLst>
                                      </p:cBhvr>
                                      <p:to>
                                        <p:strVal val="visible"/>
                                      </p:to>
                                    </p:set>
                                    <p:animEffect transition="in" filter="box(in)">
                                      <p:cBhvr>
                                        <p:cTn id="47" dur="500"/>
                                        <p:tgtEl>
                                          <p:spTgt spid="38917">
                                            <p:txEl>
                                              <p:charRg st="0" end="1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38917">
                                            <p:txEl>
                                              <p:charRg st="13" end="30"/>
                                            </p:txEl>
                                          </p:spTgt>
                                        </p:tgtEl>
                                        <p:attrNameLst>
                                          <p:attrName>style.visibility</p:attrName>
                                        </p:attrNameLst>
                                      </p:cBhvr>
                                      <p:to>
                                        <p:strVal val="visible"/>
                                      </p:to>
                                    </p:set>
                                    <p:animEffect transition="in" filter="box(in)">
                                      <p:cBhvr>
                                        <p:cTn id="52" dur="500"/>
                                        <p:tgtEl>
                                          <p:spTgt spid="38917">
                                            <p:txEl>
                                              <p:charRg st="13" end="3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38917">
                                            <p:txEl>
                                              <p:charRg st="30" end="47"/>
                                            </p:txEl>
                                          </p:spTgt>
                                        </p:tgtEl>
                                        <p:attrNameLst>
                                          <p:attrName>style.visibility</p:attrName>
                                        </p:attrNameLst>
                                      </p:cBhvr>
                                      <p:to>
                                        <p:strVal val="visible"/>
                                      </p:to>
                                    </p:set>
                                    <p:animEffect transition="in" filter="box(in)">
                                      <p:cBhvr>
                                        <p:cTn id="57" dur="500"/>
                                        <p:tgtEl>
                                          <p:spTgt spid="38917">
                                            <p:txEl>
                                              <p:charRg st="30" end="4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38917">
                                            <p:txEl>
                                              <p:charRg st="47" end="59"/>
                                            </p:txEl>
                                          </p:spTgt>
                                        </p:tgtEl>
                                        <p:attrNameLst>
                                          <p:attrName>style.visibility</p:attrName>
                                        </p:attrNameLst>
                                      </p:cBhvr>
                                      <p:to>
                                        <p:strVal val="visible"/>
                                      </p:to>
                                    </p:set>
                                    <p:animEffect transition="in" filter="box(in)">
                                      <p:cBhvr>
                                        <p:cTn id="62" dur="500"/>
                                        <p:tgtEl>
                                          <p:spTgt spid="38917">
                                            <p:txEl>
                                              <p:charRg st="47" end="5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grpId="0" nodeType="clickEffect">
                                  <p:stCondLst>
                                    <p:cond delay="0"/>
                                  </p:stCondLst>
                                  <p:childTnLst>
                                    <p:set>
                                      <p:cBhvr>
                                        <p:cTn id="66" dur="1" fill="hold">
                                          <p:stCondLst>
                                            <p:cond delay="0"/>
                                          </p:stCondLst>
                                        </p:cTn>
                                        <p:tgtEl>
                                          <p:spTgt spid="38917">
                                            <p:txEl>
                                              <p:charRg st="59" end="74"/>
                                            </p:txEl>
                                          </p:spTgt>
                                        </p:tgtEl>
                                        <p:attrNameLst>
                                          <p:attrName>style.visibility</p:attrName>
                                        </p:attrNameLst>
                                      </p:cBhvr>
                                      <p:to>
                                        <p:strVal val="visible"/>
                                      </p:to>
                                    </p:set>
                                    <p:animEffect transition="in" filter="box(in)">
                                      <p:cBhvr>
                                        <p:cTn id="67" dur="500"/>
                                        <p:tgtEl>
                                          <p:spTgt spid="38917">
                                            <p:txEl>
                                              <p:charRg st="59" end="7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4" presetClass="entr" presetSubtype="16" fill="hold" grpId="0" nodeType="clickEffect">
                                  <p:stCondLst>
                                    <p:cond delay="0"/>
                                  </p:stCondLst>
                                  <p:childTnLst>
                                    <p:set>
                                      <p:cBhvr>
                                        <p:cTn id="71" dur="1" fill="hold">
                                          <p:stCondLst>
                                            <p:cond delay="0"/>
                                          </p:stCondLst>
                                        </p:cTn>
                                        <p:tgtEl>
                                          <p:spTgt spid="38917">
                                            <p:txEl>
                                              <p:charRg st="74" end="88"/>
                                            </p:txEl>
                                          </p:spTgt>
                                        </p:tgtEl>
                                        <p:attrNameLst>
                                          <p:attrName>style.visibility</p:attrName>
                                        </p:attrNameLst>
                                      </p:cBhvr>
                                      <p:to>
                                        <p:strVal val="visible"/>
                                      </p:to>
                                    </p:set>
                                    <p:animEffect transition="in" filter="box(in)">
                                      <p:cBhvr>
                                        <p:cTn id="72" dur="500"/>
                                        <p:tgtEl>
                                          <p:spTgt spid="38917">
                                            <p:txEl>
                                              <p:charRg st="74" end="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uild="p"/>
      <p:bldP spid="3891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6850" name="文本框 206849"/>
          <p:cNvSpPr txBox="1"/>
          <p:nvPr/>
        </p:nvSpPr>
        <p:spPr>
          <a:xfrm>
            <a:off x="3132138" y="0"/>
            <a:ext cx="3095625" cy="701675"/>
          </a:xfrm>
          <a:prstGeom prst="rect">
            <a:avLst/>
          </a:prstGeom>
          <a:noFill/>
          <a:ln w="9525">
            <a:noFill/>
          </a:ln>
        </p:spPr>
        <p:txBody>
          <a:bodyPr>
            <a:spAutoFit/>
          </a:bodyPr>
          <a:p>
            <a:pPr lvl="0">
              <a:spcBef>
                <a:spcPct val="50000"/>
              </a:spcBef>
              <a:buClr>
                <a:srgbClr val="000000"/>
              </a:buClr>
            </a:pPr>
            <a:r>
              <a:rPr lang="zh-CN" altLang="en-US" sz="4000" b="1" dirty="0">
                <a:solidFill>
                  <a:srgbClr val="FF3300"/>
                </a:solidFill>
                <a:latin typeface="Times New Roman" panose="02020603050405020304" pitchFamily="18" charset="0"/>
                <a:ea typeface="隶书" pitchFamily="49" charset="-122"/>
              </a:rPr>
              <a:t>分析结构</a:t>
            </a:r>
            <a:endParaRPr lang="zh-CN" altLang="en-US" sz="4000" b="1" dirty="0">
              <a:solidFill>
                <a:srgbClr val="FF3300"/>
              </a:solidFill>
              <a:latin typeface="Times New Roman" panose="02020603050405020304" pitchFamily="18" charset="0"/>
              <a:ea typeface="隶书" pitchFamily="49" charset="-122"/>
            </a:endParaRPr>
          </a:p>
        </p:txBody>
      </p:sp>
      <p:sp>
        <p:nvSpPr>
          <p:cNvPr id="206851" name="矩形 206850"/>
          <p:cNvSpPr/>
          <p:nvPr/>
        </p:nvSpPr>
        <p:spPr>
          <a:xfrm>
            <a:off x="0" y="762000"/>
            <a:ext cx="8458200" cy="579438"/>
          </a:xfrm>
          <a:prstGeom prst="rect">
            <a:avLst/>
          </a:prstGeom>
          <a:noFill/>
          <a:ln w="9525">
            <a:noFill/>
          </a:ln>
        </p:spPr>
        <p:txBody>
          <a:bodyPr>
            <a:spAutoFit/>
          </a:bodyPr>
          <a:p>
            <a:pPr lvl="0"/>
            <a:r>
              <a:rPr lang="zh-CN" altLang="en-US" sz="3200" b="1" dirty="0">
                <a:solidFill>
                  <a:srgbClr val="0000FF"/>
                </a:solidFill>
                <a:latin typeface="Arial" panose="020B0604020202020204" pitchFamily="34" charset="0"/>
                <a:ea typeface="宋体" panose="02010600030101010101" pitchFamily="2" charset="-122"/>
              </a:rPr>
              <a:t>本诗可分为哪几个层次？</a:t>
            </a:r>
            <a:endParaRPr lang="zh-CN" altLang="en-US" sz="3200" b="1" dirty="0">
              <a:solidFill>
                <a:srgbClr val="0000FF"/>
              </a:solidFill>
              <a:latin typeface="Arial" panose="020B0604020202020204" pitchFamily="34" charset="0"/>
              <a:ea typeface="宋体" panose="02010600030101010101" pitchFamily="2" charset="-122"/>
            </a:endParaRPr>
          </a:p>
        </p:txBody>
      </p:sp>
      <p:sp>
        <p:nvSpPr>
          <p:cNvPr id="206852" name="文本框 206851"/>
          <p:cNvSpPr txBox="1"/>
          <p:nvPr/>
        </p:nvSpPr>
        <p:spPr>
          <a:xfrm>
            <a:off x="0" y="2708275"/>
            <a:ext cx="671513" cy="1528763"/>
          </a:xfrm>
          <a:prstGeom prst="rect">
            <a:avLst/>
          </a:prstGeom>
          <a:noFill/>
          <a:ln w="9525">
            <a:noFill/>
          </a:ln>
        </p:spPr>
        <p:txBody>
          <a:bodyPr vert="eaVert">
            <a:spAutoFit/>
          </a:bodyPr>
          <a:p>
            <a:pPr lvl="0"/>
            <a:r>
              <a:rPr lang="zh-CN" altLang="en-US" sz="3200" b="1" dirty="0">
                <a:solidFill>
                  <a:schemeClr val="tx2"/>
                </a:solidFill>
                <a:latin typeface="Arial" panose="020B0604020202020204" pitchFamily="34" charset="0"/>
                <a:ea typeface="黑体" panose="02010609060101010101" pitchFamily="49" charset="-122"/>
              </a:rPr>
              <a:t>湘夫人</a:t>
            </a:r>
            <a:endParaRPr lang="zh-CN" altLang="en-US" sz="3200" b="1" dirty="0">
              <a:solidFill>
                <a:schemeClr val="tx2"/>
              </a:solidFill>
              <a:latin typeface="Arial" panose="020B0604020202020204" pitchFamily="34" charset="0"/>
              <a:ea typeface="黑体" panose="02010609060101010101" pitchFamily="49" charset="-122"/>
            </a:endParaRPr>
          </a:p>
        </p:txBody>
      </p:sp>
      <p:sp>
        <p:nvSpPr>
          <p:cNvPr id="206853" name="左大括号 206852"/>
          <p:cNvSpPr/>
          <p:nvPr/>
        </p:nvSpPr>
        <p:spPr>
          <a:xfrm>
            <a:off x="685800" y="2057400"/>
            <a:ext cx="215900" cy="2520950"/>
          </a:xfrm>
          <a:prstGeom prst="leftBrace">
            <a:avLst>
              <a:gd name="adj1" fmla="val 97303"/>
              <a:gd name="adj2" fmla="val 50000"/>
            </a:avLst>
          </a:prstGeom>
          <a:noFill/>
          <a:ln w="38100" cap="sq" cmpd="sng">
            <a:solidFill>
              <a:schemeClr val="tx1"/>
            </a:solidFill>
            <a:prstDash val="solid"/>
            <a:headEnd type="none" w="sm" len="sm"/>
            <a:tailEnd type="none" w="sm" len="sm"/>
          </a:ln>
        </p:spPr>
        <p:txBody>
          <a:bodyPr wrap="none" anchor="ctr"/>
          <a:p>
            <a:pPr lvl="0" algn="ctr">
              <a:buClr>
                <a:srgbClr val="000000"/>
              </a:buClr>
            </a:pPr>
            <a:endParaRPr sz="2400" dirty="0">
              <a:solidFill>
                <a:srgbClr val="FF0066"/>
              </a:solidFill>
              <a:latin typeface="Verdana" panose="020B0604030504040204" pitchFamily="34" charset="0"/>
              <a:ea typeface="宋体" panose="02010600030101010101" pitchFamily="2" charset="-122"/>
            </a:endParaRPr>
          </a:p>
        </p:txBody>
      </p:sp>
      <p:sp>
        <p:nvSpPr>
          <p:cNvPr id="206854" name="文本框 206853"/>
          <p:cNvSpPr txBox="1"/>
          <p:nvPr/>
        </p:nvSpPr>
        <p:spPr>
          <a:xfrm>
            <a:off x="971550" y="1989138"/>
            <a:ext cx="7777163" cy="579437"/>
          </a:xfrm>
          <a:prstGeom prst="rect">
            <a:avLst/>
          </a:prstGeom>
          <a:noFill/>
          <a:ln w="9525">
            <a:noFill/>
          </a:ln>
        </p:spPr>
        <p:txBody>
          <a:bodyPr>
            <a:spAutoFit/>
          </a:bodyPr>
          <a:p>
            <a:pPr lvl="0"/>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1-2</a:t>
            </a:r>
            <a:r>
              <a:rPr lang="zh-CN" altLang="en-US" sz="3200" b="1" dirty="0">
                <a:latin typeface="黑体" panose="02010609060101010101" pitchFamily="49" charset="-122"/>
                <a:ea typeface="黑体" panose="02010609060101010101" pitchFamily="49" charset="-122"/>
              </a:rPr>
              <a:t>节、急切等待湘夫人。</a:t>
            </a:r>
            <a:endParaRPr lang="zh-CN" altLang="en-US" sz="3200" b="1" dirty="0">
              <a:latin typeface="黑体" panose="02010609060101010101" pitchFamily="49" charset="-122"/>
              <a:ea typeface="黑体" panose="02010609060101010101" pitchFamily="49" charset="-122"/>
            </a:endParaRPr>
          </a:p>
        </p:txBody>
      </p:sp>
      <p:sp>
        <p:nvSpPr>
          <p:cNvPr id="206855" name="文本框 206854"/>
          <p:cNvSpPr txBox="1"/>
          <p:nvPr/>
        </p:nvSpPr>
        <p:spPr>
          <a:xfrm>
            <a:off x="1066800" y="3048000"/>
            <a:ext cx="7632700" cy="579438"/>
          </a:xfrm>
          <a:prstGeom prst="rect">
            <a:avLst/>
          </a:prstGeom>
          <a:noFill/>
          <a:ln w="9525">
            <a:noFill/>
          </a:ln>
        </p:spPr>
        <p:txBody>
          <a:bodyPr>
            <a:spAutoFit/>
          </a:bodyPr>
          <a:p>
            <a:pPr lvl="0"/>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3  </a:t>
            </a:r>
            <a:r>
              <a:rPr lang="zh-CN" altLang="en-US" sz="3200" b="1" dirty="0">
                <a:latin typeface="黑体" panose="02010609060101010101" pitchFamily="49" charset="-122"/>
                <a:ea typeface="黑体" panose="02010609060101010101" pitchFamily="49" charset="-122"/>
              </a:rPr>
              <a:t>节、幻想迎娶湘夫人。 </a:t>
            </a:r>
            <a:endParaRPr lang="zh-CN" altLang="en-US" sz="3200" b="1" dirty="0">
              <a:latin typeface="黑体" panose="02010609060101010101" pitchFamily="49" charset="-122"/>
              <a:ea typeface="黑体" panose="02010609060101010101" pitchFamily="49" charset="-122"/>
            </a:endParaRPr>
          </a:p>
        </p:txBody>
      </p:sp>
      <p:sp>
        <p:nvSpPr>
          <p:cNvPr id="206856" name="文本框 206855"/>
          <p:cNvSpPr txBox="1"/>
          <p:nvPr/>
        </p:nvSpPr>
        <p:spPr>
          <a:xfrm>
            <a:off x="1066800" y="4038600"/>
            <a:ext cx="7632700" cy="579438"/>
          </a:xfrm>
          <a:prstGeom prst="rect">
            <a:avLst/>
          </a:prstGeom>
          <a:noFill/>
          <a:ln w="9525">
            <a:noFill/>
          </a:ln>
        </p:spPr>
        <p:txBody>
          <a:bodyPr>
            <a:spAutoFit/>
          </a:bodyPr>
          <a:p>
            <a:pPr lvl="0"/>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4  </a:t>
            </a:r>
            <a:r>
              <a:rPr lang="zh-CN" altLang="en-US" sz="3200" b="1" dirty="0">
                <a:latin typeface="黑体" panose="02010609060101010101" pitchFamily="49" charset="-122"/>
                <a:ea typeface="黑体" panose="02010609060101010101" pitchFamily="49" charset="-122"/>
              </a:rPr>
              <a:t>节、采草欲赠湘夫人。</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6850"/>
                                        </p:tgtEl>
                                        <p:attrNameLst>
                                          <p:attrName>style.visibility</p:attrName>
                                        </p:attrNameLst>
                                      </p:cBhvr>
                                      <p:to>
                                        <p:strVal val="visible"/>
                                      </p:to>
                                    </p:set>
                                    <p:animEffect transition="in" filter="blinds(horizontal)">
                                      <p:cBhvr>
                                        <p:cTn id="7" dur="500"/>
                                        <p:tgtEl>
                                          <p:spTgt spid="2068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206851"/>
                                        </p:tgtEl>
                                        <p:attrNameLst>
                                          <p:attrName>style.visibility</p:attrName>
                                        </p:attrNameLst>
                                      </p:cBhvr>
                                      <p:to>
                                        <p:strVal val="visible"/>
                                      </p:to>
                                    </p:set>
                                    <p:anim calcmode="lin" valueType="num">
                                      <p:cBhvr>
                                        <p:cTn id="12" dur="500" fill="hold"/>
                                        <p:tgtEl>
                                          <p:spTgt spid="206851"/>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06851"/>
                                        </p:tgtEl>
                                        <p:attrNameLst>
                                          <p:attrName>ppt_y</p:attrName>
                                        </p:attrNameLst>
                                      </p:cBhvr>
                                      <p:tavLst>
                                        <p:tav tm="0">
                                          <p:val>
                                            <p:strVal val="#ppt_y"/>
                                          </p:val>
                                        </p:tav>
                                        <p:tav tm="100000">
                                          <p:val>
                                            <p:strVal val="#ppt_y"/>
                                          </p:val>
                                        </p:tav>
                                      </p:tavLst>
                                    </p:anim>
                                    <p:anim calcmode="lin" valueType="num">
                                      <p:cBhvr>
                                        <p:cTn id="14" dur="500" fill="hold"/>
                                        <p:tgtEl>
                                          <p:spTgt spid="206851"/>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06851"/>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0685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06852"/>
                                        </p:tgtEl>
                                        <p:attrNameLst>
                                          <p:attrName>style.visibility</p:attrName>
                                        </p:attrNameLst>
                                      </p:cBhvr>
                                      <p:to>
                                        <p:strVal val="visible"/>
                                      </p:to>
                                    </p:set>
                                    <p:animEffect transition="in" filter="blinds(horizontal)">
                                      <p:cBhvr>
                                        <p:cTn id="21" dur="500"/>
                                        <p:tgtEl>
                                          <p:spTgt spid="20685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206853"/>
                                        </p:tgtEl>
                                        <p:attrNameLst>
                                          <p:attrName>style.visibility</p:attrName>
                                        </p:attrNameLst>
                                      </p:cBhvr>
                                      <p:to>
                                        <p:strVal val="visible"/>
                                      </p:to>
                                    </p:set>
                                    <p:anim calcmode="lin" valueType="num">
                                      <p:cBhvr additive="base">
                                        <p:cTn id="26" dur="500" fill="hold"/>
                                        <p:tgtEl>
                                          <p:spTgt spid="206853"/>
                                        </p:tgtEl>
                                        <p:attrNameLst>
                                          <p:attrName>ppt_x</p:attrName>
                                        </p:attrNameLst>
                                      </p:cBhvr>
                                      <p:tavLst>
                                        <p:tav tm="0">
                                          <p:val>
                                            <p:strVal val="1+#ppt_w/2"/>
                                          </p:val>
                                        </p:tav>
                                        <p:tav tm="100000">
                                          <p:val>
                                            <p:strVal val="#ppt_x"/>
                                          </p:val>
                                        </p:tav>
                                      </p:tavLst>
                                    </p:anim>
                                    <p:anim calcmode="lin" valueType="num">
                                      <p:cBhvr additive="base">
                                        <p:cTn id="27" dur="500" fill="hold"/>
                                        <p:tgtEl>
                                          <p:spTgt spid="20685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6854"/>
                                        </p:tgtEl>
                                        <p:attrNameLst>
                                          <p:attrName>style.visibility</p:attrName>
                                        </p:attrNameLst>
                                      </p:cBhvr>
                                      <p:to>
                                        <p:strVal val="visible"/>
                                      </p:to>
                                    </p:set>
                                    <p:animEffect transition="in" filter="blinds(horizontal)">
                                      <p:cBhvr>
                                        <p:cTn id="32" dur="500"/>
                                        <p:tgtEl>
                                          <p:spTgt spid="20685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6855"/>
                                        </p:tgtEl>
                                        <p:attrNameLst>
                                          <p:attrName>style.visibility</p:attrName>
                                        </p:attrNameLst>
                                      </p:cBhvr>
                                      <p:to>
                                        <p:strVal val="visible"/>
                                      </p:to>
                                    </p:set>
                                    <p:animEffect transition="in" filter="blinds(horizontal)">
                                      <p:cBhvr>
                                        <p:cTn id="37" dur="500"/>
                                        <p:tgtEl>
                                          <p:spTgt spid="20685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06856"/>
                                        </p:tgtEl>
                                        <p:attrNameLst>
                                          <p:attrName>style.visibility</p:attrName>
                                        </p:attrNameLst>
                                      </p:cBhvr>
                                      <p:to>
                                        <p:strVal val="visible"/>
                                      </p:to>
                                    </p:set>
                                    <p:animEffect transition="in" filter="blinds(horizontal)">
                                      <p:cBhvr>
                                        <p:cTn id="42" dur="500"/>
                                        <p:tgtEl>
                                          <p:spTgt spid="206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p:bldP spid="206851" grpId="0"/>
      <p:bldP spid="206852" grpId="0"/>
      <p:bldP spid="206853" grpId="0" animBg="1"/>
      <p:bldP spid="206854" grpId="0"/>
      <p:bldP spid="206855" grpId="0"/>
      <p:bldP spid="2068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标题 44033"/>
          <p:cNvSpPr>
            <a:spLocks noGrp="1"/>
          </p:cNvSpPr>
          <p:nvPr>
            <p:ph type="title"/>
          </p:nvPr>
        </p:nvSpPr>
        <p:spPr/>
        <p:txBody>
          <a:bodyPr anchor="ctr"/>
          <a:p>
            <a:r>
              <a:rPr lang="zh-CN" altLang="en-US" b="1" dirty="0">
                <a:solidFill>
                  <a:srgbClr val="FF0000"/>
                </a:solidFill>
              </a:rPr>
              <a:t>鉴赏诗歌形象</a:t>
            </a:r>
            <a:endParaRPr lang="zh-CN" altLang="en-US" b="1" dirty="0">
              <a:solidFill>
                <a:srgbClr val="FF0000"/>
              </a:solidFill>
            </a:endParaRPr>
          </a:p>
        </p:txBody>
      </p:sp>
      <p:sp>
        <p:nvSpPr>
          <p:cNvPr id="44035" name="文本占位符 44034"/>
          <p:cNvSpPr>
            <a:spLocks noGrp="1"/>
          </p:cNvSpPr>
          <p:nvPr>
            <p:ph type="body" idx="1"/>
          </p:nvPr>
        </p:nvSpPr>
        <p:spPr/>
        <p:txBody>
          <a:bodyPr/>
          <a:p>
            <a:pPr>
              <a:buNone/>
            </a:pPr>
            <a:r>
              <a:rPr lang="en-US" altLang="zh-CN" dirty="0"/>
              <a:t>1</a:t>
            </a:r>
            <a:r>
              <a:rPr lang="zh-CN" altLang="en-US" dirty="0"/>
              <a:t>、</a:t>
            </a:r>
            <a:r>
              <a:rPr lang="zh-CN" altLang="en-US" b="1" dirty="0"/>
              <a:t>齐读全诗。</a:t>
            </a:r>
            <a:endParaRPr lang="zh-CN" altLang="en-US" b="1" dirty="0"/>
          </a:p>
          <a:p>
            <a:pPr>
              <a:buNone/>
            </a:pPr>
            <a:r>
              <a:rPr lang="en-US" altLang="zh-CN" b="1" dirty="0"/>
              <a:t>2</a:t>
            </a:r>
            <a:r>
              <a:rPr lang="zh-CN" altLang="en-US" b="1" dirty="0"/>
              <a:t>、分析：诗歌塑造了谁怎样的形象？</a:t>
            </a:r>
            <a:endParaRPr lang="zh-CN" altLang="en-US" b="1" dirty="0"/>
          </a:p>
          <a:p>
            <a:pPr>
              <a:buNone/>
            </a:pPr>
            <a:endParaRPr lang="zh-CN" altLang="en-US" b="1" dirty="0"/>
          </a:p>
        </p:txBody>
      </p:sp>
      <p:sp>
        <p:nvSpPr>
          <p:cNvPr id="44036" name="文本框 44035"/>
          <p:cNvSpPr txBox="1"/>
          <p:nvPr/>
        </p:nvSpPr>
        <p:spPr>
          <a:xfrm>
            <a:off x="1187450" y="2997200"/>
            <a:ext cx="6716713" cy="1188720"/>
          </a:xfrm>
          <a:prstGeom prst="rect">
            <a:avLst/>
          </a:prstGeom>
          <a:noFill/>
          <a:ln w="9525">
            <a:noFill/>
          </a:ln>
        </p:spPr>
        <p:txBody>
          <a:bodyPr>
            <a:spAutoFit/>
          </a:bodyPr>
          <a:p>
            <a:pPr lvl="0"/>
            <a:r>
              <a:rPr lang="zh-CN" altLang="en-US" sz="2400" b="1" dirty="0">
                <a:solidFill>
                  <a:srgbClr val="FF0000"/>
                </a:solidFill>
                <a:latin typeface="Arial" panose="020B0604020202020204" pitchFamily="34" charset="0"/>
                <a:ea typeface="宋体" panose="02010600030101010101" pitchFamily="2" charset="-122"/>
              </a:rPr>
              <a:t>抒情主人公是谁？</a:t>
            </a:r>
            <a:endParaRPr lang="zh-CN" altLang="en-US" sz="2400" b="1" dirty="0">
              <a:solidFill>
                <a:srgbClr val="FF0000"/>
              </a:solidFill>
              <a:latin typeface="Arial" panose="020B0604020202020204" pitchFamily="34" charset="0"/>
              <a:ea typeface="宋体" panose="02010600030101010101" pitchFamily="2" charset="-122"/>
            </a:endParaRPr>
          </a:p>
          <a:p>
            <a:pPr lvl="0"/>
            <a:r>
              <a:rPr lang="zh-CN" altLang="en-US" sz="2400" b="1" dirty="0">
                <a:solidFill>
                  <a:srgbClr val="FF0000"/>
                </a:solidFill>
                <a:latin typeface="Arial" panose="020B0604020202020204" pitchFamily="34" charset="0"/>
                <a:ea typeface="宋体" panose="02010600030101010101" pitchFamily="2" charset="-122"/>
              </a:rPr>
              <a:t>诗歌对他进行了哪些方面的描写</a:t>
            </a:r>
            <a:r>
              <a:rPr lang="en-US" altLang="zh-CN" sz="2400" b="1">
                <a:solidFill>
                  <a:srgbClr val="FF0000"/>
                </a:solidFill>
                <a:latin typeface="Arial" panose="020B0604020202020204" pitchFamily="34" charset="0"/>
                <a:ea typeface="宋体" panose="02010600030101010101" pitchFamily="2" charset="-122"/>
              </a:rPr>
              <a:t>?</a:t>
            </a:r>
            <a:endParaRPr lang="en-US" altLang="zh-CN" sz="2400" b="1">
              <a:solidFill>
                <a:srgbClr val="FF0000"/>
              </a:solidFill>
              <a:latin typeface="Arial" panose="020B0604020202020204" pitchFamily="34" charset="0"/>
              <a:ea typeface="宋体" panose="02010600030101010101" pitchFamily="2" charset="-122"/>
            </a:endParaRPr>
          </a:p>
          <a:p>
            <a:pPr lvl="0"/>
            <a:r>
              <a:rPr lang="zh-CN" altLang="en-US" sz="2400" b="1" dirty="0">
                <a:solidFill>
                  <a:srgbClr val="FF0000"/>
                </a:solidFill>
                <a:latin typeface="Arial" panose="020B0604020202020204" pitchFamily="34" charset="0"/>
                <a:ea typeface="宋体" panose="02010600030101010101" pitchFamily="2" charset="-122"/>
              </a:rPr>
              <a:t>从这些描写中可以看出主人公哪些心理活动？</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4035">
                                            <p:txEl>
                                              <p:charRg st="0" end="8"/>
                                            </p:txEl>
                                          </p:spTgt>
                                        </p:tgtEl>
                                        <p:attrNameLst>
                                          <p:attrName>style.visibility</p:attrName>
                                        </p:attrNameLst>
                                      </p:cBhvr>
                                      <p:to>
                                        <p:strVal val="visible"/>
                                      </p:to>
                                    </p:set>
                                    <p:anim calcmode="lin" valueType="num">
                                      <p:cBhvr additive="base">
                                        <p:cTn id="7" dur="500" fill="hold"/>
                                        <p:tgtEl>
                                          <p:spTgt spid="44035">
                                            <p:txEl>
                                              <p:charRg st="0"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charRg st="0" end="8"/>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4035">
                                            <p:txEl>
                                              <p:charRg st="8" end="26"/>
                                            </p:txEl>
                                          </p:spTgt>
                                        </p:tgtEl>
                                        <p:attrNameLst>
                                          <p:attrName>style.visibility</p:attrName>
                                        </p:attrNameLst>
                                      </p:cBhvr>
                                      <p:to>
                                        <p:strVal val="visible"/>
                                      </p:to>
                                    </p:set>
                                    <p:anim calcmode="lin" valueType="num">
                                      <p:cBhvr additive="base">
                                        <p:cTn id="13" dur="500" fill="hold"/>
                                        <p:tgtEl>
                                          <p:spTgt spid="44035">
                                            <p:txEl>
                                              <p:charRg st="8" end="26"/>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4035">
                                            <p:txEl>
                                              <p:charRg st="8" end="26"/>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6"/>
                                        </p:tgtEl>
                                        <p:attrNameLst>
                                          <p:attrName>style.visibility</p:attrName>
                                        </p:attrNameLst>
                                      </p:cBhvr>
                                      <p:to>
                                        <p:strVal val="visible"/>
                                      </p:to>
                                    </p:set>
                                    <p:anim calcmode="lin" valueType="num">
                                      <p:cBhvr additive="base">
                                        <p:cTn id="19" dur="500" fill="hold"/>
                                        <p:tgtEl>
                                          <p:spTgt spid="44036"/>
                                        </p:tgtEl>
                                        <p:attrNameLst>
                                          <p:attrName>ppt_x</p:attrName>
                                        </p:attrNameLst>
                                      </p:cBhvr>
                                      <p:tavLst>
                                        <p:tav tm="0">
                                          <p:val>
                                            <p:strVal val="#ppt_x"/>
                                          </p:val>
                                        </p:tav>
                                        <p:tav tm="100000">
                                          <p:val>
                                            <p:strVal val="#ppt_x"/>
                                          </p:val>
                                        </p:tav>
                                      </p:tavLst>
                                    </p:anim>
                                    <p:anim calcmode="lin" valueType="num">
                                      <p:cBhvr additive="base">
                                        <p:cTn id="20"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2" name="矩形 43011"/>
          <p:cNvSpPr/>
          <p:nvPr/>
        </p:nvSpPr>
        <p:spPr>
          <a:xfrm>
            <a:off x="7235825" y="1974850"/>
            <a:ext cx="796925" cy="4035425"/>
          </a:xfrm>
          <a:prstGeom prst="rect">
            <a:avLst/>
          </a:prstGeom>
          <a:noFill/>
          <a:ln w="9525">
            <a:noFill/>
          </a:ln>
        </p:spPr>
        <p:txBody>
          <a:bodyPr wrap="none" anchor="t">
            <a:spAutoFit/>
          </a:bodyPr>
          <a:p>
            <a:pPr lvl="0">
              <a:lnSpc>
                <a:spcPct val="80000"/>
              </a:lnSpc>
              <a:spcBef>
                <a:spcPct val="20000"/>
              </a:spcBef>
            </a:pPr>
            <a:endParaRPr lang="en-US" altLang="zh-CN"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en-US" altLang="zh-CN"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en-US" altLang="zh-CN"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en-US" altLang="zh-CN"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r>
              <a:rPr lang="zh-CN" altLang="en-US" sz="2400" b="1" dirty="0">
                <a:solidFill>
                  <a:srgbClr val="660066"/>
                </a:solidFill>
                <a:latin typeface="Arial" panose="020B0604020202020204" pitchFamily="34" charset="0"/>
                <a:ea typeface="宋体" panose="02010600030101010101" pitchFamily="2" charset="-122"/>
              </a:rPr>
              <a:t>向往</a:t>
            </a: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r>
              <a:rPr lang="zh-CN" altLang="en-US" sz="2400" b="1" dirty="0">
                <a:solidFill>
                  <a:srgbClr val="660066"/>
                </a:solidFill>
                <a:latin typeface="Arial" panose="020B0604020202020204" pitchFamily="34" charset="0"/>
                <a:ea typeface="宋体" panose="02010600030101010101" pitchFamily="2" charset="-122"/>
              </a:rPr>
              <a:t>失望</a:t>
            </a: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r>
              <a:rPr lang="zh-CN" altLang="en-US" sz="2400" b="1" dirty="0">
                <a:solidFill>
                  <a:srgbClr val="660066"/>
                </a:solidFill>
                <a:latin typeface="Arial" panose="020B0604020202020204" pitchFamily="34" charset="0"/>
                <a:ea typeface="宋体" panose="02010600030101010101" pitchFamily="2" charset="-122"/>
              </a:rPr>
              <a:t>气愤</a:t>
            </a: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r>
              <a:rPr lang="zh-CN" altLang="en-US" sz="2400" b="1" dirty="0">
                <a:solidFill>
                  <a:srgbClr val="660066"/>
                </a:solidFill>
                <a:latin typeface="Arial" panose="020B0604020202020204" pitchFamily="34" charset="0"/>
                <a:ea typeface="宋体" panose="02010600030101010101" pitchFamily="2" charset="-122"/>
              </a:rPr>
              <a:t>平静</a:t>
            </a: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zh-CN" altLang="en-US" sz="2400" b="1" dirty="0">
              <a:solidFill>
                <a:srgbClr val="660066"/>
              </a:solidFill>
              <a:latin typeface="Arial" panose="020B0604020202020204" pitchFamily="34" charset="0"/>
              <a:ea typeface="宋体" panose="02010600030101010101" pitchFamily="2" charset="-122"/>
            </a:endParaRPr>
          </a:p>
          <a:p>
            <a:pPr lvl="0">
              <a:lnSpc>
                <a:spcPct val="80000"/>
              </a:lnSpc>
              <a:spcBef>
                <a:spcPct val="20000"/>
              </a:spcBef>
            </a:pPr>
            <a:endParaRPr lang="zh-CN" altLang="en-US" sz="2400" b="1" dirty="0">
              <a:solidFill>
                <a:srgbClr val="660066"/>
              </a:solidFill>
              <a:latin typeface="Arial" panose="020B0604020202020204" pitchFamily="34" charset="0"/>
              <a:ea typeface="宋体" panose="02010600030101010101" pitchFamily="2" charset="-122"/>
            </a:endParaRPr>
          </a:p>
        </p:txBody>
      </p:sp>
      <p:sp>
        <p:nvSpPr>
          <p:cNvPr id="43015" name="左大括号 43014"/>
          <p:cNvSpPr/>
          <p:nvPr/>
        </p:nvSpPr>
        <p:spPr>
          <a:xfrm flipH="1">
            <a:off x="5795963" y="1412875"/>
            <a:ext cx="144462" cy="936625"/>
          </a:xfrm>
          <a:prstGeom prst="leftBrace">
            <a:avLst>
              <a:gd name="adj1" fmla="val 54029"/>
              <a:gd name="adj2" fmla="val 50000"/>
            </a:avLst>
          </a:prstGeom>
          <a:noFill/>
          <a:ln w="38100" cap="flat" cmpd="sng">
            <a:solidFill>
              <a:srgbClr val="800080"/>
            </a:solidFill>
            <a:prstDash val="solid"/>
            <a:headEnd type="none" w="med" len="med"/>
            <a:tailEnd type="none" w="med" len="med"/>
          </a:ln>
        </p:spPr>
        <p:txBody>
          <a:bodyPr/>
          <a:p>
            <a:endParaRPr lang="zh-CN" altLang="en-US"/>
          </a:p>
        </p:txBody>
      </p:sp>
      <p:sp>
        <p:nvSpPr>
          <p:cNvPr id="43016" name="文本框 43015"/>
          <p:cNvSpPr txBox="1"/>
          <p:nvPr/>
        </p:nvSpPr>
        <p:spPr>
          <a:xfrm>
            <a:off x="1042988" y="1052513"/>
            <a:ext cx="6121400" cy="457200"/>
          </a:xfrm>
          <a:prstGeom prst="rect">
            <a:avLst/>
          </a:prstGeom>
          <a:noFill/>
          <a:ln w="9525">
            <a:noFill/>
          </a:ln>
        </p:spPr>
        <p:txBody>
          <a:bodyPr>
            <a:spAutoFit/>
          </a:bodyPr>
          <a:p>
            <a:pPr lvl="0">
              <a:spcBef>
                <a:spcPct val="50000"/>
              </a:spcBef>
            </a:pPr>
            <a:r>
              <a:rPr lang="zh-CN" altLang="en-US" sz="2400" b="1" dirty="0">
                <a:solidFill>
                  <a:srgbClr val="660066"/>
                </a:solidFill>
                <a:latin typeface="Arial" panose="020B0604020202020204" pitchFamily="34" charset="0"/>
                <a:ea typeface="宋体" panose="02010600030101010101" pitchFamily="2" charset="-122"/>
              </a:rPr>
              <a:t>目眇眇</a:t>
            </a:r>
            <a:r>
              <a:rPr lang="en-US" altLang="zh-CN" sz="2400" b="1" dirty="0">
                <a:solidFill>
                  <a:srgbClr val="660066"/>
                </a:solidFill>
                <a:latin typeface="Arial" panose="020B0604020202020204" pitchFamily="34" charset="0"/>
                <a:ea typeface="宋体" panose="02010600030101010101" pitchFamily="2" charset="-122"/>
              </a:rPr>
              <a:t>-</a:t>
            </a:r>
            <a:r>
              <a:rPr lang="zh-CN" altLang="en-US" sz="2400" b="1" dirty="0">
                <a:solidFill>
                  <a:srgbClr val="660066"/>
                </a:solidFill>
                <a:latin typeface="Arial" panose="020B0604020202020204" pitchFamily="34" charset="0"/>
                <a:ea typeface="宋体" panose="02010600030101010101" pitchFamily="2" charset="-122"/>
              </a:rPr>
              <a:t>登白薠</a:t>
            </a:r>
            <a:r>
              <a:rPr lang="en-US" altLang="zh-CN" sz="2400" b="1" dirty="0">
                <a:solidFill>
                  <a:srgbClr val="660066"/>
                </a:solidFill>
                <a:latin typeface="Arial" panose="020B0604020202020204" pitchFamily="34" charset="0"/>
                <a:ea typeface="宋体" panose="02010600030101010101" pitchFamily="2" charset="-122"/>
              </a:rPr>
              <a:t>-</a:t>
            </a:r>
            <a:r>
              <a:rPr lang="zh-CN" altLang="en-US" sz="2400" b="1" dirty="0">
                <a:solidFill>
                  <a:srgbClr val="660066"/>
                </a:solidFill>
                <a:latin typeface="Arial" panose="020B0604020202020204" pitchFamily="34" charset="0"/>
                <a:ea typeface="宋体" panose="02010600030101010101" pitchFamily="2" charset="-122"/>
              </a:rPr>
              <a:t>夕张</a:t>
            </a:r>
            <a:r>
              <a:rPr lang="en-US" altLang="zh-CN" sz="2400" b="1" dirty="0">
                <a:solidFill>
                  <a:srgbClr val="660066"/>
                </a:solidFill>
                <a:latin typeface="Arial" panose="020B0604020202020204" pitchFamily="34" charset="0"/>
                <a:ea typeface="宋体" panose="02010600030101010101" pitchFamily="2" charset="-122"/>
              </a:rPr>
              <a:t>-</a:t>
            </a:r>
            <a:r>
              <a:rPr lang="zh-CN" altLang="en-US" sz="2400" b="1" dirty="0">
                <a:solidFill>
                  <a:srgbClr val="660066"/>
                </a:solidFill>
                <a:latin typeface="Arial" panose="020B0604020202020204" pitchFamily="34" charset="0"/>
                <a:ea typeface="宋体" panose="02010600030101010101" pitchFamily="2" charset="-122"/>
              </a:rPr>
              <a:t>远望</a:t>
            </a:r>
            <a:r>
              <a:rPr lang="en-US" altLang="zh-CN" sz="2400" b="1" dirty="0">
                <a:solidFill>
                  <a:srgbClr val="660066"/>
                </a:solidFill>
                <a:latin typeface="Arial" panose="020B0604020202020204" pitchFamily="34" charset="0"/>
                <a:ea typeface="宋体" panose="02010600030101010101" pitchFamily="2" charset="-122"/>
              </a:rPr>
              <a:t>-  </a:t>
            </a:r>
            <a:r>
              <a:rPr lang="zh-CN" altLang="en-US" sz="2400" b="1" dirty="0">
                <a:solidFill>
                  <a:srgbClr val="660066"/>
                </a:solidFill>
                <a:latin typeface="Arial" panose="020B0604020202020204" pitchFamily="34" charset="0"/>
                <a:ea typeface="宋体" panose="02010600030101010101" pitchFamily="2" charset="-122"/>
              </a:rPr>
              <a:t>观流水</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43017" name="文本框 43016"/>
          <p:cNvSpPr txBox="1"/>
          <p:nvPr/>
        </p:nvSpPr>
        <p:spPr>
          <a:xfrm>
            <a:off x="827088" y="5157788"/>
            <a:ext cx="5400675" cy="457200"/>
          </a:xfrm>
          <a:prstGeom prst="rect">
            <a:avLst/>
          </a:prstGeom>
          <a:noFill/>
          <a:ln w="9525">
            <a:noFill/>
          </a:ln>
        </p:spPr>
        <p:txBody>
          <a:bodyPr>
            <a:spAutoFit/>
          </a:bodyPr>
          <a:p>
            <a:pPr lvl="0">
              <a:spcBef>
                <a:spcPct val="50000"/>
              </a:spcBef>
            </a:pPr>
            <a:r>
              <a:rPr lang="zh-CN" altLang="en-US" sz="2400" b="1" dirty="0">
                <a:solidFill>
                  <a:srgbClr val="660066"/>
                </a:solidFill>
                <a:latin typeface="Arial" panose="020B0604020202020204" pitchFamily="34" charset="0"/>
                <a:ea typeface="宋体" panose="02010600030101010101" pitchFamily="2" charset="-122"/>
              </a:rPr>
              <a:t>秋风、木叶、流水：</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43019" name="左大括号 43018"/>
          <p:cNvSpPr/>
          <p:nvPr/>
        </p:nvSpPr>
        <p:spPr>
          <a:xfrm>
            <a:off x="684213" y="1341438"/>
            <a:ext cx="215900" cy="4032250"/>
          </a:xfrm>
          <a:prstGeom prst="leftBrace">
            <a:avLst>
              <a:gd name="adj1" fmla="val 155637"/>
              <a:gd name="adj2" fmla="val 50000"/>
            </a:avLst>
          </a:prstGeom>
          <a:noFill/>
          <a:ln w="38100" cap="flat" cmpd="sng">
            <a:solidFill>
              <a:srgbClr val="800080"/>
            </a:solidFill>
            <a:prstDash val="solid"/>
            <a:headEnd type="none" w="med" len="med"/>
            <a:tailEnd type="none" w="med" len="med"/>
          </a:ln>
        </p:spPr>
        <p:txBody>
          <a:bodyPr/>
          <a:p>
            <a:endParaRPr lang="zh-CN" altLang="en-US"/>
          </a:p>
        </p:txBody>
      </p:sp>
      <p:sp>
        <p:nvSpPr>
          <p:cNvPr id="43021" name="文本框 43020"/>
          <p:cNvSpPr txBox="1"/>
          <p:nvPr/>
        </p:nvSpPr>
        <p:spPr>
          <a:xfrm>
            <a:off x="900113" y="3357563"/>
            <a:ext cx="3657600" cy="457200"/>
          </a:xfrm>
          <a:prstGeom prst="rect">
            <a:avLst/>
          </a:prstGeom>
          <a:noFill/>
          <a:ln w="9525">
            <a:noFill/>
          </a:ln>
        </p:spPr>
        <p:txBody>
          <a:bodyPr>
            <a:spAutoFit/>
          </a:bodyPr>
          <a:p>
            <a:pPr lvl="0">
              <a:spcBef>
                <a:spcPct val="50000"/>
              </a:spcBef>
            </a:pPr>
            <a:r>
              <a:rPr lang="zh-CN" altLang="en-US" sz="2400" b="1" dirty="0">
                <a:solidFill>
                  <a:srgbClr val="660066"/>
                </a:solidFill>
                <a:latin typeface="Arial" panose="020B0604020202020204" pitchFamily="34" charset="0"/>
                <a:ea typeface="宋体" panose="02010600030101010101" pitchFamily="2" charset="-122"/>
              </a:rPr>
              <a:t>幻想如愿相会的情景：</a:t>
            </a:r>
            <a:endParaRPr lang="zh-CN" altLang="en-US" sz="2400" b="1" dirty="0">
              <a:solidFill>
                <a:srgbClr val="660066"/>
              </a:solidFill>
              <a:latin typeface="Arial" panose="020B0604020202020204" pitchFamily="34" charset="0"/>
              <a:ea typeface="宋体" panose="02010600030101010101" pitchFamily="2" charset="-122"/>
            </a:endParaRPr>
          </a:p>
        </p:txBody>
      </p:sp>
      <p:sp>
        <p:nvSpPr>
          <p:cNvPr id="43023" name="文本框 43022"/>
          <p:cNvSpPr txBox="1"/>
          <p:nvPr/>
        </p:nvSpPr>
        <p:spPr>
          <a:xfrm>
            <a:off x="1042988" y="1989138"/>
            <a:ext cx="3657600" cy="457200"/>
          </a:xfrm>
          <a:prstGeom prst="rect">
            <a:avLst/>
          </a:prstGeom>
          <a:noFill/>
          <a:ln w="9525">
            <a:noFill/>
          </a:ln>
        </p:spPr>
        <p:txBody>
          <a:bodyPr>
            <a:spAutoFit/>
          </a:bodyPr>
          <a:p>
            <a:pPr lvl="0">
              <a:spcBef>
                <a:spcPct val="50000"/>
              </a:spcBef>
            </a:pPr>
            <a:r>
              <a:rPr lang="zh-CN" altLang="en-US" sz="2400" b="1" dirty="0">
                <a:solidFill>
                  <a:srgbClr val="660066"/>
                </a:solidFill>
                <a:latin typeface="Arial" panose="020B0604020202020204" pitchFamily="34" charset="0"/>
                <a:ea typeface="宋体" panose="02010600030101010101" pitchFamily="2" charset="-122"/>
              </a:rPr>
              <a:t>捐、遗、容与</a:t>
            </a:r>
            <a:endParaRPr lang="zh-CN" altLang="en-US" sz="2400" b="1" dirty="0">
              <a:solidFill>
                <a:srgbClr val="660066"/>
              </a:solidFill>
              <a:latin typeface="Arial" panose="020B0604020202020204" pitchFamily="34" charset="0"/>
              <a:ea typeface="宋体" panose="02010600030101010101" pitchFamily="2" charset="-122"/>
            </a:endParaRPr>
          </a:p>
        </p:txBody>
      </p:sp>
      <p:sp>
        <p:nvSpPr>
          <p:cNvPr id="43027" name="矩形 43026"/>
          <p:cNvSpPr/>
          <p:nvPr/>
        </p:nvSpPr>
        <p:spPr>
          <a:xfrm>
            <a:off x="7235825" y="2127250"/>
            <a:ext cx="796925" cy="822325"/>
          </a:xfrm>
          <a:prstGeom prst="rect">
            <a:avLst/>
          </a:prstGeom>
          <a:noFill/>
          <a:ln w="9525">
            <a:noFill/>
          </a:ln>
        </p:spPr>
        <p:txBody>
          <a:bodyPr wrap="none" anchor="t">
            <a:spAutoFit/>
          </a:bodyPr>
          <a:p>
            <a:pPr lvl="0"/>
            <a:r>
              <a:rPr lang="zh-CN" altLang="en-US" sz="2400" b="1" dirty="0">
                <a:solidFill>
                  <a:srgbClr val="660066"/>
                </a:solidFill>
                <a:latin typeface="Arial" panose="020B0604020202020204" pitchFamily="34" charset="0"/>
                <a:ea typeface="宋体" panose="02010600030101010101" pitchFamily="2" charset="-122"/>
              </a:rPr>
              <a:t>等待</a:t>
            </a:r>
            <a:endParaRPr lang="zh-CN" altLang="en-US" sz="2400" b="1" dirty="0">
              <a:solidFill>
                <a:srgbClr val="660066"/>
              </a:solidFill>
              <a:latin typeface="Arial" panose="020B0604020202020204" pitchFamily="34" charset="0"/>
              <a:ea typeface="宋体" panose="02010600030101010101" pitchFamily="2" charset="-122"/>
            </a:endParaRPr>
          </a:p>
          <a:p>
            <a:pPr lvl="0"/>
            <a:r>
              <a:rPr lang="zh-CN" altLang="en-US" sz="2400" b="1" dirty="0">
                <a:solidFill>
                  <a:srgbClr val="660066"/>
                </a:solidFill>
                <a:latin typeface="Arial" panose="020B0604020202020204" pitchFamily="34" charset="0"/>
                <a:ea typeface="宋体" panose="02010600030101010101" pitchFamily="2" charset="-122"/>
              </a:rPr>
              <a:t>期盼</a:t>
            </a:r>
            <a:endParaRPr lang="zh-CN" altLang="en-US" sz="2400" b="1" dirty="0">
              <a:solidFill>
                <a:srgbClr val="660066"/>
              </a:solidFill>
              <a:latin typeface="Arial" panose="020B0604020202020204" pitchFamily="34" charset="0"/>
              <a:ea typeface="宋体" panose="02010600030101010101" pitchFamily="2" charset="-122"/>
            </a:endParaRPr>
          </a:p>
        </p:txBody>
      </p:sp>
      <p:sp>
        <p:nvSpPr>
          <p:cNvPr id="43028" name="矩形 43027"/>
          <p:cNvSpPr/>
          <p:nvPr/>
        </p:nvSpPr>
        <p:spPr>
          <a:xfrm>
            <a:off x="6011863" y="1550988"/>
            <a:ext cx="1103312" cy="822325"/>
          </a:xfrm>
          <a:prstGeom prst="rect">
            <a:avLst/>
          </a:prstGeom>
          <a:noFill/>
          <a:ln w="9525">
            <a:noFill/>
          </a:ln>
        </p:spPr>
        <p:txBody>
          <a:bodyPr wrap="none" anchor="t">
            <a:spAutoFit/>
          </a:bodyPr>
          <a:p>
            <a:pPr lvl="0"/>
            <a:r>
              <a:rPr lang="zh-CN" altLang="en-US" sz="2400" b="1" dirty="0">
                <a:solidFill>
                  <a:srgbClr val="FF0000"/>
                </a:solidFill>
                <a:latin typeface="Arial" panose="020B0604020202020204" pitchFamily="34" charset="0"/>
                <a:ea typeface="宋体" panose="02010600030101010101" pitchFamily="2" charset="-122"/>
              </a:rPr>
              <a:t>动作</a:t>
            </a:r>
            <a:endParaRPr lang="zh-CN" altLang="en-US" sz="2400" b="1" dirty="0">
              <a:solidFill>
                <a:srgbClr val="FF0000"/>
              </a:solidFill>
              <a:latin typeface="Arial" panose="020B0604020202020204" pitchFamily="34" charset="0"/>
              <a:ea typeface="宋体" panose="02010600030101010101" pitchFamily="2" charset="-122"/>
            </a:endParaRPr>
          </a:p>
          <a:p>
            <a:pPr lvl="0"/>
            <a:r>
              <a:rPr lang="zh-CN" altLang="en-US" sz="2400" b="1" dirty="0">
                <a:solidFill>
                  <a:srgbClr val="FF0000"/>
                </a:solidFill>
                <a:latin typeface="Arial" panose="020B0604020202020204" pitchFamily="34" charset="0"/>
                <a:ea typeface="宋体" panose="02010600030101010101" pitchFamily="2" charset="-122"/>
              </a:rPr>
              <a:t>（实）</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43029" name="文本框 43028"/>
          <p:cNvSpPr txBox="1"/>
          <p:nvPr/>
        </p:nvSpPr>
        <p:spPr>
          <a:xfrm>
            <a:off x="4500563" y="3357563"/>
            <a:ext cx="1103312" cy="822325"/>
          </a:xfrm>
          <a:prstGeom prst="rect">
            <a:avLst/>
          </a:prstGeom>
          <a:noFill/>
          <a:ln w="9525">
            <a:noFill/>
          </a:ln>
        </p:spPr>
        <p:txBody>
          <a:bodyPr wrap="none" anchor="t">
            <a:spAutoFit/>
          </a:bodyPr>
          <a:p>
            <a:pPr lvl="0"/>
            <a:r>
              <a:rPr lang="zh-CN" altLang="en-US" sz="2400" b="1" dirty="0">
                <a:solidFill>
                  <a:srgbClr val="FF0000"/>
                </a:solidFill>
                <a:latin typeface="Arial" panose="020B0604020202020204" pitchFamily="34" charset="0"/>
                <a:ea typeface="宋体" panose="02010600030101010101" pitchFamily="2" charset="-122"/>
              </a:rPr>
              <a:t>心理</a:t>
            </a:r>
            <a:endParaRPr lang="zh-CN" altLang="en-US" sz="2400" b="1" dirty="0">
              <a:solidFill>
                <a:srgbClr val="FF0000"/>
              </a:solidFill>
              <a:latin typeface="Arial" panose="020B0604020202020204" pitchFamily="34" charset="0"/>
              <a:ea typeface="宋体" panose="02010600030101010101" pitchFamily="2" charset="-122"/>
            </a:endParaRPr>
          </a:p>
          <a:p>
            <a:pPr lvl="0"/>
            <a:r>
              <a:rPr lang="zh-CN" altLang="en-US" sz="2400" b="1" dirty="0">
                <a:solidFill>
                  <a:srgbClr val="FF0000"/>
                </a:solidFill>
                <a:latin typeface="Arial" panose="020B0604020202020204" pitchFamily="34" charset="0"/>
                <a:ea typeface="宋体" panose="02010600030101010101" pitchFamily="2" charset="-122"/>
              </a:rPr>
              <a:t>（虚）</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43030" name="左大括号 43029"/>
          <p:cNvSpPr/>
          <p:nvPr/>
        </p:nvSpPr>
        <p:spPr>
          <a:xfrm flipH="1">
            <a:off x="6804025" y="1844675"/>
            <a:ext cx="433388" cy="3744913"/>
          </a:xfrm>
          <a:prstGeom prst="leftBrace">
            <a:avLst>
              <a:gd name="adj1" fmla="val 72008"/>
              <a:gd name="adj2" fmla="val 50000"/>
            </a:avLst>
          </a:prstGeom>
          <a:noFill/>
          <a:ln w="38100" cap="flat" cmpd="sng">
            <a:solidFill>
              <a:srgbClr val="800080"/>
            </a:solidFill>
            <a:prstDash val="solid"/>
            <a:headEnd type="none" w="med" len="med"/>
            <a:tailEnd type="none" w="med" len="med"/>
          </a:ln>
        </p:spPr>
        <p:txBody>
          <a:bodyPr/>
          <a:p>
            <a:endParaRPr lang="zh-CN" altLang="en-US"/>
          </a:p>
        </p:txBody>
      </p:sp>
      <p:sp>
        <p:nvSpPr>
          <p:cNvPr id="43031" name="文本框 43030"/>
          <p:cNvSpPr txBox="1"/>
          <p:nvPr/>
        </p:nvSpPr>
        <p:spPr>
          <a:xfrm>
            <a:off x="179388" y="3068638"/>
            <a:ext cx="549275" cy="692150"/>
          </a:xfrm>
          <a:prstGeom prst="rect">
            <a:avLst/>
          </a:prstGeom>
          <a:noFill/>
          <a:ln w="9525">
            <a:noFill/>
          </a:ln>
        </p:spPr>
        <p:txBody>
          <a:bodyPr vert="eaVert" wrap="none" anchor="t">
            <a:spAutoFit/>
          </a:bodyPr>
          <a:p>
            <a:pPr lvl="0"/>
            <a:r>
              <a:rPr lang="zh-CN" altLang="en-US" sz="2400" b="1" dirty="0">
                <a:solidFill>
                  <a:srgbClr val="FF0000"/>
                </a:solidFill>
                <a:latin typeface="Arial" panose="020B0604020202020204" pitchFamily="34" charset="0"/>
                <a:ea typeface="宋体" panose="02010600030101010101" pitchFamily="2" charset="-122"/>
              </a:rPr>
              <a:t>湘君</a:t>
            </a:r>
            <a:endParaRPr lang="zh-CN" altLang="en-US" sz="2400" b="1" dirty="0">
              <a:solidFill>
                <a:srgbClr val="FF0000"/>
              </a:solidFill>
              <a:latin typeface="Arial" panose="020B0604020202020204" pitchFamily="34" charset="0"/>
              <a:ea typeface="宋体" panose="02010600030101010101" pitchFamily="2" charset="-122"/>
            </a:endParaRPr>
          </a:p>
        </p:txBody>
      </p:sp>
      <p:sp>
        <p:nvSpPr>
          <p:cNvPr id="43032" name="矩形 43031"/>
          <p:cNvSpPr/>
          <p:nvPr/>
        </p:nvSpPr>
        <p:spPr>
          <a:xfrm>
            <a:off x="4284663" y="5151438"/>
            <a:ext cx="2328862" cy="457200"/>
          </a:xfrm>
          <a:prstGeom prst="rect">
            <a:avLst/>
          </a:prstGeom>
          <a:noFill/>
          <a:ln w="9525">
            <a:noFill/>
          </a:ln>
        </p:spPr>
        <p:txBody>
          <a:bodyPr wrap="none" anchor="t">
            <a:spAutoFit/>
          </a:bodyPr>
          <a:p>
            <a:pPr lvl="0"/>
            <a:r>
              <a:rPr lang="zh-CN" altLang="en-US" sz="2400" b="1" dirty="0">
                <a:solidFill>
                  <a:srgbClr val="FF0000"/>
                </a:solidFill>
                <a:latin typeface="Arial" panose="020B0604020202020204" pitchFamily="34" charset="0"/>
                <a:ea typeface="宋体" panose="02010600030101010101" pitchFamily="2" charset="-122"/>
              </a:rPr>
              <a:t>景物（实、虚）</a:t>
            </a:r>
            <a:endParaRPr lang="zh-CN" altLang="en-US" sz="2400" b="1" dirty="0">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31"/>
                                        </p:tgtEl>
                                        <p:attrNameLst>
                                          <p:attrName>style.visibility</p:attrName>
                                        </p:attrNameLst>
                                      </p:cBhvr>
                                      <p:to>
                                        <p:strVal val="visible"/>
                                      </p:to>
                                    </p:set>
                                    <p:anim calcmode="lin" valueType="num">
                                      <p:cBhvr additive="base">
                                        <p:cTn id="7" dur="500" fill="hold"/>
                                        <p:tgtEl>
                                          <p:spTgt spid="43031"/>
                                        </p:tgtEl>
                                        <p:attrNameLst>
                                          <p:attrName>ppt_x</p:attrName>
                                        </p:attrNameLst>
                                      </p:cBhvr>
                                      <p:tavLst>
                                        <p:tav tm="0">
                                          <p:val>
                                            <p:strVal val="0-#ppt_w/2"/>
                                          </p:val>
                                        </p:tav>
                                        <p:tav tm="100000">
                                          <p:val>
                                            <p:strVal val="#ppt_x"/>
                                          </p:val>
                                        </p:tav>
                                      </p:tavLst>
                                    </p:anim>
                                    <p:anim calcmode="lin" valueType="num">
                                      <p:cBhvr additive="base">
                                        <p:cTn id="8" dur="500" fill="hold"/>
                                        <p:tgtEl>
                                          <p:spTgt spid="430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3019"/>
                                        </p:tgtEl>
                                        <p:attrNameLst>
                                          <p:attrName>style.visibility</p:attrName>
                                        </p:attrNameLst>
                                      </p:cBhvr>
                                      <p:to>
                                        <p:strVal val="visible"/>
                                      </p:to>
                                    </p:set>
                                    <p:anim calcmode="lin" valueType="num">
                                      <p:cBhvr additive="base">
                                        <p:cTn id="13" dur="500" fill="hold"/>
                                        <p:tgtEl>
                                          <p:spTgt spid="43019"/>
                                        </p:tgtEl>
                                        <p:attrNameLst>
                                          <p:attrName>ppt_x</p:attrName>
                                        </p:attrNameLst>
                                      </p:cBhvr>
                                      <p:tavLst>
                                        <p:tav tm="0">
                                          <p:val>
                                            <p:strVal val="0-#ppt_w/2"/>
                                          </p:val>
                                        </p:tav>
                                        <p:tav tm="100000">
                                          <p:val>
                                            <p:strVal val="#ppt_x"/>
                                          </p:val>
                                        </p:tav>
                                      </p:tavLst>
                                    </p:anim>
                                    <p:anim calcmode="lin" valueType="num">
                                      <p:cBhvr additive="base">
                                        <p:cTn id="14" dur="500" fill="hold"/>
                                        <p:tgtEl>
                                          <p:spTgt spid="430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3016"/>
                                        </p:tgtEl>
                                        <p:attrNameLst>
                                          <p:attrName>style.visibility</p:attrName>
                                        </p:attrNameLst>
                                      </p:cBhvr>
                                      <p:to>
                                        <p:strVal val="visible"/>
                                      </p:to>
                                    </p:set>
                                    <p:animEffect transition="in" filter="diamond(in)">
                                      <p:cBhvr>
                                        <p:cTn id="19" dur="2000"/>
                                        <p:tgtEl>
                                          <p:spTgt spid="4301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43023"/>
                                        </p:tgtEl>
                                        <p:attrNameLst>
                                          <p:attrName>style.visibility</p:attrName>
                                        </p:attrNameLst>
                                      </p:cBhvr>
                                      <p:to>
                                        <p:strVal val="visible"/>
                                      </p:to>
                                    </p:set>
                                    <p:animEffect transition="in" filter="diamond(in)">
                                      <p:cBhvr>
                                        <p:cTn id="24" dur="2000"/>
                                        <p:tgtEl>
                                          <p:spTgt spid="4302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43015"/>
                                        </p:tgtEl>
                                        <p:attrNameLst>
                                          <p:attrName>style.visibility</p:attrName>
                                        </p:attrNameLst>
                                      </p:cBhvr>
                                      <p:to>
                                        <p:strVal val="visible"/>
                                      </p:to>
                                    </p:set>
                                    <p:animEffect transition="in" filter="diamond(in)">
                                      <p:cBhvr>
                                        <p:cTn id="29" dur="2000"/>
                                        <p:tgtEl>
                                          <p:spTgt spid="4301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43028"/>
                                        </p:tgtEl>
                                        <p:attrNameLst>
                                          <p:attrName>style.visibility</p:attrName>
                                        </p:attrNameLst>
                                      </p:cBhvr>
                                      <p:to>
                                        <p:strVal val="visible"/>
                                      </p:to>
                                    </p:set>
                                    <p:anim calcmode="lin" valueType="num">
                                      <p:cBhvr additive="base">
                                        <p:cTn id="34" dur="500" fill="hold"/>
                                        <p:tgtEl>
                                          <p:spTgt spid="43028"/>
                                        </p:tgtEl>
                                        <p:attrNameLst>
                                          <p:attrName>ppt_x</p:attrName>
                                        </p:attrNameLst>
                                      </p:cBhvr>
                                      <p:tavLst>
                                        <p:tav tm="0">
                                          <p:val>
                                            <p:strVal val="#ppt_x"/>
                                          </p:val>
                                        </p:tav>
                                        <p:tav tm="100000">
                                          <p:val>
                                            <p:strVal val="#ppt_x"/>
                                          </p:val>
                                        </p:tav>
                                      </p:tavLst>
                                    </p:anim>
                                    <p:anim calcmode="lin" valueType="num">
                                      <p:cBhvr additive="base">
                                        <p:cTn id="35" dur="500" fill="hold"/>
                                        <p:tgtEl>
                                          <p:spTgt spid="4302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43021"/>
                                        </p:tgtEl>
                                        <p:attrNameLst>
                                          <p:attrName>style.visibility</p:attrName>
                                        </p:attrNameLst>
                                      </p:cBhvr>
                                      <p:to>
                                        <p:strVal val="visible"/>
                                      </p:to>
                                    </p:set>
                                    <p:animEffect transition="in" filter="diamond(in)">
                                      <p:cBhvr>
                                        <p:cTn id="40" dur="2000"/>
                                        <p:tgtEl>
                                          <p:spTgt spid="430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3029"/>
                                        </p:tgtEl>
                                        <p:attrNameLst>
                                          <p:attrName>style.visibility</p:attrName>
                                        </p:attrNameLst>
                                      </p:cBhvr>
                                      <p:to>
                                        <p:strVal val="visible"/>
                                      </p:to>
                                    </p:set>
                                    <p:anim calcmode="lin" valueType="num">
                                      <p:cBhvr additive="base">
                                        <p:cTn id="45" dur="500" fill="hold"/>
                                        <p:tgtEl>
                                          <p:spTgt spid="43029"/>
                                        </p:tgtEl>
                                        <p:attrNameLst>
                                          <p:attrName>ppt_x</p:attrName>
                                        </p:attrNameLst>
                                      </p:cBhvr>
                                      <p:tavLst>
                                        <p:tav tm="0">
                                          <p:val>
                                            <p:strVal val="#ppt_x"/>
                                          </p:val>
                                        </p:tav>
                                        <p:tav tm="100000">
                                          <p:val>
                                            <p:strVal val="#ppt_x"/>
                                          </p:val>
                                        </p:tav>
                                      </p:tavLst>
                                    </p:anim>
                                    <p:anim calcmode="lin" valueType="num">
                                      <p:cBhvr additive="base">
                                        <p:cTn id="46" dur="500" fill="hold"/>
                                        <p:tgtEl>
                                          <p:spTgt spid="43029"/>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43017"/>
                                        </p:tgtEl>
                                        <p:attrNameLst>
                                          <p:attrName>style.visibility</p:attrName>
                                        </p:attrNameLst>
                                      </p:cBhvr>
                                      <p:to>
                                        <p:strVal val="visible"/>
                                      </p:to>
                                    </p:set>
                                    <p:animEffect transition="in" filter="diamond(in)">
                                      <p:cBhvr>
                                        <p:cTn id="51" dur="2000"/>
                                        <p:tgtEl>
                                          <p:spTgt spid="43017"/>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43032"/>
                                        </p:tgtEl>
                                        <p:attrNameLst>
                                          <p:attrName>style.visibility</p:attrName>
                                        </p:attrNameLst>
                                      </p:cBhvr>
                                      <p:to>
                                        <p:strVal val="visible"/>
                                      </p:to>
                                    </p:set>
                                    <p:anim calcmode="lin" valueType="num">
                                      <p:cBhvr additive="base">
                                        <p:cTn id="56" dur="500" fill="hold"/>
                                        <p:tgtEl>
                                          <p:spTgt spid="43032"/>
                                        </p:tgtEl>
                                        <p:attrNameLst>
                                          <p:attrName>ppt_x</p:attrName>
                                        </p:attrNameLst>
                                      </p:cBhvr>
                                      <p:tavLst>
                                        <p:tav tm="0">
                                          <p:val>
                                            <p:strVal val="#ppt_x"/>
                                          </p:val>
                                        </p:tav>
                                        <p:tav tm="100000">
                                          <p:val>
                                            <p:strVal val="#ppt_x"/>
                                          </p:val>
                                        </p:tav>
                                      </p:tavLst>
                                    </p:anim>
                                    <p:anim calcmode="lin" valueType="num">
                                      <p:cBhvr additive="base">
                                        <p:cTn id="57" dur="500" fill="hold"/>
                                        <p:tgtEl>
                                          <p:spTgt spid="4303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nodeType="clickEffect">
                                  <p:stCondLst>
                                    <p:cond delay="0"/>
                                  </p:stCondLst>
                                  <p:childTnLst>
                                    <p:set>
                                      <p:cBhvr>
                                        <p:cTn id="61" dur="1" fill="hold">
                                          <p:stCondLst>
                                            <p:cond delay="0"/>
                                          </p:stCondLst>
                                        </p:cTn>
                                        <p:tgtEl>
                                          <p:spTgt spid="43030"/>
                                        </p:tgtEl>
                                        <p:attrNameLst>
                                          <p:attrName>style.visibility</p:attrName>
                                        </p:attrNameLst>
                                      </p:cBhvr>
                                      <p:to>
                                        <p:strVal val="visible"/>
                                      </p:to>
                                    </p:set>
                                    <p:animEffect transition="in" filter="diamond(in)">
                                      <p:cBhvr>
                                        <p:cTn id="62" dur="2000"/>
                                        <p:tgtEl>
                                          <p:spTgt spid="43030"/>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43027"/>
                                        </p:tgtEl>
                                        <p:attrNameLst>
                                          <p:attrName>style.visibility</p:attrName>
                                        </p:attrNameLst>
                                      </p:cBhvr>
                                      <p:to>
                                        <p:strVal val="visible"/>
                                      </p:to>
                                    </p:set>
                                    <p:anim calcmode="lin" valueType="num">
                                      <p:cBhvr additive="base">
                                        <p:cTn id="67" dur="500" fill="hold"/>
                                        <p:tgtEl>
                                          <p:spTgt spid="43027"/>
                                        </p:tgtEl>
                                        <p:attrNameLst>
                                          <p:attrName>ppt_x</p:attrName>
                                        </p:attrNameLst>
                                      </p:cBhvr>
                                      <p:tavLst>
                                        <p:tav tm="0">
                                          <p:val>
                                            <p:strVal val="1+#ppt_w/2"/>
                                          </p:val>
                                        </p:tav>
                                        <p:tav tm="100000">
                                          <p:val>
                                            <p:strVal val="#ppt_x"/>
                                          </p:val>
                                        </p:tav>
                                      </p:tavLst>
                                    </p:anim>
                                    <p:anim calcmode="lin" valueType="num">
                                      <p:cBhvr additive="base">
                                        <p:cTn id="68" dur="500" fill="hold"/>
                                        <p:tgtEl>
                                          <p:spTgt spid="4302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43012"/>
                                        </p:tgtEl>
                                        <p:attrNameLst>
                                          <p:attrName>style.visibility</p:attrName>
                                        </p:attrNameLst>
                                      </p:cBhvr>
                                      <p:to>
                                        <p:strVal val="visible"/>
                                      </p:to>
                                    </p:set>
                                    <p:animEffect transition="in" filter="diamond(in)">
                                      <p:cBhvr>
                                        <p:cTn id="73" dur="2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6" grpId="0"/>
      <p:bldP spid="43017" grpId="0"/>
      <p:bldP spid="43021" grpId="0"/>
      <p:bldP spid="43023" grpId="0"/>
      <p:bldP spid="43027" grpId="0"/>
      <p:bldP spid="43028" grpId="0"/>
      <p:bldP spid="43029" grpId="0"/>
      <p:bldP spid="43031" grpId="0"/>
      <p:bldP spid="430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2754" name="标题 202753"/>
          <p:cNvSpPr>
            <a:spLocks noGrp="1"/>
          </p:cNvSpPr>
          <p:nvPr>
            <p:ph type="title"/>
          </p:nvPr>
        </p:nvSpPr>
        <p:spPr/>
        <p:txBody>
          <a:bodyPr anchor="ctr"/>
          <a:p>
            <a:r>
              <a:rPr lang="zh-CN" altLang="en-US" dirty="0"/>
              <a:t>艺术手法：</a:t>
            </a:r>
            <a:r>
              <a:rPr lang="en-US" altLang="zh-CN" dirty="0"/>
              <a:t>1.</a:t>
            </a:r>
            <a:r>
              <a:rPr lang="zh-CN" altLang="en-US" dirty="0"/>
              <a:t>香草美人意象</a:t>
            </a:r>
            <a:endParaRPr lang="zh-CN" altLang="en-US" dirty="0"/>
          </a:p>
        </p:txBody>
      </p:sp>
      <p:sp>
        <p:nvSpPr>
          <p:cNvPr id="202755" name="文本占位符 202754"/>
          <p:cNvSpPr>
            <a:spLocks noGrp="1"/>
          </p:cNvSpPr>
          <p:nvPr>
            <p:ph type="body" idx="1"/>
          </p:nvPr>
        </p:nvSpPr>
        <p:spPr>
          <a:xfrm>
            <a:off x="1496060" y="1600200"/>
            <a:ext cx="6401435" cy="4526280"/>
          </a:xfrm>
        </p:spPr>
        <p:txBody>
          <a:bodyPr/>
          <a:p>
            <a:r>
              <a:rPr lang="zh-CN" altLang="en-US" dirty="0"/>
              <a:t>王逸为</a:t>
            </a:r>
            <a:r>
              <a:rPr lang="en-US" altLang="zh-CN" dirty="0"/>
              <a:t>《</a:t>
            </a:r>
            <a:r>
              <a:rPr lang="zh-CN" altLang="en-US" dirty="0"/>
              <a:t>离骚</a:t>
            </a:r>
            <a:r>
              <a:rPr lang="en-US" altLang="zh-CN" dirty="0"/>
              <a:t>》</a:t>
            </a:r>
            <a:r>
              <a:rPr lang="zh-CN" altLang="en-US" dirty="0"/>
              <a:t>做序云：“善鸟香草以配忠贞，恶禽、臭物以比谗佞。灵修、美人以媲于君，宓妃、佚女以譬贤臣；虬龙、鸾凤以托君子，飘云、云霓以为小人。”</a:t>
            </a:r>
            <a:endParaRPr lang="zh-CN" altLang="en-US" dirty="0"/>
          </a:p>
        </p:txBody>
      </p:sp>
    </p:spTree>
  </p:cSld>
  <p:clrMapOvr>
    <a:masterClrMapping/>
  </p:clrMapOvr>
  <p:transition spd="med">
    <p:diamon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7875" name="文本框 207874"/>
          <p:cNvSpPr txBox="1"/>
          <p:nvPr/>
        </p:nvSpPr>
        <p:spPr>
          <a:xfrm>
            <a:off x="2075180" y="541655"/>
            <a:ext cx="7854315" cy="579120"/>
          </a:xfrm>
          <a:prstGeom prst="rect">
            <a:avLst/>
          </a:prstGeom>
          <a:noFill/>
          <a:ln w="9525">
            <a:noFill/>
          </a:ln>
        </p:spPr>
        <p:txBody>
          <a:bodyPr wrap="square">
            <a:spAutoFit/>
          </a:bodyPr>
          <a:p>
            <a:pPr lvl="0"/>
            <a:r>
              <a:rPr lang="en-US" altLang="zh-CN" sz="3200" b="1" dirty="0">
                <a:solidFill>
                  <a:srgbClr val="0000FF"/>
                </a:solidFill>
                <a:latin typeface="宋体" panose="02010600030101010101" pitchFamily="2" charset="-122"/>
                <a:ea typeface="宋体" panose="02010600030101010101" pitchFamily="2" charset="-122"/>
              </a:rPr>
              <a:t>2.</a:t>
            </a:r>
            <a:r>
              <a:rPr lang="zh-CN" altLang="en-US" sz="3200" b="1" dirty="0">
                <a:solidFill>
                  <a:srgbClr val="0000FF"/>
                </a:solidFill>
                <a:latin typeface="宋体" panose="02010600030101010101" pitchFamily="2" charset="-122"/>
                <a:ea typeface="宋体" panose="02010600030101010101" pitchFamily="2" charset="-122"/>
              </a:rPr>
              <a:t>寓情于景</a:t>
            </a:r>
            <a:endParaRPr lang="zh-CN" altLang="en-US" sz="3200" b="1" dirty="0">
              <a:solidFill>
                <a:srgbClr val="0000FF"/>
              </a:solidFill>
              <a:latin typeface="宋体" panose="02010600030101010101" pitchFamily="2" charset="-122"/>
              <a:ea typeface="宋体" panose="02010600030101010101" pitchFamily="2" charset="-122"/>
            </a:endParaRPr>
          </a:p>
        </p:txBody>
      </p:sp>
      <p:sp>
        <p:nvSpPr>
          <p:cNvPr id="207876" name="文本框 207875"/>
          <p:cNvSpPr txBox="1"/>
          <p:nvPr/>
        </p:nvSpPr>
        <p:spPr>
          <a:xfrm>
            <a:off x="1494155" y="1628775"/>
            <a:ext cx="6409055" cy="2529840"/>
          </a:xfrm>
          <a:prstGeom prst="rect">
            <a:avLst/>
          </a:prstGeom>
          <a:noFill/>
          <a:ln w="9525">
            <a:noFill/>
          </a:ln>
        </p:spPr>
        <p:txBody>
          <a:bodyPr wrap="square">
            <a:spAutoFit/>
          </a:bodyPr>
          <a:p>
            <a:pPr lvl="0"/>
            <a:r>
              <a:rPr lang="en-US" altLang="zh-CN" sz="3200" b="1" dirty="0">
                <a:latin typeface="宋体" panose="02010600030101010101" pitchFamily="2" charset="-122"/>
                <a:ea typeface="宋体" panose="02010600030101010101" pitchFamily="2" charset="-122"/>
              </a:rPr>
              <a:t>    </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袅袅兮秋风，洞庭波兮木叶下”写出了秋风萧瑟、</a:t>
            </a:r>
            <a:r>
              <a:rPr lang="zh-CN" altLang="x-none" sz="3200" b="1" dirty="0">
                <a:solidFill>
                  <a:srgbClr val="FF0000"/>
                </a:solidFill>
                <a:latin typeface="宋体" panose="02010600030101010101" pitchFamily="2" charset="-122"/>
                <a:ea typeface="宋体" panose="02010600030101010101" pitchFamily="2" charset="-122"/>
              </a:rPr>
              <a:t>秋水浩渺、</a:t>
            </a:r>
            <a:r>
              <a:rPr lang="zh-CN" altLang="en-US" sz="3200" b="1" dirty="0">
                <a:solidFill>
                  <a:srgbClr val="FF0000"/>
                </a:solidFill>
                <a:latin typeface="宋体" panose="02010600030101010101" pitchFamily="2" charset="-122"/>
                <a:ea typeface="宋体" panose="02010600030101010101" pitchFamily="2" charset="-122"/>
              </a:rPr>
              <a:t>落叶飘零的深秋景象，渲染了一种</a:t>
            </a:r>
            <a:r>
              <a:rPr lang="zh-CN" altLang="x-none" sz="3200" b="1" dirty="0">
                <a:solidFill>
                  <a:srgbClr val="FF0000"/>
                </a:solidFill>
                <a:latin typeface="宋体" panose="02010600030101010101" pitchFamily="2" charset="-122"/>
                <a:ea typeface="宋体" panose="02010600030101010101" pitchFamily="2" charset="-122"/>
              </a:rPr>
              <a:t>悲凉</a:t>
            </a:r>
            <a:r>
              <a:rPr lang="zh-CN" altLang="en-US" sz="3200" b="1" dirty="0">
                <a:solidFill>
                  <a:srgbClr val="FF0000"/>
                </a:solidFill>
                <a:latin typeface="宋体" panose="02010600030101010101" pitchFamily="2" charset="-122"/>
                <a:ea typeface="宋体" panose="02010600030101010101" pitchFamily="2" charset="-122"/>
              </a:rPr>
              <a:t>、</a:t>
            </a:r>
            <a:r>
              <a:rPr lang="zh-CN" altLang="x-none" sz="3200" b="1" dirty="0">
                <a:solidFill>
                  <a:srgbClr val="FF0000"/>
                </a:solidFill>
                <a:latin typeface="宋体" panose="02010600030101010101" pitchFamily="2" charset="-122"/>
                <a:ea typeface="宋体" panose="02010600030101010101" pitchFamily="2" charset="-122"/>
              </a:rPr>
              <a:t>凄清</a:t>
            </a:r>
            <a:r>
              <a:rPr lang="zh-CN" altLang="en-US" sz="3200" b="1" dirty="0">
                <a:solidFill>
                  <a:srgbClr val="FF0000"/>
                </a:solidFill>
                <a:latin typeface="宋体" panose="02010600030101010101" pitchFamily="2" charset="-122"/>
                <a:ea typeface="宋体" panose="02010600030101010101" pitchFamily="2" charset="-122"/>
              </a:rPr>
              <a:t>的气氛，寄托了湘君</a:t>
            </a:r>
            <a:r>
              <a:rPr lang="zh-CN" altLang="x-none" sz="3200" b="1" dirty="0">
                <a:solidFill>
                  <a:srgbClr val="FF0000"/>
                </a:solidFill>
                <a:latin typeface="宋体" panose="02010600030101010101" pitchFamily="2" charset="-122"/>
                <a:ea typeface="宋体" panose="02010600030101010101" pitchFamily="2" charset="-122"/>
              </a:rPr>
              <a:t>没有见到心上人</a:t>
            </a:r>
            <a:r>
              <a:rPr lang="zh-CN" altLang="en-US" sz="3200" b="1" dirty="0">
                <a:solidFill>
                  <a:srgbClr val="FF0000"/>
                </a:solidFill>
                <a:latin typeface="宋体" panose="02010600030101010101" pitchFamily="2" charset="-122"/>
                <a:ea typeface="宋体" panose="02010600030101010101" pitchFamily="2" charset="-122"/>
              </a:rPr>
              <a:t>的惆怅之情。</a:t>
            </a:r>
            <a:endParaRPr lang="zh-CN" altLang="en-US" sz="32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7875"/>
                                        </p:tgtEl>
                                        <p:attrNameLst>
                                          <p:attrName>style.visibility</p:attrName>
                                        </p:attrNameLst>
                                      </p:cBhvr>
                                      <p:to>
                                        <p:strVal val="visible"/>
                                      </p:to>
                                    </p:set>
                                    <p:animEffect transition="in" filter="box(in)">
                                      <p:cBhvr>
                                        <p:cTn id="7" dur="500"/>
                                        <p:tgtEl>
                                          <p:spTgt spid="20787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07876"/>
                                        </p:tgtEl>
                                        <p:attrNameLst>
                                          <p:attrName>style.visibility</p:attrName>
                                        </p:attrNameLst>
                                      </p:cBhvr>
                                      <p:to>
                                        <p:strVal val="visible"/>
                                      </p:to>
                                    </p:set>
                                    <p:animEffect transition="in" filter="box(in)">
                                      <p:cBhvr>
                                        <p:cTn id="12" dur="500"/>
                                        <p:tgtEl>
                                          <p:spTgt spid="207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p:bldP spid="2078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1" name="图片 7170" descr="xin_4110022615353341981223"/>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9" name="文本框 208898"/>
          <p:cNvSpPr txBox="1"/>
          <p:nvPr/>
        </p:nvSpPr>
        <p:spPr>
          <a:xfrm>
            <a:off x="1706563" y="304483"/>
            <a:ext cx="8763000" cy="579120"/>
          </a:xfrm>
          <a:prstGeom prst="rect">
            <a:avLst/>
          </a:prstGeom>
          <a:noFill/>
          <a:ln w="9525">
            <a:noFill/>
          </a:ln>
        </p:spPr>
        <p:txBody>
          <a:bodyPr>
            <a:spAutoFit/>
          </a:bodyPr>
          <a:p>
            <a:pPr lvl="0"/>
            <a:r>
              <a:rPr lang="en-US" altLang="zh-CN" sz="3200" b="1" dirty="0">
                <a:solidFill>
                  <a:srgbClr val="0000FF"/>
                </a:solidFill>
                <a:latin typeface="Arial" panose="020B0604020202020204" pitchFamily="34" charset="0"/>
                <a:ea typeface="宋体" panose="02010600030101010101" pitchFamily="2" charset="-122"/>
                <a:sym typeface="Arial" panose="020B0604020202020204" pitchFamily="34" charset="0"/>
              </a:rPr>
              <a:t>3.</a:t>
            </a:r>
            <a:r>
              <a:rPr lang="zh-CN" altLang="x-none" sz="3200" b="1" dirty="0">
                <a:solidFill>
                  <a:srgbClr val="0000FF"/>
                </a:solidFill>
                <a:latin typeface="Arial" panose="020B0604020202020204" pitchFamily="34" charset="0"/>
                <a:ea typeface="宋体" panose="02010600030101010101" pitchFamily="2" charset="-122"/>
                <a:sym typeface="Arial" panose="020B0604020202020204" pitchFamily="34" charset="0"/>
              </a:rPr>
              <a:t>用赋的手法反复铺陈</a:t>
            </a:r>
            <a:endParaRPr lang="zh-CN" altLang="x-none" sz="3200" b="1" dirty="0">
              <a:solidFill>
                <a:srgbClr val="0000FF"/>
              </a:solidFill>
              <a:latin typeface="Arial" panose="020B0604020202020204" pitchFamily="34" charset="0"/>
              <a:ea typeface="宋体" panose="02010600030101010101" pitchFamily="2" charset="-122"/>
              <a:sym typeface="Arial" panose="020B0604020202020204" pitchFamily="34" charset="0"/>
            </a:endParaRPr>
          </a:p>
        </p:txBody>
      </p:sp>
      <p:sp>
        <p:nvSpPr>
          <p:cNvPr id="208900" name="文本框 208899"/>
          <p:cNvSpPr txBox="1"/>
          <p:nvPr/>
        </p:nvSpPr>
        <p:spPr>
          <a:xfrm>
            <a:off x="1163955" y="1062990"/>
            <a:ext cx="7512685" cy="4907280"/>
          </a:xfrm>
          <a:prstGeom prst="rect">
            <a:avLst/>
          </a:prstGeom>
          <a:noFill/>
          <a:ln w="9525">
            <a:noFill/>
          </a:ln>
        </p:spPr>
        <p:txBody>
          <a:bodyPr wrap="square">
            <a:spAutoFit/>
          </a:bodyPr>
          <a:p>
            <a:pPr lvl="0"/>
            <a:r>
              <a:rPr lang="en-US" altLang="zh-CN" sz="3200" b="1" dirty="0">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赋是铺陈、排比的简称</a:t>
            </a:r>
            <a:r>
              <a:rPr lang="zh-CN" altLang="en-US" sz="2800" b="1" dirty="0">
                <a:latin typeface="宋体" panose="02010600030101010101" pitchFamily="2" charset="-122"/>
                <a:ea typeface="宋体" panose="02010600030101010101" pitchFamily="2" charset="-122"/>
              </a:rPr>
              <a:t>。在篇幅较长的诗作中，作者将一连串内容紧密关联的事物按照一定的顺序组成一组结构基本相同、语气基本一致的句群。它既可以淋漓尽致地细腻铺写，又可以一气贯注、加强语势，还可以渲染某种环境、气氛和情绪。</a:t>
            </a:r>
            <a:endParaRPr lang="zh-CN" altLang="en-US" sz="2800" b="1" dirty="0">
              <a:latin typeface="宋体" panose="02010600030101010101" pitchFamily="2" charset="-122"/>
              <a:ea typeface="宋体" panose="02010600030101010101" pitchFamily="2" charset="-122"/>
            </a:endParaRPr>
          </a:p>
          <a:p>
            <a:pPr lvl="0"/>
            <a:r>
              <a:rPr lang="zh-CN" altLang="en-US" sz="3200" b="1" dirty="0">
                <a:latin typeface="宋体" panose="02010600030101010101" pitchFamily="2" charset="-122"/>
                <a:ea typeface="宋体" panose="02010600030101010101" pitchFamily="2" charset="-122"/>
              </a:rPr>
              <a:t>    </a:t>
            </a:r>
            <a:r>
              <a:rPr lang="zh-CN" altLang="en-US" sz="2400" b="1" i="1" dirty="0">
                <a:solidFill>
                  <a:srgbClr val="FF0000"/>
                </a:solidFill>
                <a:latin typeface="宋体" panose="02010600030101010101" pitchFamily="2" charset="-122"/>
                <a:ea typeface="宋体" panose="02010600030101010101" pitchFamily="2" charset="-122"/>
              </a:rPr>
              <a:t>第三节“筑室</a:t>
            </a:r>
            <a:r>
              <a:rPr lang="zh-CN" altLang="en-US" sz="2400" b="1" i="1" dirty="0">
                <a:solidFill>
                  <a:srgbClr val="FF0000"/>
                </a:solidFill>
                <a:latin typeface="Arial" panose="020B0604020202020204" pitchFamily="34" charset="0"/>
                <a:ea typeface="宋体" panose="02010600030101010101" pitchFamily="2" charset="-122"/>
              </a:rPr>
              <a:t>兮</a:t>
            </a:r>
            <a:r>
              <a:rPr lang="zh-CN" altLang="en-US" sz="2400" b="1" i="1" dirty="0">
                <a:solidFill>
                  <a:srgbClr val="FF0000"/>
                </a:solidFill>
                <a:latin typeface="宋体" panose="02010600030101010101" pitchFamily="2" charset="-122"/>
                <a:ea typeface="宋体" panose="02010600030101010101" pitchFamily="2" charset="-122"/>
              </a:rPr>
              <a:t>水中</a:t>
            </a:r>
            <a:r>
              <a:rPr lang="zh-CN" altLang="zh-CN" sz="2400" b="1" i="1" dirty="0">
                <a:solidFill>
                  <a:srgbClr val="FF0000"/>
                </a:solidFill>
                <a:latin typeface="Arial" panose="020B0604020202020204" pitchFamily="34" charset="0"/>
                <a:ea typeface="宋体" panose="02010600030101010101" pitchFamily="2" charset="-122"/>
              </a:rPr>
              <a:t>……</a:t>
            </a:r>
            <a:r>
              <a:rPr lang="zh-CN" altLang="en-US" sz="2400" b="1" i="1" dirty="0">
                <a:solidFill>
                  <a:srgbClr val="FF0000"/>
                </a:solidFill>
                <a:latin typeface="Arial" panose="020B0604020202020204" pitchFamily="34" charset="0"/>
                <a:ea typeface="宋体" panose="02010600030101010101" pitchFamily="2" charset="-122"/>
              </a:rPr>
              <a:t>建芳馨兮庑门</a:t>
            </a:r>
            <a:r>
              <a:rPr lang="zh-CN" altLang="en-US" sz="2400" b="1" i="1" dirty="0">
                <a:solidFill>
                  <a:srgbClr val="FF0000"/>
                </a:solidFill>
                <a:latin typeface="宋体" panose="02010600030101010101" pitchFamily="2" charset="-122"/>
                <a:ea typeface="宋体" panose="02010600030101010101" pitchFamily="2" charset="-122"/>
              </a:rPr>
              <a:t>”详细描绘了湘君用各种香草香木装饰爱巢的过程，表现了湘君对湘夫人执著、深挚的爱情和</a:t>
            </a:r>
            <a:r>
              <a:rPr lang="zh-CN" altLang="en-US" sz="2400" b="1" i="1" dirty="0">
                <a:solidFill>
                  <a:srgbClr val="FF0000"/>
                </a:solidFill>
                <a:latin typeface="Arial" panose="020B0604020202020204" pitchFamily="34" charset="0"/>
                <a:ea typeface="宋体" panose="02010600030101010101" pitchFamily="2" charset="-122"/>
              </a:rPr>
              <a:t>共同过幸福生活的美好愿望。</a:t>
            </a:r>
            <a:r>
              <a:rPr lang="zh-CN" altLang="en-US" sz="3200" b="1" dirty="0">
                <a:solidFill>
                  <a:srgbClr val="CC00CC"/>
                </a:solidFill>
                <a:latin typeface="Arial" panose="020B0604020202020204" pitchFamily="34" charset="0"/>
                <a:ea typeface="宋体" panose="02010600030101010101" pitchFamily="2" charset="-122"/>
              </a:rPr>
              <a:t>写得越铺张，越细致，就越能表现湘君对湘夫人的如海深情。</a:t>
            </a:r>
            <a:endParaRPr lang="zh-CN" altLang="en-US" sz="3200" b="1" dirty="0">
              <a:solidFill>
                <a:srgbClr val="CC00CC"/>
              </a:solidFill>
              <a:latin typeface="Arial" panose="020B0604020202020204" pitchFamily="34" charset="0"/>
              <a:ea typeface="宋体" panose="02010600030101010101" pitchFamily="2" charset="-122"/>
            </a:endParaRPr>
          </a:p>
        </p:txBody>
      </p:sp>
    </p:spTree>
  </p:cSld>
  <p:clrMapOvr>
    <a:masterClrMapping/>
  </p:clrMapOvr>
  <p:transition spd="med">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08899"/>
                                        </p:tgtEl>
                                        <p:attrNameLst>
                                          <p:attrName>style.visibility</p:attrName>
                                        </p:attrNameLst>
                                      </p:cBhvr>
                                      <p:to>
                                        <p:strVal val="visible"/>
                                      </p:to>
                                    </p:set>
                                    <p:animEffect transition="in" filter="box(in)">
                                      <p:cBhvr>
                                        <p:cTn id="7" dur="500"/>
                                        <p:tgtEl>
                                          <p:spTgt spid="2088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08900"/>
                                        </p:tgtEl>
                                        <p:attrNameLst>
                                          <p:attrName>style.visibility</p:attrName>
                                        </p:attrNameLst>
                                      </p:cBhvr>
                                      <p:to>
                                        <p:strVal val="visible"/>
                                      </p:to>
                                    </p:set>
                                    <p:animEffect transition="in" filter="box(in)">
                                      <p:cBhvr>
                                        <p:cTn id="12" dur="500"/>
                                        <p:tgtEl>
                                          <p:spTgt spid="208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p:bldP spid="20890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p:txBody>
          <a:bodyPr anchor="ctr"/>
          <a:p>
            <a:r>
              <a:rPr lang="zh-CN" altLang="en-US" b="1" dirty="0">
                <a:solidFill>
                  <a:srgbClr val="FF0000"/>
                </a:solidFill>
              </a:rPr>
              <a:t>概括诗歌主旨</a:t>
            </a:r>
            <a:endParaRPr lang="zh-CN" altLang="en-US" b="1" dirty="0">
              <a:solidFill>
                <a:srgbClr val="FF0000"/>
              </a:solidFill>
            </a:endParaRPr>
          </a:p>
        </p:txBody>
      </p:sp>
      <p:sp>
        <p:nvSpPr>
          <p:cNvPr id="46083" name="文本占位符 46082"/>
          <p:cNvSpPr>
            <a:spLocks noGrp="1"/>
          </p:cNvSpPr>
          <p:nvPr>
            <p:ph type="body" idx="1"/>
          </p:nvPr>
        </p:nvSpPr>
        <p:spPr>
          <a:xfrm>
            <a:off x="970280" y="1417955"/>
            <a:ext cx="8229600" cy="4525963"/>
          </a:xfrm>
        </p:spPr>
        <p:txBody>
          <a:bodyPr/>
          <a:p>
            <a:pPr>
              <a:buNone/>
            </a:pPr>
            <a:r>
              <a:rPr lang="en-US" altLang="zh-CN" b="1" dirty="0"/>
              <a:t>1</a:t>
            </a:r>
            <a:r>
              <a:rPr lang="zh-CN" altLang="en-US" b="1" dirty="0"/>
              <a:t>、湘君身上寄寓了作者什么思想情感？</a:t>
            </a:r>
            <a:endParaRPr lang="zh-CN" altLang="en-US" b="1" dirty="0"/>
          </a:p>
        </p:txBody>
      </p:sp>
      <p:sp>
        <p:nvSpPr>
          <p:cNvPr id="46084" name="矩形 46083"/>
          <p:cNvSpPr/>
          <p:nvPr/>
        </p:nvSpPr>
        <p:spPr>
          <a:xfrm>
            <a:off x="1787525" y="2286000"/>
            <a:ext cx="5911215" cy="2286000"/>
          </a:xfrm>
          <a:prstGeom prst="rect">
            <a:avLst/>
          </a:prstGeom>
          <a:noFill/>
          <a:ln w="9525">
            <a:noFill/>
          </a:ln>
        </p:spPr>
        <p:txBody>
          <a:bodyPr wrap="square" anchor="t">
            <a:spAutoFit/>
          </a:bodyPr>
          <a:p>
            <a:pPr lvl="0"/>
            <a:r>
              <a:rPr lang="zh-CN" altLang="en-US" sz="4800" b="1" dirty="0">
                <a:solidFill>
                  <a:srgbClr val="FF0000"/>
                </a:solidFill>
                <a:latin typeface="Arial" panose="020B0604020202020204" pitchFamily="34" charset="0"/>
                <a:ea typeface="宋体" panose="02010600030101010101" pitchFamily="2" charset="-122"/>
              </a:rPr>
              <a:t>对在不断彷徨迷惘中仍对爱情坚贞不渝的歌颂。</a:t>
            </a:r>
            <a:endParaRPr lang="zh-CN" altLang="en-US" sz="4800" b="1" dirty="0">
              <a:solidFill>
                <a:srgbClr val="FF0000"/>
              </a:solidFill>
              <a:latin typeface="Arial" panose="020B0604020202020204" pitchFamily="34" charset="0"/>
              <a:ea typeface="宋体" panose="02010600030101010101" pitchFamily="2" charset="-122"/>
            </a:endParaRPr>
          </a:p>
        </p:txBody>
      </p:sp>
      <p:sp>
        <p:nvSpPr>
          <p:cNvPr id="46085" name="文本框 46084"/>
          <p:cNvSpPr txBox="1"/>
          <p:nvPr/>
        </p:nvSpPr>
        <p:spPr>
          <a:xfrm>
            <a:off x="2977198" y="4953000"/>
            <a:ext cx="5595937" cy="823913"/>
          </a:xfrm>
          <a:prstGeom prst="rect">
            <a:avLst/>
          </a:prstGeom>
          <a:noFill/>
          <a:ln w="9525">
            <a:noFill/>
          </a:ln>
        </p:spPr>
        <p:txBody>
          <a:bodyPr wrap="none" anchor="t">
            <a:spAutoFit/>
          </a:bodyPr>
          <a:p>
            <a:pPr lvl="0"/>
            <a:r>
              <a:rPr lang="zh-CN" altLang="en-US" sz="4800" b="1" dirty="0">
                <a:solidFill>
                  <a:schemeClr val="accent2"/>
                </a:solidFill>
                <a:latin typeface="Arial" panose="020B0604020202020204" pitchFamily="34" charset="0"/>
                <a:ea typeface="宋体" panose="02010600030101010101" pitchFamily="2" charset="-122"/>
              </a:rPr>
              <a:t>以意逆志   知人论世</a:t>
            </a:r>
            <a:endParaRPr lang="zh-CN" altLang="en-US" sz="4800" b="1" dirty="0">
              <a:solidFill>
                <a:schemeClr val="accent2"/>
              </a:solidFill>
              <a:latin typeface="Arial" panose="020B0604020202020204" pitchFamily="34" charset="0"/>
              <a:ea typeface="宋体" panose="02010600030101010101" pitchFamily="2" charset="-122"/>
            </a:endParaRPr>
          </a:p>
        </p:txBody>
      </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3">
                                            <p:txEl>
                                              <p:charRg st="0" end="19"/>
                                            </p:txEl>
                                          </p:spTgt>
                                        </p:tgtEl>
                                        <p:attrNameLst>
                                          <p:attrName>style.visibility</p:attrName>
                                        </p:attrNameLst>
                                      </p:cBhvr>
                                      <p:to>
                                        <p:strVal val="visible"/>
                                      </p:to>
                                    </p:set>
                                    <p:anim calcmode="lin" valueType="num">
                                      <p:cBhvr additive="base">
                                        <p:cTn id="7" dur="500" fill="hold"/>
                                        <p:tgtEl>
                                          <p:spTgt spid="46083">
                                            <p:txEl>
                                              <p:charRg st="0" end="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3">
                                            <p:txEl>
                                              <p:charRg st="0" end="1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6084"/>
                                        </p:tgtEl>
                                        <p:attrNameLst>
                                          <p:attrName>style.visibility</p:attrName>
                                        </p:attrNameLst>
                                      </p:cBhvr>
                                      <p:to>
                                        <p:strVal val="visible"/>
                                      </p:to>
                                    </p:set>
                                    <p:anim calcmode="lin" valueType="num">
                                      <p:cBhvr additive="base">
                                        <p:cTn id="13" dur="500" fill="hold"/>
                                        <p:tgtEl>
                                          <p:spTgt spid="46084"/>
                                        </p:tgtEl>
                                        <p:attrNameLst>
                                          <p:attrName>ppt_x</p:attrName>
                                        </p:attrNameLst>
                                      </p:cBhvr>
                                      <p:tavLst>
                                        <p:tav tm="0">
                                          <p:val>
                                            <p:strVal val="#ppt_x"/>
                                          </p:val>
                                        </p:tav>
                                        <p:tav tm="100000">
                                          <p:val>
                                            <p:strVal val="#ppt_x"/>
                                          </p:val>
                                        </p:tav>
                                      </p:tavLst>
                                    </p:anim>
                                    <p:anim calcmode="lin" valueType="num">
                                      <p:cBhvr additive="base">
                                        <p:cTn id="14"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46085"/>
                                        </p:tgtEl>
                                        <p:attrNameLst>
                                          <p:attrName>style.visibility</p:attrName>
                                        </p:attrNameLst>
                                      </p:cBhvr>
                                      <p:to>
                                        <p:strVal val="visible"/>
                                      </p:to>
                                    </p:set>
                                    <p:animEffect transition="in" filter="wedge">
                                      <p:cBhvr>
                                        <p:cTn id="19" dur="20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P spid="460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标题 110593"/>
          <p:cNvSpPr>
            <a:spLocks noGrp="1" noRot="1"/>
          </p:cNvSpPr>
          <p:nvPr>
            <p:ph type="title"/>
          </p:nvPr>
        </p:nvSpPr>
        <p:spPr/>
        <p:txBody>
          <a:bodyPr anchor="ctr"/>
          <a:p>
            <a:r>
              <a:rPr lang="zh-CN" altLang="en-US" dirty="0"/>
              <a:t>屈原的人格理想</a:t>
            </a:r>
            <a:endParaRPr lang="zh-CN" altLang="en-US" dirty="0"/>
          </a:p>
        </p:txBody>
      </p:sp>
      <p:sp>
        <p:nvSpPr>
          <p:cNvPr id="110595" name="文本占位符 110594"/>
          <p:cNvSpPr>
            <a:spLocks noGrp="1" noRot="1"/>
          </p:cNvSpPr>
          <p:nvPr>
            <p:ph type="body" idx="1"/>
          </p:nvPr>
        </p:nvSpPr>
        <p:spPr>
          <a:xfrm>
            <a:off x="4324350" y="1929130"/>
            <a:ext cx="4359275" cy="3886200"/>
          </a:xfrm>
        </p:spPr>
        <p:txBody>
          <a:bodyPr/>
          <a:p>
            <a:pPr>
              <a:lnSpc>
                <a:spcPct val="160000"/>
              </a:lnSpc>
            </a:pPr>
            <a:r>
              <a:rPr lang="en-US" altLang="zh-CN" dirty="0">
                <a:latin typeface="宋体" panose="02010600030101010101" pitchFamily="2" charset="-122"/>
              </a:rPr>
              <a:t>1</a:t>
            </a:r>
            <a:r>
              <a:rPr lang="zh-CN" altLang="en-US" dirty="0">
                <a:latin typeface="宋体" panose="02010600030101010101" pitchFamily="2" charset="-122"/>
              </a:rPr>
              <a:t>、</a:t>
            </a:r>
            <a:r>
              <a:rPr lang="zh-CN" altLang="en-US" dirty="0">
                <a:solidFill>
                  <a:srgbClr val="FF0000"/>
                </a:solidFill>
                <a:latin typeface="宋体" panose="02010600030101010101" pitchFamily="2" charset="-122"/>
              </a:rPr>
              <a:t>砥砺不懈、特立独行</a:t>
            </a:r>
            <a:r>
              <a:rPr lang="zh-CN" altLang="en-US" dirty="0">
                <a:latin typeface="宋体" panose="02010600030101010101" pitchFamily="2" charset="-122"/>
              </a:rPr>
              <a:t>的节操</a:t>
            </a:r>
            <a:endParaRPr lang="zh-CN" altLang="en-US" dirty="0">
              <a:latin typeface="宋体" panose="02010600030101010101" pitchFamily="2" charset="-122"/>
            </a:endParaRPr>
          </a:p>
          <a:p>
            <a:pPr>
              <a:lnSpc>
                <a:spcPct val="160000"/>
              </a:lnSpc>
            </a:pPr>
            <a:r>
              <a:rPr lang="en-US" altLang="zh-CN" dirty="0">
                <a:latin typeface="宋体" panose="02010600030101010101" pitchFamily="2" charset="-122"/>
              </a:rPr>
              <a:t>2</a:t>
            </a:r>
            <a:r>
              <a:rPr lang="zh-CN" altLang="en-US" dirty="0">
                <a:latin typeface="宋体" panose="02010600030101010101" pitchFamily="2" charset="-122"/>
              </a:rPr>
              <a:t>、在逆境中敢于</a:t>
            </a:r>
            <a:r>
              <a:rPr lang="zh-CN" altLang="en-US" dirty="0">
                <a:solidFill>
                  <a:srgbClr val="FF0000"/>
                </a:solidFill>
                <a:latin typeface="宋体" panose="02010600030101010101" pitchFamily="2" charset="-122"/>
              </a:rPr>
              <a:t>坚持真理</a:t>
            </a:r>
            <a:r>
              <a:rPr lang="zh-CN" altLang="en-US" dirty="0">
                <a:latin typeface="宋体" panose="02010600030101010101" pitchFamily="2" charset="-122"/>
              </a:rPr>
              <a:t>，敢于</a:t>
            </a:r>
            <a:r>
              <a:rPr lang="zh-CN" altLang="en-US" dirty="0">
                <a:solidFill>
                  <a:srgbClr val="FF0000"/>
                </a:solidFill>
                <a:latin typeface="宋体" panose="02010600030101010101" pitchFamily="2" charset="-122"/>
              </a:rPr>
              <a:t>反抗黑暗统治</a:t>
            </a:r>
            <a:r>
              <a:rPr lang="zh-CN" altLang="en-US" dirty="0">
                <a:latin typeface="宋体" panose="02010600030101010101" pitchFamily="2" charset="-122"/>
              </a:rPr>
              <a:t>的精神</a:t>
            </a:r>
            <a:endParaRPr lang="zh-CN" altLang="en-US" dirty="0">
              <a:latin typeface="宋体" panose="02010600030101010101" pitchFamily="2" charset="-122"/>
            </a:endParaRPr>
          </a:p>
        </p:txBody>
      </p:sp>
      <p:pic>
        <p:nvPicPr>
          <p:cNvPr id="110596" name="Picture 4" descr="F:\屈原20.files\16.jpg"/>
          <p:cNvPicPr>
            <a:picLocks noChangeAspect="1"/>
          </p:cNvPicPr>
          <p:nvPr/>
        </p:nvPicPr>
        <p:blipFill>
          <a:blip r:embed="rId1"/>
          <a:stretch>
            <a:fillRect/>
          </a:stretch>
        </p:blipFill>
        <p:spPr>
          <a:xfrm>
            <a:off x="381953" y="2215198"/>
            <a:ext cx="3810000" cy="33131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0596"/>
                                        </p:tgtEl>
                                        <p:attrNameLst>
                                          <p:attrName>style.visibility</p:attrName>
                                        </p:attrNameLst>
                                      </p:cBhvr>
                                      <p:to>
                                        <p:strVal val="visible"/>
                                      </p:to>
                                    </p:set>
                                    <p:animEffect transition="in" filter="barn(inHorizontal)">
                                      <p:cBhvr>
                                        <p:cTn id="7" dur="500"/>
                                        <p:tgtEl>
                                          <p:spTgt spid="110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4690" name="Picture 4" descr="m3"/>
          <p:cNvPicPr>
            <a:picLocks noChangeAspect="1"/>
          </p:cNvPicPr>
          <p:nvPr/>
        </p:nvPicPr>
        <p:blipFill>
          <a:blip r:embed="rId1"/>
          <a:stretch>
            <a:fillRect/>
          </a:stretch>
        </p:blipFill>
        <p:spPr>
          <a:xfrm>
            <a:off x="3581400" y="0"/>
            <a:ext cx="4251325" cy="6858000"/>
          </a:xfrm>
          <a:prstGeom prst="rect">
            <a:avLst/>
          </a:prstGeom>
          <a:noFill/>
          <a:ln w="9525">
            <a:noFill/>
          </a:ln>
        </p:spPr>
      </p:pic>
      <p:sp>
        <p:nvSpPr>
          <p:cNvPr id="114691" name="Text Box 6"/>
          <p:cNvSpPr txBox="1"/>
          <p:nvPr/>
        </p:nvSpPr>
        <p:spPr>
          <a:xfrm>
            <a:off x="990600" y="0"/>
            <a:ext cx="1708150" cy="6858000"/>
          </a:xfrm>
          <a:prstGeom prst="rect">
            <a:avLst/>
          </a:prstGeom>
          <a:noFill/>
          <a:ln w="9525">
            <a:noFill/>
          </a:ln>
        </p:spPr>
        <p:txBody>
          <a:bodyPr vert="eaVert">
            <a:spAutoFit/>
          </a:bodyPr>
          <a:p>
            <a:pPr lvl="0" algn="ctr">
              <a:spcBef>
                <a:spcPct val="50000"/>
              </a:spcBef>
            </a:pPr>
            <a:r>
              <a:rPr lang="zh-CN" altLang="en-US" sz="4000" b="1" dirty="0">
                <a:solidFill>
                  <a:srgbClr val="CC0000"/>
                </a:solidFill>
                <a:latin typeface="隶书" pitchFamily="49" charset="-122"/>
                <a:ea typeface="隶书" pitchFamily="49" charset="-122"/>
              </a:rPr>
              <a:t>举世混浊而我独清，</a:t>
            </a:r>
            <a:endParaRPr lang="zh-CN" altLang="en-US" sz="4000" b="1" dirty="0">
              <a:solidFill>
                <a:srgbClr val="CC0000"/>
              </a:solidFill>
              <a:latin typeface="隶书" pitchFamily="49" charset="-122"/>
              <a:ea typeface="隶书" pitchFamily="49" charset="-122"/>
            </a:endParaRPr>
          </a:p>
          <a:p>
            <a:pPr lvl="0" algn="ctr">
              <a:spcBef>
                <a:spcPct val="50000"/>
              </a:spcBef>
            </a:pPr>
            <a:r>
              <a:rPr lang="zh-CN" altLang="en-US" sz="4000" b="1" dirty="0">
                <a:solidFill>
                  <a:srgbClr val="CC0000"/>
                </a:solidFill>
                <a:latin typeface="隶书" pitchFamily="49" charset="-122"/>
                <a:ea typeface="隶书" pitchFamily="49" charset="-122"/>
              </a:rPr>
              <a:t>    众人皆醉而我独醒。</a:t>
            </a:r>
            <a:endParaRPr lang="zh-CN" altLang="en-US" sz="4000" b="1" dirty="0">
              <a:solidFill>
                <a:srgbClr val="CC0000"/>
              </a:solidFill>
              <a:latin typeface="隶书" pitchFamily="49" charset="-122"/>
              <a:ea typeface="隶书"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6738" name="图片 116737" descr="屈原像2"/>
          <p:cNvPicPr>
            <a:picLocks noChangeAspect="1"/>
          </p:cNvPicPr>
          <p:nvPr/>
        </p:nvPicPr>
        <p:blipFill>
          <a:blip r:embed="rId1"/>
          <a:stretch>
            <a:fillRect/>
          </a:stretch>
        </p:blipFill>
        <p:spPr>
          <a:xfrm>
            <a:off x="1219200" y="762000"/>
            <a:ext cx="4457700" cy="5734050"/>
          </a:xfrm>
          <a:prstGeom prst="rect">
            <a:avLst/>
          </a:prstGeom>
          <a:noFill/>
          <a:ln w="9525">
            <a:noFill/>
          </a:ln>
        </p:spPr>
      </p:pic>
      <p:sp>
        <p:nvSpPr>
          <p:cNvPr id="116739" name="Text Box 5"/>
          <p:cNvSpPr txBox="1"/>
          <p:nvPr/>
        </p:nvSpPr>
        <p:spPr>
          <a:xfrm>
            <a:off x="6477000" y="0"/>
            <a:ext cx="1708150" cy="6858000"/>
          </a:xfrm>
          <a:prstGeom prst="rect">
            <a:avLst/>
          </a:prstGeom>
          <a:noFill/>
          <a:ln w="9525">
            <a:noFill/>
          </a:ln>
        </p:spPr>
        <p:txBody>
          <a:bodyPr vert="eaVert">
            <a:spAutoFit/>
          </a:bodyPr>
          <a:p>
            <a:pPr lvl="0" algn="ctr">
              <a:spcBef>
                <a:spcPct val="50000"/>
              </a:spcBef>
            </a:pPr>
            <a:r>
              <a:rPr lang="zh-CN" altLang="en-US" sz="4000" b="1" dirty="0">
                <a:solidFill>
                  <a:srgbClr val="CC0000"/>
                </a:solidFill>
                <a:latin typeface="隶书" pitchFamily="49" charset="-122"/>
                <a:ea typeface="隶书" pitchFamily="49" charset="-122"/>
              </a:rPr>
              <a:t>路漫漫其修远兮，</a:t>
            </a:r>
            <a:endParaRPr lang="zh-CN" altLang="en-US" sz="4000" b="1" dirty="0">
              <a:solidFill>
                <a:srgbClr val="CC0000"/>
              </a:solidFill>
              <a:latin typeface="隶书" pitchFamily="49" charset="-122"/>
              <a:ea typeface="隶书" pitchFamily="49" charset="-122"/>
            </a:endParaRPr>
          </a:p>
          <a:p>
            <a:pPr lvl="0" algn="ctr">
              <a:spcBef>
                <a:spcPct val="50000"/>
              </a:spcBef>
            </a:pPr>
            <a:r>
              <a:rPr lang="zh-CN" altLang="en-US" sz="4000" b="1" dirty="0">
                <a:solidFill>
                  <a:srgbClr val="CC0000"/>
                </a:solidFill>
                <a:latin typeface="隶书" pitchFamily="49" charset="-122"/>
                <a:ea typeface="隶书" pitchFamily="49" charset="-122"/>
              </a:rPr>
              <a:t>        吾将上下而求索。</a:t>
            </a:r>
            <a:endParaRPr lang="zh-CN" altLang="en-US" sz="4000" b="1" dirty="0">
              <a:solidFill>
                <a:srgbClr val="CC0000"/>
              </a:solidFill>
              <a:latin typeface="隶书" pitchFamily="49" charset="-122"/>
              <a:ea typeface="隶书"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50" name="文本占位符 130049"/>
          <p:cNvSpPr>
            <a:spLocks noGrp="1" noRot="1"/>
          </p:cNvSpPr>
          <p:nvPr>
            <p:ph type="body" idx="1"/>
          </p:nvPr>
        </p:nvSpPr>
        <p:spPr>
          <a:xfrm>
            <a:off x="828675" y="1342390"/>
            <a:ext cx="7206615" cy="4886325"/>
          </a:xfrm>
        </p:spPr>
        <p:txBody>
          <a:bodyPr/>
          <a:p>
            <a:pPr>
              <a:lnSpc>
                <a:spcPct val="140000"/>
              </a:lnSpc>
            </a:pPr>
            <a:r>
              <a:rPr lang="zh-CN" altLang="en-US" sz="3600" dirty="0">
                <a:latin typeface="华文新魏" pitchFamily="2" charset="-122"/>
                <a:ea typeface="华文新魏" pitchFamily="2" charset="-122"/>
              </a:rPr>
              <a:t>　　当时屈原正被楚王流放在荒蛮的沅、湘一带，处境艰难，心情忧伤，但仍然时时挂念国事，执著理想，期盼楚王能回心转意。 </a:t>
            </a:r>
            <a:endParaRPr lang="zh-CN" altLang="en-US" sz="3600" dirty="0">
              <a:latin typeface="华文新魏" pitchFamily="2" charset="-122"/>
              <a:ea typeface="华文新魏"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8" name="文本占位符 126977"/>
          <p:cNvSpPr>
            <a:spLocks noGrp="1" noRot="1"/>
          </p:cNvSpPr>
          <p:nvPr>
            <p:ph type="body" idx="1"/>
          </p:nvPr>
        </p:nvSpPr>
        <p:spPr>
          <a:xfrm>
            <a:off x="675640" y="692150"/>
            <a:ext cx="7712710" cy="5832475"/>
          </a:xfrm>
        </p:spPr>
        <p:txBody>
          <a:bodyPr/>
          <a:p>
            <a:pPr>
              <a:lnSpc>
                <a:spcPct val="120000"/>
              </a:lnSpc>
            </a:pPr>
            <a:r>
              <a:rPr lang="zh-CN" altLang="en-US" sz="3600" dirty="0">
                <a:latin typeface="华文新魏" pitchFamily="2" charset="-122"/>
                <a:ea typeface="华文新魏" pitchFamily="2" charset="-122"/>
              </a:rPr>
              <a:t>　　从湘君期约难遇、可望难即的悲剧情景，我们是否可以联想到</a:t>
            </a:r>
            <a:r>
              <a:rPr lang="zh-CN" altLang="en-US" sz="3600" dirty="0">
                <a:solidFill>
                  <a:srgbClr val="FF0000"/>
                </a:solidFill>
                <a:latin typeface="华文新魏" pitchFamily="2" charset="-122"/>
                <a:ea typeface="华文新魏" pitchFamily="2" charset="-122"/>
              </a:rPr>
              <a:t>屈原一再被楚王疏远、流放的遭遇</a:t>
            </a:r>
            <a:r>
              <a:rPr lang="zh-CN" altLang="en-US" sz="3600" dirty="0">
                <a:latin typeface="华文新魏" pitchFamily="2" charset="-122"/>
                <a:ea typeface="华文新魏" pitchFamily="2" charset="-122"/>
              </a:rPr>
              <a:t>？</a:t>
            </a:r>
            <a:endParaRPr lang="zh-CN" altLang="en-US" sz="3600" dirty="0">
              <a:latin typeface="华文新魏" pitchFamily="2" charset="-122"/>
              <a:ea typeface="华文新魏" pitchFamily="2" charset="-122"/>
            </a:endParaRPr>
          </a:p>
          <a:p>
            <a:pPr>
              <a:lnSpc>
                <a:spcPct val="120000"/>
              </a:lnSpc>
            </a:pPr>
            <a:r>
              <a:rPr lang="zh-CN" altLang="en-US" sz="3600" dirty="0">
                <a:latin typeface="华文新魏" pitchFamily="2" charset="-122"/>
                <a:ea typeface="华文新魏" pitchFamily="2" charset="-122"/>
              </a:rPr>
              <a:t>　　相君在沅江、澧水两岸徘徊、追寻的身影，是否有时会叠印着</a:t>
            </a:r>
            <a:r>
              <a:rPr lang="zh-CN" altLang="en-US" sz="3600" dirty="0">
                <a:solidFill>
                  <a:srgbClr val="FF0000"/>
                </a:solidFill>
                <a:latin typeface="华文新魏" pitchFamily="2" charset="-122"/>
                <a:ea typeface="华文新魏" pitchFamily="2" charset="-122"/>
              </a:rPr>
              <a:t>屈原“行吟江畔”的“上下求索”形象</a:t>
            </a:r>
            <a:r>
              <a:rPr lang="zh-CN" altLang="en-US" sz="3600" dirty="0">
                <a:latin typeface="华文新魏" pitchFamily="2" charset="-122"/>
                <a:ea typeface="华文新魏" pitchFamily="2" charset="-122"/>
              </a:rPr>
              <a:t>？</a:t>
            </a:r>
            <a:endParaRPr lang="zh-CN" altLang="en-US" sz="3600" dirty="0">
              <a:latin typeface="华文新魏" pitchFamily="2" charset="-122"/>
              <a:ea typeface="华文新魏"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2" name="文本占位符 128001"/>
          <p:cNvSpPr>
            <a:spLocks noGrp="1" noRot="1"/>
          </p:cNvSpPr>
          <p:nvPr>
            <p:ph type="body" idx="1"/>
          </p:nvPr>
        </p:nvSpPr>
        <p:spPr>
          <a:xfrm>
            <a:off x="840423" y="808038"/>
            <a:ext cx="7658100" cy="5327650"/>
          </a:xfrm>
        </p:spPr>
        <p:txBody>
          <a:bodyPr/>
          <a:p>
            <a:pPr>
              <a:lnSpc>
                <a:spcPct val="130000"/>
              </a:lnSpc>
            </a:pPr>
            <a:r>
              <a:rPr lang="zh-CN" altLang="en-US" sz="3600" dirty="0">
                <a:latin typeface="华文新魏" pitchFamily="2" charset="-122"/>
                <a:ea typeface="华文新魏" pitchFamily="2" charset="-122"/>
              </a:rPr>
              <a:t>　　相君对真挚爱情、美满生活的执著追求，是否寄托着</a:t>
            </a:r>
            <a:r>
              <a:rPr lang="zh-CN" altLang="en-US" sz="3600" dirty="0">
                <a:solidFill>
                  <a:srgbClr val="FF0000"/>
                </a:solidFill>
                <a:latin typeface="华文新魏" pitchFamily="2" charset="-122"/>
                <a:ea typeface="华文新魏" pitchFamily="2" charset="-122"/>
              </a:rPr>
              <a:t>屈原对政治理想、复兴事业的至死不渝</a:t>
            </a:r>
            <a:r>
              <a:rPr lang="zh-CN" altLang="en-US" sz="3600" dirty="0">
                <a:latin typeface="华文新魏" pitchFamily="2" charset="-122"/>
                <a:ea typeface="华文新魏" pitchFamily="2" charset="-122"/>
              </a:rPr>
              <a:t>？</a:t>
            </a:r>
            <a:endParaRPr lang="zh-CN" altLang="en-US" sz="3600" dirty="0">
              <a:latin typeface="华文新魏" pitchFamily="2" charset="-122"/>
              <a:ea typeface="华文新魏" pitchFamily="2" charset="-122"/>
            </a:endParaRPr>
          </a:p>
          <a:p>
            <a:pPr>
              <a:lnSpc>
                <a:spcPct val="130000"/>
              </a:lnSpc>
            </a:pPr>
            <a:r>
              <a:rPr lang="zh-CN" altLang="en-US" sz="3600" dirty="0">
                <a:latin typeface="华文新魏" pitchFamily="2" charset="-122"/>
                <a:ea typeface="华文新魏" pitchFamily="2" charset="-122"/>
              </a:rPr>
              <a:t>　　相君在无可奈何情况下的“逍遥容与”，是否融进了</a:t>
            </a:r>
            <a:r>
              <a:rPr lang="zh-CN" altLang="en-US" sz="3600" dirty="0">
                <a:solidFill>
                  <a:srgbClr val="FF0000"/>
                </a:solidFill>
                <a:latin typeface="华文新魏" pitchFamily="2" charset="-122"/>
                <a:ea typeface="华文新魏" pitchFamily="2" charset="-122"/>
              </a:rPr>
              <a:t>屈原在人生偃蹇路途中的宽解自慰</a:t>
            </a:r>
            <a:r>
              <a:rPr lang="zh-CN" altLang="en-US" sz="3600" dirty="0">
                <a:latin typeface="华文新魏" pitchFamily="2" charset="-122"/>
                <a:ea typeface="华文新魏" pitchFamily="2" charset="-122"/>
              </a:rPr>
              <a:t>？ </a:t>
            </a:r>
            <a:endParaRPr lang="zh-CN" altLang="en-US" sz="3600" dirty="0">
              <a:latin typeface="华文新魏" pitchFamily="2" charset="-122"/>
              <a:ea typeface="华文新魏"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4" name="文本占位符 131073"/>
          <p:cNvSpPr>
            <a:spLocks noGrp="1" noRot="1"/>
          </p:cNvSpPr>
          <p:nvPr>
            <p:ph type="body" idx="1"/>
          </p:nvPr>
        </p:nvSpPr>
        <p:spPr>
          <a:xfrm>
            <a:off x="382270" y="853440"/>
            <a:ext cx="8270240" cy="4796155"/>
          </a:xfrm>
        </p:spPr>
        <p:txBody>
          <a:bodyPr/>
          <a:p>
            <a:pPr>
              <a:lnSpc>
                <a:spcPct val="140000"/>
              </a:lnSpc>
            </a:pPr>
            <a:r>
              <a:rPr lang="zh-CN" altLang="en-US" sz="3600" dirty="0">
                <a:latin typeface="华文新魏" pitchFamily="2" charset="-122"/>
                <a:ea typeface="华文新魏" pitchFamily="2" charset="-122"/>
              </a:rPr>
              <a:t>　　社会人生中，一切</a:t>
            </a:r>
            <a:r>
              <a:rPr lang="zh-CN" altLang="en-US" sz="3600" dirty="0">
                <a:solidFill>
                  <a:srgbClr val="FF0000"/>
                </a:solidFill>
                <a:latin typeface="华文新魏" pitchFamily="2" charset="-122"/>
                <a:ea typeface="华文新魏" pitchFamily="2" charset="-122"/>
              </a:rPr>
              <a:t>执著追求而始终虚幻难得</a:t>
            </a:r>
            <a:r>
              <a:rPr lang="zh-CN" altLang="en-US" sz="3600" dirty="0">
                <a:latin typeface="华文新魏" pitchFamily="2" charset="-122"/>
                <a:ea typeface="华文新魏" pitchFamily="2" charset="-122"/>
              </a:rPr>
              <a:t>的种种现实境况，一切</a:t>
            </a:r>
            <a:r>
              <a:rPr lang="zh-CN" altLang="en-US" sz="3600" dirty="0">
                <a:solidFill>
                  <a:srgbClr val="FF0000"/>
                </a:solidFill>
                <a:latin typeface="华文新魏" pitchFamily="2" charset="-122"/>
                <a:ea typeface="华文新魏" pitchFamily="2" charset="-122"/>
              </a:rPr>
              <a:t>由虽执著追求却始终虚幻难得所引发的忧愁、懊恼、惆怅、失望</a:t>
            </a:r>
            <a:r>
              <a:rPr lang="zh-CN" altLang="en-US" sz="3600" dirty="0">
                <a:latin typeface="华文新魏" pitchFamily="2" charset="-122"/>
                <a:ea typeface="华文新魏" pitchFamily="2" charset="-122"/>
              </a:rPr>
              <a:t>，是不是都可以在这里得到同构感应和精神寄托？ </a:t>
            </a:r>
            <a:endParaRPr lang="zh-CN" altLang="en-US" sz="3600" dirty="0">
              <a:latin typeface="华文新魏" pitchFamily="2" charset="-122"/>
              <a:ea typeface="华文新魏"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3778" name="标题 203777"/>
          <p:cNvSpPr>
            <a:spLocks noGrp="1" noRot="1"/>
          </p:cNvSpPr>
          <p:nvPr>
            <p:ph type="title"/>
          </p:nvPr>
        </p:nvSpPr>
        <p:spPr>
          <a:xfrm>
            <a:off x="-250190" y="607060"/>
            <a:ext cx="9144000" cy="1143000"/>
          </a:xfrm>
        </p:spPr>
        <p:txBody>
          <a:bodyPr anchor="ctr"/>
          <a:p>
            <a:r>
              <a:rPr lang="zh-CN" altLang="en-US" dirty="0">
                <a:sym typeface="+mn-ea"/>
              </a:rPr>
              <a:t>蒹葭</a:t>
            </a:r>
            <a:endParaRPr dirty="0"/>
          </a:p>
        </p:txBody>
      </p:sp>
      <p:sp>
        <p:nvSpPr>
          <p:cNvPr id="203779" name="文本占位符 203778"/>
          <p:cNvSpPr>
            <a:spLocks noGrp="1" noRot="1"/>
          </p:cNvSpPr>
          <p:nvPr>
            <p:ph type="body" idx="1"/>
          </p:nvPr>
        </p:nvSpPr>
        <p:spPr>
          <a:xfrm>
            <a:off x="817880" y="1750060"/>
            <a:ext cx="7508875" cy="5175250"/>
          </a:xfrm>
        </p:spPr>
        <p:txBody>
          <a:bodyPr/>
          <a:p>
            <a:pPr>
              <a:lnSpc>
                <a:spcPct val="90000"/>
              </a:lnSpc>
            </a:pPr>
            <a:r>
              <a:rPr lang="en-US" altLang="zh-CN" dirty="0"/>
              <a:t>      </a:t>
            </a:r>
            <a:r>
              <a:rPr lang="zh-CN" altLang="en-US" dirty="0"/>
              <a:t>蒹葭苍苍，白露为霜。所谓伊人，在水一方，溯洄从之，道阻且长。溯游从之，宛在水中央。</a:t>
            </a:r>
            <a:endParaRPr lang="zh-CN" altLang="en-US" dirty="0"/>
          </a:p>
          <a:p>
            <a:pPr>
              <a:lnSpc>
                <a:spcPct val="90000"/>
              </a:lnSpc>
            </a:pPr>
            <a:r>
              <a:rPr lang="zh-CN" altLang="en-US" dirty="0"/>
              <a:t>      蒹葭萋萋，白露未晞。所谓伊人，在水之湄。溯洄从之，道阻且跻。溯游从之，宛在水中坻。</a:t>
            </a:r>
            <a:endParaRPr lang="zh-CN" altLang="en-US" dirty="0"/>
          </a:p>
          <a:p>
            <a:pPr>
              <a:lnSpc>
                <a:spcPct val="90000"/>
              </a:lnSpc>
            </a:pPr>
            <a:r>
              <a:rPr lang="zh-CN" altLang="en-US" dirty="0"/>
              <a:t>      蒹葭采采，白露未已。所谓伊人，在水之涘。溯洄从之，道阻且右。溯游从之，宛在水中沚。</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文本占位符 8194"/>
          <p:cNvSpPr>
            <a:spLocks noGrp="1"/>
          </p:cNvSpPr>
          <p:nvPr>
            <p:ph type="body" idx="1"/>
          </p:nvPr>
        </p:nvSpPr>
        <p:spPr>
          <a:xfrm>
            <a:off x="457200" y="260350"/>
            <a:ext cx="8229600" cy="5865813"/>
          </a:xfrm>
        </p:spPr>
        <p:txBody>
          <a:bodyPr/>
          <a:p>
            <a:pPr>
              <a:buNone/>
            </a:pPr>
            <a:r>
              <a:rPr lang="en-US" altLang="zh-CN" b="1" dirty="0"/>
              <a:t>  </a:t>
            </a:r>
            <a:r>
              <a:rPr lang="zh-CN" altLang="en-US" b="1" dirty="0"/>
              <a:t>可以说，这个名称，这种竹子形象化了一段凄迷的叫人生死相许的爱情。这段爱情神话，在民间广为流传，</a:t>
            </a:r>
            <a:r>
              <a:rPr lang="zh-CN" altLang="en-US" b="1" dirty="0">
                <a:solidFill>
                  <a:srgbClr val="FF0000"/>
                </a:solidFill>
              </a:rPr>
              <a:t>屈原</a:t>
            </a:r>
            <a:r>
              <a:rPr lang="zh-CN" altLang="en-US" b="1" dirty="0"/>
              <a:t>以此为题材，写成了诗歌：</a:t>
            </a:r>
            <a:r>
              <a:rPr lang="en-US" altLang="zh-CN" b="1" dirty="0">
                <a:solidFill>
                  <a:srgbClr val="FF0000"/>
                </a:solidFill>
              </a:rPr>
              <a:t>《</a:t>
            </a:r>
            <a:r>
              <a:rPr lang="zh-CN" altLang="en-US" b="1" dirty="0">
                <a:solidFill>
                  <a:srgbClr val="FF0000"/>
                </a:solidFill>
              </a:rPr>
              <a:t>湘君</a:t>
            </a:r>
            <a:r>
              <a:rPr lang="en-US" altLang="zh-CN" b="1" dirty="0">
                <a:solidFill>
                  <a:srgbClr val="FF0000"/>
                </a:solidFill>
              </a:rPr>
              <a:t>》《</a:t>
            </a:r>
            <a:r>
              <a:rPr lang="zh-CN" altLang="en-US" b="1" dirty="0">
                <a:solidFill>
                  <a:srgbClr val="FF0000"/>
                </a:solidFill>
              </a:rPr>
              <a:t>湘夫人</a:t>
            </a:r>
            <a:r>
              <a:rPr lang="en-US" altLang="zh-CN" b="1">
                <a:solidFill>
                  <a:srgbClr val="FF0000"/>
                </a:solidFill>
              </a:rPr>
              <a:t>》</a:t>
            </a:r>
            <a:r>
              <a:rPr lang="zh-CN" altLang="en-US" b="1" dirty="0"/>
              <a:t>。</a:t>
            </a:r>
            <a:endParaRPr lang="zh-CN" altLang="en-US" b="1" dirty="0"/>
          </a:p>
          <a:p>
            <a:pPr>
              <a:buNone/>
            </a:pPr>
            <a:endParaRPr lang="zh-CN" altLang="en-US" b="1" dirty="0"/>
          </a:p>
        </p:txBody>
      </p:sp>
      <p:pic>
        <p:nvPicPr>
          <p:cNvPr id="8196" name="图片 8195" descr="图片1"/>
          <p:cNvPicPr>
            <a:picLocks noChangeAspect="1"/>
          </p:cNvPicPr>
          <p:nvPr/>
        </p:nvPicPr>
        <p:blipFill>
          <a:blip r:embed="rId1"/>
          <a:stretch>
            <a:fillRect/>
          </a:stretch>
        </p:blipFill>
        <p:spPr>
          <a:xfrm>
            <a:off x="0" y="2636838"/>
            <a:ext cx="9144000" cy="4221162"/>
          </a:xfrm>
          <a:prstGeom prst="rect">
            <a:avLst/>
          </a:prstGeom>
          <a:noFill/>
          <a:ln w="9525">
            <a:noFill/>
          </a:ln>
        </p:spPr>
      </p:pic>
    </p:spTree>
  </p:cSld>
  <p:clrMapOvr>
    <a:masterClrMapping/>
  </p:clrMapOvr>
  <p:transition>
    <p:zoom dir="in"/>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3300" name="图片 183299" descr="CD002688-1529"/>
          <p:cNvPicPr>
            <a:picLocks noChangeAspect="1"/>
          </p:cNvPicPr>
          <p:nvPr/>
        </p:nvPicPr>
        <p:blipFill>
          <a:blip r:embed="rId1"/>
          <a:stretch>
            <a:fillRect/>
          </a:stretch>
        </p:blipFill>
        <p:spPr>
          <a:xfrm>
            <a:off x="0" y="1773238"/>
            <a:ext cx="5076825" cy="4824412"/>
          </a:xfrm>
          <a:prstGeom prst="rect">
            <a:avLst/>
          </a:prstGeom>
          <a:noFill/>
          <a:ln w="9525">
            <a:noFill/>
          </a:ln>
        </p:spPr>
      </p:pic>
      <p:sp>
        <p:nvSpPr>
          <p:cNvPr id="183302" name="矩形 183301"/>
          <p:cNvSpPr/>
          <p:nvPr/>
        </p:nvSpPr>
        <p:spPr>
          <a:xfrm>
            <a:off x="6300788" y="1700213"/>
            <a:ext cx="1543050" cy="3024187"/>
          </a:xfrm>
          <a:prstGeom prst="rect">
            <a:avLst/>
          </a:prstGeom>
        </p:spPr>
        <p:txBody>
          <a:bodyPr wrap="none" fromWordArt="1">
            <a:prstTxWarp prst="textSlantUp">
              <a:avLst>
                <a:gd name="adj" fmla="val 32056"/>
              </a:avLst>
            </a:prstTxWarp>
            <a:normAutofit/>
          </a:bodyPr>
          <a:p>
            <a:pPr algn="ctr"/>
            <a:r>
              <a:rPr lang="zh-CN" altLang="en-US" sz="60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rPr>
              <a:t>再见</a:t>
            </a:r>
            <a:endParaRPr lang="zh-CN" altLang="en-US" sz="60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83302"/>
                                        </p:tgtEl>
                                        <p:attrNameLst>
                                          <p:attrName>style.visibility</p:attrName>
                                        </p:attrNameLst>
                                      </p:cBhvr>
                                      <p:to>
                                        <p:strVal val="visible"/>
                                      </p:to>
                                    </p:set>
                                    <p:anim calcmode="lin" valueType="num">
                                      <p:cBhvr>
                                        <p:cTn id="7" dur="1000" fill="hold"/>
                                        <p:tgtEl>
                                          <p:spTgt spid="183302"/>
                                        </p:tgtEl>
                                        <p:attrNameLst>
                                          <p:attrName>ppt_w</p:attrName>
                                        </p:attrNameLst>
                                      </p:cBhvr>
                                      <p:tavLst>
                                        <p:tav tm="0">
                                          <p:val>
                                            <p:fltVal val="0.000000"/>
                                          </p:val>
                                        </p:tav>
                                        <p:tav tm="100000">
                                          <p:val>
                                            <p:strVal val="#ppt_w"/>
                                          </p:val>
                                        </p:tav>
                                      </p:tavLst>
                                    </p:anim>
                                    <p:anim calcmode="lin" valueType="num">
                                      <p:cBhvr>
                                        <p:cTn id="8" dur="1000" fill="hold"/>
                                        <p:tgtEl>
                                          <p:spTgt spid="183302"/>
                                        </p:tgtEl>
                                        <p:attrNameLst>
                                          <p:attrName>ppt_h</p:attrName>
                                        </p:attrNameLst>
                                      </p:cBhvr>
                                      <p:tavLst>
                                        <p:tav tm="0">
                                          <p:val>
                                            <p:fltVal val="0.000000"/>
                                          </p:val>
                                        </p:tav>
                                        <p:tav tm="100000">
                                          <p:val>
                                            <p:strVal val="#ppt_h"/>
                                          </p:val>
                                        </p:tav>
                                      </p:tavLst>
                                    </p:anim>
                                    <p:anim calcmode="lin" valueType="num">
                                      <p:cBhvr>
                                        <p:cTn id="9" dur="1000" fill="hold"/>
                                        <p:tgtEl>
                                          <p:spTgt spid="183302"/>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183302"/>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a:xfrm>
            <a:off x="0" y="333375"/>
            <a:ext cx="9144000" cy="1728788"/>
          </a:xfrm>
        </p:spPr>
        <p:txBody>
          <a:bodyPr anchor="ctr"/>
          <a:p>
            <a:r>
              <a:rPr lang="en-US" altLang="zh-CN" sz="3600" dirty="0">
                <a:ea typeface="黑体" panose="02010609060101010101" pitchFamily="49" charset="-122"/>
              </a:rPr>
              <a:t>《</a:t>
            </a:r>
            <a:r>
              <a:rPr lang="zh-CN" altLang="en-US" sz="3600" dirty="0">
                <a:ea typeface="黑体" panose="02010609060101010101" pitchFamily="49" charset="-122"/>
              </a:rPr>
              <a:t>湘君</a:t>
            </a:r>
            <a:r>
              <a:rPr lang="en-US" altLang="zh-CN" sz="3600" dirty="0">
                <a:ea typeface="黑体" panose="02010609060101010101" pitchFamily="49" charset="-122"/>
              </a:rPr>
              <a:t>》《</a:t>
            </a:r>
            <a:r>
              <a:rPr lang="zh-CN" altLang="en-US" sz="3600" dirty="0">
                <a:ea typeface="黑体" panose="02010609060101010101" pitchFamily="49" charset="-122"/>
              </a:rPr>
              <a:t>湘夫人</a:t>
            </a:r>
            <a:r>
              <a:rPr lang="en-US" altLang="zh-CN" sz="3600">
                <a:ea typeface="黑体" panose="02010609060101010101" pitchFamily="49" charset="-122"/>
              </a:rPr>
              <a:t>》</a:t>
            </a:r>
            <a:endParaRPr lang="en-US" altLang="zh-CN" sz="3600">
              <a:ea typeface="黑体" panose="02010609060101010101" pitchFamily="49" charset="-122"/>
            </a:endParaRPr>
          </a:p>
        </p:txBody>
      </p:sp>
      <p:sp>
        <p:nvSpPr>
          <p:cNvPr id="20483" name="文本占位符 20482"/>
          <p:cNvSpPr>
            <a:spLocks noGrp="1" noRot="1"/>
          </p:cNvSpPr>
          <p:nvPr>
            <p:ph type="body" idx="1"/>
          </p:nvPr>
        </p:nvSpPr>
        <p:spPr>
          <a:xfrm>
            <a:off x="609600" y="1844675"/>
            <a:ext cx="7913688" cy="4175125"/>
          </a:xfrm>
        </p:spPr>
        <p:txBody>
          <a:bodyPr/>
          <a:p>
            <a:pPr>
              <a:lnSpc>
                <a:spcPct val="140000"/>
              </a:lnSpc>
            </a:pPr>
            <a:r>
              <a:rPr lang="zh-CN" altLang="en-US" dirty="0"/>
              <a:t>　　湘水</a:t>
            </a:r>
            <a:r>
              <a:rPr lang="zh-CN" altLang="en-US" dirty="0">
                <a:solidFill>
                  <a:srgbClr val="FF0000"/>
                </a:solidFill>
              </a:rPr>
              <a:t>配偶神</a:t>
            </a:r>
            <a:r>
              <a:rPr lang="zh-CN" altLang="en-US" dirty="0"/>
              <a:t>的祭歌</a:t>
            </a:r>
            <a:endParaRPr lang="zh-CN" altLang="en-US" dirty="0"/>
          </a:p>
          <a:p>
            <a:pPr>
              <a:lnSpc>
                <a:spcPct val="140000"/>
              </a:lnSpc>
            </a:pPr>
            <a:r>
              <a:rPr lang="zh-CN" altLang="en-US" dirty="0"/>
              <a:t>　　通常认为湘君和湘夫人是湘水的</a:t>
            </a:r>
            <a:r>
              <a:rPr lang="zh-CN" altLang="en-US" dirty="0">
                <a:solidFill>
                  <a:srgbClr val="FF0000"/>
                </a:solidFill>
              </a:rPr>
              <a:t>配偶神</a:t>
            </a:r>
            <a:r>
              <a:rPr lang="zh-CN" altLang="en-US" dirty="0"/>
              <a:t>，他们彼此深深地</a:t>
            </a:r>
            <a:r>
              <a:rPr lang="zh-CN" altLang="en-US" dirty="0">
                <a:solidFill>
                  <a:srgbClr val="FF0000"/>
                </a:solidFill>
              </a:rPr>
              <a:t>眷恋</a:t>
            </a:r>
            <a:r>
              <a:rPr lang="zh-CN" altLang="en-US" dirty="0"/>
              <a:t>，却不知什么原因，总是</a:t>
            </a:r>
            <a:r>
              <a:rPr lang="zh-CN" altLang="en-US" dirty="0">
                <a:solidFill>
                  <a:srgbClr val="FF0000"/>
                </a:solidFill>
              </a:rPr>
              <a:t>爱而无因，见而不得</a:t>
            </a:r>
            <a:r>
              <a:rPr lang="zh-CN" altLang="en-US" dirty="0"/>
              <a:t>，只能互相幻想着对方，无望地</a:t>
            </a:r>
            <a:r>
              <a:rPr lang="zh-CN" altLang="en-US" dirty="0">
                <a:solidFill>
                  <a:srgbClr val="FF0000"/>
                </a:solidFill>
              </a:rPr>
              <a:t>追寻、失望</a:t>
            </a:r>
            <a:r>
              <a:rPr lang="zh-CN" altLang="en-US" dirty="0"/>
              <a:t>。在他们之间，永恒地隔着迷惘的水域。</a:t>
            </a:r>
            <a:endParaRPr lang="zh-CN" altLang="en-US" dirty="0"/>
          </a:p>
        </p:txBody>
      </p:sp>
    </p:spTree>
  </p:cSld>
  <p:clrMapOvr>
    <a:masterClrMapping/>
  </p:clrMapOvr>
  <p:transition>
    <p:check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22529"/>
          <p:cNvSpPr/>
          <p:nvPr/>
        </p:nvSpPr>
        <p:spPr>
          <a:xfrm>
            <a:off x="1116013" y="1268413"/>
            <a:ext cx="6192837" cy="4465637"/>
          </a:xfrm>
          <a:prstGeom prst="rect">
            <a:avLst/>
          </a:prstGeom>
        </p:spPr>
        <p:txBody>
          <a:bodyPr wrap="none" fromWordArt="1">
            <a:prstTxWarp prst="textPlain">
              <a:avLst>
                <a:gd name="adj" fmla="val 50000"/>
              </a:avLst>
            </a:prstTxWarp>
            <a:normAutofit/>
          </a:bodyPr>
          <a:p>
            <a:pPr algn="ctr"/>
            <a:r>
              <a:rPr lang="zh-CN" altLang="en-US" sz="3600" b="1">
                <a:ln w="9525" cap="flat" cmpd="sng">
                  <a:solidFill>
                    <a:schemeClr val="bg1"/>
                  </a:solidFill>
                  <a:prstDash val="solid"/>
                  <a:miter/>
                  <a:headEnd type="none" w="med" len="med"/>
                  <a:tailEnd type="none" w="med" len="med"/>
                </a:ln>
                <a:solidFill>
                  <a:srgbClr val="FFCC99">
                    <a:alpha val="45000"/>
                  </a:srgbClr>
                </a:solidFill>
                <a:effectLst>
                  <a:outerShdw dist="563972" dir="14049740" sx="125000" sy="125000" algn="tl" rotWithShape="0">
                    <a:srgbClr val="C7DFD3">
                      <a:alpha val="80000"/>
                    </a:srgbClr>
                  </a:outerShdw>
                </a:effectLst>
                <a:latin typeface="楷体_GB2312" charset="0"/>
                <a:ea typeface="楷体_GB2312" charset="0"/>
              </a:rPr>
              <a:t>湘君</a:t>
            </a:r>
            <a:endParaRPr lang="zh-CN" altLang="en-US" sz="3600" b="1">
              <a:ln w="9525" cap="flat" cmpd="sng">
                <a:solidFill>
                  <a:schemeClr val="bg1"/>
                </a:solidFill>
                <a:prstDash val="solid"/>
                <a:miter/>
                <a:headEnd type="none" w="med" len="med"/>
                <a:tailEnd type="none" w="med" len="med"/>
              </a:ln>
              <a:solidFill>
                <a:srgbClr val="FFCC99">
                  <a:alpha val="45000"/>
                </a:srgbClr>
              </a:solidFill>
              <a:effectLst>
                <a:outerShdw dist="563972" dir="14049740" sx="125000" sy="125000" algn="tl" rotWithShape="0">
                  <a:srgbClr val="C7DFD3">
                    <a:alpha val="80000"/>
                  </a:srgbClr>
                </a:outerShdw>
              </a:effectLst>
              <a:latin typeface="楷体_GB2312" charset="0"/>
              <a:ea typeface="楷体_GB2312" charset="0"/>
            </a:endParaRPr>
          </a:p>
        </p:txBody>
      </p:sp>
      <p:sp>
        <p:nvSpPr>
          <p:cNvPr id="22531" name="文本占位符 22530"/>
          <p:cNvSpPr>
            <a:spLocks noGrp="1" noRot="1"/>
          </p:cNvSpPr>
          <p:nvPr>
            <p:ph type="body" idx="1"/>
          </p:nvPr>
        </p:nvSpPr>
        <p:spPr>
          <a:xfrm>
            <a:off x="0" y="549275"/>
            <a:ext cx="9144000" cy="6308725"/>
          </a:xfrm>
        </p:spPr>
        <p:txBody>
          <a:bodyPr/>
          <a:p>
            <a:pPr>
              <a:lnSpc>
                <a:spcPct val="110000"/>
              </a:lnSpc>
            </a:pPr>
            <a:r>
              <a:rPr lang="en-US" altLang="zh-CN" dirty="0">
                <a:solidFill>
                  <a:srgbClr val="FF0000"/>
                </a:solidFill>
              </a:rPr>
              <a:t>《</a:t>
            </a:r>
            <a:r>
              <a:rPr lang="zh-CN" altLang="en-US" dirty="0">
                <a:solidFill>
                  <a:srgbClr val="FF0000"/>
                </a:solidFill>
              </a:rPr>
              <a:t>湘君</a:t>
            </a:r>
            <a:r>
              <a:rPr lang="en-US" altLang="zh-CN" dirty="0">
                <a:solidFill>
                  <a:srgbClr val="FF0000"/>
                </a:solidFill>
              </a:rPr>
              <a:t>》 </a:t>
            </a:r>
            <a:r>
              <a:rPr lang="zh-CN" altLang="en-US" dirty="0">
                <a:solidFill>
                  <a:srgbClr val="FF0000"/>
                </a:solidFill>
              </a:rPr>
              <a:t>： 思恋湘君的唱辞</a:t>
            </a:r>
            <a:endParaRPr lang="zh-CN" altLang="en-US" dirty="0">
              <a:solidFill>
                <a:srgbClr val="FF0000"/>
              </a:solidFill>
            </a:endParaRPr>
          </a:p>
          <a:p>
            <a:pPr>
              <a:lnSpc>
                <a:spcPct val="110000"/>
              </a:lnSpc>
            </a:pPr>
            <a:r>
              <a:rPr lang="zh-CN" altLang="en-US" dirty="0"/>
              <a:t>由饰演湘夫人的</a:t>
            </a:r>
            <a:r>
              <a:rPr lang="zh-CN" altLang="en-US" dirty="0">
                <a:solidFill>
                  <a:srgbClr val="FF0000"/>
                </a:solidFill>
              </a:rPr>
              <a:t>女巫独唱</a:t>
            </a:r>
            <a:endParaRPr lang="zh-CN" altLang="en-US" dirty="0">
              <a:solidFill>
                <a:srgbClr val="FF0000"/>
              </a:solidFill>
            </a:endParaRPr>
          </a:p>
          <a:p>
            <a:pPr>
              <a:lnSpc>
                <a:spcPct val="110000"/>
              </a:lnSpc>
            </a:pPr>
            <a:r>
              <a:rPr lang="zh-CN" altLang="en-US" dirty="0"/>
              <a:t>湘夫人去赴约，但湘君却迟迟没有露面</a:t>
            </a:r>
            <a:endParaRPr lang="zh-CN" altLang="en-US" dirty="0"/>
          </a:p>
          <a:p>
            <a:pPr>
              <a:lnSpc>
                <a:spcPct val="110000"/>
              </a:lnSpc>
            </a:pPr>
            <a:r>
              <a:rPr lang="zh-CN" altLang="en-US" dirty="0"/>
              <a:t>等待使她不由心生埋怨 </a:t>
            </a:r>
            <a:endParaRPr lang="zh-CN" altLang="en-US" dirty="0"/>
          </a:p>
          <a:p>
            <a:pPr>
              <a:lnSpc>
                <a:spcPct val="110000"/>
              </a:lnSpc>
            </a:pPr>
            <a:r>
              <a:rPr lang="zh-CN" altLang="en-US" dirty="0"/>
              <a:t>仍一往情深，驾着龙舟艰难地到江河湖泽中寻找湘君</a:t>
            </a:r>
            <a:endParaRPr lang="zh-CN" altLang="en-US" dirty="0"/>
          </a:p>
          <a:p>
            <a:pPr>
              <a:lnSpc>
                <a:spcPct val="110000"/>
              </a:lnSpc>
            </a:pPr>
            <a:r>
              <a:rPr lang="zh-CN" altLang="en-US" dirty="0"/>
              <a:t>最后她还是无法找到</a:t>
            </a:r>
            <a:endParaRPr lang="zh-CN" altLang="en-US" dirty="0"/>
          </a:p>
          <a:p>
            <a:pPr>
              <a:lnSpc>
                <a:spcPct val="110000"/>
              </a:lnSpc>
            </a:pPr>
            <a:r>
              <a:rPr lang="zh-CN" altLang="en-US" dirty="0"/>
              <a:t>失望、气愤，丢掉了湘君赠与她的礼物</a:t>
            </a:r>
            <a:endParaRPr lang="zh-CN" altLang="en-US" dirty="0"/>
          </a:p>
          <a:p>
            <a:pPr>
              <a:lnSpc>
                <a:spcPct val="110000"/>
              </a:lnSpc>
            </a:pPr>
            <a:r>
              <a:rPr lang="zh-CN" altLang="en-US" dirty="0"/>
              <a:t>心情矛盾</a:t>
            </a:r>
            <a:endParaRPr lang="zh-CN" altLang="en-US" dirty="0"/>
          </a:p>
          <a:p>
            <a:pPr>
              <a:lnSpc>
                <a:spcPct val="110000"/>
              </a:lnSpc>
            </a:pPr>
            <a:r>
              <a:rPr lang="zh-CN" altLang="en-US" dirty="0"/>
              <a:t>还是采集了芳草，想送给湘君的侍女，通过她向湘君传达自己的恋慕之情</a:t>
            </a:r>
            <a:endParaRPr lang="zh-CN" altLang="en-US" dirty="0"/>
          </a:p>
        </p:txBody>
      </p:sp>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23553"/>
          <p:cNvSpPr/>
          <p:nvPr/>
        </p:nvSpPr>
        <p:spPr>
          <a:xfrm>
            <a:off x="1187450" y="1196975"/>
            <a:ext cx="6337300" cy="4551363"/>
          </a:xfrm>
          <a:prstGeom prst="rect">
            <a:avLst/>
          </a:prstGeom>
        </p:spPr>
        <p:txBody>
          <a:bodyPr wrap="none" fromWordArt="1">
            <a:prstTxWarp prst="textPlain">
              <a:avLst>
                <a:gd name="adj" fmla="val 50000"/>
              </a:avLst>
            </a:prstTxWarp>
            <a:normAutofit/>
          </a:bodyPr>
          <a:p>
            <a:pPr algn="ctr"/>
            <a:r>
              <a:rPr lang="zh-CN" altLang="en-US" sz="3600" b="1">
                <a:ln w="25400" cap="flat" cmpd="sng">
                  <a:solidFill>
                    <a:schemeClr val="bg1"/>
                  </a:solidFill>
                  <a:prstDash val="solid"/>
                  <a:miter/>
                  <a:headEnd type="none" w="med" len="med"/>
                  <a:tailEnd type="none" w="med" len="med"/>
                </a:ln>
                <a:solidFill>
                  <a:srgbClr val="FFCC99">
                    <a:alpha val="45000"/>
                  </a:srgbClr>
                </a:solidFill>
                <a:effectLst>
                  <a:outerShdw dist="563972" dir="14049740" sx="125000" sy="125000" algn="tl" rotWithShape="0">
                    <a:srgbClr val="C7DFD3">
                      <a:alpha val="80000"/>
                    </a:srgbClr>
                  </a:outerShdw>
                </a:effectLst>
                <a:latin typeface="楷体_GB2312" charset="0"/>
                <a:ea typeface="楷体_GB2312" charset="0"/>
              </a:rPr>
              <a:t>湘夫人</a:t>
            </a:r>
            <a:endParaRPr lang="zh-CN" altLang="en-US" sz="3600" b="1">
              <a:ln w="25400" cap="flat" cmpd="sng">
                <a:solidFill>
                  <a:schemeClr val="bg1"/>
                </a:solidFill>
                <a:prstDash val="solid"/>
                <a:miter/>
                <a:headEnd type="none" w="med" len="med"/>
                <a:tailEnd type="none" w="med" len="med"/>
              </a:ln>
              <a:solidFill>
                <a:srgbClr val="FFCC99">
                  <a:alpha val="45000"/>
                </a:srgbClr>
              </a:solidFill>
              <a:effectLst>
                <a:outerShdw dist="563972" dir="14049740" sx="125000" sy="125000" algn="tl" rotWithShape="0">
                  <a:srgbClr val="C7DFD3">
                    <a:alpha val="80000"/>
                  </a:srgbClr>
                </a:outerShdw>
              </a:effectLst>
              <a:latin typeface="楷体_GB2312" charset="0"/>
              <a:ea typeface="楷体_GB2312" charset="0"/>
            </a:endParaRPr>
          </a:p>
        </p:txBody>
      </p:sp>
      <p:sp>
        <p:nvSpPr>
          <p:cNvPr id="23555" name="文本占位符 23554"/>
          <p:cNvSpPr>
            <a:spLocks noGrp="1" noRot="1"/>
          </p:cNvSpPr>
          <p:nvPr>
            <p:ph type="body" idx="1"/>
          </p:nvPr>
        </p:nvSpPr>
        <p:spPr>
          <a:xfrm>
            <a:off x="603250" y="549275"/>
            <a:ext cx="8289925" cy="6048375"/>
          </a:xfrm>
        </p:spPr>
        <p:txBody>
          <a:bodyPr/>
          <a:p>
            <a:r>
              <a:rPr lang="en-US" altLang="zh-CN" dirty="0">
                <a:solidFill>
                  <a:srgbClr val="FF0000"/>
                </a:solidFill>
              </a:rPr>
              <a:t>《</a:t>
            </a:r>
            <a:r>
              <a:rPr lang="zh-CN" altLang="en-US" dirty="0">
                <a:solidFill>
                  <a:srgbClr val="FF0000"/>
                </a:solidFill>
              </a:rPr>
              <a:t>湘夫人</a:t>
            </a:r>
            <a:r>
              <a:rPr lang="en-US" altLang="zh-CN" dirty="0">
                <a:solidFill>
                  <a:srgbClr val="FF0000"/>
                </a:solidFill>
              </a:rPr>
              <a:t>》</a:t>
            </a:r>
            <a:r>
              <a:rPr lang="zh-CN" altLang="en-US" dirty="0">
                <a:solidFill>
                  <a:srgbClr val="FF0000"/>
                </a:solidFill>
              </a:rPr>
              <a:t>：</a:t>
            </a:r>
            <a:r>
              <a:rPr lang="en-US" altLang="zh-CN" dirty="0">
                <a:solidFill>
                  <a:srgbClr val="FF0000"/>
                </a:solidFill>
              </a:rPr>
              <a:t>《</a:t>
            </a:r>
            <a:r>
              <a:rPr lang="zh-CN" altLang="en-US" dirty="0">
                <a:solidFill>
                  <a:srgbClr val="FF0000"/>
                </a:solidFill>
              </a:rPr>
              <a:t>湘君</a:t>
            </a:r>
            <a:r>
              <a:rPr lang="en-US" altLang="zh-CN" dirty="0">
                <a:solidFill>
                  <a:srgbClr val="FF0000"/>
                </a:solidFill>
              </a:rPr>
              <a:t>》</a:t>
            </a:r>
            <a:r>
              <a:rPr lang="zh-CN" altLang="en-US" dirty="0">
                <a:solidFill>
                  <a:srgbClr val="FF0000"/>
                </a:solidFill>
              </a:rPr>
              <a:t>的姊妹篇</a:t>
            </a:r>
            <a:endParaRPr lang="zh-CN" altLang="en-US" dirty="0">
              <a:solidFill>
                <a:srgbClr val="FF0000"/>
              </a:solidFill>
            </a:endParaRPr>
          </a:p>
          <a:p>
            <a:r>
              <a:rPr lang="zh-CN" altLang="en-US" dirty="0"/>
              <a:t>由扮演湘君的</a:t>
            </a:r>
            <a:r>
              <a:rPr lang="zh-CN" altLang="en-US" dirty="0">
                <a:solidFill>
                  <a:srgbClr val="FF0000"/>
                </a:solidFill>
              </a:rPr>
              <a:t>男巫</a:t>
            </a:r>
            <a:r>
              <a:rPr lang="zh-CN" altLang="en-US" dirty="0"/>
              <a:t>独唱</a:t>
            </a:r>
            <a:endParaRPr lang="zh-CN" altLang="en-US" dirty="0"/>
          </a:p>
          <a:p>
            <a:r>
              <a:rPr lang="zh-CN" altLang="en-US" dirty="0"/>
              <a:t>道出湘君并没有爽约，只是阴差阳错，未能与湘夫人会面</a:t>
            </a:r>
            <a:endParaRPr lang="zh-CN" altLang="en-US" dirty="0"/>
          </a:p>
          <a:p>
            <a:r>
              <a:rPr lang="zh-CN" altLang="en-US" dirty="0"/>
              <a:t>等待中想着与湘夫人未来的美好生活，设想用世上最芳洁的植物营造新房，让所有的神灵都前来分享他们的幸福</a:t>
            </a:r>
            <a:endParaRPr lang="zh-CN" altLang="en-US" dirty="0"/>
          </a:p>
          <a:p>
            <a:r>
              <a:rPr lang="zh-CN" altLang="en-US" dirty="0"/>
              <a:t>希望变成了泡影</a:t>
            </a:r>
            <a:endParaRPr lang="zh-CN" altLang="en-US" dirty="0"/>
          </a:p>
          <a:p>
            <a:r>
              <a:rPr lang="zh-CN" altLang="en-US" dirty="0"/>
              <a:t>失望之余，他也气愤地抛弃了湘夫人所赠的礼物</a:t>
            </a:r>
            <a:endParaRPr lang="zh-CN" altLang="en-US" dirty="0"/>
          </a:p>
          <a:p>
            <a:r>
              <a:rPr lang="zh-CN" altLang="en-US" dirty="0"/>
              <a:t>又摘下了杜若香草</a:t>
            </a:r>
            <a:endParaRPr lang="zh-CN" altLang="en-US" dirty="0"/>
          </a:p>
          <a:p>
            <a:r>
              <a:rPr lang="zh-CN" altLang="en-US" dirty="0"/>
              <a:t>怀着一丝期望和几分惆怅在汀洲上徘徊</a:t>
            </a:r>
            <a:endParaRPr lang="zh-CN" altLang="en-US" dirty="0"/>
          </a:p>
          <a:p>
            <a:r>
              <a:rPr lang="zh-CN" altLang="en-US" dirty="0"/>
              <a:t>期待下一次将香草送给恋人</a:t>
            </a:r>
            <a:endParaRPr lang="zh-CN" altLang="en-US" dirty="0"/>
          </a:p>
        </p:txBody>
      </p:sp>
    </p:spTree>
  </p:cSld>
  <p:clrMapOvr>
    <a:masterClrMapping/>
  </p:clrMapOvr>
  <p:transition>
    <p:cover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占位符 24577"/>
          <p:cNvSpPr>
            <a:spLocks noGrp="1" noRot="1"/>
          </p:cNvSpPr>
          <p:nvPr>
            <p:ph type="body" idx="1"/>
          </p:nvPr>
        </p:nvSpPr>
        <p:spPr>
          <a:xfrm>
            <a:off x="685800" y="1295400"/>
            <a:ext cx="7848600" cy="4251325"/>
          </a:xfrm>
        </p:spPr>
        <p:txBody>
          <a:bodyPr/>
          <a:p>
            <a:pPr>
              <a:lnSpc>
                <a:spcPct val="150000"/>
              </a:lnSpc>
            </a:pPr>
            <a:r>
              <a:rPr lang="en-US" altLang="zh-CN" sz="4400" dirty="0">
                <a:latin typeface="华文新魏" pitchFamily="2" charset="-122"/>
                <a:ea typeface="华文新魏" pitchFamily="2" charset="-122"/>
              </a:rPr>
              <a:t>   </a:t>
            </a:r>
            <a:r>
              <a:rPr lang="zh-CN" altLang="en-US" sz="4400" dirty="0">
                <a:latin typeface="华文新魏" pitchFamily="2" charset="-122"/>
                <a:ea typeface="华文新魏" pitchFamily="2" charset="-122"/>
              </a:rPr>
              <a:t>全篇以</a:t>
            </a:r>
            <a:r>
              <a:rPr lang="zh-CN" altLang="en-US" sz="4400" dirty="0">
                <a:solidFill>
                  <a:srgbClr val="FF0000"/>
                </a:solidFill>
                <a:latin typeface="华文新魏" pitchFamily="2" charset="-122"/>
                <a:ea typeface="华文新魏" pitchFamily="2" charset="-122"/>
              </a:rPr>
              <a:t>湘君思念湘夫人</a:t>
            </a:r>
            <a:r>
              <a:rPr lang="zh-CN" altLang="en-US" sz="4400" dirty="0">
                <a:latin typeface="华文新魏" pitchFamily="2" charset="-122"/>
                <a:ea typeface="华文新魏" pitchFamily="2" charset="-122"/>
              </a:rPr>
              <a:t>的语调去写，描绘出那种驰神遥望，祈之不来，盼而不见的惆怅心情。 </a:t>
            </a:r>
            <a:endParaRPr lang="zh-CN" altLang="en-US" sz="4400" dirty="0">
              <a:latin typeface="华文新魏" pitchFamily="2" charset="-122"/>
              <a:ea typeface="华文新魏" pitchFamily="2" charset="-122"/>
            </a:endParaRPr>
          </a:p>
        </p:txBody>
      </p:sp>
    </p:spTree>
  </p:cSld>
  <p:clrMapOvr>
    <a:masterClrMapping/>
  </p:clrMapOvr>
  <p:transition>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1746" name="矩形 31745"/>
          <p:cNvSpPr/>
          <p:nvPr/>
        </p:nvSpPr>
        <p:spPr>
          <a:xfrm rot="5400000">
            <a:off x="82550" y="2085975"/>
            <a:ext cx="4343400" cy="2133600"/>
          </a:xfrm>
          <a:prstGeom prst="rect">
            <a:avLst/>
          </a:prstGeom>
        </p:spPr>
        <p:txBody>
          <a:bodyPr vert="eaVert" wrap="none" fromWordArt="1">
            <a:prstTxWarp prst="textPlain">
              <a:avLst>
                <a:gd name="adj" fmla="val 50000"/>
              </a:avLst>
            </a:prstTxWarp>
            <a:normAutofit/>
            <a:scene3d>
              <a:camera prst="legacyPerspectiveFront">
                <a:rot lat="20640000" lon="20700000" rev="0"/>
              </a:camera>
              <a:lightRig rig="legacyNormal3" dir="l"/>
            </a:scene3d>
            <a:sp3d extrusionH="201600" prstMaterial="legacyPlastic">
              <a:extrusionClr>
                <a:srgbClr val="FF9966"/>
              </a:extrusionClr>
            </a:sp3d>
          </a:bodyPr>
          <a:p>
            <a:pPr algn="ctr"/>
            <a:r>
              <a:rPr lang="zh-CN" altLang="en-US" sz="6000" b="1">
                <a:solidFill>
                  <a:srgbClr val="800000"/>
                </a:solidFill>
                <a:latin typeface="楷体_GB2312" charset="0"/>
                <a:ea typeface="楷体_GB2312" charset="0"/>
              </a:rPr>
              <a:t>湘夫人</a:t>
            </a:r>
            <a:endParaRPr lang="zh-CN" altLang="en-US" sz="6000" b="1">
              <a:solidFill>
                <a:srgbClr val="800000"/>
              </a:solidFill>
              <a:latin typeface="楷体_GB2312" charset="0"/>
              <a:ea typeface="楷体_GB2312" charset="0"/>
            </a:endParaRPr>
          </a:p>
        </p:txBody>
      </p:sp>
      <p:sp>
        <p:nvSpPr>
          <p:cNvPr id="31747" name="矩形 31746"/>
          <p:cNvSpPr/>
          <p:nvPr/>
        </p:nvSpPr>
        <p:spPr>
          <a:xfrm>
            <a:off x="4932363" y="5589588"/>
            <a:ext cx="1981200" cy="990600"/>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etal">
              <a:extrusionClr>
                <a:srgbClr val="FFFFFF"/>
              </a:extrusionClr>
            </a:sp3d>
          </a:bodyPr>
          <a:p>
            <a:pPr algn="ctr"/>
            <a:r>
              <a:rPr lang="zh-CN" altLang="en-US" sz="3600" b="1">
                <a:gradFill rotWithShape="0">
                  <a:gsLst>
                    <a:gs pos="0">
                      <a:srgbClr val="825600">
                        <a:alpha val="100000"/>
                      </a:srgbClr>
                    </a:gs>
                    <a:gs pos="13000">
                      <a:srgbClr val="FFA800">
                        <a:alpha val="100000"/>
                      </a:srgbClr>
                    </a:gs>
                    <a:gs pos="28000">
                      <a:srgbClr val="825600">
                        <a:alpha val="100000"/>
                      </a:srgbClr>
                    </a:gs>
                    <a:gs pos="42999">
                      <a:srgbClr val="FFA800">
                        <a:alpha val="100000"/>
                      </a:srgbClr>
                    </a:gs>
                    <a:gs pos="58000">
                      <a:srgbClr val="825600">
                        <a:alpha val="100000"/>
                      </a:srgbClr>
                    </a:gs>
                    <a:gs pos="72000">
                      <a:srgbClr val="FFA800">
                        <a:alpha val="100000"/>
                      </a:srgbClr>
                    </a:gs>
                    <a:gs pos="87000">
                      <a:srgbClr val="825600">
                        <a:alpha val="100000"/>
                      </a:srgbClr>
                    </a:gs>
                    <a:gs pos="100000">
                      <a:srgbClr val="FFA800">
                        <a:alpha val="100000"/>
                      </a:srgbClr>
                    </a:gs>
                  </a:gsLst>
                  <a:lin ang="2700000" scaled="1"/>
                  <a:tileRect/>
                </a:gradFill>
                <a:latin typeface="黑体" panose="02010609060101010101" pitchFamily="49" charset="-122"/>
                <a:ea typeface="黑体" panose="02010609060101010101" pitchFamily="49" charset="-122"/>
              </a:rPr>
              <a:t>屈原</a:t>
            </a:r>
            <a:endParaRPr lang="zh-CN" altLang="en-US" sz="3600" b="1">
              <a:gradFill rotWithShape="0">
                <a:gsLst>
                  <a:gs pos="0">
                    <a:srgbClr val="825600">
                      <a:alpha val="100000"/>
                    </a:srgbClr>
                  </a:gs>
                  <a:gs pos="13000">
                    <a:srgbClr val="FFA800">
                      <a:alpha val="100000"/>
                    </a:srgbClr>
                  </a:gs>
                  <a:gs pos="28000">
                    <a:srgbClr val="825600">
                      <a:alpha val="100000"/>
                    </a:srgbClr>
                  </a:gs>
                  <a:gs pos="42999">
                    <a:srgbClr val="FFA800">
                      <a:alpha val="100000"/>
                    </a:srgbClr>
                  </a:gs>
                  <a:gs pos="58000">
                    <a:srgbClr val="825600">
                      <a:alpha val="100000"/>
                    </a:srgbClr>
                  </a:gs>
                  <a:gs pos="72000">
                    <a:srgbClr val="FFA800">
                      <a:alpha val="100000"/>
                    </a:srgbClr>
                  </a:gs>
                  <a:gs pos="87000">
                    <a:srgbClr val="825600">
                      <a:alpha val="100000"/>
                    </a:srgbClr>
                  </a:gs>
                  <a:gs pos="100000">
                    <a:srgbClr val="FFA800">
                      <a:alpha val="100000"/>
                    </a:srgbClr>
                  </a:gs>
                </a:gsLst>
                <a:lin ang="2700000" scaled="1"/>
                <a:tileRect/>
              </a:gradFill>
              <a:latin typeface="黑体" panose="02010609060101010101" pitchFamily="49" charset="-122"/>
              <a:ea typeface="黑体" panose="02010609060101010101" pitchFamily="49" charset="-122"/>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p:cTn id="7" dur="2000" fill="hold"/>
                                        <p:tgtEl>
                                          <p:spTgt spid="31746"/>
                                        </p:tgtEl>
                                        <p:attrNameLst>
                                          <p:attrName>ppt_w</p:attrName>
                                        </p:attrNameLst>
                                      </p:cBhvr>
                                      <p:tavLst>
                                        <p:tav tm="0">
                                          <p:val>
                                            <p:strVal val="#ppt_w*0.05"/>
                                          </p:val>
                                        </p:tav>
                                        <p:tav tm="100000">
                                          <p:val>
                                            <p:strVal val="#ppt_w"/>
                                          </p:val>
                                        </p:tav>
                                      </p:tavLst>
                                    </p:anim>
                                    <p:anim calcmode="lin" valueType="num">
                                      <p:cBhvr>
                                        <p:cTn id="8" dur="2000" fill="hold"/>
                                        <p:tgtEl>
                                          <p:spTgt spid="31746"/>
                                        </p:tgtEl>
                                        <p:attrNameLst>
                                          <p:attrName>ppt_h</p:attrName>
                                        </p:attrNameLst>
                                      </p:cBhvr>
                                      <p:tavLst>
                                        <p:tav tm="0">
                                          <p:val>
                                            <p:strVal val="#ppt_h"/>
                                          </p:val>
                                        </p:tav>
                                        <p:tav tm="100000">
                                          <p:val>
                                            <p:strVal val="#ppt_h"/>
                                          </p:val>
                                        </p:tav>
                                      </p:tavLst>
                                    </p:anim>
                                    <p:anim calcmode="lin" valueType="num">
                                      <p:cBhvr>
                                        <p:cTn id="9" dur="2000" fill="hold"/>
                                        <p:tgtEl>
                                          <p:spTgt spid="31746"/>
                                        </p:tgtEl>
                                        <p:attrNameLst>
                                          <p:attrName>ppt_x</p:attrName>
                                        </p:attrNameLst>
                                      </p:cBhvr>
                                      <p:tavLst>
                                        <p:tav tm="0">
                                          <p:val>
                                            <p:strVal val="#ppt_x-.2"/>
                                          </p:val>
                                        </p:tav>
                                        <p:tav tm="100000">
                                          <p:val>
                                            <p:strVal val="#ppt_x"/>
                                          </p:val>
                                        </p:tav>
                                      </p:tavLst>
                                    </p:anim>
                                    <p:anim calcmode="lin" valueType="num">
                                      <p:cBhvr>
                                        <p:cTn id="10" dur="2000" fill="hold"/>
                                        <p:tgtEl>
                                          <p:spTgt spid="31746"/>
                                        </p:tgtEl>
                                        <p:attrNameLst>
                                          <p:attrName>ppt_y</p:attrName>
                                        </p:attrNameLst>
                                      </p:cBhvr>
                                      <p:tavLst>
                                        <p:tav tm="0">
                                          <p:val>
                                            <p:strVal val="#ppt_y"/>
                                          </p:val>
                                        </p:tav>
                                        <p:tav tm="100000">
                                          <p:val>
                                            <p:strVal val="#ppt_y"/>
                                          </p:val>
                                        </p:tav>
                                      </p:tavLst>
                                    </p:anim>
                                    <p:animEffect transition="in" filter="fade">
                                      <p:cBhvr>
                                        <p:cTn id="11" dur="2000"/>
                                        <p:tgtEl>
                                          <p:spTgt spid="31746"/>
                                        </p:tgtEl>
                                      </p:cBhvr>
                                    </p:animEffect>
                                  </p:childTnLst>
                                </p:cTn>
                              </p:par>
                            </p:childTnLst>
                          </p:cTn>
                        </p:par>
                        <p:par>
                          <p:cTn id="12" fill="hold">
                            <p:stCondLst>
                              <p:cond delay="2000"/>
                            </p:stCondLst>
                            <p:childTnLst>
                              <p:par>
                                <p:cTn id="13" presetID="30" presetClass="entr" presetSubtype="0" fill="hold" nodeType="afterEffect">
                                  <p:stCondLst>
                                    <p:cond delay="0"/>
                                  </p:stCondLst>
                                  <p:childTnLst>
                                    <p:set>
                                      <p:cBhvr>
                                        <p:cTn id="14" dur="1" fill="hold">
                                          <p:stCondLst>
                                            <p:cond delay="0"/>
                                          </p:stCondLst>
                                        </p:cTn>
                                        <p:tgtEl>
                                          <p:spTgt spid="31747"/>
                                        </p:tgtEl>
                                        <p:attrNameLst>
                                          <p:attrName>style.visibility</p:attrName>
                                        </p:attrNameLst>
                                      </p:cBhvr>
                                      <p:to>
                                        <p:strVal val="visible"/>
                                      </p:to>
                                    </p:set>
                                    <p:animEffect transition="in" filter="fade">
                                      <p:cBhvr>
                                        <p:cTn id="15" dur="1600" decel="100000"/>
                                        <p:tgtEl>
                                          <p:spTgt spid="31747"/>
                                        </p:tgtEl>
                                      </p:cBhvr>
                                    </p:animEffect>
                                    <p:anim calcmode="lin" valueType="num">
                                      <p:cBhvr>
                                        <p:cTn id="16" dur="1600" decel="100000" fill="hold"/>
                                        <p:tgtEl>
                                          <p:spTgt spid="31747"/>
                                        </p:tgtEl>
                                        <p:attrNameLst>
                                          <p:attrName>style.rotation</p:attrName>
                                        </p:attrNameLst>
                                      </p:cBhvr>
                                      <p:tavLst>
                                        <p:tav tm="0">
                                          <p:val>
                                            <p:fltVal val="-90.000000"/>
                                          </p:val>
                                        </p:tav>
                                        <p:tav tm="100000">
                                          <p:val>
                                            <p:fltVal val="0.000000"/>
                                          </p:val>
                                        </p:tav>
                                      </p:tavLst>
                                    </p:anim>
                                    <p:anim calcmode="lin" valueType="num">
                                      <p:cBhvr>
                                        <p:cTn id="17" dur="1600" decel="100000" fill="hold"/>
                                        <p:tgtEl>
                                          <p:spTgt spid="31747"/>
                                        </p:tgtEl>
                                        <p:attrNameLst>
                                          <p:attrName>ppt_x</p:attrName>
                                        </p:attrNameLst>
                                      </p:cBhvr>
                                      <p:tavLst>
                                        <p:tav tm="0">
                                          <p:val>
                                            <p:strVal val="#ppt_x+0.4"/>
                                          </p:val>
                                        </p:tav>
                                        <p:tav tm="100000">
                                          <p:val>
                                            <p:strVal val="#ppt_x-0.05"/>
                                          </p:val>
                                        </p:tav>
                                      </p:tavLst>
                                    </p:anim>
                                    <p:anim calcmode="lin" valueType="num">
                                      <p:cBhvr>
                                        <p:cTn id="18" dur="1600" decel="100000" fill="hold"/>
                                        <p:tgtEl>
                                          <p:spTgt spid="31747"/>
                                        </p:tgtEl>
                                        <p:attrNameLst>
                                          <p:attrName>ppt_y</p:attrName>
                                        </p:attrNameLst>
                                      </p:cBhvr>
                                      <p:tavLst>
                                        <p:tav tm="0">
                                          <p:val>
                                            <p:strVal val="#ppt_y-0.4"/>
                                          </p:val>
                                        </p:tav>
                                        <p:tav tm="100000">
                                          <p:val>
                                            <p:strVal val="#ppt_y+0.1"/>
                                          </p:val>
                                        </p:tav>
                                      </p:tavLst>
                                    </p:anim>
                                    <p:anim calcmode="lin" valueType="num">
                                      <p:cBhvr>
                                        <p:cTn id="19" dur="400" accel="100000" fill="hold">
                                          <p:stCondLst>
                                            <p:cond delay="1600"/>
                                          </p:stCondLst>
                                        </p:cTn>
                                        <p:tgtEl>
                                          <p:spTgt spid="31747"/>
                                        </p:tgtEl>
                                        <p:attrNameLst>
                                          <p:attrName>ppt_x</p:attrName>
                                        </p:attrNameLst>
                                      </p:cBhvr>
                                      <p:tavLst>
                                        <p:tav tm="0">
                                          <p:val>
                                            <p:strVal val="#ppt_x-0.05"/>
                                          </p:val>
                                        </p:tav>
                                        <p:tav tm="100000">
                                          <p:val>
                                            <p:strVal val="#ppt_x"/>
                                          </p:val>
                                        </p:tav>
                                      </p:tavLst>
                                    </p:anim>
                                    <p:anim calcmode="lin" valueType="num">
                                      <p:cBhvr>
                                        <p:cTn id="20" dur="400" accel="100000" fill="hold">
                                          <p:stCondLst>
                                            <p:cond delay="1600"/>
                                          </p:stCondLst>
                                        </p:cTn>
                                        <p:tgtEl>
                                          <p:spTgt spid="3174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0466" name="标题 190465"/>
          <p:cNvSpPr>
            <a:spLocks noGrp="1"/>
          </p:cNvSpPr>
          <p:nvPr>
            <p:ph type="title"/>
          </p:nvPr>
        </p:nvSpPr>
        <p:spPr/>
        <p:txBody>
          <a:bodyPr anchor="ctr"/>
          <a:p>
            <a:r>
              <a:rPr lang="zh-CN" altLang="en-US" b="1" dirty="0">
                <a:solidFill>
                  <a:srgbClr val="FF0000"/>
                </a:solidFill>
              </a:rPr>
              <a:t>教学目标</a:t>
            </a:r>
            <a:endParaRPr lang="zh-CN" altLang="en-US" b="1" dirty="0">
              <a:solidFill>
                <a:srgbClr val="FF0000"/>
              </a:solidFill>
            </a:endParaRPr>
          </a:p>
        </p:txBody>
      </p:sp>
      <p:sp>
        <p:nvSpPr>
          <p:cNvPr id="190467" name="文本占位符 190466"/>
          <p:cNvSpPr>
            <a:spLocks noGrp="1"/>
          </p:cNvSpPr>
          <p:nvPr>
            <p:ph type="body" idx="1"/>
          </p:nvPr>
        </p:nvSpPr>
        <p:spPr/>
        <p:txBody>
          <a:bodyPr/>
          <a:p>
            <a:pPr>
              <a:buNone/>
            </a:pPr>
            <a:r>
              <a:rPr lang="en-US" altLang="zh-CN" dirty="0"/>
              <a:t>1</a:t>
            </a:r>
            <a:r>
              <a:rPr lang="zh-CN" altLang="en-US" dirty="0"/>
              <a:t>、以意逆志，知人论世推测主旨</a:t>
            </a:r>
            <a:endParaRPr lang="zh-CN" altLang="en-US" dirty="0"/>
          </a:p>
          <a:p>
            <a:pPr>
              <a:buNone/>
            </a:pPr>
            <a:endParaRPr lang="zh-CN" altLang="en-US" dirty="0"/>
          </a:p>
          <a:p>
            <a:pPr>
              <a:buNone/>
            </a:pPr>
            <a:r>
              <a:rPr lang="en-US" altLang="zh-CN" dirty="0"/>
              <a:t>2</a:t>
            </a:r>
            <a:r>
              <a:rPr lang="zh-CN" altLang="en-US" dirty="0"/>
              <a:t>、鉴赏本诗的艺术手法</a:t>
            </a:r>
            <a:endParaRPr lang="zh-CN" altLang="en-US" dirty="0"/>
          </a:p>
          <a:p>
            <a:pPr>
              <a:buNone/>
            </a:pPr>
            <a:endParaRPr lang="zh-CN" altLang="en-US" dirty="0"/>
          </a:p>
          <a:p>
            <a:pPr>
              <a:buNone/>
            </a:pPr>
            <a:endParaRPr lang="zh-CN" altLang="en-US" dirty="0"/>
          </a:p>
        </p:txBody>
      </p:sp>
    </p:spTree>
  </p:cSld>
  <p:clrMapOvr>
    <a:masterClrMapping/>
  </p:clrMapOvr>
  <p:transition spd="med">
    <p:diamond/>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2864</Words>
  <Application>WPS 演示</Application>
  <PresentationFormat>在屏幕上显示</PresentationFormat>
  <Paragraphs>256</Paragraphs>
  <Slides>30</Slides>
  <Notes>3</Notes>
  <HiddenSlides>0</HiddenSlides>
  <MMClips>1</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30</vt:i4>
      </vt:variant>
    </vt:vector>
  </HeadingPairs>
  <TitlesOfParts>
    <vt:vector size="46" baseType="lpstr">
      <vt:lpstr>Arial</vt:lpstr>
      <vt:lpstr>宋体</vt:lpstr>
      <vt:lpstr>Wingdings</vt:lpstr>
      <vt:lpstr>黑体</vt:lpstr>
      <vt:lpstr>楷体_GB2312</vt:lpstr>
      <vt:lpstr>华文新魏</vt:lpstr>
      <vt:lpstr>Arial Black</vt:lpstr>
      <vt:lpstr>华文中宋</vt:lpstr>
      <vt:lpstr>Times New Roman</vt:lpstr>
      <vt:lpstr>隶书</vt:lpstr>
      <vt:lpstr>Verdana</vt:lpstr>
      <vt:lpstr>微软雅黑</vt:lpstr>
      <vt:lpstr>新宋体</vt:lpstr>
      <vt:lpstr>默认设计模板</vt:lpstr>
      <vt:lpstr>古瓶荷花</vt:lpstr>
      <vt:lpstr>1_默认设计模板</vt:lpstr>
      <vt:lpstr>PowerPoint 演示文稿</vt:lpstr>
      <vt:lpstr>PowerPoint 演示文稿</vt:lpstr>
      <vt:lpstr>PowerPoint 演示文稿</vt:lpstr>
      <vt:lpstr>《湘君》《湘夫人》</vt:lpstr>
      <vt:lpstr>PowerPoint 演示文稿</vt:lpstr>
      <vt:lpstr>PowerPoint 演示文稿</vt:lpstr>
      <vt:lpstr>PowerPoint 演示文稿</vt:lpstr>
      <vt:lpstr>PowerPoint 演示文稿</vt:lpstr>
      <vt:lpstr>教学目标</vt:lpstr>
      <vt:lpstr>PowerPoint 演示文稿</vt:lpstr>
      <vt:lpstr>PowerPoint 演示文稿</vt:lpstr>
      <vt:lpstr>PowerPoint 演示文稿</vt:lpstr>
      <vt:lpstr>PowerPoint 演示文稿</vt:lpstr>
      <vt:lpstr>PowerPoint 演示文稿</vt:lpstr>
      <vt:lpstr>PowerPoint 演示文稿</vt:lpstr>
      <vt:lpstr>鉴赏诗歌形象</vt:lpstr>
      <vt:lpstr>PowerPoint 演示文稿</vt:lpstr>
      <vt:lpstr>艺术手法：1.香草美人意象</vt:lpstr>
      <vt:lpstr>PowerPoint 演示文稿</vt:lpstr>
      <vt:lpstr>PowerPoint 演示文稿</vt:lpstr>
      <vt:lpstr>概括诗歌主旨</vt:lpstr>
      <vt:lpstr>屈原的人格理想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38</cp:revision>
  <dcterms:created xsi:type="dcterms:W3CDTF">2010-03-03T01:01:00Z</dcterms:created>
  <dcterms:modified xsi:type="dcterms:W3CDTF">2016-11-20T14:12:11Z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