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532" r:id="rId3"/>
    <p:sldId id="489" r:id="rId4"/>
    <p:sldId id="526" r:id="rId5"/>
    <p:sldId id="527" r:id="rId6"/>
    <p:sldId id="476" r:id="rId7"/>
    <p:sldId id="534" r:id="rId8"/>
    <p:sldId id="470" r:id="rId9"/>
    <p:sldId id="535" r:id="rId10"/>
    <p:sldId id="471" r:id="rId11"/>
    <p:sldId id="477" r:id="rId12"/>
    <p:sldId id="478" r:id="rId13"/>
    <p:sldId id="479" r:id="rId14"/>
    <p:sldId id="572" r:id="rId15"/>
    <p:sldId id="582" r:id="rId16"/>
    <p:sldId id="501" r:id="rId17"/>
    <p:sldId id="502" r:id="rId18"/>
    <p:sldId id="475" r:id="rId19"/>
    <p:sldId id="480" r:id="rId20"/>
    <p:sldId id="481" r:id="rId21"/>
    <p:sldId id="573" r:id="rId22"/>
    <p:sldId id="491" r:id="rId23"/>
    <p:sldId id="574" r:id="rId24"/>
    <p:sldId id="492" r:id="rId25"/>
    <p:sldId id="493" r:id="rId26"/>
    <p:sldId id="495" r:id="rId27"/>
    <p:sldId id="575" r:id="rId28"/>
    <p:sldId id="576" r:id="rId29"/>
    <p:sldId id="577" r:id="rId30"/>
    <p:sldId id="578" r:id="rId31"/>
    <p:sldId id="580" r:id="rId32"/>
    <p:sldId id="579" r:id="rId33"/>
    <p:sldId id="498" r:id="rId34"/>
    <p:sldId id="499" r:id="rId35"/>
    <p:sldId id="500" r:id="rId36"/>
    <p:sldId id="488" r:id="rId37"/>
  </p:sldIdLst>
  <p:sldSz cx="9144000" cy="6858000" type="screen4x3"/>
  <p:notesSz cx="6858000" cy="9144000"/>
  <p:defaultTex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FF"/>
    <a:srgbClr val="0C9337"/>
    <a:srgbClr val="23D715"/>
    <a:srgbClr val="1CF0DC"/>
    <a:srgbClr val="26E606"/>
    <a:srgbClr val="6EAF3C"/>
    <a:srgbClr val="39A1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595"/>
    <p:restoredTop sz="96871"/>
  </p:normalViewPr>
  <p:slideViewPr>
    <p:cSldViewPr snapToGrid="0" snapToObjects="1">
      <p:cViewPr>
        <p:scale>
          <a:sx n="66" d="100"/>
          <a:sy n="66" d="100"/>
        </p:scale>
        <p:origin x="-72" y="-240"/>
      </p:cViewPr>
      <p:guideLst>
        <p:guide orient="horz" pos="2152"/>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notesMaster" Target="notesMasters/notesMaster1.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宋体" panose="02010600030101010101" pitchFamily="2" charset="-122"/>
              </a:defRPr>
            </a:lvl1pPr>
          </a:lstStyle>
          <a:p>
            <a:pPr>
              <a:defRPr/>
            </a:pPr>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noProof="1" dirty="0">
                <a:ea typeface="宋体" panose="02010600030101010101" pitchFamily="2" charset="-122"/>
                <a:cs typeface="+mn-ea"/>
              </a:defRPr>
            </a:lvl1pPr>
          </a:lstStyle>
          <a:p>
            <a:pPr>
              <a:defRPr/>
            </a:pPr>
            <a:fld id="{A3D151C6-0E2C-4D33-B79D-E3311DF9E2FB}" type="slidenum">
              <a:rPr lang="zh-CN" altLang="en-US"/>
            </a:fld>
            <a:endParaRPr lang="zh-CN" alt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D105F8A5-7671-4CBC-A943-E63461530A8D}"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本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二级</a:t>
            </a:r>
            <a:endParaRPr lang="zh-CN" altLang="en-US" noProof="1" smtClean="0"/>
          </a:p>
          <a:p>
            <a:pPr lvl="2"/>
            <a:r>
              <a:rPr lang="zh-CN" altLang="en-US" noProof="1" smtClean="0"/>
              <a:t>三级</a:t>
            </a:r>
            <a:endParaRPr lang="zh-CN" altLang="en-US" noProof="1" smtClean="0"/>
          </a:p>
          <a:p>
            <a:pPr lvl="3"/>
            <a:r>
              <a:rPr lang="zh-CN" altLang="en-US" noProof="1" smtClean="0"/>
              <a:t>四级</a:t>
            </a:r>
            <a:endParaRPr lang="zh-CN" altLang="en-US" noProof="1" smtClean="0"/>
          </a:p>
          <a:p>
            <a:pPr lvl="4"/>
            <a:r>
              <a:rPr lang="zh-CN" altLang="en-US" noProof="1" smtClean="0"/>
              <a:t>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EB08891A-AB5C-47DB-AA08-4290DC984C2D}"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本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二级</a:t>
            </a:r>
            <a:endParaRPr lang="zh-CN" altLang="en-US" noProof="1" smtClean="0"/>
          </a:p>
          <a:p>
            <a:pPr lvl="2"/>
            <a:r>
              <a:rPr lang="zh-CN" altLang="en-US" noProof="1" smtClean="0"/>
              <a:t>三级</a:t>
            </a:r>
            <a:endParaRPr lang="zh-CN" altLang="en-US" noProof="1" smtClean="0"/>
          </a:p>
          <a:p>
            <a:pPr lvl="3"/>
            <a:r>
              <a:rPr lang="zh-CN" altLang="en-US" noProof="1" smtClean="0"/>
              <a:t>四级</a:t>
            </a:r>
            <a:endParaRPr lang="zh-CN" altLang="en-US" noProof="1" smtClean="0"/>
          </a:p>
          <a:p>
            <a:pPr lvl="4"/>
            <a:r>
              <a:rPr lang="zh-CN" altLang="en-US" noProof="1" smtClean="0"/>
              <a:t>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7AB2A2D2-AFD5-421F-A0A8-B514BE47B4F7}"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二级</a:t>
            </a:r>
            <a:endParaRPr lang="zh-CN" altLang="en-US" noProof="1" smtClean="0"/>
          </a:p>
          <a:p>
            <a:pPr lvl="2"/>
            <a:r>
              <a:rPr lang="zh-CN" altLang="en-US" noProof="1" smtClean="0"/>
              <a:t>三级</a:t>
            </a:r>
            <a:endParaRPr lang="zh-CN" altLang="en-US" noProof="1" smtClean="0"/>
          </a:p>
          <a:p>
            <a:pPr lvl="3"/>
            <a:r>
              <a:rPr lang="zh-CN" altLang="en-US" noProof="1" smtClean="0"/>
              <a:t>四级</a:t>
            </a:r>
            <a:endParaRPr lang="zh-CN" altLang="en-US" noProof="1" smtClean="0"/>
          </a:p>
          <a:p>
            <a:pPr lvl="4"/>
            <a:r>
              <a:rPr lang="zh-CN" altLang="en-US" noProof="1" smtClean="0"/>
              <a:t>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D3C3BB9C-54F8-4289-AF92-6CCFF20C0DB5}"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8A6792B0-D24B-4936-BE3C-CA3954AEE9F4}"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二级</a:t>
            </a:r>
            <a:endParaRPr lang="zh-CN" altLang="en-US" noProof="1" smtClean="0"/>
          </a:p>
          <a:p>
            <a:pPr lvl="2"/>
            <a:r>
              <a:rPr lang="zh-CN" altLang="en-US" noProof="1" smtClean="0"/>
              <a:t>三级</a:t>
            </a:r>
            <a:endParaRPr lang="zh-CN" altLang="en-US" noProof="1" smtClean="0"/>
          </a:p>
          <a:p>
            <a:pPr lvl="3"/>
            <a:r>
              <a:rPr lang="zh-CN" altLang="en-US" noProof="1" smtClean="0"/>
              <a:t>四级</a:t>
            </a:r>
            <a:endParaRPr lang="zh-CN" altLang="en-US" noProof="1" smtClean="0"/>
          </a:p>
          <a:p>
            <a:pPr lvl="4"/>
            <a:r>
              <a:rPr lang="zh-CN" altLang="en-US" noProof="1" smtClean="0"/>
              <a:t>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二级</a:t>
            </a:r>
            <a:endParaRPr lang="zh-CN" altLang="en-US" noProof="1" smtClean="0"/>
          </a:p>
          <a:p>
            <a:pPr lvl="2"/>
            <a:r>
              <a:rPr lang="zh-CN" altLang="en-US" noProof="1" smtClean="0"/>
              <a:t>三级</a:t>
            </a:r>
            <a:endParaRPr lang="zh-CN" altLang="en-US" noProof="1" smtClean="0"/>
          </a:p>
          <a:p>
            <a:pPr lvl="3"/>
            <a:r>
              <a:rPr lang="zh-CN" altLang="en-US" noProof="1" smtClean="0"/>
              <a:t>四级</a:t>
            </a:r>
            <a:endParaRPr lang="zh-CN" altLang="en-US" noProof="1" smtClean="0"/>
          </a:p>
          <a:p>
            <a:pPr lvl="4"/>
            <a:r>
              <a:rPr lang="zh-CN" altLang="en-US" noProof="1" smtClean="0"/>
              <a:t>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幻灯片编号占位符 5"/>
          <p:cNvSpPr>
            <a:spLocks noGrp="1"/>
          </p:cNvSpPr>
          <p:nvPr>
            <p:ph type="sldNum" sz="quarter" idx="12"/>
          </p:nvPr>
        </p:nvSpPr>
        <p:spPr/>
        <p:txBody>
          <a:bodyPr/>
          <a:lstStyle>
            <a:lvl1pPr>
              <a:defRPr/>
            </a:lvl1pPr>
          </a:lstStyle>
          <a:p>
            <a:pPr>
              <a:defRPr/>
            </a:pPr>
            <a:fld id="{8BD198EA-7AC0-4E0E-AF9A-D87CCDDE4141}"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二级</a:t>
            </a:r>
            <a:endParaRPr lang="zh-CN" altLang="en-US" noProof="1" smtClean="0"/>
          </a:p>
          <a:p>
            <a:pPr lvl="2"/>
            <a:r>
              <a:rPr lang="zh-CN" altLang="en-US" noProof="1" smtClean="0"/>
              <a:t>三级</a:t>
            </a:r>
            <a:endParaRPr lang="zh-CN" altLang="en-US" noProof="1" smtClean="0"/>
          </a:p>
          <a:p>
            <a:pPr lvl="3"/>
            <a:r>
              <a:rPr lang="zh-CN" altLang="en-US" noProof="1" smtClean="0"/>
              <a:t>四级</a:t>
            </a:r>
            <a:endParaRPr lang="zh-CN" altLang="en-US" noProof="1" smtClean="0"/>
          </a:p>
          <a:p>
            <a:pPr lvl="4"/>
            <a:r>
              <a:rPr lang="zh-CN" altLang="en-US" noProof="1" smtClean="0"/>
              <a:t>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二级</a:t>
            </a:r>
            <a:endParaRPr lang="zh-CN" altLang="en-US" noProof="1" smtClean="0"/>
          </a:p>
          <a:p>
            <a:pPr lvl="2"/>
            <a:r>
              <a:rPr lang="zh-CN" altLang="en-US" noProof="1" smtClean="0"/>
              <a:t>三级</a:t>
            </a:r>
            <a:endParaRPr lang="zh-CN" altLang="en-US" noProof="1" smtClean="0"/>
          </a:p>
          <a:p>
            <a:pPr lvl="3"/>
            <a:r>
              <a:rPr lang="zh-CN" altLang="en-US" noProof="1" smtClean="0"/>
              <a:t>四级</a:t>
            </a:r>
            <a:endParaRPr lang="zh-CN" altLang="en-US" noProof="1" smtClean="0"/>
          </a:p>
          <a:p>
            <a:pPr lvl="4"/>
            <a:r>
              <a:rPr lang="zh-CN" altLang="en-US" noProof="1" smtClean="0"/>
              <a:t>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幻灯片编号占位符 5"/>
          <p:cNvSpPr>
            <a:spLocks noGrp="1"/>
          </p:cNvSpPr>
          <p:nvPr>
            <p:ph type="sldNum" sz="quarter" idx="12"/>
          </p:nvPr>
        </p:nvSpPr>
        <p:spPr/>
        <p:txBody>
          <a:bodyPr/>
          <a:lstStyle>
            <a:lvl1pPr>
              <a:defRPr/>
            </a:lvl1pPr>
          </a:lstStyle>
          <a:p>
            <a:pPr>
              <a:defRPr/>
            </a:pPr>
            <a:fld id="{AEA09F1C-50F4-42AB-BB88-03BBBAF665F4}"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幻灯片编号占位符 5"/>
          <p:cNvSpPr>
            <a:spLocks noGrp="1"/>
          </p:cNvSpPr>
          <p:nvPr>
            <p:ph type="sldNum" sz="quarter" idx="12"/>
          </p:nvPr>
        </p:nvSpPr>
        <p:spPr/>
        <p:txBody>
          <a:bodyPr/>
          <a:lstStyle>
            <a:lvl1pPr>
              <a:defRPr/>
            </a:lvl1pPr>
          </a:lstStyle>
          <a:p>
            <a:pPr>
              <a:defRPr/>
            </a:pPr>
            <a:fld id="{1EB05229-EF7C-4BF3-8B61-EEC88A2229C7}"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幻灯片编号占位符 5"/>
          <p:cNvSpPr>
            <a:spLocks noGrp="1"/>
          </p:cNvSpPr>
          <p:nvPr>
            <p:ph type="sldNum" sz="quarter" idx="12"/>
          </p:nvPr>
        </p:nvSpPr>
        <p:spPr/>
        <p:txBody>
          <a:bodyPr/>
          <a:lstStyle>
            <a:lvl1pPr>
              <a:defRPr/>
            </a:lvl1pPr>
          </a:lstStyle>
          <a:p>
            <a:pPr>
              <a:defRPr/>
            </a:pPr>
            <a:fld id="{4FA64552-1074-4F7F-BD6B-34B6DCFF69CA}"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二级</a:t>
            </a:r>
            <a:endParaRPr lang="zh-CN" altLang="en-US" noProof="1" smtClean="0"/>
          </a:p>
          <a:p>
            <a:pPr lvl="2"/>
            <a:r>
              <a:rPr lang="zh-CN" altLang="en-US" noProof="1" smtClean="0"/>
              <a:t>三级</a:t>
            </a:r>
            <a:endParaRPr lang="zh-CN" altLang="en-US" noProof="1" smtClean="0"/>
          </a:p>
          <a:p>
            <a:pPr lvl="3"/>
            <a:r>
              <a:rPr lang="zh-CN" altLang="en-US" noProof="1" smtClean="0"/>
              <a:t>四级</a:t>
            </a:r>
            <a:endParaRPr lang="zh-CN" altLang="en-US" noProof="1" smtClean="0"/>
          </a:p>
          <a:p>
            <a:pPr lvl="4"/>
            <a:r>
              <a:rPr lang="zh-CN" altLang="en-US" noProof="1" smtClean="0"/>
              <a:t>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幻灯片编号占位符 5"/>
          <p:cNvSpPr>
            <a:spLocks noGrp="1"/>
          </p:cNvSpPr>
          <p:nvPr>
            <p:ph type="sldNum" sz="quarter" idx="12"/>
          </p:nvPr>
        </p:nvSpPr>
        <p:spPr/>
        <p:txBody>
          <a:bodyPr/>
          <a:lstStyle>
            <a:lvl1pPr>
              <a:defRPr/>
            </a:lvl1pPr>
          </a:lstStyle>
          <a:p>
            <a:pPr>
              <a:defRPr/>
            </a:pPr>
            <a:fld id="{321E556C-A623-4766-8641-560AC16A3573}"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幻灯片编号占位符 5"/>
          <p:cNvSpPr>
            <a:spLocks noGrp="1"/>
          </p:cNvSpPr>
          <p:nvPr>
            <p:ph type="sldNum" sz="quarter" idx="12"/>
          </p:nvPr>
        </p:nvSpPr>
        <p:spPr/>
        <p:txBody>
          <a:bodyPr/>
          <a:lstStyle>
            <a:lvl1pPr>
              <a:defRPr/>
            </a:lvl1pPr>
          </a:lstStyle>
          <a:p>
            <a:pPr>
              <a:defRPr/>
            </a:pPr>
            <a:fld id="{125EF54B-4A12-4B03-875B-A26BF3B62925}"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zh-CN" altLang="en-US" smtClean="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kumimoji="1" sz="1200">
                <a:solidFill>
                  <a:schemeClr val="tx1">
                    <a:tint val="75000"/>
                  </a:schemeClr>
                </a:solidFill>
                <a:latin typeface="+mn-lt"/>
                <a:ea typeface="+mn-ea"/>
              </a:defRPr>
            </a:lvl1pPr>
          </a:lstStyle>
          <a:p>
            <a:pPr>
              <a:defRPr/>
            </a:pPr>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kumimoji="1" sz="1200">
                <a:solidFill>
                  <a:schemeClr val="tx1">
                    <a:tint val="75000"/>
                  </a:schemeClr>
                </a:solidFill>
                <a:latin typeface="+mn-lt"/>
                <a:ea typeface="+mn-ea"/>
              </a:defRPr>
            </a:lvl1pPr>
          </a:lstStyle>
          <a:p>
            <a:pPr>
              <a:defRPr/>
            </a:pPr>
            <a:endParaRPr lang="zh-CN" altLang="en-US"/>
          </a:p>
        </p:txBody>
      </p:sp>
      <p:sp>
        <p:nvSpPr>
          <p:cNvPr id="6" name="幻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noProof="1" dirty="0">
                <a:solidFill>
                  <a:srgbClr val="898989"/>
                </a:solidFill>
                <a:ea typeface="宋体" panose="02010600030101010101" pitchFamily="2" charset="-122"/>
                <a:cs typeface="+mn-ea"/>
              </a:defRPr>
            </a:lvl1pPr>
          </a:lstStyle>
          <a:p>
            <a:pPr>
              <a:defRPr/>
            </a:pPr>
            <a:fld id="{F38C6227-6FCD-48BD-AC3A-0640443C9C98}"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hyperlink" Target="https://baike.baidu.com/item/%E8%AE%B0%E5%8F%99%E6%96%87" TargetMode="External"/><Relationship Id="rId7" Type="http://schemas.openxmlformats.org/officeDocument/2006/relationships/hyperlink" Target="https://baike.baidu.com/item/%E6%96%B0%E9%97%BB" TargetMode="External"/><Relationship Id="rId6" Type="http://schemas.openxmlformats.org/officeDocument/2006/relationships/hyperlink" Target="https://baike.baidu.com/item/%E5%85%B7%E4%BD%93/4577821" TargetMode="External"/><Relationship Id="rId5" Type="http://schemas.openxmlformats.org/officeDocument/2006/relationships/hyperlink" Target="https://baike.baidu.com/item/%E8%AE%AE%E8%AE%BA" TargetMode="External"/><Relationship Id="rId4" Type="http://schemas.openxmlformats.org/officeDocument/2006/relationships/hyperlink" Target="https://baike.baidu.com/item/%E6%8A%92%E6%83%85" TargetMode="External"/><Relationship Id="rId3" Type="http://schemas.openxmlformats.org/officeDocument/2006/relationships/hyperlink" Target="https://baike.baidu.com/item/%E6%8F%8F%E5%86%99" TargetMode="External"/><Relationship Id="rId2" Type="http://schemas.openxmlformats.org/officeDocument/2006/relationships/hyperlink" Target="https://baike.baidu.com/item/%E5%8F%99%E8%BF%B0" TargetMode="External"/><Relationship Id="rId10" Type="http://schemas.openxmlformats.org/officeDocument/2006/relationships/slideLayout" Target="../slideLayouts/slideLayout2.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2.png"/><Relationship Id="rId7" Type="http://schemas.openxmlformats.org/officeDocument/2006/relationships/image" Target="../media/image8.png"/><Relationship Id="rId6" Type="http://schemas.openxmlformats.org/officeDocument/2006/relationships/hyperlink" Target="https://baike.baidu.com/item/%E6%9C%AD%E8%AE%B0" TargetMode="External"/><Relationship Id="rId5" Type="http://schemas.openxmlformats.org/officeDocument/2006/relationships/hyperlink" Target="https://baike.baidu.com/item/%E8%AE%BF%E9%97%AE%E8%AE%B0" TargetMode="External"/><Relationship Id="rId4" Type="http://schemas.openxmlformats.org/officeDocument/2006/relationships/hyperlink" Target="https://baike.baidu.com/item/%E5%B7%A5%E4%BD%9C%E9%80%9A%E8%AE%AF" TargetMode="External"/><Relationship Id="rId3" Type="http://schemas.openxmlformats.org/officeDocument/2006/relationships/hyperlink" Target="https://baike.baidu.com/item/%E6%A6%82%E8%B2%8C%E9%80%9A%E8%AE%AF" TargetMode="External"/><Relationship Id="rId2" Type="http://schemas.openxmlformats.org/officeDocument/2006/relationships/hyperlink" Target="https://baike.baidu.com/item/%E4%BA%8B%E4%BB%B6%E9%80%9A%E8%AE%AF" TargetMode="External"/><Relationship Id="rId1" Type="http://schemas.openxmlformats.org/officeDocument/2006/relationships/hyperlink" Target="https://baike.baidu.com/item/%E4%BA%BA%E7%89%A9%E9%80%9A%E8%AE%AF"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10.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8.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8.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9" Type="http://schemas.openxmlformats.org/officeDocument/2006/relationships/hyperlink" Target="https://baike.baidu.com/item/%E4%B8%AD%E5%9B%BD%E6%B5%B7%E5%86%9B" TargetMode="External"/><Relationship Id="rId8" Type="http://schemas.openxmlformats.org/officeDocument/2006/relationships/hyperlink" Target="https://baike.baidu.com/item/%E5%8D%97%E6%B5%B7/27429" TargetMode="External"/><Relationship Id="rId7" Type="http://schemas.openxmlformats.org/officeDocument/2006/relationships/hyperlink" Target="https://baike.baidu.com/item/%E9%9D%92%E5%B2%9B" TargetMode="External"/><Relationship Id="rId6" Type="http://schemas.openxmlformats.org/officeDocument/2006/relationships/hyperlink" Target="https://baike.baidu.com/item/%E4%B8%AD%E5%9B%BD%E4%BA%BA%E6%B0%91%E8%A7%A3%E6%94%BE%E5%86%9B%E6%B5%B7%E5%86%9B" TargetMode="External"/><Relationship Id="rId5" Type="http://schemas.openxmlformats.org/officeDocument/2006/relationships/hyperlink" Target="https://baike.baidu.com/item/%E5%A4%A7%E8%BF%9E%E6%B8%AF" TargetMode="External"/><Relationship Id="rId4" Type="http://schemas.openxmlformats.org/officeDocument/2006/relationships/hyperlink" Target="https://baike.baidu.com/item/%E7%93%A6%E8%89%AF%E6%A0%BC%E5%8F%B7/3064" TargetMode="External"/><Relationship Id="rId3" Type="http://schemas.openxmlformats.org/officeDocument/2006/relationships/hyperlink" Target="https://baike.baidu.com/item/%E8%8B%8F%E8%81%94%E8%A7%A3%E4%BD%93/634053" TargetMode="External"/><Relationship Id="rId2" Type="http://schemas.openxmlformats.org/officeDocument/2006/relationships/hyperlink" Target="https://baike.baidu.com/item/%E4%B9%8C%E5%85%8B%E5%85%B0" TargetMode="External"/><Relationship Id="rId15" Type="http://schemas.openxmlformats.org/officeDocument/2006/relationships/slideLayout" Target="../slideLayouts/slideLayout2.xml"/><Relationship Id="rId14" Type="http://schemas.openxmlformats.org/officeDocument/2006/relationships/image" Target="../media/image2.png"/><Relationship Id="rId13" Type="http://schemas.openxmlformats.org/officeDocument/2006/relationships/hyperlink" Target="https://baike.baidu.com/item/%E5%A4%AA%E5%B9%B3%E6%B4%8B%E5%9C%B0%E5%8C%BA" TargetMode="External"/><Relationship Id="rId12" Type="http://schemas.openxmlformats.org/officeDocument/2006/relationships/hyperlink" Target="https://baike.baidu.com/item/%E7%BE%8E%E5%9B%BD%E6%B5%B7%E5%86%9B" TargetMode="External"/><Relationship Id="rId11" Type="http://schemas.openxmlformats.org/officeDocument/2006/relationships/hyperlink" Target="https://baike.baidu.com/item/%E5%86%B7%E6%88%98/82478" TargetMode="External"/><Relationship Id="rId10" Type="http://schemas.openxmlformats.org/officeDocument/2006/relationships/hyperlink" Target="https://baike.baidu.com/item/%E8%88%AA%E7%A9%BA%E6%AF%8D%E8%88%B0%E6%88%98%E6%96%97%E7%BE%A4" TargetMode="Externa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矩形 7170"/>
          <p:cNvSpPr/>
          <p:nvPr/>
        </p:nvSpPr>
        <p:spPr>
          <a:xfrm>
            <a:off x="214948" y="452120"/>
            <a:ext cx="8713787" cy="6294755"/>
          </a:xfrm>
          <a:prstGeom prst="rect">
            <a:avLst/>
          </a:prstGeom>
          <a:noFill/>
          <a:ln w="9525">
            <a:noFill/>
          </a:ln>
        </p:spPr>
        <p:txBody>
          <a:bodyPr>
            <a:spAutoFit/>
          </a:bodyPr>
          <a:p>
            <a:pPr>
              <a:lnSpc>
                <a:spcPct val="140000"/>
              </a:lnSpc>
            </a:pPr>
            <a:r>
              <a:rPr lang="zh-CN" altLang="en-US" sz="2600" b="1">
                <a:latin typeface="Times New Roman" panose="02020603050405020304" pitchFamily="18" charset="0"/>
              </a:rPr>
              <a:t>      </a:t>
            </a:r>
            <a:r>
              <a:rPr lang="zh-CN" altLang="en-US" sz="3200" b="1">
                <a:latin typeface="Times New Roman" panose="02020603050405020304" pitchFamily="18" charset="0"/>
              </a:rPr>
              <a:t>  </a:t>
            </a:r>
            <a:r>
              <a:rPr lang="en-US" altLang="zh-CN" sz="3200" b="1">
                <a:latin typeface="Times New Roman" panose="02020603050405020304" pitchFamily="18" charset="0"/>
              </a:rPr>
              <a:t>2011</a:t>
            </a:r>
            <a:r>
              <a:rPr lang="zh-CN" altLang="en-US" sz="3200" b="1" dirty="0">
                <a:latin typeface="Times New Roman" panose="02020603050405020304" pitchFamily="18" charset="0"/>
              </a:rPr>
              <a:t>年</a:t>
            </a:r>
            <a:r>
              <a:rPr lang="en-US" altLang="zh-CN" sz="3200" b="1">
                <a:latin typeface="Times New Roman" panose="02020603050405020304" pitchFamily="18" charset="0"/>
              </a:rPr>
              <a:t>7</a:t>
            </a:r>
            <a:r>
              <a:rPr lang="zh-CN" altLang="en-US" sz="3200" b="1" dirty="0">
                <a:latin typeface="Times New Roman" panose="02020603050405020304" pitchFamily="18" charset="0"/>
              </a:rPr>
              <a:t>月</a:t>
            </a:r>
            <a:r>
              <a:rPr lang="en-US" altLang="zh-CN" sz="3200" b="1">
                <a:latin typeface="Times New Roman" panose="02020603050405020304" pitchFamily="18" charset="0"/>
              </a:rPr>
              <a:t>27</a:t>
            </a:r>
            <a:r>
              <a:rPr lang="zh-CN" altLang="en-US" sz="3200" b="1" dirty="0">
                <a:latin typeface="Times New Roman" panose="02020603050405020304" pitchFamily="18" charset="0"/>
              </a:rPr>
              <a:t>日，当我国对外正式宣布正在改建第一艘航空母舰时，外电引用有关大国专家的话说：“驾驭航母，中国至少要用</a:t>
            </a:r>
            <a:r>
              <a:rPr lang="en-US" altLang="zh-CN" sz="3200" b="1">
                <a:latin typeface="Times New Roman" panose="02020603050405020304" pitchFamily="18" charset="0"/>
              </a:rPr>
              <a:t>10</a:t>
            </a:r>
            <a:r>
              <a:rPr lang="zh-CN" altLang="en-US" sz="3200" b="1" dirty="0">
                <a:latin typeface="Times New Roman" panose="02020603050405020304" pitchFamily="18" charset="0"/>
              </a:rPr>
              <a:t>年时间</a:t>
            </a:r>
            <a:r>
              <a:rPr lang="en-US" altLang="zh-CN" sz="3200" b="1">
                <a:latin typeface="Times New Roman" panose="02020603050405020304" pitchFamily="18" charset="0"/>
              </a:rPr>
              <a:t>……”</a:t>
            </a:r>
            <a:r>
              <a:rPr lang="zh-CN" altLang="en-US" sz="3200" b="1" dirty="0">
                <a:latin typeface="Times New Roman" panose="02020603050405020304" pitchFamily="18" charset="0"/>
              </a:rPr>
              <a:t>然而，我国航母事业却以惊人的速度向前推进。</a:t>
            </a:r>
            <a:r>
              <a:rPr lang="en-US" altLang="zh-CN" sz="3200" b="1">
                <a:latin typeface="Times New Roman" panose="02020603050405020304" pitchFamily="18" charset="0"/>
              </a:rPr>
              <a:t>2011</a:t>
            </a:r>
            <a:r>
              <a:rPr lang="zh-CN" altLang="en-US" sz="3200" b="1" dirty="0">
                <a:latin typeface="Times New Roman" panose="02020603050405020304" pitchFamily="18" charset="0"/>
              </a:rPr>
              <a:t>年</a:t>
            </a:r>
            <a:r>
              <a:rPr lang="en-US" altLang="zh-CN" sz="3200" b="1">
                <a:latin typeface="Times New Roman" panose="02020603050405020304" pitchFamily="18" charset="0"/>
              </a:rPr>
              <a:t>8</a:t>
            </a:r>
            <a:r>
              <a:rPr lang="zh-CN" altLang="en-US" sz="3200" b="1" dirty="0">
                <a:latin typeface="Times New Roman" panose="02020603050405020304" pitchFamily="18" charset="0"/>
              </a:rPr>
              <a:t>月</a:t>
            </a:r>
            <a:r>
              <a:rPr lang="en-US" altLang="zh-CN" sz="3200" b="1">
                <a:latin typeface="Times New Roman" panose="02020603050405020304" pitchFamily="18" charset="0"/>
              </a:rPr>
              <a:t>10</a:t>
            </a:r>
            <a:r>
              <a:rPr lang="zh-CN" altLang="en-US" sz="3200" b="1" dirty="0">
                <a:latin typeface="Times New Roman" panose="02020603050405020304" pitchFamily="18" charset="0"/>
              </a:rPr>
              <a:t>日，中国航空母舰平台首次进行出海航行试验。</a:t>
            </a:r>
            <a:r>
              <a:rPr lang="en-US" altLang="zh-CN" sz="3200" b="1">
                <a:latin typeface="Times New Roman" panose="02020603050405020304" pitchFamily="18" charset="0"/>
              </a:rPr>
              <a:t>2012</a:t>
            </a:r>
            <a:r>
              <a:rPr lang="zh-CN" altLang="en-US" sz="3200" b="1" dirty="0">
                <a:latin typeface="Times New Roman" panose="02020603050405020304" pitchFamily="18" charset="0"/>
              </a:rPr>
              <a:t>年</a:t>
            </a:r>
            <a:r>
              <a:rPr lang="en-US" altLang="zh-CN" sz="3200" b="1">
                <a:latin typeface="Times New Roman" panose="02020603050405020304" pitchFamily="18" charset="0"/>
              </a:rPr>
              <a:t>9</a:t>
            </a:r>
            <a:r>
              <a:rPr lang="zh-CN" altLang="en-US" sz="3200" b="1" dirty="0">
                <a:latin typeface="Times New Roman" panose="02020603050405020304" pitchFamily="18" charset="0"/>
              </a:rPr>
              <a:t>月</a:t>
            </a:r>
            <a:r>
              <a:rPr lang="en-US" altLang="zh-CN" sz="3200" b="1">
                <a:latin typeface="Times New Roman" panose="02020603050405020304" pitchFamily="18" charset="0"/>
              </a:rPr>
              <a:t>25</a:t>
            </a:r>
            <a:r>
              <a:rPr lang="zh-CN" altLang="en-US" sz="3200" b="1" dirty="0">
                <a:latin typeface="Times New Roman" panose="02020603050405020304" pitchFamily="18" charset="0"/>
              </a:rPr>
              <a:t>日，我国首艘航空母舰被命名为“辽宁舰”，正式交付海军。</a:t>
            </a:r>
            <a:r>
              <a:rPr lang="en-US" altLang="zh-CN" sz="3200" b="1">
                <a:latin typeface="Times New Roman" panose="02020603050405020304" pitchFamily="18" charset="0"/>
              </a:rPr>
              <a:t>2012</a:t>
            </a:r>
            <a:r>
              <a:rPr lang="zh-CN" altLang="en-US" sz="3200" b="1" dirty="0">
                <a:latin typeface="Times New Roman" panose="02020603050405020304" pitchFamily="18" charset="0"/>
              </a:rPr>
              <a:t>年</a:t>
            </a:r>
            <a:r>
              <a:rPr lang="en-US" altLang="zh-CN" sz="3200" b="1">
                <a:latin typeface="Times New Roman" panose="02020603050405020304" pitchFamily="18" charset="0"/>
              </a:rPr>
              <a:t>11</a:t>
            </a:r>
            <a:r>
              <a:rPr lang="zh-CN" altLang="en-US" sz="3200" b="1" dirty="0">
                <a:latin typeface="Times New Roman" panose="02020603050405020304" pitchFamily="18" charset="0"/>
              </a:rPr>
              <a:t>月</a:t>
            </a:r>
            <a:r>
              <a:rPr lang="en-US" altLang="zh-CN" sz="3200" b="1">
                <a:latin typeface="Times New Roman" panose="02020603050405020304" pitchFamily="18" charset="0"/>
              </a:rPr>
              <a:t>23</a:t>
            </a:r>
            <a:r>
              <a:rPr lang="zh-CN" altLang="en-US" sz="3200" b="1" dirty="0">
                <a:latin typeface="Times New Roman" panose="02020603050405020304" pitchFamily="18" charset="0"/>
              </a:rPr>
              <a:t>日，歼</a:t>
            </a:r>
            <a:r>
              <a:rPr lang="en-US" altLang="zh-CN" sz="3200" b="1">
                <a:latin typeface="Times New Roman" panose="02020603050405020304" pitchFamily="18" charset="0"/>
              </a:rPr>
              <a:t>-15</a:t>
            </a:r>
            <a:r>
              <a:rPr lang="zh-CN" altLang="en-US" sz="3200" b="1" dirty="0">
                <a:latin typeface="Times New Roman" panose="02020603050405020304" pitchFamily="18" charset="0"/>
              </a:rPr>
              <a:t>舰载战斗机在“辽宁舰”上首次着舰并成功起飞。</a:t>
            </a:r>
            <a:endParaRPr lang="zh-CN" altLang="en-US" sz="3200" b="1" dirty="0">
              <a:latin typeface="Times New Roman" panose="02020603050405020304" pitchFamily="18" charset="0"/>
            </a:endParaRPr>
          </a:p>
        </p:txBody>
      </p:sp>
      <p:sp>
        <p:nvSpPr>
          <p:cNvPr id="7173" name="TextBox 5"/>
          <p:cNvSpPr txBox="1"/>
          <p:nvPr/>
        </p:nvSpPr>
        <p:spPr>
          <a:xfrm>
            <a:off x="286068" y="21273"/>
            <a:ext cx="2019300" cy="829945"/>
          </a:xfrm>
          <a:prstGeom prst="rect">
            <a:avLst/>
          </a:prstGeom>
          <a:noFill/>
          <a:ln w="9525">
            <a:noFill/>
          </a:ln>
        </p:spPr>
        <p:txBody>
          <a:bodyPr wrap="none">
            <a:spAutoFit/>
          </a:bodyPr>
          <a:p>
            <a:r>
              <a:rPr lang="zh-CN" altLang="zh-CN" sz="4800" b="1" dirty="0">
                <a:solidFill>
                  <a:schemeClr val="tx1"/>
                </a:solidFill>
                <a:effectLst>
                  <a:outerShdw blurRad="38100" dist="19050" dir="2700000" algn="tl" rotWithShape="0">
                    <a:schemeClr val="dk1">
                      <a:alpha val="40000"/>
                    </a:schemeClr>
                  </a:outerShdw>
                </a:effectLst>
                <a:latin typeface="Arial" panose="020B0604020202020204" pitchFamily="34" charset="0"/>
              </a:rPr>
              <a:t>导入：</a:t>
            </a:r>
            <a:endParaRPr lang="zh-CN" altLang="zh-CN" sz="4800" b="1" dirty="0">
              <a:solidFill>
                <a:schemeClr val="tx1"/>
              </a:solidFill>
              <a:effectLst>
                <a:outerShdw blurRad="38100" dist="19050" dir="2700000" algn="tl" rotWithShape="0">
                  <a:schemeClr val="dk1">
                    <a:alpha val="40000"/>
                  </a:schemeClr>
                </a:outerShdw>
              </a:effectLst>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box(in)">
                                      <p:cBhvr>
                                        <p:cTn id="7" dur="20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90" name="图片 8" descr="山底5.png"/>
          <p:cNvPicPr>
            <a:picLocks noChangeAspect="1"/>
          </p:cNvPicPr>
          <p:nvPr/>
        </p:nvPicPr>
        <p:blipFill>
          <a:blip r:embed="rId1"/>
          <a:stretch>
            <a:fillRect/>
          </a:stretch>
        </p:blipFill>
        <p:spPr>
          <a:xfrm>
            <a:off x="0" y="4751388"/>
            <a:ext cx="9144000" cy="2106612"/>
          </a:xfrm>
          <a:prstGeom prst="rect">
            <a:avLst/>
          </a:prstGeom>
          <a:noFill/>
          <a:ln w="9525">
            <a:noFill/>
          </a:ln>
        </p:spPr>
      </p:pic>
      <p:sp>
        <p:nvSpPr>
          <p:cNvPr id="12292" name="标题 1"/>
          <p:cNvSpPr>
            <a:spLocks noGrp="1"/>
          </p:cNvSpPr>
          <p:nvPr>
            <p:ph type="title"/>
          </p:nvPr>
        </p:nvSpPr>
        <p:spPr>
          <a:xfrm>
            <a:off x="468313" y="115888"/>
            <a:ext cx="8229600" cy="1143000"/>
          </a:xfrm>
        </p:spPr>
        <p:txBody>
          <a:bodyPr vert="horz" wrap="square" lIns="91440" tIns="45720" rIns="91440" bIns="45720" anchor="ctr"/>
          <a:p>
            <a:pPr eaLnBrk="1" hangingPunct="1"/>
            <a:r>
              <a:rPr lang="zh-CN" altLang="en-US" sz="6000" b="1" dirty="0">
                <a:ln w="22225">
                  <a:solidFill>
                    <a:schemeClr val="accent2"/>
                  </a:solidFill>
                  <a:prstDash val="solid"/>
                </a:ln>
                <a:solidFill>
                  <a:schemeClr val="accent2">
                    <a:lumMod val="40000"/>
                    <a:lumOff val="60000"/>
                  </a:schemeClr>
                </a:solidFill>
                <a:effectLst/>
              </a:rPr>
              <a:t>文体知识</a:t>
            </a:r>
            <a:endParaRPr lang="zh-CN" altLang="en-US" sz="6000" b="1" dirty="0">
              <a:ln w="22225">
                <a:solidFill>
                  <a:schemeClr val="accent2"/>
                </a:solidFill>
                <a:prstDash val="solid"/>
              </a:ln>
              <a:solidFill>
                <a:schemeClr val="accent2">
                  <a:lumMod val="40000"/>
                  <a:lumOff val="60000"/>
                </a:schemeClr>
              </a:solidFill>
              <a:effectLst/>
            </a:endParaRPr>
          </a:p>
        </p:txBody>
      </p:sp>
      <p:sp>
        <p:nvSpPr>
          <p:cNvPr id="12293" name="内容占位符 2"/>
          <p:cNvSpPr>
            <a:spLocks noGrp="1"/>
          </p:cNvSpPr>
          <p:nvPr>
            <p:ph idx="1"/>
          </p:nvPr>
        </p:nvSpPr>
        <p:spPr>
          <a:solidFill>
            <a:schemeClr val="bg1">
              <a:alpha val="23921"/>
            </a:schemeClr>
          </a:solidFill>
        </p:spPr>
        <p:txBody>
          <a:bodyPr vert="horz" wrap="square" lIns="91440" tIns="45720" rIns="91440" bIns="45720" anchor="t"/>
          <a:p>
            <a:pPr eaLnBrk="1" hangingPunct="1">
              <a:buNone/>
            </a:pPr>
            <a:r>
              <a:rPr lang="zh-CN" altLang="en-US" sz="4400" dirty="0">
                <a:solidFill>
                  <a:srgbClr val="FF0000"/>
                </a:solidFill>
              </a:rPr>
              <a:t>        通讯</a:t>
            </a:r>
            <a:r>
              <a:rPr lang="zh-CN" altLang="en-US" dirty="0"/>
              <a:t>，是运用</a:t>
            </a:r>
            <a:r>
              <a:rPr lang="zh-CN" altLang="en-US" dirty="0">
                <a:hlinkClick r:id="rId2"/>
              </a:rPr>
              <a:t>叙述</a:t>
            </a:r>
            <a:r>
              <a:rPr lang="zh-CN" altLang="en-US" dirty="0"/>
              <a:t>、</a:t>
            </a:r>
            <a:r>
              <a:rPr lang="zh-CN" altLang="en-US" dirty="0">
                <a:hlinkClick r:id="rId3"/>
              </a:rPr>
              <a:t>描写</a:t>
            </a:r>
            <a:r>
              <a:rPr lang="zh-CN" altLang="en-US" dirty="0"/>
              <a:t>、</a:t>
            </a:r>
            <a:r>
              <a:rPr lang="zh-CN" altLang="en-US" dirty="0">
                <a:hlinkClick r:id="rId4"/>
              </a:rPr>
              <a:t>抒情</a:t>
            </a:r>
            <a:r>
              <a:rPr lang="zh-CN" altLang="en-US" dirty="0"/>
              <a:t>、</a:t>
            </a:r>
            <a:r>
              <a:rPr lang="zh-CN" altLang="en-US" dirty="0">
                <a:hlinkClick r:id="rId5"/>
              </a:rPr>
              <a:t>议论</a:t>
            </a:r>
            <a:r>
              <a:rPr lang="zh-CN" altLang="en-US" dirty="0"/>
              <a:t>等多种手法，</a:t>
            </a:r>
            <a:r>
              <a:rPr lang="zh-CN" altLang="en-US" dirty="0">
                <a:hlinkClick r:id="rId6"/>
              </a:rPr>
              <a:t>具体</a:t>
            </a:r>
            <a:r>
              <a:rPr lang="zh-CN" altLang="en-US" dirty="0"/>
              <a:t>、生动、形象地反映</a:t>
            </a:r>
            <a:r>
              <a:rPr lang="zh-CN" altLang="en-US" dirty="0">
                <a:hlinkClick r:id="rId7"/>
              </a:rPr>
              <a:t>新闻</a:t>
            </a:r>
            <a:r>
              <a:rPr lang="zh-CN" altLang="en-US" dirty="0"/>
              <a:t>事件或典型人物的一种新闻报道形式。</a:t>
            </a:r>
            <a:endParaRPr lang="zh-CN" altLang="en-US" dirty="0"/>
          </a:p>
          <a:p>
            <a:pPr eaLnBrk="1" hangingPunct="1">
              <a:buNone/>
            </a:pPr>
            <a:r>
              <a:rPr lang="zh-CN" altLang="en-US" dirty="0"/>
              <a:t>          它是</a:t>
            </a:r>
            <a:r>
              <a:rPr lang="zh-CN" altLang="en-US" dirty="0">
                <a:hlinkClick r:id="rId8"/>
              </a:rPr>
              <a:t>记叙文</a:t>
            </a:r>
            <a:r>
              <a:rPr lang="zh-CN" altLang="en-US" dirty="0"/>
              <a:t>的一种，是报纸、广播电台、通讯社常用的文体。它包括</a:t>
            </a:r>
            <a:r>
              <a:rPr lang="zh-CN" altLang="en-US" dirty="0">
                <a:solidFill>
                  <a:srgbClr val="3333FF"/>
                </a:solidFill>
              </a:rPr>
              <a:t>人物通讯</a:t>
            </a:r>
            <a:r>
              <a:rPr lang="zh-CN" altLang="en-US" dirty="0"/>
              <a:t>和</a:t>
            </a:r>
            <a:r>
              <a:rPr lang="zh-CN" altLang="en-US" dirty="0">
                <a:solidFill>
                  <a:srgbClr val="3333FF"/>
                </a:solidFill>
              </a:rPr>
              <a:t>事件通讯</a:t>
            </a:r>
            <a:r>
              <a:rPr lang="zh-CN" altLang="en-US" dirty="0"/>
              <a:t>两类，它和消息一样，要求</a:t>
            </a:r>
            <a:r>
              <a:rPr lang="zh-CN" altLang="en-US" dirty="0">
                <a:solidFill>
                  <a:srgbClr val="3333FF"/>
                </a:solidFill>
              </a:rPr>
              <a:t>及时、准确</a:t>
            </a:r>
            <a:r>
              <a:rPr lang="zh-CN" altLang="en-US" dirty="0"/>
              <a:t>地报道生活中有意义的人和事，但报道的内容比消息更具体更系统。</a:t>
            </a:r>
            <a:endParaRPr lang="zh-CN" altLang="en-US" dirty="0"/>
          </a:p>
        </p:txBody>
      </p:sp>
      <p:pic>
        <p:nvPicPr>
          <p:cNvPr id="12294" name="Picture 21"/>
          <p:cNvPicPr>
            <a:picLocks noChangeAspect="1"/>
          </p:cNvPicPr>
          <p:nvPr/>
        </p:nvPicPr>
        <p:blipFill>
          <a:blip r:embed="rId9"/>
          <a:stretch>
            <a:fillRect/>
          </a:stretch>
        </p:blipFill>
        <p:spPr>
          <a:xfrm>
            <a:off x="7924800" y="6184900"/>
            <a:ext cx="1219200" cy="673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3">
                                            <p:bg/>
                                          </p:spTgt>
                                        </p:tgtEl>
                                        <p:attrNameLst>
                                          <p:attrName>style.visibility</p:attrName>
                                        </p:attrNameLst>
                                      </p:cBhvr>
                                      <p:to>
                                        <p:strVal val="visible"/>
                                      </p:to>
                                    </p:set>
                                    <p:anim calcmode="lin" valueType="num">
                                      <p:cBhvr additive="base">
                                        <p:cTn id="7" dur="500" fill="hold"/>
                                        <p:tgtEl>
                                          <p:spTgt spid="1229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229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293">
                                            <p:txEl>
                                              <p:pRg st="0" end="0"/>
                                            </p:txEl>
                                          </p:spTgt>
                                        </p:tgtEl>
                                        <p:attrNameLst>
                                          <p:attrName>style.visibility</p:attrName>
                                        </p:attrNameLst>
                                      </p:cBhvr>
                                      <p:to>
                                        <p:strVal val="visible"/>
                                      </p:to>
                                    </p:set>
                                    <p:anim calcmode="lin" valueType="num">
                                      <p:cBhvr additive="base">
                                        <p:cTn id="13" dur="500" fill="hold"/>
                                        <p:tgtEl>
                                          <p:spTgt spid="1229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9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293">
                                            <p:txEl>
                                              <p:pRg st="1" end="1"/>
                                            </p:txEl>
                                          </p:spTgt>
                                        </p:tgtEl>
                                        <p:attrNameLst>
                                          <p:attrName>style.visibility</p:attrName>
                                        </p:attrNameLst>
                                      </p:cBhvr>
                                      <p:to>
                                        <p:strVal val="visible"/>
                                      </p:to>
                                    </p:set>
                                    <p:anim calcmode="lin" valueType="num">
                                      <p:cBhvr additive="base">
                                        <p:cTn id="19" dur="500" fill="hold"/>
                                        <p:tgtEl>
                                          <p:spTgt spid="1229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9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4" name="图片 8" descr="山底5.png"/>
          <p:cNvPicPr>
            <a:picLocks noChangeAspect="1"/>
          </p:cNvPicPr>
          <p:nvPr/>
        </p:nvPicPr>
        <p:blipFill>
          <a:blip r:embed="rId1"/>
          <a:stretch>
            <a:fillRect/>
          </a:stretch>
        </p:blipFill>
        <p:spPr>
          <a:xfrm>
            <a:off x="0" y="4751388"/>
            <a:ext cx="9144000" cy="2106612"/>
          </a:xfrm>
          <a:prstGeom prst="rect">
            <a:avLst/>
          </a:prstGeom>
          <a:noFill/>
          <a:ln w="9525">
            <a:noFill/>
          </a:ln>
        </p:spPr>
      </p:pic>
      <p:sp>
        <p:nvSpPr>
          <p:cNvPr id="13316" name="标题 1"/>
          <p:cNvSpPr>
            <a:spLocks noGrp="1"/>
          </p:cNvSpPr>
          <p:nvPr>
            <p:ph type="title"/>
          </p:nvPr>
        </p:nvSpPr>
        <p:spPr>
          <a:xfrm>
            <a:off x="468313" y="115888"/>
            <a:ext cx="8229600" cy="1143000"/>
          </a:xfrm>
        </p:spPr>
        <p:txBody>
          <a:bodyPr vert="horz" wrap="square" lIns="91440" tIns="45720" rIns="91440" bIns="45720" anchor="ctr"/>
          <a:p>
            <a:pPr eaLnBrk="1" hangingPunct="1"/>
            <a:r>
              <a:rPr lang="zh-CN" altLang="en-US" sz="4800" b="1" dirty="0">
                <a:ln w="22225">
                  <a:solidFill>
                    <a:schemeClr val="accent2"/>
                  </a:solidFill>
                  <a:prstDash val="solid"/>
                </a:ln>
                <a:solidFill>
                  <a:schemeClr val="accent2">
                    <a:lumMod val="40000"/>
                    <a:lumOff val="60000"/>
                  </a:schemeClr>
                </a:solidFill>
                <a:effectLst/>
              </a:rPr>
              <a:t>通讯的特点</a:t>
            </a:r>
            <a:endParaRPr lang="zh-CN" altLang="en-US" sz="4800" b="1" dirty="0">
              <a:ln w="22225">
                <a:solidFill>
                  <a:schemeClr val="accent2"/>
                </a:solidFill>
                <a:prstDash val="solid"/>
              </a:ln>
              <a:solidFill>
                <a:schemeClr val="accent2">
                  <a:lumMod val="40000"/>
                  <a:lumOff val="60000"/>
                </a:schemeClr>
              </a:solidFill>
              <a:effectLst/>
            </a:endParaRPr>
          </a:p>
        </p:txBody>
      </p:sp>
      <p:sp>
        <p:nvSpPr>
          <p:cNvPr id="13317" name="内容占位符 2"/>
          <p:cNvSpPr>
            <a:spLocks noGrp="1"/>
          </p:cNvSpPr>
          <p:nvPr>
            <p:ph idx="1"/>
          </p:nvPr>
        </p:nvSpPr>
        <p:spPr>
          <a:xfrm>
            <a:off x="250825" y="1628775"/>
            <a:ext cx="8066088" cy="3529013"/>
          </a:xfrm>
          <a:solidFill>
            <a:schemeClr val="bg1">
              <a:alpha val="45097"/>
            </a:schemeClr>
          </a:solidFill>
        </p:spPr>
        <p:txBody>
          <a:bodyPr vert="horz" wrap="square" lIns="91440" tIns="45720" rIns="91440" bIns="45720" anchor="t"/>
          <a:p>
            <a:pPr eaLnBrk="1" hangingPunct="1"/>
            <a:r>
              <a:rPr lang="zh-CN" altLang="en-US" sz="3600" b="1" dirty="0"/>
              <a:t>严格的真实性。</a:t>
            </a:r>
            <a:endParaRPr lang="zh-CN" altLang="en-US" sz="3600" b="1" dirty="0"/>
          </a:p>
          <a:p>
            <a:pPr eaLnBrk="1" hangingPunct="1"/>
            <a:r>
              <a:rPr lang="zh-CN" altLang="en-US" sz="3600" b="1" dirty="0"/>
              <a:t>报道的客观性。</a:t>
            </a:r>
            <a:endParaRPr lang="zh-CN" altLang="en-US" sz="3600" b="1" dirty="0"/>
          </a:p>
          <a:p>
            <a:pPr eaLnBrk="1" hangingPunct="1"/>
            <a:r>
              <a:rPr lang="zh-CN" altLang="en-US" sz="3600" b="1" dirty="0"/>
              <a:t>较弱的时间性。（相对新闻消息而言）</a:t>
            </a:r>
            <a:endParaRPr lang="zh-CN" altLang="en-US" sz="3600" b="1" dirty="0"/>
          </a:p>
          <a:p>
            <a:pPr eaLnBrk="1" hangingPunct="1"/>
            <a:r>
              <a:rPr lang="zh-CN" altLang="en-US" sz="3600" b="1" dirty="0"/>
              <a:t>描写的形象性。</a:t>
            </a:r>
            <a:endParaRPr lang="zh-CN" altLang="en-US" sz="3600" b="1" dirty="0"/>
          </a:p>
          <a:p>
            <a:pPr eaLnBrk="1" hangingPunct="1"/>
            <a:r>
              <a:rPr lang="zh-CN" altLang="en-US" sz="3600" b="1" dirty="0"/>
              <a:t>议论色彩较浓</a:t>
            </a:r>
            <a:endParaRPr lang="zh-CN" altLang="en-US" sz="3600" b="1" dirty="0"/>
          </a:p>
          <a:p>
            <a:pPr eaLnBrk="1" hangingPunct="1">
              <a:buNone/>
            </a:pPr>
            <a:endParaRPr lang="zh-CN" altLang="en-US" dirty="0"/>
          </a:p>
        </p:txBody>
      </p:sp>
      <p:pic>
        <p:nvPicPr>
          <p:cNvPr id="13318" name="Picture 21"/>
          <p:cNvPicPr>
            <a:picLocks noChangeAspect="1"/>
          </p:cNvPicPr>
          <p:nvPr/>
        </p:nvPicPr>
        <p:blipFill>
          <a:blip r:embed="rId2"/>
          <a:stretch>
            <a:fillRect/>
          </a:stretch>
        </p:blipFill>
        <p:spPr>
          <a:xfrm>
            <a:off x="7924800" y="6184900"/>
            <a:ext cx="1219200" cy="673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7">
                                            <p:bg/>
                                          </p:spTgt>
                                        </p:tgtEl>
                                        <p:attrNameLst>
                                          <p:attrName>style.visibility</p:attrName>
                                        </p:attrNameLst>
                                      </p:cBhvr>
                                      <p:to>
                                        <p:strVal val="visible"/>
                                      </p:to>
                                    </p:set>
                                    <p:anim calcmode="lin" valueType="num">
                                      <p:cBhvr additive="base">
                                        <p:cTn id="7" dur="500" fill="hold"/>
                                        <p:tgtEl>
                                          <p:spTgt spid="13317">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3317">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317">
                                            <p:txEl>
                                              <p:pRg st="0" end="0"/>
                                            </p:txEl>
                                          </p:spTgt>
                                        </p:tgtEl>
                                        <p:attrNameLst>
                                          <p:attrName>style.visibility</p:attrName>
                                        </p:attrNameLst>
                                      </p:cBhvr>
                                      <p:to>
                                        <p:strVal val="visible"/>
                                      </p:to>
                                    </p:set>
                                    <p:anim calcmode="lin" valueType="num">
                                      <p:cBhvr additive="base">
                                        <p:cTn id="13" dur="500" fill="hold"/>
                                        <p:tgtEl>
                                          <p:spTgt spid="1331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317">
                                            <p:txEl>
                                              <p:pRg st="1" end="1"/>
                                            </p:txEl>
                                          </p:spTgt>
                                        </p:tgtEl>
                                        <p:attrNameLst>
                                          <p:attrName>style.visibility</p:attrName>
                                        </p:attrNameLst>
                                      </p:cBhvr>
                                      <p:to>
                                        <p:strVal val="visible"/>
                                      </p:to>
                                    </p:set>
                                    <p:anim calcmode="lin" valueType="num">
                                      <p:cBhvr additive="base">
                                        <p:cTn id="19" dur="500" fill="hold"/>
                                        <p:tgtEl>
                                          <p:spTgt spid="13317">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317">
                                            <p:txEl>
                                              <p:pRg st="2" end="2"/>
                                            </p:txEl>
                                          </p:spTgt>
                                        </p:tgtEl>
                                        <p:attrNameLst>
                                          <p:attrName>style.visibility</p:attrName>
                                        </p:attrNameLst>
                                      </p:cBhvr>
                                      <p:to>
                                        <p:strVal val="visible"/>
                                      </p:to>
                                    </p:set>
                                    <p:anim calcmode="lin" valueType="num">
                                      <p:cBhvr additive="base">
                                        <p:cTn id="25" dur="500" fill="hold"/>
                                        <p:tgtEl>
                                          <p:spTgt spid="1331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31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317">
                                            <p:txEl>
                                              <p:pRg st="3" end="3"/>
                                            </p:txEl>
                                          </p:spTgt>
                                        </p:tgtEl>
                                        <p:attrNameLst>
                                          <p:attrName>style.visibility</p:attrName>
                                        </p:attrNameLst>
                                      </p:cBhvr>
                                      <p:to>
                                        <p:strVal val="visible"/>
                                      </p:to>
                                    </p:set>
                                    <p:anim calcmode="lin" valueType="num">
                                      <p:cBhvr additive="base">
                                        <p:cTn id="31" dur="500" fill="hold"/>
                                        <p:tgtEl>
                                          <p:spTgt spid="13317">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31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317">
                                            <p:txEl>
                                              <p:pRg st="4" end="4"/>
                                            </p:txEl>
                                          </p:spTgt>
                                        </p:tgtEl>
                                        <p:attrNameLst>
                                          <p:attrName>style.visibility</p:attrName>
                                        </p:attrNameLst>
                                      </p:cBhvr>
                                      <p:to>
                                        <p:strVal val="visible"/>
                                      </p:to>
                                    </p:set>
                                    <p:anim calcmode="lin" valueType="num">
                                      <p:cBhvr additive="base">
                                        <p:cTn id="37" dur="500" fill="hold"/>
                                        <p:tgtEl>
                                          <p:spTgt spid="13317">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331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9" name="标题 1"/>
          <p:cNvSpPr>
            <a:spLocks noGrp="1"/>
          </p:cNvSpPr>
          <p:nvPr>
            <p:ph type="title"/>
          </p:nvPr>
        </p:nvSpPr>
        <p:spPr>
          <a:xfrm>
            <a:off x="395288" y="0"/>
            <a:ext cx="8229600" cy="1143000"/>
          </a:xfrm>
        </p:spPr>
        <p:txBody>
          <a:bodyPr vert="horz" wrap="square" lIns="91440" tIns="45720" rIns="91440" bIns="45720" anchor="ctr"/>
          <a:p>
            <a:pPr eaLnBrk="1" hangingPunct="1"/>
            <a:r>
              <a:rPr lang="zh-CN" altLang="en-US" sz="4800" b="1" dirty="0">
                <a:ln w="22225">
                  <a:solidFill>
                    <a:schemeClr val="accent2"/>
                  </a:solidFill>
                  <a:prstDash val="solid"/>
                </a:ln>
                <a:solidFill>
                  <a:schemeClr val="accent2">
                    <a:lumMod val="40000"/>
                    <a:lumOff val="60000"/>
                  </a:schemeClr>
                </a:solidFill>
                <a:effectLst/>
              </a:rPr>
              <a:t>通讯的分类</a:t>
            </a:r>
            <a:endParaRPr lang="zh-CN" altLang="en-US" sz="4800" b="1" dirty="0">
              <a:ln w="22225">
                <a:solidFill>
                  <a:schemeClr val="accent2"/>
                </a:solidFill>
                <a:prstDash val="solid"/>
              </a:ln>
              <a:solidFill>
                <a:schemeClr val="accent2">
                  <a:lumMod val="40000"/>
                  <a:lumOff val="60000"/>
                </a:schemeClr>
              </a:solidFill>
              <a:effectLst/>
            </a:endParaRPr>
          </a:p>
        </p:txBody>
      </p:sp>
      <p:sp>
        <p:nvSpPr>
          <p:cNvPr id="14340" name="内容占位符 2"/>
          <p:cNvSpPr>
            <a:spLocks noGrp="1"/>
          </p:cNvSpPr>
          <p:nvPr>
            <p:ph idx="1"/>
          </p:nvPr>
        </p:nvSpPr>
        <p:spPr>
          <a:solidFill>
            <a:schemeClr val="bg1">
              <a:alpha val="34117"/>
            </a:schemeClr>
          </a:solidFill>
        </p:spPr>
        <p:txBody>
          <a:bodyPr vert="horz" wrap="square" lIns="91440" tIns="45720" rIns="91440" bIns="45720" anchor="t"/>
          <a:p>
            <a:pPr eaLnBrk="1" hangingPunct="1"/>
            <a:r>
              <a:rPr lang="zh-CN" altLang="en-US" b="1" dirty="0"/>
              <a:t>按内容分</a:t>
            </a:r>
            <a:endParaRPr lang="zh-CN" altLang="en-US" dirty="0"/>
          </a:p>
          <a:p>
            <a:pPr eaLnBrk="1" hangingPunct="1"/>
            <a:r>
              <a:rPr lang="zh-CN" altLang="en-US" dirty="0"/>
              <a:t>通讯一般分为</a:t>
            </a:r>
            <a:r>
              <a:rPr lang="zh-CN" altLang="en-US" dirty="0">
                <a:hlinkClick r:id="rId1"/>
              </a:rPr>
              <a:t>人物通讯</a:t>
            </a:r>
            <a:r>
              <a:rPr lang="zh-CN" altLang="en-US" dirty="0"/>
              <a:t>、</a:t>
            </a:r>
            <a:r>
              <a:rPr lang="zh-CN" altLang="en-US" dirty="0">
                <a:hlinkClick r:id="rId2"/>
              </a:rPr>
              <a:t>事件通讯</a:t>
            </a:r>
            <a:r>
              <a:rPr lang="zh-CN" altLang="en-US" dirty="0"/>
              <a:t>、</a:t>
            </a:r>
            <a:r>
              <a:rPr lang="zh-CN" altLang="en-US" dirty="0">
                <a:hlinkClick r:id="rId3"/>
              </a:rPr>
              <a:t>概貌通讯</a:t>
            </a:r>
            <a:r>
              <a:rPr lang="zh-CN" altLang="en-US" dirty="0"/>
              <a:t>、</a:t>
            </a:r>
            <a:r>
              <a:rPr lang="zh-CN" altLang="en-US" dirty="0">
                <a:hlinkClick r:id="rId4"/>
              </a:rPr>
              <a:t>工作通讯</a:t>
            </a:r>
            <a:r>
              <a:rPr lang="zh-CN" altLang="en-US" dirty="0"/>
              <a:t>。</a:t>
            </a:r>
            <a:endParaRPr lang="zh-CN" altLang="en-US" dirty="0"/>
          </a:p>
          <a:p>
            <a:pPr eaLnBrk="1" hangingPunct="1"/>
            <a:r>
              <a:rPr lang="zh-CN" altLang="en-US" b="1" dirty="0"/>
              <a:t>按形式分</a:t>
            </a:r>
            <a:endParaRPr lang="zh-CN" altLang="en-US" dirty="0"/>
          </a:p>
          <a:p>
            <a:pPr eaLnBrk="1" hangingPunct="1"/>
            <a:r>
              <a:rPr lang="zh-CN" altLang="en-US" dirty="0"/>
              <a:t>通讯分为一般记事通讯、</a:t>
            </a:r>
            <a:r>
              <a:rPr lang="zh-CN" altLang="en-US" dirty="0">
                <a:hlinkClick r:id="rId5"/>
              </a:rPr>
              <a:t>访问记</a:t>
            </a:r>
            <a:r>
              <a:rPr lang="zh-CN" altLang="en-US" dirty="0"/>
              <a:t>（专访、人物专访）、小故事、集纳、巡礼、纪实、见闻、特写、速写、侧记、散记、采访</a:t>
            </a:r>
            <a:r>
              <a:rPr lang="zh-CN" altLang="en-US" dirty="0">
                <a:hlinkClick r:id="rId6"/>
              </a:rPr>
              <a:t>札记</a:t>
            </a:r>
            <a:r>
              <a:rPr lang="zh-CN" altLang="en-US" dirty="0"/>
              <a:t>。</a:t>
            </a:r>
            <a:endParaRPr lang="zh-CN" altLang="en-US" dirty="0"/>
          </a:p>
          <a:p>
            <a:pPr eaLnBrk="1" hangingPunct="1"/>
            <a:endParaRPr lang="zh-CN" altLang="en-US" dirty="0"/>
          </a:p>
        </p:txBody>
      </p:sp>
      <p:pic>
        <p:nvPicPr>
          <p:cNvPr id="14341" name="图片 8" descr="山底5.png"/>
          <p:cNvPicPr>
            <a:picLocks noChangeAspect="1"/>
          </p:cNvPicPr>
          <p:nvPr/>
        </p:nvPicPr>
        <p:blipFill>
          <a:blip r:embed="rId7"/>
          <a:stretch>
            <a:fillRect/>
          </a:stretch>
        </p:blipFill>
        <p:spPr>
          <a:xfrm>
            <a:off x="0" y="4751388"/>
            <a:ext cx="9144000" cy="2106612"/>
          </a:xfrm>
          <a:prstGeom prst="rect">
            <a:avLst/>
          </a:prstGeom>
          <a:noFill/>
          <a:ln w="9525">
            <a:noFill/>
          </a:ln>
        </p:spPr>
      </p:pic>
      <p:pic>
        <p:nvPicPr>
          <p:cNvPr id="14342" name="Picture 21"/>
          <p:cNvPicPr>
            <a:picLocks noChangeAspect="1"/>
          </p:cNvPicPr>
          <p:nvPr/>
        </p:nvPicPr>
        <p:blipFill>
          <a:blip r:embed="rId8"/>
          <a:stretch>
            <a:fillRect/>
          </a:stretch>
        </p:blipFill>
        <p:spPr>
          <a:xfrm>
            <a:off x="7924800" y="6184900"/>
            <a:ext cx="1219200" cy="673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40">
                                            <p:bg/>
                                          </p:spTgt>
                                        </p:tgtEl>
                                        <p:attrNameLst>
                                          <p:attrName>style.visibility</p:attrName>
                                        </p:attrNameLst>
                                      </p:cBhvr>
                                      <p:to>
                                        <p:strVal val="visible"/>
                                      </p:to>
                                    </p:set>
                                    <p:anim calcmode="lin" valueType="num">
                                      <p:cBhvr additive="base">
                                        <p:cTn id="7" dur="500" fill="hold"/>
                                        <p:tgtEl>
                                          <p:spTgt spid="14340">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4340">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340">
                                            <p:txEl>
                                              <p:pRg st="0" end="0"/>
                                            </p:txEl>
                                          </p:spTgt>
                                        </p:tgtEl>
                                        <p:attrNameLst>
                                          <p:attrName>style.visibility</p:attrName>
                                        </p:attrNameLst>
                                      </p:cBhvr>
                                      <p:to>
                                        <p:strVal val="visible"/>
                                      </p:to>
                                    </p:set>
                                    <p:anim calcmode="lin" valueType="num">
                                      <p:cBhvr additive="base">
                                        <p:cTn id="13" dur="500" fill="hold"/>
                                        <p:tgtEl>
                                          <p:spTgt spid="1434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34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340">
                                            <p:txEl>
                                              <p:pRg st="1" end="1"/>
                                            </p:txEl>
                                          </p:spTgt>
                                        </p:tgtEl>
                                        <p:attrNameLst>
                                          <p:attrName>style.visibility</p:attrName>
                                        </p:attrNameLst>
                                      </p:cBhvr>
                                      <p:to>
                                        <p:strVal val="visible"/>
                                      </p:to>
                                    </p:set>
                                    <p:anim calcmode="lin" valueType="num">
                                      <p:cBhvr additive="base">
                                        <p:cTn id="19" dur="500" fill="hold"/>
                                        <p:tgtEl>
                                          <p:spTgt spid="14340">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34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340">
                                            <p:txEl>
                                              <p:pRg st="2" end="2"/>
                                            </p:txEl>
                                          </p:spTgt>
                                        </p:tgtEl>
                                        <p:attrNameLst>
                                          <p:attrName>style.visibility</p:attrName>
                                        </p:attrNameLst>
                                      </p:cBhvr>
                                      <p:to>
                                        <p:strVal val="visible"/>
                                      </p:to>
                                    </p:set>
                                    <p:anim calcmode="lin" valueType="num">
                                      <p:cBhvr additive="base">
                                        <p:cTn id="25" dur="500" fill="hold"/>
                                        <p:tgtEl>
                                          <p:spTgt spid="14340">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34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340">
                                            <p:txEl>
                                              <p:pRg st="3" end="3"/>
                                            </p:txEl>
                                          </p:spTgt>
                                        </p:tgtEl>
                                        <p:attrNameLst>
                                          <p:attrName>style.visibility</p:attrName>
                                        </p:attrNameLst>
                                      </p:cBhvr>
                                      <p:to>
                                        <p:strVal val="visible"/>
                                      </p:to>
                                    </p:set>
                                    <p:anim calcmode="lin" valueType="num">
                                      <p:cBhvr additive="base">
                                        <p:cTn id="31" dur="500" fill="hold"/>
                                        <p:tgtEl>
                                          <p:spTgt spid="14340">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434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ln w="22225">
                  <a:solidFill>
                    <a:schemeClr val="accent2"/>
                  </a:solidFill>
                  <a:prstDash val="solid"/>
                </a:ln>
                <a:solidFill>
                  <a:schemeClr val="accent2">
                    <a:lumMod val="40000"/>
                    <a:lumOff val="60000"/>
                  </a:schemeClr>
                </a:solidFill>
                <a:effectLst/>
                <a:sym typeface="+mn-ea"/>
              </a:rPr>
              <a:t>通讯与消息的区别。</a:t>
            </a:r>
            <a:br>
              <a:rPr lang="zh-CN" altLang="en-US"/>
            </a:br>
            <a:endParaRPr lang="zh-CN" altLang="en-US"/>
          </a:p>
        </p:txBody>
      </p:sp>
      <p:sp>
        <p:nvSpPr>
          <p:cNvPr id="3" name="内容占位符 2"/>
          <p:cNvSpPr>
            <a:spLocks noGrp="1"/>
          </p:cNvSpPr>
          <p:nvPr>
            <p:ph idx="1"/>
          </p:nvPr>
        </p:nvSpPr>
        <p:spPr>
          <a:xfrm>
            <a:off x="64135" y="666115"/>
            <a:ext cx="9016365" cy="4526280"/>
          </a:xfrm>
        </p:spPr>
        <p:txBody>
          <a:bodyPr/>
          <a:p>
            <a:r>
              <a:rPr lang="zh-CN" altLang="en-US" sz="2800"/>
              <a:t>(1)以时效性看，消息要求更高，通讯发稿件较慢，要求更详细、深刻、生动、典型，同时强调报道的完整性。</a:t>
            </a:r>
            <a:endParaRPr lang="zh-CN" altLang="en-US" sz="2800"/>
          </a:p>
          <a:p>
            <a:r>
              <a:rPr lang="zh-CN" altLang="en-US" sz="2800"/>
              <a:t>(2)从内容上看，消息内容广泛，但只是高度概括的报道；通讯报道的是有影响有特点的人和事。</a:t>
            </a:r>
            <a:endParaRPr lang="zh-CN" altLang="en-US" sz="2800"/>
          </a:p>
          <a:p>
            <a:r>
              <a:rPr lang="zh-CN" altLang="en-US" sz="2800"/>
              <a:t>(3)从篇幅来看，消息较短，通讯一般篇幅较长。</a:t>
            </a:r>
            <a:endParaRPr lang="zh-CN" altLang="en-US" sz="2800"/>
          </a:p>
          <a:p>
            <a:r>
              <a:rPr lang="zh-CN" altLang="en-US" sz="2800"/>
              <a:t>(4)从表达方式看，消息多用叙述，语言简洁明快；通讯虽以叙述为主，但可灵活运用描写及抒情、议论，并可使用比喻、拟人、排比、反问等修辞手法，提高语言表现力。</a:t>
            </a:r>
            <a:endParaRPr lang="zh-CN" altLang="en-US" sz="2800"/>
          </a:p>
          <a:p>
            <a:r>
              <a:rPr lang="zh-CN" altLang="en-US" sz="2800"/>
              <a:t>(5)从人称上看消息采用第三人称叙事，以局外人的姿态出现；通讯则是第一、二、三人称各显所长，各需所需。</a:t>
            </a: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50" name="Picture 2"/>
          <p:cNvPicPr>
            <a:picLocks noChangeAspect="1"/>
          </p:cNvPicPr>
          <p:nvPr/>
        </p:nvPicPr>
        <p:blipFill>
          <a:blip r:embed="rId1"/>
          <a:stretch>
            <a:fillRect/>
          </a:stretch>
        </p:blipFill>
        <p:spPr>
          <a:xfrm>
            <a:off x="276860" y="1557655"/>
            <a:ext cx="8381365" cy="5180965"/>
          </a:xfrm>
          <a:prstGeom prst="rect">
            <a:avLst/>
          </a:prstGeom>
          <a:noFill/>
          <a:ln w="9525">
            <a:noFill/>
          </a:ln>
        </p:spPr>
      </p:pic>
      <p:sp>
        <p:nvSpPr>
          <p:cNvPr id="2051" name="标题 1"/>
          <p:cNvSpPr>
            <a:spLocks noGrp="1"/>
          </p:cNvSpPr>
          <p:nvPr>
            <p:ph type="ctrTitle"/>
          </p:nvPr>
        </p:nvSpPr>
        <p:spPr>
          <a:xfrm>
            <a:off x="402908" y="87630"/>
            <a:ext cx="7772400" cy="1470025"/>
          </a:xfrm>
        </p:spPr>
        <p:txBody>
          <a:bodyPr vert="horz" wrap="square" lIns="91440" tIns="45720" rIns="91440" bIns="45720" anchor="ctr"/>
          <a:p>
            <a:pPr eaLnBrk="1" hangingPunct="1"/>
            <a:r>
              <a:rPr lang="zh-CN" altLang="en-US" sz="5400" b="1" dirty="0">
                <a:solidFill>
                  <a:srgbClr val="7030A0"/>
                </a:solidFill>
              </a:rPr>
              <a:t>一着惊海天</a:t>
            </a:r>
            <a:endParaRPr lang="zh-CN" altLang="en-US" sz="5400" b="1" dirty="0">
              <a:solidFill>
                <a:srgbClr val="7030A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42875" y="1589405"/>
            <a:ext cx="8637905" cy="4526280"/>
          </a:xfrm>
        </p:spPr>
        <p:txBody>
          <a:bodyPr/>
          <a:p>
            <a:r>
              <a:rPr lang="zh-CN" altLang="en-US" sz="4000" b="1">
                <a:solidFill>
                  <a:srgbClr val="FF0000"/>
                </a:solidFill>
              </a:rPr>
              <a:t>桅</a:t>
            </a:r>
            <a:r>
              <a:rPr lang="zh-CN" altLang="en-US" sz="4000" b="1"/>
              <a:t>杆     浩</a:t>
            </a:r>
            <a:r>
              <a:rPr lang="zh-CN" altLang="en-US" sz="4000" b="1">
                <a:solidFill>
                  <a:srgbClr val="FF0000"/>
                </a:solidFill>
              </a:rPr>
              <a:t>瀚</a:t>
            </a:r>
            <a:r>
              <a:rPr lang="zh-CN" altLang="en-US" sz="4000" b="1"/>
              <a:t>     </a:t>
            </a:r>
            <a:r>
              <a:rPr lang="zh-CN" altLang="en-US" sz="4000" b="1">
                <a:solidFill>
                  <a:srgbClr val="FF0000"/>
                </a:solidFill>
              </a:rPr>
              <a:t>娴</a:t>
            </a:r>
            <a:r>
              <a:rPr lang="zh-CN" altLang="en-US" sz="4000" b="1"/>
              <a:t>熟      咆</a:t>
            </a:r>
            <a:r>
              <a:rPr lang="zh-CN" altLang="en-US" sz="4000" b="1">
                <a:solidFill>
                  <a:srgbClr val="FF0000"/>
                </a:solidFill>
              </a:rPr>
              <a:t>哮  </a:t>
            </a:r>
            <a:r>
              <a:rPr lang="zh-CN" altLang="en-US" sz="4000" b="1"/>
              <a:t>      紧</a:t>
            </a:r>
            <a:r>
              <a:rPr lang="zh-CN" altLang="en-US" sz="4000" b="1">
                <a:solidFill>
                  <a:srgbClr val="FF0000"/>
                </a:solidFill>
              </a:rPr>
              <a:t>绷 </a:t>
            </a:r>
            <a:r>
              <a:rPr lang="zh-CN" altLang="en-US" sz="4000" b="1"/>
              <a:t>      </a:t>
            </a:r>
            <a:endParaRPr lang="zh-CN" altLang="en-US" sz="4000" b="1"/>
          </a:p>
          <a:p>
            <a:endParaRPr lang="zh-CN" altLang="en-US" sz="4000" b="1"/>
          </a:p>
          <a:p>
            <a:r>
              <a:rPr lang="zh-CN" altLang="en-US" sz="4000" b="1">
                <a:solidFill>
                  <a:srgbClr val="FF0000"/>
                </a:solidFill>
              </a:rPr>
              <a:t>镌</a:t>
            </a:r>
            <a:r>
              <a:rPr lang="zh-CN" altLang="en-US" sz="4000" b="1"/>
              <a:t>刻  一丝不</a:t>
            </a:r>
            <a:r>
              <a:rPr lang="zh-CN" altLang="en-US" sz="4000" b="1">
                <a:solidFill>
                  <a:srgbClr val="FF0000"/>
                </a:solidFill>
              </a:rPr>
              <a:t>苟</a:t>
            </a:r>
            <a:r>
              <a:rPr lang="zh-CN" altLang="en-US" sz="4000" b="1"/>
              <a:t>   </a:t>
            </a:r>
            <a:r>
              <a:rPr lang="zh-CN" altLang="en-US" sz="4000" b="1">
                <a:solidFill>
                  <a:srgbClr val="FF0000"/>
                </a:solidFill>
              </a:rPr>
              <a:t>白</a:t>
            </a:r>
            <a:r>
              <a:rPr lang="zh-CN" altLang="en-US" sz="4000" b="1"/>
              <a:t>手起家   </a:t>
            </a:r>
            <a:r>
              <a:rPr lang="zh-CN" altLang="en-US" sz="4000" b="1">
                <a:solidFill>
                  <a:srgbClr val="FF0000"/>
                </a:solidFill>
              </a:rPr>
              <a:t>殚精竭虑</a:t>
            </a:r>
            <a:endParaRPr lang="zh-CN" altLang="en-US" sz="4000" b="1">
              <a:solidFill>
                <a:srgbClr val="FF0000"/>
              </a:solidFill>
            </a:endParaRPr>
          </a:p>
        </p:txBody>
      </p:sp>
      <p:sp>
        <p:nvSpPr>
          <p:cNvPr id="5" name="矩形 4"/>
          <p:cNvSpPr/>
          <p:nvPr/>
        </p:nvSpPr>
        <p:spPr>
          <a:xfrm>
            <a:off x="2131060" y="171450"/>
            <a:ext cx="3243580" cy="1014730"/>
          </a:xfrm>
          <a:prstGeom prst="rect">
            <a:avLst/>
          </a:prstGeom>
          <a:noFill/>
          <a:ln>
            <a:noFill/>
          </a:ln>
        </p:spPr>
        <p:txBody>
          <a:bodyPr wrap="none" rtlCol="0" anchor="t">
            <a:spAutoFit/>
          </a:bodyPr>
          <a:p>
            <a:pPr algn="ctr"/>
            <a:r>
              <a:rPr lang="zh-CN" altLang="zh-CN" sz="6000" b="1" dirty="0">
                <a:ln w="19050" cmpd="sng">
                  <a:gradFill>
                    <a:gsLst>
                      <a:gs pos="30000">
                        <a:srgbClr val="DBEEC0"/>
                      </a:gs>
                      <a:gs pos="22000">
                        <a:srgbClr val="2F8B93">
                          <a:alpha val="100000"/>
                        </a:srgbClr>
                      </a:gs>
                      <a:gs pos="63000">
                        <a:srgbClr val="3088B5"/>
                      </a:gs>
                      <a:gs pos="81000">
                        <a:srgbClr val="2D8E70"/>
                      </a:gs>
                    </a:gsLst>
                    <a:lin ang="5400000"/>
                  </a:gradFill>
                  <a:prstDash val="solid"/>
                </a:ln>
                <a:blipFill>
                  <a:blip r:embed="rId1">
                    <a:alphaModFix amt="80000"/>
                  </a:blip>
                  <a:tile tx="0" ty="0" sx="82000" sy="72000" flip="none" algn="bl"/>
                </a:blipFill>
                <a:effectLst>
                  <a:glow rad="50800">
                    <a:srgbClr val="C5E499">
                      <a:alpha val="49000"/>
                    </a:srgbClr>
                  </a:glow>
                </a:effectLst>
              </a:rPr>
              <a:t>读读写写</a:t>
            </a:r>
            <a:endParaRPr lang="zh-CN" altLang="zh-CN" sz="6000" b="1" dirty="0">
              <a:ln w="19050" cmpd="sng">
                <a:gradFill>
                  <a:gsLst>
                    <a:gs pos="30000">
                      <a:srgbClr val="DBEEC0"/>
                    </a:gs>
                    <a:gs pos="22000">
                      <a:srgbClr val="2F8B93">
                        <a:alpha val="100000"/>
                      </a:srgbClr>
                    </a:gs>
                    <a:gs pos="63000">
                      <a:srgbClr val="3088B5"/>
                    </a:gs>
                    <a:gs pos="81000">
                      <a:srgbClr val="2D8E70"/>
                    </a:gs>
                  </a:gsLst>
                  <a:lin ang="5400000"/>
                </a:gradFill>
                <a:prstDash val="solid"/>
              </a:ln>
              <a:blipFill>
                <a:blip r:embed="rId1">
                  <a:alphaModFix amt="80000"/>
                </a:blip>
                <a:tile tx="0" ty="0" sx="82000" sy="72000" flip="none" algn="bl"/>
              </a:blipFill>
              <a:effectLst>
                <a:glow rad="50800">
                  <a:srgbClr val="C5E499">
                    <a:alpha val="49000"/>
                  </a:srgbClr>
                </a:glow>
              </a:effectLst>
            </a:endParaRPr>
          </a:p>
        </p:txBody>
      </p:sp>
      <p:sp>
        <p:nvSpPr>
          <p:cNvPr id="7" name="TextBox 4"/>
          <p:cNvSpPr txBox="1"/>
          <p:nvPr/>
        </p:nvSpPr>
        <p:spPr>
          <a:xfrm>
            <a:off x="557213" y="1103630"/>
            <a:ext cx="1223962" cy="584200"/>
          </a:xfrm>
          <a:prstGeom prst="rect">
            <a:avLst/>
          </a:prstGeom>
          <a:noFill/>
          <a:ln w="9525">
            <a:noFill/>
          </a:ln>
        </p:spPr>
        <p:txBody>
          <a:bodyPr>
            <a:spAutoFit/>
          </a:bodyPr>
          <a:p>
            <a:r>
              <a:rPr lang="en-US" altLang="zh-CN" sz="3200" b="1" dirty="0">
                <a:solidFill>
                  <a:srgbClr val="3333FF"/>
                </a:solidFill>
                <a:latin typeface="Calibri" panose="020F0502020204030204" pitchFamily="34" charset="0"/>
              </a:rPr>
              <a:t>wéi</a:t>
            </a:r>
            <a:endParaRPr lang="zh-CN" altLang="en-US" sz="3200" b="1" dirty="0">
              <a:solidFill>
                <a:srgbClr val="3333FF"/>
              </a:solidFill>
              <a:latin typeface="Calibri" panose="020F0502020204030204" pitchFamily="34" charset="0"/>
            </a:endParaRPr>
          </a:p>
        </p:txBody>
      </p:sp>
      <p:sp>
        <p:nvSpPr>
          <p:cNvPr id="12" name="TextBox 11"/>
          <p:cNvSpPr txBox="1"/>
          <p:nvPr/>
        </p:nvSpPr>
        <p:spPr>
          <a:xfrm>
            <a:off x="2551748" y="1103948"/>
            <a:ext cx="1223962" cy="585787"/>
          </a:xfrm>
          <a:prstGeom prst="rect">
            <a:avLst/>
          </a:prstGeom>
          <a:noFill/>
          <a:ln w="9525">
            <a:noFill/>
          </a:ln>
        </p:spPr>
        <p:txBody>
          <a:bodyPr>
            <a:spAutoFit/>
          </a:bodyPr>
          <a:p>
            <a:r>
              <a:rPr lang="en-US" altLang="zh-CN" sz="3200" b="1" dirty="0">
                <a:solidFill>
                  <a:srgbClr val="3333FF"/>
                </a:solidFill>
                <a:latin typeface="Calibri" panose="020F0502020204030204" pitchFamily="34" charset="0"/>
              </a:rPr>
              <a:t>hàn</a:t>
            </a:r>
            <a:endParaRPr lang="zh-CN" altLang="en-US" sz="3200" b="1" dirty="0">
              <a:solidFill>
                <a:srgbClr val="3333FF"/>
              </a:solidFill>
              <a:latin typeface="Calibri" panose="020F0502020204030204" pitchFamily="34" charset="0"/>
            </a:endParaRPr>
          </a:p>
        </p:txBody>
      </p:sp>
      <p:sp>
        <p:nvSpPr>
          <p:cNvPr id="8" name="TextBox 6"/>
          <p:cNvSpPr txBox="1"/>
          <p:nvPr/>
        </p:nvSpPr>
        <p:spPr>
          <a:xfrm>
            <a:off x="3712528" y="1103630"/>
            <a:ext cx="1223962" cy="584200"/>
          </a:xfrm>
          <a:prstGeom prst="rect">
            <a:avLst/>
          </a:prstGeom>
          <a:noFill/>
          <a:ln w="9525">
            <a:noFill/>
          </a:ln>
        </p:spPr>
        <p:txBody>
          <a:bodyPr>
            <a:spAutoFit/>
          </a:bodyPr>
          <a:p>
            <a:r>
              <a:rPr lang="en-US" altLang="zh-CN" sz="3200" b="1" dirty="0">
                <a:solidFill>
                  <a:srgbClr val="3333FF"/>
                </a:solidFill>
                <a:latin typeface="Calibri" panose="020F0502020204030204" pitchFamily="34" charset="0"/>
              </a:rPr>
              <a:t>xián</a:t>
            </a:r>
            <a:endParaRPr lang="zh-CN" altLang="en-US" sz="3200" b="1" dirty="0">
              <a:solidFill>
                <a:srgbClr val="3333FF"/>
              </a:solidFill>
              <a:latin typeface="Calibri" panose="020F0502020204030204" pitchFamily="34" charset="0"/>
            </a:endParaRPr>
          </a:p>
        </p:txBody>
      </p:sp>
      <p:sp>
        <p:nvSpPr>
          <p:cNvPr id="9" name="TextBox 8"/>
          <p:cNvSpPr txBox="1"/>
          <p:nvPr/>
        </p:nvSpPr>
        <p:spPr>
          <a:xfrm>
            <a:off x="557213" y="2538730"/>
            <a:ext cx="1223962" cy="584200"/>
          </a:xfrm>
          <a:prstGeom prst="rect">
            <a:avLst/>
          </a:prstGeom>
          <a:noFill/>
          <a:ln w="9525">
            <a:noFill/>
          </a:ln>
        </p:spPr>
        <p:txBody>
          <a:bodyPr>
            <a:spAutoFit/>
          </a:bodyPr>
          <a:p>
            <a:r>
              <a:rPr lang="en-US" altLang="zh-CN" sz="3200" b="1" dirty="0">
                <a:solidFill>
                  <a:srgbClr val="3333FF"/>
                </a:solidFill>
                <a:latin typeface="Calibri" panose="020F0502020204030204" pitchFamily="34" charset="0"/>
              </a:rPr>
              <a:t>juān</a:t>
            </a:r>
            <a:endParaRPr lang="zh-CN" altLang="en-US" sz="3200" b="1" dirty="0">
              <a:solidFill>
                <a:srgbClr val="3333FF"/>
              </a:solidFill>
              <a:latin typeface="Calibri" panose="020F0502020204030204" pitchFamily="34" charset="0"/>
            </a:endParaRPr>
          </a:p>
        </p:txBody>
      </p:sp>
      <p:sp>
        <p:nvSpPr>
          <p:cNvPr id="15" name="TextBox 14"/>
          <p:cNvSpPr txBox="1"/>
          <p:nvPr/>
        </p:nvSpPr>
        <p:spPr>
          <a:xfrm>
            <a:off x="3268663" y="2538730"/>
            <a:ext cx="1225550" cy="585788"/>
          </a:xfrm>
          <a:prstGeom prst="rect">
            <a:avLst/>
          </a:prstGeom>
          <a:noFill/>
          <a:ln w="9525">
            <a:noFill/>
          </a:ln>
        </p:spPr>
        <p:txBody>
          <a:bodyPr>
            <a:spAutoFit/>
          </a:bodyPr>
          <a:p>
            <a:r>
              <a:rPr lang="en-US" altLang="zh-CN" sz="3200" b="1" dirty="0">
                <a:solidFill>
                  <a:srgbClr val="3333FF"/>
                </a:solidFill>
                <a:latin typeface="Calibri" panose="020F0502020204030204" pitchFamily="34" charset="0"/>
              </a:rPr>
              <a:t>gŏu</a:t>
            </a:r>
            <a:endParaRPr lang="zh-CN" altLang="en-US" sz="3200" b="1" dirty="0">
              <a:solidFill>
                <a:srgbClr val="3333FF"/>
              </a:solidFill>
              <a:latin typeface="Calibri" panose="020F0502020204030204" pitchFamily="34" charset="0"/>
            </a:endParaRPr>
          </a:p>
        </p:txBody>
      </p:sp>
      <p:sp>
        <p:nvSpPr>
          <p:cNvPr id="10" name="TextBox 5"/>
          <p:cNvSpPr txBox="1"/>
          <p:nvPr/>
        </p:nvSpPr>
        <p:spPr>
          <a:xfrm>
            <a:off x="5908040" y="1186180"/>
            <a:ext cx="1223963" cy="584200"/>
          </a:xfrm>
          <a:prstGeom prst="rect">
            <a:avLst/>
          </a:prstGeom>
          <a:noFill/>
          <a:ln w="9525">
            <a:noFill/>
          </a:ln>
        </p:spPr>
        <p:txBody>
          <a:bodyPr>
            <a:spAutoFit/>
          </a:bodyPr>
          <a:p>
            <a:r>
              <a:rPr lang="en-US" altLang="zh-CN" sz="3200" b="1" dirty="0">
                <a:solidFill>
                  <a:srgbClr val="3333FF"/>
                </a:solidFill>
                <a:latin typeface="Calibri" panose="020F0502020204030204" pitchFamily="34" charset="0"/>
              </a:rPr>
              <a:t>xiào</a:t>
            </a:r>
            <a:endParaRPr lang="zh-CN" altLang="en-US" sz="3200" b="1" dirty="0">
              <a:solidFill>
                <a:srgbClr val="3333FF"/>
              </a:solidFill>
              <a:latin typeface="Calibri" panose="020F0502020204030204" pitchFamily="34" charset="0"/>
            </a:endParaRPr>
          </a:p>
        </p:txBody>
      </p:sp>
      <p:sp>
        <p:nvSpPr>
          <p:cNvPr id="11" name="文本框 10"/>
          <p:cNvSpPr txBox="1"/>
          <p:nvPr/>
        </p:nvSpPr>
        <p:spPr>
          <a:xfrm>
            <a:off x="7679055" y="1104265"/>
            <a:ext cx="1238250" cy="583565"/>
          </a:xfrm>
          <a:prstGeom prst="rect">
            <a:avLst/>
          </a:prstGeom>
          <a:noFill/>
        </p:spPr>
        <p:txBody>
          <a:bodyPr wrap="square" rtlCol="0" anchor="t">
            <a:spAutoFit/>
          </a:bodyPr>
          <a:p>
            <a:r>
              <a:rPr lang="zh-CN" altLang="en-US" sz="3200" b="1">
                <a:solidFill>
                  <a:srgbClr val="0000FF"/>
                </a:solidFill>
              </a:rPr>
              <a:t>bēng</a:t>
            </a:r>
            <a:endParaRPr lang="zh-CN" altLang="en-US" sz="3200" b="1">
              <a:solidFill>
                <a:srgbClr val="0000FF"/>
              </a:solidFill>
            </a:endParaRPr>
          </a:p>
        </p:txBody>
      </p:sp>
      <p:sp>
        <p:nvSpPr>
          <p:cNvPr id="13" name="文本框 12"/>
          <p:cNvSpPr txBox="1"/>
          <p:nvPr/>
        </p:nvSpPr>
        <p:spPr>
          <a:xfrm>
            <a:off x="4105910" y="2619375"/>
            <a:ext cx="712470" cy="583565"/>
          </a:xfrm>
          <a:prstGeom prst="rect">
            <a:avLst/>
          </a:prstGeom>
          <a:noFill/>
        </p:spPr>
        <p:txBody>
          <a:bodyPr wrap="square" rtlCol="0" anchor="t">
            <a:spAutoFit/>
          </a:bodyPr>
          <a:p>
            <a:r>
              <a:rPr lang="zh-CN" altLang="en-US" sz="3200" b="1">
                <a:solidFill>
                  <a:srgbClr val="0000FF"/>
                </a:solidFill>
              </a:rPr>
              <a:t>bái</a:t>
            </a:r>
            <a:endParaRPr lang="zh-CN" altLang="en-US" sz="3200" b="1">
              <a:solidFill>
                <a:srgbClr val="0000FF"/>
              </a:solidFill>
            </a:endParaRPr>
          </a:p>
        </p:txBody>
      </p:sp>
      <p:sp>
        <p:nvSpPr>
          <p:cNvPr id="14" name="文本框 13"/>
          <p:cNvSpPr txBox="1"/>
          <p:nvPr/>
        </p:nvSpPr>
        <p:spPr>
          <a:xfrm>
            <a:off x="6388100" y="2538730"/>
            <a:ext cx="2455545" cy="583565"/>
          </a:xfrm>
          <a:prstGeom prst="rect">
            <a:avLst/>
          </a:prstGeom>
          <a:noFill/>
        </p:spPr>
        <p:txBody>
          <a:bodyPr wrap="square" rtlCol="0" anchor="t">
            <a:spAutoFit/>
          </a:bodyPr>
          <a:p>
            <a:r>
              <a:rPr lang="zh-CN" altLang="en-US" sz="3200" b="1">
                <a:solidFill>
                  <a:srgbClr val="0000FF"/>
                </a:solidFill>
              </a:rPr>
              <a:t>dān jīng jié lǜ</a:t>
            </a:r>
            <a:endParaRPr lang="zh-CN" altLang="en-US" sz="3200" b="1">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8" presetClass="entr" presetSubtype="12"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strips(downLeft)">
                                      <p:cBhvr>
                                        <p:cTn id="5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8" grpId="0"/>
      <p:bldP spid="9" grpId="0"/>
      <p:bldP spid="15" grpId="0"/>
      <p:bldP spid="10" grpId="0"/>
      <p:bldP spid="11"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09575" y="1694180"/>
            <a:ext cx="8324215" cy="4526280"/>
          </a:xfrm>
        </p:spPr>
        <p:txBody>
          <a:bodyPr/>
          <a:p>
            <a:r>
              <a:rPr lang="zh-CN" altLang="en-US" sz="4800" b="1">
                <a:solidFill>
                  <a:srgbClr val="FF0000"/>
                </a:solidFill>
                <a:latin typeface="+mn-ea"/>
              </a:rPr>
              <a:t>澎湃 </a:t>
            </a:r>
            <a:r>
              <a:rPr lang="zh-CN" altLang="en-US" sz="4800" b="1">
                <a:latin typeface="+mn-ea"/>
              </a:rPr>
              <a:t>  </a:t>
            </a:r>
            <a:r>
              <a:rPr lang="zh-CN" altLang="en-US" sz="4800" b="1">
                <a:solidFill>
                  <a:srgbClr val="FF0000"/>
                </a:solidFill>
                <a:latin typeface="+mn-ea"/>
              </a:rPr>
              <a:t>凛冽</a:t>
            </a:r>
            <a:r>
              <a:rPr lang="zh-CN" altLang="en-US" sz="4800" b="1">
                <a:latin typeface="+mn-ea"/>
              </a:rPr>
              <a:t>  默</a:t>
            </a:r>
            <a:r>
              <a:rPr lang="zh-CN" altLang="en-US" sz="4800" b="1">
                <a:solidFill>
                  <a:srgbClr val="FF0000"/>
                </a:solidFill>
                <a:latin typeface="+mn-ea"/>
              </a:rPr>
              <a:t>契</a:t>
            </a:r>
            <a:r>
              <a:rPr lang="zh-CN" altLang="en-US" sz="4800" b="1">
                <a:latin typeface="+mn-ea"/>
              </a:rPr>
              <a:t>   </a:t>
            </a:r>
            <a:r>
              <a:rPr lang="zh-CN" altLang="en-US" sz="4800" b="1" dirty="0">
                <a:solidFill>
                  <a:srgbClr val="FF0000"/>
                </a:solidFill>
                <a:latin typeface="+mn-ea"/>
                <a:sym typeface="+mn-ea"/>
              </a:rPr>
              <a:t>着</a:t>
            </a:r>
            <a:r>
              <a:rPr lang="zh-CN" altLang="en-US" sz="4800" b="1" dirty="0">
                <a:latin typeface="+mn-ea"/>
                <a:sym typeface="+mn-ea"/>
              </a:rPr>
              <a:t>陆</a:t>
            </a:r>
            <a:endParaRPr lang="zh-CN" altLang="en-US" sz="4800" b="1" dirty="0">
              <a:latin typeface="+mn-ea"/>
              <a:sym typeface="+mn-ea"/>
            </a:endParaRPr>
          </a:p>
          <a:p>
            <a:endParaRPr lang="zh-CN" altLang="en-US" sz="4800" b="1" dirty="0">
              <a:latin typeface="+mn-ea"/>
              <a:sym typeface="+mn-ea"/>
            </a:endParaRPr>
          </a:p>
          <a:p>
            <a:r>
              <a:rPr lang="zh-CN" altLang="en-US" sz="4800" b="1" dirty="0">
                <a:latin typeface="+mn-ea"/>
                <a:sym typeface="+mn-ea"/>
              </a:rPr>
              <a:t>舰</a:t>
            </a:r>
            <a:r>
              <a:rPr lang="zh-CN" altLang="en-US" sz="4800" b="1" dirty="0">
                <a:solidFill>
                  <a:srgbClr val="FF0000"/>
                </a:solidFill>
                <a:latin typeface="+mn-ea"/>
                <a:sym typeface="+mn-ea"/>
              </a:rPr>
              <a:t>艉</a:t>
            </a:r>
            <a:r>
              <a:rPr lang="zh-CN" altLang="en-US" sz="4800" b="1" dirty="0">
                <a:solidFill>
                  <a:srgbClr val="C00000"/>
                </a:solidFill>
                <a:latin typeface="+mn-ea"/>
                <a:sym typeface="+mn-ea"/>
              </a:rPr>
              <a:t>   </a:t>
            </a:r>
            <a:r>
              <a:rPr lang="zh-CN" altLang="en-US" sz="4800" b="1" dirty="0">
                <a:solidFill>
                  <a:srgbClr val="FF0000"/>
                </a:solidFill>
                <a:latin typeface="+mn-ea"/>
                <a:sym typeface="+mn-ea"/>
              </a:rPr>
              <a:t>湛</a:t>
            </a:r>
            <a:r>
              <a:rPr lang="zh-CN" altLang="en-US" sz="4800" b="1" dirty="0">
                <a:latin typeface="+mn-ea"/>
                <a:sym typeface="+mn-ea"/>
              </a:rPr>
              <a:t>蓝</a:t>
            </a:r>
            <a:endParaRPr lang="zh-CN" altLang="en-US" sz="4800" b="1">
              <a:latin typeface="+mn-ea"/>
            </a:endParaRPr>
          </a:p>
        </p:txBody>
      </p:sp>
      <p:sp>
        <p:nvSpPr>
          <p:cNvPr id="5" name="矩形 4"/>
          <p:cNvSpPr/>
          <p:nvPr/>
        </p:nvSpPr>
        <p:spPr>
          <a:xfrm>
            <a:off x="1824990" y="171450"/>
            <a:ext cx="3855720" cy="1198880"/>
          </a:xfrm>
          <a:prstGeom prst="rect">
            <a:avLst/>
          </a:prstGeom>
          <a:noFill/>
          <a:ln>
            <a:noFill/>
          </a:ln>
        </p:spPr>
        <p:txBody>
          <a:bodyPr wrap="none" rtlCol="0" anchor="t">
            <a:spAutoFit/>
          </a:bodyPr>
          <a:p>
            <a:pPr algn="ctr"/>
            <a:r>
              <a:rPr lang="zh-CN" altLang="zh-CN" sz="7200" b="1" dirty="0">
                <a:ln w="19050" cmpd="sng">
                  <a:gradFill>
                    <a:gsLst>
                      <a:gs pos="30000">
                        <a:srgbClr val="DBEEC0"/>
                      </a:gs>
                      <a:gs pos="22000">
                        <a:srgbClr val="2F8B93">
                          <a:alpha val="100000"/>
                        </a:srgbClr>
                      </a:gs>
                      <a:gs pos="63000">
                        <a:srgbClr val="3088B5"/>
                      </a:gs>
                      <a:gs pos="81000">
                        <a:srgbClr val="2D8E70"/>
                      </a:gs>
                    </a:gsLst>
                    <a:lin ang="5400000"/>
                  </a:gradFill>
                  <a:prstDash val="solid"/>
                </a:ln>
                <a:blipFill>
                  <a:blip r:embed="rId1">
                    <a:alphaModFix amt="80000"/>
                  </a:blip>
                  <a:tile tx="0" ty="0" sx="82000" sy="72000" flip="none" algn="bl"/>
                </a:blipFill>
                <a:effectLst>
                  <a:glow rad="50800">
                    <a:srgbClr val="C5E499">
                      <a:alpha val="49000"/>
                    </a:srgbClr>
                  </a:glow>
                </a:effectLst>
              </a:rPr>
              <a:t>字词补充</a:t>
            </a:r>
            <a:endParaRPr lang="zh-CN" altLang="zh-CN" sz="7200" b="1" dirty="0">
              <a:ln w="19050" cmpd="sng">
                <a:gradFill>
                  <a:gsLst>
                    <a:gs pos="30000">
                      <a:srgbClr val="DBEEC0"/>
                    </a:gs>
                    <a:gs pos="22000">
                      <a:srgbClr val="2F8B93">
                        <a:alpha val="100000"/>
                      </a:srgbClr>
                    </a:gs>
                    <a:gs pos="63000">
                      <a:srgbClr val="3088B5"/>
                    </a:gs>
                    <a:gs pos="81000">
                      <a:srgbClr val="2D8E70"/>
                    </a:gs>
                  </a:gsLst>
                  <a:lin ang="5400000"/>
                </a:gradFill>
                <a:prstDash val="solid"/>
              </a:ln>
              <a:blipFill>
                <a:blip r:embed="rId1">
                  <a:alphaModFix amt="80000"/>
                </a:blip>
                <a:tile tx="0" ty="0" sx="82000" sy="72000" flip="none" algn="bl"/>
              </a:blipFill>
              <a:effectLst>
                <a:glow rad="50800">
                  <a:srgbClr val="C5E499">
                    <a:alpha val="49000"/>
                  </a:srgbClr>
                </a:glow>
              </a:effectLst>
            </a:endParaRPr>
          </a:p>
        </p:txBody>
      </p:sp>
      <p:sp>
        <p:nvSpPr>
          <p:cNvPr id="4" name="TextBox 3"/>
          <p:cNvSpPr txBox="1"/>
          <p:nvPr/>
        </p:nvSpPr>
        <p:spPr>
          <a:xfrm>
            <a:off x="6844030" y="1219200"/>
            <a:ext cx="1223963" cy="584200"/>
          </a:xfrm>
          <a:prstGeom prst="rect">
            <a:avLst/>
          </a:prstGeom>
          <a:noFill/>
          <a:ln w="9525">
            <a:noFill/>
          </a:ln>
        </p:spPr>
        <p:txBody>
          <a:bodyPr>
            <a:spAutoFit/>
          </a:bodyPr>
          <a:p>
            <a:r>
              <a:rPr lang="en-US" altLang="zh-CN" sz="3200" b="1" dirty="0">
                <a:solidFill>
                  <a:srgbClr val="3333FF"/>
                </a:solidFill>
                <a:latin typeface="Calibri" panose="020F0502020204030204" pitchFamily="34" charset="0"/>
              </a:rPr>
              <a:t>zhuó</a:t>
            </a:r>
            <a:endParaRPr lang="zh-CN" altLang="en-US" sz="3200" b="1" dirty="0">
              <a:solidFill>
                <a:srgbClr val="3333FF"/>
              </a:solidFill>
              <a:latin typeface="Calibri" panose="020F0502020204030204" pitchFamily="34" charset="0"/>
            </a:endParaRPr>
          </a:p>
        </p:txBody>
      </p:sp>
      <p:sp>
        <p:nvSpPr>
          <p:cNvPr id="8" name="TextBox 7"/>
          <p:cNvSpPr txBox="1"/>
          <p:nvPr/>
        </p:nvSpPr>
        <p:spPr>
          <a:xfrm>
            <a:off x="5427980" y="1219200"/>
            <a:ext cx="792163" cy="584200"/>
          </a:xfrm>
          <a:prstGeom prst="rect">
            <a:avLst/>
          </a:prstGeom>
          <a:noFill/>
          <a:ln w="9525">
            <a:noFill/>
          </a:ln>
        </p:spPr>
        <p:txBody>
          <a:bodyPr>
            <a:spAutoFit/>
          </a:bodyPr>
          <a:p>
            <a:r>
              <a:rPr lang="en-US" altLang="zh-CN" sz="3200" b="1" dirty="0">
                <a:solidFill>
                  <a:srgbClr val="3333FF"/>
                </a:solidFill>
                <a:latin typeface="Calibri" panose="020F0502020204030204" pitchFamily="34" charset="0"/>
              </a:rPr>
              <a:t>qì</a:t>
            </a:r>
            <a:endParaRPr lang="zh-CN" altLang="en-US" sz="3200" b="1" dirty="0">
              <a:solidFill>
                <a:srgbClr val="3333FF"/>
              </a:solidFill>
              <a:latin typeface="Calibri" panose="020F0502020204030204" pitchFamily="34" charset="0"/>
            </a:endParaRPr>
          </a:p>
        </p:txBody>
      </p:sp>
      <p:sp>
        <p:nvSpPr>
          <p:cNvPr id="11" name="TextBox 10"/>
          <p:cNvSpPr txBox="1"/>
          <p:nvPr/>
        </p:nvSpPr>
        <p:spPr>
          <a:xfrm>
            <a:off x="2849245" y="2963863"/>
            <a:ext cx="1223963" cy="585787"/>
          </a:xfrm>
          <a:prstGeom prst="rect">
            <a:avLst/>
          </a:prstGeom>
          <a:noFill/>
          <a:ln w="9525">
            <a:noFill/>
          </a:ln>
        </p:spPr>
        <p:txBody>
          <a:bodyPr>
            <a:spAutoFit/>
          </a:bodyPr>
          <a:p>
            <a:r>
              <a:rPr lang="en-US" altLang="zh-CN" sz="3200" b="1" dirty="0">
                <a:solidFill>
                  <a:srgbClr val="3333FF"/>
                </a:solidFill>
                <a:latin typeface="Calibri" panose="020F0502020204030204" pitchFamily="34" charset="0"/>
              </a:rPr>
              <a:t>zhàn</a:t>
            </a:r>
            <a:endParaRPr lang="zh-CN" altLang="en-US" sz="3200" b="1" dirty="0">
              <a:solidFill>
                <a:srgbClr val="3333FF"/>
              </a:solidFill>
              <a:latin typeface="Calibri" panose="020F0502020204030204" pitchFamily="34" charset="0"/>
            </a:endParaRPr>
          </a:p>
        </p:txBody>
      </p:sp>
      <p:sp>
        <p:nvSpPr>
          <p:cNvPr id="10" name="TextBox 9"/>
          <p:cNvSpPr txBox="1"/>
          <p:nvPr/>
        </p:nvSpPr>
        <p:spPr>
          <a:xfrm>
            <a:off x="1317308" y="2963863"/>
            <a:ext cx="1223962" cy="585787"/>
          </a:xfrm>
          <a:prstGeom prst="rect">
            <a:avLst/>
          </a:prstGeom>
          <a:noFill/>
          <a:ln w="9525">
            <a:noFill/>
          </a:ln>
        </p:spPr>
        <p:txBody>
          <a:bodyPr>
            <a:spAutoFit/>
          </a:bodyPr>
          <a:p>
            <a:r>
              <a:rPr lang="en-US" altLang="zh-CN" sz="3200" b="1" dirty="0">
                <a:solidFill>
                  <a:srgbClr val="3333FF"/>
                </a:solidFill>
                <a:latin typeface="Calibri" panose="020F0502020204030204" pitchFamily="34" charset="0"/>
              </a:rPr>
              <a:t>wěi</a:t>
            </a:r>
            <a:endParaRPr lang="zh-CN" altLang="en-US" sz="3200" b="1" dirty="0">
              <a:solidFill>
                <a:srgbClr val="3333FF"/>
              </a:solidFill>
              <a:latin typeface="Calibri" panose="020F0502020204030204" pitchFamily="34" charset="0"/>
            </a:endParaRPr>
          </a:p>
        </p:txBody>
      </p:sp>
      <p:sp>
        <p:nvSpPr>
          <p:cNvPr id="13" name="TextBox 12"/>
          <p:cNvSpPr txBox="1"/>
          <p:nvPr/>
        </p:nvSpPr>
        <p:spPr>
          <a:xfrm>
            <a:off x="2995930" y="1217295"/>
            <a:ext cx="1512888" cy="585788"/>
          </a:xfrm>
          <a:prstGeom prst="rect">
            <a:avLst/>
          </a:prstGeom>
          <a:noFill/>
          <a:ln w="9525">
            <a:noFill/>
          </a:ln>
        </p:spPr>
        <p:txBody>
          <a:bodyPr>
            <a:spAutoFit/>
          </a:bodyPr>
          <a:p>
            <a:r>
              <a:rPr lang="en-US" altLang="zh-CN" sz="3200" b="1" dirty="0">
                <a:solidFill>
                  <a:srgbClr val="3333FF"/>
                </a:solidFill>
                <a:latin typeface="Calibri" panose="020F0502020204030204" pitchFamily="34" charset="0"/>
              </a:rPr>
              <a:t>lĭn  liè</a:t>
            </a:r>
            <a:endParaRPr lang="zh-CN" altLang="en-US" sz="3200" b="1" dirty="0">
              <a:solidFill>
                <a:srgbClr val="3333FF"/>
              </a:solidFill>
              <a:latin typeface="Calibri" panose="020F0502020204030204" pitchFamily="34" charset="0"/>
            </a:endParaRPr>
          </a:p>
        </p:txBody>
      </p:sp>
      <p:sp>
        <p:nvSpPr>
          <p:cNvPr id="2" name="文本框 1"/>
          <p:cNvSpPr txBox="1"/>
          <p:nvPr/>
        </p:nvSpPr>
        <p:spPr>
          <a:xfrm>
            <a:off x="662940" y="1219835"/>
            <a:ext cx="1878330" cy="583565"/>
          </a:xfrm>
          <a:prstGeom prst="rect">
            <a:avLst/>
          </a:prstGeom>
          <a:noFill/>
        </p:spPr>
        <p:txBody>
          <a:bodyPr wrap="square" rtlCol="0" anchor="t">
            <a:spAutoFit/>
          </a:bodyPr>
          <a:p>
            <a:r>
              <a:rPr lang="zh-CN" altLang="en-US"/>
              <a:t> </a:t>
            </a:r>
            <a:r>
              <a:rPr lang="zh-CN" altLang="en-US" sz="3200" b="1">
                <a:solidFill>
                  <a:srgbClr val="0000FF"/>
                </a:solidFill>
              </a:rPr>
              <a:t>péng pài</a:t>
            </a:r>
            <a:endParaRPr lang="zh-CN" altLang="en-US" sz="3200" b="1">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1" grpId="0"/>
      <p:bldP spid="10" grpId="0"/>
      <p:bldP spid="13"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2" name="图片 8" descr="山底5.png"/>
          <p:cNvPicPr>
            <a:picLocks noChangeAspect="1"/>
          </p:cNvPicPr>
          <p:nvPr/>
        </p:nvPicPr>
        <p:blipFill>
          <a:blip r:embed="rId1"/>
          <a:stretch>
            <a:fillRect/>
          </a:stretch>
        </p:blipFill>
        <p:spPr>
          <a:xfrm>
            <a:off x="0" y="4751388"/>
            <a:ext cx="9144000" cy="2106612"/>
          </a:xfrm>
          <a:prstGeom prst="rect">
            <a:avLst/>
          </a:prstGeom>
          <a:noFill/>
          <a:ln w="9525">
            <a:noFill/>
          </a:ln>
        </p:spPr>
      </p:pic>
      <p:sp>
        <p:nvSpPr>
          <p:cNvPr id="10244" name="标题 1"/>
          <p:cNvSpPr>
            <a:spLocks noGrp="1"/>
          </p:cNvSpPr>
          <p:nvPr>
            <p:ph type="title"/>
          </p:nvPr>
        </p:nvSpPr>
        <p:spPr>
          <a:xfrm>
            <a:off x="323850" y="0"/>
            <a:ext cx="8229600" cy="1143000"/>
          </a:xfrm>
        </p:spPr>
        <p:txBody>
          <a:bodyPr vert="horz" wrap="square" lIns="91440" tIns="45720" rIns="91440" bIns="45720" anchor="ctr"/>
          <a:p>
            <a:pPr eaLnBrk="1" hangingPunct="1"/>
            <a:r>
              <a:rPr lang="zh-CN" altLang="en-US" b="1" dirty="0">
                <a:ln w="22225">
                  <a:solidFill>
                    <a:schemeClr val="accent2"/>
                  </a:solidFill>
                  <a:prstDash val="solid"/>
                </a:ln>
                <a:solidFill>
                  <a:schemeClr val="accent2">
                    <a:lumMod val="40000"/>
                    <a:lumOff val="60000"/>
                  </a:schemeClr>
                </a:solidFill>
                <a:effectLst/>
              </a:rPr>
              <a:t>重点词语</a:t>
            </a:r>
            <a:endParaRPr lang="zh-CN" altLang="en-US" b="1" dirty="0">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a:xfrm>
            <a:off x="250825" y="1268413"/>
            <a:ext cx="8642350" cy="5256213"/>
          </a:xfrm>
        </p:spPr>
        <p:txBody>
          <a:bodyPr vert="horz" wrap="square" lIns="91440" tIns="45720" rIns="91440" bIns="45720" numCol="1" rtlCol="0" anchor="t" anchorCtr="0" compatLnSpc="1">
            <a:normAutofit lnSpcReduction="10000"/>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3200" b="1" i="0" u="none" strike="noStrike" kern="1200" cap="none" spc="0" normalizeH="0" baseline="0" noProof="0" dirty="0" smtClean="0">
                <a:ln>
                  <a:noFill/>
                </a:ln>
                <a:solidFill>
                  <a:srgbClr val="C00000"/>
                </a:solidFill>
                <a:effectLst/>
                <a:uLnTx/>
                <a:uFillTx/>
                <a:latin typeface="+mn-lt"/>
                <a:ea typeface="+mn-ea"/>
                <a:cs typeface="+mn-cs"/>
              </a:rPr>
              <a:t>娴熟：</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熟练。      </a:t>
            </a:r>
            <a:r>
              <a:rPr kumimoji="0" lang="zh-CN" altLang="en-US" sz="3200" b="1" i="0" u="none" strike="noStrike" kern="1200" cap="none" spc="0" normalizeH="0" baseline="0" noProof="0" dirty="0" smtClean="0">
                <a:ln>
                  <a:noFill/>
                </a:ln>
                <a:solidFill>
                  <a:srgbClr val="C00000"/>
                </a:solidFill>
                <a:effectLst/>
                <a:uLnTx/>
                <a:uFillTx/>
                <a:latin typeface="+mn-lt"/>
                <a:ea typeface="+mn-ea"/>
                <a:cs typeface="+mn-cs"/>
              </a:rPr>
              <a:t>镌刻：</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雕刻。</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3200" b="1" i="0" u="none" strike="noStrike" kern="1200" cap="none" spc="0" normalizeH="0" baseline="0" noProof="0" dirty="0" smtClean="0">
                <a:ln>
                  <a:noFill/>
                </a:ln>
                <a:solidFill>
                  <a:srgbClr val="C00000"/>
                </a:solidFill>
                <a:effectLst/>
                <a:uLnTx/>
                <a:uFillTx/>
                <a:latin typeface="+mn-lt"/>
                <a:ea typeface="+mn-ea"/>
                <a:cs typeface="+mn-cs"/>
              </a:rPr>
              <a:t>浩瀚</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：水势盛大，形容广大或繁多。</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3200" b="1" i="0" u="none" strike="noStrike" kern="1200" cap="none" spc="0" normalizeH="0" baseline="0" noProof="0" dirty="0" smtClean="0">
                <a:ln>
                  <a:noFill/>
                </a:ln>
                <a:solidFill>
                  <a:srgbClr val="C00000"/>
                </a:solidFill>
                <a:effectLst/>
                <a:uLnTx/>
                <a:uFillTx/>
                <a:latin typeface="+mn-lt"/>
                <a:ea typeface="+mn-ea"/>
                <a:cs typeface="+mn-cs"/>
              </a:rPr>
              <a:t>默契：</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双方的意思没有明白说出而彼此有一致    </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的了解。</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3200" b="1" i="0" u="none" strike="noStrike" kern="1200" cap="none" spc="0" normalizeH="0" baseline="0" noProof="0" dirty="0" smtClean="0">
                <a:ln>
                  <a:noFill/>
                </a:ln>
                <a:solidFill>
                  <a:srgbClr val="C00000"/>
                </a:solidFill>
                <a:effectLst/>
                <a:uLnTx/>
                <a:uFillTx/>
                <a:latin typeface="+mn-lt"/>
                <a:ea typeface="+mn-ea"/>
                <a:cs typeface="+mn-cs"/>
              </a:rPr>
              <a:t>一丝不苟：</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连最细微的地方也不马虎，形容办</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事认真。</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3200" b="1" i="0" u="none" strike="noStrike" kern="1200" cap="none" spc="0" normalizeH="0" baseline="0" noProof="0" dirty="0" smtClean="0">
                <a:ln>
                  <a:noFill/>
                </a:ln>
                <a:solidFill>
                  <a:srgbClr val="C00000"/>
                </a:solidFill>
                <a:effectLst/>
                <a:uLnTx/>
                <a:uFillTx/>
                <a:latin typeface="+mn-lt"/>
                <a:ea typeface="+mn-ea"/>
                <a:cs typeface="+mn-cs"/>
              </a:rPr>
              <a:t>白手起家：</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比喻原来没有基础或条件很差而创</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立起一番事业。</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3200" b="1" i="0" u="none" strike="noStrike" kern="1200" cap="none" spc="0" normalizeH="0" baseline="0" noProof="0" dirty="0" smtClean="0">
                <a:ln>
                  <a:noFill/>
                </a:ln>
                <a:solidFill>
                  <a:srgbClr val="C00000"/>
                </a:solidFill>
                <a:effectLst/>
                <a:uLnTx/>
                <a:uFillTx/>
                <a:latin typeface="+mn-lt"/>
                <a:ea typeface="+mn-ea"/>
                <a:cs typeface="+mn-cs"/>
              </a:rPr>
              <a:t>殚精竭虑：</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用尽精力，费尽心思。</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10246" name="Picture 21"/>
          <p:cNvPicPr>
            <a:picLocks noChangeAspect="1"/>
          </p:cNvPicPr>
          <p:nvPr/>
        </p:nvPicPr>
        <p:blipFill>
          <a:blip r:embed="rId2"/>
          <a:stretch>
            <a:fillRect/>
          </a:stretch>
        </p:blipFill>
        <p:spPr>
          <a:xfrm>
            <a:off x="7924800" y="6184900"/>
            <a:ext cx="1219200" cy="673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ox(in)">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ox(in)">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ox(in)">
                                      <p:cBhvr>
                                        <p:cTn id="42" dur="20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ox(in)">
                                      <p:cBhvr>
                                        <p:cTn id="47"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8" name="内容占位符 2"/>
          <p:cNvSpPr>
            <a:spLocks noGrp="1"/>
          </p:cNvSpPr>
          <p:nvPr>
            <p:ph idx="1"/>
          </p:nvPr>
        </p:nvSpPr>
        <p:spPr>
          <a:xfrm>
            <a:off x="313055" y="1136650"/>
            <a:ext cx="8601710" cy="3889375"/>
          </a:xfrm>
        </p:spPr>
        <p:txBody>
          <a:bodyPr vert="horz" wrap="square" lIns="91440" tIns="45720" rIns="91440" bIns="45720" anchor="t"/>
          <a:p>
            <a:pPr eaLnBrk="1" hangingPunct="1">
              <a:buNone/>
            </a:pPr>
            <a:r>
              <a:rPr lang="en-US" altLang="zh-CN" sz="4000" b="1" dirty="0"/>
              <a:t>1</a:t>
            </a:r>
            <a:r>
              <a:rPr lang="zh-CN" altLang="en-US" sz="4000" b="1" dirty="0"/>
              <a:t>、通读全文，概括一下这篇通讯记录了什么事件？</a:t>
            </a:r>
            <a:endParaRPr lang="en-US" altLang="zh-CN" sz="4000" b="1" dirty="0"/>
          </a:p>
          <a:p>
            <a:pPr eaLnBrk="1" hangingPunct="1">
              <a:buNone/>
            </a:pPr>
            <a:r>
              <a:rPr lang="en-US" altLang="zh-CN" sz="4000" b="1" dirty="0"/>
              <a:t>2</a:t>
            </a:r>
            <a:r>
              <a:rPr lang="zh-CN" altLang="en-US" sz="4000" b="1" dirty="0"/>
              <a:t>、围绕歼－5舰载战斗机首次成功着舰，本文依次记叙了什么内容？</a:t>
            </a:r>
            <a:r>
              <a:rPr lang="zh-CN" altLang="en-US" sz="4000" b="1">
                <a:sym typeface="+mn-ea"/>
              </a:rPr>
              <a:t>作者集中笔墨主要叙写的是什么环节？</a:t>
            </a:r>
            <a:endParaRPr lang="zh-CN" altLang="en-US" sz="4000" b="1"/>
          </a:p>
          <a:p>
            <a:pPr eaLnBrk="1" hangingPunct="1">
              <a:buNone/>
            </a:pPr>
            <a:r>
              <a:rPr lang="en-US" altLang="zh-CN" sz="4000" b="1" dirty="0"/>
              <a:t>3</a:t>
            </a:r>
            <a:r>
              <a:rPr lang="zh-CN" altLang="en-US" sz="4000" b="1" dirty="0"/>
              <a:t>、归纳文章的层次。</a:t>
            </a:r>
            <a:endParaRPr lang="zh-CN" altLang="en-US" sz="4000" b="1" dirty="0"/>
          </a:p>
        </p:txBody>
      </p:sp>
      <p:pic>
        <p:nvPicPr>
          <p:cNvPr id="16390" name="Picture 21"/>
          <p:cNvPicPr>
            <a:picLocks noChangeAspect="1"/>
          </p:cNvPicPr>
          <p:nvPr/>
        </p:nvPicPr>
        <p:blipFill>
          <a:blip r:embed="rId1"/>
          <a:stretch>
            <a:fillRect/>
          </a:stretch>
        </p:blipFill>
        <p:spPr>
          <a:xfrm>
            <a:off x="7924800" y="6184900"/>
            <a:ext cx="1219200" cy="673100"/>
          </a:xfrm>
          <a:prstGeom prst="rect">
            <a:avLst/>
          </a:prstGeom>
          <a:noFill/>
          <a:ln w="9525">
            <a:noFill/>
          </a:ln>
        </p:spPr>
      </p:pic>
      <p:sp>
        <p:nvSpPr>
          <p:cNvPr id="5" name="矩形 4"/>
          <p:cNvSpPr/>
          <p:nvPr/>
        </p:nvSpPr>
        <p:spPr>
          <a:xfrm>
            <a:off x="2425065" y="202565"/>
            <a:ext cx="3243580" cy="1014730"/>
          </a:xfrm>
          <a:prstGeom prst="rect">
            <a:avLst/>
          </a:prstGeom>
          <a:noFill/>
          <a:ln>
            <a:noFill/>
          </a:ln>
        </p:spPr>
        <p:txBody>
          <a:bodyPr wrap="none" rtlCol="0" anchor="t">
            <a:spAutoFit/>
          </a:bodyPr>
          <a:p>
            <a:pPr algn="ctr"/>
            <a:r>
              <a:rPr lang="zh-CN" altLang="zh-CN" sz="6000" b="1" dirty="0">
                <a:ln w="19050" cmpd="sng">
                  <a:gradFill>
                    <a:gsLst>
                      <a:gs pos="30000">
                        <a:srgbClr val="DBEEC0"/>
                      </a:gs>
                      <a:gs pos="22000">
                        <a:srgbClr val="2F8B93">
                          <a:alpha val="100000"/>
                        </a:srgbClr>
                      </a:gs>
                      <a:gs pos="63000">
                        <a:srgbClr val="3088B5"/>
                      </a:gs>
                      <a:gs pos="81000">
                        <a:srgbClr val="2D8E70"/>
                      </a:gs>
                    </a:gsLst>
                    <a:lin ang="5400000"/>
                  </a:gradFill>
                  <a:prstDash val="solid"/>
                </a:ln>
                <a:blipFill>
                  <a:blip r:embed="rId2">
                    <a:alphaModFix amt="80000"/>
                  </a:blip>
                  <a:tile tx="0" ty="0" sx="82000" sy="72000" flip="none" algn="bl"/>
                </a:blipFill>
                <a:effectLst>
                  <a:glow rad="50800">
                    <a:srgbClr val="C5E499">
                      <a:alpha val="49000"/>
                    </a:srgbClr>
                  </a:glow>
                </a:effectLst>
              </a:rPr>
              <a:t>整体感知</a:t>
            </a:r>
            <a:endParaRPr lang="zh-CN" altLang="zh-CN" sz="6000" b="1" dirty="0">
              <a:ln w="19050" cmpd="sng">
                <a:gradFill>
                  <a:gsLst>
                    <a:gs pos="30000">
                      <a:srgbClr val="DBEEC0"/>
                    </a:gs>
                    <a:gs pos="22000">
                      <a:srgbClr val="2F8B93">
                        <a:alpha val="100000"/>
                      </a:srgbClr>
                    </a:gs>
                    <a:gs pos="63000">
                      <a:srgbClr val="3088B5"/>
                    </a:gs>
                    <a:gs pos="81000">
                      <a:srgbClr val="2D8E70"/>
                    </a:gs>
                  </a:gsLst>
                  <a:lin ang="5400000"/>
                </a:gradFill>
                <a:prstDash val="solid"/>
              </a:ln>
              <a:blipFill>
                <a:blip r:embed="rId2">
                  <a:alphaModFix amt="80000"/>
                </a:blip>
                <a:tile tx="0" ty="0" sx="82000" sy="72000" flip="none" algn="bl"/>
              </a:blipFill>
              <a:effectLst>
                <a:glow rad="50800">
                  <a:srgbClr val="C5E499">
                    <a:alpha val="49000"/>
                  </a:srgbClr>
                </a:glo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6388">
                                            <p:txEl>
                                              <p:pRg st="0" end="0"/>
                                            </p:txEl>
                                          </p:spTgt>
                                        </p:tgtEl>
                                        <p:attrNameLst>
                                          <p:attrName>style.visibility</p:attrName>
                                        </p:attrNameLst>
                                      </p:cBhvr>
                                      <p:to>
                                        <p:strVal val="visible"/>
                                      </p:to>
                                    </p:set>
                                    <p:animEffect transition="in" filter="strips(downLeft)">
                                      <p:cBhvr>
                                        <p:cTn id="7" dur="500"/>
                                        <p:tgtEl>
                                          <p:spTgt spid="1638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6388">
                                            <p:txEl>
                                              <p:pRg st="1" end="1"/>
                                            </p:txEl>
                                          </p:spTgt>
                                        </p:tgtEl>
                                        <p:attrNameLst>
                                          <p:attrName>style.visibility</p:attrName>
                                        </p:attrNameLst>
                                      </p:cBhvr>
                                      <p:to>
                                        <p:strVal val="visible"/>
                                      </p:to>
                                    </p:set>
                                    <p:animEffect transition="in" filter="strips(downLeft)">
                                      <p:cBhvr>
                                        <p:cTn id="12" dur="500"/>
                                        <p:tgtEl>
                                          <p:spTgt spid="1638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6388">
                                            <p:txEl>
                                              <p:pRg st="2" end="2"/>
                                            </p:txEl>
                                          </p:spTgt>
                                        </p:tgtEl>
                                        <p:attrNameLst>
                                          <p:attrName>style.visibility</p:attrName>
                                        </p:attrNameLst>
                                      </p:cBhvr>
                                      <p:to>
                                        <p:strVal val="visible"/>
                                      </p:to>
                                    </p:set>
                                    <p:animEffect transition="in" filter="strips(downLeft)">
                                      <p:cBhvr>
                                        <p:cTn id="17" dur="500"/>
                                        <p:tgtEl>
                                          <p:spTgt spid="1638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内容占位符 2"/>
          <p:cNvSpPr>
            <a:spLocks noGrp="1"/>
          </p:cNvSpPr>
          <p:nvPr>
            <p:ph idx="1"/>
          </p:nvPr>
        </p:nvSpPr>
        <p:spPr>
          <a:xfrm>
            <a:off x="310833" y="104775"/>
            <a:ext cx="8229600" cy="3556000"/>
          </a:xfrm>
        </p:spPr>
        <p:txBody>
          <a:bodyPr vert="horz" wrap="square" lIns="91440" tIns="45720" rIns="91440" bIns="45720" anchor="t"/>
          <a:p>
            <a:pPr eaLnBrk="1" hangingPunct="1">
              <a:buNone/>
            </a:pPr>
            <a:r>
              <a:rPr lang="en-US" altLang="zh-CN" sz="3600" b="1" dirty="0"/>
              <a:t>1</a:t>
            </a:r>
            <a:r>
              <a:rPr lang="zh-CN" altLang="en-US" sz="3600" b="1" dirty="0"/>
              <a:t>、通读全文，概括一下这篇通讯记录了什么事件？</a:t>
            </a:r>
            <a:endParaRPr lang="en-US" altLang="zh-CN" sz="3600" b="1" dirty="0"/>
          </a:p>
          <a:p>
            <a:pPr eaLnBrk="1" hangingPunct="1">
              <a:buNone/>
            </a:pPr>
            <a:endParaRPr lang="en-US" altLang="zh-CN" sz="3600" b="1" dirty="0"/>
          </a:p>
          <a:p>
            <a:pPr eaLnBrk="1" hangingPunct="1">
              <a:buNone/>
            </a:pPr>
            <a:endParaRPr lang="en-US" altLang="zh-CN" sz="3600" b="1" dirty="0"/>
          </a:p>
          <a:p>
            <a:pPr eaLnBrk="1" hangingPunct="1">
              <a:buNone/>
            </a:pPr>
            <a:endParaRPr lang="en-US" altLang="zh-CN" sz="2800" b="1" dirty="0"/>
          </a:p>
          <a:p>
            <a:pPr eaLnBrk="1" hangingPunct="1">
              <a:buNone/>
            </a:pPr>
            <a:endParaRPr lang="zh-CN" altLang="en-US" sz="2800" b="1" dirty="0"/>
          </a:p>
        </p:txBody>
      </p:sp>
      <p:sp>
        <p:nvSpPr>
          <p:cNvPr id="4" name="TextBox 3"/>
          <p:cNvSpPr txBox="1"/>
          <p:nvPr/>
        </p:nvSpPr>
        <p:spPr>
          <a:xfrm>
            <a:off x="539115" y="1374140"/>
            <a:ext cx="8183245" cy="255333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r>
              <a:rPr sz="3200" b="1" dirty="0">
                <a:solidFill>
                  <a:srgbClr val="3333FF"/>
                </a:solidFill>
                <a:latin typeface="Calibri" panose="020F0502020204030204" pitchFamily="34" charset="0"/>
              </a:rPr>
              <a:t>【交流点拨】</a:t>
            </a:r>
            <a:endParaRPr sz="3200" b="1" dirty="0">
              <a:solidFill>
                <a:srgbClr val="3333FF"/>
              </a:solidFill>
              <a:latin typeface="Calibri" panose="020F0502020204030204" pitchFamily="34" charset="0"/>
            </a:endParaRPr>
          </a:p>
          <a:p>
            <a:r>
              <a:rPr sz="3200" b="1" dirty="0">
                <a:solidFill>
                  <a:srgbClr val="3333FF"/>
                </a:solidFill>
                <a:latin typeface="Calibri" panose="020F0502020204030204" pitchFamily="34" charset="0"/>
              </a:rPr>
              <a:t>    本文抓住歼－5舰载战斗机首次成功着舰这一最具历史意义的时刻，采用现场特写的写法，生动再现了</a:t>
            </a:r>
            <a:r>
              <a:rPr sz="3200" b="1" dirty="0">
                <a:solidFill>
                  <a:srgbClr val="FF0000"/>
                </a:solidFill>
                <a:latin typeface="Calibri" panose="020F0502020204030204" pitchFamily="34" charset="0"/>
              </a:rPr>
              <a:t>举世瞩目的我国航母舰载战斗机首次成功着舰那惊心动魄的一刻。</a:t>
            </a:r>
            <a:endParaRPr sz="3200" b="1" dirty="0">
              <a:solidFill>
                <a:srgbClr val="FF0000"/>
              </a:solidFill>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timg (9)"/>
          <p:cNvPicPr>
            <a:picLocks noChangeAspect="1"/>
          </p:cNvPicPr>
          <p:nvPr/>
        </p:nvPicPr>
        <p:blipFill>
          <a:blip r:embed="rId1"/>
          <a:stretch>
            <a:fillRect/>
          </a:stretch>
        </p:blipFill>
        <p:spPr>
          <a:xfrm>
            <a:off x="27305" y="-1905"/>
            <a:ext cx="9046845" cy="6869430"/>
          </a:xfrm>
          <a:prstGeom prst="rect">
            <a:avLst/>
          </a:prstGeom>
        </p:spPr>
      </p:pic>
      <p:sp>
        <p:nvSpPr>
          <p:cNvPr id="21" name="Text Box 2"/>
          <p:cNvSpPr txBox="1">
            <a:spLocks noChangeArrowheads="1"/>
          </p:cNvSpPr>
          <p:nvPr/>
        </p:nvSpPr>
        <p:spPr bwMode="auto">
          <a:xfrm>
            <a:off x="3000375" y="692150"/>
            <a:ext cx="4837113" cy="1016000"/>
          </a:xfrm>
          <a:prstGeom prst="rect">
            <a:avLst/>
          </a:prstGeom>
          <a:noFill/>
          <a:ln>
            <a:noFill/>
          </a:ln>
          <a:effectLst/>
        </p:spPr>
        <p:txBody>
          <a:bodyPr>
            <a:spAutoFit/>
          </a:bodyPr>
          <a:lstStyle>
            <a:lvl1pPr/>
            <a:lvl2pPr/>
            <a:lvl3pPr/>
            <a:lvl4pPr/>
            <a:lvl5pPr/>
            <a:lvl6pPr/>
            <a:lvl7pPr/>
            <a:lvl8pPr/>
            <a:lvl9pPr/>
          </a:lstStyle>
          <a:p>
            <a:pPr fontAlgn="auto">
              <a:spcBef>
                <a:spcPct val="50000"/>
              </a:spcBef>
              <a:spcAft>
                <a:spcPts val="0"/>
              </a:spcAft>
              <a:defRPr/>
            </a:pPr>
            <a:r>
              <a:rPr lang="zh-CN" altLang="en-US" sz="6000" b="1" dirty="0">
                <a:solidFill>
                  <a:srgbClr val="CC0000"/>
                </a:solidFill>
                <a:latin typeface="+mn-lt"/>
                <a:ea typeface="黑体" panose="02010609060101010101" pitchFamily="49" charset="-122"/>
                <a:cs typeface="黑体" panose="02010609060101010101" pitchFamily="49" charset="-122"/>
              </a:rPr>
              <a:t>一着惊海天 </a:t>
            </a:r>
            <a:endParaRPr lang="zh-CN" altLang="en-US" sz="6000" b="1" dirty="0">
              <a:solidFill>
                <a:srgbClr val="CC0000"/>
              </a:solidFill>
              <a:latin typeface="+mn-lt"/>
              <a:ea typeface="黑体" panose="02010609060101010101" pitchFamily="49" charset="-122"/>
              <a:cs typeface="黑体" panose="02010609060101010101" pitchFamily="49" charset="-122"/>
            </a:endParaRPr>
          </a:p>
        </p:txBody>
      </p:sp>
      <p:sp>
        <p:nvSpPr>
          <p:cNvPr id="22" name="圆角矩形 21"/>
          <p:cNvSpPr/>
          <p:nvPr/>
        </p:nvSpPr>
        <p:spPr>
          <a:xfrm>
            <a:off x="958850" y="1708150"/>
            <a:ext cx="7226300" cy="134938"/>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3077" name="AutoShape 11"/>
          <p:cNvSpPr/>
          <p:nvPr/>
        </p:nvSpPr>
        <p:spPr>
          <a:xfrm>
            <a:off x="1708150" y="642938"/>
            <a:ext cx="1182688" cy="1181100"/>
          </a:xfrm>
          <a:prstGeom prst="diamond">
            <a:avLst/>
          </a:prstGeom>
          <a:solidFill>
            <a:srgbClr val="800000"/>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lstStyle/>
          <a:p>
            <a:pPr algn="ctr" eaLnBrk="0" hangingPunct="0">
              <a:defRPr/>
            </a:pPr>
            <a:endParaRPr lang="en-US" altLang="ko-KR" sz="2800" b="1" dirty="0">
              <a:solidFill>
                <a:srgbClr val="FFFFFF"/>
              </a:solidFill>
              <a:ea typeface="Gulim" panose="020B0600000101010101" pitchFamily="34" charset="-127"/>
            </a:endParaRPr>
          </a:p>
        </p:txBody>
      </p:sp>
      <p:sp>
        <p:nvSpPr>
          <p:cNvPr id="14342" name="文本框 49"/>
          <p:cNvSpPr txBox="1">
            <a:spLocks noChangeArrowheads="1"/>
          </p:cNvSpPr>
          <p:nvPr/>
        </p:nvSpPr>
        <p:spPr bwMode="auto">
          <a:xfrm>
            <a:off x="1951038" y="612775"/>
            <a:ext cx="611187" cy="1108075"/>
          </a:xfrm>
          <a:prstGeom prst="rect">
            <a:avLst/>
          </a:prstGeom>
          <a:noFill/>
          <a:ln w="9525">
            <a:noFill/>
            <a:miter lim="800000"/>
          </a:ln>
        </p:spPr>
        <p:txBody>
          <a:bodyPr wrap="none">
            <a:spAutoFit/>
          </a:bodyPr>
          <a:lstStyle/>
          <a:p>
            <a:r>
              <a:rPr lang="en-US" altLang="zh-CN" sz="6600" b="1">
                <a:solidFill>
                  <a:schemeClr val="bg1"/>
                </a:solidFill>
                <a:latin typeface="方正大黑简体"/>
                <a:ea typeface="方正大黑简体"/>
                <a:cs typeface="方正大黑简体"/>
              </a:rPr>
              <a:t>4</a:t>
            </a:r>
            <a:endParaRPr lang="zh-CN" altLang="en-US" sz="6600" b="1">
              <a:solidFill>
                <a:schemeClr val="bg1"/>
              </a:solidFill>
              <a:latin typeface="方正大黑简体"/>
              <a:ea typeface="方正大黑简体"/>
              <a:cs typeface="方正大黑简体"/>
            </a:endParaRPr>
          </a:p>
        </p:txBody>
      </p:sp>
      <p:pic>
        <p:nvPicPr>
          <p:cNvPr id="14343" name="Picture 21"/>
          <p:cNvPicPr>
            <a:picLocks noChangeAspect="1"/>
          </p:cNvPicPr>
          <p:nvPr/>
        </p:nvPicPr>
        <p:blipFill>
          <a:blip r:embed="rId2"/>
          <a:srcRect/>
          <a:stretch>
            <a:fillRect/>
          </a:stretch>
        </p:blipFill>
        <p:spPr bwMode="auto">
          <a:xfrm>
            <a:off x="7932738" y="6194425"/>
            <a:ext cx="1219200" cy="673100"/>
          </a:xfrm>
          <a:prstGeom prst="rect">
            <a:avLst/>
          </a:prstGeom>
          <a:noFill/>
          <a:ln w="9525">
            <a:noFill/>
            <a:miter lim="800000"/>
            <a:headEnd/>
            <a:tailEnd/>
          </a:ln>
        </p:spPr>
      </p:pic>
      <p:sp>
        <p:nvSpPr>
          <p:cNvPr id="14344" name="AutoShape 18" descr="http://img3.imgtn.bdimg.com/it/u=287956326,2076146697&amp;fm=21&amp;gp=0.jpg"/>
          <p:cNvSpPr>
            <a:spLocks noChangeAspect="1"/>
          </p:cNvSpPr>
          <p:nvPr/>
        </p:nvSpPr>
        <p:spPr bwMode="auto">
          <a:xfrm>
            <a:off x="144463" y="-144463"/>
            <a:ext cx="304800" cy="304801"/>
          </a:xfrm>
          <a:prstGeom prst="rect">
            <a:avLst/>
          </a:prstGeom>
          <a:noFill/>
          <a:ln w="9525">
            <a:noFill/>
            <a:miter lim="800000"/>
          </a:ln>
        </p:spPr>
        <p:txBody>
          <a:bodyPr/>
          <a:lstStyle/>
          <a:p>
            <a:endParaRPr lang="zh-CN" altLang="en-US"/>
          </a:p>
        </p:txBody>
      </p:sp>
      <p:sp>
        <p:nvSpPr>
          <p:cNvPr id="14345" name="AutoShape 20" descr="http://img3.imgtn.bdimg.com/it/u=287956326,2076146697&amp;fm=21&amp;gp=0.jpg"/>
          <p:cNvSpPr>
            <a:spLocks noChangeAspect="1"/>
          </p:cNvSpPr>
          <p:nvPr/>
        </p:nvSpPr>
        <p:spPr bwMode="auto">
          <a:xfrm>
            <a:off x="144463" y="-144463"/>
            <a:ext cx="304800" cy="304801"/>
          </a:xfrm>
          <a:prstGeom prst="rect">
            <a:avLst/>
          </a:prstGeom>
          <a:noFill/>
          <a:ln w="9525">
            <a:noFill/>
            <a:miter lim="800000"/>
          </a:ln>
        </p:spPr>
        <p:txBody>
          <a:bodyPr/>
          <a:lstStyle/>
          <a:p>
            <a:endParaRPr lang="zh-CN" altLang="en-US"/>
          </a:p>
        </p:txBody>
      </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42240" y="172085"/>
            <a:ext cx="8345170" cy="4526280"/>
          </a:xfrm>
        </p:spPr>
        <p:txBody>
          <a:bodyPr/>
          <a:p>
            <a:r>
              <a:rPr lang="zh-CN" altLang="en-US" b="1"/>
              <a:t>2．围绕歼－5舰载战斗机首次成功着舰，本文依次记叙了什么内容？作者集中笔墨主要叙写的是什么环节？</a:t>
            </a:r>
            <a:endParaRPr lang="zh-CN" altLang="en-US" b="1"/>
          </a:p>
          <a:p>
            <a:r>
              <a:rPr lang="zh-CN" altLang="en-US"/>
              <a:t>【交流点拨】</a:t>
            </a:r>
            <a:endParaRPr lang="zh-CN" altLang="en-US"/>
          </a:p>
          <a:p>
            <a:r>
              <a:rPr lang="zh-CN" altLang="en-US"/>
              <a:t>     </a:t>
            </a:r>
            <a:r>
              <a:rPr lang="zh-CN" altLang="en-US" b="1"/>
              <a:t> 依次记叙了</a:t>
            </a:r>
            <a:r>
              <a:rPr lang="zh-CN" altLang="en-US" b="1">
                <a:solidFill>
                  <a:srgbClr val="FF0000"/>
                </a:solidFill>
              </a:rPr>
              <a:t>工作人员就位</a:t>
            </a:r>
            <a:r>
              <a:rPr lang="zh-CN" altLang="en-US" b="1"/>
              <a:t>，</a:t>
            </a:r>
            <a:r>
              <a:rPr lang="zh-CN" altLang="en-US" b="1">
                <a:solidFill>
                  <a:srgbClr val="FF0000"/>
                </a:solidFill>
              </a:rPr>
              <a:t>安全观察员检查阻拦索、塔台广播、着舰指挥员引导，战斗机稳稳着舰。</a:t>
            </a:r>
            <a:endParaRPr lang="zh-CN" altLang="en-US" b="1">
              <a:solidFill>
                <a:srgbClr val="FF0000"/>
              </a:solidFill>
            </a:endParaRPr>
          </a:p>
          <a:p>
            <a:r>
              <a:rPr lang="zh-CN" altLang="en-US" b="1"/>
              <a:t>      作者集中笔墨主要叙写的是</a:t>
            </a:r>
            <a:r>
              <a:rPr lang="zh-CN" altLang="en-US" b="1">
                <a:solidFill>
                  <a:srgbClr val="FF0000"/>
                </a:solidFill>
              </a:rPr>
              <a:t>塔台指挥和着舰动作</a:t>
            </a:r>
            <a:r>
              <a:rPr lang="zh-CN" altLang="en-US" b="1"/>
              <a:t>这些环节。在着舰过程中的状态，将着舰的前后过程清晰完整地展现在读者面前。</a:t>
            </a:r>
            <a:endParaRPr lang="zh-CN" altLang="en-US"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ox(in)">
                                      <p:cBhvr>
                                        <p:cTn id="13" dur="20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ox(in)">
                                      <p:cBhvr>
                                        <p:cTn id="18"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图片 26" descr="山底5.png"/>
          <p:cNvPicPr>
            <a:picLocks noChangeAspect="1"/>
          </p:cNvPicPr>
          <p:nvPr/>
        </p:nvPicPr>
        <p:blipFill>
          <a:blip r:embed="rId1"/>
          <a:srcRect/>
          <a:stretch>
            <a:fillRect/>
          </a:stretch>
        </p:blipFill>
        <p:spPr bwMode="auto">
          <a:xfrm>
            <a:off x="-101600" y="3897313"/>
            <a:ext cx="9144000" cy="2106612"/>
          </a:xfrm>
          <a:prstGeom prst="rect">
            <a:avLst/>
          </a:prstGeom>
          <a:noFill/>
          <a:ln w="9525">
            <a:noFill/>
            <a:miter lim="800000"/>
            <a:headEnd/>
            <a:tailEnd/>
          </a:ln>
        </p:spPr>
      </p:pic>
      <p:pic>
        <p:nvPicPr>
          <p:cNvPr id="27650" name="Picture 21"/>
          <p:cNvPicPr>
            <a:picLocks noChangeAspect="1"/>
          </p:cNvPicPr>
          <p:nvPr/>
        </p:nvPicPr>
        <p:blipFill>
          <a:blip r:embed="rId2"/>
          <a:srcRect/>
          <a:stretch>
            <a:fillRect/>
          </a:stretch>
        </p:blipFill>
        <p:spPr bwMode="auto">
          <a:xfrm>
            <a:off x="7932738" y="6194425"/>
            <a:ext cx="1219200" cy="673100"/>
          </a:xfrm>
          <a:prstGeom prst="rect">
            <a:avLst/>
          </a:prstGeom>
          <a:noFill/>
          <a:ln w="9525">
            <a:noFill/>
            <a:miter lim="800000"/>
            <a:headEnd/>
            <a:tailEnd/>
          </a:ln>
        </p:spPr>
      </p:pic>
      <p:sp>
        <p:nvSpPr>
          <p:cNvPr id="4" name="矩形 3"/>
          <p:cNvSpPr/>
          <p:nvPr/>
        </p:nvSpPr>
        <p:spPr>
          <a:xfrm>
            <a:off x="200025" y="2780665"/>
            <a:ext cx="3261360" cy="583565"/>
          </a:xfrm>
          <a:prstGeom prst="rect">
            <a:avLst/>
          </a:prstGeom>
          <a:gradFill>
            <a:gsLst>
              <a:gs pos="0">
                <a:schemeClr val="accent5">
                  <a:tint val="50000"/>
                  <a:satMod val="300000"/>
                </a:schemeClr>
              </a:gs>
              <a:gs pos="0">
                <a:schemeClr val="accent5">
                  <a:tint val="37000"/>
                  <a:satMod val="300000"/>
                </a:schemeClr>
              </a:gs>
              <a:gs pos="100000">
                <a:schemeClr val="accent5">
                  <a:tint val="15000"/>
                  <a:satMod val="350000"/>
                </a:schemeClr>
              </a:gs>
            </a:gsLst>
          </a:gradFill>
        </p:spPr>
        <p:style>
          <a:lnRef idx="1">
            <a:schemeClr val="accent5"/>
          </a:lnRef>
          <a:fillRef idx="2">
            <a:schemeClr val="accent5"/>
          </a:fillRef>
          <a:effectRef idx="1">
            <a:schemeClr val="accent5"/>
          </a:effectRef>
          <a:fontRef idx="minor">
            <a:schemeClr val="dk1"/>
          </a:fontRef>
        </p:style>
        <p:txBody>
          <a:bodyPr wrap="square">
            <a:spAutoFit/>
          </a:bodyPr>
          <a:lstStyle/>
          <a:p>
            <a:pPr>
              <a:defRPr/>
            </a:pPr>
            <a:r>
              <a:rPr lang="zh-CN" altLang="en-US" sz="3200" dirty="0">
                <a:solidFill>
                  <a:srgbClr val="C00000"/>
                </a:solidFill>
                <a:latin typeface="黑体" panose="02010609060101010101" pitchFamily="49" charset="-122"/>
                <a:ea typeface="黑体" panose="02010609060101010101" pitchFamily="49" charset="-122"/>
              </a:rPr>
              <a:t>第二部分（</a:t>
            </a:r>
            <a:r>
              <a:rPr lang="en-US" altLang="zh-CN" sz="3200" dirty="0">
                <a:solidFill>
                  <a:srgbClr val="C00000"/>
                </a:solidFill>
                <a:latin typeface="黑体" panose="02010609060101010101" pitchFamily="49" charset="-122"/>
                <a:ea typeface="黑体" panose="02010609060101010101" pitchFamily="49" charset="-122"/>
              </a:rPr>
              <a:t>5-19</a:t>
            </a:r>
            <a:r>
              <a:rPr lang="zh-CN" altLang="en-US" sz="3200" dirty="0">
                <a:solidFill>
                  <a:srgbClr val="C00000"/>
                </a:solidFill>
                <a:latin typeface="黑体" panose="02010609060101010101" pitchFamily="49" charset="-122"/>
                <a:ea typeface="黑体" panose="02010609060101010101" pitchFamily="49" charset="-122"/>
              </a:rPr>
              <a:t>）</a:t>
            </a:r>
            <a:endParaRPr lang="zh-CN" altLang="en-US" sz="3200" dirty="0">
              <a:solidFill>
                <a:srgbClr val="C00000"/>
              </a:solidFill>
              <a:latin typeface="黑体" panose="02010609060101010101" pitchFamily="49" charset="-122"/>
              <a:ea typeface="黑体" panose="02010609060101010101" pitchFamily="49" charset="-122"/>
            </a:endParaRPr>
          </a:p>
        </p:txBody>
      </p:sp>
      <p:sp>
        <p:nvSpPr>
          <p:cNvPr id="5" name="矩形 4"/>
          <p:cNvSpPr/>
          <p:nvPr/>
        </p:nvSpPr>
        <p:spPr>
          <a:xfrm>
            <a:off x="200025" y="945833"/>
            <a:ext cx="3513138" cy="522287"/>
          </a:xfrm>
          <a:prstGeom prst="rect">
            <a:avLst/>
          </a:prstGeom>
          <a:gradFill>
            <a:gsLst>
              <a:gs pos="0">
                <a:schemeClr val="accent5">
                  <a:tint val="50000"/>
                  <a:satMod val="300000"/>
                </a:schemeClr>
              </a:gs>
              <a:gs pos="0">
                <a:schemeClr val="accent5">
                  <a:tint val="37000"/>
                  <a:satMod val="300000"/>
                </a:schemeClr>
              </a:gs>
              <a:gs pos="100000">
                <a:schemeClr val="accent5">
                  <a:tint val="15000"/>
                  <a:satMod val="350000"/>
                </a:schemeClr>
              </a:gs>
            </a:gsLst>
          </a:gradFill>
        </p:spPr>
        <p:style>
          <a:lnRef idx="1">
            <a:schemeClr val="accent5"/>
          </a:lnRef>
          <a:fillRef idx="2">
            <a:schemeClr val="accent5"/>
          </a:fillRef>
          <a:effectRef idx="1">
            <a:schemeClr val="accent5"/>
          </a:effectRef>
          <a:fontRef idx="minor">
            <a:schemeClr val="dk1"/>
          </a:fontRef>
        </p:style>
        <p:txBody>
          <a:bodyPr>
            <a:spAutoFit/>
          </a:bodyPr>
          <a:lstStyle/>
          <a:p>
            <a:pPr>
              <a:defRPr/>
            </a:pPr>
            <a:r>
              <a:rPr lang="zh-CN" altLang="en-US" sz="2800" dirty="0">
                <a:solidFill>
                  <a:srgbClr val="C00000"/>
                </a:solidFill>
                <a:latin typeface="黑体" panose="02010609060101010101" pitchFamily="49" charset="-122"/>
                <a:ea typeface="黑体" panose="02010609060101010101" pitchFamily="49" charset="-122"/>
              </a:rPr>
              <a:t>第一部分（①</a:t>
            </a:r>
            <a:r>
              <a:rPr lang="en-US" altLang="zh-CN" sz="2800" dirty="0">
                <a:solidFill>
                  <a:srgbClr val="C00000"/>
                </a:solidFill>
                <a:latin typeface="黑体" panose="02010609060101010101" pitchFamily="49" charset="-122"/>
                <a:ea typeface="黑体" panose="02010609060101010101" pitchFamily="49" charset="-122"/>
              </a:rPr>
              <a:t>-④</a:t>
            </a:r>
            <a:r>
              <a:rPr lang="zh-CN" altLang="en-US" sz="2800" dirty="0">
                <a:solidFill>
                  <a:srgbClr val="C00000"/>
                </a:solidFill>
                <a:latin typeface="黑体" panose="02010609060101010101" pitchFamily="49" charset="-122"/>
                <a:ea typeface="黑体" panose="02010609060101010101" pitchFamily="49" charset="-122"/>
              </a:rPr>
              <a:t>）</a:t>
            </a:r>
            <a:endParaRPr lang="zh-CN" altLang="en-US" sz="2800" dirty="0">
              <a:solidFill>
                <a:srgbClr val="C00000"/>
              </a:solidFill>
              <a:latin typeface="黑体" panose="02010609060101010101" pitchFamily="49" charset="-122"/>
              <a:ea typeface="黑体" panose="02010609060101010101" pitchFamily="49" charset="-122"/>
            </a:endParaRPr>
          </a:p>
        </p:txBody>
      </p:sp>
      <p:sp>
        <p:nvSpPr>
          <p:cNvPr id="10" name="矩形 9"/>
          <p:cNvSpPr/>
          <p:nvPr/>
        </p:nvSpPr>
        <p:spPr>
          <a:xfrm>
            <a:off x="199708" y="3496945"/>
            <a:ext cx="6570662" cy="579438"/>
          </a:xfrm>
          <a:prstGeom prst="rect">
            <a:avLst/>
          </a:prstGeom>
          <a:gradFill>
            <a:gsLst>
              <a:gs pos="0">
                <a:schemeClr val="accent5">
                  <a:tint val="50000"/>
                  <a:satMod val="300000"/>
                </a:schemeClr>
              </a:gs>
              <a:gs pos="0">
                <a:schemeClr val="accent5">
                  <a:tint val="37000"/>
                  <a:satMod val="300000"/>
                </a:schemeClr>
              </a:gs>
              <a:gs pos="100000">
                <a:schemeClr val="accent5">
                  <a:tint val="15000"/>
                  <a:satMod val="350000"/>
                </a:schemeClr>
              </a:gs>
            </a:gsLst>
          </a:gradFill>
        </p:spPr>
        <p:style>
          <a:lnRef idx="1">
            <a:schemeClr val="accent5"/>
          </a:lnRef>
          <a:fillRef idx="2">
            <a:schemeClr val="accent5"/>
          </a:fillRef>
          <a:effectRef idx="1">
            <a:schemeClr val="accent5"/>
          </a:effectRef>
          <a:fontRef idx="minor">
            <a:schemeClr val="dk1"/>
          </a:fontRef>
        </p:style>
        <p:txBody>
          <a:bodyPr>
            <a:spAutoFit/>
          </a:bodyPr>
          <a:lstStyle/>
          <a:p>
            <a:pPr>
              <a:defRPr/>
            </a:pPr>
            <a:r>
              <a:rPr lang="zh-CN" altLang="en-US" sz="3200" b="1" dirty="0">
                <a:latin typeface="楷体" panose="02010609060101010101" pitchFamily="49" charset="-122"/>
                <a:ea typeface="楷体" panose="02010609060101010101" pitchFamily="49" charset="-122"/>
              </a:rPr>
              <a:t>详细报道了舰载机成功着舰的过程。</a:t>
            </a:r>
            <a:endParaRPr lang="zh-CN" altLang="en-US" sz="3200" b="1" dirty="0">
              <a:latin typeface="楷体" panose="02010609060101010101" pitchFamily="49" charset="-122"/>
              <a:ea typeface="楷体" panose="02010609060101010101" pitchFamily="49" charset="-122"/>
            </a:endParaRPr>
          </a:p>
        </p:txBody>
      </p:sp>
      <p:sp>
        <p:nvSpPr>
          <p:cNvPr id="11" name="矩形 10"/>
          <p:cNvSpPr/>
          <p:nvPr/>
        </p:nvSpPr>
        <p:spPr>
          <a:xfrm>
            <a:off x="249555" y="1569720"/>
            <a:ext cx="8353425" cy="1066800"/>
          </a:xfrm>
          <a:prstGeom prst="rect">
            <a:avLst/>
          </a:prstGeom>
          <a:gradFill>
            <a:gsLst>
              <a:gs pos="0">
                <a:schemeClr val="accent5">
                  <a:tint val="50000"/>
                  <a:satMod val="300000"/>
                </a:schemeClr>
              </a:gs>
              <a:gs pos="0">
                <a:schemeClr val="accent5">
                  <a:tint val="37000"/>
                  <a:satMod val="300000"/>
                </a:schemeClr>
              </a:gs>
              <a:gs pos="100000">
                <a:schemeClr val="accent5">
                  <a:tint val="15000"/>
                  <a:satMod val="350000"/>
                </a:schemeClr>
              </a:gs>
            </a:gsLst>
          </a:gradFill>
        </p:spPr>
        <p:style>
          <a:lnRef idx="1">
            <a:schemeClr val="accent5"/>
          </a:lnRef>
          <a:fillRef idx="2">
            <a:schemeClr val="accent5"/>
          </a:fillRef>
          <a:effectRef idx="1">
            <a:schemeClr val="accent5"/>
          </a:effectRef>
          <a:fontRef idx="minor">
            <a:schemeClr val="dk1"/>
          </a:fontRef>
        </p:style>
        <p:txBody>
          <a:bodyPr>
            <a:spAutoFit/>
          </a:bodyPr>
          <a:lstStyle/>
          <a:p>
            <a:pPr>
              <a:defRPr/>
            </a:pPr>
            <a:r>
              <a:rPr lang="zh-CN" altLang="en-US" sz="3200" b="1" dirty="0">
                <a:latin typeface="楷体" panose="02010609060101010101" pitchFamily="49" charset="-122"/>
                <a:ea typeface="楷体" panose="02010609060101010101" pitchFamily="49" charset="-122"/>
              </a:rPr>
              <a:t>交代着舰的环境及着舰前的准备情况，叙述此次着舰的意义和困难。</a:t>
            </a:r>
            <a:endParaRPr lang="zh-CN" altLang="en-US" sz="3200" b="1" dirty="0">
              <a:latin typeface="楷体" panose="02010609060101010101" pitchFamily="49" charset="-122"/>
              <a:ea typeface="楷体" panose="02010609060101010101" pitchFamily="49" charset="-122"/>
            </a:endParaRPr>
          </a:p>
        </p:txBody>
      </p:sp>
      <p:pic>
        <p:nvPicPr>
          <p:cNvPr id="27657" name="Picture 22" descr="D:\我的文档\Tencent Files\923213587\FileRecv\初读感知.gif"/>
          <p:cNvPicPr>
            <a:picLocks noChangeAspect="1"/>
          </p:cNvPicPr>
          <p:nvPr/>
        </p:nvPicPr>
        <p:blipFill>
          <a:blip r:embed="rId3"/>
          <a:srcRect/>
          <a:stretch>
            <a:fillRect/>
          </a:stretch>
        </p:blipFill>
        <p:spPr bwMode="auto">
          <a:xfrm>
            <a:off x="3262313" y="496888"/>
            <a:ext cx="2573337" cy="600075"/>
          </a:xfrm>
          <a:prstGeom prst="rect">
            <a:avLst/>
          </a:prstGeom>
          <a:noFill/>
          <a:ln w="9525">
            <a:noFill/>
            <a:miter lim="800000"/>
            <a:headEnd/>
            <a:tailEnd/>
          </a:ln>
        </p:spPr>
      </p:pic>
      <p:sp>
        <p:nvSpPr>
          <p:cNvPr id="19" name="矩形 18"/>
          <p:cNvSpPr/>
          <p:nvPr/>
        </p:nvSpPr>
        <p:spPr>
          <a:xfrm>
            <a:off x="200025" y="4152583"/>
            <a:ext cx="3735388" cy="519112"/>
          </a:xfrm>
          <a:prstGeom prst="rect">
            <a:avLst/>
          </a:prstGeom>
          <a:gradFill>
            <a:gsLst>
              <a:gs pos="0">
                <a:schemeClr val="accent5">
                  <a:tint val="50000"/>
                  <a:satMod val="300000"/>
                </a:schemeClr>
              </a:gs>
              <a:gs pos="0">
                <a:schemeClr val="accent5">
                  <a:tint val="37000"/>
                  <a:satMod val="300000"/>
                </a:schemeClr>
              </a:gs>
              <a:gs pos="100000">
                <a:schemeClr val="accent5">
                  <a:tint val="15000"/>
                  <a:satMod val="350000"/>
                </a:schemeClr>
              </a:gs>
            </a:gsLst>
          </a:gradFill>
        </p:spPr>
        <p:style>
          <a:lnRef idx="1">
            <a:schemeClr val="accent5"/>
          </a:lnRef>
          <a:fillRef idx="2">
            <a:schemeClr val="accent5"/>
          </a:fillRef>
          <a:effectRef idx="1">
            <a:schemeClr val="accent5"/>
          </a:effectRef>
          <a:fontRef idx="minor">
            <a:schemeClr val="dk1"/>
          </a:fontRef>
        </p:style>
        <p:txBody>
          <a:bodyPr>
            <a:spAutoFit/>
          </a:bodyPr>
          <a:lstStyle/>
          <a:p>
            <a:pPr>
              <a:defRPr/>
            </a:pPr>
            <a:r>
              <a:rPr lang="zh-CN" altLang="en-US" sz="2800" dirty="0">
                <a:solidFill>
                  <a:srgbClr val="C00000"/>
                </a:solidFill>
                <a:latin typeface="黑体" panose="02010609060101010101" pitchFamily="49" charset="-122"/>
                <a:ea typeface="黑体" panose="02010609060101010101" pitchFamily="49" charset="-122"/>
              </a:rPr>
              <a:t>第三部分（</a:t>
            </a:r>
            <a:r>
              <a:rPr lang="en-US" altLang="zh-CN" sz="2800" dirty="0">
                <a:solidFill>
                  <a:srgbClr val="C00000"/>
                </a:solidFill>
                <a:latin typeface="黑体" panose="02010609060101010101" pitchFamily="49" charset="-122"/>
                <a:ea typeface="黑体" panose="02010609060101010101" pitchFamily="49" charset="-122"/>
              </a:rPr>
              <a:t>20-25</a:t>
            </a:r>
            <a:r>
              <a:rPr lang="zh-CN" altLang="en-US" sz="2800" dirty="0">
                <a:solidFill>
                  <a:srgbClr val="C00000"/>
                </a:solidFill>
                <a:latin typeface="黑体" panose="02010609060101010101" pitchFamily="49" charset="-122"/>
                <a:ea typeface="黑体" panose="02010609060101010101" pitchFamily="49" charset="-122"/>
              </a:rPr>
              <a:t>）</a:t>
            </a:r>
            <a:endParaRPr lang="zh-CN" altLang="en-US" sz="28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249555" y="4790440"/>
            <a:ext cx="8689340" cy="1076325"/>
          </a:xfrm>
          <a:prstGeom prst="rect">
            <a:avLst/>
          </a:prstGeom>
          <a:gradFill>
            <a:gsLst>
              <a:gs pos="0">
                <a:schemeClr val="accent5">
                  <a:tint val="50000"/>
                  <a:satMod val="300000"/>
                </a:schemeClr>
              </a:gs>
              <a:gs pos="0">
                <a:schemeClr val="accent5">
                  <a:tint val="37000"/>
                  <a:satMod val="300000"/>
                </a:schemeClr>
              </a:gs>
              <a:gs pos="100000">
                <a:schemeClr val="accent5">
                  <a:tint val="15000"/>
                  <a:satMod val="350000"/>
                </a:schemeClr>
              </a:gs>
            </a:gsLst>
          </a:gradFill>
        </p:spPr>
        <p:style>
          <a:lnRef idx="1">
            <a:schemeClr val="accent5"/>
          </a:lnRef>
          <a:fillRef idx="2">
            <a:schemeClr val="accent5"/>
          </a:fillRef>
          <a:effectRef idx="1">
            <a:schemeClr val="accent5"/>
          </a:effectRef>
          <a:fontRef idx="minor">
            <a:schemeClr val="dk1"/>
          </a:fontRef>
        </p:style>
        <p:txBody>
          <a:bodyPr wrap="square">
            <a:spAutoFit/>
          </a:bodyPr>
          <a:lstStyle/>
          <a:p>
            <a:pPr>
              <a:defRPr/>
            </a:pPr>
            <a:r>
              <a:rPr lang="zh-CN" altLang="en-US" sz="3200" b="1" dirty="0">
                <a:latin typeface="楷体" panose="02010609060101010101" pitchFamily="49" charset="-122"/>
                <a:ea typeface="楷体" panose="02010609060101010101" pitchFamily="49" charset="-122"/>
              </a:rPr>
              <a:t>描写了着舰成功的重大意义和着舰后人们的激动心情。</a:t>
            </a:r>
            <a:endParaRPr lang="zh-CN" altLang="en-US" sz="3200" b="1" dirty="0">
              <a:latin typeface="楷体" panose="02010609060101010101" pitchFamily="49" charset="-122"/>
              <a:ea typeface="楷体" panose="02010609060101010101" pitchFamily="49" charset="-122"/>
            </a:endParaRPr>
          </a:p>
        </p:txBody>
      </p:sp>
      <p:sp>
        <p:nvSpPr>
          <p:cNvPr id="18435" name="标题 1"/>
          <p:cNvSpPr>
            <a:spLocks noGrp="1"/>
          </p:cNvSpPr>
          <p:nvPr>
            <p:ph type="title"/>
          </p:nvPr>
        </p:nvSpPr>
        <p:spPr>
          <a:xfrm>
            <a:off x="373063" y="53023"/>
            <a:ext cx="8229600" cy="1143000"/>
          </a:xfrm>
        </p:spPr>
        <p:txBody>
          <a:bodyPr vert="horz" wrap="square" lIns="91440" tIns="45720" rIns="91440" bIns="45720" anchor="ctr"/>
          <a:p>
            <a:pPr eaLnBrk="1" hangingPunct="1"/>
            <a:r>
              <a:rPr lang="en-US" altLang="zh-CN" sz="5400" b="1" dirty="0">
                <a:ln w="22225">
                  <a:solidFill>
                    <a:schemeClr val="accent2"/>
                  </a:solidFill>
                  <a:prstDash val="solid"/>
                </a:ln>
                <a:solidFill>
                  <a:schemeClr val="accent2">
                    <a:lumMod val="40000"/>
                    <a:lumOff val="60000"/>
                  </a:schemeClr>
                </a:solidFill>
                <a:effectLst/>
              </a:rPr>
              <a:t>3</a:t>
            </a:r>
            <a:r>
              <a:rPr lang="zh-CN" altLang="en-US" sz="5400" b="1" dirty="0">
                <a:ln w="22225">
                  <a:solidFill>
                    <a:schemeClr val="accent2"/>
                  </a:solidFill>
                  <a:prstDash val="solid"/>
                </a:ln>
                <a:solidFill>
                  <a:schemeClr val="accent2">
                    <a:lumMod val="40000"/>
                    <a:lumOff val="60000"/>
                  </a:schemeClr>
                </a:solidFill>
                <a:effectLst/>
              </a:rPr>
              <a:t>、文章的结构</a:t>
            </a:r>
            <a:endParaRPr lang="zh-CN" altLang="en-US" sz="5400" b="1" dirty="0">
              <a:ln w="22225">
                <a:solidFill>
                  <a:schemeClr val="accent2"/>
                </a:solidFill>
                <a:prstDash val="solid"/>
              </a:ln>
              <a:solidFill>
                <a:schemeClr val="accent2">
                  <a:lumMod val="40000"/>
                  <a:lumOff val="60000"/>
                </a:schemeClr>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0" grpId="0" bldLvl="0" animBg="1"/>
      <p:bldP spid="11" grpId="0" bldLvl="0" animBg="1"/>
      <p:bldP spid="19" grpId="0" bldLvl="0" animBg="1"/>
      <p:bldP spid="20"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89560" y="1217295"/>
            <a:ext cx="8491855" cy="4526280"/>
          </a:xfrm>
        </p:spPr>
        <p:txBody>
          <a:bodyPr/>
          <a:p>
            <a:r>
              <a:rPr lang="en-US" altLang="zh-CN" b="1" dirty="0">
                <a:latin typeface="+mn-ea"/>
                <a:cs typeface="宋体" panose="02010600030101010101" pitchFamily="2" charset="-122"/>
                <a:sym typeface="+mn-ea"/>
              </a:rPr>
              <a:t>1.</a:t>
            </a:r>
            <a:r>
              <a:rPr lang="zh-CN" altLang="en-US" b="1" dirty="0">
                <a:latin typeface="+mn-ea"/>
                <a:cs typeface="宋体" panose="02010600030101010101" pitchFamily="2" charset="-122"/>
                <a:sym typeface="+mn-ea"/>
              </a:rPr>
              <a:t>文章的主标题有何妙处？</a:t>
            </a:r>
            <a:endParaRPr lang="zh-CN" altLang="en-US" b="1" dirty="0">
              <a:latin typeface="+mn-ea"/>
              <a:ea typeface="+mn-ea"/>
              <a:cs typeface="宋体" panose="02010600030101010101" pitchFamily="2" charset="-122"/>
            </a:endParaRPr>
          </a:p>
          <a:p>
            <a:r>
              <a:rPr lang="en-US" altLang="zh-CN" b="1"/>
              <a:t>2</a:t>
            </a:r>
            <a:r>
              <a:rPr lang="zh-CN" altLang="en-US" b="1"/>
              <a:t>．精读课文第三、四自然段，简要分析这两段在文中有何作用。</a:t>
            </a:r>
            <a:endParaRPr lang="zh-CN" altLang="en-US" b="1"/>
          </a:p>
          <a:p>
            <a:r>
              <a:rPr lang="en-US" altLang="zh-CN" b="1"/>
              <a:t>3</a:t>
            </a:r>
            <a:r>
              <a:rPr lang="zh-CN" altLang="en-US" b="1"/>
              <a:t>．这篇通讯在描写战机，着舰过程时多次描写了周围人的神态和心情，小组合作讨论：作者这样安排有什么用意呢？</a:t>
            </a:r>
            <a:endParaRPr lang="zh-CN" altLang="en-US" b="1"/>
          </a:p>
        </p:txBody>
      </p:sp>
      <p:sp>
        <p:nvSpPr>
          <p:cNvPr id="5" name="矩形 4"/>
          <p:cNvSpPr/>
          <p:nvPr/>
        </p:nvSpPr>
        <p:spPr>
          <a:xfrm>
            <a:off x="2425065" y="202565"/>
            <a:ext cx="3243580" cy="1014730"/>
          </a:xfrm>
          <a:prstGeom prst="rect">
            <a:avLst/>
          </a:prstGeom>
          <a:noFill/>
          <a:ln>
            <a:noFill/>
          </a:ln>
        </p:spPr>
        <p:txBody>
          <a:bodyPr wrap="none" rtlCol="0" anchor="t">
            <a:spAutoFit/>
          </a:bodyPr>
          <a:p>
            <a:pPr algn="ctr"/>
            <a:r>
              <a:rPr lang="zh-CN" altLang="zh-CN" sz="6000" b="1" dirty="0">
                <a:ln w="19050" cmpd="sng">
                  <a:gradFill>
                    <a:gsLst>
                      <a:gs pos="30000">
                        <a:srgbClr val="DBEEC0"/>
                      </a:gs>
                      <a:gs pos="22000">
                        <a:srgbClr val="2F8B93">
                          <a:alpha val="100000"/>
                        </a:srgbClr>
                      </a:gs>
                      <a:gs pos="63000">
                        <a:srgbClr val="3088B5"/>
                      </a:gs>
                      <a:gs pos="81000">
                        <a:srgbClr val="2D8E70"/>
                      </a:gs>
                    </a:gsLst>
                    <a:lin ang="5400000"/>
                  </a:gradFill>
                  <a:prstDash val="solid"/>
                </a:ln>
                <a:blipFill>
                  <a:blip r:embed="rId1">
                    <a:alphaModFix amt="80000"/>
                  </a:blip>
                  <a:tile tx="0" ty="0" sx="82000" sy="72000" flip="none" algn="bl"/>
                </a:blipFill>
                <a:effectLst>
                  <a:glow rad="50800">
                    <a:srgbClr val="C5E499">
                      <a:alpha val="49000"/>
                    </a:srgbClr>
                  </a:glow>
                </a:effectLst>
              </a:rPr>
              <a:t>合作探究</a:t>
            </a:r>
            <a:endParaRPr lang="zh-CN" altLang="zh-CN" sz="6000" b="1" dirty="0">
              <a:ln w="19050" cmpd="sng">
                <a:gradFill>
                  <a:gsLst>
                    <a:gs pos="30000">
                      <a:srgbClr val="DBEEC0"/>
                    </a:gs>
                    <a:gs pos="22000">
                      <a:srgbClr val="2F8B93">
                        <a:alpha val="100000"/>
                      </a:srgbClr>
                    </a:gs>
                    <a:gs pos="63000">
                      <a:srgbClr val="3088B5"/>
                    </a:gs>
                    <a:gs pos="81000">
                      <a:srgbClr val="2D8E70"/>
                    </a:gs>
                  </a:gsLst>
                  <a:lin ang="5400000"/>
                </a:gradFill>
                <a:prstDash val="solid"/>
              </a:ln>
              <a:blipFill>
                <a:blip r:embed="rId1">
                  <a:alphaModFix amt="80000"/>
                </a:blip>
                <a:tile tx="0" ty="0" sx="82000" sy="72000" flip="none" algn="bl"/>
              </a:blipFill>
              <a:effectLst>
                <a:glow rad="50800">
                  <a:srgbClr val="C5E499">
                    <a:alpha val="49000"/>
                  </a:srgbClr>
                </a:glow>
              </a:effectLst>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图片 14" descr="山底5.png"/>
          <p:cNvPicPr>
            <a:picLocks noChangeAspect="1"/>
          </p:cNvPicPr>
          <p:nvPr/>
        </p:nvPicPr>
        <p:blipFill>
          <a:blip r:embed="rId1"/>
          <a:srcRect/>
          <a:stretch>
            <a:fillRect/>
          </a:stretch>
        </p:blipFill>
        <p:spPr bwMode="auto">
          <a:xfrm>
            <a:off x="0" y="4751388"/>
            <a:ext cx="9144000" cy="2106612"/>
          </a:xfrm>
          <a:prstGeom prst="rect">
            <a:avLst/>
          </a:prstGeom>
          <a:noFill/>
          <a:ln w="9525">
            <a:noFill/>
            <a:miter lim="800000"/>
            <a:headEnd/>
            <a:tailEnd/>
          </a:ln>
        </p:spPr>
      </p:pic>
      <p:pic>
        <p:nvPicPr>
          <p:cNvPr id="28674" name="Picture 21"/>
          <p:cNvPicPr>
            <a:picLocks noChangeAspect="1"/>
          </p:cNvPicPr>
          <p:nvPr/>
        </p:nvPicPr>
        <p:blipFill>
          <a:blip r:embed="rId2"/>
          <a:srcRect/>
          <a:stretch>
            <a:fillRect/>
          </a:stretch>
        </p:blipFill>
        <p:spPr bwMode="auto">
          <a:xfrm>
            <a:off x="7932738" y="6194425"/>
            <a:ext cx="1219200" cy="673100"/>
          </a:xfrm>
          <a:prstGeom prst="rect">
            <a:avLst/>
          </a:prstGeom>
          <a:noFill/>
          <a:ln w="9525">
            <a:noFill/>
            <a:miter lim="800000"/>
            <a:headEnd/>
            <a:tailEnd/>
          </a:ln>
        </p:spPr>
      </p:pic>
      <p:sp>
        <p:nvSpPr>
          <p:cNvPr id="23569" name="Rectangle 17"/>
          <p:cNvSpPr>
            <a:spLocks noChangeArrowheads="1"/>
          </p:cNvSpPr>
          <p:nvPr/>
        </p:nvSpPr>
        <p:spPr bwMode="auto">
          <a:xfrm>
            <a:off x="190500" y="1260793"/>
            <a:ext cx="8763000" cy="2676525"/>
          </a:xfrm>
          <a:prstGeom prst="rect">
            <a:avLst/>
          </a:prstGeom>
          <a:noFill/>
          <a:ln w="9525">
            <a:noFill/>
            <a:miter lim="800000"/>
          </a:ln>
          <a:effectLst/>
        </p:spPr>
        <p:txBody>
          <a:bodyPr anchor="ctr">
            <a:spAutoFit/>
          </a:bodyPr>
          <a:lstStyle/>
          <a:p>
            <a:pPr eaLnBrk="0" hangingPunct="0">
              <a:lnSpc>
                <a:spcPct val="150000"/>
              </a:lnSpc>
              <a:defRPr/>
            </a:pPr>
            <a:r>
              <a:rPr lang="en-US" altLang="zh-CN" sz="2800" b="1" dirty="0">
                <a:latin typeface="+mn-ea"/>
                <a:ea typeface="+mn-ea"/>
                <a:cs typeface="宋体" panose="02010600030101010101" pitchFamily="2" charset="-122"/>
              </a:rPr>
              <a:t>1.</a:t>
            </a:r>
            <a:r>
              <a:rPr lang="zh-CN" altLang="en-US" sz="2800" b="1" dirty="0">
                <a:latin typeface="+mn-ea"/>
                <a:ea typeface="+mn-ea"/>
                <a:cs typeface="宋体" panose="02010600030101010101" pitchFamily="2" charset="-122"/>
              </a:rPr>
              <a:t>文章的主标题有何妙处？</a:t>
            </a:r>
            <a:endParaRPr lang="zh-CN" altLang="en-US" sz="2800" b="1" dirty="0">
              <a:latin typeface="+mn-ea"/>
              <a:ea typeface="+mn-ea"/>
              <a:cs typeface="宋体" panose="02010600030101010101" pitchFamily="2" charset="-122"/>
            </a:endParaRPr>
          </a:p>
          <a:p>
            <a:pPr eaLnBrk="0" hangingPunct="0">
              <a:lnSpc>
                <a:spcPct val="150000"/>
              </a:lnSpc>
              <a:defRPr/>
            </a:pPr>
            <a:r>
              <a:rPr lang="zh-CN" altLang="zh-CN" sz="2400" b="1" dirty="0">
                <a:solidFill>
                  <a:srgbClr val="FF0000"/>
                </a:solidFill>
                <a:latin typeface="+mn-ea"/>
                <a:ea typeface="+mn-ea"/>
                <a:cs typeface="宋体" panose="02010600030101010101" pitchFamily="2" charset="-122"/>
              </a:rPr>
              <a:t>【示例】</a:t>
            </a:r>
            <a:r>
              <a:rPr lang="zh-CN" altLang="en-US" sz="2800" b="1" dirty="0">
                <a:solidFill>
                  <a:srgbClr val="0000FF"/>
                </a:solidFill>
                <a:latin typeface="+mn-ea"/>
                <a:ea typeface="+mn-ea"/>
                <a:cs typeface="宋体" panose="02010600030101010101" pitchFamily="2" charset="-122"/>
              </a:rPr>
              <a:t>“着”“惊”两个动作，“海天”一个景象，强烈的画面感跃然纸上，很容易让读者心头一震，吸引着继续往下读。 </a:t>
            </a:r>
            <a:endParaRPr lang="zh-CN" altLang="en-US" sz="2400" b="1" dirty="0">
              <a:solidFill>
                <a:srgbClr val="0000FF"/>
              </a:solidFill>
              <a:latin typeface="+mn-ea"/>
              <a:ea typeface="+mn-ea"/>
              <a:cs typeface="宋体" panose="02010600030101010101" pitchFamily="2" charset="-122"/>
            </a:endParaRPr>
          </a:p>
        </p:txBody>
      </p:sp>
      <p:sp>
        <p:nvSpPr>
          <p:cNvPr id="28678" name="文本框 1"/>
          <p:cNvSpPr txBox="1">
            <a:spLocks noChangeArrowheads="1"/>
          </p:cNvSpPr>
          <p:nvPr/>
        </p:nvSpPr>
        <p:spPr bwMode="auto">
          <a:xfrm>
            <a:off x="3525838" y="288925"/>
            <a:ext cx="2427287" cy="762000"/>
          </a:xfrm>
          <a:prstGeom prst="rect">
            <a:avLst/>
          </a:prstGeom>
          <a:noFill/>
          <a:ln w="9525">
            <a:noFill/>
            <a:miter lim="800000"/>
          </a:ln>
        </p:spPr>
        <p:txBody>
          <a:bodyPr wrap="none">
            <a:spAutoFit/>
          </a:bodyPr>
          <a:lstStyle/>
          <a:p>
            <a:r>
              <a:rPr lang="zh-CN" altLang="en-US" sz="4400" b="1">
                <a:solidFill>
                  <a:srgbClr val="FF0000"/>
                </a:solidFill>
              </a:rPr>
              <a:t>精读品味</a:t>
            </a:r>
            <a:endParaRPr lang="zh-CN" altLang="en-US" sz="44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3569">
                                            <p:txEl>
                                              <p:pRg st="0" end="0"/>
                                            </p:txEl>
                                          </p:spTgt>
                                        </p:tgtEl>
                                        <p:attrNameLst>
                                          <p:attrName>style.visibility</p:attrName>
                                        </p:attrNameLst>
                                      </p:cBhvr>
                                      <p:to>
                                        <p:strVal val="visible"/>
                                      </p:to>
                                    </p:set>
                                    <p:animEffect transition="in" filter="box(in)">
                                      <p:cBhvr>
                                        <p:cTn id="7" dur="2000"/>
                                        <p:tgtEl>
                                          <p:spTgt spid="2356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569">
                                            <p:txEl>
                                              <p:pRg st="1" end="1"/>
                                            </p:txEl>
                                          </p:spTgt>
                                        </p:tgtEl>
                                        <p:attrNameLst>
                                          <p:attrName>style.visibility</p:attrName>
                                        </p:attrNameLst>
                                      </p:cBhvr>
                                      <p:to>
                                        <p:strVal val="visible"/>
                                      </p:to>
                                    </p:set>
                                    <p:animEffect transition="in" filter="fade">
                                      <p:cBhvr>
                                        <p:cTn id="12" dur="500"/>
                                        <p:tgtEl>
                                          <p:spTgt spid="2356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图片 19" descr="山底5.png"/>
          <p:cNvPicPr>
            <a:picLocks noChangeAspect="1"/>
          </p:cNvPicPr>
          <p:nvPr/>
        </p:nvPicPr>
        <p:blipFill>
          <a:blip r:embed="rId1"/>
          <a:srcRect/>
          <a:stretch>
            <a:fillRect/>
          </a:stretch>
        </p:blipFill>
        <p:spPr bwMode="auto">
          <a:xfrm>
            <a:off x="0" y="4751388"/>
            <a:ext cx="9144000" cy="2106612"/>
          </a:xfrm>
          <a:prstGeom prst="rect">
            <a:avLst/>
          </a:prstGeom>
          <a:noFill/>
          <a:ln w="9525">
            <a:noFill/>
            <a:miter lim="800000"/>
            <a:headEnd/>
            <a:tailEnd/>
          </a:ln>
        </p:spPr>
      </p:pic>
      <p:pic>
        <p:nvPicPr>
          <p:cNvPr id="29698" name="Picture 21"/>
          <p:cNvPicPr>
            <a:picLocks noChangeAspect="1"/>
          </p:cNvPicPr>
          <p:nvPr/>
        </p:nvPicPr>
        <p:blipFill>
          <a:blip r:embed="rId2"/>
          <a:srcRect/>
          <a:stretch>
            <a:fillRect/>
          </a:stretch>
        </p:blipFill>
        <p:spPr bwMode="auto">
          <a:xfrm>
            <a:off x="7932738" y="6194425"/>
            <a:ext cx="1219200" cy="673100"/>
          </a:xfrm>
          <a:prstGeom prst="rect">
            <a:avLst/>
          </a:prstGeom>
          <a:noFill/>
          <a:ln w="9525">
            <a:noFill/>
            <a:miter lim="800000"/>
            <a:headEnd/>
            <a:tailEnd/>
          </a:ln>
        </p:spPr>
      </p:pic>
      <p:sp>
        <p:nvSpPr>
          <p:cNvPr id="23565" name="Rectangle 13"/>
          <p:cNvSpPr>
            <a:spLocks noChangeArrowheads="1"/>
          </p:cNvSpPr>
          <p:nvPr/>
        </p:nvSpPr>
        <p:spPr bwMode="auto">
          <a:xfrm>
            <a:off x="84773" y="-15557"/>
            <a:ext cx="8805862" cy="5374640"/>
          </a:xfrm>
          <a:prstGeom prst="rect">
            <a:avLst/>
          </a:prstGeom>
          <a:noFill/>
          <a:ln w="9525">
            <a:noFill/>
            <a:miter lim="800000"/>
          </a:ln>
          <a:effectLst/>
        </p:spPr>
        <p:txBody>
          <a:bodyPr anchor="ctr">
            <a:spAutoFit/>
          </a:bodyPr>
          <a:lstStyle/>
          <a:p>
            <a:pPr>
              <a:lnSpc>
                <a:spcPct val="150000"/>
              </a:lnSpc>
              <a:defRPr/>
            </a:pPr>
            <a:r>
              <a:rPr lang="en-US" sz="3200" b="1" dirty="0">
                <a:latin typeface="+mn-ea"/>
                <a:ea typeface="+mn-ea"/>
              </a:rPr>
              <a:t>2</a:t>
            </a:r>
            <a:r>
              <a:rPr sz="3200" b="1" dirty="0">
                <a:latin typeface="+mn-ea"/>
                <a:ea typeface="+mn-ea"/>
              </a:rPr>
              <a:t>．精读课文第三、四自然段，简要分析这两段在文中有何作用。</a:t>
            </a:r>
            <a:endParaRPr sz="3200" b="1" dirty="0">
              <a:latin typeface="+mn-ea"/>
              <a:ea typeface="+mn-ea"/>
            </a:endParaRPr>
          </a:p>
          <a:p>
            <a:pPr eaLnBrk="1" latinLnBrk="0" hangingPunct="1">
              <a:lnSpc>
                <a:spcPts val="4240"/>
              </a:lnSpc>
              <a:defRPr/>
            </a:pPr>
            <a:endParaRPr sz="3200" b="1" dirty="0">
              <a:latin typeface="+mn-ea"/>
              <a:ea typeface="+mn-ea"/>
            </a:endParaRPr>
          </a:p>
          <a:p>
            <a:pPr eaLnBrk="1" latinLnBrk="0" hangingPunct="1">
              <a:lnSpc>
                <a:spcPts val="4240"/>
              </a:lnSpc>
              <a:defRPr/>
            </a:pPr>
            <a:r>
              <a:rPr sz="3200" b="1" dirty="0">
                <a:latin typeface="+mn-ea"/>
                <a:ea typeface="+mn-ea"/>
              </a:rPr>
              <a:t>【交流点拨】从</a:t>
            </a:r>
            <a:r>
              <a:rPr sz="3200" b="1" dirty="0">
                <a:solidFill>
                  <a:srgbClr val="FF0000"/>
                </a:solidFill>
                <a:latin typeface="+mn-ea"/>
                <a:ea typeface="+mn-ea"/>
              </a:rPr>
              <a:t>内容上</a:t>
            </a:r>
            <a:r>
              <a:rPr sz="3200" b="1" dirty="0">
                <a:latin typeface="+mn-ea"/>
                <a:ea typeface="+mn-ea"/>
              </a:rPr>
              <a:t>看，这两段揭示了航母舰载战斗机首次着舰的</a:t>
            </a:r>
            <a:r>
              <a:rPr sz="3200" b="1" dirty="0">
                <a:solidFill>
                  <a:srgbClr val="FF0000"/>
                </a:solidFill>
                <a:latin typeface="+mn-ea"/>
                <a:ea typeface="+mn-ea"/>
              </a:rPr>
              <a:t>意义</a:t>
            </a:r>
            <a:r>
              <a:rPr sz="3200" b="1" dirty="0">
                <a:latin typeface="+mn-ea"/>
                <a:ea typeface="+mn-ea"/>
              </a:rPr>
              <a:t>，并交代了航母舰载战斗机着舰是世界上公认的最具危险性的</a:t>
            </a:r>
            <a:r>
              <a:rPr sz="3200" b="1" dirty="0">
                <a:solidFill>
                  <a:srgbClr val="FF0000"/>
                </a:solidFill>
                <a:latin typeface="+mn-ea"/>
                <a:ea typeface="+mn-ea"/>
              </a:rPr>
              <a:t>难题</a:t>
            </a:r>
            <a:r>
              <a:rPr sz="3200" b="1" dirty="0">
                <a:latin typeface="+mn-ea"/>
                <a:ea typeface="+mn-ea"/>
              </a:rPr>
              <a:t>；</a:t>
            </a:r>
            <a:endParaRPr sz="3200" b="1" dirty="0">
              <a:latin typeface="+mn-ea"/>
              <a:ea typeface="+mn-ea"/>
            </a:endParaRPr>
          </a:p>
          <a:p>
            <a:pPr eaLnBrk="1" latinLnBrk="0" hangingPunct="1">
              <a:lnSpc>
                <a:spcPts val="4240"/>
              </a:lnSpc>
              <a:defRPr/>
            </a:pPr>
            <a:r>
              <a:rPr sz="3200" b="1" dirty="0">
                <a:latin typeface="+mn-ea"/>
                <a:ea typeface="+mn-ea"/>
              </a:rPr>
              <a:t>从</a:t>
            </a:r>
            <a:r>
              <a:rPr sz="3200" b="1" dirty="0">
                <a:solidFill>
                  <a:srgbClr val="FF0000"/>
                </a:solidFill>
                <a:latin typeface="+mn-ea"/>
                <a:ea typeface="+mn-ea"/>
              </a:rPr>
              <a:t>结构上</a:t>
            </a:r>
            <a:r>
              <a:rPr sz="3200" b="1" dirty="0">
                <a:latin typeface="+mn-ea"/>
                <a:ea typeface="+mn-ea"/>
              </a:rPr>
              <a:t>看，这两段</a:t>
            </a:r>
            <a:r>
              <a:rPr sz="3200" b="1" dirty="0">
                <a:solidFill>
                  <a:srgbClr val="FF0000"/>
                </a:solidFill>
                <a:latin typeface="+mn-ea"/>
                <a:ea typeface="+mn-ea"/>
              </a:rPr>
              <a:t>渲染</a:t>
            </a:r>
            <a:r>
              <a:rPr sz="3200" b="1" dirty="0">
                <a:latin typeface="+mn-ea"/>
                <a:ea typeface="+mn-ea"/>
              </a:rPr>
              <a:t>了一种</a:t>
            </a:r>
            <a:r>
              <a:rPr sz="3200" b="1" dirty="0">
                <a:solidFill>
                  <a:srgbClr val="FF0000"/>
                </a:solidFill>
                <a:latin typeface="+mn-ea"/>
                <a:ea typeface="+mn-ea"/>
              </a:rPr>
              <a:t>紧张的氛围</a:t>
            </a:r>
            <a:r>
              <a:rPr sz="3200" b="1" dirty="0">
                <a:latin typeface="+mn-ea"/>
                <a:ea typeface="+mn-ea"/>
              </a:rPr>
              <a:t>，引发读者的</a:t>
            </a:r>
            <a:r>
              <a:rPr sz="3200" b="1" dirty="0">
                <a:solidFill>
                  <a:srgbClr val="FF0000"/>
                </a:solidFill>
                <a:latin typeface="+mn-ea"/>
                <a:ea typeface="+mn-ea"/>
              </a:rPr>
              <a:t>关注</a:t>
            </a:r>
            <a:r>
              <a:rPr sz="3200" b="1" dirty="0">
                <a:latin typeface="+mn-ea"/>
                <a:ea typeface="+mn-ea"/>
              </a:rPr>
              <a:t>和继续</a:t>
            </a:r>
            <a:r>
              <a:rPr sz="3200" b="1" dirty="0">
                <a:solidFill>
                  <a:srgbClr val="FF0000"/>
                </a:solidFill>
                <a:latin typeface="+mn-ea"/>
                <a:ea typeface="+mn-ea"/>
              </a:rPr>
              <a:t>阅读的兴趣</a:t>
            </a:r>
            <a:r>
              <a:rPr sz="3200" b="1" dirty="0">
                <a:latin typeface="+mn-ea"/>
                <a:ea typeface="+mn-ea"/>
              </a:rPr>
              <a:t>，为下文写舰载机成功着舰后人们的喜悦作</a:t>
            </a:r>
            <a:r>
              <a:rPr sz="3200" b="1" dirty="0">
                <a:solidFill>
                  <a:srgbClr val="FF0000"/>
                </a:solidFill>
                <a:latin typeface="+mn-ea"/>
                <a:ea typeface="+mn-ea"/>
              </a:rPr>
              <a:t>铺垫。</a:t>
            </a:r>
            <a:endParaRPr sz="3200" b="1" dirty="0">
              <a:solidFill>
                <a:srgbClr val="FF0000"/>
              </a:solidFill>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565">
                                            <p:txEl>
                                              <p:pRg st="0" end="0"/>
                                            </p:txEl>
                                          </p:spTgt>
                                        </p:tgtEl>
                                        <p:attrNameLst>
                                          <p:attrName>style.visibility</p:attrName>
                                        </p:attrNameLst>
                                      </p:cBhvr>
                                      <p:to>
                                        <p:strVal val="visible"/>
                                      </p:to>
                                    </p:set>
                                    <p:anim calcmode="lin" valueType="num">
                                      <p:cBhvr additive="base">
                                        <p:cTn id="7" dur="500" fill="hold"/>
                                        <p:tgtEl>
                                          <p:spTgt spid="2356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6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3565">
                                            <p:txEl>
                                              <p:pRg st="2" end="2"/>
                                            </p:txEl>
                                          </p:spTgt>
                                        </p:tgtEl>
                                        <p:attrNameLst>
                                          <p:attrName>style.visibility</p:attrName>
                                        </p:attrNameLst>
                                      </p:cBhvr>
                                      <p:to>
                                        <p:strVal val="visible"/>
                                      </p:to>
                                    </p:set>
                                    <p:anim calcmode="lin" valueType="num">
                                      <p:cBhvr additive="base">
                                        <p:cTn id="13" dur="500" fill="hold"/>
                                        <p:tgtEl>
                                          <p:spTgt spid="2356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6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3565">
                                            <p:txEl>
                                              <p:pRg st="3" end="3"/>
                                            </p:txEl>
                                          </p:spTgt>
                                        </p:tgtEl>
                                        <p:attrNameLst>
                                          <p:attrName>style.visibility</p:attrName>
                                        </p:attrNameLst>
                                      </p:cBhvr>
                                      <p:to>
                                        <p:strVal val="visible"/>
                                      </p:to>
                                    </p:set>
                                    <p:anim calcmode="lin" valueType="num">
                                      <p:cBhvr additive="base">
                                        <p:cTn id="19" dur="500" fill="hold"/>
                                        <p:tgtEl>
                                          <p:spTgt spid="2356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56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图片 31" descr="山底5.png"/>
          <p:cNvPicPr>
            <a:picLocks noChangeAspect="1"/>
          </p:cNvPicPr>
          <p:nvPr/>
        </p:nvPicPr>
        <p:blipFill>
          <a:blip r:embed="rId1"/>
          <a:srcRect/>
          <a:stretch>
            <a:fillRect/>
          </a:stretch>
        </p:blipFill>
        <p:spPr bwMode="auto">
          <a:xfrm>
            <a:off x="0" y="4751388"/>
            <a:ext cx="9144000" cy="2106612"/>
          </a:xfrm>
          <a:prstGeom prst="rect">
            <a:avLst/>
          </a:prstGeom>
          <a:noFill/>
          <a:ln w="9525">
            <a:noFill/>
            <a:miter lim="800000"/>
            <a:headEnd/>
            <a:tailEnd/>
          </a:ln>
        </p:spPr>
      </p:pic>
      <p:pic>
        <p:nvPicPr>
          <p:cNvPr id="31746" name="Picture 21"/>
          <p:cNvPicPr>
            <a:picLocks noChangeAspect="1"/>
          </p:cNvPicPr>
          <p:nvPr/>
        </p:nvPicPr>
        <p:blipFill>
          <a:blip r:embed="rId2"/>
          <a:srcRect/>
          <a:stretch>
            <a:fillRect/>
          </a:stretch>
        </p:blipFill>
        <p:spPr bwMode="auto">
          <a:xfrm>
            <a:off x="7932738" y="6194425"/>
            <a:ext cx="1219200" cy="673100"/>
          </a:xfrm>
          <a:prstGeom prst="rect">
            <a:avLst/>
          </a:prstGeom>
          <a:noFill/>
          <a:ln w="9525">
            <a:noFill/>
            <a:miter lim="800000"/>
            <a:headEnd/>
            <a:tailEnd/>
          </a:ln>
        </p:spPr>
      </p:pic>
      <p:sp>
        <p:nvSpPr>
          <p:cNvPr id="2" name="矩形 1"/>
          <p:cNvSpPr/>
          <p:nvPr/>
        </p:nvSpPr>
        <p:spPr>
          <a:xfrm>
            <a:off x="373380" y="60325"/>
            <a:ext cx="8770620" cy="5759450"/>
          </a:xfrm>
          <a:prstGeom prst="rect">
            <a:avLst/>
          </a:prstGeom>
        </p:spPr>
        <p:txBody>
          <a:bodyPr wrap="square">
            <a:spAutoFit/>
          </a:bodyPr>
          <a:lstStyle/>
          <a:p>
            <a:pPr eaLnBrk="1" latinLnBrk="0" hangingPunct="1">
              <a:lnSpc>
                <a:spcPts val="4420"/>
              </a:lnSpc>
              <a:defRPr/>
            </a:pPr>
            <a:r>
              <a:rPr lang="en-US" altLang="zh-CN" sz="3600" b="1" dirty="0">
                <a:latin typeface="+mn-ea"/>
                <a:ea typeface="+mn-ea"/>
              </a:rPr>
              <a:t>3</a:t>
            </a:r>
            <a:r>
              <a:rPr lang="zh-CN" sz="3600" b="1" dirty="0">
                <a:latin typeface="+mn-ea"/>
                <a:ea typeface="+mn-ea"/>
              </a:rPr>
              <a:t>．这篇通讯在描写战机，着舰过程时多次描写了周围人的神态和心情，小组合作讨论：作者这样安排有什么用意呢？</a:t>
            </a:r>
            <a:endParaRPr lang="zh-CN" sz="3600" b="1" dirty="0">
              <a:latin typeface="+mn-ea"/>
              <a:ea typeface="+mn-ea"/>
            </a:endParaRPr>
          </a:p>
          <a:p>
            <a:pPr eaLnBrk="1" latinLnBrk="0" hangingPunct="1">
              <a:lnSpc>
                <a:spcPts val="4420"/>
              </a:lnSpc>
              <a:defRPr/>
            </a:pPr>
            <a:r>
              <a:rPr lang="zh-CN" sz="3600" b="1" dirty="0">
                <a:latin typeface="+mn-ea"/>
                <a:ea typeface="+mn-ea"/>
              </a:rPr>
              <a:t>【交流点拨】</a:t>
            </a:r>
            <a:endParaRPr lang="zh-CN" sz="3600" b="1" dirty="0">
              <a:latin typeface="+mn-ea"/>
              <a:ea typeface="+mn-ea"/>
            </a:endParaRPr>
          </a:p>
          <a:p>
            <a:pPr eaLnBrk="1" latinLnBrk="0" hangingPunct="1">
              <a:lnSpc>
                <a:spcPts val="4420"/>
              </a:lnSpc>
              <a:defRPr/>
            </a:pPr>
            <a:r>
              <a:rPr lang="zh-CN" sz="3600" b="1" dirty="0">
                <a:latin typeface="+mn-ea"/>
                <a:ea typeface="+mn-ea"/>
              </a:rPr>
              <a:t>①</a:t>
            </a:r>
            <a:r>
              <a:rPr lang="zh-CN" sz="3600" b="1" dirty="0">
                <a:solidFill>
                  <a:srgbClr val="FF0000"/>
                </a:solidFill>
                <a:latin typeface="+mn-ea"/>
                <a:ea typeface="+mn-ea"/>
              </a:rPr>
              <a:t>表现</a:t>
            </a:r>
            <a:r>
              <a:rPr lang="zh-CN" sz="3600" b="1" dirty="0">
                <a:latin typeface="+mn-ea"/>
                <a:ea typeface="+mn-ea"/>
              </a:rPr>
              <a:t>人们对我国航母舰载机首次着舰的关注。</a:t>
            </a:r>
            <a:endParaRPr lang="zh-CN" sz="3600" b="1" dirty="0">
              <a:latin typeface="+mn-ea"/>
              <a:ea typeface="+mn-ea"/>
            </a:endParaRPr>
          </a:p>
          <a:p>
            <a:pPr eaLnBrk="1" latinLnBrk="0" hangingPunct="1">
              <a:lnSpc>
                <a:spcPts val="4420"/>
              </a:lnSpc>
              <a:defRPr/>
            </a:pPr>
            <a:r>
              <a:rPr lang="zh-CN" sz="3600" b="1" dirty="0">
                <a:latin typeface="+mn-ea"/>
                <a:ea typeface="+mn-ea"/>
              </a:rPr>
              <a:t>②</a:t>
            </a:r>
            <a:r>
              <a:rPr lang="zh-CN" sz="3600" b="1" dirty="0">
                <a:solidFill>
                  <a:srgbClr val="FF0000"/>
                </a:solidFill>
                <a:latin typeface="+mn-ea"/>
                <a:ea typeface="+mn-ea"/>
              </a:rPr>
              <a:t>烘托</a:t>
            </a:r>
            <a:r>
              <a:rPr lang="zh-CN" sz="3600" b="1" dirty="0">
                <a:latin typeface="+mn-ea"/>
                <a:ea typeface="+mn-ea"/>
              </a:rPr>
              <a:t>当时紧张的氛围，胜利的喜悦等。</a:t>
            </a:r>
            <a:endParaRPr lang="zh-CN" sz="3600" b="1" dirty="0">
              <a:latin typeface="+mn-ea"/>
              <a:ea typeface="+mn-ea"/>
            </a:endParaRPr>
          </a:p>
          <a:p>
            <a:pPr eaLnBrk="1" latinLnBrk="0" hangingPunct="1">
              <a:lnSpc>
                <a:spcPts val="4420"/>
              </a:lnSpc>
              <a:defRPr/>
            </a:pPr>
            <a:r>
              <a:rPr lang="zh-CN" sz="3600" b="1" dirty="0">
                <a:latin typeface="+mn-ea"/>
                <a:ea typeface="+mn-ea"/>
              </a:rPr>
              <a:t>③</a:t>
            </a:r>
            <a:r>
              <a:rPr lang="zh-CN" sz="3600" b="1" dirty="0">
                <a:solidFill>
                  <a:srgbClr val="FF0000"/>
                </a:solidFill>
                <a:latin typeface="+mn-ea"/>
                <a:ea typeface="+mn-ea"/>
              </a:rPr>
              <a:t>增强</a:t>
            </a:r>
            <a:r>
              <a:rPr lang="zh-CN" sz="3600" b="1" dirty="0">
                <a:latin typeface="+mn-ea"/>
                <a:ea typeface="+mn-ea"/>
              </a:rPr>
              <a:t>新闻的现场感，增强作品感染力。</a:t>
            </a:r>
            <a:endParaRPr lang="zh-CN" sz="3600" b="1" dirty="0">
              <a:latin typeface="+mn-ea"/>
              <a:ea typeface="+mn-ea"/>
            </a:endParaRPr>
          </a:p>
          <a:p>
            <a:pPr eaLnBrk="1" latinLnBrk="0" hangingPunct="1">
              <a:lnSpc>
                <a:spcPts val="4420"/>
              </a:lnSpc>
              <a:defRPr/>
            </a:pPr>
            <a:r>
              <a:rPr lang="zh-CN" sz="3600" b="1" dirty="0">
                <a:latin typeface="+mn-ea"/>
                <a:ea typeface="+mn-ea"/>
              </a:rPr>
              <a:t>④</a:t>
            </a:r>
            <a:r>
              <a:rPr lang="zh-CN" sz="3600" b="1" dirty="0">
                <a:solidFill>
                  <a:srgbClr val="FF0000"/>
                </a:solidFill>
                <a:latin typeface="+mn-ea"/>
                <a:ea typeface="+mn-ea"/>
              </a:rPr>
              <a:t>侧面表现</a:t>
            </a:r>
            <a:r>
              <a:rPr lang="zh-CN" sz="3600" b="1" dirty="0">
                <a:latin typeface="+mn-ea"/>
                <a:ea typeface="+mn-ea"/>
              </a:rPr>
              <a:t>舰载机着舰风险极大、意义重大，从而突出了主题。</a:t>
            </a:r>
            <a:endParaRPr lang="zh-CN" sz="3600" b="1" dirty="0">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26060" y="1165860"/>
            <a:ext cx="8691245" cy="4526280"/>
          </a:xfrm>
        </p:spPr>
        <p:txBody>
          <a:bodyPr/>
          <a:p>
            <a:r>
              <a:rPr lang="zh-CN" altLang="en-US" b="1"/>
              <a:t>1．读课文“声如千骑疾，气卷万山来，惊心动魄的一幕出现了：9时08分，伴随震耳欲聋的喷气式发动机的轰鸣声，眨眼之间，舰载机的两个主轮触到航母甲板上，机腹后方的尾钩牢牢地挂住了第二道阻拦索，刹那间，疾如闪电的舰载机在阻拦索系统的作用下，滑行数十米后，稳稳地停了下来”</a:t>
            </a:r>
            <a:r>
              <a:rPr lang="en-US" altLang="zh-CN" b="1"/>
              <a:t>.</a:t>
            </a:r>
            <a:endParaRPr lang="en-US" altLang="zh-CN" b="1"/>
          </a:p>
          <a:p>
            <a:r>
              <a:rPr lang="zh-CN" altLang="en-US" sz="3600" b="1">
                <a:ln w="22225">
                  <a:solidFill>
                    <a:schemeClr val="accent2"/>
                  </a:solidFill>
                  <a:prstDash val="solid"/>
                </a:ln>
                <a:solidFill>
                  <a:schemeClr val="accent2">
                    <a:lumMod val="40000"/>
                    <a:lumOff val="60000"/>
                  </a:schemeClr>
                </a:solidFill>
                <a:effectLst/>
              </a:rPr>
              <a:t>试着赏析本段文字。</a:t>
            </a:r>
            <a:endParaRPr lang="zh-CN" altLang="en-US" sz="3600" b="1">
              <a:ln w="22225">
                <a:solidFill>
                  <a:schemeClr val="accent2"/>
                </a:solidFill>
                <a:prstDash val="solid"/>
              </a:ln>
              <a:solidFill>
                <a:schemeClr val="accent2">
                  <a:lumMod val="40000"/>
                  <a:lumOff val="60000"/>
                </a:schemeClr>
              </a:solidFill>
              <a:effectLst/>
            </a:endParaRPr>
          </a:p>
        </p:txBody>
      </p:sp>
      <p:sp>
        <p:nvSpPr>
          <p:cNvPr id="5" name="矩形 4"/>
          <p:cNvSpPr/>
          <p:nvPr/>
        </p:nvSpPr>
        <p:spPr>
          <a:xfrm>
            <a:off x="2823845" y="265430"/>
            <a:ext cx="3243580" cy="1014730"/>
          </a:xfrm>
          <a:prstGeom prst="rect">
            <a:avLst/>
          </a:prstGeom>
          <a:noFill/>
          <a:ln>
            <a:noFill/>
          </a:ln>
        </p:spPr>
        <p:txBody>
          <a:bodyPr wrap="none" rtlCol="0" anchor="t">
            <a:spAutoFit/>
          </a:bodyPr>
          <a:p>
            <a:pPr algn="ctr"/>
            <a:r>
              <a:rPr lang="zh-CN" altLang="zh-CN" sz="6000" b="1" dirty="0">
                <a:ln w="19050" cmpd="sng">
                  <a:gradFill>
                    <a:gsLst>
                      <a:gs pos="30000">
                        <a:srgbClr val="DBEEC0"/>
                      </a:gs>
                      <a:gs pos="22000">
                        <a:srgbClr val="2F8B93">
                          <a:alpha val="100000"/>
                        </a:srgbClr>
                      </a:gs>
                      <a:gs pos="63000">
                        <a:srgbClr val="3088B5"/>
                      </a:gs>
                      <a:gs pos="81000">
                        <a:srgbClr val="2D8E70"/>
                      </a:gs>
                    </a:gsLst>
                    <a:lin ang="5400000"/>
                  </a:gradFill>
                  <a:prstDash val="solid"/>
                </a:ln>
                <a:blipFill>
                  <a:blip r:embed="rId1">
                    <a:alphaModFix amt="80000"/>
                  </a:blip>
                  <a:tile tx="0" ty="0" sx="82000" sy="72000" flip="none" algn="bl"/>
                </a:blipFill>
                <a:effectLst>
                  <a:glow rad="50800">
                    <a:srgbClr val="C5E499">
                      <a:alpha val="49000"/>
                    </a:srgbClr>
                  </a:glow>
                </a:effectLst>
              </a:rPr>
              <a:t>品味语言</a:t>
            </a:r>
            <a:endParaRPr lang="zh-CN" altLang="zh-CN" sz="6000" b="1" dirty="0">
              <a:ln w="19050" cmpd="sng">
                <a:gradFill>
                  <a:gsLst>
                    <a:gs pos="30000">
                      <a:srgbClr val="DBEEC0"/>
                    </a:gs>
                    <a:gs pos="22000">
                      <a:srgbClr val="2F8B93">
                        <a:alpha val="100000"/>
                      </a:srgbClr>
                    </a:gs>
                    <a:gs pos="63000">
                      <a:srgbClr val="3088B5"/>
                    </a:gs>
                    <a:gs pos="81000">
                      <a:srgbClr val="2D8E70"/>
                    </a:gs>
                  </a:gsLst>
                  <a:lin ang="5400000"/>
                </a:gradFill>
                <a:prstDash val="solid"/>
              </a:ln>
              <a:blipFill>
                <a:blip r:embed="rId1">
                  <a:alphaModFix amt="80000"/>
                </a:blip>
                <a:tile tx="0" ty="0" sx="82000" sy="72000" flip="none" algn="bl"/>
              </a:blipFill>
              <a:effectLst>
                <a:glow rad="50800">
                  <a:srgbClr val="C5E499">
                    <a:alpha val="49000"/>
                  </a:srgbClr>
                </a:glo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ox(in)">
                                      <p:cBhvr>
                                        <p:cTn id="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94310" y="287020"/>
            <a:ext cx="9342755" cy="4526280"/>
          </a:xfrm>
        </p:spPr>
        <p:txBody>
          <a:bodyPr/>
          <a:p>
            <a:r>
              <a:rPr lang="zh-CN" altLang="en-US"/>
              <a:t>【交流点拨】</a:t>
            </a:r>
            <a:endParaRPr lang="zh-CN" altLang="en-US"/>
          </a:p>
          <a:p>
            <a:pPr latinLnBrk="0">
              <a:lnSpc>
                <a:spcPts val="4240"/>
              </a:lnSpc>
              <a:spcBef>
                <a:spcPts val="0"/>
              </a:spcBef>
            </a:pPr>
            <a:r>
              <a:rPr lang="zh-CN" altLang="en-US" b="1"/>
              <a:t>①“声如千骑疾，气卷万山来”运用</a:t>
            </a:r>
            <a:r>
              <a:rPr lang="zh-CN" altLang="en-US" b="1">
                <a:solidFill>
                  <a:srgbClr val="FF0000"/>
                </a:solidFill>
              </a:rPr>
              <a:t>对偶和比喻</a:t>
            </a:r>
            <a:r>
              <a:rPr lang="zh-CN" altLang="en-US" b="1"/>
              <a:t>的修辞手法，</a:t>
            </a:r>
            <a:r>
              <a:rPr lang="zh-CN" altLang="en-US" b="1">
                <a:solidFill>
                  <a:srgbClr val="FF0000"/>
                </a:solidFill>
              </a:rPr>
              <a:t>增强了文章的气势</a:t>
            </a:r>
            <a:r>
              <a:rPr lang="zh-CN" altLang="en-US" b="1"/>
              <a:t>，生动形象地表现了战斗机</a:t>
            </a:r>
            <a:r>
              <a:rPr lang="zh-CN" altLang="en-US" b="1">
                <a:solidFill>
                  <a:srgbClr val="FF0000"/>
                </a:solidFill>
              </a:rPr>
              <a:t>着舰时的浩大声势，具有感染力。</a:t>
            </a:r>
            <a:endParaRPr lang="zh-CN" altLang="en-US" b="1">
              <a:solidFill>
                <a:srgbClr val="FF0000"/>
              </a:solidFill>
            </a:endParaRPr>
          </a:p>
          <a:p>
            <a:pPr latinLnBrk="0">
              <a:lnSpc>
                <a:spcPts val="4240"/>
              </a:lnSpc>
              <a:spcBef>
                <a:spcPts val="0"/>
              </a:spcBef>
            </a:pPr>
            <a:r>
              <a:rPr lang="zh-CN" altLang="en-US" b="1"/>
              <a:t>②运用</a:t>
            </a:r>
            <a:r>
              <a:rPr lang="zh-CN" altLang="en-US" b="1">
                <a:solidFill>
                  <a:srgbClr val="FF0000"/>
                </a:solidFill>
              </a:rPr>
              <a:t>细节描写</a:t>
            </a:r>
            <a:r>
              <a:rPr lang="zh-CN" altLang="en-US" b="1"/>
              <a:t>，</a:t>
            </a:r>
            <a:r>
              <a:rPr lang="zh-CN" altLang="en-US" b="1">
                <a:solidFill>
                  <a:srgbClr val="FF0000"/>
                </a:solidFill>
              </a:rPr>
              <a:t>生动形象</a:t>
            </a:r>
            <a:r>
              <a:rPr lang="zh-CN" altLang="en-US" b="1"/>
              <a:t>地描绘出战斗机</a:t>
            </a:r>
            <a:r>
              <a:rPr lang="zh-CN" altLang="en-US" b="1">
                <a:solidFill>
                  <a:srgbClr val="FF0000"/>
                </a:solidFill>
              </a:rPr>
              <a:t>着舰的情形。</a:t>
            </a:r>
            <a:endParaRPr lang="zh-CN" altLang="en-US" b="1">
              <a:solidFill>
                <a:srgbClr val="FF0000"/>
              </a:solidFill>
            </a:endParaRPr>
          </a:p>
          <a:p>
            <a:pPr latinLnBrk="0">
              <a:lnSpc>
                <a:spcPts val="4240"/>
              </a:lnSpc>
              <a:spcBef>
                <a:spcPts val="0"/>
              </a:spcBef>
            </a:pPr>
            <a:r>
              <a:rPr lang="zh-CN" altLang="en-US" b="1"/>
              <a:t>“震耳欲聋”“轰鸣”描绘出战斗机着舰时巨大的声音；“眨眼间”、“刹那间”、“疾如闪电”等词描绘出战斗机着舰时震撼人心的速度；“牢牢地”、“稳稳地”表现了战斗机着舰的安全和平衡。</a:t>
            </a:r>
            <a:endParaRPr lang="zh-CN" altLang="en-US"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strips(downLeft)">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90170" y="182245"/>
            <a:ext cx="8774430" cy="4526280"/>
          </a:xfrm>
        </p:spPr>
        <p:txBody>
          <a:bodyPr/>
          <a:p>
            <a:r>
              <a:rPr lang="zh-CN" altLang="en-US" b="1"/>
              <a:t>2．本文作者能将重大题材的新闻事件写成一篇好通讯，你觉得作品的成功之处在哪儿？</a:t>
            </a:r>
            <a:endParaRPr lang="zh-CN" altLang="en-US" b="1"/>
          </a:p>
          <a:p>
            <a:r>
              <a:rPr lang="zh-CN" altLang="en-US"/>
              <a:t>【交流点拨】</a:t>
            </a:r>
            <a:endParaRPr lang="zh-CN" altLang="en-US"/>
          </a:p>
          <a:p>
            <a:r>
              <a:rPr lang="zh-CN" altLang="en-US"/>
              <a:t>    </a:t>
            </a:r>
            <a:r>
              <a:rPr lang="zh-CN" altLang="en-US" b="1">
                <a:solidFill>
                  <a:srgbClr val="FF0000"/>
                </a:solidFill>
              </a:rPr>
              <a:t>①很有价值感</a:t>
            </a:r>
            <a:r>
              <a:rPr lang="zh-CN" altLang="en-US"/>
              <a:t>，舰载战斗机着舰就是能够反映时代主题具有宏大意义的重大事件，此稿作为我国航母舰载机首次成功着舰的文字记录，在历史的坐标中地位自然非同凡响，新闻价值不言而喻；</a:t>
            </a:r>
            <a:endParaRPr lang="zh-CN" altLang="en-US"/>
          </a:p>
          <a:p>
            <a:pPr latinLnBrk="0">
              <a:lnSpc>
                <a:spcPts val="4240"/>
              </a:lnSpc>
              <a:spcBef>
                <a:spcPts val="0"/>
              </a:spcBef>
            </a:pPr>
            <a:r>
              <a:rPr lang="zh-CN" altLang="en-US" b="1">
                <a:solidFill>
                  <a:srgbClr val="FF0000"/>
                </a:solidFill>
                <a:sym typeface="+mn-ea"/>
              </a:rPr>
              <a:t>②很有层次感。</a:t>
            </a:r>
            <a:endParaRPr lang="zh-CN" altLang="en-US" b="1">
              <a:solidFill>
                <a:srgbClr val="FF0000"/>
              </a:solidFill>
              <a:sym typeface="+mn-ea"/>
            </a:endParaRPr>
          </a:p>
          <a:p>
            <a:pPr latinLnBrk="0">
              <a:lnSpc>
                <a:spcPts val="4240"/>
              </a:lnSpc>
              <a:spcBef>
                <a:spcPts val="0"/>
              </a:spcBef>
            </a:pPr>
            <a:r>
              <a:rPr lang="zh-CN" altLang="en-US">
                <a:sym typeface="+mn-ea"/>
              </a:rPr>
              <a:t>ɑ叙事完整，铺排有序。b重点突出，主次分明。c文风平实，脉络直观；</a:t>
            </a:r>
            <a:endParaRPr lang="zh-CN" altLang="en-US"/>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ox(in)">
                                      <p:cBhvr>
                                        <p:cTn id="13" dur="20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diamond(in)">
                                      <p:cBhvr>
                                        <p:cTn id="18" dur="2000"/>
                                        <p:tgtEl>
                                          <p:spTgt spid="3">
                                            <p:txEl>
                                              <p:pRg st="3" end="3"/>
                                            </p:txEl>
                                          </p:spTgt>
                                        </p:tgtEl>
                                      </p:cBhvr>
                                    </p:animEffect>
                                  </p:childTnLst>
                                </p:cTn>
                              </p:par>
                              <p:par>
                                <p:cTn id="19" presetID="8" presetClass="entr" presetSubtype="16"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diamond(in)">
                                      <p:cBhvr>
                                        <p:cTn id="21"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26695" y="98425"/>
            <a:ext cx="8659495" cy="4526280"/>
          </a:xfrm>
        </p:spPr>
        <p:txBody>
          <a:bodyPr/>
          <a:p>
            <a:pPr latinLnBrk="0">
              <a:lnSpc>
                <a:spcPts val="4240"/>
              </a:lnSpc>
              <a:spcBef>
                <a:spcPts val="0"/>
              </a:spcBef>
            </a:pPr>
            <a:r>
              <a:rPr lang="zh-CN" altLang="en-US" b="1">
                <a:solidFill>
                  <a:srgbClr val="FF0000"/>
                </a:solidFill>
              </a:rPr>
              <a:t>③很有现场感：</a:t>
            </a:r>
            <a:endParaRPr lang="zh-CN" altLang="en-US" b="1">
              <a:solidFill>
                <a:srgbClr val="FF0000"/>
              </a:solidFill>
            </a:endParaRPr>
          </a:p>
          <a:p>
            <a:pPr latinLnBrk="0">
              <a:lnSpc>
                <a:spcPts val="4240"/>
              </a:lnSpc>
              <a:spcBef>
                <a:spcPts val="0"/>
              </a:spcBef>
            </a:pPr>
            <a:r>
              <a:rPr lang="zh-CN" altLang="en-US"/>
              <a:t>ɑ标题“一着”和“惊”两个动作，“海天”一个景象，强烈的画面感跃然纸上。</a:t>
            </a:r>
            <a:endParaRPr lang="zh-CN" altLang="en-US"/>
          </a:p>
          <a:p>
            <a:pPr latinLnBrk="0">
              <a:lnSpc>
                <a:spcPts val="4240"/>
              </a:lnSpc>
              <a:spcBef>
                <a:spcPts val="0"/>
              </a:spcBef>
            </a:pPr>
            <a:r>
              <a:rPr lang="zh-CN" altLang="en-US"/>
              <a:t>b开头“海风呼啸”“斩浪前行”“军旗迎风招展”等句子、词语一下子把整体布好了局。</a:t>
            </a:r>
            <a:endParaRPr lang="zh-CN" altLang="en-US"/>
          </a:p>
          <a:p>
            <a:pPr latinLnBrk="0">
              <a:lnSpc>
                <a:spcPts val="4240"/>
              </a:lnSpc>
              <a:spcBef>
                <a:spcPts val="0"/>
              </a:spcBef>
            </a:pPr>
            <a:r>
              <a:rPr lang="zh-CN" altLang="en-US"/>
              <a:t>c飞行员与着舰指挥员的对话描写让读者仿佛置身现场。</a:t>
            </a:r>
            <a:endParaRPr lang="zh-CN" altLang="en-US"/>
          </a:p>
          <a:p>
            <a:pPr latinLnBrk="0">
              <a:lnSpc>
                <a:spcPts val="4240"/>
              </a:lnSpc>
              <a:spcBef>
                <a:spcPts val="0"/>
              </a:spcBef>
            </a:pPr>
            <a:r>
              <a:rPr lang="zh-CN" altLang="en-US"/>
              <a:t>d“咆哮声”“一转变”“主轮触到航母甲板上”等一系列紧凑的动作描写，把读者的眼睛死死地吸引在着舰过程中。</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4" name="Picture 3"/>
          <p:cNvPicPr>
            <a:picLocks noChangeAspect="1"/>
          </p:cNvPicPr>
          <p:nvPr/>
        </p:nvPicPr>
        <p:blipFill>
          <a:blip r:embed="rId1">
            <a:biLevel thresh="50000"/>
            <a:grayscl/>
          </a:blip>
          <a:stretch>
            <a:fillRect/>
          </a:stretch>
        </p:blipFill>
        <p:spPr>
          <a:xfrm>
            <a:off x="139700" y="646748"/>
            <a:ext cx="8172450" cy="38893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ox(in)">
                                      <p:cBhvr>
                                        <p:cTn id="7" dur="2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89560" y="98425"/>
            <a:ext cx="8312785" cy="4526280"/>
          </a:xfrm>
        </p:spPr>
        <p:txBody>
          <a:bodyPr/>
          <a:p>
            <a:pPr latinLnBrk="0">
              <a:lnSpc>
                <a:spcPts val="4240"/>
              </a:lnSpc>
              <a:spcBef>
                <a:spcPts val="0"/>
              </a:spcBef>
            </a:pPr>
            <a:r>
              <a:rPr lang="zh-CN" altLang="en-US" b="1">
                <a:solidFill>
                  <a:srgbClr val="FF0000"/>
                </a:solidFill>
              </a:rPr>
              <a:t>④很有美觉感：</a:t>
            </a:r>
            <a:endParaRPr lang="zh-CN" altLang="en-US" b="1">
              <a:solidFill>
                <a:srgbClr val="FF0000"/>
              </a:solidFill>
            </a:endParaRPr>
          </a:p>
          <a:p>
            <a:pPr latinLnBrk="0">
              <a:lnSpc>
                <a:spcPts val="4240"/>
              </a:lnSpc>
              <a:spcBef>
                <a:spcPts val="0"/>
              </a:spcBef>
            </a:pPr>
            <a:r>
              <a:rPr lang="zh-CN" altLang="en-US"/>
              <a:t>    ɑ动态美，对海天环境的全景描写，具有宏观上的壮美；对着舰细微动作的描写具备了微观的细节之美。</a:t>
            </a:r>
            <a:endParaRPr lang="zh-CN" altLang="en-US"/>
          </a:p>
          <a:p>
            <a:pPr latinLnBrk="0">
              <a:lnSpc>
                <a:spcPts val="4240"/>
              </a:lnSpc>
              <a:spcBef>
                <a:spcPts val="0"/>
              </a:spcBef>
            </a:pPr>
            <a:r>
              <a:rPr lang="zh-CN" altLang="en-US"/>
              <a:t>    b情感美，“这不是一次普通的飞行……已经期盼了半个多世纪”字里行间，展现出了官兵的家国情怀。</a:t>
            </a:r>
            <a:endParaRPr lang="zh-CN" altLang="en-US"/>
          </a:p>
          <a:p>
            <a:pPr latinLnBrk="0">
              <a:lnSpc>
                <a:spcPts val="4240"/>
              </a:lnSpc>
              <a:spcBef>
                <a:spcPts val="0"/>
              </a:spcBef>
            </a:pPr>
            <a:r>
              <a:rPr lang="zh-CN" altLang="en-US"/>
              <a:t> c语言美。文中把舰载机着舰比喻成“刀尖上的舞蹈”等形象生动，富有感染力。</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9207"/>
            <a:ext cx="8229600" cy="1143000"/>
          </a:xfrm>
        </p:spPr>
        <p:txBody>
          <a:bodyPr/>
          <a:p>
            <a:r>
              <a:rPr lang="zh-CN" altLang="en-US" sz="6000">
                <a:ln w="22225">
                  <a:solidFill>
                    <a:schemeClr val="accent2"/>
                  </a:solidFill>
                  <a:prstDash val="solid"/>
                </a:ln>
                <a:solidFill>
                  <a:schemeClr val="accent2">
                    <a:lumMod val="40000"/>
                    <a:lumOff val="60000"/>
                  </a:schemeClr>
                </a:solidFill>
                <a:effectLst/>
              </a:rPr>
              <a:t>小结</a:t>
            </a:r>
            <a:endParaRPr lang="zh-CN" altLang="en-US" sz="6000">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a:xfrm>
            <a:off x="121920" y="1061085"/>
            <a:ext cx="9036050" cy="4526280"/>
          </a:xfrm>
        </p:spPr>
        <p:txBody>
          <a:bodyPr/>
          <a:p>
            <a:r>
              <a:rPr lang="zh-CN" altLang="en-US" sz="4000" b="1"/>
              <a:t>航母建设承载着国人百年强国强军梦想，而只有舰载战斗机成功着舰起飞，中国首艘航母—辽宁舰才是真正意义上的航母，本文生动再现了我国航母舰载战斗机首架次成功着舰这一重大新闻事件，现场感强、角度新颖、信息量大、震撼力强，是一篇难得的精品佳作。</a:t>
            </a:r>
            <a:endParaRPr lang="zh-CN" altLang="en-US" sz="40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p:cNvSpPr>
          <p:nvPr>
            <p:ph type="title"/>
          </p:nvPr>
        </p:nvSpPr>
        <p:spPr/>
        <p:txBody>
          <a:bodyPr/>
          <a:lstStyle/>
          <a:p>
            <a:r>
              <a:rPr lang="zh-CN" altLang="en-US" sz="5400" b="1" smtClean="0">
                <a:solidFill>
                  <a:srgbClr val="FF0000"/>
                </a:solidFill>
              </a:rPr>
              <a:t>拓展提升</a:t>
            </a:r>
            <a:endParaRPr lang="zh-CN" altLang="en-US" sz="5400" b="1" smtClean="0">
              <a:solidFill>
                <a:srgbClr val="FF0000"/>
              </a:solidFill>
            </a:endParaRPr>
          </a:p>
        </p:txBody>
      </p:sp>
      <p:sp>
        <p:nvSpPr>
          <p:cNvPr id="34818" name="内容占位符 2"/>
          <p:cNvSpPr>
            <a:spLocks noGrp="1"/>
          </p:cNvSpPr>
          <p:nvPr>
            <p:ph idx="1"/>
          </p:nvPr>
        </p:nvSpPr>
        <p:spPr/>
        <p:txBody>
          <a:bodyPr/>
          <a:lstStyle/>
          <a:p>
            <a:r>
              <a:rPr lang="zh-CN" altLang="en-US" sz="5400" b="1" smtClean="0"/>
              <a:t>学习了这篇文章后有什么感悟？</a:t>
            </a:r>
            <a:endParaRPr lang="zh-CN" altLang="en-US" sz="5400" b="1"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内容占位符 2"/>
          <p:cNvSpPr>
            <a:spLocks noGrp="1"/>
          </p:cNvSpPr>
          <p:nvPr>
            <p:ph idx="1"/>
          </p:nvPr>
        </p:nvSpPr>
        <p:spPr>
          <a:xfrm>
            <a:off x="55563" y="381000"/>
            <a:ext cx="8589962" cy="6096000"/>
          </a:xfrm>
        </p:spPr>
        <p:txBody>
          <a:bodyPr/>
          <a:lstStyle/>
          <a:p>
            <a:r>
              <a:rPr lang="en-US" altLang="zh-CN" sz="3600" b="1" smtClean="0">
                <a:solidFill>
                  <a:srgbClr val="FF0000"/>
                </a:solidFill>
              </a:rPr>
              <a:t>1.</a:t>
            </a:r>
            <a:r>
              <a:rPr lang="zh-CN" altLang="en-US" sz="3600" b="1" smtClean="0">
                <a:solidFill>
                  <a:srgbClr val="FF0000"/>
                </a:solidFill>
              </a:rPr>
              <a:t>鸦片战争以来，由于落后，我们经历了百年屈辱，舰载机的着舰成功是中国人民在富国强兵的道路上取得的一次大胜利，振奋人心。</a:t>
            </a:r>
            <a:endParaRPr lang="zh-CN" altLang="en-US" sz="3600" b="1" smtClean="0">
              <a:solidFill>
                <a:srgbClr val="FF0000"/>
              </a:solidFill>
            </a:endParaRPr>
          </a:p>
          <a:p>
            <a:r>
              <a:rPr lang="en-US" altLang="zh-CN" sz="3600" b="1" smtClean="0">
                <a:solidFill>
                  <a:srgbClr val="FF0000"/>
                </a:solidFill>
              </a:rPr>
              <a:t>2.</a:t>
            </a:r>
            <a:r>
              <a:rPr lang="zh-CN" altLang="en-US" sz="3600" b="1" smtClean="0">
                <a:solidFill>
                  <a:srgbClr val="FF0000"/>
                </a:solidFill>
              </a:rPr>
              <a:t>增强了中华民族的自豪感，增强了中国人民坚持党的领导，坚持社会主义道路的信心，增强了中国人民的凝聚力。</a:t>
            </a:r>
            <a:endParaRPr lang="zh-CN" altLang="en-US" sz="3600" b="1"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5841">
                                            <p:txEl>
                                              <p:pRg st="0" end="0"/>
                                            </p:txEl>
                                          </p:spTgt>
                                        </p:tgtEl>
                                        <p:attrNameLst>
                                          <p:attrName>style.visibility</p:attrName>
                                        </p:attrNameLst>
                                      </p:cBhvr>
                                      <p:to>
                                        <p:strVal val="visible"/>
                                      </p:to>
                                    </p:set>
                                    <p:animEffect transition="in" filter="fade">
                                      <p:cBhvr>
                                        <p:cTn id="7" dur="770" decel="100000"/>
                                        <p:tgtEl>
                                          <p:spTgt spid="35841">
                                            <p:txEl>
                                              <p:pRg st="0" end="0"/>
                                            </p:txEl>
                                          </p:spTgt>
                                        </p:tgtEl>
                                      </p:cBhvr>
                                    </p:animEffect>
                                    <p:animScale>
                                      <p:cBhvr>
                                        <p:cTn id="8" dur="770" decel="100000"/>
                                        <p:tgtEl>
                                          <p:spTgt spid="35841">
                                            <p:txEl>
                                              <p:pRg st="0" end="0"/>
                                            </p:txEl>
                                          </p:spTgt>
                                        </p:tgtEl>
                                      </p:cBhvr>
                                      <p:from x="10000" y="10000"/>
                                      <p:to x="200000" y="450000"/>
                                    </p:animScale>
                                    <p:animScale>
                                      <p:cBhvr>
                                        <p:cTn id="9" dur="1230" accel="100000" fill="hold">
                                          <p:stCondLst>
                                            <p:cond delay="770"/>
                                          </p:stCondLst>
                                        </p:cTn>
                                        <p:tgtEl>
                                          <p:spTgt spid="35841">
                                            <p:txEl>
                                              <p:pRg st="0" end="0"/>
                                            </p:txEl>
                                          </p:spTgt>
                                        </p:tgtEl>
                                      </p:cBhvr>
                                      <p:from x="200000" y="450000"/>
                                      <p:to x="100000" y="100000"/>
                                    </p:animScale>
                                    <p:set>
                                      <p:cBhvr>
                                        <p:cTn id="10" dur="770" fill="hold"/>
                                        <p:tgtEl>
                                          <p:spTgt spid="35841">
                                            <p:txEl>
                                              <p:pRg st="0" end="0"/>
                                            </p:txEl>
                                          </p:spTgt>
                                        </p:tgtEl>
                                        <p:attrNameLst>
                                          <p:attrName>ppt_x</p:attrName>
                                        </p:attrNameLst>
                                      </p:cBhvr>
                                      <p:to>
                                        <p:strVal val="(0.5)"/>
                                      </p:to>
                                    </p:set>
                                    <p:anim from="(0.5)" to="(#ppt_x)" calcmode="lin" valueType="num">
                                      <p:cBhvr>
                                        <p:cTn id="11" dur="1230" accel="100000" fill="hold">
                                          <p:stCondLst>
                                            <p:cond delay="770"/>
                                          </p:stCondLst>
                                        </p:cTn>
                                        <p:tgtEl>
                                          <p:spTgt spid="35841">
                                            <p:txEl>
                                              <p:pRg st="0" end="0"/>
                                            </p:txEl>
                                          </p:spTgt>
                                        </p:tgtEl>
                                        <p:attrNameLst>
                                          <p:attrName>ppt_x</p:attrName>
                                        </p:attrNameLst>
                                      </p:cBhvr>
                                    </p:anim>
                                    <p:set>
                                      <p:cBhvr>
                                        <p:cTn id="12" dur="770" fill="hold"/>
                                        <p:tgtEl>
                                          <p:spTgt spid="35841">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35841">
                                            <p:txEl>
                                              <p:pRg st="0" end="0"/>
                                            </p:txEl>
                                          </p:spTgt>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35841">
                                            <p:txEl>
                                              <p:pRg st="1" end="1"/>
                                            </p:txEl>
                                          </p:spTgt>
                                        </p:tgtEl>
                                        <p:attrNameLst>
                                          <p:attrName>style.visibility</p:attrName>
                                        </p:attrNameLst>
                                      </p:cBhvr>
                                      <p:to>
                                        <p:strVal val="visible"/>
                                      </p:to>
                                    </p:set>
                                    <p:animEffect transition="in" filter="fade">
                                      <p:cBhvr>
                                        <p:cTn id="18" dur="770" decel="100000"/>
                                        <p:tgtEl>
                                          <p:spTgt spid="35841">
                                            <p:txEl>
                                              <p:pRg st="1" end="1"/>
                                            </p:txEl>
                                          </p:spTgt>
                                        </p:tgtEl>
                                      </p:cBhvr>
                                    </p:animEffect>
                                    <p:animScale>
                                      <p:cBhvr>
                                        <p:cTn id="19" dur="770" decel="100000"/>
                                        <p:tgtEl>
                                          <p:spTgt spid="35841">
                                            <p:txEl>
                                              <p:pRg st="1" end="1"/>
                                            </p:txEl>
                                          </p:spTgt>
                                        </p:tgtEl>
                                      </p:cBhvr>
                                      <p:from x="10000" y="10000"/>
                                      <p:to x="200000" y="450000"/>
                                    </p:animScale>
                                    <p:animScale>
                                      <p:cBhvr>
                                        <p:cTn id="20" dur="1230" accel="100000" fill="hold">
                                          <p:stCondLst>
                                            <p:cond delay="770"/>
                                          </p:stCondLst>
                                        </p:cTn>
                                        <p:tgtEl>
                                          <p:spTgt spid="35841">
                                            <p:txEl>
                                              <p:pRg st="1" end="1"/>
                                            </p:txEl>
                                          </p:spTgt>
                                        </p:tgtEl>
                                      </p:cBhvr>
                                      <p:from x="200000" y="450000"/>
                                      <p:to x="100000" y="100000"/>
                                    </p:animScale>
                                    <p:set>
                                      <p:cBhvr>
                                        <p:cTn id="21" dur="770" fill="hold"/>
                                        <p:tgtEl>
                                          <p:spTgt spid="35841">
                                            <p:txEl>
                                              <p:pRg st="1" end="1"/>
                                            </p:txEl>
                                          </p:spTgt>
                                        </p:tgtEl>
                                        <p:attrNameLst>
                                          <p:attrName>ppt_x</p:attrName>
                                        </p:attrNameLst>
                                      </p:cBhvr>
                                      <p:to>
                                        <p:strVal val="(0.5)"/>
                                      </p:to>
                                    </p:set>
                                    <p:anim from="(0.5)" to="(#ppt_x)" calcmode="lin" valueType="num">
                                      <p:cBhvr>
                                        <p:cTn id="22" dur="1230" accel="100000" fill="hold">
                                          <p:stCondLst>
                                            <p:cond delay="770"/>
                                          </p:stCondLst>
                                        </p:cTn>
                                        <p:tgtEl>
                                          <p:spTgt spid="35841">
                                            <p:txEl>
                                              <p:pRg st="1" end="1"/>
                                            </p:txEl>
                                          </p:spTgt>
                                        </p:tgtEl>
                                        <p:attrNameLst>
                                          <p:attrName>ppt_x</p:attrName>
                                        </p:attrNameLst>
                                      </p:cBhvr>
                                    </p:anim>
                                    <p:set>
                                      <p:cBhvr>
                                        <p:cTn id="23" dur="770" fill="hold"/>
                                        <p:tgtEl>
                                          <p:spTgt spid="35841">
                                            <p:txEl>
                                              <p:pRg st="1" end="1"/>
                                            </p:txEl>
                                          </p:spTgt>
                                        </p:tgtEl>
                                        <p:attrNameLst>
                                          <p:attrName>ppt_y</p:attrName>
                                        </p:attrNameLst>
                                      </p:cBhvr>
                                      <p:to>
                                        <p:strVal val="(#ppt_y+0.4)"/>
                                      </p:to>
                                    </p:set>
                                    <p:anim from="(#ppt_y+0.4)" to="(#ppt_y)" calcmode="lin" valueType="num">
                                      <p:cBhvr>
                                        <p:cTn id="24" dur="1230" accel="100000" fill="hold">
                                          <p:stCondLst>
                                            <p:cond delay="770"/>
                                          </p:stCondLst>
                                        </p:cTn>
                                        <p:tgtEl>
                                          <p:spTgt spid="35841">
                                            <p:txEl>
                                              <p:pRg st="1" end="1"/>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1"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图片 12" descr="山底5.png"/>
          <p:cNvPicPr>
            <a:picLocks noChangeAspect="1"/>
          </p:cNvPicPr>
          <p:nvPr/>
        </p:nvPicPr>
        <p:blipFill>
          <a:blip r:embed="rId1"/>
          <a:srcRect/>
          <a:stretch>
            <a:fillRect/>
          </a:stretch>
        </p:blipFill>
        <p:spPr bwMode="auto">
          <a:xfrm>
            <a:off x="0" y="4751388"/>
            <a:ext cx="9144000" cy="2106612"/>
          </a:xfrm>
          <a:prstGeom prst="rect">
            <a:avLst/>
          </a:prstGeom>
          <a:noFill/>
          <a:ln w="9525">
            <a:noFill/>
            <a:miter lim="800000"/>
            <a:headEnd/>
            <a:tailEnd/>
          </a:ln>
        </p:spPr>
      </p:pic>
      <p:pic>
        <p:nvPicPr>
          <p:cNvPr id="36866" name="Picture 21"/>
          <p:cNvPicPr>
            <a:picLocks noChangeAspect="1"/>
          </p:cNvPicPr>
          <p:nvPr/>
        </p:nvPicPr>
        <p:blipFill>
          <a:blip r:embed="rId2"/>
          <a:srcRect/>
          <a:stretch>
            <a:fillRect/>
          </a:stretch>
        </p:blipFill>
        <p:spPr bwMode="auto">
          <a:xfrm>
            <a:off x="7932738" y="6194425"/>
            <a:ext cx="1219200" cy="673100"/>
          </a:xfrm>
          <a:prstGeom prst="rect">
            <a:avLst/>
          </a:prstGeom>
          <a:noFill/>
          <a:ln w="9525">
            <a:noFill/>
            <a:miter lim="800000"/>
            <a:headEnd/>
            <a:tailEnd/>
          </a:ln>
        </p:spPr>
      </p:pic>
      <p:sp>
        <p:nvSpPr>
          <p:cNvPr id="36867" name="文本框 13"/>
          <p:cNvSpPr txBox="1">
            <a:spLocks noChangeArrowheads="1"/>
          </p:cNvSpPr>
          <p:nvPr/>
        </p:nvSpPr>
        <p:spPr bwMode="auto">
          <a:xfrm>
            <a:off x="10761663" y="2339975"/>
            <a:ext cx="184150" cy="368300"/>
          </a:xfrm>
          <a:prstGeom prst="rect">
            <a:avLst/>
          </a:prstGeom>
          <a:noFill/>
          <a:ln w="9525">
            <a:noFill/>
            <a:miter lim="800000"/>
          </a:ln>
        </p:spPr>
        <p:txBody>
          <a:bodyPr wrap="none">
            <a:spAutoFit/>
          </a:bodyPr>
          <a:lstStyle/>
          <a:p>
            <a:endParaRPr lang="zh-CN" altLang="en-US"/>
          </a:p>
        </p:txBody>
      </p:sp>
      <p:sp>
        <p:nvSpPr>
          <p:cNvPr id="33803" name="Rectangle 11"/>
          <p:cNvSpPr>
            <a:spLocks noChangeArrowheads="1"/>
          </p:cNvSpPr>
          <p:nvPr/>
        </p:nvSpPr>
        <p:spPr bwMode="auto">
          <a:xfrm>
            <a:off x="410528" y="1114425"/>
            <a:ext cx="8323262" cy="5029200"/>
          </a:xfrm>
          <a:prstGeom prst="rect">
            <a:avLst/>
          </a:prstGeom>
          <a:noFill/>
          <a:ln w="9525">
            <a:noFill/>
            <a:miter lim="800000"/>
          </a:ln>
          <a:effectLst/>
        </p:spPr>
        <p:txBody>
          <a:bodyPr anchor="ctr">
            <a:spAutoFit/>
          </a:bodyPr>
          <a:lstStyle/>
          <a:p>
            <a:pPr eaLnBrk="0" hangingPunct="0">
              <a:lnSpc>
                <a:spcPct val="150000"/>
              </a:lnSpc>
              <a:defRPr/>
            </a:pPr>
            <a:r>
              <a:rPr lang="zh-CN" altLang="en-US" sz="2400" b="1" dirty="0">
                <a:solidFill>
                  <a:srgbClr val="C00000"/>
                </a:solidFill>
                <a:latin typeface="+mn-ea"/>
                <a:ea typeface="+mn-ea"/>
                <a:cs typeface="Times New Roman" panose="02020603050405020304" pitchFamily="18" charset="0"/>
              </a:rPr>
              <a:t>     </a:t>
            </a:r>
            <a:r>
              <a:rPr lang="zh-CN" altLang="en-US" sz="3600" b="1" dirty="0">
                <a:solidFill>
                  <a:srgbClr val="C00000"/>
                </a:solidFill>
                <a:latin typeface="+mn-ea"/>
                <a:ea typeface="+mn-ea"/>
                <a:cs typeface="Times New Roman" panose="02020603050405020304" pitchFamily="18" charset="0"/>
              </a:rPr>
              <a:t>本文采用现场特写的形式，抓住歼－</a:t>
            </a:r>
            <a:r>
              <a:rPr lang="en-US" altLang="zh-CN" sz="3600" b="1" dirty="0">
                <a:solidFill>
                  <a:srgbClr val="C00000"/>
                </a:solidFill>
                <a:latin typeface="+mn-ea"/>
                <a:ea typeface="+mn-ea"/>
                <a:cs typeface="Times New Roman" panose="02020603050405020304" pitchFamily="18" charset="0"/>
              </a:rPr>
              <a:t>15</a:t>
            </a:r>
            <a:r>
              <a:rPr lang="zh-CN" altLang="en-US" sz="3600" b="1" dirty="0">
                <a:solidFill>
                  <a:srgbClr val="C00000"/>
                </a:solidFill>
                <a:latin typeface="+mn-ea"/>
                <a:ea typeface="+mn-ea"/>
                <a:cs typeface="Times New Roman" panose="02020603050405020304" pitchFamily="18" charset="0"/>
              </a:rPr>
              <a:t>舰载战斗机首架次成功着舰这一最具历史意义的事件，生动再现了举世瞩目的我国航母舰载战斗机首架次成功着舰的过程，表达了作者强烈的自豪感和爱国情感。</a:t>
            </a:r>
            <a:endParaRPr lang="zh-CN" altLang="en-US" sz="3600" b="1" dirty="0">
              <a:solidFill>
                <a:srgbClr val="C00000"/>
              </a:solidFill>
              <a:latin typeface="+mn-ea"/>
              <a:ea typeface="+mn-ea"/>
              <a:cs typeface="Times New Roman" panose="02020603050405020304" pitchFamily="18" charset="0"/>
            </a:endParaRPr>
          </a:p>
        </p:txBody>
      </p:sp>
      <p:sp>
        <p:nvSpPr>
          <p:cNvPr id="2" name="文本框 1"/>
          <p:cNvSpPr txBox="1">
            <a:spLocks noChangeArrowheads="1"/>
          </p:cNvSpPr>
          <p:nvPr/>
        </p:nvSpPr>
        <p:spPr bwMode="auto">
          <a:xfrm>
            <a:off x="889000" y="290513"/>
            <a:ext cx="6334125" cy="823912"/>
          </a:xfrm>
          <a:prstGeom prst="rect">
            <a:avLst/>
          </a:prstGeom>
          <a:noFill/>
          <a:ln w="9525">
            <a:noFill/>
            <a:miter lim="800000"/>
          </a:ln>
        </p:spPr>
        <p:txBody>
          <a:bodyPr>
            <a:spAutoFit/>
          </a:bodyPr>
          <a:lstStyle/>
          <a:p>
            <a:r>
              <a:rPr lang="zh-CN" altLang="en-US" sz="4800" b="1"/>
              <a:t>本课主旨</a:t>
            </a:r>
            <a:endParaRPr lang="zh-CN" altLang="en-US" sz="4800" b="1"/>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3803">
                                            <p:txEl>
                                              <p:pRg st="0" end="0"/>
                                            </p:txEl>
                                          </p:spTgt>
                                        </p:tgtEl>
                                        <p:attrNameLst>
                                          <p:attrName>style.visibility</p:attrName>
                                        </p:attrNameLst>
                                      </p:cBhvr>
                                      <p:to>
                                        <p:strVal val="visible"/>
                                      </p:to>
                                    </p:set>
                                    <p:animEffect transition="in" filter="fade">
                                      <p:cBhvr>
                                        <p:cTn id="13" dur="500"/>
                                        <p:tgtEl>
                                          <p:spTgt spid="3380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标题 1"/>
          <p:cNvSpPr>
            <a:spLocks noGrp="1"/>
          </p:cNvSpPr>
          <p:nvPr>
            <p:ph type="title"/>
          </p:nvPr>
        </p:nvSpPr>
        <p:spPr/>
        <p:txBody>
          <a:bodyPr vert="horz" wrap="square" lIns="91440" tIns="45720" rIns="91440" bIns="45720" anchor="ctr"/>
          <a:p>
            <a:pPr eaLnBrk="1" hangingPunct="1"/>
            <a:endParaRPr lang="zh-CN" altLang="en-US" dirty="0"/>
          </a:p>
        </p:txBody>
      </p:sp>
      <p:pic>
        <p:nvPicPr>
          <p:cNvPr id="28675" name="Picture 6" descr="http://imgsrc.baidu.com/forum/pic/item/5986b9014a90f6039af4e1db3b12b31bb151edef.jpg"/>
          <p:cNvPicPr>
            <a:picLocks noChangeAspect="1"/>
          </p:cNvPicPr>
          <p:nvPr/>
        </p:nvPicPr>
        <p:blipFill>
          <a:blip r:embed="rId1"/>
          <a:stretch>
            <a:fillRect/>
          </a:stretch>
        </p:blipFill>
        <p:spPr>
          <a:xfrm>
            <a:off x="107950" y="115888"/>
            <a:ext cx="8880475" cy="66262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additive="base">
                                        <p:cTn id="7" dur="500" fill="hold"/>
                                        <p:tgtEl>
                                          <p:spTgt spid="28675"/>
                                        </p:tgtEl>
                                        <p:attrNameLst>
                                          <p:attrName>ppt_x</p:attrName>
                                        </p:attrNameLst>
                                      </p:cBhvr>
                                      <p:tavLst>
                                        <p:tav tm="0">
                                          <p:val>
                                            <p:strVal val="#ppt_x"/>
                                          </p:val>
                                        </p:tav>
                                        <p:tav tm="100000">
                                          <p:val>
                                            <p:strVal val="#ppt_x"/>
                                          </p:val>
                                        </p:tav>
                                      </p:tavLst>
                                    </p:anim>
                                    <p:anim calcmode="lin" valueType="num">
                                      <p:cBhvr additive="base">
                                        <p:cTn id="8" dur="500" fill="hold"/>
                                        <p:tgtEl>
                                          <p:spTgt spid="286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8" name="Picture 1"/>
          <p:cNvPicPr>
            <a:picLocks noChangeAspect="1"/>
          </p:cNvPicPr>
          <p:nvPr/>
        </p:nvPicPr>
        <p:blipFill>
          <a:blip r:embed="rId1">
            <a:biLevel thresh="50000"/>
            <a:grayscl/>
          </a:blip>
          <a:stretch>
            <a:fillRect/>
          </a:stretch>
        </p:blipFill>
        <p:spPr>
          <a:xfrm>
            <a:off x="172403" y="284798"/>
            <a:ext cx="8166100" cy="56165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ppt_x"/>
                                          </p:val>
                                        </p:tav>
                                        <p:tav tm="100000">
                                          <p:val>
                                            <p:strVal val="#ppt_x"/>
                                          </p:val>
                                        </p:tav>
                                      </p:tavLst>
                                    </p:anim>
                                    <p:anim calcmode="lin" valueType="num">
                                      <p:cBhvr additive="base">
                                        <p:cTn id="8"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6" name="图片 7"/>
          <p:cNvPicPr>
            <a:picLocks noChangeAspect="1"/>
          </p:cNvPicPr>
          <p:nvPr/>
        </p:nvPicPr>
        <p:blipFill>
          <a:blip r:embed="rId1"/>
          <a:stretch>
            <a:fillRect/>
          </a:stretch>
        </p:blipFill>
        <p:spPr>
          <a:xfrm>
            <a:off x="0" y="0"/>
            <a:ext cx="9144000" cy="3500438"/>
          </a:xfrm>
          <a:prstGeom prst="rect">
            <a:avLst/>
          </a:prstGeom>
          <a:noFill/>
          <a:ln w="9525">
            <a:noFill/>
          </a:ln>
        </p:spPr>
      </p:pic>
      <p:sp>
        <p:nvSpPr>
          <p:cNvPr id="11267" name="标题 1"/>
          <p:cNvSpPr>
            <a:spLocks noGrp="1"/>
          </p:cNvSpPr>
          <p:nvPr>
            <p:ph type="title"/>
          </p:nvPr>
        </p:nvSpPr>
        <p:spPr>
          <a:xfrm>
            <a:off x="395288" y="0"/>
            <a:ext cx="8229600" cy="1143000"/>
          </a:xfrm>
        </p:spPr>
        <p:txBody>
          <a:bodyPr vert="horz" wrap="square" lIns="91440" tIns="45720" rIns="91440" bIns="45720" anchor="ctr"/>
          <a:p>
            <a:pPr eaLnBrk="1" hangingPunct="1"/>
            <a:r>
              <a:rPr lang="zh-CN" altLang="en-US" sz="5400" b="1" dirty="0">
                <a:solidFill>
                  <a:schemeClr val="bg1"/>
                </a:solidFill>
              </a:rPr>
              <a:t>辽宁舰简介</a:t>
            </a:r>
            <a:endParaRPr lang="zh-CN" altLang="en-US" sz="5400" b="1" dirty="0">
              <a:solidFill>
                <a:schemeClr val="bg1"/>
              </a:solidFill>
            </a:endParaRPr>
          </a:p>
        </p:txBody>
      </p:sp>
      <p:sp>
        <p:nvSpPr>
          <p:cNvPr id="3" name="内容占位符 2"/>
          <p:cNvSpPr>
            <a:spLocks noGrp="1"/>
          </p:cNvSpPr>
          <p:nvPr>
            <p:ph idx="1"/>
          </p:nvPr>
        </p:nvSpPr>
        <p:spPr>
          <a:xfrm>
            <a:off x="159385" y="1224915"/>
            <a:ext cx="8383270" cy="5551805"/>
          </a:xfrm>
        </p:spPr>
        <p:txBody>
          <a:bodyPr vert="horz" wrap="square" lIns="91440" tIns="45720" rIns="91440" bIns="45720" numCol="1" rtlCol="0" anchor="t" anchorCtr="0" compatLnSpc="1">
            <a:normAutofit fontScale="92500"/>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altLang="zh-CN" sz="24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辽宁号航空母舰，简称“辽宁舰”，是我国人民解放军第一艘可以搭载固定翼飞机的航空母舰。</a:t>
            </a:r>
            <a:endParaRPr kumimoji="0" lang="en-US" altLang="zh-CN" sz="24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solidFill>
                  <a:schemeClr val="tx1"/>
                </a:solidFill>
                <a:effectLst/>
                <a:uLnTx/>
                <a:uFillTx/>
                <a:latin typeface="+mn-lt"/>
                <a:ea typeface="+mn-ea"/>
                <a:cs typeface="+mn-cs"/>
              </a:rPr>
              <a:t>              80</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年代中后期，瓦良格号于</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hlinkClick r:id="rId2"/>
              </a:rPr>
              <a:t>乌克兰</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建造时遭逢</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hlinkClick r:id="rId3"/>
              </a:rPr>
              <a:t>苏联解体</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，建造工程中断，完成度</a:t>
            </a:r>
            <a:r>
              <a:rPr kumimoji="0" lang="en-US" altLang="zh-CN" sz="2400" b="1" i="0" u="none" strike="noStrike" kern="1200" cap="none" spc="0" normalizeH="0" baseline="0" noProof="0" dirty="0" smtClean="0">
                <a:ln>
                  <a:noFill/>
                </a:ln>
                <a:solidFill>
                  <a:schemeClr val="tx1"/>
                </a:solidFill>
                <a:effectLst/>
                <a:uLnTx/>
                <a:uFillTx/>
                <a:latin typeface="+mn-lt"/>
                <a:ea typeface="+mn-ea"/>
                <a:cs typeface="+mn-cs"/>
              </a:rPr>
              <a:t>68%</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2400" b="1" i="0" u="none" strike="noStrike" kern="1200" cap="none" spc="0" normalizeH="0" baseline="0" noProof="0" dirty="0" smtClean="0">
                <a:ln>
                  <a:noFill/>
                </a:ln>
                <a:solidFill>
                  <a:schemeClr val="tx1"/>
                </a:solidFill>
                <a:effectLst/>
                <a:uLnTx/>
                <a:uFillTx/>
                <a:latin typeface="+mn-lt"/>
                <a:ea typeface="+mn-ea"/>
                <a:cs typeface="+mn-cs"/>
              </a:rPr>
              <a:t>1999</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年，中国购买了</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hlinkClick r:id="rId4"/>
              </a:rPr>
              <a:t>瓦良格号</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，于</a:t>
            </a:r>
            <a:r>
              <a:rPr kumimoji="0" lang="en-US" altLang="zh-CN" sz="2400" b="1" i="0" u="none" strike="noStrike" kern="1200" cap="none" spc="0" normalizeH="0" baseline="0" noProof="0" dirty="0" smtClean="0">
                <a:ln>
                  <a:noFill/>
                </a:ln>
                <a:solidFill>
                  <a:schemeClr val="tx1"/>
                </a:solidFill>
                <a:effectLst/>
                <a:uLnTx/>
                <a:uFillTx/>
                <a:latin typeface="+mn-lt"/>
                <a:ea typeface="+mn-ea"/>
                <a:cs typeface="+mn-cs"/>
              </a:rPr>
              <a:t>2002</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年</a:t>
            </a:r>
            <a:r>
              <a:rPr kumimoji="0" lang="en-US" altLang="zh-CN" sz="2400" b="1" i="0" u="none" strike="noStrike" kern="1200" cap="none" spc="0" normalizeH="0" baseline="0" noProof="0" dirty="0" smtClean="0">
                <a:ln>
                  <a:noFill/>
                </a:ln>
                <a:solidFill>
                  <a:schemeClr val="tx1"/>
                </a:solidFill>
                <a:effectLst/>
                <a:uLnTx/>
                <a:uFillTx/>
                <a:latin typeface="+mn-lt"/>
                <a:ea typeface="+mn-ea"/>
                <a:cs typeface="+mn-cs"/>
              </a:rPr>
              <a:t>3</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月</a:t>
            </a:r>
            <a:r>
              <a:rPr kumimoji="0" lang="en-US" altLang="zh-CN" sz="2400" b="1" i="0" u="none" strike="noStrike" kern="1200" cap="none" spc="0" normalizeH="0" baseline="0" noProof="0" dirty="0" smtClean="0">
                <a:ln>
                  <a:noFill/>
                </a:ln>
                <a:solidFill>
                  <a:schemeClr val="tx1"/>
                </a:solidFill>
                <a:effectLst/>
                <a:uLnTx/>
                <a:uFillTx/>
                <a:latin typeface="+mn-lt"/>
                <a:ea typeface="+mn-ea"/>
                <a:cs typeface="+mn-cs"/>
              </a:rPr>
              <a:t>4</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日抵达</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hlinkClick r:id="rId5"/>
              </a:rPr>
              <a:t>大连港</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2400" b="1" i="0" u="none" strike="noStrike" kern="1200" cap="none" spc="0" normalizeH="0" baseline="0" noProof="0" dirty="0" smtClean="0">
                <a:ln>
                  <a:noFill/>
                </a:ln>
                <a:solidFill>
                  <a:schemeClr val="tx1"/>
                </a:solidFill>
                <a:effectLst/>
                <a:uLnTx/>
                <a:uFillTx/>
                <a:latin typeface="+mn-lt"/>
                <a:ea typeface="+mn-ea"/>
                <a:cs typeface="+mn-cs"/>
              </a:rPr>
              <a:t>2005</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年</a:t>
            </a:r>
            <a:r>
              <a:rPr kumimoji="0" lang="en-US" altLang="zh-CN" sz="2400" b="1" i="0" u="none" strike="noStrike" kern="1200" cap="none" spc="0" normalizeH="0" baseline="0" noProof="0" dirty="0" smtClean="0">
                <a:ln>
                  <a:noFill/>
                </a:ln>
                <a:solidFill>
                  <a:schemeClr val="tx1"/>
                </a:solidFill>
                <a:effectLst/>
                <a:uLnTx/>
                <a:uFillTx/>
                <a:latin typeface="+mn-lt"/>
                <a:ea typeface="+mn-ea"/>
                <a:cs typeface="+mn-cs"/>
              </a:rPr>
              <a:t>4</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月</a:t>
            </a:r>
            <a:r>
              <a:rPr kumimoji="0" lang="en-US" altLang="zh-CN" sz="2400" b="1" i="0" u="none" strike="noStrike" kern="1200" cap="none" spc="0" normalizeH="0" baseline="0" noProof="0" dirty="0" smtClean="0">
                <a:ln>
                  <a:noFill/>
                </a:ln>
                <a:solidFill>
                  <a:schemeClr val="tx1"/>
                </a:solidFill>
                <a:effectLst/>
                <a:uLnTx/>
                <a:uFillTx/>
                <a:latin typeface="+mn-lt"/>
                <a:ea typeface="+mn-ea"/>
                <a:cs typeface="+mn-cs"/>
              </a:rPr>
              <a:t>26</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日，开始由中国海军继续建造改进。解放军的目标是对此艘未完成建造的航空母舰进行更改制造，及将其用于科研、实验及训练用途。</a:t>
            </a:r>
            <a:r>
              <a:rPr kumimoji="0" lang="en-US" altLang="zh-CN" sz="2400" b="1" i="0" u="none" strike="noStrike" kern="1200" cap="none" spc="0" normalizeH="0" baseline="0" noProof="0" dirty="0" smtClean="0">
                <a:ln>
                  <a:noFill/>
                </a:ln>
                <a:solidFill>
                  <a:schemeClr val="tx1"/>
                </a:solidFill>
                <a:effectLst/>
                <a:uLnTx/>
                <a:uFillTx/>
                <a:latin typeface="+mn-lt"/>
                <a:ea typeface="+mn-ea"/>
                <a:cs typeface="+mn-cs"/>
              </a:rPr>
              <a:t>2012</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年</a:t>
            </a:r>
            <a:r>
              <a:rPr kumimoji="0" lang="en-US" altLang="zh-CN" sz="2400" b="1" i="0" u="none" strike="noStrike" kern="1200" cap="none" spc="0" normalizeH="0" baseline="0" noProof="0" dirty="0" smtClean="0">
                <a:ln>
                  <a:noFill/>
                </a:ln>
                <a:solidFill>
                  <a:schemeClr val="tx1"/>
                </a:solidFill>
                <a:effectLst/>
                <a:uLnTx/>
                <a:uFillTx/>
                <a:latin typeface="+mn-lt"/>
                <a:ea typeface="+mn-ea"/>
                <a:cs typeface="+mn-cs"/>
              </a:rPr>
              <a:t>9</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月</a:t>
            </a:r>
            <a:r>
              <a:rPr kumimoji="0" lang="en-US" altLang="zh-CN" sz="2400" b="1" i="0" u="none" strike="noStrike" kern="1200" cap="none" spc="0" normalizeH="0" baseline="0" noProof="0" dirty="0" smtClean="0">
                <a:ln>
                  <a:noFill/>
                </a:ln>
                <a:solidFill>
                  <a:schemeClr val="tx1"/>
                </a:solidFill>
                <a:effectLst/>
                <a:uLnTx/>
                <a:uFillTx/>
                <a:latin typeface="+mn-lt"/>
                <a:ea typeface="+mn-ea"/>
                <a:cs typeface="+mn-cs"/>
              </a:rPr>
              <a:t>25</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日，正式更名辽宁号，交付予</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hlinkClick r:id="rId6"/>
              </a:rPr>
              <a:t>中国人民解放军海军</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4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solidFill>
                  <a:schemeClr val="tx1"/>
                </a:solidFill>
                <a:effectLst/>
                <a:uLnTx/>
                <a:uFillTx/>
                <a:latin typeface="+mn-lt"/>
                <a:ea typeface="+mn-ea"/>
                <a:cs typeface="+mn-cs"/>
              </a:rPr>
              <a:t>              2013</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年</a:t>
            </a:r>
            <a:r>
              <a:rPr kumimoji="0" lang="en-US" altLang="zh-CN" sz="2400" b="1" i="0" u="none" strike="noStrike" kern="1200" cap="none" spc="0" normalizeH="0" baseline="0" noProof="0" dirty="0" smtClean="0">
                <a:ln>
                  <a:noFill/>
                </a:ln>
                <a:solidFill>
                  <a:schemeClr val="tx1"/>
                </a:solidFill>
                <a:effectLst/>
                <a:uLnTx/>
                <a:uFillTx/>
                <a:latin typeface="+mn-lt"/>
                <a:ea typeface="+mn-ea"/>
                <a:cs typeface="+mn-cs"/>
              </a:rPr>
              <a:t>11</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月，辽宁舰从</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hlinkClick r:id="rId7"/>
              </a:rPr>
              <a:t>青岛</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赴中国</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hlinkClick r:id="rId8"/>
              </a:rPr>
              <a:t>南海</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展开为期</a:t>
            </a:r>
            <a:r>
              <a:rPr kumimoji="0" lang="en-US" altLang="zh-CN" sz="2400" b="1" i="0" u="none" strike="noStrike" kern="1200" cap="none" spc="0" normalizeH="0" baseline="0" noProof="0" dirty="0" smtClean="0">
                <a:ln>
                  <a:noFill/>
                </a:ln>
                <a:solidFill>
                  <a:schemeClr val="tx1"/>
                </a:solidFill>
                <a:effectLst/>
                <a:uLnTx/>
                <a:uFillTx/>
                <a:latin typeface="+mn-lt"/>
                <a:ea typeface="+mn-ea"/>
                <a:cs typeface="+mn-cs"/>
              </a:rPr>
              <a:t>47</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天的海上综合演练，期间</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hlinkClick r:id="rId9"/>
              </a:rPr>
              <a:t>中国海军</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以辽宁号航空母舰为主编组了大型远洋</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hlinkClick r:id="rId10"/>
              </a:rPr>
              <a:t>航空母舰战斗群</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，战斗群编列近</a:t>
            </a:r>
            <a:r>
              <a:rPr kumimoji="0" lang="en-US" altLang="zh-CN" sz="2400" b="1" i="0" u="none" strike="noStrike" kern="1200" cap="none" spc="0" normalizeH="0" baseline="0" noProof="0" dirty="0" smtClean="0">
                <a:ln>
                  <a:noFill/>
                </a:ln>
                <a:solidFill>
                  <a:schemeClr val="tx1"/>
                </a:solidFill>
                <a:effectLst/>
                <a:uLnTx/>
                <a:uFillTx/>
                <a:latin typeface="+mn-lt"/>
                <a:ea typeface="+mn-ea"/>
                <a:cs typeface="+mn-cs"/>
              </a:rPr>
              <a:t>20</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艘各类舰艇。这是自</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hlinkClick r:id="rId11"/>
              </a:rPr>
              <a:t>冷战</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结束以来除</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hlinkClick r:id="rId12"/>
              </a:rPr>
              <a:t>美国海军</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外西</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hlinkClick r:id="rId13"/>
              </a:rPr>
              <a:t>太平洋地区</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最大的单国海上兵力集结演练，亦标志着辽宁号航空母舰开始具备海上编队战斗群能力。</a:t>
            </a: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11269" name="Picture 21"/>
          <p:cNvPicPr>
            <a:picLocks noChangeAspect="1"/>
          </p:cNvPicPr>
          <p:nvPr/>
        </p:nvPicPr>
        <p:blipFill>
          <a:blip r:embed="rId14"/>
          <a:stretch>
            <a:fillRect/>
          </a:stretch>
        </p:blipFill>
        <p:spPr>
          <a:xfrm>
            <a:off x="7924800" y="6184900"/>
            <a:ext cx="1219200" cy="673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22543"/>
            <a:ext cx="8229600" cy="1143000"/>
          </a:xfrm>
        </p:spPr>
        <p:txBody>
          <a:bodyPr/>
          <a:p>
            <a:r>
              <a:rPr lang="zh-CN" altLang="en-US" b="1" dirty="0">
                <a:solidFill>
                  <a:schemeClr val="tx1"/>
                </a:solidFill>
                <a:effectLst>
                  <a:outerShdw blurRad="38100" dist="19050" dir="2700000" algn="tl" rotWithShape="0">
                    <a:schemeClr val="dk1">
                      <a:alpha val="40000"/>
                    </a:schemeClr>
                  </a:outerShdw>
                </a:effectLst>
                <a:sym typeface="+mn-ea"/>
              </a:rPr>
              <a:t>辽宁舰</a:t>
            </a:r>
            <a:endParaRPr lang="zh-CN" altLang="en-US" b="1" dirty="0">
              <a:solidFill>
                <a:schemeClr val="tx1"/>
              </a:solidFill>
              <a:effectLst>
                <a:outerShdw blurRad="38100" dist="19050" dir="2700000" algn="tl" rotWithShape="0">
                  <a:schemeClr val="dk1">
                    <a:alpha val="40000"/>
                  </a:schemeClr>
                </a:outerShdw>
              </a:effectLst>
              <a:sym typeface="+mn-ea"/>
            </a:endParaRPr>
          </a:p>
        </p:txBody>
      </p:sp>
      <p:sp>
        <p:nvSpPr>
          <p:cNvPr id="3" name="内容占位符 2"/>
          <p:cNvSpPr>
            <a:spLocks noGrp="1"/>
          </p:cNvSpPr>
          <p:nvPr>
            <p:ph idx="1"/>
          </p:nvPr>
        </p:nvSpPr>
        <p:spPr>
          <a:xfrm>
            <a:off x="373380" y="714375"/>
            <a:ext cx="8229600" cy="4525963"/>
          </a:xfrm>
        </p:spPr>
        <p:txBody>
          <a:bodyPr/>
          <a:p>
            <a:r>
              <a:rPr lang="zh-CN" altLang="en-US"/>
              <a:t>参考数据</a:t>
            </a:r>
            <a:endParaRPr lang="zh-CN" altLang="en-US"/>
          </a:p>
          <a:p>
            <a:r>
              <a:rPr lang="zh-CN" altLang="en-US" sz="2800"/>
              <a:t>舰长     304.5米，吃水线长270米</a:t>
            </a:r>
            <a:endParaRPr lang="zh-CN" altLang="en-US" sz="2800"/>
          </a:p>
          <a:p>
            <a:r>
              <a:rPr lang="zh-CN" altLang="en-US" sz="2800"/>
              <a:t>舷宽	   75米，吃水线宽38米</a:t>
            </a:r>
            <a:endParaRPr lang="zh-CN" altLang="en-US" sz="2800"/>
          </a:p>
          <a:p>
            <a:r>
              <a:rPr lang="zh-CN" altLang="en-US" sz="2800"/>
              <a:t>吃水	  10.5米</a:t>
            </a:r>
            <a:endParaRPr lang="zh-CN" altLang="en-US" sz="2800"/>
          </a:p>
          <a:p>
            <a:r>
              <a:rPr lang="zh-CN" altLang="en-US" sz="2800"/>
              <a:t>排水量	54,500吨（正常）60,900吨（满载</a:t>
            </a:r>
            <a:endParaRPr lang="zh-CN" altLang="en-US" sz="2800"/>
          </a:p>
          <a:p>
            <a:r>
              <a:rPr lang="zh-CN" altLang="en-US" sz="2800"/>
              <a:t>编制人数	船员1,960人，飞行员626人，参谋40人,房间3,857个</a:t>
            </a:r>
            <a:endParaRPr lang="zh-CN" altLang="en-US" sz="2800"/>
          </a:p>
          <a:p>
            <a:r>
              <a:rPr lang="zh-CN" altLang="en-US" sz="2800"/>
              <a:t>动力系统	8台蒸气轮机，149兆瓦  200,000匹马力</a:t>
            </a:r>
            <a:endParaRPr lang="zh-CN" altLang="en-US" sz="2800"/>
          </a:p>
          <a:p>
            <a:r>
              <a:rPr lang="zh-CN" altLang="en-US" sz="2800"/>
              <a:t>9×1,500 kW涡轮发电机</a:t>
            </a:r>
            <a:endParaRPr lang="zh-CN" altLang="en-US" sz="2800"/>
          </a:p>
          <a:p>
            <a:r>
              <a:rPr lang="zh-CN" altLang="en-US" sz="2800"/>
              <a:t>6×1,500 kW柴油发电机</a:t>
            </a: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9" name="Picture 2" descr="http://365jia.cn/uploads/13/1126/529424d66d55d.jpg"/>
          <p:cNvPicPr>
            <a:picLocks noChangeAspect="1"/>
          </p:cNvPicPr>
          <p:nvPr/>
        </p:nvPicPr>
        <p:blipFill>
          <a:blip r:embed="rId1"/>
          <a:stretch>
            <a:fillRect/>
          </a:stretch>
        </p:blipFill>
        <p:spPr>
          <a:xfrm>
            <a:off x="137160" y="59055"/>
            <a:ext cx="8869680" cy="6739255"/>
          </a:xfrm>
          <a:prstGeom prst="rect">
            <a:avLst/>
          </a:prstGeom>
          <a:noFill/>
          <a:ln w="9525">
            <a:noFill/>
          </a:ln>
        </p:spPr>
      </p:pic>
      <p:sp>
        <p:nvSpPr>
          <p:cNvPr id="4098" name="标题 1"/>
          <p:cNvSpPr>
            <a:spLocks noGrp="1"/>
          </p:cNvSpPr>
          <p:nvPr>
            <p:ph type="title"/>
          </p:nvPr>
        </p:nvSpPr>
        <p:spPr>
          <a:xfrm>
            <a:off x="457200" y="327343"/>
            <a:ext cx="8229600" cy="1143000"/>
          </a:xfrm>
        </p:spPr>
        <p:txBody>
          <a:bodyPr vert="horz" wrap="square" lIns="91440" tIns="45720" rIns="91440" bIns="45720" anchor="ctr"/>
          <a:p>
            <a:pPr eaLnBrk="1" hangingPunct="1"/>
            <a:r>
              <a:rPr lang="zh-CN" altLang="en-US" sz="5400" b="1" dirty="0">
                <a:solidFill>
                  <a:srgbClr val="7030A0"/>
                </a:solidFill>
              </a:rPr>
              <a:t>辽宁舰</a:t>
            </a:r>
            <a:endParaRPr lang="zh-CN" altLang="en-US" sz="5400" b="1" dirty="0">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additive="base">
                                        <p:cTn id="7" dur="500" fill="hold"/>
                                        <p:tgtEl>
                                          <p:spTgt spid="4099"/>
                                        </p:tgtEl>
                                        <p:attrNameLst>
                                          <p:attrName>ppt_x</p:attrName>
                                        </p:attrNameLst>
                                      </p:cBhvr>
                                      <p:tavLst>
                                        <p:tav tm="0">
                                          <p:val>
                                            <p:strVal val="#ppt_x"/>
                                          </p:val>
                                        </p:tav>
                                        <p:tav tm="100000">
                                          <p:val>
                                            <p:strVal val="#ppt_x"/>
                                          </p:val>
                                        </p:tav>
                                      </p:tavLst>
                                    </p:anim>
                                    <p:anim calcmode="lin" valueType="num">
                                      <p:cBhvr additive="base">
                                        <p:cTn id="8"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b="1" dirty="0">
                <a:solidFill>
                  <a:srgbClr val="7030A0"/>
                </a:solidFill>
                <a:sym typeface="+mn-ea"/>
              </a:rPr>
              <a:t>歼</a:t>
            </a:r>
            <a:r>
              <a:rPr lang="en-US" altLang="zh-CN" b="1" dirty="0">
                <a:solidFill>
                  <a:srgbClr val="7030A0"/>
                </a:solidFill>
                <a:sym typeface="+mn-ea"/>
              </a:rPr>
              <a:t>-15</a:t>
            </a:r>
            <a:r>
              <a:rPr lang="zh-CN" altLang="en-US" b="1" dirty="0">
                <a:solidFill>
                  <a:srgbClr val="7030A0"/>
                </a:solidFill>
                <a:sym typeface="+mn-ea"/>
              </a:rPr>
              <a:t>飞机</a:t>
            </a:r>
            <a:endParaRPr lang="zh-CN" altLang="en-US"/>
          </a:p>
        </p:txBody>
      </p:sp>
      <p:sp>
        <p:nvSpPr>
          <p:cNvPr id="3" name="内容占位符 2"/>
          <p:cNvSpPr>
            <a:spLocks noGrp="1"/>
          </p:cNvSpPr>
          <p:nvPr>
            <p:ph idx="1"/>
          </p:nvPr>
        </p:nvSpPr>
        <p:spPr>
          <a:xfrm>
            <a:off x="279400" y="1600200"/>
            <a:ext cx="8575040" cy="4526280"/>
          </a:xfrm>
        </p:spPr>
        <p:txBody>
          <a:bodyPr/>
          <a:p>
            <a:r>
              <a:rPr lang="zh-CN" altLang="en-US" b="1"/>
              <a:t>歼-15（英文：J-15，中文绰号：飞鲨“Fēishā”，英文：Flying Shark，北约代号：侧卫D型，英文：Flanker-D）是中国参考从乌克兰获得苏-33战斗机原型机T-10K-3以国产歼-11战斗机为基础进而研制和发展的单座双发舰载战斗机。歼-15研制由中国航空工业集团公司沈阳飞机工业集团承担。</a:t>
            </a:r>
            <a:endParaRPr lang="zh-CN" altLang="en-US"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3" name="Picture 2" descr="http://www.people.com.cn/mediafile/pic/20130514/92/17231934697261114308.jpg"/>
          <p:cNvPicPr>
            <a:picLocks noChangeAspect="1"/>
          </p:cNvPicPr>
          <p:nvPr/>
        </p:nvPicPr>
        <p:blipFill>
          <a:blip r:embed="rId1"/>
          <a:stretch>
            <a:fillRect/>
          </a:stretch>
        </p:blipFill>
        <p:spPr>
          <a:xfrm>
            <a:off x="47625" y="32385"/>
            <a:ext cx="8981440" cy="6769735"/>
          </a:xfrm>
          <a:prstGeom prst="rect">
            <a:avLst/>
          </a:prstGeom>
          <a:noFill/>
          <a:ln w="9525">
            <a:noFill/>
          </a:ln>
        </p:spPr>
      </p:pic>
      <p:sp>
        <p:nvSpPr>
          <p:cNvPr id="5122" name="标题 1"/>
          <p:cNvSpPr>
            <a:spLocks noGrp="1"/>
          </p:cNvSpPr>
          <p:nvPr>
            <p:ph type="title"/>
          </p:nvPr>
        </p:nvSpPr>
        <p:spPr/>
        <p:txBody>
          <a:bodyPr vert="horz" wrap="square" lIns="91440" tIns="45720" rIns="91440" bIns="45720" anchor="ctr"/>
          <a:p>
            <a:pPr eaLnBrk="1" hangingPunct="1"/>
            <a:r>
              <a:rPr lang="zh-CN" altLang="en-US" b="1" dirty="0">
                <a:solidFill>
                  <a:srgbClr val="7030A0"/>
                </a:solidFill>
              </a:rPr>
              <a:t>歼</a:t>
            </a:r>
            <a:r>
              <a:rPr lang="en-US" altLang="zh-CN" b="1" dirty="0">
                <a:solidFill>
                  <a:srgbClr val="7030A0"/>
                </a:solidFill>
              </a:rPr>
              <a:t>-15</a:t>
            </a:r>
            <a:r>
              <a:rPr lang="zh-CN" altLang="en-US" b="1" dirty="0">
                <a:solidFill>
                  <a:srgbClr val="7030A0"/>
                </a:solidFill>
              </a:rPr>
              <a:t>飞机</a:t>
            </a:r>
            <a:r>
              <a:rPr lang="en-US" altLang="zh-CN" b="1" dirty="0">
                <a:solidFill>
                  <a:srgbClr val="7030A0"/>
                </a:solidFill>
              </a:rPr>
              <a:t>552</a:t>
            </a:r>
            <a:r>
              <a:rPr lang="zh-CN" altLang="en-US" b="1" dirty="0">
                <a:solidFill>
                  <a:srgbClr val="7030A0"/>
                </a:solidFill>
              </a:rPr>
              <a:t>号</a:t>
            </a:r>
            <a:endParaRPr lang="zh-CN" altLang="en-US" b="1" dirty="0">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additive="base">
                                        <p:cTn id="7" dur="500" fill="hold"/>
                                        <p:tgtEl>
                                          <p:spTgt spid="5123"/>
                                        </p:tgtEl>
                                        <p:attrNameLst>
                                          <p:attrName>ppt_x</p:attrName>
                                        </p:attrNameLst>
                                      </p:cBhvr>
                                      <p:tavLst>
                                        <p:tav tm="0">
                                          <p:val>
                                            <p:strVal val="#ppt_x"/>
                                          </p:val>
                                        </p:tav>
                                        <p:tav tm="100000">
                                          <p:val>
                                            <p:strVal val="#ppt_x"/>
                                          </p:val>
                                        </p:tav>
                                      </p:tavLst>
                                    </p:anim>
                                    <p:anim calcmode="lin" valueType="num">
                                      <p:cBhvr additive="base">
                                        <p:cTn id="8"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EMPLATE_CATEGORY" val="custom"/>
  <p:tag name="KSO_WM_TEMPLATE_INDEX" val="277"/>
</p:tagLst>
</file>

<file path=ppt/theme/theme1.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3958</Words>
  <Application>WPS 演示</Application>
  <PresentationFormat>全屏显示(4:3)</PresentationFormat>
  <Paragraphs>221</Paragraphs>
  <Slides>35</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35</vt:i4>
      </vt:variant>
    </vt:vector>
  </HeadingPairs>
  <TitlesOfParts>
    <vt:vector size="48" baseType="lpstr">
      <vt:lpstr>Arial</vt:lpstr>
      <vt:lpstr>宋体</vt:lpstr>
      <vt:lpstr>Wingdings</vt:lpstr>
      <vt:lpstr>Calibri</vt:lpstr>
      <vt:lpstr>Arial</vt:lpstr>
      <vt:lpstr>Times New Roman</vt:lpstr>
      <vt:lpstr>黑体</vt:lpstr>
      <vt:lpstr>Gulim</vt:lpstr>
      <vt:lpstr>方正大黑简体</vt:lpstr>
      <vt:lpstr>微软雅黑</vt:lpstr>
      <vt:lpstr>Arial Unicode MS</vt:lpstr>
      <vt:lpstr>楷体</vt:lpstr>
      <vt:lpstr>Office 主题</vt:lpstr>
      <vt:lpstr>PowerPoint 演示文稿</vt:lpstr>
      <vt:lpstr>PowerPoint 演示文稿</vt:lpstr>
      <vt:lpstr>PowerPoint 演示文稿</vt:lpstr>
      <vt:lpstr>PowerPoint 演示文稿</vt:lpstr>
      <vt:lpstr>辽宁舰简介</vt:lpstr>
      <vt:lpstr>辽宁舰</vt:lpstr>
      <vt:lpstr>辽宁舰</vt:lpstr>
      <vt:lpstr>歼-15飞机</vt:lpstr>
      <vt:lpstr>歼-15飞机552号</vt:lpstr>
      <vt:lpstr>文体知识</vt:lpstr>
      <vt:lpstr>通讯的特点</vt:lpstr>
      <vt:lpstr>通讯的分类</vt:lpstr>
      <vt:lpstr>4．通讯与消息的区别。 </vt:lpstr>
      <vt:lpstr>一着惊海天</vt:lpstr>
      <vt:lpstr>PowerPoint 演示文稿</vt:lpstr>
      <vt:lpstr>PowerPoint 演示文稿</vt:lpstr>
      <vt:lpstr>重点词语</vt:lpstr>
      <vt:lpstr>PowerPoint 演示文稿</vt:lpstr>
      <vt:lpstr>PowerPoint 演示文稿</vt:lpstr>
      <vt:lpstr>PowerPoint 演示文稿</vt:lpstr>
      <vt:lpstr>3、文章的结构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小结</vt:lpstr>
      <vt:lpstr>拓展提升</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Administrator</cp:lastModifiedBy>
  <cp:revision>434</cp:revision>
  <dcterms:created xsi:type="dcterms:W3CDTF">2015-12-09T07:23:00Z</dcterms:created>
  <dcterms:modified xsi:type="dcterms:W3CDTF">2017-09-16T12:44:58Z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