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0" r:id="rId4"/>
    <p:sldId id="454" r:id="rId5"/>
    <p:sldId id="477" r:id="rId6"/>
    <p:sldId id="479" r:id="rId7"/>
    <p:sldId id="478" r:id="rId8"/>
    <p:sldId id="514" r:id="rId9"/>
    <p:sldId id="486" r:id="rId10"/>
    <p:sldId id="481" r:id="rId11"/>
    <p:sldId id="485" r:id="rId12"/>
    <p:sldId id="492" r:id="rId13"/>
    <p:sldId id="484" r:id="rId14"/>
    <p:sldId id="483" r:id="rId15"/>
    <p:sldId id="498" r:id="rId16"/>
    <p:sldId id="500" r:id="rId17"/>
    <p:sldId id="501" r:id="rId18"/>
    <p:sldId id="482" r:id="rId19"/>
    <p:sldId id="542" r:id="rId20"/>
    <p:sldId id="543" r:id="rId21"/>
    <p:sldId id="558" r:id="rId22"/>
    <p:sldId id="559" r:id="rId23"/>
    <p:sldId id="560" r:id="rId24"/>
    <p:sldId id="544" r:id="rId25"/>
    <p:sldId id="664" r:id="rId26"/>
    <p:sldId id="632" r:id="rId27"/>
    <p:sldId id="633" r:id="rId28"/>
    <p:sldId id="590" r:id="rId29"/>
    <p:sldId id="591" r:id="rId30"/>
    <p:sldId id="545" r:id="rId31"/>
    <p:sldId id="605" r:id="rId32"/>
    <p:sldId id="515" r:id="rId33"/>
    <p:sldId id="606" r:id="rId34"/>
    <p:sldId id="607" r:id="rId35"/>
    <p:sldId id="608" r:id="rId36"/>
    <p:sldId id="609" r:id="rId37"/>
    <p:sldId id="610" r:id="rId38"/>
    <p:sldId id="611" r:id="rId39"/>
    <p:sldId id="612" r:id="rId40"/>
    <p:sldId id="537" r:id="rId41"/>
    <p:sldId id="538" r:id="rId42"/>
    <p:sldId id="539" r:id="rId43"/>
    <p:sldId id="540" r:id="rId44"/>
    <p:sldId id="541" r:id="rId45"/>
    <p:sldId id="613" r:id="rId46"/>
    <p:sldId id="614" r:id="rId47"/>
    <p:sldId id="615" r:id="rId48"/>
    <p:sldId id="616" r:id="rId49"/>
    <p:sldId id="617" r:id="rId50"/>
    <p:sldId id="697" r:id="rId51"/>
    <p:sldId id="513" r:id="rId52"/>
    <p:sldId id="630" r:id="rId53"/>
    <p:sldId id="511" r:id="rId54"/>
    <p:sldId id="631" r:id="rId55"/>
    <p:sldId id="510" r:id="rId56"/>
    <p:sldId id="509" r:id="rId57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tags" Target="tags/tag1.xml" /><Relationship Id="rId59" Type="http://schemas.openxmlformats.org/officeDocument/2006/relationships/presProps" Target="presProps.xml" /><Relationship Id="rId6" Type="http://schemas.openxmlformats.org/officeDocument/2006/relationships/slide" Target="slides/slide3.xml" /><Relationship Id="rId60" Type="http://schemas.openxmlformats.org/officeDocument/2006/relationships/viewProps" Target="viewProps.xml" /><Relationship Id="rId61" Type="http://schemas.openxmlformats.org/officeDocument/2006/relationships/theme" Target="theme/theme1.xml" /><Relationship Id="rId62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025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052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31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86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0447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613025" y="0"/>
            <a:ext cx="705739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2022</a:t>
            </a:r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届小说</a:t>
            </a: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之</a:t>
            </a: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分析语言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简笔手账" panose="02000503000000000000" charset="-122"/>
              <a:ea typeface="简笔手账" panose="02000503000000000000" charset="-122"/>
              <a:cs typeface="简笔手账" panose="02000503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415030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          </a:t>
            </a:r>
            <a:r>
              <a:rPr sz="30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小说的主要载体是</a:t>
            </a:r>
            <a:r>
              <a:rPr sz="3000">
                <a:solidFill>
                  <a:srgbClr val="FF0000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文学语言</a:t>
            </a:r>
            <a:r>
              <a:rPr sz="30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，根据小说的主题、题材、作家的</a:t>
            </a:r>
            <a:r>
              <a:rPr sz="3000">
                <a:solidFill>
                  <a:srgbClr val="FF0000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语言习惯</a:t>
            </a:r>
            <a:r>
              <a:rPr sz="30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而呈现不同特征。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何况他们这时手上已经拿着叉，拿着叉郎当郎当的响，真是天兵天将的模样了。说到叉，是我小时最喜欢的武器，叉上串有几个铁轮，拿着把柄一上一下郎当着，那个声音把小孩子的什么话都说出了，便是小孩子的欢喜。我最不会做手工，我记得我曾做过叉，以吃饭的筷子做把柄，其不讲究可知，然而是我的创作了。我的叉的铁轮是在城里一个高坡上（我家住在城里）拾得的洋铁屑片剪成的。在练猖一幕之后，才是名副其实的放猖，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即由一个凡人拿了一面大锣敲着，在前面率领着，拼命地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着，五猖在后面跟着拼命地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着，沿家逐户地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着，每家都得升堂入室，被爆竹欢迎着，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进去，又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出来，不大的工夫在乡一村在城一门家家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遍了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我则跟在后面喝彩。放猖的时间总在午后，到了夜间则是“游猖”，这时不是跑，是抬出神来，由五猖护着，沿村或沿街巡视一遍，灯烛辉煌，打锣打鼓还要吹喇叭，我的心里却寂寞之至，正如过年到了元夜的寂寞，因为游猖接着就是“收猖”了，今年的已经完了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②到了第二天，遇见昨日的猖兵时，我每每把他从头至脚打量一番，仿佛一朵花已经谢了，他的奇迹都到哪里去了呢？尤其是看着他说话，他说话的语言太是贫穷了，还不如不说话。</a:t>
            </a:r>
          </a:p>
          <a:p>
            <a:pPr algn="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（有删改）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635" y="5631180"/>
            <a:ext cx="121926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>
                <a:solidFill>
                  <a:srgbClr val="1D41D5"/>
                </a:solidFill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[2021·</a:t>
            </a:r>
            <a:r>
              <a:rPr lang="zh-CN" altLang="en-US" sz="2800">
                <a:solidFill>
                  <a:srgbClr val="1D41D5"/>
                </a:solidFill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新Ⅱ卷</a:t>
            </a:r>
            <a:r>
              <a:rPr lang="en-US" sz="2800">
                <a:solidFill>
                  <a:srgbClr val="1D41D5"/>
                </a:solidFill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]</a:t>
            </a:r>
            <a:r>
              <a:rPr sz="3000"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8.文本一中画线部分用了多个“跑”字，请简要分析这样写的好处。</a:t>
            </a:r>
            <a:r>
              <a:rPr lang="en-US" sz="3000"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(6</a:t>
            </a:r>
            <a:r>
              <a:rPr lang="zh-CN" sz="3000"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分</a:t>
            </a:r>
            <a:r>
              <a:rPr lang="en-US" sz="3000">
                <a:latin typeface="兰米粗楷简体" panose="02000503000000000000" charset="-122"/>
                <a:ea typeface="兰米粗楷简体" panose="02000503000000000000" charset="-122"/>
                <a:cs typeface="兰米粗楷简体" panose="02000503000000000000" charset="-122"/>
                <a:sym typeface="+mn-ea"/>
              </a:rPr>
              <a:t>)</a:t>
            </a:r>
            <a:endParaRPr lang="zh-CN" altLang="en-US" sz="3000">
              <a:latin typeface="兰米粗楷简体" panose="02000503000000000000" charset="-122"/>
              <a:ea typeface="兰米粗楷简体" panose="02000503000000000000" charset="-122"/>
              <a:cs typeface="兰米粗楷简体" panose="02000503000000000000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51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5000"/>
              </a:lnSpc>
              <a:spcBef>
                <a:spcPts val="600"/>
              </a:spcBef>
            </a:pP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文本解说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</a:t>
            </a:r>
            <a:r>
              <a:rPr lang="en-US" altLang="zh-CN" sz="2400">
                <a:solidFill>
                  <a:srgbClr val="DB21CB"/>
                </a:solidFill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废名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(1901年11月9日-1967年10月7日)，</a:t>
            </a:r>
            <a:r>
              <a:rPr lang="en-US" altLang="zh-CN" sz="24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湖北黄梅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人，原名</a:t>
            </a:r>
            <a:r>
              <a:rPr lang="en-US" altLang="zh-CN" sz="24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冯文炳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，中国现代作家、诗人、小说家，在文学史上被视为“</a:t>
            </a:r>
            <a:r>
              <a:rPr lang="en-US" altLang="zh-CN" sz="24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京派文学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”的鼻祖。1917年，考入国立湖北第一师范学校，开始接触到新文学。1922年，考入北京大学，</a:t>
            </a:r>
            <a:r>
              <a:rPr lang="en-US" altLang="zh-CN" sz="24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成为周作人(鲁迅周树人之弟)的学生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1925年10月，出版第一本短篇小说集《竹林的故事》。1928年，出版短篇小说集《桃园》。1932年，出版长篇小说《桥》《莫须有先生传》。1946年，受聘北京大学国文系副教授。1949年，任北京大学国文系教授。1952年，调往长春东北人民大学(后更名为吉林大学)中文系任教授。1967年10月7日，因癌症病逝于长春。</a:t>
            </a:r>
            <a:r>
              <a:rPr lang="en-US" altLang="zh-CN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其作品特点：一是散文化倾向；二是以禅写诗；三是美与涩的交织。废名的小说以“散文化”闻名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，其独特的创作风格人称“废名风”，对沈从文、汪曾祺以及后来的贾平凹等文学大师产生过影响。废名名气虽大，但</a:t>
            </a:r>
            <a:r>
              <a:rPr lang="en-US" altLang="zh-CN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因为晦涩难懂，读者却少</a:t>
            </a: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在文学上，周作人和俞平伯是他的两个著名知音。周作人在为废名和俞平伯的“涩”作解释时说“本来晦涩的原因普通有两种，即是思想之深奥或混乱，但也可以由于文体之简洁或奇僻生辣，我想现今所说的便是属于这一方面。”</a:t>
            </a:r>
          </a:p>
          <a:p>
            <a:pPr fontAlgn="auto">
              <a:lnSpc>
                <a:spcPct val="105000"/>
              </a:lnSpc>
              <a:spcBef>
                <a:spcPts val="600"/>
              </a:spcBef>
            </a:pPr>
            <a:r>
              <a:rPr lang="en-US" alt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        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放猖是黄梅县独特的民间习俗，旧传五猖神为管理众神之神。每年农历五月十三日“放猖”，五月十七日午夜“收猖”，均请道士到五猖庙前念经，</a:t>
            </a:r>
            <a:r>
              <a:rPr lang="zh-CN" alt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祈祷太平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。由一些打花脸的年轻人扮成无常鬼、大头宝、丑脚婆、叫花子、包公和钟馗等，手系红布条，身穿黄色花衣裤，手举一把套着铁环的三股叉(俗称响叉)和一根缠着红布的桃枝，跟着引导者跑，</a:t>
            </a:r>
            <a:r>
              <a:rPr lang="zh-CN" alt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到全村各家各户每个房间里去“驱鬼”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745744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[2021·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8.文本一中画线部分用了多个“跑”字，请简要分析这样写的好处。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答：①形象的解说了“放猖”的内涵，就是各处乱跑一阵；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②连用“跑”字渲染了“放猖”民俗热闹的气氛；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③表现孩子对自由自在奔跑的羡慕之情。</a:t>
            </a:r>
            <a:endParaRPr lang="zh-CN" altLang="en-US" sz="30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4181475"/>
            <a:ext cx="121926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[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解析</a:t>
            </a:r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]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划线部分文字记叙的是乡下“放猖”的习俗，一连用了六个“跑”字，“拼命地跑着”“沿家逐户地跑着”“跑进去，又跑来”“家家跑遍”。</a:t>
            </a:r>
          </a:p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一是形象的照应并解说了“放猖”的内涵，前文有“‘猖’的意思就是各处乱跑一阵”；</a:t>
            </a:r>
          </a:p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二是连用“跑”字，再现了“放猖”驱疫习俗中的精彩场景，上演了一场快乐的闹剧，渲染了一种热烈的氛围，使“放猖”这一民间习俗充满热闹的气氛；</a:t>
            </a:r>
          </a:p>
          <a:p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三是“跑”中有一种天地间唯一的自由，表现作为孩子的“我”对他们自由自在奔跑的羡慕之情。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21930" y="1076960"/>
            <a:ext cx="4370070" cy="293814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理解重要词语含意题答题步骤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①解释表层义</a:t>
            </a: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②分析语境义</a:t>
            </a: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③体会蕴含感情</a:t>
            </a:r>
            <a:endParaRPr lang="zh-CN" altLang="en-US" sz="2800">
              <a:latin typeface="方正清仿宋 简 Bold" panose="02000800000000000000" charset="-122"/>
              <a:ea typeface="方正清仿宋 简 Bold" panose="020008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745744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[2021·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8.文本一中画线部分用了多个“跑”字，请简要分析这样写的好处。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答：①形象的解说了“放猖”的内涵，就是各处乱跑一阵；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②连用“跑”字渲染了“放猖”民俗热闹的气氛；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③表现孩子对自由自在奔跑的羡慕之情。</a:t>
            </a:r>
            <a:endParaRPr lang="zh-CN" altLang="en-US" sz="30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35" y="4015105"/>
            <a:ext cx="12192635" cy="275336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ts val="300"/>
              </a:spcBef>
            </a:pPr>
            <a:r>
              <a:rPr lang="zh-CN" altLang="en-US" sz="28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组织答案</a:t>
            </a:r>
            <a:r>
              <a:rPr lang="zh-CN" altLang="en-US" sz="28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：①划线部分文字一连用了六个“跑”字，形象的照应并解说了“放猖”的内涵，就是各处乱跑一阵”；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②连用“跑”字，再现了“放猖”驱疫习俗中的精彩场景，上演了一场快乐的闹剧，渲染了一种热烈的氛围，使“放猖”这一民间习俗充满热闹的气氛；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③“跑”中有一种天地间唯一的自由，表现作为孩子的“我”对他们自由自在奔跑的羡慕之情。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21930" y="1076960"/>
            <a:ext cx="4370070" cy="293814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理解重要词语含意题答题步骤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①解释表层义</a:t>
            </a: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②分析语境义</a:t>
            </a:r>
          </a:p>
          <a:p>
            <a:pPr fontAlgn="auto">
              <a:spcBef>
                <a:spcPts val="18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③体会蕴含感情</a:t>
            </a:r>
            <a:endParaRPr lang="zh-CN" altLang="en-US" sz="2800">
              <a:latin typeface="方正清仿宋 简 Bold" panose="02000800000000000000" charset="-122"/>
              <a:ea typeface="方正清仿宋 简 Bold" panose="020008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六边形 3"/>
          <p:cNvSpPr/>
          <p:nvPr/>
        </p:nvSpPr>
        <p:spPr>
          <a:xfrm>
            <a:off x="176530" y="753110"/>
            <a:ext cx="11839575" cy="3702685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600"/>
              </a:spcBef>
            </a:pPr>
            <a:r>
              <a:rPr lang="zh-CN" altLang="en-US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理解句子含意题答题角度</a:t>
            </a:r>
          </a:p>
          <a:p>
            <a:pPr algn="l" fontAlgn="auto">
              <a:spcBef>
                <a:spcPts val="1200"/>
              </a:spcBef>
            </a:pPr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</a:rPr>
              <a:t>第一种：先分析其表层含意，接着分析其深层含意，最后</a:t>
            </a:r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把握它在情感、主旨等方面的作用</a:t>
            </a:r>
            <a:endParaRPr lang="zh-CN" altLang="en-US" sz="3000">
              <a:solidFill>
                <a:schemeClr val="tx1"/>
              </a:solidFill>
              <a:latin typeface="方正大标宋简体" panose="02000000000000000000" charset="-122"/>
              <a:ea typeface="方正大标宋简体" panose="02000000000000000000" charset="-122"/>
            </a:endParaRPr>
          </a:p>
          <a:p>
            <a:pPr algn="l" fontAlgn="auto">
              <a:spcBef>
                <a:spcPts val="1200"/>
              </a:spcBef>
            </a:pPr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第二种：先分析关键词含意或点出其运用的表现手法，再分析作者要表达的意思，最后结合文意把握它在情感、主旨等方面的作用</a:t>
            </a:r>
            <a:endParaRPr lang="zh-CN" altLang="en-US" sz="3000">
              <a:solidFill>
                <a:schemeClr val="tx1"/>
              </a:solidFill>
              <a:latin typeface="方正大标宋简体" panose="02000000000000000000" charset="-122"/>
              <a:ea typeface="方正大标宋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80005" y="104775"/>
            <a:ext cx="70319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理解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句子含意题方法归纳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920750"/>
            <a:ext cx="1219200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理解小说句子含意，必须在具体的语境中辨析，从而理解句子中蕴含的作者或人物情感。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✿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关键词突破法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：关键词是在句子中起核心作用的词语。理解句子可通过抓关键词，运用词语替换的方法来揣摩其表达效果。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修辞辨析法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：特定的修辞手法，都有一定的效果和目的。辨析修辞手法，有助于理解句子的深层含义和作用。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结构推断法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：段首段尾句，从总领或总结全文、揭示主旨的角度挖掘句子含意。中间过渡句，从有助于逐层深入了解文章内容的角度理解其含意。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主旨联想法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：作者往往通过重要语句传达小说主旨。因此在理解句子时，要联系小说主旨，把对全文的理解作为理解句子的依托。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80005" y="104775"/>
            <a:ext cx="70319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品味语言表达艺术题分析角度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920750"/>
            <a:ext cx="12192000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✿看特殊词语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：形容词、叠词、数量词、动词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✿看修辞手法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：比喻、拟人、排比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</a:rPr>
              <a:t>……</a:t>
            </a:r>
            <a:endParaRPr lang="zh-CN" altLang="en-US" sz="2800">
              <a:latin typeface="方正清仿宋 简 Bold" panose="02000800000000000000" charset="-122"/>
              <a:ea typeface="方正清仿宋 简 Bold" panose="02000800000000000000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✿看描写手法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：人物描写手法、环境描写手法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✿看表现手法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：对比、衬托、渲染、铺垫、象征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80005" y="3368040"/>
            <a:ext cx="70319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品味语言表达艺术题方法归纳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4071620"/>
            <a:ext cx="12192000" cy="2294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✿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、找特点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：点明句中</a:t>
            </a:r>
            <a:r>
              <a:rPr lang="zh-CN" altLang="en-US" sz="28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遣词造句的特点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及其运用的手</a:t>
            </a:r>
            <a:r>
              <a:rPr lang="zh-CN" altLang="en-US" sz="28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法和技巧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。</a:t>
            </a:r>
          </a:p>
          <a:p>
            <a:pPr fontAlgn="auto"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、扣内容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：结合文章内容分析这种语言特点在</a:t>
            </a:r>
            <a:r>
              <a:rPr lang="zh-CN" altLang="en-US" sz="28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语境中的具体表现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。</a:t>
            </a:r>
          </a:p>
          <a:p>
            <a:pPr fontAlgn="auto"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、谈效果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：分析这样的语言组织和表达形式在文本架构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</a:rPr>
              <a:t>(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情节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、人物塑造、情感表达、主题呈现等方面的艺术效果。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754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         [2021·</a:t>
            </a:r>
            <a:r>
              <a:rPr lang="zh-CN" altLang="en-US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新Ⅰ卷</a:t>
            </a:r>
            <a:r>
              <a:rPr lang="en-US" altLang="zh-CN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]       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石门阵   卞之琳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①“诸葛孔明摆下了八阵图，叫陆逊那小子，得意洋洋，跨马而来的，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只见左一块石头，右一块石头，石头，石头，石头，直弄得头都昏了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。他一看来势不炒，就勒转了马头，横冲直撞，焦头烂额，逃回了原路。——这《三国》里的故事，你们还记得吗？”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②说到了这里，干咳了一声，木匠王生枝抬起了眼睛，打量了一番列在他面前的许多面孔。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③男人的面孔，女人的面孔，小孩子的面孔。带胡子的有，麻的有，长雀斑的有，带酒窝的有，一共十来张，在中秋前两天的月光里，有明有暗，可是全一眼不眨，只是点点头，意思要王木匠尽管讲下去得了。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④王木匠手巧。譬如，现在邻近各村常用的由煤油箱改造的水桶子，确是王木匠的发明。他的手艺不止见长于他的本行。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⑤“对，我正要给你们摆一个和八阵图差不多的石门阵。不过几句话，一点新闻，石门阵摆退鬼子兵。”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⑥老王捡去才落到颈脖子上的一片枯枣树叶子，随即干咳了一声。</a:t>
            </a:r>
          </a:p>
          <a:p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⑦“来了。”大家一起想。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92625" y="1464945"/>
            <a:ext cx="7698740" cy="28917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王木匠讲《三国》石门阵故事，是想了一番心思的。以《三国》同类故事引入，</a:t>
            </a:r>
            <a:r>
              <a:rPr lang="zh-CN" altLang="en-US" sz="26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新颖有趣，吸引人心，为下文正式讲“石门阵摆退鬼子兵”做铺垫</a:t>
            </a:r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。王木匠这样的设计，就有吊听众胃口的意思，</a:t>
            </a:r>
            <a:r>
              <a:rPr lang="zh-CN" altLang="en-US" sz="26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故意不先讲故事，而言其他，有延缓的功效</a:t>
            </a:r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，这从后文听众“可是全一眼不眨，只是点点头，意思要王木匠尽管讲下去得了”可得到印证。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⑧果然——</a:t>
            </a: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⑨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“来了！来了，一群鬼子兵！”</a:t>
            </a:r>
          </a:p>
          <a:p>
            <a:pPr fontAlgn="auto"/>
            <a:r>
              <a:rPr lang="en-US" altLang="zh-CN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⑩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王木匠转过头来望望山坡下转进村子里来的白路，仿佛日本兵当真从那边来了，把听众给吓了一跳。</a:t>
            </a: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⑪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“他们先在远处山头上向镇上望，用望远镜，看得清清楚楚的。</a:t>
            </a: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⑫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“那条小街上有人吗？没有。</a:t>
            </a: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⑬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“那个院子里有人吗？没有。</a:t>
            </a:r>
          </a:p>
          <a:p>
            <a:pPr marL="0" lvl="0" indent="0" fontAlgn="auto">
              <a:buNone/>
            </a:pPr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⑭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“那堆小树丛背后有人吗？没有。</a:t>
            </a:r>
          </a:p>
          <a:p>
            <a:pPr fontAlgn="auto"/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      </a:t>
            </a:r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⑮</a:t>
            </a:r>
            <a:r>
              <a:rPr lang="en-US" altLang="zh-CN" sz="265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“八路军走光了。好，那个头儿，吩咐先下去五十个胆子最大的‘皇军</a:t>
            </a:r>
            <a:r>
              <a:rPr lang="zh-CN" altLang="en-US" sz="265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’。</a:t>
            </a:r>
            <a:endParaRPr lang="en-US" altLang="zh-CN" sz="2700">
              <a:latin typeface="微软雅黑" panose="020b0503020204020204" charset="-122"/>
              <a:ea typeface="微软雅黑" panose="020b0503020204020204" charset="-122"/>
              <a:cs typeface="方正仿宋_GBK" panose="02000000000000000000" charset="-122"/>
              <a:sym typeface="+mn-ea"/>
            </a:endParaRPr>
          </a:p>
          <a:p>
            <a:pPr fontAlgn="auto"/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      ⑯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“‘开步走！’他们下来了，那五十个鬼子，骑了马。”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⑰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“这条镇不是就完了吗？”宋长发很担心地插上了一句。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⑱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王木匠没有理他，干咳了一声，接下去：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⑲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“骑了马，得意洋洋！瞧，第一个麻子，腰板挺得多直啊。瞧，第二个是八字胡子，第三个是小耳朵。小耳朵回过头来，看后面跟来的都很威风，就把头昂得高些。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⑳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“小耳朵的心是在一家老百姓的闺阁房里。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73875" y="0"/>
            <a:ext cx="5317490" cy="1691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这处反复具有渲染效果，一下子加剧了故事的紧张气氛，让听众有一种身临其境的感觉，这在下文中“把观众给吓一跳”可以佐证。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6920" y="1691640"/>
            <a:ext cx="6355080" cy="16916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“没有”的重复，则丰富了故事的细节，使故事描述更加具体，更加充分，有一种画面感，同样让听众有一种身临其境的感觉。当然也能够表现日本兵内心的胆怯。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㉑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“八字胡子的心是在一家老百姓的铁柜里。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㉒</a:t>
            </a:r>
            <a:r>
              <a:rPr lang="zh-CN" altLang="en-US" sz="27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“麻子的心是在一家老百姓的猪圈里。”</a:t>
            </a:r>
            <a:endParaRPr lang="zh-CN" altLang="en-US" sz="27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  <a:sym typeface="+mn-ea"/>
              </a:rPr>
              <a:t>㉓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“真不是好东西！”谁的声音？李矮子？因为隔壁李矮子院里的驴忽然叫起来了，仿佛怕给日本兵抓去呢。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㉔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“说话间，不知不觉，已经走进了村子。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㉕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“麻子忽然在一家门口勒住了马。八字胡子、小耳朵和后边四十七个人都勒住了马。满街上鸦雀无声。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㉖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“麻子盯住了一家的屋门，不作声。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㉗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“小耳朵也盯住了那家的门，不作声。”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㉘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“他们看见了什么呀？奇怪。”小梅子插上来一句，仿佛代表了全场听众。</a:t>
            </a:r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㉙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“他们看见了什么呀？奇怪——后边那四十七个‘皇军’也这样问哪，可是没有出声。他们不作一声在那边发愣，那五十个‘皇军’。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㉚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“他们看见了什么呢？奇怪。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㉛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“他们什么也没有看见，只看见门里堵满了石头——石头门。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㉜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“他们索性向前跑，沿街向左向右转了两个弯。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78370" y="0"/>
            <a:ext cx="4912995" cy="12915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强化日本侵略者内心的贪婪，揭露其丑恶的嘴脸，这也可以激发听者的抗日激情。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-635" y="583565"/>
            <a:ext cx="6681470" cy="586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[2021·</a:t>
            </a:r>
            <a:r>
              <a:rPr lang="zh-CN" altLang="en-US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新Ⅰ卷</a:t>
            </a:r>
            <a:r>
              <a:rPr lang="en-US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]8. </a:t>
            </a:r>
            <a:r>
              <a:rPr lang="zh-CN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王木匠讲石门阵时，多处使用反复手法，这种讲述方法有什么效果？ </a:t>
            </a:r>
            <a:r>
              <a:rPr lang="en-US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(4</a:t>
            </a:r>
            <a:r>
              <a:rPr lang="zh-CN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分</a:t>
            </a:r>
            <a:r>
              <a:rPr lang="en-US" sz="25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[2021·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8.文本一中画线部分用了多个“跑”字，请简要分析这样写的好处。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sz="2500" b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Ⅰ卷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]8. 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两人在喝完酒离开客栈前有一段一再相约的对话，请结合上下文分析对话者的心理。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9.父亲说“我们下棋是下棋”，怎样理解这句话？请结合全文具体分析。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Ⅱ卷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8.本文画线部分表达了老董怎样的心情？请结合本文简要分析。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sz="2500" b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[2018·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Ⅱ卷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]6</a:t>
            </a:r>
            <a:r>
              <a:rPr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.小说运用多种手法以取得语言的幽默效果，请从文中举出三处手法不同的例子，并简要分析。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altLang="en-US" sz="25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" y="295"/>
            <a:ext cx="5140960" cy="5835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  <a:prstDash val="sysDot"/>
          </a:ln>
        </p:spPr>
        <p:txBody>
          <a:bodyPr wrap="none">
            <a:spAutoFit/>
          </a:bodyPr>
          <a:lstStyle/>
          <a:p>
            <a:pPr algn="l" fontAlgn="auto">
              <a:spcBef>
                <a:spcPts val="1200"/>
              </a:spcBef>
              <a:spcAft>
                <a:spcPts val="1200"/>
              </a:spcAft>
            </a:pPr>
            <a:r>
              <a:rPr lang="en-US" altLang="zh-CN" sz="32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 </a:t>
            </a:r>
            <a:r>
              <a:rPr lang="zh-CN" altLang="en-US" sz="3200"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高考怎么考查小说语言的？</a:t>
            </a:r>
            <a:endParaRPr lang="zh-CN" altLang="en-US" sz="3200">
              <a:latin typeface="简笔手账" panose="02000503000000000000" charset="-122"/>
              <a:ea typeface="简笔手账" panose="02000503000000000000" charset="-122"/>
              <a:cs typeface="简笔手账" panose="02000503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72630" y="694055"/>
            <a:ext cx="5119370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3600">
                <a:latin typeface="方正大标宋简体" panose="02000000000000000000" charset="-122"/>
                <a:ea typeface="方正大标宋简体" panose="02000000000000000000" charset="-122"/>
              </a:rPr>
              <a:t>考查的知识点：</a:t>
            </a:r>
          </a:p>
          <a:p>
            <a:pPr fontAlgn="auto">
              <a:spcBef>
                <a:spcPts val="1800"/>
              </a:spcBef>
            </a:pP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1.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语言的修辞手法</a:t>
            </a:r>
          </a:p>
          <a:p>
            <a:pPr fontAlgn="auto">
              <a:spcBef>
                <a:spcPts val="1800"/>
              </a:spcBef>
            </a:pP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2.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重点字词</a:t>
            </a: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(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动、形、叠</a:t>
            </a: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)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、语句</a:t>
            </a:r>
          </a:p>
          <a:p>
            <a:pPr fontAlgn="auto">
              <a:spcBef>
                <a:spcPts val="1800"/>
              </a:spcBef>
            </a:pP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3.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人物语言：对话式、独白</a:t>
            </a:r>
          </a:p>
          <a:p>
            <a:pPr fontAlgn="auto">
              <a:spcBef>
                <a:spcPts val="1800"/>
              </a:spcBef>
            </a:pPr>
            <a:r>
              <a:rPr lang="en-US" altLang="zh-CN" sz="2800">
                <a:latin typeface="方正大标宋简体" panose="02000000000000000000" charset="-122"/>
                <a:ea typeface="方正大标宋简体" panose="02000000000000000000" charset="-122"/>
              </a:rPr>
              <a:t>4.</a:t>
            </a: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</a:rPr>
              <a:t>语言风格：幽默、平实、委婉含蓄、简洁明快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6450965" y="1196975"/>
            <a:ext cx="775335" cy="393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6149975" y="1959610"/>
            <a:ext cx="1118235" cy="3314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6450965" y="2879725"/>
            <a:ext cx="775335" cy="558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5908675" y="2291080"/>
            <a:ext cx="1317625" cy="14719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6189345" y="2291080"/>
            <a:ext cx="1078865" cy="23266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6450965" y="3763010"/>
            <a:ext cx="775335" cy="18389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㉝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“一路上——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㉞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“向左看：石头门。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㉟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“向右看：石头门。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㊱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“石头门。石头门。石头门。”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㊲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“干脆说吧，别那么别扭的！”</a:t>
            </a:r>
            <a:r>
              <a:rPr lang="zh-CN" altLang="en-US" sz="2700" b="1">
                <a:solidFill>
                  <a:srgbClr val="00B05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宋长发老婆着急了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，也仿佛代表了全场听众。</a:t>
            </a:r>
          </a:p>
          <a:p>
            <a:pPr fontAlgn="auto"/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</a:t>
            </a:r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  <a:sym typeface="+mn-ea"/>
              </a:rPr>
              <a:t>㊳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“他们的脸都白了。听，四面山头上一片喊杀的声音！打枪的声音！八路吧？看，山头上那么多人呢，糟了！糟了！”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㊴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“好了！好了！”谁的声音？仿佛大家的声音。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㊵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“他们勒转了马头，死命踢着马肚皮，向左，向右，转了两个弯。他们就横冲直撞，连奔带蹿地逃命了。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㊶</a:t>
            </a:r>
            <a:r>
              <a:rPr lang="zh-CN" altLang="en-US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“逃出了镇口，心里跳得像马蹄一样急呢。</a:t>
            </a: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㊷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“麻子还在想：我这一身肥肉不至于喂他们的麦田吧。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㊸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“八字胡子还在想：我抢来的钞票不至于被他们捡回去吧。</a:t>
            </a:r>
            <a:endParaRPr lang="zh-CN" altLang="en-US" sz="27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㊹</a:t>
            </a:r>
            <a:r>
              <a:rPr lang="zh-CN" altLang="en-US" sz="27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“小耳朵还在想：我怀里的相片不至于被他们拿去上报吧。”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2038350"/>
            <a:ext cx="6881495" cy="24917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反复用法，写出了日本鬼子进村时的胆小狼狈和惊慌失措，也渲染出紧张的气氛。表现在故事情节吸引人心，调动听众情绪，引发听众的迫切追问。鬼子进村，结果到底怎样呢？对于饱受日本鬼子蹂躏的村民来讲，鬼子进村时的残暴和毫无人性，大家是深有体会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61510" y="0"/>
            <a:ext cx="7730490" cy="1691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延宕：这里面的“延缓”作用看得十分明显。宋长发老婆“急了”，仿佛也代表了全场听众，“千脆直说”。听众的这一反应，其实就是王木匠想要达到的效果。故意延缓，激起欲望，曲折生动。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㊺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“老王，你活像钻进了他们的心里了。”李矮子说，意思是两重的，表示不相信，也表示惊叹他叫人不能不相信。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㊻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“胡老三，”王生枝说，把眼睛对准了一个衔着旱烟管的男子，“昨天你也在南教场听过政治指导员的报告的，你说我可曾说谎。那条镇叫洪子店，在太行山那边。”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㊼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大致还不错，”胡老三说了，“部队在镇东十五里地方，和敌人打了一昼夜。农民救国会集了五百会员，三个钟头内把全镇上能搬的都搬走了，五百会员就拿起了枪，躲在围山上等了。不过，老王，门是用砖头堵的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㊽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有什么关系，石头门说起来好听一点。只要不是木头门就行了。木头门烧得开。上次苏家峪不是给门板都烧光了。洪子店也烧去了许多。可是我老王一年来明白了一个道理：守住了大门，不用关二门。对，把我们的门板烧掉呢，我们就夜不闭户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㊾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“那你就少了生意了，人家以后还要你做门板吗？”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㊿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大家笑了，同情王生枝。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51.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王生枝在月光里走回家去的时候，倒认真地想起当真到了处处夜不闭户的时代。他常常想做一张极精致的衣橱，已经设计了多年，总可以有做成的一天了。不过他知道大家还得先摆多少次真正的石门阵，不是用口，“也得用手。”王木匠看看自己结实的突起了老茧的掌心，说不出由于哪一种情感，不由得感叹了一下：“我这双手呵！”</a:t>
            </a:r>
          </a:p>
          <a:p>
            <a:pPr algn="r" fontAlgn="auto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延安，1938年秋</a:t>
            </a:r>
          </a:p>
          <a:p>
            <a:pPr algn="r" fontAlgn="auto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(有删改)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3769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[2021·</a:t>
            </a:r>
            <a:r>
              <a:rPr lang="zh-CN" alt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新Ⅰ卷</a:t>
            </a: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</a:t>
            </a:r>
            <a:r>
              <a:rPr 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8. </a:t>
            </a:r>
            <a:r>
              <a:rPr lang="zh-CN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王木匠讲石门阵时，多处使用反复手法，这种讲述方法有什么效果？ </a:t>
            </a:r>
            <a:r>
              <a:rPr 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(4</a:t>
            </a:r>
            <a:r>
              <a:rPr lang="zh-CN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分</a:t>
            </a:r>
            <a:r>
              <a:rPr 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答：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效果一：具有</a:t>
            </a:r>
            <a:r>
              <a:rPr lang="zh-CN" alt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渲染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效果，把故事讲述得更充分，更有画面感，让人如临其境。</a:t>
            </a:r>
            <a:endParaRPr lang="zh-CN" altLang="en-US" sz="32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效果二：具有</a:t>
            </a:r>
            <a:r>
              <a:rPr lang="zh-CN" alt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延宕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效果，讲故事下文的时间被稍稍延时，能够引发听众的好奇心，让听众迫不及待的追问。</a:t>
            </a:r>
            <a:endParaRPr lang="zh-CN" altLang="en-US" sz="32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效果三：强化日本侵略者丑陋的嘴脸，使听众同仇敌忾</a:t>
            </a:r>
            <a:r>
              <a:rPr 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3769360"/>
            <a:ext cx="1219263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清仿宋 简 Bold" panose="02000800000000000000" charset="-122"/>
                <a:ea typeface="方正清仿宋 简 Bold" panose="02000800000000000000" charset="-122"/>
              </a:rPr>
              <a:t>组织答案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：①站在讲故事的王木匠角度来讲，他运用反复手法，用意明显，就是通过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反复强调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，使故事内容表述更加生动形象，更加充分具体，让听众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如临其境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，达到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逼真效果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；同时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渲染出一种紧张气氛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，以达到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吸引人心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的讲故事效果。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②王木匠讲石门阵故事时，多处故意使用反复手法，意图就是在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有意延迟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，既有意渲染紧张气氛，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激发听众的好奇，吊起听众的胃口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，又有意迟迟不讲大家关心的故事结局，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</a:rPr>
              <a:t>以引发听众的追问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35" y="0"/>
            <a:ext cx="12191365" cy="586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仿宋_GB2312" panose="02000000000000000000" charset="-122"/>
                <a:ea typeface="方正仿宋_GB2312" panose="02000000000000000000" charset="-122"/>
              </a:rPr>
              <a:t>渲染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</a:rPr>
              <a:t>是国画的一种画法，用水墨或淡的色彩涂抹画面，以加强艺术效果。也比喻夸大地形容，如一件小事情，用不着这么渲染。渲染也是一种强调，但不是一般意义上的强调，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</a:rPr>
              <a:t>是一种浓墨重彩的强调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</a:rPr>
              <a:t>。</a:t>
            </a:r>
          </a:p>
          <a:p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</a:rPr>
              <a:t>“石头门。石头门。石头门。”“那条小街上有人吗？没有。“那个院子里有人吗？没有。“那堆小树丛背后有人吗？没有。“小耳朵的心是在一家老百姓的闺阁房里。“八字胡子的心是在一家老百姓的铁柜里。“麻子的心是在一家老百姓的猪圈里。”“麻子盯住了一家的屋门，不作声。“小耳朵也盯住了那家的门，不作声。”“向左看：石头门。“向右看：石头门。“石头门。石头门。石头门。”</a:t>
            </a:r>
          </a:p>
          <a:p>
            <a:r>
              <a:rPr lang="en-US" altLang="zh-CN" sz="3000">
                <a:latin typeface="方正仿宋_GB2312" panose="02000000000000000000" charset="-122"/>
                <a:ea typeface="方正仿宋_GB2312" panose="02000000000000000000" charset="-122"/>
              </a:rPr>
              <a:t>    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</a:rPr>
              <a:t>以上的反复就有浓墨重彩的强调的意味。把故事讲充分具体，讲生动形象，故意制造紧张气氛，达到吸引人心的目的。</a:t>
            </a:r>
          </a:p>
          <a:p>
            <a:pPr fontAlgn="auto">
              <a:spcBef>
                <a:spcPts val="1800"/>
              </a:spcBef>
            </a:pPr>
            <a:r>
              <a:rPr lang="zh-CN" altLang="en-US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延宕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：故意不先讲故事，而言其他，有延缓的功效。</a:t>
            </a:r>
            <a:endParaRPr lang="zh-CN" altLang="en-US" sz="3000"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298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ct val="0"/>
              </a:spcBef>
            </a:pP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[2021·</a:t>
            </a:r>
            <a:r>
              <a:rPr lang="zh-CN" alt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新Ⅰ卷</a:t>
            </a: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8. </a:t>
            </a:r>
            <a:r>
              <a:rPr 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王木匠讲石门阵时，多处使用反复手法，这种讲述方法有什么效果？ 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(4</a:t>
            </a:r>
            <a:r>
              <a:rPr 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分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)</a:t>
            </a:r>
          </a:p>
          <a:p>
            <a:pPr indent="0" fontAlgn="auto">
              <a:spcBef>
                <a:spcPts val="1200"/>
              </a:spcBef>
            </a:pPr>
            <a:r>
              <a:rPr lang="zh-CN" alt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第一步，找出王木匠讲石门阵时运用反复手法的词句。</a:t>
            </a:r>
          </a:p>
          <a:p>
            <a:pPr indent="0" fontAlgn="auto">
              <a:spcBef>
                <a:spcPts val="1200"/>
              </a:spcBef>
            </a:pPr>
            <a:r>
              <a:rPr lang="zh-CN" alt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第二步，结合文章内容，</a:t>
            </a:r>
            <a:r>
              <a:rPr lang="en-US" alt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“</a:t>
            </a:r>
            <a:r>
              <a:rPr lang="zh-CN" alt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作用或效果题</a:t>
            </a:r>
            <a:r>
              <a:rPr lang="en-US" alt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”</a:t>
            </a:r>
            <a:r>
              <a:rPr lang="zh-CN" alt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都可以从“人物、环境、情节、结构、情感、主题、手法”等角度来思考。本题只有4分，所以我们从人物、环境、情节和情感四个角度答题即可确保得满分。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6677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[2021·</a:t>
            </a:r>
            <a:r>
              <a:rPr lang="zh-CN" alt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新Ⅰ卷</a:t>
            </a: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8. </a:t>
            </a:r>
            <a:r>
              <a:rPr 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王木匠讲石门阵时，多处使用反复手法，这种讲述方法有什么效果？ 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(4</a:t>
            </a:r>
            <a:r>
              <a:rPr lang="zh-CN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分</a:t>
            </a:r>
            <a:r>
              <a:rPr lang="en-US" sz="28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组织答案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：【1】</a:t>
            </a:r>
            <a:r>
              <a:rPr lang="zh-CN" altLang="en-US" sz="3200" b="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人物方面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：运用反复的手法，既可以凸显出王木匠擅长讲故事的特点，又能表现出故事中日本兵的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丑陋嘴脸的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特点，同时还能调动听众的好奇心，抓住听众的注意力，让听众跟着王木匠的节奏走。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【2】</a:t>
            </a:r>
            <a:r>
              <a:rPr lang="zh-CN" altLang="en-US" sz="3200" b="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环境方面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：强调石门阵到处都是石头，渲染出一种紧张的作战氛围。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【3】</a:t>
            </a:r>
            <a:r>
              <a:rPr lang="zh-CN" altLang="en-US" sz="3200" b="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情节方面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</a:t>
            </a:r>
            <a:r>
              <a:rPr lang="zh-CN" altLang="en-US" sz="32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运用反复的手法，能够让故事内容扣人心弦，让情节紧张跌宕，</a:t>
            </a:r>
            <a:r>
              <a:rPr lang="zh-CN" altLang="en-US" sz="32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激发听众的好奇，吊起听众的胃口，又有意迟迟不讲大家关心的故事结局，以引发听众的追问</a:t>
            </a:r>
            <a:r>
              <a:rPr lang="zh-CN" altLang="en-US" sz="32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  <a:endParaRPr lang="zh-CN" altLang="en-US" sz="3200" b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【4】</a:t>
            </a:r>
            <a:r>
              <a:rPr lang="zh-CN" altLang="en-US" sz="3200" b="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情感方面</a:t>
            </a: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：表现出王木匠对石门阵所展现出来“威力”的赞扬和满意之情，同时也表现出对日本兵的厌恶之情。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63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[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解析</a:t>
            </a:r>
            <a:r>
              <a:rPr lang="en-US" altLang="zh-CN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]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王木匠讲石门阵时，多处使用反复手法，这种讲述方法有什么效果？”当我们看到题目时，审题是第一位的，如何才能准确地洞察题干中所包含的关键信息是至关重要的。依题干言语形式进行要素的拆解，然后再进行深度分析。对于这个题目，我们可以把题干拆解为若干要素，要素一：王木匠讲石门阵时，要素二：多处使用反复手法，要素三：其效果。</a:t>
            </a:r>
          </a:p>
          <a:p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</a:t>
            </a:r>
            <a:r>
              <a:rPr lang="en-US" altLang="zh-CN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当我们审视这三个要素时，二三要素组合形成题目的要求，即让同学们答出“多处使用反复手法的效果”。当我们了解要素一时，这个要素谈的是一个情境，这个情境是“王木匠讲石门阵时”。如果我们对这个情境再进行要素分解，便形成了三个新的要素。①王木匠，②听众，③故事。请注意“听众”这个要素，同学们往往会漏掉这个要素，因为它在题干中并没有明确提及，但是这个情景当中必然有这个要素的存在，同学们在分析的时候必须要添加上去，否则就会漏掉一个分析的角度。到此，我们知道王木匠、听众和故事这三个要素恰恰是解题的三个角度，这也是命题人希望我们从题干中解读出来的角度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63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现在我们对题干依三个角度来重新分解表述一下，即能够得到以下：</a:t>
            </a:r>
          </a:p>
          <a:p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①王木匠讲石门阵时，多处使用反复手法，这对王木匠讲好故事，有什么好的效果？</a:t>
            </a:r>
          </a:p>
          <a:p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②王木匠讲石门阵时，多处使用反复手法，这对听众来说，有什么好的效果？③王木匠讲石门阵时，多处使用反复手法，这对故事的内容来说有什么好的效果？</a:t>
            </a:r>
          </a:p>
          <a:p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</a:t>
            </a:r>
            <a:r>
              <a:rPr lang="en-US" altLang="zh-CN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有了思考的角度，下一步我们应该到文本中找到“王木匠讲石门阵时，多处使用反复手法”的相关内容。当然，在找之前我们应该明确一个知识点，即“反复”的定义。</a:t>
            </a:r>
            <a:r>
              <a:rPr lang="zh-CN" altLang="en-US" sz="2800" u="sng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反复是指根据表达需要，有意让词语或句子重复出现，以达到强调的某种意思，突出某种感情的修辞手法。反复既有直接反复，也有间接反复。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好了，下面我们可以在文本中找出“王木匠讲石门阵时，多处使用反复手法”的相关句段。如下：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6631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找到了这七处，现在我们可以简单分析一下。</a:t>
            </a:r>
          </a:p>
          <a:p>
            <a:r>
              <a:rPr lang="zh-CN" altLang="en-US" sz="25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第一个角度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：多处使用反复手法，这对王木匠讲好故事有什么效果呢？举个例子吧，第①处中：“来了！来了，一群鬼子兵”，</a:t>
            </a:r>
            <a:r>
              <a:rPr lang="zh-CN" altLang="en-US" sz="25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这处反复具有渲染效果，一下子加剧了故事的紧张气氛，让听众有一种身临其境的感觉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，这在下文中“把观众给吓一跳”可以佐证。第②处三个“没有”的重复，</a:t>
            </a:r>
            <a:r>
              <a:rPr lang="zh-CN" altLang="en-US" sz="25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则丰富了故事的细节，使故事描述更加具体，更加充分，有一种画面感，同样让听众有一种身临其境的感觉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。当然也能够</a:t>
            </a:r>
            <a:r>
              <a:rPr lang="zh-CN" altLang="en-US" sz="25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表现日本鬼子内心的胆怯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。这些都有助于王木匠讲好一个故事。这样的效果在其他处也是有的。</a:t>
            </a:r>
          </a:p>
          <a:p>
            <a:endParaRPr lang="zh-CN" altLang="en-US" sz="25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r>
              <a:rPr lang="zh-CN" altLang="en-US" sz="2500">
                <a:solidFill>
                  <a:schemeClr val="tx1"/>
                </a:solidFill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第二个角度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，多处使用反复手法，这对听众来说有什么效果呢？简单分解下，不外乎</a:t>
            </a:r>
            <a:r>
              <a:rPr lang="zh-CN" altLang="en-US" sz="25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引起听众的思考和追问，激发听众的想象力，让听者有一种身临其境的感觉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。那反复手法能够有这样的效果吗？当然可以，</a:t>
            </a:r>
            <a:r>
              <a:rPr lang="zh-CN" altLang="en-US" sz="25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重复，意味着迟迟不讲下文，这当然会产生延宕效果，从而激发听众对故事发展走向的强烈好奇，让听众有一种强烈的参与感，而这种参与感会强化听众的情绪，产生一种同仇敌忾、一心抗日的决心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。这个效果在第⑤处比较明显。在写完重复的内容之后，作者写道“干脆说吧，别那么别扭的！”宋长发老婆着急了，也仿佛代表了全场听众。”这就是反复的效果，</a:t>
            </a:r>
            <a:r>
              <a:rPr lang="zh-CN" altLang="en-US" sz="25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不仅让听众仿佛身临其境，更可以通过延时表达，激发听众兴趣，引起听众的追问，从而有效完成听书者与说书者之间的互动</a:t>
            </a:r>
            <a:r>
              <a:rPr lang="zh-CN" altLang="en-US" sz="25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。这样的效果在其它几处也是有的，同学们可以细细思考。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26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第三个角度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：多处使用反复手法，这对故事的核心要素人物形象的塑造有没有好的效果呢？答案是肯定的，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反复意味着强化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。第②处的反复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强化日本鬼子的内心胆怯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，第③处</a:t>
            </a:r>
            <a:r>
              <a:rPr lang="zh-CN" altLang="en-US" sz="28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强化日本侵略者内心的贪婪，揭露其丑恶的嘴脸，这也可以激发听者的抗日激情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。这个效果在其它几处也是存在的，这里就不一一分析了。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综上所述，这个题目我们可以形成如下答案：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效果一：具有渲染效果，把故事讲述得更充分，更有画面感，让人如临其境。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效果二：具有延宕效果，讲故事下文的时间被稍稍延时，能够引发听众的好奇心，让听众迫不及待的追问。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效果三：强化日本侵略者丑陋的嘴脸，使听众同仇敌忾。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44670" y="0"/>
            <a:ext cx="366014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小说语言的分类</a:t>
            </a:r>
          </a:p>
        </p:txBody>
      </p:sp>
      <p:grpSp>
        <p:nvGrpSpPr>
          <p:cNvPr id="3" name="组合 2" descr="7b0a202020202274657874626f78223a20227b5c2263617465676f72795f69645c223a31303430392c5c2269645c223a32303334323131337d220a7d0a"/>
          <p:cNvGrpSpPr/>
          <p:nvPr/>
        </p:nvGrpSpPr>
        <p:grpSpPr>
          <a:xfrm rot="10800000">
            <a:off x="1140007" y="583579"/>
            <a:ext cx="10343626" cy="5259124"/>
            <a:chOff x="5642" y="3702"/>
            <a:chExt cx="7962" cy="3356"/>
          </a:xfrm>
        </p:grpSpPr>
        <p:grpSp>
          <p:nvGrpSpPr>
            <p:cNvPr id="109" name="图形 107"/>
            <p:cNvGrpSpPr/>
            <p:nvPr/>
          </p:nvGrpSpPr>
          <p:grpSpPr>
            <a:xfrm>
              <a:off x="5642" y="3702"/>
              <a:ext cx="7962" cy="3356"/>
              <a:chOff x="3582684" y="2350598"/>
              <a:chExt cx="5056199" cy="2131294"/>
            </a:xfrm>
          </p:grpSpPr>
          <p:sp>
            <p:nvSpPr>
              <p:cNvPr id="110" name="任意多边形: 形状 109"/>
              <p:cNvSpPr/>
              <p:nvPr/>
            </p:nvSpPr>
            <p:spPr>
              <a:xfrm>
                <a:off x="3582684" y="2350598"/>
                <a:ext cx="4904515" cy="1957944"/>
              </a:xfrm>
              <a:custGeom>
                <a:gdLst>
                  <a:gd name="connsiteX0" fmla="*/ 4727090 w 4904515"/>
                  <a:gd name="connsiteY0" fmla="*/ 1957945 h 1957944"/>
                  <a:gd name="connsiteX1" fmla="*/ 178696 w 4904515"/>
                  <a:gd name="connsiteY1" fmla="*/ 1957945 h 1957944"/>
                  <a:gd name="connsiteX2" fmla="*/ 0 w 4904515"/>
                  <a:gd name="connsiteY2" fmla="*/ 1779248 h 1957944"/>
                  <a:gd name="connsiteX3" fmla="*/ 0 w 4904515"/>
                  <a:gd name="connsiteY3" fmla="*/ 178696 h 1957944"/>
                  <a:gd name="connsiteX4" fmla="*/ 178696 w 4904515"/>
                  <a:gd name="connsiteY4" fmla="*/ 0 h 1957944"/>
                  <a:gd name="connsiteX5" fmla="*/ 4725805 w 4904515"/>
                  <a:gd name="connsiteY5" fmla="*/ 0 h 1957944"/>
                  <a:gd name="connsiteX6" fmla="*/ 4904501 w 4904515"/>
                  <a:gd name="connsiteY6" fmla="*/ 178696 h 1957944"/>
                  <a:gd name="connsiteX7" fmla="*/ 4904501 w 4904515"/>
                  <a:gd name="connsiteY7" fmla="*/ 1777963 h 1957944"/>
                  <a:gd name="connsiteX8" fmla="*/ 4727090 w 4904515"/>
                  <a:gd name="connsiteY8" fmla="*/ 1957945 h 195794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04515" h="1957944">
                    <a:moveTo>
                      <a:pt x="4727090" y="1957945"/>
                    </a:moveTo>
                    <a:lnTo>
                      <a:pt x="178696" y="1957945"/>
                    </a:lnTo>
                    <a:cubicBezTo>
                      <a:pt x="79706" y="1957945"/>
                      <a:pt x="0" y="1878238"/>
                      <a:pt x="0" y="1779248"/>
                    </a:cubicBezTo>
                    <a:lnTo>
                      <a:pt x="0" y="178696"/>
                    </a:lnTo>
                    <a:cubicBezTo>
                      <a:pt x="0" y="79706"/>
                      <a:pt x="79706" y="0"/>
                      <a:pt x="178696" y="0"/>
                    </a:cubicBezTo>
                    <a:lnTo>
                      <a:pt x="4725805" y="0"/>
                    </a:lnTo>
                    <a:cubicBezTo>
                      <a:pt x="4824794" y="0"/>
                      <a:pt x="4904501" y="79706"/>
                      <a:pt x="4904501" y="178696"/>
                    </a:cubicBezTo>
                    <a:lnTo>
                      <a:pt x="4904501" y="1777963"/>
                    </a:lnTo>
                    <a:cubicBezTo>
                      <a:pt x="4905786" y="1876953"/>
                      <a:pt x="4826080" y="1957945"/>
                      <a:pt x="4727090" y="1957945"/>
                    </a:cubicBezTo>
                    <a:close/>
                  </a:path>
                </a:pathLst>
              </a:custGeom>
              <a:noFill/>
              <a:ln w="6422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3734383" y="2557374"/>
                <a:ext cx="4601133" cy="1669973"/>
              </a:xfrm>
              <a:custGeom>
                <a:gdLst>
                  <a:gd name="connsiteX0" fmla="*/ 4513683 w 4601133"/>
                  <a:gd name="connsiteY0" fmla="*/ 1669974 h 1669973"/>
                  <a:gd name="connsiteX1" fmla="*/ 88705 w 4601133"/>
                  <a:gd name="connsiteY1" fmla="*/ 1669974 h 1669973"/>
                  <a:gd name="connsiteX2" fmla="*/ 0 w 4601133"/>
                  <a:gd name="connsiteY2" fmla="*/ 1581268 h 1669973"/>
                  <a:gd name="connsiteX3" fmla="*/ 0 w 4601133"/>
                  <a:gd name="connsiteY3" fmla="*/ 88705 h 1669973"/>
                  <a:gd name="connsiteX4" fmla="*/ 88705 w 4601133"/>
                  <a:gd name="connsiteY4" fmla="*/ 0 h 1669973"/>
                  <a:gd name="connsiteX5" fmla="*/ 4512398 w 4601133"/>
                  <a:gd name="connsiteY5" fmla="*/ 0 h 1669973"/>
                  <a:gd name="connsiteX6" fmla="*/ 4601103 w 4601133"/>
                  <a:gd name="connsiteY6" fmla="*/ 88705 h 1669973"/>
                  <a:gd name="connsiteX7" fmla="*/ 4601103 w 4601133"/>
                  <a:gd name="connsiteY7" fmla="*/ 1581268 h 1669973"/>
                  <a:gd name="connsiteX8" fmla="*/ 4513683 w 4601133"/>
                  <a:gd name="connsiteY8" fmla="*/ 1669974 h 166997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01133" h="1669973">
                    <a:moveTo>
                      <a:pt x="4513683" y="1669974"/>
                    </a:moveTo>
                    <a:lnTo>
                      <a:pt x="88705" y="1669974"/>
                    </a:lnTo>
                    <a:cubicBezTo>
                      <a:pt x="39853" y="1669974"/>
                      <a:pt x="0" y="1630121"/>
                      <a:pt x="0" y="1581268"/>
                    </a:cubicBezTo>
                    <a:lnTo>
                      <a:pt x="0" y="88705"/>
                    </a:lnTo>
                    <a:cubicBezTo>
                      <a:pt x="0" y="39853"/>
                      <a:pt x="39853" y="0"/>
                      <a:pt x="88705" y="0"/>
                    </a:cubicBezTo>
                    <a:lnTo>
                      <a:pt x="4512398" y="0"/>
                    </a:lnTo>
                    <a:cubicBezTo>
                      <a:pt x="4561250" y="0"/>
                      <a:pt x="4601103" y="39853"/>
                      <a:pt x="4601103" y="88705"/>
                    </a:cubicBezTo>
                    <a:lnTo>
                      <a:pt x="4601103" y="1581268"/>
                    </a:lnTo>
                    <a:cubicBezTo>
                      <a:pt x="4602388" y="1630121"/>
                      <a:pt x="4562536" y="1669974"/>
                      <a:pt x="4513683" y="1669974"/>
                    </a:cubicBezTo>
                    <a:close/>
                  </a:path>
                </a:pathLst>
              </a:custGeom>
              <a:noFill/>
              <a:ln w="25689" cap="flat">
                <a:solidFill>
                  <a:srgbClr val="000000"/>
                </a:solidFill>
                <a:custDash>
                  <a:ds d="376493" sp="376493"/>
                </a:custDash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12" name="图形 107"/>
              <p:cNvGrpSpPr/>
              <p:nvPr/>
            </p:nvGrpSpPr>
            <p:grpSpPr>
              <a:xfrm>
                <a:off x="8038516" y="3881525"/>
                <a:ext cx="600367" cy="600367"/>
                <a:chOff x="8038516" y="3881525"/>
                <a:chExt cx="600367" cy="600367"/>
              </a:xfrm>
            </p:grpSpPr>
            <p:grpSp>
              <p:nvGrpSpPr>
                <p:cNvPr id="113" name="图形 107"/>
                <p:cNvGrpSpPr/>
                <p:nvPr/>
              </p:nvGrpSpPr>
              <p:grpSpPr>
                <a:xfrm>
                  <a:off x="8038516" y="3881525"/>
                  <a:ext cx="600367" cy="600367"/>
                  <a:chOff x="8038516" y="3881525"/>
                  <a:chExt cx="600367" cy="600367"/>
                </a:xfrm>
              </p:grpSpPr>
              <p:sp>
                <p:nvSpPr>
                  <p:cNvPr id="114" name="任意多边形: 形状 113"/>
                  <p:cNvSpPr/>
                  <p:nvPr/>
                </p:nvSpPr>
                <p:spPr>
                  <a:xfrm>
                    <a:off x="8062942" y="3907237"/>
                    <a:ext cx="547658" cy="548944"/>
                  </a:xfrm>
                  <a:custGeom>
                    <a:gdLst>
                      <a:gd name="connsiteX0" fmla="*/ 521947 w 547658"/>
                      <a:gd name="connsiteY0" fmla="*/ 547659 h 548944"/>
                      <a:gd name="connsiteX1" fmla="*/ 75849 w 547658"/>
                      <a:gd name="connsiteY1" fmla="*/ 440955 h 548944"/>
                      <a:gd name="connsiteX2" fmla="*/ 0 w 547658"/>
                      <a:gd name="connsiteY2" fmla="*/ 258402 h 548944"/>
                      <a:gd name="connsiteX3" fmla="*/ 75849 w 547658"/>
                      <a:gd name="connsiteY3" fmla="*/ 75849 h 548944"/>
                      <a:gd name="connsiteX4" fmla="*/ 258402 w 547658"/>
                      <a:gd name="connsiteY4" fmla="*/ 0 h 548944"/>
                      <a:gd name="connsiteX5" fmla="*/ 440955 w 547658"/>
                      <a:gd name="connsiteY5" fmla="*/ 75849 h 548944"/>
                      <a:gd name="connsiteX6" fmla="*/ 547659 w 547658"/>
                      <a:gd name="connsiteY6" fmla="*/ 521947 h 548944"/>
                      <a:gd name="connsiteX7" fmla="*/ 547659 w 547658"/>
                      <a:gd name="connsiteY7" fmla="*/ 548944 h 548944"/>
                      <a:gd name="connsiteX8" fmla="*/ 521947 w 547658"/>
                      <a:gd name="connsiteY8" fmla="*/ 547659 h 548944"/>
                      <a:gd name="connsiteX9" fmla="*/ 259688 w 547658"/>
                      <a:gd name="connsiteY9" fmla="*/ 164555 h 548944"/>
                      <a:gd name="connsiteX10" fmla="*/ 192838 w 547658"/>
                      <a:gd name="connsiteY10" fmla="*/ 191552 h 548944"/>
                      <a:gd name="connsiteX11" fmla="*/ 165840 w 547658"/>
                      <a:gd name="connsiteY11" fmla="*/ 258402 h 548944"/>
                      <a:gd name="connsiteX12" fmla="*/ 192838 w 547658"/>
                      <a:gd name="connsiteY12" fmla="*/ 325253 h 548944"/>
                      <a:gd name="connsiteX13" fmla="*/ 259688 w 547658"/>
                      <a:gd name="connsiteY13" fmla="*/ 352250 h 548944"/>
                      <a:gd name="connsiteX14" fmla="*/ 326538 w 547658"/>
                      <a:gd name="connsiteY14" fmla="*/ 325253 h 548944"/>
                      <a:gd name="connsiteX15" fmla="*/ 353535 w 547658"/>
                      <a:gd name="connsiteY15" fmla="*/ 258402 h 548944"/>
                      <a:gd name="connsiteX16" fmla="*/ 326538 w 547658"/>
                      <a:gd name="connsiteY16" fmla="*/ 191552 h 548944"/>
                      <a:gd name="connsiteX17" fmla="*/ 259688 w 547658"/>
                      <a:gd name="connsiteY17" fmla="*/ 164555 h 548944"/>
                    </a:gdLst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47658" h="548944">
                        <a:moveTo>
                          <a:pt x="521947" y="547659"/>
                        </a:moveTo>
                        <a:cubicBezTo>
                          <a:pt x="485950" y="546373"/>
                          <a:pt x="172268" y="536089"/>
                          <a:pt x="75849" y="440955"/>
                        </a:cubicBezTo>
                        <a:cubicBezTo>
                          <a:pt x="26997" y="392103"/>
                          <a:pt x="0" y="327824"/>
                          <a:pt x="0" y="258402"/>
                        </a:cubicBezTo>
                        <a:cubicBezTo>
                          <a:pt x="0" y="188981"/>
                          <a:pt x="26997" y="124702"/>
                          <a:pt x="75849" y="75849"/>
                        </a:cubicBezTo>
                        <a:cubicBezTo>
                          <a:pt x="124702" y="26997"/>
                          <a:pt x="188981" y="0"/>
                          <a:pt x="258402" y="0"/>
                        </a:cubicBezTo>
                        <a:cubicBezTo>
                          <a:pt x="327824" y="0"/>
                          <a:pt x="392103" y="26997"/>
                          <a:pt x="440955" y="75849"/>
                        </a:cubicBezTo>
                        <a:cubicBezTo>
                          <a:pt x="536088" y="170983"/>
                          <a:pt x="546373" y="485951"/>
                          <a:pt x="547659" y="521947"/>
                        </a:cubicBezTo>
                        <a:lnTo>
                          <a:pt x="547659" y="548944"/>
                        </a:lnTo>
                        <a:lnTo>
                          <a:pt x="521947" y="547659"/>
                        </a:lnTo>
                        <a:close/>
                        <a:moveTo>
                          <a:pt x="259688" y="164555"/>
                        </a:moveTo>
                        <a:cubicBezTo>
                          <a:pt x="233976" y="164555"/>
                          <a:pt x="210836" y="174840"/>
                          <a:pt x="192838" y="191552"/>
                        </a:cubicBezTo>
                        <a:cubicBezTo>
                          <a:pt x="174839" y="208265"/>
                          <a:pt x="165840" y="232691"/>
                          <a:pt x="165840" y="258402"/>
                        </a:cubicBezTo>
                        <a:cubicBezTo>
                          <a:pt x="165840" y="284114"/>
                          <a:pt x="176125" y="307255"/>
                          <a:pt x="192838" y="325253"/>
                        </a:cubicBezTo>
                        <a:cubicBezTo>
                          <a:pt x="209550" y="343251"/>
                          <a:pt x="233976" y="352250"/>
                          <a:pt x="259688" y="352250"/>
                        </a:cubicBezTo>
                        <a:cubicBezTo>
                          <a:pt x="285400" y="352250"/>
                          <a:pt x="308540" y="341965"/>
                          <a:pt x="326538" y="325253"/>
                        </a:cubicBezTo>
                        <a:cubicBezTo>
                          <a:pt x="344536" y="308540"/>
                          <a:pt x="353535" y="284114"/>
                          <a:pt x="353535" y="258402"/>
                        </a:cubicBezTo>
                        <a:cubicBezTo>
                          <a:pt x="353535" y="232691"/>
                          <a:pt x="343251" y="209550"/>
                          <a:pt x="326538" y="191552"/>
                        </a:cubicBezTo>
                        <a:cubicBezTo>
                          <a:pt x="309826" y="173554"/>
                          <a:pt x="284114" y="164555"/>
                          <a:pt x="259688" y="164555"/>
                        </a:cubicBezTo>
                        <a:close/>
                      </a:path>
                    </a:pathLst>
                  </a:custGeom>
                  <a:solidFill>
                    <a:srgbClr val="005AC2"/>
                  </a:solidFill>
                  <a:ln w="128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114"/>
                  <p:cNvSpPr/>
                  <p:nvPr/>
                </p:nvSpPr>
                <p:spPr>
                  <a:xfrm>
                    <a:off x="8038516" y="3881525"/>
                    <a:ext cx="600367" cy="600367"/>
                  </a:xfrm>
                  <a:custGeom>
                    <a:gdLst>
                      <a:gd name="connsiteX0" fmla="*/ 284114 w 600367"/>
                      <a:gd name="connsiteY0" fmla="*/ 51423 h 600367"/>
                      <a:gd name="connsiteX1" fmla="*/ 448669 w 600367"/>
                      <a:gd name="connsiteY1" fmla="*/ 119559 h 600367"/>
                      <a:gd name="connsiteX2" fmla="*/ 547659 w 600367"/>
                      <a:gd name="connsiteY2" fmla="*/ 547659 h 600367"/>
                      <a:gd name="connsiteX3" fmla="*/ 119559 w 600367"/>
                      <a:gd name="connsiteY3" fmla="*/ 448669 h 600367"/>
                      <a:gd name="connsiteX4" fmla="*/ 119559 w 600367"/>
                      <a:gd name="connsiteY4" fmla="*/ 119559 h 600367"/>
                      <a:gd name="connsiteX5" fmla="*/ 284114 w 600367"/>
                      <a:gd name="connsiteY5" fmla="*/ 51423 h 600367"/>
                      <a:gd name="connsiteX6" fmla="*/ 284114 w 600367"/>
                      <a:gd name="connsiteY6" fmla="*/ 403674 h 600367"/>
                      <a:gd name="connsiteX7" fmla="*/ 368962 w 600367"/>
                      <a:gd name="connsiteY7" fmla="*/ 368963 h 600367"/>
                      <a:gd name="connsiteX8" fmla="*/ 368962 w 600367"/>
                      <a:gd name="connsiteY8" fmla="*/ 199266 h 600367"/>
                      <a:gd name="connsiteX9" fmla="*/ 284114 w 600367"/>
                      <a:gd name="connsiteY9" fmla="*/ 164555 h 600367"/>
                      <a:gd name="connsiteX10" fmla="*/ 199265 w 600367"/>
                      <a:gd name="connsiteY10" fmla="*/ 199266 h 600367"/>
                      <a:gd name="connsiteX11" fmla="*/ 199265 w 600367"/>
                      <a:gd name="connsiteY11" fmla="*/ 368963 h 600367"/>
                      <a:gd name="connsiteX12" fmla="*/ 284114 w 600367"/>
                      <a:gd name="connsiteY12" fmla="*/ 403674 h 600367"/>
                      <a:gd name="connsiteX13" fmla="*/ 284114 w 600367"/>
                      <a:gd name="connsiteY13" fmla="*/ 0 h 600367"/>
                      <a:gd name="connsiteX14" fmla="*/ 83563 w 600367"/>
                      <a:gd name="connsiteY14" fmla="*/ 83563 h 600367"/>
                      <a:gd name="connsiteX15" fmla="*/ 0 w 600367"/>
                      <a:gd name="connsiteY15" fmla="*/ 284114 h 600367"/>
                      <a:gd name="connsiteX16" fmla="*/ 83563 w 600367"/>
                      <a:gd name="connsiteY16" fmla="*/ 484665 h 600367"/>
                      <a:gd name="connsiteX17" fmla="*/ 546373 w 600367"/>
                      <a:gd name="connsiteY17" fmla="*/ 599082 h 600367"/>
                      <a:gd name="connsiteX18" fmla="*/ 600367 w 600367"/>
                      <a:gd name="connsiteY18" fmla="*/ 600368 h 600367"/>
                      <a:gd name="connsiteX19" fmla="*/ 599082 w 600367"/>
                      <a:gd name="connsiteY19" fmla="*/ 546373 h 600367"/>
                      <a:gd name="connsiteX20" fmla="*/ 484665 w 600367"/>
                      <a:gd name="connsiteY20" fmla="*/ 83563 h 600367"/>
                      <a:gd name="connsiteX21" fmla="*/ 284114 w 600367"/>
                      <a:gd name="connsiteY21" fmla="*/ 0 h 600367"/>
                      <a:gd name="connsiteX22" fmla="*/ 284114 w 600367"/>
                      <a:gd name="connsiteY22" fmla="*/ 0 h 600367"/>
                      <a:gd name="connsiteX23" fmla="*/ 284114 w 600367"/>
                      <a:gd name="connsiteY23" fmla="*/ 352250 h 600367"/>
                      <a:gd name="connsiteX24" fmla="*/ 235262 w 600367"/>
                      <a:gd name="connsiteY24" fmla="*/ 332966 h 600367"/>
                      <a:gd name="connsiteX25" fmla="*/ 215978 w 600367"/>
                      <a:gd name="connsiteY25" fmla="*/ 284114 h 600367"/>
                      <a:gd name="connsiteX26" fmla="*/ 235262 w 600367"/>
                      <a:gd name="connsiteY26" fmla="*/ 235262 h 600367"/>
                      <a:gd name="connsiteX27" fmla="*/ 284114 w 600367"/>
                      <a:gd name="connsiteY27" fmla="*/ 215978 h 600367"/>
                      <a:gd name="connsiteX28" fmla="*/ 332966 w 600367"/>
                      <a:gd name="connsiteY28" fmla="*/ 235262 h 600367"/>
                      <a:gd name="connsiteX29" fmla="*/ 352250 w 600367"/>
                      <a:gd name="connsiteY29" fmla="*/ 284114 h 600367"/>
                      <a:gd name="connsiteX30" fmla="*/ 332966 w 600367"/>
                      <a:gd name="connsiteY30" fmla="*/ 332966 h 600367"/>
                      <a:gd name="connsiteX31" fmla="*/ 284114 w 600367"/>
                      <a:gd name="connsiteY31" fmla="*/ 352250 h 600367"/>
                      <a:gd name="connsiteX32" fmla="*/ 284114 w 600367"/>
                      <a:gd name="connsiteY32" fmla="*/ 352250 h 600367"/>
                    </a:gdLst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600367" h="600367">
                        <a:moveTo>
                          <a:pt x="284114" y="51423"/>
                        </a:moveTo>
                        <a:cubicBezTo>
                          <a:pt x="343251" y="51423"/>
                          <a:pt x="403673" y="74564"/>
                          <a:pt x="448669" y="119559"/>
                        </a:cubicBezTo>
                        <a:cubicBezTo>
                          <a:pt x="539945" y="210836"/>
                          <a:pt x="547659" y="547659"/>
                          <a:pt x="547659" y="547659"/>
                        </a:cubicBezTo>
                        <a:cubicBezTo>
                          <a:pt x="547659" y="547659"/>
                          <a:pt x="210836" y="539945"/>
                          <a:pt x="119559" y="448669"/>
                        </a:cubicBezTo>
                        <a:cubicBezTo>
                          <a:pt x="28283" y="357392"/>
                          <a:pt x="28283" y="210836"/>
                          <a:pt x="119559" y="119559"/>
                        </a:cubicBezTo>
                        <a:cubicBezTo>
                          <a:pt x="164555" y="74564"/>
                          <a:pt x="223691" y="51423"/>
                          <a:pt x="284114" y="51423"/>
                        </a:cubicBezTo>
                        <a:moveTo>
                          <a:pt x="284114" y="403674"/>
                        </a:moveTo>
                        <a:cubicBezTo>
                          <a:pt x="314968" y="403674"/>
                          <a:pt x="345822" y="392103"/>
                          <a:pt x="368962" y="368963"/>
                        </a:cubicBezTo>
                        <a:cubicBezTo>
                          <a:pt x="415243" y="322682"/>
                          <a:pt x="415243" y="246832"/>
                          <a:pt x="368962" y="199266"/>
                        </a:cubicBezTo>
                        <a:cubicBezTo>
                          <a:pt x="345822" y="176125"/>
                          <a:pt x="314968" y="164555"/>
                          <a:pt x="284114" y="164555"/>
                        </a:cubicBezTo>
                        <a:cubicBezTo>
                          <a:pt x="253260" y="164555"/>
                          <a:pt x="222406" y="176125"/>
                          <a:pt x="199265" y="199266"/>
                        </a:cubicBezTo>
                        <a:cubicBezTo>
                          <a:pt x="152984" y="245547"/>
                          <a:pt x="152984" y="321396"/>
                          <a:pt x="199265" y="368963"/>
                        </a:cubicBezTo>
                        <a:cubicBezTo>
                          <a:pt x="222406" y="392103"/>
                          <a:pt x="253260" y="403674"/>
                          <a:pt x="284114" y="403674"/>
                        </a:cubicBezTo>
                        <a:moveTo>
                          <a:pt x="284114" y="0"/>
                        </a:moveTo>
                        <a:cubicBezTo>
                          <a:pt x="208264" y="0"/>
                          <a:pt x="136272" y="29568"/>
                          <a:pt x="83563" y="83563"/>
                        </a:cubicBezTo>
                        <a:cubicBezTo>
                          <a:pt x="29568" y="137558"/>
                          <a:pt x="0" y="208265"/>
                          <a:pt x="0" y="284114"/>
                        </a:cubicBezTo>
                        <a:cubicBezTo>
                          <a:pt x="0" y="359964"/>
                          <a:pt x="29568" y="431956"/>
                          <a:pt x="83563" y="484665"/>
                        </a:cubicBezTo>
                        <a:cubicBezTo>
                          <a:pt x="183838" y="584941"/>
                          <a:pt x="487236" y="596511"/>
                          <a:pt x="546373" y="599082"/>
                        </a:cubicBezTo>
                        <a:lnTo>
                          <a:pt x="600367" y="600368"/>
                        </a:lnTo>
                        <a:lnTo>
                          <a:pt x="599082" y="546373"/>
                        </a:lnTo>
                        <a:cubicBezTo>
                          <a:pt x="597796" y="487236"/>
                          <a:pt x="584940" y="183839"/>
                          <a:pt x="484665" y="83563"/>
                        </a:cubicBezTo>
                        <a:cubicBezTo>
                          <a:pt x="430670" y="29568"/>
                          <a:pt x="359963" y="0"/>
                          <a:pt x="284114" y="0"/>
                        </a:cubicBezTo>
                        <a:lnTo>
                          <a:pt x="284114" y="0"/>
                        </a:lnTo>
                        <a:close/>
                        <a:moveTo>
                          <a:pt x="284114" y="352250"/>
                        </a:moveTo>
                        <a:cubicBezTo>
                          <a:pt x="266116" y="352250"/>
                          <a:pt x="248117" y="344537"/>
                          <a:pt x="235262" y="332966"/>
                        </a:cubicBezTo>
                        <a:cubicBezTo>
                          <a:pt x="222406" y="320111"/>
                          <a:pt x="215978" y="303398"/>
                          <a:pt x="215978" y="284114"/>
                        </a:cubicBezTo>
                        <a:cubicBezTo>
                          <a:pt x="215978" y="266116"/>
                          <a:pt x="222406" y="248118"/>
                          <a:pt x="235262" y="235262"/>
                        </a:cubicBezTo>
                        <a:cubicBezTo>
                          <a:pt x="248117" y="222406"/>
                          <a:pt x="264830" y="215978"/>
                          <a:pt x="284114" y="215978"/>
                        </a:cubicBezTo>
                        <a:cubicBezTo>
                          <a:pt x="303398" y="215978"/>
                          <a:pt x="320110" y="223692"/>
                          <a:pt x="332966" y="235262"/>
                        </a:cubicBezTo>
                        <a:cubicBezTo>
                          <a:pt x="345822" y="248118"/>
                          <a:pt x="352250" y="264830"/>
                          <a:pt x="352250" y="284114"/>
                        </a:cubicBezTo>
                        <a:cubicBezTo>
                          <a:pt x="352250" y="302112"/>
                          <a:pt x="345822" y="320111"/>
                          <a:pt x="332966" y="332966"/>
                        </a:cubicBezTo>
                        <a:cubicBezTo>
                          <a:pt x="318825" y="345822"/>
                          <a:pt x="302112" y="352250"/>
                          <a:pt x="284114" y="352250"/>
                        </a:cubicBezTo>
                        <a:lnTo>
                          <a:pt x="284114" y="3522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8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116" name="任意多边形: 形状 115"/>
                <p:cNvSpPr/>
                <p:nvPr/>
              </p:nvSpPr>
              <p:spPr>
                <a:xfrm>
                  <a:off x="8179930" y="4022939"/>
                  <a:ext cx="285399" cy="285399"/>
                </a:xfrm>
                <a:custGeom>
                  <a:gdLst>
                    <a:gd name="connsiteX0" fmla="*/ 285399 w 285399"/>
                    <a:gd name="connsiteY0" fmla="*/ 142700 h 285399"/>
                    <a:gd name="connsiteX1" fmla="*/ 142700 w 285399"/>
                    <a:gd name="connsiteY1" fmla="*/ 285400 h 285399"/>
                    <a:gd name="connsiteX2" fmla="*/ 0 w 285399"/>
                    <a:gd name="connsiteY2" fmla="*/ 142700 h 285399"/>
                    <a:gd name="connsiteX3" fmla="*/ 142700 w 285399"/>
                    <a:gd name="connsiteY3" fmla="*/ 0 h 285399"/>
                    <a:gd name="connsiteX4" fmla="*/ 285399 w 285399"/>
                    <a:gd name="connsiteY4" fmla="*/ 142700 h 28539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399" h="285399">
                      <a:moveTo>
                        <a:pt x="285399" y="142700"/>
                      </a:moveTo>
                      <a:cubicBezTo>
                        <a:pt x="285399" y="221511"/>
                        <a:pt x="221511" y="285400"/>
                        <a:pt x="142700" y="285400"/>
                      </a:cubicBezTo>
                      <a:cubicBezTo>
                        <a:pt x="63888" y="285400"/>
                        <a:pt x="0" y="221511"/>
                        <a:pt x="0" y="142700"/>
                      </a:cubicBezTo>
                      <a:cubicBezTo>
                        <a:pt x="0" y="63889"/>
                        <a:pt x="63888" y="0"/>
                        <a:pt x="142700" y="0"/>
                      </a:cubicBezTo>
                      <a:cubicBezTo>
                        <a:pt x="221511" y="0"/>
                        <a:pt x="285399" y="63889"/>
                        <a:pt x="285399" y="1427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84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 rot="10800000">
              <a:off x="6133" y="4192"/>
              <a:ext cx="6748" cy="23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1D41D5"/>
                  </a:solid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叙述语言</a:t>
              </a:r>
              <a:r>
                <a:rPr lang="zh-CN" altLang="en-US" sz="2800"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：是作者直接叙述事件、描绘环境、刻画人物、抒发情感的语言。作品的叙述语言对</a:t>
              </a:r>
              <a:r>
                <a:rPr lang="zh-CN" altLang="en-US" sz="2800" u="heavy">
                  <a:solidFill>
                    <a:schemeClr val="tx1"/>
                  </a:solidFill>
                  <a:uFill>
                    <a:solidFill>
                      <a:srgbClr val="1D41D5"/>
                    </a:solidFill>
                  </a:u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小说的格调起奠基作用</a:t>
              </a:r>
              <a:r>
                <a:rPr lang="zh-CN" altLang="en-US" sz="2800"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。</a:t>
              </a:r>
              <a:endParaRPr lang="zh-CN" altLang="en-US" sz="2800">
                <a:latin typeface="方正小标宋_GBK" panose="02000000000000000000" charset="-122"/>
                <a:ea typeface="方正小标宋_GBK" panose="02000000000000000000" charset="-122"/>
              </a:endParaRPr>
            </a:p>
            <a:p>
              <a:pPr algn="just" fontAlgn="auto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DB21CB"/>
                  </a:solid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人物语言</a:t>
              </a:r>
              <a:r>
                <a:rPr lang="zh-CN" altLang="en-US" sz="2800"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：是小说中人物的</a:t>
              </a:r>
              <a:r>
                <a:rPr lang="zh-CN" altLang="en-US" sz="2800" u="heavy">
                  <a:solidFill>
                    <a:schemeClr val="tx1"/>
                  </a:solidFill>
                  <a:uFill>
                    <a:solidFill>
                      <a:srgbClr val="DB21CB"/>
                    </a:solidFill>
                  </a:u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对话</a:t>
              </a:r>
              <a:r>
                <a:rPr lang="zh-CN" altLang="en-US" sz="2800">
                  <a:solidFill>
                    <a:schemeClr val="tx1"/>
                  </a:solidFill>
                  <a:uFill>
                    <a:solidFill>
                      <a:srgbClr val="DB21CB"/>
                    </a:solidFill>
                  </a:u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、</a:t>
              </a:r>
              <a:r>
                <a:rPr lang="zh-CN" altLang="en-US" sz="2800" u="heavy">
                  <a:solidFill>
                    <a:schemeClr val="tx1"/>
                  </a:solidFill>
                  <a:uFill>
                    <a:solidFill>
                      <a:srgbClr val="DB21CB"/>
                    </a:solidFill>
                  </a:uFill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独白</a:t>
              </a:r>
              <a:r>
                <a:rPr lang="zh-CN" altLang="en-US" sz="2800">
                  <a:latin typeface="方正小标宋_GBK" panose="02000000000000000000" charset="-122"/>
                  <a:ea typeface="方正小标宋_GBK" panose="02000000000000000000" charset="-122"/>
                  <a:sym typeface="+mn-ea"/>
                </a:rPr>
                <a:t>。由于人物的身份经历、文化修养、习惯爱好、心理状态以及所处的特定场合不同，语言也就呈现出个性化特征。</a:t>
              </a:r>
              <a:endParaRPr lang="zh-CN" altLang="en-US" sz="2800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80005" y="104775"/>
            <a:ext cx="70319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人物语言意蕴探究题分析思路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920750"/>
            <a:ext cx="12192000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zh-CN" altLang="en-US" sz="32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</a:rPr>
              <a:t>人物语言是人物个性、心理的展现，意蕴丰富的人物语言对揭示小说主旨、暗示作者写作意图起关键作用。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✿看人物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：结合人物的性格特征，分析句子体现了人物怎样的心理状态。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✿新内涵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原因、指向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：结合语境，分析这句话是对谁说的，为什么这么说，有没深层含义。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✿联主旨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：结合文章的主旨，分析这句话是否体现了作者的创造意图。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6708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Ⅰ卷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        </a:t>
            </a:r>
            <a:r>
              <a:rPr 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                            </a:t>
            </a:r>
            <a:r>
              <a:rPr lang="zh-CN" sz="2400" b="1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越野滑雪 </a:t>
            </a:r>
          </a:p>
          <a:p>
            <a:pPr indent="0" algn="ctr"/>
            <a:r>
              <a:rPr lang="zh-CN" sz="2400" b="1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[美]海明威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①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缆车又颠了一下，停了。尼克正在行李车厢里给滑雪板上蜡，把靴尖塞进滑雪板上的铁夹，牢牢扣上夹子。他从车厢边缘跳下，跳脚在硬邦邦的冰壳上，来一个弹跳旋转，蹲下身子，把滑雪杖拖在背后，一溜烟滑下山坡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②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乔治在下面的雪坡上一落一起，再一落就不见人影了。尼克顺着陡起陡伏的山坡滑下去时，那股冲势加上猛然下滑的劲儿把他弄得浑然忘却一切，只觉得身子有一股飞翔、下坠的奇妙感。他挺起身，稍稍来个上滑姿势，一下子又往下滑，往下滑，冲下最后一个陡峭的长坡，越滑越快，越滑越快，雪坡似乎在他脚下消失了。身子蹲得几乎倒坐到滑雪板上，尽量把重心放低，只见飞雪犹如沙暴，他知道速度太快了。但他稳住了。随即一搭被风刮进坑里的软雪把他绊倒，滑雪板一阵磕磕绊绊，他接连翻了几个筋斗，然后挺住，两腿交叉，两腿交叉，滑雪板朝天翘起，鼻子耳朵里满是雪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③</a:t>
            </a:r>
            <a:r>
              <a:rPr lang="zh-CN" sz="2700" b="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乔治站在坡下稍远的地方，正噼噼啪啪地拍掉风衣上的雪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④</a:t>
            </a:r>
            <a:r>
              <a:rPr lang="zh-CN" sz="2700" b="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“你的姿势真美妙，尼克，”他大声叫道。“那堆烂糟糟的雪真该死。把我也绊了一跤。”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⑤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“在峡谷滑雪什么滋味儿？”尼克挣扎着站起来。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⑥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“你得靠左滑。因为谷底有堵栅栏，所以飞速冲下去后得来个大旋身。”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⑦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“等一会儿我们一起去滑。”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⑧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“不，你先去，我想看你滑下峡谷。”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⑨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尼克赶过了乔治，他的滑雪板开始有点打滑，随后一下子猛冲下去。他坚持靠左滑，末了，在冲向栅栏时，紧紧并拢双膝，象拧紧螺旋似的旋转身子，把滑雪板向右来个急转弯，扬起滚滚白雪，然后才慢慢减速，跟铁丝栅栏平行地站住了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⑩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他抬头看看山上。乔治正屈起双膝滑下山来；两支滑雪杖像虫子的细腿那样荡着，杖尖触到地面，掀起阵阵白雪，最后，他一腿下跪，一腿拖随，整个身子来个漂亮的右转弯，蹲着滑行，双腿一前一后，飞快移动，身子探出，防止旋转，两支滑雪杖像两个光点，把弧线衬托得更突出，一切都笼罩在漫天飞舞的白雪中。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⑪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尼克用滑雪板把铁丝栅栏最高一股铁丝压下，乔治纵身越过去。他们沿路屈膝滑行，进入一片松林。路面结着光亮的冰层，给拖运原木的马儿拉的犁弄脏了，染得一片橙红，一搭烟黄。两人一直沿着路边那片雪地滑行。大路陡然往下倾斜通往小河，然后笔直上坡。他们透过林子，看得见一座饱经风吹雨打、屋檐低矮的长形房子。走进了，看出窗框漆成绿色，油漆在剥落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⑫他们把滑雪板竖靠在客栈墙上，把靴子蹬蹬干净才走进去。</a:t>
            </a:r>
          </a:p>
          <a:p>
            <a:pPr indent="0" algn="l"/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</a:t>
            </a:r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en-US" altLang="zh-CN" sz="27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  <a:sym typeface="+mn-ea"/>
              </a:rPr>
              <a:t>⑬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客栈里黑咕隆咚的。有只大瓷火炉在屋角亮着火光。天花板低矮。屋子两边酒渍斑斑的暗黑色桌子后面都摆着光溜溜的长椅。两个瑞士人坐在炉边，喝着小杯混浊的新酒。尼克和乔治在炉子另一边靠墙坐下。一个围着蓝围裙的姑娘走过来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  <a:sym typeface="+mn-ea"/>
              </a:rPr>
              <a:t>⑭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“来瓶西昂酒，”尼克说，“行不行？”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  <a:sym typeface="+mn-ea"/>
              </a:rPr>
              <a:t>⑮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“行啊，”乔治说。“你对酒比我内行。”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⑯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姑娘走出去了。</a:t>
            </a:r>
          </a:p>
          <a:p>
            <a:pPr indent="0" algn="l"/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</a:t>
            </a:r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⑰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“没一项玩意儿真正比得上滑雪，对吧？”尼克说。“你滑了老长一段路，头一回歇下来的时候就有这么个感觉。”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⑱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“嘿，”乔治说。“真是妙不可言。”</a:t>
            </a:r>
            <a:endParaRPr lang="en-US" altLang="zh-CN" sz="2700" b="0">
              <a:solidFill>
                <a:srgbClr val="333333"/>
              </a:solidFill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⑲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姑娘拿进酒来又出去了，他们听见她在隔壁房里唱歌。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⑳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门开了，一帮子从大路那头来的伐木工人走进来，在屋里把靴子上的雪跺掉，身上直冒水汽。女招待给这帮人送来了三公升新酒，他们分坐两桌，光着烟，不作声，脱了帽，有的背靠着墙，有的趴在桌上。屋外，拉着木雪橇的马儿偶尔一仰脖子，铃铛就清脆地叮当作响。</a:t>
            </a:r>
          </a:p>
          <a:p>
            <a:pPr indent="0" algn="l"/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</a:t>
            </a:r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㉑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乔治和尼克都高高兴兴的。他们两人合得来。他们知道回去还有一段路程可滑呢。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㉒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“你几时得回学校去？”尼克问。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㉓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“今晚，”乔治答。“我得赶十点四十的车。”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㉔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</a:t>
            </a:r>
            <a:r>
              <a:rPr lang="zh-CN" sz="2700" b="0">
                <a:solidFill>
                  <a:srgbClr val="333333"/>
                </a:solidFill>
                <a:highlight>
                  <a:srgbClr val="FF00FF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真希望你能留下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，我们明天上百合花峰去滑雪。”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㉕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“我得上学啊，”乔治说。“哎呀，尼克，</a:t>
            </a:r>
            <a:r>
              <a:rPr lang="zh-CN" sz="2700" b="0">
                <a:solidFill>
                  <a:srgbClr val="333333"/>
                </a:solidFill>
                <a:highlight>
                  <a:srgbClr val="FF00FF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难道你不希望我们能就这么在一起闲逛吗？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带上滑雪板，乘上火车，到一个地方滑个痛快，滑好上路，找客栈投宿，再一直越过奥伯兰山峰，直奔瓦莱洲，穿过恩加丁谷地。”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㉖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“对，就这样穿过黑森林区。哎呀，都是好地方啊。”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㉗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“就是你今年夏天钓鱼的地方吧？”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㉘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“是啊。”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02045" y="5904865"/>
            <a:ext cx="5989955" cy="95313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 anchor="t">
            <a:spAutoFit/>
          </a:bodyPr>
          <a:lstStyle/>
          <a:p>
            <a:r>
              <a:rPr sz="2800" b="1">
                <a:solidFill>
                  <a:srgbClr val="DB21CB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表现了两人对滑雪的热爱，对一起“闲逛”的留恋，对眼下分别的不舍。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㉙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他们喝光了剩酒。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㉚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尼克双肘撑在桌上，乔治往墙上</a:t>
            </a:r>
            <a:r>
              <a:rPr lang="zh-CN" sz="2700" b="0">
                <a:solidFill>
                  <a:srgbClr val="333333"/>
                </a:solidFill>
                <a:highlight>
                  <a:srgbClr val="FF00FF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颓然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一靠。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㉛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也许我们再也没机会滑雪了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，尼克，”乔治说。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㉜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“我们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一定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得滑，”尼克说，“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否则就没意思了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。”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㉝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“我们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要去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滑，没错。”乔治说。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㉞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“我们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一定得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滑。”尼克附和说。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㉟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</a:t>
            </a:r>
            <a:r>
              <a:rPr lang="zh-CN" sz="2700" b="0">
                <a:solidFill>
                  <a:srgbClr val="333333"/>
                </a:solidFill>
                <a:highlight>
                  <a:srgbClr val="FF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希望我们能就此说定了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，”乔治说。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㊱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尼克站起身，他把风衣扣紧。他拿起靠墙放着的两支滑雪杖。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㊲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</a:t>
            </a:r>
            <a:r>
              <a:rPr lang="zh-CN" sz="2700" b="0">
                <a:solidFill>
                  <a:srgbClr val="333333"/>
                </a:solidFill>
                <a:highlight>
                  <a:srgbClr val="00FF00"/>
                </a:highlight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说定了可一点也靠不住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，”他说。</a:t>
            </a:r>
          </a:p>
          <a:p>
            <a:pPr indent="0" algn="l"/>
            <a:r>
              <a:rPr lang="en-US" alt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en-US" altLang="zh-CN" sz="27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方正楷体_GBK" panose="02000000000000000000" charset="-122"/>
              </a:rPr>
              <a:t>㊳</a:t>
            </a:r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他们开了门，走出去。天气很冷。雪结得硬邦邦的。大路一直爬上山坡通到松林里。</a:t>
            </a:r>
          </a:p>
          <a:p>
            <a:pPr indent="0" algn="r"/>
            <a:r>
              <a:rPr lang="zh-CN" sz="2700" b="0">
                <a:solidFill>
                  <a:srgbClr val="333333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（陈良廷译，有删改）</a:t>
            </a:r>
          </a:p>
        </p:txBody>
      </p:sp>
      <p:sp>
        <p:nvSpPr>
          <p:cNvPr id="4" name="线形标注 1 3"/>
          <p:cNvSpPr/>
          <p:nvPr/>
        </p:nvSpPr>
        <p:spPr>
          <a:xfrm>
            <a:off x="1068070" y="4147820"/>
            <a:ext cx="8595995" cy="804545"/>
          </a:xfrm>
          <a:prstGeom prst="borderCallout1">
            <a:avLst>
              <a:gd name="adj1" fmla="val 411"/>
              <a:gd name="adj2" fmla="val 50458"/>
              <a:gd name="adj3" fmla="val -51617"/>
              <a:gd name="adj4" fmla="val 44448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这一句话是前面对话基调的一个转变，即使一再约定，可未来谁又知道会怎样，尼克的淡淡怀疑表现出他对未来的茫然情绪</a:t>
            </a:r>
          </a:p>
        </p:txBody>
      </p:sp>
      <p:sp>
        <p:nvSpPr>
          <p:cNvPr id="5" name="线形标注 1 4"/>
          <p:cNvSpPr/>
          <p:nvPr/>
        </p:nvSpPr>
        <p:spPr>
          <a:xfrm>
            <a:off x="7070725" y="1648460"/>
            <a:ext cx="5121275" cy="1879600"/>
          </a:xfrm>
          <a:prstGeom prst="borderCallout1">
            <a:avLst>
              <a:gd name="adj1" fmla="val 48701"/>
              <a:gd name="adj2" fmla="val 657"/>
              <a:gd name="adj3" fmla="val 6456"/>
              <a:gd name="adj4" fmla="val -82244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人物对话时多次强调“一定”，表现出他们对刺激冒险生活的渴望。两人反复相约，既是提醒对方，也是说服自己，表达的是依依不舍的惜别和对冒险生活的珍视。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descr="7b0a2020202022776f7264617274223a20227b5c2269645c223a32353030313432352c5c227469645c223a31333532317d220a7d0a"/>
          <p:cNvSpPr txBox="1"/>
          <p:nvPr/>
        </p:nvSpPr>
        <p:spPr>
          <a:xfrm>
            <a:off x="0" y="0"/>
            <a:ext cx="1219136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n w="25400" cmpd="sng">
                  <a:solidFill>
                    <a:srgbClr val="6B4347"/>
                  </a:solidFill>
                  <a:prstDash val="solid"/>
                </a:ln>
                <a:pattFill prst="dkDnDiag">
                  <a:fgClr>
                    <a:srgbClr val="E17B80"/>
                  </a:fgClr>
                  <a:bgClr>
                    <a:srgbClr val="E17B80"/>
                  </a:bgClr>
                </a:pattFill>
                <a:latin typeface="汉仪晓波美妍体简" panose="00020600040101010101" charset="-122"/>
                <a:ea typeface="汉仪晓波美妍体简" panose="00020600040101010101" charset="-122"/>
              </a:rPr>
              <a:t>真题引路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Ⅰ卷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 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两人在喝完酒离开客栈前有一段一再相约的对话，请结合上下文分析对话者的</a:t>
            </a:r>
            <a:r>
              <a:rPr lang="zh-CN" sz="2800" u="sng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心理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altLang="zh-CN" sz="30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0" y="1082040"/>
            <a:ext cx="1219136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zh-CN" sz="3000" b="0">
                <a:solidFill>
                  <a:srgbClr val="000000"/>
                </a:solidFill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答：</a:t>
            </a: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①</a:t>
            </a:r>
            <a:r>
              <a:rPr lang="zh-CN" sz="3000" b="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两人一再相约表明</a:t>
            </a: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他们对滑雪有强烈的愿望。</a:t>
            </a:r>
          </a:p>
          <a:p>
            <a:pPr indent="0" fontAlgn="auto">
              <a:spcBef>
                <a:spcPts val="600"/>
              </a:spcBef>
            </a:pP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②</a:t>
            </a:r>
            <a:r>
              <a:rPr lang="zh-CN" sz="3000" b="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分别之际的一再相约</a:t>
            </a: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，也表达出依依不舍的心情。</a:t>
            </a:r>
          </a:p>
          <a:p>
            <a:pPr indent="0" fontAlgn="auto">
              <a:spcBef>
                <a:spcPts val="600"/>
              </a:spcBef>
            </a:pP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③</a:t>
            </a:r>
            <a:r>
              <a:rPr lang="zh-CN" sz="3000" b="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但已经感觉到这一愿望不会实现</a:t>
            </a:r>
            <a:r>
              <a:rPr lang="zh-CN" sz="3000" b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，心情有些惘然。</a:t>
            </a:r>
            <a:endParaRPr lang="zh-CN" altLang="en-US" sz="2400" b="0">
              <a:solidFill>
                <a:srgbClr val="000000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810510"/>
            <a:ext cx="12191365" cy="386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zh-CN" sz="30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组织答案：</a:t>
            </a:r>
            <a:r>
              <a:rPr 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①</a:t>
            </a:r>
            <a:r>
              <a:rPr lang="en-US" alt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“</a:t>
            </a:r>
            <a:r>
              <a:rPr 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真希望你能留下</a:t>
            </a:r>
            <a:r>
              <a:rPr lang="en-US" alt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”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具体语句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表现了两人对滑雪的热爱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语境义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，对一起“闲逛”的留恋，对眼下分别的不舍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情感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  <a:endParaRPr lang="zh-CN" sz="3000" b="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zh-CN" sz="30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②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人物对话时多次强调“一定”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具体语句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，表现出他们对刺激冒险生活的渴望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语境义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。两人反复相约，既是提醒对方，也是说服自己，表达的是依依不舍的惜别和对冒险生活的珍视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情感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endParaRPr lang="zh-CN" sz="3000" b="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algn="l"/>
            <a:r>
              <a:rPr lang="zh-CN" sz="30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③</a:t>
            </a:r>
            <a:r>
              <a:rPr lang="en-US" altLang="zh-CN" sz="30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“</a:t>
            </a:r>
            <a:r>
              <a:rPr lang="zh-CN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说定了可一点也靠不住</a:t>
            </a:r>
            <a:r>
              <a:rPr lang="en-US" altLang="zh-CN" sz="3000" b="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”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具体语句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这一句话是前面对话基调的一个转变，即使一再约定，可未来谁又知道会怎样，尼克的淡淡怀疑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语境义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表现出他对未来的茫然情绪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情感</a:t>
            </a:r>
            <a:r>
              <a:rPr 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endParaRPr lang="zh-CN" altLang="en-US" sz="3000" b="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[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解析</a:t>
            </a:r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]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本题从人物的语言描写中体会主人公心理感受的变化，结合语境、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人物定位在具体情境中分析主人公的心理状态。</a:t>
            </a:r>
            <a:endParaRPr lang="zh-CN" altLang="en-US" sz="24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方法：一注意对话推进的层次。二揣摩玩味关键词句，注意说话的语气、语调。根据题干</a:t>
            </a:r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“</a:t>
            </a:r>
            <a:r>
              <a:rPr 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在喝完酒离开客栈前有一段一再相约的对话</a:t>
            </a:r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”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找到对应的区间在</a:t>
            </a:r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22-37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段。</a:t>
            </a:r>
          </a:p>
          <a:p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整体阅读文本后，我们会知道尼克与乔治是志同道合的好朋友，两人有着相同的兴趣与爱好，他们都酷爱滑雪，且滑雪技巧都相当出色，他们各自快乐地享受着滑雪给他们带来的美妙感觉，他们又能彼此交流分享滑雪的技术要领与经验，且在关键时刻能够相互提醒，相互照应，可谓一对有默契的滑雪运动好搭档。因此，他们对于即将到来的分别是依依不舍的，对于下一次相约的愿望是十分强烈而迫切的。但由于世事难料，此刻的相约在多大程度上能实现，他们也不确定，所以，他们才一再强调，唯恐美好的愿望到时候无法实现，空欢喜一场。</a:t>
            </a:r>
          </a:p>
          <a:p>
            <a:r>
              <a:rPr lang="en-US" altLang="zh-CN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前文主要描写两位主人公滑雪的经历，对话发生在两人滑完雪后。人物对话时多次强调“</a:t>
            </a:r>
            <a:r>
              <a:rPr lang="zh-CN" altLang="en-US" sz="24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一定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”，表现出他们对刺激冒险生活的渴望。两人反复相约，既是提醒对方，也是说服自己，表达的是依依不舍的惜别和对冒险生活的珍视。一定不要漏掉最后一句话“说定了可一点也靠不住”，这一句话是前面对话基调的一个</a:t>
            </a:r>
            <a:r>
              <a:rPr lang="zh-CN" altLang="en-US" sz="24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转变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，即使一再约定，可未来谁又知道会怎样，</a:t>
            </a:r>
            <a:r>
              <a:rPr lang="zh-CN" altLang="en-US" sz="24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尼克的淡淡怀疑表现出他对未来的茫然情绪</a:t>
            </a:r>
            <a:r>
              <a:rPr lang="zh-CN" altLang="en-US" sz="24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         [2020·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新Ⅱ卷</a:t>
            </a:r>
            <a:r>
              <a:rPr lang="en-US" altLang="zh-CN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]</a:t>
            </a:r>
            <a:endParaRPr lang="zh-CN" altLang="en-US" sz="24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algn="ct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  师（节选）  双雪涛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①母亲还在的时候，我就跟着父亲出去下棋，父亲走在前面，我在后面给背着板凳。母亲常说：儿子，你也不学好，让你妈还活不活？我说：妈，作业也写完了，去看大人玩，算个什么事儿啊。你好好活着。就背上板凳跟着父亲走。父亲从不邀我，也不撵我，愿意跟着走就走，不跟着也不等，自己拿起板凳放在自行车后座，骑上车走。只是看了两年，父亲的棋路还没看懂，大树下，修车摊，西瓜摊，公园里，看父亲下棋，大多是赢，有时也输，一般都输在最后一盘。终于有一天，我好像明白了一些，回家的路上，下起了雪，我把板凳抱在怀里，肩膀靠着父亲的后背。我说：爸，最后一盘你那个“仕”支得有毛病。到了家，父亲拿出象棋，说：咱俩来三盘，不能缓棋，否则不下。那次我输了个痛快，每一盘棋都没有超过十五分钟，我心中所想好像全被父亲洞悉，而父亲看起来的闲手全都藏着后续的手段，每个棋子底下好像都藏着一个刺客。父亲说：现在来看，附近的马路棋都赢不了你，但你还是个臭棋，奇臭无比。今天教你仕的用法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②现在我回想起来，那个夜晚特别长。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③从那以后出去，背上了两个板凳。我十一岁的时候，有人从新民来找父亲下棋。那人坐了两个小时的长途车，到父亲常去的大树底下找他。“黑毛大哥，在新民听过你棋好，来找你学学。”那人戴着个眼镜，看上去不到三十岁，穿着白色的衬衫，汗把衬衫的领子浸黄了，用一块手帕不停地擦着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④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不是第一个。从各个地方来找父亲下棋的人很多，高矮胖瘦，头发白的黑的，西装革履，背着蟑螂药上面写着“蟑螂不死，我死”的，什么样子的都有。有的找到棋摊，有的径直找到家里。找到家里的，父亲推开一条门缝，说：辛苦辛苦，咱外面说。然后换身衣服出去。一般都是下三盘棋，都是两胜一负，最后一盘输了。有的人下完之后说：知道了，还差三十年。然后握了握父亲的手走了。有的说：如果那一盘那一步走对了，输的是你，我们再来。父亲摆摆手说：说好了三盘，不能再下了。不行，对方说，我们来挂点东西。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挂，就是赌。所谓棋手，无论是入流的还是不入流的，都有人愿意挂，小到烟酒，大到房子、金子和存款，一句话就订了约的有，找个证人签字画押的也有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。父亲说：朋友，远道而来别的话不多说了，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我从不在棋上挂东西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，你这么说，以后我们也不能再下了，刚才那三盘棋算你赢，你就去说，赢了黑毛。说完父亲就站起来走。还有的人，下完棋，不走，要拜父亲当师傅，有的第二天还拎着鱼来，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父亲不收，说自己的棋，下可以，教不了人，瞧得起我就当个朋友，师徒的事儿就说远了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⑤那天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等到父亲，拿手帕擦着汗，说要下棋，旁边的人渐渐围过。父亲坐在板凳上，树上的叶子哗啦哗啦地响，他指着自己的脑袋说：老了，酒又伤脑子，不下了。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那年父亲四十岁，身上穿着我的校服，胡须长了满脸，比以前更瘦，同时期下岗的人，有的人已经做生意发达了，他却变成一个每天喝两顿散白酒，在地上捡烟蒂抽的人，话也比过去少多了，只是终日在棋摊泡着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，确实如他所说，半年来只是坐在板凳上看，不怎么出声，更不下场下棋。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06240" y="0"/>
            <a:ext cx="345567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小说语言的特色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0" y="875030"/>
            <a:ext cx="7887970" cy="58312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一、修辞手法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比喻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：化平淡为生动，化抽象为具体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拟人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：化物为人，亲切自然，生动形象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夸张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：易于突出本质，表达强烈情感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排比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：增强气势，说服力强，感染力强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反语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：比直接表达更有力，感情强烈</a:t>
            </a:r>
          </a:p>
          <a:p>
            <a:pPr fontAlgn="auto">
              <a:lnSpc>
                <a:spcPct val="110000"/>
              </a:lnSpc>
              <a:spcBef>
                <a:spcPts val="1200"/>
              </a:spcBef>
            </a:pP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二、表现手法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  <a:cs typeface="汉仪晓波折纸体简" panose="0002060004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象</a:t>
            </a:r>
            <a:r>
              <a:rPr lang="en-US" altLang="zh-CN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        </a:t>
            </a: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征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：形象表现思想感情，深沉含蓄</a:t>
            </a: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以小见大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：突出表现中心，增强感染力</a:t>
            </a: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细节描写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：使小说描写丰富细腻，深化主旨</a:t>
            </a:r>
          </a:p>
          <a:p>
            <a:pPr fontAlgn="auto">
              <a:lnSpc>
                <a:spcPct val="110000"/>
              </a:lnSpc>
            </a:pP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对</a:t>
            </a:r>
            <a:r>
              <a:rPr lang="en-US" altLang="zh-CN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        </a:t>
            </a: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比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：突出鲜明特征，表现作者好恶褒贬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60235" y="875030"/>
            <a:ext cx="5231765" cy="3553460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</a:rPr>
              <a:t>三、词语运用</a:t>
            </a: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solidFill>
                  <a:srgbClr val="DB21CB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形容词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</a:rPr>
              <a:t>：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生动形象，活泼有趣，有感染力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动</a:t>
            </a:r>
            <a:r>
              <a:rPr lang="en-US" altLang="zh-CN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    </a:t>
            </a:r>
            <a:r>
              <a:rPr lang="zh-CN" altLang="en-US" sz="3000">
                <a:solidFill>
                  <a:srgbClr val="00B050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词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</a:rPr>
              <a:t>：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形象真实，富有画面感，使小说充满灵气</a:t>
            </a:r>
            <a:endParaRPr lang="zh-CN" altLang="en-US" sz="3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叠</a:t>
            </a:r>
            <a:r>
              <a:rPr lang="en-US" altLang="zh-CN" sz="300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    </a:t>
            </a:r>
            <a:r>
              <a:rPr lang="zh-CN" altLang="en-US" sz="3000">
                <a:solidFill>
                  <a:srgbClr val="1D41D5"/>
                </a:solidFill>
                <a:latin typeface="方正小标宋_GBK" panose="02000000000000000000" charset="-122"/>
                <a:ea typeface="方正小标宋_GBK" panose="02000000000000000000" charset="-122"/>
              </a:rPr>
              <a:t>词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</a:rPr>
              <a:t>：音律和谐，朗朗上口，富于艺术魅力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0007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⑥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松开一个纽扣说：我扔下学生，坐了两小时汽车，又走了不少路，打听了不少人，可是你不下了。父亲说：是，脑袋坏了，下也没什么用。眼镜用手帕擦着汗，看着围着的人，笑了笑，说：如果新民有人能和我下，我不会来的。父亲想了想，指着我说：朋友，如果你觉得白来了的话，可以和他下。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看了看我，说：你儿子？父亲说：是。眼镜在眼镜后面眨了眨眼，说：你什么意思？父亲说：他的棋是我教的，你可以看看路子，没别的意思，现在回去也行，我不下了。脑子坏了。眼镜又看了看我，用手摸了摸我的脑袋说：你几岁了？我说：十一。他说：你的棋是你爸教的？我说：教过一次，教过仕的用法。大伙儿笑了。眼镜也笑了，说：行嘞，我让你一匹马吧。我说：别了，平下吧，才算有输赢。大伙儿又笑了。眼镜蹲下，我把板凳拉过去，把棋子摆上。到了残局，我一车领双兵，他马炮单兵缺仕象，被我三车闹仕赢了。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眼镜站起来，从兜里掏出一支钢笔放在我手上，说：收着吧，自己买点钢笔水，可以记点东西。父亲说：钢笔你拿回去，他有笔。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我们下棋是下棋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  <a:r>
              <a:rPr lang="en-US" altLang="zh-CN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看了看父亲，把钢笔重新放进兜里，走了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⑦回家的路上，我在后座上想着那支钢笔，问：爸，你真不下了？父亲说：不下了，说过的话当然是真的。又说，你这棋啊，走得太软，应该速胜，不过这样也没什么不好。在学校不要下棋，能分得开吗？我说：能，是个玩嘛。父亲没说话，继续骑车了。</a:t>
            </a:r>
          </a:p>
          <a:p>
            <a:pPr algn="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（有删改）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-635" y="4011295"/>
            <a:ext cx="121926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1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[</a:t>
            </a:r>
            <a:r>
              <a:rPr lang="zh-CN" altLang="en-US" sz="21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解析</a:t>
            </a:r>
            <a:r>
              <a:rPr lang="en-US" altLang="zh-CN" sz="21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]</a:t>
            </a:r>
            <a:r>
              <a:rPr lang="zh-CN" altLang="en-US" sz="21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本题考查理解文中重要句子含义的能力。“下棋是下棋”是父亲针对眼镜输了棋，拿出一支钢笔送给“我”的行为所说的话；从文章整体来看，父亲下棋从来不“挂”任何东西，“下棋是下棋”，就是指不能让下棋变成赌博、利益之争，而仅仅只是切磋棋艺，体现出父亲恪守棋道的君子之风；同时，父亲此时的生活是相当落魄的，他下岗后“每天喝两顿散白酒，在地上捡烟蒂抽”“终日在棋摊泡着”，在经济上十分贫困，但父亲却从不因此贪图利益，不肯拿棋艺换取生活物资，体现出他的个人尊严，令人尊重；“钢笔你拿回去，他有笔。我们下棋是下棋”，眼镜的钢笔是送给“我”的，父亲代“我”做了决定，因此这番话也不只是对眼镜说，也是对“我”的提醒，“他有笔”提示“我”不要贪图利益，“下棋是下棋”提示“我”也要恪守棋道，不可让纯粹的棋艺追求沾染了世俗的污浊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80045" y="15240"/>
            <a:ext cx="4211955" cy="3261360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理解句子含意题答题角度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algn="l" fontAlgn="auto">
              <a:spcBef>
                <a:spcPts val="12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第二种：先分析关键词含意或点出其运用的表现手法，再分析作者要表达的意思，最后结合文意把握它在情感、主旨等方面的作用。</a:t>
            </a:r>
            <a:endParaRPr lang="en-US" altLang="zh-CN" sz="2800">
              <a:latin typeface="方正大标宋简体" panose="02000000000000000000" charset="-122"/>
              <a:ea typeface="方正大标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783272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9.父亲说“我们下棋是下棋”，怎样理解这句话？请结合全文具体分析。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答：①父亲追求的是下棋的纯粹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关键词含意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，恪守君子之交，绝不拿棋艺换取世俗利益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语境义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，这既关乎下棋之道，更关乎个人尊严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情感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②父亲这话既是说给“眼镜”听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指向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，以拒绝对方馈赠，也是说给儿子听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指向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，含有言传身教的意味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主旨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783145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9.父亲说“我们下棋是下棋”，怎样理解这句话？请结合全文具体分析。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答：①父亲追求的是下棋的纯粹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关键词含意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，恪守君子之交，绝不拿棋艺换取世俗利益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语境义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，这既关乎下棋之道，更关乎个人尊严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情感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②父亲这话既是说给“眼镜”听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指向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，以拒绝对方馈赠，也是说给儿子听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指向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，含有言传身教的意味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主旨</a:t>
            </a:r>
            <a:r>
              <a:rPr lang="en-US" altLang="zh-CN" sz="2800">
                <a:solidFill>
                  <a:srgbClr val="7030A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3784600"/>
            <a:ext cx="12192000" cy="2830195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zh-CN" altLang="en-US" sz="28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组织答案：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①</a:t>
            </a:r>
            <a:r>
              <a:rPr lang="en-US" altLang="zh-CN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下棋是下棋”，就是指不能让下棋变成赌博、利益之争，而仅仅只是切磋棋艺，体现出父亲恪守棋道的君子之风；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含意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)</a:t>
            </a:r>
            <a:endParaRPr lang="zh-CN" altLang="en-US" sz="28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②父亲却从不因此贪图利益，不肯拿棋艺换取生活物资，体现出他的个人尊严，令人尊重；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情感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)</a:t>
            </a:r>
            <a:endParaRPr lang="zh-CN" altLang="en-US" sz="28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③这句话也不只是对眼镜说，也是对“我”的提醒，提示“我”不要贪图利益，也要恪守棋道，不可让纯粹的棋艺追求沾染了世俗的污浊。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(</a:t>
            </a:r>
            <a:r>
              <a:rPr lang="zh-CN" altLang="en-US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主旨</a:t>
            </a:r>
            <a:r>
              <a:rPr lang="en-US" altLang="zh-CN" sz="2800">
                <a:solidFill>
                  <a:srgbClr val="7030A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16570" y="15240"/>
            <a:ext cx="4075430" cy="369252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  <a:sym typeface="+mn-ea"/>
              </a:rPr>
              <a:t>理解句子含意题答题角度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小标宋_GBK" panose="02000000000000000000" charset="-122"/>
              <a:ea typeface="方正小标宋_GBK" panose="02000000000000000000" charset="-122"/>
            </a:endParaRPr>
          </a:p>
          <a:p>
            <a:pPr algn="l" fontAlgn="auto">
              <a:spcBef>
                <a:spcPts val="1200"/>
              </a:spcBef>
            </a:pPr>
            <a:r>
              <a:rPr lang="zh-CN" altLang="en-US" sz="2800">
                <a:latin typeface="方正大标宋简体" panose="02000000000000000000" charset="-122"/>
                <a:ea typeface="方正大标宋简体" panose="02000000000000000000" charset="-122"/>
                <a:sym typeface="+mn-ea"/>
              </a:rPr>
              <a:t>第二种：先分析关键词含意或点出其运用的表现手法，再分析作者要表达的意思，最后结合文意把握它在情感、主旨等方面的作用。</a:t>
            </a:r>
            <a:endParaRPr lang="en-US" altLang="zh-CN" sz="2800">
              <a:latin typeface="方正大标宋简体" panose="02000000000000000000" charset="-122"/>
              <a:ea typeface="方正大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         [2020·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Ⅱ卷</a:t>
            </a:r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]</a:t>
            </a:r>
            <a:endParaRPr lang="zh-CN" altLang="en-US" sz="24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algn="ct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书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匠（节选）  葛亮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①秋天的时候，父亲接到了小龙的电话。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②小龙说，毛羽，这个</a:t>
            </a:r>
            <a:r>
              <a:rPr lang="zh-CN" altLang="en-US" sz="2400" b="1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，差点没把我气死。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③父亲问他怎么回事。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④他说，馆里昨天开了一个古籍修复的研讨会，请了许多业界有声望的学者。我好心让老董列席，他竟然和那些权威叫起了板。说起来，还是因为馆里来了本清雍正国子监刊本《论语》，很稀见。可是书皮烧毁了一多半，给修复带来很大难度。省外的专家，都主张将整页书皮换掉。没承想老董跟人家轴上了，说什么“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不遇良工，宁存故物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”，弄得几个专家都下不了台。其中一个，当时就站起身要走，说，我倒要看看，到哪里找这么个“良工”。</a:t>
            </a:r>
            <a:r>
              <a:rPr lang="zh-CN" altLang="en-US" sz="2400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也站起来，说，好，给我一个月，我把这书皮补上。不然，我就从馆里走人，永远离开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修书行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。你说说看，仪器做了电子配比都没辙。你一个肉眼凡胎，却要跟自己过不去，还立了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军令状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。毛羽，再想保他，我怕是有心无力了。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⑤父亲找到老董，说，董哥，你怎么应承我的？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⑥老董不说话，闷着头，不吱声。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⑦父亲说，你回头想想，当年你和夏主任那梁子，是怎么结下的。你能回来不容易，为了一本书，值得吗？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⑧老董将手中那把乌黑发亮的竹起子，用一块绒布擦了擦，说，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值得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6870" y="15240"/>
            <a:ext cx="6755130" cy="521970"/>
          </a:xfrm>
          <a:prstGeom prst="rect">
            <a:avLst/>
          </a:prstGeom>
          <a:solidFill>
            <a:schemeClr val="accent2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第一步：初读文本，认识人物，梳理情节。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37505" y="4749800"/>
            <a:ext cx="6755130" cy="521970"/>
          </a:xfrm>
          <a:prstGeom prst="rect">
            <a:avLst/>
          </a:prstGeom>
          <a:solidFill>
            <a:srgbClr val="FF0000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开端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1-4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：老董立下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补书皮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的军令状。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0007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⑨后来，父亲托了丝绸研究所的朋友，在库房里搜寻，找到了一块绢。这块绢的质地和经纬，都很接近内府绢。但可惜的是，绢是米色的。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⑩老董摸一摸说，毛羽，你是帮了我大忙。剩下的交给我。我把这蓝绢染出来。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⑪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父亲说，谈何容易，这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染蓝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的工艺已经失传了。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⑫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老董笑笑，凡蓝五种，皆可为靛。《天工开物》里写着呢，无非“菘、蓼、马、吴、苋”。这造靛的老法子，是师父教会的。我总能将它试出来。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⑬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此后很久，没见着老董，听说这蓝染得并不顺利。老董家里，沙发套和桌布、窗帘，都变成了靛蓝色。这是让老董拿去当了实验品。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⑭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中秋后，我照旧去老董家练书法。父亲拎了一笼螃蟹给他家。老董说，毛羽，今天放个假。我带孩子出去玩玩。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⑮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老董穿了一件卡其布的工作服，肩膀上挎了个军挎。父亲笑笑，也没有多问，只是让我听伯伯的话。</a:t>
            </a:r>
          </a:p>
          <a:p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 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⑯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老董就踩着一辆二十八型的自行车，带着我，穿过了整个校园。老董踩得不快不慢，中间经过了夫子庙，停下来，给我买了一串糖葫芦。我问老董，伯伯，我们去哪里啊？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⑰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老董说，咱们看秋去。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⑱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也不知骑了多久，我们在东郊一处颓败的城墙处停住了。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49770" y="5115560"/>
            <a:ext cx="5142230" cy="521970"/>
          </a:xfrm>
          <a:prstGeom prst="rect">
            <a:avLst/>
          </a:prstGeom>
          <a:solidFill>
            <a:srgbClr val="FF0000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发展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5-13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：老董修书要染蓝绢。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⑲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这里是我所不熟悉的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南京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。萧瑟、空阔，人烟稀少，但是似乎充满了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野趣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。沿着水塘，生着许多高大的树。枝叶生长蔓延，彼此相接，树冠于是像伞一样张开来。我问，这是什么树？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⑳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老董抬着头，也静静地看着，说，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橡树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㉑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老董说，这么多年了。这是寿数长的树啊。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㉒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老董说，我刚刚到南京的时候，老师傅们就带我到这里来。后来，我每年都来，有时候自己来，有时和人结伴。有一次，我和</a:t>
            </a:r>
            <a:r>
              <a:rPr lang="zh-CN" altLang="en-US" sz="2400" u="sng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你爷爷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一起来。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㉓</a:t>
            </a:r>
            <a:r>
              <a:rPr lang="zh-CN" altLang="en-US" sz="2400" u="sng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你爷爷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那次带了画架，就支在那里。老董抬起胳膊，指了指一个地方。那里是一人高的芦苇丛，在微风中摇荡。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㉔</a:t>
            </a:r>
            <a:r>
              <a:rPr lang="zh-CN" altLang="en-US" sz="2400" u="sng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你爷爷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说，这是个好地方，有难得的风景啊。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㉕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他说这个话，已经是三十年前了。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㉖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老董的目光，渐渐变得肃穆。他抬起头，喃喃说，</a:t>
            </a:r>
            <a:r>
              <a:rPr lang="zh-CN" altLang="en-US" sz="24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老馆长，我带您的后人来了</a:t>
            </a:r>
            <a:r>
              <a:rPr lang="zh-CN" altLang="en-US" sz="2400" u="sng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㉗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我问，伯伯，我们来做什么呢？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㉘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老董俯下身，从地上捡起一个东西，放在我手里。那东西浑身毛刺刺的，像个海胆。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老董说，收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橡碗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啊。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㉙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我问，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橡碗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是什么呢？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㉚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老董用大拇指，在手里揉捏一下，说，你瞧，橡树结的橡子，熟透了，就掉到地上，壳也爆开了。这壳子就是橡碗。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5262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㉛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这时候，忽然从树上跳下来个毛茸茸的东西。定睛一看，原来是一只松鼠。它落到了地上，竟像人一样站起了身，前爪紧紧擒着一颗橡子。看到我们，便慌慌张张地跑远了。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㉜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老董说，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它也识得宝呢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我问，橡碗有什么用呢？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㉞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老董这才回过神，说，捡回去洗洗干净，在锅里煮到咕嘟响，那汤就是好染料啊。哪朝哪代的旧书，可都补得赢喽。我们这些人啊，一年也盼中秋，不求分月饼吃螃蟹，就盼橡碗熟呢。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㉟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我听了恍然大悟，说，原来是为了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修书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啊，那咱们赶快捡吧。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㊱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老董到底把那块蓝绢染出来了。据说送去做光谱检测，色温、光泽度与成分配比率，和古书的原书皮相似度接近百分之九十。也就是说，基本完美地将雍正年间的官刻品复制了出来。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㊲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因为本地一家媒体的报道，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老董成了修书界的英雄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。图书馆要给老董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转正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，请他参与主持修复文澜阁《四库全书》的工作，老董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摇摇头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，说，本来，还是原来那样吧，挺好。</a:t>
            </a:r>
          </a:p>
          <a:p>
            <a:pPr algn="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（有删改）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87570" y="807720"/>
            <a:ext cx="6456045" cy="521970"/>
          </a:xfrm>
          <a:prstGeom prst="rect">
            <a:avLst/>
          </a:prstGeom>
          <a:solidFill>
            <a:srgbClr val="FF0000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再发展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14-35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：老董带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我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去捡橡碗。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8985" y="4862195"/>
            <a:ext cx="9665970" cy="521970"/>
          </a:xfrm>
          <a:prstGeom prst="rect">
            <a:avLst/>
          </a:prstGeom>
          <a:solidFill>
            <a:srgbClr val="FF0000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结局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36-37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：老董染出蓝绢，成为修书届英雄，但拒绝转正。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" y="5474335"/>
            <a:ext cx="12191365" cy="1383665"/>
          </a:xfrm>
          <a:prstGeom prst="rect">
            <a:avLst/>
          </a:prstGeom>
          <a:solidFill>
            <a:schemeClr val="accent2"/>
          </a:solidFill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第二步，主旨：在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立德树人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</a:rPr>
              <a:t>层面，体现了对工匠精神的弘扬和传承。工匠精神是一种情怀、一种执著、一份坚守、一份责任。这种情怀就是脚踏实地、一丝不苟、精益求精，一心一意地做手艺。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1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Ⅱ卷</a:t>
            </a: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.本文画线部分表达了老董怎样的</a:t>
            </a:r>
            <a:r>
              <a:rPr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心情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？请结合本文简要分析。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zh-CN" altLang="en-US" sz="28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521970"/>
            <a:ext cx="12191365" cy="1291590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2600">
                <a:latin typeface="方正清仿宋 简 Bold" panose="02000800000000000000" charset="-122"/>
                <a:ea typeface="方正清仿宋 简 Bold" panose="02000800000000000000" charset="-122"/>
              </a:rPr>
              <a:t>考点：小说中人物心情</a:t>
            </a:r>
            <a:r>
              <a:rPr lang="en-US" altLang="zh-CN" sz="2600">
                <a:latin typeface="方正清仿宋 简 Bold" panose="02000800000000000000" charset="-122"/>
                <a:ea typeface="方正清仿宋 简 Bold" panose="02000800000000000000" charset="-122"/>
              </a:rPr>
              <a:t>(</a:t>
            </a:r>
            <a:r>
              <a:rPr lang="zh-CN" altLang="en-US" sz="2600">
                <a:latin typeface="方正清仿宋 简 Bold" panose="02000800000000000000" charset="-122"/>
                <a:ea typeface="方正清仿宋 简 Bold" panose="02000800000000000000" charset="-122"/>
              </a:rPr>
              <a:t>心里的想法和感情</a:t>
            </a:r>
            <a:r>
              <a:rPr lang="en-US" altLang="zh-CN" sz="2600">
                <a:latin typeface="方正清仿宋 简 Bold" panose="02000800000000000000" charset="-122"/>
                <a:ea typeface="方正清仿宋 简 Bold" panose="02000800000000000000" charset="-122"/>
              </a:rPr>
              <a:t>)</a:t>
            </a:r>
            <a:r>
              <a:rPr lang="zh-CN" altLang="en-US" sz="2600">
                <a:latin typeface="方正清仿宋 简 Bold" panose="02000800000000000000" charset="-122"/>
                <a:ea typeface="方正清仿宋 简 Bold" panose="02000800000000000000" charset="-122"/>
              </a:rPr>
              <a:t>的特点，属于对人物形象的一种局部考究。作答时，重点阅读划线句子，</a:t>
            </a:r>
            <a:r>
              <a:rPr lang="zh-CN" altLang="en-US" sz="26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从关键词和关键句入手，</a:t>
            </a:r>
            <a:r>
              <a:rPr lang="zh-CN" altLang="en-US" sz="2600">
                <a:latin typeface="方正清仿宋 简 Bold" panose="02000800000000000000" charset="-122"/>
                <a:ea typeface="方正清仿宋 简 Bold" panose="02000800000000000000" charset="-122"/>
              </a:rPr>
              <a:t>揣摩人物的语言和神态，准确概括心情要点。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" y="1813560"/>
            <a:ext cx="121913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</a:t>
            </a:r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⑳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老董抬着头，也</a:t>
            </a:r>
            <a:r>
              <a:rPr lang="zh-CN" altLang="en-US" sz="2400" u="sng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静静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地看着，说，</a:t>
            </a:r>
            <a:r>
              <a:rPr lang="zh-CN" altLang="en-US" sz="2400" b="1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橡树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。</a:t>
            </a:r>
            <a:endParaRPr lang="zh-CN" altLang="en-US" sz="2400" u="sng">
              <a:solidFill>
                <a:schemeClr val="tx1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㉑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老董说，</a:t>
            </a:r>
            <a:r>
              <a:rPr lang="zh-CN" altLang="en-US" sz="2400" b="1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这么多年了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。这是寿数长的树啊。</a:t>
            </a:r>
            <a:endParaRPr lang="zh-CN" altLang="en-US" sz="2400" u="sng">
              <a:solidFill>
                <a:schemeClr val="tx1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㉒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老董说，</a:t>
            </a:r>
            <a:r>
              <a:rPr lang="zh-CN" altLang="en-US" sz="2400" u="sng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我刚刚到南京的时候</a:t>
            </a:r>
            <a:r>
              <a:rPr lang="zh-CN" altLang="en-US" sz="2400" u="sng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，老师傅们就带我到这里来。后来，我每年都来，有时候自己来，有时和人结伴。有一次，我和你爷爷一起来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。</a:t>
            </a:r>
            <a:endParaRPr lang="zh-CN" altLang="en-US" sz="2400" u="sng">
              <a:solidFill>
                <a:schemeClr val="tx1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㉓</a:t>
            </a:r>
            <a:r>
              <a:rPr lang="zh-CN" altLang="en-US" sz="2400" u="sng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你爷爷那次带了画架，就支在那里。老董抬起胳膊，指了指一个地方。那里是一人高的芦苇丛，在微风中摇荡。</a:t>
            </a:r>
            <a:endParaRPr lang="zh-CN" altLang="en-US" sz="2400" u="sng">
              <a:solidFill>
                <a:srgbClr val="1D41D5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㉔</a:t>
            </a:r>
            <a:r>
              <a:rPr lang="zh-CN" altLang="en-US" sz="2400" u="sng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你爷爷说，这是个好地方，有难得的风景啊。</a:t>
            </a:r>
            <a:endParaRPr lang="zh-CN" altLang="en-US" sz="2400" u="sng">
              <a:solidFill>
                <a:schemeClr val="tx1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㉕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他说这个话，已经是</a:t>
            </a:r>
            <a:r>
              <a:rPr lang="zh-CN" altLang="en-US" sz="2400" b="1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三十年前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了。</a:t>
            </a:r>
            <a:endParaRPr lang="zh-CN" altLang="en-US" sz="2400" u="sng">
              <a:solidFill>
                <a:schemeClr val="tx1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㉖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老董的目光，渐渐变得肃穆。他抬起头，喃喃说，</a:t>
            </a:r>
            <a:r>
              <a:rPr lang="zh-CN" altLang="en-US" sz="2400" u="sng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老馆长，我带您的后人来了</a:t>
            </a:r>
            <a:r>
              <a:rPr lang="zh-CN" altLang="en-US" sz="2400" u="sng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34505" y="1772285"/>
            <a:ext cx="5085715" cy="583565"/>
          </a:xfrm>
          <a:prstGeom prst="rect">
            <a:avLst/>
          </a:prstGeom>
          <a:noFill/>
          <a:ln w="12700" cmpd="sng">
            <a:noFill/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32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深情回忆刚入行时的情景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05650" y="3606165"/>
            <a:ext cx="2374900" cy="583565"/>
          </a:xfrm>
          <a:prstGeom prst="rect">
            <a:avLst/>
          </a:prstGeom>
          <a:noFill/>
          <a:ln w="12700" cmpd="sng">
            <a:noFill/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32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怀念老馆长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02905" y="5085715"/>
            <a:ext cx="4188460" cy="583565"/>
          </a:xfrm>
          <a:prstGeom prst="rect">
            <a:avLst/>
          </a:prstGeom>
          <a:noFill/>
          <a:ln w="12700" cmpd="sng">
            <a:noFill/>
            <a:prstDash val="sysDot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32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岁月如梭、历经沧桑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5304790"/>
            <a:ext cx="8876665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答：①多年后面对自己职业起点时的人生感慨；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②带老馆长后人重游旧地时，对老前辈的深切怀念；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③对岁月如梭、世事沧桑的生命感悟。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Ⅱ卷</a:t>
            </a: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.本文画线部分表达了老董怎样的</a:t>
            </a:r>
            <a:r>
              <a:rPr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心情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？请结合本文简要分析。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zh-CN" altLang="en-US" sz="28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521970"/>
            <a:ext cx="12192000" cy="4900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答：①多年后面对自己职业起点时的人生感慨；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②带老馆长后人重游旧地时，对老前辈的深切怀念；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sym typeface="+mn-ea"/>
              </a:rPr>
              <a:t>③对岁月如梭、世事沧桑的生命感悟。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</a:rPr>
              <a:t>组织答案：①</a:t>
            </a: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由“我刚刚到南京的时候，老师傅们就带我到这里来”可知，这是老董在回忆刚工作时的情形，表达了多年后面对自己职业起点时的</a:t>
            </a:r>
            <a:r>
              <a:rPr lang="zh-CN" altLang="en-US" sz="3000">
                <a:solidFill>
                  <a:srgbClr val="DB21CB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人生感慨</a:t>
            </a: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②由“老馆长，我带您的后人来了”可知，</a:t>
            </a:r>
            <a:r>
              <a:rPr lang="zh-CN" altLang="en-US" sz="3000" u="sng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老董</a:t>
            </a:r>
            <a:r>
              <a:rPr lang="zh-CN" altLang="en-US" sz="3000" u="sng">
                <a:solidFill>
                  <a:srgbClr val="DB21CB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十分怀念</a:t>
            </a:r>
            <a:r>
              <a:rPr lang="zh-CN" altLang="en-US" sz="3000" u="sng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老馆长，</a:t>
            </a:r>
            <a:r>
              <a:rPr lang="zh-CN" altLang="en-US" sz="3000" u="sng">
                <a:solidFill>
                  <a:srgbClr val="FF0000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饱含对“我”继承手艺的期待</a:t>
            </a: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；</a:t>
            </a:r>
          </a:p>
          <a:p>
            <a:pPr fontAlgn="auto">
              <a:spcBef>
                <a:spcPts val="300"/>
              </a:spcBef>
            </a:pP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③由“这么多年”“支在那里”“三十年前”可知，其中还包含着老董对岁月如梭、世事沧桑的</a:t>
            </a:r>
            <a:r>
              <a:rPr lang="zh-CN" altLang="en-US" sz="3000">
                <a:solidFill>
                  <a:srgbClr val="DB21CB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生命感悟</a:t>
            </a:r>
            <a:r>
              <a:rPr lang="zh-CN" altLang="en-US" sz="3000">
                <a:solidFill>
                  <a:schemeClr val="tx1"/>
                </a:solidFill>
                <a:latin typeface="简笔手账" panose="02000503000000000000" charset="-122"/>
                <a:ea typeface="简笔手账" panose="02000503000000000000" charset="-122"/>
                <a:cs typeface="简笔手账" panose="02000503000000000000" charset="-122"/>
                <a:sym typeface="+mn-ea"/>
              </a:rPr>
              <a:t>。</a:t>
            </a:r>
            <a:endParaRPr lang="zh-CN" altLang="en-US" sz="3000">
              <a:solidFill>
                <a:schemeClr val="tx1"/>
              </a:solidFill>
              <a:latin typeface="简笔手账" panose="02000503000000000000" charset="-122"/>
              <a:ea typeface="简笔手账" panose="02000503000000000000" charset="-122"/>
              <a:cs typeface="简笔手账" panose="02000503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[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解析</a:t>
            </a:r>
            <a:r>
              <a:rPr lang="en-US" altLang="zh-CN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]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本题考查</a:t>
            </a:r>
            <a:r>
              <a:rPr lang="zh-CN" altLang="en-US" sz="30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体会重要语句的丰富含意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，品味精彩的语言表达艺术，鉴赏人物的思想感情的能力。分析画线部分所体现的老董的心情，可以从关键词和关键句入手。由关键句“我刚刚到南京的时候，老师傅们就带我到这里来”可知，</a:t>
            </a:r>
            <a:r>
              <a:rPr lang="zh-CN" altLang="en-US" sz="30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这是老董在回忆刚工作时的情形，即多年后面对自己职业起点时的人生感慨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；由关键句“老馆长，我带您的后人来了”可知，</a:t>
            </a:r>
            <a:r>
              <a:rPr lang="zh-CN" altLang="en-US" sz="30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老董十分怀念老馆长，</a:t>
            </a:r>
            <a:r>
              <a:rPr lang="zh-CN" altLang="en-US" sz="3000" u="sng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饱含对“我”继承手艺的期待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；由关键词“这么多年”“支在那里”“三十年前”可知，其中还包含着</a:t>
            </a:r>
            <a:r>
              <a:rPr lang="zh-CN" altLang="en-US" sz="30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老董对岁月如梭、世事沧桑的生命感悟</a:t>
            </a:r>
            <a:r>
              <a:rPr lang="zh-CN" altLang="en-US" sz="30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0" y="0"/>
            <a:ext cx="12191365" cy="66313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latin typeface="华文中宋" panose="02010600040101010101" charset="-122"/>
                <a:ea typeface="华文中宋" panose="02010600040101010101" charset="-122"/>
                <a:cs typeface="方正清仿宋 简 Bold" panose="02000800000000000000" charset="-122"/>
                <a:sym typeface="+mn-ea"/>
              </a:rPr>
              <a:t>四、语体色彩</a:t>
            </a:r>
            <a:endParaRPr lang="zh-CN" altLang="en-US" sz="3000">
              <a:latin typeface="华文中宋" panose="02010600040101010101" charset="-122"/>
              <a:ea typeface="华文中宋" panose="02010600040101010101" charset="-122"/>
              <a:cs typeface="方正清仿宋 简 Bold" panose="02000800000000000000" charset="-122"/>
            </a:endParaRP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口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：风趣、生动活泼、有地方色彩，吸引读者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：庄重、典雅、含蓄深沉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书面语和口语混合</a:t>
            </a:r>
            <a:r>
              <a:rPr lang="zh-CN" alt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</a:t>
            </a:r>
            <a:r>
              <a:rPr 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亦庄亦谐，颇有趣味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fontAlgn="auto">
              <a:lnSpc>
                <a:spcPct val="100000"/>
              </a:lnSpc>
              <a:spcBef>
                <a:spcPts val="900"/>
              </a:spcBef>
            </a:pPr>
            <a:r>
              <a:rPr lang="zh-CN" altLang="en-US" sz="3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五、小说重点句子的句式特点</a:t>
            </a:r>
            <a:endParaRPr lang="zh-CN" altLang="en-US" sz="3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长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：流畅匀称，层层修饰，表意严密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短</a:t>
            </a:r>
            <a:r>
              <a:rPr lang="en-US" altLang="zh-CN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</a:t>
            </a: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：简练精美，语言轻快，活泼、自然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整</a:t>
            </a:r>
            <a:r>
              <a:rPr lang="en-US" altLang="zh-CN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：结构匀称，音韵和谐，气势贯通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散</a:t>
            </a:r>
            <a:r>
              <a:rPr lang="en-US" altLang="zh-CN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</a:t>
            </a: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：错落有致，自由活泼，富于变化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对偶句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：句式整齐，富有节奏感、音韵美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排比句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：句式整齐，语调铿锵，气贯长虹，意蕴深厚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DB21CB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长短句交错使用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：使语段错落有致、富于变化，读起来朗朗上口。</a:t>
            </a:r>
          </a:p>
          <a:p>
            <a:pPr fontAlgn="auto">
              <a:lnSpc>
                <a:spcPct val="100000"/>
              </a:lnSpc>
              <a:spcBef>
                <a:spcPts val="300"/>
              </a:spcBef>
            </a:pP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整散结合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：使句式富于变化，使文章语势激荡而又意味绵长。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8211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         [2018·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Ⅱ卷</a:t>
            </a:r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]</a:t>
            </a:r>
            <a:endParaRPr lang="zh-CN" altLang="en-US" sz="24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algn="ct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有声电影  老舍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①二姐还没看过有声电影。可是她已经有了一种理论。在没看见以前，先来一套说法，不独二姐如此；此之谓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“知之为知之，不知为知之”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也。她以为有声电影便是电机嗒嗒之声特别响亮而已。不然便是当电人——二姐管银幕上的英雄美人叫电人——互相巨吻的时候，台下鼓掌特别发狂，以成其“有声”。她确信这个，所以根本不想去看。</a:t>
            </a:r>
          </a:p>
          <a:p>
            <a:pPr fontAlgn="auto">
              <a:spcBef>
                <a:spcPts val="16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Calibri"/>
                <a:ea typeface="方正仿宋_GBK" panose="02000000000000000000" charset="-122"/>
                <a:cs typeface="方正仿宋_GBK" panose="02000000000000000000" charset="-122"/>
              </a:rPr>
              <a:t>②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但据说有声电影是有说有笑而且有歌，她才想开开眼。恰巧打牌赢了钱，于是大请客。二姥姥三舅妈，四姨，小秃，小顺，四狗子，都在被请之列。</a:t>
            </a:r>
          </a:p>
          <a:p>
            <a:pPr fontAlgn="auto">
              <a:spcBef>
                <a:spcPts val="16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Calibri"/>
                <a:ea typeface="方正仿宋_GBK" panose="02000000000000000000" charset="-122"/>
                <a:cs typeface="方正仿宋_GBK" panose="02000000000000000000" charset="-122"/>
              </a:rPr>
              <a:t>③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大家决定看午后两点半那一场，所以十二点动身也就行了。</a:t>
            </a:r>
          </a:p>
          <a:p>
            <a:pPr fontAlgn="auto">
              <a:spcBef>
                <a:spcPts val="16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到了十二点三刻谁也没动身。二姥姥找眼镜找了一刻来钟；确是不容易找，因为眼镜在她自己腰里带着呢。跟着就是三舅妈找钮子，翻了四只箱子也没找到，结果是换了件衣裳。四狗子洗脸又洗了一刻多钟，总算顺当。</a:t>
            </a:r>
          </a:p>
          <a:p>
            <a:pPr fontAlgn="auto">
              <a:spcBef>
                <a:spcPts val="16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⑤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出发了。走到巷口，一点名，小秃没影了。折回家里，找了半点多钟，没找着。大家决定不看电影了，找小秃更重要。把新衣裳全脱了，分头去找小秃。正在这个当儿，小秃回来了；原来他是跑在前面，而折回来找她们。好吧，再穿好衣裳走吧，反正巷外有的是洋车，耽误不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0490" y="4665345"/>
            <a:ext cx="8272145" cy="491490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en-US" sz="26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第4段，写人们找东西，写找寻的次数和时间，滑稽可笑</a:t>
            </a:r>
            <a:endParaRPr lang="en-US" altLang="en-US" sz="260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860425" y="2148840"/>
            <a:ext cx="11139170" cy="561340"/>
          </a:xfrm>
          <a:prstGeom prst="borderCallout1">
            <a:avLst>
              <a:gd name="adj1" fmla="val 1923"/>
              <a:gd name="adj2" fmla="val 50279"/>
              <a:gd name="adj3" fmla="val -129185"/>
              <a:gd name="adj4" fmla="val 4062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改换自经典语句“知之为知之，不知为不知”，既表现了事实，又幽默风趣</a:t>
            </a:r>
            <a:endParaRPr lang="zh-CN" altLang="en-US" sz="2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677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⑥二姥姥给车价还按着老规矩，多一个铜子不给。这几年了，她不大出门，所以现在拉车的三毛两毛向她要，不是车价高了，是欺侮她年老走不动。她偏要走一个给他们瞧瞧。她确是有志向前迈步，不过脚是向前向后，连她自己也不准知道。四姨倒是能走，可惜为看电影特意换上高底鞋，似乎非扶着点什么不敢抬脚。她过去搀着二姥姥，要是跌倒的话，这二位一定是一齐倒下。</a:t>
            </a:r>
          </a:p>
          <a:p>
            <a:pPr fontAlgn="auto">
              <a:spcBef>
                <a:spcPts val="12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⑦三点一刻到了电影院。电影已经开映。这当然是电影院不对；二姐实在觉得有骂一顿街的必要，可是没骂出来，她有时候也很能“文明”一气。</a:t>
            </a: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</a:p>
          <a:p>
            <a:pPr fontAlgn="auto">
              <a:spcBef>
                <a:spcPts val="12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⑧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既来之则安之，打了票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一进门，小顺便不干了，黑的地方有红眼鬼，无论如何不能进去。二姥姥一看里面黑洞洞，以为天已经黑了，想起来睡觉的舒服；她主张带小顺回家。谁不知道二姥姥已经是土埋了半截的人，不看回有声电影，将来见阎王的时候要是盘问这一层呢？大家开了家庭会议。不行，二姥姥是不能走的。至于小顺，买几块糖好了，吃糖自然便看不见红眼鬼了。事情便这样解决了。四姨搀着二姥姥，三舅妈拉着小顺，二姐招呼着小秃和四狗子。看座的过来招待，可是大家各自为政的找座儿，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忽前忽后，忽左忽右，离而复散，分而复合，主张不一，而又愿坐在一块儿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直落得二姐口干舌燥，二姥姥连喘带嗽，四狗子咆哮如雷，看座的满头是汗。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观众们全忘了看电影，一齐恶声地“吃——”，但是压不下去二姐的指挥口令。二姐在公共场所说话特别响亮，要不怎样是“外场”人呢。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38070" y="3315335"/>
            <a:ext cx="9853930" cy="129159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“既来之则安之”是书面语，“打了票”是口语，“忽前忽后，忽左忽右，离而复散，分而复合，主张不一”是书面语，“而又愿坐在一块儿”是口语，书面语和口语混合，亦庄亦谐，颇有趣味。</a:t>
            </a:r>
            <a:endParaRPr lang="en-US" altLang="en-US" sz="260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3578225" y="6204585"/>
            <a:ext cx="8614410" cy="561340"/>
          </a:xfrm>
          <a:prstGeom prst="borderCallout1">
            <a:avLst>
              <a:gd name="adj1" fmla="val 1923"/>
              <a:gd name="adj2" fmla="val 50279"/>
              <a:gd name="adj3" fmla="val -95814"/>
              <a:gd name="adj4" fmla="val 3292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6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使用了排比手法描写人物窘态，带有打油诗的诙谐意味</a:t>
            </a:r>
            <a:r>
              <a:rPr lang="zh-CN" altLang="en-US" sz="26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endParaRPr lang="zh-CN" altLang="en-US" sz="2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703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⑨直到看座的电筒中的电已使净，大家才一狠心找到了座。不过，还不能忘了谦恭呀，况且是在公共场所。二姥姥年高有德，当然往里坐。可是四姨是姑奶奶呀；而二姐是姐姐兼主人；而三舅妈到底是媳妇；而小顺子等是孩子；</a:t>
            </a:r>
            <a:r>
              <a:rPr lang="zh-CN" altLang="en-US" sz="2400">
                <a:solidFill>
                  <a:srgbClr val="FF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一部伦理从何处说起？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大家打架似的推让，把前后左右的观众都感化得直叫老天爷。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好容易一齐坐下，可是糖还没买呢！</a:t>
            </a:r>
            <a:r>
              <a:rPr lang="zh-CN" altLang="en-US" sz="2400" b="1">
                <a:solidFill>
                  <a:srgbClr val="00B05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二姐喊卖糖的，真喊得有劲，连卖票的都进来了，以为是卖糖的杀了人。</a:t>
            </a:r>
          </a:p>
          <a:p>
            <a:pPr fontAlgn="auto">
              <a:spcBef>
                <a:spcPts val="30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⑩糖买过了，二姥姥想起一桩大事——还没咳嗽呢。二姥姥一阵咳嗽，惹起二姐的孝心，与四姨三舅妈说起二姥姥的后事来。老人家像二姥姥这样的，是不怕儿女当面讲论自己的后事，而且乐意参加些意见，如“别人都是小事，我就是要个金九连环。也别忘了糊一对童儿！”这一说起来，还有完吗？说也奇怪，越是在戏馆电影场里，家事越显着复杂。大家刚说到热闹的地方，忽，电灯亮了，人们全往外走。二姐喊卖瓜子的；说起家务要不吃瓜子便不够派儿。看座的过来了，“这场完了，晚场八点才开呢。”</a:t>
            </a:r>
          </a:p>
          <a:p>
            <a:pPr fontAlgn="auto">
              <a:spcBef>
                <a:spcPts val="3000"/>
              </a:spcBef>
            </a:pPr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</a:rPr>
              <a:t>⑪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只好走吧。一直到二姥姥睡了觉，二姐才想起问：“有声电影到底怎么说来着？”三舅妈想了想：“管它呢，反正我没听见。”还是四姨细心，说看见一个洋鬼子吸烟，还从鼻子里冒烟呢。“鼻子冒烟，和真的一样，你就说！”大家都赞叹不已。                                                </a:t>
            </a:r>
          </a:p>
          <a:p>
            <a:pPr algn="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（有删改）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0"/>
            <a:ext cx="9493885" cy="89154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en-US" sz="26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二姐等人打架似的推让座位，“把前后左右的观众都感化得直喊叫老天爷”，把抱怨说成“感化”，反话正说，既讽刺又幽默</a:t>
            </a:r>
            <a:endParaRPr lang="en-US" altLang="en-US" sz="2600">
              <a:solidFill>
                <a:srgbClr val="1D41D5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846580"/>
            <a:ext cx="12192000" cy="49149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en-US" sz="2600" b="1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二姐喊叫卖糖的，声音之大令人“以为是卖糖的杀了人”，这种夸张令人忍俊不禁。</a:t>
            </a:r>
            <a:endParaRPr lang="en-US" altLang="en-US" sz="2600" b="1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3044190" y="4083050"/>
            <a:ext cx="9148445" cy="1398270"/>
          </a:xfrm>
          <a:prstGeom prst="borderCallout1">
            <a:avLst>
              <a:gd name="adj1" fmla="val 1923"/>
              <a:gd name="adj2" fmla="val 50279"/>
              <a:gd name="adj3" fmla="val -218619"/>
              <a:gd name="adj4" fmla="val 7363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改换自清代李宝嘉《官场现形记》序“一部二十四史，不知从何说起”，本指二十四史情况复杂，头绪繁多，这里改为家庭伦理竟无从说起，既写出众人让座的混乱，又幽默风趣</a:t>
            </a:r>
            <a:r>
              <a:rPr lang="zh-CN" altLang="en-US" sz="26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endParaRPr lang="zh-CN" altLang="en-US" sz="2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35" y="0"/>
            <a:ext cx="12191365" cy="6585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[2018·</a:t>
            </a:r>
            <a:r>
              <a:rPr lang="zh-CN" alt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Ⅱ卷</a:t>
            </a: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6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.小说运用多种手法以取得语言的幽默效果，请从文中举出三处手法不同的例子，并简要分析。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答：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①如“知之为知之，不知为知之”，或“一部伦理从何处说起”，借用并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改换了经典语句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，以造成幽默效果。</a:t>
            </a:r>
          </a:p>
          <a:p>
            <a:pPr indent="0" fontAlgn="auto">
              <a:spcBef>
                <a:spcPts val="600"/>
              </a:spcBef>
            </a:pP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②如出门时二姥姥找眼镜，三舅妈找钮子，四狗子洗脸，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同一行为模式重复多次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，产生喜剧效果。</a:t>
            </a:r>
          </a:p>
          <a:p>
            <a:pPr indent="0" fontAlgn="auto">
              <a:spcBef>
                <a:spcPts val="600"/>
              </a:spcBef>
            </a:pP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③如“既来之则安之，打了票”，或“忽前忽后，忽左忽右，离而复散，分而复合，主张不一，而又愿坐在一块儿”，将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书面语与口语混搭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，庄谐并出。</a:t>
            </a:r>
          </a:p>
          <a:p>
            <a:pPr indent="0" fontAlgn="auto">
              <a:spcBef>
                <a:spcPts val="600"/>
              </a:spcBef>
            </a:pP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④如“直落得二姐口干舌燥，二姥姥连喘带嗽，四狗子咆哮如雷，看座的满头是汗”，使用了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排比手法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描写人物窘态，带有打油诗的诙谐意味。</a:t>
            </a:r>
          </a:p>
          <a:p>
            <a:pPr indent="0" fontAlgn="auto">
              <a:spcBef>
                <a:spcPts val="600"/>
              </a:spcBef>
            </a:pP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⑤如二姐等人打架似的推让座位，“把前后左右的观众都感化得直喊叫老天爷”，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把抱怨说成“感化”，反话正说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，既讽刺又幽默。</a:t>
            </a:r>
          </a:p>
          <a:p>
            <a:pPr indent="0" fontAlgn="auto">
              <a:spcBef>
                <a:spcPts val="600"/>
              </a:spcBef>
            </a:pP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⑥如二姐喊叫卖糖的，声音之大令人“以为是卖糖的杀了人”，这种</a:t>
            </a:r>
            <a:r>
              <a:rPr lang="en-US" sz="28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夸张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令人忍俊不禁。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35" y="0"/>
            <a:ext cx="12191365" cy="6570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解析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]本题考查品味精彩的语言表达艺术的能力。</a:t>
            </a:r>
          </a:p>
          <a:p>
            <a:pPr indent="0" fontAlgn="auto">
              <a:spcBef>
                <a:spcPts val="600"/>
              </a:spcBef>
            </a:pP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解答本题可先通过品读文本找出具有幽默效果的语段，然后分析所用手法。如第1段的“知之为知之，不知为知之”，改换自经典语句“知之为知之，不知为不知”，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既表现了事实，又幽默风趣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；第9段，“一部伦理从何处说起”，改换自清代李宝嘉《官场现形记》序“一部二十四史，不知从何说起”，本指二十四史情况复杂，头绪繁多，这里改为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家庭伦理竟无从说起，既写出众人让座的混乱，又幽默风趣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；第4段，写人们找东西，写找寻的次数和时间，滑稽可笑；第8段，“既来之则安之”是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，“打了票”是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口语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，“忽前忽后，忽左忽右，离而复散，分而复合，主张不一”是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，“而又愿坐在一块儿”是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口语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</a:t>
            </a:r>
            <a:r>
              <a:rPr lang="en-US" sz="32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书面语和口语混合，亦庄亦谐，颇有趣味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。另外，文中还运用了排比、反语、夸张等修辞手法，也产生了幽默风趣的效果。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26800" y="11887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0" y="0"/>
            <a:ext cx="12191365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zh-CN" altLang="zh-CN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六、语言风格</a:t>
            </a: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：豪放、直白、华丽、凝练、柔婉、幽默、含蓄、辛辣、讽刺、细腻、典雅、凝重、清新、明快、朴素、活泼、诙谐、口语化等</a:t>
            </a: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平实朴素：亲切自然，通俗易懂，感情真挚</a:t>
            </a: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zh-CN" altLang="en-US" sz="3000">
                <a:latin typeface="方正小标宋_GBK" panose="02000000000000000000" charset="-122"/>
                <a:ea typeface="方正小标宋_GBK" panose="02000000000000000000" charset="-122"/>
                <a:cs typeface="汉仪晓波折纸体简" panose="00020600040101010101" charset="-122"/>
                <a:sym typeface="+mn-ea"/>
              </a:rPr>
              <a:t>幽默含蓄：含蓄深刻地揭示小说主旨，引人深思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联系 4"/>
          <p:cNvSpPr/>
          <p:nvPr/>
        </p:nvSpPr>
        <p:spPr>
          <a:xfrm>
            <a:off x="4921885" y="1847850"/>
            <a:ext cx="2543810" cy="159131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方正公文小标宋" panose="02000500000000000000" charset="-122"/>
                <a:ea typeface="方正公文小标宋" panose="02000500000000000000" charset="-122"/>
              </a:rPr>
              <a:t>语言</a:t>
            </a:r>
          </a:p>
        </p:txBody>
      </p:sp>
      <p:cxnSp>
        <p:nvCxnSpPr>
          <p:cNvPr id="7" name="直接箭头连接符 6"/>
          <p:cNvCxnSpPr>
            <a:stCxn id="5" idx="6"/>
          </p:cNvCxnSpPr>
          <p:nvPr/>
        </p:nvCxnSpPr>
        <p:spPr>
          <a:xfrm flipV="1">
            <a:off x="7465695" y="2642870"/>
            <a:ext cx="1355725" cy="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3514725" y="2643505"/>
            <a:ext cx="1482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4"/>
          </p:cNvCxnSpPr>
          <p:nvPr/>
        </p:nvCxnSpPr>
        <p:spPr>
          <a:xfrm>
            <a:off x="6193790" y="3439160"/>
            <a:ext cx="5715" cy="12439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771525" y="2239010"/>
            <a:ext cx="2743200" cy="807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latin typeface="方正公文小标宋" panose="02000500000000000000" charset="-122"/>
                <a:ea typeface="方正公文小标宋" panose="02000500000000000000" charset="-122"/>
              </a:rPr>
              <a:t>刻画展现人物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825365" y="4683125"/>
            <a:ext cx="2743200" cy="807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latin typeface="方正公文小标宋" panose="02000500000000000000" charset="-122"/>
                <a:ea typeface="方正公文小标宋" panose="02000500000000000000" charset="-122"/>
              </a:rPr>
              <a:t>揭示表现主旨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790940" y="2239645"/>
            <a:ext cx="2743200" cy="807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latin typeface="方正公文小标宋" panose="02000500000000000000" charset="-122"/>
                <a:ea typeface="方正公文小标宋" panose="02000500000000000000" charset="-122"/>
              </a:rPr>
              <a:t>架构充实情节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44670" y="0"/>
            <a:ext cx="366014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小说语言的作用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62580" y="0"/>
            <a:ext cx="70319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理解重要词语含意题答题步骤</a:t>
            </a:r>
          </a:p>
        </p:txBody>
      </p:sp>
      <p:sp>
        <p:nvSpPr>
          <p:cNvPr id="4" name="六边形 3"/>
          <p:cNvSpPr/>
          <p:nvPr/>
        </p:nvSpPr>
        <p:spPr>
          <a:xfrm>
            <a:off x="0" y="838835"/>
            <a:ext cx="3182620" cy="582930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</a:rPr>
              <a:t>①解释表层义</a:t>
            </a:r>
          </a:p>
        </p:txBody>
      </p:sp>
      <p:sp>
        <p:nvSpPr>
          <p:cNvPr id="5" name="六边形 4"/>
          <p:cNvSpPr/>
          <p:nvPr/>
        </p:nvSpPr>
        <p:spPr>
          <a:xfrm>
            <a:off x="0" y="2158365"/>
            <a:ext cx="3348990" cy="582930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</a:rPr>
              <a:t>②分析语境义</a:t>
            </a:r>
          </a:p>
        </p:txBody>
      </p:sp>
      <p:sp>
        <p:nvSpPr>
          <p:cNvPr id="6" name="六边形 5"/>
          <p:cNvSpPr/>
          <p:nvPr/>
        </p:nvSpPr>
        <p:spPr>
          <a:xfrm>
            <a:off x="0" y="4254500"/>
            <a:ext cx="3608705" cy="582930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00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</a:rPr>
              <a:t>③体会蕴含感情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1421765"/>
            <a:ext cx="552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首先解释其表层意义，即字面意义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0" y="2752090"/>
            <a:ext cx="12192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其次要分析词语或句子的语境含义，即在特定语境中的临时意义。</a:t>
            </a:r>
          </a:p>
          <a:p>
            <a:r>
              <a:rPr lang="zh-CN" altLang="en-US" sz="2800"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♟注：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词不离句，要借句子语境分析词语内涵。</a:t>
            </a:r>
          </a:p>
          <a:p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句不离词，通过分析关键词的指代义、象征义理解句子内涵。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0" y="4837430"/>
            <a:ext cx="12192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</a:rPr>
              <a:t>最后指出词语或句子的表达效果，即蕴含的人物情感或深刻意蕴。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         [2021·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新Ⅱ卷</a:t>
            </a:r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]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文本一：</a:t>
            </a:r>
          </a:p>
          <a:p>
            <a:pPr algn="ct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放猖  废名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①故乡到处有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五猖庙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，其规模比土地庙还要小得多，土地庙好比是一乘轿子，与之相比五猖庙则等于一个火柴匣子而已。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猖神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一共有五个，大约都是士兵阶级，在春秋佳日，常把他们放出去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“猖”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一下，所以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驱疫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也。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“猖”的意思就是各处乱跑一阵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故做母亲的见了自己的孩子应归家时未归家，归家了乃责备他道：“你在哪里‘猖’了回来呢？”猖神例以壮丁扮之，都是自愿的。有时又由小孩子扮之，这便等于额外兵，是父母替他许愿，当了猖兵便可以没有灾难，身体健康。我当时非常羡慕这种小猖兵，心想我家大人何以不让我也来做一个呢？猖兵赤膊，着黄布背心，这算是制服，公备的。另外，谁做猖谁自己得去借一件女裤穿着，而且必须是红的。装束好了以后，再来“打脸”。打脸即是画花脸，这是我最感兴趣的，看着他们打脸，羡慕已极，其中有小猖兵，更觉得天下只有他们有地位了，可以自豪了，像我这天生的，本来如此的脸面，算什么呢？打脸之后，再来“练猖”，即由道士率领着在神前画符念咒，然后便是猖神了，他们再没有人间的自由，即是不准他们说话，一说话便要肚子痛的。这也是我最感兴趣的，人间的自由本来莫过于说话，而现在不准他们说话，没有比这个更显得他们已经是神了。他们不说话，他们已经同我们隔得很远，他们显得是神，我们是人是小孩子，我们可以淘气，可以嬉笑着逗他们，逗得他们说话，而一看他们是花脸，这其间便无可奈何似的，我们只有退避三舍了，我们简直已经不认得他们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395</Paragraphs>
  <Slides>54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baseType="lpstr" size="72">
      <vt:lpstr>Arial</vt:lpstr>
      <vt:lpstr>Calibri</vt:lpstr>
      <vt:lpstr>Calibri Light</vt:lpstr>
      <vt:lpstr>简笔手账</vt:lpstr>
      <vt:lpstr>方正清仿宋 简 Bold</vt:lpstr>
      <vt:lpstr>方正大标宋简体</vt:lpstr>
      <vt:lpstr>方正小标宋_GBK</vt:lpstr>
      <vt:lpstr>微软雅黑</vt:lpstr>
      <vt:lpstr>汉仪晓波折纸体简</vt:lpstr>
      <vt:lpstr>华文中宋</vt:lpstr>
      <vt:lpstr>方正公文小标宋</vt:lpstr>
      <vt:lpstr>华文楷体</vt:lpstr>
      <vt:lpstr>方正仿宋_GBK</vt:lpstr>
      <vt:lpstr>兰米粗楷简体</vt:lpstr>
      <vt:lpstr>方正楷体_GBK</vt:lpstr>
      <vt:lpstr>方正仿宋_GB2312</vt:lpstr>
      <vt:lpstr>汉仪晓波美妍体简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2021-12-13T09:52:21.964</cp:lastPrinted>
  <dcterms:created xsi:type="dcterms:W3CDTF">2021-12-13T09:52:21Z</dcterms:created>
  <dcterms:modified xsi:type="dcterms:W3CDTF">2021-12-13T01:52:22Z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