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wdp" ContentType="image/vnd.ms-photo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0.5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952" r:id="rId3"/>
    <p:sldId id="256" r:id="rId4"/>
    <p:sldId id="293" r:id="rId5"/>
    <p:sldId id="257" r:id="rId6"/>
    <p:sldId id="656" r:id="rId7"/>
    <p:sldId id="260" r:id="rId8"/>
    <p:sldId id="655" r:id="rId9"/>
    <p:sldId id="289" r:id="rId10"/>
    <p:sldId id="276" r:id="rId11"/>
    <p:sldId id="1627" r:id="rId12"/>
    <p:sldId id="652" r:id="rId13"/>
    <p:sldId id="268" r:id="rId14"/>
    <p:sldId id="471" r:id="rId15"/>
    <p:sldId id="653" r:id="rId16"/>
    <p:sldId id="969" r:id="rId17"/>
    <p:sldId id="1628" r:id="rId18"/>
    <p:sldId id="1629" r:id="rId19"/>
    <p:sldId id="1630" r:id="rId20"/>
    <p:sldId id="1631" r:id="rId21"/>
    <p:sldId id="1632" r:id="rId22"/>
    <p:sldId id="1633" r:id="rId23"/>
    <p:sldId id="1634" r:id="rId24"/>
    <p:sldId id="312" r:id="rId25"/>
    <p:sldId id="654" r:id="rId26"/>
    <p:sldId id="483" r:id="rId27"/>
    <p:sldId id="1624" r:id="rId28"/>
    <p:sldId id="1635" r:id="rId29"/>
    <p:sldId id="1636" r:id="rId30"/>
    <p:sldId id="783" r:id="rId31"/>
    <p:sldId id="265" r:id="rId32"/>
  </p:sldIdLst>
  <p:sldSz cx="12192000" cy="6858000"/>
  <p:notesSz cx="7104063" cy="10234613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958" autoAdjust="0"/>
    <p:restoredTop sz="94660"/>
  </p:normalViewPr>
  <p:slideViewPr>
    <p:cSldViewPr snapToGrid="0">
      <p:cViewPr varScale="1">
        <p:scale>
          <a:sx n="69" d="100"/>
          <a:sy n="69" d="100"/>
        </p:scale>
        <p:origin x="216" y="8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tags" Target="tags/tag1.xml" /><Relationship Id="rId34" Type="http://schemas.openxmlformats.org/officeDocument/2006/relationships/presProps" Target="presProps.xml" /><Relationship Id="rId35" Type="http://schemas.openxmlformats.org/officeDocument/2006/relationships/viewProps" Target="viewProps.xml" /><Relationship Id="rId36" Type="http://schemas.openxmlformats.org/officeDocument/2006/relationships/theme" Target="theme/theme1.xml" /><Relationship Id="rId37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2021/2/23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11189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0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38663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374374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0C8F4B-CCF0-ED40-BDFF-CC770F26CDDE}" type="slidenum">
              <a:rPr kumimoji="1" lang="zh-CN" altLang="en-US" smtClean="0"/>
              <a:t>30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3869072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31362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4539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91294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47241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42689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69148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1679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7743750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2021/2/23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2021/2/23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2021/2/23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2021/2/23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2021/2/23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2021/2/23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2021/2/23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image" Target="../media/image1.png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2021/2/23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1C2CE589-E490-DD49-BE09-3BD6421859CD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3550" y="66675"/>
            <a:ext cx="1460500" cy="5969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6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7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8.xml" /><Relationship Id="rId3" Type="http://schemas.openxmlformats.org/officeDocument/2006/relationships/image" Target="../media/image10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9.xml" /><Relationship Id="rId3" Type="http://schemas.openxmlformats.org/officeDocument/2006/relationships/image" Target="../media/image7.jpe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jpe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jpe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jpe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jpe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2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jpe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jpe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0.xml" /><Relationship Id="rId3" Type="http://schemas.openxmlformats.org/officeDocument/2006/relationships/image" Target="../media/image7.jpe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1.xml" /><Relationship Id="rId3" Type="http://schemas.openxmlformats.org/officeDocument/2006/relationships/image" Target="../media/image12.png" /><Relationship Id="rId4" Type="http://schemas.openxmlformats.org/officeDocument/2006/relationships/image" Target="../media/image2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4.png" /><Relationship Id="rId4" Type="http://schemas.microsoft.com/office/2007/relationships/hdphoto" Target="../media/image5.wdp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7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8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5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/>
        </p:nvSpPr>
        <p:spPr>
          <a:xfrm>
            <a:off x="144780" y="160020"/>
            <a:ext cx="11832590" cy="646938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313690" y="1714865"/>
            <a:ext cx="11494770" cy="279704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400" b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【</a:t>
            </a:r>
            <a:r>
              <a:rPr lang="zh-CN" altLang="en-US" sz="2400" b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文本解读</a:t>
            </a:r>
            <a:r>
              <a:rPr lang="en-US" altLang="zh-CN" sz="2400" b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      </a:t>
            </a:r>
            <a:r>
              <a:rPr lang="en-US" altLang="zh-CN" sz="24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lang="zh-CN" altLang="en-US" sz="24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蜀道难</a:t>
            </a:r>
            <a:r>
              <a:rPr lang="en-US" altLang="zh-CN" sz="24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  <a:r>
              <a:rPr lang="zh-CN" altLang="en-US" sz="240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是杂言古体诗，格律不拘，形式灵活。这首诗想象奇特，笔意纵横，境界阔大，集中体现了李白诗歌豪放飘逸的创作特点。诵读时，一方面要感受杂言古体诗的参差错落之美，另一方面要想象作者笔下蜀道的雄奇险峻，体会李白诗歌的浪漫主义风格。</a:t>
            </a:r>
          </a:p>
        </p:txBody>
      </p:sp>
    </p:spTree>
    <p:extLst>
      <p:ext uri="{BB962C8B-B14F-4D97-AF65-F5344CB8AC3E}">
        <p14:creationId xmlns:p14="http://schemas.microsoft.com/office/powerpoint/2010/main" val="137687284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BB0B13A2-7723-1441-96E7-6DF92B897931}"/>
              </a:ext>
            </a:extLst>
          </p:cNvPr>
          <p:cNvSpPr txBox="1"/>
          <p:nvPr/>
        </p:nvSpPr>
        <p:spPr>
          <a:xfrm>
            <a:off x="336550" y="1424768"/>
            <a:ext cx="11518900" cy="2981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了解古体诗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latin typeface="Microsoft YaHei" panose="020b0503020204020204" pitchFamily="34" charset="-122"/>
                <a:ea typeface="Microsoft YaHei" panose="020b0503020204020204" pitchFamily="34" charset="-122"/>
              </a:rPr>
              <a:t>      古体诗又称“古诗”“古风”，是与近体诗相对而言的一种诗体，主要是指唐以前的乐府民歌、文人诗以及唐以后文人仿照它们的体式而写的诗歌。</a:t>
            </a:r>
            <a:r>
              <a:rPr lang="zh-CN" altLang="en-US" sz="2400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古体诗格律自由，不拘对仗、平仄，押韵较宽，篇幅长短不限，句子有四言、五言、六言、七言和杂言。</a:t>
            </a:r>
            <a:r>
              <a:rPr lang="zh-CN" altLang="en-US" sz="2400">
                <a:latin typeface="Microsoft YaHei" panose="020b0503020204020204" pitchFamily="34" charset="-122"/>
                <a:ea typeface="Microsoft YaHei" panose="020b0503020204020204" pitchFamily="34" charset="-122"/>
              </a:rPr>
              <a:t>表现在诗题上，有</a:t>
            </a:r>
            <a:r>
              <a:rPr lang="zh-CN" altLang="en-US" sz="2400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歌、行、引、吟</a:t>
            </a:r>
            <a:r>
              <a:rPr lang="zh-CN" altLang="en-US" sz="2400">
                <a:latin typeface="Microsoft YaHei" panose="020b0503020204020204" pitchFamily="34" charset="-122"/>
                <a:ea typeface="Microsoft YaHei" panose="020b0503020204020204" pitchFamily="34" charset="-122"/>
              </a:rPr>
              <a:t>等体裁。</a:t>
            </a:r>
            <a:r>
              <a:rPr lang="en-US" altLang="zh-CN" sz="2400"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lang="zh-CN" altLang="en-US" sz="2400">
                <a:latin typeface="Microsoft YaHei" panose="020b0503020204020204" pitchFamily="34" charset="-122"/>
                <a:ea typeface="Microsoft YaHei" panose="020b0503020204020204" pitchFamily="34" charset="-122"/>
              </a:rPr>
              <a:t>蜀道难</a:t>
            </a:r>
            <a:r>
              <a:rPr lang="en-US" altLang="zh-CN" sz="2400"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  <a:r>
              <a:rPr lang="zh-CN" altLang="en-US" sz="2400">
                <a:latin typeface="Microsoft YaHei" panose="020b0503020204020204" pitchFamily="34" charset="-122"/>
                <a:ea typeface="Microsoft YaHei" panose="020b0503020204020204" pitchFamily="34" charset="-122"/>
              </a:rPr>
              <a:t>就是一首典型的古体诗。</a:t>
            </a:r>
          </a:p>
        </p:txBody>
      </p:sp>
    </p:spTree>
    <p:extLst>
      <p:ext uri="{BB962C8B-B14F-4D97-AF65-F5344CB8AC3E}">
        <p14:creationId xmlns:p14="http://schemas.microsoft.com/office/powerpoint/2010/main" val="324007426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/>
        </p:nvGrpSpPr>
        <p:grpSpPr>
          <a:xfrm>
            <a:off x="213360" y="274780"/>
            <a:ext cx="11765280" cy="6452235"/>
            <a:chOff x="213360" y="202565"/>
            <a:chExt cx="11765280" cy="6452235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303" b="1303"/>
            <a:stretch>
              <a:fillRect/>
            </a:stretch>
          </p:blipFill>
          <p:spPr>
            <a:xfrm>
              <a:off x="213360" y="202565"/>
              <a:ext cx="11765280" cy="6452235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213360" y="202565"/>
              <a:ext cx="11765280" cy="6452235"/>
            </a:xfrm>
            <a:prstGeom prst="rect">
              <a:avLst/>
            </a:pr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sp>
        <p:nvSpPr>
          <p:cNvPr id="15" name="Freeform: Shape 14"/>
          <p:cNvSpPr/>
          <p:nvPr/>
        </p:nvSpPr>
        <p:spPr bwMode="auto">
          <a:xfrm>
            <a:off x="958531" y="927099"/>
            <a:ext cx="3634105" cy="4159250"/>
          </a:xfrm>
          <a:custGeom>
            <a:gdLst>
              <a:gd name="connsiteX0" fmla="*/ 0 w 9074052"/>
              <a:gd name="connsiteY0" fmla="*/ 0 h 9074052"/>
              <a:gd name="connsiteX1" fmla="*/ 9074052 w 9074052"/>
              <a:gd name="connsiteY1" fmla="*/ 0 h 9074052"/>
              <a:gd name="connsiteX2" fmla="*/ 9074052 w 9074052"/>
              <a:gd name="connsiteY2" fmla="*/ 6552727 h 9074052"/>
              <a:gd name="connsiteX3" fmla="*/ 6552727 w 9074052"/>
              <a:gd name="connsiteY3" fmla="*/ 9074052 h 9074052"/>
              <a:gd name="connsiteX4" fmla="*/ 0 w 9074052"/>
              <a:gd name="connsiteY4" fmla="*/ 9074052 h 907405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74052" h="9074052">
                <a:moveTo>
                  <a:pt x="0" y="0"/>
                </a:moveTo>
                <a:lnTo>
                  <a:pt x="9074052" y="0"/>
                </a:lnTo>
                <a:lnTo>
                  <a:pt x="9074052" y="6552727"/>
                </a:lnTo>
                <a:lnTo>
                  <a:pt x="6552727" y="9074052"/>
                </a:lnTo>
                <a:lnTo>
                  <a:pt x="0" y="9074052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32000"/>
            </a:schemeClr>
          </a:solidFill>
          <a:ln w="63500">
            <a:solidFill>
              <a:schemeClr val="bg1"/>
            </a:solidFill>
            <a:miter lim="800000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255077" y="2512551"/>
            <a:ext cx="3041015" cy="9883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marR="0" indent="-571500" algn="l" defTabSz="9144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n"/>
              <a:defRPr/>
            </a:pPr>
            <a:r>
              <a:rPr lang="zh-CN" altLang="en-US" sz="4400" b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初读课文</a:t>
            </a:r>
            <a:endParaRPr kumimoji="0" lang="zh-CN" altLang="en-US" sz="4400" b="1" i="1" kern="0" cap="none" spc="600" normalizeH="0" baseline="0" noProof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38250" y="1816735"/>
            <a:ext cx="27387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第二部分</a:t>
            </a:r>
            <a:endParaRPr lang="en-US" altLang="zh-CN" sz="3200" b="1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7422295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19" b="9419"/>
          <a:stretch>
            <a:fillRect/>
          </a:stretch>
        </p:blipFill>
        <p:spPr>
          <a:xfrm>
            <a:off x="546947" y="608623"/>
            <a:ext cx="5210386" cy="5640754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矩形 4"/>
          <p:cNvSpPr/>
          <p:nvPr/>
        </p:nvSpPr>
        <p:spPr>
          <a:xfrm>
            <a:off x="1594133" y="1360246"/>
            <a:ext cx="10050920" cy="3641996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571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zh-CN" sz="2400">
                <a:solidFill>
                  <a:schemeClr val="bg1">
                    <a:lumMod val="9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1.</a:t>
            </a:r>
            <a:r>
              <a:rPr lang="zh-CN" altLang="en-US" sz="2400">
                <a:solidFill>
                  <a:schemeClr val="bg1">
                    <a:lumMod val="9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明确字音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bg1">
                    <a:lumMod val="9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噫吁嚱（</a:t>
            </a:r>
            <a:r>
              <a:rPr lang="en-US" altLang="zh-CN" sz="2400" b="1" err="1">
                <a:solidFill>
                  <a:schemeClr val="accent1">
                    <a:lumMod val="40000"/>
                    <a:lumOff val="6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yīxūxī</a:t>
            </a:r>
            <a:r>
              <a:rPr lang="zh-CN" altLang="en-US" sz="2400">
                <a:solidFill>
                  <a:schemeClr val="bg1">
                    <a:lumMod val="9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）   凫（</a:t>
            </a:r>
            <a:r>
              <a:rPr lang="en-US" altLang="zh-CN" sz="2400" b="1" err="1">
                <a:solidFill>
                  <a:schemeClr val="accent1">
                    <a:lumMod val="40000"/>
                    <a:lumOff val="6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fú</a:t>
            </a:r>
            <a:r>
              <a:rPr lang="zh-CN" altLang="en-US" sz="2400">
                <a:solidFill>
                  <a:schemeClr val="bg1">
                    <a:lumMod val="9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）    栈（</a:t>
            </a:r>
            <a:r>
              <a:rPr lang="en-US" altLang="zh-CN" sz="2400" b="1" err="1">
                <a:solidFill>
                  <a:schemeClr val="accent1">
                    <a:lumMod val="40000"/>
                    <a:lumOff val="6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zhàn</a:t>
            </a:r>
            <a:r>
              <a:rPr lang="zh-CN" altLang="en-US" sz="2400">
                <a:solidFill>
                  <a:schemeClr val="bg1">
                    <a:lumMod val="9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）   猱（</a:t>
            </a:r>
            <a:r>
              <a:rPr lang="en-US" altLang="zh-CN" sz="2400" b="1" err="1">
                <a:solidFill>
                  <a:schemeClr val="accent1">
                    <a:lumMod val="40000"/>
                    <a:lumOff val="6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náo</a:t>
            </a:r>
            <a:r>
              <a:rPr lang="zh-CN" altLang="en-US" sz="2400">
                <a:solidFill>
                  <a:schemeClr val="bg1">
                    <a:lumMod val="9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）     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bg1">
                    <a:lumMod val="9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扪参（</a:t>
            </a:r>
            <a:r>
              <a:rPr lang="en-US" altLang="zh-CN" sz="2400" b="1" err="1">
                <a:solidFill>
                  <a:schemeClr val="accent1">
                    <a:lumMod val="40000"/>
                    <a:lumOff val="6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ménshēn</a:t>
            </a:r>
            <a:r>
              <a:rPr lang="zh-CN" altLang="en-US" sz="2400">
                <a:solidFill>
                  <a:schemeClr val="bg1">
                    <a:lumMod val="9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）    峥嵘（</a:t>
            </a:r>
            <a:r>
              <a:rPr lang="en-US" altLang="zh-CN" sz="2400" b="1" err="1">
                <a:solidFill>
                  <a:schemeClr val="accent1">
                    <a:lumMod val="40000"/>
                    <a:lumOff val="6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zhēnɡrónɡ</a:t>
            </a:r>
            <a:r>
              <a:rPr lang="zh-CN" altLang="en-US" sz="2400">
                <a:solidFill>
                  <a:schemeClr val="bg1">
                    <a:lumMod val="9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）  巉 （</a:t>
            </a:r>
            <a:r>
              <a:rPr lang="en-US" altLang="zh-CN" sz="2400" b="1" err="1">
                <a:solidFill>
                  <a:schemeClr val="accent1">
                    <a:lumMod val="40000"/>
                    <a:lumOff val="6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chán</a:t>
            </a:r>
            <a:r>
              <a:rPr lang="zh-CN" altLang="en-US" sz="2400">
                <a:solidFill>
                  <a:schemeClr val="bg1">
                    <a:lumMod val="9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）     湍（</a:t>
            </a:r>
            <a:r>
              <a:rPr lang="en-US" altLang="zh-CN" sz="2400" b="1" err="1">
                <a:solidFill>
                  <a:schemeClr val="accent1">
                    <a:lumMod val="40000"/>
                    <a:lumOff val="6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tuān</a:t>
            </a:r>
            <a:r>
              <a:rPr lang="zh-CN" altLang="en-US" sz="2400">
                <a:solidFill>
                  <a:schemeClr val="bg1">
                    <a:lumMod val="9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）    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chemeClr val="bg1">
                    <a:lumMod val="9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咨嗟（</a:t>
            </a:r>
            <a:r>
              <a:rPr lang="en-US" altLang="zh-CN" sz="2400" b="1" err="1">
                <a:solidFill>
                  <a:schemeClr val="accent1">
                    <a:lumMod val="40000"/>
                    <a:lumOff val="6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zījiē</a:t>
            </a:r>
            <a:r>
              <a:rPr lang="zh-CN" altLang="en-US" sz="2400">
                <a:solidFill>
                  <a:schemeClr val="bg1">
                    <a:lumMod val="9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）      豗（</a:t>
            </a:r>
            <a:r>
              <a:rPr lang="en-US" altLang="zh-CN" sz="2400" b="1" err="1">
                <a:solidFill>
                  <a:schemeClr val="accent1">
                    <a:lumMod val="40000"/>
                    <a:lumOff val="6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huī</a:t>
            </a:r>
            <a:r>
              <a:rPr lang="zh-CN" altLang="en-US" sz="2400">
                <a:solidFill>
                  <a:schemeClr val="bg1">
                    <a:lumMod val="9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）   砯（</a:t>
            </a:r>
            <a:r>
              <a:rPr lang="en-US" altLang="zh-CN" sz="2400" b="1" err="1">
                <a:solidFill>
                  <a:schemeClr val="accent1">
                    <a:lumMod val="40000"/>
                    <a:lumOff val="6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pīnɡ</a:t>
            </a:r>
            <a:r>
              <a:rPr lang="zh-CN" altLang="en-US" sz="2400">
                <a:solidFill>
                  <a:schemeClr val="bg1">
                    <a:lumMod val="9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）   崔嵬（</a:t>
            </a:r>
            <a:r>
              <a:rPr lang="en-US" altLang="zh-CN" sz="2400" b="1" err="1">
                <a:solidFill>
                  <a:schemeClr val="accent1">
                    <a:lumMod val="40000"/>
                    <a:lumOff val="6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cuīwéi</a:t>
            </a:r>
            <a:r>
              <a:rPr lang="zh-CN" altLang="en-US" sz="2400">
                <a:solidFill>
                  <a:schemeClr val="bg1">
                    <a:lumMod val="9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）  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0045382" y="653193"/>
            <a:ext cx="4293235" cy="707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zh-CN" altLang="en-US" sz="3200" b="1">
                <a:solidFill>
                  <a:schemeClr val="bg1">
                    <a:lumMod val="5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预习检查</a:t>
            </a:r>
            <a:endParaRPr sz="3200" b="1">
              <a:solidFill>
                <a:schemeClr val="bg1">
                  <a:lumMod val="50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316146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/>
        </p:nvSpPr>
        <p:spPr>
          <a:xfrm>
            <a:off x="1253419" y="375872"/>
            <a:ext cx="3195987" cy="6137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n"/>
            </a:pPr>
            <a:r>
              <a:rPr lang="en-US" altLang="zh-CN" sz="2400" b="1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2.</a:t>
            </a:r>
            <a:r>
              <a:rPr lang="zh-CN" altLang="en-US" sz="2400" b="1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解释下列词语</a:t>
            </a:r>
          </a:p>
          <a:p>
            <a:pPr lvl="2">
              <a:lnSpc>
                <a:spcPct val="150000"/>
              </a:lnSpc>
            </a:pP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①何：</a:t>
            </a:r>
          </a:p>
          <a:p>
            <a:pPr lvl="2">
              <a:lnSpc>
                <a:spcPct val="150000"/>
              </a:lnSpc>
            </a:pP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②当：</a:t>
            </a:r>
            <a:endParaRPr lang="en-US" altLang="zh-CN" sz="2000">
              <a:solidFill>
                <a:schemeClr val="tx1">
                  <a:lumMod val="65000"/>
                  <a:lumOff val="3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lvl="2">
              <a:lnSpc>
                <a:spcPct val="150000"/>
              </a:lnSpc>
            </a:pP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③盘盘：</a:t>
            </a:r>
            <a:endParaRPr lang="en-US" altLang="zh-CN" sz="2000">
              <a:solidFill>
                <a:schemeClr val="tx1">
                  <a:lumMod val="65000"/>
                  <a:lumOff val="3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lvl="2">
              <a:lnSpc>
                <a:spcPct val="150000"/>
              </a:lnSpc>
            </a:pP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④扪：</a:t>
            </a:r>
            <a:endParaRPr lang="en-US" altLang="zh-CN" sz="2000">
              <a:solidFill>
                <a:schemeClr val="tx1">
                  <a:lumMod val="65000"/>
                  <a:lumOff val="3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lvl="2">
              <a:lnSpc>
                <a:spcPct val="150000"/>
              </a:lnSpc>
            </a:pP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⑤膺：</a:t>
            </a:r>
            <a:endParaRPr lang="en-US" altLang="zh-CN" sz="2000">
              <a:solidFill>
                <a:schemeClr val="tx1">
                  <a:lumMod val="65000"/>
                  <a:lumOff val="3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lvl="2">
              <a:lnSpc>
                <a:spcPct val="150000"/>
              </a:lnSpc>
            </a:pP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⑥坐：</a:t>
            </a:r>
            <a:endParaRPr lang="en-US" altLang="zh-CN" sz="2000">
              <a:solidFill>
                <a:schemeClr val="tx1">
                  <a:lumMod val="65000"/>
                  <a:lumOff val="3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lvl="2">
              <a:lnSpc>
                <a:spcPct val="150000"/>
              </a:lnSpc>
            </a:pP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⑦但见：</a:t>
            </a:r>
            <a:endParaRPr lang="en-US" altLang="zh-CN" sz="2000">
              <a:solidFill>
                <a:schemeClr val="tx1">
                  <a:lumMod val="65000"/>
                  <a:lumOff val="3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lvl="2">
              <a:lnSpc>
                <a:spcPct val="150000"/>
              </a:lnSpc>
            </a:pP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⑧喧豗：</a:t>
            </a:r>
            <a:endParaRPr lang="en-US" altLang="zh-CN" sz="2000">
              <a:solidFill>
                <a:schemeClr val="tx1">
                  <a:lumMod val="65000"/>
                  <a:lumOff val="3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lvl="2">
              <a:lnSpc>
                <a:spcPct val="150000"/>
              </a:lnSpc>
            </a:pP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⑨砯崖：</a:t>
            </a:r>
          </a:p>
          <a:p>
            <a:pPr lvl="2">
              <a:lnSpc>
                <a:spcPct val="150000"/>
              </a:lnSpc>
            </a:pP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⑩胡为：</a:t>
            </a:r>
          </a:p>
          <a:p>
            <a:pPr lvl="2">
              <a:lnSpc>
                <a:spcPct val="150000"/>
              </a:lnSpc>
            </a:pP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⑪峥嵘、崔嵬：</a:t>
            </a:r>
            <a:endParaRPr lang="en-US" altLang="zh-CN" sz="2000">
              <a:solidFill>
                <a:schemeClr val="tx1">
                  <a:lumMod val="65000"/>
                  <a:lumOff val="35000"/>
                </a:schemeClr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lvl="2">
              <a:lnSpc>
                <a:spcPct val="150000"/>
              </a:lnSpc>
            </a:pP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⑫咨嗟：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1583E858-858B-B44E-85D1-0714BFD1CCB3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CA63734-3250-4F41-AB5C-FD0AA039B6F5}"/>
              </a:ext>
            </a:extLst>
          </p:cNvPr>
          <p:cNvSpPr txBox="1"/>
          <p:nvPr/>
        </p:nvSpPr>
        <p:spPr>
          <a:xfrm>
            <a:off x="3179407" y="929870"/>
            <a:ext cx="6200404" cy="55836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多么。</a:t>
            </a:r>
            <a:endParaRPr lang="en-US" altLang="zh-CN" sz="2000" b="1">
              <a:solidFill>
                <a:srgbClr val="C0000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对着，向着。</a:t>
            </a:r>
            <a:endParaRPr lang="en-US" altLang="zh-CN" sz="2000" b="1">
              <a:solidFill>
                <a:srgbClr val="C0000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  曲折回旋的样子。</a:t>
            </a:r>
            <a:endParaRPr lang="en-US" altLang="zh-CN" sz="2000" b="1">
              <a:solidFill>
                <a:srgbClr val="C0000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用手摸。</a:t>
            </a:r>
            <a:endParaRPr lang="en-US" altLang="zh-CN" sz="2000" b="1">
              <a:solidFill>
                <a:srgbClr val="C0000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胸。</a:t>
            </a:r>
            <a:endParaRPr lang="en-US" altLang="zh-CN" sz="2000" b="1">
              <a:solidFill>
                <a:srgbClr val="C0000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徒，空。</a:t>
            </a:r>
            <a:endParaRPr lang="en-US" altLang="zh-CN" sz="2000" b="1">
              <a:solidFill>
                <a:srgbClr val="C0000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只听见。</a:t>
            </a:r>
            <a:endParaRPr lang="en-US" altLang="zh-CN" sz="2000" b="1">
              <a:solidFill>
                <a:srgbClr val="C0000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喧闹声，这里指急流和瀑布发出的巨大响声。</a:t>
            </a:r>
            <a:endParaRPr lang="en-US" altLang="zh-CN" sz="2000" b="1">
              <a:solidFill>
                <a:srgbClr val="C0000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水撞石之声。</a:t>
            </a:r>
            <a:endParaRPr lang="en-US" altLang="zh-CN" sz="2000" b="1">
              <a:solidFill>
                <a:srgbClr val="C0000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为什么。</a:t>
            </a:r>
            <a:endParaRPr lang="en-US" altLang="zh-CN" sz="2000" b="1">
              <a:solidFill>
                <a:srgbClr val="C0000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            都是形容山势高大雄峻的样子。</a:t>
            </a:r>
            <a:endParaRPr lang="en-US" altLang="zh-CN" sz="2000" b="1">
              <a:solidFill>
                <a:srgbClr val="C0000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叹息。</a:t>
            </a:r>
          </a:p>
        </p:txBody>
      </p:sp>
    </p:spTree>
    <p:extLst>
      <p:ext uri="{BB962C8B-B14F-4D97-AF65-F5344CB8AC3E}">
        <p14:creationId xmlns:p14="http://schemas.microsoft.com/office/powerpoint/2010/main" val="378991021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/>
        </p:nvGrpSpPr>
        <p:grpSpPr>
          <a:xfrm>
            <a:off x="213360" y="274780"/>
            <a:ext cx="11765280" cy="6452235"/>
            <a:chOff x="213360" y="202565"/>
            <a:chExt cx="11765280" cy="6452235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303" b="1303"/>
            <a:stretch>
              <a:fillRect/>
            </a:stretch>
          </p:blipFill>
          <p:spPr>
            <a:xfrm>
              <a:off x="213360" y="202565"/>
              <a:ext cx="11765280" cy="6452235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213360" y="202565"/>
              <a:ext cx="11765280" cy="6452235"/>
            </a:xfrm>
            <a:prstGeom prst="rect">
              <a:avLst/>
            </a:pr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sp>
        <p:nvSpPr>
          <p:cNvPr id="15" name="Freeform: Shape 14"/>
          <p:cNvSpPr/>
          <p:nvPr/>
        </p:nvSpPr>
        <p:spPr bwMode="auto">
          <a:xfrm>
            <a:off x="958531" y="927099"/>
            <a:ext cx="3634105" cy="4159250"/>
          </a:xfrm>
          <a:custGeom>
            <a:gdLst>
              <a:gd name="connsiteX0" fmla="*/ 0 w 9074052"/>
              <a:gd name="connsiteY0" fmla="*/ 0 h 9074052"/>
              <a:gd name="connsiteX1" fmla="*/ 9074052 w 9074052"/>
              <a:gd name="connsiteY1" fmla="*/ 0 h 9074052"/>
              <a:gd name="connsiteX2" fmla="*/ 9074052 w 9074052"/>
              <a:gd name="connsiteY2" fmla="*/ 6552727 h 9074052"/>
              <a:gd name="connsiteX3" fmla="*/ 6552727 w 9074052"/>
              <a:gd name="connsiteY3" fmla="*/ 9074052 h 9074052"/>
              <a:gd name="connsiteX4" fmla="*/ 0 w 9074052"/>
              <a:gd name="connsiteY4" fmla="*/ 9074052 h 907405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74052" h="9074052">
                <a:moveTo>
                  <a:pt x="0" y="0"/>
                </a:moveTo>
                <a:lnTo>
                  <a:pt x="9074052" y="0"/>
                </a:lnTo>
                <a:lnTo>
                  <a:pt x="9074052" y="6552727"/>
                </a:lnTo>
                <a:lnTo>
                  <a:pt x="6552727" y="9074052"/>
                </a:lnTo>
                <a:lnTo>
                  <a:pt x="0" y="9074052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32000"/>
            </a:schemeClr>
          </a:solidFill>
          <a:ln w="63500">
            <a:solidFill>
              <a:schemeClr val="bg1"/>
            </a:solidFill>
            <a:miter lim="800000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255077" y="2512551"/>
            <a:ext cx="3041015" cy="9883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marR="0" indent="-571500" algn="l" defTabSz="9144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n"/>
              <a:defRPr/>
            </a:pPr>
            <a:r>
              <a:rPr lang="zh-CN" altLang="en-US" sz="4400" b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文本研读</a:t>
            </a:r>
            <a:endParaRPr kumimoji="0" lang="zh-CN" altLang="en-US" sz="4400" b="1" i="1" kern="0" cap="none" spc="600" normalizeH="0" baseline="0" noProof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38250" y="1816735"/>
            <a:ext cx="27387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第三部分</a:t>
            </a:r>
            <a:endParaRPr lang="en-US" altLang="zh-CN" sz="3200" b="1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3063727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2DE0358A-42C0-514A-89D1-8DE87975DD9C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9746CC3-2C44-1B4E-839B-E7F3CF720494}"/>
              </a:ext>
            </a:extLst>
          </p:cNvPr>
          <p:cNvSpPr txBox="1"/>
          <p:nvPr/>
        </p:nvSpPr>
        <p:spPr>
          <a:xfrm>
            <a:off x="4924906" y="433471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itchFamily="2" charset="2"/>
              <a:buChar char="n"/>
            </a:pPr>
            <a:r>
              <a:rPr kumimoji="1" lang="zh-CN" altLang="en-US" sz="24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问题探究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5D811518-DA36-EE45-9B8D-83F99F7C1734}"/>
              </a:ext>
            </a:extLst>
          </p:cNvPr>
          <p:cNvSpPr txBox="1"/>
          <p:nvPr/>
        </p:nvSpPr>
        <p:spPr>
          <a:xfrm>
            <a:off x="4527976" y="1871078"/>
            <a:ext cx="7129153" cy="2346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【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思考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1】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梳理脉络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明确   第一段：先总写蜀道之难，然后写蜀道的历史、地貌、来由，最后写蜀道的高危。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第二段：蜀道之险。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第三段：蜀中战祸之烈。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CD96B560-C3C9-C946-BE8E-D9A8F44B75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1640" y="1721194"/>
            <a:ext cx="2467928" cy="341561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309145877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2DE0358A-42C0-514A-89D1-8DE87975DD9C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9746CC3-2C44-1B4E-839B-E7F3CF720494}"/>
              </a:ext>
            </a:extLst>
          </p:cNvPr>
          <p:cNvSpPr txBox="1"/>
          <p:nvPr/>
        </p:nvSpPr>
        <p:spPr>
          <a:xfrm>
            <a:off x="4924906" y="433471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itchFamily="2" charset="2"/>
              <a:buChar char="n"/>
            </a:pPr>
            <a:r>
              <a:rPr kumimoji="1" lang="zh-CN" altLang="en-US" sz="24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问题探究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5D811518-DA36-EE45-9B8D-83F99F7C1734}"/>
              </a:ext>
            </a:extLst>
          </p:cNvPr>
          <p:cNvSpPr txBox="1"/>
          <p:nvPr/>
        </p:nvSpPr>
        <p:spPr>
          <a:xfrm>
            <a:off x="4527976" y="1871078"/>
            <a:ext cx="7129153" cy="9612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【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思考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2】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主旨句是什么？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明确   蜀道之难，难于上青天。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266083E-168D-2D4D-8E3A-3CFE97777C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1640" y="1721194"/>
            <a:ext cx="2467928" cy="341561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21272898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2DE0358A-42C0-514A-89D1-8DE87975DD9C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9746CC3-2C44-1B4E-839B-E7F3CF720494}"/>
              </a:ext>
            </a:extLst>
          </p:cNvPr>
          <p:cNvSpPr txBox="1"/>
          <p:nvPr/>
        </p:nvSpPr>
        <p:spPr>
          <a:xfrm>
            <a:off x="4924906" y="433471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itchFamily="2" charset="2"/>
              <a:buChar char="n"/>
            </a:pPr>
            <a:r>
              <a:rPr kumimoji="1" lang="zh-CN" altLang="en-US" sz="24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问题探究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5D811518-DA36-EE45-9B8D-83F99F7C1734}"/>
              </a:ext>
            </a:extLst>
          </p:cNvPr>
          <p:cNvSpPr txBox="1"/>
          <p:nvPr/>
        </p:nvSpPr>
        <p:spPr>
          <a:xfrm>
            <a:off x="4400976" y="1143560"/>
            <a:ext cx="7295724" cy="5577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【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思考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3】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诗人是怎样来表现蜀道之难（雄奇险峻）的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明确   ①神话传说：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五丁开山、六龙回日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——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写出历史上蜀道不可逾越之险阻。</a:t>
            </a:r>
          </a:p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②侧面映衬：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黄鹤不得飞渡、猿猱愁于攀缘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——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映衬人行走难上加难。</a:t>
            </a:r>
          </a:p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③摹写神情、动作：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手扪星辰、呼吸紧张、抚胸长叹、步履艰难、神情惶悚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——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困危之状如在眼前。</a:t>
            </a:r>
          </a:p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④借景抒情：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古木荒凉、鸟声悲凄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(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悲鸟号古木，子规啼夜月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)——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使人闻声失色，渲染了蜀道上空寂悲凉的环境氛围，有力地烘托了蜀道之难。</a:t>
            </a:r>
          </a:p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⑤运用夸张：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“连峰去天不盈尺”“枯松倒挂倚绝壁”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——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极言山峰之高，绝壁之险，渲染了惊险的气。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1F444AEC-09A9-E544-9817-BDE62238F4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1640" y="1721194"/>
            <a:ext cx="2467928" cy="341561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392192180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2DE0358A-42C0-514A-89D1-8DE87975DD9C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9746CC3-2C44-1B4E-839B-E7F3CF720494}"/>
              </a:ext>
            </a:extLst>
          </p:cNvPr>
          <p:cNvSpPr txBox="1"/>
          <p:nvPr/>
        </p:nvSpPr>
        <p:spPr>
          <a:xfrm>
            <a:off x="4924906" y="433471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itchFamily="2" charset="2"/>
              <a:buChar char="n"/>
            </a:pPr>
            <a:r>
              <a:rPr kumimoji="1" lang="zh-CN" altLang="en-US" sz="24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问题探究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5D811518-DA36-EE45-9B8D-83F99F7C1734}"/>
              </a:ext>
            </a:extLst>
          </p:cNvPr>
          <p:cNvSpPr txBox="1"/>
          <p:nvPr/>
        </p:nvSpPr>
        <p:spPr>
          <a:xfrm>
            <a:off x="4375576" y="1791260"/>
            <a:ext cx="7295724" cy="2807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【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思考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4】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诗中多次出现“西”字，如“西当太白有鸟道”“问君西游何时还”“侧身西望长咨嗟”，这表明诗人的立足点在秦。这与“嗟尔远道之人胡为乎来哉！”是否冲突？ 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明确   不冲突。“嗟尔远道之人胡为乎来哉！”这是诗人借用蜀人的口气，对历险而来的游者深表叹息。“胡为乎来哉”不是询问，而是慨叹，它暗含“何苦而来”之意。 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17EB5A1D-E052-3748-803F-417378330D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1640" y="1721194"/>
            <a:ext cx="2467928" cy="341561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39566290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2DE0358A-42C0-514A-89D1-8DE87975DD9C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9746CC3-2C44-1B4E-839B-E7F3CF720494}"/>
              </a:ext>
            </a:extLst>
          </p:cNvPr>
          <p:cNvSpPr txBox="1"/>
          <p:nvPr/>
        </p:nvSpPr>
        <p:spPr>
          <a:xfrm>
            <a:off x="4924906" y="433471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itchFamily="2" charset="2"/>
              <a:buChar char="n"/>
            </a:pPr>
            <a:r>
              <a:rPr kumimoji="1" lang="zh-CN" altLang="en-US" sz="24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问题探究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5D811518-DA36-EE45-9B8D-83F99F7C1734}"/>
              </a:ext>
            </a:extLst>
          </p:cNvPr>
          <p:cNvSpPr txBox="1"/>
          <p:nvPr/>
        </p:nvSpPr>
        <p:spPr>
          <a:xfrm>
            <a:off x="4375576" y="1791260"/>
            <a:ext cx="7654128" cy="2807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【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思考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5】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主旨句三次出现，所在位置和具体内容都有变化，体会这三句话的具体作用。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明确  </a:t>
            </a:r>
            <a:endParaRPr lang="en-US" altLang="zh-CN" sz="2000">
              <a:solidFill>
                <a:srgbClr val="C0000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开头一句，领起全文，叹蜀道之高，为全文奠定雄放的感情基调。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中间一句，叹蜀道 之险，再次强调蜀道之难行，把诗歌推向高峰。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尾一句，叹蜀中战祸之烈，照应题目、开头，给人强烈的感叹。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FAF10544-6340-BD4E-9D3D-01993BDF39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1640" y="1721194"/>
            <a:ext cx="2467928" cy="341561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115231056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3">
            <a:lum/>
          </a:blip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B69586ED-2748-3544-987A-57C59077163F}"/>
              </a:ext>
            </a:extLst>
          </p:cNvPr>
          <p:cNvGrpSpPr/>
          <p:nvPr/>
        </p:nvGrpSpPr>
        <p:grpSpPr>
          <a:xfrm>
            <a:off x="1090411" y="1246505"/>
            <a:ext cx="10011178" cy="4364990"/>
            <a:chOff x="3913505" y="1246505"/>
            <a:chExt cx="4364990" cy="4364990"/>
          </a:xfrm>
        </p:grpSpPr>
        <p:sp>
          <p:nvSpPr>
            <p:cNvPr id="6" name="Rectangle 3"/>
            <p:cNvSpPr/>
            <p:nvPr/>
          </p:nvSpPr>
          <p:spPr bwMode="auto">
            <a:xfrm>
              <a:off x="3913505" y="1246505"/>
              <a:ext cx="4364990" cy="4364990"/>
            </a:xfrm>
            <a:prstGeom prst="rect">
              <a:avLst/>
            </a:prstGeom>
            <a:solidFill>
              <a:schemeClr val="bg1">
                <a:alpha val="81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Rectangle 4"/>
            <p:cNvSpPr/>
            <p:nvPr/>
          </p:nvSpPr>
          <p:spPr bwMode="auto">
            <a:xfrm>
              <a:off x="4132580" y="1465580"/>
              <a:ext cx="3926840" cy="3926840"/>
            </a:xfrm>
            <a:prstGeom prst="rect">
              <a:avLst/>
            </a:prstGeom>
            <a:noFill/>
            <a:ln w="38100">
              <a:solidFill>
                <a:schemeClr val="bg2">
                  <a:lumMod val="50000"/>
                </a:schemeClr>
              </a:solidFill>
              <a:miter lim="800000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18D36CAA-1B4A-454C-B01D-DB1E2061DC27}"/>
              </a:ext>
            </a:extLst>
          </p:cNvPr>
          <p:cNvSpPr txBox="1"/>
          <p:nvPr/>
        </p:nvSpPr>
        <p:spPr>
          <a:xfrm>
            <a:off x="2111048" y="2474053"/>
            <a:ext cx="5178393" cy="40011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>
                <a:ln w="0"/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部编版高中语文选择性必修下册</a:t>
            </a:r>
            <a:r>
              <a:rPr lang="en-US" altLang="zh-CN" sz="2000">
                <a:ln w="0"/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—</a:t>
            </a:r>
            <a:r>
              <a:rPr lang="zh-CN" altLang="en-US" sz="2000">
                <a:ln w="0"/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第一单元</a:t>
            </a:r>
            <a:endParaRPr lang="en-US" altLang="zh-CN" sz="1400">
              <a:ln w="0"/>
              <a:latin typeface="Microsoft YaHei" panose="020b0503020204020204" pitchFamily="34" charset="-122"/>
              <a:ea typeface="Microsoft YaHei" panose="020b0503020204020204" pitchFamily="34" charset="-122"/>
              <a:sym typeface="+mn-ea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BCFC07F-9940-EC42-805D-61488C31F6A0}"/>
              </a:ext>
            </a:extLst>
          </p:cNvPr>
          <p:cNvSpPr txBox="1"/>
          <p:nvPr/>
        </p:nvSpPr>
        <p:spPr>
          <a:xfrm>
            <a:off x="3617122" y="3136612"/>
            <a:ext cx="55526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第</a:t>
            </a:r>
            <a:r>
              <a:rPr lang="en-US" altLang="zh-CN" sz="32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3.1</a:t>
            </a:r>
            <a:r>
              <a:rPr lang="zh-CN" altLang="en-US" sz="32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课   </a:t>
            </a:r>
            <a:r>
              <a:rPr lang="en-US" altLang="zh-CN" sz="32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lang="zh-CN" altLang="en-US" sz="32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蜀道难</a:t>
            </a:r>
            <a:r>
              <a:rPr lang="en-US" altLang="zh-CN" sz="32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</a:p>
        </p:txBody>
      </p:sp>
      <p:cxnSp>
        <p:nvCxnSpPr>
          <p:cNvPr id="14" name="直接连接符 1">
            <a:extLst>
              <a:ext uri="{FF2B5EF4-FFF2-40B4-BE49-F238E27FC236}">
                <a16:creationId xmlns:a16="http://schemas.microsoft.com/office/drawing/2014/main" id="{D2ECB782-AB67-FC44-9358-DEAD67864034}"/>
              </a:ext>
            </a:extLst>
          </p:cNvPr>
          <p:cNvCxnSpPr/>
          <p:nvPr/>
        </p:nvCxnSpPr>
        <p:spPr>
          <a:xfrm>
            <a:off x="2111049" y="3740755"/>
            <a:ext cx="7612500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2DE0358A-42C0-514A-89D1-8DE87975DD9C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9746CC3-2C44-1B4E-839B-E7F3CF720494}"/>
              </a:ext>
            </a:extLst>
          </p:cNvPr>
          <p:cNvSpPr txBox="1"/>
          <p:nvPr/>
        </p:nvSpPr>
        <p:spPr>
          <a:xfrm>
            <a:off x="4924906" y="433471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itchFamily="2" charset="2"/>
              <a:buChar char="n"/>
            </a:pPr>
            <a:r>
              <a:rPr kumimoji="1" lang="zh-CN" altLang="en-US" sz="24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问题探究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5D811518-DA36-EE45-9B8D-83F99F7C1734}"/>
              </a:ext>
            </a:extLst>
          </p:cNvPr>
          <p:cNvSpPr txBox="1"/>
          <p:nvPr/>
        </p:nvSpPr>
        <p:spPr>
          <a:xfrm>
            <a:off x="393700" y="1295960"/>
            <a:ext cx="11636004" cy="4654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【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思考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6】“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蜀道难”本来是一个难以描述的心理感受，李白却描绘得非常动人。那么，你认为李白是如何把这一难述感受描绘得如此生动的呢？请结合全诗谈谈你的看法。</a:t>
            </a:r>
          </a:p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明确  　</a:t>
            </a:r>
            <a:r>
              <a:rPr lang="en-US" altLang="zh-CN" sz="2000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(</a:t>
            </a:r>
            <a:r>
              <a:rPr lang="zh-CN" altLang="en-US" sz="2000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示例</a:t>
            </a:r>
            <a:r>
              <a:rPr lang="en-US" altLang="zh-CN" sz="2000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)(1)</a:t>
            </a:r>
            <a:r>
              <a:rPr lang="zh-CN" altLang="en-US" sz="2000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全诗充满了浪漫主义激情。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诗人寄情山水，借以抒发自己的理想、感受。诗中描写的事物被赋予了诗人的情感气质，因而才呈现出飞动的灵魂和瑰伟的姿态。</a:t>
            </a:r>
          </a:p>
          <a:p>
            <a:pPr>
              <a:lnSpc>
                <a:spcPct val="150000"/>
              </a:lnSpc>
            </a:pPr>
            <a:r>
              <a:rPr lang="en-US" altLang="zh-CN" sz="2000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(2)</a:t>
            </a:r>
            <a:r>
              <a:rPr lang="zh-CN" altLang="en-US" sz="2000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诗人善于把想象、夸张和神话传说融为一体写景抒情。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言山之高峻，则曰“上有六龙回日之高标”；状道之险阻，则曰“地崩山摧壮士死，然后天梯石栈相钩连”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……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诗人从蚕丛开国说到五丁开山，由六龙回日写到子规夜啼，天马行空般地驰骋想象，创造出博大浩渺的艺术境界。</a:t>
            </a:r>
          </a:p>
          <a:p>
            <a:pPr>
              <a:lnSpc>
                <a:spcPct val="150000"/>
              </a:lnSpc>
            </a:pPr>
            <a:r>
              <a:rPr lang="en-US" altLang="zh-CN" sz="2000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(3)</a:t>
            </a:r>
            <a:r>
              <a:rPr lang="zh-CN" altLang="en-US" sz="2000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诗歌句式灵活，形式多变。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运用了三言、四言、五言、七言，直到十一言等参差错落、长短不齐的句式，形成极为奔放的语言风格；韵脚也不断变化，适合表现自由不羁的气魄，描写蜀中险要环境，一连三换韵脚，极尽变化之能事。</a:t>
            </a:r>
          </a:p>
        </p:txBody>
      </p:sp>
    </p:spTree>
    <p:extLst>
      <p:ext uri="{BB962C8B-B14F-4D97-AF65-F5344CB8AC3E}">
        <p14:creationId xmlns:p14="http://schemas.microsoft.com/office/powerpoint/2010/main" val="329970644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2DE0358A-42C0-514A-89D1-8DE87975DD9C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9746CC3-2C44-1B4E-839B-E7F3CF720494}"/>
              </a:ext>
            </a:extLst>
          </p:cNvPr>
          <p:cNvSpPr txBox="1"/>
          <p:nvPr/>
        </p:nvSpPr>
        <p:spPr>
          <a:xfrm>
            <a:off x="4924906" y="433471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itchFamily="2" charset="2"/>
              <a:buChar char="n"/>
            </a:pPr>
            <a:r>
              <a:rPr kumimoji="1" lang="zh-CN" altLang="en-US" sz="24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问题探究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5D811518-DA36-EE45-9B8D-83F99F7C1734}"/>
              </a:ext>
            </a:extLst>
          </p:cNvPr>
          <p:cNvSpPr txBox="1"/>
          <p:nvPr/>
        </p:nvSpPr>
        <p:spPr>
          <a:xfrm>
            <a:off x="4375576" y="1791260"/>
            <a:ext cx="7654128" cy="2807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【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思考</a:t>
            </a: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7】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你认为本诗的主旨是什么？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明确   观点一：此诗即事成篇，为送别友人入蜀而作，表达对友人的担忧和关心。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观点二：表面写蜀道的艰难，实则写仕途坎坷，表达诗人怀才不遇的愤懑。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观点三：写蜀道艰难，寄予了对国事的忧虑和担心。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0C92EEC9-8C72-484C-8C10-5CFF1575F1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1640" y="1721194"/>
            <a:ext cx="2467928" cy="341561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110567961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id="{2DE0358A-42C0-514A-89D1-8DE87975DD9C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9746CC3-2C44-1B4E-839B-E7F3CF720494}"/>
              </a:ext>
            </a:extLst>
          </p:cNvPr>
          <p:cNvSpPr txBox="1"/>
          <p:nvPr/>
        </p:nvSpPr>
        <p:spPr>
          <a:xfrm>
            <a:off x="4924906" y="433471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 algn="dist">
              <a:buFont typeface="Wingdings" pitchFamily="2" charset="2"/>
              <a:buChar char="n"/>
            </a:pPr>
            <a:r>
              <a:rPr kumimoji="1" lang="zh-CN" altLang="en-US" sz="24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问题探究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5D811518-DA36-EE45-9B8D-83F99F7C1734}"/>
              </a:ext>
            </a:extLst>
          </p:cNvPr>
          <p:cNvSpPr txBox="1"/>
          <p:nvPr/>
        </p:nvSpPr>
        <p:spPr>
          <a:xfrm>
            <a:off x="292100" y="433471"/>
            <a:ext cx="11737604" cy="6275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【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思考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8】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对比与思考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阅读下面这首诗，完成各题。</a:t>
            </a:r>
          </a:p>
          <a:p>
            <a:pPr algn="ctr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早上五盘岭</a:t>
            </a:r>
            <a:r>
              <a:rPr lang="zh-CN" altLang="en-US" baseline="30000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①</a:t>
            </a:r>
          </a:p>
          <a:p>
            <a:pPr algn="ctr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岑  参</a:t>
            </a:r>
          </a:p>
          <a:p>
            <a:pPr algn="ctr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平旦驱驷马，旷然出五盘</a:t>
            </a:r>
            <a:r>
              <a:rPr lang="zh-CN" altLang="en-US" baseline="30000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②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。</a:t>
            </a:r>
          </a:p>
          <a:p>
            <a:pPr algn="ctr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江回两崖斗，日隐群峰攒。</a:t>
            </a:r>
          </a:p>
          <a:p>
            <a:pPr algn="ctr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苍翠烟景曙，森沉云树寒。</a:t>
            </a:r>
          </a:p>
          <a:p>
            <a:pPr algn="ctr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松疏露孤驿，花密藏回滩。</a:t>
            </a:r>
          </a:p>
          <a:p>
            <a:pPr algn="ctr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栈道溪雨滑，畬田原草干。</a:t>
            </a:r>
          </a:p>
          <a:p>
            <a:pPr algn="ctr"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此行为知己，不觉蜀道难。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（注）①唐代宗大历元年（</a:t>
            </a:r>
            <a:r>
              <a:rPr lang="en-US" altLang="zh-CN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766</a:t>
            </a: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）春，岑参作为僚属随剑南西川节度使杜鸿渐入蜀平乱，途径五盘岭时作。五盘岭：秦蜀交界处峻岭、其山道曲折盘旋，故名。②出五盘：攀越五盘山道登上山巅。</a:t>
            </a:r>
          </a:p>
          <a:p>
            <a:pPr>
              <a:lnSpc>
                <a:spcPct val="150000"/>
              </a:lnSpc>
            </a:pPr>
            <a:r>
              <a:rPr lang="zh-CN" altLang="en-US" b="1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问题：蜀道历来以艰险著称，为什么诗人却说“不觉蜀道难”？请结合全诗，谈谈你的理解。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明确   ①诗人入蜀是为报知己，为平蜀乱，虽然途中山峦重叠、险滩暗藏，但不觉艰险。②诗人登上山顶后，心旷神怡，因此所观之景虽奇险但他感觉富有情趣。</a:t>
            </a:r>
          </a:p>
        </p:txBody>
      </p:sp>
    </p:spTree>
    <p:extLst>
      <p:ext uri="{BB962C8B-B14F-4D97-AF65-F5344CB8AC3E}">
        <p14:creationId xmlns:p14="http://schemas.microsoft.com/office/powerpoint/2010/main" val="170635791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" name="文本框 21"/>
          <p:cNvSpPr txBox="1"/>
          <p:nvPr/>
        </p:nvSpPr>
        <p:spPr>
          <a:xfrm>
            <a:off x="653143" y="3808713"/>
            <a:ext cx="10525839" cy="1689052"/>
          </a:xfrm>
          <a:prstGeom prst="rect">
            <a:avLst/>
          </a:prstGeom>
          <a:solidFill>
            <a:schemeClr val="bg1"/>
          </a:solidFill>
          <a:effectLst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400"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本诗袭用乐府旧题，借助丰富的想像，着力描绘了秦蜀道路上奇丽惊险的山川，表达了作者对祖国山河强烈的热爱之情，揭示出当时太平景象后潜在的危机，透露了作者对国事的忧虑和关切。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1A74FB89-E978-0B40-AEBC-CF9DFBD0B113}"/>
              </a:ext>
            </a:extLst>
          </p:cNvPr>
          <p:cNvSpPr txBox="1"/>
          <p:nvPr/>
        </p:nvSpPr>
        <p:spPr>
          <a:xfrm>
            <a:off x="4940740" y="401627"/>
            <a:ext cx="2310520" cy="4616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24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明晰主旨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EF9F86FD-6A7D-1041-9AE0-8D2613087BB5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CE9CA653-35BB-444F-8EA0-46DC0BD587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4730" y="1259106"/>
            <a:ext cx="5122539" cy="240399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1799274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/>
        </p:nvGrpSpPr>
        <p:grpSpPr>
          <a:xfrm>
            <a:off x="213360" y="274780"/>
            <a:ext cx="11765280" cy="6452235"/>
            <a:chOff x="213360" y="202565"/>
            <a:chExt cx="11765280" cy="6452235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303" b="1303"/>
            <a:stretch>
              <a:fillRect/>
            </a:stretch>
          </p:blipFill>
          <p:spPr>
            <a:xfrm>
              <a:off x="213360" y="202565"/>
              <a:ext cx="11765280" cy="6452235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213360" y="202565"/>
              <a:ext cx="11765280" cy="6452235"/>
            </a:xfrm>
            <a:prstGeom prst="rect">
              <a:avLst/>
            </a:pr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sp>
        <p:nvSpPr>
          <p:cNvPr id="15" name="Freeform: Shape 14"/>
          <p:cNvSpPr/>
          <p:nvPr/>
        </p:nvSpPr>
        <p:spPr bwMode="auto">
          <a:xfrm>
            <a:off x="958531" y="927099"/>
            <a:ext cx="3634105" cy="4159250"/>
          </a:xfrm>
          <a:custGeom>
            <a:gdLst>
              <a:gd name="connsiteX0" fmla="*/ 0 w 9074052"/>
              <a:gd name="connsiteY0" fmla="*/ 0 h 9074052"/>
              <a:gd name="connsiteX1" fmla="*/ 9074052 w 9074052"/>
              <a:gd name="connsiteY1" fmla="*/ 0 h 9074052"/>
              <a:gd name="connsiteX2" fmla="*/ 9074052 w 9074052"/>
              <a:gd name="connsiteY2" fmla="*/ 6552727 h 9074052"/>
              <a:gd name="connsiteX3" fmla="*/ 6552727 w 9074052"/>
              <a:gd name="connsiteY3" fmla="*/ 9074052 h 9074052"/>
              <a:gd name="connsiteX4" fmla="*/ 0 w 9074052"/>
              <a:gd name="connsiteY4" fmla="*/ 9074052 h 907405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74052" h="9074052">
                <a:moveTo>
                  <a:pt x="0" y="0"/>
                </a:moveTo>
                <a:lnTo>
                  <a:pt x="9074052" y="0"/>
                </a:lnTo>
                <a:lnTo>
                  <a:pt x="9074052" y="6552727"/>
                </a:lnTo>
                <a:lnTo>
                  <a:pt x="6552727" y="9074052"/>
                </a:lnTo>
                <a:lnTo>
                  <a:pt x="0" y="9074052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32000"/>
            </a:schemeClr>
          </a:solidFill>
          <a:ln w="63500">
            <a:solidFill>
              <a:schemeClr val="bg1"/>
            </a:solidFill>
            <a:miter lim="800000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255077" y="2512551"/>
            <a:ext cx="3041015" cy="9883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marR="0" indent="-571500" algn="l" defTabSz="9144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n"/>
              <a:defRPr/>
            </a:pPr>
            <a:r>
              <a:rPr lang="zh-CN" altLang="en-US" sz="4400" b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拓展阅读</a:t>
            </a:r>
            <a:endParaRPr kumimoji="0" lang="zh-CN" altLang="en-US" sz="4400" b="1" i="1" kern="0" cap="none" spc="600" normalizeH="0" baseline="0" noProof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38250" y="1816735"/>
            <a:ext cx="27387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第四部分</a:t>
            </a:r>
            <a:endParaRPr lang="en-US" altLang="zh-CN" sz="3200" b="1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1221122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/>
        </p:nvSpPr>
        <p:spPr>
          <a:xfrm>
            <a:off x="457694" y="1615323"/>
            <a:ext cx="1127661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ctr">
              <a:lnSpc>
                <a:spcPct val="150000"/>
              </a:lnSpc>
            </a:pPr>
            <a:r>
              <a: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rPr>
              <a:t>李白与宇宙处于平等的地位，他是它的朋友。也可以说李白心里装着整个宇宙，并以这种气魄看待社会与人生。他仿佛有一种神秘的感觉，觉得自己不是世间的凡人，这种感觉又因贺知章对他的称呼（谪仙人）而强化了，这种气魄和感觉，以及由此形成的境界是前人的诗里从未有过的，当屈原以其</a:t>
            </a:r>
            <a:r>
              <a:rPr lang="en-US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rPr>
              <a:t>九歌</a:t>
            </a:r>
            <a:r>
              <a:rPr lang="en-US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  <a:r>
              <a: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rPr>
              <a:t>对诸神顶礼膜拜的时候，他不过是匍匐于地上的一个微小的生灵。当曹操“东临碣石”，歌咏那吞吐日月之大海时，他不过是宇宙的礼赞者。至于南朝以山水诗著称的“二谢”，他们笔下就只有山容水态而已。隋唐以来出现了王维、孟浩然这样著名的山水田园诗人，但他们的境界不过是清远静谧。只有李白才开拓出一种全新的境界，即宇宙境界。</a:t>
            </a:r>
          </a:p>
          <a:p>
            <a:pPr indent="457200" fontAlgn="ctr">
              <a:lnSpc>
                <a:spcPct val="150000"/>
              </a:lnSpc>
            </a:pPr>
            <a:r>
              <a: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rPr>
              <a:t>李白的宇宙境界有以下几个特点：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1583E858-858B-B44E-85D1-0714BFD1CCB3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088F2C8-37DD-DE4A-BB9A-5D2245885B52}"/>
              </a:ext>
            </a:extLst>
          </p:cNvPr>
          <p:cNvSpPr txBox="1"/>
          <p:nvPr/>
        </p:nvSpPr>
        <p:spPr>
          <a:xfrm>
            <a:off x="398078" y="130629"/>
            <a:ext cx="194429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>
              <a:lnSpc>
                <a:spcPct val="150000"/>
              </a:lnSpc>
            </a:pPr>
            <a:r>
              <a:rPr lang="zh-CN" altLang="en-US" sz="28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拓展阅读</a:t>
            </a:r>
            <a:endParaRPr lang="en-US" altLang="zh-CN" sz="2800" b="1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9925177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/>
        </p:nvSpPr>
        <p:spPr>
          <a:xfrm>
            <a:off x="294161" y="1316390"/>
            <a:ext cx="1157201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ctr">
              <a:lnSpc>
                <a:spcPct val="150000"/>
              </a:lnSpc>
            </a:pPr>
            <a:r>
              <a: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rPr>
              <a:t>首先，他往往是从大处把握对象，得其神气略其形色，李白似乎常常是站在高处鸟瞰世界，能看到大景观，得到大气象，其诗：“登高壮观天地间，大江茫茫去不还。”就正好说明了他自己常取的视角。又如“山随平野尽，江入大荒流。”“秋色无远近，出门尽寒山。”“天门中断楚江开，碧水东流至此回。”这些诗句都是因宏观的视角而形成宏伟的境界。如果以杜甫、孟浩然与李白比较，李白的这个特点就更显然了。杜甫以体贴入微笔触细腻而见长，他能刻画别人看不到的景物内层的涟漪，表现自己内心深处情感的细微波动。孟浩然的特点是淡。他的心情是淡的，他的笔墨也是淡的，“淡得看不见诗了，才是真正孟浩然的诗”。他的诗如一杯清茶、一缕清烟、一片月光、一丝云影。对他们我不想有所轩轾，只是想指出，孟浩然的境界是世外境界，杜甫的境界是人生境界，而李白的境界则是宇宙境界。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1583E858-858B-B44E-85D1-0714BFD1CCB3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55188815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/>
        </p:nvSpPr>
        <p:spPr>
          <a:xfrm>
            <a:off x="294161" y="1316390"/>
            <a:ext cx="11572010" cy="3000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ctr">
              <a:lnSpc>
                <a:spcPct val="150000"/>
              </a:lnSpc>
            </a:pPr>
            <a:r>
              <a: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rPr>
              <a:t>其次，李白处理人事的态度往往是极其洒脱的，对其所爱的人他有火一般热烈的感情，也许因为这火太旺了反而难以持久；更可能是因为他以宇宙之眼光看待人事，反而把常人看重的种种关系看得无关紧要了。家庭、妻子、儿女、父母、兄弟，在他的诗里几乎没有地位。李白看重友谊，他写过许多热情洋溢的赠友诗，其中有的诗句足以永远暖人心房，诸如“我寄愁心与明月，随君直到夜郎西。”“狂风吹我心，西挂咸阳树。”但他的诗集里很少有两首以上同赠一人的。杜甫有十一首诗赠他或怀念他，但他只有一首调侃诗给杜甫。他比杜甫年长十一岁，杜甫近乎他的后辈，这也许有点关系，可是更主要的原因在于他那洒脱的气质。对于一个自视可与宇宙等量的人，这情形并不奇怪。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1583E858-858B-B44E-85D1-0714BFD1CCB3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11850972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/>
        </p:nvSpPr>
        <p:spPr>
          <a:xfrm>
            <a:off x="294161" y="1316390"/>
            <a:ext cx="1157201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ctr">
              <a:lnSpc>
                <a:spcPct val="150000"/>
              </a:lnSpc>
            </a:pPr>
            <a:r>
              <a: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rPr>
              <a:t>第三，最重要的是李白既然感到自己与宇宙等量，遂亦能保持自己独立的人格，我就是我，既不必为某种现实的目的而取媚于人，也不必因某种外界的压力而改变自己。李白既然可与宇宙等量，当然也就可与帝王齐观，而视权贵如草芥了。李白虽欲跻身于庙堂，但并不肯为此而折腰。他虽曾因玄宗的幸遇而自鸣得意，也曾偶尔写过几首干谒之作，但总的看来他是坚持了“安能摧眉折腰事权贵”的态度。李白目无权贵，但对苍生百姓却是亲切的。且看</a:t>
            </a:r>
            <a:r>
              <a:rPr lang="en-US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rPr>
              <a:t>宿五松山下媪家</a:t>
            </a:r>
            <a:r>
              <a:rPr lang="en-US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  <a:r>
              <a: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rPr>
              <a:t>，“</a:t>
            </a:r>
            <a:r>
              <a:rPr lang="en-US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……</a:t>
            </a:r>
            <a:r>
              <a: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rPr>
              <a:t>令人惭漂母，三谢不能餐。”对五松山下这位荀老太太，李白是何等谦逊、何等体贴。而这与笑傲王侯的那个人正是同一个李白！李白的伟大与可爱于此可见，这首诗的境界看似平凡，其实是极其宏伟的。倘若没有一个宽广的胸襟，怎能写出这样的诗歌？这首诗从另一方面展现了李白的不凡境界。</a:t>
            </a:r>
          </a:p>
          <a:p>
            <a:pPr indent="457200" algn="r" fontAlgn="ctr">
              <a:lnSpc>
                <a:spcPct val="150000"/>
              </a:lnSpc>
            </a:pPr>
            <a:r>
              <a: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rPr>
              <a:t>（选自袁行霈著</a:t>
            </a:r>
            <a:r>
              <a:rPr lang="en-US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rPr>
              <a:t>中国诗歌艺术研究</a:t>
            </a:r>
            <a:r>
              <a:rPr lang="en-US" altLang="zh-CN"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  <a:r>
              <a: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rPr>
              <a:t>，有删节）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1583E858-858B-B44E-85D1-0714BFD1CCB3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8642048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/>
        </p:nvSpPr>
        <p:spPr>
          <a:xfrm>
            <a:off x="484312" y="130629"/>
            <a:ext cx="11223375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fontAlgn="ctr">
              <a:lnSpc>
                <a:spcPct val="150000"/>
              </a:lnSpc>
              <a:buFont typeface="Wingdings" pitchFamily="2" charset="2"/>
              <a:buChar char="n"/>
            </a:pPr>
            <a:r>
              <a:rPr lang="zh-CN" altLang="en-US" sz="28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素材积累</a:t>
            </a:r>
            <a:endParaRPr lang="en-US" altLang="zh-CN" sz="2800" b="1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  <a:p>
            <a:pPr algn="ctr" fontAlgn="ctr">
              <a:lnSpc>
                <a:spcPct val="150000"/>
              </a:lnSpc>
            </a:pPr>
            <a:r>
              <a:rPr lang="zh-CN" altLang="en-US" sz="32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李白名句</a:t>
            </a:r>
          </a:p>
          <a:p>
            <a:pPr lvl="2" fontAlgn="ctr">
              <a:lnSpc>
                <a:spcPct val="150000"/>
              </a:lnSpc>
            </a:pPr>
            <a:r>
              <a:rPr lang="en-US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1.</a:t>
            </a: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一水牵愁万里长。</a:t>
            </a:r>
          </a:p>
          <a:p>
            <a:pPr lvl="2" fontAlgn="ctr">
              <a:lnSpc>
                <a:spcPct val="150000"/>
              </a:lnSpc>
            </a:pPr>
            <a:r>
              <a:rPr lang="en-US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2.</a:t>
            </a: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何日平胡虏，良人罢远征。</a:t>
            </a:r>
          </a:p>
          <a:p>
            <a:pPr lvl="2" fontAlgn="ctr">
              <a:lnSpc>
                <a:spcPct val="150000"/>
              </a:lnSpc>
            </a:pPr>
            <a:r>
              <a:rPr lang="en-US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3.</a:t>
            </a: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君泪盈。妾泪盈。罗带同心结未成。江边潮已平。</a:t>
            </a:r>
          </a:p>
          <a:p>
            <a:pPr lvl="2" fontAlgn="ctr">
              <a:lnSpc>
                <a:spcPct val="150000"/>
              </a:lnSpc>
            </a:pPr>
            <a:r>
              <a:rPr lang="en-US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4.</a:t>
            </a: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美人卷珠帘，深坐蹙蛾眉。但见泪痕湿，不知心恨谁。</a:t>
            </a:r>
          </a:p>
          <a:p>
            <a:pPr lvl="2" fontAlgn="ctr">
              <a:lnSpc>
                <a:spcPct val="150000"/>
              </a:lnSpc>
            </a:pPr>
            <a:r>
              <a:rPr lang="en-US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5.</a:t>
            </a: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国耻未雪，何由成名？</a:t>
            </a:r>
          </a:p>
          <a:p>
            <a:pPr lvl="2" fontAlgn="ctr">
              <a:lnSpc>
                <a:spcPct val="150000"/>
              </a:lnSpc>
            </a:pPr>
            <a:r>
              <a:rPr lang="en-US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6.</a:t>
            </a: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此夜曲中闻折柳，何人不起故国情。</a:t>
            </a:r>
          </a:p>
          <a:p>
            <a:pPr lvl="2" fontAlgn="ctr">
              <a:lnSpc>
                <a:spcPct val="150000"/>
              </a:lnSpc>
            </a:pPr>
            <a:r>
              <a:rPr lang="en-US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7.</a:t>
            </a: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桃花潭水三千尺，不及汪伦送我情。</a:t>
            </a:r>
          </a:p>
          <a:p>
            <a:pPr lvl="2" fontAlgn="ctr">
              <a:lnSpc>
                <a:spcPct val="150000"/>
              </a:lnSpc>
            </a:pPr>
            <a:r>
              <a:rPr lang="en-US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8.</a:t>
            </a: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奸臣欲窃位。树党自相群。</a:t>
            </a:r>
          </a:p>
          <a:p>
            <a:pPr lvl="2" fontAlgn="ctr">
              <a:lnSpc>
                <a:spcPct val="150000"/>
              </a:lnSpc>
            </a:pPr>
            <a:r>
              <a:rPr lang="en-US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9.</a:t>
            </a: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绵城虽云乐，不如早还家。</a:t>
            </a:r>
          </a:p>
          <a:p>
            <a:pPr lvl="2" fontAlgn="ctr">
              <a:lnSpc>
                <a:spcPct val="150000"/>
              </a:lnSpc>
            </a:pPr>
            <a:r>
              <a:rPr lang="en-US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10.</a:t>
            </a: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花间一壶酒，独酌无相亲。</a:t>
            </a:r>
          </a:p>
          <a:p>
            <a:pPr lvl="2" fontAlgn="ctr">
              <a:lnSpc>
                <a:spcPct val="150000"/>
              </a:lnSpc>
            </a:pPr>
            <a:r>
              <a:rPr lang="en-US" altLang="zh-CN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11.</a:t>
            </a:r>
            <a:r>
              <a:rPr lang="zh-CN" altLang="en-US" sz="2000">
                <a:latin typeface="Microsoft YaHei" panose="020b0503020204020204" pitchFamily="34" charset="-122"/>
                <a:ea typeface="Microsoft YaHei" panose="020b0503020204020204" pitchFamily="34" charset="-122"/>
              </a:rPr>
              <a:t>吾观自古贤达人，成功不退皆殒身。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1583E858-858B-B44E-85D1-0714BFD1CCB3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9399720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/>
        </p:nvSpPr>
        <p:spPr>
          <a:xfrm>
            <a:off x="5295899" y="1470375"/>
            <a:ext cx="6420085" cy="3269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000" b="1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在我国的历史上，曾经出现过一位伟大的浪漫主义诗人，被人们尊称为“诗仙”。 他是谁？（李白）李白初到长安，贺知章往访，看到了李白写的</a:t>
            </a:r>
            <a:r>
              <a:rPr lang="en-US" altLang="zh-CN" sz="2000" b="1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lang="zh-CN" altLang="en-US" sz="2000" b="1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蜀道难</a:t>
            </a:r>
            <a:r>
              <a:rPr lang="en-US" altLang="zh-CN" sz="2000" b="1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  <a:r>
              <a:rPr lang="zh-CN" altLang="en-US" sz="2000" b="1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，他看完了之后，大叹一声：“李白不是人，你是天上的仙人被贬谪到人世上了啊”，所以李白被我们尊称为“诗仙”，那么这首给李白带来“诗仙”美誉的</a:t>
            </a:r>
            <a:r>
              <a:rPr lang="en-US" altLang="zh-CN" sz="2000" b="1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lang="zh-CN" altLang="en-US" sz="2000" b="1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蜀道难</a:t>
            </a:r>
            <a:r>
              <a:rPr lang="en-US" altLang="zh-CN" sz="2000" b="1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  <a:r>
              <a:rPr lang="zh-CN" altLang="en-US" sz="2000" b="1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究竟是什么样子的呢？我们今天一起来学习一下。</a:t>
            </a:r>
          </a:p>
        </p:txBody>
      </p:sp>
      <p:sp>
        <p:nvSpPr>
          <p:cNvPr id="82" name="文本框 81"/>
          <p:cNvSpPr txBox="1"/>
          <p:nvPr/>
        </p:nvSpPr>
        <p:spPr>
          <a:xfrm>
            <a:off x="2115865" y="633489"/>
            <a:ext cx="2055141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激趣导入</a:t>
            </a:r>
            <a:endParaRPr lang="en-US" altLang="zh-CN" sz="2000">
              <a:solidFill>
                <a:schemeClr val="tx1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+mn-ea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1583E858-858B-B44E-85D1-0714BFD1CCB3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6EF884E-D6BA-DF46-97B2-EF54C161FC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987" y="1659568"/>
            <a:ext cx="3502000" cy="353886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08729609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8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4">
            <a:lum/>
          </a:blip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" name="矩形 20"/>
          <p:cNvSpPr/>
          <p:nvPr/>
        </p:nvSpPr>
        <p:spPr>
          <a:xfrm>
            <a:off x="0" y="0"/>
            <a:ext cx="12310110" cy="7011035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632710" y="4160520"/>
            <a:ext cx="6924675" cy="433705"/>
            <a:chOff x="2055" y="8307"/>
            <a:chExt cx="10905" cy="683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2055" y="8307"/>
              <a:ext cx="10905" cy="1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直角三角形 5"/>
            <p:cNvSpPr/>
            <p:nvPr/>
          </p:nvSpPr>
          <p:spPr>
            <a:xfrm flipV="1">
              <a:off x="2055" y="8451"/>
              <a:ext cx="539" cy="539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sp>
        <p:nvSpPr>
          <p:cNvPr id="82" name="文本框 81"/>
          <p:cNvSpPr txBox="1"/>
          <p:nvPr/>
        </p:nvSpPr>
        <p:spPr>
          <a:xfrm>
            <a:off x="2803842" y="3047999"/>
            <a:ext cx="6296660" cy="7620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结  束</a:t>
            </a:r>
            <a:endParaRPr lang="en-US" altLang="zh-CN" sz="360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+mn-ea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5ECEDBE4-AACA-244A-812A-6D55FED1482F}"/>
              </a:ext>
            </a:extLst>
          </p:cNvPr>
          <p:cNvSpPr/>
          <p:nvPr/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84" name="New picture" hidden="1"/>
          <p:cNvPicPr/>
          <p:nvPr/>
        </p:nvPicPr>
        <p:blipFill>
          <a:blip r:embed="rId3"/>
          <a:stretch>
            <a:fillRect/>
          </a:stretch>
        </p:blipFill>
        <p:spPr>
          <a:xfrm>
            <a:off x="10553700" y="11163300"/>
            <a:ext cx="304800" cy="3556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251389076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39259A4A-B2B1-D947-9ED7-B91CD5AB4F64}"/>
              </a:ext>
            </a:extLst>
          </p:cNvPr>
          <p:cNvGrpSpPr/>
          <p:nvPr/>
        </p:nvGrpSpPr>
        <p:grpSpPr>
          <a:xfrm>
            <a:off x="473894" y="2603841"/>
            <a:ext cx="3630504" cy="1650318"/>
            <a:chOff x="115910" y="768032"/>
            <a:chExt cx="4954270" cy="495427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-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894" r="23894"/>
            <a:stretch>
              <a:fillRect/>
            </a:stretch>
          </p:blipFill>
          <p:spPr>
            <a:xfrm>
              <a:off x="115910" y="768032"/>
              <a:ext cx="4954270" cy="4954270"/>
            </a:xfrm>
            <a:prstGeom prst="roundRect">
              <a:avLst>
                <a:gd name="adj" fmla="val 11111"/>
              </a:avLst>
            </a:prstGeom>
            <a:ln w="190500" cap="rnd">
              <a:solidFill>
                <a:srgbClr val="C8C6BD"/>
              </a:solidFill>
              <a:prstDash val="solid"/>
            </a:ln>
            <a:effectLst>
              <a:outerShdw blurRad="101600" dist="50800" dir="7200000" algn="tl" rotWithShape="0">
                <a:srgbClr val="000000">
                  <a:alpha val="45000"/>
                </a:srgbClr>
              </a:outerShdw>
            </a:effectLst>
            <a:scene3d>
              <a:camera prst="perspectiveFront" fov="5400000"/>
              <a:lightRig rig="threePt" dir="t">
                <a:rot lat="0" lon="0" rev="19200000"/>
              </a:lightRig>
            </a:scene3d>
            <a:sp3d extrusionH="25400">
              <a:bevelT w="304800" h="152400" prst="hardEdge"/>
              <a:extrusionClr>
                <a:srgbClr val="FFFFFF"/>
              </a:extrusionClr>
            </a:sp3d>
          </p:spPr>
        </p:pic>
        <p:sp>
          <p:nvSpPr>
            <p:cNvPr id="6" name="文本框 5"/>
            <p:cNvSpPr txBox="1"/>
            <p:nvPr/>
          </p:nvSpPr>
          <p:spPr>
            <a:xfrm>
              <a:off x="1342390" y="2553968"/>
              <a:ext cx="2522219" cy="945950"/>
            </a:xfrm>
            <a:prstGeom prst="rect">
              <a:avLst/>
            </a:prstGeom>
            <a:solidFill>
              <a:schemeClr val="accent2">
                <a:lumMod val="20000"/>
                <a:lumOff val="80000"/>
                <a:alpha val="62000"/>
              </a:schemeClr>
            </a:solidFill>
          </p:spPr>
          <p:txBody>
            <a:bodyPr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3200" b="1"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素养目标</a:t>
              </a:r>
              <a:endParaRPr lang="en-US" altLang="zh-CN" sz="3200" b="1"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80BF7935-3655-4047-BE88-ABD7E0840718}"/>
              </a:ext>
            </a:extLst>
          </p:cNvPr>
          <p:cNvSpPr txBox="1"/>
          <p:nvPr/>
        </p:nvSpPr>
        <p:spPr>
          <a:xfrm>
            <a:off x="4308707" y="2717555"/>
            <a:ext cx="8018706" cy="1422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1.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了解李白的生平及其成就，了解诗歌的写作背景。</a:t>
            </a: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2.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品味其飘逸豪放、流转自然的语言，体会其诗作的艺术风格。</a:t>
            </a: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3.</a:t>
            </a:r>
            <a:r>
              <a: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走近激情、浪漫、诗性和放达，探究诗歌的主旨。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等腰三角形 4"/>
          <p:cNvSpPr/>
          <p:nvPr/>
        </p:nvSpPr>
        <p:spPr>
          <a:xfrm rot="16200000">
            <a:off x="6224270" y="1241425"/>
            <a:ext cx="7632700" cy="4374515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8211185" y="-10795"/>
            <a:ext cx="3985895" cy="6894830"/>
            <a:chOff x="12931" y="-12"/>
            <a:chExt cx="6277" cy="10858"/>
          </a:xfrm>
        </p:grpSpPr>
        <p:sp>
          <p:nvSpPr>
            <p:cNvPr id="4" name="等腰三角形 3"/>
            <p:cNvSpPr/>
            <p:nvPr/>
          </p:nvSpPr>
          <p:spPr>
            <a:xfrm rot="16200000">
              <a:off x="10687" y="2301"/>
              <a:ext cx="10833" cy="6208"/>
            </a:xfrm>
            <a:prstGeom prst="triangle">
              <a:avLst/>
            </a:prstGeom>
            <a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6" name="等腰三角形 5"/>
            <p:cNvSpPr/>
            <p:nvPr/>
          </p:nvSpPr>
          <p:spPr>
            <a:xfrm rot="16200000">
              <a:off x="10618" y="2326"/>
              <a:ext cx="10833" cy="6208"/>
            </a:xfrm>
            <a:prstGeom prst="triangle">
              <a:avLst/>
            </a:prstGeom>
            <a:solidFill>
              <a:schemeClr val="tx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8957310" y="3079115"/>
            <a:ext cx="2908300" cy="7010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b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目  录</a:t>
            </a:r>
            <a:endParaRPr lang="en-US" altLang="zh-CN" sz="4000" b="1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+mn-ea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611643B7-28D3-3946-BC2A-3E2D65F56A87}"/>
              </a:ext>
            </a:extLst>
          </p:cNvPr>
          <p:cNvGrpSpPr/>
          <p:nvPr/>
        </p:nvGrpSpPr>
        <p:grpSpPr>
          <a:xfrm>
            <a:off x="1064260" y="887095"/>
            <a:ext cx="6149975" cy="822960"/>
            <a:chOff x="1064260" y="887095"/>
            <a:chExt cx="6149975" cy="822960"/>
          </a:xfrm>
        </p:grpSpPr>
        <p:grpSp>
          <p:nvGrpSpPr>
            <p:cNvPr id="11" name="组合 10"/>
            <p:cNvGrpSpPr/>
            <p:nvPr/>
          </p:nvGrpSpPr>
          <p:grpSpPr>
            <a:xfrm>
              <a:off x="1064260" y="970280"/>
              <a:ext cx="732155" cy="656590"/>
              <a:chOff x="3668" y="3216"/>
              <a:chExt cx="1257" cy="1127"/>
            </a:xfrm>
          </p:grpSpPr>
          <p:sp>
            <p:nvSpPr>
              <p:cNvPr id="10" name="等腰三角形 9"/>
              <p:cNvSpPr/>
              <p:nvPr/>
            </p:nvSpPr>
            <p:spPr>
              <a:xfrm rot="5400000">
                <a:off x="3590" y="3294"/>
                <a:ext cx="1127" cy="971"/>
              </a:xfrm>
              <a:prstGeom prst="triangle">
                <a:avLst/>
              </a:prstGeom>
              <a:solidFill>
                <a:schemeClr val="tx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9" name="等腰三角形 8"/>
              <p:cNvSpPr/>
              <p:nvPr/>
            </p:nvSpPr>
            <p:spPr>
              <a:xfrm rot="5400000">
                <a:off x="3876" y="3294"/>
                <a:ext cx="1127" cy="971"/>
              </a:xfrm>
              <a:prstGeom prst="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  <p:sp>
          <p:nvSpPr>
            <p:cNvPr id="13" name="文本框 12"/>
            <p:cNvSpPr txBox="1"/>
            <p:nvPr/>
          </p:nvSpPr>
          <p:spPr>
            <a:xfrm>
              <a:off x="3062605" y="1069975"/>
              <a:ext cx="415163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fontAlgn="auto">
                <a:lnSpc>
                  <a:spcPct val="100000"/>
                </a:lnSpc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+mn-ea"/>
                </a:rPr>
                <a:t>知人论世</a:t>
              </a:r>
              <a:endParaRPr lang="en-US" altLang="zh-CN" sz="2800" b="1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889760" y="887095"/>
              <a:ext cx="1056005" cy="8229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01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9149C12A-16F1-D345-8276-090F4ABAE3B0}"/>
              </a:ext>
            </a:extLst>
          </p:cNvPr>
          <p:cNvGrpSpPr/>
          <p:nvPr/>
        </p:nvGrpSpPr>
        <p:grpSpPr>
          <a:xfrm>
            <a:off x="1064260" y="2308860"/>
            <a:ext cx="6149975" cy="822960"/>
            <a:chOff x="1064260" y="2308860"/>
            <a:chExt cx="6149975" cy="822960"/>
          </a:xfrm>
        </p:grpSpPr>
        <p:grpSp>
          <p:nvGrpSpPr>
            <p:cNvPr id="14" name="组合 13"/>
            <p:cNvGrpSpPr/>
            <p:nvPr/>
          </p:nvGrpSpPr>
          <p:grpSpPr>
            <a:xfrm>
              <a:off x="1064260" y="2392045"/>
              <a:ext cx="732155" cy="656590"/>
              <a:chOff x="3668" y="3216"/>
              <a:chExt cx="1257" cy="1127"/>
            </a:xfrm>
          </p:grpSpPr>
          <p:sp>
            <p:nvSpPr>
              <p:cNvPr id="15" name="等腰三角形 14"/>
              <p:cNvSpPr/>
              <p:nvPr/>
            </p:nvSpPr>
            <p:spPr>
              <a:xfrm rot="5400000">
                <a:off x="3590" y="3294"/>
                <a:ext cx="1127" cy="971"/>
              </a:xfrm>
              <a:prstGeom prst="triangle">
                <a:avLst/>
              </a:prstGeom>
              <a:solidFill>
                <a:schemeClr val="tx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16" name="等腰三角形 15"/>
              <p:cNvSpPr/>
              <p:nvPr/>
            </p:nvSpPr>
            <p:spPr>
              <a:xfrm rot="5400000">
                <a:off x="3876" y="3294"/>
                <a:ext cx="1127" cy="971"/>
              </a:xfrm>
              <a:prstGeom prst="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  <p:sp>
          <p:nvSpPr>
            <p:cNvPr id="17" name="文本框 16"/>
            <p:cNvSpPr txBox="1"/>
            <p:nvPr/>
          </p:nvSpPr>
          <p:spPr>
            <a:xfrm>
              <a:off x="3062605" y="2491740"/>
              <a:ext cx="415163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fontAlgn="auto">
                <a:lnSpc>
                  <a:spcPct val="100000"/>
                </a:lnSpc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+mn-ea"/>
                </a:rPr>
                <a:t>初读课文</a:t>
              </a:r>
              <a:endParaRPr lang="en-US" altLang="zh-CN" sz="2800" b="1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889760" y="2308860"/>
              <a:ext cx="1056005" cy="8229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02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12497D40-7695-DF4B-AE6E-BBE0586AAACF}"/>
              </a:ext>
            </a:extLst>
          </p:cNvPr>
          <p:cNvGrpSpPr/>
          <p:nvPr/>
        </p:nvGrpSpPr>
        <p:grpSpPr>
          <a:xfrm>
            <a:off x="1064260" y="3731260"/>
            <a:ext cx="6149975" cy="822960"/>
            <a:chOff x="1064260" y="3731260"/>
            <a:chExt cx="6149975" cy="822960"/>
          </a:xfrm>
        </p:grpSpPr>
        <p:grpSp>
          <p:nvGrpSpPr>
            <p:cNvPr id="19" name="组合 18"/>
            <p:cNvGrpSpPr/>
            <p:nvPr/>
          </p:nvGrpSpPr>
          <p:grpSpPr>
            <a:xfrm>
              <a:off x="1064260" y="3814445"/>
              <a:ext cx="732155" cy="656590"/>
              <a:chOff x="3668" y="3216"/>
              <a:chExt cx="1257" cy="1127"/>
            </a:xfrm>
          </p:grpSpPr>
          <p:sp>
            <p:nvSpPr>
              <p:cNvPr id="20" name="等腰三角形 19"/>
              <p:cNvSpPr/>
              <p:nvPr/>
            </p:nvSpPr>
            <p:spPr>
              <a:xfrm rot="5400000">
                <a:off x="3590" y="3294"/>
                <a:ext cx="1127" cy="971"/>
              </a:xfrm>
              <a:prstGeom prst="triangle">
                <a:avLst/>
              </a:prstGeom>
              <a:solidFill>
                <a:schemeClr val="tx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21" name="等腰三角形 20"/>
              <p:cNvSpPr/>
              <p:nvPr/>
            </p:nvSpPr>
            <p:spPr>
              <a:xfrm rot="5400000">
                <a:off x="3876" y="3294"/>
                <a:ext cx="1127" cy="971"/>
              </a:xfrm>
              <a:prstGeom prst="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  <p:sp>
          <p:nvSpPr>
            <p:cNvPr id="22" name="文本框 21"/>
            <p:cNvSpPr txBox="1"/>
            <p:nvPr/>
          </p:nvSpPr>
          <p:spPr>
            <a:xfrm>
              <a:off x="3062605" y="3914140"/>
              <a:ext cx="415163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fontAlgn="auto">
                <a:lnSpc>
                  <a:spcPct val="100000"/>
                </a:lnSpc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+mn-ea"/>
                </a:rPr>
                <a:t>文本研读</a:t>
              </a:r>
              <a:endParaRPr lang="en-US" altLang="zh-CN" sz="2800" b="1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889760" y="3731260"/>
              <a:ext cx="1056005" cy="8229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03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BF8A6793-3BE9-6C45-9AF3-80A18BC5D178}"/>
              </a:ext>
            </a:extLst>
          </p:cNvPr>
          <p:cNvGrpSpPr/>
          <p:nvPr/>
        </p:nvGrpSpPr>
        <p:grpSpPr>
          <a:xfrm>
            <a:off x="1064260" y="5168265"/>
            <a:ext cx="6149975" cy="822960"/>
            <a:chOff x="1064260" y="5168265"/>
            <a:chExt cx="6149975" cy="822960"/>
          </a:xfrm>
        </p:grpSpPr>
        <p:grpSp>
          <p:nvGrpSpPr>
            <p:cNvPr id="24" name="组合 23"/>
            <p:cNvGrpSpPr/>
            <p:nvPr/>
          </p:nvGrpSpPr>
          <p:grpSpPr>
            <a:xfrm>
              <a:off x="1064260" y="5251450"/>
              <a:ext cx="732155" cy="656590"/>
              <a:chOff x="3668" y="3216"/>
              <a:chExt cx="1257" cy="1127"/>
            </a:xfrm>
          </p:grpSpPr>
          <p:sp>
            <p:nvSpPr>
              <p:cNvPr id="25" name="等腰三角形 24"/>
              <p:cNvSpPr/>
              <p:nvPr/>
            </p:nvSpPr>
            <p:spPr>
              <a:xfrm rot="5400000">
                <a:off x="3590" y="3294"/>
                <a:ext cx="1127" cy="971"/>
              </a:xfrm>
              <a:prstGeom prst="triangle">
                <a:avLst/>
              </a:prstGeom>
              <a:solidFill>
                <a:schemeClr val="tx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  <p:sp>
            <p:nvSpPr>
              <p:cNvPr id="26" name="等腰三角形 25"/>
              <p:cNvSpPr/>
              <p:nvPr/>
            </p:nvSpPr>
            <p:spPr>
              <a:xfrm rot="5400000">
                <a:off x="3876" y="3294"/>
                <a:ext cx="1127" cy="971"/>
              </a:xfrm>
              <a:prstGeom prst="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Microsoft YaHei" panose="020b0503020204020204" pitchFamily="34" charset="-122"/>
                  <a:ea typeface="Microsoft YaHei" panose="020b0503020204020204" pitchFamily="34" charset="-122"/>
                </a:endParaRPr>
              </a:p>
            </p:txBody>
          </p:sp>
        </p:grpSp>
        <p:sp>
          <p:nvSpPr>
            <p:cNvPr id="27" name="文本框 26"/>
            <p:cNvSpPr txBox="1"/>
            <p:nvPr/>
          </p:nvSpPr>
          <p:spPr>
            <a:xfrm>
              <a:off x="3062605" y="5351145"/>
              <a:ext cx="415163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fontAlgn="auto">
                <a:lnSpc>
                  <a:spcPct val="100000"/>
                </a:lnSpc>
              </a:pPr>
              <a:r>
                <a:rPr lang="zh-CN" altLang="en-US" sz="28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  <a:sym typeface="+mn-ea"/>
                </a:rPr>
                <a:t>拓展阅读</a:t>
              </a:r>
              <a:endParaRPr lang="en-US" altLang="zh-CN" sz="2800" b="1">
                <a:solidFill>
                  <a:schemeClr val="tx1">
                    <a:lumMod val="85000"/>
                    <a:lumOff val="15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889760" y="5168265"/>
              <a:ext cx="1056005" cy="8229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04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3597014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" name="组合 5"/>
          <p:cNvGrpSpPr/>
          <p:nvPr/>
        </p:nvGrpSpPr>
        <p:grpSpPr>
          <a:xfrm>
            <a:off x="213360" y="274780"/>
            <a:ext cx="11765280" cy="6452236"/>
            <a:chOff x="213360" y="202564"/>
            <a:chExt cx="11765280" cy="6452236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303" b="1303"/>
            <a:stretch>
              <a:fillRect/>
            </a:stretch>
          </p:blipFill>
          <p:spPr>
            <a:xfrm>
              <a:off x="213360" y="202565"/>
              <a:ext cx="11765280" cy="6452235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213360" y="202564"/>
              <a:ext cx="11765280" cy="6452235"/>
            </a:xfrm>
            <a:prstGeom prst="rect">
              <a:avLst/>
            </a:pr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sp>
        <p:nvSpPr>
          <p:cNvPr id="15" name="Freeform: Shape 14"/>
          <p:cNvSpPr/>
          <p:nvPr/>
        </p:nvSpPr>
        <p:spPr bwMode="auto">
          <a:xfrm>
            <a:off x="958531" y="927099"/>
            <a:ext cx="3634105" cy="4159250"/>
          </a:xfrm>
          <a:custGeom>
            <a:gdLst>
              <a:gd name="connsiteX0" fmla="*/ 0 w 9074052"/>
              <a:gd name="connsiteY0" fmla="*/ 0 h 9074052"/>
              <a:gd name="connsiteX1" fmla="*/ 9074052 w 9074052"/>
              <a:gd name="connsiteY1" fmla="*/ 0 h 9074052"/>
              <a:gd name="connsiteX2" fmla="*/ 9074052 w 9074052"/>
              <a:gd name="connsiteY2" fmla="*/ 6552727 h 9074052"/>
              <a:gd name="connsiteX3" fmla="*/ 6552727 w 9074052"/>
              <a:gd name="connsiteY3" fmla="*/ 9074052 h 9074052"/>
              <a:gd name="connsiteX4" fmla="*/ 0 w 9074052"/>
              <a:gd name="connsiteY4" fmla="*/ 9074052 h 907405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074052" h="9074052">
                <a:moveTo>
                  <a:pt x="0" y="0"/>
                </a:moveTo>
                <a:lnTo>
                  <a:pt x="9074052" y="0"/>
                </a:lnTo>
                <a:lnTo>
                  <a:pt x="9074052" y="6552727"/>
                </a:lnTo>
                <a:lnTo>
                  <a:pt x="6552727" y="9074052"/>
                </a:lnTo>
                <a:lnTo>
                  <a:pt x="0" y="9074052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32000"/>
            </a:schemeClr>
          </a:solidFill>
          <a:ln w="63500">
            <a:solidFill>
              <a:schemeClr val="bg1"/>
            </a:solidFill>
            <a:miter lim="800000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255077" y="2512551"/>
            <a:ext cx="3041015" cy="9883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marR="0" indent="-571500" algn="l" defTabSz="914400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n"/>
              <a:defRPr/>
            </a:pPr>
            <a:r>
              <a:rPr lang="zh-CN" altLang="en-US" sz="4400" b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知人论世</a:t>
            </a:r>
            <a:endParaRPr kumimoji="0" lang="zh-CN" altLang="en-US" sz="4400" b="1" i="1" kern="0" cap="none" spc="600" normalizeH="0" baseline="0" noProof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38250" y="1816735"/>
            <a:ext cx="27387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第一部分</a:t>
            </a:r>
            <a:endParaRPr lang="en-US" altLang="zh-CN" sz="3200" b="1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93" r="9993"/>
          <a:stretch>
            <a:fillRect/>
          </a:stretch>
        </p:blipFill>
        <p:spPr>
          <a:xfrm>
            <a:off x="155331" y="779050"/>
            <a:ext cx="4895536" cy="5299899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矩形 4"/>
          <p:cNvSpPr/>
          <p:nvPr/>
        </p:nvSpPr>
        <p:spPr>
          <a:xfrm>
            <a:off x="4321581" y="1246910"/>
            <a:ext cx="7715088" cy="4254892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571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089900" y="229111"/>
            <a:ext cx="2844801" cy="783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zh-CN" altLang="en-US" sz="3600" b="1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了解</a:t>
            </a:r>
            <a:r>
              <a:rPr lang="zh-CN" altLang="en-US" sz="36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李白</a:t>
            </a:r>
            <a:endParaRPr sz="3600" b="1">
              <a:solidFill>
                <a:schemeClr val="tx1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436207" y="1779557"/>
            <a:ext cx="7485836" cy="3367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b="1">
                <a:solidFill>
                  <a:schemeClr val="accent1">
                    <a:lumMod val="40000"/>
                    <a:lumOff val="6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李白</a:t>
            </a:r>
            <a:r>
              <a:rPr lang="en-US" altLang="zh-CN" b="1">
                <a:solidFill>
                  <a:schemeClr val="accent1">
                    <a:lumMod val="40000"/>
                    <a:lumOff val="6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(701—762)</a:t>
            </a:r>
            <a:r>
              <a:rPr lang="zh-CN" altLang="en-US" b="1">
                <a:solidFill>
                  <a:schemeClr val="accent1">
                    <a:lumMod val="40000"/>
                    <a:lumOff val="6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，字太白，号青莲居士，盛唐时期的著名诗人。</a:t>
            </a:r>
            <a:r>
              <a:rPr lang="zh-CN" altLang="en-US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平生有“大济苍生”之志，但不被重用，加之个人的傲岸不羁，于是放浪形骸，寄情山水，诗酒逍遥，最后客死安徽当涂。</a:t>
            </a:r>
            <a:r>
              <a:rPr lang="zh-CN" altLang="en-US" b="1">
                <a:solidFill>
                  <a:schemeClr val="accent1">
                    <a:lumMod val="40000"/>
                    <a:lumOff val="60000"/>
                  </a:schemeClr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李白是继屈原之后最具个性特色、最伟大的浪漫主义诗人，有“诗仙”之美誉，与杜甫并称“李杜”。</a:t>
            </a:r>
          </a:p>
          <a:p>
            <a:pPr indent="457200">
              <a:lnSpc>
                <a:spcPct val="150000"/>
              </a:lnSpc>
            </a:pPr>
            <a:r>
              <a:rPr lang="zh-CN" altLang="en-US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诗风雄奇豪放，想象丰富，语言流转自然，音律和谐多变。诗作</a:t>
            </a:r>
            <a:r>
              <a:rPr lang="en-US" altLang="zh-CN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《</a:t>
            </a:r>
            <a:r>
              <a:rPr lang="zh-CN" altLang="en-US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蜀道难</a:t>
            </a:r>
            <a:r>
              <a:rPr lang="en-US" altLang="zh-CN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》《</a:t>
            </a:r>
            <a:r>
              <a:rPr lang="zh-CN" altLang="en-US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行路难</a:t>
            </a:r>
            <a:r>
              <a:rPr lang="en-US" altLang="zh-CN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》《</a:t>
            </a:r>
            <a:r>
              <a:rPr lang="zh-CN" altLang="en-US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梦游天姥吟留别</a:t>
            </a:r>
            <a:r>
              <a:rPr lang="en-US" altLang="zh-CN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》《</a:t>
            </a:r>
            <a:r>
              <a:rPr lang="zh-CN" altLang="en-US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静夜思</a:t>
            </a:r>
            <a:r>
              <a:rPr lang="en-US" altLang="zh-CN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》《</a:t>
            </a:r>
            <a:r>
              <a:rPr lang="zh-CN" altLang="en-US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早发白帝城</a:t>
            </a:r>
            <a:r>
              <a:rPr lang="en-US" altLang="zh-CN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》</a:t>
            </a:r>
            <a:r>
              <a:rPr lang="zh-CN" altLang="en-US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等最能代表其艺术特色。</a:t>
            </a:r>
          </a:p>
        </p:txBody>
      </p:sp>
    </p:spTree>
    <p:extLst>
      <p:ext uri="{BB962C8B-B14F-4D97-AF65-F5344CB8AC3E}">
        <p14:creationId xmlns:p14="http://schemas.microsoft.com/office/powerpoint/2010/main" val="178153357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1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1" name="组合 10"/>
          <p:cNvGrpSpPr/>
          <p:nvPr/>
        </p:nvGrpSpPr>
        <p:grpSpPr>
          <a:xfrm>
            <a:off x="284480" y="281940"/>
            <a:ext cx="11623040" cy="6294120"/>
            <a:chOff x="448" y="454"/>
            <a:chExt cx="18304" cy="9912"/>
          </a:xfrm>
        </p:grpSpPr>
        <p:sp>
          <p:nvSpPr>
            <p:cNvPr id="9" name="矩形 8"/>
            <p:cNvSpPr/>
            <p:nvPr/>
          </p:nvSpPr>
          <p:spPr>
            <a:xfrm>
              <a:off x="448" y="464"/>
              <a:ext cx="18304" cy="9892"/>
            </a:xfrm>
            <a:prstGeom prst="rect">
              <a:avLst/>
            </a:prstGeom>
            <a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448" y="454"/>
              <a:ext cx="18304" cy="9912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601516" y="-266700"/>
            <a:ext cx="923330" cy="68427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4800" b="1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相关背景</a:t>
            </a:r>
            <a:endParaRPr lang="en-US" altLang="zh-CN" sz="4800" b="1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+mn-ea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847605" y="106877"/>
            <a:ext cx="9175932" cy="8409889"/>
          </a:xfrm>
          <a:prstGeom prst="ellipse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4814982" y="2149704"/>
            <a:ext cx="6775502" cy="373121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000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从诗的内容来看，此诗很可能是诗人在长安时为送别友人入蜀而作。</a:t>
            </a:r>
            <a:r>
              <a:rPr lang="zh-CN" altLang="en-US" sz="20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诗中的“君”有人说是李白的一位好友，有人说仅是一种虚拟方式，即实无其人，泛指所有“西游”之人。在诗中，诗人展开丰富的想象，着力描绘了秦、蜀道路上奇丽惊险的山川，告诫人们不要只看到“锦城”的“乐”，应该“早还家”，因为这里的道路奇险无比，且随时可能发生战乱。后来的“安史之乱”足见诗人政治预见的正确。</a:t>
            </a:r>
          </a:p>
        </p:txBody>
      </p:sp>
    </p:spTree>
    <p:extLst>
      <p:ext uri="{BB962C8B-B14F-4D97-AF65-F5344CB8AC3E}">
        <p14:creationId xmlns:p14="http://schemas.microsoft.com/office/powerpoint/2010/main" val="325605034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/>
      <p:bldP spid="8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/>
        </p:nvSpPr>
        <p:spPr>
          <a:xfrm>
            <a:off x="3287395" y="776605"/>
            <a:ext cx="76200" cy="530415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</a:lstStyle>
          <a:p>
            <a:pPr lvl="0" algn="ctr"/>
            <a:endParaRPr lang="zh-CN" altLang="en-US">
              <a:solidFill>
                <a:srgbClr val="FFFFFF"/>
              </a:solidFill>
              <a:latin typeface="Calibri"/>
              <a:ea typeface="MComic PRC Medium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13933" y="776605"/>
            <a:ext cx="1117601" cy="2226945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1679998" y="1099820"/>
            <a:ext cx="620818" cy="1396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lang="zh-CN" altLang="en-US" sz="3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sym typeface="+mn-ea"/>
              </a:rPr>
              <a:t>解题</a:t>
            </a:r>
            <a:endParaRPr lang="en-US" altLang="zh-CN" sz="3200">
              <a:solidFill>
                <a:schemeClr val="tx1"/>
              </a:solidFill>
              <a:latin typeface="Microsoft YaHei" panose="020b0503020204020204" pitchFamily="34" charset="-122"/>
              <a:ea typeface="Microsoft YaHei" panose="020b0503020204020204" pitchFamily="34" charset="-122"/>
              <a:sym typeface="+mn-ea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B0B13A2-7723-1441-96E7-6DF92B897931}"/>
              </a:ext>
            </a:extLst>
          </p:cNvPr>
          <p:cNvSpPr txBox="1"/>
          <p:nvPr/>
        </p:nvSpPr>
        <p:spPr>
          <a:xfrm>
            <a:off x="3636856" y="1754968"/>
            <a:ext cx="8097944" cy="18737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lang="zh-CN" altLang="en-US" sz="32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蜀道难</a:t>
            </a:r>
            <a:r>
              <a:rPr lang="en-US" altLang="zh-CN" sz="3200" b="1"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</a:p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lang="zh-CN" altLang="en-US" sz="2400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蜀道难</a:t>
            </a:r>
            <a:r>
              <a:rPr lang="en-US" altLang="zh-CN" sz="2400" b="1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  <a:r>
              <a:rPr lang="zh-CN" altLang="en-US" sz="2400">
                <a:latin typeface="Microsoft YaHei" panose="020b0503020204020204" pitchFamily="34" charset="-122"/>
                <a:ea typeface="Microsoft YaHei" panose="020b0503020204020204" pitchFamily="34" charset="-122"/>
              </a:rPr>
              <a:t>是乐府</a:t>
            </a:r>
            <a:r>
              <a:rPr lang="en-US" altLang="zh-CN" sz="2400">
                <a:latin typeface="Microsoft YaHei" panose="020b0503020204020204" pitchFamily="34" charset="-122"/>
                <a:ea typeface="Microsoft YaHei" panose="020b0503020204020204" pitchFamily="34" charset="-122"/>
              </a:rPr>
              <a:t>《</a:t>
            </a:r>
            <a:r>
              <a:rPr lang="zh-CN" altLang="en-US" sz="2400">
                <a:latin typeface="Microsoft YaHei" panose="020b0503020204020204" pitchFamily="34" charset="-122"/>
                <a:ea typeface="Microsoft YaHei" panose="020b0503020204020204" pitchFamily="34" charset="-122"/>
              </a:rPr>
              <a:t>相和歌辞</a:t>
            </a:r>
            <a:r>
              <a:rPr lang="en-US" altLang="zh-CN" sz="2400">
                <a:latin typeface="Microsoft YaHei" panose="020b0503020204020204" pitchFamily="34" charset="-122"/>
                <a:ea typeface="Microsoft YaHei" panose="020b0503020204020204" pitchFamily="34" charset="-122"/>
              </a:rPr>
              <a:t>·</a:t>
            </a:r>
            <a:r>
              <a:rPr lang="zh-CN" altLang="en-US" sz="2400">
                <a:latin typeface="Microsoft YaHei" panose="020b0503020204020204" pitchFamily="34" charset="-122"/>
                <a:ea typeface="Microsoft YaHei" panose="020b0503020204020204" pitchFamily="34" charset="-122"/>
              </a:rPr>
              <a:t>瑟调曲</a:t>
            </a:r>
            <a:r>
              <a:rPr lang="en-US" altLang="zh-CN" sz="2400">
                <a:latin typeface="Microsoft YaHei" panose="020b0503020204020204" pitchFamily="34" charset="-122"/>
                <a:ea typeface="Microsoft YaHei" panose="020b0503020204020204" pitchFamily="34" charset="-122"/>
              </a:rPr>
              <a:t>》</a:t>
            </a:r>
            <a:r>
              <a:rPr lang="zh-CN" altLang="en-US" sz="2400">
                <a:latin typeface="Microsoft YaHei" panose="020b0503020204020204" pitchFamily="34" charset="-122"/>
                <a:ea typeface="Microsoft YaHei" panose="020b0503020204020204" pitchFamily="34" charset="-122"/>
              </a:rPr>
              <a:t>旧题。蜀道，蜀地的道路。难</a:t>
            </a:r>
            <a:r>
              <a:rPr lang="en-US" altLang="zh-CN" sz="2400" err="1">
                <a:latin typeface="Microsoft YaHei" panose="020b0503020204020204" pitchFamily="34" charset="-122"/>
                <a:ea typeface="Microsoft YaHei" panose="020b0503020204020204" pitchFamily="34" charset="-122"/>
              </a:rPr>
              <a:t>nán,</a:t>
            </a:r>
            <a:r>
              <a:rPr lang="zh-CN" altLang="en-US" sz="2400">
                <a:latin typeface="Microsoft YaHei" panose="020b0503020204020204" pitchFamily="34" charset="-122"/>
                <a:ea typeface="Microsoft YaHei" panose="020b0503020204020204" pitchFamily="34" charset="-122"/>
              </a:rPr>
              <a:t>艰难。</a:t>
            </a:r>
            <a:r>
              <a:rPr lang="en-US" altLang="zh-CN" sz="2400">
                <a:latin typeface="Microsoft YaHei" panose="020b0503020204020204" pitchFamily="34" charset="-122"/>
                <a:ea typeface="Microsoft YaHei" panose="020b0503020204020204" pitchFamily="34" charset="-122"/>
              </a:rPr>
              <a:t>﹙</a:t>
            </a:r>
            <a:r>
              <a:rPr lang="zh-CN" altLang="en-US" sz="2400">
                <a:latin typeface="Microsoft YaHei" panose="020b0503020204020204" pitchFamily="34" charset="-122"/>
                <a:ea typeface="Microsoft YaHei" panose="020b0503020204020204" pitchFamily="34" charset="-122"/>
              </a:rPr>
              <a:t>进入</a:t>
            </a:r>
            <a:r>
              <a:rPr lang="en-US" altLang="zh-CN" sz="2400">
                <a:latin typeface="Microsoft YaHei" panose="020b0503020204020204" pitchFamily="34" charset="-122"/>
                <a:ea typeface="Microsoft YaHei" panose="020b0503020204020204" pitchFamily="34" charset="-122"/>
              </a:rPr>
              <a:t>﹚</a:t>
            </a:r>
            <a:r>
              <a:rPr lang="zh-CN" altLang="en-US" sz="2400">
                <a:latin typeface="Microsoft YaHei" panose="020b0503020204020204" pitchFamily="34" charset="-122"/>
                <a:ea typeface="Microsoft YaHei" panose="020b0503020204020204" pitchFamily="34" charset="-122"/>
              </a:rPr>
              <a:t>蜀地的道路艰难（难行）。</a:t>
            </a:r>
          </a:p>
        </p:txBody>
      </p:sp>
    </p:spTree>
    <p:extLst>
      <p:ext uri="{BB962C8B-B14F-4D97-AF65-F5344CB8AC3E}">
        <p14:creationId xmlns:p14="http://schemas.microsoft.com/office/powerpoint/2010/main" val="300451190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6" grpId="1"/>
      <p:bldP spid="26" grpId="0"/>
      <p:bldP spid="9" grpId="0"/>
    </p:bld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  <p:tag name="ISPRING_PRESENTATION_TITLE" val="PowerPoint 演示文稿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138</Paragraphs>
  <Slides>30</Slides>
  <Notes>11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baseType="lpstr" size="39">
      <vt:lpstr>Arial</vt:lpstr>
      <vt:lpstr>Calibri Light</vt:lpstr>
      <vt:lpstr>Calibri</vt:lpstr>
      <vt:lpstr>Microsoft YaHei</vt:lpstr>
      <vt:lpstr>Wingdings</vt:lpstr>
      <vt:lpstr>宋体</vt:lpstr>
      <vt:lpstr>MComic PRC Medium</vt:lpstr>
      <vt:lpstr>KaiTi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20.0500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2021-02-24T10:09:42.704</cp:lastPrinted>
  <dcterms:created xsi:type="dcterms:W3CDTF">2021-02-24T10:09:42Z</dcterms:created>
  <dcterms:modified xsi:type="dcterms:W3CDTF">2021-03-03T05:37:39Z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