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61" r:id="rId2"/>
    <p:sldId id="262" r:id="rId3"/>
    <p:sldId id="257" r:id="rId4"/>
    <p:sldId id="269" r:id="rId5"/>
    <p:sldId id="258" r:id="rId6"/>
    <p:sldId id="265" r:id="rId7"/>
    <p:sldId id="275" r:id="rId8"/>
    <p:sldId id="270" r:id="rId9"/>
    <p:sldId id="264" r:id="rId10"/>
    <p:sldId id="266" r:id="rId11"/>
    <p:sldId id="276" r:id="rId12"/>
    <p:sldId id="277" r:id="rId13"/>
    <p:sldId id="259" r:id="rId14"/>
    <p:sldId id="267" r:id="rId15"/>
    <p:sldId id="272" r:id="rId16"/>
    <p:sldId id="268" r:id="rId17"/>
    <p:sldId id="278" r:id="rId18"/>
    <p:sldId id="274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</p:sldIdLst>
  <p:sldSz cx="11522075" cy="6480175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C8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25" autoAdjust="0"/>
    <p:restoredTop sz="94660"/>
  </p:normalViewPr>
  <p:slideViewPr>
    <p:cSldViewPr showGuides="1">
      <p:cViewPr varScale="1">
        <p:scale>
          <a:sx n="72" d="100"/>
          <a:sy n="72" d="100"/>
        </p:scale>
        <p:origin x="420" y="5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B7914A-8E2C-4C11-A0E0-E3B4E3DAAF3E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135DF9-6BE4-4AA5-9167-7D93EC875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216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135DF9-6BE4-4AA5-9167-7D93EC875EA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712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135DF9-6BE4-4AA5-9167-7D93EC875EA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44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file:///C:\Users\1V994W2\PycharmProjects\PPT_Background_Generation/pic_temp/1_pic_quater_right_up.png" TargetMode="Externa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png"/><Relationship Id="rId5" Type="http://schemas.openxmlformats.org/officeDocument/2006/relationships/tags" Target="../tags/tag6.xml"/><Relationship Id="rId10" Type="http://schemas.openxmlformats.org/officeDocument/2006/relationships/image" Target="file:///C:\Users\1V994W2\PycharmProjects\PPT_Background_Generation/pic_temp/0_pic_quater_right_up.png" TargetMode="External"/><Relationship Id="rId4" Type="http://schemas.openxmlformats.org/officeDocument/2006/relationships/tags" Target="../tags/tag5.xml"/><Relationship Id="rId9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9200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Single"/>
      </p:transition>
    </mc:Choice>
    <mc:Fallback xmlns=""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28491" y="2015951"/>
            <a:ext cx="8065094" cy="1081087"/>
          </a:xfrm>
        </p:spPr>
        <p:txBody>
          <a:bodyPr/>
          <a:lstStyle>
            <a:lvl1pPr>
              <a:defRPr sz="4800" b="1">
                <a:latin typeface="禹卫书法隶书简体" panose="02000603000000000000" pitchFamily="2" charset="-122"/>
                <a:ea typeface="禹卫书法隶书简体" panose="02000603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11462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Single"/>
      </p:transition>
    </mc:Choice>
    <mc:Fallback xmlns=""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1"/>
            </p:custDataLst>
          </p:nvPr>
        </p:nvPicPr>
        <p:blipFill>
          <a:blip r:embed="rId9" r:link="rId10" cstate="email"/>
          <a:stretch>
            <a:fillRect/>
          </a:stretch>
        </p:blipFill>
        <p:spPr>
          <a:xfrm>
            <a:off x="0" y="0"/>
            <a:ext cx="680523" cy="506124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1" r:link="rId12" cstate="email"/>
          <a:stretch>
            <a:fillRect/>
          </a:stretch>
        </p:blipFill>
        <p:spPr>
          <a:xfrm>
            <a:off x="10841552" y="0"/>
            <a:ext cx="680523" cy="8139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33074" y="418815"/>
            <a:ext cx="10255929" cy="417615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864017" rtl="0" eaLnBrk="1" fontAlgn="auto" latinLnBrk="0" hangingPunct="1">
              <a:lnSpc>
                <a:spcPct val="100000"/>
              </a:lnSpc>
              <a:buNone/>
              <a:defRPr kumimoji="0" lang="zh-CN" altLang="en-US" sz="2268" b="0" i="0" u="none" strike="noStrike" kern="1200" cap="none" spc="189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33074" y="900032"/>
            <a:ext cx="10255929" cy="5092018"/>
          </a:xfrm>
        </p:spPr>
        <p:txBody>
          <a:bodyPr vert="horz" lIns="90170" tIns="46990" rIns="90170" bIns="46990" rtlCol="0">
            <a:normAutofit/>
          </a:bodyPr>
          <a:lstStyle>
            <a:lvl1pPr marL="216004" marR="0" lvl="0" indent="-216004" algn="l" defTabSz="86401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945"/>
              </a:spcAft>
              <a:buFont typeface="Arial" charset="0"/>
              <a:buChar char="•"/>
              <a:defRPr kumimoji="0" lang="zh-CN" altLang="en-US" sz="1512" b="0" i="0" u="none" strike="noStrike" kern="1200" cap="none" spc="142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n-cs"/>
                <a:sym typeface="+mn-ea"/>
              </a:defRPr>
            </a:lvl1pPr>
            <a:lvl2pPr marL="648012" marR="0" lvl="1" indent="-216004" algn="l" defTabSz="86401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945"/>
              </a:spcAft>
              <a:buFont typeface="Arial" charset="0"/>
              <a:buChar char="•"/>
              <a:tabLst>
                <a:tab pos="1521029" algn="l"/>
              </a:tabLst>
              <a:defRPr kumimoji="0" lang="zh-CN" altLang="en-US" sz="1512" b="0" i="0" u="none" strike="noStrike" kern="1200" cap="none" spc="142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n-cs"/>
                <a:sym typeface="+mn-ea"/>
              </a:defRPr>
            </a:lvl2pPr>
            <a:lvl3pPr marL="1080021" marR="0" lvl="2" indent="-216004" algn="l" defTabSz="86401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945"/>
              </a:spcAft>
              <a:buFont typeface="Arial" charset="0"/>
              <a:buChar char="•"/>
              <a:defRPr kumimoji="0" lang="zh-CN" altLang="en-US" sz="1512" b="0" i="0" u="none" strike="noStrike" kern="1200" cap="none" spc="142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n-cs"/>
                <a:sym typeface="+mn-ea"/>
              </a:defRPr>
            </a:lvl3pPr>
            <a:lvl4pPr marL="1512029" marR="0" lvl="3" indent="-216004" algn="l" defTabSz="86401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945"/>
              </a:spcAft>
              <a:buFont typeface="Arial" charset="0"/>
              <a:buChar char="•"/>
              <a:defRPr kumimoji="0" lang="zh-CN" altLang="en-US" sz="1512" b="0" i="0" u="none" strike="noStrike" kern="1200" cap="none" spc="142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n-cs"/>
                <a:sym typeface="+mn-ea"/>
              </a:defRPr>
            </a:lvl4pPr>
            <a:lvl5pPr marL="1944037" marR="0" lvl="4" indent="-216004" algn="l" defTabSz="86401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945"/>
              </a:spcAft>
              <a:buFont typeface="Arial" charset="0"/>
              <a:buChar char="•"/>
              <a:defRPr kumimoji="0" lang="zh-CN" altLang="en-US" sz="1512" b="0" i="0" u="none" strike="noStrike" kern="1200" cap="none" spc="142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隶书" pitchFamily="49" charset="-122"/>
              </a:defRPr>
            </a:lvl1pPr>
          </a:lstStyle>
          <a:p>
            <a:fld id="{760FBDFE-C587-4B4C-A407-44438C67B59E}" type="datetime1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44905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576263" y="258763"/>
            <a:ext cx="1036955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76263" y="1511300"/>
            <a:ext cx="1036955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263" y="6005513"/>
            <a:ext cx="2687637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7DF530A-E65E-4535-9251-63C014A8E27D}" type="datetimeFigureOut">
              <a:rPr lang="zh-CN" altLang="en-US"/>
              <a:pPr>
                <a:defRPr/>
              </a:pPr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7000" y="6005513"/>
            <a:ext cx="3648075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8175" y="6005513"/>
            <a:ext cx="2687638" cy="3460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467A6778-C04D-4314-9452-178C9EE01BA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9" r:id="rId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Single"/>
      </p:transition>
    </mc:Choice>
    <mc:Fallback xmlns="">
      <p:transition spd="slow" advClick="0" advTm="2000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645954" y="2159000"/>
            <a:ext cx="7812917" cy="1081087"/>
          </a:xfrm>
        </p:spPr>
        <p:txBody>
          <a:bodyPr/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杨任东竹石体-Regular" panose="02000000000000000000" pitchFamily="2" charset="-122"/>
                <a:ea typeface="杨任东竹石体-Regular" panose="02000000000000000000" pitchFamily="2" charset="-122"/>
                <a:sym typeface="思源黑体旧字形 Normal" panose="020B0400000000000000" pitchFamily="34" charset="-128"/>
              </a:rPr>
              <a:t>2020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杨任东竹石体-Regular" panose="02000000000000000000" pitchFamily="2" charset="-122"/>
                <a:ea typeface="杨任东竹石体-Regular" panose="02000000000000000000" pitchFamily="2" charset="-122"/>
                <a:sym typeface="思源黑体旧字形 Normal" panose="020B0400000000000000" pitchFamily="34" charset="-128"/>
              </a:rPr>
              <a:t>高考漫画类作文预测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CE2DC6F-72F8-4752-89C5-B781CC1B30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413" y="3634807"/>
            <a:ext cx="2109200" cy="21092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BB587E0-0E9D-4997-9E63-22E7D31D043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3" t="13019" r="11668" b="12151"/>
          <a:stretch/>
        </p:blipFill>
        <p:spPr>
          <a:xfrm rot="770944">
            <a:off x="-61368" y="3144860"/>
            <a:ext cx="3610722" cy="3089094"/>
          </a:xfrm>
          <a:prstGeom prst="rect">
            <a:avLst/>
          </a:prstGeom>
        </p:spPr>
      </p:pic>
      <p:pic>
        <p:nvPicPr>
          <p:cNvPr id="12" name="舒缓悠扬的古风背景音乐">
            <a:hlinkClick r:id="" action="ppaction://media"/>
            <a:extLst>
              <a:ext uri="{FF2B5EF4-FFF2-40B4-BE49-F238E27FC236}">
                <a16:creationId xmlns:a16="http://schemas.microsoft.com/office/drawing/2014/main" id="{BB2F784B-66BB-4960-B8EA-EAF5FCDC20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40793" y="-1224409"/>
            <a:ext cx="406400" cy="3472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Singl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5295" y="481813"/>
            <a:ext cx="10589086" cy="56769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024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解读：</a:t>
            </a:r>
          </a:p>
          <a:p>
            <a:r>
              <a:rPr lang="zh-CN" altLang="en-US" sz="3024" b="1" dirty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漫画主体：</a:t>
            </a:r>
            <a:r>
              <a:rPr lang="zh-CN" altLang="en-US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漫画由四组图组成，年轻人的“电量”快用尽了（图一），充了一宿“电”（图二），没充进去，他很困惑（图三），他看到地上放着一个很大的插头，明白了：他的“充电器”并没有连接电源，所以根本无法“充电”（图四）。</a:t>
            </a:r>
          </a:p>
          <a:p>
            <a:r>
              <a:rPr lang="zh-CN" altLang="en-US" sz="3024" b="1" dirty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文字材料：</a:t>
            </a:r>
            <a:r>
              <a:rPr lang="zh-CN" altLang="en-US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这种现象在当今社会已经愈发严重和普遍。”“怎么办”“给他一些合理的建议。”“写一封信”</a:t>
            </a:r>
            <a:endParaRPr lang="zh-CN" altLang="en-US" sz="3024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024" b="1" dirty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寓意：</a:t>
            </a:r>
            <a:r>
              <a:rPr lang="zh-CN" altLang="en-US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解决问题寻找根源</a:t>
            </a:r>
          </a:p>
          <a:p>
            <a:r>
              <a:rPr lang="zh-CN" altLang="en-US" sz="3024" b="1" dirty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立意：</a:t>
            </a:r>
            <a:r>
              <a:rPr lang="zh-CN" altLang="en-US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人需要不断地、积极主动地“充电”；充不进去“电”，要寻找原因，外因可能是“没有电源”，内因可能是不够积极主动、没有细心分析根源等。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3072" y="996947"/>
            <a:ext cx="10255929" cy="509201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充了很长时间的电，才发现自己什么都没有充进去，思考之下寻找原因，那是缺少目标，没有效率。“不要将生活中的努力变成泡沫”年轻人在踏上梦想之路，需要更有效的方法和更准确的目标，我衷心希望你能够找到符合自己的高效率道路。</a:t>
            </a:r>
            <a:r>
              <a:rPr lang="en-US" altLang="zh-CN"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王晨旭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擦亮眼睛，凝聚未来，好好地走向我们奋斗的目标。既然选择去做，那就一定做好，孩子去用心做吧，目标明确，成功就在你的手上。</a:t>
            </a:r>
            <a:r>
              <a:rPr lang="en-US" altLang="zh-CN"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王赫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天空中飞翔的鸟，如果没有目标，任何风向都是逆风。</a:t>
            </a:r>
            <a:r>
              <a:rPr lang="en-US" altLang="zh-CN"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孙文慧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sz="3024" dirty="0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864493" y="391210"/>
            <a:ext cx="10656700" cy="598816"/>
          </a:xfrm>
          <a:prstGeom prst="rect">
            <a:avLst/>
          </a:prstGeom>
        </p:spPr>
        <p:txBody>
          <a:bodyPr vert="horz" lIns="85202" tIns="44401" rIns="85202" bIns="44401" rtlCol="0" anchor="ctr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r>
              <a:rPr lang="zh-CN" altLang="en-US" sz="3780" dirty="0">
                <a:solidFill>
                  <a:srgbClr val="FF0000"/>
                </a:solidFill>
              </a:rPr>
              <a:t>最佳语段（有论证方法，有分论点。）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3899" y="237606"/>
            <a:ext cx="10703689" cy="598816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78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最佳语段（有论证方法，有分论点。）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5691" y="900024"/>
            <a:ext cx="10971896" cy="50917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曾记否,百年前五四青年是何等的凌云壮志,意气风发，因为他们有振兴中的目标。当代的青年人蓬勃而富有朝气，也要树立远大目标,才能找回自我,成功充电。青年是国家的希望与未来，要树立目标,坚持充电，展示青年人的担当与情怀。</a:t>
            </a:r>
            <a:r>
              <a:rPr lang="en-US" altLang="zh-CN"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王婧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“少年强，则国强”，青年人是国家的主力军。身为青年人，要有明确的志向，只有这样才能成功的将电量充上去，让自己的生活更有活力。</a:t>
            </a:r>
            <a:r>
              <a:rPr lang="en-US" altLang="zh-CN"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孙正杰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作为一个过来人，我要告诉你：面对心中的迷茫，你首先要有着对未来的远见。要知道自己为什么而迷茫，找到自己内心所渴望的目标。如果没有远见与目标，就像给手机充电，只把手机连接充电器却忘了为充电器供电，被表象所迷惑，必然会劳而无功。</a:t>
            </a:r>
            <a:r>
              <a:rPr lang="en-US" altLang="zh-CN"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田盛</a:t>
            </a:r>
          </a:p>
          <a:p>
            <a:endParaRPr sz="2646" dirty="0"/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3858" y="418815"/>
            <a:ext cx="10254359" cy="417615"/>
          </a:xfrm>
        </p:spPr>
        <p:txBody>
          <a:bodyPr/>
          <a:lstStyle/>
          <a:p>
            <a:r>
              <a:rPr sz="2646"/>
              <a:t>阅读下面漫画材料，根据要求写一篇不少于</a:t>
            </a:r>
            <a:r>
              <a:rPr lang="en-US" altLang="zh-CN" sz="2646"/>
              <a:t>800</a:t>
            </a:r>
            <a:r>
              <a:rPr sz="2646"/>
              <a:t>字的文章。</a:t>
            </a:r>
            <a:endParaRPr lang="zh-CN" altLang="en-US" sz="2646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6833" y="900024"/>
            <a:ext cx="5608351" cy="518714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646"/>
              <a:t>从前，家人、朋友、同事、同学在一起，聚会吃饭、其乐融融，天南海北聊天。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646"/>
              <a:t>现在这个一部手机可以解决衣食住行、吃喝玩乐的时代，聚在一起的时候却变成了聚在一起看手机。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646"/>
              <a:t>看了漫画，你有怎样的思考？请写一篇文章阐述。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2646"/>
              <a:t>要求：结合漫画材料，选好角度，确定立意，明确文体，自拟题目；不要套作，不得抄袭；不得泄露个人信息</a:t>
            </a:r>
            <a:r>
              <a:rPr lang="en-US" altLang="zh-CN" sz="2646"/>
              <a:t>  </a:t>
            </a:r>
            <a:r>
              <a:rPr lang="en-US" altLang="zh-CN" sz="2268"/>
              <a:t>    </a:t>
            </a:r>
          </a:p>
        </p:txBody>
      </p:sp>
      <p:pic>
        <p:nvPicPr>
          <p:cNvPr id="4" name="图片 3" descr="微信图片_20200408121519"/>
          <p:cNvPicPr>
            <a:picLocks noChangeAspect="1"/>
          </p:cNvPicPr>
          <p:nvPr/>
        </p:nvPicPr>
        <p:blipFill>
          <a:blip r:embed="rId3"/>
          <a:srcRect l="10781" t="6444" b="5189"/>
          <a:stretch>
            <a:fillRect/>
          </a:stretch>
        </p:blipFill>
        <p:spPr>
          <a:xfrm>
            <a:off x="633899" y="1174831"/>
            <a:ext cx="4942933" cy="38347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74902" y="357010"/>
            <a:ext cx="10301078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8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解读：</a:t>
            </a:r>
          </a:p>
          <a:p>
            <a:r>
              <a:rPr lang="zh-CN" altLang="en-US" sz="3780" b="1" dirty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标题：</a:t>
            </a:r>
            <a:r>
              <a:rPr lang="zh-CN" altLang="en-US" sz="378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《手机时代的</a:t>
            </a:r>
            <a:r>
              <a:rPr lang="en-US" altLang="zh-CN" sz="378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78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聚餐</a:t>
            </a:r>
            <a:r>
              <a:rPr lang="en-US" altLang="zh-CN" sz="378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378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》</a:t>
            </a:r>
          </a:p>
          <a:p>
            <a:pPr algn="l">
              <a:buClrTx/>
              <a:buSzTx/>
              <a:buFontTx/>
            </a:pPr>
            <a:r>
              <a:rPr lang="zh-CN" altLang="en-US" sz="3780" b="1" dirty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主体：</a:t>
            </a:r>
            <a:r>
              <a:rPr lang="zh-CN" altLang="en-US" sz="378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四个参加聚会的朋友，没有聚而交谈交流，而是否拿起自己的手机沉浸其中。</a:t>
            </a:r>
          </a:p>
          <a:p>
            <a:r>
              <a:rPr lang="zh-CN" altLang="en-US" sz="3780" b="1" dirty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寓意：</a:t>
            </a:r>
            <a:r>
              <a:rPr lang="zh-CN" altLang="en-US" sz="378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聚餐而不沟通交流，人们普遍依赖手机网络互动</a:t>
            </a:r>
          </a:p>
          <a:p>
            <a:r>
              <a:rPr lang="zh-CN" altLang="en-US" sz="3780" b="1" dirty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立意：</a:t>
            </a:r>
            <a:r>
              <a:rPr lang="zh-CN" altLang="en-US" sz="378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倡导在信息网络时代人和人也要加强沟通交流，增进情感。</a:t>
            </a:r>
            <a:endParaRPr lang="zh-CN" altLang="en-US" sz="3780" dirty="0">
              <a:solidFill>
                <a:schemeClr val="accent4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sz="3402" dirty="0">
                <a:solidFill>
                  <a:srgbClr val="FF0000"/>
                </a:solidFill>
              </a:rPr>
              <a:t>最佳标题（有化用或仿写，有文采显立意）</a:t>
            </a:r>
            <a:endParaRPr lang="zh-CN" altLang="en-US" sz="3402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7573" y="969342"/>
            <a:ext cx="10255929" cy="509201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戒掉手机瘾，多陪陪爱的人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王赫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远离手机，拥抱情谊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兰元浩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莫让手机淡薄了感情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雒晓正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心灵的交流远胜网络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李明霖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放下手机，迎来人情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刘喆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请莫让手机聚会，相聚亲情才是真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吕怡斐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放下手机，拥抱世界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屈羽成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“机”遇，莫要碍“情”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江明志</a:t>
            </a:r>
          </a:p>
          <a:p>
            <a:endParaRPr sz="3402" dirty="0"/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004081351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6028" y="769820"/>
            <a:ext cx="2409665" cy="3616898"/>
          </a:xfrm>
          <a:prstGeom prst="rect">
            <a:avLst/>
          </a:prstGeom>
        </p:spPr>
      </p:pic>
      <p:pic>
        <p:nvPicPr>
          <p:cNvPr id="3" name="图片 2" descr="微信图片_202004081351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491" y="769820"/>
            <a:ext cx="2409665" cy="3616898"/>
          </a:xfrm>
          <a:prstGeom prst="rect">
            <a:avLst/>
          </a:prstGeom>
        </p:spPr>
      </p:pic>
      <p:pic>
        <p:nvPicPr>
          <p:cNvPr id="4" name="图片 3" descr="微信图片_202004081351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3959" y="769820"/>
            <a:ext cx="2409665" cy="361689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71497" y="712219"/>
            <a:ext cx="3300689" cy="5792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46"/>
              <a:t>这是一组由漫画家陈小桃为武汉创作的漫画，经过了</a:t>
            </a:r>
            <a:r>
              <a:rPr lang="en-US" altLang="zh-CN" sz="2646"/>
              <a:t>76</a:t>
            </a:r>
            <a:r>
              <a:rPr lang="zh-CN" altLang="en-US" sz="2646"/>
              <a:t>天，武汉回归了正常生活。</a:t>
            </a:r>
          </a:p>
          <a:p>
            <a:r>
              <a:rPr lang="zh-CN" altLang="en-US" sz="2646"/>
              <a:t>阅读以上漫画，你有怎样的感受和思考，请写一篇不少于</a:t>
            </a:r>
            <a:r>
              <a:rPr lang="en-US" altLang="zh-CN" sz="2646"/>
              <a:t>800</a:t>
            </a:r>
            <a:r>
              <a:rPr lang="zh-CN" altLang="en-US" sz="2646"/>
              <a:t>的文章。</a:t>
            </a:r>
          </a:p>
          <a:p>
            <a:r>
              <a:rPr lang="zh-CN" altLang="en-US" sz="2646"/>
              <a:t>要求：</a:t>
            </a:r>
            <a:r>
              <a:rPr sz="2646">
                <a:sym typeface="+mn-ea"/>
              </a:rPr>
              <a:t>结合漫画材料，选好角度，确定立意，明确文体，自拟题目；不要套作，不得抄袭；不得泄露个人信息</a:t>
            </a:r>
            <a:r>
              <a:rPr lang="en-US" altLang="zh-CN" sz="2646">
                <a:sym typeface="+mn-ea"/>
              </a:rPr>
              <a:t>   </a:t>
            </a:r>
            <a:endParaRPr lang="zh-CN" altLang="en-US" sz="2646"/>
          </a:p>
        </p:txBody>
      </p:sp>
      <p:sp>
        <p:nvSpPr>
          <p:cNvPr id="6" name="文本框 5"/>
          <p:cNvSpPr txBox="1"/>
          <p:nvPr/>
        </p:nvSpPr>
        <p:spPr>
          <a:xfrm>
            <a:off x="361491" y="4446120"/>
            <a:ext cx="7610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</a:t>
            </a:r>
            <a:r>
              <a:rPr lang="zh-CN" altLang="en-US"/>
              <a:t>月</a:t>
            </a:r>
            <a:r>
              <a:rPr lang="en-US" altLang="zh-CN"/>
              <a:t>30</a:t>
            </a:r>
            <a:r>
              <a:rPr lang="zh-CN" altLang="en-US"/>
              <a:t>日：热干面，加油！    </a:t>
            </a:r>
            <a:r>
              <a:rPr lang="en-US" altLang="zh-CN"/>
              <a:t>3</a:t>
            </a:r>
            <a:r>
              <a:rPr lang="zh-CN" altLang="en-US"/>
              <a:t>月</a:t>
            </a:r>
            <a:r>
              <a:rPr lang="en-US" altLang="zh-CN"/>
              <a:t>25</a:t>
            </a:r>
            <a:r>
              <a:rPr lang="zh-CN" altLang="en-US"/>
              <a:t>日：武汉重启           </a:t>
            </a:r>
            <a:r>
              <a:rPr lang="en-US" altLang="zh-CN"/>
              <a:t>4</a:t>
            </a:r>
            <a:r>
              <a:rPr lang="zh-CN" altLang="en-US"/>
              <a:t>月</a:t>
            </a:r>
            <a:r>
              <a:rPr lang="en-US" altLang="zh-CN"/>
              <a:t>7</a:t>
            </a:r>
            <a:r>
              <a:rPr lang="zh-CN" altLang="en-US"/>
              <a:t>日：武汉解封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780" dirty="0">
                <a:solidFill>
                  <a:srgbClr val="FF0000"/>
                </a:solidFill>
              </a:rPr>
              <a:t>最佳语段（有论证方法，有分论点。）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3402"/>
              <a:t>人间值得，爱已成歌</a:t>
            </a:r>
            <a:r>
              <a:rPr lang="en-US" altLang="zh-CN" sz="3402"/>
              <a:t>——</a:t>
            </a:r>
            <a:r>
              <a:rPr sz="3402"/>
              <a:t>王赫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/>
              <a:t>病毒无情，人间有情</a:t>
            </a:r>
            <a:r>
              <a:rPr lang="en-US" altLang="zh-CN" sz="3402"/>
              <a:t>——</a:t>
            </a:r>
            <a:r>
              <a:rPr sz="3402"/>
              <a:t>屈羽成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/>
              <a:t>隔离病毒，不隔绝人心</a:t>
            </a:r>
            <a:r>
              <a:rPr lang="en-US" altLang="zh-CN" sz="3402"/>
              <a:t>——</a:t>
            </a:r>
            <a:r>
              <a:rPr sz="3402"/>
              <a:t>许仁洲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/>
              <a:t>人间大爱永远不会被隔离</a:t>
            </a:r>
            <a:r>
              <a:rPr lang="en-US" altLang="zh-CN" sz="3402"/>
              <a:t>——</a:t>
            </a:r>
            <a:r>
              <a:rPr sz="3402"/>
              <a:t>王晨旭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/>
              <a:t>病毒面前，才显情可贵</a:t>
            </a:r>
            <a:r>
              <a:rPr lang="en-US" altLang="zh-CN" sz="3402"/>
              <a:t>——</a:t>
            </a:r>
            <a:r>
              <a:rPr sz="3402"/>
              <a:t>迟昕恩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sz="3402"/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/>
              <a:t>76天的时间，不长也不短，在这段时间内，我们见证了武汉的英雄气概，全国人民齐心协力，共同帮助“热干面”，见证世间真情。</a:t>
            </a:r>
            <a:r>
              <a:rPr lang="en-US" altLang="zh-CN" sz="3402"/>
              <a:t>——</a:t>
            </a:r>
            <a:r>
              <a:rPr sz="3402"/>
              <a:t>华天英</a:t>
            </a:r>
          </a:p>
          <a:p>
            <a:pPr marL="0" indent="0">
              <a:buNone/>
            </a:pPr>
            <a:endParaRPr sz="3402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780" dirty="0">
                <a:solidFill>
                  <a:srgbClr val="FF0000"/>
                </a:solidFill>
              </a:rPr>
              <a:t>最佳语段（有论证方法，有分论点。）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sz="2268"/>
              <a:t>武汉疫情最是危急，起初封城全国加油，尽显一方有难八方支援。大家共克时艰，武汉逐步重启。爱存全国，浓情意厚76天武汉解封。英雄之城，爱意全国。</a:t>
            </a:r>
            <a:r>
              <a:rPr lang="en-US" altLang="zh-CN" sz="2268"/>
              <a:t>——</a:t>
            </a:r>
            <a:r>
              <a:rPr sz="2268"/>
              <a:t>丁柔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2268"/>
              <a:t>76天的殷切帮助，换来了英雄城市的王者回归;14亿的万众同心，展现了华夏儿女的同舟共济。我们选择了中国，我们就应当懂得与子同裳,在未来，春天必将属于团结的中国。</a:t>
            </a:r>
            <a:r>
              <a:rPr lang="en-US" altLang="zh-CN" sz="2268"/>
              <a:t>——</a:t>
            </a:r>
            <a:r>
              <a:rPr sz="2268"/>
              <a:t>胡竞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2268"/>
              <a:t>76天的武汉，与全国人民相伴，走过一个又一个坎坷，病毒肆虐，我们敬畏。我们用爱心换来了春天，我们用无畏开启了明天。</a:t>
            </a:r>
            <a:r>
              <a:rPr lang="en-US" altLang="zh-CN" sz="2268"/>
              <a:t>——</a:t>
            </a:r>
            <a:r>
              <a:rPr sz="2268"/>
              <a:t>郭强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2268"/>
              <a:t>没有一个冬天不可逾越，没有一个春天不会到来。76个日夜，诸多抗疫英雄坚持奋斗，我们再次迎来热干面的美味，也迎来了武汉的重启，加油，胜利必将属于我们。</a:t>
            </a:r>
            <a:r>
              <a:rPr lang="en-US" altLang="zh-CN" sz="2268"/>
              <a:t>——</a:t>
            </a:r>
            <a:r>
              <a:rPr sz="2268"/>
              <a:t>付相鹏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2268"/>
              <a:t>从凛冬到暖春，被疫情按下“暂停键”的武汉。76个日夜，在无数人的牺牲和奉献之下。这座英雄的城市终于穿过漫长黑夜，汇入春天的洪流。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en-US" altLang="zh-CN" sz="2268"/>
              <a:t>                     ——</a:t>
            </a:r>
            <a:r>
              <a:rPr sz="2268"/>
              <a:t>曹锟</a:t>
            </a:r>
          </a:p>
          <a:p>
            <a:endParaRPr sz="2268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CB66BFB-D880-49AF-83C7-E195AB4DF7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5" y="935831"/>
            <a:ext cx="5363323" cy="316274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C5507E5-FA82-423E-9C59-4D183FE1D5A6}"/>
              </a:ext>
            </a:extLst>
          </p:cNvPr>
          <p:cNvSpPr/>
          <p:nvPr/>
        </p:nvSpPr>
        <p:spPr>
          <a:xfrm>
            <a:off x="5701391" y="990029"/>
            <a:ext cx="575945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根据上面的漫画，写一篇文章，文体不限（诗歌除外），可以写某个时刻的心情或一段自己的经历，也可以写对某一种社会现象的看法。要求：自拟标题，自选角度，确定立意；不要套作，不得抄袭；不得泄露个人信息；不少于</a:t>
            </a:r>
            <a:r>
              <a:rPr lang="en-US" altLang="zh-CN" sz="2800" b="1" dirty="0">
                <a:latin typeface="宋体" panose="02010600030101010101" pitchFamily="2" charset="-122"/>
              </a:rPr>
              <a:t>800</a:t>
            </a:r>
            <a:r>
              <a:rPr lang="zh-CN" altLang="en-US" sz="2800" b="1" dirty="0">
                <a:latin typeface="宋体" panose="02010600030101010101" pitchFamily="2" charset="-122"/>
              </a:rPr>
              <a:t>字。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140E941-D104-47E6-B5E1-05B2B671973F}"/>
              </a:ext>
            </a:extLst>
          </p:cNvPr>
          <p:cNvSpPr/>
          <p:nvPr/>
        </p:nvSpPr>
        <p:spPr>
          <a:xfrm>
            <a:off x="936501" y="287759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（河南天一大联考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2020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届高中毕业班阶段性测试（二）语文试卷）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193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内容占位符 2">
            <a:extLst>
              <a:ext uri="{FF2B5EF4-FFF2-40B4-BE49-F238E27FC236}">
                <a16:creationId xmlns:a16="http://schemas.microsoft.com/office/drawing/2014/main" id="{EB09485C-508F-4916-90AE-5C6016CA6C5B}"/>
              </a:ext>
            </a:extLst>
          </p:cNvPr>
          <p:cNvSpPr>
            <a:spLocks noGrp="1"/>
          </p:cNvSpPr>
          <p:nvPr/>
        </p:nvSpPr>
        <p:spPr>
          <a:xfrm>
            <a:off x="3096741" y="0"/>
            <a:ext cx="8400964" cy="6480175"/>
          </a:xfrm>
          <a:prstGeom prst="rect">
            <a:avLst/>
          </a:prstGeom>
          <a:solidFill>
            <a:schemeClr val="bg1"/>
          </a:solidFill>
        </p:spPr>
        <p:txBody>
          <a:bodyPr vert="horz" lIns="90170" tIns="46990" rIns="90170" bIns="4699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sz="2800" b="1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纯漫画：</a:t>
            </a:r>
            <a:endParaRPr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先观察漫画的构图：标题＋主体＋注解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发挥联想和想象，联系生活实际分析寓意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作文立意方向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2800" b="1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漫画组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先观察漫画的构图：标题＋主体＋注解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思考几组漫画之间的联系和异同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发挥联想和想象，联系生活实际分析寓意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作文立意方向</a:t>
            </a:r>
            <a:endParaRPr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2800" b="1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漫画＋文字材料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先观察漫画的构图：标题＋主体＋注解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思考漫画＋文字材料之间的关联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发挥联想和想象，联系生活实际分析寓意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作文立意</a:t>
            </a:r>
            <a:endParaRPr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   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Single"/>
      </p:transition>
    </mc:Choice>
    <mc:Fallback xmlns="">
      <p:transition spd="slow" advClick="0" advTm="2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90E3283-327F-4A95-9A1D-632F46220C80}"/>
              </a:ext>
            </a:extLst>
          </p:cNvPr>
          <p:cNvSpPr/>
          <p:nvPr/>
        </p:nvSpPr>
        <p:spPr>
          <a:xfrm>
            <a:off x="648469" y="393154"/>
            <a:ext cx="1051316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解读：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文字内容基本涵盖了画面内容，是本次写作的关键。考生紧扣关键信息中的关键词“花开”去解读“耐心和微笑”即可。解读时尽可能地去挖掘“花开”的象征义、比喻义，化虚为实，从而更深一层地理解“耐心和微笑”的深层含义。“花”是美好事物的象征，“花开”之所以值得等，是因为它代表着美，诸如目标、梦想的实现，感情的和洽，问题的解决，困难的克服，矛盾的化解等等，“需要很多耐心和微笑”给出了“等一朵花开”的两个必备条件：耐心和微笑。“耐心”就是我们对待事情的耐性，表明事情不会一蹴而就，需要一个过程。这一过程既是时间的，也是行为的，需要一如既往的坚持努力。“微笑”代表我们对待事情的主观态度应该是积极乐观的。“很多”则是程度的要求。 写作时不能脱离漫画寓意，即“等一朵花开，需要很多耐心和微笑”这一核心立意。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75779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304E154-A744-4869-A665-7BCA2F0CD498}"/>
              </a:ext>
            </a:extLst>
          </p:cNvPr>
          <p:cNvSpPr/>
          <p:nvPr/>
        </p:nvSpPr>
        <p:spPr>
          <a:xfrm>
            <a:off x="1080517" y="791815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切题立意：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）携耐心微笑，等人生花开。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）以耐心微笑，迎人生花开。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）用耐心和微笑成就美好人生。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）春风秋雨中成长，微笑耐心中绽放。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）耐心微笑，静待花开。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）感谢您的耐心与微笑。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）教育需要耐心和微笑。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906072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D1FB46D-421C-40F4-83D6-11FF76E2C00E}"/>
              </a:ext>
            </a:extLst>
          </p:cNvPr>
          <p:cNvSpPr/>
          <p:nvPr/>
        </p:nvSpPr>
        <p:spPr>
          <a:xfrm>
            <a:off x="256327" y="177710"/>
            <a:ext cx="1123324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偏题立意：</a:t>
            </a: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）耐得寂寞，迎来花开。（材料未突出“寂寞”，遗漏关键词“微笑”）</a:t>
            </a: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）让微笑之花灿然开放。（遗漏关键词“耐心”）</a:t>
            </a: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）辛勤耕耘，始得花开。（将“耐心”“微笑”偷换为“辛勤”）</a:t>
            </a: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）付出与收获。（立意泛化，未突出材料中心）</a:t>
            </a: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）态度决定成败。（万能标题，没有针对性）</a:t>
            </a: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）学会等待，清风自来。（将“花”偷换为“清风”，立意偏差）</a:t>
            </a: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）耐心，迈向成功的基石。（立意片面，忽略了微笑）</a:t>
            </a: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）坚持成就梦想。（立意偏差，“梦想”可以理解为“花”，但“坚持”与材料中的“等待”不对等）</a:t>
            </a: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）宽容别人，成就自己。（偷换概念，偷换关系）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）享受慢生活。（断章取义，忽略“耐心”“微笑”和“花开”的关系）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7879729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1D983D6-15B0-4E91-BE24-3C132ADA404A}"/>
              </a:ext>
            </a:extLst>
          </p:cNvPr>
          <p:cNvSpPr txBox="1"/>
          <p:nvPr/>
        </p:nvSpPr>
        <p:spPr>
          <a:xfrm>
            <a:off x="216421" y="146932"/>
            <a:ext cx="1087320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参考范文</a:t>
            </a:r>
            <a:endParaRPr lang="en-US" altLang="zh-CN" b="1" dirty="0">
              <a:solidFill>
                <a:srgbClr val="FF0000"/>
              </a:solidFill>
            </a:endParaRPr>
          </a:p>
          <a:p>
            <a:pPr algn="ctr"/>
            <a:r>
              <a:rPr lang="zh-CN" altLang="en-US" b="1" dirty="0"/>
              <a:t>静待花开，静守成长</a:t>
            </a:r>
          </a:p>
          <a:p>
            <a:pPr algn="ctr"/>
            <a:r>
              <a:rPr lang="zh-CN" altLang="en-US" b="1" dirty="0"/>
              <a:t>          河南省杞县高中三（</a:t>
            </a:r>
            <a:r>
              <a:rPr lang="en-US" altLang="zh-CN" b="1" dirty="0"/>
              <a:t>10</a:t>
            </a:r>
            <a:r>
              <a:rPr lang="zh-CN" altLang="en-US" b="1" dirty="0"/>
              <a:t>）班 陈路</a:t>
            </a:r>
          </a:p>
          <a:p>
            <a:r>
              <a:rPr lang="zh-CN" altLang="en-US" b="1" dirty="0"/>
              <a:t>       画中人托腮微笑，用耐心静待花朵开放，惊艳四方。陈丹青曾言：一朵花刚开，别评价，让她慢慢长大。让我们用耐心和微笑静待一朵花怒放。</a:t>
            </a:r>
          </a:p>
          <a:p>
            <a:r>
              <a:rPr lang="zh-CN" altLang="en-US" b="1" dirty="0"/>
              <a:t>       正如一朵花开需要阳光雨露，孩子的成长需要耐心和微笑。现实中的我们也应以微笑、以耐心静待孩子成长，不要让他们在担心逼迫中急匆匆地向上长，少了青春该有的模样。孩子成长的过程，不仅需要白纸黑字红分数和各色的证书，还需要大风车、棒棒糖、布娃娃以及尽情的玩耍，更需要我们的微笑和耐心守候。</a:t>
            </a:r>
          </a:p>
          <a:p>
            <a:r>
              <a:rPr lang="zh-CN" altLang="en-US" b="1" dirty="0"/>
              <a:t>       如同静守一朵花，无论何时都不该对孩子的生长急于求成，都不能对他们少了耐心与微笑。</a:t>
            </a:r>
            <a:endParaRPr lang="en-US" altLang="zh-CN" b="1" dirty="0"/>
          </a:p>
          <a:p>
            <a:r>
              <a:rPr lang="zh-CN" altLang="en-US" b="1" dirty="0"/>
              <a:t>       一株花，从播种到施肥浇水到花开是个久久为功的过程。可当今孩子却大多被拎着走路，脚步由快走再到追赶，许多家长不让孩子输在起跑线。可是当家长们用冷漠和严厉的话语及行动想要逼使孩子们向上时，孩子们就已不知不觉失去自己向下扎根、向上生长的力量。缺少了微笑、耐心的呵护，他们便难以健康成长为参天大树、栋梁之材。</a:t>
            </a:r>
          </a:p>
          <a:p>
            <a:r>
              <a:rPr lang="zh-CN" altLang="en-US" b="1" dirty="0"/>
              <a:t>       静待花开，不急不躁，以耐心和微笑等待花蕾于时光中盛放。</a:t>
            </a:r>
            <a:endParaRPr lang="en-US" altLang="zh-CN" b="1" dirty="0"/>
          </a:p>
          <a:p>
            <a:r>
              <a:rPr lang="zh-CN" altLang="en-US" b="1" dirty="0"/>
              <a:t>       微笑与耐心便是引领青少年的光亮，使他们沿着正道前行。心中有方向，脚下有力量，迎着太阳的方向。当今的孩子如果被逼迫着加速生长，所需的养分和元素尚未完全吸收，就开始了盛放，根基不稳，枝干不壮，一旦有大风吹过便有可能叶落花残。报之以微笑和耐心吧，让花儿盛放，让少年成长。</a:t>
            </a:r>
          </a:p>
          <a:p>
            <a:r>
              <a:rPr lang="zh-CN" altLang="en-US" b="1" dirty="0"/>
              <a:t>       真正的园丁不会在意花开的时间，只会耐心耕耘，微笑以待</a:t>
            </a:r>
            <a:r>
              <a:rPr lang="en-US" altLang="zh-CN" b="1" dirty="0"/>
              <a:t>……</a:t>
            </a:r>
          </a:p>
          <a:p>
            <a:r>
              <a:rPr lang="en-US" altLang="zh-CN" b="1" dirty="0"/>
              <a:t>      “</a:t>
            </a:r>
            <a:r>
              <a:rPr lang="zh-CN" altLang="en-US" b="1" dirty="0"/>
              <a:t>有一位智障孩子的父亲的话让人感动不已：我相信我的孩子会大器晚成。”每个孩子都是一朵花，只是花期不同而已。当人家的花在春天开放时，你不要急，也许你家的花是在夏天开。如果到了秋天还没有开，你也不要着急着跺他两脚，说不定你家的这棵是腊梅，到冬天才会开得动人。   </a:t>
            </a:r>
          </a:p>
        </p:txBody>
      </p:sp>
    </p:spTree>
    <p:extLst>
      <p:ext uri="{BB962C8B-B14F-4D97-AF65-F5344CB8AC3E}">
        <p14:creationId xmlns:p14="http://schemas.microsoft.com/office/powerpoint/2010/main" val="29208481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C0DDD0E-ED06-43CD-BEE6-EF0A8367A3E7}"/>
              </a:ext>
            </a:extLst>
          </p:cNvPr>
          <p:cNvSpPr/>
          <p:nvPr/>
        </p:nvSpPr>
        <p:spPr>
          <a:xfrm>
            <a:off x="576461" y="863823"/>
            <a:ext cx="103691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/>
              <a:t>把微笑与耐心足够地给予每一个青年，时光知味，岁月生香。花朵满载着岁月的契机与积累，吐露花苞。青年健康有力地生长，铺陈传奇，激荡时代，有山河为名，有年华为证。青年可担大任，指点江山，激扬文字。微笑与耐心是青年成长路上不可缺少的养分，唯有耐心，唯有微笑，方可使一个青年成长为根基深厚、向着光亮前进的无双少年！</a:t>
            </a:r>
          </a:p>
          <a:p>
            <a:r>
              <a:rPr lang="zh-CN" altLang="en-US" sz="2000" b="1" dirty="0"/>
              <a:t>       一朵花刚开，别评价，我们只需用耐心和微笑静待其怒放。</a:t>
            </a:r>
          </a:p>
          <a:p>
            <a:r>
              <a:rPr lang="zh-CN" altLang="en-US" sz="2000" b="1" dirty="0"/>
              <a:t>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6112063-13E5-4D63-AC7B-53643DA231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3" t="13019" r="11668" b="12151"/>
          <a:stretch/>
        </p:blipFill>
        <p:spPr>
          <a:xfrm rot="770944">
            <a:off x="-61368" y="3144860"/>
            <a:ext cx="3610722" cy="30890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DD14323-B346-4552-9876-C5C2A9BDF0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413" y="3527654"/>
            <a:ext cx="2109200" cy="210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4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BFD9A8D1-762F-4B27-AE7D-F4788E7931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437" y="0"/>
            <a:ext cx="10945216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阅读下面的漫画材料，根据要求写一篇不少于800字的文章</a:t>
            </a: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br>
              <a:rPr kumimoji="0" lang="zh-CN" altLang="zh-CN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r>
              <a: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zh-CN" altLang="zh-CN" sz="16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 </a:t>
            </a:r>
            <a:br>
              <a: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这两则材料带给你什么联想和思考？请以此为主题，给远在武汉上高中的表妹写一封信。她们一家原本计划春节来北京和你们团聚，可是因为突发疫情未能成行。</a:t>
            </a:r>
            <a:b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要求：结合材料的内容和寓意，选好角度，确定立意，明确文体，自拟标题：不要套作，不得抄袭，不得泄露个人信息。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306CD99-4917-4D25-8F5D-FB77DD7B2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4237" y="398396"/>
            <a:ext cx="3012763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074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Single"/>
      </p:transition>
    </mc:Choice>
    <mc:Fallback xmlns="">
      <p:transition spd="slow" advClick="0" advTm="2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EBD6C33-98F9-4F53-A338-B05128A93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0AE2151-39FC-42C1-9F85-DD29E82774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2000" dirty="0"/>
              <a:t>这两则漫画显然是在</a:t>
            </a:r>
            <a:r>
              <a:rPr lang="en-US" altLang="zh-CN" sz="2000" dirty="0"/>
              <a:t>2020</a:t>
            </a:r>
            <a:r>
              <a:rPr lang="zh-CN" altLang="en-US" sz="2000" dirty="0"/>
              <a:t>年新冠肺炎暴发时期创作的非常鲜活生动的作品，有鲜明的时代印记，两幅内容有同有异，互为补充。共同点：新冠疫情肆虐，武汉封城，抗疫形势非常严峻。面对这场空前的灾难，我们国家沉着应战，科学防控，上下齐心；各地医务工作者挺身而出，勇于担当：各行各业的人不惧风险，尽已所能支援：全国各地涌现出无数的暖心之举。这些不就像黑夜里的一盏盏明灯吗？不就是我们积极乐观的源泉吗？这种心态和精神，让我们坚信天总会放晴，黑暗终将过去，我们终将战胜疫情</a:t>
            </a:r>
            <a:r>
              <a:rPr lang="en-US" altLang="zh-CN" sz="2000" dirty="0"/>
              <a:t>!</a:t>
            </a:r>
            <a:br>
              <a:rPr lang="zh-CN" altLang="en-US" sz="2000" dirty="0"/>
            </a:br>
            <a:r>
              <a:rPr lang="zh-CN" altLang="en-US" sz="2000" dirty="0"/>
              <a:t>不同点：第二幅漫画让我们在保持必胜信念的同时又提醒我们，在这场无硝烟的战疫中，没有人是劳观者，每个人都应该成为战士，在疫情暴发初期，武汉及其他各地曾面临暂时的物资紧缺等状况，我们每一个普通人宅在家里能做什么，疫情又需要我们做什么呢？其实在危难之时，更需要保持谦谦君子之风，保持平和的心态，不焦虑，不紧张，不恐惧，互相理解，互相谦让，同舟共济，才能真正打赢这场硬仗</a:t>
            </a:r>
            <a:r>
              <a:rPr lang="en-US" altLang="zh-CN" sz="2000" dirty="0"/>
              <a:t>!</a:t>
            </a:r>
            <a:r>
              <a:rPr lang="zh-CN" altLang="en-US" sz="2000" dirty="0"/>
              <a:t>学生在谈希望、乐观时，可以不局限于疫情，适当生发或升华。</a:t>
            </a:r>
          </a:p>
        </p:txBody>
      </p:sp>
    </p:spTree>
    <p:extLst>
      <p:ext uri="{BB962C8B-B14F-4D97-AF65-F5344CB8AC3E}">
        <p14:creationId xmlns:p14="http://schemas.microsoft.com/office/powerpoint/2010/main" val="19122026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Single"/>
      </p:transition>
    </mc:Choice>
    <mc:Fallback xmlns="">
      <p:transition spd="slow" advClick="0" advTm="2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5ADC34-D79B-43C0-A212-F87A3EA16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0801A1-F815-4628-9CF4-222CB5D2B5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/>
              <a:t>参考立意：</a:t>
            </a:r>
            <a:br>
              <a:rPr lang="zh-CN" altLang="en-US" sz="3200" dirty="0"/>
            </a:br>
            <a:r>
              <a:rPr lang="en-US" altLang="zh-CN" sz="3200" dirty="0"/>
              <a:t>1</a:t>
            </a:r>
            <a:r>
              <a:rPr lang="zh-CN" altLang="en-US" sz="3200" dirty="0"/>
              <a:t>．即使身处黑暗，也不要放弃希望。</a:t>
            </a:r>
            <a:br>
              <a:rPr lang="zh-CN" altLang="en-US" sz="3200" dirty="0"/>
            </a:br>
            <a:r>
              <a:rPr lang="en-US" altLang="zh-CN" sz="3200" dirty="0"/>
              <a:t>2</a:t>
            </a:r>
            <a:r>
              <a:rPr lang="zh-CN" altLang="en-US" sz="3200" dirty="0"/>
              <a:t>．心怀希望，才能冲破黑暗。</a:t>
            </a:r>
            <a:br>
              <a:rPr lang="zh-CN" altLang="en-US" sz="3200" dirty="0"/>
            </a:br>
            <a:r>
              <a:rPr lang="en-US" altLang="zh-CN" sz="3200" dirty="0"/>
              <a:t>3</a:t>
            </a:r>
            <a:r>
              <a:rPr lang="zh-CN" altLang="en-US" sz="3200" dirty="0"/>
              <a:t>．越是困境，越要互帮互助。</a:t>
            </a:r>
            <a:br>
              <a:rPr lang="zh-CN" altLang="en-US" sz="3200" dirty="0"/>
            </a:br>
            <a:r>
              <a:rPr lang="en-US" altLang="zh-CN" sz="3200" dirty="0"/>
              <a:t>4</a:t>
            </a:r>
            <a:r>
              <a:rPr lang="zh-CN" altLang="en-US" sz="3200" dirty="0"/>
              <a:t>．和谐相处，在困境中相互守望。</a:t>
            </a:r>
          </a:p>
        </p:txBody>
      </p:sp>
    </p:spTree>
    <p:extLst>
      <p:ext uri="{BB962C8B-B14F-4D97-AF65-F5344CB8AC3E}">
        <p14:creationId xmlns:p14="http://schemas.microsoft.com/office/powerpoint/2010/main" val="7485927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5EE52FD6-5D2B-40B3-A645-843CB036CB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6421" y="585083"/>
            <a:ext cx="10945216" cy="6463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黑夜，仍有灿烂星河--致表妹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亲爱的表妹：</a:t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      你好！新年伊始，本该是阖家团聚的时候，然而谁也想不到，今年有一个艰难的开端。一场由新型冠状病毒引发的肺炎疫情猝然而至，如一个巨石砸入我们原本平静有序的生活，也破坏了我们团聚的美梦。</a:t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      面对此情此景，连北京的我们也难免会感到恐慌，害怕，更何况你身处疫情中心呢？武汉的疫情牵动着全国人民的心。疫情迅速蔓延，新闻报道中确诊人数不断在增长，一个个鲜活的生命也因这次疫情而逝去，让人感到无比揪心。但，不要悲观！随着防控措施的有效采取、专家医生的勉力治疗，治愈出院的人渐渐增多，许多城市连续几天都无新增病例。在这场疫情防控阻击战中，全国人民团结一心，温暖有力的言语频频显现，给我们带来了许多希望。</a:t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“没有特殊情况不要出门”，我们不得不分隔两地。但相比前线医护人员，我们所受的委屈又算什么呢？钟南山院士叮嘱我们不要出门，他自己却毅然踏上前去武汉的列车，甚至因为事情紧急、走得匆忙，他只穿了一件西装，颇费周折才在高铁的餐车上找了一个座位，尽管疲惫，他依然打开电脑研究材料。他就是黑夜中的最亮的星辰，让我们感到安心和放心。2003年非典肆虐，67岁的他说：把最重的病人送到我这来。2020年，84岁的他依然挺身而出与病毒交战。在国人还对这次疫情不以为意时，他站出来郑重公布“现在可以肯定有人传人现象”，终于使人们停下脚步，关注疫情发展，正确采取相关防疫措施，这才避免了更多的人感染上新型肺炎。在疫情防控期间，各种真假难辨的信息层出不穷，钟南山总是及时回应社会关切，为大众答疑解惑，传递给广大民众真实的情况和准确的信息，如一剂稳定剂般带给我们信心和安全感，安定国人紧张的情绪。请你一定要坚定乐观，因为有这样“一路奔波不知疲倦，满腔责任为国为民”的专业院士奔波在前线。</a:t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“我必须跑得更快，才能从病毒手里抢回更多的病人，拼命让他们活”，这是武汉金银潭医院院长张定宇的决心，也是他身为一名渐冻症患者的希望。自疫情出现以来，他一直坚守在抗疫最前线，往往换班的医护人员还没到，他就已经在现场一一过问更细致的情况。在疫情高峰期，他每天几乎只睡两个小时，即使是休息时间，也不停地接听电话、翻看病历。直到越来越多的同事发现他的异样时，他才承认自己得了渐冻症，所以走路止不住蹒跚。但他依然穿梭于各间病房中，果断地处理各种事务。他很清楚自己的身体在一点点地消耗，所以他带领着600多名医护人员不断与时间赛跑，只为跑赢这次与新型冠状病毒的赛跑，让一个又一个的患者痊愈。即使是自己摇摇欲坠，也依然不忘放射出指引他人的光芒。有这样的医护，我相信，武汉一定能挺住！</a:t>
            </a:r>
            <a:br>
              <a:rPr kumimoji="0" lang="zh-CN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kumimoji="0" lang="zh-CN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4589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EDE600-6A61-4139-A169-035529821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4A63E1-A69D-4DBE-B505-55F0E0163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zh-CN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这工资不能要”，参与武汉火神山医院项目建设的农民工说。火速建造医院的这群人，是最最普通的劳动者，在外地辛苦了一年，好不容易等到了过年可以回家与家人团聚，因为建造医院这个紧急任务，他们急忙来到工地，不辞辛劳、昼夜奔忙地干活。24小时，两班倒，这批忙完下一批就跟上。有的建筑工人，累到实在动不了，就随意地躺在工地的坑道里睡一两个小时。泥地、板房都是床。吃饭间隙眯一会，起来接着干。因为他们，雷神山医院、火神山医院数日间拔地而起，震撼了世界；因为他们，我们才有了从死神手里抢时间的底气。他们义无反顾回到工地，用汗水、苦力、时间换来报酬，又毫不犹豫全部捐出。他们不是直接救人的天使，而是闪着熠熠良善之光的中国工民，是拼上自己向死神抢时间的英雄。</a:t>
            </a:r>
            <a:br>
              <a:rPr lang="zh-CN" altLang="zh-CN" sz="1600" dirty="0"/>
            </a:br>
            <a:r>
              <a:rPr lang="zh-CN" altLang="zh-CN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    还有许许多多的人：主动请缨驰援武汉的医生护士，免费送食物的餐饮店主，捐献救援物资的普通人……世上没有从天而降的英雄，只有灾难面前挺身而出的平凡人。他们看似普通平凡，却汇聚成为这黑暗中璀璨的星河，给我们带来光明。</a:t>
            </a:r>
            <a:br>
              <a:rPr lang="zh-CN" altLang="zh-CN" sz="1600" dirty="0"/>
            </a:br>
            <a:r>
              <a:rPr lang="zh-CN" altLang="zh-CN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     时代的每一粒灰，落在个人头上，就是一座山。但再黑暗的夜晚也会有璀璨的星河，越是如此艰难的时刻，我们中华民族越是应该手牵手，互帮互助，让弥漫的沙尘沉淀，众志成城扛起这座山。待疫情终了，我们一起看花开烂漫，体会平凡生活。</a:t>
            </a:r>
            <a:br>
              <a:rPr lang="zh-CN" altLang="zh-CN" sz="1600" dirty="0"/>
            </a:br>
            <a:r>
              <a:rPr lang="zh-CN" altLang="zh-CN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     祝</a:t>
            </a:r>
            <a:br>
              <a:rPr lang="zh-CN" altLang="zh-CN" sz="1600" dirty="0"/>
            </a:br>
            <a:r>
              <a:rPr lang="zh-CN" altLang="zh-CN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安好！</a:t>
            </a:r>
            <a:br>
              <a:rPr lang="zh-CN" altLang="zh-CN" sz="1600" dirty="0"/>
            </a:br>
            <a:br>
              <a:rPr lang="zh-CN" altLang="zh-CN" sz="1600" dirty="0">
                <a:latin typeface="Arial" panose="020B0604020202020204" pitchFamily="34" charset="0"/>
              </a:rPr>
            </a:br>
            <a:r>
              <a:rPr lang="en-US" altLang="zh-CN" sz="1600" dirty="0">
                <a:latin typeface="Arial" panose="020B0604020202020204" pitchFamily="34" charset="0"/>
              </a:rPr>
              <a:t>                                                                                                                         </a:t>
            </a:r>
            <a:r>
              <a:rPr lang="zh-CN" altLang="zh-CN" sz="1600" dirty="0">
                <a:latin typeface="Arial" panose="020B0604020202020204" pitchFamily="34" charset="0"/>
              </a:rPr>
              <a:t>你的表姐</a:t>
            </a:r>
            <a:br>
              <a:rPr lang="zh-CN" altLang="zh-CN" sz="1600" dirty="0">
                <a:latin typeface="Arial" panose="020B0604020202020204" pitchFamily="34" charset="0"/>
              </a:rPr>
            </a:br>
            <a:r>
              <a:rPr lang="en-US" altLang="zh-CN" sz="1600" dirty="0">
                <a:latin typeface="Arial" panose="020B0604020202020204" pitchFamily="34" charset="0"/>
              </a:rPr>
              <a:t>                                                                                                                        </a:t>
            </a:r>
            <a:r>
              <a:rPr lang="zh-CN" altLang="zh-CN" sz="1600" dirty="0">
                <a:latin typeface="Arial" panose="020B0604020202020204" pitchFamily="34" charset="0"/>
              </a:rPr>
              <a:t>×年×月×日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2347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3899" y="118803"/>
            <a:ext cx="10254277" cy="717619"/>
          </a:xfrm>
        </p:spPr>
        <p:txBody>
          <a:bodyPr/>
          <a:lstStyle/>
          <a:p>
            <a:r>
              <a:rPr sz="1890" dirty="0"/>
              <a:t>阅读《长得太偏，必须挖掉》的图画材料，写一篇不少于</a:t>
            </a:r>
            <a:r>
              <a:rPr lang="en-US" altLang="zh-CN" sz="1890" dirty="0"/>
              <a:t>800</a:t>
            </a:r>
            <a:r>
              <a:rPr sz="1890" dirty="0"/>
              <a:t>字的议论文</a:t>
            </a:r>
          </a:p>
        </p:txBody>
      </p:sp>
      <p:pic>
        <p:nvPicPr>
          <p:cNvPr id="4" name="图片 3" descr="微信图片_202004081215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899" y="836423"/>
            <a:ext cx="4596724" cy="51211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12825" y="836422"/>
            <a:ext cx="5922760" cy="5211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24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标题：</a:t>
            </a:r>
            <a:r>
              <a:rPr lang="zh-CN" altLang="en-US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《长得太偏，必须挖掉》</a:t>
            </a:r>
          </a:p>
          <a:p>
            <a:r>
              <a:rPr lang="zh-CN" altLang="en-US" sz="3024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主体：</a:t>
            </a:r>
            <a:r>
              <a:rPr lang="zh-CN" altLang="en-US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小朋友的头部横断面边缘长了一棵小树苗，大人拿着铁锹怒目而向边说</a:t>
            </a:r>
            <a:r>
              <a:rPr lang="en-US" altLang="zh-CN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长得太偏，必须挖掉</a:t>
            </a:r>
            <a:r>
              <a:rPr lang="en-US" altLang="zh-CN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边打算挖掉。</a:t>
            </a:r>
          </a:p>
          <a:p>
            <a:r>
              <a:rPr lang="zh-CN" altLang="en-US" sz="3024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寓意：</a:t>
            </a:r>
            <a:r>
              <a:rPr lang="zh-CN" altLang="en-US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讽刺社会上的大人（家长、学校等）对孩子脑海中长得</a:t>
            </a:r>
            <a:r>
              <a:rPr lang="en-US" altLang="zh-CN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偏</a:t>
            </a:r>
            <a:r>
              <a:rPr lang="en-US" altLang="zh-CN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的树苗一刀切的做法。</a:t>
            </a:r>
          </a:p>
          <a:p>
            <a:r>
              <a:rPr lang="zh-CN" altLang="en-US" sz="3024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立意：</a:t>
            </a:r>
            <a:r>
              <a:rPr lang="zh-CN" altLang="en-US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批判大人这种做法，提出正确的做法，正确对待孩子脑海中长</a:t>
            </a:r>
            <a:r>
              <a:rPr lang="en-US" altLang="zh-CN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偏</a:t>
            </a:r>
            <a:r>
              <a:rPr lang="en-US" altLang="zh-CN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3024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的树苗，要包容理解</a:t>
            </a:r>
            <a:r>
              <a:rPr lang="zh-CN" altLang="en-US" sz="3024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</a:t>
            </a:r>
            <a:endParaRPr lang="zh-CN" altLang="en-US" dirty="0">
              <a:solidFill>
                <a:schemeClr val="accent4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A569710A-FB4C-4B51-9CE6-DE1785ADF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8589" y="388106"/>
            <a:ext cx="7992888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阅读下面的漫画材料，根据要求写一篇不少于800字的文章。</a:t>
            </a:r>
            <a:b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        </a:t>
            </a:r>
            <a:b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400" dirty="0"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要求：结合材料的内容和寓意，选好角度，确定立意，明确文体，自拟标题；不要套作，不得抄袭，不得泄露个人信息；不少于800字</a:t>
            </a: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kumimoji="0" lang="zh-CN" altLang="zh-CN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F773BBCA-E391-4B3D-B268-84B3D0B27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197" y="787010"/>
            <a:ext cx="4104456" cy="246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097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Single"/>
      </p:transition>
    </mc:Choice>
    <mc:Fallback xmlns="">
      <p:transition spd="slow" advClick="0" advTm="2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1D12A93-0830-493F-919F-28207E3F1C6B}"/>
              </a:ext>
            </a:extLst>
          </p:cNvPr>
          <p:cNvSpPr/>
          <p:nvPr/>
        </p:nvSpPr>
        <p:spPr>
          <a:xfrm>
            <a:off x="1008509" y="1007839"/>
            <a:ext cx="1015312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画面上有一个</a:t>
            </a:r>
            <a:r>
              <a:rPr lang="zh-CN" altLang="en-US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身子在前，腿在后</a:t>
            </a:r>
            <a:r>
              <a:rPr lang="zh-CN" altLang="en-US" sz="2400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的人。在前面的</a:t>
            </a:r>
            <a:r>
              <a:rPr lang="zh-CN" altLang="en-US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上半身肥头大耳、西装革履</a:t>
            </a:r>
            <a:r>
              <a:rPr lang="zh-CN" altLang="en-US" sz="2400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，还注着四个字“</a:t>
            </a:r>
            <a:r>
              <a:rPr lang="zh-CN" altLang="en-US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生活水平</a:t>
            </a:r>
            <a:r>
              <a:rPr lang="zh-CN" altLang="en-US" sz="2400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”，在后面的下半身明显的</a:t>
            </a:r>
            <a:r>
              <a:rPr lang="zh-CN" altLang="en-US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发育不全、衣衫褴褛</a:t>
            </a:r>
            <a:r>
              <a:rPr lang="zh-CN" altLang="en-US" sz="2400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，也注着四个字“</a:t>
            </a:r>
            <a:r>
              <a:rPr lang="zh-CN" altLang="en-US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道德标准</a:t>
            </a:r>
            <a:r>
              <a:rPr lang="zh-CN" altLang="en-US" sz="2400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”。这说明了物质生活水平与道德标准不同步（不协调）。</a:t>
            </a:r>
            <a:r>
              <a:rPr lang="zh-CN" altLang="en-US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这启示我们道德标准要与生活水平同步提高</a:t>
            </a:r>
            <a:r>
              <a:rPr lang="zh-CN" altLang="en-US" sz="2400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  <a:br>
              <a:rPr lang="zh-CN" altLang="en-US" sz="2400" dirty="0"/>
            </a:br>
            <a:r>
              <a:rPr lang="zh-CN" altLang="en-US" sz="2400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参考立意：</a:t>
            </a:r>
            <a:br>
              <a:rPr lang="zh-CN" altLang="en-US" sz="2400" dirty="0"/>
            </a:br>
            <a:r>
              <a:rPr lang="en-US" altLang="zh-CN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．提升道德标准刻不容缓；</a:t>
            </a:r>
            <a:br>
              <a:rPr lang="zh-CN" altLang="en-US" sz="2400" dirty="0">
                <a:solidFill>
                  <a:srgbClr val="FF0000"/>
                </a:solidFill>
              </a:rPr>
            </a:br>
            <a:r>
              <a:rPr lang="en-US" altLang="zh-CN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．道德伴随经济齐飞。</a:t>
            </a:r>
            <a:br>
              <a:rPr lang="zh-CN" altLang="en-US" sz="2400" dirty="0"/>
            </a:br>
            <a:r>
              <a:rPr lang="zh-CN" altLang="en-US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优秀</a:t>
            </a:r>
            <a:r>
              <a:rPr lang="zh-CN" altLang="en-US" sz="2400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的高考作文，它们的开头大都具有这样的特点：“</a:t>
            </a:r>
            <a:r>
              <a:rPr lang="zh-CN" altLang="en-US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快速入题、开篇切题、文字简约，新颖别致、文采斐然”。</a:t>
            </a:r>
            <a:endParaRPr lang="en-US" altLang="zh-CN" sz="2400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具体讲有如下特点：</a:t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60247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Single"/>
      </p:transition>
    </mc:Choice>
    <mc:Fallback xmlns="">
      <p:transition spd="slow" advClick="0" advTm="2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9764930-9CC1-47AD-99EE-0715A8A329B3}"/>
              </a:ext>
            </a:extLst>
          </p:cNvPr>
          <p:cNvSpPr/>
          <p:nvPr/>
        </p:nvSpPr>
        <p:spPr>
          <a:xfrm>
            <a:off x="360437" y="287760"/>
            <a:ext cx="1087320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第一，要明。</a:t>
            </a:r>
            <a:r>
              <a:rPr lang="zh-CN" altLang="en-US" sz="2400" b="1" dirty="0">
                <a:solidFill>
                  <a:srgbClr val="33333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好的开头，要一下子让读者知道你要说什么，也就是让读者了解你的论点或论题。白居易说：“首句标其目”，主张开宗明义。李涂在</a:t>
            </a:r>
            <a:r>
              <a:rPr lang="en-US" altLang="zh-CN" sz="2400" b="1" dirty="0">
                <a:solidFill>
                  <a:srgbClr val="33333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 dirty="0">
                <a:solidFill>
                  <a:srgbClr val="33333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文章精义</a:t>
            </a:r>
            <a:r>
              <a:rPr lang="en-US" altLang="zh-CN" sz="2400" b="1" dirty="0">
                <a:solidFill>
                  <a:srgbClr val="33333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b="1" dirty="0">
                <a:solidFill>
                  <a:srgbClr val="33333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里说：“文字起句发意最好。”总之，要让读者知道你在谈哪方面的问题，开篇知其旨意。</a:t>
            </a:r>
            <a:b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第二，要美。</a:t>
            </a:r>
            <a:r>
              <a:rPr lang="zh-CN" altLang="en-US" sz="2400" b="1" dirty="0">
                <a:solidFill>
                  <a:srgbClr val="33333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有美，才能达到吸引读者的目的。文章开头的美，主要指技巧美，如“设悬念”、“用典故”、“引名言”、“摆问题”、“亮靶子”、“反弹法”等等。形式美是内容美的保证，二者相辅相成。切不可低估文章开头形式美、技巧美的作用，有了这种美，才能先声夺人，吸引人看你的文章。在这个意义上说，“好的开头是成功的一半。”</a:t>
            </a:r>
            <a:b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第三，要简。</a:t>
            </a:r>
            <a:r>
              <a:rPr lang="zh-CN" altLang="en-US" sz="2400" b="1" dirty="0">
                <a:solidFill>
                  <a:srgbClr val="33333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简洁是明朗的保证。有的考生在写给材料作文时，好把原材料复述一下，这就太罗嗦了。既要从原材料说起，又不能复述原材料，怎么办？办法有两个：一个是对原材料“一言以蔽之”；另一个是选取原材料中一句有代表性的话，让读者知道原材料大致是个什么意思就行了，千万</a:t>
            </a: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不要较多地引述原材料</a:t>
            </a:r>
            <a:r>
              <a:rPr lang="zh-CN" altLang="en-US" sz="2400" b="1" dirty="0">
                <a:solidFill>
                  <a:srgbClr val="33333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39449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Single"/>
      </p:transition>
    </mc:Choice>
    <mc:Fallback xmlns="">
      <p:transition spd="slow" advClick="0" advTm="200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9189B5-9153-4F88-B61A-F5BFE9CA8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谢谢大家</a:t>
            </a:r>
          </a:p>
        </p:txBody>
      </p:sp>
    </p:spTree>
    <p:extLst>
      <p:ext uri="{BB962C8B-B14F-4D97-AF65-F5344CB8AC3E}">
        <p14:creationId xmlns:p14="http://schemas.microsoft.com/office/powerpoint/2010/main" val="17681977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Single"/>
      </p:transition>
    </mc:Choice>
    <mc:Fallback xmlns="">
      <p:transition spd="slow" advClick="0" advTm="2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6491" y="351609"/>
            <a:ext cx="10828492" cy="417611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78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最佳标题（有化用或仿写，有文采显立意）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打破偏见 呵护思想之苗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于力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让思想自由成长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张轩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放飞思想，成就未来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张万锐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千篇一律，便是悲哀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张裕善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偏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应理性对待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赵方煜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包容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偏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苗，塑多元思想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田盛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顺木之长，成人之才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邹宝霆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盲目的纠正，是一种悲哀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赵轲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开放思想，成人之美</a:t>
            </a:r>
            <a:r>
              <a:rPr lang="en-US" altLang="zh-CN"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402" b="1" dirty="0">
                <a:latin typeface="黑体" panose="02010609060101010101" pitchFamily="49" charset="-122"/>
                <a:ea typeface="黑体" panose="02010609060101010101" pitchFamily="49" charset="-122"/>
              </a:rPr>
              <a:t>于遵琨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8F13AFC-AB1D-463D-987F-039D526C85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0663" y="3916180"/>
            <a:ext cx="2548349" cy="25544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646" b="1"/>
              <a:t>阅读下面两幅漫画材料，根据要求写一篇不少于</a:t>
            </a:r>
            <a:r>
              <a:rPr lang="en-US" altLang="zh-CN" sz="2646" b="1"/>
              <a:t>800</a:t>
            </a:r>
            <a:r>
              <a:rPr sz="2646" b="1"/>
              <a:t>字的文章。</a:t>
            </a:r>
          </a:p>
        </p:txBody>
      </p:sp>
      <p:pic>
        <p:nvPicPr>
          <p:cNvPr id="5" name="图片 4" descr="微信图片_202004081215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500" y="971426"/>
            <a:ext cx="4762929" cy="2266861"/>
          </a:xfrm>
          <a:prstGeom prst="rect">
            <a:avLst/>
          </a:prstGeom>
        </p:spPr>
      </p:pic>
      <p:pic>
        <p:nvPicPr>
          <p:cNvPr id="7" name="图片 6" descr="微信图片_202004081215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499" y="3659498"/>
            <a:ext cx="4831930" cy="2095257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/>
        </p:nvSpPr>
        <p:spPr>
          <a:xfrm>
            <a:off x="5647634" y="971426"/>
            <a:ext cx="5623952" cy="4875732"/>
          </a:xfrm>
          <a:prstGeom prst="rect">
            <a:avLst/>
          </a:prstGeom>
        </p:spPr>
        <p:txBody>
          <a:bodyPr vert="horz" lIns="85202" tIns="44401" rIns="85202" bIns="44401" rtlCol="0">
            <a:normAutofit fontScale="35000" lnSpcReduction="20000"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charset="0"/>
                <a:ea typeface="隶书" pitchFamily="49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sz="9449"/>
              <a:t>时代的发展和科技的进步，已经完全颠覆了我们生存和书写的工具，当今时代，电脑网络和移动手机已经成为了人们的主流工具。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sz="9449"/>
              <a:t>要求：结合漫画材料，选好角度，确定立意，明确文体，自拟题目；不要套作，不得抄袭；不得泄露个人信息</a:t>
            </a:r>
            <a:r>
              <a:rPr lang="en-US" altLang="zh-CN" sz="9449"/>
              <a:t>       </a:t>
            </a:r>
            <a:r>
              <a:rPr lang="en-US" altLang="zh-CN" sz="1512"/>
              <a:t>                                               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87122" y="3238287"/>
            <a:ext cx="344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《进化：我们的生存工具》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10320" y="5846558"/>
            <a:ext cx="3594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《进化：我们的书写工具》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48469" y="867129"/>
            <a:ext cx="10560885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8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标题：</a:t>
            </a:r>
            <a:r>
              <a:rPr lang="zh-CN" altLang="en-US" sz="378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进化，生存工具，书写工具</a:t>
            </a:r>
          </a:p>
          <a:p>
            <a:r>
              <a:rPr lang="zh-CN" altLang="en-US" sz="378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主体：</a:t>
            </a:r>
            <a:r>
              <a:rPr lang="zh-CN" altLang="en-US" sz="378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上图，生存工具的进化从香蕉到鼠标。</a:t>
            </a:r>
          </a:p>
          <a:p>
            <a:pPr algn="l">
              <a:buClrTx/>
              <a:buSzTx/>
              <a:buFontTx/>
            </a:pPr>
            <a:r>
              <a:rPr lang="zh-CN" altLang="en-US" sz="378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下图，书写工具的进化从石头到手机。</a:t>
            </a:r>
          </a:p>
          <a:p>
            <a:pPr algn="l">
              <a:buClrTx/>
              <a:buSzTx/>
              <a:buFontTx/>
            </a:pPr>
            <a:r>
              <a:rPr lang="zh-CN" altLang="en-US" sz="378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寓意：</a:t>
            </a:r>
            <a:r>
              <a:rPr lang="zh-CN" altLang="en-US" sz="378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时代发展，科技进步推动人们生存方式和书写方式的变化。</a:t>
            </a:r>
          </a:p>
          <a:p>
            <a:r>
              <a:rPr lang="zh-CN" altLang="en-US" sz="378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立意：</a:t>
            </a:r>
            <a:r>
              <a:rPr lang="zh-CN" altLang="en-US" sz="378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辩证看待时代发展、科技进步带来的生存工具和书写工具的变化，联系当下生活分析带来的影响。</a:t>
            </a:r>
            <a:endParaRPr lang="zh-CN" altLang="en-US" sz="3780" dirty="0">
              <a:solidFill>
                <a:schemeClr val="accent4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最佳开头（有引用，材料精炼，点出立意）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093" y="969622"/>
            <a:ext cx="10665888" cy="50917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科技决定生存方式，舞动时代</a:t>
            </a:r>
            <a:r>
              <a:rPr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风帆</a:t>
            </a:r>
            <a:r>
              <a:rPr lang="en-US" altLang="zh-CN"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王晨旭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时代在发展，社会在进步，我们应紧跟社会潮流，不断创新，积极进取，为更好的明天披荆斩棘。</a:t>
            </a:r>
            <a:r>
              <a:rPr lang="en-US" altLang="zh-CN"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杨堃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时代在进步，科技在发展，我们身边的一切都在变化。从香蕉到鼠标，从石块到手机。这一切似乎使生活更加便利，但是我们是否也丢失了什么。勤劳的双手慢慢退化，电子的书卷不在留有墨香。这是否能引起我们的重视。在科技进步的同时，不要丢失传统的书写方式。</a:t>
            </a:r>
            <a:r>
              <a:rPr lang="en-US" altLang="zh-CN"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杨爽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岁月变迁，时代发展。人们从茹毛饮血的原始社会走向了文明的新世界：同样跟随时代发展也有书写工具。只有不断进步，采用新方式，才能紧跟时代。</a:t>
            </a:r>
            <a:r>
              <a:rPr lang="en-US" altLang="zh-CN"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3024" b="1" dirty="0">
                <a:latin typeface="黑体" panose="02010609060101010101" pitchFamily="49" charset="-122"/>
                <a:ea typeface="黑体" panose="02010609060101010101" pitchFamily="49" charset="-122"/>
              </a:rPr>
              <a:t>许仁洲</a:t>
            </a:r>
          </a:p>
          <a:p>
            <a:endParaRPr sz="3024" dirty="0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402" b="1" dirty="0">
                <a:solidFill>
                  <a:srgbClr val="FF0000"/>
                </a:solidFill>
              </a:rPr>
              <a:t>最佳开头（有引用，材料精炼，点出立意）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294" y="900024"/>
            <a:ext cx="10569885" cy="536954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随着时代的发展，科技的进步，我们的生产和生活都发生了巨大的变化。从茹毛饮血到日益精致的食物，不同的时代有不同的生活方式，我们能做的，我们可以做的，不仅仅只有顺应时代，还应该做时代的引领者，推动更好的明天进步。</a:t>
            </a:r>
            <a:r>
              <a:rPr lang="en-US" altLang="zh-CN"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修仕林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时代的变迁，人类的进化，从石斧到鼠标，从书写用的石块到如今的手机，人类的生活越来越离不开科技，为了生存，我们应站在科技前沿。</a:t>
            </a:r>
            <a:r>
              <a:rPr lang="en-US" altLang="zh-CN"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王一丰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时间不断流逝，科技不断发展，我们不断进步。生存和生活方式不断变化，在如今这个快进的时代，需要不断进步，防止原地踏步。</a:t>
            </a:r>
            <a:r>
              <a:rPr lang="en-US" altLang="zh-CN"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王雪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时代发展，科技进步。我们赖以生存的工具也日新月异，唯有不断创新，跟进潮流，方得以适应时代，进而开创新时代。</a:t>
            </a:r>
          </a:p>
          <a:p>
            <a:pPr marL="0" indent="0" algn="r">
              <a:lnSpc>
                <a:spcPct val="100000"/>
              </a:lnSpc>
              <a:spcAft>
                <a:spcPts val="0"/>
              </a:spcAft>
              <a:buNone/>
            </a:pPr>
            <a:r>
              <a:rPr lang="en-US" altLang="zh-CN"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——</a:t>
            </a:r>
            <a:r>
              <a:rPr sz="2646" b="1" dirty="0">
                <a:latin typeface="黑体" panose="02010609060101010101" pitchFamily="49" charset="-122"/>
                <a:ea typeface="黑体" panose="02010609060101010101" pitchFamily="49" charset="-122"/>
              </a:rPr>
              <a:t>王学铭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11965" y="479413"/>
            <a:ext cx="8256223" cy="5017335"/>
          </a:xfrm>
        </p:spPr>
        <p:txBody>
          <a:bodyPr/>
          <a:lstStyle/>
          <a:p>
            <a:r>
              <a:rPr lang="zh-CN" altLang="en-US" sz="2646" spc="142" dirty="0">
                <a:cs typeface="+mn-cs"/>
              </a:rPr>
              <a:t>阅读下面的漫画材料，根据要求写一篇不少于800字的文章。</a:t>
            </a:r>
            <a:br>
              <a:rPr lang="zh-CN" altLang="en-US" sz="2646" spc="142" dirty="0">
                <a:cs typeface="+mn-cs"/>
              </a:rPr>
            </a:br>
            <a:r>
              <a:rPr lang="zh-CN" altLang="en-US" sz="2646" spc="142" dirty="0">
                <a:cs typeface="+mn-cs"/>
              </a:rPr>
              <a:t>      漫画中的年轻人“充了很长时间的电”，却“没充进去”，这种现象在当今社会已经愈发严重和普遍。年轻人茫然的表情中似乎写满了“怎么办”。怎么办？他的师长、父母、朋友或许可以给他一些合理的建议。</a:t>
            </a:r>
            <a:br>
              <a:rPr lang="zh-CN" altLang="en-US" sz="2646" spc="142" dirty="0">
                <a:cs typeface="+mn-cs"/>
              </a:rPr>
            </a:br>
            <a:r>
              <a:rPr lang="zh-CN" altLang="en-US" sz="2646" spc="142" dirty="0">
                <a:cs typeface="+mn-cs"/>
              </a:rPr>
              <a:t>      请你选择上述角色中的一种角色，给年轻人写一封信，和他谈谈你的看法和建议。</a:t>
            </a:r>
            <a:br>
              <a:rPr lang="zh-CN" altLang="en-US" sz="2646" spc="142" dirty="0">
                <a:cs typeface="+mn-cs"/>
              </a:rPr>
            </a:br>
            <a:r>
              <a:rPr lang="zh-CN" altLang="en-US" sz="2646" spc="142" dirty="0">
                <a:cs typeface="+mn-cs"/>
              </a:rPr>
              <a:t>      要求：结合漫画的内容和寓意，选好角度，确定立意，明确问题和情境，自拟标题；不要套作，不得抄袭；不得泄露个人信息。</a:t>
            </a:r>
            <a:endParaRPr lang="zh-CN" altLang="en-US" sz="2646" dirty="0">
              <a:latin typeface="新宋体" charset="-122"/>
              <a:ea typeface="新宋体" charset="-122"/>
              <a:cs typeface="新宋体" charset="-122"/>
            </a:endParaRPr>
          </a:p>
        </p:txBody>
      </p:sp>
      <p:pic>
        <p:nvPicPr>
          <p:cNvPr id="4" name="图片 3" descr="微信图片_202004081215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896" y="390610"/>
            <a:ext cx="2513468" cy="599656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商务5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9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4699</Words>
  <Application>Microsoft Office PowerPoint</Application>
  <PresentationFormat>自定义</PresentationFormat>
  <Paragraphs>157</Paragraphs>
  <Slides>33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5" baseType="lpstr">
      <vt:lpstr>等线</vt:lpstr>
      <vt:lpstr>黑体</vt:lpstr>
      <vt:lpstr>华文楷体</vt:lpstr>
      <vt:lpstr>宋体</vt:lpstr>
      <vt:lpstr>微软雅黑</vt:lpstr>
      <vt:lpstr>微软雅黑</vt:lpstr>
      <vt:lpstr>新宋体</vt:lpstr>
      <vt:lpstr>杨任东竹石体-Regular</vt:lpstr>
      <vt:lpstr>禹卫书法隶书简体</vt:lpstr>
      <vt:lpstr>Arial</vt:lpstr>
      <vt:lpstr>Calibri</vt:lpstr>
      <vt:lpstr>Office 主题</vt:lpstr>
      <vt:lpstr>2020高考漫画类作文预测</vt:lpstr>
      <vt:lpstr>PowerPoint 演示文稿</vt:lpstr>
      <vt:lpstr>阅读《长得太偏，必须挖掉》的图画材料，写一篇不少于800字的议论文</vt:lpstr>
      <vt:lpstr>最佳标题（有化用或仿写，有文采显立意）</vt:lpstr>
      <vt:lpstr>阅读下面两幅漫画材料，根据要求写一篇不少于800字的文章。</vt:lpstr>
      <vt:lpstr>PowerPoint 演示文稿</vt:lpstr>
      <vt:lpstr>最佳开头（有引用，材料精炼，点出立意）</vt:lpstr>
      <vt:lpstr>最佳开头（有引用，材料精炼，点出立意）</vt:lpstr>
      <vt:lpstr>阅读下面的漫画材料，根据要求写一篇不少于800字的文章。       漫画中的年轻人“充了很长时间的电”，却“没充进去”，这种现象在当今社会已经愈发严重和普遍。年轻人茫然的表情中似乎写满了“怎么办”。怎么办？他的师长、父母、朋友或许可以给他一些合理的建议。       请你选择上述角色中的一种角色，给年轻人写一封信，和他谈谈你的看法和建议。       要求：结合漫画的内容和寓意，选好角度，确定立意，明确问题和情境，自拟标题；不要套作，不得抄袭；不得泄露个人信息。</vt:lpstr>
      <vt:lpstr>PowerPoint 演示文稿</vt:lpstr>
      <vt:lpstr>PowerPoint 演示文稿</vt:lpstr>
      <vt:lpstr>最佳语段（有论证方法，有分论点。）</vt:lpstr>
      <vt:lpstr>阅读下面漫画材料，根据要求写一篇不少于800字的文章。</vt:lpstr>
      <vt:lpstr>PowerPoint 演示文稿</vt:lpstr>
      <vt:lpstr>最佳标题（有化用或仿写，有文采显立意）</vt:lpstr>
      <vt:lpstr>PowerPoint 演示文稿</vt:lpstr>
      <vt:lpstr>最佳语段（有论证方法，有分论点。）</vt:lpstr>
      <vt:lpstr>最佳语段（有论证方法，有分论点。）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谢谢大家</vt:lpstr>
    </vt:vector>
  </TitlesOfParts>
  <Company>语文备课大师【全免费】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商务57</dc:title>
  <dc:creator>语文备课大师【全免费】</dc:creator>
  <dc:description>语文备课大师【全免费】</dc:description>
  <cp:lastModifiedBy>陈 笑</cp:lastModifiedBy>
  <cp:revision>42</cp:revision>
  <dcterms:created xsi:type="dcterms:W3CDTF">2016-06-28T23:36:17Z</dcterms:created>
  <dcterms:modified xsi:type="dcterms:W3CDTF">2020-05-20T01:48:42Z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00080028110000000000010250500207f7000400038000</vt:lpwstr>
  </property>
</Properties>
</file>