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38" r:id="rId2"/>
    <p:sldId id="411" r:id="rId3"/>
    <p:sldId id="413" r:id="rId4"/>
    <p:sldId id="414" r:id="rId5"/>
    <p:sldId id="415" r:id="rId6"/>
    <p:sldId id="439" r:id="rId7"/>
    <p:sldId id="440" r:id="rId8"/>
    <p:sldId id="441" r:id="rId9"/>
    <p:sldId id="442" r:id="rId10"/>
    <p:sldId id="464" r:id="rId11"/>
    <p:sldId id="443" r:id="rId12"/>
    <p:sldId id="444" r:id="rId13"/>
    <p:sldId id="417" r:id="rId14"/>
    <p:sldId id="445" r:id="rId15"/>
    <p:sldId id="446" r:id="rId16"/>
    <p:sldId id="450" r:id="rId17"/>
    <p:sldId id="449" r:id="rId18"/>
    <p:sldId id="448" r:id="rId19"/>
    <p:sldId id="451" r:id="rId20"/>
    <p:sldId id="447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>
          <p15:clr>
            <a:srgbClr val="A4A3A4"/>
          </p15:clr>
        </p15:guide>
        <p15:guide id="2" pos="38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3"/>
        <p:guide pos="38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tags" Target="tags/tag92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8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9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tags" Target="../tags/tag9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内容占位符 2"/>
          <p:cNvSpPr>
            <a:spLocks noGrp="1"/>
          </p:cNvSpPr>
          <p:nvPr>
            <p:ph idx="4294967295"/>
          </p:nvPr>
        </p:nvSpPr>
        <p:spPr>
          <a:xfrm>
            <a:off x="609601" y="1355725"/>
            <a:ext cx="10962217" cy="2917825"/>
          </a:xfrm>
          <a:solidFill>
            <a:srgbClr val="C6D9F1"/>
          </a:solidFill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eaLnBrk="1" hangingPunct="1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选择性必修上册（第二单元）</a:t>
            </a:r>
            <a:r>
              <a:rPr lang="en-US" altLang="zh-CN"/>
              <a:t>                    </a:t>
            </a:r>
          </a:p>
          <a:p>
            <a:pPr marL="457200" lvl="1" indent="0" eaLnBrk="1" hangingPunct="1">
              <a:buNone/>
            </a:pPr>
            <a:r>
              <a:rPr lang="en-US" altLang="zh-CN"/>
              <a:t>              </a:t>
            </a:r>
          </a:p>
          <a:p>
            <a:pPr marL="457200" lvl="1" indent="0" eaLnBrk="1" hangingPunct="1">
              <a:buNone/>
            </a:pPr>
            <a:r>
              <a:rPr lang="en-US" altLang="zh-CN"/>
              <a:t>               </a:t>
            </a:r>
            <a:r>
              <a:rPr lang="zh-CN" altLang="en-US" sz="4900" b="1"/>
              <a:t>《老子》四</a:t>
            </a:r>
            <a:r>
              <a:rPr lang="zh-CN" altLang="en-US" sz="4900" b="1" smtClean="0"/>
              <a:t>章限时练</a:t>
            </a:r>
            <a:endParaRPr lang="zh-CN" altLang="en-US" sz="4900" b="1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48969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smtClean="0"/>
          </a:p>
          <a:p>
            <a:endParaRPr lang="en-US" altLang="zh-CN" sz="3600" smtClean="0"/>
          </a:p>
          <a:p>
            <a:r>
              <a:rPr lang="zh-CN" altLang="zh-CN" sz="3600" smtClean="0"/>
              <a:t>答案：</a:t>
            </a:r>
            <a:r>
              <a:rPr lang="en-US" altLang="zh-CN" sz="3600" smtClean="0"/>
              <a:t>A</a:t>
            </a:r>
            <a:endParaRPr lang="zh-CN" altLang="zh-CN" sz="3600" smtClean="0"/>
          </a:p>
          <a:p>
            <a:r>
              <a:rPr lang="zh-CN" altLang="zh-CN" sz="3600" smtClean="0"/>
              <a:t>解析：选项中的“法家学派”错，应是道家学派。</a:t>
            </a:r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zh-CN" sz="4000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en-US" altLang="zh-CN" sz="4000" b="1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489690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/>
              <a:t>7.</a:t>
            </a:r>
            <a:r>
              <a:rPr lang="zh-CN" altLang="zh-CN" sz="2800" smtClean="0"/>
              <a:t>下列对原文内容或手法的理解分析，不正确的一项是</a:t>
            </a:r>
            <a:r>
              <a:rPr lang="en-US" altLang="zh-CN" sz="2800" smtClean="0"/>
              <a:t>(   )</a:t>
            </a:r>
            <a:endParaRPr lang="zh-CN" altLang="zh-CN" sz="2800" smtClean="0"/>
          </a:p>
          <a:p>
            <a:r>
              <a:rPr lang="en-US" altLang="zh-CN" sz="2800" smtClean="0"/>
              <a:t>A.</a:t>
            </a:r>
            <a:r>
              <a:rPr lang="zh-CN" altLang="zh-CN" sz="2800" smtClean="0"/>
              <a:t>《老子》第十一章里论述了“有”与“无”即实在之物与空虚部分之间的相互关系。所讲的“有”与“无”是就现象界而言的。</a:t>
            </a:r>
          </a:p>
          <a:p>
            <a:r>
              <a:rPr lang="en-US" altLang="zh-CN" sz="2800" smtClean="0"/>
              <a:t>B.</a:t>
            </a:r>
            <a:r>
              <a:rPr lang="zh-CN" altLang="zh-CN" sz="2800" smtClean="0"/>
              <a:t>在《老子》第二十四章里，老子用“企者不立，跨者不行”作比喻，说“自见”“自我”“自矜”的后果都是不好的，这些做法是不足取的。</a:t>
            </a:r>
          </a:p>
          <a:p>
            <a:r>
              <a:rPr lang="en-US" altLang="zh-CN" sz="2800" smtClean="0"/>
              <a:t>C.</a:t>
            </a:r>
            <a:r>
              <a:rPr lang="zh-CN" altLang="zh-CN" sz="2800" smtClean="0"/>
              <a:t>《老子》第六十四章以“合抱之木”“九层之台”“千里之行”与“生于毫末”“起于累土”“始于足下”进行对比，形象地证明了大的东西无不从细小的东西发展而来的道理。</a:t>
            </a:r>
          </a:p>
          <a:p>
            <a:r>
              <a:rPr lang="en-US" altLang="zh-CN" sz="2800" smtClean="0"/>
              <a:t>D.</a:t>
            </a:r>
            <a:r>
              <a:rPr lang="zh-CN" altLang="zh-CN" sz="2800" smtClean="0"/>
              <a:t>老子指出“民之从事，常于几成而败之”，许多人不能持之以恒，总是在事情快要成功的时候失败了。主要原因在于将成之时，人们不够谨慎，开始懈怠。</a:t>
            </a:r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zh-CN" sz="4000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en-US" altLang="zh-CN" sz="4000" b="1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7348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smtClean="0"/>
              <a:t>答案：</a:t>
            </a:r>
            <a:r>
              <a:rPr lang="en-US" altLang="zh-CN" sz="4800" smtClean="0"/>
              <a:t>C</a:t>
            </a:r>
            <a:endParaRPr lang="zh-CN" altLang="zh-CN" sz="4800" smtClean="0"/>
          </a:p>
          <a:p>
            <a:r>
              <a:rPr lang="zh-CN" altLang="zh-CN" sz="4800" smtClean="0"/>
              <a:t>解析：</a:t>
            </a:r>
            <a:r>
              <a:rPr lang="en-US" altLang="zh-CN" sz="4800" smtClean="0"/>
              <a:t>C</a:t>
            </a:r>
            <a:r>
              <a:rPr lang="zh-CN" altLang="zh-CN" sz="4800" smtClean="0"/>
              <a:t>项中“进行对比”说法不当，这里不是对比，而是比喻论证。</a:t>
            </a:r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zh-CN" sz="4000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en-US" altLang="zh-CN" sz="4000" b="1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sz="3200" smtClean="0"/>
              <a:t>8.</a:t>
            </a:r>
            <a:r>
              <a:rPr lang="zh-CN" altLang="zh-CN" sz="3200" smtClean="0"/>
              <a:t>在下面一段文字横线处补写恰当的语句，使整段文字语意完整连贯，内容贴切，逻辑严密。每处不超过</a:t>
            </a:r>
            <a:r>
              <a:rPr lang="en-US" altLang="zh-CN" sz="3200" smtClean="0"/>
              <a:t>10</a:t>
            </a:r>
            <a:r>
              <a:rPr lang="zh-CN" altLang="zh-CN" sz="3200" smtClean="0"/>
              <a:t>个字。</a:t>
            </a:r>
          </a:p>
          <a:p>
            <a:pPr fontAlgn="ctr"/>
            <a:r>
              <a:rPr lang="zh-CN" altLang="zh-CN" sz="3200" smtClean="0"/>
              <a:t>真水无香，大音希声。老子《道德经》中所说“不言之教，无为而治，不争之争，知足之足”等，都告诫我们，不要刻意去获取功德，</a:t>
            </a:r>
            <a:r>
              <a:rPr lang="en-US" altLang="zh-CN" sz="3200" u="sng" smtClean="0"/>
              <a:t>   </a:t>
            </a:r>
            <a:r>
              <a:rPr lang="zh-CN" altLang="zh-CN" sz="3200" u="sng" smtClean="0"/>
              <a:t>①</a:t>
            </a:r>
            <a:r>
              <a:rPr lang="en-US" altLang="zh-CN" sz="3200" u="sng" smtClean="0"/>
              <a:t>   </a:t>
            </a:r>
            <a:r>
              <a:rPr lang="zh-CN" altLang="zh-CN" sz="3200" smtClean="0"/>
              <a:t>，刻意地去树碑立言。人生在世，岁月短暂，如果整天满脑子想着去立大德、建伟功、撰巨言，</a:t>
            </a:r>
            <a:r>
              <a:rPr lang="en-US" altLang="zh-CN" sz="3200" u="sng" smtClean="0"/>
              <a:t>   </a:t>
            </a:r>
            <a:r>
              <a:rPr lang="zh-CN" altLang="zh-CN" sz="3200" u="sng" smtClean="0"/>
              <a:t>②</a:t>
            </a:r>
            <a:r>
              <a:rPr lang="en-US" altLang="zh-CN" sz="3200" u="sng" smtClean="0"/>
              <a:t>   </a:t>
            </a:r>
            <a:r>
              <a:rPr lang="zh-CN" altLang="zh-CN" sz="3200" smtClean="0"/>
              <a:t>，或者总是感叹命运不济，怨天尤人，</a:t>
            </a:r>
            <a:r>
              <a:rPr lang="en-US" altLang="zh-CN" sz="3200" u="sng" smtClean="0"/>
              <a:t>   </a:t>
            </a:r>
            <a:r>
              <a:rPr lang="zh-CN" altLang="zh-CN" sz="3200" u="sng" smtClean="0"/>
              <a:t>③</a:t>
            </a:r>
            <a:r>
              <a:rPr lang="en-US" altLang="zh-CN" sz="3200" u="sng" smtClean="0"/>
              <a:t>   </a:t>
            </a:r>
            <a:r>
              <a:rPr lang="zh-CN" altLang="zh-CN" sz="3200" smtClean="0"/>
              <a:t>。</a:t>
            </a:r>
            <a:endParaRPr lang="en-US" altLang="zh-CN" sz="3200" smtClean="0"/>
          </a:p>
          <a:p>
            <a:pPr fontAlgn="ctr"/>
            <a:endParaRPr lang="en-US" altLang="zh-CN" sz="3200" smtClean="0"/>
          </a:p>
          <a:p>
            <a:pPr fontAlgn="ctr"/>
            <a:endParaRPr lang="zh-CN" altLang="zh-CN" sz="32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80" y="4904155"/>
            <a:ext cx="11795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smtClean="0"/>
              <a:t>答案：①刻意地去追求功名；②而不屑于做小事；③也许最终一事无成</a:t>
            </a:r>
            <a:endParaRPr lang="zh-CN" altLang="en-US" sz="36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smtClean="0"/>
              <a:t>（</a:t>
            </a:r>
            <a:r>
              <a:rPr lang="en-US" altLang="zh-CN" sz="3600" smtClean="0"/>
              <a:t>1</a:t>
            </a:r>
            <a:r>
              <a:rPr lang="zh-CN" altLang="zh-CN" sz="3600" smtClean="0"/>
              <a:t>）依次填入文中横线上的词语，全都恰当的一项是</a:t>
            </a:r>
            <a:r>
              <a:rPr lang="en-US" altLang="zh-CN" sz="3600" smtClean="0"/>
              <a:t>(   )</a:t>
            </a:r>
            <a:endParaRPr lang="zh-CN" altLang="zh-CN" sz="3600" smtClean="0"/>
          </a:p>
          <a:p>
            <a:r>
              <a:rPr lang="en-US" altLang="zh-CN" sz="3600" smtClean="0"/>
              <a:t>A.</a:t>
            </a:r>
            <a:r>
              <a:rPr lang="zh-CN" altLang="zh-CN" sz="3600" smtClean="0"/>
              <a:t>弄虚作假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实有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觉察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显现</a:t>
            </a:r>
            <a:r>
              <a:rPr lang="en-US" altLang="zh-CN" sz="3600" smtClean="0"/>
              <a:t>	B.</a:t>
            </a:r>
            <a:r>
              <a:rPr lang="zh-CN" altLang="zh-CN" sz="3600" smtClean="0"/>
              <a:t>弄虚作假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实用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观察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展示</a:t>
            </a:r>
          </a:p>
          <a:p>
            <a:r>
              <a:rPr lang="en-US" altLang="zh-CN" sz="3600" smtClean="0"/>
              <a:t>C.</a:t>
            </a:r>
            <a:r>
              <a:rPr lang="zh-CN" altLang="zh-CN" sz="3600" smtClean="0"/>
              <a:t>故弄玄虚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实有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觉察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展示</a:t>
            </a:r>
            <a:r>
              <a:rPr lang="en-US" altLang="zh-CN" sz="3600" smtClean="0"/>
              <a:t>	D.</a:t>
            </a:r>
            <a:r>
              <a:rPr lang="zh-CN" altLang="zh-CN" sz="3600" smtClean="0"/>
              <a:t>故弄玄虚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实用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观察</a:t>
            </a:r>
            <a:r>
              <a:rPr lang="en-US" altLang="zh-CN" sz="3600" smtClean="0"/>
              <a:t>     </a:t>
            </a:r>
            <a:r>
              <a:rPr lang="zh-CN" altLang="zh-CN" sz="3600" smtClean="0"/>
              <a:t>显现</a:t>
            </a:r>
            <a:endParaRPr lang="en-US" altLang="zh-CN" sz="3600" smtClean="0"/>
          </a:p>
          <a:p>
            <a:endParaRPr lang="en-US" altLang="zh-CN" sz="3200" smtClean="0"/>
          </a:p>
          <a:p>
            <a:endParaRPr lang="en-US" altLang="zh-CN" sz="3200" smtClean="0"/>
          </a:p>
          <a:p>
            <a:endParaRPr lang="en-US" altLang="zh-CN" sz="3200" smtClean="0"/>
          </a:p>
          <a:p>
            <a:endParaRPr lang="zh-CN" altLang="zh-CN" sz="3200" smtClean="0"/>
          </a:p>
          <a:p>
            <a:pPr marL="571500" indent="-571500" algn="just" fontAlgn="auto">
              <a:lnSpc>
                <a:spcPct val="100000"/>
              </a:lnSpc>
              <a:buSzPct val="65000"/>
            </a:pPr>
            <a:endParaRPr lang="en-US" altLang="zh-CN" sz="3200" smtClean="0">
              <a:cs typeface="黑体" panose="02010609060101010101" charset="-122"/>
              <a:sym typeface="+mn-ea"/>
            </a:endParaRPr>
          </a:p>
          <a:p>
            <a:pPr marL="571500" indent="-571500" algn="just" fontAlgn="auto">
              <a:lnSpc>
                <a:spcPct val="100000"/>
              </a:lnSpc>
              <a:buSzPct val="65000"/>
            </a:pPr>
            <a:r>
              <a:rPr lang="zh-CN" altLang="en-US" sz="3200" smtClean="0">
                <a:cs typeface="黑体" panose="02010609060101010101" charset="-122"/>
                <a:sym typeface="+mn-ea"/>
              </a:rPr>
              <a:t>                                                                                            </a:t>
            </a:r>
            <a:endParaRPr lang="zh-CN" altLang="en-US" sz="3200">
              <a:cs typeface="黑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解析：（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）故弄玄虚：故意玩弄使人迷惑的花招儿。弄虚作假：耍花招儿，欺骗人。根据语境，老子的学说不应该是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假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，应用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故弄玄虚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。实有：实际拥有。实用：①实际使用。②有实际使用价值的。根据后文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虚空的东西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可知，应用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实有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。观察：仔细察看（事物或现象）。觉察：发觉；看出来。前者侧重强调过程，后者侧重强调结果。根据语境，应用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觉察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。显现：呈现；显露。展示：清楚地摆出来；明显地表现出来。后者更具有主动性。从前文的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他特别把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……”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来看，应用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展示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/>
              <a:t>解析：</a:t>
            </a:r>
            <a:r>
              <a:rPr lang="en-US" altLang="zh-CN" sz="3200" smtClean="0"/>
              <a:t>C </a:t>
            </a:r>
          </a:p>
          <a:p>
            <a:r>
              <a:rPr lang="zh-CN" altLang="zh-CN" sz="3200" smtClean="0"/>
              <a:t>故弄玄虚：故意玩弄使人迷惑的花招儿。弄虚作假：耍花招儿，欺骗人。根据语境，老子的学说不应该是“假”，应用“故弄玄虚”。实有：实际拥有。实用：①实际使用。②有实际使用价值的。根据后文“虚空的东西”可知，应用“实有”。观察：仔细察看（事物或现象）。觉察：发觉；看出来。前者侧重强调过程，后者侧重强调结果。根据语境，应用“觉察”。显现：呈现；显露。展示：清楚地摆出来；明显地表现出来。后者更具有主动性。从前文的“他特别把……”来看，应用“展示”。</a:t>
            </a:r>
          </a:p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endParaRPr lang="en-US" altLang="zh-CN" sz="3200" smtClean="0"/>
          </a:p>
          <a:p>
            <a:pPr marL="571500" indent="-571500" algn="just" fontAlgn="auto">
              <a:lnSpc>
                <a:spcPct val="100000"/>
              </a:lnSpc>
              <a:buSzPct val="65000"/>
            </a:pPr>
            <a:r>
              <a:rPr lang="zh-CN" altLang="en-US" sz="3200" smtClean="0">
                <a:cs typeface="黑体" panose="02010609060101010101" charset="-122"/>
                <a:sym typeface="+mn-ea"/>
              </a:rPr>
              <a:t>                                                                                            </a:t>
            </a:r>
            <a:endParaRPr lang="zh-CN" altLang="en-US" sz="3200">
              <a:cs typeface="黑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/>
              <a:t>（</a:t>
            </a:r>
            <a:r>
              <a:rPr lang="en-US" altLang="zh-CN" sz="3200" smtClean="0"/>
              <a:t>2</a:t>
            </a:r>
            <a:r>
              <a:rPr lang="zh-CN" altLang="zh-CN" sz="3200" smtClean="0"/>
              <a:t>）下列选项中的破折号与文中“‘有’与‘无’——实在之物与虚空部分之间的相互关系”中的破折号，作用相同的一项是</a:t>
            </a:r>
            <a:r>
              <a:rPr lang="en-US" altLang="zh-CN" sz="3200" smtClean="0"/>
              <a:t>(   )</a:t>
            </a:r>
            <a:endParaRPr lang="zh-CN" altLang="zh-CN" sz="3200" smtClean="0"/>
          </a:p>
          <a:p>
            <a:r>
              <a:rPr lang="en-US" altLang="zh-CN" sz="3200" smtClean="0"/>
              <a:t>A.</a:t>
            </a:r>
            <a:r>
              <a:rPr lang="zh-CN" altLang="zh-CN" sz="3200" smtClean="0"/>
              <a:t>“阿然——”他对着在海里冲浪的女朋友大喊道。</a:t>
            </a:r>
          </a:p>
          <a:p>
            <a:r>
              <a:rPr lang="en-US" altLang="zh-CN" sz="3200" smtClean="0"/>
              <a:t>B.</a:t>
            </a:r>
            <a:r>
              <a:rPr lang="zh-CN" altLang="zh-CN" sz="3200" smtClean="0"/>
              <a:t>“人生中总有些事悔不当初——你看微博上那个热搜没有？她对着同学悄声说道。</a:t>
            </a:r>
          </a:p>
          <a:p>
            <a:r>
              <a:rPr lang="en-US" altLang="zh-CN" sz="3200" smtClean="0"/>
              <a:t>C.</a:t>
            </a:r>
            <a:r>
              <a:rPr lang="zh-CN" altLang="zh-CN" sz="3200" smtClean="0"/>
              <a:t>迷雾散开，一个身材高大、面容冷峻的人——苏伏跳了进来。</a:t>
            </a:r>
          </a:p>
          <a:p>
            <a:r>
              <a:rPr lang="en-US" altLang="zh-CN" sz="3200" smtClean="0"/>
              <a:t>D.</a:t>
            </a:r>
            <a:r>
              <a:rPr lang="zh-CN" altLang="zh-CN" sz="3200" smtClean="0"/>
              <a:t>“亲爱的罗曼·罗兰，你不知道我多么爱你。——还有你笔下的人物，约翰·克利斯朵夫！”</a:t>
            </a:r>
          </a:p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endParaRPr lang="en-US" altLang="zh-CN" sz="3200" smtClean="0"/>
          </a:p>
          <a:p>
            <a:pPr marL="571500" indent="-571500" algn="just" fontAlgn="auto">
              <a:lnSpc>
                <a:spcPct val="100000"/>
              </a:lnSpc>
              <a:buSzPct val="65000"/>
            </a:pPr>
            <a:r>
              <a:rPr lang="zh-CN" altLang="en-US" sz="3200" smtClean="0">
                <a:cs typeface="黑体" panose="02010609060101010101" charset="-122"/>
                <a:sym typeface="+mn-ea"/>
              </a:rPr>
              <a:t>                                                                                            </a:t>
            </a:r>
            <a:endParaRPr lang="zh-CN" altLang="en-US" sz="3200">
              <a:cs typeface="黑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endParaRPr lang="en-US" altLang="zh-CN" sz="3600" smtClean="0"/>
          </a:p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endParaRPr lang="en-US" altLang="zh-CN" sz="3600" smtClean="0"/>
          </a:p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endParaRPr lang="en-US" altLang="zh-CN" sz="3600" smtClean="0"/>
          </a:p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r>
              <a:rPr lang="zh-CN" altLang="en-US" sz="3600" smtClean="0"/>
              <a:t>解析：（</a:t>
            </a:r>
            <a:r>
              <a:rPr lang="en-US" altLang="zh-CN" sz="3600" smtClean="0"/>
              <a:t>2</a:t>
            </a:r>
            <a:r>
              <a:rPr lang="zh-CN" altLang="en-US" sz="3600" smtClean="0"/>
              <a:t>）</a:t>
            </a:r>
            <a:r>
              <a:rPr lang="en-US" altLang="zh-CN" sz="3600" smtClean="0">
                <a:solidFill>
                  <a:srgbClr val="FF0000"/>
                </a:solidFill>
              </a:rPr>
              <a:t>C</a:t>
            </a:r>
            <a:r>
              <a:rPr lang="zh-CN" altLang="zh-CN" sz="3600" smtClean="0"/>
              <a:t>项与题干中的破折号均标示注释内容或补充说明。</a:t>
            </a:r>
            <a:r>
              <a:rPr lang="en-US" altLang="zh-CN" sz="3600" smtClean="0"/>
              <a:t>A</a:t>
            </a:r>
            <a:r>
              <a:rPr lang="zh-CN" altLang="zh-CN" sz="3600" smtClean="0"/>
              <a:t>项，标示声音的延长。</a:t>
            </a:r>
            <a:r>
              <a:rPr lang="en-US" altLang="zh-CN" sz="3600" smtClean="0"/>
              <a:t>B</a:t>
            </a:r>
            <a:r>
              <a:rPr lang="zh-CN" altLang="zh-CN" sz="3600" smtClean="0"/>
              <a:t>项，标示话题的转换。</a:t>
            </a:r>
            <a:r>
              <a:rPr lang="en-US" altLang="zh-CN" sz="3600" smtClean="0"/>
              <a:t>D</a:t>
            </a:r>
            <a:r>
              <a:rPr lang="zh-CN" altLang="zh-CN" sz="3600" smtClean="0"/>
              <a:t>项，标示话题的中断或间隔。</a:t>
            </a:r>
            <a:endParaRPr lang="en-US" altLang="zh-CN" sz="3600" smtClean="0"/>
          </a:p>
          <a:p>
            <a:pPr marL="571500" indent="-571500" algn="just" fontAlgn="auto">
              <a:lnSpc>
                <a:spcPct val="100000"/>
              </a:lnSpc>
              <a:buSzPct val="65000"/>
            </a:pPr>
            <a:r>
              <a:rPr lang="zh-CN" altLang="en-US" sz="3200" smtClean="0">
                <a:cs typeface="黑体" panose="02010609060101010101" charset="-122"/>
                <a:sym typeface="+mn-ea"/>
              </a:rPr>
              <a:t>                                                                                            </a:t>
            </a:r>
            <a:endParaRPr lang="zh-CN" altLang="en-US" sz="3200">
              <a:cs typeface="黑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/>
              <a:t>（</a:t>
            </a:r>
            <a:r>
              <a:rPr lang="en-US" altLang="zh-CN" sz="3200" smtClean="0"/>
              <a:t>3</a:t>
            </a:r>
            <a:r>
              <a:rPr lang="zh-CN" altLang="zh-CN" sz="3200" smtClean="0"/>
              <a:t>）下列填入文中括号内的语句，衔接最恰当的一项是</a:t>
            </a:r>
            <a:r>
              <a:rPr lang="en-US" altLang="zh-CN" sz="3200" smtClean="0"/>
              <a:t>(   )</a:t>
            </a:r>
            <a:endParaRPr lang="zh-CN" altLang="zh-CN" sz="3200" smtClean="0"/>
          </a:p>
          <a:p>
            <a:r>
              <a:rPr lang="en-US" altLang="zh-CN" sz="3200" smtClean="0"/>
              <a:t>A.</a:t>
            </a:r>
            <a:r>
              <a:rPr lang="zh-CN" altLang="zh-CN" sz="3200" smtClean="0"/>
              <a:t>车子无法载人运货，就是因为车子没有“无”，无法行驶</a:t>
            </a:r>
          </a:p>
          <a:p>
            <a:r>
              <a:rPr lang="en-US" altLang="zh-CN" sz="3200" smtClean="0"/>
              <a:t>B.</a:t>
            </a:r>
            <a:r>
              <a:rPr lang="zh-CN" altLang="zh-CN" sz="3200" smtClean="0"/>
              <a:t>没有“无”车子就无法载人运货，根源在于无法行驶</a:t>
            </a:r>
          </a:p>
          <a:p>
            <a:r>
              <a:rPr lang="en-US" altLang="zh-CN" sz="3200" smtClean="0"/>
              <a:t>C.</a:t>
            </a:r>
            <a:r>
              <a:rPr lang="zh-CN" altLang="zh-CN" sz="3200" smtClean="0"/>
              <a:t>车子无法行驶就是因为没有“无”，载人运货也就没法实现</a:t>
            </a:r>
          </a:p>
          <a:p>
            <a:r>
              <a:rPr lang="en-US" altLang="zh-CN" sz="3200" smtClean="0"/>
              <a:t>D.</a:t>
            </a:r>
            <a:r>
              <a:rPr lang="zh-CN" altLang="zh-CN" sz="3200" smtClean="0"/>
              <a:t>没有“无”车子就无法行驶，当然也就无法载人运货</a:t>
            </a:r>
          </a:p>
          <a:p>
            <a:pPr marL="571500" indent="-571500" algn="just">
              <a:buSzPct val="65000"/>
              <a:buFont typeface="Wingdings" panose="05000000000000000000" charset="0"/>
              <a:buChar char="p"/>
            </a:pPr>
            <a:endParaRPr lang="en-US" altLang="zh-CN" sz="2800" smtClean="0"/>
          </a:p>
          <a:p>
            <a:pPr marL="571500" indent="-571500" algn="just">
              <a:buSzPct val="65000"/>
              <a:buFont typeface="Wingdings" panose="05000000000000000000" charset="0"/>
              <a:buChar char="p"/>
            </a:pPr>
            <a:r>
              <a:rPr lang="zh-CN" altLang="en-US" sz="3200" smtClean="0"/>
              <a:t>解析：</a:t>
            </a:r>
            <a:r>
              <a:rPr lang="zh-CN" altLang="zh-CN" sz="3200" smtClean="0"/>
              <a:t>（</a:t>
            </a:r>
            <a:r>
              <a:rPr lang="en-US" altLang="zh-CN" sz="3200" smtClean="0"/>
              <a:t>3</a:t>
            </a:r>
            <a:r>
              <a:rPr lang="zh-CN" altLang="zh-CN" sz="3200" smtClean="0"/>
              <a:t>）根据括号后“其‘有’的作用也就发挥不出来了”可知，括号里的内容应该从反面论证“无”的作用。由此排除</a:t>
            </a:r>
            <a:r>
              <a:rPr lang="en-US" altLang="zh-CN" sz="3200" smtClean="0"/>
              <a:t>A</a:t>
            </a:r>
            <a:r>
              <a:rPr lang="zh-CN" altLang="zh-CN" sz="3200" smtClean="0"/>
              <a:t>、</a:t>
            </a:r>
            <a:r>
              <a:rPr lang="en-US" altLang="zh-CN" sz="3200" smtClean="0"/>
              <a:t>C</a:t>
            </a:r>
            <a:r>
              <a:rPr lang="zh-CN" altLang="zh-CN" sz="3200" smtClean="0"/>
              <a:t>两项。比较</a:t>
            </a:r>
            <a:r>
              <a:rPr lang="en-US" altLang="zh-CN" sz="3200" smtClean="0"/>
              <a:t>B</a:t>
            </a:r>
            <a:r>
              <a:rPr lang="zh-CN" altLang="zh-CN" sz="3200" smtClean="0"/>
              <a:t>、</a:t>
            </a:r>
            <a:r>
              <a:rPr lang="en-US" altLang="zh-CN" sz="3200" smtClean="0"/>
              <a:t>D</a:t>
            </a:r>
            <a:r>
              <a:rPr lang="zh-CN" altLang="zh-CN" sz="3200" smtClean="0"/>
              <a:t>两项，</a:t>
            </a:r>
            <a:r>
              <a:rPr lang="en-US" altLang="zh-CN" sz="3200" smtClean="0"/>
              <a:t>D</a:t>
            </a:r>
            <a:r>
              <a:rPr lang="zh-CN" altLang="zh-CN" sz="3200" smtClean="0"/>
              <a:t>项体现了“无法行驶”与“无法载人运货”之间的逻辑关系，且其表述与后文的“……也就……”衔接紧密。因此选</a:t>
            </a:r>
            <a:r>
              <a:rPr lang="en-US" altLang="zh-CN" sz="3200" smtClean="0">
                <a:solidFill>
                  <a:srgbClr val="FF0000"/>
                </a:solidFill>
              </a:rPr>
              <a:t>D</a:t>
            </a:r>
            <a:r>
              <a:rPr lang="zh-CN" altLang="zh-CN" sz="3200" smtClean="0"/>
              <a:t>。 </a:t>
            </a:r>
          </a:p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endParaRPr lang="en-US" altLang="zh-CN" sz="2800" smtClean="0"/>
          </a:p>
          <a:p>
            <a:pPr marL="571500" indent="-571500" algn="just" fontAlgn="auto">
              <a:lnSpc>
                <a:spcPct val="100000"/>
              </a:lnSpc>
              <a:buSzPct val="65000"/>
            </a:pPr>
            <a:r>
              <a:rPr lang="zh-CN" altLang="en-US" sz="2800" smtClean="0">
                <a:cs typeface="黑体" panose="02010609060101010101" charset="-122"/>
                <a:sym typeface="+mn-ea"/>
              </a:rPr>
              <a:t>                                                                                            </a:t>
            </a:r>
            <a:endParaRPr lang="zh-CN" altLang="en-US" sz="2800">
              <a:cs typeface="黑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smtClean="0"/>
              <a:t>（</a:t>
            </a:r>
            <a:r>
              <a:rPr lang="en-US" altLang="zh-CN" sz="3200" smtClean="0"/>
              <a:t>4</a:t>
            </a:r>
            <a:r>
              <a:rPr lang="zh-CN" altLang="zh-CN" sz="3200" smtClean="0"/>
              <a:t>）文中画横线的句子有语病，下列修改最恰当的一项是</a:t>
            </a:r>
            <a:r>
              <a:rPr lang="en-US" altLang="zh-CN" sz="3200" smtClean="0"/>
              <a:t>(   )</a:t>
            </a:r>
            <a:endParaRPr lang="zh-CN" altLang="zh-CN" sz="3200" smtClean="0"/>
          </a:p>
          <a:p>
            <a:r>
              <a:rPr lang="en-US" altLang="zh-CN" sz="3200" smtClean="0"/>
              <a:t>A.</a:t>
            </a:r>
            <a:r>
              <a:rPr lang="zh-CN" altLang="zh-CN" sz="3200" smtClean="0"/>
              <a:t>如果房屋没有四壁门窗之中空的地方，人们就没法出入、采光、使空气流通，可见房屋中的空的地方发挥了作用是显而易见的。</a:t>
            </a:r>
          </a:p>
          <a:p>
            <a:r>
              <a:rPr lang="en-US" altLang="zh-CN" sz="3200" smtClean="0"/>
              <a:t>B.</a:t>
            </a:r>
            <a:r>
              <a:rPr lang="zh-CN" altLang="zh-CN" sz="3200" smtClean="0"/>
              <a:t>如果房屋没有四壁门窗之中空的地方，人们就没法出入、采光、使空气流通，可见房屋中的空的地方发挥了作用。</a:t>
            </a:r>
          </a:p>
          <a:p>
            <a:r>
              <a:rPr lang="en-US" altLang="zh-CN" sz="3200" smtClean="0"/>
              <a:t>C.</a:t>
            </a:r>
            <a:r>
              <a:rPr lang="zh-CN" altLang="zh-CN" sz="3200" smtClean="0"/>
              <a:t>房屋如果没有四壁门窗之中空的地方，人们就没法出入、采光、使空气流通，房屋中的空的地方发挥了作用是显而易见的。</a:t>
            </a:r>
          </a:p>
          <a:p>
            <a:r>
              <a:rPr lang="en-US" altLang="zh-CN" sz="3200" smtClean="0"/>
              <a:t>D.</a:t>
            </a:r>
            <a:r>
              <a:rPr lang="zh-CN" altLang="zh-CN" sz="3200" smtClean="0"/>
              <a:t>房屋如果没有四壁门窗之中空的地方，人们就没法出入、采光、使空气流通，可见房屋中的空的地方显而易见地发挥了作用。</a:t>
            </a:r>
          </a:p>
          <a:p>
            <a:pPr marL="571500" indent="-571500" algn="just" fontAlgn="auto">
              <a:lnSpc>
                <a:spcPct val="100000"/>
              </a:lnSpc>
              <a:buSzPct val="65000"/>
              <a:buFont typeface="Wingdings" panose="05000000000000000000" charset="0"/>
              <a:buChar char="p"/>
            </a:pPr>
            <a:endParaRPr lang="en-US" altLang="zh-CN" sz="3200" smtClean="0"/>
          </a:p>
          <a:p>
            <a:pPr marL="571500" indent="-571500" algn="just" fontAlgn="auto">
              <a:lnSpc>
                <a:spcPct val="100000"/>
              </a:lnSpc>
              <a:buSzPct val="65000"/>
            </a:pPr>
            <a:r>
              <a:rPr lang="zh-CN" altLang="en-US" sz="3200" smtClean="0">
                <a:cs typeface="黑体" panose="02010609060101010101" charset="-122"/>
                <a:sym typeface="+mn-ea"/>
              </a:rPr>
              <a:t>                                                                                            </a:t>
            </a:r>
            <a:endParaRPr lang="zh-CN" altLang="en-US" sz="3200">
              <a:cs typeface="黑体" panose="02010609060101010101" charset="-122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45440" y="1312545"/>
            <a:ext cx="115004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/>
              <a:t>1.</a:t>
            </a:r>
            <a:r>
              <a:rPr lang="zh-CN" altLang="zh-CN" sz="3200" smtClean="0"/>
              <a:t>下列句子中加粗词语的解释，全都正确的一项是</a:t>
            </a:r>
            <a:r>
              <a:rPr lang="en-US" altLang="zh-CN" sz="3200" smtClean="0"/>
              <a:t>(   )</a:t>
            </a:r>
            <a:endParaRPr lang="zh-CN" altLang="zh-CN" sz="3200" smtClean="0"/>
          </a:p>
          <a:p>
            <a:r>
              <a:rPr lang="en-US" altLang="zh-CN" sz="3200" smtClean="0"/>
              <a:t>A.</a:t>
            </a:r>
            <a:r>
              <a:rPr lang="zh-CN" altLang="zh-CN" sz="3200" smtClean="0"/>
              <a:t>①埏</a:t>
            </a:r>
            <a:r>
              <a:rPr lang="zh-CN" altLang="zh-CN" sz="3200" b="1" smtClean="0"/>
              <a:t>埴</a:t>
            </a:r>
            <a:r>
              <a:rPr lang="zh-CN" altLang="zh-CN" sz="3200" smtClean="0"/>
              <a:t>以为器：黏土</a:t>
            </a:r>
          </a:p>
          <a:p>
            <a:r>
              <a:rPr lang="zh-CN" altLang="zh-CN" sz="3200" smtClean="0"/>
              <a:t>②自</a:t>
            </a:r>
            <a:r>
              <a:rPr lang="zh-CN" altLang="zh-CN" sz="3200" b="1" smtClean="0"/>
              <a:t>伐</a:t>
            </a:r>
            <a:r>
              <a:rPr lang="zh-CN" altLang="zh-CN" sz="3200" smtClean="0"/>
              <a:t>者无功：讨伐</a:t>
            </a:r>
          </a:p>
          <a:p>
            <a:r>
              <a:rPr lang="en-US" altLang="zh-CN" sz="3200" smtClean="0"/>
              <a:t>B.</a:t>
            </a:r>
            <a:r>
              <a:rPr lang="zh-CN" altLang="zh-CN" sz="3200" smtClean="0"/>
              <a:t>①</a:t>
            </a:r>
            <a:r>
              <a:rPr lang="zh-CN" altLang="zh-CN" sz="3200" b="1" smtClean="0"/>
              <a:t>跨</a:t>
            </a:r>
            <a:r>
              <a:rPr lang="zh-CN" altLang="zh-CN" sz="3200" smtClean="0"/>
              <a:t>者不行：跃、越过</a:t>
            </a:r>
          </a:p>
          <a:p>
            <a:r>
              <a:rPr lang="zh-CN" altLang="zh-CN" sz="3200" smtClean="0"/>
              <a:t>②自</a:t>
            </a:r>
            <a:r>
              <a:rPr lang="zh-CN" altLang="zh-CN" sz="3200" b="1" smtClean="0"/>
              <a:t>矜</a:t>
            </a:r>
            <a:r>
              <a:rPr lang="zh-CN" altLang="zh-CN" sz="3200" smtClean="0"/>
              <a:t>者不长：夸耀</a:t>
            </a:r>
          </a:p>
          <a:p>
            <a:r>
              <a:rPr lang="en-US" altLang="zh-CN" sz="3200" smtClean="0"/>
              <a:t>C.</a:t>
            </a:r>
            <a:r>
              <a:rPr lang="zh-CN" altLang="zh-CN" sz="3200" smtClean="0"/>
              <a:t>①日余食赘</a:t>
            </a:r>
            <a:r>
              <a:rPr lang="zh-CN" altLang="zh-CN" sz="3200" b="1" smtClean="0"/>
              <a:t>行</a:t>
            </a:r>
            <a:r>
              <a:rPr lang="zh-CN" altLang="zh-CN" sz="3200" smtClean="0"/>
              <a:t>：同“形”，形体</a:t>
            </a:r>
          </a:p>
          <a:p>
            <a:r>
              <a:rPr lang="zh-CN" altLang="zh-CN" sz="3200" smtClean="0"/>
              <a:t>②自胜者</a:t>
            </a:r>
            <a:r>
              <a:rPr lang="zh-CN" altLang="zh-CN" sz="3200" b="1" smtClean="0"/>
              <a:t>强</a:t>
            </a:r>
            <a:r>
              <a:rPr lang="zh-CN" altLang="zh-CN" sz="3200" smtClean="0"/>
              <a:t>：强壮</a:t>
            </a:r>
          </a:p>
          <a:p>
            <a:r>
              <a:rPr lang="en-US" altLang="zh-CN" sz="3200" smtClean="0"/>
              <a:t>D.</a:t>
            </a:r>
            <a:r>
              <a:rPr lang="zh-CN" altLang="zh-CN" sz="3200" smtClean="0"/>
              <a:t>①凿</a:t>
            </a:r>
            <a:r>
              <a:rPr lang="zh-CN" altLang="zh-CN" sz="3200" b="1" smtClean="0"/>
              <a:t>户牖</a:t>
            </a:r>
            <a:r>
              <a:rPr lang="zh-CN" altLang="zh-CN" sz="3200" smtClean="0"/>
              <a:t>以为室：门窗</a:t>
            </a:r>
          </a:p>
          <a:p>
            <a:r>
              <a:rPr lang="zh-CN" altLang="zh-CN" sz="3200" smtClean="0"/>
              <a:t>②自</a:t>
            </a:r>
            <a:r>
              <a:rPr lang="zh-CN" altLang="zh-CN" sz="3200" b="1" smtClean="0"/>
              <a:t>知</a:t>
            </a:r>
            <a:r>
              <a:rPr lang="zh-CN" altLang="zh-CN" sz="3200" smtClean="0"/>
              <a:t>者明：知识</a:t>
            </a:r>
            <a:endParaRPr lang="zh-CN" altLang="zh-CN" sz="32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200150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" y="26352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解析：</a:t>
            </a:r>
            <a:r>
              <a:rPr lang="zh-CN" altLang="zh-CN" sz="4000" smtClean="0"/>
              <a:t>（</a:t>
            </a:r>
            <a:r>
              <a:rPr lang="en-US" altLang="zh-CN" sz="4000" smtClean="0"/>
              <a:t>4</a:t>
            </a:r>
            <a:r>
              <a:rPr lang="zh-CN" altLang="zh-CN" sz="4000" smtClean="0"/>
              <a:t>）画线句有两处语病：一是语序不当，主语不同时，关联词语应该放在主语之前，应将“如果”调至“房屋”前；二是结构混乱，可删除“是显而易见的”。只有</a:t>
            </a:r>
            <a:r>
              <a:rPr lang="en-US" altLang="zh-CN" sz="4000" smtClean="0">
                <a:solidFill>
                  <a:srgbClr val="FF0000"/>
                </a:solidFill>
              </a:rPr>
              <a:t>B</a:t>
            </a:r>
            <a:r>
              <a:rPr lang="zh-CN" altLang="zh-CN" sz="4000" smtClean="0"/>
              <a:t>项完全修改正确。</a:t>
            </a:r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10.(1).</a:t>
            </a:r>
            <a:r>
              <a:rPr lang="zh-CN" altLang="zh-CN" sz="4000" smtClean="0"/>
              <a:t>对下列句子中加粗词的解释，不正确的一项是</a:t>
            </a:r>
            <a:r>
              <a:rPr lang="en-US" altLang="zh-CN" sz="4000" smtClean="0"/>
              <a:t>(   )</a:t>
            </a:r>
            <a:endParaRPr lang="zh-CN" altLang="zh-CN" sz="4000" smtClean="0"/>
          </a:p>
          <a:p>
            <a:r>
              <a:rPr lang="en-US" altLang="zh-CN" sz="4000" smtClean="0"/>
              <a:t>A.</a:t>
            </a:r>
            <a:r>
              <a:rPr lang="zh-CN" altLang="zh-CN" sz="4000" smtClean="0"/>
              <a:t>老子</a:t>
            </a:r>
            <a:r>
              <a:rPr lang="zh-CN" altLang="zh-CN" sz="4000" b="1" smtClean="0"/>
              <a:t>修</a:t>
            </a:r>
            <a:r>
              <a:rPr lang="zh-CN" altLang="zh-CN" sz="4000" smtClean="0"/>
              <a:t>道德</a:t>
            </a:r>
            <a:r>
              <a:rPr lang="en-US" altLang="zh-CN" sz="4000" smtClean="0"/>
              <a:t>     </a:t>
            </a:r>
            <a:r>
              <a:rPr lang="zh-CN" altLang="zh-CN" sz="4000" smtClean="0"/>
              <a:t>修：修饰</a:t>
            </a:r>
            <a:r>
              <a:rPr lang="en-US" altLang="zh-CN" sz="4000" smtClean="0"/>
              <a:t>	B.</a:t>
            </a:r>
            <a:r>
              <a:rPr lang="zh-CN" altLang="zh-CN" sz="4000" smtClean="0"/>
              <a:t>君子</a:t>
            </a:r>
            <a:r>
              <a:rPr lang="zh-CN" altLang="zh-CN" sz="4000" b="1" smtClean="0"/>
              <a:t>盛</a:t>
            </a:r>
            <a:r>
              <a:rPr lang="zh-CN" altLang="zh-CN" sz="4000" smtClean="0"/>
              <a:t>德，容貌若愚</a:t>
            </a:r>
            <a:r>
              <a:rPr lang="en-US" altLang="zh-CN" sz="4000" smtClean="0"/>
              <a:t>     </a:t>
            </a:r>
            <a:r>
              <a:rPr lang="zh-CN" altLang="zh-CN" sz="4000" smtClean="0"/>
              <a:t>盛：高尚</a:t>
            </a:r>
          </a:p>
          <a:p>
            <a:r>
              <a:rPr lang="en-US" altLang="zh-CN" sz="4000" smtClean="0"/>
              <a:t>C.</a:t>
            </a:r>
            <a:r>
              <a:rPr lang="zh-CN" altLang="zh-CN" sz="4000" smtClean="0"/>
              <a:t>因</a:t>
            </a:r>
            <a:r>
              <a:rPr lang="zh-CN" altLang="zh-CN" sz="4000" b="1" smtClean="0"/>
              <a:t>家</a:t>
            </a:r>
            <a:r>
              <a:rPr lang="zh-CN" altLang="zh-CN" sz="4000" smtClean="0"/>
              <a:t>于齐焉</a:t>
            </a:r>
            <a:r>
              <a:rPr lang="en-US" altLang="zh-CN" sz="4000" smtClean="0"/>
              <a:t>     </a:t>
            </a:r>
            <a:r>
              <a:rPr lang="zh-CN" altLang="zh-CN" sz="4000" smtClean="0"/>
              <a:t>家：安家，居住</a:t>
            </a:r>
            <a:r>
              <a:rPr lang="en-US" altLang="zh-CN" sz="4000" smtClean="0"/>
              <a:t>	D.</a:t>
            </a:r>
            <a:r>
              <a:rPr lang="zh-CN" altLang="zh-CN" sz="4000" smtClean="0"/>
              <a:t>世之学老子者则</a:t>
            </a:r>
            <a:r>
              <a:rPr lang="zh-CN" altLang="zh-CN" sz="4000" b="1" smtClean="0"/>
              <a:t>绌</a:t>
            </a:r>
            <a:r>
              <a:rPr lang="zh-CN" altLang="zh-CN" sz="4000" smtClean="0"/>
              <a:t>儒学</a:t>
            </a:r>
            <a:r>
              <a:rPr lang="en-US" altLang="zh-CN" sz="4000" smtClean="0"/>
              <a:t>     </a:t>
            </a:r>
            <a:r>
              <a:rPr lang="zh-CN" altLang="zh-CN" sz="4000" smtClean="0"/>
              <a:t>绌：排斥</a:t>
            </a:r>
            <a:endParaRPr lang="en-US" altLang="zh-CN" sz="4000" smtClean="0"/>
          </a:p>
          <a:p>
            <a:endParaRPr lang="en-US" altLang="zh-CN" sz="4000" smtClean="0"/>
          </a:p>
          <a:p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56" y="4995643"/>
            <a:ext cx="94949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smtClean="0"/>
              <a:t>解析：</a:t>
            </a:r>
            <a:r>
              <a:rPr lang="en-US" altLang="zh-CN" sz="4400" smtClean="0"/>
              <a:t>(1).</a:t>
            </a:r>
            <a:r>
              <a:rPr lang="zh-CN" altLang="zh-CN" sz="4400" smtClean="0"/>
              <a:t>“修”的意思是“研究”。</a:t>
            </a:r>
            <a:endParaRPr lang="zh-CN" altLang="en-US" sz="44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(2).</a:t>
            </a:r>
            <a:r>
              <a:rPr lang="zh-CN" altLang="zh-CN" sz="4000" smtClean="0"/>
              <a:t>下列对文中画框部分的断句，最恰当的一项是</a:t>
            </a:r>
            <a:r>
              <a:rPr lang="en-US" altLang="zh-CN" sz="4000" smtClean="0"/>
              <a:t>(   )</a:t>
            </a:r>
            <a:endParaRPr lang="zh-CN" altLang="zh-CN" sz="4000" smtClean="0"/>
          </a:p>
          <a:p>
            <a:r>
              <a:rPr lang="en-US" altLang="zh-CN" sz="4000" smtClean="0"/>
              <a:t>A.</a:t>
            </a:r>
            <a:r>
              <a:rPr lang="zh-CN" altLang="zh-CN" sz="4000" smtClean="0"/>
              <a:t>孔子适周</a:t>
            </a:r>
            <a:r>
              <a:rPr lang="en-US" altLang="zh-CN" sz="4000" smtClean="0"/>
              <a:t>/</a:t>
            </a:r>
            <a:r>
              <a:rPr lang="zh-CN" altLang="zh-CN" sz="4000" smtClean="0"/>
              <a:t>将问礼于老子</a:t>
            </a:r>
            <a:r>
              <a:rPr lang="en-US" altLang="zh-CN" sz="4000" smtClean="0"/>
              <a:t>/</a:t>
            </a:r>
            <a:r>
              <a:rPr lang="zh-CN" altLang="zh-CN" sz="4000" smtClean="0"/>
              <a:t>老子曰子所言者</a:t>
            </a:r>
            <a:r>
              <a:rPr lang="en-US" altLang="zh-CN" sz="4000" smtClean="0"/>
              <a:t>/</a:t>
            </a:r>
            <a:r>
              <a:rPr lang="zh-CN" altLang="zh-CN" sz="4000" smtClean="0"/>
              <a:t>其人与骨</a:t>
            </a:r>
            <a:r>
              <a:rPr lang="en-US" altLang="zh-CN" sz="4000" smtClean="0"/>
              <a:t>/</a:t>
            </a:r>
            <a:r>
              <a:rPr lang="zh-CN" altLang="zh-CN" sz="4000" smtClean="0"/>
              <a:t>皆已朽矣</a:t>
            </a:r>
            <a:r>
              <a:rPr lang="en-US" altLang="zh-CN" sz="4000" smtClean="0"/>
              <a:t>/</a:t>
            </a:r>
            <a:r>
              <a:rPr lang="zh-CN" altLang="zh-CN" sz="4000" smtClean="0"/>
              <a:t>独其言在耳</a:t>
            </a:r>
          </a:p>
          <a:p>
            <a:r>
              <a:rPr lang="en-US" altLang="zh-CN" sz="4000" smtClean="0"/>
              <a:t>B.</a:t>
            </a:r>
            <a:r>
              <a:rPr lang="zh-CN" altLang="zh-CN" sz="4000" smtClean="0"/>
              <a:t>孔子适周将问礼</a:t>
            </a:r>
            <a:r>
              <a:rPr lang="en-US" altLang="zh-CN" sz="4000" smtClean="0"/>
              <a:t>/</a:t>
            </a:r>
            <a:r>
              <a:rPr lang="zh-CN" altLang="zh-CN" sz="4000" smtClean="0"/>
              <a:t>于老子</a:t>
            </a:r>
            <a:r>
              <a:rPr lang="en-US" altLang="zh-CN" sz="4000" smtClean="0"/>
              <a:t>/</a:t>
            </a:r>
            <a:r>
              <a:rPr lang="zh-CN" altLang="zh-CN" sz="4000" smtClean="0"/>
              <a:t>老子日</a:t>
            </a:r>
            <a:r>
              <a:rPr lang="en-US" altLang="zh-CN" sz="4000" smtClean="0"/>
              <a:t>/</a:t>
            </a:r>
            <a:r>
              <a:rPr lang="zh-CN" altLang="zh-CN" sz="4000" smtClean="0"/>
              <a:t>子所言者</a:t>
            </a:r>
            <a:r>
              <a:rPr lang="en-US" altLang="zh-CN" sz="4000" smtClean="0"/>
              <a:t>/</a:t>
            </a:r>
            <a:r>
              <a:rPr lang="zh-CN" altLang="zh-CN" sz="4000" smtClean="0"/>
              <a:t>其人与骨皆已朽矣</a:t>
            </a:r>
            <a:r>
              <a:rPr lang="en-US" altLang="zh-CN" sz="4000" smtClean="0"/>
              <a:t>/</a:t>
            </a:r>
            <a:r>
              <a:rPr lang="zh-CN" altLang="zh-CN" sz="4000" smtClean="0"/>
              <a:t>独其言在耳</a:t>
            </a:r>
          </a:p>
          <a:p>
            <a:r>
              <a:rPr lang="en-US" altLang="zh-CN" sz="4000" smtClean="0"/>
              <a:t>C.</a:t>
            </a:r>
            <a:r>
              <a:rPr lang="zh-CN" altLang="zh-CN" sz="4000" smtClean="0"/>
              <a:t>孔子适周</a:t>
            </a:r>
            <a:r>
              <a:rPr lang="en-US" altLang="zh-CN" sz="4000" smtClean="0"/>
              <a:t>/</a:t>
            </a:r>
            <a:r>
              <a:rPr lang="zh-CN" altLang="zh-CN" sz="4000" smtClean="0"/>
              <a:t>将问礼于老子</a:t>
            </a:r>
            <a:r>
              <a:rPr lang="en-US" altLang="zh-CN" sz="4000" smtClean="0"/>
              <a:t>/</a:t>
            </a:r>
            <a:r>
              <a:rPr lang="zh-CN" altLang="zh-CN" sz="4000" smtClean="0"/>
              <a:t>老子曰</a:t>
            </a:r>
            <a:r>
              <a:rPr lang="en-US" altLang="zh-CN" sz="4000" smtClean="0"/>
              <a:t>/</a:t>
            </a:r>
            <a:r>
              <a:rPr lang="zh-CN" altLang="zh-CN" sz="4000" smtClean="0"/>
              <a:t>子所言者</a:t>
            </a:r>
            <a:r>
              <a:rPr lang="en-US" altLang="zh-CN" sz="4000" smtClean="0"/>
              <a:t>/</a:t>
            </a:r>
            <a:r>
              <a:rPr lang="zh-CN" altLang="zh-CN" sz="4000" smtClean="0"/>
              <a:t>其人与骨皆已朽矣</a:t>
            </a:r>
            <a:r>
              <a:rPr lang="en-US" altLang="zh-CN" sz="4000" smtClean="0"/>
              <a:t>/</a:t>
            </a:r>
            <a:r>
              <a:rPr lang="zh-CN" altLang="zh-CN" sz="4000" smtClean="0"/>
              <a:t>独其言在耳</a:t>
            </a:r>
          </a:p>
          <a:p>
            <a:r>
              <a:rPr lang="en-US" altLang="zh-CN" sz="4000" smtClean="0"/>
              <a:t>D.</a:t>
            </a:r>
            <a:r>
              <a:rPr lang="zh-CN" altLang="zh-CN" sz="4000" smtClean="0"/>
              <a:t>孔子适周将问礼</a:t>
            </a:r>
            <a:r>
              <a:rPr lang="en-US" altLang="zh-CN" sz="4000" smtClean="0"/>
              <a:t>/</a:t>
            </a:r>
            <a:r>
              <a:rPr lang="zh-CN" altLang="zh-CN" sz="4000" smtClean="0"/>
              <a:t>于老子</a:t>
            </a:r>
            <a:r>
              <a:rPr lang="en-US" altLang="zh-CN" sz="4000" smtClean="0"/>
              <a:t>/</a:t>
            </a:r>
            <a:r>
              <a:rPr lang="zh-CN" altLang="zh-CN" sz="4000" smtClean="0"/>
              <a:t>老子曰子所言者</a:t>
            </a:r>
            <a:r>
              <a:rPr lang="en-US" altLang="zh-CN" sz="4000" smtClean="0"/>
              <a:t>/</a:t>
            </a:r>
            <a:r>
              <a:rPr lang="zh-CN" altLang="zh-CN" sz="4000" smtClean="0"/>
              <a:t>其人与骨皆已朽矣</a:t>
            </a:r>
            <a:r>
              <a:rPr lang="en-US" altLang="zh-CN" sz="4000" smtClean="0"/>
              <a:t>/</a:t>
            </a:r>
            <a:r>
              <a:rPr lang="zh-CN" altLang="zh-CN" sz="4000" smtClean="0"/>
              <a:t>独其言在耳</a:t>
            </a:r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/>
              <a:t>解析：</a:t>
            </a:r>
            <a:r>
              <a:rPr lang="en-US" altLang="zh-CN" sz="4400" smtClean="0"/>
              <a:t>(2).</a:t>
            </a:r>
            <a:r>
              <a:rPr lang="zh-CN" altLang="en-US" sz="4400" smtClean="0"/>
              <a:t>答案</a:t>
            </a:r>
            <a:r>
              <a:rPr lang="en-US" altLang="zh-CN" sz="4400" smtClean="0"/>
              <a:t>C</a:t>
            </a:r>
            <a:r>
              <a:rPr lang="zh-CN" altLang="en-US" sz="4400" smtClean="0"/>
              <a:t>，</a:t>
            </a:r>
            <a:r>
              <a:rPr lang="zh-CN" altLang="zh-CN" sz="4400" smtClean="0"/>
              <a:t>根据文意，“问礼于老子”一句点明问礼的对象，不宜断开，故排除</a:t>
            </a:r>
            <a:r>
              <a:rPr lang="en-US" altLang="zh-CN" sz="4400" smtClean="0"/>
              <a:t>B</a:t>
            </a:r>
            <a:r>
              <a:rPr lang="zh-CN" altLang="zh-CN" sz="4400" smtClean="0"/>
              <a:t>、</a:t>
            </a:r>
            <a:r>
              <a:rPr lang="en-US" altLang="zh-CN" sz="4400" smtClean="0"/>
              <a:t>D</a:t>
            </a:r>
            <a:r>
              <a:rPr lang="zh-CN" altLang="zh-CN" sz="4400" smtClean="0"/>
              <a:t>两项；“曰”后引出所说的话，后面应当断开，据此可排除</a:t>
            </a:r>
            <a:r>
              <a:rPr lang="en-US" altLang="zh-CN" sz="4400" smtClean="0"/>
              <a:t>A</a:t>
            </a:r>
            <a:r>
              <a:rPr lang="zh-CN" altLang="zh-CN" sz="4400" smtClean="0"/>
              <a:t>项。</a:t>
            </a:r>
          </a:p>
          <a:p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/>
              <a:t>(3).</a:t>
            </a:r>
            <a:r>
              <a:rPr lang="zh-CN" altLang="zh-CN" sz="3200" smtClean="0"/>
              <a:t>下列对文中加粗词语相关含义的理解，不正确的一项是</a:t>
            </a:r>
            <a:r>
              <a:rPr lang="en-US" altLang="zh-CN" sz="3200" smtClean="0"/>
              <a:t>(   )</a:t>
            </a:r>
            <a:endParaRPr lang="zh-CN" altLang="zh-CN" sz="3200" smtClean="0"/>
          </a:p>
          <a:p>
            <a:r>
              <a:rPr lang="en-US" altLang="zh-CN" sz="3200" smtClean="0"/>
              <a:t>A.</a:t>
            </a:r>
            <a:r>
              <a:rPr lang="zh-CN" altLang="zh-CN" sz="3200" smtClean="0"/>
              <a:t>名，是在古代社会中使用的个人的符号。字常常是“名”的解释和补充，是和“名”互为表里的，所以它又叫“表字”。</a:t>
            </a:r>
          </a:p>
          <a:p>
            <a:r>
              <a:rPr lang="en-US" altLang="zh-CN" sz="3200" smtClean="0"/>
              <a:t>B.</a:t>
            </a:r>
            <a:r>
              <a:rPr lang="zh-CN" altLang="zh-CN" sz="3200" smtClean="0"/>
              <a:t>罔，本义是指渔猎用的网，引申义是天网、法网，也指结网等。“学而不思则罔”的“罔”即此意。</a:t>
            </a:r>
          </a:p>
          <a:p>
            <a:r>
              <a:rPr lang="en-US" altLang="zh-CN" sz="3200" smtClean="0"/>
              <a:t>C.</a:t>
            </a:r>
            <a:r>
              <a:rPr lang="zh-CN" altLang="zh-CN" sz="3200" smtClean="0"/>
              <a:t>矰，是古代用来射鸟的拴着丝绳的短箭，因拴着丝绳而能收回再次利用。后来泛指短箭。</a:t>
            </a:r>
          </a:p>
          <a:p>
            <a:r>
              <a:rPr lang="en-US" altLang="zh-CN" sz="3200" smtClean="0"/>
              <a:t>D.</a:t>
            </a:r>
            <a:r>
              <a:rPr lang="zh-CN" altLang="zh-CN" sz="3200" smtClean="0"/>
              <a:t>老莱子，为中国民间传说中二十四孝人物之一。道家的代表人物道教认为老莱子是老子在春秋时期的一个化身。</a:t>
            </a:r>
            <a:endParaRPr lang="zh-CN" altLang="zh-CN" sz="32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000" smtClean="0"/>
          </a:p>
          <a:p>
            <a:endParaRPr lang="en-US" altLang="zh-CN" sz="4000" smtClean="0"/>
          </a:p>
          <a:p>
            <a:endParaRPr lang="en-US" altLang="zh-CN" sz="4000" smtClean="0"/>
          </a:p>
          <a:p>
            <a:r>
              <a:rPr lang="zh-CN" altLang="en-US" sz="4000" smtClean="0"/>
              <a:t>解析</a:t>
            </a:r>
            <a:r>
              <a:rPr lang="en-US" altLang="zh-CN" sz="4000" smtClean="0"/>
              <a:t>(3).B</a:t>
            </a:r>
            <a:r>
              <a:rPr lang="zh-CN" altLang="zh-CN" sz="4000" smtClean="0"/>
              <a:t>项，“学而不思则罔”的“罔”为“迷惑”的意思。</a:t>
            </a:r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/>
              <a:t>(4).</a:t>
            </a:r>
            <a:r>
              <a:rPr lang="zh-CN" altLang="zh-CN" sz="3200" smtClean="0"/>
              <a:t>下列对原文有关内容的理解和分析，不正确的一项是</a:t>
            </a:r>
            <a:r>
              <a:rPr lang="en-US" altLang="zh-CN" sz="3200" smtClean="0"/>
              <a:t>(   )</a:t>
            </a:r>
            <a:endParaRPr lang="zh-CN" altLang="zh-CN" sz="3200" smtClean="0"/>
          </a:p>
          <a:p>
            <a:r>
              <a:rPr lang="en-US" altLang="zh-CN" sz="3200" smtClean="0"/>
              <a:t>A.</a:t>
            </a:r>
            <a:r>
              <a:rPr lang="zh-CN" altLang="zh-CN" sz="3200" smtClean="0"/>
              <a:t>孔子向老子问礼，老子告诉他要抛弃骄气和过多的欲望，抛弃做作的情态神色和过大的志向，体现了老子的无为思想。</a:t>
            </a:r>
          </a:p>
          <a:p>
            <a:r>
              <a:rPr lang="en-US" altLang="zh-CN" sz="3200" smtClean="0"/>
              <a:t>B.</a:t>
            </a:r>
            <a:r>
              <a:rPr lang="zh-CN" altLang="zh-CN" sz="3200" smtClean="0"/>
              <a:t>孔子问礼归来，告诉自己的弟子，老子就像是一条龙，自己不能了解他，钦佩之情溢于言表。</a:t>
            </a:r>
          </a:p>
          <a:p>
            <a:r>
              <a:rPr lang="en-US" altLang="zh-CN" sz="3200" smtClean="0"/>
              <a:t>C.</a:t>
            </a:r>
            <a:r>
              <a:rPr lang="zh-CN" altLang="zh-CN" sz="3200" smtClean="0"/>
              <a:t>老子的学说以隐匿声迹、不求闻达为宗旨。他在周都住了很久，见周朝衰微了，就离开周都。</a:t>
            </a:r>
          </a:p>
          <a:p>
            <a:r>
              <a:rPr lang="en-US" altLang="zh-CN" sz="3200" smtClean="0"/>
              <a:t>D.</a:t>
            </a:r>
            <a:r>
              <a:rPr lang="zh-CN" altLang="zh-CN" sz="3200" smtClean="0"/>
              <a:t>《史记》上记载周太史儋会见秦献公时，曾预言说：“当初秦国与周朝合在一起，合了五百年而又分开了，分开七十年之后，就会有称霸称王的人出现。”</a:t>
            </a:r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000" smtClean="0"/>
          </a:p>
          <a:p>
            <a:endParaRPr lang="en-US" altLang="zh-CN" sz="4000" smtClean="0"/>
          </a:p>
          <a:p>
            <a:r>
              <a:rPr lang="zh-CN" altLang="en-US" sz="4000" smtClean="0"/>
              <a:t>解析：</a:t>
            </a:r>
            <a:r>
              <a:rPr lang="en-US" altLang="zh-CN" sz="4000" smtClean="0"/>
              <a:t>(4).</a:t>
            </a:r>
            <a:r>
              <a:rPr lang="zh-CN" altLang="zh-CN" sz="4000" smtClean="0"/>
              <a:t>文中“而史记周太史儋见秦献公曰”中的“史记”一词应理解为“史书记载”，而不能理解为司马迁的《史记》。</a:t>
            </a:r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(5).</a:t>
            </a:r>
            <a:r>
              <a:rPr lang="zh-CN" altLang="zh-CN" sz="4000" smtClean="0"/>
              <a:t>把文中画横线的句子翻译成现代汉语。</a:t>
            </a:r>
          </a:p>
          <a:p>
            <a:r>
              <a:rPr lang="zh-CN" altLang="zh-CN" sz="4000" smtClean="0"/>
              <a:t>①吾闻之，良贾深藏若虚，君子盛德，容貌若愚。</a:t>
            </a:r>
          </a:p>
          <a:p>
            <a:r>
              <a:rPr lang="en-US" altLang="zh-CN" sz="4000" u="sng" smtClean="0"/>
              <a:t>                                                                                                        </a:t>
            </a:r>
            <a:r>
              <a:rPr lang="en-US" altLang="zh-CN" sz="4000" smtClean="0"/>
              <a:t> </a:t>
            </a:r>
            <a:endParaRPr lang="zh-CN" altLang="zh-CN" sz="4000" smtClean="0"/>
          </a:p>
          <a:p>
            <a:r>
              <a:rPr lang="zh-CN" altLang="zh-CN" sz="4000" smtClean="0"/>
              <a:t>②“道不同不相为谋”，岂谓是邪？李耳无为自化，清静自正。</a:t>
            </a:r>
          </a:p>
          <a:p>
            <a:r>
              <a:rPr lang="en-US" altLang="zh-CN" sz="4000" u="sng" smtClean="0"/>
              <a:t>                                                                                                        </a:t>
            </a:r>
            <a:r>
              <a:rPr lang="en-US" altLang="zh-CN" sz="4000" smtClean="0"/>
              <a:t> </a:t>
            </a:r>
            <a:endParaRPr lang="zh-CN" altLang="zh-CN" sz="4000" smtClean="0"/>
          </a:p>
          <a:p>
            <a:r>
              <a:rPr lang="en-US" altLang="zh-CN" sz="4000" smtClean="0"/>
              <a:t>(6).</a:t>
            </a:r>
            <a:r>
              <a:rPr lang="zh-CN" altLang="zh-CN" sz="4000" smtClean="0"/>
              <a:t>选文中，体现了老子怎样的思想主张？</a:t>
            </a:r>
          </a:p>
          <a:p>
            <a:r>
              <a:rPr lang="en-US" altLang="zh-CN" sz="4000" u="sng" smtClean="0"/>
              <a:t>                                                                                                        </a:t>
            </a:r>
            <a:r>
              <a:rPr lang="en-US" altLang="zh-CN" sz="4000" smtClean="0"/>
              <a:t> </a:t>
            </a:r>
            <a:endParaRPr lang="zh-CN" altLang="zh-CN" sz="4000" smtClean="0"/>
          </a:p>
          <a:p>
            <a:r>
              <a:rPr lang="en-US" altLang="zh-CN" sz="4000" smtClean="0"/>
              <a:t> </a:t>
            </a:r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翻译：①我听说，善于经商的人把货物隐藏起来，好像什么东西也没有，君子具有高尚的品德，他的容貌谦虚得像像愚钝的人</a:t>
            </a:r>
            <a:r>
              <a:rPr lang="zh-CN" altLang="zh-CN" sz="4000" smtClean="0"/>
              <a:t>。</a:t>
            </a:r>
            <a:endParaRPr lang="en-US" altLang="zh-CN" sz="4000" smtClean="0"/>
          </a:p>
          <a:p>
            <a:endParaRPr lang="en-US" altLang="zh-CN" sz="4000" smtClean="0"/>
          </a:p>
          <a:p>
            <a:r>
              <a:rPr lang="zh-CN" altLang="en-US" sz="4000" smtClean="0"/>
              <a:t>②“主张不同的人，彼此说不到一块儿去”，难道就是说的这种情况吗？老子认为，无为而治，百姓自然趋于“化”；清净不扰，百姓自然会归于“正”。</a:t>
            </a:r>
            <a:endParaRPr lang="zh-CN" altLang="zh-CN" sz="4000"/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1588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/>
              <a:t>1.</a:t>
            </a:r>
            <a:r>
              <a:rPr lang="zh-CN" altLang="zh-CN" sz="4800" smtClean="0"/>
              <a:t>答案：</a:t>
            </a:r>
            <a:r>
              <a:rPr lang="en-US" altLang="zh-CN" sz="4800" smtClean="0"/>
              <a:t>B</a:t>
            </a:r>
            <a:endParaRPr lang="zh-CN" altLang="zh-CN" sz="4800" smtClean="0"/>
          </a:p>
          <a:p>
            <a:r>
              <a:rPr lang="zh-CN" altLang="zh-CN" sz="4800" smtClean="0"/>
              <a:t>解析：</a:t>
            </a:r>
            <a:r>
              <a:rPr lang="en-US" altLang="zh-CN" sz="4800" smtClean="0"/>
              <a:t>A.</a:t>
            </a:r>
            <a:r>
              <a:rPr lang="zh-CN" altLang="zh-CN" sz="4800" smtClean="0"/>
              <a:t>②伐：夸耀。</a:t>
            </a:r>
            <a:r>
              <a:rPr lang="en-US" altLang="zh-CN" sz="4800" smtClean="0"/>
              <a:t>C.</a:t>
            </a:r>
            <a:r>
              <a:rPr lang="zh-CN" altLang="zh-CN" sz="4800" smtClean="0"/>
              <a:t>②强：刚强、果决。</a:t>
            </a:r>
            <a:r>
              <a:rPr lang="en-US" altLang="zh-CN" sz="4800" smtClean="0"/>
              <a:t>D.</a:t>
            </a:r>
            <a:r>
              <a:rPr lang="zh-CN" altLang="zh-CN" sz="4800" smtClean="0"/>
              <a:t>②知：了解。</a:t>
            </a:r>
            <a:endParaRPr lang="zh-CN" sz="4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57480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7805" y="1040765"/>
            <a:ext cx="118446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/>
              <a:t>解释：本文筛选老子的主张，可结合</a:t>
            </a:r>
            <a:r>
              <a:rPr lang="zh-CN" altLang="en-US" sz="4000" smtClean="0">
                <a:solidFill>
                  <a:srgbClr val="FF0000"/>
                </a:solidFill>
              </a:rPr>
              <a:t>第二段</a:t>
            </a:r>
            <a:r>
              <a:rPr lang="zh-CN" altLang="en-US" sz="4000" smtClean="0"/>
              <a:t>中“去子之娇气与多欲，态色与淫志，是皆无益于子之身”概括出“</a:t>
            </a:r>
            <a:r>
              <a:rPr lang="zh-CN" altLang="en-US" sz="4000" smtClean="0">
                <a:solidFill>
                  <a:srgbClr val="FF0000"/>
                </a:solidFill>
              </a:rPr>
              <a:t>君子应当具有高尚的品格，要谦虚，戒欲望，不要有不切实际的志向”</a:t>
            </a:r>
            <a:r>
              <a:rPr lang="zh-CN" altLang="en-US" sz="4000" smtClean="0"/>
              <a:t>；结合</a:t>
            </a:r>
            <a:r>
              <a:rPr lang="zh-CN" altLang="en-US" sz="4000" smtClean="0">
                <a:solidFill>
                  <a:srgbClr val="FF0000"/>
                </a:solidFill>
              </a:rPr>
              <a:t>第三段</a:t>
            </a:r>
            <a:r>
              <a:rPr lang="zh-CN" altLang="en-US" sz="4000" smtClean="0"/>
              <a:t>中“老子修道德，其学以自隐无名为务”概括出“老子学说以隐匿声迹、不求闻达为宗旨”；结合尾段“李耳无为自化，清净自正”概括出“</a:t>
            </a:r>
            <a:r>
              <a:rPr lang="zh-CN" altLang="en-US" sz="4000" smtClean="0">
                <a:solidFill>
                  <a:srgbClr val="FF0000"/>
                </a:solidFill>
              </a:rPr>
              <a:t>主张无为而治，清净不扰，百姓自然趋于”化“，归于”正”。</a:t>
            </a:r>
            <a:endParaRPr lang="zh-CN" altLang="zh-CN" sz="400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7200" y="104076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9055"/>
            <a:ext cx="998220" cy="908685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34900" y="10782300"/>
            <a:ext cx="3175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77190" y="1656715"/>
            <a:ext cx="1181481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/>
              <a:t>2.</a:t>
            </a:r>
            <a:r>
              <a:rPr lang="zh-CN" altLang="zh-CN" sz="3200" smtClean="0"/>
              <a:t>下列加粗的词语活用情况归类正确的一项是</a:t>
            </a:r>
            <a:r>
              <a:rPr lang="en-US" altLang="zh-CN" sz="3200" smtClean="0"/>
              <a:t>(   )</a:t>
            </a:r>
            <a:endParaRPr lang="zh-CN" altLang="zh-CN" sz="3200" smtClean="0"/>
          </a:p>
          <a:p>
            <a:r>
              <a:rPr lang="zh-CN" altLang="zh-CN" sz="3200" smtClean="0"/>
              <a:t>①自见者不</a:t>
            </a:r>
            <a:r>
              <a:rPr lang="zh-CN" altLang="zh-CN" sz="3200" b="1" smtClean="0"/>
              <a:t>明</a:t>
            </a:r>
            <a:endParaRPr lang="zh-CN" altLang="zh-CN" sz="3200" smtClean="0"/>
          </a:p>
          <a:p>
            <a:r>
              <a:rPr lang="zh-CN" altLang="zh-CN" sz="3200" smtClean="0"/>
              <a:t>②其</a:t>
            </a:r>
            <a:r>
              <a:rPr lang="zh-CN" altLang="zh-CN" sz="3200" b="1" smtClean="0"/>
              <a:t>脆</a:t>
            </a:r>
            <a:r>
              <a:rPr lang="zh-CN" altLang="zh-CN" sz="3200" smtClean="0"/>
              <a:t>易泮</a:t>
            </a:r>
          </a:p>
          <a:p>
            <a:r>
              <a:rPr lang="zh-CN" altLang="zh-CN" sz="3200" smtClean="0"/>
              <a:t>③</a:t>
            </a:r>
            <a:r>
              <a:rPr lang="zh-CN" altLang="zh-CN" sz="3200" b="1" smtClean="0"/>
              <a:t>小</a:t>
            </a:r>
            <a:r>
              <a:rPr lang="zh-CN" altLang="zh-CN" sz="3200" smtClean="0"/>
              <a:t>学而</a:t>
            </a:r>
            <a:r>
              <a:rPr lang="zh-CN" altLang="zh-CN" sz="3200" b="1" smtClean="0"/>
              <a:t>大</a:t>
            </a:r>
            <a:r>
              <a:rPr lang="zh-CN" altLang="zh-CN" sz="3200" smtClean="0"/>
              <a:t>遗</a:t>
            </a:r>
          </a:p>
          <a:p>
            <a:r>
              <a:rPr lang="zh-CN" altLang="zh-CN" sz="3200" smtClean="0"/>
              <a:t>④</a:t>
            </a:r>
            <a:r>
              <a:rPr lang="zh-CN" altLang="zh-CN" sz="3200" b="1" smtClean="0"/>
              <a:t>学</a:t>
            </a:r>
            <a:r>
              <a:rPr lang="zh-CN" altLang="zh-CN" sz="3200" smtClean="0"/>
              <a:t>不学</a:t>
            </a:r>
          </a:p>
          <a:p>
            <a:r>
              <a:rPr lang="zh-CN" altLang="zh-CN" sz="3200" smtClean="0"/>
              <a:t>⑤</a:t>
            </a:r>
            <a:r>
              <a:rPr lang="zh-CN" altLang="zh-CN" sz="3200" b="1" smtClean="0"/>
              <a:t>上</a:t>
            </a:r>
            <a:r>
              <a:rPr lang="zh-CN" altLang="zh-CN" sz="3200" smtClean="0"/>
              <a:t>决浮云，</a:t>
            </a:r>
            <a:r>
              <a:rPr lang="zh-CN" altLang="zh-CN" sz="3200" b="1" smtClean="0"/>
              <a:t>下</a:t>
            </a:r>
            <a:r>
              <a:rPr lang="zh-CN" altLang="zh-CN" sz="3200" smtClean="0"/>
              <a:t>绝地纪</a:t>
            </a:r>
          </a:p>
          <a:p>
            <a:r>
              <a:rPr lang="zh-CN" altLang="zh-CN" sz="3200" smtClean="0"/>
              <a:t>⑥赢粮而</a:t>
            </a:r>
            <a:r>
              <a:rPr lang="zh-CN" altLang="zh-CN" sz="3200" b="1" smtClean="0"/>
              <a:t>景</a:t>
            </a:r>
            <a:r>
              <a:rPr lang="zh-CN" altLang="zh-CN" sz="3200" smtClean="0"/>
              <a:t>从</a:t>
            </a:r>
          </a:p>
          <a:p>
            <a:r>
              <a:rPr lang="en-US" altLang="zh-CN" sz="3200" smtClean="0"/>
              <a:t>A.</a:t>
            </a:r>
            <a:r>
              <a:rPr lang="zh-CN" altLang="zh-CN" sz="3200" smtClean="0"/>
              <a:t>①②</a:t>
            </a:r>
            <a:r>
              <a:rPr lang="en-US" altLang="zh-CN" sz="3200" smtClean="0"/>
              <a:t>/</a:t>
            </a:r>
            <a:r>
              <a:rPr lang="zh-CN" altLang="zh-CN" sz="3200" smtClean="0"/>
              <a:t>③④</a:t>
            </a:r>
            <a:r>
              <a:rPr lang="en-US" altLang="zh-CN" sz="3200" smtClean="0"/>
              <a:t>/</a:t>
            </a:r>
            <a:r>
              <a:rPr lang="zh-CN" altLang="zh-CN" sz="3200" smtClean="0"/>
              <a:t>⑤⑥</a:t>
            </a:r>
            <a:r>
              <a:rPr lang="en-US" altLang="zh-CN" sz="3200" smtClean="0"/>
              <a:t>	B.</a:t>
            </a:r>
            <a:r>
              <a:rPr lang="zh-CN" altLang="zh-CN" sz="3200" smtClean="0"/>
              <a:t>①②</a:t>
            </a:r>
            <a:r>
              <a:rPr lang="en-US" altLang="zh-CN" sz="3200" smtClean="0"/>
              <a:t>/</a:t>
            </a:r>
            <a:r>
              <a:rPr lang="zh-CN" altLang="zh-CN" sz="3200" smtClean="0"/>
              <a:t>③</a:t>
            </a:r>
            <a:r>
              <a:rPr lang="en-US" altLang="zh-CN" sz="3200" smtClean="0"/>
              <a:t>/</a:t>
            </a:r>
            <a:r>
              <a:rPr lang="zh-CN" altLang="zh-CN" sz="3200" smtClean="0"/>
              <a:t>④</a:t>
            </a:r>
            <a:r>
              <a:rPr lang="en-US" altLang="zh-CN" sz="3200" smtClean="0"/>
              <a:t>/</a:t>
            </a:r>
            <a:r>
              <a:rPr lang="zh-CN" altLang="zh-CN" sz="3200" smtClean="0"/>
              <a:t>⑤⑥</a:t>
            </a:r>
            <a:r>
              <a:rPr lang="en-US" altLang="zh-CN" sz="3200" smtClean="0"/>
              <a:t>	C.</a:t>
            </a:r>
            <a:r>
              <a:rPr lang="zh-CN" altLang="zh-CN" sz="3200" smtClean="0"/>
              <a:t>①</a:t>
            </a:r>
            <a:r>
              <a:rPr lang="en-US" altLang="zh-CN" sz="3200" smtClean="0"/>
              <a:t>/</a:t>
            </a:r>
            <a:r>
              <a:rPr lang="zh-CN" altLang="zh-CN" sz="3200" smtClean="0"/>
              <a:t>②③</a:t>
            </a:r>
            <a:r>
              <a:rPr lang="en-US" altLang="zh-CN" sz="3200" smtClean="0"/>
              <a:t>/</a:t>
            </a:r>
            <a:r>
              <a:rPr lang="zh-CN" altLang="zh-CN" sz="3200" smtClean="0"/>
              <a:t>④</a:t>
            </a:r>
            <a:r>
              <a:rPr lang="en-US" altLang="zh-CN" sz="3200" smtClean="0"/>
              <a:t>/</a:t>
            </a:r>
            <a:r>
              <a:rPr lang="zh-CN" altLang="zh-CN" sz="3200" smtClean="0"/>
              <a:t>⑤⑥</a:t>
            </a:r>
            <a:r>
              <a:rPr lang="en-US" altLang="zh-CN" sz="3200" smtClean="0"/>
              <a:t>	D.</a:t>
            </a:r>
            <a:r>
              <a:rPr lang="zh-CN" altLang="zh-CN" sz="3200" smtClean="0"/>
              <a:t>②</a:t>
            </a:r>
            <a:r>
              <a:rPr lang="en-US" altLang="zh-CN" sz="3200" smtClean="0"/>
              <a:t>/</a:t>
            </a:r>
            <a:r>
              <a:rPr lang="zh-CN" altLang="zh-CN" sz="3200" smtClean="0"/>
              <a:t>③①④</a:t>
            </a:r>
            <a:r>
              <a:rPr lang="en-US" altLang="zh-CN" sz="3200" smtClean="0"/>
              <a:t>/</a:t>
            </a:r>
            <a:r>
              <a:rPr lang="zh-CN" altLang="zh-CN" sz="3200" smtClean="0"/>
              <a:t>⑤</a:t>
            </a:r>
            <a:r>
              <a:rPr lang="en-US" altLang="zh-CN" sz="3200" smtClean="0"/>
              <a:t>/</a:t>
            </a:r>
            <a:r>
              <a:rPr lang="zh-CN" altLang="zh-CN" sz="3200" smtClean="0"/>
              <a:t>⑥</a:t>
            </a:r>
            <a:endParaRPr lang="en-US" altLang="zh-CN" sz="3200" smtClean="0"/>
          </a:p>
          <a:p>
            <a:endParaRPr lang="zh-CN" altLang="zh-CN" sz="3200"/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4140"/>
            <a:ext cx="998220" cy="908685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答案：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C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解析：①明：形容词活用作动词，明察。②脆：形容词活用作名词，脆弱的时候。③小、大：形容词活用作名词，小的方面，大的方面。④学：动词的意动用法，以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……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为学。⑤上、下：名词作状语，向上、向下。⑥景：名词作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从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的状语，表示动作行为的状态，像影子那样。据此可知答案为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48969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mtClean="0"/>
              <a:t>2.</a:t>
            </a:r>
            <a:r>
              <a:rPr lang="zh-CN" altLang="zh-CN" sz="4000" smtClean="0"/>
              <a:t>答案：</a:t>
            </a:r>
            <a:r>
              <a:rPr lang="en-US" altLang="zh-CN" sz="4000" smtClean="0"/>
              <a:t>C</a:t>
            </a:r>
            <a:endParaRPr lang="zh-CN" altLang="zh-CN" sz="4000" smtClean="0"/>
          </a:p>
          <a:p>
            <a:r>
              <a:rPr lang="zh-CN" altLang="zh-CN" sz="4000" smtClean="0"/>
              <a:t>解析：①明：形容词活用作动词，明察。②脆：形容词活用作名词，脆弱的时候。③小、大：形容词活用作名词，小的方面，大的方面。④学：动词的意动用法，以……为学。⑤上、下：名词作状语，向上、向下。⑥景：名词作“从”的状语，表示动作行为的状态，像影子那样。据此可知答案为</a:t>
            </a:r>
            <a:r>
              <a:rPr lang="en-US" altLang="zh-CN" sz="4000" smtClean="0"/>
              <a:t>C</a:t>
            </a:r>
            <a:r>
              <a:rPr lang="zh-CN" altLang="zh-CN" sz="4000" smtClean="0"/>
              <a:t>。</a:t>
            </a:r>
            <a:endParaRPr lang="zh-CN" altLang="zh-CN" sz="4000"/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48969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/>
              <a:t>3.</a:t>
            </a:r>
            <a:r>
              <a:rPr lang="zh-CN" altLang="zh-CN" sz="4400" smtClean="0"/>
              <a:t>下列句子中含有古今异义词的一项是（</a:t>
            </a:r>
            <a:r>
              <a:rPr lang="en-US" altLang="zh-CN" sz="4400" smtClean="0"/>
              <a:t>   </a:t>
            </a:r>
            <a:r>
              <a:rPr lang="zh-CN" altLang="zh-CN" sz="4400" smtClean="0"/>
              <a:t>）</a:t>
            </a:r>
          </a:p>
          <a:p>
            <a:r>
              <a:rPr lang="en-US" altLang="zh-CN" sz="4400" smtClean="0"/>
              <a:t>A.</a:t>
            </a:r>
            <a:r>
              <a:rPr lang="zh-CN" altLang="zh-CN" sz="4400" smtClean="0"/>
              <a:t>自伐者无功</a:t>
            </a:r>
            <a:r>
              <a:rPr lang="en-US" altLang="zh-CN" sz="4400" smtClean="0"/>
              <a:t>		B.</a:t>
            </a:r>
            <a:r>
              <a:rPr lang="zh-CN" altLang="zh-CN" sz="4400" smtClean="0"/>
              <a:t>夫子固拙于用大矣</a:t>
            </a:r>
          </a:p>
          <a:p>
            <a:r>
              <a:rPr lang="en-US" altLang="zh-CN" sz="4400" smtClean="0"/>
              <a:t>C.</a:t>
            </a:r>
            <a:r>
              <a:rPr lang="zh-CN" altLang="zh-CN" sz="4400" smtClean="0"/>
              <a:t>今一朝而鬻技百金</a:t>
            </a:r>
            <a:r>
              <a:rPr lang="en-US" altLang="zh-CN" sz="4400" smtClean="0"/>
              <a:t>		D.</a:t>
            </a:r>
            <a:r>
              <a:rPr lang="zh-CN" altLang="zh-CN" sz="4400" smtClean="0"/>
              <a:t>强行者有志</a:t>
            </a:r>
          </a:p>
          <a:p>
            <a:pPr marL="571500" indent="-571500" algn="just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zh-CN" sz="3600" kern="100" smtClean="0">
              <a:latin typeface="Calibri"/>
              <a:ea typeface="宋体"/>
              <a:cs typeface="Times New Roman"/>
            </a:endParaRPr>
          </a:p>
          <a:p>
            <a:pPr marL="571500" indent="-571500" algn="just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r>
              <a:rPr lang="zh-CN" altLang="zh-CN" sz="4000" smtClean="0"/>
              <a:t>答案：</a:t>
            </a:r>
            <a:r>
              <a:rPr lang="en-US" altLang="zh-CN" sz="4000" smtClean="0"/>
              <a:t>D</a:t>
            </a:r>
            <a:endParaRPr lang="zh-CN" altLang="zh-CN" sz="4000" smtClean="0"/>
          </a:p>
          <a:p>
            <a:pPr marL="571500" indent="-571500" algn="just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zh-CN" sz="4000" kern="100" smtClean="0">
              <a:latin typeface="Calibri"/>
              <a:ea typeface="宋体"/>
              <a:cs typeface="Times New Roman"/>
            </a:endParaRPr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en-US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48969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sz="4000" smtClean="0"/>
              <a:t>4.</a:t>
            </a:r>
            <a:r>
              <a:rPr lang="zh-CN" altLang="zh-CN" sz="4000" smtClean="0"/>
              <a:t>下列各句中，没有通假字的一项是</a:t>
            </a:r>
            <a:r>
              <a:rPr lang="en-US" altLang="zh-CN" sz="4000" smtClean="0"/>
              <a:t>(</a:t>
            </a:r>
            <a:r>
              <a:rPr lang="zh-CN" altLang="zh-CN" sz="4000" smtClean="0"/>
              <a:t>　　</a:t>
            </a:r>
            <a:r>
              <a:rPr lang="en-US" altLang="zh-CN" sz="4000" smtClean="0"/>
              <a:t>)</a:t>
            </a:r>
            <a:endParaRPr lang="zh-CN" altLang="zh-CN" sz="4000" smtClean="0"/>
          </a:p>
          <a:p>
            <a:pPr fontAlgn="ctr"/>
            <a:r>
              <a:rPr lang="en-US" altLang="zh-CN" sz="4000" smtClean="0"/>
              <a:t>A</a:t>
            </a:r>
            <a:r>
              <a:rPr lang="zh-CN" altLang="zh-CN" sz="4000" smtClean="0"/>
              <a:t>． 死而不亡者寿</a:t>
            </a:r>
          </a:p>
          <a:p>
            <a:pPr fontAlgn="ctr"/>
            <a:r>
              <a:rPr lang="en-US" altLang="zh-CN" sz="4000" smtClean="0"/>
              <a:t>B</a:t>
            </a:r>
            <a:r>
              <a:rPr lang="zh-CN" altLang="zh-CN" sz="4000" smtClean="0"/>
              <a:t>． 其在道也，曰余食赘行</a:t>
            </a:r>
          </a:p>
          <a:p>
            <a:pPr fontAlgn="ctr"/>
            <a:r>
              <a:rPr lang="en-US" altLang="zh-CN" sz="4000" smtClean="0"/>
              <a:t>C</a:t>
            </a:r>
            <a:r>
              <a:rPr lang="zh-CN" altLang="zh-CN" sz="4000" smtClean="0"/>
              <a:t>． 起于累土</a:t>
            </a:r>
          </a:p>
          <a:p>
            <a:pPr fontAlgn="ctr"/>
            <a:r>
              <a:rPr lang="en-US" altLang="zh-CN" sz="4000" smtClean="0"/>
              <a:t>D</a:t>
            </a:r>
            <a:r>
              <a:rPr lang="zh-CN" altLang="zh-CN" sz="4000" smtClean="0"/>
              <a:t>． 其未兆易谋，其脆易泮</a:t>
            </a:r>
          </a:p>
          <a:p>
            <a:pPr fontAlgn="ctr"/>
            <a:r>
              <a:rPr lang="zh-CN" altLang="zh-CN" sz="3600" smtClean="0"/>
              <a:t>【答案】</a:t>
            </a:r>
            <a:r>
              <a:rPr lang="en-US" altLang="zh-CN" sz="3600" smtClean="0"/>
              <a:t>A</a:t>
            </a:r>
            <a:endParaRPr lang="zh-CN" altLang="zh-CN" sz="3600" smtClean="0"/>
          </a:p>
          <a:p>
            <a:pPr fontAlgn="ctr"/>
            <a:r>
              <a:rPr lang="zh-CN" altLang="zh-CN" sz="3600" smtClean="0"/>
              <a:t>【解析】</a:t>
            </a:r>
            <a:r>
              <a:rPr lang="en-US" altLang="zh-CN" sz="3600" smtClean="0"/>
              <a:t>B</a:t>
            </a:r>
            <a:r>
              <a:rPr lang="zh-CN" altLang="zh-CN" sz="3600" smtClean="0"/>
              <a:t>项，</a:t>
            </a:r>
            <a:r>
              <a:rPr lang="en-US" altLang="zh-CN" sz="3600" smtClean="0"/>
              <a:t>“</a:t>
            </a:r>
            <a:r>
              <a:rPr lang="zh-CN" altLang="zh-CN" sz="3600" smtClean="0"/>
              <a:t>行</a:t>
            </a:r>
            <a:r>
              <a:rPr lang="en-US" altLang="zh-CN" sz="3600" smtClean="0"/>
              <a:t>”</a:t>
            </a:r>
            <a:r>
              <a:rPr lang="zh-CN" altLang="zh-CN" sz="3600" smtClean="0"/>
              <a:t>同</a:t>
            </a:r>
            <a:r>
              <a:rPr lang="en-US" altLang="zh-CN" sz="3600" smtClean="0"/>
              <a:t>“</a:t>
            </a:r>
            <a:r>
              <a:rPr lang="zh-CN" altLang="zh-CN" sz="3600" smtClean="0"/>
              <a:t>形</a:t>
            </a:r>
            <a:r>
              <a:rPr lang="en-US" altLang="zh-CN" sz="3600" smtClean="0"/>
              <a:t>”</a:t>
            </a:r>
            <a:r>
              <a:rPr lang="zh-CN" altLang="zh-CN" sz="3600" smtClean="0"/>
              <a:t>。</a:t>
            </a:r>
            <a:r>
              <a:rPr lang="en-US" altLang="zh-CN" sz="3600" smtClean="0"/>
              <a:t>C</a:t>
            </a:r>
            <a:r>
              <a:rPr lang="zh-CN" altLang="zh-CN" sz="3600" smtClean="0"/>
              <a:t>项，</a:t>
            </a:r>
            <a:r>
              <a:rPr lang="en-US" altLang="zh-CN" sz="3600" smtClean="0"/>
              <a:t>“</a:t>
            </a:r>
            <a:r>
              <a:rPr lang="zh-CN" altLang="zh-CN" sz="3600" smtClean="0"/>
              <a:t>累</a:t>
            </a:r>
            <a:r>
              <a:rPr lang="en-US" altLang="zh-CN" sz="3600" smtClean="0"/>
              <a:t>”</a:t>
            </a:r>
            <a:r>
              <a:rPr lang="zh-CN" altLang="zh-CN" sz="3600" smtClean="0"/>
              <a:t>同</a:t>
            </a:r>
            <a:r>
              <a:rPr lang="en-US" altLang="zh-CN" sz="3600" smtClean="0"/>
              <a:t>“</a:t>
            </a:r>
            <a:r>
              <a:rPr lang="zh-CN" altLang="zh-CN" sz="3600" smtClean="0"/>
              <a:t>蔂</a:t>
            </a:r>
            <a:r>
              <a:rPr lang="en-US" altLang="zh-CN" sz="3600" smtClean="0"/>
              <a:t>”</a:t>
            </a:r>
            <a:r>
              <a:rPr lang="zh-CN" altLang="zh-CN" sz="3600" smtClean="0"/>
              <a:t>。</a:t>
            </a:r>
            <a:r>
              <a:rPr lang="en-US" altLang="zh-CN" sz="3600" smtClean="0"/>
              <a:t>D</a:t>
            </a:r>
            <a:r>
              <a:rPr lang="zh-CN" altLang="zh-CN" sz="3600" smtClean="0"/>
              <a:t>项，</a:t>
            </a:r>
            <a:r>
              <a:rPr lang="en-US" altLang="zh-CN" sz="3600" smtClean="0"/>
              <a:t>“</a:t>
            </a:r>
            <a:r>
              <a:rPr lang="zh-CN" altLang="zh-CN" sz="3600" smtClean="0"/>
              <a:t>泮</a:t>
            </a:r>
            <a:r>
              <a:rPr lang="en-US" altLang="zh-CN" sz="3600" smtClean="0"/>
              <a:t>”</a:t>
            </a:r>
            <a:r>
              <a:rPr lang="zh-CN" altLang="zh-CN" sz="3600" smtClean="0"/>
              <a:t>同</a:t>
            </a:r>
            <a:r>
              <a:rPr lang="en-US" altLang="zh-CN" sz="3600" smtClean="0"/>
              <a:t>“</a:t>
            </a:r>
            <a:r>
              <a:rPr lang="zh-CN" altLang="zh-CN" sz="3600" smtClean="0"/>
              <a:t>判</a:t>
            </a:r>
            <a:r>
              <a:rPr lang="en-US" altLang="zh-CN" sz="3600" smtClean="0"/>
              <a:t>”</a:t>
            </a:r>
            <a:r>
              <a:rPr lang="zh-CN" altLang="zh-CN" sz="3600" smtClean="0"/>
              <a:t>。</a:t>
            </a:r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en-US" altLang="zh-CN" sz="4000" b="1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489690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altLang="zh-CN" sz="4000" smtClean="0"/>
              <a:t>5.</a:t>
            </a:r>
            <a:r>
              <a:rPr lang="zh-CN" altLang="zh-CN" sz="4000" smtClean="0"/>
              <a:t>下列各句中，与例句句式相同的一项是</a:t>
            </a:r>
            <a:r>
              <a:rPr lang="en-US" altLang="zh-CN" sz="4000" smtClean="0"/>
              <a:t>(</a:t>
            </a:r>
            <a:r>
              <a:rPr lang="zh-CN" altLang="zh-CN" sz="4000" smtClean="0"/>
              <a:t>　　</a:t>
            </a:r>
            <a:r>
              <a:rPr lang="en-US" altLang="zh-CN" sz="4000" smtClean="0"/>
              <a:t>)</a:t>
            </a:r>
            <a:endParaRPr lang="zh-CN" altLang="zh-CN" sz="4000" smtClean="0"/>
          </a:p>
          <a:p>
            <a:pPr fontAlgn="ctr"/>
            <a:r>
              <a:rPr lang="zh-CN" altLang="zh-CN" sz="4000" smtClean="0"/>
              <a:t>例句：治之于未乱</a:t>
            </a:r>
          </a:p>
          <a:p>
            <a:pPr fontAlgn="ctr"/>
            <a:r>
              <a:rPr lang="en-US" altLang="zh-CN" sz="4000" smtClean="0"/>
              <a:t>A</a:t>
            </a:r>
            <a:r>
              <a:rPr lang="zh-CN" altLang="zh-CN" sz="4000" smtClean="0"/>
              <a:t>． 自知者明</a:t>
            </a:r>
          </a:p>
          <a:p>
            <a:pPr fontAlgn="ctr"/>
            <a:r>
              <a:rPr lang="en-US" altLang="zh-CN" sz="4000" smtClean="0"/>
              <a:t>B</a:t>
            </a:r>
            <a:r>
              <a:rPr lang="zh-CN" altLang="zh-CN" sz="4000" smtClean="0"/>
              <a:t>． 为之于未有</a:t>
            </a:r>
          </a:p>
          <a:p>
            <a:pPr fontAlgn="ctr"/>
            <a:r>
              <a:rPr lang="en-US" altLang="zh-CN" sz="3600" smtClean="0"/>
              <a:t>C</a:t>
            </a:r>
            <a:r>
              <a:rPr lang="zh-CN" altLang="zh-CN" sz="3600" smtClean="0"/>
              <a:t>． 蚓无爪牙之利</a:t>
            </a:r>
          </a:p>
          <a:p>
            <a:pPr fontAlgn="ctr"/>
            <a:r>
              <a:rPr lang="en-US" altLang="zh-CN" sz="3600" smtClean="0"/>
              <a:t>D</a:t>
            </a:r>
            <a:r>
              <a:rPr lang="zh-CN" altLang="zh-CN" sz="3600" smtClean="0"/>
              <a:t>． 外欺于张仪</a:t>
            </a:r>
          </a:p>
          <a:p>
            <a:pPr fontAlgn="ctr"/>
            <a:r>
              <a:rPr lang="zh-CN" altLang="zh-CN" sz="3600" smtClean="0"/>
              <a:t>【答案】</a:t>
            </a:r>
            <a:r>
              <a:rPr lang="en-US" altLang="zh-CN" sz="3600" smtClean="0"/>
              <a:t>B</a:t>
            </a:r>
            <a:endParaRPr lang="zh-CN" altLang="zh-CN" sz="3600" smtClean="0"/>
          </a:p>
          <a:p>
            <a:pPr fontAlgn="ctr"/>
            <a:r>
              <a:rPr lang="zh-CN" altLang="zh-CN" sz="3600" smtClean="0"/>
              <a:t>【解析】</a:t>
            </a:r>
            <a:r>
              <a:rPr lang="en-US" altLang="zh-CN" sz="3600" smtClean="0"/>
              <a:t>B</a:t>
            </a:r>
            <a:r>
              <a:rPr lang="zh-CN" altLang="zh-CN" sz="3600" smtClean="0"/>
              <a:t>项和例句相同，均为状语后置句。</a:t>
            </a:r>
            <a:r>
              <a:rPr lang="en-US" altLang="zh-CN" sz="3600" smtClean="0"/>
              <a:t>A</a:t>
            </a:r>
            <a:r>
              <a:rPr lang="zh-CN" altLang="zh-CN" sz="3600" smtClean="0"/>
              <a:t>项，宾语前置句。</a:t>
            </a:r>
            <a:r>
              <a:rPr lang="en-US" altLang="zh-CN" sz="3600" smtClean="0"/>
              <a:t>C</a:t>
            </a:r>
            <a:r>
              <a:rPr lang="zh-CN" altLang="zh-CN" sz="3600" smtClean="0"/>
              <a:t>项，定语后置句。</a:t>
            </a:r>
            <a:r>
              <a:rPr lang="en-US" altLang="zh-CN" sz="3600" smtClean="0"/>
              <a:t>D</a:t>
            </a:r>
            <a:r>
              <a:rPr lang="zh-CN" altLang="zh-CN" sz="3600" smtClean="0"/>
              <a:t>项，被动句。</a:t>
            </a:r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en-US" altLang="zh-CN" sz="4000" b="1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>
            <a:off x="457200" y="1073785"/>
            <a:ext cx="11158855" cy="3302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418590"/>
            <a:ext cx="11489690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mtClean="0"/>
              <a:t>6.</a:t>
            </a:r>
            <a:r>
              <a:rPr lang="zh-CN" altLang="zh-CN" sz="3600" smtClean="0"/>
              <a:t>下列相关内容的解说，不正确的一项是</a:t>
            </a:r>
            <a:r>
              <a:rPr lang="en-US" altLang="zh-CN" sz="3600" smtClean="0"/>
              <a:t>(   )</a:t>
            </a:r>
            <a:endParaRPr lang="zh-CN" altLang="zh-CN" sz="3600" smtClean="0"/>
          </a:p>
          <a:p>
            <a:r>
              <a:rPr lang="en-US" altLang="zh-CN" sz="3600" smtClean="0"/>
              <a:t>A.</a:t>
            </a:r>
            <a:r>
              <a:rPr lang="zh-CN" altLang="zh-CN" sz="3600" smtClean="0"/>
              <a:t>老子，是春秋末期楚国苦县人。中国古代哲学家，法家学派创始人和主要代表人物。</a:t>
            </a:r>
          </a:p>
          <a:p>
            <a:r>
              <a:rPr lang="en-US" altLang="zh-CN" sz="3600" smtClean="0"/>
              <a:t>B.</a:t>
            </a:r>
            <a:r>
              <a:rPr lang="zh-CN" altLang="zh-CN" sz="3600" smtClean="0"/>
              <a:t>辐，车轮中连接轴心和轮圈的木条，古时候的车轮一般由三十根辐条构成。</a:t>
            </a:r>
          </a:p>
          <a:p>
            <a:r>
              <a:rPr lang="en-US" altLang="zh-CN" sz="3600" smtClean="0"/>
              <a:t>C.</a:t>
            </a:r>
            <a:r>
              <a:rPr lang="zh-CN" altLang="zh-CN" sz="3600" smtClean="0"/>
              <a:t>毂，车轮中心的圆，周围与车辐的一端相接，中有圆孔，可以插轴，后借指车轮或车。</a:t>
            </a:r>
          </a:p>
          <a:p>
            <a:r>
              <a:rPr lang="en-US" altLang="zh-CN" sz="3600" smtClean="0"/>
              <a:t>D.</a:t>
            </a:r>
            <a:r>
              <a:rPr lang="zh-CN" altLang="zh-CN" sz="3600" smtClean="0"/>
              <a:t>夫子，古时对男子的尊称。原为孔子门徒对孔子的尊称，后来夫子成为人们对教师的尊称。</a:t>
            </a:r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zh-CN" sz="4000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en-US" altLang="zh-CN" sz="4000" b="1" smtClean="0"/>
          </a:p>
          <a:p>
            <a:pPr marL="571500" indent="-571500" algn="just" fontAlgn="auto">
              <a:lnSpc>
                <a:spcPct val="150000"/>
              </a:lnSpc>
              <a:buSzPct val="65000"/>
              <a:buFont typeface="Wingdings" panose="05000000000000000000" charset="0"/>
              <a:buChar char="p"/>
            </a:pPr>
            <a:endParaRPr lang="zh-CN" altLang="en-US" sz="40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 descr="微信图片_202011281718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2075"/>
            <a:ext cx="998220" cy="908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8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125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8">
      <vt:lpstr>Arial</vt:lpstr>
      <vt:lpstr>微软雅黑</vt:lpstr>
      <vt:lpstr>Wingdings</vt:lpstr>
      <vt:lpstr>黑体</vt:lpstr>
      <vt:lpstr>Calibri</vt:lpstr>
      <vt:lpstr>宋体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2021-08-25T11:01:13.165</cp:lastPrinted>
  <dcterms:created xsi:type="dcterms:W3CDTF">2021-08-25T11:01:13Z</dcterms:created>
  <dcterms:modified xsi:type="dcterms:W3CDTF">2021-08-25T03:01:13Z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