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85" r:id="rId7"/>
    <p:sldId id="287" r:id="rId8"/>
    <p:sldId id="288" r:id="rId9"/>
    <p:sldId id="262" r:id="rId10"/>
    <p:sldId id="264" r:id="rId11"/>
    <p:sldId id="292" r:id="rId12"/>
    <p:sldId id="293" r:id="rId13"/>
    <p:sldId id="294" r:id="rId14"/>
    <p:sldId id="270" r:id="rId15"/>
    <p:sldId id="271" r:id="rId16"/>
    <p:sldId id="272" r:id="rId17"/>
    <p:sldId id="273" r:id="rId18"/>
    <p:sldId id="274" r:id="rId19"/>
    <p:sldId id="27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5" r:id="rId28"/>
    <p:sldId id="314" r:id="rId29"/>
    <p:sldId id="296" r:id="rId30"/>
    <p:sldId id="281" r:id="rId31"/>
    <p:sldId id="279" r:id="rId32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8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8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3D7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3783" y="5502413"/>
            <a:ext cx="4669244" cy="1355587"/>
          </a:xfrm>
          <a:prstGeom prst="rect">
            <a:avLst/>
          </a:prstGeom>
        </p:spPr>
      </p:pic>
      <p:pic>
        <p:nvPicPr>
          <p:cNvPr id="11" name="图片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15473" y="529569"/>
            <a:ext cx="3974543" cy="871862"/>
          </a:xfrm>
          <a:prstGeom prst="rect">
            <a:avLst/>
          </a:prstGeom>
        </p:spPr>
      </p:pic>
      <p:pic>
        <p:nvPicPr>
          <p:cNvPr id="12" name="图片 14"/>
          <p:cNvPicPr>
            <a:picLocks noChangeAspect="1"/>
          </p:cNvPicPr>
          <p:nvPr userDrawn="1"/>
        </p:nvPicPr>
        <p:blipFill>
          <a:blip r:embed="rId3"/>
          <a:srcRect r="53919"/>
          <a:stretch>
            <a:fillRect/>
          </a:stretch>
        </p:blipFill>
        <p:spPr>
          <a:xfrm>
            <a:off x="10735620" y="453091"/>
            <a:ext cx="1456380" cy="693289"/>
          </a:xfrm>
          <a:prstGeom prst="rect">
            <a:avLst/>
          </a:prstGeom>
        </p:spPr>
      </p:pic>
      <p:sp>
        <p:nvSpPr>
          <p:cNvPr id="8" name="矩形: 圆角 15"/>
          <p:cNvSpPr/>
          <p:nvPr userDrawn="1"/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9" descr="白色的鸟  描述已自动生成"/>
          <p:cNvPicPr>
            <a:picLocks noChangeAspect="1"/>
          </p:cNvPicPr>
          <p:nvPr userDrawn="1"/>
        </p:nvPicPr>
        <p:blipFill>
          <a:blip r:embed="rId4"/>
          <a:srcRect l="22181" t="26008" r="19712" b="33827"/>
          <a:stretch>
            <a:fillRect/>
          </a:stretch>
        </p:blipFill>
        <p:spPr>
          <a:xfrm>
            <a:off x="225772" y="193604"/>
            <a:ext cx="1002996" cy="69328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tags" Target="../tags/tag7.xml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image" Target="../media/image9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094355" y="5687060"/>
            <a:ext cx="6534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+mj-ea"/>
                <a:ea typeface="+mj-ea"/>
              </a:rPr>
              <a:t>有一种城市，叫众志成城</a:t>
            </a:r>
            <a:endParaRPr lang="zh-CN" altLang="en-US" sz="3600" b="1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9390" y="413385"/>
            <a:ext cx="6713220" cy="5029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312410" y="2603500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读课文悟感情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04457" y="211963"/>
          <a:ext cx="11903075" cy="65868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34055"/>
                <a:gridCol w="4335780"/>
                <a:gridCol w="4333240"/>
              </a:tblGrid>
              <a:tr h="3060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段落结构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主要内容或典型事件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剖析事件原因或意义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802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引子：寒冬再漫长也阻挡不了春天的脚步。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4831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（一）我们挺过来了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1214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（二）一方有难，八方支援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738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（三）灾难，是观照一个民族的镜子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1821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（四）一个国家对生命的态度是最有说服力的文明标尺。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675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(五)对抗疫魔，人类最有力的武器是科学。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1821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（六）增强忧患意识，破除沉疴积弊，永远都是进行时。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738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（七）只要心中有光，世界就有希望。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14375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（八）在磨难中成长，在磨难中奋起。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81280" y="33655"/>
          <a:ext cx="12046585" cy="69018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9385"/>
                <a:gridCol w="4963160"/>
                <a:gridCol w="4384040"/>
              </a:tblGrid>
              <a:tr h="2438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段落结构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主要内容或典型事件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剖析事件原因或意义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099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引子：寒冬再漫长也阻挡不了春天的脚步。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概述党中央领导全国人民抗击新冠肺炎疫情这一事件及其历史意义。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疫情防控取得重大战略成果，经济社会发展取得积极成效。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（一）我们挺过来了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用大量数据直观展现抗击新冠疫情取得的成效。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党中央的领导力、组织动员力、执行力，基层党组织、党员和人民在疫情阻击战中的贡献。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（国家力量，挺过疫情）</a:t>
                      </a:r>
                      <a:endParaRPr lang="en-US" altLang="en-US" sz="16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118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（二）一方有难，八方支援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武汉主题灯光秀表达谢意；武汉保卫战动用了新中国成立以来最大的一次医疗力量调遣。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中国特色社会主义制度强大的生命力和显著的优越性。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（制度优势，八方支援）</a:t>
                      </a:r>
                      <a:endParaRPr lang="en-US" altLang="en-US" sz="16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876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（三）灾难，是观照一个民族的镜子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呈现不同历史时空的“武汉保卫战”的剪影。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中华优秀传统文化铸就当代国人优秀精神品质。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（中国精神，力量之源）</a:t>
                      </a:r>
                      <a:endParaRPr lang="en-US" altLang="en-US" sz="16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753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（四）一个国家对生命的态度是最有说服力的文明标尺。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4月26日，武汉在院新冠肺炎患者数字清零；4月4日上午10时，举国悼念抗击新冠肺炎疫情斗争牺牲的烈士和逝世同胞。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诠释党中央生命至上，人民至上的价值取向；许多平凡而伟大的同胞用生命践行使命，用大爱护佑苍生，担起民族未来。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（生命至上、人民至上）</a:t>
                      </a:r>
                      <a:endParaRPr lang="en-US" altLang="en-US" sz="16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(五)对抗疫魔，人类最有力的武器是科学。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强调科学防治的重要性，肯定中医药对抗击疫情的重要贡献。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疫情防控知识得以普及，人们生活习惯得以改变，科学理性的声音为社会注入正能量。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（科学防治，贯穿始终）</a:t>
                      </a:r>
                      <a:endParaRPr lang="en-US" altLang="en-US" sz="16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892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（六）增强忧患意识，破除沉疴积弊，永远都是进行时。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反思抗议经验教训，提出改变的方向与措施。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为战胜疫情，实现全面小康，决战脱贫攻坚的目标任务指明道路。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（总结经验，吸取教训）</a:t>
                      </a: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753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（七）只要心中有光，世界就有希望。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报道全球新冠肺炎疫情最新形势，总结中国为全球疫苗做出的贡献。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携手抗疫，共克时艰的中国声音引发国际社会广泛共鸣，推动团结合作的中国理念和中国行动得到各国广泛支持和认同。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（全球抗疫，中国担当）</a:t>
                      </a:r>
                      <a:endParaRPr lang="en-US" altLang="en-US" sz="16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455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（八）在磨难中成长，在磨难中奋起。 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描绘新冠疫情中逐步恢复的中国途径，回望中华民族百年沧桑的磨难历史，展望民族复兴的光明未来。</a:t>
                      </a:r>
                      <a:endParaRPr lang="en-US" altLang="en-US" sz="16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中华民族能在百年磨难的历史中不断前行，是因为中华民族一直拥有不断奋斗的力量。</a:t>
                      </a:r>
                      <a:r>
                        <a:rPr lang="en-US" sz="16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（重焕生机，展望未来）</a:t>
                      </a:r>
                      <a:endParaRPr lang="en-US" altLang="en-US" sz="1600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6675" marR="66675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" y="509905"/>
            <a:ext cx="709866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43400" y="65913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自读任务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0570" y="2647315"/>
            <a:ext cx="99237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任务二：本文在叙述中运用了许多富有诗意，饱含深情的句子，还使用了一些名言、诗句、格言式的句子，请分组按章节找出这些句子，用批注的形式赏析这些句子的使用效果。。</a:t>
            </a:r>
            <a:endParaRPr 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0200" y="1878330"/>
            <a:ext cx="1110678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示例：岁月静好，只因有人负重前行；稳若泰山，源于根基坚实如铁。</a:t>
            </a:r>
            <a:endParaRPr 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批注：采用对称句式，指出抗疫能取得重大成果的原因在于党带领人民上下一心，奋起战斗；比喻手法的运用写出了作者对中国共产党的高度信任与赞扬，语言富有诗意又饱含作者情感。</a:t>
            </a:r>
            <a:endParaRPr lang="en-US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7200" y="2031365"/>
            <a:ext cx="1143444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1、“为了进行斗争，我们必须把我们的一切力量拧成一股绳，并使这些量集中在同一个攻击点上。”(恩格斯)</a:t>
            </a:r>
            <a:endParaRPr lang="en-US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</a:endParaRPr>
          </a:p>
          <a:p>
            <a:pPr indent="0"/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</a:endParaRPr>
          </a:p>
          <a:p>
            <a:pPr indent="0"/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批注：引用恩格斯的话强调团结的力量和作用，高度赞扬中国人民集中量办大事的作风，肯定社会主义制度的优越性，名言的使用使得文章的观点有说服力。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58775" y="1679575"/>
            <a:ext cx="1147445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、从白衣战士冲锋在前的身影里，人们看到了“苟利国家生死以”的英勇无畏；从无数普通人坚守岗位的执着中，人们看到了“天下兴亡，匹夫有责”的责任感；从八方驰援的物资洪流中，人们看到了“岂曰无衣，与子同袍”的血脉深情；从方舱医院里“读书哥”的淡定中，人们看到了“莫听穿林打叶声，何妨吟啸且徐行”的乐观豁达……</a:t>
            </a:r>
            <a:endParaRPr 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批注：采用大量诗句诠释抗疫期间中国人民时代精神的丰富内涵，诗句的使用丰富、充实了文章内容，使得文章更具内涵；一连串的排比增强了语言气势，给人一种荡气回肠、打动人心的力量。  </a:t>
            </a:r>
            <a:endParaRPr lang="en-US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10210" y="1905635"/>
            <a:ext cx="1136332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3、反思，是面对灾难的应有态度；改变，是面对问题的最好回答。</a:t>
            </a:r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批注：采用格言式的句子，对疫情给予中国人的启示进行了总结与提炼，语言简练，富有哲理。</a:t>
            </a:r>
            <a:endParaRPr lang="en-US" alt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1470" y="1877695"/>
            <a:ext cx="109594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4、“山川异域，风月同天”“青山一道，同担风雨”</a:t>
            </a:r>
            <a:endParaRPr 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批注：引用诗句，增强文章的典雅厚重之感，更表现了全世界人民互帮互助，携手前行带来温暖与力量。 </a:t>
            </a:r>
            <a:endParaRPr lang="en-US" altLang="en-US" sz="4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69900" y="1885315"/>
            <a:ext cx="1073531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5、“武汉，从来不是一座‘孤岛’；湖北，从来不是孤军作战。”</a:t>
            </a:r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40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批注：对称句式，“从来不是”加强语气，突显了全国一盘棋，集中力量办大事的特点，体现中国特色社会主义制度的显著优势。 </a:t>
            </a:r>
            <a:endParaRPr lang="en-US" sz="40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1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en-US" sz="1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71450" y="798195"/>
            <a:ext cx="10735310" cy="5877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6、寒冬再漫长，也阻挡不了春天的脚步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批注：化用英国诗人雪菜的诗句“如果冬天来了，春天还会远吗？”，同时运用了拟人的修辞手法。寒冬象征着困境，而春天象征着生机与希望。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“阻挡不了”说明困难总会过去，希望必将到来，这句话表现了中国人民战胜疫情的坚定信念和面对困境的乐观精神。</a:t>
            </a:r>
            <a:r>
              <a:rPr 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1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en-US" sz="1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219450" y="5334635"/>
            <a:ext cx="65341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latin typeface="微软雅黑" panose="020B0503020204020204" charset="-122"/>
                <a:ea typeface="微软雅黑" panose="020B0503020204020204" charset="-122"/>
              </a:rPr>
              <a:t>有一批战士，叫白衣天使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960" y="749935"/>
            <a:ext cx="7496810" cy="41973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10515" y="798195"/>
            <a:ext cx="1059624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2、灾难，是观照一个民族灵魂的镜子。</a:t>
            </a:r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</a:t>
            </a:r>
            <a:r>
              <a:rPr 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运用比喻的修辞手法，把灾难比喻成镜子。灾难面前，人会充分暴露其品性，一个民族也是如此。突如其来的疫情，虽说是灾难，但也展现了中华民族沉稳干练、坚毅果敢、团结互助、乐观进取等优秀品质。</a:t>
            </a:r>
            <a:endParaRPr 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1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en-US" sz="1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68375" y="1846580"/>
            <a:ext cx="1073531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8、每一个生命奇迹，都源于永不放弃的努力。</a:t>
            </a:r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批注：生命奇迹之所以成为奇迹，在于绝境中求生存，夹缝中寻突破，不抛弃不放弃。很多“奇迹”并非真的是奇迹，而是人们持之以恒的努力，使“奇迹”在峰回路转处等着而已。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1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en-US" sz="1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0850" y="1654810"/>
            <a:ext cx="11451590" cy="4646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9、一个国家对生命的态度，是最有说服力的文明标尺。</a:t>
            </a:r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</a:t>
            </a:r>
            <a:r>
              <a:rPr 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运用比喻的修辞手法，把国家对生命的态度比喻成文明标尺。生命是宝贵的，只有高度发达的文明才会对生命保持足够的尊重，它体现了一个民族的文明水平。</a:t>
            </a:r>
            <a:endParaRPr 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1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en-US" sz="1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17270" y="797560"/>
            <a:ext cx="101580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10、没有生而英勇，只因选择无畏。</a:t>
            </a:r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</a:t>
            </a:r>
            <a:r>
              <a:rPr 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和其他动物一样，在灾难或困难面前，其生物本性都是趋利避害。但人与动物不同的是在面对困难或者灾难时，人会勇于奉献甚至牺牲生命，把希望和幸福留给他人，这不是因为他天生勇敢，而是他在大我精神支配下的最终选择。</a:t>
            </a:r>
            <a:endParaRPr 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16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en-US" sz="1600" b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27735" y="1536700"/>
            <a:ext cx="97402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11、只要心中有光，世界就有希望。</a:t>
            </a:r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批注：支撑我们走出黑暗的,是燃于内心深处的希望之光面对困境，只要我们每个人信念不倒，信心不灭，则一定能走出黑夜，迎来光亮璀璨的新世界。</a:t>
            </a:r>
            <a:r>
              <a:rPr lang="en-US" sz="16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en-US" sz="1600" b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69925" y="1229360"/>
            <a:ext cx="10495915" cy="4461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12、团结合作是最强的“免疫力”。</a:t>
            </a:r>
            <a:endParaRPr 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endParaRPr 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批注：</a:t>
            </a:r>
            <a:r>
              <a:rPr lang="en-US" sz="4000" b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独木难支，唯万木成林，才能防御风沙侵袭，才能改变恶劣环境。面对困难或险境，人们唯有团结协作，心往一处想，劲往一处使，万众一心，才能形成合力战胜困难。抱团取暖踏坎坷，守望相助渡难关。</a:t>
            </a:r>
            <a:endParaRPr lang="en-US" sz="4000" b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45" y="83820"/>
            <a:ext cx="5765800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70630" y="201930"/>
            <a:ext cx="1554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小结</a:t>
            </a:r>
            <a:endParaRPr lang="zh-CN" altLang="en-US" sz="5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7235" y="1704975"/>
            <a:ext cx="107181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ea typeface="宋体" panose="02010600030101010101" pitchFamily="2" charset="-122"/>
              </a:rPr>
              <a:t>        </a:t>
            </a:r>
            <a:r>
              <a:rPr lang="zh-CN" sz="3600" b="1">
                <a:ea typeface="宋体" panose="02010600030101010101" pitchFamily="2" charset="-122"/>
              </a:rPr>
              <a:t>本文从大处着眼，从小事入手，站在全局的高度将回顾与总结、叙事与思考融为一体；采用概括式叙述的方式，夹杂运用了大量名言、诗句、格言式的句子议论抒情。文章语言典雅厚重，不仅热情讴歌了面对疫情时中国共产党人的担当与责任，更肯定和赞扬了中国人民在党的领导下上下一心，团结一致抗疫的精神。全文视野宏阔、思辨深刻。</a:t>
            </a:r>
            <a:endParaRPr lang="zh-CN" altLang="en-US" sz="36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04165"/>
            <a:ext cx="7099935" cy="112331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-91440" y="542925"/>
            <a:ext cx="68510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总结归纳：文本传达的价值理念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-2147482623" name="图片 -21474826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460" y="1426845"/>
            <a:ext cx="11490960" cy="5405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-2147482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-2147482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295" y="382270"/>
            <a:ext cx="932878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38165" y="531495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拓展延伸</a:t>
            </a:r>
            <a:endParaRPr lang="zh-CN" altLang="en-US" sz="4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7540" y="2212975"/>
            <a:ext cx="108172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播放视频《感动中国（抗疫英雄）》。</a:t>
            </a:r>
            <a:endParaRPr lang="zh-CN" altLang="en-US" sz="3600" b="1"/>
          </a:p>
          <a:p>
            <a:r>
              <a:rPr lang="zh-CN" altLang="en-US" sz="3600" b="1"/>
              <a:t>         在这场没有硝烟的战争中，我们看到了生命的脆弱，体会了人间的真情，感受了祖国的伟大。相信同学们亲历过这场新冠疫情，对自我、对民族、对国家、对世界都有了更深刻的认识和理解，请结合课文内容写一段300字左右的感想。</a:t>
            </a:r>
            <a:endParaRPr lang="zh-CN" altLang="en-US" sz="3600" b="1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505" y="440055"/>
            <a:ext cx="7496810" cy="11455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18480" y="597535"/>
            <a:ext cx="19532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    业</a:t>
            </a:r>
            <a:endParaRPr lang="zh-CN" altLang="en-US" sz="4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72210" y="2187575"/>
            <a:ext cx="1030986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4400" b="1">
                <a:latin typeface="+mj-ea"/>
                <a:ea typeface="+mj-ea"/>
                <a:cs typeface="+mj-ea"/>
              </a:rPr>
              <a:t>搜集整理和“战疫情”有关的作文素材。</a:t>
            </a:r>
            <a:endParaRPr lang="zh-CN" altLang="en-US" sz="4400" b="1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11425" y="5780405"/>
            <a:ext cx="65462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有一种精神，叫逆流而上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4e4b949381de193e33cb712cd95ac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190" y="572135"/>
            <a:ext cx="7943850" cy="5038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080" y="2153920"/>
            <a:ext cx="5669280" cy="2214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>
                <a:solidFill>
                  <a:srgbClr val="FF0000"/>
                </a:solidFill>
              </a:rPr>
              <a:t>再     见</a:t>
            </a:r>
            <a:endParaRPr lang="zh-CN" altLang="en-US" sz="13800" b="1">
              <a:solidFill>
                <a:srgbClr val="FF0000"/>
              </a:solidFill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61800" y="10807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68065" y="5527040"/>
            <a:ext cx="7135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有一种信心，叫万众一心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530" y="426085"/>
            <a:ext cx="8536940" cy="48025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2fa4331115beb51e1240aa726e15fa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40640" y="22860"/>
            <a:ext cx="12232005" cy="68357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3"/>
          <a:stretch>
            <a:fillRect/>
          </a:stretch>
        </p:blipFill>
        <p:spPr>
          <a:xfrm>
            <a:off x="1854200" y="5674360"/>
            <a:ext cx="8262620" cy="1183640"/>
          </a:xfrm>
          <a:prstGeom prst="rect">
            <a:avLst/>
          </a:prstGeom>
        </p:spPr>
      </p:pic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710" y="2454275"/>
            <a:ext cx="9975850" cy="149606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780665" y="2454275"/>
            <a:ext cx="7336155" cy="1633855"/>
          </a:xfrm>
        </p:spPr>
        <p:txBody>
          <a:bodyPr>
            <a:normAutofit fontScale="90000"/>
          </a:bodyPr>
          <a:p>
            <a:r>
              <a:rPr lang="zh-CN" altLang="en-US" sz="5335"/>
              <a:t>观看《全民</a:t>
            </a:r>
            <a:r>
              <a:rPr lang="en-US" altLang="zh-CN" sz="5335"/>
              <a:t>“</a:t>
            </a:r>
            <a:r>
              <a:rPr sz="5335"/>
              <a:t>战</a:t>
            </a:r>
            <a:r>
              <a:rPr lang="en-US" altLang="zh-CN" sz="5335"/>
              <a:t>”</a:t>
            </a:r>
            <a:r>
              <a:rPr lang="zh-CN" altLang="en-US" sz="5335"/>
              <a:t>疫》视频</a:t>
            </a:r>
            <a:endParaRPr lang="zh-CN" altLang="en-US" sz="5335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4444">
                <a:alpha val="0"/>
              </a:srgbClr>
            </a:gs>
            <a:gs pos="100000">
              <a:srgbClr val="832B2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墨圈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2876" y="1214818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箭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958648">
            <a:off x="4259692" y="3255103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墨圈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2283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墨圈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0146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箭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869060">
            <a:off x="6278388" y="3105452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箭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5296085" y="4721551"/>
            <a:ext cx="1308563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094122" y="1751819"/>
            <a:ext cx="16052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语言建构</a:t>
            </a:r>
            <a:endParaRPr lang="en-US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  <a:p>
            <a:pPr algn="ctr"/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与运用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71658" y="4521483"/>
            <a:ext cx="16052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审美鉴赏</a:t>
            </a:r>
            <a:endParaRPr lang="en-US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  <a:p>
            <a:pPr algn="ctr"/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与创造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23795" y="4506743"/>
            <a:ext cx="160528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文化传承</a:t>
            </a:r>
            <a:endParaRPr lang="en-US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  <a:p>
            <a:pPr algn="ctr"/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与理解</a:t>
            </a:r>
            <a:endParaRPr lang="zh-CN" altLang="zh-CN" sz="28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53881" y="1138715"/>
            <a:ext cx="4710012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学习文章选取典型事例，多角度、分层次进行报道的方法；品味文中富有诗意、饱含情感的语句。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50655" y="4036080"/>
            <a:ext cx="2848052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把握新闻报道的真实性和文学性；理解报道中所蕴含的作者的情感态度。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044" y="2736392"/>
            <a:ext cx="325505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理解并传承中国人民在抗疫行动中所展现的自强不息、百折不挠，万众一心、众志成城，顾全大局、甘于奉献，一方有难、八方支援，命运与共、天下一家的精神品格。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1450" y="1598295"/>
            <a:ext cx="117297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/>
              <a:t>         </a:t>
            </a:r>
            <a:r>
              <a:rPr lang="zh-CN" altLang="en-US" sz="3200" b="1"/>
              <a:t>事件通讯是报道具有典型意义的新闻事件的通讯。它具体完整地记叙事件发生发展的情况和过程、原因和结果、意义和影响。事件通讯的题材非常广泛，既可以报道重大事件，又可以叙写“凡人小事”;既可以赞颂先进事物，又可以批评错误倾向。</a:t>
            </a:r>
            <a:endParaRPr lang="zh-CN" altLang="en-US" sz="3200" b="1"/>
          </a:p>
        </p:txBody>
      </p:sp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1230" y="171450"/>
            <a:ext cx="709866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67045" y="32067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文体知识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8055" y="3858260"/>
            <a:ext cx="1052322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其写作的基本要求是：</a:t>
            </a:r>
            <a:endParaRPr lang="zh-CN" altLang="en-US" sz="2800" b="1"/>
          </a:p>
          <a:p>
            <a:r>
              <a:rPr lang="zh-CN" altLang="en-US" sz="2800" b="1"/>
              <a:t>(一)深入开掘事件的典型意义，确立一个富于时代感的思想主题;</a:t>
            </a:r>
            <a:endParaRPr lang="zh-CN" altLang="en-US" sz="2800" b="1"/>
          </a:p>
          <a:p>
            <a:r>
              <a:rPr lang="zh-CN" altLang="en-US" sz="2800" b="1"/>
              <a:t>(二)主次分明，详略得当，切忌平均使用笔墨;</a:t>
            </a:r>
            <a:endParaRPr lang="zh-CN" altLang="en-US" sz="2800" b="1"/>
          </a:p>
          <a:p>
            <a:r>
              <a:rPr lang="zh-CN" altLang="en-US" sz="2800" b="1"/>
              <a:t>(三)层次清晰，结构合理;</a:t>
            </a:r>
            <a:endParaRPr lang="zh-CN" altLang="en-US" sz="2800" b="1"/>
          </a:p>
          <a:p>
            <a:r>
              <a:rPr lang="zh-CN" altLang="en-US" sz="2800" b="1"/>
              <a:t>(四)处理好人物与事件的关系，在叙写事件的同时，注意写好人物。 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44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84361b17998088de6d249e0102673c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4954270"/>
            <a:ext cx="1903730" cy="19037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70" y="-154940"/>
            <a:ext cx="3863340" cy="563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90880" y="1842770"/>
            <a:ext cx="1081024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latin typeface="微软雅黑" panose="020B0503020204020204" charset="-122"/>
                <a:ea typeface="微软雅黑" panose="020B0503020204020204" charset="-122"/>
              </a:rPr>
              <a:t>任务一：请仔细阅读课文，梳理文章各部分主要内容，挖掘典型事件发生的原因与意义。</a:t>
            </a:r>
            <a:endParaRPr lang="zh-CN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75d9023897768cc3f78bfd5ffd17f60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445" y="-27940"/>
            <a:ext cx="7098665" cy="1066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43705" y="121285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自读任务</a:t>
            </a:r>
            <a:endParaRPr lang="zh-CN" altLang="en-US" sz="4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0880" y="3757295"/>
            <a:ext cx="110578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</a:rPr>
              <a:t>任务二：本文在叙述中运用了许多富有诗意，饱含深情的句子，还使用了一些名言、诗句、格言式的句子，请分组按章节找出这些句子，用批注的形式赏析这些句子的使用效果。</a:t>
            </a:r>
            <a:endParaRPr 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0" grpId="0"/>
      <p:bldP spid="2" grpId="0"/>
    </p:bldLst>
  </p:timing>
</p:sld>
</file>

<file path=ppt/tags/tag1.xml><?xml version="1.0" encoding="utf-8"?>
<p:tagLst xmlns:p="http://schemas.openxmlformats.org/presentationml/2006/main">
  <p:tag name="AS_UNIQUEID" val="676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AS_UNIQUEID" val="703"/>
</p:tagLst>
</file>

<file path=ppt/tags/tag4.xml><?xml version="1.0" encoding="utf-8"?>
<p:tagLst xmlns:p="http://schemas.openxmlformats.org/presentationml/2006/main">
  <p:tag name="KSO_WM_UNIT_TABLE_BEAUTIFY" val="smartTable{b52ce640-ed6c-46ff-91d9-26d2a7835ac3}"/>
</p:tagLst>
</file>

<file path=ppt/tags/tag5.xml><?xml version="1.0" encoding="utf-8"?>
<p:tagLst xmlns:p="http://schemas.openxmlformats.org/presentationml/2006/main">
  <p:tag name="KSO_WM_UNIT_TABLE_BEAUTIFY" val="smartTable{7b551663-eed4-49d9-9811-58ab592e7757}"/>
</p:tagLst>
</file>

<file path=ppt/tags/tag6.xml><?xml version="1.0" encoding="utf-8"?>
<p:tagLst xmlns:p="http://schemas.openxmlformats.org/presentationml/2006/main">
  <p:tag name="AS_UNIQUEID" val="247"/>
</p:tagLst>
</file>

<file path=ppt/tags/tag7.xml><?xml version="1.0" encoding="utf-8"?>
<p:tagLst xmlns:p="http://schemas.openxmlformats.org/presentationml/2006/main">
  <p:tag name="AS_UNIQUEID" val="248"/>
</p:tagLst>
</file>

<file path=ppt/tags/tag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3561</Words>
  <Application>WPS 演示</Application>
  <PresentationFormat/>
  <Paragraphs>241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黑体</vt:lpstr>
      <vt:lpstr>Calibri</vt:lpstr>
      <vt:lpstr>Times New Roman</vt:lpstr>
      <vt:lpstr>楷体</vt:lpstr>
      <vt:lpstr>汉仪雅酷黑简</vt:lpstr>
      <vt:lpstr>方正兰亭黑_GBK</vt:lpstr>
      <vt:lpstr>仿宋</vt:lpstr>
      <vt:lpstr>米开软笔行楷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观看《全民“战”疫》视频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云寂雨燃</cp:lastModifiedBy>
  <cp:revision>5</cp:revision>
  <cp:lastPrinted>2021-09-03T09:34:00Z</cp:lastPrinted>
  <dcterms:created xsi:type="dcterms:W3CDTF">2021-09-03T09:34:00Z</dcterms:created>
  <dcterms:modified xsi:type="dcterms:W3CDTF">2021-09-05T14:55:22Z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2052-11.3.0.9228</vt:lpwstr>
  </property>
</Properties>
</file>