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sldIdLst>
    <p:sldId id="468" r:id="rId4"/>
    <p:sldId id="319" r:id="rId6"/>
    <p:sldId id="531" r:id="rId7"/>
    <p:sldId id="368" r:id="rId8"/>
    <p:sldId id="533" r:id="rId9"/>
    <p:sldId id="534" r:id="rId10"/>
    <p:sldId id="535" r:id="rId11"/>
    <p:sldId id="536" r:id="rId12"/>
    <p:sldId id="537" r:id="rId13"/>
    <p:sldId id="358" r:id="rId14"/>
    <p:sldId id="327" r:id="rId15"/>
    <p:sldId id="538" r:id="rId16"/>
    <p:sldId id="539" r:id="rId17"/>
    <p:sldId id="540" r:id="rId18"/>
    <p:sldId id="541" r:id="rId19"/>
    <p:sldId id="543" r:id="rId20"/>
    <p:sldId id="359" r:id="rId21"/>
    <p:sldId id="545" r:id="rId2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li" initials="w" lastIdx="6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F3F5"/>
    <a:srgbClr val="0000FF"/>
    <a:srgbClr val="CCFFFF"/>
    <a:srgbClr val="CCFF99"/>
    <a:srgbClr val="99FF99"/>
    <a:srgbClr val="99FFCC"/>
    <a:srgbClr val="CC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1092" y="-84"/>
      </p:cViewPr>
      <p:guideLst>
        <p:guide orient="horz" pos="2209"/>
        <p:guide pos="3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4200" y="444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 rtlCol="0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8970963" y="6408739"/>
            <a:ext cx="2559051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5840413" y="6408739"/>
            <a:ext cx="3133725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30013" y="6408739"/>
            <a:ext cx="488951" cy="365125"/>
          </a:xfrm>
          <a:prstGeom prst="rect">
            <a:avLst/>
          </a:prstGeom>
        </p:spPr>
        <p:txBody>
          <a:bodyPr vert="horz" anchor="b"/>
          <a:p>
            <a:pPr algn="r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E:\外部文件\图片1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769600" y="31751"/>
            <a:ext cx="1397000" cy="94826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6" descr="E:\外部文件\图片1.pn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5257800"/>
            <a:ext cx="121920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C:\Documents and Settings\Administrator\桌面\有用图标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19884" y="12700"/>
            <a:ext cx="1246716" cy="109431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mc:AlternateContent xmlns:mc="http://schemas.openxmlformats.org/markup-compatibility/2006">
    <mc:Choice xmlns:p14="http://schemas.microsoft.com/office/powerpoint/2010/main" Requires="p14">
      <p:transition spd="slow" p14:dur="1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735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457200" indent="-4572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990600" indent="-3810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spcBef>
          <a:spcPts val="13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7968" r="-62" b="28025"/>
          <a:stretch>
            <a:fillRect/>
          </a:stretch>
        </p:blipFill>
        <p:spPr>
          <a:xfrm>
            <a:off x="-11430" y="-34925"/>
            <a:ext cx="12244070" cy="70332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55628" y="892969"/>
            <a:ext cx="4556760" cy="84518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0" lang="zh-CN" sz="4900" b="1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课外古诗词诵读</a:t>
            </a:r>
            <a:endParaRPr kumimoji="0" lang="zh-CN" sz="4900" b="1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97283" name="文本框 1"/>
          <p:cNvSpPr txBox="1"/>
          <p:nvPr/>
        </p:nvSpPr>
        <p:spPr>
          <a:xfrm>
            <a:off x="2152650" y="2063750"/>
            <a:ext cx="56622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《行军九日思长安故园》</a:t>
            </a:r>
            <a:endParaRPr sz="4000" b="1" dirty="0">
              <a:solidFill>
                <a:srgbClr val="FF00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endParaRPr sz="4000" b="1" dirty="0">
              <a:solidFill>
                <a:srgbClr val="FF00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4000" b="1" dirty="0">
                <a:solidFill>
                  <a:srgbClr val="FF0000"/>
                </a:solidFill>
                <a:uFillTx/>
                <a:latin typeface="Comic Sans MS" panose="030F0702030302020204" pitchFamily="66" charset="0"/>
                <a:ea typeface="黑体" panose="02010609060101010101" pitchFamily="2" charset="-122"/>
              </a:rPr>
              <a:t>《夜上受降城闻笛》</a:t>
            </a:r>
            <a:endParaRPr sz="4000" b="1" dirty="0">
              <a:solidFill>
                <a:srgbClr val="FF0000"/>
              </a:solidFill>
              <a:uFillTx/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12" name="日期占位符 4"/>
          <p:cNvSpPr>
            <a:spLocks noGrp="1"/>
          </p:cNvSpPr>
          <p:nvPr/>
        </p:nvSpPr>
        <p:spPr>
          <a:xfrm>
            <a:off x="9453880" y="6214110"/>
            <a:ext cx="2703195" cy="6597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b="1" i="0" u="none" kern="1200" baseline="0">
                <a:solidFill>
                  <a:srgbClr val="939494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6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</a:pPr>
            <a:fld id="{BB962C8B-B14F-4D97-AF65-F5344CB8AC3E}" type="datetime1">
              <a:rPr lang="zh-CN" altLang="en-US" sz="3600" b="1" dirty="0">
                <a:solidFill>
                  <a:srgbClr val="FFFF00"/>
                </a:solidFill>
                <a:uFillTx/>
                <a:latin typeface="华文中宋" panose="02010600040101010101" charset="-122"/>
                <a:ea typeface="黑体" panose="02010609060101010101" pitchFamily="2" charset="-122"/>
              </a:rPr>
            </a:fld>
            <a:endParaRPr lang="zh-CN" altLang="en-US" sz="3600" b="1" dirty="0">
              <a:solidFill>
                <a:srgbClr val="FFFF00"/>
              </a:solidFill>
              <a:uFillTx/>
              <a:latin typeface="华文中宋" panose="02010600040101010101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61" name="Rectangle 1"/>
          <p:cNvSpPr/>
          <p:nvPr/>
        </p:nvSpPr>
        <p:spPr>
          <a:xfrm>
            <a:off x="1616393" y="1567578"/>
            <a:ext cx="9286240" cy="424624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行军九日思长安故园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中化用陶渊明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典故的两句是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行军九日思长安故园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中表现思乡之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情的诗句是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                  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课堂检测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3252" name="Rectangle 4"/>
          <p:cNvSpPr/>
          <p:nvPr/>
        </p:nvSpPr>
        <p:spPr>
          <a:xfrm>
            <a:off x="4756150" y="2592070"/>
            <a:ext cx="5402580" cy="5943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9999"/>
                  </a:srgbClr>
                </a:solidFill>
              </a14:hiddenFill>
            </a:ext>
          </a:extLst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j-lt"/>
                <a:ea typeface="黑体" panose="02010609060101010101" pitchFamily="2" charset="-122"/>
                <a:sym typeface="MS PGothic" panose="020B0600070205080204" pitchFamily="34" charset="-128"/>
              </a:rPr>
              <a:t>强欲登高去，无人送酒来</a:t>
            </a:r>
            <a:r>
              <a:rPr lang="zh-CN" altLang="en-US" sz="360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  <a:sym typeface="MS PGothic" panose="020B0600070205080204" pitchFamily="34" charset="-128"/>
              </a:rPr>
              <a:t>　　</a:t>
            </a:r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MS PGothic" panose="020B0600070205080204" pitchFamily="34" charset="-128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4756150" y="4991735"/>
            <a:ext cx="4882515" cy="5943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9999"/>
                  </a:srgbClr>
                </a:solidFill>
              </a14:hiddenFill>
            </a:ext>
          </a:extLst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j-lt"/>
                <a:ea typeface="黑体" panose="02010609060101010101" pitchFamily="2" charset="-122"/>
                <a:sym typeface="MS PGothic" panose="020B0600070205080204" pitchFamily="34" charset="-128"/>
              </a:rPr>
              <a:t>遥怜故园菊，应傍战场开</a:t>
            </a:r>
            <a:r>
              <a:rPr lang="zh-CN" altLang="en-US" sz="3600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  <a:sym typeface="MS PGothic" panose="020B0600070205080204" pitchFamily="34" charset="-128"/>
              </a:rPr>
              <a:t>　　</a:t>
            </a:r>
            <a:endParaRPr lang="zh-CN" altLang="en-US" sz="36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MS PGothic" panose="020B0600070205080204" pitchFamily="3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6130" y="479425"/>
            <a:ext cx="36271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、理解性默写。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4" name="Picture 1"/>
          <p:cNvPicPr>
            <a:picLocks noChangeAspect="1"/>
          </p:cNvPicPr>
          <p:nvPr/>
        </p:nvPicPr>
        <p:blipFill>
          <a:blip r:embed="rId1"/>
          <a:srcRect t="11859" r="24" b="8613"/>
          <a:stretch>
            <a:fillRect/>
          </a:stretch>
        </p:blipFill>
        <p:spPr>
          <a:xfrm>
            <a:off x="-85725" y="-34925"/>
            <a:ext cx="12390755" cy="6946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 Box 4"/>
          <p:cNvSpPr txBox="1"/>
          <p:nvPr/>
        </p:nvSpPr>
        <p:spPr>
          <a:xfrm>
            <a:off x="7670165" y="3288665"/>
            <a:ext cx="921385" cy="23501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 dirty="0">
                <a:solidFill>
                  <a:srgbClr val="FF0000"/>
                </a:solidFill>
                <a:uFillTx/>
                <a:latin typeface="楷体_GB2312" charset="0"/>
                <a:ea typeface="楷体_GB2312" pitchFamily="49" charset="-122"/>
              </a:rPr>
              <a:t>李 益</a:t>
            </a:r>
            <a:endParaRPr lang="zh-CN" altLang="en-US" sz="4800" b="1" dirty="0">
              <a:solidFill>
                <a:srgbClr val="FF000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17410" name="Text Box 3"/>
          <p:cNvSpPr txBox="1"/>
          <p:nvPr/>
        </p:nvSpPr>
        <p:spPr>
          <a:xfrm>
            <a:off x="9612630" y="525780"/>
            <a:ext cx="1013460" cy="52476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夜上受降城闻笛</a:t>
            </a:r>
            <a:endParaRPr lang="zh-CN" altLang="en-US" sz="5400" b="1" dirty="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23485" y="991235"/>
            <a:ext cx="67214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李益(748—约829)， 唐代诗人，字君虞，陇西姑臧(今甘肃武威)人，后迁至河南洛阳。大历四年(769)进士，初任郑县尉，久不得升迁，建中四年(783)登书判拔萃科。因仕途失意，后弃官在燕赵一带漫游。以边塞诗作名世，擅长绝句，尤其工于七绝。代表作品有《塞下曲三首》《夜上受降城闻笛》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" y="730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16355"/>
            <a:ext cx="4352925" cy="498157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220" y="4601359"/>
            <a:ext cx="3048000" cy="2181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 Box 10"/>
          <p:cNvSpPr txBox="1"/>
          <p:nvPr/>
        </p:nvSpPr>
        <p:spPr>
          <a:xfrm>
            <a:off x="2660650" y="2354580"/>
            <a:ext cx="7805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回乐烽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前沙似雪，受降城外月如霜。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不知何处吹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芦管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，一夜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征人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尽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望乡。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1587500" y="7207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矩形 1"/>
          <p:cNvSpPr/>
          <p:nvPr/>
        </p:nvSpPr>
        <p:spPr>
          <a:xfrm>
            <a:off x="1444625" y="4815205"/>
            <a:ext cx="9475470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回乐烽前的沙地白得像雪，受降城外的月色有如秋霜。不知何处吹起凄凉的芦管，一夜间征人个个眺望故乡。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3166745" y="720725"/>
            <a:ext cx="7124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夜上受降城闻笛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李益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2014220" y="1552575"/>
            <a:ext cx="25577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烽火台名。在西受降城附近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6487160" y="3126105"/>
            <a:ext cx="21691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指出征或戍边的军人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5021580" y="3596005"/>
            <a:ext cx="1102360" cy="48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06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笛子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0755" y="3596005"/>
            <a:ext cx="1287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全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12293" grpId="0" bldLvl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045845" y="622300"/>
            <a:ext cx="9930130" cy="63392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本诗的前两句描写了一幅边塞月夜的独特景色：举目远眺，蜿蜒数十里的丘陵上耸立着座座高大的烽火台，烽火台下是一片无垠的沙漠，在月光的映照下如同积雪的荒原。近看，高城之外月光皎洁，如同深秋的寒霜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 沙漠并非雪原，诗人偏说它“似雪”，月光并非秋霜，诗人偏说它“如霜”。诗人如此运笔，是为了借这寒气袭人的景物来渲染心境的愁惨凄凉。正是这似雪的沙漠和如霜的月光使受降城之夜显得格外空寂惨淡。也使诗人格外强烈地感受到置身边塞绝域的孤独，而生发出思乡情愫。   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33425" y="722630"/>
            <a:ext cx="10977880" cy="61544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如果说前两句写景，景中寓情，蓄而未发；那么后两句则正面写情。在万籁俱寂中，夜风送来呜呜咽咽的芦笛声。这笛声使诗人想到：是哪座烽火台上的戍卒在借芦笛声倾诉那无尽的边愁？那幽怨的笛声又触动了多少征人的思乡愁？在这漫长的边塞之夜，他们一个个披衣而起，忧郁的目光掠过似雪的沙漠，如霜的月地，久久凝视着远方……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2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 “不知何处”，写出了诗人月夜闻笛时的迷惘心情，映衬出夜景的空寥寂寞。“一夜”和“尽望”又道出征人望乡之情的深重和急切。这首诗艺术上的成功，就在于把诗中的景色、声音、感情三者融合为一体，将诗情、画意与音乐美熔于一炉，组成了一个完整的艺术整体，意境浑成，简洁空灵，而又具有含蕴不尽的特点。   </a:t>
            </a:r>
            <a:endParaRPr lang="zh-CN" altLang="en-US" sz="32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1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960" y="1640840"/>
            <a:ext cx="5901690" cy="5003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991360" y="2644140"/>
            <a:ext cx="8426450" cy="31692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这是一首抒写戍边将士思乡之情的诗作，诗歌通过边塞月夜的独特景色，从多角度表现了戍边将士（包括吹笛人）浓烈的乡思和满心的哀愁之情。</a:t>
            </a:r>
            <a:endParaRPr lang="zh-CN" altLang="en-US" sz="4000" b="1">
              <a:solidFill>
                <a:srgbClr val="FF0000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8105" y="838835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7105" name="Rectangle 1"/>
          <p:cNvSpPr/>
          <p:nvPr/>
        </p:nvSpPr>
        <p:spPr>
          <a:xfrm>
            <a:off x="1276350" y="1118553"/>
            <a:ext cx="10220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诗歌的前两句描绘了什么样的画面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诗歌前两句写了大漠在像霜一样洁白的月光的照耀之下白光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一片的夜间景象。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或者回答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大漠月夜图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诗歌抒发了怎样的思想感情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诗歌抒发了戍边将士听到芦笛声而引起的思乡之情。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" t="22284" r="286" b="3939"/>
          <a:stretch>
            <a:fillRect/>
          </a:stretch>
        </p:blipFill>
        <p:spPr>
          <a:xfrm>
            <a:off x="-40005" y="57150"/>
            <a:ext cx="12222480" cy="6777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0" name="文本框 32769"/>
          <p:cNvSpPr txBox="1"/>
          <p:nvPr/>
        </p:nvSpPr>
        <p:spPr>
          <a:xfrm>
            <a:off x="2375535" y="2219325"/>
            <a:ext cx="49345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9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再 见</a:t>
            </a:r>
            <a:endParaRPr lang="zh-CN" altLang="en-US" sz="9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323" r="354" b="8296"/>
          <a:stretch>
            <a:fillRect/>
          </a:stretch>
        </p:blipFill>
        <p:spPr>
          <a:xfrm>
            <a:off x="-33020" y="-92710"/>
            <a:ext cx="12209780" cy="6957695"/>
          </a:xfrm>
          <a:prstGeom prst="rect">
            <a:avLst/>
          </a:prstGeom>
        </p:spPr>
      </p:pic>
      <p:sp>
        <p:nvSpPr>
          <p:cNvPr id="17410" name="Text Box 3"/>
          <p:cNvSpPr txBox="1"/>
          <p:nvPr/>
        </p:nvSpPr>
        <p:spPr>
          <a:xfrm>
            <a:off x="10671175" y="157480"/>
            <a:ext cx="1013460" cy="64573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行军九日思长安故园</a:t>
            </a:r>
            <a:endParaRPr lang="zh-CN" altLang="en-US" sz="5400" b="1" dirty="0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69145" y="3745230"/>
            <a:ext cx="921385" cy="14852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4800" b="1">
                <a:solidFill>
                  <a:srgbClr val="5FF3F5"/>
                </a:solidFill>
                <a:uFillTx/>
                <a:ea typeface="黑体" panose="02010609060101010101" pitchFamily="2" charset="-122"/>
              </a:rPr>
              <a:t>岑 参</a:t>
            </a:r>
            <a:endParaRPr lang="zh-CN" altLang="en-US" sz="4800" b="1">
              <a:solidFill>
                <a:srgbClr val="5FF3F5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6486" t="3000" r="26750"/>
          <a:stretch>
            <a:fillRect/>
          </a:stretch>
        </p:blipFill>
        <p:spPr>
          <a:xfrm>
            <a:off x="3681095" y="1188085"/>
            <a:ext cx="4932045" cy="53740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53720" y="1129665"/>
            <a:ext cx="11238865" cy="558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岑参(约715—770)，唐代边塞诗人，江陵（今湖北荆州人），太宗时功臣岑文本重孙，后徙居江陵。岑参早岁孤贫，从兄就读，遍览史籍。天宝三载(744年)进士。初为率府兵曹参军。后两次从军边塞，先在安西节度使高仙芝幕府掌书记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天宝末年，封常清为安西北庭节度使时，为其幕府判官。大历五年(770年)卒于成都。    </a:t>
            </a:r>
            <a:endParaRPr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岑参工诗，长于七言歌行，代表作是《白雪歌送武判官归京》。现存诗三百六十首。对边塞风光，军旅生活，以及少数民族的文化风俗有亲切的感受，故其边塞诗尤多佳作。风格与高适相近，后人多并称“高岑”。有《岑参集》十卷，已佚。今有《岑嘉州集》七卷(或为八卷)行世。《全唐诗》编诗四卷。</a:t>
            </a:r>
            <a:endParaRPr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" y="730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作者简介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5845" y="7797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cén shēn</a:t>
            </a:r>
            <a:endParaRPr lang="zh-CN" altLang="en-US" sz="28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文本占位符 1"/>
          <p:cNvSpPr>
            <a:spLocks noGrp="1"/>
          </p:cNvSpPr>
          <p:nvPr>
            <p:ph type="body"/>
          </p:nvPr>
        </p:nvSpPr>
        <p:spPr>
          <a:xfrm>
            <a:off x="3009900" y="2057400"/>
            <a:ext cx="6172200" cy="3394472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marL="0" algn="l" defTabSz="914400" eaLnBrk="1" hangingPunct="1">
              <a:lnSpc>
                <a:spcPct val="130000"/>
              </a:lnSpc>
              <a:buClrTx/>
              <a:buSzTx/>
              <a:buNone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岑参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algn="l" defTabSz="914400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强欲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登高去，无人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送酒来。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algn="l" defTabSz="914400" eaLnBrk="1" latinLnBrk="0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遥怜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故园菊，应傍</a:t>
            </a:r>
            <a:r>
              <a:rPr lang="zh-CN" altLang="en-US" sz="400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战场开。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2" name="标题 2"/>
          <p:cNvSpPr>
            <a:spLocks noGrp="1"/>
          </p:cNvSpPr>
          <p:nvPr>
            <p:ph type="title"/>
          </p:nvPr>
        </p:nvSpPr>
        <p:spPr>
          <a:xfrm>
            <a:off x="3576955" y="1053704"/>
            <a:ext cx="6172200" cy="857250"/>
          </a:xfrm>
          <a:prstGeom prst="rect">
            <a:avLst/>
          </a:prstGeom>
          <a:solidFill>
            <a:srgbClr val="FFFF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indent="-457200" algn="l" defTabSz="914400" eaLnBrk="1" hangingPunct="1">
              <a:lnSpc>
                <a:spcPct val="13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行军九日思长安故园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85" y="8255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朗读节奏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10"/>
          <p:cNvSpPr txBox="1"/>
          <p:nvPr/>
        </p:nvSpPr>
        <p:spPr>
          <a:xfrm>
            <a:off x="3577590" y="2671445"/>
            <a:ext cx="5821045" cy="1904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强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欲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登高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去，无人送酒来。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982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遥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怜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故园菊，应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傍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战场开。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9701" name="Picture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5940" y="4443413"/>
            <a:ext cx="2855913" cy="2055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AutoShape 10" descr="http://img.hexun.com/2009-02-09/114219531.jpg"/>
          <p:cNvSpPr>
            <a:spLocks noChangeAspect="1"/>
          </p:cNvSpPr>
          <p:nvPr/>
        </p:nvSpPr>
        <p:spPr>
          <a:xfrm>
            <a:off x="1587500" y="7207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3" name="矩形 1"/>
          <p:cNvSpPr/>
          <p:nvPr/>
        </p:nvSpPr>
        <p:spPr>
          <a:xfrm>
            <a:off x="1463675" y="4518025"/>
            <a:ext cx="9475470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九月九日重阳佳节，我勉强登上高处远眺，然而在这战乱的行军途中，没有谁能送酒来。我在远方想念长安故园中的菊花，这时大概靠近在这战场零星的开放了。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诗歌大意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3166745" y="720725"/>
            <a:ext cx="71247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行军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九日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思长安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故园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岑参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21075" y="200660"/>
            <a:ext cx="4257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阴历九月九日重阳节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8"/>
          <p:cNvSpPr txBox="1"/>
          <p:nvPr/>
        </p:nvSpPr>
        <p:spPr>
          <a:xfrm>
            <a:off x="7485380" y="200660"/>
            <a:ext cx="14617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故乡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2753995" y="2795270"/>
            <a:ext cx="1204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勉强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4227830" y="1919605"/>
            <a:ext cx="3947160" cy="875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060"/>
              </a:lnSpc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重阳节有登高赏菊饮酒以避灾祸的风俗。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6678930" y="3362960"/>
            <a:ext cx="1287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靠近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85565" y="3395980"/>
            <a:ext cx="1287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怜惜</a:t>
            </a:r>
            <a:endParaRPr lang="zh-CN" altLang="en-US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  <p:bldP spid="5" grpId="0"/>
      <p:bldP spid="6" grpId="0"/>
      <p:bldP spid="12293" grpId="0" bldLvl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30935" y="915035"/>
            <a:ext cx="9930130" cy="5631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首句“登高”二字就紧扣题目中的“九日”。劈头一个“强”字，则表现了诗人在战乱中的凄清景况。第二句化用陶渊明的典故。这里反用其意，是说自己虽然也想勉强地按照习俗去登高饮酒，可是在战乱中，没有像王弘那样的人来送酒助兴。此句承前句而来，衔接自然，写得明白如话，使人不觉是用典。正因为此处巧用典故，所以能引起人们种种的联想和猜测：造成“无人送酒来”的原因是什么呢？这里暗寓着题中“行军”的特定环境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30935" y="915035"/>
            <a:ext cx="9930130" cy="5631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第三句开头一个“遥”字，是渲染自己和故园长安相隔之远，而更见思乡之切。作者写思乡，没有泛泛地笼统地写，而是特别强调思念、怜惜长安故园的菊花。这样写，不仅以个别代表一般，以“故园菊”代表整个故园长安，显得形象鲜明，具体可感；而且这是由登高饮酒的叙写自然发展而来的，是由上述陶渊明因无酒而闷坐菊花丛中的典故引出的联想，具有重阳节的节日特色，仍贴题目中的“九日”，又点出“长安故园”，可以说是切时切地，紧扣诗题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130935" y="915035"/>
            <a:ext cx="9930130" cy="50774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最后结合安史之乱和长安被陷的时代特点，展现出一幅鲜明的战乱图：长安城中战火纷飞，血染天街，断墙残壁间，一丛丛菊花依然寂寞地开放着。此处的想象之辞已经突破了单纯的惜花和思乡，而寄托着诗人对饱经战争忧患的人民的同情，对早日平定安史之乱的渴望。这一结句用的是叙述语言，朴实无华，但是寓巧于朴，余意深长，耐人咀嚼，顿使全诗的思想和艺术境界出现了一个飞跃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538730" y="2720340"/>
            <a:ext cx="7397115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uFillTx/>
              </a:rPr>
              <a:t>这首五言绝句通过写诗人在九月九日重阳节登高望远，表现诗人对国事的忧虑和对战乱中人民疾苦的关切。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35" y="1587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诗歌赏析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8105" y="838835"/>
            <a:ext cx="134493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2532</Words>
  <Application>WPS 演示</Application>
  <PresentationFormat>全屏显示(16:9)</PresentationFormat>
  <Paragraphs>139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Comic Sans MS</vt:lpstr>
      <vt:lpstr>华文中宋</vt:lpstr>
      <vt:lpstr>Wingdings</vt:lpstr>
      <vt:lpstr>楷体_GB2312</vt:lpstr>
      <vt:lpstr>新宋体</vt:lpstr>
      <vt:lpstr>微软雅黑</vt:lpstr>
      <vt:lpstr>Arial Unicode MS</vt:lpstr>
      <vt:lpstr>Calibri</vt:lpstr>
      <vt:lpstr>方正启体简体</vt:lpstr>
      <vt:lpstr>Segoe Print</vt:lpstr>
      <vt:lpstr>MS PGothic</vt:lpstr>
      <vt:lpstr>楷体_GB2312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行军九日思长安故园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DEEPIN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Lenovo</cp:lastModifiedBy>
  <cp:revision>378</cp:revision>
  <dcterms:created xsi:type="dcterms:W3CDTF">2016-01-14T07:05:00Z</dcterms:created>
  <dcterms:modified xsi:type="dcterms:W3CDTF">2019-09-17T08:07:59Z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