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avi" ContentType="video/x-msvide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7" r:id="rId2"/>
    <p:sldId id="278" r:id="rId3"/>
    <p:sldId id="277" r:id="rId4"/>
    <p:sldId id="258" r:id="rId5"/>
    <p:sldId id="259" r:id="rId6"/>
    <p:sldId id="260" r:id="rId7"/>
    <p:sldId id="261" r:id="rId8"/>
    <p:sldId id="264" r:id="rId9"/>
    <p:sldId id="265" r:id="rId10"/>
    <p:sldId id="270" r:id="rId11"/>
    <p:sldId id="268" r:id="rId12"/>
    <p:sldId id="269" r:id="rId13"/>
    <p:sldId id="271" r:id="rId14"/>
    <p:sldId id="272" r:id="rId15"/>
    <p:sldId id="266" r:id="rId16"/>
    <p:sldId id="273" r:id="rId17"/>
    <p:sldId id="274" r:id="rId18"/>
    <p:sldId id="275" r:id="rId19"/>
    <p:sldId id="267" r:id="rId20"/>
    <p:sldId id="276" r:id="rId21"/>
    <p:sldId id="279" r:id="rId2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053" autoAdjust="0"/>
    <p:restoredTop sz="94660"/>
  </p:normalViewPr>
  <p:slideViewPr>
    <p:cSldViewPr snapToGrid="0">
      <p:cViewPr varScale="1">
        <p:scale>
          <a:sx n="64" d="100"/>
          <a:sy n="64" d="100"/>
        </p:scale>
        <p:origin x="78"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AB5F04E-7B06-4469-9D78-B36846703C88}" type="doc">
      <dgm:prSet loTypeId="urn:microsoft.com/office/officeart/2008/layout/HorizontalMultiLevelHierarchy" loCatId="hierarchy" qsTypeId="urn:microsoft.com/office/officeart/2005/8/quickstyle/simple3" qsCatId="simple" csTypeId="urn:microsoft.com/office/officeart/2005/8/colors/colorful1" csCatId="colorful" phldr="1"/>
      <dgm:spPr/>
      <dgm:t>
        <a:bodyPr/>
        <a:lstStyle/>
        <a:p>
          <a:endParaRPr lang="zh-CN" altLang="en-US"/>
        </a:p>
      </dgm:t>
    </dgm:pt>
    <dgm:pt modelId="{BC1FF432-3B52-4470-89E8-EA43736EB30B}">
      <dgm:prSet phldrT="[文本]" custT="1"/>
      <dgm:spPr/>
      <dgm:t>
        <a:bodyPr/>
        <a:lstStyle/>
        <a:p>
          <a:r>
            <a:rPr lang="zh-CN" altLang="en-US" sz="4800" dirty="0" smtClean="0"/>
            <a:t>段落层次</a:t>
          </a:r>
          <a:endParaRPr lang="zh-CN" altLang="en-US" sz="4800" dirty="0"/>
        </a:p>
      </dgm:t>
    </dgm:pt>
    <dgm:pt modelId="{CB1BBAA2-8F0E-40FB-B3F0-627EA898770D}" type="parTrans" cxnId="{64C6E594-F2CF-451C-9F1E-EB7976C3FE42}">
      <dgm:prSet/>
      <dgm:spPr/>
      <dgm:t>
        <a:bodyPr/>
        <a:lstStyle/>
        <a:p>
          <a:endParaRPr lang="zh-CN" altLang="en-US"/>
        </a:p>
      </dgm:t>
    </dgm:pt>
    <dgm:pt modelId="{CB0CA85D-1016-4FF6-ACE2-5112D3723AB8}" type="sibTrans" cxnId="{64C6E594-F2CF-451C-9F1E-EB7976C3FE42}">
      <dgm:prSet/>
      <dgm:spPr/>
      <dgm:t>
        <a:bodyPr/>
        <a:lstStyle/>
        <a:p>
          <a:endParaRPr lang="zh-CN" altLang="en-US"/>
        </a:p>
      </dgm:t>
    </dgm:pt>
    <dgm:pt modelId="{816AD1BB-AF9A-4EBD-80E5-CB05753B2EE2}">
      <dgm:prSet phldrT="[文本]" custT="1"/>
      <dgm:spPr/>
      <dgm:t>
        <a:bodyPr/>
        <a:lstStyle/>
        <a:p>
          <a:r>
            <a:rPr lang="en-US" altLang="zh-CN" sz="2400" dirty="0" smtClean="0"/>
            <a:t>1-4</a:t>
          </a:r>
          <a:r>
            <a:rPr lang="zh-CN" altLang="en-US" sz="2400" dirty="0" smtClean="0"/>
            <a:t>写美国人民对此次事件深深的悲痛和对英雄的称颂。</a:t>
          </a:r>
          <a:endParaRPr lang="zh-CN" altLang="en-US" sz="2400" dirty="0"/>
        </a:p>
      </dgm:t>
    </dgm:pt>
    <dgm:pt modelId="{AE2EBB17-68FC-460E-952E-79B465334882}" type="parTrans" cxnId="{267FA394-2061-4DAD-8284-2FA25DCF5D76}">
      <dgm:prSet/>
      <dgm:spPr/>
      <dgm:t>
        <a:bodyPr/>
        <a:lstStyle/>
        <a:p>
          <a:endParaRPr lang="zh-CN" altLang="en-US"/>
        </a:p>
      </dgm:t>
    </dgm:pt>
    <dgm:pt modelId="{A47A7710-CD5C-49B2-991D-F9342578B1D4}" type="sibTrans" cxnId="{267FA394-2061-4DAD-8284-2FA25DCF5D76}">
      <dgm:prSet/>
      <dgm:spPr/>
      <dgm:t>
        <a:bodyPr/>
        <a:lstStyle/>
        <a:p>
          <a:endParaRPr lang="zh-CN" altLang="en-US"/>
        </a:p>
      </dgm:t>
    </dgm:pt>
    <dgm:pt modelId="{A9EE22A5-EB8E-42A2-9CBE-42FEDAD20C21}">
      <dgm:prSet phldrT="[文本]" custT="1"/>
      <dgm:spPr/>
      <dgm:t>
        <a:bodyPr/>
        <a:lstStyle/>
        <a:p>
          <a:r>
            <a:rPr lang="en-US" altLang="zh-CN" sz="2400" dirty="0" smtClean="0"/>
            <a:t>5-13</a:t>
          </a:r>
          <a:r>
            <a:rPr lang="zh-CN" altLang="en-US" sz="2400" dirty="0" smtClean="0"/>
            <a:t>追忆七位英雄并且深深的缅怀他们。</a:t>
          </a:r>
          <a:endParaRPr lang="zh-CN" altLang="en-US" sz="2400" dirty="0"/>
        </a:p>
      </dgm:t>
    </dgm:pt>
    <dgm:pt modelId="{F50435C7-AADC-4D72-9DA2-E51C8CD4131E}" type="parTrans" cxnId="{BD66245F-B9AE-4A3F-AE6A-F2CCF906F220}">
      <dgm:prSet/>
      <dgm:spPr/>
      <dgm:t>
        <a:bodyPr/>
        <a:lstStyle/>
        <a:p>
          <a:endParaRPr lang="zh-CN" altLang="en-US"/>
        </a:p>
      </dgm:t>
    </dgm:pt>
    <dgm:pt modelId="{46E7FFA6-8A7F-4B59-8598-9C46CD328F7E}" type="sibTrans" cxnId="{BD66245F-B9AE-4A3F-AE6A-F2CCF906F220}">
      <dgm:prSet/>
      <dgm:spPr/>
      <dgm:t>
        <a:bodyPr/>
        <a:lstStyle/>
        <a:p>
          <a:endParaRPr lang="zh-CN" altLang="en-US"/>
        </a:p>
      </dgm:t>
    </dgm:pt>
    <dgm:pt modelId="{B663CE5D-35C4-483F-A3DE-FFE504A40B39}">
      <dgm:prSet phldrT="[文本]" custT="1"/>
      <dgm:spPr/>
      <dgm:t>
        <a:bodyPr/>
        <a:lstStyle/>
        <a:p>
          <a:r>
            <a:rPr lang="en-US" altLang="zh-CN" sz="2400" dirty="0" smtClean="0"/>
            <a:t>14-21</a:t>
          </a:r>
          <a:r>
            <a:rPr lang="zh-CN" altLang="en-US" sz="2400" dirty="0" smtClean="0"/>
            <a:t>号召人民化悲痛为力量，继续完成航天英雄们没有完成的事业。</a:t>
          </a:r>
          <a:endParaRPr lang="zh-CN" altLang="en-US" sz="2400" dirty="0"/>
        </a:p>
      </dgm:t>
    </dgm:pt>
    <dgm:pt modelId="{FC6570EC-86FD-4038-8DA8-299CB4752020}" type="parTrans" cxnId="{CEDF8C0E-BB45-4F84-8F08-A17CA7D4049E}">
      <dgm:prSet/>
      <dgm:spPr/>
      <dgm:t>
        <a:bodyPr/>
        <a:lstStyle/>
        <a:p>
          <a:endParaRPr lang="zh-CN" altLang="en-US"/>
        </a:p>
      </dgm:t>
    </dgm:pt>
    <dgm:pt modelId="{0C2150A6-8CA8-4F19-91F4-4CDC759824AC}" type="sibTrans" cxnId="{CEDF8C0E-BB45-4F84-8F08-A17CA7D4049E}">
      <dgm:prSet/>
      <dgm:spPr/>
      <dgm:t>
        <a:bodyPr/>
        <a:lstStyle/>
        <a:p>
          <a:endParaRPr lang="zh-CN" altLang="en-US"/>
        </a:p>
      </dgm:t>
    </dgm:pt>
    <dgm:pt modelId="{1406E503-D3BD-4781-BA3F-BEFCFB8475E8}" type="pres">
      <dgm:prSet presAssocID="{1AB5F04E-7B06-4469-9D78-B36846703C88}" presName="Name0" presStyleCnt="0">
        <dgm:presLayoutVars>
          <dgm:chPref val="1"/>
          <dgm:dir/>
          <dgm:animOne val="branch"/>
          <dgm:animLvl val="lvl"/>
          <dgm:resizeHandles val="exact"/>
        </dgm:presLayoutVars>
      </dgm:prSet>
      <dgm:spPr/>
      <dgm:t>
        <a:bodyPr/>
        <a:lstStyle/>
        <a:p>
          <a:endParaRPr lang="zh-CN" altLang="en-US"/>
        </a:p>
      </dgm:t>
    </dgm:pt>
    <dgm:pt modelId="{4EE78517-EB7B-4715-B4BA-6EDFFB784F45}" type="pres">
      <dgm:prSet presAssocID="{BC1FF432-3B52-4470-89E8-EA43736EB30B}" presName="root1" presStyleCnt="0"/>
      <dgm:spPr/>
      <dgm:t>
        <a:bodyPr/>
        <a:lstStyle/>
        <a:p>
          <a:endParaRPr lang="zh-CN" altLang="en-US"/>
        </a:p>
      </dgm:t>
    </dgm:pt>
    <dgm:pt modelId="{C8E83ED9-D71E-49B1-A9BB-B1F262223552}" type="pres">
      <dgm:prSet presAssocID="{BC1FF432-3B52-4470-89E8-EA43736EB30B}" presName="LevelOneTextNode" presStyleLbl="node0" presStyleIdx="0" presStyleCnt="1" custLinFactNeighborX="-86072">
        <dgm:presLayoutVars>
          <dgm:chPref val="3"/>
        </dgm:presLayoutVars>
      </dgm:prSet>
      <dgm:spPr/>
      <dgm:t>
        <a:bodyPr/>
        <a:lstStyle/>
        <a:p>
          <a:endParaRPr lang="zh-CN" altLang="en-US"/>
        </a:p>
      </dgm:t>
    </dgm:pt>
    <dgm:pt modelId="{FEE3BF54-0E1E-4575-9584-0D34EE16F478}" type="pres">
      <dgm:prSet presAssocID="{BC1FF432-3B52-4470-89E8-EA43736EB30B}" presName="level2hierChild" presStyleCnt="0"/>
      <dgm:spPr/>
      <dgm:t>
        <a:bodyPr/>
        <a:lstStyle/>
        <a:p>
          <a:endParaRPr lang="zh-CN" altLang="en-US"/>
        </a:p>
      </dgm:t>
    </dgm:pt>
    <dgm:pt modelId="{2664523A-C867-4A8E-BCE6-C61D746C1A5F}" type="pres">
      <dgm:prSet presAssocID="{AE2EBB17-68FC-460E-952E-79B465334882}" presName="conn2-1" presStyleLbl="parChTrans1D2" presStyleIdx="0" presStyleCnt="3"/>
      <dgm:spPr/>
      <dgm:t>
        <a:bodyPr/>
        <a:lstStyle/>
        <a:p>
          <a:endParaRPr lang="zh-CN" altLang="en-US"/>
        </a:p>
      </dgm:t>
    </dgm:pt>
    <dgm:pt modelId="{98DCA1EE-CD97-4A10-8E9B-7209DA5D6972}" type="pres">
      <dgm:prSet presAssocID="{AE2EBB17-68FC-460E-952E-79B465334882}" presName="connTx" presStyleLbl="parChTrans1D2" presStyleIdx="0" presStyleCnt="3"/>
      <dgm:spPr/>
      <dgm:t>
        <a:bodyPr/>
        <a:lstStyle/>
        <a:p>
          <a:endParaRPr lang="zh-CN" altLang="en-US"/>
        </a:p>
      </dgm:t>
    </dgm:pt>
    <dgm:pt modelId="{6B8E7729-EC5A-410E-A53D-3B20C887B501}" type="pres">
      <dgm:prSet presAssocID="{816AD1BB-AF9A-4EBD-80E5-CB05753B2EE2}" presName="root2" presStyleCnt="0"/>
      <dgm:spPr/>
      <dgm:t>
        <a:bodyPr/>
        <a:lstStyle/>
        <a:p>
          <a:endParaRPr lang="zh-CN" altLang="en-US"/>
        </a:p>
      </dgm:t>
    </dgm:pt>
    <dgm:pt modelId="{6C4F0C6F-F5A4-43D7-B320-81A8EF5F8823}" type="pres">
      <dgm:prSet presAssocID="{816AD1BB-AF9A-4EBD-80E5-CB05753B2EE2}" presName="LevelTwoTextNode" presStyleLbl="node2" presStyleIdx="0" presStyleCnt="3" custScaleX="150845" custLinFactNeighborX="-445" custLinFactNeighborY="-70025">
        <dgm:presLayoutVars>
          <dgm:chPref val="3"/>
        </dgm:presLayoutVars>
      </dgm:prSet>
      <dgm:spPr/>
      <dgm:t>
        <a:bodyPr/>
        <a:lstStyle/>
        <a:p>
          <a:endParaRPr lang="zh-CN" altLang="en-US"/>
        </a:p>
      </dgm:t>
    </dgm:pt>
    <dgm:pt modelId="{EB40A653-B184-4CAD-8029-CB1D995C5886}" type="pres">
      <dgm:prSet presAssocID="{816AD1BB-AF9A-4EBD-80E5-CB05753B2EE2}" presName="level3hierChild" presStyleCnt="0"/>
      <dgm:spPr/>
      <dgm:t>
        <a:bodyPr/>
        <a:lstStyle/>
        <a:p>
          <a:endParaRPr lang="zh-CN" altLang="en-US"/>
        </a:p>
      </dgm:t>
    </dgm:pt>
    <dgm:pt modelId="{B2172516-E1E3-47BA-8F0B-9817017FAAFF}" type="pres">
      <dgm:prSet presAssocID="{F50435C7-AADC-4D72-9DA2-E51C8CD4131E}" presName="conn2-1" presStyleLbl="parChTrans1D2" presStyleIdx="1" presStyleCnt="3"/>
      <dgm:spPr/>
      <dgm:t>
        <a:bodyPr/>
        <a:lstStyle/>
        <a:p>
          <a:endParaRPr lang="zh-CN" altLang="en-US"/>
        </a:p>
      </dgm:t>
    </dgm:pt>
    <dgm:pt modelId="{4E6E5936-F33E-4C50-8E12-E7AFE8596A06}" type="pres">
      <dgm:prSet presAssocID="{F50435C7-AADC-4D72-9DA2-E51C8CD4131E}" presName="connTx" presStyleLbl="parChTrans1D2" presStyleIdx="1" presStyleCnt="3"/>
      <dgm:spPr/>
      <dgm:t>
        <a:bodyPr/>
        <a:lstStyle/>
        <a:p>
          <a:endParaRPr lang="zh-CN" altLang="en-US"/>
        </a:p>
      </dgm:t>
    </dgm:pt>
    <dgm:pt modelId="{7E33F342-FB0A-45AA-A3CE-24F5DA0ADBD9}" type="pres">
      <dgm:prSet presAssocID="{A9EE22A5-EB8E-42A2-9CBE-42FEDAD20C21}" presName="root2" presStyleCnt="0"/>
      <dgm:spPr/>
      <dgm:t>
        <a:bodyPr/>
        <a:lstStyle/>
        <a:p>
          <a:endParaRPr lang="zh-CN" altLang="en-US"/>
        </a:p>
      </dgm:t>
    </dgm:pt>
    <dgm:pt modelId="{F3B52613-8F61-464B-8A2F-6AA2C17BE7FD}" type="pres">
      <dgm:prSet presAssocID="{A9EE22A5-EB8E-42A2-9CBE-42FEDAD20C21}" presName="LevelTwoTextNode" presStyleLbl="node2" presStyleIdx="1" presStyleCnt="3" custScaleX="152490" custLinFactNeighborY="5835">
        <dgm:presLayoutVars>
          <dgm:chPref val="3"/>
        </dgm:presLayoutVars>
      </dgm:prSet>
      <dgm:spPr/>
      <dgm:t>
        <a:bodyPr/>
        <a:lstStyle/>
        <a:p>
          <a:endParaRPr lang="zh-CN" altLang="en-US"/>
        </a:p>
      </dgm:t>
    </dgm:pt>
    <dgm:pt modelId="{99CA6331-EB85-4677-97BA-FD7956C14619}" type="pres">
      <dgm:prSet presAssocID="{A9EE22A5-EB8E-42A2-9CBE-42FEDAD20C21}" presName="level3hierChild" presStyleCnt="0"/>
      <dgm:spPr/>
      <dgm:t>
        <a:bodyPr/>
        <a:lstStyle/>
        <a:p>
          <a:endParaRPr lang="zh-CN" altLang="en-US"/>
        </a:p>
      </dgm:t>
    </dgm:pt>
    <dgm:pt modelId="{1F2DCEF1-83C4-4F50-B68E-3816479260BF}" type="pres">
      <dgm:prSet presAssocID="{FC6570EC-86FD-4038-8DA8-299CB4752020}" presName="conn2-1" presStyleLbl="parChTrans1D2" presStyleIdx="2" presStyleCnt="3"/>
      <dgm:spPr/>
      <dgm:t>
        <a:bodyPr/>
        <a:lstStyle/>
        <a:p>
          <a:endParaRPr lang="zh-CN" altLang="en-US"/>
        </a:p>
      </dgm:t>
    </dgm:pt>
    <dgm:pt modelId="{389DBB7E-4250-4A59-AE27-4E2C63C74B5C}" type="pres">
      <dgm:prSet presAssocID="{FC6570EC-86FD-4038-8DA8-299CB4752020}" presName="connTx" presStyleLbl="parChTrans1D2" presStyleIdx="2" presStyleCnt="3"/>
      <dgm:spPr/>
      <dgm:t>
        <a:bodyPr/>
        <a:lstStyle/>
        <a:p>
          <a:endParaRPr lang="zh-CN" altLang="en-US"/>
        </a:p>
      </dgm:t>
    </dgm:pt>
    <dgm:pt modelId="{0C0FEF76-D68A-4C04-A2CA-C681B38D1DCF}" type="pres">
      <dgm:prSet presAssocID="{B663CE5D-35C4-483F-A3DE-FFE504A40B39}" presName="root2" presStyleCnt="0"/>
      <dgm:spPr/>
      <dgm:t>
        <a:bodyPr/>
        <a:lstStyle/>
        <a:p>
          <a:endParaRPr lang="zh-CN" altLang="en-US"/>
        </a:p>
      </dgm:t>
    </dgm:pt>
    <dgm:pt modelId="{4B043819-7371-4ED1-8E98-AC68D92C5889}" type="pres">
      <dgm:prSet presAssocID="{B663CE5D-35C4-483F-A3DE-FFE504A40B39}" presName="LevelTwoTextNode" presStyleLbl="node2" presStyleIdx="2" presStyleCnt="3" custScaleX="150843" custScaleY="103385" custLinFactNeighborX="1335" custLinFactNeighborY="70024">
        <dgm:presLayoutVars>
          <dgm:chPref val="3"/>
        </dgm:presLayoutVars>
      </dgm:prSet>
      <dgm:spPr/>
      <dgm:t>
        <a:bodyPr/>
        <a:lstStyle/>
        <a:p>
          <a:endParaRPr lang="zh-CN" altLang="en-US"/>
        </a:p>
      </dgm:t>
    </dgm:pt>
    <dgm:pt modelId="{FDBA816C-0862-4136-A3EF-6D44BC148DB0}" type="pres">
      <dgm:prSet presAssocID="{B663CE5D-35C4-483F-A3DE-FFE504A40B39}" presName="level3hierChild" presStyleCnt="0"/>
      <dgm:spPr/>
      <dgm:t>
        <a:bodyPr/>
        <a:lstStyle/>
        <a:p>
          <a:endParaRPr lang="zh-CN" altLang="en-US"/>
        </a:p>
      </dgm:t>
    </dgm:pt>
  </dgm:ptLst>
  <dgm:cxnLst>
    <dgm:cxn modelId="{2FBF3798-989D-4941-A325-653BE5BF4A79}" type="presOf" srcId="{A9EE22A5-EB8E-42A2-9CBE-42FEDAD20C21}" destId="{F3B52613-8F61-464B-8A2F-6AA2C17BE7FD}" srcOrd="0" destOrd="0" presId="urn:microsoft.com/office/officeart/2008/layout/HorizontalMultiLevelHierarchy"/>
    <dgm:cxn modelId="{977E9B9B-9D70-4D97-ADA5-89BE8D106B65}" type="presOf" srcId="{F50435C7-AADC-4D72-9DA2-E51C8CD4131E}" destId="{4E6E5936-F33E-4C50-8E12-E7AFE8596A06}" srcOrd="1" destOrd="0" presId="urn:microsoft.com/office/officeart/2008/layout/HorizontalMultiLevelHierarchy"/>
    <dgm:cxn modelId="{62C526CB-34A8-46A0-828F-CF7A0CC76EF8}" type="presOf" srcId="{B663CE5D-35C4-483F-A3DE-FFE504A40B39}" destId="{4B043819-7371-4ED1-8E98-AC68D92C5889}" srcOrd="0" destOrd="0" presId="urn:microsoft.com/office/officeart/2008/layout/HorizontalMultiLevelHierarchy"/>
    <dgm:cxn modelId="{961AB75F-F3FF-4709-AC97-CA293B039DBC}" type="presOf" srcId="{816AD1BB-AF9A-4EBD-80E5-CB05753B2EE2}" destId="{6C4F0C6F-F5A4-43D7-B320-81A8EF5F8823}" srcOrd="0" destOrd="0" presId="urn:microsoft.com/office/officeart/2008/layout/HorizontalMultiLevelHierarchy"/>
    <dgm:cxn modelId="{9D5EDED8-4982-495B-8ABA-C87A4AB7F1E8}" type="presOf" srcId="{BC1FF432-3B52-4470-89E8-EA43736EB30B}" destId="{C8E83ED9-D71E-49B1-A9BB-B1F262223552}" srcOrd="0" destOrd="0" presId="urn:microsoft.com/office/officeart/2008/layout/HorizontalMultiLevelHierarchy"/>
    <dgm:cxn modelId="{CEDF8C0E-BB45-4F84-8F08-A17CA7D4049E}" srcId="{BC1FF432-3B52-4470-89E8-EA43736EB30B}" destId="{B663CE5D-35C4-483F-A3DE-FFE504A40B39}" srcOrd="2" destOrd="0" parTransId="{FC6570EC-86FD-4038-8DA8-299CB4752020}" sibTransId="{0C2150A6-8CA8-4F19-91F4-4CDC759824AC}"/>
    <dgm:cxn modelId="{3E707A5D-5A3A-4419-9ABB-B54835EB1B6E}" type="presOf" srcId="{AE2EBB17-68FC-460E-952E-79B465334882}" destId="{98DCA1EE-CD97-4A10-8E9B-7209DA5D6972}" srcOrd="1" destOrd="0" presId="urn:microsoft.com/office/officeart/2008/layout/HorizontalMultiLevelHierarchy"/>
    <dgm:cxn modelId="{5E976142-81D1-4073-AA9D-39C33CA92339}" type="presOf" srcId="{FC6570EC-86FD-4038-8DA8-299CB4752020}" destId="{1F2DCEF1-83C4-4F50-B68E-3816479260BF}" srcOrd="0" destOrd="0" presId="urn:microsoft.com/office/officeart/2008/layout/HorizontalMultiLevelHierarchy"/>
    <dgm:cxn modelId="{B34872ED-6D10-4DDE-965F-39520C984EEF}" type="presOf" srcId="{AE2EBB17-68FC-460E-952E-79B465334882}" destId="{2664523A-C867-4A8E-BCE6-C61D746C1A5F}" srcOrd="0" destOrd="0" presId="urn:microsoft.com/office/officeart/2008/layout/HorizontalMultiLevelHierarchy"/>
    <dgm:cxn modelId="{267FA394-2061-4DAD-8284-2FA25DCF5D76}" srcId="{BC1FF432-3B52-4470-89E8-EA43736EB30B}" destId="{816AD1BB-AF9A-4EBD-80E5-CB05753B2EE2}" srcOrd="0" destOrd="0" parTransId="{AE2EBB17-68FC-460E-952E-79B465334882}" sibTransId="{A47A7710-CD5C-49B2-991D-F9342578B1D4}"/>
    <dgm:cxn modelId="{64C6E594-F2CF-451C-9F1E-EB7976C3FE42}" srcId="{1AB5F04E-7B06-4469-9D78-B36846703C88}" destId="{BC1FF432-3B52-4470-89E8-EA43736EB30B}" srcOrd="0" destOrd="0" parTransId="{CB1BBAA2-8F0E-40FB-B3F0-627EA898770D}" sibTransId="{CB0CA85D-1016-4FF6-ACE2-5112D3723AB8}"/>
    <dgm:cxn modelId="{F97C6D17-B04A-4E66-B3EB-7528F91123B4}" type="presOf" srcId="{1AB5F04E-7B06-4469-9D78-B36846703C88}" destId="{1406E503-D3BD-4781-BA3F-BEFCFB8475E8}" srcOrd="0" destOrd="0" presId="urn:microsoft.com/office/officeart/2008/layout/HorizontalMultiLevelHierarchy"/>
    <dgm:cxn modelId="{6F7AA474-1B83-4B6E-8DBF-109A1DDCC7D5}" type="presOf" srcId="{FC6570EC-86FD-4038-8DA8-299CB4752020}" destId="{389DBB7E-4250-4A59-AE27-4E2C63C74B5C}" srcOrd="1" destOrd="0" presId="urn:microsoft.com/office/officeart/2008/layout/HorizontalMultiLevelHierarchy"/>
    <dgm:cxn modelId="{BD66245F-B9AE-4A3F-AE6A-F2CCF906F220}" srcId="{BC1FF432-3B52-4470-89E8-EA43736EB30B}" destId="{A9EE22A5-EB8E-42A2-9CBE-42FEDAD20C21}" srcOrd="1" destOrd="0" parTransId="{F50435C7-AADC-4D72-9DA2-E51C8CD4131E}" sibTransId="{46E7FFA6-8A7F-4B59-8598-9C46CD328F7E}"/>
    <dgm:cxn modelId="{25FB8241-C715-4FDD-9489-A7A63B8F3F29}" type="presOf" srcId="{F50435C7-AADC-4D72-9DA2-E51C8CD4131E}" destId="{B2172516-E1E3-47BA-8F0B-9817017FAAFF}" srcOrd="0" destOrd="0" presId="urn:microsoft.com/office/officeart/2008/layout/HorizontalMultiLevelHierarchy"/>
    <dgm:cxn modelId="{0970838A-A515-494B-BEDB-3FDACCDB87B7}" type="presParOf" srcId="{1406E503-D3BD-4781-BA3F-BEFCFB8475E8}" destId="{4EE78517-EB7B-4715-B4BA-6EDFFB784F45}" srcOrd="0" destOrd="0" presId="urn:microsoft.com/office/officeart/2008/layout/HorizontalMultiLevelHierarchy"/>
    <dgm:cxn modelId="{0CA503C8-5D92-4D79-9AEB-817F58602B6B}" type="presParOf" srcId="{4EE78517-EB7B-4715-B4BA-6EDFFB784F45}" destId="{C8E83ED9-D71E-49B1-A9BB-B1F262223552}" srcOrd="0" destOrd="0" presId="urn:microsoft.com/office/officeart/2008/layout/HorizontalMultiLevelHierarchy"/>
    <dgm:cxn modelId="{565713C6-CCF0-4F49-8B7A-42F35E999430}" type="presParOf" srcId="{4EE78517-EB7B-4715-B4BA-6EDFFB784F45}" destId="{FEE3BF54-0E1E-4575-9584-0D34EE16F478}" srcOrd="1" destOrd="0" presId="urn:microsoft.com/office/officeart/2008/layout/HorizontalMultiLevelHierarchy"/>
    <dgm:cxn modelId="{14D2A575-6007-4744-9BD3-50AD9064AB25}" type="presParOf" srcId="{FEE3BF54-0E1E-4575-9584-0D34EE16F478}" destId="{2664523A-C867-4A8E-BCE6-C61D746C1A5F}" srcOrd="0" destOrd="0" presId="urn:microsoft.com/office/officeart/2008/layout/HorizontalMultiLevelHierarchy"/>
    <dgm:cxn modelId="{EFF32916-02D3-4BD7-A876-678E66F5553A}" type="presParOf" srcId="{2664523A-C867-4A8E-BCE6-C61D746C1A5F}" destId="{98DCA1EE-CD97-4A10-8E9B-7209DA5D6972}" srcOrd="0" destOrd="0" presId="urn:microsoft.com/office/officeart/2008/layout/HorizontalMultiLevelHierarchy"/>
    <dgm:cxn modelId="{DCDFD25C-39FF-45A9-A29F-45E24A03EFF3}" type="presParOf" srcId="{FEE3BF54-0E1E-4575-9584-0D34EE16F478}" destId="{6B8E7729-EC5A-410E-A53D-3B20C887B501}" srcOrd="1" destOrd="0" presId="urn:microsoft.com/office/officeart/2008/layout/HorizontalMultiLevelHierarchy"/>
    <dgm:cxn modelId="{CC7410B4-D4AF-4CF7-BA64-6B00E4A06628}" type="presParOf" srcId="{6B8E7729-EC5A-410E-A53D-3B20C887B501}" destId="{6C4F0C6F-F5A4-43D7-B320-81A8EF5F8823}" srcOrd="0" destOrd="0" presId="urn:microsoft.com/office/officeart/2008/layout/HorizontalMultiLevelHierarchy"/>
    <dgm:cxn modelId="{9A6D319C-ADDB-4671-AB8B-888BC21BE2B5}" type="presParOf" srcId="{6B8E7729-EC5A-410E-A53D-3B20C887B501}" destId="{EB40A653-B184-4CAD-8029-CB1D995C5886}" srcOrd="1" destOrd="0" presId="urn:microsoft.com/office/officeart/2008/layout/HorizontalMultiLevelHierarchy"/>
    <dgm:cxn modelId="{924262B5-C519-4955-809E-3402D4B4EE9E}" type="presParOf" srcId="{FEE3BF54-0E1E-4575-9584-0D34EE16F478}" destId="{B2172516-E1E3-47BA-8F0B-9817017FAAFF}" srcOrd="2" destOrd="0" presId="urn:microsoft.com/office/officeart/2008/layout/HorizontalMultiLevelHierarchy"/>
    <dgm:cxn modelId="{F34E2D66-02AA-42E4-B41B-8A111206DA63}" type="presParOf" srcId="{B2172516-E1E3-47BA-8F0B-9817017FAAFF}" destId="{4E6E5936-F33E-4C50-8E12-E7AFE8596A06}" srcOrd="0" destOrd="0" presId="urn:microsoft.com/office/officeart/2008/layout/HorizontalMultiLevelHierarchy"/>
    <dgm:cxn modelId="{52972A22-76B9-401C-87CE-7C23B90F404F}" type="presParOf" srcId="{FEE3BF54-0E1E-4575-9584-0D34EE16F478}" destId="{7E33F342-FB0A-45AA-A3CE-24F5DA0ADBD9}" srcOrd="3" destOrd="0" presId="urn:microsoft.com/office/officeart/2008/layout/HorizontalMultiLevelHierarchy"/>
    <dgm:cxn modelId="{3766AAB4-8EAF-4524-96D8-0204C9668B85}" type="presParOf" srcId="{7E33F342-FB0A-45AA-A3CE-24F5DA0ADBD9}" destId="{F3B52613-8F61-464B-8A2F-6AA2C17BE7FD}" srcOrd="0" destOrd="0" presId="urn:microsoft.com/office/officeart/2008/layout/HorizontalMultiLevelHierarchy"/>
    <dgm:cxn modelId="{665ED608-C343-4678-86DB-D1CC2EEA4B62}" type="presParOf" srcId="{7E33F342-FB0A-45AA-A3CE-24F5DA0ADBD9}" destId="{99CA6331-EB85-4677-97BA-FD7956C14619}" srcOrd="1" destOrd="0" presId="urn:microsoft.com/office/officeart/2008/layout/HorizontalMultiLevelHierarchy"/>
    <dgm:cxn modelId="{6C588A8F-F5A3-4A1A-AB6F-5EF6B670CA76}" type="presParOf" srcId="{FEE3BF54-0E1E-4575-9584-0D34EE16F478}" destId="{1F2DCEF1-83C4-4F50-B68E-3816479260BF}" srcOrd="4" destOrd="0" presId="urn:microsoft.com/office/officeart/2008/layout/HorizontalMultiLevelHierarchy"/>
    <dgm:cxn modelId="{1BF85A67-BF35-43F5-AF45-239F7448D2CE}" type="presParOf" srcId="{1F2DCEF1-83C4-4F50-B68E-3816479260BF}" destId="{389DBB7E-4250-4A59-AE27-4E2C63C74B5C}" srcOrd="0" destOrd="0" presId="urn:microsoft.com/office/officeart/2008/layout/HorizontalMultiLevelHierarchy"/>
    <dgm:cxn modelId="{3DA9F12F-C8C3-490F-954B-3F257AACF86C}" type="presParOf" srcId="{FEE3BF54-0E1E-4575-9584-0D34EE16F478}" destId="{0C0FEF76-D68A-4C04-A2CA-C681B38D1DCF}" srcOrd="5" destOrd="0" presId="urn:microsoft.com/office/officeart/2008/layout/HorizontalMultiLevelHierarchy"/>
    <dgm:cxn modelId="{D84629C9-D81E-4D91-B6AE-983DBD49470D}" type="presParOf" srcId="{0C0FEF76-D68A-4C04-A2CA-C681B38D1DCF}" destId="{4B043819-7371-4ED1-8E98-AC68D92C5889}" srcOrd="0" destOrd="0" presId="urn:microsoft.com/office/officeart/2008/layout/HorizontalMultiLevelHierarchy"/>
    <dgm:cxn modelId="{7FF5DB8C-7456-4C23-A591-2D35356C4665}" type="presParOf" srcId="{0C0FEF76-D68A-4C04-A2CA-C681B38D1DCF}" destId="{FDBA816C-0862-4136-A3EF-6D44BC148DB0}"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A05E626-650A-4D18-983B-2B8AF902AA0F}" type="datetimeFigureOut">
              <a:rPr lang="zh-CN" altLang="en-US" smtClean="0"/>
              <a:t>2013/12/16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279B090-BFEA-453B-B9DA-9D85524811EA}" type="slidenum">
              <a:rPr lang="zh-CN" altLang="en-US" smtClean="0"/>
              <a:t>‹#›</a:t>
            </a:fld>
            <a:endParaRPr lang="zh-CN" altLang="en-US"/>
          </a:p>
        </p:txBody>
      </p:sp>
    </p:spTree>
    <p:extLst>
      <p:ext uri="{BB962C8B-B14F-4D97-AF65-F5344CB8AC3E}">
        <p14:creationId xmlns:p14="http://schemas.microsoft.com/office/powerpoint/2010/main" val="4700659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556836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29510379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31935277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7966798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15513870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1503939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31932610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1540429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37573135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14597801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93E607E-C6DD-4382-A0AE-6A74A34BADF0}" type="datetimeFigureOut">
              <a:rPr lang="zh-CN" altLang="en-US" smtClean="0"/>
              <a:t>2013/12/16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34904766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3E607E-C6DD-4382-A0AE-6A74A34BADF0}" type="datetimeFigureOut">
              <a:rPr lang="zh-CN" altLang="en-US" smtClean="0"/>
              <a:t>2013/12/16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2567FD-5890-4E5F-A4DD-15D4C36DCBC4}" type="slidenum">
              <a:rPr lang="zh-CN" altLang="en-US" smtClean="0"/>
              <a:t>‹#›</a:t>
            </a:fld>
            <a:endParaRPr lang="zh-CN" altLang="en-US"/>
          </a:p>
        </p:txBody>
      </p:sp>
    </p:spTree>
    <p:extLst>
      <p:ext uri="{BB962C8B-B14F-4D97-AF65-F5344CB8AC3E}">
        <p14:creationId xmlns:p14="http://schemas.microsoft.com/office/powerpoint/2010/main" val="68592403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avi"/><Relationship Id="rId1" Type="http://schemas.microsoft.com/office/2007/relationships/media" Target="../media/media1.avi"/><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0.jp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4" y="2470"/>
            <a:ext cx="12192903" cy="6855530"/>
          </a:xfrm>
          <a:prstGeom prst="rect">
            <a:avLst/>
          </a:prstGeom>
        </p:spPr>
      </p:pic>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56000" y="1524000"/>
            <a:ext cx="5080000" cy="3810000"/>
          </a:xfrm>
          <a:prstGeom prst="rect">
            <a:avLst/>
          </a:prstGeom>
        </p:spPr>
      </p:pic>
      <p:grpSp>
        <p:nvGrpSpPr>
          <p:cNvPr id="67" name="Group 31"/>
          <p:cNvGrpSpPr>
            <a:grpSpLocks/>
          </p:cNvGrpSpPr>
          <p:nvPr/>
        </p:nvGrpSpPr>
        <p:grpSpPr bwMode="auto">
          <a:xfrm>
            <a:off x="1480628" y="1126948"/>
            <a:ext cx="9144000" cy="4535487"/>
            <a:chOff x="1338" y="935"/>
            <a:chExt cx="4264" cy="2450"/>
          </a:xfrm>
        </p:grpSpPr>
        <p:sp>
          <p:nvSpPr>
            <p:cNvPr id="68" name="Rectangle 32"/>
            <p:cNvSpPr>
              <a:spLocks noChangeArrowheads="1"/>
            </p:cNvSpPr>
            <p:nvPr/>
          </p:nvSpPr>
          <p:spPr bwMode="auto">
            <a:xfrm>
              <a:off x="1338" y="935"/>
              <a:ext cx="4264" cy="2450"/>
            </a:xfrm>
            <a:prstGeom prst="rect">
              <a:avLst/>
            </a:prstGeom>
            <a:blipFill dpi="0" rotWithShape="1">
              <a:blip r:embed="rId3"/>
              <a:srcRect/>
              <a:tile tx="0" ty="0" sx="100000" sy="100000" flip="none" algn="tl"/>
            </a:blip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69" name="Rectangle 33"/>
            <p:cNvSpPr>
              <a:spLocks noChangeArrowheads="1"/>
            </p:cNvSpPr>
            <p:nvPr/>
          </p:nvSpPr>
          <p:spPr bwMode="auto">
            <a:xfrm>
              <a:off x="1338" y="1071"/>
              <a:ext cx="4264" cy="2178"/>
            </a:xfrm>
            <a:prstGeom prst="rect">
              <a:avLst/>
            </a:prstGeom>
            <a:solidFill>
              <a:srgbClr val="FFFFFF"/>
            </a:solid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nvGrpSpPr>
          <p:cNvPr id="73" name="Group 3"/>
          <p:cNvGrpSpPr>
            <a:grpSpLocks/>
          </p:cNvGrpSpPr>
          <p:nvPr/>
        </p:nvGrpSpPr>
        <p:grpSpPr bwMode="auto">
          <a:xfrm>
            <a:off x="1338858" y="718849"/>
            <a:ext cx="287337" cy="5445125"/>
            <a:chOff x="3107" y="754"/>
            <a:chExt cx="227" cy="2903"/>
          </a:xfrm>
        </p:grpSpPr>
        <p:sp>
          <p:nvSpPr>
            <p:cNvPr id="74" name="Oval 4"/>
            <p:cNvSpPr>
              <a:spLocks noChangeArrowheads="1"/>
            </p:cNvSpPr>
            <p:nvPr/>
          </p:nvSpPr>
          <p:spPr bwMode="auto">
            <a:xfrm>
              <a:off x="3107" y="754"/>
              <a:ext cx="226" cy="9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75" name="Oval 5"/>
            <p:cNvSpPr>
              <a:spLocks noChangeArrowheads="1"/>
            </p:cNvSpPr>
            <p:nvPr/>
          </p:nvSpPr>
          <p:spPr bwMode="auto">
            <a:xfrm>
              <a:off x="3107" y="3566"/>
              <a:ext cx="226" cy="9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76" name="Group 6"/>
            <p:cNvGrpSpPr>
              <a:grpSpLocks/>
            </p:cNvGrpSpPr>
            <p:nvPr/>
          </p:nvGrpSpPr>
          <p:grpSpPr bwMode="auto">
            <a:xfrm>
              <a:off x="3107" y="799"/>
              <a:ext cx="227" cy="2812"/>
              <a:chOff x="3288" y="845"/>
              <a:chExt cx="227" cy="2812"/>
            </a:xfrm>
          </p:grpSpPr>
          <p:grpSp>
            <p:nvGrpSpPr>
              <p:cNvPr id="77" name="Group 7"/>
              <p:cNvGrpSpPr>
                <a:grpSpLocks/>
              </p:cNvGrpSpPr>
              <p:nvPr/>
            </p:nvGrpSpPr>
            <p:grpSpPr bwMode="auto">
              <a:xfrm>
                <a:off x="3288" y="845"/>
                <a:ext cx="226" cy="2812"/>
                <a:chOff x="3288" y="845"/>
                <a:chExt cx="226" cy="2812"/>
              </a:xfrm>
            </p:grpSpPr>
            <p:sp>
              <p:nvSpPr>
                <p:cNvPr id="80" name="AutoShape 8"/>
                <p:cNvSpPr>
                  <a:spLocks noChangeArrowheads="1"/>
                </p:cNvSpPr>
                <p:nvPr/>
              </p:nvSpPr>
              <p:spPr bwMode="auto">
                <a:xfrm flipV="1">
                  <a:off x="3334" y="845"/>
                  <a:ext cx="137" cy="227"/>
                </a:xfrm>
                <a:prstGeom prst="can">
                  <a:avLst>
                    <a:gd name="adj" fmla="val 41423"/>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81" name="AutoShape 9"/>
                <p:cNvSpPr>
                  <a:spLocks noChangeArrowheads="1"/>
                </p:cNvSpPr>
                <p:nvPr/>
              </p:nvSpPr>
              <p:spPr bwMode="auto">
                <a:xfrm>
                  <a:off x="3333" y="3430"/>
                  <a:ext cx="137" cy="227"/>
                </a:xfrm>
                <a:prstGeom prst="can">
                  <a:avLst>
                    <a:gd name="adj" fmla="val 41423"/>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82" name="Group 10"/>
                <p:cNvGrpSpPr>
                  <a:grpSpLocks/>
                </p:cNvGrpSpPr>
                <p:nvPr/>
              </p:nvGrpSpPr>
              <p:grpSpPr bwMode="auto">
                <a:xfrm>
                  <a:off x="3288" y="981"/>
                  <a:ext cx="226" cy="2540"/>
                  <a:chOff x="2200" y="1026"/>
                  <a:chExt cx="226" cy="2540"/>
                </a:xfrm>
              </p:grpSpPr>
              <p:sp>
                <p:nvSpPr>
                  <p:cNvPr id="83" name="Oval 11"/>
                  <p:cNvSpPr>
                    <a:spLocks noChangeArrowheads="1"/>
                  </p:cNvSpPr>
                  <p:nvPr/>
                </p:nvSpPr>
                <p:spPr bwMode="auto">
                  <a:xfrm>
                    <a:off x="2200" y="1026"/>
                    <a:ext cx="226" cy="91"/>
                  </a:xfrm>
                  <a:prstGeom prst="ellipse">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84" name="Oval 12"/>
                  <p:cNvSpPr>
                    <a:spLocks noChangeArrowheads="1"/>
                  </p:cNvSpPr>
                  <p:nvPr/>
                </p:nvSpPr>
                <p:spPr bwMode="auto">
                  <a:xfrm>
                    <a:off x="2200" y="3475"/>
                    <a:ext cx="226" cy="91"/>
                  </a:xfrm>
                  <a:prstGeom prst="ellipse">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85" name="Rectangle 13"/>
                  <p:cNvSpPr>
                    <a:spLocks noChangeArrowheads="1"/>
                  </p:cNvSpPr>
                  <p:nvPr/>
                </p:nvSpPr>
                <p:spPr bwMode="auto">
                  <a:xfrm>
                    <a:off x="2200" y="1071"/>
                    <a:ext cx="226" cy="2450"/>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78" name="Line 14"/>
              <p:cNvSpPr>
                <a:spLocks noChangeShapeType="1"/>
              </p:cNvSpPr>
              <p:nvPr/>
            </p:nvSpPr>
            <p:spPr bwMode="auto">
              <a:xfrm>
                <a:off x="3288" y="1026"/>
                <a:ext cx="0" cy="244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79" name="Line 15"/>
              <p:cNvSpPr>
                <a:spLocks noChangeShapeType="1"/>
              </p:cNvSpPr>
              <p:nvPr/>
            </p:nvSpPr>
            <p:spPr bwMode="auto">
              <a:xfrm>
                <a:off x="3515" y="1026"/>
                <a:ext cx="0" cy="244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grpSp>
        <p:nvGrpSpPr>
          <p:cNvPr id="86" name="Group 16"/>
          <p:cNvGrpSpPr>
            <a:grpSpLocks/>
          </p:cNvGrpSpPr>
          <p:nvPr/>
        </p:nvGrpSpPr>
        <p:grpSpPr bwMode="auto">
          <a:xfrm>
            <a:off x="10481592" y="720725"/>
            <a:ext cx="287338" cy="5445125"/>
            <a:chOff x="3107" y="754"/>
            <a:chExt cx="227" cy="2903"/>
          </a:xfrm>
        </p:grpSpPr>
        <p:sp>
          <p:nvSpPr>
            <p:cNvPr id="87" name="Oval 17"/>
            <p:cNvSpPr>
              <a:spLocks noChangeArrowheads="1"/>
            </p:cNvSpPr>
            <p:nvPr/>
          </p:nvSpPr>
          <p:spPr bwMode="auto">
            <a:xfrm>
              <a:off x="3107" y="754"/>
              <a:ext cx="226" cy="9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88" name="Oval 18"/>
            <p:cNvSpPr>
              <a:spLocks noChangeArrowheads="1"/>
            </p:cNvSpPr>
            <p:nvPr/>
          </p:nvSpPr>
          <p:spPr bwMode="auto">
            <a:xfrm>
              <a:off x="3107" y="3566"/>
              <a:ext cx="226" cy="91"/>
            </a:xfrm>
            <a:prstGeom prst="ellipse">
              <a:avLst/>
            </a:prstGeom>
            <a:solidFill>
              <a:srgbClr val="00000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89" name="Group 19"/>
            <p:cNvGrpSpPr>
              <a:grpSpLocks/>
            </p:cNvGrpSpPr>
            <p:nvPr/>
          </p:nvGrpSpPr>
          <p:grpSpPr bwMode="auto">
            <a:xfrm>
              <a:off x="3107" y="799"/>
              <a:ext cx="227" cy="2812"/>
              <a:chOff x="3288" y="845"/>
              <a:chExt cx="227" cy="2812"/>
            </a:xfrm>
          </p:grpSpPr>
          <p:grpSp>
            <p:nvGrpSpPr>
              <p:cNvPr id="90" name="Group 20"/>
              <p:cNvGrpSpPr>
                <a:grpSpLocks/>
              </p:cNvGrpSpPr>
              <p:nvPr/>
            </p:nvGrpSpPr>
            <p:grpSpPr bwMode="auto">
              <a:xfrm>
                <a:off x="3288" y="845"/>
                <a:ext cx="226" cy="2812"/>
                <a:chOff x="3288" y="845"/>
                <a:chExt cx="226" cy="2812"/>
              </a:xfrm>
            </p:grpSpPr>
            <p:sp>
              <p:nvSpPr>
                <p:cNvPr id="93" name="AutoShape 21"/>
                <p:cNvSpPr>
                  <a:spLocks noChangeArrowheads="1"/>
                </p:cNvSpPr>
                <p:nvPr/>
              </p:nvSpPr>
              <p:spPr bwMode="auto">
                <a:xfrm flipV="1">
                  <a:off x="3334" y="845"/>
                  <a:ext cx="137" cy="227"/>
                </a:xfrm>
                <a:prstGeom prst="can">
                  <a:avLst>
                    <a:gd name="adj" fmla="val 41423"/>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rot="10800000"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94" name="AutoShape 22"/>
                <p:cNvSpPr>
                  <a:spLocks noChangeArrowheads="1"/>
                </p:cNvSpPr>
                <p:nvPr/>
              </p:nvSpPr>
              <p:spPr bwMode="auto">
                <a:xfrm>
                  <a:off x="3333" y="3430"/>
                  <a:ext cx="137" cy="227"/>
                </a:xfrm>
                <a:prstGeom prst="can">
                  <a:avLst>
                    <a:gd name="adj" fmla="val 41423"/>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zh-CN" sz="1800" b="1" i="0" u="none" strike="noStrike" kern="0" cap="none" spc="0" normalizeH="0" baseline="0" noProof="0" smtClean="0">
                    <a:ln>
                      <a:noFill/>
                    </a:ln>
                    <a:solidFill>
                      <a:srgbClr val="000000"/>
                    </a:solidFill>
                    <a:effectLst/>
                    <a:uLnTx/>
                    <a:uFillTx/>
                    <a:latin typeface="Arial" panose="020B0604020202020204" pitchFamily="34" charset="0"/>
                  </a:endParaRPr>
                </a:p>
              </p:txBody>
            </p:sp>
            <p:grpSp>
              <p:nvGrpSpPr>
                <p:cNvPr id="95" name="Group 23"/>
                <p:cNvGrpSpPr>
                  <a:grpSpLocks/>
                </p:cNvGrpSpPr>
                <p:nvPr/>
              </p:nvGrpSpPr>
              <p:grpSpPr bwMode="auto">
                <a:xfrm>
                  <a:off x="3288" y="981"/>
                  <a:ext cx="226" cy="2540"/>
                  <a:chOff x="2200" y="1026"/>
                  <a:chExt cx="226" cy="2540"/>
                </a:xfrm>
              </p:grpSpPr>
              <p:sp>
                <p:nvSpPr>
                  <p:cNvPr id="96" name="Oval 24"/>
                  <p:cNvSpPr>
                    <a:spLocks noChangeArrowheads="1"/>
                  </p:cNvSpPr>
                  <p:nvPr/>
                </p:nvSpPr>
                <p:spPr bwMode="auto">
                  <a:xfrm>
                    <a:off x="2200" y="1026"/>
                    <a:ext cx="226" cy="91"/>
                  </a:xfrm>
                  <a:prstGeom prst="ellipse">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97" name="Oval 25"/>
                  <p:cNvSpPr>
                    <a:spLocks noChangeArrowheads="1"/>
                  </p:cNvSpPr>
                  <p:nvPr/>
                </p:nvSpPr>
                <p:spPr bwMode="auto">
                  <a:xfrm>
                    <a:off x="2200" y="3475"/>
                    <a:ext cx="226" cy="91"/>
                  </a:xfrm>
                  <a:prstGeom prst="ellipse">
                    <a:avLst/>
                  </a:prstGeom>
                  <a:solidFill>
                    <a:srgbClr val="808080"/>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98" name="Rectangle 26"/>
                  <p:cNvSpPr>
                    <a:spLocks noChangeArrowheads="1"/>
                  </p:cNvSpPr>
                  <p:nvPr/>
                </p:nvSpPr>
                <p:spPr bwMode="auto">
                  <a:xfrm>
                    <a:off x="2200" y="1071"/>
                    <a:ext cx="226" cy="2450"/>
                  </a:xfrm>
                  <a:prstGeom prst="rect">
                    <a:avLst/>
                  </a:prstGeom>
                  <a:solidFill>
                    <a:srgbClr val="808080"/>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91" name="Line 27"/>
              <p:cNvSpPr>
                <a:spLocks noChangeShapeType="1"/>
              </p:cNvSpPr>
              <p:nvPr/>
            </p:nvSpPr>
            <p:spPr bwMode="auto">
              <a:xfrm>
                <a:off x="3288" y="1026"/>
                <a:ext cx="0" cy="244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sp>
            <p:nvSpPr>
              <p:cNvPr id="92" name="Line 28"/>
              <p:cNvSpPr>
                <a:spLocks noChangeShapeType="1"/>
              </p:cNvSpPr>
              <p:nvPr/>
            </p:nvSpPr>
            <p:spPr bwMode="auto">
              <a:xfrm>
                <a:off x="3515" y="1026"/>
                <a:ext cx="0" cy="2449"/>
              </a:xfrm>
              <a:prstGeom prst="line">
                <a:avLst/>
              </a:prstGeom>
              <a:noFill/>
              <a:ln w="9525">
                <a:solidFill>
                  <a:srgbClr val="00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defTabSz="91440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smtClean="0">
                  <a:ln>
                    <a:noFill/>
                  </a:ln>
                  <a:solidFill>
                    <a:srgbClr val="000000"/>
                  </a:solidFill>
                  <a:effectLst/>
                  <a:uLnTx/>
                  <a:uFillTx/>
                  <a:latin typeface="Arial" panose="020B0604020202020204" pitchFamily="34" charset="0"/>
                </a:endParaRPr>
              </a:p>
            </p:txBody>
          </p:sp>
        </p:grpSp>
      </p:grpSp>
      <p:sp>
        <p:nvSpPr>
          <p:cNvPr id="99" name="文本框 98"/>
          <p:cNvSpPr txBox="1"/>
          <p:nvPr/>
        </p:nvSpPr>
        <p:spPr>
          <a:xfrm>
            <a:off x="3028012" y="2188564"/>
            <a:ext cx="6475751" cy="2492990"/>
          </a:xfrm>
          <a:prstGeom prst="rect">
            <a:avLst/>
          </a:prstGeom>
          <a:noFill/>
        </p:spPr>
        <p:txBody>
          <a:bodyPr wrap="square" rtlCol="0">
            <a:spAutoFit/>
          </a:bodyPr>
          <a:lstStyle/>
          <a:p>
            <a:r>
              <a:rPr lang="zh-CN" altLang="en-US" sz="8800" dirty="0" smtClean="0"/>
              <a:t>真正的英雄</a:t>
            </a:r>
            <a:endParaRPr lang="en-US" altLang="zh-CN" sz="8800" dirty="0" smtClean="0"/>
          </a:p>
          <a:p>
            <a:endParaRPr lang="en-US" altLang="zh-CN" dirty="0"/>
          </a:p>
          <a:p>
            <a:endParaRPr lang="en-US" altLang="zh-CN" dirty="0" smtClean="0"/>
          </a:p>
          <a:p>
            <a:r>
              <a:rPr lang="en-US" altLang="zh-CN" dirty="0"/>
              <a:t> </a:t>
            </a:r>
            <a:r>
              <a:rPr lang="en-US" altLang="zh-CN" dirty="0" smtClean="0"/>
              <a:t>                                                                                                       </a:t>
            </a:r>
            <a:r>
              <a:rPr lang="zh-CN" altLang="en-US" sz="3200" dirty="0" smtClean="0"/>
              <a:t>里根</a:t>
            </a:r>
            <a:endParaRPr lang="zh-CN" altLang="en-US" sz="3200" dirty="0"/>
          </a:p>
        </p:txBody>
      </p:sp>
    </p:spTree>
    <p:extLst>
      <p:ext uri="{BB962C8B-B14F-4D97-AF65-F5344CB8AC3E}">
        <p14:creationId xmlns:p14="http://schemas.microsoft.com/office/powerpoint/2010/main" val="37740283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iterate type="lt">
                                    <p:tmPct val="0"/>
                                  </p:iterate>
                                  <p:childTnLst>
                                    <p:set>
                                      <p:cBhvr>
                                        <p:cTn id="6" dur="1" fill="hold">
                                          <p:stCondLst>
                                            <p:cond delay="0"/>
                                          </p:stCondLst>
                                        </p:cTn>
                                        <p:tgtEl>
                                          <p:spTgt spid="73"/>
                                        </p:tgtEl>
                                        <p:attrNameLst>
                                          <p:attrName>style.visibility</p:attrName>
                                        </p:attrNameLst>
                                      </p:cBhvr>
                                      <p:to>
                                        <p:strVal val="visible"/>
                                      </p:to>
                                    </p:set>
                                    <p:animScale>
                                      <p:cBhvr>
                                        <p:cTn id="7" dur="20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2000" decel="50000" fill="hold">
                                          <p:stCondLst>
                                            <p:cond delay="0"/>
                                          </p:stCondLst>
                                        </p:cTn>
                                        <p:tgtEl>
                                          <p:spTgt spid="73"/>
                                        </p:tgtEl>
                                        <p:attrNameLst>
                                          <p:attrName>ppt_x</p:attrName>
                                          <p:attrName>ppt_y</p:attrName>
                                        </p:attrNameLst>
                                      </p:cBhvr>
                                    </p:animMotion>
                                    <p:animEffect transition="in" filter="fade">
                                      <p:cBhvr>
                                        <p:cTn id="9" dur="2000"/>
                                        <p:tgtEl>
                                          <p:spTgt spid="73"/>
                                        </p:tgtEl>
                                      </p:cBhvr>
                                    </p:animEffect>
                                  </p:childTnLst>
                                </p:cTn>
                              </p:par>
                              <p:par>
                                <p:cTn id="10" presetID="52" presetClass="entr" presetSubtype="0" fill="hold" nodeType="withEffect">
                                  <p:stCondLst>
                                    <p:cond delay="0"/>
                                  </p:stCondLst>
                                  <p:iterate type="lt">
                                    <p:tmPct val="0"/>
                                  </p:iterate>
                                  <p:childTnLst>
                                    <p:set>
                                      <p:cBhvr>
                                        <p:cTn id="11" dur="1" fill="hold">
                                          <p:stCondLst>
                                            <p:cond delay="0"/>
                                          </p:stCondLst>
                                        </p:cTn>
                                        <p:tgtEl>
                                          <p:spTgt spid="86"/>
                                        </p:tgtEl>
                                        <p:attrNameLst>
                                          <p:attrName>style.visibility</p:attrName>
                                        </p:attrNameLst>
                                      </p:cBhvr>
                                      <p:to>
                                        <p:strVal val="visible"/>
                                      </p:to>
                                    </p:set>
                                    <p:animScale>
                                      <p:cBhvr>
                                        <p:cTn id="12" dur="2000" decel="50000" fill="hold">
                                          <p:stCondLst>
                                            <p:cond delay="0"/>
                                          </p:stCondLst>
                                        </p:cTn>
                                        <p:tgtEl>
                                          <p:spTgt spid="8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2000" decel="50000" fill="hold">
                                          <p:stCondLst>
                                            <p:cond delay="0"/>
                                          </p:stCondLst>
                                        </p:cTn>
                                        <p:tgtEl>
                                          <p:spTgt spid="86"/>
                                        </p:tgtEl>
                                        <p:attrNameLst>
                                          <p:attrName>ppt_x</p:attrName>
                                          <p:attrName>ppt_y</p:attrName>
                                        </p:attrNameLst>
                                      </p:cBhvr>
                                    </p:animMotion>
                                    <p:animEffect transition="in" filter="fade">
                                      <p:cBhvr>
                                        <p:cTn id="14" dur="2000"/>
                                        <p:tgtEl>
                                          <p:spTgt spid="86"/>
                                        </p:tgtEl>
                                      </p:cBhvr>
                                    </p:animEffect>
                                  </p:childTnLst>
                                </p:cTn>
                              </p:par>
                            </p:childTnLst>
                          </p:cTn>
                        </p:par>
                        <p:par>
                          <p:cTn id="15" fill="hold">
                            <p:stCondLst>
                              <p:cond delay="2000"/>
                            </p:stCondLst>
                            <p:childTnLst>
                              <p:par>
                                <p:cTn id="16" presetID="63" presetClass="path" presetSubtype="0" accel="50000" decel="50000" fill="hold" nodeType="afterEffect">
                                  <p:stCondLst>
                                    <p:cond delay="0"/>
                                  </p:stCondLst>
                                  <p:iterate type="lt">
                                    <p:tmPct val="0"/>
                                  </p:iterate>
                                  <p:childTnLst>
                                    <p:animMotion origin="layout" path="M 5E-6 -3.33333E-6 L 0.43316 -0.00208 " pathEditMode="relative" rAng="0" ptsTypes="AA">
                                      <p:cBhvr>
                                        <p:cTn id="17" dur="3000" fill="hold"/>
                                        <p:tgtEl>
                                          <p:spTgt spid="86"/>
                                        </p:tgtEl>
                                        <p:attrNameLst>
                                          <p:attrName>ppt_x</p:attrName>
                                          <p:attrName>ppt_y</p:attrName>
                                        </p:attrNameLst>
                                      </p:cBhvr>
                                      <p:rCtr x="21649" y="-116"/>
                                    </p:animMotion>
                                  </p:childTnLst>
                                </p:cTn>
                              </p:par>
                              <p:par>
                                <p:cTn id="18" presetID="35" presetClass="path" presetSubtype="0" accel="50000" decel="50000" fill="hold" nodeType="withEffect">
                                  <p:stCondLst>
                                    <p:cond delay="0"/>
                                  </p:stCondLst>
                                  <p:iterate type="lt">
                                    <p:tmPct val="0"/>
                                  </p:iterate>
                                  <p:childTnLst>
                                    <p:animMotion origin="layout" path="M -1.38889E-6 -3.33333E-6 L -0.43298 -0.00208 " pathEditMode="relative" rAng="0" ptsTypes="AA">
                                      <p:cBhvr>
                                        <p:cTn id="19" dur="3000" fill="hold"/>
                                        <p:tgtEl>
                                          <p:spTgt spid="73"/>
                                        </p:tgtEl>
                                        <p:attrNameLst>
                                          <p:attrName>ppt_x</p:attrName>
                                          <p:attrName>ppt_y</p:attrName>
                                        </p:attrNameLst>
                                      </p:cBhvr>
                                      <p:rCtr x="-21649" y="-116"/>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
            <a:ext cx="12192001" cy="6858001"/>
          </a:xfrm>
          <a:prstGeom prst="rect">
            <a:avLst/>
          </a:prstGeom>
        </p:spPr>
      </p:pic>
      <p:sp>
        <p:nvSpPr>
          <p:cNvPr id="2" name="笑脸 1"/>
          <p:cNvSpPr/>
          <p:nvPr/>
        </p:nvSpPr>
        <p:spPr>
          <a:xfrm>
            <a:off x="1349114" y="1364103"/>
            <a:ext cx="584617" cy="56962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3" name="圆角矩形 2"/>
          <p:cNvSpPr/>
          <p:nvPr/>
        </p:nvSpPr>
        <p:spPr>
          <a:xfrm>
            <a:off x="2325972" y="1229191"/>
            <a:ext cx="7060367" cy="8394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演讲者提到麦考利芙的时候，为什么说她：“凝聚了整个国家的想象力”？</a:t>
            </a:r>
            <a:endParaRPr lang="zh-CN" altLang="en-US" dirty="0"/>
          </a:p>
        </p:txBody>
      </p:sp>
      <p:sp>
        <p:nvSpPr>
          <p:cNvPr id="4" name="文本框 3"/>
          <p:cNvSpPr txBox="1"/>
          <p:nvPr/>
        </p:nvSpPr>
        <p:spPr>
          <a:xfrm>
            <a:off x="2460883" y="2638269"/>
            <a:ext cx="6580682" cy="2677656"/>
          </a:xfrm>
          <a:prstGeom prst="rect">
            <a:avLst/>
          </a:prstGeom>
          <a:noFill/>
        </p:spPr>
        <p:txBody>
          <a:bodyPr wrap="square" rtlCol="0">
            <a:spAutoFit/>
          </a:bodyPr>
          <a:lstStyle/>
          <a:p>
            <a:r>
              <a:rPr lang="zh-CN" altLang="en-US" sz="2400" dirty="0" smtClean="0"/>
              <a:t>      因为麦考利芙是一位中学女教师，她是从</a:t>
            </a:r>
            <a:r>
              <a:rPr lang="en-US" altLang="zh-CN" sz="2400" dirty="0" smtClean="0"/>
              <a:t>1</a:t>
            </a:r>
            <a:r>
              <a:rPr lang="zh-CN" altLang="en-US" sz="2400" dirty="0" smtClean="0"/>
              <a:t>万</a:t>
            </a:r>
            <a:r>
              <a:rPr lang="en-US" altLang="zh-CN" sz="2400" dirty="0" smtClean="0"/>
              <a:t>1</a:t>
            </a:r>
            <a:r>
              <a:rPr lang="zh-CN" altLang="en-US" sz="2400" dirty="0" smtClean="0"/>
              <a:t>千名教师中选拔出来的，世界上第一位“太空教师”。她参加这次太空航行意义非凡。原定由她向美国和加拿大</a:t>
            </a:r>
            <a:r>
              <a:rPr lang="en-US" altLang="zh-CN" sz="2400" dirty="0" smtClean="0"/>
              <a:t>250</a:t>
            </a:r>
            <a:r>
              <a:rPr lang="zh-CN" altLang="en-US" sz="2400" dirty="0" smtClean="0"/>
              <a:t>多万名中小学生进行太空讲课的，没想到迎来的却是噩耗。因此这句话可以理解为：作为教师和这次航天授课者，她身上寄托着着美国未来和希望。</a:t>
            </a:r>
            <a:endParaRPr lang="en-US" altLang="zh-CN" sz="2400" dirty="0" smtClean="0"/>
          </a:p>
        </p:txBody>
      </p:sp>
    </p:spTree>
    <p:extLst>
      <p:ext uri="{BB962C8B-B14F-4D97-AF65-F5344CB8AC3E}">
        <p14:creationId xmlns:p14="http://schemas.microsoft.com/office/powerpoint/2010/main" val="26069749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0"/>
            <a:ext cx="12192002" cy="6858000"/>
          </a:xfrm>
          <a:prstGeom prst="rect">
            <a:avLst/>
          </a:prstGeom>
        </p:spPr>
      </p:pic>
      <p:sp>
        <p:nvSpPr>
          <p:cNvPr id="2" name="笑脸 1"/>
          <p:cNvSpPr/>
          <p:nvPr/>
        </p:nvSpPr>
        <p:spPr>
          <a:xfrm>
            <a:off x="2113613" y="1469036"/>
            <a:ext cx="584617" cy="56962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92D050"/>
              </a:solidFill>
            </a:endParaRPr>
          </a:p>
        </p:txBody>
      </p:sp>
      <p:sp>
        <p:nvSpPr>
          <p:cNvPr id="3" name="圆角矩形 2"/>
          <p:cNvSpPr/>
          <p:nvPr/>
        </p:nvSpPr>
        <p:spPr>
          <a:xfrm>
            <a:off x="3132945" y="1394085"/>
            <a:ext cx="6370820" cy="7794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里根所讲的“美国精神”具体指哪些精神？仅仅指的是美国精神吗？</a:t>
            </a:r>
            <a:endParaRPr lang="zh-CN" altLang="en-US" dirty="0"/>
          </a:p>
        </p:txBody>
      </p:sp>
      <p:sp>
        <p:nvSpPr>
          <p:cNvPr id="4" name="文本框 3"/>
          <p:cNvSpPr txBox="1"/>
          <p:nvPr/>
        </p:nvSpPr>
        <p:spPr>
          <a:xfrm>
            <a:off x="3305332" y="2848131"/>
            <a:ext cx="6026045" cy="3416320"/>
          </a:xfrm>
          <a:prstGeom prst="rect">
            <a:avLst/>
          </a:prstGeom>
          <a:noFill/>
        </p:spPr>
        <p:txBody>
          <a:bodyPr wrap="square" rtlCol="0">
            <a:spAutoFit/>
          </a:bodyPr>
          <a:lstStyle/>
          <a:p>
            <a:r>
              <a:rPr lang="zh-CN" altLang="en-US" sz="2400" dirty="0" smtClean="0"/>
              <a:t>       具体指：探索精神、献身精神、开拓精神和英雄主义精神。</a:t>
            </a:r>
            <a:endParaRPr lang="en-US" altLang="zh-CN" sz="2400" dirty="0" smtClean="0"/>
          </a:p>
          <a:p>
            <a:r>
              <a:rPr lang="zh-CN" altLang="en-US" sz="2400" dirty="0" smtClean="0"/>
              <a:t>       不要用狭隘的眼光看待这种美国精神。而要站在一定的高度把它看成全人类的优秀品质和高贵精神。这种百折不挠的积极探索的精神是属于全人类的。</a:t>
            </a:r>
            <a:endParaRPr lang="en-US" altLang="zh-CN" sz="2400" dirty="0" smtClean="0"/>
          </a:p>
          <a:p>
            <a:r>
              <a:rPr lang="en-US" altLang="zh-CN" sz="2400" dirty="0"/>
              <a:t> </a:t>
            </a:r>
            <a:r>
              <a:rPr lang="en-US" altLang="zh-CN" sz="2400" dirty="0" smtClean="0"/>
              <a:t>      </a:t>
            </a:r>
            <a:r>
              <a:rPr lang="zh-CN" altLang="en-US" sz="2400" dirty="0" smtClean="0"/>
              <a:t>推而广之，只要是人类的精华，那么不分国家、民族、意识形态所有人都应该去学习吸收。</a:t>
            </a:r>
            <a:endParaRPr lang="zh-CN" altLang="en-US" sz="2400" dirty="0"/>
          </a:p>
        </p:txBody>
      </p:sp>
    </p:spTree>
    <p:extLst>
      <p:ext uri="{BB962C8B-B14F-4D97-AF65-F5344CB8AC3E}">
        <p14:creationId xmlns:p14="http://schemas.microsoft.com/office/powerpoint/2010/main" val="145582414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3" name="圆角矩形 2"/>
          <p:cNvSpPr/>
          <p:nvPr/>
        </p:nvSpPr>
        <p:spPr>
          <a:xfrm>
            <a:off x="3372787" y="1101776"/>
            <a:ext cx="3702571" cy="7495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这篇演讲词</a:t>
            </a:r>
            <a:r>
              <a:rPr lang="zh-CN" altLang="en-US" sz="2400" dirty="0" smtClean="0"/>
              <a:t>的主题</a:t>
            </a:r>
            <a:endParaRPr lang="zh-CN" altLang="en-US" sz="2400" dirty="0"/>
          </a:p>
        </p:txBody>
      </p:sp>
      <p:sp>
        <p:nvSpPr>
          <p:cNvPr id="4" name="文本框 3"/>
          <p:cNvSpPr txBox="1"/>
          <p:nvPr/>
        </p:nvSpPr>
        <p:spPr>
          <a:xfrm>
            <a:off x="3237875" y="2579744"/>
            <a:ext cx="5351488" cy="3416320"/>
          </a:xfrm>
          <a:prstGeom prst="rect">
            <a:avLst/>
          </a:prstGeom>
          <a:noFill/>
        </p:spPr>
        <p:txBody>
          <a:bodyPr wrap="square" rtlCol="0">
            <a:spAutoFit/>
          </a:bodyPr>
          <a:lstStyle/>
          <a:p>
            <a:r>
              <a:rPr lang="zh-CN" altLang="en-US" sz="2400" dirty="0" smtClean="0"/>
              <a:t>       哀悼不幸罹难的航天勇士，颂扬人类的探索精神和献身精神，号召人们化悲痛为力量，踏着先烈们开辟的道路，继续进行太空探索。  </a:t>
            </a:r>
            <a:endParaRPr lang="en-US" altLang="zh-CN" sz="2400" dirty="0" smtClean="0"/>
          </a:p>
          <a:p>
            <a:r>
              <a:rPr lang="zh-CN" altLang="en-US" sz="2400" dirty="0" smtClean="0"/>
              <a:t>        这篇演讲词虽然写的是美国人和美国事，但其意义却超越了国家、民族上升到全人类的高度，体现了人类百折不挠的探索未知领域的精神。</a:t>
            </a:r>
            <a:endParaRPr lang="en-US" altLang="zh-CN" sz="2400" dirty="0" smtClean="0"/>
          </a:p>
          <a:p>
            <a:r>
              <a:rPr lang="en-US" altLang="zh-CN" sz="2400" dirty="0"/>
              <a:t> </a:t>
            </a:r>
            <a:endParaRPr lang="zh-CN" altLang="en-US" sz="2400" dirty="0"/>
          </a:p>
        </p:txBody>
      </p:sp>
      <p:sp>
        <p:nvSpPr>
          <p:cNvPr id="5" name="笑脸 4"/>
          <p:cNvSpPr/>
          <p:nvPr/>
        </p:nvSpPr>
        <p:spPr>
          <a:xfrm>
            <a:off x="2293495" y="1251678"/>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730582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
            <a:ext cx="12192001" cy="6858001"/>
          </a:xfrm>
          <a:prstGeom prst="rect">
            <a:avLst/>
          </a:prstGeom>
        </p:spPr>
      </p:pic>
      <p:sp>
        <p:nvSpPr>
          <p:cNvPr id="3" name="文本框 2"/>
          <p:cNvSpPr txBox="1"/>
          <p:nvPr/>
        </p:nvSpPr>
        <p:spPr>
          <a:xfrm>
            <a:off x="2923082" y="2278504"/>
            <a:ext cx="6670623" cy="3231654"/>
          </a:xfrm>
          <a:prstGeom prst="rect">
            <a:avLst/>
          </a:prstGeom>
          <a:noFill/>
        </p:spPr>
        <p:txBody>
          <a:bodyPr wrap="square" rtlCol="0">
            <a:spAutoFit/>
          </a:bodyPr>
          <a:lstStyle/>
          <a:p>
            <a:r>
              <a:rPr lang="zh-CN" altLang="en-US" dirty="0"/>
              <a:t/>
            </a:r>
            <a:br>
              <a:rPr lang="zh-CN" altLang="en-US" dirty="0"/>
            </a:br>
            <a:r>
              <a:rPr lang="zh-CN" altLang="en-US" dirty="0"/>
              <a:t/>
            </a:r>
            <a:br>
              <a:rPr lang="zh-CN" altLang="en-US" dirty="0"/>
            </a:br>
            <a:r>
              <a:rPr lang="zh-CN" altLang="en-US" dirty="0"/>
              <a:t>　</a:t>
            </a:r>
            <a:r>
              <a:rPr lang="zh-CN" altLang="en-US" sz="2400" dirty="0"/>
              <a:t> </a:t>
            </a:r>
            <a:r>
              <a:rPr lang="zh-CN" altLang="en-US" sz="2400" dirty="0" smtClean="0"/>
              <a:t>    理解</a:t>
            </a:r>
            <a:r>
              <a:rPr lang="en-US" altLang="zh-CN" sz="2400" dirty="0"/>
              <a:t>:</a:t>
            </a:r>
            <a:r>
              <a:rPr lang="zh-CN" altLang="en-US" sz="2400" dirty="0"/>
              <a:t>人类在自己前进的征程中有理想和梦想是美好的</a:t>
            </a:r>
            <a:r>
              <a:rPr lang="en-US" altLang="zh-CN" sz="2400" dirty="0"/>
              <a:t>,</a:t>
            </a:r>
            <a:r>
              <a:rPr lang="zh-CN" altLang="en-US" sz="2400" dirty="0"/>
              <a:t>但前进的道路是充满艰辛和坎坷的</a:t>
            </a:r>
            <a:r>
              <a:rPr lang="en-US" altLang="zh-CN" sz="2400" dirty="0"/>
              <a:t>,</a:t>
            </a:r>
            <a:r>
              <a:rPr lang="zh-CN" altLang="en-US" sz="2400" dirty="0"/>
              <a:t>要想取得进步</a:t>
            </a:r>
            <a:r>
              <a:rPr lang="en-US" altLang="zh-CN" sz="2400" dirty="0"/>
              <a:t>,</a:t>
            </a:r>
            <a:r>
              <a:rPr lang="zh-CN" altLang="en-US" sz="2400" dirty="0"/>
              <a:t>就必须付出巨大的代价和锲而不舍的努力</a:t>
            </a:r>
            <a:r>
              <a:rPr lang="en-US" altLang="zh-CN" sz="2400" dirty="0"/>
              <a:t>;</a:t>
            </a:r>
            <a:r>
              <a:rPr lang="zh-CN" altLang="en-US" sz="2400" dirty="0"/>
              <a:t>一个人的成长历程中会遇到许多困难和磨难</a:t>
            </a:r>
            <a:r>
              <a:rPr lang="en-US" altLang="zh-CN" sz="2400" dirty="0"/>
              <a:t>,</a:t>
            </a:r>
            <a:r>
              <a:rPr lang="zh-CN" altLang="en-US" sz="2400" dirty="0"/>
              <a:t>只要积极的面对它</a:t>
            </a:r>
            <a:r>
              <a:rPr lang="en-US" altLang="zh-CN" sz="2400" dirty="0"/>
              <a:t>,</a:t>
            </a:r>
            <a:r>
              <a:rPr lang="zh-CN" altLang="en-US" sz="2400" dirty="0"/>
              <a:t>我们都可以战胜它</a:t>
            </a:r>
            <a:r>
              <a:rPr lang="en-US" altLang="zh-CN" sz="2400" dirty="0"/>
              <a:t>,</a:t>
            </a:r>
            <a:r>
              <a:rPr lang="zh-CN" altLang="en-US" sz="2400" dirty="0"/>
              <a:t>战胜它的过程就是我们进步的过程</a:t>
            </a:r>
            <a:r>
              <a:rPr lang="en-US" altLang="zh-CN" sz="2400" dirty="0"/>
              <a:t>!</a:t>
            </a:r>
            <a:br>
              <a:rPr lang="en-US" altLang="zh-CN" sz="2400" dirty="0"/>
            </a:br>
            <a:endParaRPr lang="zh-CN" altLang="en-US" sz="2400" dirty="0"/>
          </a:p>
        </p:txBody>
      </p:sp>
      <p:sp>
        <p:nvSpPr>
          <p:cNvPr id="4" name="圆角矩形 3"/>
          <p:cNvSpPr/>
          <p:nvPr/>
        </p:nvSpPr>
        <p:spPr>
          <a:xfrm>
            <a:off x="2923082" y="854439"/>
            <a:ext cx="7120328" cy="115424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prstClr val="black"/>
                </a:solidFill>
              </a:rPr>
              <a:t>       </a:t>
            </a:r>
            <a:r>
              <a:rPr lang="zh-CN" altLang="en-US" sz="2400" dirty="0" smtClean="0">
                <a:solidFill>
                  <a:schemeClr val="bg1"/>
                </a:solidFill>
              </a:rPr>
              <a:t>在</a:t>
            </a:r>
            <a:r>
              <a:rPr lang="zh-CN" altLang="en-US" sz="2400" dirty="0">
                <a:solidFill>
                  <a:schemeClr val="bg1"/>
                </a:solidFill>
              </a:rPr>
              <a:t>痛苦中我们认识到了一个意义深远的道理</a:t>
            </a:r>
            <a:r>
              <a:rPr lang="en-US" altLang="zh-CN" sz="2400" dirty="0">
                <a:solidFill>
                  <a:schemeClr val="bg1"/>
                </a:solidFill>
              </a:rPr>
              <a:t>:</a:t>
            </a:r>
            <a:r>
              <a:rPr lang="zh-CN" altLang="en-US" sz="2400" dirty="0">
                <a:solidFill>
                  <a:schemeClr val="bg1"/>
                </a:solidFill>
              </a:rPr>
              <a:t>未来的道路并不平坦</a:t>
            </a:r>
            <a:r>
              <a:rPr lang="en-US" altLang="zh-CN" sz="2400" dirty="0">
                <a:solidFill>
                  <a:schemeClr val="bg1"/>
                </a:solidFill>
              </a:rPr>
              <a:t>,</a:t>
            </a:r>
            <a:r>
              <a:rPr lang="zh-CN" altLang="en-US" sz="2400" dirty="0">
                <a:solidFill>
                  <a:schemeClr val="bg1"/>
                </a:solidFill>
              </a:rPr>
              <a:t>整个人类前进的历史是与一切艰难险阻斗争的历史。</a:t>
            </a:r>
          </a:p>
        </p:txBody>
      </p:sp>
      <p:sp>
        <p:nvSpPr>
          <p:cNvPr id="5" name="圆角矩形 4"/>
          <p:cNvSpPr/>
          <p:nvPr/>
        </p:nvSpPr>
        <p:spPr>
          <a:xfrm>
            <a:off x="1633928" y="989351"/>
            <a:ext cx="899410" cy="8394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t>品读</a:t>
            </a:r>
          </a:p>
        </p:txBody>
      </p:sp>
    </p:spTree>
    <p:extLst>
      <p:ext uri="{BB962C8B-B14F-4D97-AF65-F5344CB8AC3E}">
        <p14:creationId xmlns:p14="http://schemas.microsoft.com/office/powerpoint/2010/main" val="16597631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
            <a:ext cx="12192001" cy="6932951"/>
          </a:xfrm>
          <a:prstGeom prst="rect">
            <a:avLst/>
          </a:prstGeom>
        </p:spPr>
      </p:pic>
      <p:sp>
        <p:nvSpPr>
          <p:cNvPr id="2" name="文本框 1"/>
          <p:cNvSpPr txBox="1"/>
          <p:nvPr/>
        </p:nvSpPr>
        <p:spPr>
          <a:xfrm>
            <a:off x="3222884" y="3809734"/>
            <a:ext cx="6460761" cy="1938992"/>
          </a:xfrm>
          <a:prstGeom prst="rect">
            <a:avLst/>
          </a:prstGeom>
          <a:noFill/>
        </p:spPr>
        <p:txBody>
          <a:bodyPr wrap="square" rtlCol="0">
            <a:spAutoFit/>
          </a:bodyPr>
          <a:lstStyle/>
          <a:p>
            <a:r>
              <a:rPr lang="zh-CN" altLang="en-US" dirty="0"/>
              <a:t>　</a:t>
            </a:r>
            <a:r>
              <a:rPr lang="zh-CN" altLang="en-US" sz="2400" dirty="0"/>
              <a:t> 理解</a:t>
            </a:r>
            <a:r>
              <a:rPr lang="en-US" altLang="zh-CN" sz="2400" dirty="0"/>
              <a:t>:</a:t>
            </a:r>
            <a:r>
              <a:rPr lang="zh-CN" altLang="en-US" sz="2400" dirty="0"/>
              <a:t>这句话告诉人们</a:t>
            </a:r>
            <a:r>
              <a:rPr lang="en-US" altLang="zh-CN" sz="2400" dirty="0"/>
              <a:t>,</a:t>
            </a:r>
            <a:r>
              <a:rPr lang="zh-CN" altLang="en-US" sz="2400" dirty="0"/>
              <a:t>悲痛不能消磨我们的意志</a:t>
            </a:r>
            <a:r>
              <a:rPr lang="en-US" altLang="zh-CN" sz="2400" dirty="0"/>
              <a:t>,</a:t>
            </a:r>
            <a:r>
              <a:rPr lang="zh-CN" altLang="en-US" sz="2400" dirty="0"/>
              <a:t>我们要从悲痛中走出来</a:t>
            </a:r>
            <a:r>
              <a:rPr lang="en-US" altLang="zh-CN" sz="2400" dirty="0" smtClean="0"/>
              <a:t>,</a:t>
            </a:r>
            <a:r>
              <a:rPr lang="zh-CN" altLang="en-US" sz="2400" dirty="0" smtClean="0"/>
              <a:t>化悲痛为力量</a:t>
            </a:r>
            <a:r>
              <a:rPr lang="en-US" altLang="zh-CN" sz="2400" dirty="0"/>
              <a:t>,</a:t>
            </a:r>
            <a:r>
              <a:rPr lang="zh-CN" altLang="en-US" sz="2400" dirty="0"/>
              <a:t>继续向太空进军</a:t>
            </a:r>
            <a:r>
              <a:rPr lang="en-US" altLang="zh-CN" sz="2400" dirty="0"/>
              <a:t>,</a:t>
            </a:r>
            <a:r>
              <a:rPr lang="zh-CN" altLang="en-US" sz="2400" dirty="0"/>
              <a:t>并且以好的成绩来告慰七位英雄的亡灵</a:t>
            </a:r>
            <a:r>
              <a:rPr lang="en-US" altLang="zh-CN" sz="2400" dirty="0"/>
              <a:t>!</a:t>
            </a:r>
            <a:br>
              <a:rPr lang="en-US" altLang="zh-CN" sz="2400" dirty="0"/>
            </a:br>
            <a:endParaRPr lang="zh-CN" altLang="en-US" sz="2400" dirty="0"/>
          </a:p>
        </p:txBody>
      </p:sp>
      <p:sp>
        <p:nvSpPr>
          <p:cNvPr id="3" name="圆角矩形 2"/>
          <p:cNvSpPr/>
          <p:nvPr/>
        </p:nvSpPr>
        <p:spPr>
          <a:xfrm>
            <a:off x="3117954" y="1079293"/>
            <a:ext cx="6670623" cy="196371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endParaRPr lang="en-US" altLang="zh-CN" sz="2400" dirty="0" smtClean="0">
              <a:solidFill>
                <a:prstClr val="black"/>
              </a:solidFill>
            </a:endParaRPr>
          </a:p>
          <a:p>
            <a:pPr lvl="0"/>
            <a:r>
              <a:rPr lang="zh-CN" altLang="en-US" sz="2400" dirty="0" smtClean="0">
                <a:solidFill>
                  <a:schemeClr val="bg2"/>
                </a:solidFill>
              </a:rPr>
              <a:t>       他们</a:t>
            </a:r>
            <a:r>
              <a:rPr lang="zh-CN" altLang="en-US" sz="2400" dirty="0">
                <a:solidFill>
                  <a:schemeClr val="bg2"/>
                </a:solidFill>
              </a:rPr>
              <a:t>的梦想决没有破灭</a:t>
            </a:r>
            <a:r>
              <a:rPr lang="en-US" altLang="zh-CN" sz="2400" dirty="0">
                <a:solidFill>
                  <a:schemeClr val="bg2"/>
                </a:solidFill>
              </a:rPr>
              <a:t>,</a:t>
            </a:r>
            <a:r>
              <a:rPr lang="zh-CN" altLang="en-US" sz="2400" dirty="0">
                <a:solidFill>
                  <a:schemeClr val="bg2"/>
                </a:solidFill>
              </a:rPr>
              <a:t>他们努力为之奋斗的理想一定会成为现实</a:t>
            </a:r>
            <a:r>
              <a:rPr lang="zh-CN" altLang="en-US" sz="2400" dirty="0" smtClean="0">
                <a:solidFill>
                  <a:schemeClr val="bg2"/>
                </a:solidFill>
              </a:rPr>
              <a:t>。</a:t>
            </a:r>
            <a:r>
              <a:rPr lang="zh-CN" altLang="en-US" sz="2400" dirty="0">
                <a:solidFill>
                  <a:schemeClr val="bg2"/>
                </a:solidFill>
              </a:rPr>
              <a:t>人类将继续向太空进军</a:t>
            </a:r>
            <a:r>
              <a:rPr lang="en-US" altLang="zh-CN" sz="2400" dirty="0">
                <a:solidFill>
                  <a:schemeClr val="bg2"/>
                </a:solidFill>
              </a:rPr>
              <a:t>,</a:t>
            </a:r>
            <a:r>
              <a:rPr lang="zh-CN" altLang="en-US" sz="2400" dirty="0">
                <a:solidFill>
                  <a:schemeClr val="bg2"/>
                </a:solidFill>
              </a:rPr>
              <a:t>不断确立新的目标</a:t>
            </a:r>
            <a:r>
              <a:rPr lang="en-US" altLang="zh-CN" sz="2400" dirty="0">
                <a:solidFill>
                  <a:schemeClr val="bg2"/>
                </a:solidFill>
              </a:rPr>
              <a:t>,</a:t>
            </a:r>
            <a:r>
              <a:rPr lang="zh-CN" altLang="en-US" sz="2400" dirty="0">
                <a:solidFill>
                  <a:schemeClr val="bg2"/>
                </a:solidFill>
              </a:rPr>
              <a:t>不断取得新的成就。这正是我们纪念挑战者号上七位英雄的最好方式。</a:t>
            </a:r>
            <a:r>
              <a:rPr lang="zh-CN" altLang="en-US" dirty="0">
                <a:solidFill>
                  <a:schemeClr val="bg2"/>
                </a:solidFill>
              </a:rPr>
              <a:t/>
            </a:r>
            <a:br>
              <a:rPr lang="zh-CN" altLang="en-US" dirty="0">
                <a:solidFill>
                  <a:schemeClr val="bg2"/>
                </a:solidFill>
              </a:rPr>
            </a:br>
            <a:r>
              <a:rPr lang="zh-CN" altLang="en-US" dirty="0">
                <a:solidFill>
                  <a:prstClr val="black"/>
                </a:solidFill>
              </a:rPr>
              <a:t/>
            </a:r>
            <a:br>
              <a:rPr lang="zh-CN" altLang="en-US" dirty="0">
                <a:solidFill>
                  <a:prstClr val="black"/>
                </a:solidFill>
              </a:rPr>
            </a:br>
            <a:endParaRPr lang="en-US" altLang="zh-CN" dirty="0">
              <a:solidFill>
                <a:prstClr val="black"/>
              </a:solidFill>
            </a:endParaRPr>
          </a:p>
        </p:txBody>
      </p:sp>
      <p:sp>
        <p:nvSpPr>
          <p:cNvPr id="5" name="圆角矩形 4"/>
          <p:cNvSpPr/>
          <p:nvPr/>
        </p:nvSpPr>
        <p:spPr>
          <a:xfrm>
            <a:off x="1558977" y="1588957"/>
            <a:ext cx="1019331" cy="94438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品读</a:t>
            </a:r>
            <a:endParaRPr lang="zh-CN" altLang="en-US" sz="2400" dirty="0"/>
          </a:p>
        </p:txBody>
      </p:sp>
    </p:spTree>
    <p:extLst>
      <p:ext uri="{BB962C8B-B14F-4D97-AF65-F5344CB8AC3E}">
        <p14:creationId xmlns:p14="http://schemas.microsoft.com/office/powerpoint/2010/main" val="5636187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936698"/>
          </a:xfrm>
          <a:prstGeom prst="rect">
            <a:avLst/>
          </a:prstGeom>
        </p:spPr>
      </p:pic>
      <p:sp>
        <p:nvSpPr>
          <p:cNvPr id="2" name="圆角矩形 1"/>
          <p:cNvSpPr/>
          <p:nvPr/>
        </p:nvSpPr>
        <p:spPr>
          <a:xfrm>
            <a:off x="1004341" y="374754"/>
            <a:ext cx="2308485" cy="9893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0000"/>
                </a:solidFill>
              </a:rPr>
              <a:t>拓展延伸</a:t>
            </a:r>
            <a:endParaRPr lang="zh-CN" altLang="en-US" sz="3600" dirty="0">
              <a:solidFill>
                <a:srgbClr val="FF0000"/>
              </a:solidFill>
            </a:endParaRPr>
          </a:p>
        </p:txBody>
      </p:sp>
      <p:sp>
        <p:nvSpPr>
          <p:cNvPr id="3" name="文本框 2"/>
          <p:cNvSpPr txBox="1"/>
          <p:nvPr/>
        </p:nvSpPr>
        <p:spPr>
          <a:xfrm>
            <a:off x="2638268" y="2713222"/>
            <a:ext cx="6610662" cy="3785652"/>
          </a:xfrm>
          <a:prstGeom prst="rect">
            <a:avLst/>
          </a:prstGeom>
          <a:noFill/>
        </p:spPr>
        <p:txBody>
          <a:bodyPr wrap="square" rtlCol="0">
            <a:spAutoFit/>
          </a:bodyPr>
          <a:lstStyle/>
          <a:p>
            <a:r>
              <a:rPr lang="zh-CN" altLang="en-US" sz="2400" dirty="0" smtClean="0"/>
              <a:t>        演讲者在演讲者具有双重身份，一是代表全国人民的总统；二是作为人民中的一员。因为是总统所以他要代表人民说话，要赋予演讲以普遍的意义；是人民中的一员，因此没有把自己的位子摆的比别人高。和人民一起共同仰视这些人民的英雄。</a:t>
            </a:r>
            <a:endParaRPr lang="en-US" altLang="zh-CN" sz="2400" dirty="0" smtClean="0"/>
          </a:p>
          <a:p>
            <a:r>
              <a:rPr lang="zh-CN" altLang="en-US" sz="2400" dirty="0" smtClean="0"/>
              <a:t>         作者抓住令人感动的生活细节，对七位航天英雄展开深情的追忆。使人们感到原来这些英雄也是平凡的人。正因如此他的演讲才如此令人感动。</a:t>
            </a:r>
            <a:endParaRPr lang="zh-CN" altLang="en-US" sz="2400" dirty="0"/>
          </a:p>
        </p:txBody>
      </p:sp>
      <p:sp>
        <p:nvSpPr>
          <p:cNvPr id="4" name="圆角矩形 3"/>
          <p:cNvSpPr/>
          <p:nvPr/>
        </p:nvSpPr>
        <p:spPr>
          <a:xfrm>
            <a:off x="2833141" y="1618939"/>
            <a:ext cx="2398426" cy="7345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演讲者的姿态</a:t>
            </a:r>
            <a:endParaRPr lang="zh-CN" altLang="en-US" sz="2400" dirty="0"/>
          </a:p>
        </p:txBody>
      </p:sp>
      <p:sp>
        <p:nvSpPr>
          <p:cNvPr id="5" name="笑脸 4"/>
          <p:cNvSpPr/>
          <p:nvPr/>
        </p:nvSpPr>
        <p:spPr>
          <a:xfrm>
            <a:off x="2158583" y="1723870"/>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7983927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12192000" cy="6858001"/>
          </a:xfrm>
          <a:prstGeom prst="rect">
            <a:avLst/>
          </a:prstGeom>
        </p:spPr>
      </p:pic>
      <p:sp>
        <p:nvSpPr>
          <p:cNvPr id="2" name="笑脸 1"/>
          <p:cNvSpPr/>
          <p:nvPr/>
        </p:nvSpPr>
        <p:spPr>
          <a:xfrm>
            <a:off x="1753849" y="876929"/>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圆角矩形 2"/>
          <p:cNvSpPr/>
          <p:nvPr/>
        </p:nvSpPr>
        <p:spPr>
          <a:xfrm>
            <a:off x="2608288" y="801979"/>
            <a:ext cx="2098623" cy="67455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认识演讲词</a:t>
            </a:r>
            <a:endParaRPr lang="zh-CN" altLang="en-US" sz="2400" dirty="0"/>
          </a:p>
        </p:txBody>
      </p:sp>
      <p:sp>
        <p:nvSpPr>
          <p:cNvPr id="4" name="文本框 3"/>
          <p:cNvSpPr txBox="1"/>
          <p:nvPr/>
        </p:nvSpPr>
        <p:spPr>
          <a:xfrm>
            <a:off x="3057993" y="2089775"/>
            <a:ext cx="7450111" cy="4154984"/>
          </a:xfrm>
          <a:prstGeom prst="rect">
            <a:avLst/>
          </a:prstGeom>
          <a:solidFill>
            <a:schemeClr val="accent1">
              <a:lumMod val="60000"/>
              <a:lumOff val="40000"/>
            </a:schemeClr>
          </a:solidFill>
        </p:spPr>
        <p:txBody>
          <a:bodyPr wrap="square" rtlCol="0">
            <a:spAutoFit/>
          </a:bodyPr>
          <a:lstStyle/>
          <a:p>
            <a:r>
              <a:rPr lang="zh-CN" altLang="en-US" sz="2400" dirty="0" smtClean="0"/>
              <a:t>         演讲词，是指在重要场合或群众集会上发表的文稿。用它来交流思想，表达感情，发表意见及提出号召等。</a:t>
            </a:r>
            <a:endParaRPr lang="en-US" altLang="zh-CN" sz="2400" dirty="0" smtClean="0"/>
          </a:p>
          <a:p>
            <a:r>
              <a:rPr lang="en-US" altLang="zh-CN" sz="2400" dirty="0" smtClean="0"/>
              <a:t>                </a:t>
            </a:r>
            <a:r>
              <a:rPr lang="zh-CN" altLang="en-US" sz="2400" dirty="0" smtClean="0"/>
              <a:t>叙事型</a:t>
            </a:r>
            <a:endParaRPr lang="en-US" altLang="zh-CN" sz="2400" dirty="0" smtClean="0"/>
          </a:p>
          <a:p>
            <a:endParaRPr lang="en-US" altLang="zh-CN" sz="2400" dirty="0" smtClean="0"/>
          </a:p>
          <a:p>
            <a:r>
              <a:rPr lang="zh-CN" altLang="en-US" sz="2400" dirty="0" smtClean="0"/>
              <a:t>类型</a:t>
            </a:r>
            <a:r>
              <a:rPr lang="en-US" altLang="zh-CN" sz="2400" dirty="0" smtClean="0"/>
              <a:t>       </a:t>
            </a:r>
            <a:r>
              <a:rPr lang="zh-CN" altLang="en-US" sz="2400" dirty="0" smtClean="0"/>
              <a:t>说理型</a:t>
            </a:r>
            <a:endParaRPr lang="en-US" altLang="zh-CN" sz="2400" dirty="0"/>
          </a:p>
          <a:p>
            <a:r>
              <a:rPr lang="zh-CN" altLang="en-US" sz="2400" dirty="0" smtClean="0"/>
              <a:t>      </a:t>
            </a:r>
            <a:endParaRPr lang="en-US" altLang="zh-CN" sz="2400" dirty="0" smtClean="0"/>
          </a:p>
          <a:p>
            <a:r>
              <a:rPr lang="en-US" altLang="zh-CN" sz="2400" dirty="0" smtClean="0"/>
              <a:t>                 </a:t>
            </a:r>
            <a:r>
              <a:rPr lang="zh-CN" altLang="en-US" sz="2400" dirty="0" smtClean="0"/>
              <a:t>抒情型</a:t>
            </a:r>
            <a:endParaRPr lang="en-US" altLang="zh-CN" sz="2400" dirty="0" smtClean="0"/>
          </a:p>
          <a:p>
            <a:r>
              <a:rPr lang="en-US" altLang="zh-CN" sz="2400" dirty="0"/>
              <a:t> </a:t>
            </a:r>
            <a:endParaRPr lang="en-US" altLang="zh-CN" sz="2400" dirty="0" smtClean="0"/>
          </a:p>
          <a:p>
            <a:r>
              <a:rPr lang="zh-CN" altLang="en-US" sz="2400" dirty="0" smtClean="0"/>
              <a:t>     特点：针对性、鲜明性、条理性、通俗性和适当的感情色彩</a:t>
            </a:r>
            <a:endParaRPr lang="zh-CN" altLang="en-US" sz="2400" dirty="0"/>
          </a:p>
        </p:txBody>
      </p:sp>
      <p:sp>
        <p:nvSpPr>
          <p:cNvPr id="5" name="左大括号 4"/>
          <p:cNvSpPr/>
          <p:nvPr/>
        </p:nvSpPr>
        <p:spPr>
          <a:xfrm>
            <a:off x="3942413" y="3342808"/>
            <a:ext cx="254833" cy="1648918"/>
          </a:xfrm>
          <a:prstGeom prst="leftBrace">
            <a:avLst/>
          </a:prstGeom>
          <a:solidFill>
            <a:srgbClr val="92D050"/>
          </a:solidFill>
          <a:ln>
            <a:solidFill>
              <a:srgbClr val="00B05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35872252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
            <a:ext cx="12192001" cy="6869152"/>
          </a:xfrm>
          <a:prstGeom prst="rect">
            <a:avLst/>
          </a:prstGeom>
        </p:spPr>
      </p:pic>
      <p:sp>
        <p:nvSpPr>
          <p:cNvPr id="2" name="文本框 1"/>
          <p:cNvSpPr txBox="1"/>
          <p:nvPr/>
        </p:nvSpPr>
        <p:spPr>
          <a:xfrm>
            <a:off x="2278504" y="1304144"/>
            <a:ext cx="8724275" cy="4801314"/>
          </a:xfrm>
          <a:prstGeom prst="rect">
            <a:avLst/>
          </a:prstGeom>
          <a:noFill/>
        </p:spPr>
        <p:txBody>
          <a:bodyPr wrap="square" rtlCol="0">
            <a:spAutoFit/>
          </a:bodyPr>
          <a:lstStyle/>
          <a:p>
            <a:endParaRPr lang="en-US" altLang="zh-CN" dirty="0"/>
          </a:p>
          <a:p>
            <a:r>
              <a:rPr lang="zh-CN" altLang="en-US" sz="2400" dirty="0" smtClean="0"/>
              <a:t>        演讲词没有固定的格式，可以根据不同的对象、时间以及所讲的问题自由灵活的安排结构。但其主要的写作格式有</a:t>
            </a:r>
            <a:r>
              <a:rPr lang="zh-CN" altLang="en-US" sz="2400" dirty="0" smtClean="0">
                <a:solidFill>
                  <a:srgbClr val="FF0000"/>
                </a:solidFill>
              </a:rPr>
              <a:t>标题</a:t>
            </a:r>
            <a:r>
              <a:rPr lang="zh-CN" altLang="en-US" sz="2400" dirty="0" smtClean="0"/>
              <a:t>和</a:t>
            </a:r>
            <a:r>
              <a:rPr lang="zh-CN" altLang="en-US" sz="2400" dirty="0" smtClean="0">
                <a:solidFill>
                  <a:srgbClr val="FF0000"/>
                </a:solidFill>
              </a:rPr>
              <a:t>正文。</a:t>
            </a:r>
            <a:endParaRPr lang="en-US" altLang="zh-CN" sz="2400" dirty="0" smtClean="0">
              <a:solidFill>
                <a:srgbClr val="FF0000"/>
              </a:solidFill>
            </a:endParaRPr>
          </a:p>
          <a:p>
            <a:r>
              <a:rPr lang="en-US" altLang="zh-CN" sz="2400" dirty="0">
                <a:solidFill>
                  <a:srgbClr val="FF0000"/>
                </a:solidFill>
              </a:rPr>
              <a:t> </a:t>
            </a:r>
            <a:r>
              <a:rPr lang="en-US" altLang="zh-CN" sz="2400" dirty="0" smtClean="0"/>
              <a:t>1</a:t>
            </a:r>
            <a:r>
              <a:rPr lang="en-US" altLang="zh-CN" sz="2400" dirty="0"/>
              <a:t>.</a:t>
            </a:r>
            <a:r>
              <a:rPr lang="zh-CN" altLang="en-US" sz="2400" dirty="0"/>
              <a:t>标题</a:t>
            </a:r>
          </a:p>
          <a:p>
            <a:r>
              <a:rPr lang="zh-CN" altLang="en-US" sz="2400" dirty="0" smtClean="0"/>
              <a:t>        标题</a:t>
            </a:r>
            <a:r>
              <a:rPr lang="zh-CN" altLang="en-US" sz="2400" dirty="0"/>
              <a:t>的形式有三种：一</a:t>
            </a:r>
            <a:r>
              <a:rPr lang="zh-CN" altLang="en-US" sz="2400" dirty="0" smtClean="0"/>
              <a:t>是</a:t>
            </a:r>
            <a:r>
              <a:rPr lang="zh-CN" altLang="en-US" sz="2400" dirty="0"/>
              <a:t>报刊</a:t>
            </a:r>
            <a:r>
              <a:rPr lang="zh-CN" altLang="en-US" sz="2400" dirty="0" smtClean="0"/>
              <a:t>编辑</a:t>
            </a:r>
            <a:r>
              <a:rPr lang="zh-CN" altLang="en-US" sz="2400" dirty="0"/>
              <a:t>者在登报时加上去的，不是作者自己拟定的</a:t>
            </a:r>
            <a:r>
              <a:rPr lang="zh-CN" altLang="en-US" sz="2400" dirty="0" smtClean="0"/>
              <a:t>；</a:t>
            </a:r>
            <a:r>
              <a:rPr lang="zh-CN" altLang="en-US" sz="2400" dirty="0"/>
              <a:t>第二种</a:t>
            </a:r>
            <a:r>
              <a:rPr lang="zh-CN" altLang="en-US" sz="2400" dirty="0" smtClean="0"/>
              <a:t>是</a:t>
            </a:r>
            <a:r>
              <a:rPr lang="zh-CN" altLang="en-US" sz="2400" dirty="0"/>
              <a:t>由作者拟定正题，发表时编辑者再加上</a:t>
            </a:r>
            <a:r>
              <a:rPr lang="zh-CN" altLang="en-US" sz="2400" dirty="0" smtClean="0"/>
              <a:t>副题；第三种</a:t>
            </a:r>
            <a:r>
              <a:rPr lang="zh-CN" altLang="en-US" sz="2400" dirty="0"/>
              <a:t>是作者拟定正题，题下注明作者</a:t>
            </a:r>
            <a:r>
              <a:rPr lang="zh-CN" altLang="en-US" sz="2400" dirty="0" smtClean="0"/>
              <a:t>姓名。</a:t>
            </a:r>
            <a:endParaRPr lang="zh-CN" altLang="en-US" sz="2400" dirty="0"/>
          </a:p>
          <a:p>
            <a:r>
              <a:rPr lang="en-US" altLang="zh-CN" sz="2400" dirty="0"/>
              <a:t>2.</a:t>
            </a:r>
            <a:r>
              <a:rPr lang="zh-CN" altLang="en-US" sz="2400" dirty="0"/>
              <a:t>正文</a:t>
            </a:r>
          </a:p>
          <a:p>
            <a:r>
              <a:rPr lang="zh-CN" altLang="en-US" sz="2400" dirty="0" smtClean="0"/>
              <a:t>        正文</a:t>
            </a:r>
            <a:r>
              <a:rPr lang="zh-CN" altLang="en-US" sz="2400" dirty="0"/>
              <a:t>的结构，一般开头先是针对会者的称呼，接着开始讲话，要造成一种气氛，引起听众注意，控制会场的情绪。主体部分全面展开论述，突出讲话中心，把全部所要表达的内容逐层交待清楚，给观众留下深刻的印象，结尾部分总结全文，表明态度</a:t>
            </a:r>
            <a:r>
              <a:rPr lang="zh-CN" altLang="en-US" sz="2400" dirty="0" smtClean="0"/>
              <a:t>。</a:t>
            </a:r>
            <a:endParaRPr lang="zh-CN" altLang="en-US" sz="2400" dirty="0"/>
          </a:p>
        </p:txBody>
      </p:sp>
      <p:sp>
        <p:nvSpPr>
          <p:cNvPr id="3" name="圆角矩形 2"/>
          <p:cNvSpPr/>
          <p:nvPr/>
        </p:nvSpPr>
        <p:spPr>
          <a:xfrm>
            <a:off x="1843791" y="689547"/>
            <a:ext cx="2788170" cy="614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zh-CN" altLang="en-US" sz="2400" dirty="0">
                <a:solidFill>
                  <a:schemeClr val="bg1"/>
                </a:solidFill>
              </a:rPr>
              <a:t>演讲词的写作格式</a:t>
            </a:r>
            <a:endParaRPr lang="en-US" altLang="zh-CN" sz="2400" dirty="0">
              <a:solidFill>
                <a:schemeClr val="bg1"/>
              </a:solidFill>
            </a:endParaRPr>
          </a:p>
        </p:txBody>
      </p:sp>
    </p:spTree>
    <p:extLst>
      <p:ext uri="{BB962C8B-B14F-4D97-AF65-F5344CB8AC3E}">
        <p14:creationId xmlns:p14="http://schemas.microsoft.com/office/powerpoint/2010/main" val="26244784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2804"/>
            <a:ext cx="12192001" cy="6870804"/>
          </a:xfrm>
          <a:prstGeom prst="rect">
            <a:avLst/>
          </a:prstGeom>
        </p:spPr>
      </p:pic>
      <p:sp>
        <p:nvSpPr>
          <p:cNvPr id="2" name="圆角矩形 1"/>
          <p:cNvSpPr/>
          <p:nvPr/>
        </p:nvSpPr>
        <p:spPr>
          <a:xfrm>
            <a:off x="1678898" y="749508"/>
            <a:ext cx="3342807" cy="70453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演讲词写作的注意事项</a:t>
            </a:r>
            <a:endParaRPr lang="zh-CN" altLang="en-US" sz="2400" dirty="0"/>
          </a:p>
        </p:txBody>
      </p:sp>
      <p:sp>
        <p:nvSpPr>
          <p:cNvPr id="3" name="文本框 2"/>
          <p:cNvSpPr txBox="1"/>
          <p:nvPr/>
        </p:nvSpPr>
        <p:spPr>
          <a:xfrm>
            <a:off x="1903751" y="2053652"/>
            <a:ext cx="7674963" cy="3785652"/>
          </a:xfrm>
          <a:prstGeom prst="rect">
            <a:avLst/>
          </a:prstGeom>
          <a:noFill/>
        </p:spPr>
        <p:txBody>
          <a:bodyPr wrap="square" rtlCol="0">
            <a:spAutoFit/>
          </a:bodyPr>
          <a:lstStyle/>
          <a:p>
            <a:r>
              <a:rPr lang="zh-CN" altLang="en-US" sz="2400" dirty="0" smtClean="0"/>
              <a:t>       第一：要</a:t>
            </a:r>
            <a:r>
              <a:rPr lang="zh-CN" altLang="en-US" sz="2400" dirty="0"/>
              <a:t>弄清演讲的目的</a:t>
            </a:r>
            <a:r>
              <a:rPr lang="zh-CN" altLang="en-US" sz="2400" dirty="0" smtClean="0"/>
              <a:t>，中心</a:t>
            </a:r>
            <a:r>
              <a:rPr lang="zh-CN" altLang="en-US" sz="2400" dirty="0"/>
              <a:t>必须突出。</a:t>
            </a:r>
          </a:p>
          <a:p>
            <a:r>
              <a:rPr lang="zh-CN" altLang="en-US" sz="2400" dirty="0" smtClean="0"/>
              <a:t>       第二</a:t>
            </a:r>
            <a:r>
              <a:rPr lang="zh-CN" altLang="en-US" sz="2400" dirty="0"/>
              <a:t>：要弄清</a:t>
            </a:r>
            <a:r>
              <a:rPr lang="zh-CN" altLang="en-US" sz="2400" dirty="0" smtClean="0"/>
              <a:t>听众，就是</a:t>
            </a:r>
            <a:r>
              <a:rPr lang="zh-CN" altLang="en-US" sz="2400" dirty="0"/>
              <a:t>要弄清对什么人讲</a:t>
            </a:r>
            <a:r>
              <a:rPr lang="zh-CN" altLang="en-US" sz="2400" dirty="0" smtClean="0"/>
              <a:t>，根据听众的特点有的放矢</a:t>
            </a:r>
            <a:r>
              <a:rPr lang="zh-CN" altLang="en-US" sz="2400" dirty="0"/>
              <a:t>，</a:t>
            </a:r>
            <a:r>
              <a:rPr lang="zh-CN" altLang="en-US" sz="2400" dirty="0" smtClean="0"/>
              <a:t>才能引起共鸣。                     </a:t>
            </a:r>
            <a:endParaRPr lang="en-US" altLang="zh-CN" sz="2400" dirty="0" smtClean="0"/>
          </a:p>
          <a:p>
            <a:r>
              <a:rPr lang="zh-CN" altLang="en-US" sz="2400" dirty="0" smtClean="0"/>
              <a:t>       第三</a:t>
            </a:r>
            <a:r>
              <a:rPr lang="zh-CN" altLang="en-US" sz="2400" dirty="0"/>
              <a:t>：内容要新鲜，材料要充实</a:t>
            </a:r>
            <a:r>
              <a:rPr lang="zh-CN" altLang="en-US" sz="2400" dirty="0" smtClean="0"/>
              <a:t>，有</a:t>
            </a:r>
            <a:r>
              <a:rPr lang="zh-CN" altLang="en-US" sz="2400" dirty="0"/>
              <a:t>吸引力，听众才会觉得有收获。</a:t>
            </a:r>
          </a:p>
          <a:p>
            <a:r>
              <a:rPr lang="zh-CN" altLang="en-US" sz="2400" dirty="0" smtClean="0"/>
              <a:t>       第四</a:t>
            </a:r>
            <a:r>
              <a:rPr lang="zh-CN" altLang="en-US" sz="2400" dirty="0"/>
              <a:t>：结构要清晰，条理要层层展开，要有一以贯之的</a:t>
            </a:r>
            <a:r>
              <a:rPr lang="zh-CN" altLang="en-US" sz="2400" dirty="0" smtClean="0"/>
              <a:t>线索</a:t>
            </a:r>
            <a:r>
              <a:rPr lang="zh-CN" altLang="en-US" sz="2400" dirty="0"/>
              <a:t>，</a:t>
            </a:r>
            <a:r>
              <a:rPr lang="zh-CN" altLang="en-US" sz="2400" dirty="0" smtClean="0"/>
              <a:t>也</a:t>
            </a:r>
            <a:r>
              <a:rPr lang="zh-CN" altLang="en-US" sz="2400" dirty="0"/>
              <a:t>才会有较强的说服力和感染力；结构层次分明，脉络清晰。</a:t>
            </a:r>
          </a:p>
          <a:p>
            <a:r>
              <a:rPr lang="zh-CN" altLang="en-US" sz="2400" dirty="0" smtClean="0"/>
              <a:t>       第五</a:t>
            </a:r>
            <a:r>
              <a:rPr lang="zh-CN" altLang="en-US" sz="2400" dirty="0"/>
              <a:t>：语言要生动，口语化，多用短句，流畅而有节奏，这样才适宜于演讲的氛围</a:t>
            </a:r>
            <a:r>
              <a:rPr lang="zh-CN" altLang="en-US" sz="2400" dirty="0" smtClean="0"/>
              <a:t>。</a:t>
            </a:r>
            <a:endParaRPr lang="zh-CN" altLang="en-US" sz="2400" dirty="0"/>
          </a:p>
        </p:txBody>
      </p:sp>
    </p:spTree>
    <p:extLst>
      <p:ext uri="{BB962C8B-B14F-4D97-AF65-F5344CB8AC3E}">
        <p14:creationId xmlns:p14="http://schemas.microsoft.com/office/powerpoint/2010/main" val="174852748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矩形 1"/>
          <p:cNvSpPr/>
          <p:nvPr/>
        </p:nvSpPr>
        <p:spPr>
          <a:xfrm>
            <a:off x="2668250" y="2504475"/>
            <a:ext cx="6096000" cy="3046988"/>
          </a:xfrm>
          <a:prstGeom prst="rect">
            <a:avLst/>
          </a:prstGeom>
        </p:spPr>
        <p:txBody>
          <a:bodyPr>
            <a:spAutoFit/>
          </a:bodyPr>
          <a:lstStyle/>
          <a:p>
            <a:pPr lvl="0"/>
            <a:r>
              <a:rPr lang="zh-CN" altLang="en-US" sz="2400" dirty="0" smtClean="0">
                <a:solidFill>
                  <a:prstClr val="black"/>
                </a:solidFill>
              </a:rPr>
              <a:t>    其一：    美国</a:t>
            </a:r>
            <a:r>
              <a:rPr lang="zh-CN" altLang="en-US" sz="2400" dirty="0">
                <a:solidFill>
                  <a:prstClr val="black"/>
                </a:solidFill>
              </a:rPr>
              <a:t>“挑战号”航天飞机虽然已经陨落，但七位航天英雄却留给人类深深的震撼。在今天的学习生活中，什么样的人最让你敬佩，能够称得上真正的英雄呢？</a:t>
            </a:r>
            <a:r>
              <a:rPr lang="zh-CN" altLang="en-US" sz="2400" dirty="0" smtClean="0">
                <a:solidFill>
                  <a:prstClr val="black"/>
                </a:solidFill>
              </a:rPr>
              <a:t>请以“英雄”为话题写</a:t>
            </a:r>
            <a:r>
              <a:rPr lang="zh-CN" altLang="en-US" sz="2400" dirty="0">
                <a:solidFill>
                  <a:prstClr val="black"/>
                </a:solidFill>
              </a:rPr>
              <a:t>一篇文章</a:t>
            </a:r>
            <a:r>
              <a:rPr lang="zh-CN" altLang="en-US" sz="2400" dirty="0" smtClean="0">
                <a:solidFill>
                  <a:prstClr val="black"/>
                </a:solidFill>
              </a:rPr>
              <a:t>。</a:t>
            </a:r>
            <a:endParaRPr lang="en-US" altLang="zh-CN" sz="2400" dirty="0" smtClean="0">
              <a:solidFill>
                <a:prstClr val="black"/>
              </a:solidFill>
            </a:endParaRPr>
          </a:p>
          <a:p>
            <a:pPr lvl="0"/>
            <a:r>
              <a:rPr lang="zh-CN" altLang="en-US" sz="2400" dirty="0" smtClean="0">
                <a:solidFill>
                  <a:prstClr val="black"/>
                </a:solidFill>
              </a:rPr>
              <a:t>参考题目：</a:t>
            </a:r>
            <a:r>
              <a:rPr lang="en-US" altLang="zh-CN" sz="2400" dirty="0" smtClean="0">
                <a:solidFill>
                  <a:prstClr val="black"/>
                </a:solidFill>
              </a:rPr>
              <a:t>《</a:t>
            </a:r>
            <a:r>
              <a:rPr lang="zh-CN" altLang="en-US" sz="2400" dirty="0" smtClean="0">
                <a:solidFill>
                  <a:prstClr val="black"/>
                </a:solidFill>
              </a:rPr>
              <a:t>我心中的英雄</a:t>
            </a:r>
            <a:r>
              <a:rPr lang="en-US" altLang="zh-CN" sz="2400" dirty="0" smtClean="0">
                <a:solidFill>
                  <a:prstClr val="black"/>
                </a:solidFill>
              </a:rPr>
              <a:t>》</a:t>
            </a:r>
          </a:p>
          <a:p>
            <a:pPr lvl="0"/>
            <a:r>
              <a:rPr lang="en-US" altLang="zh-CN" sz="2400" dirty="0">
                <a:solidFill>
                  <a:prstClr val="black"/>
                </a:solidFill>
              </a:rPr>
              <a:t> </a:t>
            </a:r>
            <a:r>
              <a:rPr lang="en-US" altLang="zh-CN" sz="2400" dirty="0" smtClean="0">
                <a:solidFill>
                  <a:prstClr val="black"/>
                </a:solidFill>
              </a:rPr>
              <a:t>                      《</a:t>
            </a:r>
            <a:r>
              <a:rPr lang="zh-CN" altLang="en-US" sz="2400" dirty="0" smtClean="0">
                <a:solidFill>
                  <a:prstClr val="black"/>
                </a:solidFill>
              </a:rPr>
              <a:t>英雄本色</a:t>
            </a:r>
            <a:r>
              <a:rPr lang="en-US" altLang="zh-CN" sz="2400" dirty="0" smtClean="0">
                <a:solidFill>
                  <a:prstClr val="black"/>
                </a:solidFill>
              </a:rPr>
              <a:t>》</a:t>
            </a:r>
          </a:p>
          <a:p>
            <a:pPr lvl="0"/>
            <a:r>
              <a:rPr lang="en-US" altLang="zh-CN" sz="2400" dirty="0">
                <a:solidFill>
                  <a:prstClr val="black"/>
                </a:solidFill>
              </a:rPr>
              <a:t> </a:t>
            </a:r>
            <a:r>
              <a:rPr lang="en-US" altLang="zh-CN" sz="2400" dirty="0" smtClean="0">
                <a:solidFill>
                  <a:prstClr val="black"/>
                </a:solidFill>
              </a:rPr>
              <a:t>                      《</a:t>
            </a:r>
            <a:r>
              <a:rPr lang="zh-CN" altLang="en-US" sz="2400" dirty="0" smtClean="0">
                <a:solidFill>
                  <a:prstClr val="black"/>
                </a:solidFill>
              </a:rPr>
              <a:t>我的英雄梦</a:t>
            </a:r>
            <a:r>
              <a:rPr lang="en-US" altLang="zh-CN" sz="2400" dirty="0" smtClean="0">
                <a:solidFill>
                  <a:prstClr val="black"/>
                </a:solidFill>
              </a:rPr>
              <a:t>》</a:t>
            </a:r>
            <a:endParaRPr lang="zh-CN" altLang="en-US" sz="2400" dirty="0">
              <a:solidFill>
                <a:prstClr val="black"/>
              </a:solidFill>
            </a:endParaRPr>
          </a:p>
        </p:txBody>
      </p:sp>
      <p:sp>
        <p:nvSpPr>
          <p:cNvPr id="3" name="笑脸 2"/>
          <p:cNvSpPr/>
          <p:nvPr/>
        </p:nvSpPr>
        <p:spPr>
          <a:xfrm>
            <a:off x="1693889" y="1528996"/>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圆角矩形 3"/>
          <p:cNvSpPr/>
          <p:nvPr/>
        </p:nvSpPr>
        <p:spPr>
          <a:xfrm>
            <a:off x="2563319" y="1527720"/>
            <a:ext cx="1828800" cy="524656"/>
          </a:xfrm>
          <a:prstGeom prst="roundRect">
            <a:avLst>
              <a:gd name="adj"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课后作业</a:t>
            </a:r>
            <a:endParaRPr lang="zh-CN" altLang="en-US" sz="2400" dirty="0"/>
          </a:p>
        </p:txBody>
      </p:sp>
    </p:spTree>
    <p:extLst>
      <p:ext uri="{BB962C8B-B14F-4D97-AF65-F5344CB8AC3E}">
        <p14:creationId xmlns:p14="http://schemas.microsoft.com/office/powerpoint/2010/main" val="1564808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4" name="Group 9"/>
          <p:cNvGrpSpPr>
            <a:grpSpLocks/>
          </p:cNvGrpSpPr>
          <p:nvPr/>
        </p:nvGrpSpPr>
        <p:grpSpPr bwMode="auto">
          <a:xfrm>
            <a:off x="5182902" y="2328888"/>
            <a:ext cx="1763713" cy="2133600"/>
            <a:chOff x="2880" y="2126"/>
            <a:chExt cx="1111" cy="1344"/>
          </a:xfrm>
        </p:grpSpPr>
        <p:sp>
          <p:nvSpPr>
            <p:cNvPr id="5" name="Line 10"/>
            <p:cNvSpPr>
              <a:spLocks noChangeShapeType="1"/>
            </p:cNvSpPr>
            <p:nvPr/>
          </p:nvSpPr>
          <p:spPr bwMode="gray">
            <a:xfrm flipV="1">
              <a:off x="2887" y="2126"/>
              <a:ext cx="912" cy="658"/>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6" name="Line 11"/>
            <p:cNvSpPr>
              <a:spLocks noChangeShapeType="1"/>
            </p:cNvSpPr>
            <p:nvPr/>
          </p:nvSpPr>
          <p:spPr bwMode="gray">
            <a:xfrm flipV="1">
              <a:off x="2887" y="2784"/>
              <a:ext cx="1104" cy="0"/>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7" name="Line 12"/>
            <p:cNvSpPr>
              <a:spLocks noChangeShapeType="1"/>
            </p:cNvSpPr>
            <p:nvPr/>
          </p:nvSpPr>
          <p:spPr bwMode="gray">
            <a:xfrm>
              <a:off x="2880" y="2791"/>
              <a:ext cx="878" cy="679"/>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grpSp>
        <p:nvGrpSpPr>
          <p:cNvPr id="8" name="Group 13"/>
          <p:cNvGrpSpPr>
            <a:grpSpLocks/>
          </p:cNvGrpSpPr>
          <p:nvPr/>
        </p:nvGrpSpPr>
        <p:grpSpPr bwMode="auto">
          <a:xfrm flipH="1">
            <a:off x="3430302" y="2317776"/>
            <a:ext cx="1763713" cy="2133600"/>
            <a:chOff x="2880" y="2126"/>
            <a:chExt cx="1111" cy="1344"/>
          </a:xfrm>
        </p:grpSpPr>
        <p:sp>
          <p:nvSpPr>
            <p:cNvPr id="9" name="Line 14"/>
            <p:cNvSpPr>
              <a:spLocks noChangeShapeType="1"/>
            </p:cNvSpPr>
            <p:nvPr/>
          </p:nvSpPr>
          <p:spPr bwMode="gray">
            <a:xfrm flipV="1">
              <a:off x="2887" y="2126"/>
              <a:ext cx="912" cy="658"/>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0" name="Line 15"/>
            <p:cNvSpPr>
              <a:spLocks noChangeShapeType="1"/>
            </p:cNvSpPr>
            <p:nvPr/>
          </p:nvSpPr>
          <p:spPr bwMode="gray">
            <a:xfrm flipV="1">
              <a:off x="2887" y="2784"/>
              <a:ext cx="1104" cy="0"/>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sp>
          <p:nvSpPr>
            <p:cNvPr id="11" name="Line 16"/>
            <p:cNvSpPr>
              <a:spLocks noChangeShapeType="1"/>
            </p:cNvSpPr>
            <p:nvPr/>
          </p:nvSpPr>
          <p:spPr bwMode="gray">
            <a:xfrm>
              <a:off x="2880" y="2791"/>
              <a:ext cx="878" cy="679"/>
            </a:xfrm>
            <a:prstGeom prst="line">
              <a:avLst/>
            </a:prstGeom>
            <a:noFill/>
            <a:ln w="38100" cap="rnd">
              <a:solidFill>
                <a:srgbClr val="4D4D4D"/>
              </a:solidFill>
              <a:prstDash val="sysDot"/>
              <a:round/>
              <a:headEnd/>
              <a:tailEnd type="triangle" w="lg"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p>
          </p:txBody>
        </p:sp>
      </p:grpSp>
      <p:sp>
        <p:nvSpPr>
          <p:cNvPr id="12" name="Oval 18"/>
          <p:cNvSpPr>
            <a:spLocks noChangeArrowheads="1"/>
          </p:cNvSpPr>
          <p:nvPr/>
        </p:nvSpPr>
        <p:spPr bwMode="gray">
          <a:xfrm>
            <a:off x="3997040" y="2306663"/>
            <a:ext cx="2327275" cy="2327275"/>
          </a:xfrm>
          <a:prstGeom prst="ellipse">
            <a:avLst/>
          </a:prstGeom>
          <a:gradFill rotWithShape="1">
            <a:gsLst>
              <a:gs pos="0">
                <a:srgbClr val="0383F7">
                  <a:gamma/>
                  <a:tint val="10196"/>
                  <a:invGamma/>
                </a:srgbClr>
              </a:gs>
              <a:gs pos="50000">
                <a:srgbClr val="0383F7"/>
              </a:gs>
              <a:gs pos="100000">
                <a:srgbClr val="0383F7">
                  <a:gamma/>
                  <a:tint val="10196"/>
                  <a:invGamma/>
                </a:srgbClr>
              </a:gs>
            </a:gsLst>
            <a:lin ang="5400000" scaled="1"/>
          </a:gradFill>
          <a:ln w="12700">
            <a:solidFill>
              <a:srgbClr val="2F6ACB"/>
            </a:solidFill>
            <a:round/>
            <a:headEnd/>
            <a:tailEnd/>
          </a:ln>
          <a:effectLst>
            <a:outerShdw dist="50800" dir="5400000" algn="ctr" rotWithShape="0">
              <a:schemeClr val="bg2">
                <a:alpha val="50000"/>
              </a:schemeClr>
            </a:outerShdw>
          </a:effectLst>
        </p:spPr>
        <p:txBody>
          <a:bodyPr wrap="none" anchor="ctr"/>
          <a:lstStyle/>
          <a:p>
            <a:endParaRPr lang="zh-CN" altLang="en-US"/>
          </a:p>
        </p:txBody>
      </p:sp>
      <p:sp>
        <p:nvSpPr>
          <p:cNvPr id="13" name="Oval 19"/>
          <p:cNvSpPr>
            <a:spLocks noChangeArrowheads="1"/>
          </p:cNvSpPr>
          <p:nvPr/>
        </p:nvSpPr>
        <p:spPr bwMode="gray">
          <a:xfrm>
            <a:off x="4030378" y="2340001"/>
            <a:ext cx="2241550" cy="2241550"/>
          </a:xfrm>
          <a:prstGeom prst="ellipse">
            <a:avLst/>
          </a:prstGeom>
          <a:gradFill rotWithShape="1">
            <a:gsLst>
              <a:gs pos="0">
                <a:srgbClr val="B6E7F6"/>
              </a:gs>
              <a:gs pos="50000">
                <a:srgbClr val="3958BD"/>
              </a:gs>
              <a:gs pos="100000">
                <a:srgbClr val="B6E7F6"/>
              </a:gs>
            </a:gsLst>
            <a:lin ang="5400000" scaled="1"/>
          </a:gradFill>
          <a:ln w="19050">
            <a:solidFill>
              <a:srgbClr val="3376C7">
                <a:alpha val="2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4" name="Text Box 20"/>
          <p:cNvSpPr txBox="1">
            <a:spLocks noChangeArrowheads="1"/>
          </p:cNvSpPr>
          <p:nvPr/>
        </p:nvSpPr>
        <p:spPr bwMode="gray">
          <a:xfrm>
            <a:off x="3973227" y="2927376"/>
            <a:ext cx="2362200" cy="106680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pPr>
            <a:r>
              <a:rPr lang="en-US" altLang="zh-CN" sz="3200" b="1">
                <a:solidFill>
                  <a:srgbClr val="FFFFFF"/>
                </a:solidFill>
                <a:ea typeface="宋体" panose="02010600030101010101" pitchFamily="2" charset="-122"/>
              </a:rPr>
              <a:t>Title in here</a:t>
            </a:r>
          </a:p>
        </p:txBody>
      </p:sp>
      <p:grpSp>
        <p:nvGrpSpPr>
          <p:cNvPr id="15" name="Group 22"/>
          <p:cNvGrpSpPr>
            <a:grpSpLocks/>
          </p:cNvGrpSpPr>
          <p:nvPr/>
        </p:nvGrpSpPr>
        <p:grpSpPr bwMode="auto">
          <a:xfrm>
            <a:off x="6587840" y="4397401"/>
            <a:ext cx="492125" cy="492125"/>
            <a:chOff x="3745" y="1818"/>
            <a:chExt cx="382" cy="382"/>
          </a:xfrm>
        </p:grpSpPr>
        <p:sp>
          <p:nvSpPr>
            <p:cNvPr id="16" name="Oval 23"/>
            <p:cNvSpPr>
              <a:spLocks noChangeArrowheads="1"/>
            </p:cNvSpPr>
            <p:nvPr/>
          </p:nvSpPr>
          <p:spPr bwMode="gray">
            <a:xfrm>
              <a:off x="3745" y="1818"/>
              <a:ext cx="382" cy="382"/>
            </a:xfrm>
            <a:prstGeom prst="ellipse">
              <a:avLst/>
            </a:prstGeom>
            <a:gradFill rotWithShape="1">
              <a:gsLst>
                <a:gs pos="0">
                  <a:schemeClr val="accent1">
                    <a:gamma/>
                    <a:tint val="69804"/>
                    <a:invGamma/>
                  </a:schemeClr>
                </a:gs>
                <a:gs pos="50000">
                  <a:schemeClr val="accent1"/>
                </a:gs>
                <a:gs pos="100000">
                  <a:schemeClr val="accent1">
                    <a:gamma/>
                    <a:tint val="69804"/>
                    <a:invGamma/>
                  </a:schemeClr>
                </a:gs>
              </a:gsLst>
              <a:lin ang="5400000" scaled="1"/>
            </a:gradFill>
            <a:ln w="6350">
              <a:solidFill>
                <a:schemeClr val="accent1"/>
              </a:solidFill>
              <a:round/>
              <a:headEnd/>
              <a:tailEnd/>
            </a:ln>
            <a:effectLst>
              <a:outerShdw dist="38100" dir="5400000" algn="ctr" rotWithShape="0">
                <a:schemeClr val="bg2"/>
              </a:outerShdw>
            </a:effectLst>
          </p:spPr>
          <p:txBody>
            <a:bodyPr wrap="none" anchor="ctr"/>
            <a:lstStyle/>
            <a:p>
              <a:endParaRPr lang="zh-CN" altLang="en-US"/>
            </a:p>
          </p:txBody>
        </p:sp>
        <p:sp>
          <p:nvSpPr>
            <p:cNvPr id="17" name="Oval 24"/>
            <p:cNvSpPr>
              <a:spLocks noChangeArrowheads="1"/>
            </p:cNvSpPr>
            <p:nvPr/>
          </p:nvSpPr>
          <p:spPr bwMode="gray">
            <a:xfrm>
              <a:off x="3756" y="1829"/>
              <a:ext cx="358" cy="360"/>
            </a:xfrm>
            <a:prstGeom prst="ellipse">
              <a:avLst/>
            </a:prstGeom>
            <a:gradFill rotWithShape="1">
              <a:gsLst>
                <a:gs pos="0">
                  <a:schemeClr val="accent1">
                    <a:gamma/>
                    <a:tint val="69804"/>
                    <a:invGamma/>
                  </a:schemeClr>
                </a:gs>
                <a:gs pos="50000">
                  <a:schemeClr val="accent1"/>
                </a:gs>
                <a:gs pos="100000">
                  <a:schemeClr val="accent1">
                    <a:gamma/>
                    <a:tint val="69804"/>
                    <a:invGamma/>
                  </a:schemeClr>
                </a:gs>
              </a:gsLst>
              <a:lin ang="5400000" scaled="1"/>
            </a:gradFill>
            <a:ln w="9525">
              <a:solidFill>
                <a:schemeClr val="accent1">
                  <a:alpha val="2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smtClean="0"/>
                <a:t>六</a:t>
              </a:r>
              <a:endParaRPr lang="zh-CN" altLang="en-US" dirty="0"/>
            </a:p>
          </p:txBody>
        </p:sp>
      </p:grpSp>
      <p:sp>
        <p:nvSpPr>
          <p:cNvPr id="19" name="Oval 26"/>
          <p:cNvSpPr>
            <a:spLocks noChangeArrowheads="1"/>
          </p:cNvSpPr>
          <p:nvPr/>
        </p:nvSpPr>
        <p:spPr bwMode="gray">
          <a:xfrm>
            <a:off x="6637052" y="1938363"/>
            <a:ext cx="492125" cy="492125"/>
          </a:xfrm>
          <a:prstGeom prst="ellipse">
            <a:avLst/>
          </a:prstGeom>
          <a:gradFill rotWithShape="1">
            <a:gsLst>
              <a:gs pos="0">
                <a:schemeClr val="hlink">
                  <a:gamma/>
                  <a:tint val="69804"/>
                  <a:invGamma/>
                </a:schemeClr>
              </a:gs>
              <a:gs pos="50000">
                <a:schemeClr val="hlink"/>
              </a:gs>
              <a:gs pos="100000">
                <a:schemeClr val="hlink">
                  <a:gamma/>
                  <a:tint val="69804"/>
                  <a:invGamma/>
                </a:schemeClr>
              </a:gs>
            </a:gsLst>
            <a:lin ang="5400000" scaled="1"/>
          </a:gradFill>
          <a:ln w="6350">
            <a:solidFill>
              <a:schemeClr val="hlink"/>
            </a:solidFill>
            <a:round/>
            <a:headEnd/>
            <a:tailEnd/>
          </a:ln>
          <a:effectLst>
            <a:outerShdw dist="38100" dir="5400000" algn="ctr" rotWithShape="0">
              <a:srgbClr val="5F5F5F"/>
            </a:outerShdw>
          </a:effectLst>
        </p:spPr>
        <p:txBody>
          <a:bodyPr wrap="none" anchor="ctr"/>
          <a:lstStyle/>
          <a:p>
            <a:r>
              <a:rPr lang="zh-CN" altLang="en-US" dirty="0" smtClean="0"/>
              <a:t>四</a:t>
            </a:r>
            <a:endParaRPr lang="zh-CN" altLang="en-US" dirty="0"/>
          </a:p>
        </p:txBody>
      </p:sp>
      <p:grpSp>
        <p:nvGrpSpPr>
          <p:cNvPr id="21" name="Group 28"/>
          <p:cNvGrpSpPr>
            <a:grpSpLocks/>
          </p:cNvGrpSpPr>
          <p:nvPr/>
        </p:nvGrpSpPr>
        <p:grpSpPr bwMode="auto">
          <a:xfrm>
            <a:off x="3336640" y="4402163"/>
            <a:ext cx="492125" cy="492125"/>
            <a:chOff x="3745" y="1818"/>
            <a:chExt cx="382" cy="382"/>
          </a:xfrm>
        </p:grpSpPr>
        <p:sp>
          <p:nvSpPr>
            <p:cNvPr id="22" name="Oval 29"/>
            <p:cNvSpPr>
              <a:spLocks noChangeArrowheads="1"/>
            </p:cNvSpPr>
            <p:nvPr/>
          </p:nvSpPr>
          <p:spPr bwMode="gray">
            <a:xfrm>
              <a:off x="3745" y="1818"/>
              <a:ext cx="382" cy="382"/>
            </a:xfrm>
            <a:prstGeom prst="ellipse">
              <a:avLst/>
            </a:prstGeom>
            <a:gradFill rotWithShape="1">
              <a:gsLst>
                <a:gs pos="0">
                  <a:schemeClr val="folHlink">
                    <a:gamma/>
                    <a:tint val="60392"/>
                    <a:invGamma/>
                  </a:schemeClr>
                </a:gs>
                <a:gs pos="50000">
                  <a:schemeClr val="folHlink"/>
                </a:gs>
                <a:gs pos="100000">
                  <a:schemeClr val="folHlink">
                    <a:gamma/>
                    <a:tint val="60392"/>
                    <a:invGamma/>
                  </a:schemeClr>
                </a:gs>
              </a:gsLst>
              <a:lin ang="5400000" scaled="1"/>
            </a:gradFill>
            <a:ln w="6350">
              <a:solidFill>
                <a:schemeClr val="folHlink"/>
              </a:solidFill>
              <a:round/>
              <a:headEnd/>
              <a:tailEnd/>
            </a:ln>
            <a:effectLst>
              <a:outerShdw dist="38100" dir="5400000" algn="ctr" rotWithShape="0">
                <a:srgbClr val="5F5F5F"/>
              </a:outerShdw>
            </a:effectLst>
          </p:spPr>
          <p:txBody>
            <a:bodyPr wrap="none" anchor="ctr"/>
            <a:lstStyle/>
            <a:p>
              <a:endParaRPr lang="zh-CN" altLang="en-US"/>
            </a:p>
          </p:txBody>
        </p:sp>
        <p:sp>
          <p:nvSpPr>
            <p:cNvPr id="23" name="Oval 30"/>
            <p:cNvSpPr>
              <a:spLocks noChangeArrowheads="1"/>
            </p:cNvSpPr>
            <p:nvPr/>
          </p:nvSpPr>
          <p:spPr bwMode="gray">
            <a:xfrm>
              <a:off x="3756" y="1829"/>
              <a:ext cx="358" cy="360"/>
            </a:xfrm>
            <a:prstGeom prst="ellipse">
              <a:avLst/>
            </a:prstGeom>
            <a:gradFill rotWithShape="1">
              <a:gsLst>
                <a:gs pos="0">
                  <a:schemeClr val="folHlink">
                    <a:gamma/>
                    <a:tint val="60392"/>
                    <a:invGamma/>
                  </a:schemeClr>
                </a:gs>
                <a:gs pos="50000">
                  <a:schemeClr val="folHlink"/>
                </a:gs>
                <a:gs pos="100000">
                  <a:schemeClr val="folHlink">
                    <a:gamma/>
                    <a:tint val="60392"/>
                    <a:invGamma/>
                  </a:schemeClr>
                </a:gs>
              </a:gsLst>
              <a:lin ang="5400000" scaled="1"/>
            </a:gradFill>
            <a:ln w="9525">
              <a:solidFill>
                <a:schemeClr val="folHlink">
                  <a:alpha val="2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smtClean="0"/>
                <a:t>三</a:t>
              </a:r>
              <a:endParaRPr lang="zh-CN" altLang="en-US" dirty="0"/>
            </a:p>
          </p:txBody>
        </p:sp>
      </p:grpSp>
      <p:grpSp>
        <p:nvGrpSpPr>
          <p:cNvPr id="24" name="Group 31"/>
          <p:cNvGrpSpPr>
            <a:grpSpLocks/>
          </p:cNvGrpSpPr>
          <p:nvPr/>
        </p:nvGrpSpPr>
        <p:grpSpPr bwMode="auto">
          <a:xfrm>
            <a:off x="3271552" y="1920901"/>
            <a:ext cx="492125" cy="492125"/>
            <a:chOff x="3745" y="1818"/>
            <a:chExt cx="382" cy="382"/>
          </a:xfrm>
        </p:grpSpPr>
        <p:sp>
          <p:nvSpPr>
            <p:cNvPr id="25" name="Oval 32"/>
            <p:cNvSpPr>
              <a:spLocks noChangeArrowheads="1"/>
            </p:cNvSpPr>
            <p:nvPr/>
          </p:nvSpPr>
          <p:spPr bwMode="gray">
            <a:xfrm>
              <a:off x="3745" y="1818"/>
              <a:ext cx="382" cy="382"/>
            </a:xfrm>
            <a:prstGeom prst="ellipse">
              <a:avLst/>
            </a:prstGeom>
            <a:gradFill rotWithShape="1">
              <a:gsLst>
                <a:gs pos="0">
                  <a:schemeClr val="accent2">
                    <a:gamma/>
                    <a:tint val="50980"/>
                    <a:invGamma/>
                  </a:schemeClr>
                </a:gs>
                <a:gs pos="50000">
                  <a:schemeClr val="accent2"/>
                </a:gs>
                <a:gs pos="100000">
                  <a:schemeClr val="accent2">
                    <a:gamma/>
                    <a:tint val="50980"/>
                    <a:invGamma/>
                  </a:schemeClr>
                </a:gs>
              </a:gsLst>
              <a:lin ang="5400000" scaled="1"/>
            </a:gradFill>
            <a:ln w="6350">
              <a:solidFill>
                <a:schemeClr val="accent2"/>
              </a:solidFill>
              <a:round/>
              <a:headEnd/>
              <a:tailEnd/>
            </a:ln>
            <a:effectLst>
              <a:outerShdw dist="38100" dir="5400000" algn="ctr" rotWithShape="0">
                <a:srgbClr val="5F5F5F"/>
              </a:outerShdw>
            </a:effectLst>
          </p:spPr>
          <p:txBody>
            <a:bodyPr wrap="none" anchor="ctr"/>
            <a:lstStyle/>
            <a:p>
              <a:endParaRPr lang="zh-CN" altLang="en-US"/>
            </a:p>
          </p:txBody>
        </p:sp>
        <p:sp>
          <p:nvSpPr>
            <p:cNvPr id="26" name="Oval 33"/>
            <p:cNvSpPr>
              <a:spLocks noChangeArrowheads="1"/>
            </p:cNvSpPr>
            <p:nvPr/>
          </p:nvSpPr>
          <p:spPr bwMode="gray">
            <a:xfrm>
              <a:off x="3756" y="1829"/>
              <a:ext cx="358" cy="360"/>
            </a:xfrm>
            <a:prstGeom prst="ellipse">
              <a:avLst/>
            </a:prstGeom>
            <a:gradFill rotWithShape="1">
              <a:gsLst>
                <a:gs pos="0">
                  <a:schemeClr val="accent2">
                    <a:gamma/>
                    <a:tint val="50980"/>
                    <a:invGamma/>
                  </a:schemeClr>
                </a:gs>
                <a:gs pos="50000">
                  <a:schemeClr val="accent2"/>
                </a:gs>
                <a:gs pos="100000">
                  <a:schemeClr val="accent2">
                    <a:gamma/>
                    <a:tint val="50980"/>
                    <a:invGamma/>
                  </a:schemeClr>
                </a:gs>
              </a:gsLst>
              <a:lin ang="5400000" scaled="1"/>
            </a:gradFill>
            <a:ln w="9525">
              <a:solidFill>
                <a:schemeClr val="accent2">
                  <a:alpha val="20000"/>
                </a:scheme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smtClean="0"/>
                <a:t>一</a:t>
              </a:r>
              <a:endParaRPr lang="zh-CN" altLang="en-US" dirty="0"/>
            </a:p>
          </p:txBody>
        </p:sp>
      </p:grpSp>
      <p:grpSp>
        <p:nvGrpSpPr>
          <p:cNvPr id="27" name="Group 34"/>
          <p:cNvGrpSpPr>
            <a:grpSpLocks/>
          </p:cNvGrpSpPr>
          <p:nvPr/>
        </p:nvGrpSpPr>
        <p:grpSpPr bwMode="auto">
          <a:xfrm>
            <a:off x="6989477" y="3079776"/>
            <a:ext cx="457200" cy="457200"/>
            <a:chOff x="3600" y="1279"/>
            <a:chExt cx="288" cy="288"/>
          </a:xfrm>
        </p:grpSpPr>
        <p:sp>
          <p:nvSpPr>
            <p:cNvPr id="28" name="Oval 35"/>
            <p:cNvSpPr>
              <a:spLocks noChangeArrowheads="1"/>
            </p:cNvSpPr>
            <p:nvPr/>
          </p:nvSpPr>
          <p:spPr bwMode="gray">
            <a:xfrm>
              <a:off x="3600" y="1279"/>
              <a:ext cx="288" cy="288"/>
            </a:xfrm>
            <a:prstGeom prst="ellipse">
              <a:avLst/>
            </a:prstGeom>
            <a:gradFill rotWithShape="1">
              <a:gsLst>
                <a:gs pos="0">
                  <a:srgbClr val="99CC00">
                    <a:gamma/>
                    <a:tint val="10196"/>
                    <a:invGamma/>
                  </a:srgbClr>
                </a:gs>
                <a:gs pos="50000">
                  <a:srgbClr val="99CC00"/>
                </a:gs>
                <a:gs pos="100000">
                  <a:srgbClr val="99CC00">
                    <a:gamma/>
                    <a:tint val="10196"/>
                    <a:invGamma/>
                  </a:srgbClr>
                </a:gs>
              </a:gsLst>
              <a:lin ang="5400000" scaled="1"/>
            </a:gradFill>
            <a:ln w="6350">
              <a:solidFill>
                <a:srgbClr val="99CC00"/>
              </a:solidFill>
              <a:round/>
              <a:headEnd/>
              <a:tailEnd/>
            </a:ln>
            <a:effectLst>
              <a:outerShdw dist="50800" dir="5400000" algn="ctr" rotWithShape="0">
                <a:schemeClr val="bg2">
                  <a:alpha val="50000"/>
                </a:schemeClr>
              </a:outerShdw>
            </a:effectLst>
          </p:spPr>
          <p:txBody>
            <a:bodyPr wrap="none" anchor="ctr"/>
            <a:lstStyle/>
            <a:p>
              <a:endParaRPr lang="zh-CN" altLang="en-US"/>
            </a:p>
          </p:txBody>
        </p:sp>
        <p:sp>
          <p:nvSpPr>
            <p:cNvPr id="29" name="Oval 36"/>
            <p:cNvSpPr>
              <a:spLocks noChangeArrowheads="1"/>
            </p:cNvSpPr>
            <p:nvPr/>
          </p:nvSpPr>
          <p:spPr bwMode="gray">
            <a:xfrm>
              <a:off x="3615" y="1294"/>
              <a:ext cx="256" cy="256"/>
            </a:xfrm>
            <a:prstGeom prst="ellipse">
              <a:avLst/>
            </a:prstGeom>
            <a:gradFill rotWithShape="1">
              <a:gsLst>
                <a:gs pos="0">
                  <a:srgbClr val="99CC00">
                    <a:gamma/>
                    <a:tint val="34902"/>
                    <a:invGamma/>
                  </a:srgbClr>
                </a:gs>
                <a:gs pos="50000">
                  <a:srgbClr val="99CC00"/>
                </a:gs>
                <a:gs pos="100000">
                  <a:srgbClr val="99CC00">
                    <a:gamma/>
                    <a:tint val="34902"/>
                    <a:invGamma/>
                  </a:srgbClr>
                </a:gs>
              </a:gsLst>
              <a:lin ang="5400000" scaled="1"/>
            </a:gradFill>
            <a:ln w="19050">
              <a:solidFill>
                <a:srgbClr val="99CC00">
                  <a:alpha val="2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smtClean="0"/>
                <a:t>五</a:t>
              </a:r>
              <a:endParaRPr lang="zh-CN" altLang="en-US" dirty="0"/>
            </a:p>
          </p:txBody>
        </p:sp>
      </p:grpSp>
      <p:grpSp>
        <p:nvGrpSpPr>
          <p:cNvPr id="30" name="Group 37"/>
          <p:cNvGrpSpPr>
            <a:grpSpLocks/>
          </p:cNvGrpSpPr>
          <p:nvPr/>
        </p:nvGrpSpPr>
        <p:grpSpPr bwMode="auto">
          <a:xfrm>
            <a:off x="2874677" y="3079776"/>
            <a:ext cx="457200" cy="457200"/>
            <a:chOff x="3600" y="1279"/>
            <a:chExt cx="288" cy="288"/>
          </a:xfrm>
        </p:grpSpPr>
        <p:sp>
          <p:nvSpPr>
            <p:cNvPr id="31" name="Oval 38"/>
            <p:cNvSpPr>
              <a:spLocks noChangeArrowheads="1"/>
            </p:cNvSpPr>
            <p:nvPr/>
          </p:nvSpPr>
          <p:spPr bwMode="gray">
            <a:xfrm>
              <a:off x="3600" y="1279"/>
              <a:ext cx="288" cy="288"/>
            </a:xfrm>
            <a:prstGeom prst="ellipse">
              <a:avLst/>
            </a:prstGeom>
            <a:gradFill rotWithShape="1">
              <a:gsLst>
                <a:gs pos="0">
                  <a:srgbClr val="FF66CC">
                    <a:gamma/>
                    <a:tint val="10196"/>
                    <a:invGamma/>
                  </a:srgbClr>
                </a:gs>
                <a:gs pos="50000">
                  <a:srgbClr val="FF66CC"/>
                </a:gs>
                <a:gs pos="100000">
                  <a:srgbClr val="FF66CC">
                    <a:gamma/>
                    <a:tint val="10196"/>
                    <a:invGamma/>
                  </a:srgbClr>
                </a:gs>
              </a:gsLst>
              <a:lin ang="5400000" scaled="1"/>
            </a:gradFill>
            <a:ln w="6350">
              <a:solidFill>
                <a:srgbClr val="FF66CC"/>
              </a:solidFill>
              <a:round/>
              <a:headEnd/>
              <a:tailEnd/>
            </a:ln>
            <a:effectLst>
              <a:outerShdw dist="50800" dir="5400000" algn="ctr" rotWithShape="0">
                <a:schemeClr val="bg2">
                  <a:alpha val="50000"/>
                </a:schemeClr>
              </a:outerShdw>
            </a:effectLst>
          </p:spPr>
          <p:txBody>
            <a:bodyPr wrap="none" anchor="ctr"/>
            <a:lstStyle/>
            <a:p>
              <a:endParaRPr lang="zh-CN" altLang="en-US"/>
            </a:p>
          </p:txBody>
        </p:sp>
        <p:sp>
          <p:nvSpPr>
            <p:cNvPr id="32" name="Oval 39"/>
            <p:cNvSpPr>
              <a:spLocks noChangeArrowheads="1"/>
            </p:cNvSpPr>
            <p:nvPr/>
          </p:nvSpPr>
          <p:spPr bwMode="gray">
            <a:xfrm>
              <a:off x="3615" y="1294"/>
              <a:ext cx="256" cy="256"/>
            </a:xfrm>
            <a:prstGeom prst="ellipse">
              <a:avLst/>
            </a:prstGeom>
            <a:gradFill rotWithShape="1">
              <a:gsLst>
                <a:gs pos="0">
                  <a:srgbClr val="FF66CC">
                    <a:gamma/>
                    <a:tint val="34902"/>
                    <a:invGamma/>
                  </a:srgbClr>
                </a:gs>
                <a:gs pos="50000">
                  <a:srgbClr val="FF66CC"/>
                </a:gs>
                <a:gs pos="100000">
                  <a:srgbClr val="FF66CC">
                    <a:gamma/>
                    <a:tint val="34902"/>
                    <a:invGamma/>
                  </a:srgbClr>
                </a:gs>
              </a:gsLst>
              <a:lin ang="5400000" scaled="1"/>
            </a:gradFill>
            <a:ln w="19050">
              <a:solidFill>
                <a:srgbClr val="FF66CC">
                  <a:alpha val="20000"/>
                </a:srgbClr>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r>
                <a:rPr lang="zh-CN" altLang="en-US" dirty="0" smtClean="0"/>
                <a:t>二</a:t>
              </a:r>
              <a:endParaRPr lang="zh-CN" altLang="en-US" dirty="0"/>
            </a:p>
          </p:txBody>
        </p:sp>
      </p:grpSp>
      <p:sp>
        <p:nvSpPr>
          <p:cNvPr id="33" name="文本框 32"/>
          <p:cNvSpPr txBox="1"/>
          <p:nvPr/>
        </p:nvSpPr>
        <p:spPr>
          <a:xfrm>
            <a:off x="1581693" y="1952534"/>
            <a:ext cx="1723197" cy="369332"/>
          </a:xfrm>
          <a:prstGeom prst="rect">
            <a:avLst/>
          </a:prstGeom>
          <a:noFill/>
        </p:spPr>
        <p:txBody>
          <a:bodyPr wrap="square" rtlCol="0">
            <a:spAutoFit/>
          </a:bodyPr>
          <a:lstStyle/>
          <a:p>
            <a:r>
              <a:rPr lang="zh-CN" altLang="en-US" dirty="0" smtClean="0"/>
              <a:t>导入视频资料</a:t>
            </a:r>
            <a:endParaRPr lang="zh-CN" altLang="en-US" dirty="0"/>
          </a:p>
        </p:txBody>
      </p:sp>
      <p:sp>
        <p:nvSpPr>
          <p:cNvPr id="34" name="文本框 33"/>
          <p:cNvSpPr txBox="1"/>
          <p:nvPr/>
        </p:nvSpPr>
        <p:spPr>
          <a:xfrm>
            <a:off x="1610648" y="3122123"/>
            <a:ext cx="1292984" cy="369332"/>
          </a:xfrm>
          <a:prstGeom prst="rect">
            <a:avLst/>
          </a:prstGeom>
          <a:noFill/>
        </p:spPr>
        <p:txBody>
          <a:bodyPr wrap="square" rtlCol="0">
            <a:spAutoFit/>
          </a:bodyPr>
          <a:lstStyle/>
          <a:p>
            <a:r>
              <a:rPr lang="zh-CN" altLang="en-US" dirty="0" smtClean="0"/>
              <a:t>作者介绍</a:t>
            </a:r>
            <a:endParaRPr lang="zh-CN" altLang="en-US" dirty="0"/>
          </a:p>
        </p:txBody>
      </p:sp>
      <p:sp>
        <p:nvSpPr>
          <p:cNvPr id="35" name="文本框 34"/>
          <p:cNvSpPr txBox="1"/>
          <p:nvPr/>
        </p:nvSpPr>
        <p:spPr>
          <a:xfrm>
            <a:off x="2110882" y="4538688"/>
            <a:ext cx="1302870" cy="369332"/>
          </a:xfrm>
          <a:prstGeom prst="rect">
            <a:avLst/>
          </a:prstGeom>
          <a:noFill/>
        </p:spPr>
        <p:txBody>
          <a:bodyPr wrap="square" rtlCol="0">
            <a:spAutoFit/>
          </a:bodyPr>
          <a:lstStyle/>
          <a:p>
            <a:r>
              <a:rPr lang="zh-CN" altLang="en-US" dirty="0" smtClean="0"/>
              <a:t>背景分析</a:t>
            </a:r>
            <a:endParaRPr lang="zh-CN" altLang="en-US" dirty="0"/>
          </a:p>
        </p:txBody>
      </p:sp>
      <p:sp>
        <p:nvSpPr>
          <p:cNvPr id="36" name="文本框 35"/>
          <p:cNvSpPr txBox="1"/>
          <p:nvPr/>
        </p:nvSpPr>
        <p:spPr>
          <a:xfrm>
            <a:off x="7320980" y="1944488"/>
            <a:ext cx="1577975" cy="369332"/>
          </a:xfrm>
          <a:prstGeom prst="rect">
            <a:avLst/>
          </a:prstGeom>
          <a:noFill/>
        </p:spPr>
        <p:txBody>
          <a:bodyPr wrap="square" rtlCol="0">
            <a:spAutoFit/>
          </a:bodyPr>
          <a:lstStyle/>
          <a:p>
            <a:r>
              <a:rPr lang="zh-CN" altLang="en-US" dirty="0" smtClean="0"/>
              <a:t>整体感知</a:t>
            </a:r>
            <a:endParaRPr lang="zh-CN" altLang="en-US" dirty="0"/>
          </a:p>
        </p:txBody>
      </p:sp>
      <p:sp>
        <p:nvSpPr>
          <p:cNvPr id="37" name="文本框 36"/>
          <p:cNvSpPr txBox="1"/>
          <p:nvPr/>
        </p:nvSpPr>
        <p:spPr>
          <a:xfrm>
            <a:off x="7600665" y="3126204"/>
            <a:ext cx="1238981" cy="369332"/>
          </a:xfrm>
          <a:prstGeom prst="rect">
            <a:avLst/>
          </a:prstGeom>
          <a:noFill/>
        </p:spPr>
        <p:txBody>
          <a:bodyPr wrap="square" rtlCol="0">
            <a:spAutoFit/>
          </a:bodyPr>
          <a:lstStyle/>
          <a:p>
            <a:r>
              <a:rPr lang="zh-CN" altLang="en-US" dirty="0" smtClean="0"/>
              <a:t>合作探究</a:t>
            </a:r>
            <a:endParaRPr lang="zh-CN" altLang="en-US" dirty="0"/>
          </a:p>
        </p:txBody>
      </p:sp>
      <p:sp>
        <p:nvSpPr>
          <p:cNvPr id="38" name="文本框 37"/>
          <p:cNvSpPr txBox="1"/>
          <p:nvPr/>
        </p:nvSpPr>
        <p:spPr>
          <a:xfrm>
            <a:off x="7401265" y="4462489"/>
            <a:ext cx="1124703" cy="369332"/>
          </a:xfrm>
          <a:prstGeom prst="rect">
            <a:avLst/>
          </a:prstGeom>
          <a:noFill/>
        </p:spPr>
        <p:txBody>
          <a:bodyPr wrap="square" rtlCol="0">
            <a:spAutoFit/>
          </a:bodyPr>
          <a:lstStyle/>
          <a:p>
            <a:r>
              <a:rPr lang="zh-CN" altLang="en-US" dirty="0" smtClean="0"/>
              <a:t>拓展延伸</a:t>
            </a:r>
            <a:endParaRPr lang="zh-CN" altLang="en-US" dirty="0"/>
          </a:p>
        </p:txBody>
      </p:sp>
    </p:spTree>
    <p:extLst>
      <p:ext uri="{BB962C8B-B14F-4D97-AF65-F5344CB8AC3E}">
        <p14:creationId xmlns:p14="http://schemas.microsoft.com/office/powerpoint/2010/main" val="17860540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p:cNvSpPr txBox="1"/>
          <p:nvPr/>
        </p:nvSpPr>
        <p:spPr>
          <a:xfrm>
            <a:off x="2713220" y="1364105"/>
            <a:ext cx="6520721" cy="3046988"/>
          </a:xfrm>
          <a:prstGeom prst="rect">
            <a:avLst/>
          </a:prstGeom>
          <a:noFill/>
        </p:spPr>
        <p:txBody>
          <a:bodyPr wrap="square" rtlCol="0">
            <a:spAutoFit/>
          </a:bodyPr>
          <a:lstStyle/>
          <a:p>
            <a:r>
              <a:rPr lang="zh-CN" altLang="en-US" sz="2400" dirty="0" smtClean="0"/>
              <a:t>        其二： 本文是一篇优秀的演讲词。同时我们也对演讲词有了一些简单的了解，那么请以“青春”为主旨，写一篇演讲词。</a:t>
            </a:r>
            <a:r>
              <a:rPr lang="en-US" altLang="zh-CN" sz="2400" dirty="0" smtClean="0"/>
              <a:t>500</a:t>
            </a:r>
            <a:r>
              <a:rPr lang="zh-CN" altLang="en-US" sz="2400" dirty="0" smtClean="0"/>
              <a:t>字左右。</a:t>
            </a:r>
            <a:endParaRPr lang="en-US" altLang="zh-CN" sz="2400" dirty="0" smtClean="0"/>
          </a:p>
          <a:p>
            <a:endParaRPr lang="en-US" altLang="zh-CN" sz="2400" dirty="0"/>
          </a:p>
          <a:p>
            <a:endParaRPr lang="en-US" altLang="zh-CN" sz="2400" dirty="0" smtClean="0"/>
          </a:p>
          <a:p>
            <a:endParaRPr lang="en-US" altLang="zh-CN" sz="2400" dirty="0"/>
          </a:p>
          <a:p>
            <a:r>
              <a:rPr lang="zh-CN" altLang="en-US" sz="2400" dirty="0" smtClean="0"/>
              <a:t>要求：第一小组和第二小组完成作业一；第三和第四小组完成作业二。</a:t>
            </a:r>
            <a:endParaRPr lang="zh-CN" altLang="en-US" sz="2400" dirty="0"/>
          </a:p>
        </p:txBody>
      </p:sp>
    </p:spTree>
    <p:extLst>
      <p:ext uri="{BB962C8B-B14F-4D97-AF65-F5344CB8AC3E}">
        <p14:creationId xmlns:p14="http://schemas.microsoft.com/office/powerpoint/2010/main" val="189918130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1"/>
          </a:xfrm>
          <a:prstGeom prst="rect">
            <a:avLst/>
          </a:prstGeom>
        </p:spPr>
      </p:pic>
      <p:sp>
        <p:nvSpPr>
          <p:cNvPr id="5" name="文本框 4"/>
          <p:cNvSpPr txBox="1"/>
          <p:nvPr/>
        </p:nvSpPr>
        <p:spPr>
          <a:xfrm>
            <a:off x="3312826" y="1469036"/>
            <a:ext cx="6175948" cy="1569660"/>
          </a:xfrm>
          <a:prstGeom prst="rect">
            <a:avLst/>
          </a:prstGeom>
          <a:noFill/>
        </p:spPr>
        <p:txBody>
          <a:bodyPr wrap="square" rtlCol="0">
            <a:spAutoFit/>
          </a:bodyPr>
          <a:lstStyle/>
          <a:p>
            <a:r>
              <a:rPr lang="en-US" altLang="zh-CN" sz="9600" dirty="0" smtClean="0"/>
              <a:t>Thank  you</a:t>
            </a:r>
            <a:endParaRPr lang="zh-CN" altLang="en-US" sz="9600" dirty="0"/>
          </a:p>
        </p:txBody>
      </p:sp>
      <p:sp>
        <p:nvSpPr>
          <p:cNvPr id="6" name="矩形 5"/>
          <p:cNvSpPr/>
          <p:nvPr/>
        </p:nvSpPr>
        <p:spPr>
          <a:xfrm>
            <a:off x="6003634" y="2967335"/>
            <a:ext cx="184730" cy="923330"/>
          </a:xfrm>
          <a:prstGeom prst="rect">
            <a:avLst/>
          </a:prstGeom>
          <a:noFill/>
        </p:spPr>
        <p:txBody>
          <a:bodyPr wrap="none" lIns="91440" tIns="45720" rIns="91440" bIns="45720">
            <a:spAutoFit/>
          </a:bodyPr>
          <a:lstStyle/>
          <a:p>
            <a:pPr algn="ctr"/>
            <a:endParaRPr lang="zh-CN" altLang="en-US" sz="5400" b="1" cap="none" spc="0" dirty="0">
              <a:ln w="9525">
                <a:solidFill>
                  <a:schemeClr val="bg1"/>
                </a:solidFill>
                <a:prstDash val="solid"/>
              </a:ln>
              <a:solidFill>
                <a:schemeClr val="accent5"/>
              </a:solidFill>
              <a:effectLst>
                <a:outerShdw blurRad="12700" dist="38100" dir="2700000" algn="tl" rotWithShape="0">
                  <a:schemeClr val="accent5">
                    <a:lumMod val="60000"/>
                    <a:lumOff val="40000"/>
                  </a:schemeClr>
                </a:outerShdw>
              </a:effectLst>
            </a:endParaRPr>
          </a:p>
        </p:txBody>
      </p:sp>
      <p:sp>
        <p:nvSpPr>
          <p:cNvPr id="2" name="文本框 1"/>
          <p:cNvSpPr txBox="1"/>
          <p:nvPr/>
        </p:nvSpPr>
        <p:spPr>
          <a:xfrm>
            <a:off x="7195279" y="4407108"/>
            <a:ext cx="3852472" cy="769441"/>
          </a:xfrm>
          <a:prstGeom prst="rect">
            <a:avLst/>
          </a:prstGeom>
          <a:noFill/>
        </p:spPr>
        <p:txBody>
          <a:bodyPr wrap="square" rtlCol="0">
            <a:spAutoFit/>
          </a:bodyPr>
          <a:lstStyle/>
          <a:p>
            <a:r>
              <a:rPr lang="zh-CN" altLang="en-US" sz="4400" dirty="0" smtClean="0"/>
              <a:t>作者：侯绪岚</a:t>
            </a:r>
            <a:endParaRPr lang="zh-CN" altLang="en-US" sz="4400" dirty="0"/>
          </a:p>
        </p:txBody>
      </p:sp>
    </p:spTree>
    <p:extLst>
      <p:ext uri="{BB962C8B-B14F-4D97-AF65-F5344CB8AC3E}">
        <p14:creationId xmlns:p14="http://schemas.microsoft.com/office/powerpoint/2010/main" val="3557985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美国挑战者号爆炸瞬间 标清">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644576" y="0"/>
            <a:ext cx="11547423" cy="6026047"/>
          </a:xfrm>
          <a:prstGeom prst="rect">
            <a:avLst/>
          </a:prstGeom>
        </p:spPr>
      </p:pic>
      <p:sp>
        <p:nvSpPr>
          <p:cNvPr id="3" name="文本框 2"/>
          <p:cNvSpPr txBox="1"/>
          <p:nvPr/>
        </p:nvSpPr>
        <p:spPr>
          <a:xfrm>
            <a:off x="-94088" y="734517"/>
            <a:ext cx="738664" cy="4796853"/>
          </a:xfrm>
          <a:prstGeom prst="rect">
            <a:avLst/>
          </a:prstGeom>
          <a:noFill/>
        </p:spPr>
        <p:txBody>
          <a:bodyPr vert="eaVert" wrap="square" rtlCol="0">
            <a:spAutoFit/>
          </a:bodyPr>
          <a:lstStyle/>
          <a:p>
            <a:r>
              <a:rPr lang="zh-CN" altLang="en-US" sz="3600" dirty="0" smtClean="0">
                <a:solidFill>
                  <a:srgbClr val="FF0000"/>
                </a:solidFill>
              </a:rPr>
              <a:t>视频资料</a:t>
            </a:r>
            <a:endParaRPr lang="zh-CN" altLang="en-US" sz="3600" dirty="0">
              <a:solidFill>
                <a:srgbClr val="FF0000"/>
              </a:solidFill>
            </a:endParaRPr>
          </a:p>
        </p:txBody>
      </p:sp>
    </p:spTree>
    <p:extLst>
      <p:ext uri="{BB962C8B-B14F-4D97-AF65-F5344CB8AC3E}">
        <p14:creationId xmlns:p14="http://schemas.microsoft.com/office/powerpoint/2010/main" val="299851513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文本框 1"/>
          <p:cNvSpPr txBox="1"/>
          <p:nvPr/>
        </p:nvSpPr>
        <p:spPr>
          <a:xfrm>
            <a:off x="4581993" y="1828801"/>
            <a:ext cx="6445770" cy="3970318"/>
          </a:xfrm>
          <a:prstGeom prst="rect">
            <a:avLst/>
          </a:prstGeom>
          <a:noFill/>
        </p:spPr>
        <p:txBody>
          <a:bodyPr wrap="square" rtlCol="0">
            <a:spAutoFit/>
          </a:bodyPr>
          <a:lstStyle/>
          <a:p>
            <a:endParaRPr lang="en-US" altLang="zh-CN" sz="3600" dirty="0" smtClean="0"/>
          </a:p>
          <a:p>
            <a:r>
              <a:rPr lang="en-US" altLang="zh-CN" dirty="0"/>
              <a:t> </a:t>
            </a:r>
            <a:r>
              <a:rPr lang="en-US" altLang="zh-CN" dirty="0" smtClean="0"/>
              <a:t>        </a:t>
            </a:r>
            <a:r>
              <a:rPr lang="zh-CN" altLang="en-US" sz="2400" dirty="0" smtClean="0"/>
              <a:t>里根，</a:t>
            </a:r>
            <a:r>
              <a:rPr lang="en-US" altLang="zh-CN" sz="2400" dirty="0" smtClean="0"/>
              <a:t>1911</a:t>
            </a:r>
            <a:r>
              <a:rPr lang="zh-CN" altLang="en-US" sz="2400" dirty="0" smtClean="0"/>
              <a:t>年出生于美国伊利诺斯洲的坦皮科镇。中学在附近的迪克森镇就读，并以半工半读的形式完成大学课程。在大学期间主修经济学和社会学。毕业后做过电台体育播音员和电影演员。</a:t>
            </a:r>
            <a:r>
              <a:rPr lang="en-US" altLang="zh-CN" sz="2400" dirty="0" smtClean="0"/>
              <a:t>1966</a:t>
            </a:r>
            <a:r>
              <a:rPr lang="zh-CN" altLang="en-US" sz="2400" dirty="0" smtClean="0"/>
              <a:t>年当选加利福利亚州州长，</a:t>
            </a:r>
            <a:r>
              <a:rPr lang="en-US" altLang="zh-CN" sz="2400" dirty="0" smtClean="0"/>
              <a:t>1970</a:t>
            </a:r>
            <a:r>
              <a:rPr lang="zh-CN" altLang="en-US" sz="2400" dirty="0" smtClean="0"/>
              <a:t>年再次当选。在</a:t>
            </a:r>
            <a:r>
              <a:rPr lang="en-US" altLang="zh-CN" sz="2400" dirty="0" smtClean="0"/>
              <a:t>1980</a:t>
            </a:r>
            <a:r>
              <a:rPr lang="zh-CN" altLang="en-US" sz="2400" dirty="0" smtClean="0"/>
              <a:t>年以绝对的优势击败吉米</a:t>
            </a:r>
            <a:r>
              <a:rPr lang="en-US" altLang="zh-CN" sz="2400" dirty="0" smtClean="0"/>
              <a:t>.</a:t>
            </a:r>
            <a:r>
              <a:rPr lang="zh-CN" altLang="en-US" sz="2400" dirty="0" smtClean="0"/>
              <a:t>卡特当选总统，并于</a:t>
            </a:r>
            <a:r>
              <a:rPr lang="en-US" altLang="zh-CN" sz="2400" dirty="0" smtClean="0"/>
              <a:t>1986</a:t>
            </a:r>
            <a:r>
              <a:rPr lang="zh-CN" altLang="en-US" sz="2400" dirty="0" smtClean="0"/>
              <a:t>年连任。在他任职时期是美国历史上持续时间最长的没有经济衰退和经济萧条的和平时期。</a:t>
            </a:r>
            <a:endParaRPr lang="zh-CN" altLang="en-US" sz="2400" dirty="0"/>
          </a:p>
        </p:txBody>
      </p:sp>
      <p:sp>
        <p:nvSpPr>
          <p:cNvPr id="3" name="圆角矩形 2"/>
          <p:cNvSpPr/>
          <p:nvPr/>
        </p:nvSpPr>
        <p:spPr>
          <a:xfrm>
            <a:off x="1169233" y="659567"/>
            <a:ext cx="2548328" cy="106430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0000"/>
                </a:solidFill>
              </a:rPr>
              <a:t>作者介绍</a:t>
            </a:r>
            <a:endParaRPr lang="zh-CN" altLang="en-US" sz="3600" dirty="0">
              <a:solidFill>
                <a:srgbClr val="FF0000"/>
              </a:solidFill>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76608" y="2383436"/>
            <a:ext cx="2175864" cy="3217827"/>
          </a:xfrm>
          <a:prstGeom prst="rect">
            <a:avLst/>
          </a:prstGeom>
        </p:spPr>
      </p:pic>
    </p:spTree>
    <p:extLst>
      <p:ext uri="{BB962C8B-B14F-4D97-AF65-F5344CB8AC3E}">
        <p14:creationId xmlns:p14="http://schemas.microsoft.com/office/powerpoint/2010/main" val="24669732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
            <a:ext cx="12192000" cy="6857999"/>
          </a:xfrm>
          <a:prstGeom prst="rect">
            <a:avLst/>
          </a:prstGeom>
        </p:spPr>
      </p:pic>
      <p:sp>
        <p:nvSpPr>
          <p:cNvPr id="2" name="文本框 1"/>
          <p:cNvSpPr txBox="1"/>
          <p:nvPr/>
        </p:nvSpPr>
        <p:spPr>
          <a:xfrm>
            <a:off x="1034321" y="824459"/>
            <a:ext cx="8934138" cy="3882452"/>
          </a:xfrm>
          <a:prstGeom prst="rect">
            <a:avLst/>
          </a:prstGeom>
          <a:noFill/>
        </p:spPr>
        <p:txBody>
          <a:bodyPr wrap="square" rtlCol="0">
            <a:spAutoFit/>
          </a:bodyPr>
          <a:lstStyle/>
          <a:p>
            <a:endParaRPr lang="zh-CN" altLang="en-US" dirty="0"/>
          </a:p>
        </p:txBody>
      </p:sp>
      <p:sp>
        <p:nvSpPr>
          <p:cNvPr id="4" name="文本框 3"/>
          <p:cNvSpPr txBox="1"/>
          <p:nvPr/>
        </p:nvSpPr>
        <p:spPr>
          <a:xfrm>
            <a:off x="4077324" y="2043659"/>
            <a:ext cx="6330845" cy="4801314"/>
          </a:xfrm>
          <a:prstGeom prst="rect">
            <a:avLst/>
          </a:prstGeom>
          <a:noFill/>
        </p:spPr>
        <p:txBody>
          <a:bodyPr wrap="square" rtlCol="0">
            <a:spAutoFit/>
          </a:bodyPr>
          <a:lstStyle/>
          <a:p>
            <a:endParaRPr lang="en-US" altLang="zh-CN" sz="3600" dirty="0" smtClean="0"/>
          </a:p>
          <a:p>
            <a:r>
              <a:rPr lang="en-US" altLang="zh-CN" dirty="0"/>
              <a:t> </a:t>
            </a:r>
            <a:r>
              <a:rPr lang="en-US" altLang="zh-CN" dirty="0" smtClean="0"/>
              <a:t>         </a:t>
            </a:r>
            <a:r>
              <a:rPr lang="en-US" altLang="zh-CN" sz="2400" dirty="0" smtClean="0"/>
              <a:t>1986</a:t>
            </a:r>
            <a:r>
              <a:rPr lang="zh-CN" altLang="en-US" sz="2400" dirty="0" smtClean="0"/>
              <a:t>年</a:t>
            </a:r>
            <a:r>
              <a:rPr lang="en-US" altLang="zh-CN" sz="2400" dirty="0" smtClean="0"/>
              <a:t>1</a:t>
            </a:r>
            <a:r>
              <a:rPr lang="zh-CN" altLang="en-US" sz="2400" dirty="0" smtClean="0"/>
              <a:t>月</a:t>
            </a:r>
            <a:r>
              <a:rPr lang="en-US" altLang="zh-CN" sz="2400" dirty="0" smtClean="0"/>
              <a:t>28</a:t>
            </a:r>
            <a:r>
              <a:rPr lang="zh-CN" altLang="en-US" sz="2400" dirty="0" smtClean="0"/>
              <a:t>日，“挑战者”号在进行美国航天飞机的第二十五次飞行中，发生空中爆炸，机上的七名航天员全部遇难。这也是美国航天飞行中第一次爆炸事件，这次事件震撼世界，大家都为人类航天史上的这一重大挫折和不幸感到深深的悲痛和惋惜。</a:t>
            </a:r>
            <a:r>
              <a:rPr lang="en-US" altLang="zh-CN" sz="2400" dirty="0" smtClean="0"/>
              <a:t>1</a:t>
            </a:r>
            <a:r>
              <a:rPr lang="zh-CN" altLang="en-US" sz="2400" dirty="0" smtClean="0"/>
              <a:t>月</a:t>
            </a:r>
            <a:r>
              <a:rPr lang="en-US" altLang="zh-CN" sz="2400" dirty="0" smtClean="0"/>
              <a:t>31</a:t>
            </a:r>
            <a:r>
              <a:rPr lang="zh-CN" altLang="en-US" sz="2400" dirty="0" smtClean="0"/>
              <a:t>日在休斯敦航天中心举行隆重的追悼大会。里根总统在会上发表了深情的演讲。本文即是这篇演讲的演讲词。</a:t>
            </a:r>
            <a:endParaRPr lang="en-US" altLang="zh-CN" sz="2400" dirty="0" smtClean="0"/>
          </a:p>
          <a:p>
            <a:endParaRPr lang="en-US" altLang="zh-CN" dirty="0"/>
          </a:p>
          <a:p>
            <a:endParaRPr lang="en-US" altLang="zh-CN" dirty="0" smtClean="0"/>
          </a:p>
          <a:p>
            <a:endParaRPr lang="zh-CN" altLang="en-US" dirty="0"/>
          </a:p>
        </p:txBody>
      </p:sp>
      <p:sp>
        <p:nvSpPr>
          <p:cNvPr id="3" name="圆角矩形 2"/>
          <p:cNvSpPr/>
          <p:nvPr/>
        </p:nvSpPr>
        <p:spPr>
          <a:xfrm>
            <a:off x="809469" y="498422"/>
            <a:ext cx="2203554" cy="95937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0000"/>
                </a:solidFill>
              </a:rPr>
              <a:t>背景分析</a:t>
            </a:r>
            <a:endParaRPr lang="zh-CN" altLang="en-US" sz="3600" dirty="0">
              <a:solidFill>
                <a:srgbClr val="FF0000"/>
              </a:solidFill>
            </a:endParaRPr>
          </a:p>
        </p:txBody>
      </p:sp>
      <p:pic>
        <p:nvPicPr>
          <p:cNvPr id="8" name="图片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495" y="1956214"/>
            <a:ext cx="3057994" cy="4537023"/>
          </a:xfrm>
          <a:prstGeom prst="rect">
            <a:avLst/>
          </a:prstGeom>
        </p:spPr>
      </p:pic>
    </p:spTree>
    <p:extLst>
      <p:ext uri="{BB962C8B-B14F-4D97-AF65-F5344CB8AC3E}">
        <p14:creationId xmlns:p14="http://schemas.microsoft.com/office/powerpoint/2010/main" val="38868535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1664"/>
            <a:ext cx="12192002" cy="6856335"/>
          </a:xfrm>
          <a:prstGeom prst="rect">
            <a:avLst/>
          </a:prstGeom>
        </p:spPr>
      </p:pic>
      <p:sp>
        <p:nvSpPr>
          <p:cNvPr id="2" name="文本框 1"/>
          <p:cNvSpPr txBox="1"/>
          <p:nvPr/>
        </p:nvSpPr>
        <p:spPr>
          <a:xfrm>
            <a:off x="2218544" y="2795665"/>
            <a:ext cx="8859187" cy="3600986"/>
          </a:xfrm>
          <a:prstGeom prst="rect">
            <a:avLst/>
          </a:prstGeom>
          <a:noFill/>
        </p:spPr>
        <p:txBody>
          <a:bodyPr wrap="square" rtlCol="0">
            <a:spAutoFit/>
          </a:bodyPr>
          <a:lstStyle/>
          <a:p>
            <a:endParaRPr lang="en-US" altLang="zh-CN" sz="3600" dirty="0" smtClean="0"/>
          </a:p>
          <a:p>
            <a:r>
              <a:rPr lang="en-US" altLang="zh-CN" sz="2400" dirty="0" smtClean="0"/>
              <a:t>Ying             </a:t>
            </a:r>
            <a:r>
              <a:rPr lang="en-US" altLang="zh-CN" sz="2400" dirty="0" err="1" smtClean="0"/>
              <a:t>dao</a:t>
            </a:r>
            <a:r>
              <a:rPr lang="en-US" altLang="zh-CN" sz="2400" dirty="0" smtClean="0"/>
              <a:t>       </a:t>
            </a:r>
            <a:r>
              <a:rPr lang="en-US" altLang="zh-CN" sz="2400" dirty="0" err="1" smtClean="0"/>
              <a:t>qie</a:t>
            </a:r>
            <a:r>
              <a:rPr lang="en-US" altLang="zh-CN" sz="2400" dirty="0" smtClean="0"/>
              <a:t>                   </a:t>
            </a:r>
            <a:r>
              <a:rPr lang="en-US" altLang="zh-CN" sz="2400" dirty="0" err="1" smtClean="0"/>
              <a:t>xun</a:t>
            </a:r>
            <a:r>
              <a:rPr lang="en-US" altLang="zh-CN" sz="2400" dirty="0" smtClean="0"/>
              <a:t>            </a:t>
            </a:r>
            <a:r>
              <a:rPr lang="en-US" altLang="zh-CN" sz="2400" dirty="0" err="1" smtClean="0"/>
              <a:t>shou</a:t>
            </a:r>
            <a:r>
              <a:rPr lang="en-US" altLang="zh-CN" sz="2400" dirty="0" smtClean="0"/>
              <a:t>   </a:t>
            </a:r>
            <a:r>
              <a:rPr lang="en-US" altLang="zh-CN" sz="2400" dirty="0" err="1" smtClean="0"/>
              <a:t>chui</a:t>
            </a:r>
            <a:r>
              <a:rPr lang="en-US" altLang="zh-CN" sz="2400" dirty="0" smtClean="0"/>
              <a:t>              </a:t>
            </a:r>
            <a:r>
              <a:rPr lang="en-US" altLang="zh-CN" sz="2400" dirty="0" err="1" smtClean="0"/>
              <a:t>mai</a:t>
            </a:r>
            <a:endParaRPr lang="en-US" altLang="zh-CN" sz="2400" dirty="0" smtClean="0"/>
          </a:p>
          <a:p>
            <a:r>
              <a:rPr lang="zh-CN" altLang="en-US" sz="2400" dirty="0" smtClean="0"/>
              <a:t>英雄        哀悼        锲而不舍       勋章       享受    </a:t>
            </a:r>
            <a:r>
              <a:rPr lang="en-US" altLang="zh-CN" sz="2400" dirty="0"/>
              <a:t> </a:t>
            </a:r>
            <a:r>
              <a:rPr lang="en-US" altLang="zh-CN" sz="2400" dirty="0" smtClean="0"/>
              <a:t>  </a:t>
            </a:r>
            <a:r>
              <a:rPr lang="zh-CN" altLang="en-US" sz="2400" dirty="0" smtClean="0"/>
              <a:t>锤炼        阴霾     </a:t>
            </a:r>
            <a:endParaRPr lang="en-US" altLang="zh-CN" sz="2400" dirty="0" smtClean="0"/>
          </a:p>
          <a:p>
            <a:r>
              <a:rPr lang="en-US" altLang="zh-CN" sz="2400" dirty="0" err="1" smtClean="0"/>
              <a:t>Zi</a:t>
            </a:r>
            <a:r>
              <a:rPr lang="en-US" altLang="zh-CN" sz="2400" dirty="0" smtClean="0"/>
              <a:t>                      qi            </a:t>
            </a:r>
            <a:r>
              <a:rPr lang="en-US" altLang="zh-CN" sz="2400" dirty="0" err="1" smtClean="0"/>
              <a:t>ning</a:t>
            </a:r>
            <a:r>
              <a:rPr lang="en-US" altLang="zh-CN" sz="2400" dirty="0" smtClean="0"/>
              <a:t>           </a:t>
            </a:r>
            <a:r>
              <a:rPr lang="en-US" altLang="zh-CN" sz="2400" dirty="0" err="1" smtClean="0"/>
              <a:t>zhan</a:t>
            </a:r>
            <a:r>
              <a:rPr lang="en-US" altLang="zh-CN" sz="2400" dirty="0" smtClean="0"/>
              <a:t>       </a:t>
            </a:r>
            <a:r>
              <a:rPr lang="en-US" altLang="zh-CN" sz="2400" dirty="0" err="1" smtClean="0"/>
              <a:t>tuo</a:t>
            </a:r>
            <a:r>
              <a:rPr lang="en-US" altLang="zh-CN" sz="2400" dirty="0" smtClean="0"/>
              <a:t>          mi                 </a:t>
            </a:r>
            <a:r>
              <a:rPr lang="en-US" altLang="zh-CN" sz="2400" dirty="0" err="1" smtClean="0"/>
              <a:t>xiu</a:t>
            </a:r>
            <a:endParaRPr lang="en-US" altLang="zh-CN" sz="2400" dirty="0" smtClean="0"/>
          </a:p>
          <a:p>
            <a:r>
              <a:rPr lang="zh-CN" altLang="en-US" sz="2400" dirty="0" smtClean="0"/>
              <a:t>孜孜不倦       企求       凝聚         战栗        拓荒       弥补        不朽</a:t>
            </a:r>
            <a:endParaRPr lang="en-US" altLang="zh-CN" sz="2400" dirty="0" smtClean="0"/>
          </a:p>
          <a:p>
            <a:endParaRPr lang="en-US" altLang="zh-CN" sz="2400" dirty="0" smtClean="0"/>
          </a:p>
          <a:p>
            <a:r>
              <a:rPr lang="zh-CN" altLang="en-US" sz="2400" dirty="0" smtClean="0"/>
              <a:t>哀悼：悲痛的悼念</a:t>
            </a:r>
            <a:endParaRPr lang="en-US" altLang="zh-CN" sz="2400" dirty="0" smtClean="0"/>
          </a:p>
          <a:p>
            <a:r>
              <a:rPr lang="zh-CN" altLang="en-US" sz="2400" dirty="0" smtClean="0"/>
              <a:t>锲而不舍：比喻做事情有毅力有恒心</a:t>
            </a:r>
            <a:endParaRPr lang="en-US" altLang="zh-CN" sz="2400" dirty="0" smtClean="0"/>
          </a:p>
          <a:p>
            <a:r>
              <a:rPr lang="zh-CN" altLang="en-US" sz="2400" dirty="0" smtClean="0"/>
              <a:t>孜孜不倦：比喻勤勉、不知疲倦</a:t>
            </a:r>
            <a:endParaRPr lang="zh-CN" altLang="en-US" sz="2400" dirty="0"/>
          </a:p>
        </p:txBody>
      </p:sp>
      <p:sp>
        <p:nvSpPr>
          <p:cNvPr id="3" name="圆角矩形 2"/>
          <p:cNvSpPr/>
          <p:nvPr/>
        </p:nvSpPr>
        <p:spPr>
          <a:xfrm>
            <a:off x="1499016" y="794479"/>
            <a:ext cx="2323476" cy="92939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0000"/>
                </a:solidFill>
              </a:rPr>
              <a:t>整体感知</a:t>
            </a:r>
            <a:endParaRPr lang="zh-CN" altLang="en-US" sz="3600" dirty="0">
              <a:solidFill>
                <a:srgbClr val="FF0000"/>
              </a:solidFill>
            </a:endParaRPr>
          </a:p>
        </p:txBody>
      </p:sp>
      <p:sp>
        <p:nvSpPr>
          <p:cNvPr id="4" name="笑脸 3"/>
          <p:cNvSpPr/>
          <p:nvPr/>
        </p:nvSpPr>
        <p:spPr>
          <a:xfrm>
            <a:off x="1978702" y="2271009"/>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圆角矩形 4"/>
          <p:cNvSpPr/>
          <p:nvPr/>
        </p:nvSpPr>
        <p:spPr>
          <a:xfrm>
            <a:off x="2660754" y="2293494"/>
            <a:ext cx="1888760" cy="47968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rPr>
              <a:t>字词积累</a:t>
            </a:r>
            <a:endParaRPr lang="zh-CN" altLang="en-US" sz="2400" dirty="0">
              <a:solidFill>
                <a:srgbClr val="FF0000"/>
              </a:solidFill>
            </a:endParaRPr>
          </a:p>
        </p:txBody>
      </p:sp>
    </p:spTree>
    <p:extLst>
      <p:ext uri="{BB962C8B-B14F-4D97-AF65-F5344CB8AC3E}">
        <p14:creationId xmlns:p14="http://schemas.microsoft.com/office/powerpoint/2010/main" val="36286290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192001" cy="6858000"/>
          </a:xfrm>
          <a:prstGeom prst="rect">
            <a:avLst/>
          </a:prstGeom>
        </p:spPr>
      </p:pic>
      <p:graphicFrame>
        <p:nvGraphicFramePr>
          <p:cNvPr id="4" name="图示 3"/>
          <p:cNvGraphicFramePr/>
          <p:nvPr>
            <p:extLst>
              <p:ext uri="{D42A27DB-BD31-4B8C-83A1-F6EECF244321}">
                <p14:modId xmlns:p14="http://schemas.microsoft.com/office/powerpoint/2010/main" val="2254723464"/>
              </p:ext>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8715980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2"/>
            <a:ext cx="12192002" cy="6858001"/>
          </a:xfrm>
          <a:prstGeom prst="rect">
            <a:avLst/>
          </a:prstGeom>
        </p:spPr>
      </p:pic>
      <p:sp>
        <p:nvSpPr>
          <p:cNvPr id="2" name="文本框 1"/>
          <p:cNvSpPr txBox="1"/>
          <p:nvPr/>
        </p:nvSpPr>
        <p:spPr>
          <a:xfrm>
            <a:off x="1783830" y="749508"/>
            <a:ext cx="7914806" cy="369332"/>
          </a:xfrm>
          <a:prstGeom prst="rect">
            <a:avLst/>
          </a:prstGeom>
          <a:noFill/>
        </p:spPr>
        <p:txBody>
          <a:bodyPr wrap="square" rtlCol="0">
            <a:spAutoFit/>
          </a:bodyPr>
          <a:lstStyle/>
          <a:p>
            <a:r>
              <a:rPr lang="en-US" altLang="zh-CN" dirty="0" smtClean="0"/>
              <a:t> </a:t>
            </a:r>
            <a:endParaRPr lang="zh-CN" altLang="en-US" dirty="0"/>
          </a:p>
        </p:txBody>
      </p:sp>
      <p:sp>
        <p:nvSpPr>
          <p:cNvPr id="3" name="圆角矩形 2"/>
          <p:cNvSpPr/>
          <p:nvPr/>
        </p:nvSpPr>
        <p:spPr>
          <a:xfrm>
            <a:off x="3612629" y="749509"/>
            <a:ext cx="6595672" cy="107929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前半部分：抒发一种悲痛夫人心情。因为英雄的死无论对国家还是家庭或是朋友来说都是巨大的损失。</a:t>
            </a:r>
            <a:endParaRPr lang="zh-CN" altLang="en-US" sz="2400" dirty="0"/>
          </a:p>
        </p:txBody>
      </p:sp>
      <p:sp>
        <p:nvSpPr>
          <p:cNvPr id="4" name="圆角矩形 3"/>
          <p:cNvSpPr/>
          <p:nvPr/>
        </p:nvSpPr>
        <p:spPr>
          <a:xfrm>
            <a:off x="3612629" y="3237876"/>
            <a:ext cx="6595672" cy="1184222"/>
          </a:xfrm>
          <a:prstGeom prst="roundRect">
            <a:avLst/>
          </a:prstGeom>
          <a:solidFill>
            <a:schemeClr val="accent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t>后半部分：主要表达一种希望。希望人们不要沉迷在悲痛之中，而要化悲痛为力量，继续航天英雄们未完的事业。</a:t>
            </a:r>
            <a:endParaRPr lang="zh-CN" altLang="en-US" sz="2400" dirty="0"/>
          </a:p>
        </p:txBody>
      </p:sp>
      <p:sp>
        <p:nvSpPr>
          <p:cNvPr id="5" name="左大括号 4"/>
          <p:cNvSpPr/>
          <p:nvPr/>
        </p:nvSpPr>
        <p:spPr>
          <a:xfrm>
            <a:off x="2803161" y="854438"/>
            <a:ext cx="299803" cy="3387779"/>
          </a:xfrm>
          <a:prstGeom prst="leftBrace">
            <a:avLst>
              <a:gd name="adj1" fmla="val 8333"/>
              <a:gd name="adj2" fmla="val 50389"/>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圆角矩形 5"/>
          <p:cNvSpPr/>
          <p:nvPr/>
        </p:nvSpPr>
        <p:spPr>
          <a:xfrm>
            <a:off x="1933733" y="1196501"/>
            <a:ext cx="569626" cy="3028013"/>
          </a:xfrm>
          <a:prstGeom prst="roundRect">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t> </a:t>
            </a:r>
            <a:r>
              <a:rPr lang="zh-CN" altLang="en-US" sz="3600" dirty="0" smtClean="0"/>
              <a:t>情感归纳</a:t>
            </a:r>
            <a:endParaRPr lang="zh-CN" altLang="en-US" sz="3600" dirty="0"/>
          </a:p>
        </p:txBody>
      </p:sp>
    </p:spTree>
    <p:extLst>
      <p:ext uri="{BB962C8B-B14F-4D97-AF65-F5344CB8AC3E}">
        <p14:creationId xmlns:p14="http://schemas.microsoft.com/office/powerpoint/2010/main" val="111172253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 y="-2"/>
            <a:ext cx="12192002" cy="6858001"/>
          </a:xfrm>
          <a:prstGeom prst="rect">
            <a:avLst/>
          </a:prstGeom>
        </p:spPr>
      </p:pic>
      <p:sp>
        <p:nvSpPr>
          <p:cNvPr id="2" name="圆角矩形 1"/>
          <p:cNvSpPr/>
          <p:nvPr/>
        </p:nvSpPr>
        <p:spPr>
          <a:xfrm>
            <a:off x="509666" y="359764"/>
            <a:ext cx="2323475" cy="9743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dirty="0" smtClean="0">
                <a:solidFill>
                  <a:srgbClr val="FF0000"/>
                </a:solidFill>
              </a:rPr>
              <a:t>合作探究</a:t>
            </a:r>
            <a:endParaRPr lang="zh-CN" altLang="en-US" sz="3600" dirty="0">
              <a:solidFill>
                <a:srgbClr val="FF0000"/>
              </a:solidFill>
            </a:endParaRPr>
          </a:p>
        </p:txBody>
      </p:sp>
      <p:sp>
        <p:nvSpPr>
          <p:cNvPr id="4" name="圆角矩形 3"/>
          <p:cNvSpPr/>
          <p:nvPr/>
        </p:nvSpPr>
        <p:spPr>
          <a:xfrm>
            <a:off x="2413416" y="1723869"/>
            <a:ext cx="7060367" cy="83944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t>           宇航员因飞机失事而牺牲，但演讲者里根却说：“这是诉说胜利和勇敢的故事”。这里的“胜利”和飞机失事的事实是否矛盾？</a:t>
            </a:r>
            <a:endParaRPr lang="zh-CN" altLang="en-US" dirty="0"/>
          </a:p>
        </p:txBody>
      </p:sp>
      <p:sp>
        <p:nvSpPr>
          <p:cNvPr id="5" name="文本框 4"/>
          <p:cNvSpPr txBox="1"/>
          <p:nvPr/>
        </p:nvSpPr>
        <p:spPr>
          <a:xfrm>
            <a:off x="2593298" y="3046088"/>
            <a:ext cx="6430781" cy="2677656"/>
          </a:xfrm>
          <a:prstGeom prst="rect">
            <a:avLst/>
          </a:prstGeom>
          <a:noFill/>
        </p:spPr>
        <p:txBody>
          <a:bodyPr wrap="square" rtlCol="0">
            <a:spAutoFit/>
          </a:bodyPr>
          <a:lstStyle/>
          <a:p>
            <a:r>
              <a:rPr lang="zh-CN" altLang="en-US" sz="2400" dirty="0" smtClean="0"/>
              <a:t>不矛盾。人类探索太空的历史，本来就是一部冒险者的历史，一部勇敢者的历史。宇航员每一次升空，都有生命的危险，完全可能一去不复返。但他们丝毫没有怯懦，义无反顾，随时做好牺牲的准备。从这个角度来说，不管是成功还是失败。每一个升空的宇航员都是胜利者，都是勇敢的人，都值得人们学习。</a:t>
            </a:r>
            <a:endParaRPr lang="zh-CN" altLang="en-US" sz="2400" dirty="0"/>
          </a:p>
        </p:txBody>
      </p:sp>
      <p:sp>
        <p:nvSpPr>
          <p:cNvPr id="9" name="笑脸 8"/>
          <p:cNvSpPr/>
          <p:nvPr/>
        </p:nvSpPr>
        <p:spPr>
          <a:xfrm>
            <a:off x="1671403" y="1881265"/>
            <a:ext cx="479685" cy="524656"/>
          </a:xfrm>
          <a:prstGeom prst="smileyFac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87586798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975</TotalTime>
  <Words>1523</Words>
  <Application>Microsoft Office PowerPoint</Application>
  <PresentationFormat>宽屏</PresentationFormat>
  <Paragraphs>102</Paragraphs>
  <Slides>21</Slides>
  <Notes>0</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21</vt:i4>
      </vt:variant>
    </vt:vector>
  </HeadingPairs>
  <TitlesOfParts>
    <vt:vector size="26" baseType="lpstr">
      <vt:lpstr>宋体</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dc:creator>
  <cp:lastModifiedBy>ad</cp:lastModifiedBy>
  <cp:revision>56</cp:revision>
  <dcterms:created xsi:type="dcterms:W3CDTF">2013-12-13T14:22:29Z</dcterms:created>
  <dcterms:modified xsi:type="dcterms:W3CDTF">2013-12-16T13:34:32Z</dcterms:modified>
</cp:coreProperties>
</file>