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99" r:id="rId3"/>
    <p:sldId id="301" r:id="rId4"/>
    <p:sldId id="571" r:id="rId5"/>
    <p:sldId id="572" r:id="rId6"/>
    <p:sldId id="576" r:id="rId7"/>
    <p:sldId id="573" r:id="rId8"/>
    <p:sldId id="574" r:id="rId9"/>
    <p:sldId id="304" r:id="rId10"/>
    <p:sldId id="357" r:id="rId11"/>
    <p:sldId id="358" r:id="rId12"/>
    <p:sldId id="359" r:id="rId13"/>
    <p:sldId id="305" r:id="rId14"/>
    <p:sldId id="564" r:id="rId15"/>
    <p:sldId id="306" r:id="rId16"/>
    <p:sldId id="577" r:id="rId17"/>
    <p:sldId id="578" r:id="rId18"/>
    <p:sldId id="579" r:id="rId19"/>
    <p:sldId id="392" r:id="rId20"/>
    <p:sldId id="453" r:id="rId21"/>
    <p:sldId id="308" r:id="rId22"/>
    <p:sldId id="313" r:id="rId23"/>
    <p:sldId id="316" r:id="rId24"/>
    <p:sldId id="343" r:id="rId25"/>
    <p:sldId id="382" r:id="rId26"/>
    <p:sldId id="383" r:id="rId27"/>
    <p:sldId id="385" r:id="rId28"/>
    <p:sldId id="420" r:id="rId29"/>
    <p:sldId id="421" r:id="rId30"/>
    <p:sldId id="368" r:id="rId31"/>
    <p:sldId id="370" r:id="rId32"/>
    <p:sldId id="447" r:id="rId33"/>
    <p:sldId id="449" r:id="rId34"/>
    <p:sldId id="454" r:id="rId35"/>
    <p:sldId id="455" r:id="rId36"/>
    <p:sldId id="456" r:id="rId37"/>
    <p:sldId id="457" r:id="rId38"/>
    <p:sldId id="459" r:id="rId39"/>
    <p:sldId id="462" r:id="rId40"/>
    <p:sldId id="463" r:id="rId41"/>
    <p:sldId id="464" r:id="rId42"/>
    <p:sldId id="431" r:id="rId43"/>
    <p:sldId id="560" r:id="rId44"/>
    <p:sldId id="433" r:id="rId45"/>
    <p:sldId id="435" r:id="rId46"/>
    <p:sldId id="427" r:id="rId47"/>
    <p:sldId id="428" r:id="rId48"/>
    <p:sldId id="489" r:id="rId49"/>
    <p:sldId id="490" r:id="rId50"/>
    <p:sldId id="491" r:id="rId51"/>
    <p:sldId id="492" r:id="rId52"/>
    <p:sldId id="493" r:id="rId53"/>
    <p:sldId id="494" r:id="rId54"/>
    <p:sldId id="496" r:id="rId55"/>
    <p:sldId id="498" r:id="rId56"/>
    <p:sldId id="499" r:id="rId57"/>
    <p:sldId id="500" r:id="rId58"/>
    <p:sldId id="502" r:id="rId59"/>
    <p:sldId id="504" r:id="rId60"/>
    <p:sldId id="505" r:id="rId61"/>
    <p:sldId id="506" r:id="rId62"/>
    <p:sldId id="507" r:id="rId63"/>
    <p:sldId id="508" r:id="rId64"/>
    <p:sldId id="509" r:id="rId65"/>
    <p:sldId id="510" r:id="rId66"/>
    <p:sldId id="511" r:id="rId67"/>
    <p:sldId id="519" r:id="rId68"/>
    <p:sldId id="520" r:id="rId69"/>
    <p:sldId id="521" r:id="rId70"/>
    <p:sldId id="338" r:id="rId71"/>
    <p:sldId id="363" r:id="rId72"/>
    <p:sldId id="393" r:id="rId73"/>
    <p:sldId id="394" r:id="rId74"/>
    <p:sldId id="395" r:id="rId75"/>
    <p:sldId id="580" r:id="rId76"/>
  </p:sldIdLst>
  <p:sldSz cx="9144000" cy="6858000" type="screen4x3"/>
  <p:notesSz cx="6858000" cy="9144000"/>
  <p:custDataLst>
    <p:tags r:id="rId7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78"/>
    <p:restoredTop sz="86580"/>
  </p:normalViewPr>
  <p:slideViewPr>
    <p:cSldViewPr showGuides="1">
      <p:cViewPr varScale="1">
        <p:scale>
          <a:sx n="60" d="100"/>
          <a:sy n="60" d="100"/>
        </p:scale>
        <p:origin x="-1410" y="-96"/>
      </p:cViewPr>
      <p:guideLst>
        <p:guide orient="horz" pos="2103"/>
        <p:guide pos="2926"/>
      </p:guideLst>
    </p:cSldViewPr>
  </p:slideViewPr>
  <p:outlineViewPr>
    <p:cViewPr>
      <p:scale>
        <a:sx n="33" d="100"/>
        <a:sy n="33" d="100"/>
      </p:scale>
      <p:origin x="0" y="1524"/>
    </p:cViewPr>
  </p:outlineViewPr>
  <p:notesTextViewPr>
    <p:cViewPr>
      <p:scale>
        <a:sx n="100" d="100"/>
        <a:sy n="100" d="100"/>
      </p:scale>
      <p:origin x="0" y="0"/>
    </p:cViewPr>
  </p:notesTextViewPr>
  <p:sorterViewPr showFormatting="0">
    <p:cViewPr>
      <p:scale>
        <a:sx n="66" d="100"/>
        <a:sy n="66" d="100"/>
      </p:scale>
      <p:origin x="0" y="1422"/>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tags" Target="tags/tag2.xml" /><Relationship Id="rId78" Type="http://schemas.openxmlformats.org/officeDocument/2006/relationships/presProps" Target="presProps.xml" /><Relationship Id="rId79" Type="http://schemas.openxmlformats.org/officeDocument/2006/relationships/viewProps" Target="viewProps.xml" /><Relationship Id="rId8" Type="http://schemas.openxmlformats.org/officeDocument/2006/relationships/slide" Target="slides/slide6.xml" /><Relationship Id="rId80" Type="http://schemas.openxmlformats.org/officeDocument/2006/relationships/theme" Target="theme/theme1.xml" /><Relationship Id="rId81" Type="http://schemas.openxmlformats.org/officeDocument/2006/relationships/tableStyles" Target="tableStyles.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ct val="0"/>
              </a:spcBef>
              <a:spcAft>
                <a:spcPct val="0"/>
              </a:spcAft>
              <a:defRPr sz="120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85C8B8C7-8720-438B-BD96-2E70BA1AAFCB}" type="datetimeFigureOut">
              <a:rPr kumimoji="0" lang="zh-CN" altLang="en-US" sz="1200" b="0" i="0" u="none" strike="noStrike" kern="1200" cap="none" spc="0" normalizeH="0" baseline="0" noProof="0">
                <a:ln>
                  <a:noFill/>
                </a:ln>
                <a:solidFill>
                  <a:schemeClr val="tx1"/>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ct val="0"/>
              </a:spcBef>
              <a:spcAft>
                <a:spcPct val="0"/>
              </a:spcAft>
              <a:defRPr sz="1200">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a:latin typeface="Calibri" panose="020f0502020204030204" pitchFamily="34" charset="0"/>
              </a:rPr>
              <a:t/>
            </a:fld>
            <a:endParaRPr lang="zh-CN" altLang="en-US" sz="120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lstStyle/>
          <a:p>
            <a:pPr lvl="0"/>
            <a:endParaRPr lang="zh-CN" altLang="en-US"/>
          </a:p>
        </p:txBody>
      </p:sp>
      <p:sp>
        <p:nvSpPr>
          <p:cNvPr id="4" name="灯片编号占位符 3"/>
          <p:cNvSpPr txBox="1">
            <a:spLocks noGrp="1"/>
          </p:cNvSpPr>
          <p:nvPr>
            <p:ph type="sldNum" sz="quarter" idx="10"/>
          </p:nvPr>
        </p:nvSpPr>
        <p:spPr>
          <a:noFill/>
        </p:spPr>
        <p:txBody>
          <a:bodyPr lIns="91440" tIns="45720" rIns="91440" bIns="45720" rtlCol="0" anchor="b"/>
          <a:lstStyle/>
          <a:p>
            <a:pPr lvl="0" algn="r" eaLnBrk="1" hangingPunct="1">
              <a:buNone/>
            </a:pPr>
            <a:fld id="{9A0DB2DC-4C9A-4742-B13C-FB6460FD3503}" type="slidenum">
              <a:rPr lang="zh-CN" altLang="en-US" sz="1200">
                <a:latin typeface="Calibri" panose="020f0502020204030204" pitchFamily="34" charset="0"/>
              </a:rPr>
              <a:t>1</a:t>
            </a:fld>
            <a:endParaRPr lang="zh-CN" altLang="en-US"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a:p>
        </p:txBody>
      </p:sp>
      <p:sp>
        <p:nvSpPr>
          <p:cNvPr id="45060" name="灯片编号占位符 3"/>
          <p:cNvSpPr txBox="1">
            <a:spLocks noGrp="1"/>
          </p:cNvSpPr>
          <p:nvPr>
            <p:ph type="sldNum" sz="quarter" idx="10"/>
          </p:nvPr>
        </p:nvSpPr>
        <p:spPr bwMode="auto">
          <a:noFill/>
          <a:ln>
            <a:noFill/>
            <a:miter lim="800000"/>
          </a:ln>
        </p:spPr>
        <p:txBody>
          <a:bodyPr wrap="square" lIns="91440" tIns="45720" rIns="91440" bIns="45720" numCol="1" rtlCol="0" anchor="b" anchorCtr="0" compatLnSpc="1"/>
          <a:lstStyle/>
          <a:p>
            <a:pPr lvl="0" algn="r" eaLnBrk="1" hangingPunct="1"/>
            <a:fld id="{9A0DB2DC-4C9A-4742-B13C-FB6460FD3503}" type="slidenum">
              <a:rPr lang="zh-CN" altLang="en-US" sz="1200">
                <a:latin typeface="Calibri" panose="020f0502020204030204" pitchFamily="34" charset="0"/>
              </a:rPr>
              <a:t>8</a:t>
            </a:fld>
            <a:endParaRPr lang="zh-CN" altLang="en-US"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灯片编号占位符 1"/>
          <p:cNvSpPr/>
          <p:nvPr>
            <p:ph type="sldNum" sz="quarter" idx="2"/>
          </p:nvPr>
        </p:nvSpPr>
        <p:spPr/>
        <p:txBody>
          <a:bodyPr/>
          <a:lstStyle/>
          <a:p>
            <a:pPr lvl="0" algn="r"/>
            <a:fld id="{9A0DB2DC-4C9A-4742-B13C-FB6460FD3503}" type="slidenum">
              <a:rPr lang="zh-CN" altLang="en-US" sz="1200"/>
              <a:t>26</a:t>
            </a:fld>
            <a:endParaRPr lang="zh-CN" altLang="en-US" sz="1200"/>
          </a:p>
        </p:txBody>
      </p:sp>
      <p:sp>
        <p:nvSpPr>
          <p:cNvPr id="111618" name="幻灯片图像占位符 111617"/>
          <p:cNvSpPr>
            <a:spLocks noRot="1" noTextEdit="1"/>
          </p:cNvSpPr>
          <p:nvPr>
            <p:ph type="sldImg"/>
          </p:nvPr>
        </p:nvSpPr>
        <p:spPr/>
      </p:sp>
      <p:sp>
        <p:nvSpPr>
          <p:cNvPr id="111619" name="文本占位符 111618"/>
          <p:cNvSpPr>
            <a:spLocks noGrp="1"/>
          </p:cNvSpPr>
          <p:nvPr>
            <p:ph type="body" idx="1"/>
          </p:nvPr>
        </p:nvSpPr>
        <p:spPr>
          <a:xfrm>
            <a:off x="914400" y="4343400"/>
            <a:ext cx="5029200" cy="4114800"/>
          </a:xfrm>
        </p:spPr>
        <p:txBody>
          <a:bodyPr/>
          <a:lstStyle/>
          <a:p>
            <a:pPr lvl="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sp>
        <p:nvSpPr>
          <p:cNvPr id="253" name="Freeform 2"/>
          <p:cNvSpPr/>
          <p:nvPr/>
        </p:nvSpPr>
        <p:spPr bwMode="auto">
          <a:xfrm>
            <a:off x="4760913" y="20638"/>
            <a:ext cx="4438650" cy="4038600"/>
          </a:xfrm>
          <a:custGeom>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51" name="Group 3"/>
          <p:cNvGrpSpPr/>
          <p:nvPr/>
        </p:nvGrpSpPr>
        <p:grpSpPr>
          <a:xfrm>
            <a:off x="4572000" y="28575"/>
            <a:ext cx="4756150" cy="4338638"/>
            <a:chOff x="2918" y="18"/>
            <a:chExt cx="2958" cy="2699"/>
          </a:xfrm>
        </p:grpSpPr>
        <p:sp>
          <p:nvSpPr>
            <p:cNvPr id="255" name="Freeform 4"/>
            <p:cNvSpPr/>
            <p:nvPr/>
          </p:nvSpPr>
          <p:spPr bwMode="auto">
            <a:xfrm>
              <a:off x="3060" y="18"/>
              <a:ext cx="490" cy="187"/>
            </a:xfrm>
            <a:custGeom>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 name="Freeform 5"/>
            <p:cNvSpPr>
              <a:spLocks noEditPoints="1"/>
            </p:cNvSpPr>
            <p:nvPr/>
          </p:nvSpPr>
          <p:spPr bwMode="auto">
            <a:xfrm>
              <a:off x="2918" y="18"/>
              <a:ext cx="2958" cy="2699"/>
            </a:xfrm>
            <a:custGeom>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7" name="Freeform 6"/>
            <p:cNvSpPr/>
            <p:nvPr/>
          </p:nvSpPr>
          <p:spPr bwMode="auto">
            <a:xfrm>
              <a:off x="3621" y="1287"/>
              <a:ext cx="238" cy="283"/>
            </a:xfrm>
            <a:custGeom>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8" name="Freeform 7"/>
            <p:cNvSpPr/>
            <p:nvPr/>
          </p:nvSpPr>
          <p:spPr bwMode="auto">
            <a:xfrm>
              <a:off x="3403" y="1403"/>
              <a:ext cx="208" cy="379"/>
            </a:xfrm>
            <a:custGeom>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9" name="Freeform 8"/>
            <p:cNvSpPr/>
            <p:nvPr/>
          </p:nvSpPr>
          <p:spPr bwMode="auto">
            <a:xfrm>
              <a:off x="3272" y="645"/>
              <a:ext cx="662" cy="318"/>
            </a:xfrm>
            <a:custGeom>
              <a:cxnLst>
                <a:cxn ang="0">
                  <a:pos x="112" y="4"/>
                </a:cxn>
                <a:cxn ang="0">
                  <a:pos x="24" y="4"/>
                </a:cxn>
                <a:cxn ang="0">
                  <a:pos x="2" y="25"/>
                </a:cxn>
                <a:cxn ang="0">
                  <a:pos x="60" y="58"/>
                </a:cxn>
                <a:cxn ang="0">
                  <a:pos x="96" y="54"/>
                </a:cxn>
                <a:cxn ang="0">
                  <a:pos x="113" y="53"/>
                </a:cxn>
                <a:cxn ang="0">
                  <a:pos x="112" y="4"/>
                </a:cxn>
              </a:cxnLst>
              <a:rect l="0" t="0"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0" name="Freeform 9"/>
            <p:cNvSpPr/>
            <p:nvPr/>
          </p:nvSpPr>
          <p:spPr bwMode="auto">
            <a:xfrm>
              <a:off x="4046" y="1545"/>
              <a:ext cx="506" cy="516"/>
            </a:xfrm>
            <a:custGeom>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1" name="Freeform 10"/>
            <p:cNvSpPr/>
            <p:nvPr/>
          </p:nvSpPr>
          <p:spPr bwMode="auto">
            <a:xfrm>
              <a:off x="5173" y="1024"/>
              <a:ext cx="501" cy="96"/>
            </a:xfrm>
            <a:custGeom>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2" name="Freeform 11"/>
            <p:cNvSpPr/>
            <p:nvPr/>
          </p:nvSpPr>
          <p:spPr bwMode="auto">
            <a:xfrm>
              <a:off x="5340" y="1004"/>
              <a:ext cx="385" cy="237"/>
            </a:xfrm>
            <a:custGeom>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3" name="Freeform 12"/>
            <p:cNvSpPr/>
            <p:nvPr/>
          </p:nvSpPr>
          <p:spPr bwMode="auto">
            <a:xfrm>
              <a:off x="5325" y="1201"/>
              <a:ext cx="415" cy="187"/>
            </a:xfrm>
            <a:custGeom>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4" name="Freeform 13"/>
            <p:cNvSpPr/>
            <p:nvPr/>
          </p:nvSpPr>
          <p:spPr bwMode="auto">
            <a:xfrm>
              <a:off x="5001" y="1378"/>
              <a:ext cx="698" cy="167"/>
            </a:xfrm>
            <a:custGeom>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5" name="Freeform 14"/>
            <p:cNvSpPr/>
            <p:nvPr/>
          </p:nvSpPr>
          <p:spPr bwMode="auto">
            <a:xfrm>
              <a:off x="5077" y="1540"/>
              <a:ext cx="567" cy="146"/>
            </a:xfrm>
            <a:custGeom>
              <a:cxnLst>
                <a:cxn ang="0">
                  <a:pos x="98" y="19"/>
                </a:cxn>
                <a:cxn ang="0">
                  <a:pos x="103" y="4"/>
                </a:cxn>
                <a:cxn ang="0">
                  <a:pos x="74" y="10"/>
                </a:cxn>
                <a:cxn ang="0">
                  <a:pos x="36" y="6"/>
                </a:cxn>
                <a:cxn ang="0">
                  <a:pos x="2" y="4"/>
                </a:cxn>
                <a:cxn ang="0">
                  <a:pos x="98" y="19"/>
                </a:cxn>
              </a:cxnLst>
              <a:rect l="0" t="0"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 name="Freeform 15"/>
            <p:cNvSpPr/>
            <p:nvPr/>
          </p:nvSpPr>
          <p:spPr bwMode="auto">
            <a:xfrm>
              <a:off x="5042" y="1656"/>
              <a:ext cx="584" cy="480"/>
            </a:xfrm>
            <a:custGeom>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7" name="Freeform 16"/>
            <p:cNvSpPr/>
            <p:nvPr/>
          </p:nvSpPr>
          <p:spPr bwMode="auto">
            <a:xfrm>
              <a:off x="5421" y="1464"/>
              <a:ext cx="329" cy="854"/>
            </a:xfrm>
            <a:custGeom>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2" name="Group 17"/>
          <p:cNvGrpSpPr/>
          <p:nvPr/>
        </p:nvGrpSpPr>
        <p:grpSpPr>
          <a:xfrm>
            <a:off x="554038" y="36513"/>
            <a:ext cx="7891462" cy="6821487"/>
            <a:chOff x="349" y="23"/>
            <a:chExt cx="4971" cy="4297"/>
          </a:xfrm>
        </p:grpSpPr>
        <p:sp>
          <p:nvSpPr>
            <p:cNvPr id="269" name="Rectangle 18"/>
            <p:cNvSpPr>
              <a:spLocks noChangeArrowheads="1"/>
            </p:cNvSpPr>
            <p:nvPr/>
          </p:nvSpPr>
          <p:spPr bwMode="auto">
            <a:xfrm>
              <a:off x="384"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0" name="Freeform 19"/>
            <p:cNvSpPr>
              <a:spLocks noEditPoints="1"/>
            </p:cNvSpPr>
            <p:nvPr/>
          </p:nvSpPr>
          <p:spPr bwMode="auto">
            <a:xfrm>
              <a:off x="38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1" name="Freeform 20"/>
            <p:cNvSpPr>
              <a:spLocks noEditPoints="1"/>
            </p:cNvSpPr>
            <p:nvPr/>
          </p:nvSpPr>
          <p:spPr bwMode="auto">
            <a:xfrm>
              <a:off x="38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2" name="Freeform 21"/>
            <p:cNvSpPr>
              <a:spLocks noEditPoints="1"/>
            </p:cNvSpPr>
            <p:nvPr/>
          </p:nvSpPr>
          <p:spPr bwMode="auto">
            <a:xfrm>
              <a:off x="38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3" name="Freeform 22"/>
            <p:cNvSpPr>
              <a:spLocks noEditPoints="1"/>
            </p:cNvSpPr>
            <p:nvPr/>
          </p:nvSpPr>
          <p:spPr bwMode="auto">
            <a:xfrm>
              <a:off x="38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4" name="Freeform 23"/>
            <p:cNvSpPr>
              <a:spLocks noEditPoints="1"/>
            </p:cNvSpPr>
            <p:nvPr/>
          </p:nvSpPr>
          <p:spPr bwMode="auto">
            <a:xfrm>
              <a:off x="38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5" name="Freeform 24"/>
            <p:cNvSpPr>
              <a:spLocks noEditPoints="1"/>
            </p:cNvSpPr>
            <p:nvPr/>
          </p:nvSpPr>
          <p:spPr bwMode="auto">
            <a:xfrm>
              <a:off x="38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 name="Freeform 25"/>
            <p:cNvSpPr>
              <a:spLocks noEditPoints="1"/>
            </p:cNvSpPr>
            <p:nvPr/>
          </p:nvSpPr>
          <p:spPr bwMode="auto">
            <a:xfrm>
              <a:off x="38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7" name="Freeform 26"/>
            <p:cNvSpPr>
              <a:spLocks noEditPoints="1"/>
            </p:cNvSpPr>
            <p:nvPr/>
          </p:nvSpPr>
          <p:spPr bwMode="auto">
            <a:xfrm>
              <a:off x="38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8" name="Freeform 27"/>
            <p:cNvSpPr>
              <a:spLocks noEditPoints="1"/>
            </p:cNvSpPr>
            <p:nvPr/>
          </p:nvSpPr>
          <p:spPr bwMode="auto">
            <a:xfrm>
              <a:off x="38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9" name="Freeform 28"/>
            <p:cNvSpPr>
              <a:spLocks noEditPoints="1"/>
            </p:cNvSpPr>
            <p:nvPr/>
          </p:nvSpPr>
          <p:spPr bwMode="auto">
            <a:xfrm>
              <a:off x="38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0" name="Rectangle 29"/>
            <p:cNvSpPr>
              <a:spLocks noChangeArrowheads="1"/>
            </p:cNvSpPr>
            <p:nvPr/>
          </p:nvSpPr>
          <p:spPr bwMode="auto">
            <a:xfrm>
              <a:off x="384"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1" name="Rectangle 30"/>
            <p:cNvSpPr>
              <a:spLocks noChangeArrowheads="1"/>
            </p:cNvSpPr>
            <p:nvPr/>
          </p:nvSpPr>
          <p:spPr bwMode="auto">
            <a:xfrm>
              <a:off x="82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2" name="Freeform 31"/>
            <p:cNvSpPr>
              <a:spLocks noEditPoints="1"/>
            </p:cNvSpPr>
            <p:nvPr/>
          </p:nvSpPr>
          <p:spPr bwMode="auto">
            <a:xfrm>
              <a:off x="82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3" name="Freeform 32"/>
            <p:cNvSpPr>
              <a:spLocks noEditPoints="1"/>
            </p:cNvSpPr>
            <p:nvPr/>
          </p:nvSpPr>
          <p:spPr bwMode="auto">
            <a:xfrm>
              <a:off x="82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4" name="Freeform 33"/>
            <p:cNvSpPr>
              <a:spLocks noEditPoints="1"/>
            </p:cNvSpPr>
            <p:nvPr/>
          </p:nvSpPr>
          <p:spPr bwMode="auto">
            <a:xfrm>
              <a:off x="82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5" name="Freeform 34"/>
            <p:cNvSpPr>
              <a:spLocks noEditPoints="1"/>
            </p:cNvSpPr>
            <p:nvPr/>
          </p:nvSpPr>
          <p:spPr bwMode="auto">
            <a:xfrm>
              <a:off x="82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 name="Freeform 35"/>
            <p:cNvSpPr>
              <a:spLocks noEditPoints="1"/>
            </p:cNvSpPr>
            <p:nvPr/>
          </p:nvSpPr>
          <p:spPr bwMode="auto">
            <a:xfrm>
              <a:off x="82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7" name="Freeform 36"/>
            <p:cNvSpPr>
              <a:spLocks noEditPoints="1"/>
            </p:cNvSpPr>
            <p:nvPr/>
          </p:nvSpPr>
          <p:spPr bwMode="auto">
            <a:xfrm>
              <a:off x="82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8" name="Freeform 37"/>
            <p:cNvSpPr>
              <a:spLocks noEditPoints="1"/>
            </p:cNvSpPr>
            <p:nvPr/>
          </p:nvSpPr>
          <p:spPr bwMode="auto">
            <a:xfrm>
              <a:off x="82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9" name="Freeform 38"/>
            <p:cNvSpPr>
              <a:spLocks noEditPoints="1"/>
            </p:cNvSpPr>
            <p:nvPr/>
          </p:nvSpPr>
          <p:spPr bwMode="auto">
            <a:xfrm>
              <a:off x="82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0" name="Freeform 39"/>
            <p:cNvSpPr>
              <a:spLocks noEditPoints="1"/>
            </p:cNvSpPr>
            <p:nvPr/>
          </p:nvSpPr>
          <p:spPr bwMode="auto">
            <a:xfrm>
              <a:off x="82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1" name="Freeform 40"/>
            <p:cNvSpPr>
              <a:spLocks noEditPoints="1"/>
            </p:cNvSpPr>
            <p:nvPr/>
          </p:nvSpPr>
          <p:spPr bwMode="auto">
            <a:xfrm>
              <a:off x="82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2" name="Rectangle 41"/>
            <p:cNvSpPr>
              <a:spLocks noChangeArrowheads="1"/>
            </p:cNvSpPr>
            <p:nvPr/>
          </p:nvSpPr>
          <p:spPr bwMode="auto">
            <a:xfrm>
              <a:off x="82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3" name="Rectangle 42"/>
            <p:cNvSpPr>
              <a:spLocks noChangeArrowheads="1"/>
            </p:cNvSpPr>
            <p:nvPr/>
          </p:nvSpPr>
          <p:spPr bwMode="auto">
            <a:xfrm>
              <a:off x="127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4" name="Freeform 43"/>
            <p:cNvSpPr>
              <a:spLocks noEditPoints="1"/>
            </p:cNvSpPr>
            <p:nvPr/>
          </p:nvSpPr>
          <p:spPr bwMode="auto">
            <a:xfrm>
              <a:off x="127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5" name="Freeform 44"/>
            <p:cNvSpPr>
              <a:spLocks noEditPoints="1"/>
            </p:cNvSpPr>
            <p:nvPr/>
          </p:nvSpPr>
          <p:spPr bwMode="auto">
            <a:xfrm>
              <a:off x="127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6" name="Freeform 45"/>
            <p:cNvSpPr>
              <a:spLocks noEditPoints="1"/>
            </p:cNvSpPr>
            <p:nvPr/>
          </p:nvSpPr>
          <p:spPr bwMode="auto">
            <a:xfrm>
              <a:off x="127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 name="Freeform 46"/>
            <p:cNvSpPr>
              <a:spLocks noEditPoints="1"/>
            </p:cNvSpPr>
            <p:nvPr/>
          </p:nvSpPr>
          <p:spPr bwMode="auto">
            <a:xfrm>
              <a:off x="127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8" name="Freeform 47"/>
            <p:cNvSpPr>
              <a:spLocks noEditPoints="1"/>
            </p:cNvSpPr>
            <p:nvPr/>
          </p:nvSpPr>
          <p:spPr bwMode="auto">
            <a:xfrm>
              <a:off x="127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9" name="Freeform 48"/>
            <p:cNvSpPr>
              <a:spLocks noEditPoints="1"/>
            </p:cNvSpPr>
            <p:nvPr/>
          </p:nvSpPr>
          <p:spPr bwMode="auto">
            <a:xfrm>
              <a:off x="127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0" name="Freeform 49"/>
            <p:cNvSpPr>
              <a:spLocks noEditPoints="1"/>
            </p:cNvSpPr>
            <p:nvPr/>
          </p:nvSpPr>
          <p:spPr bwMode="auto">
            <a:xfrm>
              <a:off x="127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1" name="Freeform 50"/>
            <p:cNvSpPr>
              <a:spLocks noEditPoints="1"/>
            </p:cNvSpPr>
            <p:nvPr/>
          </p:nvSpPr>
          <p:spPr bwMode="auto">
            <a:xfrm>
              <a:off x="127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2" name="Freeform 51"/>
            <p:cNvSpPr>
              <a:spLocks noEditPoints="1"/>
            </p:cNvSpPr>
            <p:nvPr/>
          </p:nvSpPr>
          <p:spPr bwMode="auto">
            <a:xfrm>
              <a:off x="127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3" name="Freeform 52"/>
            <p:cNvSpPr>
              <a:spLocks noEditPoints="1"/>
            </p:cNvSpPr>
            <p:nvPr/>
          </p:nvSpPr>
          <p:spPr bwMode="auto">
            <a:xfrm>
              <a:off x="127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4" name="Rectangle 53"/>
            <p:cNvSpPr>
              <a:spLocks noChangeArrowheads="1"/>
            </p:cNvSpPr>
            <p:nvPr/>
          </p:nvSpPr>
          <p:spPr bwMode="auto">
            <a:xfrm>
              <a:off x="127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5" name="Rectangle 54"/>
            <p:cNvSpPr>
              <a:spLocks noChangeArrowheads="1"/>
            </p:cNvSpPr>
            <p:nvPr/>
          </p:nvSpPr>
          <p:spPr bwMode="auto">
            <a:xfrm>
              <a:off x="1724"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6" name="Freeform 55"/>
            <p:cNvSpPr>
              <a:spLocks noEditPoints="1"/>
            </p:cNvSpPr>
            <p:nvPr/>
          </p:nvSpPr>
          <p:spPr bwMode="auto">
            <a:xfrm>
              <a:off x="172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 name="Freeform 56"/>
            <p:cNvSpPr>
              <a:spLocks noEditPoints="1"/>
            </p:cNvSpPr>
            <p:nvPr/>
          </p:nvSpPr>
          <p:spPr bwMode="auto">
            <a:xfrm>
              <a:off x="172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 name="Freeform 57"/>
            <p:cNvSpPr>
              <a:spLocks noEditPoints="1"/>
            </p:cNvSpPr>
            <p:nvPr/>
          </p:nvSpPr>
          <p:spPr bwMode="auto">
            <a:xfrm>
              <a:off x="172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9" name="Freeform 58"/>
            <p:cNvSpPr>
              <a:spLocks noEditPoints="1"/>
            </p:cNvSpPr>
            <p:nvPr/>
          </p:nvSpPr>
          <p:spPr bwMode="auto">
            <a:xfrm>
              <a:off x="172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0" name="Freeform 59"/>
            <p:cNvSpPr>
              <a:spLocks noEditPoints="1"/>
            </p:cNvSpPr>
            <p:nvPr/>
          </p:nvSpPr>
          <p:spPr bwMode="auto">
            <a:xfrm>
              <a:off x="172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1" name="Freeform 60"/>
            <p:cNvSpPr>
              <a:spLocks noEditPoints="1"/>
            </p:cNvSpPr>
            <p:nvPr/>
          </p:nvSpPr>
          <p:spPr bwMode="auto">
            <a:xfrm>
              <a:off x="172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2" name="Freeform 61"/>
            <p:cNvSpPr>
              <a:spLocks noEditPoints="1"/>
            </p:cNvSpPr>
            <p:nvPr/>
          </p:nvSpPr>
          <p:spPr bwMode="auto">
            <a:xfrm>
              <a:off x="172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3" name="Freeform 62"/>
            <p:cNvSpPr>
              <a:spLocks noEditPoints="1"/>
            </p:cNvSpPr>
            <p:nvPr/>
          </p:nvSpPr>
          <p:spPr bwMode="auto">
            <a:xfrm>
              <a:off x="172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4" name="Freeform 63"/>
            <p:cNvSpPr>
              <a:spLocks noEditPoints="1"/>
            </p:cNvSpPr>
            <p:nvPr/>
          </p:nvSpPr>
          <p:spPr bwMode="auto">
            <a:xfrm>
              <a:off x="172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5" name="Freeform 64"/>
            <p:cNvSpPr>
              <a:spLocks noEditPoints="1"/>
            </p:cNvSpPr>
            <p:nvPr/>
          </p:nvSpPr>
          <p:spPr bwMode="auto">
            <a:xfrm>
              <a:off x="172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6" name="Rectangle 65"/>
            <p:cNvSpPr>
              <a:spLocks noChangeArrowheads="1"/>
            </p:cNvSpPr>
            <p:nvPr/>
          </p:nvSpPr>
          <p:spPr bwMode="auto">
            <a:xfrm>
              <a:off x="1724"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 name="Rectangle 66"/>
            <p:cNvSpPr>
              <a:spLocks noChangeArrowheads="1"/>
            </p:cNvSpPr>
            <p:nvPr/>
          </p:nvSpPr>
          <p:spPr bwMode="auto">
            <a:xfrm>
              <a:off x="2169" y="23"/>
              <a:ext cx="21"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8" name="Freeform 67"/>
            <p:cNvSpPr>
              <a:spLocks noEditPoints="1"/>
            </p:cNvSpPr>
            <p:nvPr/>
          </p:nvSpPr>
          <p:spPr bwMode="auto">
            <a:xfrm>
              <a:off x="216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9" name="Freeform 68"/>
            <p:cNvSpPr>
              <a:spLocks noEditPoints="1"/>
            </p:cNvSpPr>
            <p:nvPr/>
          </p:nvSpPr>
          <p:spPr bwMode="auto">
            <a:xfrm>
              <a:off x="216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0" name="Freeform 69"/>
            <p:cNvSpPr>
              <a:spLocks noEditPoints="1"/>
            </p:cNvSpPr>
            <p:nvPr/>
          </p:nvSpPr>
          <p:spPr bwMode="auto">
            <a:xfrm>
              <a:off x="216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1" name="Freeform 70"/>
            <p:cNvSpPr>
              <a:spLocks noEditPoints="1"/>
            </p:cNvSpPr>
            <p:nvPr/>
          </p:nvSpPr>
          <p:spPr bwMode="auto">
            <a:xfrm>
              <a:off x="216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2" name="Freeform 71"/>
            <p:cNvSpPr>
              <a:spLocks noEditPoints="1"/>
            </p:cNvSpPr>
            <p:nvPr/>
          </p:nvSpPr>
          <p:spPr bwMode="auto">
            <a:xfrm>
              <a:off x="216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3" name="Freeform 72"/>
            <p:cNvSpPr>
              <a:spLocks noEditPoints="1"/>
            </p:cNvSpPr>
            <p:nvPr/>
          </p:nvSpPr>
          <p:spPr bwMode="auto">
            <a:xfrm>
              <a:off x="216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4" name="Freeform 73"/>
            <p:cNvSpPr>
              <a:spLocks noEditPoints="1"/>
            </p:cNvSpPr>
            <p:nvPr/>
          </p:nvSpPr>
          <p:spPr bwMode="auto">
            <a:xfrm>
              <a:off x="216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5" name="Freeform 74"/>
            <p:cNvSpPr>
              <a:spLocks noEditPoints="1"/>
            </p:cNvSpPr>
            <p:nvPr/>
          </p:nvSpPr>
          <p:spPr bwMode="auto">
            <a:xfrm>
              <a:off x="216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6" name="Freeform 75"/>
            <p:cNvSpPr>
              <a:spLocks noEditPoints="1"/>
            </p:cNvSpPr>
            <p:nvPr/>
          </p:nvSpPr>
          <p:spPr bwMode="auto">
            <a:xfrm>
              <a:off x="216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 name="Freeform 76"/>
            <p:cNvSpPr>
              <a:spLocks noEditPoints="1"/>
            </p:cNvSpPr>
            <p:nvPr/>
          </p:nvSpPr>
          <p:spPr bwMode="auto">
            <a:xfrm>
              <a:off x="216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8" name="Rectangle 77"/>
            <p:cNvSpPr>
              <a:spLocks noChangeArrowheads="1"/>
            </p:cNvSpPr>
            <p:nvPr/>
          </p:nvSpPr>
          <p:spPr bwMode="auto">
            <a:xfrm>
              <a:off x="2169" y="4269"/>
              <a:ext cx="21"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9" name="Rectangle 78"/>
            <p:cNvSpPr>
              <a:spLocks noChangeArrowheads="1"/>
            </p:cNvSpPr>
            <p:nvPr/>
          </p:nvSpPr>
          <p:spPr bwMode="auto">
            <a:xfrm>
              <a:off x="262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0" name="Freeform 79"/>
            <p:cNvSpPr>
              <a:spLocks noEditPoints="1"/>
            </p:cNvSpPr>
            <p:nvPr/>
          </p:nvSpPr>
          <p:spPr bwMode="auto">
            <a:xfrm>
              <a:off x="262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1" name="Freeform 80"/>
            <p:cNvSpPr>
              <a:spLocks noEditPoints="1"/>
            </p:cNvSpPr>
            <p:nvPr/>
          </p:nvSpPr>
          <p:spPr bwMode="auto">
            <a:xfrm>
              <a:off x="262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2" name="Freeform 81"/>
            <p:cNvSpPr>
              <a:spLocks noEditPoints="1"/>
            </p:cNvSpPr>
            <p:nvPr/>
          </p:nvSpPr>
          <p:spPr bwMode="auto">
            <a:xfrm>
              <a:off x="262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3" name="Freeform 82"/>
            <p:cNvSpPr>
              <a:spLocks noEditPoints="1"/>
            </p:cNvSpPr>
            <p:nvPr/>
          </p:nvSpPr>
          <p:spPr bwMode="auto">
            <a:xfrm>
              <a:off x="262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4" name="Freeform 83"/>
            <p:cNvSpPr>
              <a:spLocks noEditPoints="1"/>
            </p:cNvSpPr>
            <p:nvPr/>
          </p:nvSpPr>
          <p:spPr bwMode="auto">
            <a:xfrm>
              <a:off x="262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5" name="Freeform 84"/>
            <p:cNvSpPr>
              <a:spLocks noEditPoints="1"/>
            </p:cNvSpPr>
            <p:nvPr/>
          </p:nvSpPr>
          <p:spPr bwMode="auto">
            <a:xfrm>
              <a:off x="262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6" name="Freeform 85"/>
            <p:cNvSpPr>
              <a:spLocks noEditPoints="1"/>
            </p:cNvSpPr>
            <p:nvPr/>
          </p:nvSpPr>
          <p:spPr bwMode="auto">
            <a:xfrm>
              <a:off x="262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 name="Freeform 86"/>
            <p:cNvSpPr>
              <a:spLocks noEditPoints="1"/>
            </p:cNvSpPr>
            <p:nvPr/>
          </p:nvSpPr>
          <p:spPr bwMode="auto">
            <a:xfrm>
              <a:off x="262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8" name="Freeform 87"/>
            <p:cNvSpPr>
              <a:spLocks noEditPoints="1"/>
            </p:cNvSpPr>
            <p:nvPr/>
          </p:nvSpPr>
          <p:spPr bwMode="auto">
            <a:xfrm>
              <a:off x="262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9" name="Freeform 88"/>
            <p:cNvSpPr>
              <a:spLocks noEditPoints="1"/>
            </p:cNvSpPr>
            <p:nvPr/>
          </p:nvSpPr>
          <p:spPr bwMode="auto">
            <a:xfrm>
              <a:off x="262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0" name="Rectangle 89"/>
            <p:cNvSpPr>
              <a:spLocks noChangeArrowheads="1"/>
            </p:cNvSpPr>
            <p:nvPr/>
          </p:nvSpPr>
          <p:spPr bwMode="auto">
            <a:xfrm>
              <a:off x="262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1" name="Rectangle 90"/>
            <p:cNvSpPr>
              <a:spLocks noChangeArrowheads="1"/>
            </p:cNvSpPr>
            <p:nvPr/>
          </p:nvSpPr>
          <p:spPr bwMode="auto">
            <a:xfrm>
              <a:off x="3065"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2" name="Freeform 91"/>
            <p:cNvSpPr>
              <a:spLocks noEditPoints="1"/>
            </p:cNvSpPr>
            <p:nvPr/>
          </p:nvSpPr>
          <p:spPr bwMode="auto">
            <a:xfrm>
              <a:off x="306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3" name="Freeform 92"/>
            <p:cNvSpPr>
              <a:spLocks noEditPoints="1"/>
            </p:cNvSpPr>
            <p:nvPr/>
          </p:nvSpPr>
          <p:spPr bwMode="auto">
            <a:xfrm>
              <a:off x="306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4" name="Freeform 93"/>
            <p:cNvSpPr>
              <a:spLocks noEditPoints="1"/>
            </p:cNvSpPr>
            <p:nvPr/>
          </p:nvSpPr>
          <p:spPr bwMode="auto">
            <a:xfrm>
              <a:off x="306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5" name="Freeform 94"/>
            <p:cNvSpPr>
              <a:spLocks noEditPoints="1"/>
            </p:cNvSpPr>
            <p:nvPr/>
          </p:nvSpPr>
          <p:spPr bwMode="auto">
            <a:xfrm>
              <a:off x="306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6" name="Freeform 95"/>
            <p:cNvSpPr>
              <a:spLocks noEditPoints="1"/>
            </p:cNvSpPr>
            <p:nvPr/>
          </p:nvSpPr>
          <p:spPr bwMode="auto">
            <a:xfrm>
              <a:off x="306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7" name="Freeform 96"/>
            <p:cNvSpPr>
              <a:spLocks noEditPoints="1"/>
            </p:cNvSpPr>
            <p:nvPr/>
          </p:nvSpPr>
          <p:spPr bwMode="auto">
            <a:xfrm>
              <a:off x="306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 name="Freeform 97"/>
            <p:cNvSpPr>
              <a:spLocks noEditPoints="1"/>
            </p:cNvSpPr>
            <p:nvPr/>
          </p:nvSpPr>
          <p:spPr bwMode="auto">
            <a:xfrm>
              <a:off x="306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9" name="Freeform 98"/>
            <p:cNvSpPr>
              <a:spLocks noEditPoints="1"/>
            </p:cNvSpPr>
            <p:nvPr/>
          </p:nvSpPr>
          <p:spPr bwMode="auto">
            <a:xfrm>
              <a:off x="306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0" name="Freeform 99"/>
            <p:cNvSpPr>
              <a:spLocks noEditPoints="1"/>
            </p:cNvSpPr>
            <p:nvPr/>
          </p:nvSpPr>
          <p:spPr bwMode="auto">
            <a:xfrm>
              <a:off x="306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1" name="Freeform 100"/>
            <p:cNvSpPr>
              <a:spLocks noEditPoints="1"/>
            </p:cNvSpPr>
            <p:nvPr/>
          </p:nvSpPr>
          <p:spPr bwMode="auto">
            <a:xfrm>
              <a:off x="306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2" name="Rectangle 101"/>
            <p:cNvSpPr>
              <a:spLocks noChangeArrowheads="1"/>
            </p:cNvSpPr>
            <p:nvPr/>
          </p:nvSpPr>
          <p:spPr bwMode="auto">
            <a:xfrm>
              <a:off x="3065"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3" name="Rectangle 102"/>
            <p:cNvSpPr>
              <a:spLocks noChangeArrowheads="1"/>
            </p:cNvSpPr>
            <p:nvPr/>
          </p:nvSpPr>
          <p:spPr bwMode="auto">
            <a:xfrm>
              <a:off x="351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4" name="Freeform 103"/>
            <p:cNvSpPr>
              <a:spLocks noEditPoints="1"/>
            </p:cNvSpPr>
            <p:nvPr/>
          </p:nvSpPr>
          <p:spPr bwMode="auto">
            <a:xfrm>
              <a:off x="351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5" name="Freeform 104"/>
            <p:cNvSpPr>
              <a:spLocks noEditPoints="1"/>
            </p:cNvSpPr>
            <p:nvPr/>
          </p:nvSpPr>
          <p:spPr bwMode="auto">
            <a:xfrm>
              <a:off x="351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6" name="Freeform 105"/>
            <p:cNvSpPr>
              <a:spLocks noEditPoints="1"/>
            </p:cNvSpPr>
            <p:nvPr/>
          </p:nvSpPr>
          <p:spPr bwMode="auto">
            <a:xfrm>
              <a:off x="351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7" name="Freeform 106"/>
            <p:cNvSpPr>
              <a:spLocks noEditPoints="1"/>
            </p:cNvSpPr>
            <p:nvPr/>
          </p:nvSpPr>
          <p:spPr bwMode="auto">
            <a:xfrm>
              <a:off x="351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 name="Freeform 107"/>
            <p:cNvSpPr>
              <a:spLocks noEditPoints="1"/>
            </p:cNvSpPr>
            <p:nvPr/>
          </p:nvSpPr>
          <p:spPr bwMode="auto">
            <a:xfrm>
              <a:off x="351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9" name="Freeform 108"/>
            <p:cNvSpPr>
              <a:spLocks noEditPoints="1"/>
            </p:cNvSpPr>
            <p:nvPr/>
          </p:nvSpPr>
          <p:spPr bwMode="auto">
            <a:xfrm>
              <a:off x="351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0" name="Freeform 109"/>
            <p:cNvSpPr>
              <a:spLocks noEditPoints="1"/>
            </p:cNvSpPr>
            <p:nvPr/>
          </p:nvSpPr>
          <p:spPr bwMode="auto">
            <a:xfrm>
              <a:off x="351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1" name="Freeform 110"/>
            <p:cNvSpPr>
              <a:spLocks noEditPoints="1"/>
            </p:cNvSpPr>
            <p:nvPr/>
          </p:nvSpPr>
          <p:spPr bwMode="auto">
            <a:xfrm>
              <a:off x="351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2" name="Freeform 111"/>
            <p:cNvSpPr>
              <a:spLocks noEditPoints="1"/>
            </p:cNvSpPr>
            <p:nvPr/>
          </p:nvSpPr>
          <p:spPr bwMode="auto">
            <a:xfrm>
              <a:off x="351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3" name="Freeform 112"/>
            <p:cNvSpPr>
              <a:spLocks noEditPoints="1"/>
            </p:cNvSpPr>
            <p:nvPr/>
          </p:nvSpPr>
          <p:spPr bwMode="auto">
            <a:xfrm>
              <a:off x="351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4" name="Rectangle 113"/>
            <p:cNvSpPr>
              <a:spLocks noChangeArrowheads="1"/>
            </p:cNvSpPr>
            <p:nvPr/>
          </p:nvSpPr>
          <p:spPr bwMode="auto">
            <a:xfrm>
              <a:off x="351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5" name="Rectangle 114"/>
            <p:cNvSpPr>
              <a:spLocks noChangeArrowheads="1"/>
            </p:cNvSpPr>
            <p:nvPr/>
          </p:nvSpPr>
          <p:spPr bwMode="auto">
            <a:xfrm>
              <a:off x="396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6" name="Freeform 115"/>
            <p:cNvSpPr>
              <a:spLocks noEditPoints="1"/>
            </p:cNvSpPr>
            <p:nvPr/>
          </p:nvSpPr>
          <p:spPr bwMode="auto">
            <a:xfrm>
              <a:off x="396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7" name="Freeform 116"/>
            <p:cNvSpPr>
              <a:spLocks noEditPoints="1"/>
            </p:cNvSpPr>
            <p:nvPr/>
          </p:nvSpPr>
          <p:spPr bwMode="auto">
            <a:xfrm>
              <a:off x="396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8" name="Freeform 117"/>
            <p:cNvSpPr>
              <a:spLocks noEditPoints="1"/>
            </p:cNvSpPr>
            <p:nvPr/>
          </p:nvSpPr>
          <p:spPr bwMode="auto">
            <a:xfrm>
              <a:off x="396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9" name="Freeform 118"/>
            <p:cNvSpPr>
              <a:spLocks noEditPoints="1"/>
            </p:cNvSpPr>
            <p:nvPr/>
          </p:nvSpPr>
          <p:spPr bwMode="auto">
            <a:xfrm>
              <a:off x="396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0" name="Freeform 119"/>
            <p:cNvSpPr>
              <a:spLocks noEditPoints="1"/>
            </p:cNvSpPr>
            <p:nvPr/>
          </p:nvSpPr>
          <p:spPr bwMode="auto">
            <a:xfrm>
              <a:off x="396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1" name="Freeform 120"/>
            <p:cNvSpPr>
              <a:spLocks noEditPoints="1"/>
            </p:cNvSpPr>
            <p:nvPr/>
          </p:nvSpPr>
          <p:spPr bwMode="auto">
            <a:xfrm>
              <a:off x="396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2" name="Freeform 121"/>
            <p:cNvSpPr>
              <a:spLocks noEditPoints="1"/>
            </p:cNvSpPr>
            <p:nvPr/>
          </p:nvSpPr>
          <p:spPr bwMode="auto">
            <a:xfrm>
              <a:off x="396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3" name="Freeform 122"/>
            <p:cNvSpPr>
              <a:spLocks noEditPoints="1"/>
            </p:cNvSpPr>
            <p:nvPr/>
          </p:nvSpPr>
          <p:spPr bwMode="auto">
            <a:xfrm>
              <a:off x="396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4" name="Freeform 123"/>
            <p:cNvSpPr>
              <a:spLocks noEditPoints="1"/>
            </p:cNvSpPr>
            <p:nvPr/>
          </p:nvSpPr>
          <p:spPr bwMode="auto">
            <a:xfrm>
              <a:off x="396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5" name="Freeform 124"/>
            <p:cNvSpPr>
              <a:spLocks noEditPoints="1"/>
            </p:cNvSpPr>
            <p:nvPr/>
          </p:nvSpPr>
          <p:spPr bwMode="auto">
            <a:xfrm>
              <a:off x="396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6" name="Rectangle 125"/>
            <p:cNvSpPr>
              <a:spLocks noChangeArrowheads="1"/>
            </p:cNvSpPr>
            <p:nvPr/>
          </p:nvSpPr>
          <p:spPr bwMode="auto">
            <a:xfrm>
              <a:off x="396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7" name="Rectangle 126"/>
            <p:cNvSpPr>
              <a:spLocks noChangeArrowheads="1"/>
            </p:cNvSpPr>
            <p:nvPr/>
          </p:nvSpPr>
          <p:spPr bwMode="auto">
            <a:xfrm>
              <a:off x="4405"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 name="Freeform 127"/>
            <p:cNvSpPr>
              <a:spLocks noEditPoints="1"/>
            </p:cNvSpPr>
            <p:nvPr/>
          </p:nvSpPr>
          <p:spPr bwMode="auto">
            <a:xfrm>
              <a:off x="440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 name="Freeform 128"/>
            <p:cNvSpPr>
              <a:spLocks noEditPoints="1"/>
            </p:cNvSpPr>
            <p:nvPr/>
          </p:nvSpPr>
          <p:spPr bwMode="auto">
            <a:xfrm>
              <a:off x="440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 name="Freeform 129"/>
            <p:cNvSpPr>
              <a:spLocks noEditPoints="1"/>
            </p:cNvSpPr>
            <p:nvPr/>
          </p:nvSpPr>
          <p:spPr bwMode="auto">
            <a:xfrm>
              <a:off x="440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1" name="Freeform 130"/>
            <p:cNvSpPr>
              <a:spLocks noEditPoints="1"/>
            </p:cNvSpPr>
            <p:nvPr/>
          </p:nvSpPr>
          <p:spPr bwMode="auto">
            <a:xfrm>
              <a:off x="440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2" name="Freeform 131"/>
            <p:cNvSpPr>
              <a:spLocks noEditPoints="1"/>
            </p:cNvSpPr>
            <p:nvPr/>
          </p:nvSpPr>
          <p:spPr bwMode="auto">
            <a:xfrm>
              <a:off x="440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3" name="Freeform 132"/>
            <p:cNvSpPr>
              <a:spLocks noEditPoints="1"/>
            </p:cNvSpPr>
            <p:nvPr/>
          </p:nvSpPr>
          <p:spPr bwMode="auto">
            <a:xfrm>
              <a:off x="440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4" name="Freeform 133"/>
            <p:cNvSpPr>
              <a:spLocks noEditPoints="1"/>
            </p:cNvSpPr>
            <p:nvPr/>
          </p:nvSpPr>
          <p:spPr bwMode="auto">
            <a:xfrm>
              <a:off x="440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5" name="Freeform 134"/>
            <p:cNvSpPr>
              <a:spLocks noEditPoints="1"/>
            </p:cNvSpPr>
            <p:nvPr/>
          </p:nvSpPr>
          <p:spPr bwMode="auto">
            <a:xfrm>
              <a:off x="440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6" name="Freeform 135"/>
            <p:cNvSpPr>
              <a:spLocks noEditPoints="1"/>
            </p:cNvSpPr>
            <p:nvPr/>
          </p:nvSpPr>
          <p:spPr bwMode="auto">
            <a:xfrm>
              <a:off x="440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7" name="Freeform 136"/>
            <p:cNvSpPr>
              <a:spLocks noEditPoints="1"/>
            </p:cNvSpPr>
            <p:nvPr/>
          </p:nvSpPr>
          <p:spPr bwMode="auto">
            <a:xfrm>
              <a:off x="440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8" name="Rectangle 137"/>
            <p:cNvSpPr>
              <a:spLocks noChangeArrowheads="1"/>
            </p:cNvSpPr>
            <p:nvPr/>
          </p:nvSpPr>
          <p:spPr bwMode="auto">
            <a:xfrm>
              <a:off x="4405"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9" name="Rectangle 138"/>
            <p:cNvSpPr>
              <a:spLocks noChangeArrowheads="1"/>
            </p:cNvSpPr>
            <p:nvPr/>
          </p:nvSpPr>
          <p:spPr bwMode="auto">
            <a:xfrm>
              <a:off x="485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0" name="Freeform 139"/>
            <p:cNvSpPr>
              <a:spLocks noEditPoints="1"/>
            </p:cNvSpPr>
            <p:nvPr/>
          </p:nvSpPr>
          <p:spPr bwMode="auto">
            <a:xfrm>
              <a:off x="485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1" name="Freeform 140"/>
            <p:cNvSpPr>
              <a:spLocks noEditPoints="1"/>
            </p:cNvSpPr>
            <p:nvPr/>
          </p:nvSpPr>
          <p:spPr bwMode="auto">
            <a:xfrm>
              <a:off x="485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2" name="Freeform 141"/>
            <p:cNvSpPr>
              <a:spLocks noEditPoints="1"/>
            </p:cNvSpPr>
            <p:nvPr/>
          </p:nvSpPr>
          <p:spPr bwMode="auto">
            <a:xfrm>
              <a:off x="485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3" name="Freeform 142"/>
            <p:cNvSpPr>
              <a:spLocks noEditPoints="1"/>
            </p:cNvSpPr>
            <p:nvPr/>
          </p:nvSpPr>
          <p:spPr bwMode="auto">
            <a:xfrm>
              <a:off x="485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4" name="Freeform 143"/>
            <p:cNvSpPr>
              <a:spLocks noEditPoints="1"/>
            </p:cNvSpPr>
            <p:nvPr/>
          </p:nvSpPr>
          <p:spPr bwMode="auto">
            <a:xfrm>
              <a:off x="485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5" name="Freeform 144"/>
            <p:cNvSpPr>
              <a:spLocks noEditPoints="1"/>
            </p:cNvSpPr>
            <p:nvPr/>
          </p:nvSpPr>
          <p:spPr bwMode="auto">
            <a:xfrm>
              <a:off x="485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6" name="Freeform 145"/>
            <p:cNvSpPr>
              <a:spLocks noEditPoints="1"/>
            </p:cNvSpPr>
            <p:nvPr/>
          </p:nvSpPr>
          <p:spPr bwMode="auto">
            <a:xfrm>
              <a:off x="485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7" name="Freeform 146"/>
            <p:cNvSpPr>
              <a:spLocks noEditPoints="1"/>
            </p:cNvSpPr>
            <p:nvPr/>
          </p:nvSpPr>
          <p:spPr bwMode="auto">
            <a:xfrm>
              <a:off x="485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8" name="Freeform 147"/>
            <p:cNvSpPr>
              <a:spLocks noEditPoints="1"/>
            </p:cNvSpPr>
            <p:nvPr/>
          </p:nvSpPr>
          <p:spPr bwMode="auto">
            <a:xfrm>
              <a:off x="485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9" name="Freeform 148"/>
            <p:cNvSpPr>
              <a:spLocks noEditPoints="1"/>
            </p:cNvSpPr>
            <p:nvPr/>
          </p:nvSpPr>
          <p:spPr bwMode="auto">
            <a:xfrm>
              <a:off x="485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0" name="Rectangle 149"/>
            <p:cNvSpPr>
              <a:spLocks noChangeArrowheads="1"/>
            </p:cNvSpPr>
            <p:nvPr/>
          </p:nvSpPr>
          <p:spPr bwMode="auto">
            <a:xfrm>
              <a:off x="485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1" name="Rectangle 150"/>
            <p:cNvSpPr>
              <a:spLocks noChangeArrowheads="1"/>
            </p:cNvSpPr>
            <p:nvPr/>
          </p:nvSpPr>
          <p:spPr bwMode="auto">
            <a:xfrm>
              <a:off x="5300" y="23"/>
              <a:ext cx="20" cy="10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2" name="Freeform 151"/>
            <p:cNvSpPr>
              <a:spLocks noEditPoints="1"/>
            </p:cNvSpPr>
            <p:nvPr/>
          </p:nvSpPr>
          <p:spPr bwMode="auto">
            <a:xfrm>
              <a:off x="530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3" name="Freeform 152"/>
            <p:cNvSpPr>
              <a:spLocks noEditPoints="1"/>
            </p:cNvSpPr>
            <p:nvPr/>
          </p:nvSpPr>
          <p:spPr bwMode="auto">
            <a:xfrm>
              <a:off x="530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4" name="Freeform 153"/>
            <p:cNvSpPr>
              <a:spLocks noEditPoints="1"/>
            </p:cNvSpPr>
            <p:nvPr/>
          </p:nvSpPr>
          <p:spPr bwMode="auto">
            <a:xfrm>
              <a:off x="530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5" name="Freeform 154"/>
            <p:cNvSpPr>
              <a:spLocks noEditPoints="1"/>
            </p:cNvSpPr>
            <p:nvPr/>
          </p:nvSpPr>
          <p:spPr bwMode="auto">
            <a:xfrm>
              <a:off x="530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6" name="Freeform 155"/>
            <p:cNvSpPr>
              <a:spLocks noEditPoints="1"/>
            </p:cNvSpPr>
            <p:nvPr/>
          </p:nvSpPr>
          <p:spPr bwMode="auto">
            <a:xfrm>
              <a:off x="530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7" name="Freeform 156"/>
            <p:cNvSpPr>
              <a:spLocks noEditPoints="1"/>
            </p:cNvSpPr>
            <p:nvPr/>
          </p:nvSpPr>
          <p:spPr bwMode="auto">
            <a:xfrm>
              <a:off x="530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8" name="Freeform 157"/>
            <p:cNvSpPr>
              <a:spLocks noEditPoints="1"/>
            </p:cNvSpPr>
            <p:nvPr/>
          </p:nvSpPr>
          <p:spPr bwMode="auto">
            <a:xfrm>
              <a:off x="530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 name="Freeform 158"/>
            <p:cNvSpPr>
              <a:spLocks noEditPoints="1"/>
            </p:cNvSpPr>
            <p:nvPr/>
          </p:nvSpPr>
          <p:spPr bwMode="auto">
            <a:xfrm>
              <a:off x="530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 name="Freeform 159"/>
            <p:cNvSpPr>
              <a:spLocks noEditPoints="1"/>
            </p:cNvSpPr>
            <p:nvPr/>
          </p:nvSpPr>
          <p:spPr bwMode="auto">
            <a:xfrm>
              <a:off x="530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 name="Freeform 160"/>
            <p:cNvSpPr>
              <a:spLocks noEditPoints="1"/>
            </p:cNvSpPr>
            <p:nvPr/>
          </p:nvSpPr>
          <p:spPr bwMode="auto">
            <a:xfrm>
              <a:off x="530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 name="Rectangle 161"/>
            <p:cNvSpPr>
              <a:spLocks noChangeArrowheads="1"/>
            </p:cNvSpPr>
            <p:nvPr/>
          </p:nvSpPr>
          <p:spPr bwMode="auto">
            <a:xfrm>
              <a:off x="5300" y="4269"/>
              <a:ext cx="20" cy="51"/>
            </a:xfrm>
            <a:prstGeom prst="rect">
              <a:avLst/>
            </a:prstGeom>
            <a:solidFill>
              <a:schemeClr val="bg2">
                <a:alpha val="50000"/>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3" name="Freeform 162"/>
            <p:cNvSpPr/>
            <p:nvPr/>
          </p:nvSpPr>
          <p:spPr bwMode="auto">
            <a:xfrm>
              <a:off x="349" y="3304"/>
              <a:ext cx="20" cy="10"/>
            </a:xfrm>
            <a:custGeom>
              <a:cxnLst>
                <a:cxn ang="0">
                  <a:pos x="0" y="1"/>
                </a:cxn>
                <a:cxn ang="0">
                  <a:pos x="0" y="1"/>
                </a:cxn>
              </a:cxnLst>
              <a:rect l="0" t="0" r="r" b="b"/>
              <a:pathLst>
                <a:path w="4" h="2">
                  <a:moveTo>
                    <a:pt x="0" y="1"/>
                  </a:moveTo>
                  <a:cubicBezTo>
                    <a:pt x="1" y="2"/>
                    <a:pt x="4" y="0"/>
                    <a:pt x="0" y="1"/>
                  </a:cubicBezTo>
                  <a:close/>
                </a:path>
              </a:pathLst>
            </a:custGeom>
            <a:solidFill>
              <a:schemeClr val="bg2">
                <a:alpha val="50000"/>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2053" name="Group 168"/>
          <p:cNvGrpSpPr/>
          <p:nvPr/>
        </p:nvGrpSpPr>
        <p:grpSpPr>
          <a:xfrm>
            <a:off x="152400" y="4724400"/>
            <a:ext cx="1685925" cy="1557338"/>
            <a:chOff x="96" y="2784"/>
            <a:chExt cx="1062" cy="981"/>
          </a:xfrm>
        </p:grpSpPr>
        <p:sp>
          <p:nvSpPr>
            <p:cNvPr id="415" name="Freeform 169"/>
            <p:cNvSpPr/>
            <p:nvPr/>
          </p:nvSpPr>
          <p:spPr bwMode="auto">
            <a:xfrm>
              <a:off x="121" y="2784"/>
              <a:ext cx="207" cy="81"/>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6" name="Freeform 170"/>
            <p:cNvSpPr>
              <a:spLocks noEditPoints="1"/>
            </p:cNvSpPr>
            <p:nvPr/>
          </p:nvSpPr>
          <p:spPr bwMode="auto">
            <a:xfrm>
              <a:off x="96" y="2789"/>
              <a:ext cx="1062" cy="976"/>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7" name="Freeform 171"/>
            <p:cNvSpPr/>
            <p:nvPr/>
          </p:nvSpPr>
          <p:spPr bwMode="auto">
            <a:xfrm>
              <a:off x="348" y="3254"/>
              <a:ext cx="86" cy="102"/>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 name="Freeform 172"/>
            <p:cNvSpPr/>
            <p:nvPr/>
          </p:nvSpPr>
          <p:spPr bwMode="auto">
            <a:xfrm>
              <a:off x="267" y="3295"/>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 name="Freeform 173"/>
            <p:cNvSpPr/>
            <p:nvPr/>
          </p:nvSpPr>
          <p:spPr bwMode="auto">
            <a:xfrm>
              <a:off x="222" y="3022"/>
              <a:ext cx="243" cy="116"/>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0" name="Freeform 174"/>
            <p:cNvSpPr/>
            <p:nvPr/>
          </p:nvSpPr>
          <p:spPr bwMode="auto">
            <a:xfrm>
              <a:off x="500" y="3345"/>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 name="Freeform 175"/>
            <p:cNvSpPr/>
            <p:nvPr/>
          </p:nvSpPr>
          <p:spPr bwMode="auto">
            <a:xfrm>
              <a:off x="905" y="3158"/>
              <a:ext cx="177" cy="36"/>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 name="Freeform 176"/>
            <p:cNvSpPr/>
            <p:nvPr/>
          </p:nvSpPr>
          <p:spPr bwMode="auto">
            <a:xfrm>
              <a:off x="965" y="3153"/>
              <a:ext cx="137" cy="81"/>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3" name="Freeform 177"/>
            <p:cNvSpPr/>
            <p:nvPr/>
          </p:nvSpPr>
          <p:spPr bwMode="auto">
            <a:xfrm>
              <a:off x="960" y="3204"/>
              <a:ext cx="177" cy="86"/>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4" name="Freeform 178"/>
            <p:cNvSpPr/>
            <p:nvPr/>
          </p:nvSpPr>
          <p:spPr bwMode="auto">
            <a:xfrm>
              <a:off x="844" y="3285"/>
              <a:ext cx="248"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5" name="Freeform 179"/>
            <p:cNvSpPr/>
            <p:nvPr/>
          </p:nvSpPr>
          <p:spPr bwMode="auto">
            <a:xfrm>
              <a:off x="869" y="3340"/>
              <a:ext cx="203" cy="56"/>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6" name="Freeform 180"/>
            <p:cNvSpPr/>
            <p:nvPr/>
          </p:nvSpPr>
          <p:spPr bwMode="auto">
            <a:xfrm>
              <a:off x="859" y="3386"/>
              <a:ext cx="207" cy="172"/>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7" name="Freeform 181"/>
            <p:cNvSpPr/>
            <p:nvPr/>
          </p:nvSpPr>
          <p:spPr bwMode="auto">
            <a:xfrm>
              <a:off x="996" y="3305"/>
              <a:ext cx="126" cy="318"/>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1843" name="Rectangle 163"/>
          <p:cNvSpPr>
            <a:spLocks noGrp="1" noRot="1" noChangeArrowheads="1"/>
          </p:cNvSpPr>
          <p:nvPr>
            <p:ph type="ctrTitle"/>
          </p:nvPr>
        </p:nvSpPr>
        <p:spPr>
          <a:xfrm>
            <a:off x="685800" y="2057400"/>
            <a:ext cx="7772400" cy="1143000"/>
          </a:xfrm>
        </p:spPr>
        <p:txBody>
          <a:bodyPr/>
          <a:lstStyle>
            <a:lvl1pPr>
              <a:defRPr/>
            </a:lvl1pPr>
          </a:lstStyle>
          <a:p>
            <a:r>
              <a:rPr lang="zh-CN" altLang="en-US"/>
              <a:t>单击此处编辑母版标题样式</a:t>
            </a:r>
            <a:endParaRPr lang="zh-CN" altLang="en-US"/>
          </a:p>
        </p:txBody>
      </p:sp>
      <p:sp>
        <p:nvSpPr>
          <p:cNvPr id="71847" name="Rectangle 167"/>
          <p:cNvSpPr>
            <a:spLocks noGrp="1" noRot="1" noChangeArrowheads="1"/>
          </p:cNvSpPr>
          <p:nvPr>
            <p:ph type="subTitle" idx="1"/>
          </p:nvPr>
        </p:nvSpPr>
        <p:spPr>
          <a:xfrm>
            <a:off x="1371600" y="3505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428" name="Rectangle 164"/>
          <p:cNvSpPr>
            <a:spLocks noGrp="1" noChangeArrowheads="1"/>
          </p:cNvSpPr>
          <p:nvPr>
            <p:ph type="dt" sz="half" idx="2"/>
          </p:nvPr>
        </p:nvSpPr>
        <p:spPr bwMode="auto">
          <a:xfrm>
            <a:off x="301625" y="6248400"/>
            <a:ext cx="2289175"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F61DA70-B550-4C95-B528-67BADE70233E}"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9" name="Rectangle 165"/>
          <p:cNvSpPr>
            <a:spLocks noGrp="1" noChangeArrowheads="1"/>
          </p:cNvSpPr>
          <p:nvPr>
            <p:ph type="ftr" sz="quarter" idx="3"/>
          </p:nvPr>
        </p:nvSpPr>
        <p:spPr bwMode="auto">
          <a:xfrm>
            <a:off x="3124200" y="6248400"/>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0" name="Rectangle 166"/>
          <p:cNvSpPr>
            <a:spLocks noGrp="1" noChangeArrowheads="1"/>
          </p:cNvSpPr>
          <p:nvPr>
            <p:ph type="sldNum" sz="quarter" idx="4"/>
          </p:nvPr>
        </p:nvSpPr>
        <p:spPr bwMode="auto">
          <a:xfrm>
            <a:off x="6553200" y="6248400"/>
            <a:ext cx="2289175" cy="476250"/>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zh-CN" altLang="en-US"/>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566738" y="0"/>
            <a:ext cx="7891462" cy="6821488"/>
            <a:chOff x="349" y="23"/>
            <a:chExt cx="4971" cy="4297"/>
          </a:xfrm>
        </p:grpSpPr>
        <p:sp>
          <p:nvSpPr>
            <p:cNvPr id="70659" name="Rectangle 3"/>
            <p:cNvSpPr>
              <a:spLocks noChangeArrowheads="1"/>
            </p:cNvSpPr>
            <p:nvPr/>
          </p:nvSpPr>
          <p:spPr bwMode="auto">
            <a:xfrm>
              <a:off x="384" y="23"/>
              <a:ext cx="21"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0" name="Freeform 4"/>
            <p:cNvSpPr>
              <a:spLocks noEditPoints="1"/>
            </p:cNvSpPr>
            <p:nvPr/>
          </p:nvSpPr>
          <p:spPr bwMode="auto">
            <a:xfrm>
              <a:off x="38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1" name="Freeform 5"/>
            <p:cNvSpPr>
              <a:spLocks noEditPoints="1"/>
            </p:cNvSpPr>
            <p:nvPr/>
          </p:nvSpPr>
          <p:spPr bwMode="auto">
            <a:xfrm>
              <a:off x="38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2" name="Freeform 6"/>
            <p:cNvSpPr>
              <a:spLocks noEditPoints="1"/>
            </p:cNvSpPr>
            <p:nvPr/>
          </p:nvSpPr>
          <p:spPr bwMode="auto">
            <a:xfrm>
              <a:off x="38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3" name="Freeform 7"/>
            <p:cNvSpPr>
              <a:spLocks noEditPoints="1"/>
            </p:cNvSpPr>
            <p:nvPr/>
          </p:nvSpPr>
          <p:spPr bwMode="auto">
            <a:xfrm>
              <a:off x="38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4" name="Freeform 8"/>
            <p:cNvSpPr>
              <a:spLocks noEditPoints="1"/>
            </p:cNvSpPr>
            <p:nvPr/>
          </p:nvSpPr>
          <p:spPr bwMode="auto">
            <a:xfrm>
              <a:off x="38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5" name="Freeform 9"/>
            <p:cNvSpPr>
              <a:spLocks noEditPoints="1"/>
            </p:cNvSpPr>
            <p:nvPr/>
          </p:nvSpPr>
          <p:spPr bwMode="auto">
            <a:xfrm>
              <a:off x="38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6" name="Freeform 10"/>
            <p:cNvSpPr>
              <a:spLocks noEditPoints="1"/>
            </p:cNvSpPr>
            <p:nvPr/>
          </p:nvSpPr>
          <p:spPr bwMode="auto">
            <a:xfrm>
              <a:off x="38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7" name="Freeform 11"/>
            <p:cNvSpPr>
              <a:spLocks noEditPoints="1"/>
            </p:cNvSpPr>
            <p:nvPr/>
          </p:nvSpPr>
          <p:spPr bwMode="auto">
            <a:xfrm>
              <a:off x="38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8" name="Freeform 12"/>
            <p:cNvSpPr>
              <a:spLocks noEditPoints="1"/>
            </p:cNvSpPr>
            <p:nvPr/>
          </p:nvSpPr>
          <p:spPr bwMode="auto">
            <a:xfrm>
              <a:off x="38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69" name="Freeform 13"/>
            <p:cNvSpPr>
              <a:spLocks noEditPoints="1"/>
            </p:cNvSpPr>
            <p:nvPr/>
          </p:nvSpPr>
          <p:spPr bwMode="auto">
            <a:xfrm>
              <a:off x="38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0" name="Rectangle 14"/>
            <p:cNvSpPr>
              <a:spLocks noChangeArrowheads="1"/>
            </p:cNvSpPr>
            <p:nvPr/>
          </p:nvSpPr>
          <p:spPr bwMode="auto">
            <a:xfrm>
              <a:off x="384" y="4269"/>
              <a:ext cx="21"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1" name="Rectangle 15"/>
            <p:cNvSpPr>
              <a:spLocks noChangeArrowheads="1"/>
            </p:cNvSpPr>
            <p:nvPr/>
          </p:nvSpPr>
          <p:spPr bwMode="auto">
            <a:xfrm>
              <a:off x="829" y="23"/>
              <a:ext cx="21"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2" name="Freeform 16"/>
            <p:cNvSpPr>
              <a:spLocks noEditPoints="1"/>
            </p:cNvSpPr>
            <p:nvPr/>
          </p:nvSpPr>
          <p:spPr bwMode="auto">
            <a:xfrm>
              <a:off x="82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3" name="Freeform 17"/>
            <p:cNvSpPr>
              <a:spLocks noEditPoints="1"/>
            </p:cNvSpPr>
            <p:nvPr/>
          </p:nvSpPr>
          <p:spPr bwMode="auto">
            <a:xfrm>
              <a:off x="82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4" name="Freeform 18"/>
            <p:cNvSpPr>
              <a:spLocks noEditPoints="1"/>
            </p:cNvSpPr>
            <p:nvPr/>
          </p:nvSpPr>
          <p:spPr bwMode="auto">
            <a:xfrm>
              <a:off x="82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5" name="Freeform 19"/>
            <p:cNvSpPr>
              <a:spLocks noEditPoints="1"/>
            </p:cNvSpPr>
            <p:nvPr/>
          </p:nvSpPr>
          <p:spPr bwMode="auto">
            <a:xfrm>
              <a:off x="82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6" name="Freeform 20"/>
            <p:cNvSpPr>
              <a:spLocks noEditPoints="1"/>
            </p:cNvSpPr>
            <p:nvPr/>
          </p:nvSpPr>
          <p:spPr bwMode="auto">
            <a:xfrm>
              <a:off x="82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7" name="Freeform 21"/>
            <p:cNvSpPr>
              <a:spLocks noEditPoints="1"/>
            </p:cNvSpPr>
            <p:nvPr/>
          </p:nvSpPr>
          <p:spPr bwMode="auto">
            <a:xfrm>
              <a:off x="82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8" name="Freeform 22"/>
            <p:cNvSpPr>
              <a:spLocks noEditPoints="1"/>
            </p:cNvSpPr>
            <p:nvPr/>
          </p:nvSpPr>
          <p:spPr bwMode="auto">
            <a:xfrm>
              <a:off x="82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79" name="Freeform 23"/>
            <p:cNvSpPr>
              <a:spLocks noEditPoints="1"/>
            </p:cNvSpPr>
            <p:nvPr/>
          </p:nvSpPr>
          <p:spPr bwMode="auto">
            <a:xfrm>
              <a:off x="82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0" name="Freeform 24"/>
            <p:cNvSpPr>
              <a:spLocks noEditPoints="1"/>
            </p:cNvSpPr>
            <p:nvPr/>
          </p:nvSpPr>
          <p:spPr bwMode="auto">
            <a:xfrm>
              <a:off x="82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1" name="Freeform 25"/>
            <p:cNvSpPr>
              <a:spLocks noEditPoints="1"/>
            </p:cNvSpPr>
            <p:nvPr/>
          </p:nvSpPr>
          <p:spPr bwMode="auto">
            <a:xfrm>
              <a:off x="82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2" name="Rectangle 26"/>
            <p:cNvSpPr>
              <a:spLocks noChangeArrowheads="1"/>
            </p:cNvSpPr>
            <p:nvPr/>
          </p:nvSpPr>
          <p:spPr bwMode="auto">
            <a:xfrm>
              <a:off x="829" y="4269"/>
              <a:ext cx="21"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3" name="Rectangle 27"/>
            <p:cNvSpPr>
              <a:spLocks noChangeArrowheads="1"/>
            </p:cNvSpPr>
            <p:nvPr/>
          </p:nvSpPr>
          <p:spPr bwMode="auto">
            <a:xfrm>
              <a:off x="1279" y="23"/>
              <a:ext cx="21"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4" name="Freeform 28"/>
            <p:cNvSpPr>
              <a:spLocks noEditPoints="1"/>
            </p:cNvSpPr>
            <p:nvPr/>
          </p:nvSpPr>
          <p:spPr bwMode="auto">
            <a:xfrm>
              <a:off x="127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5" name="Freeform 29"/>
            <p:cNvSpPr>
              <a:spLocks noEditPoints="1"/>
            </p:cNvSpPr>
            <p:nvPr/>
          </p:nvSpPr>
          <p:spPr bwMode="auto">
            <a:xfrm>
              <a:off x="127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6" name="Freeform 30"/>
            <p:cNvSpPr>
              <a:spLocks noEditPoints="1"/>
            </p:cNvSpPr>
            <p:nvPr/>
          </p:nvSpPr>
          <p:spPr bwMode="auto">
            <a:xfrm>
              <a:off x="127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7" name="Freeform 31"/>
            <p:cNvSpPr>
              <a:spLocks noEditPoints="1"/>
            </p:cNvSpPr>
            <p:nvPr/>
          </p:nvSpPr>
          <p:spPr bwMode="auto">
            <a:xfrm>
              <a:off x="127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8" name="Freeform 32"/>
            <p:cNvSpPr>
              <a:spLocks noEditPoints="1"/>
            </p:cNvSpPr>
            <p:nvPr/>
          </p:nvSpPr>
          <p:spPr bwMode="auto">
            <a:xfrm>
              <a:off x="127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89" name="Freeform 33"/>
            <p:cNvSpPr>
              <a:spLocks noEditPoints="1"/>
            </p:cNvSpPr>
            <p:nvPr/>
          </p:nvSpPr>
          <p:spPr bwMode="auto">
            <a:xfrm>
              <a:off x="127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0" name="Freeform 34"/>
            <p:cNvSpPr>
              <a:spLocks noEditPoints="1"/>
            </p:cNvSpPr>
            <p:nvPr/>
          </p:nvSpPr>
          <p:spPr bwMode="auto">
            <a:xfrm>
              <a:off x="127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1" name="Freeform 35"/>
            <p:cNvSpPr>
              <a:spLocks noEditPoints="1"/>
            </p:cNvSpPr>
            <p:nvPr/>
          </p:nvSpPr>
          <p:spPr bwMode="auto">
            <a:xfrm>
              <a:off x="127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2" name="Freeform 36"/>
            <p:cNvSpPr>
              <a:spLocks noEditPoints="1"/>
            </p:cNvSpPr>
            <p:nvPr/>
          </p:nvSpPr>
          <p:spPr bwMode="auto">
            <a:xfrm>
              <a:off x="127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3" name="Freeform 37"/>
            <p:cNvSpPr>
              <a:spLocks noEditPoints="1"/>
            </p:cNvSpPr>
            <p:nvPr/>
          </p:nvSpPr>
          <p:spPr bwMode="auto">
            <a:xfrm>
              <a:off x="127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4" name="Rectangle 38"/>
            <p:cNvSpPr>
              <a:spLocks noChangeArrowheads="1"/>
            </p:cNvSpPr>
            <p:nvPr/>
          </p:nvSpPr>
          <p:spPr bwMode="auto">
            <a:xfrm>
              <a:off x="1279" y="4269"/>
              <a:ext cx="21"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5" name="Rectangle 39"/>
            <p:cNvSpPr>
              <a:spLocks noChangeArrowheads="1"/>
            </p:cNvSpPr>
            <p:nvPr/>
          </p:nvSpPr>
          <p:spPr bwMode="auto">
            <a:xfrm>
              <a:off x="1724" y="23"/>
              <a:ext cx="21"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6" name="Freeform 40"/>
            <p:cNvSpPr>
              <a:spLocks noEditPoints="1"/>
            </p:cNvSpPr>
            <p:nvPr/>
          </p:nvSpPr>
          <p:spPr bwMode="auto">
            <a:xfrm>
              <a:off x="1724"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7" name="Freeform 41"/>
            <p:cNvSpPr>
              <a:spLocks noEditPoints="1"/>
            </p:cNvSpPr>
            <p:nvPr/>
          </p:nvSpPr>
          <p:spPr bwMode="auto">
            <a:xfrm>
              <a:off x="1724"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8" name="Freeform 42"/>
            <p:cNvSpPr>
              <a:spLocks noEditPoints="1"/>
            </p:cNvSpPr>
            <p:nvPr/>
          </p:nvSpPr>
          <p:spPr bwMode="auto">
            <a:xfrm>
              <a:off x="1724"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699" name="Freeform 43"/>
            <p:cNvSpPr>
              <a:spLocks noEditPoints="1"/>
            </p:cNvSpPr>
            <p:nvPr/>
          </p:nvSpPr>
          <p:spPr bwMode="auto">
            <a:xfrm>
              <a:off x="1724"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0" name="Freeform 44"/>
            <p:cNvSpPr>
              <a:spLocks noEditPoints="1"/>
            </p:cNvSpPr>
            <p:nvPr/>
          </p:nvSpPr>
          <p:spPr bwMode="auto">
            <a:xfrm>
              <a:off x="1724"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1" name="Freeform 45"/>
            <p:cNvSpPr>
              <a:spLocks noEditPoints="1"/>
            </p:cNvSpPr>
            <p:nvPr/>
          </p:nvSpPr>
          <p:spPr bwMode="auto">
            <a:xfrm>
              <a:off x="1724"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2" name="Freeform 46"/>
            <p:cNvSpPr>
              <a:spLocks noEditPoints="1"/>
            </p:cNvSpPr>
            <p:nvPr/>
          </p:nvSpPr>
          <p:spPr bwMode="auto">
            <a:xfrm>
              <a:off x="1724"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3" name="Freeform 47"/>
            <p:cNvSpPr>
              <a:spLocks noEditPoints="1"/>
            </p:cNvSpPr>
            <p:nvPr/>
          </p:nvSpPr>
          <p:spPr bwMode="auto">
            <a:xfrm>
              <a:off x="1724"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4" name="Freeform 48"/>
            <p:cNvSpPr>
              <a:spLocks noEditPoints="1"/>
            </p:cNvSpPr>
            <p:nvPr/>
          </p:nvSpPr>
          <p:spPr bwMode="auto">
            <a:xfrm>
              <a:off x="1724"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5" name="Freeform 49"/>
            <p:cNvSpPr>
              <a:spLocks noEditPoints="1"/>
            </p:cNvSpPr>
            <p:nvPr/>
          </p:nvSpPr>
          <p:spPr bwMode="auto">
            <a:xfrm>
              <a:off x="1724"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6" name="Rectangle 50"/>
            <p:cNvSpPr>
              <a:spLocks noChangeArrowheads="1"/>
            </p:cNvSpPr>
            <p:nvPr/>
          </p:nvSpPr>
          <p:spPr bwMode="auto">
            <a:xfrm>
              <a:off x="1724" y="4269"/>
              <a:ext cx="21"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7" name="Rectangle 51"/>
            <p:cNvSpPr>
              <a:spLocks noChangeArrowheads="1"/>
            </p:cNvSpPr>
            <p:nvPr/>
          </p:nvSpPr>
          <p:spPr bwMode="auto">
            <a:xfrm>
              <a:off x="2169" y="23"/>
              <a:ext cx="21"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8" name="Freeform 52"/>
            <p:cNvSpPr>
              <a:spLocks noEditPoints="1"/>
            </p:cNvSpPr>
            <p:nvPr/>
          </p:nvSpPr>
          <p:spPr bwMode="auto">
            <a:xfrm>
              <a:off x="2169" y="225"/>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09" name="Freeform 53"/>
            <p:cNvSpPr>
              <a:spLocks noEditPoints="1"/>
            </p:cNvSpPr>
            <p:nvPr/>
          </p:nvSpPr>
          <p:spPr bwMode="auto">
            <a:xfrm>
              <a:off x="2169" y="630"/>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0" name="Freeform 54"/>
            <p:cNvSpPr>
              <a:spLocks noEditPoints="1"/>
            </p:cNvSpPr>
            <p:nvPr/>
          </p:nvSpPr>
          <p:spPr bwMode="auto">
            <a:xfrm>
              <a:off x="2169" y="1034"/>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1" name="Freeform 55"/>
            <p:cNvSpPr>
              <a:spLocks noEditPoints="1"/>
            </p:cNvSpPr>
            <p:nvPr/>
          </p:nvSpPr>
          <p:spPr bwMode="auto">
            <a:xfrm>
              <a:off x="2169" y="1438"/>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2" name="Freeform 56"/>
            <p:cNvSpPr>
              <a:spLocks noEditPoints="1"/>
            </p:cNvSpPr>
            <p:nvPr/>
          </p:nvSpPr>
          <p:spPr bwMode="auto">
            <a:xfrm>
              <a:off x="2169" y="1843"/>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3" name="Freeform 57"/>
            <p:cNvSpPr>
              <a:spLocks noEditPoints="1"/>
            </p:cNvSpPr>
            <p:nvPr/>
          </p:nvSpPr>
          <p:spPr bwMode="auto">
            <a:xfrm>
              <a:off x="2169" y="2247"/>
              <a:ext cx="21"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4" name="Freeform 58"/>
            <p:cNvSpPr>
              <a:spLocks noEditPoints="1"/>
            </p:cNvSpPr>
            <p:nvPr/>
          </p:nvSpPr>
          <p:spPr bwMode="auto">
            <a:xfrm>
              <a:off x="2169" y="2652"/>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5" name="Freeform 59"/>
            <p:cNvSpPr>
              <a:spLocks noEditPoints="1"/>
            </p:cNvSpPr>
            <p:nvPr/>
          </p:nvSpPr>
          <p:spPr bwMode="auto">
            <a:xfrm>
              <a:off x="2169" y="3056"/>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6" name="Freeform 60"/>
            <p:cNvSpPr>
              <a:spLocks noEditPoints="1"/>
            </p:cNvSpPr>
            <p:nvPr/>
          </p:nvSpPr>
          <p:spPr bwMode="auto">
            <a:xfrm>
              <a:off x="2169" y="3461"/>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7" name="Freeform 61"/>
            <p:cNvSpPr>
              <a:spLocks noEditPoints="1"/>
            </p:cNvSpPr>
            <p:nvPr/>
          </p:nvSpPr>
          <p:spPr bwMode="auto">
            <a:xfrm>
              <a:off x="2169" y="3865"/>
              <a:ext cx="21"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8" name="Rectangle 62"/>
            <p:cNvSpPr>
              <a:spLocks noChangeArrowheads="1"/>
            </p:cNvSpPr>
            <p:nvPr/>
          </p:nvSpPr>
          <p:spPr bwMode="auto">
            <a:xfrm>
              <a:off x="2169" y="4269"/>
              <a:ext cx="21"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19" name="Rectangle 63"/>
            <p:cNvSpPr>
              <a:spLocks noChangeArrowheads="1"/>
            </p:cNvSpPr>
            <p:nvPr/>
          </p:nvSpPr>
          <p:spPr bwMode="auto">
            <a:xfrm>
              <a:off x="2620"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0" name="Freeform 64"/>
            <p:cNvSpPr>
              <a:spLocks noEditPoints="1"/>
            </p:cNvSpPr>
            <p:nvPr/>
          </p:nvSpPr>
          <p:spPr bwMode="auto">
            <a:xfrm>
              <a:off x="262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1" name="Freeform 65"/>
            <p:cNvSpPr>
              <a:spLocks noEditPoints="1"/>
            </p:cNvSpPr>
            <p:nvPr/>
          </p:nvSpPr>
          <p:spPr bwMode="auto">
            <a:xfrm>
              <a:off x="262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2" name="Freeform 66"/>
            <p:cNvSpPr>
              <a:spLocks noEditPoints="1"/>
            </p:cNvSpPr>
            <p:nvPr/>
          </p:nvSpPr>
          <p:spPr bwMode="auto">
            <a:xfrm>
              <a:off x="262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3" name="Freeform 67"/>
            <p:cNvSpPr>
              <a:spLocks noEditPoints="1"/>
            </p:cNvSpPr>
            <p:nvPr/>
          </p:nvSpPr>
          <p:spPr bwMode="auto">
            <a:xfrm>
              <a:off x="262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4" name="Freeform 68"/>
            <p:cNvSpPr>
              <a:spLocks noEditPoints="1"/>
            </p:cNvSpPr>
            <p:nvPr/>
          </p:nvSpPr>
          <p:spPr bwMode="auto">
            <a:xfrm>
              <a:off x="262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5" name="Freeform 69"/>
            <p:cNvSpPr>
              <a:spLocks noEditPoints="1"/>
            </p:cNvSpPr>
            <p:nvPr/>
          </p:nvSpPr>
          <p:spPr bwMode="auto">
            <a:xfrm>
              <a:off x="262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6" name="Freeform 70"/>
            <p:cNvSpPr>
              <a:spLocks noEditPoints="1"/>
            </p:cNvSpPr>
            <p:nvPr/>
          </p:nvSpPr>
          <p:spPr bwMode="auto">
            <a:xfrm>
              <a:off x="262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7" name="Freeform 71"/>
            <p:cNvSpPr>
              <a:spLocks noEditPoints="1"/>
            </p:cNvSpPr>
            <p:nvPr/>
          </p:nvSpPr>
          <p:spPr bwMode="auto">
            <a:xfrm>
              <a:off x="262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8" name="Freeform 72"/>
            <p:cNvSpPr>
              <a:spLocks noEditPoints="1"/>
            </p:cNvSpPr>
            <p:nvPr/>
          </p:nvSpPr>
          <p:spPr bwMode="auto">
            <a:xfrm>
              <a:off x="262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29" name="Freeform 73"/>
            <p:cNvSpPr>
              <a:spLocks noEditPoints="1"/>
            </p:cNvSpPr>
            <p:nvPr/>
          </p:nvSpPr>
          <p:spPr bwMode="auto">
            <a:xfrm>
              <a:off x="262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0" name="Rectangle 74"/>
            <p:cNvSpPr>
              <a:spLocks noChangeArrowheads="1"/>
            </p:cNvSpPr>
            <p:nvPr/>
          </p:nvSpPr>
          <p:spPr bwMode="auto">
            <a:xfrm>
              <a:off x="2620"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1" name="Rectangle 75"/>
            <p:cNvSpPr>
              <a:spLocks noChangeArrowheads="1"/>
            </p:cNvSpPr>
            <p:nvPr/>
          </p:nvSpPr>
          <p:spPr bwMode="auto">
            <a:xfrm>
              <a:off x="3065"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2" name="Freeform 76"/>
            <p:cNvSpPr>
              <a:spLocks noEditPoints="1"/>
            </p:cNvSpPr>
            <p:nvPr/>
          </p:nvSpPr>
          <p:spPr bwMode="auto">
            <a:xfrm>
              <a:off x="306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3" name="Freeform 77"/>
            <p:cNvSpPr>
              <a:spLocks noEditPoints="1"/>
            </p:cNvSpPr>
            <p:nvPr/>
          </p:nvSpPr>
          <p:spPr bwMode="auto">
            <a:xfrm>
              <a:off x="306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4" name="Freeform 78"/>
            <p:cNvSpPr>
              <a:spLocks noEditPoints="1"/>
            </p:cNvSpPr>
            <p:nvPr/>
          </p:nvSpPr>
          <p:spPr bwMode="auto">
            <a:xfrm>
              <a:off x="306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5" name="Freeform 79"/>
            <p:cNvSpPr>
              <a:spLocks noEditPoints="1"/>
            </p:cNvSpPr>
            <p:nvPr/>
          </p:nvSpPr>
          <p:spPr bwMode="auto">
            <a:xfrm>
              <a:off x="306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6" name="Freeform 80"/>
            <p:cNvSpPr>
              <a:spLocks noEditPoints="1"/>
            </p:cNvSpPr>
            <p:nvPr/>
          </p:nvSpPr>
          <p:spPr bwMode="auto">
            <a:xfrm>
              <a:off x="306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7" name="Freeform 81"/>
            <p:cNvSpPr>
              <a:spLocks noEditPoints="1"/>
            </p:cNvSpPr>
            <p:nvPr/>
          </p:nvSpPr>
          <p:spPr bwMode="auto">
            <a:xfrm>
              <a:off x="306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8" name="Freeform 82"/>
            <p:cNvSpPr>
              <a:spLocks noEditPoints="1"/>
            </p:cNvSpPr>
            <p:nvPr/>
          </p:nvSpPr>
          <p:spPr bwMode="auto">
            <a:xfrm>
              <a:off x="306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39" name="Freeform 83"/>
            <p:cNvSpPr>
              <a:spLocks noEditPoints="1"/>
            </p:cNvSpPr>
            <p:nvPr/>
          </p:nvSpPr>
          <p:spPr bwMode="auto">
            <a:xfrm>
              <a:off x="306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0" name="Freeform 84"/>
            <p:cNvSpPr>
              <a:spLocks noEditPoints="1"/>
            </p:cNvSpPr>
            <p:nvPr/>
          </p:nvSpPr>
          <p:spPr bwMode="auto">
            <a:xfrm>
              <a:off x="306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1" name="Freeform 85"/>
            <p:cNvSpPr>
              <a:spLocks noEditPoints="1"/>
            </p:cNvSpPr>
            <p:nvPr/>
          </p:nvSpPr>
          <p:spPr bwMode="auto">
            <a:xfrm>
              <a:off x="306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2" name="Rectangle 86"/>
            <p:cNvSpPr>
              <a:spLocks noChangeArrowheads="1"/>
            </p:cNvSpPr>
            <p:nvPr/>
          </p:nvSpPr>
          <p:spPr bwMode="auto">
            <a:xfrm>
              <a:off x="3065"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3" name="Rectangle 87"/>
            <p:cNvSpPr>
              <a:spLocks noChangeArrowheads="1"/>
            </p:cNvSpPr>
            <p:nvPr/>
          </p:nvSpPr>
          <p:spPr bwMode="auto">
            <a:xfrm>
              <a:off x="3510"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4" name="Freeform 88"/>
            <p:cNvSpPr>
              <a:spLocks noEditPoints="1"/>
            </p:cNvSpPr>
            <p:nvPr/>
          </p:nvSpPr>
          <p:spPr bwMode="auto">
            <a:xfrm>
              <a:off x="351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5" name="Freeform 89"/>
            <p:cNvSpPr>
              <a:spLocks noEditPoints="1"/>
            </p:cNvSpPr>
            <p:nvPr/>
          </p:nvSpPr>
          <p:spPr bwMode="auto">
            <a:xfrm>
              <a:off x="351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6" name="Freeform 90"/>
            <p:cNvSpPr>
              <a:spLocks noEditPoints="1"/>
            </p:cNvSpPr>
            <p:nvPr/>
          </p:nvSpPr>
          <p:spPr bwMode="auto">
            <a:xfrm>
              <a:off x="351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7" name="Freeform 91"/>
            <p:cNvSpPr>
              <a:spLocks noEditPoints="1"/>
            </p:cNvSpPr>
            <p:nvPr/>
          </p:nvSpPr>
          <p:spPr bwMode="auto">
            <a:xfrm>
              <a:off x="351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8" name="Freeform 92"/>
            <p:cNvSpPr>
              <a:spLocks noEditPoints="1"/>
            </p:cNvSpPr>
            <p:nvPr/>
          </p:nvSpPr>
          <p:spPr bwMode="auto">
            <a:xfrm>
              <a:off x="351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49" name="Freeform 93"/>
            <p:cNvSpPr>
              <a:spLocks noEditPoints="1"/>
            </p:cNvSpPr>
            <p:nvPr/>
          </p:nvSpPr>
          <p:spPr bwMode="auto">
            <a:xfrm>
              <a:off x="351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0" name="Freeform 94"/>
            <p:cNvSpPr>
              <a:spLocks noEditPoints="1"/>
            </p:cNvSpPr>
            <p:nvPr/>
          </p:nvSpPr>
          <p:spPr bwMode="auto">
            <a:xfrm>
              <a:off x="351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1" name="Freeform 95"/>
            <p:cNvSpPr>
              <a:spLocks noEditPoints="1"/>
            </p:cNvSpPr>
            <p:nvPr/>
          </p:nvSpPr>
          <p:spPr bwMode="auto">
            <a:xfrm>
              <a:off x="351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2" name="Freeform 96"/>
            <p:cNvSpPr>
              <a:spLocks noEditPoints="1"/>
            </p:cNvSpPr>
            <p:nvPr/>
          </p:nvSpPr>
          <p:spPr bwMode="auto">
            <a:xfrm>
              <a:off x="351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3" name="Freeform 97"/>
            <p:cNvSpPr>
              <a:spLocks noEditPoints="1"/>
            </p:cNvSpPr>
            <p:nvPr/>
          </p:nvSpPr>
          <p:spPr bwMode="auto">
            <a:xfrm>
              <a:off x="351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4" name="Rectangle 98"/>
            <p:cNvSpPr>
              <a:spLocks noChangeArrowheads="1"/>
            </p:cNvSpPr>
            <p:nvPr/>
          </p:nvSpPr>
          <p:spPr bwMode="auto">
            <a:xfrm>
              <a:off x="3510"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5" name="Rectangle 99"/>
            <p:cNvSpPr>
              <a:spLocks noChangeArrowheads="1"/>
            </p:cNvSpPr>
            <p:nvPr/>
          </p:nvSpPr>
          <p:spPr bwMode="auto">
            <a:xfrm>
              <a:off x="3960"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6" name="Freeform 100"/>
            <p:cNvSpPr>
              <a:spLocks noEditPoints="1"/>
            </p:cNvSpPr>
            <p:nvPr/>
          </p:nvSpPr>
          <p:spPr bwMode="auto">
            <a:xfrm>
              <a:off x="396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7" name="Freeform 101"/>
            <p:cNvSpPr>
              <a:spLocks noEditPoints="1"/>
            </p:cNvSpPr>
            <p:nvPr/>
          </p:nvSpPr>
          <p:spPr bwMode="auto">
            <a:xfrm>
              <a:off x="396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8" name="Freeform 102"/>
            <p:cNvSpPr>
              <a:spLocks noEditPoints="1"/>
            </p:cNvSpPr>
            <p:nvPr/>
          </p:nvSpPr>
          <p:spPr bwMode="auto">
            <a:xfrm>
              <a:off x="396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59" name="Freeform 103"/>
            <p:cNvSpPr>
              <a:spLocks noEditPoints="1"/>
            </p:cNvSpPr>
            <p:nvPr/>
          </p:nvSpPr>
          <p:spPr bwMode="auto">
            <a:xfrm>
              <a:off x="396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0" name="Freeform 104"/>
            <p:cNvSpPr>
              <a:spLocks noEditPoints="1"/>
            </p:cNvSpPr>
            <p:nvPr/>
          </p:nvSpPr>
          <p:spPr bwMode="auto">
            <a:xfrm>
              <a:off x="396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1" name="Freeform 105"/>
            <p:cNvSpPr>
              <a:spLocks noEditPoints="1"/>
            </p:cNvSpPr>
            <p:nvPr/>
          </p:nvSpPr>
          <p:spPr bwMode="auto">
            <a:xfrm>
              <a:off x="396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2" name="Freeform 106"/>
            <p:cNvSpPr>
              <a:spLocks noEditPoints="1"/>
            </p:cNvSpPr>
            <p:nvPr/>
          </p:nvSpPr>
          <p:spPr bwMode="auto">
            <a:xfrm>
              <a:off x="396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3" name="Freeform 107"/>
            <p:cNvSpPr>
              <a:spLocks noEditPoints="1"/>
            </p:cNvSpPr>
            <p:nvPr/>
          </p:nvSpPr>
          <p:spPr bwMode="auto">
            <a:xfrm>
              <a:off x="396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4" name="Freeform 108"/>
            <p:cNvSpPr>
              <a:spLocks noEditPoints="1"/>
            </p:cNvSpPr>
            <p:nvPr/>
          </p:nvSpPr>
          <p:spPr bwMode="auto">
            <a:xfrm>
              <a:off x="396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5" name="Freeform 109"/>
            <p:cNvSpPr>
              <a:spLocks noEditPoints="1"/>
            </p:cNvSpPr>
            <p:nvPr/>
          </p:nvSpPr>
          <p:spPr bwMode="auto">
            <a:xfrm>
              <a:off x="396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6" name="Rectangle 110"/>
            <p:cNvSpPr>
              <a:spLocks noChangeArrowheads="1"/>
            </p:cNvSpPr>
            <p:nvPr/>
          </p:nvSpPr>
          <p:spPr bwMode="auto">
            <a:xfrm>
              <a:off x="3960"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7" name="Rectangle 111"/>
            <p:cNvSpPr>
              <a:spLocks noChangeArrowheads="1"/>
            </p:cNvSpPr>
            <p:nvPr/>
          </p:nvSpPr>
          <p:spPr bwMode="auto">
            <a:xfrm>
              <a:off x="4405"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8" name="Freeform 112"/>
            <p:cNvSpPr>
              <a:spLocks noEditPoints="1"/>
            </p:cNvSpPr>
            <p:nvPr/>
          </p:nvSpPr>
          <p:spPr bwMode="auto">
            <a:xfrm>
              <a:off x="4405"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69" name="Freeform 113"/>
            <p:cNvSpPr>
              <a:spLocks noEditPoints="1"/>
            </p:cNvSpPr>
            <p:nvPr/>
          </p:nvSpPr>
          <p:spPr bwMode="auto">
            <a:xfrm>
              <a:off x="4405"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0" name="Freeform 114"/>
            <p:cNvSpPr>
              <a:spLocks noEditPoints="1"/>
            </p:cNvSpPr>
            <p:nvPr/>
          </p:nvSpPr>
          <p:spPr bwMode="auto">
            <a:xfrm>
              <a:off x="4405"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1" name="Freeform 115"/>
            <p:cNvSpPr>
              <a:spLocks noEditPoints="1"/>
            </p:cNvSpPr>
            <p:nvPr/>
          </p:nvSpPr>
          <p:spPr bwMode="auto">
            <a:xfrm>
              <a:off x="4405"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2" name="Freeform 116"/>
            <p:cNvSpPr>
              <a:spLocks noEditPoints="1"/>
            </p:cNvSpPr>
            <p:nvPr/>
          </p:nvSpPr>
          <p:spPr bwMode="auto">
            <a:xfrm>
              <a:off x="4405"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3" name="Freeform 117"/>
            <p:cNvSpPr>
              <a:spLocks noEditPoints="1"/>
            </p:cNvSpPr>
            <p:nvPr/>
          </p:nvSpPr>
          <p:spPr bwMode="auto">
            <a:xfrm>
              <a:off x="4405"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4" name="Freeform 118"/>
            <p:cNvSpPr>
              <a:spLocks noEditPoints="1"/>
            </p:cNvSpPr>
            <p:nvPr/>
          </p:nvSpPr>
          <p:spPr bwMode="auto">
            <a:xfrm>
              <a:off x="4405"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5" name="Freeform 119"/>
            <p:cNvSpPr>
              <a:spLocks noEditPoints="1"/>
            </p:cNvSpPr>
            <p:nvPr/>
          </p:nvSpPr>
          <p:spPr bwMode="auto">
            <a:xfrm>
              <a:off x="4405"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6" name="Freeform 120"/>
            <p:cNvSpPr>
              <a:spLocks noEditPoints="1"/>
            </p:cNvSpPr>
            <p:nvPr/>
          </p:nvSpPr>
          <p:spPr bwMode="auto">
            <a:xfrm>
              <a:off x="4405"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7" name="Freeform 121"/>
            <p:cNvSpPr>
              <a:spLocks noEditPoints="1"/>
            </p:cNvSpPr>
            <p:nvPr/>
          </p:nvSpPr>
          <p:spPr bwMode="auto">
            <a:xfrm>
              <a:off x="4405"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8" name="Rectangle 122"/>
            <p:cNvSpPr>
              <a:spLocks noChangeArrowheads="1"/>
            </p:cNvSpPr>
            <p:nvPr/>
          </p:nvSpPr>
          <p:spPr bwMode="auto">
            <a:xfrm>
              <a:off x="4405"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79" name="Rectangle 123"/>
            <p:cNvSpPr>
              <a:spLocks noChangeArrowheads="1"/>
            </p:cNvSpPr>
            <p:nvPr/>
          </p:nvSpPr>
          <p:spPr bwMode="auto">
            <a:xfrm>
              <a:off x="4850"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0" name="Freeform 124"/>
            <p:cNvSpPr>
              <a:spLocks noEditPoints="1"/>
            </p:cNvSpPr>
            <p:nvPr/>
          </p:nvSpPr>
          <p:spPr bwMode="auto">
            <a:xfrm>
              <a:off x="485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1" name="Freeform 125"/>
            <p:cNvSpPr>
              <a:spLocks noEditPoints="1"/>
            </p:cNvSpPr>
            <p:nvPr/>
          </p:nvSpPr>
          <p:spPr bwMode="auto">
            <a:xfrm>
              <a:off x="485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2" name="Freeform 126"/>
            <p:cNvSpPr>
              <a:spLocks noEditPoints="1"/>
            </p:cNvSpPr>
            <p:nvPr/>
          </p:nvSpPr>
          <p:spPr bwMode="auto">
            <a:xfrm>
              <a:off x="485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3" name="Freeform 127"/>
            <p:cNvSpPr>
              <a:spLocks noEditPoints="1"/>
            </p:cNvSpPr>
            <p:nvPr/>
          </p:nvSpPr>
          <p:spPr bwMode="auto">
            <a:xfrm>
              <a:off x="485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4" name="Freeform 128"/>
            <p:cNvSpPr>
              <a:spLocks noEditPoints="1"/>
            </p:cNvSpPr>
            <p:nvPr/>
          </p:nvSpPr>
          <p:spPr bwMode="auto">
            <a:xfrm>
              <a:off x="485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5" name="Freeform 129"/>
            <p:cNvSpPr>
              <a:spLocks noEditPoints="1"/>
            </p:cNvSpPr>
            <p:nvPr/>
          </p:nvSpPr>
          <p:spPr bwMode="auto">
            <a:xfrm>
              <a:off x="485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6" name="Freeform 130"/>
            <p:cNvSpPr>
              <a:spLocks noEditPoints="1"/>
            </p:cNvSpPr>
            <p:nvPr/>
          </p:nvSpPr>
          <p:spPr bwMode="auto">
            <a:xfrm>
              <a:off x="485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7" name="Freeform 131"/>
            <p:cNvSpPr>
              <a:spLocks noEditPoints="1"/>
            </p:cNvSpPr>
            <p:nvPr/>
          </p:nvSpPr>
          <p:spPr bwMode="auto">
            <a:xfrm>
              <a:off x="485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8" name="Freeform 132"/>
            <p:cNvSpPr>
              <a:spLocks noEditPoints="1"/>
            </p:cNvSpPr>
            <p:nvPr/>
          </p:nvSpPr>
          <p:spPr bwMode="auto">
            <a:xfrm>
              <a:off x="485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89" name="Freeform 133"/>
            <p:cNvSpPr>
              <a:spLocks noEditPoints="1"/>
            </p:cNvSpPr>
            <p:nvPr/>
          </p:nvSpPr>
          <p:spPr bwMode="auto">
            <a:xfrm>
              <a:off x="485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0" name="Rectangle 134"/>
            <p:cNvSpPr>
              <a:spLocks noChangeArrowheads="1"/>
            </p:cNvSpPr>
            <p:nvPr/>
          </p:nvSpPr>
          <p:spPr bwMode="auto">
            <a:xfrm>
              <a:off x="4850"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1" name="Rectangle 135"/>
            <p:cNvSpPr>
              <a:spLocks noChangeArrowheads="1"/>
            </p:cNvSpPr>
            <p:nvPr/>
          </p:nvSpPr>
          <p:spPr bwMode="auto">
            <a:xfrm>
              <a:off x="5300" y="23"/>
              <a:ext cx="20" cy="10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2" name="Freeform 136"/>
            <p:cNvSpPr>
              <a:spLocks noEditPoints="1"/>
            </p:cNvSpPr>
            <p:nvPr/>
          </p:nvSpPr>
          <p:spPr bwMode="auto">
            <a:xfrm>
              <a:off x="5300" y="225"/>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3" name="Freeform 137"/>
            <p:cNvSpPr>
              <a:spLocks noEditPoints="1"/>
            </p:cNvSpPr>
            <p:nvPr/>
          </p:nvSpPr>
          <p:spPr bwMode="auto">
            <a:xfrm>
              <a:off x="5300" y="630"/>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4" name="Freeform 138"/>
            <p:cNvSpPr>
              <a:spLocks noEditPoints="1"/>
            </p:cNvSpPr>
            <p:nvPr/>
          </p:nvSpPr>
          <p:spPr bwMode="auto">
            <a:xfrm>
              <a:off x="5300" y="1034"/>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5" name="Freeform 139"/>
            <p:cNvSpPr>
              <a:spLocks noEditPoints="1"/>
            </p:cNvSpPr>
            <p:nvPr/>
          </p:nvSpPr>
          <p:spPr bwMode="auto">
            <a:xfrm>
              <a:off x="5300" y="1438"/>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6" name="Freeform 140"/>
            <p:cNvSpPr>
              <a:spLocks noEditPoints="1"/>
            </p:cNvSpPr>
            <p:nvPr/>
          </p:nvSpPr>
          <p:spPr bwMode="auto">
            <a:xfrm>
              <a:off x="5300" y="1843"/>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7" name="Freeform 141"/>
            <p:cNvSpPr>
              <a:spLocks noEditPoints="1"/>
            </p:cNvSpPr>
            <p:nvPr/>
          </p:nvSpPr>
          <p:spPr bwMode="auto">
            <a:xfrm>
              <a:off x="5300" y="2247"/>
              <a:ext cx="20" cy="304"/>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8" name="Freeform 142"/>
            <p:cNvSpPr>
              <a:spLocks noEditPoints="1"/>
            </p:cNvSpPr>
            <p:nvPr/>
          </p:nvSpPr>
          <p:spPr bwMode="auto">
            <a:xfrm>
              <a:off x="5300" y="2652"/>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799" name="Freeform 143"/>
            <p:cNvSpPr>
              <a:spLocks noEditPoints="1"/>
            </p:cNvSpPr>
            <p:nvPr/>
          </p:nvSpPr>
          <p:spPr bwMode="auto">
            <a:xfrm>
              <a:off x="5300" y="3056"/>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0" name="Freeform 144"/>
            <p:cNvSpPr>
              <a:spLocks noEditPoints="1"/>
            </p:cNvSpPr>
            <p:nvPr/>
          </p:nvSpPr>
          <p:spPr bwMode="auto">
            <a:xfrm>
              <a:off x="5300" y="3461"/>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1" name="Freeform 145"/>
            <p:cNvSpPr>
              <a:spLocks noEditPoints="1"/>
            </p:cNvSpPr>
            <p:nvPr/>
          </p:nvSpPr>
          <p:spPr bwMode="auto">
            <a:xfrm>
              <a:off x="5300" y="3865"/>
              <a:ext cx="20" cy="303"/>
            </a:xfrm>
            <a:custGeom>
              <a:cxnLst>
                <a:cxn ang="0">
                  <a:pos x="0" y="0"/>
                </a:cxn>
                <a:cxn ang="0">
                  <a:pos x="0" y="20"/>
                </a:cxn>
                <a:cxn ang="0">
                  <a:pos x="4" y="20"/>
                </a:cxn>
                <a:cxn ang="0">
                  <a:pos x="4" y="0"/>
                </a:cxn>
                <a:cxn ang="0">
                  <a:pos x="0" y="0"/>
                </a:cxn>
                <a:cxn ang="0">
                  <a:pos x="0" y="40"/>
                </a:cxn>
                <a:cxn ang="0">
                  <a:pos x="0" y="60"/>
                </a:cxn>
                <a:cxn ang="0">
                  <a:pos x="4" y="60"/>
                </a:cxn>
                <a:cxn ang="0">
                  <a:pos x="4" y="40"/>
                </a:cxn>
                <a:cxn ang="0">
                  <a:pos x="0" y="40"/>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2" name="Rectangle 146"/>
            <p:cNvSpPr>
              <a:spLocks noChangeArrowheads="1"/>
            </p:cNvSpPr>
            <p:nvPr/>
          </p:nvSpPr>
          <p:spPr bwMode="auto">
            <a:xfrm>
              <a:off x="5300" y="4269"/>
              <a:ext cx="20" cy="51"/>
            </a:xfrm>
            <a:prstGeom prst="rect">
              <a:avLst/>
            </a:prstGeom>
            <a:solidFill>
              <a:schemeClr val="bg2">
                <a:alpha val="60001"/>
              </a:schemeClr>
            </a:solidFill>
            <a:ln w="0">
              <a:noFill/>
              <a:miter lim="800000"/>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3" name="Freeform 147"/>
            <p:cNvSpPr/>
            <p:nvPr/>
          </p:nvSpPr>
          <p:spPr bwMode="auto">
            <a:xfrm>
              <a:off x="349" y="3304"/>
              <a:ext cx="20" cy="10"/>
            </a:xfrm>
            <a:custGeom>
              <a:cxnLst>
                <a:cxn ang="0">
                  <a:pos x="0" y="1"/>
                </a:cxn>
                <a:cxn ang="0">
                  <a:pos x="0" y="1"/>
                </a:cxn>
              </a:cxnLst>
              <a:rect l="0" t="0" r="r" b="b"/>
              <a:pathLst>
                <a:path w="4" h="2">
                  <a:moveTo>
                    <a:pt x="0" y="1"/>
                  </a:moveTo>
                  <a:cubicBezTo>
                    <a:pt x="1" y="2"/>
                    <a:pt x="4" y="0"/>
                    <a:pt x="0" y="1"/>
                  </a:cubicBezTo>
                  <a:close/>
                </a:path>
              </a:pathLst>
            </a:custGeom>
            <a:solidFill>
              <a:schemeClr val="bg2">
                <a:alpha val="60001"/>
              </a:schemeClr>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7" name="Group 148"/>
          <p:cNvGrpSpPr/>
          <p:nvPr/>
        </p:nvGrpSpPr>
        <p:grpSpPr>
          <a:xfrm>
            <a:off x="1066800" y="3444875"/>
            <a:ext cx="533400" cy="492125"/>
            <a:chOff x="96" y="2784"/>
            <a:chExt cx="1062" cy="981"/>
          </a:xfrm>
        </p:grpSpPr>
        <p:sp>
          <p:nvSpPr>
            <p:cNvPr id="70805" name="Freeform 149"/>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6" name="Freeform 150"/>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7" name="Freeform 151"/>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8" name="Freeform 152"/>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09" name="Freeform 153"/>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0" name="Freeform 154"/>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1" name="Freeform 155"/>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2" name="Freeform 156"/>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3" name="Freeform 157"/>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4" name="Freeform 158"/>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5" name="Freeform 159"/>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6" name="Freeform 160"/>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17" name="Freeform 161"/>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8" name="Group 162"/>
          <p:cNvGrpSpPr/>
          <p:nvPr/>
        </p:nvGrpSpPr>
        <p:grpSpPr>
          <a:xfrm>
            <a:off x="1066800" y="4552950"/>
            <a:ext cx="533400" cy="492125"/>
            <a:chOff x="96" y="2784"/>
            <a:chExt cx="1062" cy="981"/>
          </a:xfrm>
        </p:grpSpPr>
        <p:sp>
          <p:nvSpPr>
            <p:cNvPr id="70819" name="Freeform 163"/>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0" name="Freeform 164"/>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1" name="Freeform 165"/>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2" name="Freeform 166"/>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3" name="Freeform 167"/>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4" name="Freeform 168"/>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5" name="Freeform 169"/>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6" name="Freeform 170"/>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7" name="Freeform 171"/>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8" name="Freeform 172"/>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29" name="Freeform 173"/>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0" name="Freeform 174"/>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1" name="Freeform 175"/>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29" name="Group 176"/>
          <p:cNvGrpSpPr/>
          <p:nvPr/>
        </p:nvGrpSpPr>
        <p:grpSpPr>
          <a:xfrm>
            <a:off x="1066800" y="5562600"/>
            <a:ext cx="533400" cy="492125"/>
            <a:chOff x="96" y="2784"/>
            <a:chExt cx="1062" cy="981"/>
          </a:xfrm>
        </p:grpSpPr>
        <p:sp>
          <p:nvSpPr>
            <p:cNvPr id="70833" name="Freeform 177"/>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4" name="Freeform 178"/>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5" name="Freeform 179"/>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6" name="Freeform 180"/>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7" name="Freeform 181"/>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8" name="Freeform 182"/>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39" name="Freeform 183"/>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0" name="Freeform 184"/>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1" name="Freeform 185"/>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2" name="Freeform 186"/>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3" name="Freeform 187"/>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4" name="Freeform 188"/>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5" name="Freeform 189"/>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0" name="Group 190"/>
          <p:cNvGrpSpPr/>
          <p:nvPr/>
        </p:nvGrpSpPr>
        <p:grpSpPr>
          <a:xfrm>
            <a:off x="381000" y="3962400"/>
            <a:ext cx="533400" cy="492125"/>
            <a:chOff x="96" y="2784"/>
            <a:chExt cx="1062" cy="981"/>
          </a:xfrm>
        </p:grpSpPr>
        <p:sp>
          <p:nvSpPr>
            <p:cNvPr id="70847" name="Freeform 191"/>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8" name="Freeform 192"/>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49" name="Freeform 193"/>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0" name="Freeform 194"/>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1" name="Freeform 195"/>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2" name="Freeform 196"/>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3" name="Freeform 197"/>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4" name="Freeform 198"/>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5" name="Freeform 199"/>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6" name="Freeform 200"/>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7" name="Freeform 201"/>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8" name="Freeform 202"/>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59" name="Freeform 203"/>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1" name="Group 204"/>
          <p:cNvGrpSpPr/>
          <p:nvPr/>
        </p:nvGrpSpPr>
        <p:grpSpPr>
          <a:xfrm>
            <a:off x="381000" y="5070475"/>
            <a:ext cx="533400" cy="492125"/>
            <a:chOff x="96" y="2784"/>
            <a:chExt cx="1062" cy="981"/>
          </a:xfrm>
        </p:grpSpPr>
        <p:sp>
          <p:nvSpPr>
            <p:cNvPr id="70861" name="Freeform 205"/>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2" name="Freeform 206"/>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3" name="Freeform 207"/>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4" name="Freeform 208"/>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5" name="Freeform 209"/>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6" name="Freeform 210"/>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7" name="Freeform 211"/>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8" name="Freeform 212"/>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69" name="Freeform 213"/>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0" name="Freeform 214"/>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1" name="Freeform 215"/>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2" name="Freeform 216"/>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3" name="Freeform 217"/>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2" name="Group 218"/>
          <p:cNvGrpSpPr/>
          <p:nvPr/>
        </p:nvGrpSpPr>
        <p:grpSpPr>
          <a:xfrm>
            <a:off x="381000" y="6121400"/>
            <a:ext cx="533400" cy="492125"/>
            <a:chOff x="96" y="2784"/>
            <a:chExt cx="1062" cy="981"/>
          </a:xfrm>
        </p:grpSpPr>
        <p:sp>
          <p:nvSpPr>
            <p:cNvPr id="70875" name="Freeform 219"/>
            <p:cNvSpPr/>
            <p:nvPr/>
          </p:nvSpPr>
          <p:spPr bwMode="auto">
            <a:xfrm>
              <a:off x="121" y="2784"/>
              <a:ext cx="205" cy="82"/>
            </a:xfrm>
            <a:custGeom>
              <a:cxnLst>
                <a:cxn ang="0">
                  <a:pos x="30" y="12"/>
                </a:cxn>
                <a:cxn ang="0">
                  <a:pos x="37" y="10"/>
                </a:cxn>
                <a:cxn ang="0">
                  <a:pos x="38" y="9"/>
                </a:cxn>
                <a:cxn ang="0">
                  <a:pos x="31" y="1"/>
                </a:cxn>
                <a:cxn ang="0">
                  <a:pos x="8" y="11"/>
                </a:cxn>
                <a:cxn ang="0">
                  <a:pos x="30" y="12"/>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6" name="Freeform 220"/>
            <p:cNvSpPr>
              <a:spLocks noEditPoints="1"/>
            </p:cNvSpPr>
            <p:nvPr/>
          </p:nvSpPr>
          <p:spPr bwMode="auto">
            <a:xfrm>
              <a:off x="96" y="2790"/>
              <a:ext cx="1062" cy="975"/>
            </a:xfrm>
            <a:custGeom>
              <a:cxnLst>
                <a:cxn ang="0">
                  <a:pos x="163" y="155"/>
                </a:cxn>
                <a:cxn ang="0">
                  <a:pos x="152" y="125"/>
                </a:cxn>
                <a:cxn ang="0">
                  <a:pos x="142" y="99"/>
                </a:cxn>
                <a:cxn ang="0">
                  <a:pos x="165" y="93"/>
                </a:cxn>
                <a:cxn ang="0">
                  <a:pos x="146" y="82"/>
                </a:cxn>
                <a:cxn ang="0">
                  <a:pos x="157" y="83"/>
                </a:cxn>
                <a:cxn ang="0">
                  <a:pos x="157" y="77"/>
                </a:cxn>
                <a:cxn ang="0">
                  <a:pos x="135" y="78"/>
                </a:cxn>
                <a:cxn ang="0">
                  <a:pos x="128" y="125"/>
                </a:cxn>
                <a:cxn ang="0">
                  <a:pos x="124" y="84"/>
                </a:cxn>
                <a:cxn ang="0">
                  <a:pos x="118" y="67"/>
                </a:cxn>
                <a:cxn ang="0">
                  <a:pos x="124" y="51"/>
                </a:cxn>
                <a:cxn ang="0">
                  <a:pos x="121" y="37"/>
                </a:cxn>
                <a:cxn ang="0">
                  <a:pos x="119" y="24"/>
                </a:cxn>
                <a:cxn ang="0">
                  <a:pos x="132" y="39"/>
                </a:cxn>
                <a:cxn ang="0">
                  <a:pos x="149" y="18"/>
                </a:cxn>
                <a:cxn ang="0">
                  <a:pos x="147" y="36"/>
                </a:cxn>
                <a:cxn ang="0">
                  <a:pos x="143" y="48"/>
                </a:cxn>
                <a:cxn ang="0">
                  <a:pos x="144" y="67"/>
                </a:cxn>
                <a:cxn ang="0">
                  <a:pos x="199" y="29"/>
                </a:cxn>
                <a:cxn ang="0">
                  <a:pos x="90" y="1"/>
                </a:cxn>
                <a:cxn ang="0">
                  <a:pos x="56" y="8"/>
                </a:cxn>
                <a:cxn ang="0">
                  <a:pos x="85" y="12"/>
                </a:cxn>
                <a:cxn ang="0">
                  <a:pos x="60" y="22"/>
                </a:cxn>
                <a:cxn ang="0">
                  <a:pos x="58" y="29"/>
                </a:cxn>
                <a:cxn ang="0">
                  <a:pos x="38" y="17"/>
                </a:cxn>
                <a:cxn ang="0">
                  <a:pos x="13" y="115"/>
                </a:cxn>
                <a:cxn ang="0">
                  <a:pos x="61" y="146"/>
                </a:cxn>
                <a:cxn ang="0">
                  <a:pos x="45" y="133"/>
                </a:cxn>
                <a:cxn ang="0">
                  <a:pos x="35" y="145"/>
                </a:cxn>
                <a:cxn ang="0">
                  <a:pos x="32" y="128"/>
                </a:cxn>
                <a:cxn ang="0">
                  <a:pos x="46" y="86"/>
                </a:cxn>
                <a:cxn ang="0">
                  <a:pos x="67" y="83"/>
                </a:cxn>
                <a:cxn ang="0">
                  <a:pos x="71" y="95"/>
                </a:cxn>
                <a:cxn ang="0">
                  <a:pos x="61" y="121"/>
                </a:cxn>
                <a:cxn ang="0">
                  <a:pos x="91" y="180"/>
                </a:cxn>
                <a:cxn ang="0">
                  <a:pos x="186" y="166"/>
                </a:cxn>
                <a:cxn ang="0">
                  <a:pos x="182" y="66"/>
                </a:cxn>
                <a:cxn ang="0">
                  <a:pos x="165" y="60"/>
                </a:cxn>
                <a:cxn ang="0">
                  <a:pos x="113" y="61"/>
                </a:cxn>
                <a:cxn ang="0">
                  <a:pos x="108" y="87"/>
                </a:cxn>
                <a:cxn ang="0">
                  <a:pos x="114" y="50"/>
                </a:cxn>
                <a:cxn ang="0">
                  <a:pos x="89" y="26"/>
                </a:cxn>
                <a:cxn ang="0">
                  <a:pos x="105" y="35"/>
                </a:cxn>
                <a:cxn ang="0">
                  <a:pos x="61" y="72"/>
                </a:cxn>
                <a:cxn ang="0">
                  <a:pos x="24" y="37"/>
                </a:cxn>
                <a:cxn ang="0">
                  <a:pos x="68" y="40"/>
                </a:cxn>
                <a:cxn ang="0">
                  <a:pos x="79" y="40"/>
                </a:cxn>
                <a:cxn ang="0">
                  <a:pos x="108" y="45"/>
                </a:cxn>
                <a:cxn ang="0">
                  <a:pos x="99" y="93"/>
                </a:cxn>
                <a:cxn ang="0">
                  <a:pos x="93" y="51"/>
                </a:cxn>
                <a:cxn ang="0">
                  <a:pos x="61" y="72"/>
                </a:cxn>
                <a:cxn ang="0">
                  <a:pos x="80" y="82"/>
                </a:cxn>
                <a:cxn ang="0">
                  <a:pos x="88" y="58"/>
                </a:cxn>
                <a:cxn ang="0">
                  <a:pos x="102" y="145"/>
                </a:cxn>
                <a:cxn ang="0">
                  <a:pos x="82" y="96"/>
                </a:cxn>
                <a:cxn ang="0">
                  <a:pos x="117" y="106"/>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7" name="Freeform 221"/>
            <p:cNvSpPr/>
            <p:nvPr/>
          </p:nvSpPr>
          <p:spPr bwMode="auto">
            <a:xfrm>
              <a:off x="349" y="3256"/>
              <a:ext cx="85" cy="101"/>
            </a:xfrm>
            <a:custGeom>
              <a:cxnLst>
                <a:cxn ang="0">
                  <a:pos x="14" y="5"/>
                </a:cxn>
                <a:cxn ang="0">
                  <a:pos x="9" y="20"/>
                </a:cxn>
                <a:cxn ang="0">
                  <a:pos x="14" y="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8" name="Freeform 222"/>
            <p:cNvSpPr/>
            <p:nvPr/>
          </p:nvSpPr>
          <p:spPr bwMode="auto">
            <a:xfrm>
              <a:off x="267" y="3293"/>
              <a:ext cx="76" cy="136"/>
            </a:xfrm>
            <a:custGeom>
              <a:cxnLst>
                <a:cxn ang="0">
                  <a:pos x="7" y="10"/>
                </a:cxn>
                <a:cxn ang="0">
                  <a:pos x="4" y="25"/>
                </a:cxn>
                <a:cxn ang="0">
                  <a:pos x="15" y="16"/>
                </a:cxn>
                <a:cxn ang="0">
                  <a:pos x="13" y="8"/>
                </a:cxn>
                <a:cxn ang="0">
                  <a:pos x="7" y="10"/>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79" name="Freeform 223"/>
            <p:cNvSpPr/>
            <p:nvPr/>
          </p:nvSpPr>
          <p:spPr bwMode="auto">
            <a:xfrm>
              <a:off x="222" y="3021"/>
              <a:ext cx="243" cy="117"/>
            </a:xfrm>
            <a:custGeom>
              <a:cxnLst>
                <a:cxn ang="0">
                  <a:pos x="40" y="2"/>
                </a:cxn>
                <a:cxn ang="0">
                  <a:pos x="9" y="1"/>
                </a:cxn>
                <a:cxn ang="0">
                  <a:pos x="1" y="9"/>
                </a:cxn>
                <a:cxn ang="0">
                  <a:pos x="22" y="21"/>
                </a:cxn>
                <a:cxn ang="0">
                  <a:pos x="34" y="20"/>
                </a:cxn>
                <a:cxn ang="0">
                  <a:pos x="40" y="19"/>
                </a:cxn>
                <a:cxn ang="0">
                  <a:pos x="40" y="2"/>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0" name="Freeform 224"/>
            <p:cNvSpPr/>
            <p:nvPr/>
          </p:nvSpPr>
          <p:spPr bwMode="auto">
            <a:xfrm>
              <a:off x="501" y="3344"/>
              <a:ext cx="177" cy="187"/>
            </a:xfrm>
            <a:custGeom>
              <a:cxnLst>
                <a:cxn ang="0">
                  <a:pos x="24" y="2"/>
                </a:cxn>
                <a:cxn ang="0">
                  <a:pos x="11" y="2"/>
                </a:cxn>
                <a:cxn ang="0">
                  <a:pos x="4" y="20"/>
                </a:cxn>
                <a:cxn ang="0">
                  <a:pos x="28" y="22"/>
                </a:cxn>
                <a:cxn ang="0">
                  <a:pos x="24" y="2"/>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1" name="Freeform 225"/>
            <p:cNvSpPr/>
            <p:nvPr/>
          </p:nvSpPr>
          <p:spPr bwMode="auto">
            <a:xfrm>
              <a:off x="905" y="3157"/>
              <a:ext cx="177" cy="38"/>
            </a:xfrm>
            <a:custGeom>
              <a:cxnLst>
                <a:cxn ang="0">
                  <a:pos x="5" y="0"/>
                </a:cxn>
                <a:cxn ang="0">
                  <a:pos x="14" y="5"/>
                </a:cxn>
                <a:cxn ang="0">
                  <a:pos x="5" y="0"/>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2" name="Freeform 226"/>
            <p:cNvSpPr/>
            <p:nvPr/>
          </p:nvSpPr>
          <p:spPr bwMode="auto">
            <a:xfrm>
              <a:off x="965" y="3154"/>
              <a:ext cx="136" cy="79"/>
            </a:xfrm>
            <a:custGeom>
              <a:cxnLst>
                <a:cxn ang="0">
                  <a:pos x="7" y="13"/>
                </a:cxn>
                <a:cxn ang="0">
                  <a:pos x="25" y="6"/>
                </a:cxn>
                <a:cxn ang="0">
                  <a:pos x="17" y="1"/>
                </a:cxn>
                <a:cxn ang="0">
                  <a:pos x="7" y="11"/>
                </a:cxn>
                <a:cxn ang="0">
                  <a:pos x="7" y="13"/>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3" name="Freeform 227"/>
            <p:cNvSpPr/>
            <p:nvPr/>
          </p:nvSpPr>
          <p:spPr bwMode="auto">
            <a:xfrm>
              <a:off x="959" y="3205"/>
              <a:ext cx="177" cy="85"/>
            </a:xfrm>
            <a:custGeom>
              <a:cxnLst>
                <a:cxn ang="0">
                  <a:pos x="25" y="6"/>
                </a:cxn>
                <a:cxn ang="0">
                  <a:pos x="8" y="10"/>
                </a:cxn>
                <a:cxn ang="0">
                  <a:pos x="6" y="13"/>
                </a:cxn>
                <a:cxn ang="0">
                  <a:pos x="27" y="12"/>
                </a:cxn>
                <a:cxn ang="0">
                  <a:pos x="25" y="6"/>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4" name="Freeform 228"/>
            <p:cNvSpPr/>
            <p:nvPr/>
          </p:nvSpPr>
          <p:spPr bwMode="auto">
            <a:xfrm>
              <a:off x="845" y="3284"/>
              <a:ext cx="247" cy="60"/>
            </a:xfrm>
            <a:custGeom>
              <a:cxnLst>
                <a:cxn ang="0">
                  <a:pos x="40" y="3"/>
                </a:cxn>
                <a:cxn ang="0">
                  <a:pos x="29" y="1"/>
                </a:cxn>
                <a:cxn ang="0">
                  <a:pos x="7" y="0"/>
                </a:cxn>
                <a:cxn ang="0">
                  <a:pos x="2" y="5"/>
                </a:cxn>
                <a:cxn ang="0">
                  <a:pos x="20" y="8"/>
                </a:cxn>
                <a:cxn ang="0">
                  <a:pos x="41" y="8"/>
                </a:cxn>
                <a:cxn ang="0">
                  <a:pos x="40" y="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5" name="Freeform 229"/>
            <p:cNvSpPr/>
            <p:nvPr/>
          </p:nvSpPr>
          <p:spPr bwMode="auto">
            <a:xfrm>
              <a:off x="870" y="3341"/>
              <a:ext cx="202" cy="54"/>
            </a:xfrm>
            <a:custGeom>
              <a:cxnLst>
                <a:cxn ang="0">
                  <a:pos x="37" y="2"/>
                </a:cxn>
                <a:cxn ang="0">
                  <a:pos x="26" y="4"/>
                </a:cxn>
                <a:cxn ang="0">
                  <a:pos x="13" y="3"/>
                </a:cxn>
                <a:cxn ang="0">
                  <a:pos x="1" y="2"/>
                </a:cxn>
                <a:cxn ang="0">
                  <a:pos x="35" y="8"/>
                </a:cxn>
                <a:cxn ang="0">
                  <a:pos x="37" y="2"/>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6" name="Freeform 230"/>
            <p:cNvSpPr/>
            <p:nvPr/>
          </p:nvSpPr>
          <p:spPr bwMode="auto">
            <a:xfrm>
              <a:off x="858" y="3385"/>
              <a:ext cx="209" cy="174"/>
            </a:xfrm>
            <a:custGeom>
              <a:cxnLst>
                <a:cxn ang="0">
                  <a:pos x="28" y="9"/>
                </a:cxn>
                <a:cxn ang="0">
                  <a:pos x="13" y="6"/>
                </a:cxn>
                <a:cxn ang="0">
                  <a:pos x="4" y="15"/>
                </a:cxn>
                <a:cxn ang="0">
                  <a:pos x="1" y="19"/>
                </a:cxn>
                <a:cxn ang="0">
                  <a:pos x="9" y="19"/>
                </a:cxn>
                <a:cxn ang="0">
                  <a:pos x="17" y="27"/>
                </a:cxn>
                <a:cxn ang="0">
                  <a:pos x="21" y="30"/>
                </a:cxn>
                <a:cxn ang="0">
                  <a:pos x="29" y="19"/>
                </a:cxn>
                <a:cxn ang="0">
                  <a:pos x="39" y="19"/>
                </a:cxn>
                <a:cxn ang="0">
                  <a:pos x="28" y="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87" name="Freeform 231"/>
            <p:cNvSpPr/>
            <p:nvPr/>
          </p:nvSpPr>
          <p:spPr bwMode="auto">
            <a:xfrm>
              <a:off x="997" y="3306"/>
              <a:ext cx="126" cy="316"/>
            </a:xfrm>
            <a:custGeom>
              <a:cxnLst>
                <a:cxn ang="0">
                  <a:pos x="22" y="2"/>
                </a:cxn>
                <a:cxn ang="0">
                  <a:pos x="18" y="17"/>
                </a:cxn>
                <a:cxn ang="0">
                  <a:pos x="7" y="20"/>
                </a:cxn>
                <a:cxn ang="0">
                  <a:pos x="7" y="23"/>
                </a:cxn>
                <a:cxn ang="0">
                  <a:pos x="17" y="34"/>
                </a:cxn>
                <a:cxn ang="0">
                  <a:pos x="12" y="45"/>
                </a:cxn>
                <a:cxn ang="0">
                  <a:pos x="0" y="55"/>
                </a:cxn>
                <a:cxn ang="0">
                  <a:pos x="5" y="58"/>
                </a:cxn>
                <a:cxn ang="0">
                  <a:pos x="16" y="62"/>
                </a:cxn>
                <a:cxn ang="0">
                  <a:pos x="23" y="57"/>
                </a:cxn>
                <a:cxn ang="0">
                  <a:pos x="25" y="14"/>
                </a:cxn>
                <a:cxn ang="0">
                  <a:pos x="25" y="2"/>
                </a:cxn>
                <a:cxn ang="0">
                  <a:pos x="22" y="2"/>
                </a:cxn>
              </a:cxnLst>
              <a:rect l="0" t="0" r="r" b="b"/>
              <a:pathLst>
                <a:path w="25" h="62">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1033" name="Group 232"/>
          <p:cNvGrpSpPr/>
          <p:nvPr/>
        </p:nvGrpSpPr>
        <p:grpSpPr>
          <a:xfrm>
            <a:off x="6934200" y="-7937"/>
            <a:ext cx="2317750" cy="2063750"/>
            <a:chOff x="4080" y="-5"/>
            <a:chExt cx="1748" cy="1556"/>
          </a:xfrm>
        </p:grpSpPr>
        <p:sp>
          <p:nvSpPr>
            <p:cNvPr id="70889" name="Freeform 233"/>
            <p:cNvSpPr/>
            <p:nvPr/>
          </p:nvSpPr>
          <p:spPr bwMode="auto">
            <a:xfrm>
              <a:off x="4161" y="-5"/>
              <a:ext cx="1585" cy="1443"/>
            </a:xfrm>
            <a:custGeom>
              <a:cxnLst>
                <a:cxn ang="0">
                  <a:pos x="23" y="4"/>
                </a:cxn>
                <a:cxn ang="0">
                  <a:pos x="11" y="71"/>
                </a:cxn>
                <a:cxn ang="0">
                  <a:pos x="25" y="393"/>
                </a:cxn>
                <a:cxn ang="0">
                  <a:pos x="54" y="457"/>
                </a:cxn>
                <a:cxn ang="0">
                  <a:pos x="158" y="482"/>
                </a:cxn>
                <a:cxn ang="0">
                  <a:pos x="204" y="495"/>
                </a:cxn>
                <a:cxn ang="0">
                  <a:pos x="520" y="475"/>
                </a:cxn>
                <a:cxn ang="0">
                  <a:pos x="533" y="167"/>
                </a:cxn>
                <a:cxn ang="0">
                  <a:pos x="369" y="16"/>
                </a:cxn>
                <a:cxn ang="0">
                  <a:pos x="249" y="29"/>
                </a:cxn>
                <a:cxn ang="0">
                  <a:pos x="198" y="11"/>
                </a:cxn>
                <a:cxn ang="0">
                  <a:pos x="151" y="2"/>
                </a:cxn>
                <a:cxn ang="0">
                  <a:pos x="23" y="4"/>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1040" name="Group 234"/>
            <p:cNvGrpSpPr/>
            <p:nvPr userDrawn="1"/>
          </p:nvGrpSpPr>
          <p:grpSpPr>
            <a:xfrm>
              <a:off x="4080" y="0"/>
              <a:ext cx="1748" cy="1551"/>
              <a:chOff x="2918" y="18"/>
              <a:chExt cx="2958" cy="2699"/>
            </a:xfrm>
          </p:grpSpPr>
          <p:sp>
            <p:nvSpPr>
              <p:cNvPr id="70891" name="Freeform 235"/>
              <p:cNvSpPr/>
              <p:nvPr/>
            </p:nvSpPr>
            <p:spPr bwMode="auto">
              <a:xfrm>
                <a:off x="3060" y="18"/>
                <a:ext cx="490" cy="187"/>
              </a:xfrm>
              <a:custGeom>
                <a:cxnLst>
                  <a:cxn ang="0">
                    <a:pos x="71" y="25"/>
                  </a:cxn>
                  <a:cxn ang="0">
                    <a:pos x="91" y="20"/>
                  </a:cxn>
                  <a:cxn ang="0">
                    <a:pos x="92" y="17"/>
                  </a:cxn>
                  <a:cxn ang="0">
                    <a:pos x="88" y="0"/>
                  </a:cxn>
                  <a:cxn ang="0">
                    <a:pos x="25" y="0"/>
                  </a:cxn>
                  <a:cxn ang="0">
                    <a:pos x="10" y="22"/>
                  </a:cxn>
                  <a:cxn ang="0">
                    <a:pos x="71" y="25"/>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2" name="Freeform 236"/>
              <p:cNvSpPr>
                <a:spLocks noEditPoints="1"/>
              </p:cNvSpPr>
              <p:nvPr/>
            </p:nvSpPr>
            <p:spPr bwMode="auto">
              <a:xfrm>
                <a:off x="2918" y="18"/>
                <a:ext cx="2958" cy="2699"/>
              </a:xfrm>
              <a:custGeom>
                <a:cxnLst>
                  <a:cxn ang="0">
                    <a:pos x="504" y="1"/>
                  </a:cxn>
                  <a:cxn ang="0">
                    <a:pos x="157" y="0"/>
                  </a:cxn>
                  <a:cxn ang="0">
                    <a:pos x="225" y="21"/>
                  </a:cxn>
                  <a:cxn ang="0">
                    <a:pos x="174" y="39"/>
                  </a:cxn>
                  <a:cxn ang="0">
                    <a:pos x="207" y="71"/>
                  </a:cxn>
                  <a:cxn ang="0">
                    <a:pos x="74" y="60"/>
                  </a:cxn>
                  <a:cxn ang="0">
                    <a:pos x="26" y="63"/>
                  </a:cxn>
                  <a:cxn ang="0">
                    <a:pos x="199" y="487"/>
                  </a:cxn>
                  <a:cxn ang="0">
                    <a:pos x="144" y="341"/>
                  </a:cxn>
                  <a:cxn ang="0">
                    <a:pos x="105" y="376"/>
                  </a:cxn>
                  <a:cxn ang="0">
                    <a:pos x="94" y="435"/>
                  </a:cxn>
                  <a:cxn ang="0">
                    <a:pos x="124" y="265"/>
                  </a:cxn>
                  <a:cxn ang="0">
                    <a:pos x="153" y="228"/>
                  </a:cxn>
                  <a:cxn ang="0">
                    <a:pos x="209" y="237"/>
                  </a:cxn>
                  <a:cxn ang="0">
                    <a:pos x="188" y="306"/>
                  </a:cxn>
                  <a:cxn ang="0">
                    <a:pos x="192" y="395"/>
                  </a:cxn>
                  <a:cxn ang="0">
                    <a:pos x="515" y="483"/>
                  </a:cxn>
                  <a:cxn ang="0">
                    <a:pos x="454" y="427"/>
                  </a:cxn>
                  <a:cxn ang="0">
                    <a:pos x="425" y="345"/>
                  </a:cxn>
                  <a:cxn ang="0">
                    <a:pos x="396" y="270"/>
                  </a:cxn>
                  <a:cxn ang="0">
                    <a:pos x="460" y="256"/>
                  </a:cxn>
                  <a:cxn ang="0">
                    <a:pos x="407" y="223"/>
                  </a:cxn>
                  <a:cxn ang="0">
                    <a:pos x="439" y="226"/>
                  </a:cxn>
                  <a:cxn ang="0">
                    <a:pos x="438" y="209"/>
                  </a:cxn>
                  <a:cxn ang="0">
                    <a:pos x="376" y="211"/>
                  </a:cxn>
                  <a:cxn ang="0">
                    <a:pos x="357" y="343"/>
                  </a:cxn>
                  <a:cxn ang="0">
                    <a:pos x="347" y="230"/>
                  </a:cxn>
                  <a:cxn ang="0">
                    <a:pos x="331" y="182"/>
                  </a:cxn>
                  <a:cxn ang="0">
                    <a:pos x="347" y="136"/>
                  </a:cxn>
                  <a:cxn ang="0">
                    <a:pos x="339" y="99"/>
                  </a:cxn>
                  <a:cxn ang="0">
                    <a:pos x="331" y="62"/>
                  </a:cxn>
                  <a:cxn ang="0">
                    <a:pos x="369" y="103"/>
                  </a:cxn>
                  <a:cxn ang="0">
                    <a:pos x="415" y="47"/>
                  </a:cxn>
                  <a:cxn ang="0">
                    <a:pos x="409" y="95"/>
                  </a:cxn>
                  <a:cxn ang="0">
                    <a:pos x="401" y="130"/>
                  </a:cxn>
                  <a:cxn ang="0">
                    <a:pos x="401" y="181"/>
                  </a:cxn>
                  <a:cxn ang="0">
                    <a:pos x="558" y="181"/>
                  </a:cxn>
                  <a:cxn ang="0">
                    <a:pos x="554" y="76"/>
                  </a:cxn>
                  <a:cxn ang="0">
                    <a:pos x="249" y="69"/>
                  </a:cxn>
                  <a:cxn ang="0">
                    <a:pos x="293" y="93"/>
                  </a:cxn>
                  <a:cxn ang="0">
                    <a:pos x="171" y="195"/>
                  </a:cxn>
                  <a:cxn ang="0">
                    <a:pos x="69" y="98"/>
                  </a:cxn>
                  <a:cxn ang="0">
                    <a:pos x="191" y="106"/>
                  </a:cxn>
                  <a:cxn ang="0">
                    <a:pos x="220" y="105"/>
                  </a:cxn>
                  <a:cxn ang="0">
                    <a:pos x="302" y="121"/>
                  </a:cxn>
                  <a:cxn ang="0">
                    <a:pos x="276" y="256"/>
                  </a:cxn>
                  <a:cxn ang="0">
                    <a:pos x="260" y="137"/>
                  </a:cxn>
                  <a:cxn ang="0">
                    <a:pos x="171" y="195"/>
                  </a:cxn>
                  <a:cxn ang="0">
                    <a:pos x="223" y="225"/>
                  </a:cxn>
                  <a:cxn ang="0">
                    <a:pos x="247" y="158"/>
                  </a:cxn>
                  <a:cxn ang="0">
                    <a:pos x="326" y="292"/>
                  </a:cxn>
                  <a:cxn ang="0">
                    <a:pos x="215" y="321"/>
                  </a:cxn>
                  <a:cxn ang="0">
                    <a:pos x="309" y="277"/>
                  </a:cxn>
                  <a:cxn ang="0">
                    <a:pos x="318" y="133"/>
                  </a:cxn>
                  <a:cxn ang="0">
                    <a:pos x="313" y="213"/>
                  </a:cxn>
                  <a:cxn ang="0">
                    <a:pos x="299" y="144"/>
                  </a:cxn>
                  <a:cxn ang="0">
                    <a:pos x="507" y="179"/>
                  </a:cxn>
                  <a:cxn ang="0">
                    <a:pos x="461" y="162"/>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3" name="Freeform 237"/>
              <p:cNvSpPr/>
              <p:nvPr/>
            </p:nvSpPr>
            <p:spPr bwMode="auto">
              <a:xfrm>
                <a:off x="3621" y="1286"/>
                <a:ext cx="237" cy="283"/>
              </a:xfrm>
              <a:custGeom>
                <a:cxnLst>
                  <a:cxn ang="0">
                    <a:pos x="40" y="15"/>
                  </a:cxn>
                  <a:cxn ang="0">
                    <a:pos x="27" y="56"/>
                  </a:cxn>
                  <a:cxn ang="0">
                    <a:pos x="40" y="1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4" name="Freeform 238"/>
              <p:cNvSpPr/>
              <p:nvPr/>
            </p:nvSpPr>
            <p:spPr bwMode="auto">
              <a:xfrm>
                <a:off x="3402" y="1403"/>
                <a:ext cx="209" cy="379"/>
              </a:xfrm>
              <a:custGeom>
                <a:cxnLst>
                  <a:cxn ang="0">
                    <a:pos x="19" y="27"/>
                  </a:cxn>
                  <a:cxn ang="0">
                    <a:pos x="12" y="69"/>
                  </a:cxn>
                  <a:cxn ang="0">
                    <a:pos x="40" y="45"/>
                  </a:cxn>
                  <a:cxn ang="0">
                    <a:pos x="37" y="24"/>
                  </a:cxn>
                  <a:cxn ang="0">
                    <a:pos x="19" y="27"/>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5" name="Freeform 239"/>
              <p:cNvSpPr/>
              <p:nvPr/>
            </p:nvSpPr>
            <p:spPr bwMode="auto">
              <a:xfrm>
                <a:off x="3273" y="645"/>
                <a:ext cx="683" cy="319"/>
              </a:xfrm>
              <a:custGeom>
                <a:cxnLst>
                  <a:cxn ang="0">
                    <a:pos x="112" y="4"/>
                  </a:cxn>
                  <a:cxn ang="0">
                    <a:pos x="24" y="4"/>
                  </a:cxn>
                  <a:cxn ang="0">
                    <a:pos x="2" y="25"/>
                  </a:cxn>
                  <a:cxn ang="0">
                    <a:pos x="60" y="58"/>
                  </a:cxn>
                  <a:cxn ang="0">
                    <a:pos x="96" y="54"/>
                  </a:cxn>
                  <a:cxn ang="0">
                    <a:pos x="113" y="53"/>
                  </a:cxn>
                  <a:cxn ang="0">
                    <a:pos x="112" y="4"/>
                  </a:cxn>
                </a:cxnLst>
                <a:rect l="0" t="0" r="r" b="b"/>
                <a:pathLst>
                  <a:path w="135" h="62">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6" name="Freeform 240"/>
              <p:cNvSpPr/>
              <p:nvPr/>
            </p:nvSpPr>
            <p:spPr bwMode="auto">
              <a:xfrm>
                <a:off x="4046" y="1544"/>
                <a:ext cx="490" cy="517"/>
              </a:xfrm>
              <a:custGeom>
                <a:cxnLst>
                  <a:cxn ang="0">
                    <a:pos x="67" y="5"/>
                  </a:cxn>
                  <a:cxn ang="0">
                    <a:pos x="31" y="5"/>
                  </a:cxn>
                  <a:cxn ang="0">
                    <a:pos x="12" y="57"/>
                  </a:cxn>
                  <a:cxn ang="0">
                    <a:pos x="79" y="62"/>
                  </a:cxn>
                  <a:cxn ang="0">
                    <a:pos x="67" y="5"/>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7" name="Freeform 241"/>
              <p:cNvSpPr/>
              <p:nvPr/>
            </p:nvSpPr>
            <p:spPr bwMode="auto">
              <a:xfrm>
                <a:off x="5173" y="1024"/>
                <a:ext cx="500" cy="96"/>
              </a:xfrm>
              <a:custGeom>
                <a:cxnLst>
                  <a:cxn ang="0">
                    <a:pos x="15" y="0"/>
                  </a:cxn>
                  <a:cxn ang="0">
                    <a:pos x="40" y="15"/>
                  </a:cxn>
                  <a:cxn ang="0">
                    <a:pos x="15" y="0"/>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8" name="Freeform 242"/>
              <p:cNvSpPr/>
              <p:nvPr/>
            </p:nvSpPr>
            <p:spPr bwMode="auto">
              <a:xfrm>
                <a:off x="5339" y="1003"/>
                <a:ext cx="385" cy="237"/>
              </a:xfrm>
              <a:custGeom>
                <a:cxnLst>
                  <a:cxn ang="0">
                    <a:pos x="21" y="37"/>
                  </a:cxn>
                  <a:cxn ang="0">
                    <a:pos x="70" y="17"/>
                  </a:cxn>
                  <a:cxn ang="0">
                    <a:pos x="48" y="3"/>
                  </a:cxn>
                  <a:cxn ang="0">
                    <a:pos x="19" y="32"/>
                  </a:cxn>
                  <a:cxn ang="0">
                    <a:pos x="21" y="37"/>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899" name="Freeform 243"/>
              <p:cNvSpPr/>
              <p:nvPr/>
            </p:nvSpPr>
            <p:spPr bwMode="auto">
              <a:xfrm>
                <a:off x="5325" y="1201"/>
                <a:ext cx="415" cy="187"/>
              </a:xfrm>
              <a:custGeom>
                <a:cxnLst>
                  <a:cxn ang="0">
                    <a:pos x="72" y="6"/>
                  </a:cxn>
                  <a:cxn ang="0">
                    <a:pos x="24" y="17"/>
                  </a:cxn>
                  <a:cxn ang="0">
                    <a:pos x="17" y="26"/>
                  </a:cxn>
                  <a:cxn ang="0">
                    <a:pos x="76" y="23"/>
                  </a:cxn>
                  <a:cxn ang="0">
                    <a:pos x="82" y="20"/>
                  </a:cxn>
                  <a:cxn ang="0">
                    <a:pos x="82" y="0"/>
                  </a:cxn>
                  <a:cxn ang="0">
                    <a:pos x="72" y="6"/>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0" name="Freeform 244"/>
              <p:cNvSpPr/>
              <p:nvPr/>
            </p:nvSpPr>
            <p:spPr bwMode="auto">
              <a:xfrm>
                <a:off x="5001" y="1378"/>
                <a:ext cx="699" cy="167"/>
              </a:xfrm>
              <a:custGeom>
                <a:cxnLst>
                  <a:cxn ang="0">
                    <a:pos x="21" y="1"/>
                  </a:cxn>
                  <a:cxn ang="0">
                    <a:pos x="8" y="14"/>
                  </a:cxn>
                  <a:cxn ang="0">
                    <a:pos x="57" y="22"/>
                  </a:cxn>
                  <a:cxn ang="0">
                    <a:pos x="117" y="23"/>
                  </a:cxn>
                  <a:cxn ang="0">
                    <a:pos x="114" y="8"/>
                  </a:cxn>
                  <a:cxn ang="0">
                    <a:pos x="82" y="3"/>
                  </a:cxn>
                  <a:cxn ang="0">
                    <a:pos x="21" y="1"/>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1" name="Freeform 245"/>
              <p:cNvSpPr/>
              <p:nvPr/>
            </p:nvSpPr>
            <p:spPr bwMode="auto">
              <a:xfrm>
                <a:off x="5078" y="1540"/>
                <a:ext cx="565" cy="146"/>
              </a:xfrm>
              <a:custGeom>
                <a:cxnLst>
                  <a:cxn ang="0">
                    <a:pos x="98" y="19"/>
                  </a:cxn>
                  <a:cxn ang="0">
                    <a:pos x="103" y="4"/>
                  </a:cxn>
                  <a:cxn ang="0">
                    <a:pos x="74" y="10"/>
                  </a:cxn>
                  <a:cxn ang="0">
                    <a:pos x="36" y="6"/>
                  </a:cxn>
                  <a:cxn ang="0">
                    <a:pos x="2" y="4"/>
                  </a:cxn>
                  <a:cxn ang="0">
                    <a:pos x="98" y="19"/>
                  </a:cxn>
                </a:cxnLst>
                <a:rect l="0" t="0" r="r" b="b"/>
                <a:pathLst>
                  <a:path w="112" h="28">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2" name="Freeform 246"/>
              <p:cNvSpPr/>
              <p:nvPr/>
            </p:nvSpPr>
            <p:spPr bwMode="auto">
              <a:xfrm>
                <a:off x="5041" y="1657"/>
                <a:ext cx="581" cy="479"/>
              </a:xfrm>
              <a:custGeom>
                <a:cxnLst>
                  <a:cxn ang="0">
                    <a:pos x="3" y="53"/>
                  </a:cxn>
                  <a:cxn ang="0">
                    <a:pos x="26" y="54"/>
                  </a:cxn>
                  <a:cxn ang="0">
                    <a:pos x="50" y="77"/>
                  </a:cxn>
                  <a:cxn ang="0">
                    <a:pos x="59" y="84"/>
                  </a:cxn>
                  <a:cxn ang="0">
                    <a:pos x="81" y="52"/>
                  </a:cxn>
                  <a:cxn ang="0">
                    <a:pos x="111" y="52"/>
                  </a:cxn>
                  <a:cxn ang="0">
                    <a:pos x="79" y="27"/>
                  </a:cxn>
                  <a:cxn ang="0">
                    <a:pos x="37" y="16"/>
                  </a:cxn>
                  <a:cxn ang="0">
                    <a:pos x="12" y="41"/>
                  </a:cxn>
                  <a:cxn ang="0">
                    <a:pos x="3" y="53"/>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3" name="Freeform 247"/>
              <p:cNvSpPr/>
              <p:nvPr/>
            </p:nvSpPr>
            <p:spPr bwMode="auto">
              <a:xfrm>
                <a:off x="5420" y="1463"/>
                <a:ext cx="330" cy="854"/>
              </a:xfrm>
              <a:custGeom>
                <a:cxnLst>
                  <a:cxn ang="0">
                    <a:pos x="51" y="40"/>
                  </a:cxn>
                  <a:cxn ang="0">
                    <a:pos x="22" y="49"/>
                  </a:cxn>
                  <a:cxn ang="0">
                    <a:pos x="22" y="59"/>
                  </a:cxn>
                  <a:cxn ang="0">
                    <a:pos x="50" y="90"/>
                  </a:cxn>
                  <a:cxn ang="0">
                    <a:pos x="34" y="118"/>
                  </a:cxn>
                  <a:cxn ang="0">
                    <a:pos x="0" y="148"/>
                  </a:cxn>
                  <a:cxn ang="0">
                    <a:pos x="17" y="155"/>
                  </a:cxn>
                  <a:cxn ang="0">
                    <a:pos x="47" y="166"/>
                  </a:cxn>
                  <a:cxn ang="0">
                    <a:pos x="63" y="162"/>
                  </a:cxn>
                  <a:cxn ang="0">
                    <a:pos x="65" y="0"/>
                  </a:cxn>
                  <a:cxn ang="0">
                    <a:pos x="51" y="40"/>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1034" name="Rectangle 248"/>
          <p:cNvSpPr>
            <a:spLocks noGrp="1" noRot="1"/>
          </p:cNvSpPr>
          <p:nvPr>
            <p:ph type="title"/>
          </p:nvPr>
        </p:nvSpPr>
        <p:spPr>
          <a:xfrm>
            <a:off x="298450" y="2286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35" name="Rectangle 249"/>
          <p:cNvSpPr>
            <a:spLocks noGrp="1" noRot="1"/>
          </p:cNvSpPr>
          <p:nvPr>
            <p:ph type="body" idx="1"/>
          </p:nvPr>
        </p:nvSpPr>
        <p:spPr>
          <a:xfrm>
            <a:off x="609600" y="1600200"/>
            <a:ext cx="8153400" cy="4498975"/>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0906" name="Rectangle 250"/>
          <p:cNvSpPr>
            <a:spLocks noGrp="1" noChangeArrowheads="1"/>
          </p:cNvSpPr>
          <p:nvPr>
            <p:ph type="dt" sz="half" idx="2"/>
          </p:nvPr>
        </p:nvSpPr>
        <p:spPr bwMode="auto">
          <a:xfrm>
            <a:off x="298450" y="6245225"/>
            <a:ext cx="2289175"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44EC5BC-9564-418A-ADDA-614B03F2DF3A}" type="datetimeFigureOut">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7" name="Rectangle 251"/>
          <p:cNvSpPr>
            <a:spLocks noGrp="1" noChangeArrowheads="1"/>
          </p:cNvSpPr>
          <p:nvPr>
            <p:ph type="ftr" sz="quarter" idx="3"/>
          </p:nvPr>
        </p:nvSpPr>
        <p:spPr bwMode="auto">
          <a:xfrm>
            <a:off x="3121025"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0908" name="Rectangle 252"/>
          <p:cNvSpPr>
            <a:spLocks noGrp="1" noChangeArrowheads="1"/>
          </p:cNvSpPr>
          <p:nvPr>
            <p:ph type="sldNum" sz="quarter" idx="4"/>
          </p:nvPr>
        </p:nvSpPr>
        <p:spPr bwMode="auto">
          <a:xfrm>
            <a:off x="6550025" y="6245225"/>
            <a:ext cx="2289175"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anose="05000000000000000000"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95000"/>
        <a:buFont typeface="Wingdings 2" panose="05020102010507070707"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2"/>
        </a:buClr>
        <a:buSzPct val="90000"/>
        <a:buFont typeface="Wingdings" panose="05000000000000000000"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slide" Target="slide2.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2.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slide" Target="slide2.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image" Target="../media/image2.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jpeg"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png"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0.jpeg"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
          <p:cNvSpPr>
            <a:spLocks noGrp="1"/>
          </p:cNvSpPr>
          <p:nvPr>
            <p:ph type="title" idx="4294967295"/>
          </p:nvPr>
        </p:nvSpPr>
        <p:spPr>
          <a:xfrm>
            <a:off x="457200" y="1786255"/>
            <a:ext cx="8229600" cy="3232150"/>
          </a:xfrm>
        </p:spPr>
        <p:txBody>
          <a:bodyPr vert="horz" wrap="square" lIns="91440" tIns="45720" rIns="91440" bIns="45720" anchor="ctr"/>
          <a:lstStyle/>
          <a:p>
            <a:pPr eaLnBrk="1" hangingPunct="1"/>
            <a:r>
              <a:rPr lang="zh-CN" altLang="en-US" sz="5400" b="1">
                <a:solidFill>
                  <a:srgbClr val="0000FF"/>
                </a:solidFill>
                <a:latin typeface="微软雅黑" panose="020b0503020204020204" pitchFamily="34" charset="-122"/>
                <a:sym typeface="+mn-ea"/>
              </a:rPr>
              <a:t>新闻类语段</a:t>
            </a:r>
            <a:r>
              <a:rPr lang="zh-CN" altLang="en-US" sz="5400" b="1">
                <a:solidFill>
                  <a:srgbClr val="0000FF"/>
                </a:solidFill>
                <a:latin typeface="微软雅黑" panose="020b0503020204020204" pitchFamily="34" charset="-122"/>
              </a:rPr>
              <a:t>压缩</a:t>
            </a:r>
            <a:br>
              <a:rPr lang="zh-CN" altLang="en-US" sz="7200" b="1">
                <a:solidFill>
                  <a:srgbClr val="FF0000"/>
                </a:solidFill>
                <a:latin typeface="微软雅黑" panose="020b0503020204020204" pitchFamily="34" charset="-122"/>
              </a:rPr>
            </a:br>
            <a:br>
              <a:rPr lang="zh-CN" altLang="en-US" sz="7200" b="1">
                <a:solidFill>
                  <a:srgbClr val="FF0000"/>
                </a:solidFill>
                <a:latin typeface="微软雅黑" panose="020b0503020204020204" pitchFamily="34" charset="-122"/>
              </a:rPr>
            </a:br>
            <a:r>
              <a:rPr lang="zh-CN" altLang="en-US" sz="4000" b="1">
                <a:solidFill>
                  <a:srgbClr val="FF0000"/>
                </a:solidFill>
                <a:latin typeface="微软雅黑" panose="020b0503020204020204" pitchFamily="34" charset="-122"/>
              </a:rPr>
              <a:t>资阳中学 唐友成</a:t>
            </a:r>
            <a:endParaRPr lang="zh-CN" altLang="en-US" sz="4000" b="1">
              <a:solidFill>
                <a:srgbClr val="FF0000"/>
              </a:solidFill>
              <a:latin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70" name="Picture 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7171" name="Oval 3"/>
          <p:cNvSpPr/>
          <p:nvPr/>
        </p:nvSpPr>
        <p:spPr>
          <a:xfrm>
            <a:off x="2438400" y="76200"/>
            <a:ext cx="4191000" cy="609600"/>
          </a:xfrm>
          <a:prstGeom prst="ellipse">
            <a:avLst/>
          </a:prstGeom>
          <a:noFill/>
          <a:ln w="50800" cap="flat" cmpd="sng">
            <a:solidFill>
              <a:srgbClr val="FF00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41988" name="Rectangle 4"/>
          <p:cNvSpPr/>
          <p:nvPr/>
        </p:nvSpPr>
        <p:spPr>
          <a:xfrm>
            <a:off x="685800" y="-76200"/>
            <a:ext cx="2971800" cy="914400"/>
          </a:xfrm>
          <a:prstGeom prst="rect">
            <a:avLst/>
          </a:prstGeom>
          <a:noFill/>
          <a:ln w="9525">
            <a:noFill/>
          </a:ln>
        </p:spPr>
        <p:txBody>
          <a:bodyPr>
            <a:spAutoFit/>
          </a:bodyPr>
          <a:lstStyle/>
          <a:p>
            <a:r>
              <a:rPr lang="zh-CN" altLang="en-US" sz="5400" b="1">
                <a:solidFill>
                  <a:srgbClr val="FF3300"/>
                </a:solidFill>
                <a:latin typeface="Arial" panose="020b0604020202020204" pitchFamily="34" charset="0"/>
                <a:ea typeface="黑体" panose="02010609060101010101" pitchFamily="49" charset="-122"/>
              </a:rPr>
              <a:t>引题</a:t>
            </a:r>
            <a:endParaRPr lang="zh-CN" altLang="en-US" sz="5400" b="1">
              <a:solidFill>
                <a:srgbClr val="FF3300"/>
              </a:solidFill>
              <a:latin typeface="Arial" panose="020b0604020202020204" pitchFamily="34" charset="0"/>
              <a:ea typeface="黑体" panose="02010609060101010101" pitchFamily="49" charset="-122"/>
            </a:endParaRPr>
          </a:p>
        </p:txBody>
      </p:sp>
      <p:sp>
        <p:nvSpPr>
          <p:cNvPr id="41989" name="Rectangle 5"/>
          <p:cNvSpPr/>
          <p:nvPr/>
        </p:nvSpPr>
        <p:spPr>
          <a:xfrm>
            <a:off x="533400" y="2057400"/>
            <a:ext cx="8305800" cy="3749675"/>
          </a:xfrm>
          <a:prstGeom prst="rect">
            <a:avLst/>
          </a:prstGeom>
          <a:noFill/>
          <a:ln w="9525">
            <a:noFill/>
          </a:ln>
        </p:spPr>
        <p:txBody>
          <a:bodyPr anchor="ctr">
            <a:spAutoFit/>
          </a:bodyPr>
          <a:lstStyle/>
          <a:p>
            <a:r>
              <a:rPr lang="zh-CN" altLang="en-US" sz="4000" b="1">
                <a:solidFill>
                  <a:srgbClr val="0000FF"/>
                </a:solidFill>
                <a:latin typeface="Arial" panose="020b0604020202020204" pitchFamily="34" charset="0"/>
                <a:ea typeface="黑体" panose="02010609060101010101" pitchFamily="49" charset="-122"/>
              </a:rPr>
              <a:t>引题，位于正题之上，常用于交代背景、说明原因、烘托气氛、提示意义等，以引出主题</a:t>
            </a:r>
            <a:r>
              <a:rPr lang="zh-CN" altLang="en-US">
                <a:solidFill>
                  <a:srgbClr val="0000FF"/>
                </a:solidFill>
                <a:latin typeface="Arial" panose="020b0604020202020204" pitchFamily="34" charset="0"/>
              </a:rPr>
              <a:t> </a:t>
            </a:r>
            <a:r>
              <a:rPr lang="zh-CN" altLang="en-US" sz="4000" b="1">
                <a:solidFill>
                  <a:srgbClr val="0000FF"/>
                </a:solidFill>
                <a:latin typeface="Arial" panose="020b0604020202020204" pitchFamily="34" charset="0"/>
                <a:ea typeface="黑体" panose="02010609060101010101" pitchFamily="49" charset="-122"/>
              </a:rPr>
              <a:t>。</a:t>
            </a:r>
            <a:endParaRPr lang="zh-CN" altLang="en-US" sz="4000" b="1">
              <a:solidFill>
                <a:srgbClr val="0000FF"/>
              </a:solidFill>
              <a:latin typeface="Arial" panose="020b0604020202020204" pitchFamily="34" charset="0"/>
              <a:ea typeface="黑体" panose="02010609060101010101" pitchFamily="49" charset="-122"/>
            </a:endParaRPr>
          </a:p>
          <a:p>
            <a:r>
              <a:rPr lang="zh-CN" altLang="en-US" sz="4000" b="1">
                <a:solidFill>
                  <a:srgbClr val="0000FF"/>
                </a:solidFill>
                <a:latin typeface="Arial" panose="020b0604020202020204" pitchFamily="34" charset="0"/>
                <a:ea typeface="黑体" panose="02010609060101010101" pitchFamily="49" charset="-122"/>
              </a:rPr>
              <a:t>（位于主题之前、用以引导主题的辅题，又称肩题或眉题，字号小于主题）</a:t>
            </a:r>
            <a:r>
              <a:rPr lang="zh-CN" altLang="en-US" sz="4000" b="1">
                <a:solidFill>
                  <a:srgbClr val="000066"/>
                </a:solidFill>
                <a:latin typeface="Arial" panose="020b0604020202020204" pitchFamily="34" charset="0"/>
                <a:ea typeface="黑体" panose="02010609060101010101" pitchFamily="49" charset="-122"/>
              </a:rPr>
              <a:t> </a:t>
            </a:r>
            <a:endParaRPr lang="zh-CN" altLang="en-US" sz="4000" b="1">
              <a:solidFill>
                <a:srgbClr val="000066"/>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ppt_x"/>
                                          </p:val>
                                        </p:tav>
                                        <p:tav tm="100000">
                                          <p:val>
                                            <p:strVal val="#ppt_x"/>
                                          </p:val>
                                        </p:tav>
                                      </p:tavLst>
                                    </p:anim>
                                    <p:anim calcmode="lin" valueType="num">
                                      <p:cBhvr additive="base">
                                        <p:cTn id="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9"/>
                                        </p:tgtEl>
                                        <p:attrNameLst>
                                          <p:attrName>style.visibility</p:attrName>
                                        </p:attrNameLst>
                                      </p:cBhvr>
                                      <p:to>
                                        <p:strVal val="visible"/>
                                      </p:to>
                                    </p:set>
                                    <p:anim calcmode="lin" valueType="num">
                                      <p:cBhvr additive="base">
                                        <p:cTn id="13" dur="500" fill="hold"/>
                                        <p:tgtEl>
                                          <p:spTgt spid="41989"/>
                                        </p:tgtEl>
                                        <p:attrNameLst>
                                          <p:attrName>ppt_x</p:attrName>
                                        </p:attrNameLst>
                                      </p:cBhvr>
                                      <p:tavLst>
                                        <p:tav tm="0">
                                          <p:val>
                                            <p:strVal val="#ppt_x"/>
                                          </p:val>
                                        </p:tav>
                                        <p:tav tm="100000">
                                          <p:val>
                                            <p:strVal val="#ppt_x"/>
                                          </p:val>
                                        </p:tav>
                                      </p:tavLst>
                                    </p:anim>
                                    <p:anim calcmode="lin" valueType="num">
                                      <p:cBhvr additive="base">
                                        <p:cTn id="14" dur="500" fill="hold"/>
                                        <p:tgtEl>
                                          <p:spTgt spid="419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P spid="4198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8195" name="Oval 3"/>
          <p:cNvSpPr/>
          <p:nvPr/>
        </p:nvSpPr>
        <p:spPr>
          <a:xfrm>
            <a:off x="1928813" y="3143250"/>
            <a:ext cx="4876800" cy="642938"/>
          </a:xfrm>
          <a:prstGeom prst="ellipse">
            <a:avLst/>
          </a:prstGeom>
          <a:noFill/>
          <a:ln w="50800" cap="flat" cmpd="sng">
            <a:solidFill>
              <a:srgbClr val="FF0000"/>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43012" name="Rectangle 4"/>
          <p:cNvSpPr/>
          <p:nvPr/>
        </p:nvSpPr>
        <p:spPr>
          <a:xfrm>
            <a:off x="6858000" y="2895600"/>
            <a:ext cx="1928813" cy="923925"/>
          </a:xfrm>
          <a:prstGeom prst="rect">
            <a:avLst/>
          </a:prstGeom>
          <a:noFill/>
          <a:ln w="9525">
            <a:noFill/>
          </a:ln>
        </p:spPr>
        <p:txBody>
          <a:bodyPr>
            <a:spAutoFit/>
          </a:bodyPr>
          <a:lstStyle/>
          <a:p>
            <a:r>
              <a:rPr lang="zh-CN" altLang="en-US" sz="5400" b="1">
                <a:solidFill>
                  <a:srgbClr val="FF3300"/>
                </a:solidFill>
                <a:latin typeface="Arial" panose="020b0604020202020204" pitchFamily="34" charset="0"/>
                <a:ea typeface="黑体" panose="02010609060101010101" pitchFamily="49" charset="-122"/>
              </a:rPr>
              <a:t>副题</a:t>
            </a:r>
            <a:endParaRPr lang="zh-CN" altLang="en-US" sz="5400" b="1">
              <a:solidFill>
                <a:srgbClr val="FF3300"/>
              </a:solidFill>
              <a:latin typeface="Arial" panose="020b0604020202020204" pitchFamily="34" charset="0"/>
              <a:ea typeface="黑体" panose="02010609060101010101" pitchFamily="49" charset="-122"/>
            </a:endParaRPr>
          </a:p>
        </p:txBody>
      </p:sp>
      <p:sp>
        <p:nvSpPr>
          <p:cNvPr id="43013" name="Rectangle 5"/>
          <p:cNvSpPr/>
          <p:nvPr/>
        </p:nvSpPr>
        <p:spPr>
          <a:xfrm>
            <a:off x="228600" y="3886200"/>
            <a:ext cx="8458200" cy="2530475"/>
          </a:xfrm>
          <a:prstGeom prst="rect">
            <a:avLst/>
          </a:prstGeom>
          <a:noFill/>
          <a:ln w="9525">
            <a:noFill/>
          </a:ln>
        </p:spPr>
        <p:txBody>
          <a:bodyPr anchor="ctr">
            <a:spAutoFit/>
          </a:bodyPr>
          <a:lstStyle/>
          <a:p>
            <a:r>
              <a:rPr lang="zh-CN" altLang="en-US" sz="4000" b="1">
                <a:solidFill>
                  <a:srgbClr val="0000FF"/>
                </a:solidFill>
                <a:latin typeface="Arial" panose="020b0604020202020204" pitchFamily="34" charset="0"/>
                <a:ea typeface="黑体" panose="02010609060101010101" pitchFamily="49" charset="-122"/>
              </a:rPr>
              <a:t>主要用事实对主题作补充和解释，常用于补充交代一些次要事实，以弥补正题的不足。（位于正题之下，字号小于主题、引题）</a:t>
            </a:r>
            <a:endParaRPr lang="zh-CN" altLang="en-US" sz="4000" b="1">
              <a:solidFill>
                <a:srgbClr val="0000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3013"/>
                                        </p:tgtEl>
                                        <p:attrNameLst>
                                          <p:attrName>style.visibility</p:attrName>
                                        </p:attrNameLst>
                                      </p:cBhvr>
                                      <p:to>
                                        <p:strVal val="visible"/>
                                      </p:to>
                                    </p:set>
                                    <p:anim calcmode="lin" valueType="num">
                                      <p:cBhvr additive="base">
                                        <p:cTn id="13" dur="500" fill="hold"/>
                                        <p:tgtEl>
                                          <p:spTgt spid="43013"/>
                                        </p:tgtEl>
                                        <p:attrNameLst>
                                          <p:attrName>ppt_x</p:attrName>
                                        </p:attrNameLst>
                                      </p:cBhvr>
                                      <p:tavLst>
                                        <p:tav tm="0">
                                          <p:val>
                                            <p:strVal val="#ppt_x"/>
                                          </p:val>
                                        </p:tav>
                                        <p:tav tm="100000">
                                          <p:val>
                                            <p:strVal val="#ppt_x"/>
                                          </p:val>
                                        </p:tav>
                                      </p:tavLst>
                                    </p:anim>
                                    <p:anim calcmode="lin" valueType="num">
                                      <p:cBhvr additive="base">
                                        <p:cTn id="14"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p:bldP spid="4301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354648" y="97473"/>
            <a:ext cx="6143625" cy="1143000"/>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rgbClr val="FF0000"/>
                </a:solidFill>
                <a:effectLst/>
                <a:uLnTx/>
                <a:uFillTx/>
                <a:latin typeface="+mn-ea"/>
                <a:ea typeface="+mn-ea"/>
                <a:cs typeface="+mj-cs"/>
              </a:rPr>
              <a:t>2</a:t>
            </a:r>
            <a:r>
              <a:rPr kumimoji="0" lang="zh-CN" altLang="en-US" sz="3600" b="1" i="0" u="none" strike="noStrike" kern="1200" cap="none" spc="0" normalizeH="0" baseline="0" noProof="0">
                <a:ln>
                  <a:noFill/>
                </a:ln>
                <a:solidFill>
                  <a:srgbClr val="FF0000"/>
                </a:solidFill>
                <a:effectLst/>
                <a:uLnTx/>
                <a:uFillTx/>
                <a:latin typeface="+mn-ea"/>
                <a:ea typeface="+mn-ea"/>
                <a:cs typeface="+mj-cs"/>
              </a:rPr>
              <a:t>、导语</a:t>
            </a:r>
            <a:endParaRPr kumimoji="0" lang="zh-CN" altLang="en-US" sz="3600" b="1" i="0" u="none" strike="noStrike" kern="1200" cap="none" spc="0" normalizeH="0" baseline="0" noProof="0">
              <a:ln>
                <a:noFill/>
              </a:ln>
              <a:solidFill>
                <a:srgbClr val="FF0000"/>
              </a:solidFill>
              <a:effectLst/>
              <a:uLnTx/>
              <a:uFillTx/>
              <a:latin typeface="+mn-ea"/>
              <a:ea typeface="+mn-ea"/>
              <a:cs typeface="+mj-cs"/>
            </a:endParaRPr>
          </a:p>
        </p:txBody>
      </p:sp>
      <p:sp>
        <p:nvSpPr>
          <p:cNvPr id="3" name="内容占位符 2"/>
          <p:cNvSpPr>
            <a:spLocks noGrp="1"/>
          </p:cNvSpPr>
          <p:nvPr>
            <p:ph idx="1"/>
          </p:nvPr>
        </p:nvSpPr>
        <p:spPr>
          <a:xfrm>
            <a:off x="354965" y="1101725"/>
            <a:ext cx="8602980" cy="4563745"/>
          </a:xfrm>
        </p:spPr>
        <p:txBody>
          <a:bodyPr vert="horz" wrap="square" lIns="91440" tIns="45720" rIns="91440" bIns="45720" anchor="t"/>
          <a:lstStyle/>
          <a:p>
            <a:pPr marL="0" indent="0" latinLnBrk="0">
              <a:lnSpc>
                <a:spcPct val="150000"/>
              </a:lnSpc>
              <a:spcBef>
                <a:spcPct val="0"/>
              </a:spcBef>
            </a:pPr>
            <a:r>
              <a:rPr lang="zh-CN" altLang="en-US" b="1">
                <a:solidFill>
                  <a:srgbClr val="0000FF"/>
                </a:solidFill>
                <a:latin typeface="黑体" panose="02010609060101010101" pitchFamily="49" charset="-122"/>
                <a:ea typeface="黑体" panose="02010609060101010101" pitchFamily="49" charset="-122"/>
                <a:cs typeface="+mj-cs"/>
                <a:sym typeface="+mn-ea"/>
              </a:rPr>
              <a:t>新闻开头的第一段或第一句话，它扼要地揭示新闻的核心内容。</a:t>
            </a:r>
            <a:r>
              <a:rPr lang="zh-CN" altLang="en-US" b="1">
                <a:solidFill>
                  <a:srgbClr val="FF0000"/>
                </a:solidFill>
                <a:latin typeface="黑体" panose="02010609060101010101" pitchFamily="49" charset="-122"/>
                <a:ea typeface="黑体" panose="02010609060101010101" pitchFamily="49" charset="-122"/>
                <a:sym typeface="+mn-ea"/>
              </a:rPr>
              <a:t>导语尽可能回答五个问题，即</a:t>
            </a:r>
            <a:r>
              <a:rPr lang="zh-CN" altLang="en-US" b="1">
                <a:solidFill>
                  <a:srgbClr val="0000FF"/>
                </a:solidFill>
                <a:latin typeface="黑体" panose="02010609060101010101" pitchFamily="49" charset="-122"/>
                <a:ea typeface="黑体" panose="02010609060101010101" pitchFamily="49" charset="-122"/>
                <a:cs typeface="+mj-cs"/>
                <a:sym typeface="+mn-ea"/>
              </a:rPr>
              <a:t>何时、何地、何人、何事、何故或何果。</a:t>
            </a:r>
            <a:r>
              <a:rPr lang="zh-CN" altLang="en-US" b="1">
                <a:solidFill>
                  <a:srgbClr val="A50021"/>
                </a:solidFill>
                <a:latin typeface="黑体" panose="02010609060101010101" pitchFamily="49" charset="-122"/>
                <a:ea typeface="黑体" panose="02010609060101010101" pitchFamily="49" charset="-122"/>
                <a:sym typeface="+mn-ea"/>
              </a:rPr>
              <a:t>但</a:t>
            </a:r>
            <a:r>
              <a:rPr lang="zh-CN" altLang="en-US" b="1">
                <a:solidFill>
                  <a:srgbClr val="FF0000"/>
                </a:solidFill>
                <a:latin typeface="黑体" panose="02010609060101010101" pitchFamily="49" charset="-122"/>
                <a:ea typeface="黑体" panose="02010609060101010101" pitchFamily="49" charset="-122"/>
                <a:sym typeface="+mn-ea"/>
              </a:rPr>
              <a:t>不一定几个新闻要素全部出现，有时导语只是</a:t>
            </a:r>
            <a:r>
              <a:rPr lang="zh-CN" altLang="en-US" b="1">
                <a:solidFill>
                  <a:srgbClr val="0000FF"/>
                </a:solidFill>
                <a:latin typeface="黑体" panose="02010609060101010101" pitchFamily="49" charset="-122"/>
                <a:ea typeface="黑体" panose="02010609060101010101" pitchFamily="49" charset="-122"/>
                <a:cs typeface="+mj-cs"/>
                <a:sym typeface="+mn-ea"/>
              </a:rPr>
              <a:t>突出其中最重要的</a:t>
            </a:r>
            <a:r>
              <a:rPr lang="zh-CN" altLang="en-US" b="1">
                <a:solidFill>
                  <a:srgbClr val="FF0000"/>
                </a:solidFill>
                <a:latin typeface="黑体" panose="02010609060101010101" pitchFamily="49" charset="-122"/>
                <a:ea typeface="黑体" panose="02010609060101010101" pitchFamily="49" charset="-122"/>
                <a:sym typeface="+mn-ea"/>
              </a:rPr>
              <a:t>新闻要素，其他要素放在以下的段落交代。</a:t>
            </a:r>
            <a:endParaRPr lang="zh-CN" altLang="en-US" b="1">
              <a:solidFill>
                <a:srgbClr val="FF0000"/>
              </a:solidFill>
              <a:latin typeface="Times New Roman" panose="02020603050405020304" pitchFamily="18" charset="0"/>
              <a:ea typeface="黑体" panose="02010609060101010101" pitchFamily="49" charset="-122"/>
            </a:endParaRPr>
          </a:p>
          <a:p>
            <a:pPr marL="0" indent="0" eaLnBrk="1" latinLnBrk="0" hangingPunct="1">
              <a:lnSpc>
                <a:spcPct val="150000"/>
              </a:lnSpc>
              <a:spcBef>
                <a:spcPct val="0"/>
              </a:spcBef>
              <a:buClrTx/>
              <a:buFontTx/>
              <a:buNone/>
            </a:pPr>
            <a:endParaRPr lang="zh-CN" altLang="en-US" b="1">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0" end="30"/>
                                            </p:txEl>
                                          </p:spTgt>
                                        </p:tgtEl>
                                        <p:attrNameLst>
                                          <p:attrName>style.visibility</p:attrName>
                                        </p:attrNameLst>
                                      </p:cBhvr>
                                      <p:to>
                                        <p:strVal val="visible"/>
                                      </p:to>
                                    </p:set>
                                    <p:anim calcmode="lin" valueType="num">
                                      <p:cBhvr additive="base">
                                        <p:cTn id="7" dur="500" fill="hold"/>
                                        <p:tgtEl>
                                          <p:spTgt spid="3">
                                            <p:txEl>
                                              <p:charRg st="0" end="3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a:xfrm>
            <a:off x="939800" y="350520"/>
            <a:ext cx="5866130" cy="1087755"/>
          </a:xfrm>
        </p:spPr>
        <p:txBody>
          <a:bodyPr>
            <a:normAutofit fontScale="90000"/>
          </a:bodyPr>
          <a:lstStyle/>
          <a:p>
            <a:pPr algn="ctr"/>
            <a:r>
              <a:rPr sz="3600" b="1">
                <a:sym typeface="+mn-ea"/>
              </a:rPr>
              <a:t>2020年山东省高考语文试卷</a:t>
            </a:r>
            <a:br>
              <a:rPr sz="3600" b="1">
                <a:sym typeface="+mn-ea"/>
              </a:rPr>
            </a:br>
            <a:r>
              <a:rPr sz="3600" b="1">
                <a:sym typeface="+mn-ea"/>
              </a:rPr>
              <a:t>（新高考全国Ⅰ卷)</a:t>
            </a:r>
            <a:endParaRPr lang="en-US"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726440" y="1438275"/>
            <a:ext cx="7842885" cy="2921000"/>
          </a:xfrm>
        </p:spPr>
        <p:txBody>
          <a:bodyPr>
            <a:normAutofit fontScale="25000" lnSpcReduction="10000"/>
          </a:bodyPr>
          <a:lstStyle/>
          <a:p>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【导语】</a:t>
            </a:r>
            <a:r>
              <a:rPr sz="12800" b="1"/>
              <a:t> </a:t>
            </a:r>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总部位于日内瓦的世界经济论坛2020年6月3日发布新闻公报宣布，第51届世界经济论坛年会将于2021年1月举行，年会主题为“世界的复兴”。</a:t>
            </a:r>
            <a:endPar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导语是新闻开头的第一段或第一句话，它扼要地揭示新闻的核心内容。</a:t>
            </a:r>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4" name="内容占位符 2"/>
          <p:cNvSpPr>
            <a:spLocks noGrp="1"/>
          </p:cNvSpPr>
          <p:nvPr/>
        </p:nvSpPr>
        <p:spPr>
          <a:xfrm>
            <a:off x="726440" y="4479290"/>
            <a:ext cx="7842885" cy="1877695"/>
          </a:xfrm>
          <a:prstGeom prst="rect">
            <a:avLst/>
          </a:prstGeom>
        </p:spPr>
        <p:txBody>
          <a:bodyPr vert="horz" lIns="0" tIns="34290" rIns="0" bIns="34290" rtlCol="0">
            <a:normAutofit fontScale="7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1800" b="1">
                <a:solidFill>
                  <a:schemeClr val="tx1"/>
                </a:solidFill>
                <a:latin typeface="+mn-ea"/>
                <a:ea typeface="+mn-ea"/>
              </a:rPr>
              <a:t> </a:t>
            </a:r>
            <a:r>
              <a:rPr lang="zh-CN" altLang="en-US" sz="4265" b="1">
                <a:solidFill>
                  <a:schemeClr val="tx1">
                    <a:lumMod val="95000"/>
                    <a:lumOff val="5000"/>
                  </a:schemeClr>
                </a:solidFill>
                <a:latin typeface="楷体" panose="02010609060101010101" charset="-122"/>
                <a:ea typeface="楷体" panose="02010609060101010101" charset="-122"/>
                <a:cs typeface="楷体" panose="02010609060101010101" charset="-122"/>
              </a:rPr>
              <a:t>新闻的核心内容：</a:t>
            </a:r>
            <a:r>
              <a:rPr lang="zh-CN" altLang="en-US" sz="4265"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lang="zh-CN" altLang="en-US" sz="4265" b="1">
                <a:solidFill>
                  <a:schemeClr val="bg1">
                    <a:lumMod val="50000"/>
                  </a:schemeClr>
                </a:solidFill>
                <a:latin typeface="楷体" panose="02010609060101010101" charset="-122"/>
                <a:ea typeface="楷体" panose="02010609060101010101" charset="-122"/>
                <a:cs typeface="楷体" panose="02010609060101010101" charset="-122"/>
              </a:rPr>
              <a:t>①2020年6月3日，②世界经济论坛宣布，③第51届论坛年会将于2021年1日举行，④主题为“世界的复兴”。</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1800" y="447675"/>
            <a:ext cx="8280400" cy="6277610"/>
          </a:xfrm>
        </p:spPr>
        <p:txBody>
          <a:bodyPr vert="horz" wrap="square" lIns="91440" tIns="45720" rIns="91440" bIns="45720" anchor="t"/>
          <a:lstStyle/>
          <a:p>
            <a:pPr marL="0" indent="0" eaLnBrk="1" latinLnBrk="0" hangingPunct="1">
              <a:lnSpc>
                <a:spcPct val="130000"/>
              </a:lnSpc>
              <a:spcBef>
                <a:spcPct val="0"/>
              </a:spcBef>
              <a:buClrTx/>
              <a:buFontTx/>
              <a:buNone/>
            </a:pPr>
            <a:r>
              <a:rPr lang="zh-CN" altLang="en-US" sz="3600" b="1">
                <a:solidFill>
                  <a:srgbClr val="FF0000"/>
                </a:solidFill>
                <a:latin typeface="黑体" panose="02010609060101010101" pitchFamily="49" charset="-122"/>
                <a:ea typeface="黑体" panose="02010609060101010101" pitchFamily="49" charset="-122"/>
                <a:sym typeface="+mn-ea"/>
              </a:rPr>
              <a:t>3、主体</a:t>
            </a:r>
            <a:endParaRPr lang="zh-CN" altLang="en-US" sz="3600" b="1">
              <a:solidFill>
                <a:srgbClr val="FF0000"/>
              </a:solidFill>
              <a:latin typeface="黑体" panose="02010609060101010101" pitchFamily="49" charset="-122"/>
              <a:ea typeface="黑体" panose="02010609060101010101" pitchFamily="49" charset="-122"/>
              <a:sym typeface="+mn-ea"/>
            </a:endParaRPr>
          </a:p>
          <a:p>
            <a:pPr marL="0" indent="0" algn="just" eaLnBrk="1" latinLnBrk="0" hangingPunct="1">
              <a:lnSpc>
                <a:spcPct val="150000"/>
              </a:lnSpc>
              <a:spcBef>
                <a:spcPct val="0"/>
              </a:spcBef>
              <a:buNone/>
            </a:pPr>
            <a:r>
              <a:rPr lang="zh-CN" altLang="en-US" sz="3600" b="1">
                <a:solidFill>
                  <a:srgbClr val="0000FF"/>
                </a:solidFill>
                <a:latin typeface="黑体" panose="02010609060101010101" pitchFamily="49" charset="-122"/>
                <a:ea typeface="黑体" panose="02010609060101010101" pitchFamily="49" charset="-122"/>
                <a:cs typeface="+mj-cs"/>
              </a:rPr>
              <a:t>新闻的躯干，它用充足的事实表现主题，是对导语内容的进一步扩展和阐释。</a:t>
            </a:r>
            <a:endParaRPr lang="zh-CN" altLang="en-US" sz="3600" b="1">
              <a:solidFill>
                <a:srgbClr val="0000FF"/>
              </a:solidFill>
              <a:latin typeface="黑体" panose="02010609060101010101" pitchFamily="49" charset="-122"/>
              <a:ea typeface="黑体" panose="02010609060101010101" pitchFamily="49" charset="-122"/>
              <a:cs typeface="+mj-cs"/>
            </a:endParaRPr>
          </a:p>
          <a:p>
            <a:pPr eaLnBrk="1" hangingPunct="1">
              <a:lnSpc>
                <a:spcPct val="130000"/>
              </a:lnSpc>
              <a:spcBef>
                <a:spcPct val="0"/>
              </a:spcBef>
              <a:buClrTx/>
              <a:buFontTx/>
              <a:buNone/>
            </a:pPr>
            <a:r>
              <a:rPr lang="zh-CN" altLang="en-US" sz="4000" b="1">
                <a:latin typeface="宋体" panose="02010600030101010101" pitchFamily="2" charset="-122"/>
              </a:rPr>
              <a:t>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charRg st="0" end="38"/>
                                            </p:txEl>
                                          </p:spTgt>
                                        </p:tgtEl>
                                        <p:attrNameLst>
                                          <p:attrName>style.visibility</p:attrName>
                                        </p:attrNameLst>
                                      </p:cBhvr>
                                      <p:to>
                                        <p:strVal val="visible"/>
                                      </p:to>
                                    </p:set>
                                    <p:animEffect transition="in" filter="blinds(horizontal)">
                                      <p:cBhvr>
                                        <p:cTn id="7" dur="500"/>
                                        <p:tgtEl>
                                          <p:spTgt spid="3">
                                            <p:txEl>
                                              <p:charRg st="0" end="3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charRg st="1" end="1"/>
                                            </p:txEl>
                                          </p:spTgt>
                                        </p:tgtEl>
                                        <p:attrNameLst>
                                          <p:attrName>style.visibility</p:attrName>
                                        </p:attrNameLst>
                                      </p:cBhvr>
                                      <p:to>
                                        <p:strVal val="visible"/>
                                      </p:to>
                                    </p:set>
                                    <p:animEffect transition="in" filter="blinds(horizontal)">
                                      <p:cBhvr>
                                        <p:cTn id="12" dur="500"/>
                                        <p:tgtEl>
                                          <p:spTgt spid="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p:txBody>
          <a:bodyPr>
            <a:normAutofit fontScale="90000"/>
          </a:bodyPr>
          <a:lstStyle/>
          <a:p>
            <a:pPr algn="ctr"/>
            <a:r>
              <a:rPr lang="zh-CN" alt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sym typeface="+mn-ea"/>
              </a:rPr>
              <a:t> </a:t>
            </a:r>
            <a:r>
              <a:rPr sz="3600" b="1">
                <a:sym typeface="+mn-ea"/>
              </a:rPr>
              <a:t>2020年山东省高考语文试卷</a:t>
            </a:r>
            <a:br>
              <a:rPr sz="3600" b="1">
                <a:sym typeface="+mn-ea"/>
              </a:rPr>
            </a:br>
            <a:r>
              <a:rPr sz="3600" b="1">
                <a:sym typeface="+mn-ea"/>
              </a:rPr>
              <a:t>（新高考全国Ⅰ卷)</a:t>
            </a:r>
            <a:endParaRPr lang="en-US"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220980" y="1371600"/>
            <a:ext cx="8738870" cy="2988310"/>
          </a:xfrm>
        </p:spPr>
        <p:txBody>
          <a:bodyPr>
            <a:normAutofit fontScale="25000" lnSpcReduction="20000"/>
          </a:bodyPr>
          <a:lstStyle/>
          <a:p>
            <a:pPr latinLnBrk="0">
              <a:lnSpc>
                <a:spcPct val="130000"/>
              </a:lnSpc>
              <a:spcBef>
                <a:spcPct val="0"/>
              </a:spcBef>
            </a:pPr>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主体</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sz="12800" b="1"/>
              <a:t> </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新闻公报介绍，“世界的复兴”这一目标将致力于共同迅速地建立起世界范围内经济和社会体系的基础，以塑造一个更加公平，更可持续和更具韧性的未来</a:t>
            </a:r>
            <a:r>
              <a:rPr lang="zh-CN"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a:t>
            </a:r>
            <a:endPar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endParaRPr>
          </a:p>
          <a:p>
            <a:pPr latinLnBrk="0">
              <a:lnSpc>
                <a:spcPct val="130000"/>
              </a:lnSpc>
              <a:spcBef>
                <a:spcPct val="0"/>
              </a:spcBef>
            </a:pPr>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主体是新闻的躯干，它用充足的事实来表现主题，是对导语内容的进一步扩展和阐释</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latinLnBrk="0">
              <a:lnSpc>
                <a:spcPct val="130000"/>
              </a:lnSpc>
              <a:spcBef>
                <a:spcPct val="0"/>
              </a:spcBef>
            </a:pPr>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4" name="内容占位符 2"/>
          <p:cNvSpPr>
            <a:spLocks noGrp="1"/>
          </p:cNvSpPr>
          <p:nvPr/>
        </p:nvSpPr>
        <p:spPr>
          <a:xfrm>
            <a:off x="647065" y="5126990"/>
            <a:ext cx="7842885" cy="1414780"/>
          </a:xfrm>
          <a:prstGeom prst="rect">
            <a:avLst/>
          </a:prstGeom>
        </p:spPr>
        <p:txBody>
          <a:bodyPr vert="horz" lIns="0" tIns="34290" rIns="0" bIns="34290" rtlCol="0">
            <a:normAutofit/>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zh-CN" altLang="en-US" sz="3555"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主体对导语的会议主题进一步阐释</a:t>
            </a:r>
            <a:r>
              <a:rPr lang="zh-CN" altLang="en-US" sz="3555" b="1">
                <a:solidFill>
                  <a:schemeClr val="tx1">
                    <a:lumMod val="95000"/>
                    <a:lumOff val="5000"/>
                  </a:schemeClr>
                </a:solidFill>
                <a:latin typeface="楷体" panose="02010609060101010101" charset="-122"/>
                <a:ea typeface="楷体" panose="02010609060101010101" charset="-122"/>
                <a:cs typeface="楷体" panose="02010609060101010101" charset="-122"/>
              </a:rPr>
              <a:t>：</a:t>
            </a:r>
            <a:r>
              <a:rPr lang="zh-CN" altLang="en-US" sz="3555"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lang="zh-CN" altLang="en-US" sz="3555" b="1">
                <a:solidFill>
                  <a:schemeClr val="bg1">
                    <a:lumMod val="50000"/>
                  </a:schemeClr>
                </a:solidFill>
                <a:latin typeface="楷体" panose="02010609060101010101" charset="-122"/>
                <a:ea typeface="楷体" panose="02010609060101010101" charset="-122"/>
                <a:cs typeface="楷体" panose="02010609060101010101" charset="-122"/>
              </a:rPr>
              <a:t>“世界的复兴</a:t>
            </a:r>
            <a:r>
              <a:rPr lang="en-US" altLang="zh-CN" sz="3555" b="1">
                <a:solidFill>
                  <a:schemeClr val="bg1">
                    <a:lumMod val="50000"/>
                  </a:schemeClr>
                </a:solidFill>
                <a:latin typeface="楷体" panose="02010609060101010101" charset="-122"/>
                <a:ea typeface="楷体" panose="02010609060101010101" charset="-122"/>
                <a:cs typeface="楷体" panose="02010609060101010101" charset="-122"/>
              </a:rPr>
              <a:t>“</a:t>
            </a:r>
            <a:r>
              <a:rPr lang="zh-CN" altLang="en-US" sz="3555" b="1">
                <a:solidFill>
                  <a:schemeClr val="bg1">
                    <a:lumMod val="50000"/>
                  </a:schemeClr>
                </a:solidFill>
                <a:latin typeface="楷体" panose="02010609060101010101" charset="-122"/>
                <a:ea typeface="楷体" panose="02010609060101010101" charset="-122"/>
                <a:cs typeface="楷体" panose="02010609060101010101" charset="-122"/>
              </a:rPr>
              <a:t>的目的意义 。</a:t>
            </a:r>
            <a:r>
              <a:rPr lang="zh-CN" altLang="en-US" sz="355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55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p:txBody>
          <a:bodyPr>
            <a:normAutofit fontScale="90000"/>
          </a:bodyPr>
          <a:lstStyle/>
          <a:p>
            <a:pPr algn="ctr"/>
            <a:r>
              <a:rPr lang="zh-CN" alt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sym typeface="+mn-ea"/>
              </a:rPr>
              <a:t> </a:t>
            </a:r>
            <a:r>
              <a:rPr sz="3600" b="1">
                <a:sym typeface="+mn-ea"/>
              </a:rPr>
              <a:t>2020年山东省高考语文试卷</a:t>
            </a:r>
            <a:br>
              <a:rPr sz="3600" b="1">
                <a:sym typeface="+mn-ea"/>
              </a:rPr>
            </a:br>
            <a:r>
              <a:rPr sz="3600" b="1">
                <a:sym typeface="+mn-ea"/>
              </a:rPr>
              <a:t>（新高考全国Ⅰ卷)</a:t>
            </a:r>
            <a:endParaRPr lang="en-US"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104775" y="1371600"/>
            <a:ext cx="8876665" cy="2676525"/>
          </a:xfrm>
        </p:spPr>
        <p:txBody>
          <a:bodyPr>
            <a:normAutofit fontScale="25000" lnSpcReduction="10000"/>
          </a:bodyPr>
          <a:lstStyle/>
          <a:p>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sz="375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背景</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sz="12800" b="1"/>
              <a:t> </a:t>
            </a:r>
            <a:r>
              <a:rPr sz="128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届时，年会将以线下和线上两种方式进行，世界经济论坛将和瑞士政府一道，确保会议安全</a:t>
            </a:r>
            <a:r>
              <a:rPr lang="zh-CN" sz="128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a:t>
            </a:r>
            <a:endParaRPr sz="128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背景指的是新闻发生的社会环境和自然环境。</a:t>
            </a:r>
            <a:r>
              <a:rPr sz="128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8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4" name="内容占位符 2"/>
          <p:cNvSpPr>
            <a:spLocks noGrp="1"/>
          </p:cNvSpPr>
          <p:nvPr/>
        </p:nvSpPr>
        <p:spPr>
          <a:xfrm>
            <a:off x="621665" y="3694430"/>
            <a:ext cx="7842885" cy="1882775"/>
          </a:xfrm>
          <a:prstGeom prst="rect">
            <a:avLst/>
          </a:prstGeom>
        </p:spPr>
        <p:txBody>
          <a:bodyPr vert="horz" lIns="0" tIns="34290" rIns="0" bIns="34290" rtlCol="0">
            <a:normAutofit/>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1800" b="1">
                <a:solidFill>
                  <a:schemeClr val="tx1"/>
                </a:solidFill>
                <a:latin typeface="+mn-ea"/>
                <a:ea typeface="+mn-ea"/>
              </a:rPr>
              <a:t> </a:t>
            </a:r>
            <a:r>
              <a:rPr lang="zh-CN" altLang="en-US" sz="3200" b="1">
                <a:solidFill>
                  <a:schemeClr val="tx1"/>
                </a:solidFill>
                <a:latin typeface="楷体" panose="02010609060101010101" charset="-122"/>
                <a:ea typeface="楷体" panose="02010609060101010101" charset="-122"/>
                <a:cs typeface="楷体" panose="02010609060101010101" charset="-122"/>
              </a:rPr>
              <a:t>背景对会议的进行的方式、会议的组织方和会议安全进行交待。</a:t>
            </a:r>
            <a:r>
              <a:rPr lang="zh-CN" altLang="en-US" sz="3200" b="1">
                <a:solidFill>
                  <a:schemeClr val="bg1">
                    <a:lumMod val="50000"/>
                  </a:schemeClr>
                </a:solidFill>
                <a:latin typeface="楷体" panose="02010609060101010101" charset="-122"/>
                <a:ea typeface="楷体" panose="02010609060101010101" charset="-122"/>
                <a:cs typeface="楷体" panose="02010609060101010101" charset="-122"/>
              </a:rPr>
              <a:t> </a:t>
            </a:r>
            <a:r>
              <a:rPr lang="zh-CN" altLang="en-US" sz="3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3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169670" y="1600200"/>
            <a:ext cx="6473825" cy="2382520"/>
          </a:xfrm>
        </p:spPr>
        <p:txBody>
          <a:bodyPr/>
          <a:lstStyle/>
          <a:p>
            <a:pPr marL="0" indent="0" algn="just" eaLnBrk="1" latinLnBrk="0" hangingPunct="1">
              <a:lnSpc>
                <a:spcPct val="150000"/>
              </a:lnSpc>
              <a:spcBef>
                <a:spcPct val="0"/>
              </a:spcBef>
              <a:buNone/>
            </a:pPr>
            <a:r>
              <a:rPr lang="zh-CN" altLang="en-US" b="1">
                <a:solidFill>
                  <a:srgbClr val="FF0000"/>
                </a:solidFill>
                <a:latin typeface="黑体" panose="02010609060101010101" pitchFamily="49" charset="-122"/>
                <a:ea typeface="黑体" panose="02010609060101010101" pitchFamily="49" charset="-122"/>
                <a:sym typeface="+mn-ea"/>
              </a:rPr>
              <a:t>4、结语</a:t>
            </a:r>
            <a:endParaRPr lang="zh-CN" altLang="en-US" b="1">
              <a:solidFill>
                <a:srgbClr val="FF0000"/>
              </a:solidFill>
              <a:latin typeface="宋体" panose="02010600030101010101" pitchFamily="2" charset="-122"/>
              <a:sym typeface="+mn-ea"/>
            </a:endParaRPr>
          </a:p>
          <a:p>
            <a:pPr marL="0" indent="0" algn="just" eaLnBrk="1" latinLnBrk="0" hangingPunct="1">
              <a:lnSpc>
                <a:spcPct val="150000"/>
              </a:lnSpc>
              <a:spcBef>
                <a:spcPct val="0"/>
              </a:spcBef>
              <a:buNone/>
            </a:pPr>
            <a:r>
              <a:rPr lang="zh-CN" altLang="en-US" b="1">
                <a:solidFill>
                  <a:srgbClr val="0000FF"/>
                </a:solidFill>
                <a:latin typeface="黑体" panose="02010609060101010101" pitchFamily="49" charset="-122"/>
                <a:ea typeface="黑体" panose="02010609060101010101" pitchFamily="49" charset="-122"/>
                <a:cs typeface="+mj-cs"/>
                <a:sym typeface="+mn-ea"/>
              </a:rPr>
              <a:t>它用于揭示事实的意义，指出事件发展的趋向。</a:t>
            </a:r>
            <a:endParaRPr lang="zh-CN" altLang="en-US" b="1">
              <a:latin typeface="宋体" panose="02010600030101010101" pitchFamily="2" charset="-122"/>
            </a:endParaRP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7730" name="Rectangle 2"/>
          <p:cNvSpPr>
            <a:spLocks noChangeArrowheads="1"/>
          </p:cNvSpPr>
          <p:nvPr/>
        </p:nvSpPr>
        <p:spPr bwMode="auto">
          <a:xfrm>
            <a:off x="1888014" y="263049"/>
            <a:ext cx="4572000" cy="513160"/>
          </a:xfrm>
          <a:prstGeom prst="rect">
            <a:avLst/>
          </a:prstGeom>
          <a:solidFill>
            <a:schemeClr val="bg1"/>
          </a:solidFill>
          <a:ln w="57150">
            <a:solidFill>
              <a:schemeClr val="accent2"/>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浙江科普节学术节金秋举行</a:t>
            </a:r>
            <a:endPar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endParaRPr>
          </a:p>
        </p:txBody>
      </p:sp>
      <p:sp>
        <p:nvSpPr>
          <p:cNvPr id="102403" name="Text Box 3"/>
          <p:cNvSpPr txBox="1"/>
          <p:nvPr/>
        </p:nvSpPr>
        <p:spPr>
          <a:xfrm>
            <a:off x="116205" y="775970"/>
            <a:ext cx="8326120" cy="6000750"/>
          </a:xfrm>
          <a:prstGeom prst="rect">
            <a:avLst/>
          </a:prstGeom>
          <a:noFill/>
          <a:ln w="9525">
            <a:noFill/>
          </a:ln>
        </p:spPr>
        <p:txBody>
          <a:bodyPr wrap="square">
            <a:spAutoFit/>
          </a:bodyPr>
          <a:lstStyle/>
          <a:p>
            <a:pPr fontAlgn="auto">
              <a:lnSpc>
                <a:spcPct val="100000"/>
              </a:lnSpc>
              <a:spcBef>
                <a:spcPct val="0"/>
              </a:spcBef>
            </a:pPr>
            <a:r>
              <a:rPr lang="en-US" altLang="zh-CN" sz="1800" b="1">
                <a:latin typeface="华文新魏" panose="02010800040101010101" pitchFamily="2" charset="-122"/>
                <a:ea typeface="华文新魏" panose="02010800040101010101" pitchFamily="2" charset="-122"/>
              </a:rPr>
              <a:t>  </a:t>
            </a:r>
            <a:r>
              <a:rPr lang="en-US" altLang="zh-CN" sz="2000" b="1">
                <a:latin typeface="华文新魏" panose="02010800040101010101" pitchFamily="2" charset="-122"/>
                <a:ea typeface="华文新魏" panose="02010800040101010101" pitchFamily="2" charset="-122"/>
              </a:rPr>
              <a:t> </a:t>
            </a:r>
            <a:r>
              <a:rPr lang="zh-CN" altLang="en-US" sz="2400" b="1">
                <a:solidFill>
                  <a:srgbClr val="FF0066"/>
                </a:solidFill>
                <a:latin typeface="华文新魏" panose="02010800040101010101" pitchFamily="2" charset="-122"/>
                <a:ea typeface="华文新魏" panose="02010800040101010101" pitchFamily="2" charset="-122"/>
              </a:rPr>
              <a:t>本报杭州</a:t>
            </a:r>
            <a:r>
              <a:rPr lang="en-US" altLang="zh-CN" sz="2400" b="1">
                <a:solidFill>
                  <a:srgbClr val="FF0066"/>
                </a:solidFill>
                <a:latin typeface="华文新魏" panose="02010800040101010101" pitchFamily="2" charset="-122"/>
                <a:ea typeface="华文新魏" panose="02010800040101010101" pitchFamily="2" charset="-122"/>
              </a:rPr>
              <a:t>9</a:t>
            </a:r>
            <a:r>
              <a:rPr lang="zh-CN" altLang="en-US" sz="2400" b="1">
                <a:solidFill>
                  <a:srgbClr val="FF0066"/>
                </a:solidFill>
                <a:latin typeface="华文新魏" panose="02010800040101010101" pitchFamily="2" charset="-122"/>
                <a:ea typeface="华文新魏" panose="02010800040101010101" pitchFamily="2" charset="-122"/>
              </a:rPr>
              <a:t>月</a:t>
            </a:r>
            <a:r>
              <a:rPr lang="en-US" altLang="zh-CN" sz="2400" b="1">
                <a:solidFill>
                  <a:srgbClr val="FF0066"/>
                </a:solidFill>
                <a:latin typeface="华文新魏" panose="02010800040101010101" pitchFamily="2" charset="-122"/>
                <a:ea typeface="华文新魏" panose="02010800040101010101" pitchFamily="2" charset="-122"/>
              </a:rPr>
              <a:t>3</a:t>
            </a:r>
            <a:r>
              <a:rPr lang="zh-CN" altLang="en-US" sz="2400" b="1">
                <a:solidFill>
                  <a:srgbClr val="FF0066"/>
                </a:solidFill>
                <a:latin typeface="华文新魏" panose="02010800040101010101" pitchFamily="2" charset="-122"/>
                <a:ea typeface="华文新魏" panose="02010800040101010101" pitchFamily="2" charset="-122"/>
              </a:rPr>
              <a:t>日讯</a:t>
            </a:r>
            <a:r>
              <a:rPr lang="zh-CN" altLang="en-US" sz="2400" b="1">
                <a:solidFill>
                  <a:srgbClr val="FF0066"/>
                </a:solidFill>
                <a:latin typeface="宋体" panose="02010600030101010101" pitchFamily="2" charset="-122"/>
              </a:rPr>
              <a:t>（记者 肖国强） 首届中国浙江科普节、中国浙江学术节将分别于</a:t>
            </a:r>
            <a:r>
              <a:rPr lang="en-US" altLang="zh-CN" sz="2400" b="1">
                <a:solidFill>
                  <a:srgbClr val="FF0066"/>
                </a:solidFill>
                <a:latin typeface="宋体" panose="02010600030101010101" pitchFamily="2" charset="-122"/>
              </a:rPr>
              <a:t>9</a:t>
            </a:r>
            <a:r>
              <a:rPr lang="zh-CN" altLang="en-US" sz="2400" b="1">
                <a:solidFill>
                  <a:srgbClr val="FF0066"/>
                </a:solidFill>
                <a:latin typeface="宋体" panose="02010600030101010101" pitchFamily="2" charset="-122"/>
              </a:rPr>
              <a:t>月下旬和</a:t>
            </a:r>
            <a:r>
              <a:rPr lang="en-US" altLang="zh-CN" sz="2400" b="1">
                <a:solidFill>
                  <a:srgbClr val="FF0066"/>
                </a:solidFill>
                <a:latin typeface="宋体" panose="02010600030101010101" pitchFamily="2" charset="-122"/>
              </a:rPr>
              <a:t>10</a:t>
            </a:r>
            <a:r>
              <a:rPr lang="zh-CN" altLang="en-US" sz="2400" b="1">
                <a:solidFill>
                  <a:srgbClr val="FF0066"/>
                </a:solidFill>
                <a:latin typeface="宋体" panose="02010600030101010101" pitchFamily="2" charset="-122"/>
              </a:rPr>
              <a:t>月举行。届时，将有海内外著名科学家、万名科技人员和百万群众参与数百项活动。这是记者今天上午从省政府新闻办获得的消息。</a:t>
            </a:r>
            <a:endParaRPr lang="zh-CN" altLang="en-US" sz="2400" b="1">
              <a:solidFill>
                <a:srgbClr val="FF0066"/>
              </a:solidFill>
              <a:latin typeface="宋体" panose="02010600030101010101" pitchFamily="2" charset="-122"/>
            </a:endParaRPr>
          </a:p>
          <a:p>
            <a:pPr fontAlgn="auto">
              <a:lnSpc>
                <a:spcPct val="100000"/>
              </a:lnSpc>
              <a:spcBef>
                <a:spcPct val="0"/>
              </a:spcBef>
            </a:pPr>
            <a:r>
              <a:rPr lang="zh-CN" altLang="en-US" sz="2400" b="1">
                <a:latin typeface="宋体" panose="02010600030101010101" pitchFamily="2" charset="-122"/>
              </a:rPr>
              <a:t>   </a:t>
            </a:r>
            <a:r>
              <a:rPr lang="zh-CN" altLang="en-US" sz="2400" b="1">
                <a:solidFill>
                  <a:srgbClr val="006600"/>
                </a:solidFill>
                <a:latin typeface="宋体" panose="02010600030101010101" pitchFamily="2" charset="-122"/>
              </a:rPr>
              <a:t>省科协创办“两节”，是在新世纪发展科协事业，推进科普工作和科技创新、促进经济发展和社会进步的新探索，得到了省委、省政府、中国科协和我省科技界的高度重视和支持。</a:t>
            </a:r>
            <a:endParaRPr lang="zh-CN" altLang="en-US" sz="2400" b="1">
              <a:solidFill>
                <a:srgbClr val="006600"/>
              </a:solidFill>
              <a:latin typeface="宋体" panose="02010600030101010101" pitchFamily="2" charset="-122"/>
            </a:endParaRPr>
          </a:p>
          <a:p>
            <a:pPr fontAlgn="auto">
              <a:lnSpc>
                <a:spcPct val="100000"/>
              </a:lnSpc>
              <a:spcBef>
                <a:spcPct val="0"/>
              </a:spcBef>
            </a:pPr>
            <a:r>
              <a:rPr lang="zh-CN" altLang="en-US" sz="2400" b="1">
                <a:solidFill>
                  <a:srgbClr val="006600"/>
                </a:solidFill>
                <a:latin typeface="宋体" panose="02010600030101010101" pitchFamily="2" charset="-122"/>
              </a:rPr>
              <a:t>   科普节将于</a:t>
            </a:r>
            <a:r>
              <a:rPr lang="en-US" altLang="zh-CN" sz="2400" b="1">
                <a:solidFill>
                  <a:srgbClr val="006600"/>
                </a:solidFill>
                <a:latin typeface="宋体" panose="02010600030101010101" pitchFamily="2" charset="-122"/>
              </a:rPr>
              <a:t>9</a:t>
            </a:r>
            <a:r>
              <a:rPr lang="zh-CN" altLang="en-US" sz="2400" b="1">
                <a:solidFill>
                  <a:srgbClr val="006600"/>
                </a:solidFill>
                <a:latin typeface="宋体" panose="02010600030101010101" pitchFamily="2" charset="-122"/>
              </a:rPr>
              <a:t>月</a:t>
            </a:r>
            <a:r>
              <a:rPr lang="en-US" altLang="zh-CN" sz="2400" b="1">
                <a:solidFill>
                  <a:srgbClr val="006600"/>
                </a:solidFill>
                <a:latin typeface="宋体" panose="02010600030101010101" pitchFamily="2" charset="-122"/>
              </a:rPr>
              <a:t>20</a:t>
            </a:r>
            <a:r>
              <a:rPr lang="zh-CN" altLang="en-US" sz="2400" b="1">
                <a:solidFill>
                  <a:srgbClr val="006600"/>
                </a:solidFill>
                <a:latin typeface="宋体" panose="02010600030101010101" pitchFamily="2" charset="-122"/>
              </a:rPr>
              <a:t>日至</a:t>
            </a:r>
            <a:r>
              <a:rPr lang="en-US" altLang="zh-CN" sz="2400" b="1">
                <a:solidFill>
                  <a:srgbClr val="006600"/>
                </a:solidFill>
                <a:latin typeface="宋体" panose="02010600030101010101" pitchFamily="2" charset="-122"/>
              </a:rPr>
              <a:t>28</a:t>
            </a:r>
            <a:r>
              <a:rPr lang="zh-CN" altLang="en-US" sz="2400" b="1">
                <a:solidFill>
                  <a:srgbClr val="006600"/>
                </a:solidFill>
                <a:latin typeface="宋体" panose="02010600030101010101" pitchFamily="2" charset="-122"/>
              </a:rPr>
              <a:t>日举行，主题是“科普、文明、小康”。科普节面向大众、全省联动，开展十万农民进修农业新技术、百场万人科技报告会等</a:t>
            </a:r>
            <a:r>
              <a:rPr lang="en-US" altLang="zh-CN" sz="2400" b="1">
                <a:solidFill>
                  <a:srgbClr val="006600"/>
                </a:solidFill>
                <a:latin typeface="宋体" panose="02010600030101010101" pitchFamily="2" charset="-122"/>
              </a:rPr>
              <a:t>500</a:t>
            </a:r>
            <a:r>
              <a:rPr lang="zh-CN" altLang="en-US" sz="2400" b="1">
                <a:solidFill>
                  <a:srgbClr val="006600"/>
                </a:solidFill>
                <a:latin typeface="宋体" panose="02010600030101010101" pitchFamily="2" charset="-122"/>
              </a:rPr>
              <a:t>余项科普活动。</a:t>
            </a:r>
            <a:endParaRPr lang="zh-CN" altLang="en-US" sz="2400" b="1">
              <a:solidFill>
                <a:srgbClr val="006600"/>
              </a:solidFill>
              <a:latin typeface="宋体" panose="02010600030101010101" pitchFamily="2" charset="-122"/>
            </a:endParaRPr>
          </a:p>
          <a:p>
            <a:pPr fontAlgn="auto">
              <a:lnSpc>
                <a:spcPct val="100000"/>
              </a:lnSpc>
              <a:spcBef>
                <a:spcPct val="0"/>
              </a:spcBef>
            </a:pPr>
            <a:r>
              <a:rPr lang="zh-CN" altLang="en-US" sz="2400" b="1">
                <a:solidFill>
                  <a:srgbClr val="006600"/>
                </a:solidFill>
                <a:latin typeface="宋体" panose="02010600030101010101" pitchFamily="2" charset="-122"/>
              </a:rPr>
              <a:t>   学术节将于</a:t>
            </a:r>
            <a:r>
              <a:rPr lang="en-US" altLang="zh-CN" sz="2400" b="1">
                <a:solidFill>
                  <a:srgbClr val="006600"/>
                </a:solidFill>
                <a:latin typeface="宋体" panose="02010600030101010101" pitchFamily="2" charset="-122"/>
              </a:rPr>
              <a:t>10</a:t>
            </a:r>
            <a:r>
              <a:rPr lang="zh-CN" altLang="en-US" sz="2400" b="1">
                <a:solidFill>
                  <a:srgbClr val="006600"/>
                </a:solidFill>
                <a:latin typeface="宋体" panose="02010600030101010101" pitchFamily="2" charset="-122"/>
              </a:rPr>
              <a:t>月</a:t>
            </a:r>
            <a:r>
              <a:rPr lang="en-US" altLang="zh-CN" sz="2400" b="1">
                <a:solidFill>
                  <a:srgbClr val="006600"/>
                </a:solidFill>
                <a:latin typeface="宋体" panose="02010600030101010101" pitchFamily="2" charset="-122"/>
              </a:rPr>
              <a:t>9</a:t>
            </a:r>
            <a:r>
              <a:rPr lang="zh-CN" altLang="en-US" sz="2400" b="1">
                <a:solidFill>
                  <a:srgbClr val="006600"/>
                </a:solidFill>
                <a:latin typeface="宋体" panose="02010600030101010101" pitchFamily="2" charset="-122"/>
              </a:rPr>
              <a:t>日至</a:t>
            </a:r>
            <a:r>
              <a:rPr lang="en-US" altLang="zh-CN" sz="2400" b="1">
                <a:solidFill>
                  <a:srgbClr val="006600"/>
                </a:solidFill>
                <a:latin typeface="宋体" panose="02010600030101010101" pitchFamily="2" charset="-122"/>
              </a:rPr>
              <a:t>16</a:t>
            </a:r>
            <a:r>
              <a:rPr lang="zh-CN" altLang="en-US" sz="2400" b="1">
                <a:solidFill>
                  <a:srgbClr val="006600"/>
                </a:solidFill>
                <a:latin typeface="宋体" panose="02010600030101010101" pitchFamily="2" charset="-122"/>
              </a:rPr>
              <a:t>日举行，以“开放、合作、发展”为主题。学术节上，将举办一批国际性、全国性、区域性及海峡两岸交流的学术会议和全省性系列学术研讨活动。</a:t>
            </a:r>
            <a:endParaRPr lang="zh-CN" altLang="en-US" sz="2400" b="1">
              <a:solidFill>
                <a:srgbClr val="006600"/>
              </a:solidFill>
              <a:latin typeface="宋体" panose="02010600030101010101" pitchFamily="2" charset="-122"/>
            </a:endParaRPr>
          </a:p>
          <a:p>
            <a:pPr fontAlgn="auto">
              <a:lnSpc>
                <a:spcPct val="100000"/>
              </a:lnSpc>
              <a:spcBef>
                <a:spcPct val="0"/>
              </a:spcBef>
            </a:pPr>
            <a:r>
              <a:rPr lang="zh-CN" altLang="en-US" sz="2400" b="1">
                <a:latin typeface="宋体" panose="02010600030101010101" pitchFamily="2" charset="-122"/>
              </a:rPr>
              <a:t>   </a:t>
            </a:r>
            <a:r>
              <a:rPr lang="zh-CN" altLang="en-US" sz="2400" b="1">
                <a:solidFill>
                  <a:srgbClr val="FF00FF"/>
                </a:solidFill>
                <a:latin typeface="宋体" panose="02010600030101010101" pitchFamily="2" charset="-122"/>
              </a:rPr>
              <a:t>据悉，中国浙江科普节、中国浙江学术节以后每两年举办一次。</a:t>
            </a:r>
            <a:endParaRPr lang="zh-CN" altLang="en-US" sz="2400" b="1">
              <a:solidFill>
                <a:srgbClr val="FF00FF"/>
              </a:solidFill>
              <a:latin typeface="宋体" panose="02010600030101010101" pitchFamily="2" charset="-122"/>
            </a:endParaRPr>
          </a:p>
        </p:txBody>
      </p:sp>
      <p:sp>
        <p:nvSpPr>
          <p:cNvPr id="457732" name="Text Box 4"/>
          <p:cNvSpPr txBox="1"/>
          <p:nvPr/>
        </p:nvSpPr>
        <p:spPr>
          <a:xfrm>
            <a:off x="8503285" y="0"/>
            <a:ext cx="640715" cy="1014730"/>
          </a:xfrm>
          <a:prstGeom prst="rect">
            <a:avLst/>
          </a:prstGeom>
          <a:gradFill rotWithShape="0">
            <a:gsLst>
              <a:gs pos="0">
                <a:srgbClr val="CCFF99"/>
              </a:gs>
              <a:gs pos="100000">
                <a:srgbClr val="FFCCFF"/>
              </a:gs>
            </a:gsLst>
            <a:lin ang="0" scaled="1"/>
          </a:gradFill>
          <a:ln w="9525">
            <a:noFill/>
          </a:ln>
        </p:spPr>
        <p:txBody>
          <a:bodyPr wrap="square">
            <a:spAutoFit/>
          </a:bodyPr>
          <a:lstStyle/>
          <a:p>
            <a:pPr>
              <a:spcBef>
                <a:spcPct val="50000"/>
              </a:spcBef>
            </a:pPr>
            <a:r>
              <a:rPr lang="zh-CN" altLang="en-US" sz="3000" b="1">
                <a:solidFill>
                  <a:srgbClr val="000000"/>
                </a:solidFill>
                <a:latin typeface="Times New Roman" panose="02020603050405020304" pitchFamily="18" charset="0"/>
                <a:ea typeface="黑体" panose="02010609060101010101" pitchFamily="49" charset="-122"/>
              </a:rPr>
              <a:t>标题</a:t>
            </a:r>
            <a:endParaRPr lang="zh-CN" altLang="en-US" sz="3000" b="1">
              <a:solidFill>
                <a:srgbClr val="000000"/>
              </a:solidFill>
              <a:latin typeface="Times New Roman" panose="02020603050405020304" pitchFamily="18" charset="0"/>
              <a:ea typeface="黑体" panose="02010609060101010101" pitchFamily="49" charset="-122"/>
            </a:endParaRPr>
          </a:p>
        </p:txBody>
      </p:sp>
      <p:sp>
        <p:nvSpPr>
          <p:cNvPr id="457733" name="Text Box 5"/>
          <p:cNvSpPr txBox="1">
            <a:spLocks noChangeArrowheads="1"/>
          </p:cNvSpPr>
          <p:nvPr/>
        </p:nvSpPr>
        <p:spPr bwMode="auto">
          <a:xfrm>
            <a:off x="8503285" y="1014730"/>
            <a:ext cx="491490" cy="1014730"/>
          </a:xfrm>
          <a:prstGeom prst="rect">
            <a:avLst/>
          </a:prstGeom>
          <a:gradFill rotWithShape="0">
            <a:gsLst>
              <a:gs pos="0">
                <a:srgbClr val="CCFF99"/>
              </a:gs>
              <a:gs pos="100000">
                <a:srgbClr val="FFCCFF"/>
              </a:gs>
            </a:gsLst>
            <a:lin ang="0" scaled="1"/>
          </a:gradFill>
          <a:ln w="9525">
            <a:noFill/>
            <a:miter lim="800000"/>
          </a:ln>
          <a:effectLst/>
        </p:spPr>
        <p:txBody>
          <a:bodyPr wrap="square">
            <a:spAutoFit/>
          </a:bodyPr>
          <a:lstStyle/>
          <a:p>
            <a:pPr marR="0" defTabSz="914400">
              <a:spcBef>
                <a:spcPct val="50000"/>
              </a:spcBef>
              <a:buClrTx/>
              <a:buSzTx/>
              <a:buFontTx/>
              <a:defRPr/>
            </a:pPr>
            <a:r>
              <a:rPr kumimoji="1" lang="zh-CN" altLang="en-US" sz="3000" b="1"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导语</a:t>
            </a:r>
            <a:endParaRPr kumimoji="1" lang="zh-CN" altLang="en-US" sz="3000" b="1"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4" name="Text Box 6"/>
          <p:cNvSpPr txBox="1">
            <a:spLocks noChangeArrowheads="1"/>
          </p:cNvSpPr>
          <p:nvPr/>
        </p:nvSpPr>
        <p:spPr bwMode="auto">
          <a:xfrm>
            <a:off x="8585835" y="3013075"/>
            <a:ext cx="558800" cy="1014730"/>
          </a:xfrm>
          <a:prstGeom prst="rect">
            <a:avLst/>
          </a:prstGeom>
          <a:gradFill rotWithShape="0">
            <a:gsLst>
              <a:gs pos="0">
                <a:srgbClr val="CCFF99"/>
              </a:gs>
              <a:gs pos="100000">
                <a:srgbClr val="FFCCFF"/>
              </a:gs>
            </a:gsLst>
            <a:lin ang="0" scaled="1"/>
          </a:gradFill>
          <a:ln w="9525">
            <a:noFill/>
            <a:miter lim="800000"/>
          </a:ln>
          <a:effectLst/>
        </p:spPr>
        <p:txBody>
          <a:bodyPr wrap="square">
            <a:spAutoFit/>
          </a:bodyPr>
          <a:lstStyle/>
          <a:p>
            <a:pPr marR="0" defTabSz="914400">
              <a:spcBef>
                <a:spcPct val="50000"/>
              </a:spcBef>
              <a:buClrTx/>
              <a:buSzTx/>
              <a:buFontTx/>
              <a:defRPr/>
            </a:pPr>
            <a:r>
              <a:rPr kumimoji="1" lang="zh-CN" altLang="en-US" sz="3000" b="1" kern="1200" cap="none" spc="0" normalizeH="0" baseline="0" noProof="0">
                <a:solidFill>
                  <a:schemeClr val="accent1"/>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主体</a:t>
            </a:r>
            <a:endParaRPr kumimoji="1" lang="zh-CN" altLang="en-US" sz="3000" b="1" kern="1200" cap="none" spc="0" normalizeH="0" baseline="0" noProof="0">
              <a:solidFill>
                <a:schemeClr val="accent1"/>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5" name="Text Box 7"/>
          <p:cNvSpPr txBox="1">
            <a:spLocks noChangeArrowheads="1"/>
          </p:cNvSpPr>
          <p:nvPr/>
        </p:nvSpPr>
        <p:spPr bwMode="auto">
          <a:xfrm>
            <a:off x="8503285" y="5527040"/>
            <a:ext cx="781685" cy="1014730"/>
          </a:xfrm>
          <a:prstGeom prst="rect">
            <a:avLst/>
          </a:prstGeom>
          <a:gradFill rotWithShape="0">
            <a:gsLst>
              <a:gs pos="0">
                <a:srgbClr val="CCFF99"/>
              </a:gs>
              <a:gs pos="100000">
                <a:srgbClr val="FFCCFF"/>
              </a:gs>
            </a:gsLst>
            <a:lin ang="0" scaled="1"/>
          </a:gradFill>
          <a:ln w="9525">
            <a:noFill/>
            <a:miter lim="800000"/>
          </a:ln>
          <a:effectLst/>
        </p:spPr>
        <p:txBody>
          <a:bodyPr wrap="square">
            <a:spAutoFit/>
          </a:bodyPr>
          <a:lstStyle/>
          <a:p>
            <a:pPr marR="0" defTabSz="914400">
              <a:spcBef>
                <a:spcPct val="50000"/>
              </a:spcBef>
              <a:buClrTx/>
              <a:buSzTx/>
              <a:buFontTx/>
              <a:defRPr/>
            </a:pPr>
            <a:r>
              <a:rPr kumimoji="1" lang="zh-CN" altLang="en-US" sz="3000" b="1"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结尾</a:t>
            </a:r>
            <a:endParaRPr kumimoji="1" lang="zh-CN" altLang="en-US" sz="3000" b="1"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6" name="AutoShape 8"/>
          <p:cNvSpPr/>
          <p:nvPr/>
        </p:nvSpPr>
        <p:spPr>
          <a:xfrm>
            <a:off x="7474268" y="321390"/>
            <a:ext cx="742950" cy="171450"/>
          </a:xfrm>
          <a:prstGeom prst="leftArrow">
            <a:avLst>
              <a:gd name="adj1" fmla="val 50000"/>
              <a:gd name="adj2" fmla="val 108333"/>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sz="100">
              <a:latin typeface="Arial" panose="020b0604020202020204" pitchFamily="34" charset="0"/>
              <a:ea typeface="黑体" panose="02010609060101010101" pitchFamily="49" charset="-122"/>
            </a:endParaRPr>
          </a:p>
        </p:txBody>
      </p:sp>
      <p:sp>
        <p:nvSpPr>
          <p:cNvPr id="457737" name="AutoShape 9"/>
          <p:cNvSpPr/>
          <p:nvPr/>
        </p:nvSpPr>
        <p:spPr>
          <a:xfrm>
            <a:off x="8279130" y="775970"/>
            <a:ext cx="163195" cy="1252855"/>
          </a:xfrm>
          <a:prstGeom prst="rightBrace">
            <a:avLst>
              <a:gd name="adj1" fmla="val 38625"/>
              <a:gd name="adj2" fmla="val 50000"/>
            </a:avLst>
          </a:prstGeom>
          <a:noFill/>
          <a:ln w="57150" cap="flat" cmpd="sng">
            <a:solidFill>
              <a:srgbClr val="FF0000"/>
            </a:solidFill>
            <a:prstDash val="solid"/>
            <a:headEnd type="none" w="med" len="med"/>
            <a:tailEnd type="none" w="med" len="med"/>
          </a:ln>
        </p:spPr>
        <p:txBody>
          <a:bodyPr wrap="none" anchor="ctr"/>
          <a:lstStyle/>
          <a:p>
            <a:pPr algn="ctr"/>
            <a:endParaRPr lang="zh-CN" altLang="zh-CN" sz="1800">
              <a:solidFill>
                <a:srgbClr val="FF0000"/>
              </a:solidFill>
              <a:latin typeface="Times New Roman" panose="02020603050405020304" pitchFamily="18" charset="0"/>
            </a:endParaRPr>
          </a:p>
        </p:txBody>
      </p:sp>
      <p:sp>
        <p:nvSpPr>
          <p:cNvPr id="457738" name="AutoShape 10"/>
          <p:cNvSpPr/>
          <p:nvPr/>
        </p:nvSpPr>
        <p:spPr>
          <a:xfrm>
            <a:off x="8442325" y="2402205"/>
            <a:ext cx="106045" cy="3124835"/>
          </a:xfrm>
          <a:prstGeom prst="rightBrace">
            <a:avLst>
              <a:gd name="adj1" fmla="val 105555"/>
              <a:gd name="adj2" fmla="val 50000"/>
            </a:avLst>
          </a:prstGeom>
          <a:noFill/>
          <a:ln w="57150" cap="flat" cmpd="sng">
            <a:solidFill>
              <a:schemeClr val="accent1"/>
            </a:solidFill>
            <a:prstDash val="solid"/>
            <a:headEnd type="none" w="med" len="med"/>
            <a:tailEnd type="none" w="med" len="med"/>
          </a:ln>
        </p:spPr>
        <p:txBody>
          <a:bodyPr wrap="none" anchor="ctr"/>
          <a:lstStyle/>
          <a:p>
            <a:endParaRPr sz="100">
              <a:latin typeface="Arial" panose="020b0604020202020204" pitchFamily="34" charset="0"/>
              <a:ea typeface="黑体" panose="02010609060101010101" pitchFamily="49" charset="-122"/>
            </a:endParaRPr>
          </a:p>
        </p:txBody>
      </p:sp>
      <p:sp>
        <p:nvSpPr>
          <p:cNvPr id="457739" name="AutoShape 11"/>
          <p:cNvSpPr/>
          <p:nvPr/>
        </p:nvSpPr>
        <p:spPr>
          <a:xfrm>
            <a:off x="8217218" y="5952411"/>
            <a:ext cx="285750" cy="285750"/>
          </a:xfrm>
          <a:prstGeom prst="leftArrow">
            <a:avLst>
              <a:gd name="adj1" fmla="val 50000"/>
              <a:gd name="adj2" fmla="val 25000"/>
            </a:avLst>
          </a:prstGeom>
          <a:solidFill>
            <a:schemeClr val="accent2"/>
          </a:solidFill>
          <a:ln w="9525" cap="flat" cmpd="sng">
            <a:solidFill>
              <a:schemeClr val="tx1"/>
            </a:solidFill>
            <a:prstDash val="solid"/>
            <a:miter/>
            <a:headEnd type="none" w="med" len="med"/>
            <a:tailEnd type="none" w="med" len="med"/>
          </a:ln>
        </p:spPr>
        <p:txBody>
          <a:bodyPr wrap="none" anchor="ctr"/>
          <a:lstStyle/>
          <a:p>
            <a:endParaRPr sz="100">
              <a:latin typeface="Arial" panose="020b0604020202020204" pitchFamily="34" charset="0"/>
              <a:ea typeface="黑体" panose="02010609060101010101" pitchFamily="49" charset="-122"/>
            </a:endParaRP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7730"/>
                                        </p:tgtEl>
                                        <p:attrNameLst>
                                          <p:attrName>style.visibility</p:attrName>
                                        </p:attrNameLst>
                                      </p:cBhvr>
                                      <p:to>
                                        <p:strVal val="visible"/>
                                      </p:to>
                                    </p:set>
                                    <p:anim calcmode="lin" valueType="num">
                                      <p:cBhvr additive="base">
                                        <p:cTn id="7" dur="500" fill="hold"/>
                                        <p:tgtEl>
                                          <p:spTgt spid="457730"/>
                                        </p:tgtEl>
                                        <p:attrNameLst>
                                          <p:attrName>ppt_x</p:attrName>
                                        </p:attrNameLst>
                                      </p:cBhvr>
                                      <p:tavLst>
                                        <p:tav tm="0">
                                          <p:val>
                                            <p:strVal val="1+#ppt_w/2"/>
                                          </p:val>
                                        </p:tav>
                                        <p:tav tm="100000">
                                          <p:val>
                                            <p:strVal val="#ppt_x"/>
                                          </p:val>
                                        </p:tav>
                                      </p:tavLst>
                                    </p:anim>
                                    <p:anim calcmode="lin" valueType="num">
                                      <p:cBhvr additive="base">
                                        <p:cTn id="8" dur="500" fill="hold"/>
                                        <p:tgtEl>
                                          <p:spTgt spid="45773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7736"/>
                                        </p:tgtEl>
                                        <p:attrNameLst>
                                          <p:attrName>style.visibility</p:attrName>
                                        </p:attrNameLst>
                                      </p:cBhvr>
                                      <p:to>
                                        <p:strVal val="visible"/>
                                      </p:to>
                                    </p:set>
                                    <p:anim calcmode="lin" valueType="num">
                                      <p:cBhvr additive="base">
                                        <p:cTn id="12" dur="500" fill="hold"/>
                                        <p:tgtEl>
                                          <p:spTgt spid="457736"/>
                                        </p:tgtEl>
                                        <p:attrNameLst>
                                          <p:attrName>ppt_x</p:attrName>
                                        </p:attrNameLst>
                                      </p:cBhvr>
                                      <p:tavLst>
                                        <p:tav tm="0">
                                          <p:val>
                                            <p:strVal val="1+#ppt_w/2"/>
                                          </p:val>
                                        </p:tav>
                                        <p:tav tm="100000">
                                          <p:val>
                                            <p:strVal val="#ppt_x"/>
                                          </p:val>
                                        </p:tav>
                                      </p:tavLst>
                                    </p:anim>
                                    <p:anim calcmode="lin" valueType="num">
                                      <p:cBhvr additive="base">
                                        <p:cTn id="13" dur="500" fill="hold"/>
                                        <p:tgtEl>
                                          <p:spTgt spid="45773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57732"/>
                                        </p:tgtEl>
                                        <p:attrNameLst>
                                          <p:attrName>style.visibility</p:attrName>
                                        </p:attrNameLst>
                                      </p:cBhvr>
                                      <p:to>
                                        <p:strVal val="visible"/>
                                      </p:to>
                                    </p:set>
                                    <p:anim calcmode="lin" valueType="num">
                                      <p:cBhvr additive="base">
                                        <p:cTn id="17" dur="500" fill="hold"/>
                                        <p:tgtEl>
                                          <p:spTgt spid="457732"/>
                                        </p:tgtEl>
                                        <p:attrNameLst>
                                          <p:attrName>ppt_x</p:attrName>
                                        </p:attrNameLst>
                                      </p:cBhvr>
                                      <p:tavLst>
                                        <p:tav tm="0">
                                          <p:val>
                                            <p:strVal val="1+#ppt_w/2"/>
                                          </p:val>
                                        </p:tav>
                                        <p:tav tm="100000">
                                          <p:val>
                                            <p:strVal val="#ppt_x"/>
                                          </p:val>
                                        </p:tav>
                                      </p:tavLst>
                                    </p:anim>
                                    <p:anim calcmode="lin" valueType="num">
                                      <p:cBhvr additive="base">
                                        <p:cTn id="18" dur="500" fill="hold"/>
                                        <p:tgtEl>
                                          <p:spTgt spid="45773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457737"/>
                                        </p:tgtEl>
                                        <p:attrNameLst>
                                          <p:attrName>style.visibility</p:attrName>
                                        </p:attrNameLst>
                                      </p:cBhvr>
                                      <p:to>
                                        <p:strVal val="visible"/>
                                      </p:to>
                                    </p:set>
                                    <p:anim calcmode="lin" valueType="num">
                                      <p:cBhvr additive="base">
                                        <p:cTn id="22" dur="500" fill="hold"/>
                                        <p:tgtEl>
                                          <p:spTgt spid="457737"/>
                                        </p:tgtEl>
                                        <p:attrNameLst>
                                          <p:attrName>ppt_x</p:attrName>
                                        </p:attrNameLst>
                                      </p:cBhvr>
                                      <p:tavLst>
                                        <p:tav tm="0">
                                          <p:val>
                                            <p:strVal val="1+#ppt_w/2"/>
                                          </p:val>
                                        </p:tav>
                                        <p:tav tm="100000">
                                          <p:val>
                                            <p:strVal val="#ppt_x"/>
                                          </p:val>
                                        </p:tav>
                                      </p:tavLst>
                                    </p:anim>
                                    <p:anim calcmode="lin" valueType="num">
                                      <p:cBhvr additive="base">
                                        <p:cTn id="23" dur="500" fill="hold"/>
                                        <p:tgtEl>
                                          <p:spTgt spid="45773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57733"/>
                                        </p:tgtEl>
                                        <p:attrNameLst>
                                          <p:attrName>style.visibility</p:attrName>
                                        </p:attrNameLst>
                                      </p:cBhvr>
                                      <p:to>
                                        <p:strVal val="visible"/>
                                      </p:to>
                                    </p:set>
                                    <p:anim calcmode="lin" valueType="num">
                                      <p:cBhvr additive="base">
                                        <p:cTn id="27" dur="500" fill="hold"/>
                                        <p:tgtEl>
                                          <p:spTgt spid="457733"/>
                                        </p:tgtEl>
                                        <p:attrNameLst>
                                          <p:attrName>ppt_x</p:attrName>
                                        </p:attrNameLst>
                                      </p:cBhvr>
                                      <p:tavLst>
                                        <p:tav tm="0">
                                          <p:val>
                                            <p:strVal val="1+#ppt_w/2"/>
                                          </p:val>
                                        </p:tav>
                                        <p:tav tm="100000">
                                          <p:val>
                                            <p:strVal val="#ppt_x"/>
                                          </p:val>
                                        </p:tav>
                                      </p:tavLst>
                                    </p:anim>
                                    <p:anim calcmode="lin" valueType="num">
                                      <p:cBhvr additive="base">
                                        <p:cTn id="28" dur="500" fill="hold"/>
                                        <p:tgtEl>
                                          <p:spTgt spid="457733"/>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7738"/>
                                        </p:tgtEl>
                                        <p:attrNameLst>
                                          <p:attrName>style.visibility</p:attrName>
                                        </p:attrNameLst>
                                      </p:cBhvr>
                                      <p:to>
                                        <p:strVal val="visible"/>
                                      </p:to>
                                    </p:set>
                                    <p:anim calcmode="lin" valueType="num">
                                      <p:cBhvr additive="base">
                                        <p:cTn id="32" dur="500" fill="hold"/>
                                        <p:tgtEl>
                                          <p:spTgt spid="457738"/>
                                        </p:tgtEl>
                                        <p:attrNameLst>
                                          <p:attrName>ppt_x</p:attrName>
                                        </p:attrNameLst>
                                      </p:cBhvr>
                                      <p:tavLst>
                                        <p:tav tm="0">
                                          <p:val>
                                            <p:strVal val="1+#ppt_w/2"/>
                                          </p:val>
                                        </p:tav>
                                        <p:tav tm="100000">
                                          <p:val>
                                            <p:strVal val="#ppt_x"/>
                                          </p:val>
                                        </p:tav>
                                      </p:tavLst>
                                    </p:anim>
                                    <p:anim calcmode="lin" valueType="num">
                                      <p:cBhvr additive="base">
                                        <p:cTn id="33" dur="500" fill="hold"/>
                                        <p:tgtEl>
                                          <p:spTgt spid="45773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57734"/>
                                        </p:tgtEl>
                                        <p:attrNameLst>
                                          <p:attrName>style.visibility</p:attrName>
                                        </p:attrNameLst>
                                      </p:cBhvr>
                                      <p:to>
                                        <p:strVal val="visible"/>
                                      </p:to>
                                    </p:set>
                                    <p:anim calcmode="lin" valueType="num">
                                      <p:cBhvr additive="base">
                                        <p:cTn id="37" dur="500" fill="hold"/>
                                        <p:tgtEl>
                                          <p:spTgt spid="457734"/>
                                        </p:tgtEl>
                                        <p:attrNameLst>
                                          <p:attrName>ppt_x</p:attrName>
                                        </p:attrNameLst>
                                      </p:cBhvr>
                                      <p:tavLst>
                                        <p:tav tm="0">
                                          <p:val>
                                            <p:strVal val="1+#ppt_w/2"/>
                                          </p:val>
                                        </p:tav>
                                        <p:tav tm="100000">
                                          <p:val>
                                            <p:strVal val="#ppt_x"/>
                                          </p:val>
                                        </p:tav>
                                      </p:tavLst>
                                    </p:anim>
                                    <p:anim calcmode="lin" valueType="num">
                                      <p:cBhvr additive="base">
                                        <p:cTn id="38" dur="500" fill="hold"/>
                                        <p:tgtEl>
                                          <p:spTgt spid="45773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457739"/>
                                        </p:tgtEl>
                                        <p:attrNameLst>
                                          <p:attrName>style.visibility</p:attrName>
                                        </p:attrNameLst>
                                      </p:cBhvr>
                                      <p:to>
                                        <p:strVal val="visible"/>
                                      </p:to>
                                    </p:set>
                                    <p:anim calcmode="lin" valueType="num">
                                      <p:cBhvr additive="base">
                                        <p:cTn id="42" dur="500" fill="hold"/>
                                        <p:tgtEl>
                                          <p:spTgt spid="457739"/>
                                        </p:tgtEl>
                                        <p:attrNameLst>
                                          <p:attrName>ppt_x</p:attrName>
                                        </p:attrNameLst>
                                      </p:cBhvr>
                                      <p:tavLst>
                                        <p:tav tm="0">
                                          <p:val>
                                            <p:strVal val="1+#ppt_w/2"/>
                                          </p:val>
                                        </p:tav>
                                        <p:tav tm="100000">
                                          <p:val>
                                            <p:strVal val="#ppt_x"/>
                                          </p:val>
                                        </p:tav>
                                      </p:tavLst>
                                    </p:anim>
                                    <p:anim calcmode="lin" valueType="num">
                                      <p:cBhvr additive="base">
                                        <p:cTn id="43" dur="500" fill="hold"/>
                                        <p:tgtEl>
                                          <p:spTgt spid="457739"/>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457735"/>
                                        </p:tgtEl>
                                        <p:attrNameLst>
                                          <p:attrName>style.visibility</p:attrName>
                                        </p:attrNameLst>
                                      </p:cBhvr>
                                      <p:to>
                                        <p:strVal val="visible"/>
                                      </p:to>
                                    </p:set>
                                    <p:anim calcmode="lin" valueType="num">
                                      <p:cBhvr additive="base">
                                        <p:cTn id="47" dur="500" fill="hold"/>
                                        <p:tgtEl>
                                          <p:spTgt spid="457735"/>
                                        </p:tgtEl>
                                        <p:attrNameLst>
                                          <p:attrName>ppt_x</p:attrName>
                                        </p:attrNameLst>
                                      </p:cBhvr>
                                      <p:tavLst>
                                        <p:tav tm="0">
                                          <p:val>
                                            <p:strVal val="1+#ppt_w/2"/>
                                          </p:val>
                                        </p:tav>
                                        <p:tav tm="100000">
                                          <p:val>
                                            <p:strVal val="#ppt_x"/>
                                          </p:val>
                                        </p:tav>
                                      </p:tavLst>
                                    </p:anim>
                                    <p:anim calcmode="lin" valueType="num">
                                      <p:cBhvr additive="base">
                                        <p:cTn id="48" dur="500" fill="hold"/>
                                        <p:tgtEl>
                                          <p:spTgt spid="4577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0" grpId="0"/>
      <p:bldP spid="457732" grpId="0"/>
      <p:bldP spid="457733" grpId="0"/>
      <p:bldP spid="457734" grpId="0"/>
      <p:bldP spid="457735" grpId="0"/>
      <p:bldP spid="457736" grpId="0"/>
      <p:bldP spid="457737" grpId="0"/>
      <p:bldP spid="457738" grpId="0"/>
      <p:bldP spid="45773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Rectangle 3"/>
          <p:cNvSpPr>
            <a:spLocks noGrp="1" noRot="1"/>
          </p:cNvSpPr>
          <p:nvPr>
            <p:ph type="body" idx="4294967295"/>
          </p:nvPr>
        </p:nvSpPr>
        <p:spPr>
          <a:xfrm>
            <a:off x="681355" y="671195"/>
            <a:ext cx="6980555" cy="4556760"/>
          </a:xfrm>
        </p:spPr>
        <p:txBody>
          <a:bodyPr vert="horz" wrap="square" lIns="91440" tIns="45720" rIns="91440" bIns="45720" anchor="t"/>
          <a:lstStyle/>
          <a:p>
            <a:pPr>
              <a:lnSpc>
                <a:spcPct val="90000"/>
              </a:lnSpc>
            </a:pPr>
            <a:r>
              <a:rPr lang="zh-CN" altLang="en-US" b="1">
                <a:solidFill>
                  <a:srgbClr val="FF0000"/>
                </a:solidFill>
                <a:latin typeface="Times New Roman" panose="02020603050405020304" pitchFamily="18" charset="0"/>
                <a:ea typeface="黑体" panose="02010609060101010101" pitchFamily="49" charset="-122"/>
                <a:sym typeface="+mn-ea"/>
              </a:rPr>
              <a:t>二、新闻类语段压缩题型</a:t>
            </a:r>
            <a:endParaRPr lang="zh-CN" altLang="en-US" b="1">
              <a:solidFill>
                <a:srgbClr val="FF0000"/>
              </a:solidFill>
              <a:latin typeface="Times New Roman" panose="02020603050405020304" pitchFamily="18" charset="0"/>
              <a:ea typeface="黑体" panose="02010609060101010101" pitchFamily="49" charset="-122"/>
              <a:sym typeface="+mn-ea"/>
            </a:endParaRPr>
          </a:p>
          <a:p>
            <a:pPr>
              <a:lnSpc>
                <a:spcPct val="90000"/>
              </a:lnSpc>
            </a:pPr>
            <a:r>
              <a:rPr lang="en-US" altLang="zh-CN" b="1">
                <a:ea typeface="黑体" panose="02010609060101010101" pitchFamily="49" charset="-122"/>
              </a:rPr>
              <a:t>1</a:t>
            </a:r>
            <a:r>
              <a:rPr lang="zh-CN" altLang="en-US" b="1">
                <a:ea typeface="黑体" panose="02010609060101010101" pitchFamily="49" charset="-122"/>
              </a:rPr>
              <a:t>、拟写</a:t>
            </a:r>
            <a:r>
              <a:rPr lang="zh-CN" altLang="en-US" b="1">
                <a:ea typeface="黑体" panose="02010609060101010101" pitchFamily="49" charset="-122"/>
                <a:sym typeface="+mn-ea"/>
              </a:rPr>
              <a:t>新闻</a:t>
            </a:r>
            <a:r>
              <a:rPr lang="zh-CN" altLang="en-US" b="1">
                <a:ea typeface="黑体" panose="02010609060101010101" pitchFamily="49" charset="-122"/>
              </a:rPr>
              <a:t>标题</a:t>
            </a:r>
            <a:endParaRPr lang="zh-CN" altLang="en-US" b="1">
              <a:ea typeface="黑体" panose="02010609060101010101" pitchFamily="49" charset="-122"/>
            </a:endParaRPr>
          </a:p>
          <a:p>
            <a:pPr>
              <a:lnSpc>
                <a:spcPct val="90000"/>
              </a:lnSpc>
            </a:pPr>
            <a:r>
              <a:rPr lang="en-US" altLang="zh-CN" b="1">
                <a:ea typeface="黑体" panose="02010609060101010101" pitchFamily="49" charset="-122"/>
                <a:sym typeface="+mn-ea"/>
              </a:rPr>
              <a:t>2</a:t>
            </a:r>
            <a:r>
              <a:rPr lang="zh-CN" altLang="en-US" b="1">
                <a:ea typeface="黑体" panose="02010609060101010101" pitchFamily="49" charset="-122"/>
                <a:sym typeface="+mn-ea"/>
              </a:rPr>
              <a:t>、拟写新闻导语</a:t>
            </a:r>
            <a:endParaRPr lang="zh-CN" altLang="en-US" b="1">
              <a:ea typeface="黑体" panose="02010609060101010101" pitchFamily="49" charset="-122"/>
              <a:sym typeface="+mn-ea"/>
            </a:endParaRPr>
          </a:p>
          <a:p>
            <a:pPr>
              <a:lnSpc>
                <a:spcPct val="90000"/>
              </a:lnSpc>
            </a:pPr>
            <a:r>
              <a:rPr lang="en-US" altLang="zh-CN" b="1">
                <a:ea typeface="黑体" panose="02010609060101010101" pitchFamily="49" charset="-122"/>
              </a:rPr>
              <a:t>3</a:t>
            </a:r>
            <a:r>
              <a:rPr lang="zh-CN" altLang="en-US" b="1">
                <a:ea typeface="黑体" panose="02010609060101010101" pitchFamily="49" charset="-122"/>
              </a:rPr>
              <a:t>、</a:t>
            </a:r>
            <a:r>
              <a:rPr lang="zh-CN" altLang="en-US" b="1">
                <a:ea typeface="黑体" panose="02010609060101010101" pitchFamily="49" charset="-122"/>
                <a:sym typeface="+mn-ea"/>
              </a:rPr>
              <a:t>拟</a:t>
            </a:r>
            <a:r>
              <a:rPr lang="zh-CN" altLang="en-US" b="1">
                <a:ea typeface="黑体" panose="02010609060101010101" pitchFamily="49" charset="-122"/>
              </a:rPr>
              <a:t>一句话新闻</a:t>
            </a:r>
            <a:endParaRPr lang="zh-CN" altLang="en-US" b="1">
              <a:ea typeface="黑体" panose="02010609060101010101" pitchFamily="49" charset="-122"/>
            </a:endParaRPr>
          </a:p>
          <a:p>
            <a:pPr>
              <a:lnSpc>
                <a:spcPct val="90000"/>
              </a:lnSpc>
            </a:pPr>
            <a:r>
              <a:rPr lang="en-US" altLang="zh-CN" b="1">
                <a:ea typeface="黑体" panose="02010609060101010101" pitchFamily="49" charset="-122"/>
              </a:rPr>
              <a:t>4</a:t>
            </a:r>
            <a:r>
              <a:rPr lang="zh-CN" altLang="en-US" b="1">
                <a:ea typeface="黑体" panose="02010609060101010101" pitchFamily="49" charset="-122"/>
              </a:rPr>
              <a:t>、概括新闻信息</a:t>
            </a:r>
            <a:endParaRPr lang="zh-CN" altLang="en-US" b="1">
              <a:ea typeface="黑体" panose="02010609060101010101" pitchFamily="49" charset="-122"/>
            </a:endParaRPr>
          </a:p>
          <a:p>
            <a:pPr>
              <a:lnSpc>
                <a:spcPct val="90000"/>
              </a:lnSpc>
            </a:pPr>
            <a:r>
              <a:rPr lang="en-US" altLang="zh-CN" b="1">
                <a:ea typeface="黑体" panose="02010609060101010101" pitchFamily="49" charset="-122"/>
              </a:rPr>
              <a:t>5</a:t>
            </a:r>
            <a:r>
              <a:rPr lang="zh-CN" altLang="en-US" b="1">
                <a:ea typeface="黑体" panose="02010609060101010101" pitchFamily="49" charset="-122"/>
              </a:rPr>
              <a:t>、新闻语段压缩</a:t>
            </a:r>
            <a:endParaRPr lang="zh-CN" altLang="en-US" b="1">
              <a:solidFill>
                <a:srgbClr val="0000FF"/>
              </a:solidFill>
              <a:latin typeface="华文行楷" panose="02010800040101010101" pitchFamily="2" charset="-122"/>
              <a:ea typeface="黑体" panose="02010609060101010101" pitchFamily="49" charset="-122"/>
              <a:sym typeface="+mn-ea"/>
            </a:endParaRPr>
          </a:p>
          <a:p>
            <a:pPr>
              <a:lnSpc>
                <a:spcPct val="90000"/>
              </a:lnSpc>
            </a:pPr>
            <a:r>
              <a:rPr lang="zh-CN" altLang="en-US" b="1">
                <a:ea typeface="黑体" panose="02010609060101010101" pitchFamily="49" charset="-122"/>
                <a:sym typeface="+mn-ea"/>
              </a:rPr>
              <a:t>6、拟写新闻结尾</a:t>
            </a:r>
            <a:endParaRPr lang="zh-CN" altLang="en-US" b="1">
              <a:ea typeface="黑体" panose="02010609060101010101" pitchFamily="49" charset="-122"/>
            </a:endParaRPr>
          </a:p>
          <a:p>
            <a:pPr>
              <a:lnSpc>
                <a:spcPct val="90000"/>
              </a:lnSpc>
            </a:pPr>
            <a:endParaRPr lang="zh-CN" altLang="en-US" b="1">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5">
                                            <p:txEl>
                                              <p:charRg st="0" end="9"/>
                                            </p:txEl>
                                          </p:spTgt>
                                        </p:tgtEl>
                                        <p:attrNameLst>
                                          <p:attrName>style.visibility</p:attrName>
                                        </p:attrNameLst>
                                      </p:cBhvr>
                                      <p:to>
                                        <p:strVal val="visible"/>
                                      </p:to>
                                    </p:set>
                                    <p:anim calcmode="lin" valueType="num">
                                      <p:cBhvr>
                                        <p:cTn id="7" dur="1" fill="hold"/>
                                        <p:tgtEl>
                                          <p:spTgt spid="18435">
                                            <p:txEl>
                                              <p:charRg st="0" end="9"/>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8435">
                                            <p:txEl>
                                              <p:charRg st="1" end="1"/>
                                            </p:txEl>
                                          </p:spTgt>
                                        </p:tgtEl>
                                        <p:attrNameLst>
                                          <p:attrName>style.visibility</p:attrName>
                                        </p:attrNameLst>
                                      </p:cBhvr>
                                      <p:to>
                                        <p:strVal val="visible"/>
                                      </p:to>
                                    </p:set>
                                    <p:anim calcmode="lin" valueType="num">
                                      <p:cBhvr>
                                        <p:cTn id="12" dur="1" fill="hold"/>
                                        <p:tgtEl>
                                          <p:spTgt spid="18435">
                                            <p:txEl>
                                              <p:char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标题 2"/>
          <p:cNvSpPr>
            <a:spLocks noGrp="1"/>
          </p:cNvSpPr>
          <p:nvPr>
            <p:ph type="title" idx="4294967295"/>
          </p:nvPr>
        </p:nvSpPr>
        <p:spPr>
          <a:xfrm>
            <a:off x="359410" y="621030"/>
            <a:ext cx="8416290" cy="857250"/>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FF0000"/>
                </a:solidFill>
                <a:effectLst/>
                <a:uLnTx/>
                <a:uFillTx/>
                <a:latin typeface="+mn-ea"/>
                <a:ea typeface="+mn-ea"/>
                <a:cs typeface="+mj-cs"/>
              </a:rPr>
              <a:t>一、新闻相关知识</a:t>
            </a:r>
            <a:endParaRPr kumimoji="0" lang="zh-CN" altLang="en-US" sz="4400" b="1" i="0" u="none" strike="noStrike" kern="1200" cap="none" spc="0" normalizeH="0" baseline="0" noProof="0">
              <a:ln>
                <a:noFill/>
              </a:ln>
              <a:solidFill>
                <a:srgbClr val="FF0000"/>
              </a:solidFill>
              <a:effectLst/>
              <a:uLnTx/>
              <a:uFillTx/>
              <a:latin typeface="+mn-ea"/>
              <a:ea typeface="+mn-ea"/>
              <a:cs typeface="+mj-cs"/>
            </a:endParaRPr>
          </a:p>
        </p:txBody>
      </p:sp>
      <p:sp>
        <p:nvSpPr>
          <p:cNvPr id="5126" name="Rectangle 6"/>
          <p:cNvSpPr/>
          <p:nvPr/>
        </p:nvSpPr>
        <p:spPr>
          <a:xfrm>
            <a:off x="359410" y="1478280"/>
            <a:ext cx="8416290" cy="1753235"/>
          </a:xfrm>
          <a:prstGeom prst="rect">
            <a:avLst/>
          </a:prstGeom>
          <a:noFill/>
          <a:ln w="9525">
            <a:noFill/>
          </a:ln>
        </p:spPr>
        <p:txBody>
          <a:bodyPr wrap="square">
            <a:spAutoFit/>
          </a:bodyPr>
          <a:lstStyle/>
          <a:p>
            <a:pPr>
              <a:lnSpc>
                <a:spcPct val="150000"/>
              </a:lnSpc>
              <a:spcBef>
                <a:spcPct val="50000"/>
              </a:spcBef>
              <a:buClr>
                <a:schemeClr val="hlink"/>
              </a:buClr>
              <a:buFont typeface="Wingdings" panose="05000000000000000000" pitchFamily="2" charset="2"/>
            </a:pPr>
            <a:r>
              <a:rPr lang="zh-CN" altLang="en-US" sz="3600" b="1">
                <a:solidFill>
                  <a:srgbClr val="000000"/>
                </a:solidFill>
                <a:latin typeface="Arial" panose="020b0604020202020204" pitchFamily="34" charset="0"/>
              </a:rPr>
              <a:t> </a:t>
            </a:r>
            <a:r>
              <a:rPr lang="zh-CN" altLang="en-US" sz="3600" b="1" noProof="0">
                <a:ln>
                  <a:noFill/>
                </a:ln>
                <a:solidFill>
                  <a:srgbClr val="FF0000"/>
                </a:solidFill>
                <a:effectLst/>
                <a:uLnTx/>
                <a:uFillTx/>
                <a:latin typeface="+mn-ea"/>
                <a:ea typeface="+mn-ea"/>
                <a:cs typeface="+mj-cs"/>
              </a:rPr>
              <a:t>（一）</a:t>
            </a:r>
            <a:r>
              <a:rPr lang="zh-CN" altLang="en-US" sz="3600" b="1" noProof="0">
                <a:ln>
                  <a:noFill/>
                </a:ln>
                <a:solidFill>
                  <a:srgbClr val="FF0000"/>
                </a:solidFill>
                <a:effectLst/>
                <a:uLnTx/>
                <a:uFillTx/>
                <a:latin typeface="+mn-ea"/>
                <a:ea typeface="+mn-ea"/>
                <a:cs typeface="+mj-cs"/>
                <a:sym typeface="+mn-ea"/>
              </a:rPr>
              <a:t>新闻要素：</a:t>
            </a:r>
            <a:r>
              <a:rPr lang="zh-CN" altLang="en-US" sz="3600" b="1">
                <a:solidFill>
                  <a:srgbClr val="0000FF"/>
                </a:solidFill>
                <a:latin typeface="Arial" panose="020b0604020202020204" pitchFamily="34" charset="0"/>
                <a:ea typeface="黑体" panose="02010609060101010101" pitchFamily="49" charset="-122"/>
              </a:rPr>
              <a:t>时间、地点、人物、事件（包括起因、经过、结果）。</a:t>
            </a:r>
            <a:endParaRPr lang="zh-CN" altLang="en-US" sz="3600" b="1">
              <a:solidFill>
                <a:srgbClr val="0000FF"/>
              </a:solidFill>
              <a:latin typeface="Arial" panose="020b0604020202020204" pitchFamily="34" charset="0"/>
              <a:ea typeface="黑体" panose="02010609060101010101" pitchFamily="49" charset="-122"/>
            </a:endParaRPr>
          </a:p>
        </p:txBody>
      </p:sp>
      <p:sp>
        <p:nvSpPr>
          <p:cNvPr id="5128" name="Rectangle 8"/>
          <p:cNvSpPr/>
          <p:nvPr/>
        </p:nvSpPr>
        <p:spPr>
          <a:xfrm>
            <a:off x="359410" y="3411855"/>
            <a:ext cx="8424863" cy="1753235"/>
          </a:xfrm>
          <a:prstGeom prst="rect">
            <a:avLst/>
          </a:prstGeom>
          <a:noFill/>
          <a:ln w="9525">
            <a:noFill/>
          </a:ln>
        </p:spPr>
        <p:txBody>
          <a:bodyPr>
            <a:spAutoFit/>
          </a:bodyPr>
          <a:lstStyle/>
          <a:p>
            <a:pPr>
              <a:lnSpc>
                <a:spcPct val="150000"/>
              </a:lnSpc>
              <a:spcBef>
                <a:spcPct val="20000"/>
              </a:spcBef>
              <a:buClr>
                <a:schemeClr val="hlink"/>
              </a:buClr>
              <a:buFont typeface="Wingdings" panose="05000000000000000000" pitchFamily="2" charset="2"/>
            </a:pPr>
            <a:r>
              <a:rPr lang="zh-CN" altLang="en-US" sz="3600" b="1">
                <a:latin typeface="Arial" panose="020b0604020202020204" pitchFamily="34" charset="0"/>
              </a:rPr>
              <a:t> </a:t>
            </a:r>
            <a:r>
              <a:rPr lang="zh-CN" altLang="en-US" sz="3600" b="1" noProof="0">
                <a:ln>
                  <a:noFill/>
                </a:ln>
                <a:solidFill>
                  <a:srgbClr val="FF0000"/>
                </a:solidFill>
                <a:effectLst/>
                <a:uLnTx/>
                <a:uFillTx/>
                <a:latin typeface="+mn-ea"/>
                <a:ea typeface="+mn-ea"/>
                <a:cs typeface="+mj-cs"/>
              </a:rPr>
              <a:t>（二）</a:t>
            </a:r>
            <a:r>
              <a:rPr lang="zh-CN" altLang="en-US" sz="3600" b="1" noProof="0">
                <a:ln>
                  <a:noFill/>
                </a:ln>
                <a:solidFill>
                  <a:srgbClr val="FF0000"/>
                </a:solidFill>
                <a:effectLst/>
                <a:uLnTx/>
                <a:uFillTx/>
                <a:latin typeface="+mn-ea"/>
                <a:ea typeface="+mn-ea"/>
                <a:cs typeface="+mj-cs"/>
                <a:sym typeface="+mn-ea"/>
              </a:rPr>
              <a:t>新闻结构：</a:t>
            </a:r>
            <a:r>
              <a:rPr lang="zh-CN" altLang="en-US" sz="3600" b="1">
                <a:solidFill>
                  <a:srgbClr val="0000FF"/>
                </a:solidFill>
                <a:latin typeface="Arial" panose="020b0604020202020204" pitchFamily="34" charset="0"/>
                <a:ea typeface="黑体" panose="02010609060101010101" pitchFamily="49" charset="-122"/>
              </a:rPr>
              <a:t>标题、导语、主体（有时有背景资料）、 结语。</a:t>
            </a:r>
            <a:endParaRPr lang="zh-CN" altLang="en-US" sz="3600" b="1">
              <a:solidFill>
                <a:srgbClr val="0000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500" fill="hold"/>
                                        <p:tgtEl>
                                          <p:spTgt spid="5126"/>
                                        </p:tgtEl>
                                        <p:attrNameLst>
                                          <p:attrName>ppt_x</p:attrName>
                                        </p:attrNameLst>
                                      </p:cBhvr>
                                      <p:tavLst>
                                        <p:tav tm="0">
                                          <p:val>
                                            <p:strVal val="#ppt_x"/>
                                          </p:val>
                                        </p:tav>
                                        <p:tav tm="100000">
                                          <p:val>
                                            <p:strVal val="#ppt_x"/>
                                          </p:val>
                                        </p:tav>
                                      </p:tavLst>
                                    </p:anim>
                                    <p:anim calcmode="lin" valueType="num">
                                      <p:cBhvr additive="base">
                                        <p:cTn id="8"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8"/>
                                        </p:tgtEl>
                                        <p:attrNameLst>
                                          <p:attrName>style.visibility</p:attrName>
                                        </p:attrNameLst>
                                      </p:cBhvr>
                                      <p:to>
                                        <p:strVal val="visible"/>
                                      </p:to>
                                    </p:set>
                                    <p:anim calcmode="lin" valueType="num">
                                      <p:cBhvr additive="base">
                                        <p:cTn id="13" dur="500" fill="hold"/>
                                        <p:tgtEl>
                                          <p:spTgt spid="5128"/>
                                        </p:tgtEl>
                                        <p:attrNameLst>
                                          <p:attrName>ppt_x</p:attrName>
                                        </p:attrNameLst>
                                      </p:cBhvr>
                                      <p:tavLst>
                                        <p:tav tm="0">
                                          <p:val>
                                            <p:strVal val="#ppt_x"/>
                                          </p:val>
                                        </p:tav>
                                        <p:tav tm="100000">
                                          <p:val>
                                            <p:strVal val="#ppt_x"/>
                                          </p:val>
                                        </p:tav>
                                      </p:tavLst>
                                    </p:anim>
                                    <p:anim calcmode="lin" valueType="num">
                                      <p:cBhvr additive="base">
                                        <p:cTn id="14" dur="500" fill="hold"/>
                                        <p:tgtEl>
                                          <p:spTgt spid="51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28"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59080" y="383540"/>
            <a:ext cx="8625840" cy="5631180"/>
          </a:xfrm>
          <a:prstGeom prst="rect">
            <a:avLst/>
          </a:prstGeom>
          <a:noFill/>
          <a:ln w="9525">
            <a:noFill/>
          </a:ln>
        </p:spPr>
        <p:txBody>
          <a:bodyPr wrap="square">
            <a:spAutoFit/>
          </a:bodyPr>
          <a:lstStyle/>
          <a:p>
            <a:pPr>
              <a:lnSpc>
                <a:spcPct val="100000"/>
              </a:lnSpc>
            </a:pPr>
            <a:r>
              <a:rPr lang="zh-CN" altLang="en-US" sz="4000" b="1">
                <a:solidFill>
                  <a:srgbClr val="0000FF"/>
                </a:solidFill>
                <a:latin typeface="宋体" panose="02010600030101010101" pitchFamily="2" charset="-122"/>
                <a:sym typeface="+mn-ea"/>
              </a:rPr>
              <a:t>（一</a:t>
            </a:r>
            <a:r>
              <a:rPr lang="en-US" altLang="zh-CN" sz="4000" b="1">
                <a:solidFill>
                  <a:srgbClr val="0000FF"/>
                </a:solidFill>
                <a:latin typeface="宋体" panose="02010600030101010101" pitchFamily="2" charset="-122"/>
                <a:sym typeface="+mn-ea"/>
              </a:rPr>
              <a:t>)</a:t>
            </a:r>
            <a:r>
              <a:rPr lang="zh-CN" altLang="en-US" sz="4000" b="1">
                <a:solidFill>
                  <a:srgbClr val="0000FF"/>
                </a:solidFill>
                <a:latin typeface="宋体" panose="02010600030101010101" pitchFamily="2" charset="-122"/>
                <a:sym typeface="+mn-ea"/>
              </a:rPr>
              <a:t>拟写新闻标题</a:t>
            </a:r>
            <a:endParaRPr lang="zh-CN" altLang="en-US" sz="4000" b="1">
              <a:solidFill>
                <a:srgbClr val="009900"/>
              </a:solidFill>
              <a:sym typeface="+mn-ea"/>
            </a:endParaRPr>
          </a:p>
          <a:p>
            <a:pPr>
              <a:lnSpc>
                <a:spcPct val="100000"/>
              </a:lnSpc>
            </a:pPr>
            <a:endParaRPr lang="zh-CN" altLang="en-US" sz="4000" b="1">
              <a:solidFill>
                <a:srgbClr val="009900"/>
              </a:solidFill>
              <a:sym typeface="+mn-ea"/>
            </a:endParaRPr>
          </a:p>
          <a:p>
            <a:pPr>
              <a:lnSpc>
                <a:spcPct val="100000"/>
              </a:lnSpc>
            </a:pPr>
            <a:r>
              <a:rPr lang="zh-CN" altLang="en-US" sz="4000" b="1">
                <a:solidFill>
                  <a:srgbClr val="009900"/>
                </a:solidFill>
                <a:sym typeface="+mn-ea"/>
              </a:rPr>
              <a:t>格式</a:t>
            </a:r>
            <a:r>
              <a:rPr lang="zh-CN" altLang="en-US" sz="4000" b="1">
                <a:solidFill>
                  <a:schemeClr val="tx2"/>
                </a:solidFill>
                <a:sym typeface="+mn-ea"/>
              </a:rPr>
              <a:t>：“人物”</a:t>
            </a:r>
            <a:r>
              <a:rPr lang="en-US" altLang="zh-CN" sz="4000" b="1">
                <a:solidFill>
                  <a:schemeClr val="tx2"/>
                </a:solidFill>
                <a:sym typeface="+mn-ea"/>
              </a:rPr>
              <a:t>+</a:t>
            </a:r>
            <a:r>
              <a:rPr lang="zh-CN" altLang="en-US" sz="4000" b="1">
                <a:solidFill>
                  <a:schemeClr val="tx2"/>
                </a:solidFill>
                <a:sym typeface="+mn-ea"/>
              </a:rPr>
              <a:t>事件</a:t>
            </a:r>
            <a:endParaRPr lang="zh-CN" altLang="en-US" sz="4000" b="1">
              <a:solidFill>
                <a:schemeClr val="tx2"/>
              </a:solidFill>
              <a:latin typeface="Arial" panose="020b0604020202020204" pitchFamily="34" charset="0"/>
            </a:endParaRPr>
          </a:p>
          <a:p>
            <a:pPr>
              <a:lnSpc>
                <a:spcPct val="100000"/>
              </a:lnSpc>
            </a:pPr>
            <a:endParaRPr lang="en-US" altLang="zh-CN" sz="4000" b="1">
              <a:latin typeface="Arial" panose="020b0604020202020204" pitchFamily="34" charset="0"/>
            </a:endParaRPr>
          </a:p>
          <a:p>
            <a:pPr>
              <a:lnSpc>
                <a:spcPct val="100000"/>
              </a:lnSpc>
            </a:pPr>
            <a:r>
              <a:rPr lang="zh-CN" altLang="en-US" sz="4000" b="1">
                <a:solidFill>
                  <a:srgbClr val="FF0000"/>
                </a:solidFill>
                <a:latin typeface="Arial" panose="020b0604020202020204" pitchFamily="34" charset="0"/>
              </a:rPr>
              <a:t>子弟兵</a:t>
            </a:r>
            <a:r>
              <a:rPr lang="zh-CN" altLang="en-US" sz="4000" b="1">
                <a:latin typeface="Arial" panose="020b0604020202020204" pitchFamily="34" charset="0"/>
              </a:rPr>
              <a:t>帮助新疆新添三条公路</a:t>
            </a:r>
            <a:endParaRPr lang="en-US" altLang="zh-CN" sz="4000" b="1">
              <a:latin typeface="Arial" panose="020b0604020202020204" pitchFamily="34" charset="0"/>
            </a:endParaRPr>
          </a:p>
          <a:p>
            <a:pPr>
              <a:lnSpc>
                <a:spcPct val="100000"/>
              </a:lnSpc>
            </a:pPr>
            <a:endParaRPr lang="en-US" altLang="zh-CN" sz="4000" b="1">
              <a:latin typeface="Arial" panose="020b0604020202020204" pitchFamily="34" charset="0"/>
            </a:endParaRPr>
          </a:p>
          <a:p>
            <a:pPr>
              <a:lnSpc>
                <a:spcPct val="100000"/>
              </a:lnSpc>
            </a:pPr>
            <a:r>
              <a:rPr lang="zh-CN" altLang="en-US" sz="4000" b="1">
                <a:solidFill>
                  <a:srgbClr val="FF0000"/>
                </a:solidFill>
                <a:latin typeface="Arial" panose="020b0604020202020204" pitchFamily="34" charset="0"/>
              </a:rPr>
              <a:t>石原慎太郎</a:t>
            </a:r>
            <a:r>
              <a:rPr lang="zh-CN" altLang="en-US" sz="4000" b="1">
                <a:latin typeface="Arial" panose="020b0604020202020204" pitchFamily="34" charset="0"/>
              </a:rPr>
              <a:t>遭日本媒体批评</a:t>
            </a:r>
            <a:endParaRPr lang="en-US" altLang="zh-CN" sz="4000" b="1">
              <a:latin typeface="Arial" panose="020b0604020202020204" pitchFamily="34" charset="0"/>
            </a:endParaRPr>
          </a:p>
          <a:p>
            <a:pPr>
              <a:lnSpc>
                <a:spcPct val="100000"/>
              </a:lnSpc>
            </a:pPr>
            <a:endParaRPr lang="en-US" altLang="zh-CN" sz="4000" b="1">
              <a:latin typeface="Arial" panose="020b0604020202020204" pitchFamily="34" charset="0"/>
            </a:endParaRPr>
          </a:p>
          <a:p>
            <a:pPr>
              <a:lnSpc>
                <a:spcPct val="100000"/>
              </a:lnSpc>
            </a:pPr>
            <a:r>
              <a:rPr lang="zh-CN" altLang="en-US" sz="4000" b="1">
                <a:solidFill>
                  <a:srgbClr val="FF0000"/>
                </a:solidFill>
                <a:latin typeface="Arial" panose="020b0604020202020204" pitchFamily="34" charset="0"/>
              </a:rPr>
              <a:t>我国最长湖底隧道</a:t>
            </a:r>
            <a:r>
              <a:rPr lang="zh-CN" altLang="en-US" sz="4000" b="1">
                <a:latin typeface="Arial" panose="020b0604020202020204" pitchFamily="34" charset="0"/>
              </a:rPr>
              <a:t>在武汉开建  </a:t>
            </a:r>
            <a:endParaRPr lang="zh-CN" altLang="en-US" sz="4000" b="1">
              <a:latin typeface="Arial" panose="020b0604020202020204" pitchFamily="34" charset="0"/>
            </a:endParaRPr>
          </a:p>
        </p:txBody>
      </p:sp>
      <p:sp>
        <p:nvSpPr>
          <p:cNvPr id="5" name="TextBox 4"/>
          <p:cNvSpPr txBox="1"/>
          <p:nvPr/>
        </p:nvSpPr>
        <p:spPr>
          <a:xfrm>
            <a:off x="7459345" y="1652905"/>
            <a:ext cx="1426210" cy="4523105"/>
          </a:xfrm>
          <a:prstGeom prst="rect">
            <a:avLst/>
          </a:prstGeom>
          <a:noFill/>
          <a:ln w="9525">
            <a:noFill/>
          </a:ln>
        </p:spPr>
        <p:txBody>
          <a:bodyPr wrap="square">
            <a:spAutoFit/>
          </a:bodyPr>
          <a:lstStyle/>
          <a:p>
            <a:r>
              <a:rPr lang="zh-CN" altLang="en-US" sz="9600" b="1">
                <a:solidFill>
                  <a:srgbClr val="FF00FF"/>
                </a:solidFill>
                <a:latin typeface="Arial" panose="020b0604020202020204" pitchFamily="34" charset="0"/>
              </a:rPr>
              <a:t>主</a:t>
            </a:r>
            <a:endParaRPr lang="en-US" altLang="zh-CN" sz="9600" b="1">
              <a:solidFill>
                <a:srgbClr val="FF00FF"/>
              </a:solidFill>
              <a:latin typeface="Arial" panose="020b0604020202020204" pitchFamily="34" charset="0"/>
            </a:endParaRPr>
          </a:p>
          <a:p>
            <a:r>
              <a:rPr lang="zh-CN" altLang="en-US" sz="9600" b="1">
                <a:solidFill>
                  <a:srgbClr val="FF00FF"/>
                </a:solidFill>
                <a:latin typeface="Arial" panose="020b0604020202020204" pitchFamily="34" charset="0"/>
              </a:rPr>
              <a:t>谓</a:t>
            </a:r>
            <a:endParaRPr lang="en-US" altLang="zh-CN" sz="9600" b="1">
              <a:solidFill>
                <a:srgbClr val="FF00FF"/>
              </a:solidFill>
              <a:latin typeface="Arial" panose="020b0604020202020204" pitchFamily="34" charset="0"/>
            </a:endParaRPr>
          </a:p>
          <a:p>
            <a:r>
              <a:rPr lang="zh-CN" altLang="en-US" sz="9600" b="1">
                <a:solidFill>
                  <a:srgbClr val="FF00FF"/>
                </a:solidFill>
                <a:latin typeface="Arial" panose="020b0604020202020204" pitchFamily="34" charset="0"/>
              </a:rPr>
              <a:t>句</a:t>
            </a:r>
            <a:endParaRPr lang="zh-CN" altLang="en-US" sz="9600" b="1">
              <a:solidFill>
                <a:srgbClr val="FF00FF"/>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236855" y="208915"/>
            <a:ext cx="8364855" cy="6169660"/>
          </a:xfrm>
          <a:prstGeom prst="rect">
            <a:avLst/>
          </a:prstGeom>
          <a:noFill/>
          <a:ln w="9525">
            <a:noFill/>
          </a:ln>
        </p:spPr>
        <p:txBody>
          <a:bodyPr wrap="square">
            <a:spAutoFit/>
          </a:bodyPr>
          <a:lstStyle/>
          <a:p>
            <a:pPr>
              <a:lnSpc>
                <a:spcPts val="4740"/>
              </a:lnSpc>
            </a:pPr>
            <a:r>
              <a:rPr lang="zh-CN" altLang="en-US" sz="3200" b="1">
                <a:solidFill>
                  <a:srgbClr val="0000FF"/>
                </a:solidFill>
                <a:latin typeface="华文行楷" panose="02010800040101010101" pitchFamily="2" charset="-122"/>
                <a:ea typeface="华文行楷" panose="02010800040101010101" pitchFamily="2" charset="-122"/>
                <a:cs typeface="华文行楷" panose="02010800040101010101" pitchFamily="2" charset="-122"/>
                <a:sym typeface="+mn-ea"/>
              </a:rPr>
              <a:t>解题思路：</a:t>
            </a:r>
            <a:endParaRPr lang="zh-CN" altLang="en-US" sz="3200" b="1">
              <a:solidFill>
                <a:srgbClr val="0000FF"/>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a:lnSpc>
                <a:spcPts val="4740"/>
              </a:lnSpc>
            </a:pPr>
            <a:r>
              <a:rPr lang="zh-CN" altLang="en-US"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a:t>
            </a:r>
            <a:r>
              <a:rPr lang="en-US" altLang="zh-CN"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1</a:t>
            </a:r>
            <a:r>
              <a:rPr lang="zh-CN" altLang="en-US"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）筛选信息（如有导语关注导语）</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①</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找出</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新闻的陈述</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对象</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a:t>
            </a:r>
            <a:endParaRPr lang="zh-CN" altLang="en-US" sz="3200" b="1">
              <a:latin typeface="华文行楷" panose="02010800040101010101" pitchFamily="2" charset="-122"/>
              <a:ea typeface="华文行楷" panose="02010800040101010101" pitchFamily="2" charset="-122"/>
              <a:cs typeface="华文行楷" panose="02010800040101010101" pitchFamily="2" charset="-122"/>
            </a:endParaRPr>
          </a:p>
          <a:p>
            <a:pPr marL="0" indent="0">
              <a:lnSpc>
                <a:spcPts val="4740"/>
              </a:lnSpc>
              <a:spcBef>
                <a:spcPct val="0"/>
              </a:spcBef>
              <a:buNone/>
            </a:pPr>
            <a:r>
              <a:rPr lang="zh-CN" altLang="en-US" sz="3200" b="1">
                <a:latin typeface="华文行楷" panose="02010800040101010101" pitchFamily="2" charset="-122"/>
                <a:ea typeface="华文行楷" panose="02010800040101010101" pitchFamily="2" charset="-122"/>
                <a:cs typeface="华文行楷" panose="02010800040101010101" pitchFamily="2" charset="-122"/>
              </a:rPr>
              <a:t>②</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找到</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新闻的主干，即主体</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事件</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a:t>
            </a:r>
            <a:endParaRPr lang="zh-CN" altLang="en-US" sz="3200" b="1">
              <a:latin typeface="华文行楷" panose="02010800040101010101" pitchFamily="2" charset="-122"/>
              <a:ea typeface="华文行楷" panose="02010800040101010101" pitchFamily="2" charset="-122"/>
              <a:cs typeface="华文行楷" panose="02010800040101010101" pitchFamily="2" charset="-122"/>
            </a:endParaRPr>
          </a:p>
          <a:p>
            <a:pPr marL="0" indent="0">
              <a:lnSpc>
                <a:spcPts val="4740"/>
              </a:lnSpc>
              <a:spcBef>
                <a:spcPct val="0"/>
              </a:spcBef>
              <a:buNone/>
            </a:pPr>
            <a:r>
              <a:rPr lang="zh-CN" altLang="en-US"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a:t>
            </a:r>
            <a:r>
              <a:rPr lang="en-US" altLang="zh-CN"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2</a:t>
            </a:r>
            <a:r>
              <a:rPr lang="zh-CN" altLang="en-US"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rPr>
              <a:t>）组织语言，压缩成句</a:t>
            </a:r>
            <a:endParaRPr lang="zh-CN" altLang="en-US" sz="3200" b="1">
              <a:solidFill>
                <a:srgbClr val="009900"/>
              </a:solidFill>
              <a:latin typeface="华文行楷" panose="02010800040101010101" pitchFamily="2" charset="-122"/>
              <a:ea typeface="华文行楷" panose="02010800040101010101" pitchFamily="2" charset="-122"/>
              <a:cs typeface="华文行楷" panose="02010800040101010101" pitchFamily="2" charset="-122"/>
              <a:sym typeface="+mn-ea"/>
            </a:endParaRPr>
          </a:p>
          <a:p>
            <a:pPr marL="0" indent="0">
              <a:lnSpc>
                <a:spcPts val="4740"/>
              </a:lnSpc>
              <a:spcBef>
                <a:spcPct val="0"/>
              </a:spcBef>
              <a:buNone/>
            </a:pP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①句子一般</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采用主谓句</a:t>
            </a: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a:t>
            </a:r>
            <a:endParaRPr lang="en-US" altLang="zh-CN" sz="3200" b="1">
              <a:latin typeface="华文行楷" panose="02010800040101010101" pitchFamily="2" charset="-122"/>
              <a:ea typeface="华文行楷" panose="02010800040101010101" pitchFamily="2" charset="-122"/>
              <a:cs typeface="华文行楷" panose="02010800040101010101" pitchFamily="2" charset="-122"/>
            </a:endParaRPr>
          </a:p>
          <a:p>
            <a:pPr marL="0" indent="0">
              <a:lnSpc>
                <a:spcPts val="4740"/>
              </a:lnSpc>
              <a:spcBef>
                <a:spcPct val="0"/>
              </a:spcBef>
              <a:buNone/>
            </a:pP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②一定要</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概括出最主要的信息</a:t>
            </a: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（对象事件）。</a:t>
            </a:r>
            <a:endParaRPr lang="en-US" altLang="zh-CN" sz="3200" b="1">
              <a:latin typeface="华文行楷" panose="02010800040101010101" pitchFamily="2" charset="-122"/>
              <a:ea typeface="华文行楷" panose="02010800040101010101" pitchFamily="2" charset="-122"/>
              <a:cs typeface="华文行楷" panose="02010800040101010101" pitchFamily="2" charset="-122"/>
            </a:endParaRPr>
          </a:p>
          <a:p>
            <a:pPr marL="0" indent="0">
              <a:lnSpc>
                <a:spcPts val="4740"/>
              </a:lnSpc>
              <a:spcBef>
                <a:spcPct val="0"/>
              </a:spcBef>
              <a:buNone/>
            </a:pP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③在字数允许的情况下，尽量多负载信息</a:t>
            </a:r>
            <a:r>
              <a:rPr lang="en-US" altLang="zh-CN" sz="3200" b="1">
                <a:latin typeface="华文行楷" panose="02010800040101010101" pitchFamily="2" charset="-122"/>
                <a:ea typeface="华文行楷" panose="02010800040101010101" pitchFamily="2" charset="-122"/>
                <a:cs typeface="华文行楷" panose="02010800040101010101" pitchFamily="2" charset="-122"/>
                <a:sym typeface="+mn-ea"/>
              </a:rPr>
              <a:t>(</a:t>
            </a: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方法、措施、意义等）。</a:t>
            </a:r>
            <a:endParaRPr lang="zh-CN" altLang="en-US" sz="3200" b="1">
              <a:latin typeface="华文行楷" panose="02010800040101010101" pitchFamily="2" charset="-122"/>
              <a:ea typeface="华文行楷" panose="02010800040101010101" pitchFamily="2" charset="-122"/>
              <a:cs typeface="华文行楷" panose="02010800040101010101" pitchFamily="2" charset="-122"/>
            </a:endParaRPr>
          </a:p>
          <a:p>
            <a:pPr marL="0" indent="0">
              <a:lnSpc>
                <a:spcPts val="4740"/>
              </a:lnSpc>
              <a:spcBef>
                <a:spcPct val="0"/>
              </a:spcBef>
              <a:buNone/>
            </a:pP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④符合字数要求 </a:t>
            </a:r>
            <a:r>
              <a:rPr lang="en-US" altLang="zh-CN" sz="3200" b="1">
                <a:latin typeface="华文行楷" panose="02010800040101010101" pitchFamily="2" charset="-122"/>
                <a:ea typeface="华文行楷" panose="02010800040101010101" pitchFamily="2" charset="-122"/>
                <a:cs typeface="华文行楷" panose="02010800040101010101" pitchFamily="2" charset="-122"/>
                <a:sym typeface="+mn-ea"/>
              </a:rPr>
              <a:t>,</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末尾不用标点。</a:t>
            </a:r>
            <a:endParaRPr lang="zh-CN" altLang="en-US" sz="3200" b="1">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标题 1"/>
          <p:cNvSpPr>
            <a:spLocks noGrp="1"/>
          </p:cNvSpPr>
          <p:nvPr>
            <p:ph type="title" idx="4294967295"/>
          </p:nvPr>
        </p:nvSpPr>
        <p:spPr>
          <a:xfrm>
            <a:off x="0" y="434340"/>
            <a:ext cx="9144000" cy="2413635"/>
          </a:xfrm>
        </p:spPr>
        <p:txBody>
          <a:bodyPr vert="horz" wrap="square" lIns="91440" tIns="45720" rIns="91440" bIns="45720" anchor="ctr"/>
          <a:lstStyle/>
          <a:p>
            <a:pPr algn="l" eaLnBrk="1" hangingPunct="1"/>
            <a:r>
              <a:rPr lang="zh-CN" altLang="en-US" sz="3200" b="1">
                <a:solidFill>
                  <a:srgbClr val="0000FF"/>
                </a:solidFill>
                <a:latin typeface="黑体" panose="02010609060101010101" pitchFamily="49" charset="-122"/>
                <a:ea typeface="黑体" panose="02010609060101010101" pitchFamily="49" charset="-122"/>
              </a:rPr>
              <a:t>例</a:t>
            </a:r>
            <a:r>
              <a:rPr lang="en-US" altLang="zh-CN" sz="3200" b="1">
                <a:solidFill>
                  <a:srgbClr val="0000FF"/>
                </a:solidFill>
                <a:latin typeface="黑体" panose="02010609060101010101" pitchFamily="49" charset="-122"/>
                <a:ea typeface="黑体" panose="02010609060101010101" pitchFamily="49" charset="-122"/>
              </a:rPr>
              <a:t>1</a:t>
            </a:r>
            <a:r>
              <a:rPr lang="zh-CN" altLang="en-US" sz="3200" b="1">
                <a:solidFill>
                  <a:srgbClr val="0000FF"/>
                </a:solidFill>
                <a:latin typeface="黑体" panose="02010609060101010101" pitchFamily="49" charset="-122"/>
                <a:ea typeface="黑体" panose="02010609060101010101" pitchFamily="49" charset="-122"/>
              </a:rPr>
              <a:t>、为下面这则消息拟个标题</a:t>
            </a:r>
            <a:r>
              <a:rPr lang="en-US" altLang="zh-CN" sz="3200" b="1">
                <a:solidFill>
                  <a:srgbClr val="0000FF"/>
                </a:solidFill>
                <a:latin typeface="黑体" panose="02010609060101010101" pitchFamily="49" charset="-122"/>
                <a:ea typeface="黑体" panose="02010609060101010101" pitchFamily="49" charset="-122"/>
              </a:rPr>
              <a:t>,</a:t>
            </a:r>
            <a:r>
              <a:rPr lang="zh-CN" altLang="en-US" sz="3200" b="1">
                <a:solidFill>
                  <a:srgbClr val="0000FF"/>
                </a:solidFill>
                <a:latin typeface="黑体" panose="02010609060101010101" pitchFamily="49" charset="-122"/>
                <a:ea typeface="黑体" panose="02010609060101010101" pitchFamily="49" charset="-122"/>
              </a:rPr>
              <a:t>限</a:t>
            </a:r>
            <a:r>
              <a:rPr lang="en-US" altLang="zh-CN" sz="3200" b="1">
                <a:solidFill>
                  <a:srgbClr val="0000FF"/>
                </a:solidFill>
                <a:latin typeface="黑体" panose="02010609060101010101" pitchFamily="49" charset="-122"/>
                <a:ea typeface="黑体" panose="02010609060101010101" pitchFamily="49" charset="-122"/>
              </a:rPr>
              <a:t>14</a:t>
            </a:r>
            <a:r>
              <a:rPr lang="zh-CN" altLang="en-US" sz="3200" b="1">
                <a:solidFill>
                  <a:srgbClr val="0000FF"/>
                </a:solidFill>
                <a:latin typeface="黑体" panose="02010609060101010101" pitchFamily="49" charset="-122"/>
                <a:ea typeface="黑体" panose="02010609060101010101" pitchFamily="49" charset="-122"/>
              </a:rPr>
              <a:t>字内。</a:t>
            </a:r>
            <a:br>
              <a:rPr lang="zh-CN" altLang="en-US" sz="3200">
                <a:latin typeface="黑体" panose="02010609060101010101" pitchFamily="49" charset="-122"/>
                <a:ea typeface="黑体" panose="02010609060101010101" pitchFamily="49" charset="-122"/>
              </a:rPr>
            </a:br>
            <a:r>
              <a:rPr lang="zh-CN" altLang="en-US" sz="3200">
                <a:latin typeface="黑体" panose="02010609060101010101" pitchFamily="49" charset="-122"/>
                <a:ea typeface="黑体" panose="02010609060101010101" pitchFamily="49" charset="-122"/>
              </a:rPr>
              <a:t>    </a:t>
            </a:r>
            <a:r>
              <a:rPr lang="en-US" altLang="zh-CN" sz="3200" b="1">
                <a:solidFill>
                  <a:schemeClr val="tx1"/>
                </a:solidFill>
                <a:latin typeface="黑体" panose="02010609060101010101" pitchFamily="49" charset="-122"/>
                <a:ea typeface="黑体" panose="02010609060101010101" pitchFamily="49" charset="-122"/>
              </a:rPr>
              <a:t>3</a:t>
            </a:r>
            <a:r>
              <a:rPr lang="zh-CN" altLang="en-US" sz="3200" b="1">
                <a:solidFill>
                  <a:schemeClr val="tx1"/>
                </a:solidFill>
                <a:latin typeface="黑体" panose="02010609060101010101" pitchFamily="49" charset="-122"/>
                <a:ea typeface="黑体" panose="02010609060101010101" pitchFamily="49" charset="-122"/>
              </a:rPr>
              <a:t>月</a:t>
            </a:r>
            <a:r>
              <a:rPr lang="en-US" altLang="zh-CN" sz="3200" b="1">
                <a:solidFill>
                  <a:schemeClr val="tx1"/>
                </a:solidFill>
                <a:latin typeface="黑体" panose="02010609060101010101" pitchFamily="49" charset="-122"/>
                <a:ea typeface="黑体" panose="02010609060101010101" pitchFamily="49" charset="-122"/>
              </a:rPr>
              <a:t>3</a:t>
            </a:r>
            <a:r>
              <a:rPr lang="zh-CN" altLang="en-US" sz="3200" b="1">
                <a:solidFill>
                  <a:schemeClr val="tx1"/>
                </a:solidFill>
                <a:latin typeface="黑体" panose="02010609060101010101" pitchFamily="49" charset="-122"/>
                <a:ea typeface="黑体" panose="02010609060101010101" pitchFamily="49" charset="-122"/>
              </a:rPr>
              <a:t>日下午</a:t>
            </a:r>
            <a:r>
              <a:rPr lang="en-US" altLang="zh-CN" sz="3200" b="1">
                <a:solidFill>
                  <a:schemeClr val="tx1"/>
                </a:solidFill>
                <a:latin typeface="黑体" panose="02010609060101010101" pitchFamily="49" charset="-122"/>
                <a:ea typeface="黑体" panose="02010609060101010101" pitchFamily="49" charset="-122"/>
              </a:rPr>
              <a:t>,</a:t>
            </a:r>
            <a:r>
              <a:rPr lang="zh-CN" altLang="en-US" sz="3200" b="1">
                <a:solidFill>
                  <a:schemeClr val="tx1"/>
                </a:solidFill>
                <a:latin typeface="黑体" panose="02010609060101010101" pitchFamily="49" charset="-122"/>
                <a:ea typeface="黑体" panose="02010609060101010101" pitchFamily="49" charset="-122"/>
              </a:rPr>
              <a:t>澳门经济司、财政司和水警稽查队联合行动</a:t>
            </a:r>
            <a:r>
              <a:rPr lang="en-US" altLang="zh-CN" sz="3200" b="1">
                <a:solidFill>
                  <a:schemeClr val="tx1"/>
                </a:solidFill>
                <a:latin typeface="黑体" panose="02010609060101010101" pitchFamily="49" charset="-122"/>
                <a:ea typeface="黑体" panose="02010609060101010101" pitchFamily="49" charset="-122"/>
              </a:rPr>
              <a:t>,</a:t>
            </a:r>
            <a:r>
              <a:rPr lang="zh-CN" altLang="en-US" sz="3200" b="1">
                <a:solidFill>
                  <a:schemeClr val="tx1"/>
                </a:solidFill>
                <a:latin typeface="黑体" panose="02010609060101010101" pitchFamily="49" charset="-122"/>
                <a:ea typeface="黑体" panose="02010609060101010101" pitchFamily="49" charset="-122"/>
              </a:rPr>
              <a:t>公开销毁了在最近两年中缉获并已完成了行政或司法检控程序的盗版光盘约</a:t>
            </a:r>
            <a:r>
              <a:rPr lang="en-US" altLang="zh-CN" sz="3200" b="1">
                <a:solidFill>
                  <a:schemeClr val="tx1"/>
                </a:solidFill>
                <a:latin typeface="黑体" panose="02010609060101010101" pitchFamily="49" charset="-122"/>
                <a:ea typeface="黑体" panose="02010609060101010101" pitchFamily="49" charset="-122"/>
              </a:rPr>
              <a:t>100</a:t>
            </a:r>
            <a:r>
              <a:rPr lang="zh-CN" altLang="en-US" sz="3200" b="1">
                <a:solidFill>
                  <a:schemeClr val="tx1"/>
                </a:solidFill>
                <a:latin typeface="黑体" panose="02010609060101010101" pitchFamily="49" charset="-122"/>
                <a:ea typeface="黑体" panose="02010609060101010101" pitchFamily="49" charset="-122"/>
              </a:rPr>
              <a:t>万张。这是澳门官方首次采取这种行动。 </a:t>
            </a:r>
            <a:endParaRPr lang="zh-CN" altLang="en-US" sz="3200" b="1">
              <a:solidFill>
                <a:schemeClr val="tx1"/>
              </a:solidFill>
            </a:endParaRPr>
          </a:p>
        </p:txBody>
      </p:sp>
      <p:cxnSp>
        <p:nvCxnSpPr>
          <p:cNvPr id="13" name="直接连接符 12"/>
          <p:cNvCxnSpPr/>
          <p:nvPr/>
        </p:nvCxnSpPr>
        <p:spPr>
          <a:xfrm rot="10800000">
            <a:off x="214313" y="4500563"/>
            <a:ext cx="142875" cy="1588"/>
          </a:xfrm>
          <a:prstGeom prst="line">
            <a:avLst/>
          </a:prstGeom>
        </p:spPr>
        <p:style>
          <a:lnRef idx="1">
            <a:schemeClr val="accent1"/>
          </a:lnRef>
          <a:fillRef idx="0">
            <a:schemeClr val="accent1"/>
          </a:fillRef>
          <a:effectRef idx="0">
            <a:schemeClr val="accent1"/>
          </a:effectRef>
          <a:fontRef idx="minor">
            <a:schemeClr val="tx1"/>
          </a:fontRef>
        </p:style>
      </p:cxnSp>
      <p:sp>
        <p:nvSpPr>
          <p:cNvPr id="19470" name="Rectangle 14"/>
          <p:cNvSpPr/>
          <p:nvPr/>
        </p:nvSpPr>
        <p:spPr>
          <a:xfrm>
            <a:off x="214948" y="5046345"/>
            <a:ext cx="8713787" cy="1274763"/>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20000"/>
              </a:spcBef>
              <a:buClr>
                <a:schemeClr val="hlink"/>
              </a:buClr>
              <a:buFont typeface="Wingdings" panose="05000000000000000000" pitchFamily="2" charset="2"/>
            </a:pPr>
            <a:r>
              <a:rPr lang="zh-CN" altLang="en-US" sz="4000" b="1">
                <a:solidFill>
                  <a:srgbClr val="0000FF"/>
                </a:solidFill>
                <a:latin typeface="Arial" panose="020b0604020202020204" pitchFamily="34" charset="0"/>
              </a:rPr>
              <a:t>答案：</a:t>
            </a:r>
            <a:r>
              <a:rPr lang="zh-CN" altLang="en-US" sz="4000" b="1">
                <a:solidFill>
                  <a:srgbClr val="FF0000"/>
                </a:solidFill>
                <a:latin typeface="Arial" panose="020b0604020202020204" pitchFamily="34" charset="0"/>
              </a:rPr>
              <a:t>澳门官方首次公开销毁盗版光盘</a:t>
            </a:r>
            <a:endParaRPr lang="zh-CN" altLang="en-US" sz="4000" b="1">
              <a:latin typeface="Arial" panose="020b0604020202020204" pitchFamily="34" charset="0"/>
            </a:endParaRPr>
          </a:p>
        </p:txBody>
      </p:sp>
      <p:sp>
        <p:nvSpPr>
          <p:cNvPr id="19471" name="Text Box 15"/>
          <p:cNvSpPr txBox="1"/>
          <p:nvPr/>
        </p:nvSpPr>
        <p:spPr>
          <a:xfrm>
            <a:off x="215265" y="3132455"/>
            <a:ext cx="1655763" cy="1739900"/>
          </a:xfrm>
          <a:prstGeom prst="rect">
            <a:avLst/>
          </a:prstGeom>
          <a:noFill/>
          <a:ln w="9525">
            <a:noFill/>
          </a:ln>
        </p:spPr>
        <p:txBody>
          <a:bodyPr>
            <a:spAutoFit/>
          </a:bodyPr>
          <a:lstStyle/>
          <a:p>
            <a:r>
              <a:rPr lang="zh-CN" altLang="en-US" sz="3600" b="1">
                <a:solidFill>
                  <a:srgbClr val="009900"/>
                </a:solidFill>
                <a:latin typeface="Arial" panose="020b0604020202020204" pitchFamily="34" charset="0"/>
              </a:rPr>
              <a:t>对象：</a:t>
            </a:r>
            <a:endParaRPr lang="zh-CN" altLang="en-US" sz="3600" b="1">
              <a:solidFill>
                <a:srgbClr val="009900"/>
              </a:solidFill>
              <a:latin typeface="Arial" panose="020b0604020202020204" pitchFamily="34" charset="0"/>
            </a:endParaRPr>
          </a:p>
          <a:p>
            <a:endParaRPr lang="zh-CN" altLang="en-US" sz="3600" b="1">
              <a:latin typeface="Arial" panose="020b0604020202020204" pitchFamily="34" charset="0"/>
            </a:endParaRPr>
          </a:p>
          <a:p>
            <a:r>
              <a:rPr lang="zh-CN" altLang="en-US" sz="3600" b="1">
                <a:solidFill>
                  <a:srgbClr val="009900"/>
                </a:solidFill>
                <a:latin typeface="Arial" panose="020b0604020202020204" pitchFamily="34" charset="0"/>
              </a:rPr>
              <a:t>事件：</a:t>
            </a:r>
            <a:endParaRPr lang="zh-CN" altLang="en-US" sz="3600" b="1">
              <a:solidFill>
                <a:srgbClr val="009900"/>
              </a:solidFill>
              <a:latin typeface="Arial" panose="020b0604020202020204" pitchFamily="34" charset="0"/>
            </a:endParaRPr>
          </a:p>
        </p:txBody>
      </p:sp>
      <p:sp>
        <p:nvSpPr>
          <p:cNvPr id="19472" name="Text Box 16"/>
          <p:cNvSpPr txBox="1"/>
          <p:nvPr/>
        </p:nvSpPr>
        <p:spPr>
          <a:xfrm>
            <a:off x="1973263" y="3074670"/>
            <a:ext cx="2243137" cy="708025"/>
          </a:xfrm>
          <a:prstGeom prst="rect">
            <a:avLst/>
          </a:prstGeom>
          <a:noFill/>
          <a:ln w="9525">
            <a:noFill/>
          </a:ln>
        </p:spPr>
        <p:txBody>
          <a:bodyPr wrap="none">
            <a:spAutoFit/>
          </a:bodyPr>
          <a:lstStyle/>
          <a:p>
            <a:r>
              <a:rPr lang="zh-CN" altLang="en-US" sz="4000" b="1">
                <a:solidFill>
                  <a:srgbClr val="0000FF"/>
                </a:solidFill>
                <a:latin typeface="Arial" panose="020b0604020202020204" pitchFamily="34" charset="0"/>
              </a:rPr>
              <a:t>澳门官方</a:t>
            </a:r>
            <a:endParaRPr lang="zh-CN" altLang="en-US" sz="4000" b="1">
              <a:solidFill>
                <a:srgbClr val="0000FF"/>
              </a:solidFill>
              <a:latin typeface="Arial" panose="020b0604020202020204" pitchFamily="34" charset="0"/>
            </a:endParaRPr>
          </a:p>
        </p:txBody>
      </p:sp>
      <p:sp>
        <p:nvSpPr>
          <p:cNvPr id="19473" name="Text Box 17"/>
          <p:cNvSpPr txBox="1"/>
          <p:nvPr/>
        </p:nvSpPr>
        <p:spPr>
          <a:xfrm>
            <a:off x="2616200" y="4164330"/>
            <a:ext cx="5384800" cy="708025"/>
          </a:xfrm>
          <a:prstGeom prst="rect">
            <a:avLst/>
          </a:prstGeom>
          <a:noFill/>
          <a:ln w="9525">
            <a:noFill/>
          </a:ln>
        </p:spPr>
        <p:txBody>
          <a:bodyPr>
            <a:spAutoFit/>
          </a:bodyPr>
          <a:lstStyle/>
          <a:p>
            <a:r>
              <a:rPr lang="zh-CN" altLang="en-US" sz="4000" b="1">
                <a:solidFill>
                  <a:srgbClr val="0000FF"/>
                </a:solidFill>
                <a:latin typeface="Arial" panose="020b0604020202020204" pitchFamily="34" charset="0"/>
              </a:rPr>
              <a:t>公开销毁盗版光盘</a:t>
            </a:r>
            <a:endParaRPr lang="zh-CN" altLang="en-US" sz="4000" b="1">
              <a:solidFill>
                <a:srgbClr val="0000FF"/>
              </a:solidFill>
              <a:latin typeface="Arial" panose="020b0604020202020204" pitchFamily="34" charset="0"/>
            </a:endParaRPr>
          </a:p>
        </p:txBody>
      </p:sp>
      <p:cxnSp>
        <p:nvCxnSpPr>
          <p:cNvPr id="11" name="直接连接符 10"/>
          <p:cNvCxnSpPr/>
          <p:nvPr/>
        </p:nvCxnSpPr>
        <p:spPr>
          <a:xfrm>
            <a:off x="2616200" y="2626360"/>
            <a:ext cx="785813" cy="1588"/>
          </a:xfrm>
          <a:prstGeom prst="line">
            <a:avLst/>
          </a:prstGeom>
          <a:ln w="38100">
            <a:solidFill>
              <a:srgbClr val="FF00FF"/>
            </a:solidFill>
          </a:ln>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1550988" y="4147503"/>
            <a:ext cx="1211262" cy="708025"/>
          </a:xfrm>
          <a:prstGeom prst="rect">
            <a:avLst/>
          </a:prstGeom>
          <a:noFill/>
          <a:ln w="9525">
            <a:noFill/>
          </a:ln>
        </p:spPr>
        <p:txBody>
          <a:bodyPr wrap="none">
            <a:spAutoFit/>
          </a:bodyPr>
          <a:lstStyle/>
          <a:p>
            <a:r>
              <a:rPr lang="zh-CN" altLang="en-US" sz="4000" b="1">
                <a:solidFill>
                  <a:srgbClr val="FF00FF"/>
                </a:solidFill>
                <a:latin typeface="Arial" panose="020b0604020202020204" pitchFamily="34" charset="0"/>
              </a:rPr>
              <a:t>首次</a:t>
            </a:r>
            <a:endParaRPr lang="zh-CN" altLang="en-US" sz="4000" b="1">
              <a:solidFill>
                <a:srgbClr val="FF00FF"/>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71"/>
                                        </p:tgtEl>
                                        <p:attrNameLst>
                                          <p:attrName>style.visibility</p:attrName>
                                        </p:attrNameLst>
                                      </p:cBhvr>
                                      <p:to>
                                        <p:strVal val="visible"/>
                                      </p:to>
                                    </p:set>
                                    <p:anim calcmode="lin" valueType="num">
                                      <p:cBhvr additive="base">
                                        <p:cTn id="7" dur="500" fill="hold"/>
                                        <p:tgtEl>
                                          <p:spTgt spid="19471"/>
                                        </p:tgtEl>
                                        <p:attrNameLst>
                                          <p:attrName>ppt_x</p:attrName>
                                        </p:attrNameLst>
                                      </p:cBhvr>
                                      <p:tavLst>
                                        <p:tav tm="0">
                                          <p:val>
                                            <p:strVal val="#ppt_x"/>
                                          </p:val>
                                        </p:tav>
                                        <p:tav tm="100000">
                                          <p:val>
                                            <p:strVal val="#ppt_x"/>
                                          </p:val>
                                        </p:tav>
                                      </p:tavLst>
                                    </p:anim>
                                    <p:anim calcmode="lin" valueType="num">
                                      <p:cBhvr additive="base">
                                        <p:cTn id="8" dur="500" fill="hold"/>
                                        <p:tgtEl>
                                          <p:spTgt spid="1947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72"/>
                                        </p:tgtEl>
                                        <p:attrNameLst>
                                          <p:attrName>style.visibility</p:attrName>
                                        </p:attrNameLst>
                                      </p:cBhvr>
                                      <p:to>
                                        <p:strVal val="visible"/>
                                      </p:to>
                                    </p:set>
                                    <p:anim calcmode="lin" valueType="num">
                                      <p:cBhvr additive="base">
                                        <p:cTn id="13" dur="500" fill="hold"/>
                                        <p:tgtEl>
                                          <p:spTgt spid="19472"/>
                                        </p:tgtEl>
                                        <p:attrNameLst>
                                          <p:attrName>ppt_x</p:attrName>
                                        </p:attrNameLst>
                                      </p:cBhvr>
                                      <p:tavLst>
                                        <p:tav tm="0">
                                          <p:val>
                                            <p:strVal val="#ppt_x"/>
                                          </p:val>
                                        </p:tav>
                                        <p:tav tm="100000">
                                          <p:val>
                                            <p:strVal val="#ppt_x"/>
                                          </p:val>
                                        </p:tav>
                                      </p:tavLst>
                                    </p:anim>
                                    <p:anim calcmode="lin" valueType="num">
                                      <p:cBhvr additive="base">
                                        <p:cTn id="14" dur="500" fill="hold"/>
                                        <p:tgtEl>
                                          <p:spTgt spid="194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73"/>
                                        </p:tgtEl>
                                        <p:attrNameLst>
                                          <p:attrName>style.visibility</p:attrName>
                                        </p:attrNameLst>
                                      </p:cBhvr>
                                      <p:to>
                                        <p:strVal val="visible"/>
                                      </p:to>
                                    </p:set>
                                    <p:anim calcmode="lin" valueType="num">
                                      <p:cBhvr additive="base">
                                        <p:cTn id="19" dur="500" fill="hold"/>
                                        <p:tgtEl>
                                          <p:spTgt spid="19473"/>
                                        </p:tgtEl>
                                        <p:attrNameLst>
                                          <p:attrName>ppt_x</p:attrName>
                                        </p:attrNameLst>
                                      </p:cBhvr>
                                      <p:tavLst>
                                        <p:tav tm="0">
                                          <p:val>
                                            <p:strVal val="#ppt_x"/>
                                          </p:val>
                                        </p:tav>
                                        <p:tav tm="100000">
                                          <p:val>
                                            <p:strVal val="#ppt_x"/>
                                          </p:val>
                                        </p:tav>
                                      </p:tavLst>
                                    </p:anim>
                                    <p:anim calcmode="lin" valueType="num">
                                      <p:cBhvr additive="base">
                                        <p:cTn id="20" dur="500" fill="hold"/>
                                        <p:tgtEl>
                                          <p:spTgt spid="1947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470"/>
                                        </p:tgtEl>
                                        <p:attrNameLst>
                                          <p:attrName>style.visibility</p:attrName>
                                        </p:attrNameLst>
                                      </p:cBhvr>
                                      <p:to>
                                        <p:strVal val="visible"/>
                                      </p:to>
                                    </p:set>
                                    <p:anim calcmode="lin" valueType="num">
                                      <p:cBhvr additive="base">
                                        <p:cTn id="35" dur="500" fill="hold"/>
                                        <p:tgtEl>
                                          <p:spTgt spid="19470"/>
                                        </p:tgtEl>
                                        <p:attrNameLst>
                                          <p:attrName>ppt_x</p:attrName>
                                        </p:attrNameLst>
                                      </p:cBhvr>
                                      <p:tavLst>
                                        <p:tav tm="0">
                                          <p:val>
                                            <p:strVal val="#ppt_x"/>
                                          </p:val>
                                        </p:tav>
                                        <p:tav tm="100000">
                                          <p:val>
                                            <p:strVal val="#ppt_x"/>
                                          </p:val>
                                        </p:tav>
                                      </p:tavLst>
                                    </p:anim>
                                    <p:anim calcmode="lin" valueType="num">
                                      <p:cBhvr additive="base">
                                        <p:cTn id="36" dur="500" fill="hold"/>
                                        <p:tgtEl>
                                          <p:spTgt spid="194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0" grpId="0"/>
      <p:bldP spid="19471" grpId="0"/>
      <p:bldP spid="19472" grpId="0"/>
      <p:bldP spid="19473" grpId="0"/>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矩形 1"/>
          <p:cNvSpPr/>
          <p:nvPr/>
        </p:nvSpPr>
        <p:spPr>
          <a:xfrm>
            <a:off x="0" y="0"/>
            <a:ext cx="9144000" cy="6965315"/>
          </a:xfrm>
          <a:prstGeom prst="rect">
            <a:avLst/>
          </a:prstGeom>
          <a:noFill/>
          <a:ln w="9525">
            <a:noFill/>
          </a:ln>
        </p:spPr>
        <p:txBody>
          <a:bodyPr>
            <a:spAutoFit/>
          </a:bodyPr>
          <a:lstStyle/>
          <a:p>
            <a:pPr algn="just">
              <a:lnSpc>
                <a:spcPts val="3200"/>
              </a:lnSpc>
            </a:pPr>
            <a:r>
              <a:rPr lang="zh-CN" altLang="en-US" sz="2800" b="1">
                <a:solidFill>
                  <a:srgbClr val="0000FF"/>
                </a:solidFill>
                <a:latin typeface="宋体" panose="02010600030101010101" pitchFamily="2" charset="-122"/>
              </a:rPr>
              <a:t>   例</a:t>
            </a:r>
            <a:r>
              <a:rPr lang="en-US" altLang="zh-CN" sz="2800" b="1">
                <a:solidFill>
                  <a:srgbClr val="0000FF"/>
                </a:solidFill>
                <a:latin typeface="宋体" panose="02010600030101010101" pitchFamily="2" charset="-122"/>
              </a:rPr>
              <a:t>2</a:t>
            </a:r>
            <a:r>
              <a:rPr lang="zh-CN" altLang="en-US" sz="2800" b="1">
                <a:solidFill>
                  <a:srgbClr val="0000FF"/>
                </a:solidFill>
                <a:latin typeface="宋体" panose="02010600030101010101" pitchFamily="2" charset="-122"/>
              </a:rPr>
              <a:t>、给下面这则新闻</a:t>
            </a:r>
            <a:r>
              <a:rPr lang="zh-CN" altLang="en-US" sz="2800" b="1">
                <a:solidFill>
                  <a:srgbClr val="FF0000"/>
                </a:solidFill>
                <a:latin typeface="宋体" panose="02010600030101010101" pitchFamily="2" charset="-122"/>
              </a:rPr>
              <a:t>拟写一个标题</a:t>
            </a:r>
            <a:r>
              <a:rPr lang="zh-CN" altLang="en-US" sz="2800" b="1">
                <a:latin typeface="宋体" panose="02010600030101010101" pitchFamily="2" charset="-122"/>
              </a:rPr>
              <a:t>（不超过</a:t>
            </a:r>
            <a:r>
              <a:rPr lang="en-US" altLang="zh-CN" sz="2800" b="1">
                <a:solidFill>
                  <a:srgbClr val="FF0000"/>
                </a:solidFill>
                <a:latin typeface="宋体" panose="02010600030101010101" pitchFamily="2" charset="-122"/>
              </a:rPr>
              <a:t>12</a:t>
            </a:r>
            <a:r>
              <a:rPr lang="zh-CN" altLang="en-US" sz="2800" b="1">
                <a:solidFill>
                  <a:srgbClr val="FF0000"/>
                </a:solidFill>
                <a:latin typeface="宋体" panose="02010600030101010101" pitchFamily="2" charset="-122"/>
              </a:rPr>
              <a:t>字</a:t>
            </a:r>
            <a:r>
              <a:rPr lang="zh-CN" altLang="en-US" sz="2800" b="1">
                <a:latin typeface="宋体" panose="02010600030101010101" pitchFamily="2" charset="-122"/>
              </a:rPr>
              <a:t>）。</a:t>
            </a:r>
            <a:endParaRPr lang="zh-CN" altLang="en-US" sz="2800" b="1">
              <a:latin typeface="宋体" panose="02010600030101010101" pitchFamily="2" charset="-122"/>
            </a:endParaRPr>
          </a:p>
          <a:p>
            <a:pPr algn="just">
              <a:lnSpc>
                <a:spcPts val="3600"/>
              </a:lnSpc>
            </a:pPr>
            <a:r>
              <a:rPr lang="zh-CN" altLang="en-US" sz="3200" b="1">
                <a:latin typeface="宋体" panose="02010600030101010101" pitchFamily="2" charset="-122"/>
              </a:rPr>
              <a:t>  卫生部</a:t>
            </a:r>
            <a:r>
              <a:rPr lang="en-US" altLang="zh-CN" sz="3200" b="1">
                <a:latin typeface="宋体" panose="02010600030101010101" pitchFamily="2" charset="-122"/>
              </a:rPr>
              <a:t>4</a:t>
            </a:r>
            <a:r>
              <a:rPr lang="zh-CN" altLang="en-US" sz="3200" b="1">
                <a:latin typeface="宋体" panose="02010600030101010101" pitchFamily="2" charset="-122"/>
              </a:rPr>
              <a:t>月</a:t>
            </a:r>
            <a:r>
              <a:rPr lang="en-US" altLang="zh-CN" sz="3200" b="1">
                <a:latin typeface="宋体" panose="02010600030101010101" pitchFamily="2" charset="-122"/>
              </a:rPr>
              <a:t>30</a:t>
            </a:r>
            <a:r>
              <a:rPr lang="zh-CN" altLang="en-US" sz="3200" b="1">
                <a:latin typeface="宋体" panose="02010600030101010101" pitchFamily="2" charset="-122"/>
              </a:rPr>
              <a:t>日发出公告，决定撤销全国牙病防治指导组，同时将在疾病预防控制局成立口腔卫生处，负责全国牙病防治管理工作。</a:t>
            </a:r>
            <a:endParaRPr lang="en-US" altLang="zh-CN" sz="3200" b="1">
              <a:latin typeface="宋体" panose="02010600030101010101" pitchFamily="2" charset="-122"/>
            </a:endParaRPr>
          </a:p>
          <a:p>
            <a:pPr algn="just">
              <a:lnSpc>
                <a:spcPts val="3600"/>
              </a:lnSpc>
            </a:pPr>
            <a:r>
              <a:rPr lang="en-US" altLang="zh-CN" sz="3200" b="1">
                <a:latin typeface="宋体" panose="02010600030101010101" pitchFamily="2" charset="-122"/>
              </a:rPr>
              <a:t>   </a:t>
            </a:r>
            <a:r>
              <a:rPr lang="zh-CN" altLang="en-US" sz="3200" b="1">
                <a:latin typeface="宋体" panose="02010600030101010101" pitchFamily="2" charset="-122"/>
              </a:rPr>
              <a:t>据介绍，全国牙防组是</a:t>
            </a:r>
            <a:r>
              <a:rPr lang="en-US" altLang="zh-CN" sz="3200" b="1">
                <a:latin typeface="宋体" panose="02010600030101010101" pitchFamily="2" charset="-122"/>
              </a:rPr>
              <a:t>1988</a:t>
            </a:r>
            <a:r>
              <a:rPr lang="zh-CN" altLang="en-US" sz="3200" b="1">
                <a:latin typeface="宋体" panose="02010600030101010101" pitchFamily="2" charset="-122"/>
              </a:rPr>
              <a:t>年经卫生部批准成立的牙病防治组织。牙防组自成立以来，在改善大众口腔健康状况、提高群众自我口腔保健水平、监测口腔疾病发展等方面都发挥了积极作用。</a:t>
            </a:r>
            <a:endParaRPr lang="en-US" altLang="zh-CN" sz="3200" b="1">
              <a:latin typeface="宋体" panose="02010600030101010101" pitchFamily="2" charset="-122"/>
            </a:endParaRPr>
          </a:p>
          <a:p>
            <a:pPr algn="just">
              <a:lnSpc>
                <a:spcPts val="3600"/>
              </a:lnSpc>
            </a:pPr>
            <a:r>
              <a:rPr lang="en-US" altLang="zh-CN" sz="3200" b="1">
                <a:latin typeface="宋体" panose="02010600030101010101" pitchFamily="2" charset="-122"/>
              </a:rPr>
              <a:t>   </a:t>
            </a:r>
            <a:r>
              <a:rPr lang="zh-CN" altLang="en-US" sz="3200" b="1">
                <a:latin typeface="宋体" panose="02010600030101010101" pitchFamily="2" charset="-122"/>
              </a:rPr>
              <a:t>公告指出，随着近年来政府公共服务职能的不断强化和行业民间组织的快速发展，牙防组已难以适应卫生事业发展的要求，卫生部决定予以撤销。牙防组撤销后，原承担的工作由卫生部统一安排，群众性牙病预防保健技术工作和有关事务性管理工作，将以委托形式交专业社团或机构承担。                               </a:t>
            </a:r>
            <a:r>
              <a:rPr lang="zh-CN" altLang="en-US" sz="3600" b="1">
                <a:latin typeface="宋体" panose="02010600030101010101" pitchFamily="2" charset="-122"/>
              </a:rPr>
              <a:t> </a:t>
            </a:r>
            <a:r>
              <a:rPr lang="zh-CN" altLang="en-US" sz="3600" b="1">
                <a:latin typeface="Arial" panose="020b0604020202020204" pitchFamily="34" charset="0"/>
              </a:rPr>
              <a:t>   </a:t>
            </a:r>
            <a:endParaRPr lang="zh-CN" altLang="en-US" sz="3600" b="1">
              <a:latin typeface="Arial" panose="020b0604020202020204" pitchFamily="34" charset="0"/>
            </a:endParaRPr>
          </a:p>
        </p:txBody>
      </p:sp>
      <p:cxnSp>
        <p:nvCxnSpPr>
          <p:cNvPr id="7" name="直接连接符 6"/>
          <p:cNvCxnSpPr/>
          <p:nvPr/>
        </p:nvCxnSpPr>
        <p:spPr>
          <a:xfrm rot="10800000" flipV="1">
            <a:off x="928688" y="857250"/>
            <a:ext cx="785813" cy="714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0063" y="928688"/>
            <a:ext cx="1143000" cy="1588"/>
          </a:xfrm>
          <a:prstGeom prst="line">
            <a:avLst/>
          </a:prstGeom>
          <a:ln w="57150">
            <a:solidFill>
              <a:srgbClr val="CC3300"/>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5357813" y="857250"/>
            <a:ext cx="3571875" cy="1588"/>
          </a:xfrm>
          <a:prstGeom prst="line">
            <a:avLst/>
          </a:prstGeom>
          <a:ln w="57150">
            <a:solidFill>
              <a:srgbClr val="CC33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0" y="1357313"/>
            <a:ext cx="1857375" cy="1588"/>
          </a:xfrm>
          <a:prstGeom prst="line">
            <a:avLst/>
          </a:prstGeom>
          <a:ln w="57150">
            <a:solidFill>
              <a:srgbClr val="CC3300"/>
            </a:solidFill>
          </a:ln>
        </p:spPr>
        <p:style>
          <a:lnRef idx="1">
            <a:schemeClr val="accent1"/>
          </a:lnRef>
          <a:fillRef idx="0">
            <a:schemeClr val="accent1"/>
          </a:fillRef>
          <a:effectRef idx="0">
            <a:schemeClr val="accent1"/>
          </a:effectRef>
          <a:fontRef idx="minor">
            <a:schemeClr val="tx1"/>
          </a:fontRef>
        </p:style>
      </p:cxnSp>
      <p:sp>
        <p:nvSpPr>
          <p:cNvPr id="17417" name="AutoShape 9"/>
          <p:cNvSpPr/>
          <p:nvPr/>
        </p:nvSpPr>
        <p:spPr>
          <a:xfrm>
            <a:off x="1763713" y="0"/>
            <a:ext cx="2160587" cy="720725"/>
          </a:xfrm>
          <a:prstGeom prst="cloudCallout">
            <a:avLst>
              <a:gd name="adj1" fmla="val -47356"/>
              <a:gd name="adj2" fmla="val 61454"/>
            </a:avLst>
          </a:prstGeom>
          <a:solidFill>
            <a:schemeClr val="accent2"/>
          </a:solidFill>
          <a:ln w="9525" cap="flat" cmpd="sng">
            <a:solidFill>
              <a:schemeClr val="tx1"/>
            </a:solidFill>
            <a:prstDash val="solid"/>
            <a:headEnd type="none" w="med" len="med"/>
            <a:tailEnd type="none" w="med" len="med"/>
          </a:ln>
        </p:spPr>
        <p:txBody>
          <a:bodyPr/>
          <a:lstStyle/>
          <a:p>
            <a:pPr algn="ctr"/>
            <a:r>
              <a:rPr lang="zh-CN" altLang="en-US" sz="3600" b="1">
                <a:latin typeface="Arial" panose="020b0604020202020204" pitchFamily="34" charset="0"/>
              </a:rPr>
              <a:t>对象</a:t>
            </a:r>
            <a:endParaRPr lang="zh-CN" altLang="en-US" sz="3600" b="1">
              <a:latin typeface="Arial" panose="020b0604020202020204" pitchFamily="34" charset="0"/>
            </a:endParaRPr>
          </a:p>
        </p:txBody>
      </p:sp>
      <p:sp>
        <p:nvSpPr>
          <p:cNvPr id="17418" name="AutoShape 10"/>
          <p:cNvSpPr/>
          <p:nvPr/>
        </p:nvSpPr>
        <p:spPr>
          <a:xfrm>
            <a:off x="1908175" y="908050"/>
            <a:ext cx="1943100" cy="936625"/>
          </a:xfrm>
          <a:prstGeom prst="cloudCallout">
            <a:avLst>
              <a:gd name="adj1" fmla="val -47060"/>
              <a:gd name="adj2" fmla="val 28134"/>
            </a:avLst>
          </a:prstGeom>
          <a:solidFill>
            <a:schemeClr val="accent1"/>
          </a:solidFill>
          <a:ln w="9525" cap="flat" cmpd="sng">
            <a:solidFill>
              <a:schemeClr val="tx1"/>
            </a:solidFill>
            <a:prstDash val="solid"/>
            <a:headEnd type="none" w="med" len="med"/>
            <a:tailEnd type="none" w="med" len="med"/>
          </a:ln>
        </p:spPr>
        <p:txBody>
          <a:bodyPr/>
          <a:lstStyle/>
          <a:p>
            <a:pPr algn="ctr"/>
            <a:r>
              <a:rPr lang="zh-CN" altLang="en-US" sz="3600" b="1">
                <a:latin typeface="Arial" panose="020b0604020202020204" pitchFamily="34" charset="0"/>
              </a:rPr>
              <a:t>事件</a:t>
            </a:r>
            <a:endParaRPr lang="zh-CN" altLang="en-US" sz="3600" b="1">
              <a:latin typeface="Arial" panose="020b0604020202020204" pitchFamily="34" charset="0"/>
            </a:endParaRPr>
          </a:p>
        </p:txBody>
      </p:sp>
      <p:sp>
        <p:nvSpPr>
          <p:cNvPr id="17419" name="Oval 11"/>
          <p:cNvSpPr>
            <a:spLocks noChangeArrowheads="1"/>
          </p:cNvSpPr>
          <p:nvPr/>
        </p:nvSpPr>
        <p:spPr bwMode="auto">
          <a:xfrm>
            <a:off x="1143000" y="1905000"/>
            <a:ext cx="6705600" cy="3352800"/>
          </a:xfrm>
          <a:prstGeom prst="ellipse">
            <a:avLst/>
          </a:prstGeom>
          <a:solidFill>
            <a:schemeClr val="accent1">
              <a:lumMod val="90000"/>
            </a:schemeClr>
          </a:solidFill>
          <a:ln w="9525">
            <a:solidFill>
              <a:schemeClr val="hlink"/>
            </a:solidFill>
            <a:round/>
          </a:ln>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标题：</a:t>
            </a:r>
            <a:endParaRPr kumimoji="0" lang="zh-CN" altLang="en-US" sz="40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卫生部撤销全国牙防组 </a:t>
            </a:r>
            <a:endParaRPr kumimoji="0" lang="zh-CN" altLang="en-US" sz="40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6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cxnSp>
        <p:nvCxnSpPr>
          <p:cNvPr id="16" name="直接连接符 15"/>
          <p:cNvCxnSpPr/>
          <p:nvPr/>
        </p:nvCxnSpPr>
        <p:spPr>
          <a:xfrm>
            <a:off x="5357813" y="714375"/>
            <a:ext cx="714375" cy="1588"/>
          </a:xfrm>
          <a:prstGeom prst="line">
            <a:avLst/>
          </a:prstGeom>
          <a:ln w="120650">
            <a:solidFill>
              <a:srgbClr val="FF00FF"/>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rot="5400000" flipH="1" flipV="1">
            <a:off x="8358188" y="500063"/>
            <a:ext cx="285750" cy="285750"/>
          </a:xfrm>
          <a:prstGeom prst="line">
            <a:avLst/>
          </a:prstGeom>
          <a:ln w="114300">
            <a:solidFill>
              <a:srgbClr val="FF00FF"/>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285750" y="1143000"/>
            <a:ext cx="928688" cy="1588"/>
          </a:xfrm>
          <a:prstGeom prst="line">
            <a:avLst/>
          </a:prstGeom>
          <a:ln w="114300">
            <a:solidFill>
              <a:srgbClr val="FF00FF"/>
            </a:solidFill>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7"/>
                                        </p:tgtEl>
                                        <p:attrNameLst>
                                          <p:attrName>style.visibility</p:attrName>
                                        </p:attrNameLst>
                                      </p:cBhvr>
                                      <p:to>
                                        <p:strVal val="visible"/>
                                      </p:to>
                                    </p:set>
                                    <p:anim calcmode="lin" valueType="num">
                                      <p:cBhvr additive="base">
                                        <p:cTn id="13" dur="500" fill="hold"/>
                                        <p:tgtEl>
                                          <p:spTgt spid="17417"/>
                                        </p:tgtEl>
                                        <p:attrNameLst>
                                          <p:attrName>ppt_x</p:attrName>
                                        </p:attrNameLst>
                                      </p:cBhvr>
                                      <p:tavLst>
                                        <p:tav tm="0">
                                          <p:val>
                                            <p:strVal val="#ppt_x"/>
                                          </p:val>
                                        </p:tav>
                                        <p:tav tm="100000">
                                          <p:val>
                                            <p:strVal val="#ppt_x"/>
                                          </p:val>
                                        </p:tav>
                                      </p:tavLst>
                                    </p:anim>
                                    <p:anim calcmode="lin" valueType="num">
                                      <p:cBhvr additive="base">
                                        <p:cTn id="14" dur="500" fill="hold"/>
                                        <p:tgtEl>
                                          <p:spTgt spid="1741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7418"/>
                                        </p:tgtEl>
                                        <p:attrNameLst>
                                          <p:attrName>style.visibility</p:attrName>
                                        </p:attrNameLst>
                                      </p:cBhvr>
                                      <p:to>
                                        <p:strVal val="visible"/>
                                      </p:to>
                                    </p:set>
                                    <p:anim calcmode="lin" valueType="num">
                                      <p:cBhvr additive="base">
                                        <p:cTn id="29" dur="500" fill="hold"/>
                                        <p:tgtEl>
                                          <p:spTgt spid="17418"/>
                                        </p:tgtEl>
                                        <p:attrNameLst>
                                          <p:attrName>ppt_x</p:attrName>
                                        </p:attrNameLst>
                                      </p:cBhvr>
                                      <p:tavLst>
                                        <p:tav tm="0">
                                          <p:val>
                                            <p:strVal val="#ppt_x"/>
                                          </p:val>
                                        </p:tav>
                                        <p:tav tm="100000">
                                          <p:val>
                                            <p:strVal val="#ppt_x"/>
                                          </p:val>
                                        </p:tav>
                                      </p:tavLst>
                                    </p:anim>
                                    <p:anim calcmode="lin" valueType="num">
                                      <p:cBhvr additive="base">
                                        <p:cTn id="30" dur="500" fill="hold"/>
                                        <p:tgtEl>
                                          <p:spTgt spid="17418"/>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7419"/>
                                        </p:tgtEl>
                                        <p:attrNameLst>
                                          <p:attrName>style.visibility</p:attrName>
                                        </p:attrNameLst>
                                      </p:cBhvr>
                                      <p:to>
                                        <p:strVal val="visible"/>
                                      </p:to>
                                    </p:set>
                                    <p:anim calcmode="lin" valueType="num">
                                      <p:cBhvr additive="base">
                                        <p:cTn id="51" dur="500" fill="hold"/>
                                        <p:tgtEl>
                                          <p:spTgt spid="17419"/>
                                        </p:tgtEl>
                                        <p:attrNameLst>
                                          <p:attrName>ppt_x</p:attrName>
                                        </p:attrNameLst>
                                      </p:cBhvr>
                                      <p:tavLst>
                                        <p:tav tm="0">
                                          <p:val>
                                            <p:strVal val="#ppt_x"/>
                                          </p:val>
                                        </p:tav>
                                        <p:tav tm="100000">
                                          <p:val>
                                            <p:strVal val="#ppt_x"/>
                                          </p:val>
                                        </p:tav>
                                      </p:tavLst>
                                    </p:anim>
                                    <p:anim calcmode="lin" valueType="num">
                                      <p:cBhvr additive="base">
                                        <p:cTn id="52"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7" grpId="0"/>
      <p:bldP spid="17418" grpId="0"/>
      <p:bldP spid="1741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908" name="文本框 123907"/>
          <p:cNvSpPr txBox="1"/>
          <p:nvPr/>
        </p:nvSpPr>
        <p:spPr>
          <a:xfrm>
            <a:off x="0" y="0"/>
            <a:ext cx="7874000" cy="521970"/>
          </a:xfrm>
          <a:prstGeom prst="rect">
            <a:avLst/>
          </a:prstGeom>
          <a:noFill/>
          <a:ln w="9525">
            <a:noFill/>
          </a:ln>
        </p:spPr>
        <p:txBody>
          <a:bodyPr wrap="none" anchor="t">
            <a:spAutoFit/>
          </a:bodyPr>
          <a:lstStyle/>
          <a:p>
            <a:pPr algn="l"/>
            <a:r>
              <a:rPr lang="zh-CN" altLang="en-US" sz="2800" b="1">
                <a:solidFill>
                  <a:srgbClr val="0000FF"/>
                </a:solidFill>
                <a:latin typeface="宋体" panose="02010600030101010101" pitchFamily="2" charset="-122"/>
                <a:sym typeface="+mn-ea"/>
              </a:rPr>
              <a:t>练习</a:t>
            </a:r>
            <a:r>
              <a:rPr lang="en-US" altLang="zh-CN" sz="2800" b="1">
                <a:solidFill>
                  <a:srgbClr val="0000FF"/>
                </a:solidFill>
                <a:latin typeface="宋体" panose="02010600030101010101" pitchFamily="2" charset="-122"/>
                <a:sym typeface="+mn-ea"/>
              </a:rPr>
              <a:t>1</a:t>
            </a:r>
            <a:r>
              <a:rPr lang="zh-CN" altLang="en-US" sz="2800" b="1">
                <a:solidFill>
                  <a:srgbClr val="0000FF"/>
                </a:solidFill>
                <a:latin typeface="宋体" panose="02010600030101010101" pitchFamily="2" charset="-122"/>
                <a:sym typeface="+mn-ea"/>
              </a:rPr>
              <a:t>、</a:t>
            </a:r>
            <a:r>
              <a:rPr lang="zh-CN" altLang="en-US" sz="2800" b="1">
                <a:solidFill>
                  <a:srgbClr val="FF0000"/>
                </a:solidFill>
                <a:latin typeface="宋体" panose="02010600030101010101" pitchFamily="2" charset="-122"/>
              </a:rPr>
              <a:t>给下面一则消息拟一个标题</a:t>
            </a:r>
            <a:r>
              <a:rPr lang="en-US" altLang="zh-CN" sz="2800" b="1">
                <a:solidFill>
                  <a:srgbClr val="FF0000"/>
                </a:solidFill>
                <a:latin typeface="宋体" panose="02010600030101010101" pitchFamily="2" charset="-122"/>
              </a:rPr>
              <a:t>(</a:t>
            </a:r>
            <a:r>
              <a:rPr lang="zh-CN" altLang="en-US" sz="2800" b="1">
                <a:solidFill>
                  <a:srgbClr val="FF0000"/>
                </a:solidFill>
                <a:latin typeface="宋体" panose="02010600030101010101" pitchFamily="2" charset="-122"/>
              </a:rPr>
              <a:t>不超过</a:t>
            </a:r>
            <a:r>
              <a:rPr lang="en-US" altLang="zh-CN" sz="2800" b="1">
                <a:solidFill>
                  <a:srgbClr val="FF0000"/>
                </a:solidFill>
                <a:latin typeface="宋体" panose="02010600030101010101" pitchFamily="2" charset="-122"/>
              </a:rPr>
              <a:t>20</a:t>
            </a:r>
            <a:r>
              <a:rPr lang="zh-CN" altLang="en-US" sz="2800" b="1">
                <a:solidFill>
                  <a:srgbClr val="FF0000"/>
                </a:solidFill>
                <a:latin typeface="宋体" panose="02010600030101010101" pitchFamily="2" charset="-122"/>
              </a:rPr>
              <a:t>字</a:t>
            </a:r>
            <a:r>
              <a:rPr lang="en-US" altLang="zh-CN" sz="2800" b="1">
                <a:solidFill>
                  <a:srgbClr val="FF0000"/>
                </a:solidFill>
                <a:latin typeface="宋体" panose="02010600030101010101" pitchFamily="2" charset="-122"/>
              </a:rPr>
              <a:t>)</a:t>
            </a:r>
            <a:endParaRPr lang="en-US" altLang="zh-CN" sz="2800" b="1">
              <a:solidFill>
                <a:srgbClr val="FF0000"/>
              </a:solidFill>
              <a:latin typeface="宋体" panose="02010600030101010101" pitchFamily="2" charset="-122"/>
            </a:endParaRPr>
          </a:p>
        </p:txBody>
      </p:sp>
      <p:sp>
        <p:nvSpPr>
          <p:cNvPr id="123909" name="文本框 123908"/>
          <p:cNvSpPr txBox="1"/>
          <p:nvPr/>
        </p:nvSpPr>
        <p:spPr>
          <a:xfrm>
            <a:off x="152400" y="609600"/>
            <a:ext cx="8880475" cy="6123940"/>
          </a:xfrm>
          <a:prstGeom prst="rect">
            <a:avLst/>
          </a:prstGeom>
          <a:noFill/>
          <a:ln w="9525">
            <a:noFill/>
          </a:ln>
        </p:spPr>
        <p:txBody>
          <a:bodyPr wrap="square">
            <a:spAutoFit/>
          </a:bodyPr>
          <a:lstStyle/>
          <a:p>
            <a:r>
              <a:rPr lang="en-US" altLang="zh-CN">
                <a:solidFill>
                  <a:srgbClr val="0000FF"/>
                </a:solidFill>
                <a:latin typeface="宋体" panose="02010600030101010101" pitchFamily="2" charset="-122"/>
              </a:rPr>
              <a:t>    </a:t>
            </a:r>
            <a:r>
              <a:rPr lang="en-US" altLang="zh-CN" sz="2800">
                <a:solidFill>
                  <a:srgbClr val="0000FF"/>
                </a:solidFill>
                <a:latin typeface="宋体" panose="02010600030101010101" pitchFamily="2" charset="-122"/>
              </a:rPr>
              <a:t> </a:t>
            </a:r>
            <a:r>
              <a:rPr lang="zh-CN" altLang="en-US" sz="2800" b="1">
                <a:solidFill>
                  <a:srgbClr val="0000FF"/>
                </a:solidFill>
                <a:latin typeface="宋体" panose="02010600030101010101" pitchFamily="2" charset="-122"/>
              </a:rPr>
              <a:t>公安部交通管理局今天</a:t>
            </a:r>
            <a:r>
              <a:rPr lang="en-US" altLang="zh-CN" sz="2800" b="1">
                <a:solidFill>
                  <a:srgbClr val="0000FF"/>
                </a:solidFill>
                <a:latin typeface="宋体" panose="02010600030101010101" pitchFamily="2" charset="-122"/>
              </a:rPr>
              <a:t>(17</a:t>
            </a:r>
            <a:r>
              <a:rPr lang="zh-CN" altLang="en-US" sz="2800" b="1">
                <a:solidFill>
                  <a:srgbClr val="0000FF"/>
                </a:solidFill>
                <a:latin typeface="宋体" panose="02010600030101010101" pitchFamily="2" charset="-122"/>
              </a:rPr>
              <a:t>日</a:t>
            </a:r>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正式发布新修订的</a:t>
            </a:r>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机动车驾驶证申领和使用规定</a:t>
            </a:r>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，新规定中加大对酒后驾驶违法行为的处罚力度，由一次记</a:t>
            </a:r>
            <a:r>
              <a:rPr lang="en-US" altLang="zh-CN" sz="2800" b="1">
                <a:solidFill>
                  <a:srgbClr val="0000FF"/>
                </a:solidFill>
                <a:latin typeface="宋体" panose="02010600030101010101" pitchFamily="2" charset="-122"/>
              </a:rPr>
              <a:t>6</a:t>
            </a:r>
            <a:r>
              <a:rPr lang="zh-CN" altLang="en-US" sz="2800" b="1">
                <a:solidFill>
                  <a:srgbClr val="0000FF"/>
                </a:solidFill>
                <a:latin typeface="宋体" panose="02010600030101010101" pitchFamily="2" charset="-122"/>
              </a:rPr>
              <a:t>分调整为记</a:t>
            </a:r>
            <a:r>
              <a:rPr lang="en-US" altLang="zh-CN" sz="2800" b="1">
                <a:solidFill>
                  <a:srgbClr val="0000FF"/>
                </a:solidFill>
                <a:latin typeface="宋体" panose="02010600030101010101" pitchFamily="2" charset="-122"/>
              </a:rPr>
              <a:t>12</a:t>
            </a:r>
            <a:r>
              <a:rPr lang="zh-CN" altLang="en-US" sz="2800" b="1">
                <a:solidFill>
                  <a:srgbClr val="0000FF"/>
                </a:solidFill>
                <a:latin typeface="宋体" panose="02010600030101010101" pitchFamily="2" charset="-122"/>
              </a:rPr>
              <a:t>分。新规定将于明年</a:t>
            </a:r>
            <a:r>
              <a:rPr lang="en-US" altLang="zh-CN" sz="2800" b="1">
                <a:solidFill>
                  <a:srgbClr val="0000FF"/>
                </a:solidFill>
                <a:latin typeface="宋体" panose="02010600030101010101" pitchFamily="2" charset="-122"/>
              </a:rPr>
              <a:t>4</a:t>
            </a:r>
            <a:r>
              <a:rPr lang="zh-CN" altLang="en-US" sz="2800" b="1">
                <a:solidFill>
                  <a:srgbClr val="0000FF"/>
                </a:solidFill>
                <a:latin typeface="宋体" panose="02010600030101010101" pitchFamily="2" charset="-122"/>
              </a:rPr>
              <a:t>月</a:t>
            </a:r>
            <a:r>
              <a:rPr lang="en-US" altLang="zh-CN" sz="2800" b="1">
                <a:solidFill>
                  <a:srgbClr val="0000FF"/>
                </a:solidFill>
                <a:latin typeface="宋体" panose="02010600030101010101" pitchFamily="2" charset="-122"/>
              </a:rPr>
              <a:t>1</a:t>
            </a:r>
            <a:r>
              <a:rPr lang="zh-CN" altLang="en-US" sz="2800" b="1">
                <a:solidFill>
                  <a:srgbClr val="0000FF"/>
                </a:solidFill>
                <a:latin typeface="宋体" panose="02010600030101010101" pitchFamily="2" charset="-122"/>
              </a:rPr>
              <a:t>号起正式施行。</a:t>
            </a:r>
            <a:endParaRPr lang="zh-CN" altLang="en-US"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   公安部交通管理局有关负责人表示，近年来，酒后驾驶等因驾驶人主观故意造成的严重交通违法行为，给道路交通安全带来较大危害。据介绍，此次修改中的另一个重点就是加强驾驶人源头管理，对部分驾驶人主观过错大、严重影响道路交通安全、扰乱道路交通秩序的交通违法行为提高记分分值，加大对交通违法行为的处罚力度。</a:t>
            </a:r>
            <a:endParaRPr lang="zh-CN" altLang="en-US"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　将饮酒后驾驶机动车，在高速公路上倒车、逆行、掉头，使用伪造、变造机动车牌证</a:t>
            </a:r>
            <a:r>
              <a:rPr lang="en-US" altLang="zh-CN" sz="2800" b="1">
                <a:solidFill>
                  <a:srgbClr val="0000FF"/>
                </a:solidFill>
                <a:latin typeface="宋体" panose="02010600030101010101" pitchFamily="2" charset="-122"/>
              </a:rPr>
              <a:t>3</a:t>
            </a:r>
            <a:r>
              <a:rPr lang="zh-CN" altLang="en-US" sz="2800" b="1">
                <a:solidFill>
                  <a:srgbClr val="0000FF"/>
                </a:solidFill>
                <a:latin typeface="宋体" panose="02010600030101010101" pitchFamily="2" charset="-122"/>
              </a:rPr>
              <a:t>种违法行为，由一次记</a:t>
            </a:r>
            <a:r>
              <a:rPr lang="en-US" altLang="zh-CN" sz="2800" b="1">
                <a:solidFill>
                  <a:srgbClr val="0000FF"/>
                </a:solidFill>
                <a:latin typeface="宋体" panose="02010600030101010101" pitchFamily="2" charset="-122"/>
              </a:rPr>
              <a:t>6</a:t>
            </a:r>
            <a:r>
              <a:rPr lang="zh-CN" altLang="en-US" sz="2800" b="1">
                <a:solidFill>
                  <a:srgbClr val="0000FF"/>
                </a:solidFill>
                <a:latin typeface="宋体" panose="02010600030101010101" pitchFamily="2" charset="-122"/>
              </a:rPr>
              <a:t>分调整为记</a:t>
            </a:r>
            <a:r>
              <a:rPr lang="en-US" altLang="zh-CN" sz="2800" b="1">
                <a:solidFill>
                  <a:srgbClr val="0000FF"/>
                </a:solidFill>
                <a:latin typeface="宋体" panose="02010600030101010101" pitchFamily="2" charset="-122"/>
              </a:rPr>
              <a:t>12</a:t>
            </a:r>
            <a:r>
              <a:rPr lang="zh-CN" altLang="en-US" sz="2800" b="1">
                <a:solidFill>
                  <a:srgbClr val="0000FF"/>
                </a:solidFill>
                <a:latin typeface="宋体" panose="02010600030101010101" pitchFamily="2" charset="-122"/>
              </a:rPr>
              <a:t>分。</a:t>
            </a:r>
            <a:endParaRPr lang="zh-CN" altLang="en-US" sz="2800" b="1">
              <a:solidFill>
                <a:srgbClr val="0000FF"/>
              </a:solidFill>
              <a:latin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4931" name="文本占位符 124930"/>
          <p:cNvSpPr>
            <a:spLocks noGrp="1" noRot="1"/>
          </p:cNvSpPr>
          <p:nvPr>
            <p:ph type="body" idx="1"/>
          </p:nvPr>
        </p:nvSpPr>
        <p:spPr>
          <a:xfrm>
            <a:off x="363220" y="948055"/>
            <a:ext cx="8153400" cy="3476625"/>
          </a:xfrm>
        </p:spPr>
        <p:txBody>
          <a:bodyPr/>
          <a:lstStyle/>
          <a:p>
            <a:r>
              <a:rPr lang="zh-CN" altLang="en-US" sz="3600" b="1">
                <a:solidFill>
                  <a:srgbClr val="0000FF"/>
                </a:solidFill>
                <a:latin typeface="宋体" panose="02010600030101010101" pitchFamily="2" charset="-122"/>
              </a:rPr>
              <a:t>参考答案</a:t>
            </a:r>
            <a:r>
              <a:rPr lang="en-US" altLang="zh-CN" sz="3600" b="1">
                <a:solidFill>
                  <a:srgbClr val="0000FF"/>
                </a:solidFill>
                <a:latin typeface="宋体" panose="02010600030101010101" pitchFamily="2" charset="-122"/>
              </a:rPr>
              <a:t>:</a:t>
            </a:r>
            <a:endParaRPr lang="en-US" altLang="zh-CN" sz="3600" b="1">
              <a:solidFill>
                <a:srgbClr val="FF0000"/>
              </a:solidFill>
              <a:latin typeface="宋体" panose="02010600030101010101" pitchFamily="2" charset="-122"/>
            </a:endParaRPr>
          </a:p>
          <a:p>
            <a:r>
              <a:rPr lang="zh-CN" altLang="en-US" sz="4000" b="1">
                <a:solidFill>
                  <a:srgbClr val="FF0000"/>
                </a:solidFill>
                <a:latin typeface="宋体" panose="02010600030101010101" pitchFamily="2" charset="-122"/>
              </a:rPr>
              <a:t>中国公安部：酒后驾驶违法行为的记分将翻倍</a:t>
            </a:r>
            <a:endParaRPr lang="zh-CN" altLang="en-US" sz="4000" b="1">
              <a:solidFill>
                <a:srgbClr val="FF0000"/>
              </a:solidFill>
              <a:latin typeface="宋体" panose="02010600030101010101" pitchFamily="2" charset="-122"/>
            </a:endParaRPr>
          </a:p>
          <a:p>
            <a:r>
              <a:rPr lang="zh-CN" altLang="en-US" sz="4000" b="1">
                <a:solidFill>
                  <a:srgbClr val="FF0000"/>
                </a:solidFill>
                <a:latin typeface="宋体" panose="02010600030101010101" pitchFamily="2" charset="-122"/>
                <a:sym typeface="+mn-ea"/>
              </a:rPr>
              <a:t>交通新规加大酒驾处罚力度</a:t>
            </a:r>
            <a:r>
              <a:rPr lang="en-US" altLang="zh-CN" sz="4000" b="1">
                <a:solidFill>
                  <a:srgbClr val="FF0000"/>
                </a:solidFill>
                <a:latin typeface="宋体" panose="02010600030101010101" pitchFamily="2" charset="-122"/>
                <a:sym typeface="+mn-ea"/>
              </a:rPr>
              <a:t>,</a:t>
            </a:r>
            <a:r>
              <a:rPr lang="zh-CN" altLang="en-US" sz="4000" b="1">
                <a:solidFill>
                  <a:srgbClr val="FF0000"/>
                </a:solidFill>
                <a:latin typeface="宋体" panose="02010600030101010101" pitchFamily="2" charset="-122"/>
                <a:sym typeface="+mn-ea"/>
              </a:rPr>
              <a:t>记分</a:t>
            </a:r>
            <a:endParaRPr lang="zh-CN" altLang="en-US" sz="4000" b="1">
              <a:solidFill>
                <a:srgbClr val="FF0000"/>
              </a:solidFill>
              <a:latin typeface="宋体" panose="02010600030101010101" pitchFamily="2" charset="-122"/>
            </a:endParaRPr>
          </a:p>
          <a:p>
            <a:r>
              <a:rPr lang="zh-CN" altLang="en-US" sz="4000" b="1">
                <a:solidFill>
                  <a:srgbClr val="FF0000"/>
                </a:solidFill>
                <a:latin typeface="宋体" panose="02010600030101010101" pitchFamily="2" charset="-122"/>
                <a:sym typeface="+mn-ea"/>
              </a:rPr>
              <a:t>将翻倍</a:t>
            </a:r>
            <a:endParaRPr lang="zh-CN" altLang="en-US" sz="4000" b="1">
              <a:solidFill>
                <a:srgbClr val="FF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 calcmode="lin" valueType="num">
                                      <p:cBhvr additive="base">
                                        <p:cTn id="7" dur="500" fill="hold"/>
                                        <p:tgtEl>
                                          <p:spTgt spid="1249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49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4931">
                                            <p:txEl>
                                              <p:charRg st="6" end="28"/>
                                            </p:txEl>
                                          </p:spTgt>
                                        </p:tgtEl>
                                        <p:attrNameLst>
                                          <p:attrName>style.visibility</p:attrName>
                                        </p:attrNameLst>
                                      </p:cBhvr>
                                      <p:to>
                                        <p:strVal val="visible"/>
                                      </p:to>
                                    </p:set>
                                    <p:anim calcmode="lin" valueType="num">
                                      <p:cBhvr additive="base">
                                        <p:cTn id="13" dur="500" fill="hold"/>
                                        <p:tgtEl>
                                          <p:spTgt spid="124931">
                                            <p:txEl>
                                              <p:charRg st="6" end="2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4931">
                                            <p:txEl>
                                              <p:charRg st="6" end="2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4931">
                                            <p:txEl>
                                              <p:charRg st="2" end="2"/>
                                            </p:txEl>
                                          </p:spTgt>
                                        </p:tgtEl>
                                        <p:attrNameLst>
                                          <p:attrName>style.visibility</p:attrName>
                                        </p:attrNameLst>
                                      </p:cBhvr>
                                      <p:to>
                                        <p:strVal val="visible"/>
                                      </p:to>
                                    </p:set>
                                    <p:anim calcmode="lin" valueType="num">
                                      <p:cBhvr additive="base">
                                        <p:cTn id="19" dur="500" fill="hold"/>
                                        <p:tgtEl>
                                          <p:spTgt spid="124931">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493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4931">
                                            <p:txEl>
                                              <p:charRg st="2" end="2"/>
                                            </p:txEl>
                                          </p:spTgt>
                                        </p:tgtEl>
                                        <p:attrNameLst>
                                          <p:attrName>style.visibility</p:attrName>
                                        </p:attrNameLst>
                                      </p:cBhvr>
                                      <p:to>
                                        <p:strVal val="visible"/>
                                      </p:to>
                                    </p:set>
                                    <p:anim calcmode="lin" valueType="num">
                                      <p:cBhvr additive="base">
                                        <p:cTn id="25" dur="500" fill="hold"/>
                                        <p:tgtEl>
                                          <p:spTgt spid="124931">
                                            <p:txEl>
                                              <p:char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493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uiExpand="1"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4" name="矩形 110593"/>
          <p:cNvSpPr/>
          <p:nvPr/>
        </p:nvSpPr>
        <p:spPr>
          <a:xfrm>
            <a:off x="324485" y="248285"/>
            <a:ext cx="8569325" cy="5692775"/>
          </a:xfrm>
          <a:prstGeom prst="rect">
            <a:avLst/>
          </a:prstGeom>
          <a:noFill/>
          <a:ln w="12700">
            <a:noFill/>
          </a:ln>
        </p:spPr>
        <p:txBody>
          <a:bodyPr wrap="square">
            <a:spAutoFit/>
          </a:bodyPr>
          <a:lstStyle/>
          <a:p>
            <a:r>
              <a:rPr lang="zh-CN" altLang="en-US" sz="2800" b="1">
                <a:solidFill>
                  <a:srgbClr val="FF0000"/>
                </a:solidFill>
                <a:latin typeface="宋体" panose="02010600030101010101" pitchFamily="2" charset="-122"/>
                <a:sym typeface="+mn-ea"/>
              </a:rPr>
              <a:t>练习</a:t>
            </a:r>
            <a:r>
              <a:rPr lang="en-US" altLang="zh-CN" sz="2800" b="1">
                <a:solidFill>
                  <a:srgbClr val="FF0000"/>
                </a:solidFill>
                <a:latin typeface="宋体" panose="02010600030101010101" pitchFamily="2" charset="-122"/>
                <a:sym typeface="+mn-ea"/>
              </a:rPr>
              <a:t>2</a:t>
            </a:r>
            <a:r>
              <a:rPr lang="zh-CN" altLang="en-US" sz="2800" b="1">
                <a:solidFill>
                  <a:srgbClr val="FF0000"/>
                </a:solidFill>
                <a:latin typeface="宋体" panose="02010600030101010101" pitchFamily="2" charset="-122"/>
                <a:sym typeface="+mn-ea"/>
              </a:rPr>
              <a:t>、</a:t>
            </a:r>
            <a:r>
              <a:rPr lang="zh-CN" altLang="en-US" sz="2800" b="1">
                <a:solidFill>
                  <a:srgbClr val="0000FF"/>
                </a:solidFill>
                <a:latin typeface="宋体" panose="02010600030101010101" pitchFamily="2" charset="-122"/>
              </a:rPr>
              <a:t>根据下面新闻的要点，拟写新闻标题（不超过</a:t>
            </a:r>
            <a:r>
              <a:rPr lang="en-US" altLang="zh-CN" sz="2800" b="1">
                <a:solidFill>
                  <a:srgbClr val="0000FF"/>
                </a:solidFill>
                <a:latin typeface="宋体" panose="02010600030101010101" pitchFamily="2" charset="-122"/>
              </a:rPr>
              <a:t>10</a:t>
            </a:r>
            <a:r>
              <a:rPr lang="zh-CN" altLang="en-US" sz="2800" b="1">
                <a:solidFill>
                  <a:srgbClr val="0000FF"/>
                </a:solidFill>
                <a:latin typeface="宋体" panose="02010600030101010101" pitchFamily="2" charset="-122"/>
              </a:rPr>
              <a:t>个字）</a:t>
            </a:r>
            <a:endParaRPr lang="zh-CN" altLang="en-US"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    第</a:t>
            </a:r>
            <a:r>
              <a:rPr lang="en-US" altLang="zh-CN" sz="2800" b="1">
                <a:solidFill>
                  <a:srgbClr val="0000FF"/>
                </a:solidFill>
                <a:latin typeface="宋体" panose="02010600030101010101" pitchFamily="2" charset="-122"/>
              </a:rPr>
              <a:t>22</a:t>
            </a:r>
            <a:r>
              <a:rPr lang="zh-CN" altLang="en-US" sz="2800" b="1">
                <a:solidFill>
                  <a:srgbClr val="0000FF"/>
                </a:solidFill>
                <a:latin typeface="宋体" panose="02010600030101010101" pitchFamily="2" charset="-122"/>
              </a:rPr>
              <a:t>届世界杯男单乒乓赛</a:t>
            </a:r>
            <a:r>
              <a:rPr lang="en-US" altLang="zh-CN" sz="2800" b="1">
                <a:solidFill>
                  <a:srgbClr val="0000FF"/>
                </a:solidFill>
                <a:latin typeface="宋体" panose="02010600030101010101" pitchFamily="2" charset="-122"/>
              </a:rPr>
              <a:t>11</a:t>
            </a:r>
            <a:r>
              <a:rPr lang="zh-CN" altLang="en-US" sz="2800" b="1">
                <a:solidFill>
                  <a:srgbClr val="0000FF"/>
                </a:solidFill>
                <a:latin typeface="宋体" panose="02010600030101010101" pitchFamily="2" charset="-122"/>
              </a:rPr>
              <a:t>月</a:t>
            </a:r>
            <a:r>
              <a:rPr lang="en-US" altLang="zh-CN" sz="2800" b="1">
                <a:solidFill>
                  <a:srgbClr val="0000FF"/>
                </a:solidFill>
                <a:latin typeface="宋体" panose="02010600030101010101" pitchFamily="2" charset="-122"/>
              </a:rPr>
              <a:t>9</a:t>
            </a:r>
            <a:r>
              <a:rPr lang="zh-CN" altLang="en-US" sz="2800" b="1">
                <a:solidFill>
                  <a:srgbClr val="0000FF"/>
                </a:solidFill>
                <a:latin typeface="宋体" panose="02010600030101010101" pitchFamily="2" charset="-122"/>
              </a:rPr>
              <a:t>日在意大利开幕，中国选手马琳首战就给瑞典老将瓦尔德内尔一个下马威，以</a:t>
            </a:r>
            <a:r>
              <a:rPr lang="en-US" altLang="zh-CN" sz="2800" b="1">
                <a:solidFill>
                  <a:srgbClr val="0000FF"/>
                </a:solidFill>
                <a:latin typeface="宋体" panose="02010600030101010101" pitchFamily="2" charset="-122"/>
              </a:rPr>
              <a:t>4</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0</a:t>
            </a:r>
            <a:r>
              <a:rPr lang="zh-CN" altLang="en-US" sz="2800" b="1">
                <a:solidFill>
                  <a:srgbClr val="0000FF"/>
                </a:solidFill>
                <a:latin typeface="宋体" panose="02010600030101010101" pitchFamily="2" charset="-122"/>
              </a:rPr>
              <a:t>轻松取胜。当地的媒体评价，这场比赛是马琳给老瓦上的一堂生动的中国课。</a:t>
            </a:r>
            <a:endParaRPr lang="zh-CN" altLang="en-US"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    马琳和瓦尔德内尔被同分在</a:t>
            </a:r>
            <a:r>
              <a:rPr lang="en-US" altLang="zh-CN" sz="2800" b="1">
                <a:solidFill>
                  <a:srgbClr val="0000FF"/>
                </a:solidFill>
                <a:latin typeface="宋体" panose="02010600030101010101" pitchFamily="2" charset="-122"/>
              </a:rPr>
              <a:t>D</a:t>
            </a:r>
            <a:r>
              <a:rPr lang="zh-CN" altLang="en-US" sz="2800" b="1">
                <a:solidFill>
                  <a:srgbClr val="0000FF"/>
                </a:solidFill>
                <a:latin typeface="宋体" panose="02010600030101010101" pitchFamily="2" charset="-122"/>
              </a:rPr>
              <a:t>组，马琳曾在</a:t>
            </a:r>
            <a:r>
              <a:rPr lang="en-US" altLang="zh-CN" sz="2800" b="1">
                <a:solidFill>
                  <a:srgbClr val="0000FF"/>
                </a:solidFill>
                <a:latin typeface="宋体" panose="02010600030101010101" pitchFamily="2" charset="-122"/>
              </a:rPr>
              <a:t>1999</a:t>
            </a:r>
            <a:r>
              <a:rPr lang="zh-CN" altLang="en-US" sz="2800" b="1">
                <a:solidFill>
                  <a:srgbClr val="0000FF"/>
                </a:solidFill>
                <a:latin typeface="宋体" panose="02010600030101010101" pitchFamily="2" charset="-122"/>
              </a:rPr>
              <a:t>年的世乒赛半决赛中以</a:t>
            </a:r>
            <a:r>
              <a:rPr lang="en-US" altLang="zh-CN" sz="2800" b="1">
                <a:solidFill>
                  <a:srgbClr val="0000FF"/>
                </a:solidFill>
                <a:latin typeface="宋体" panose="02010600030101010101" pitchFamily="2" charset="-122"/>
              </a:rPr>
              <a:t>3</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2</a:t>
            </a:r>
            <a:r>
              <a:rPr lang="zh-CN" altLang="en-US" sz="2800" b="1">
                <a:solidFill>
                  <a:srgbClr val="0000FF"/>
                </a:solidFill>
                <a:latin typeface="宋体" panose="02010600030101010101" pitchFamily="2" charset="-122"/>
              </a:rPr>
              <a:t>艰难战胜过老瓦。这次比赛，瓦尔德内尔似乎不在状态，以</a:t>
            </a:r>
            <a:r>
              <a:rPr lang="en-US" altLang="zh-CN" sz="2800" b="1">
                <a:solidFill>
                  <a:srgbClr val="0000FF"/>
                </a:solidFill>
                <a:latin typeface="宋体" panose="02010600030101010101" pitchFamily="2" charset="-122"/>
              </a:rPr>
              <a:t>6</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11</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6</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11</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7</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11</a:t>
            </a:r>
            <a:r>
              <a:rPr lang="zh-CN" altLang="en-US" sz="2800" b="1">
                <a:solidFill>
                  <a:srgbClr val="0000FF"/>
                </a:solidFill>
                <a:latin typeface="宋体" panose="02010600030101010101" pitchFamily="2" charset="-122"/>
              </a:rPr>
              <a:t>和</a:t>
            </a:r>
            <a:r>
              <a:rPr lang="en-US" altLang="zh-CN" sz="2800" b="1">
                <a:solidFill>
                  <a:srgbClr val="0000FF"/>
                </a:solidFill>
                <a:latin typeface="宋体" panose="02010600030101010101" pitchFamily="2" charset="-122"/>
              </a:rPr>
              <a:t>3</a:t>
            </a:r>
            <a:r>
              <a:rPr lang="zh-CN" altLang="en-US" sz="2800" b="1">
                <a:solidFill>
                  <a:srgbClr val="0000FF"/>
                </a:solidFill>
                <a:latin typeface="宋体" panose="02010600030101010101" pitchFamily="2" charset="-122"/>
              </a:rPr>
              <a:t>：</a:t>
            </a:r>
            <a:r>
              <a:rPr lang="en-US" altLang="zh-CN" sz="2800" b="1">
                <a:solidFill>
                  <a:srgbClr val="0000FF"/>
                </a:solidFill>
                <a:latin typeface="宋体" panose="02010600030101010101" pitchFamily="2" charset="-122"/>
              </a:rPr>
              <a:t>11</a:t>
            </a:r>
            <a:r>
              <a:rPr lang="zh-CN" altLang="en-US" sz="2800" b="1">
                <a:solidFill>
                  <a:srgbClr val="0000FF"/>
                </a:solidFill>
                <a:latin typeface="宋体" panose="02010600030101010101" pitchFamily="2" charset="-122"/>
              </a:rPr>
              <a:t>连丢四局。</a:t>
            </a:r>
            <a:endParaRPr lang="zh-CN" altLang="en-US" sz="2800" b="1">
              <a:solidFill>
                <a:srgbClr val="0000FF"/>
              </a:solidFill>
              <a:latin typeface="宋体" panose="02010600030101010101" pitchFamily="2" charset="-122"/>
            </a:endParaRPr>
          </a:p>
          <a:p>
            <a:r>
              <a:rPr lang="zh-CN" altLang="en-US" sz="2800" b="1">
                <a:solidFill>
                  <a:srgbClr val="0000FF"/>
                </a:solidFill>
                <a:latin typeface="宋体" panose="02010600030101010101" pitchFamily="2" charset="-122"/>
              </a:rPr>
              <a:t>    赛后老瓦承认，在比赛中自己出现了多次失误，而马琳又表现得异常出色。马琳最后又战胜新西兰的杰克逊。</a:t>
            </a:r>
            <a:endParaRPr lang="zh-CN" altLang="en-US" sz="2800" b="1">
              <a:solidFill>
                <a:srgbClr val="0000FF"/>
              </a:solidFill>
              <a:latin typeface="宋体" panose="02010600030101010101" pitchFamily="2" charset="-122"/>
            </a:endParaRPr>
          </a:p>
        </p:txBody>
      </p:sp>
      <p:sp>
        <p:nvSpPr>
          <p:cNvPr id="110595" name="Text Box 4"/>
          <p:cNvSpPr txBox="1"/>
          <p:nvPr/>
        </p:nvSpPr>
        <p:spPr>
          <a:xfrm>
            <a:off x="250825" y="5940743"/>
            <a:ext cx="8642350" cy="583565"/>
          </a:xfrm>
          <a:prstGeom prst="rect">
            <a:avLst/>
          </a:prstGeom>
          <a:noFill/>
          <a:ln w="9525">
            <a:noFill/>
          </a:ln>
        </p:spPr>
        <p:txBody>
          <a:bodyPr>
            <a:spAutoFit/>
          </a:bodyPr>
          <a:lstStyle/>
          <a:p>
            <a:r>
              <a:rPr lang="zh-CN" altLang="en-US" sz="3200" b="1">
                <a:solidFill>
                  <a:srgbClr val="FF0000"/>
                </a:solidFill>
                <a:sym typeface="+mn-ea"/>
              </a:rPr>
              <a:t>参考答案</a:t>
            </a:r>
            <a:r>
              <a:rPr lang="en-US" altLang="zh-CN" sz="3200" b="1">
                <a:solidFill>
                  <a:srgbClr val="FF0000"/>
                </a:solidFill>
                <a:sym typeface="+mn-ea"/>
              </a:rPr>
              <a:t>:</a:t>
            </a:r>
            <a:r>
              <a:rPr lang="zh-CN" altLang="en-US" sz="3200" b="1">
                <a:gradFill>
                  <a:gsLst>
                    <a:gs pos="0">
                      <a:srgbClr val="14CD68"/>
                    </a:gs>
                    <a:gs pos="100000">
                      <a:srgbClr val="0B6E38"/>
                    </a:gs>
                  </a:gsLst>
                  <a:lin scaled="0"/>
                </a:gradFill>
                <a:sym typeface="+mn-ea"/>
              </a:rPr>
              <a:t>马琳首战，轻取老瓦</a:t>
            </a:r>
            <a:endParaRPr lang="zh-CN" altLang="en-US" sz="3200" b="1">
              <a:gradFill>
                <a:gsLst>
                  <a:gs pos="0">
                    <a:srgbClr val="14CD68"/>
                  </a:gs>
                  <a:gs pos="100000">
                    <a:srgbClr val="0B6E38"/>
                  </a:gs>
                </a:gsLst>
                <a:lin scaled="0"/>
              </a:gradFill>
              <a:latin typeface="宋体" panose="02010600030101010101" pitchFamily="2" charset="-122"/>
              <a:sym typeface="+mn-ea"/>
            </a:endParaRPr>
          </a:p>
        </p:txBody>
      </p:sp>
      <p:sp>
        <p:nvSpPr>
          <p:cNvPr id="110596" name="文本框 110595"/>
          <p:cNvSpPr txBox="1"/>
          <p:nvPr/>
        </p:nvSpPr>
        <p:spPr>
          <a:xfrm>
            <a:off x="593725" y="555625"/>
            <a:ext cx="184150" cy="366713"/>
          </a:xfrm>
          <a:prstGeom prst="rect">
            <a:avLst/>
          </a:prstGeom>
          <a:noFill/>
          <a:ln w="9525">
            <a:noFill/>
          </a:ln>
        </p:spPr>
        <p:txBody>
          <a:bodyPr wrap="none" anchor="t">
            <a:spAutoFit/>
          </a:bodyPr>
          <a:lstStyle/>
          <a:p>
            <a:endParaRPr b="1">
              <a:latin typeface="宋体" panose="02010600030101010101" pitchFamily="2"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additive="base">
                                        <p:cTn id="7" dur="500" fill="hold"/>
                                        <p:tgtEl>
                                          <p:spTgt spid="110595"/>
                                        </p:tgtEl>
                                        <p:attrNameLst>
                                          <p:attrName>ppt_x</p:attrName>
                                        </p:attrNameLst>
                                      </p:cBhvr>
                                      <p:tavLst>
                                        <p:tav tm="0">
                                          <p:val>
                                            <p:strVal val="0-#ppt_w/2"/>
                                          </p:val>
                                        </p:tav>
                                        <p:tav tm="100000">
                                          <p:val>
                                            <p:strVal val="#ppt_x"/>
                                          </p:val>
                                        </p:tav>
                                      </p:tavLst>
                                    </p:anim>
                                    <p:anim calcmode="lin" valueType="num">
                                      <p:cBhvr additive="base">
                                        <p:cTn id="8" dur="500" fill="hold"/>
                                        <p:tgtEl>
                                          <p:spTgt spid="11059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0594"/>
                                        </p:tgtEl>
                                        <p:attrNameLst>
                                          <p:attrName>style.visibility</p:attrName>
                                        </p:attrNameLst>
                                      </p:cBhvr>
                                      <p:to>
                                        <p:strVal val="visible"/>
                                      </p:to>
                                    </p:set>
                                    <p:anim calcmode="lin" valueType="num">
                                      <p:cBhvr additive="base">
                                        <p:cTn id="13" dur="500" fill="hold"/>
                                        <p:tgtEl>
                                          <p:spTgt spid="110594"/>
                                        </p:tgtEl>
                                        <p:attrNameLst>
                                          <p:attrName>ppt_x</p:attrName>
                                        </p:attrNameLst>
                                      </p:cBhvr>
                                      <p:tavLst>
                                        <p:tav tm="0">
                                          <p:val>
                                            <p:strVal val="#ppt_x"/>
                                          </p:val>
                                        </p:tav>
                                        <p:tav tm="100000">
                                          <p:val>
                                            <p:strVal val="#ppt_x"/>
                                          </p:val>
                                        </p:tav>
                                      </p:tavLst>
                                    </p:anim>
                                    <p:anim calcmode="lin" valueType="num">
                                      <p:cBhvr additive="base">
                                        <p:cTn id="14" dur="500" fill="hold"/>
                                        <p:tgtEl>
                                          <p:spTgt spid="11059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0594">
                                            <p:txEl>
                                              <p:pRg st="0" end="0"/>
                                            </p:txEl>
                                          </p:spTgt>
                                        </p:tgtEl>
                                        <p:attrNameLst>
                                          <p:attrName>style.visibility</p:attrName>
                                        </p:attrNameLst>
                                      </p:cBhvr>
                                      <p:to>
                                        <p:strVal val="visible"/>
                                      </p:to>
                                    </p:set>
                                    <p:anim calcmode="lin" valueType="num">
                                      <p:cBhvr additive="base">
                                        <p:cTn id="19" dur="500" fill="hold"/>
                                        <p:tgtEl>
                                          <p:spTgt spid="11059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059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10594">
                                            <p:txEl>
                                              <p:pRg st="1" end="1"/>
                                            </p:txEl>
                                          </p:spTgt>
                                        </p:tgtEl>
                                        <p:attrNameLst>
                                          <p:attrName>style.visibility</p:attrName>
                                        </p:attrNameLst>
                                      </p:cBhvr>
                                      <p:to>
                                        <p:strVal val="visible"/>
                                      </p:to>
                                    </p:set>
                                    <p:anim calcmode="lin" valueType="num">
                                      <p:cBhvr additive="base">
                                        <p:cTn id="23" dur="500" fill="hold"/>
                                        <p:tgtEl>
                                          <p:spTgt spid="11059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0594">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0594">
                                            <p:txEl>
                                              <p:pRg st="2" end="2"/>
                                            </p:txEl>
                                          </p:spTgt>
                                        </p:tgtEl>
                                        <p:attrNameLst>
                                          <p:attrName>style.visibility</p:attrName>
                                        </p:attrNameLst>
                                      </p:cBhvr>
                                      <p:to>
                                        <p:strVal val="visible"/>
                                      </p:to>
                                    </p:set>
                                    <p:anim calcmode="lin" valueType="num">
                                      <p:cBhvr additive="base">
                                        <p:cTn id="27" dur="500" fill="hold"/>
                                        <p:tgtEl>
                                          <p:spTgt spid="110594">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10594">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10594">
                                            <p:txEl>
                                              <p:pRg st="3" end="3"/>
                                            </p:txEl>
                                          </p:spTgt>
                                        </p:tgtEl>
                                        <p:attrNameLst>
                                          <p:attrName>style.visibility</p:attrName>
                                        </p:attrNameLst>
                                      </p:cBhvr>
                                      <p:to>
                                        <p:strVal val="visible"/>
                                      </p:to>
                                    </p:set>
                                    <p:anim calcmode="lin" valueType="num">
                                      <p:cBhvr additive="base">
                                        <p:cTn id="31" dur="500" fill="hold"/>
                                        <p:tgtEl>
                                          <p:spTgt spid="11059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059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10595">
                                            <p:txEl>
                                              <p:pRg st="0" end="0"/>
                                            </p:txEl>
                                          </p:spTgt>
                                        </p:tgtEl>
                                        <p:attrNameLst>
                                          <p:attrName>style.visibility</p:attrName>
                                        </p:attrNameLst>
                                      </p:cBhvr>
                                      <p:to>
                                        <p:strVal val="visible"/>
                                      </p:to>
                                    </p:set>
                                    <p:anim calcmode="lin" valueType="num">
                                      <p:cBhvr additive="base">
                                        <p:cTn id="37" dur="500" fill="hold"/>
                                        <p:tgtEl>
                                          <p:spTgt spid="11059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05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p:bldP spid="11059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9" name="文本框 29698"/>
          <p:cNvSpPr txBox="1"/>
          <p:nvPr/>
        </p:nvSpPr>
        <p:spPr>
          <a:xfrm>
            <a:off x="729615" y="5451475"/>
            <a:ext cx="7129463" cy="579438"/>
          </a:xfrm>
          <a:prstGeom prst="rect">
            <a:avLst/>
          </a:prstGeom>
          <a:solidFill>
            <a:schemeClr val="hlink"/>
          </a:solidFill>
          <a:ln w="9525">
            <a:noFill/>
          </a:ln>
        </p:spPr>
        <p:txBody>
          <a:bodyPr anchor="t">
            <a:spAutoFit/>
          </a:bodyPr>
          <a:lstStyle/>
          <a:p>
            <a:pPr>
              <a:spcBef>
                <a:spcPct val="50000"/>
              </a:spcBef>
            </a:pPr>
            <a:r>
              <a:rPr lang="zh-CN" altLang="en-US" sz="3200" b="1">
                <a:solidFill>
                  <a:srgbClr val="FF0000"/>
                </a:solidFill>
                <a:latin typeface="Arial" panose="020b0604020202020204" pitchFamily="34" charset="0"/>
                <a:ea typeface="宋体" panose="02010600030101010101" pitchFamily="2" charset="-122"/>
              </a:rPr>
              <a:t>我市青年邵宏庚获世博会会徽设计大奖</a:t>
            </a:r>
            <a:endParaRPr lang="zh-CN" altLang="en-US" sz="3200" b="1">
              <a:solidFill>
                <a:srgbClr val="FF0000"/>
              </a:solidFill>
              <a:latin typeface="Arial" panose="020b0604020202020204" pitchFamily="34" charset="0"/>
              <a:ea typeface="宋体" panose="02010600030101010101" pitchFamily="2" charset="-122"/>
            </a:endParaRPr>
          </a:p>
        </p:txBody>
      </p:sp>
      <p:sp>
        <p:nvSpPr>
          <p:cNvPr id="30723" name="文本框 29699"/>
          <p:cNvSpPr txBox="1"/>
          <p:nvPr/>
        </p:nvSpPr>
        <p:spPr>
          <a:xfrm>
            <a:off x="179705" y="502603"/>
            <a:ext cx="8785225" cy="4831080"/>
          </a:xfrm>
          <a:prstGeom prst="rect">
            <a:avLst/>
          </a:prstGeom>
          <a:noFill/>
          <a:ln w="9525">
            <a:noFill/>
          </a:ln>
        </p:spPr>
        <p:txBody>
          <a:bodyPr wrap="square" anchor="t">
            <a:spAutoFit/>
          </a:bodyPr>
          <a:lstStyle/>
          <a:p>
            <a:pPr lvl="1" indent="0" eaLnBrk="1" hangingPunct="1"/>
            <a:r>
              <a:rPr lang="zh-CN" altLang="en-US" sz="2800" b="1">
                <a:solidFill>
                  <a:srgbClr val="FF0000"/>
                </a:solidFill>
                <a:latin typeface="宋体" panose="02010600030101010101" pitchFamily="2" charset="-122"/>
                <a:sym typeface="+mn-ea"/>
              </a:rPr>
              <a:t>练习</a:t>
            </a:r>
            <a:r>
              <a:rPr lang="en-US" altLang="zh-CN" sz="2800" b="1">
                <a:solidFill>
                  <a:srgbClr val="FF0000"/>
                </a:solidFill>
                <a:latin typeface="宋体" panose="02010600030101010101" pitchFamily="2" charset="-122"/>
                <a:sym typeface="+mn-ea"/>
              </a:rPr>
              <a:t>3</a:t>
            </a:r>
            <a:r>
              <a:rPr lang="zh-CN" altLang="en-US" sz="2800" b="1">
                <a:solidFill>
                  <a:srgbClr val="FF0000"/>
                </a:solidFill>
                <a:latin typeface="宋体" panose="02010600030101010101" pitchFamily="2" charset="-122"/>
                <a:sym typeface="+mn-ea"/>
              </a:rPr>
              <a:t>、</a:t>
            </a:r>
            <a:r>
              <a:rPr lang="zh-CN" altLang="en-US" sz="2800" b="1">
                <a:latin typeface="Arial" panose="020b0604020202020204" pitchFamily="34" charset="0"/>
                <a:ea typeface="宋体" panose="02010600030101010101" pitchFamily="2" charset="-122"/>
              </a:rPr>
              <a:t>下面是盐城市某报的一则新闻，请为这则新闻拟一个标题。</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不超过</a:t>
            </a:r>
            <a:r>
              <a:rPr lang="en-US" altLang="zh-CN" sz="2800" b="1">
                <a:latin typeface="Arial" panose="020b0604020202020204" pitchFamily="34" charset="0"/>
                <a:ea typeface="宋体" panose="02010600030101010101" pitchFamily="2" charset="-122"/>
              </a:rPr>
              <a:t>20</a:t>
            </a:r>
            <a:r>
              <a:rPr lang="zh-CN" altLang="en-US" sz="2800" b="1">
                <a:latin typeface="Arial" panose="020b0604020202020204" pitchFamily="34" charset="0"/>
                <a:ea typeface="宋体" panose="02010600030101010101" pitchFamily="2" charset="-122"/>
              </a:rPr>
              <a:t>字</a:t>
            </a:r>
            <a:r>
              <a:rPr lang="en-US" altLang="zh-CN" sz="2800" b="1">
                <a:latin typeface="Arial" panose="020b0604020202020204" pitchFamily="34" charset="0"/>
                <a:ea typeface="宋体" panose="02010600030101010101" pitchFamily="2" charset="-122"/>
              </a:rPr>
              <a:t>)</a:t>
            </a:r>
            <a:endParaRPr lang="en-US" altLang="zh-CN" sz="2800" b="1">
              <a:latin typeface="Arial" panose="020b0604020202020204" pitchFamily="34" charset="0"/>
              <a:ea typeface="宋体" panose="02010600030101010101" pitchFamily="2" charset="-122"/>
            </a:endParaRPr>
          </a:p>
          <a:p>
            <a:pPr lvl="1" indent="0" eaLnBrk="1" hangingPunct="1"/>
            <a:r>
              <a:rPr lang="zh-CN" altLang="en-US" sz="2800" b="1">
                <a:latin typeface="Arial" panose="020b0604020202020204" pitchFamily="34" charset="0"/>
                <a:ea typeface="宋体" panose="02010600030101010101" pitchFamily="2" charset="-122"/>
              </a:rPr>
              <a:t>        本报讯　</a:t>
            </a:r>
            <a:r>
              <a:rPr lang="en-US" altLang="zh-CN" sz="2800" b="1">
                <a:latin typeface="Arial" panose="020b0604020202020204" pitchFamily="34" charset="0"/>
                <a:ea typeface="宋体" panose="02010600030101010101" pitchFamily="2" charset="-122"/>
              </a:rPr>
              <a:t>3</a:t>
            </a:r>
            <a:r>
              <a:rPr lang="zh-CN" altLang="en-US" sz="2800" b="1">
                <a:latin typeface="Arial" panose="020b0604020202020204" pitchFamily="34" charset="0"/>
                <a:ea typeface="宋体" panose="02010600030101010101" pitchFamily="2" charset="-122"/>
              </a:rPr>
              <a:t>月</a:t>
            </a:r>
            <a:r>
              <a:rPr lang="en-US" altLang="zh-CN" sz="2800" b="1">
                <a:latin typeface="Arial" panose="020b0604020202020204" pitchFamily="34" charset="0"/>
                <a:ea typeface="宋体" panose="02010600030101010101" pitchFamily="2" charset="-122"/>
              </a:rPr>
              <a:t>29</a:t>
            </a:r>
            <a:r>
              <a:rPr lang="zh-CN" altLang="en-US" sz="2800" b="1">
                <a:latin typeface="Arial" panose="020b0604020202020204" pitchFamily="34" charset="0"/>
                <a:ea typeface="宋体" panose="02010600030101010101" pitchFamily="2" charset="-122"/>
              </a:rPr>
              <a:t>日，在上海世博局举行的世博会会徽设计颁奖仪式上，上海市有关领导为世博会会徽中标者、盐城市青年广告设计师邵宏庚颁发了获奖证书和</a:t>
            </a:r>
            <a:r>
              <a:rPr lang="en-US" altLang="zh-CN" sz="2800" b="1">
                <a:latin typeface="Arial" panose="020b0604020202020204" pitchFamily="34" charset="0"/>
                <a:ea typeface="宋体" panose="02010600030101010101" pitchFamily="2" charset="-122"/>
              </a:rPr>
              <a:t>20</a:t>
            </a:r>
            <a:r>
              <a:rPr lang="zh-CN" altLang="en-US" sz="2800" b="1">
                <a:latin typeface="Arial" panose="020b0604020202020204" pitchFamily="34" charset="0"/>
                <a:ea typeface="宋体" panose="02010600030101010101" pitchFamily="2" charset="-122"/>
              </a:rPr>
              <a:t>万元奖金。邵宏庚今年</a:t>
            </a:r>
            <a:r>
              <a:rPr lang="en-US" altLang="zh-CN" sz="2800" b="1">
                <a:latin typeface="Arial" panose="020b0604020202020204" pitchFamily="34" charset="0"/>
                <a:ea typeface="宋体" panose="02010600030101010101" pitchFamily="2" charset="-122"/>
              </a:rPr>
              <a:t>34</a:t>
            </a:r>
            <a:r>
              <a:rPr lang="zh-CN" altLang="en-US" sz="2800" b="1">
                <a:latin typeface="Arial" panose="020b0604020202020204" pitchFamily="34" charset="0"/>
                <a:ea typeface="宋体" panose="02010600030101010101" pitchFamily="2" charset="-122"/>
              </a:rPr>
              <a:t>岁。去年年底，当他得知上海世博会正在征集会徽后马上行动，接下来的时间里把所有精力都投入到设计中。今年</a:t>
            </a:r>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月他将自己最满意的第</a:t>
            </a:r>
            <a:r>
              <a:rPr lang="en-US" altLang="zh-CN" sz="2800" b="1">
                <a:latin typeface="Arial" panose="020b0604020202020204" pitchFamily="34" charset="0"/>
                <a:ea typeface="宋体" panose="02010600030101010101" pitchFamily="2" charset="-122"/>
              </a:rPr>
              <a:t>1</a:t>
            </a:r>
            <a:r>
              <a:rPr lang="zh-CN" altLang="en-US" sz="2800" b="1">
                <a:latin typeface="Arial" panose="020b0604020202020204" pitchFamily="34" charset="0"/>
                <a:ea typeface="宋体" panose="02010600030101010101" pitchFamily="2" charset="-122"/>
              </a:rPr>
              <a:t> </a:t>
            </a:r>
            <a:r>
              <a:rPr lang="en-US" altLang="zh-CN" sz="2800" b="1">
                <a:latin typeface="Arial" panose="020b0604020202020204" pitchFamily="34" charset="0"/>
                <a:ea typeface="宋体" panose="02010600030101010101" pitchFamily="2" charset="-122"/>
              </a:rPr>
              <a:t>001</a:t>
            </a:r>
            <a:r>
              <a:rPr lang="zh-CN" altLang="en-US" sz="2800" b="1">
                <a:latin typeface="Arial" panose="020b0604020202020204" pitchFamily="34" charset="0"/>
                <a:ea typeface="宋体" panose="02010600030101010101" pitchFamily="2" charset="-122"/>
              </a:rPr>
              <a:t>件作品送到上海，这件作品最终从</a:t>
            </a:r>
            <a:r>
              <a:rPr lang="en-US" altLang="zh-CN" sz="2800" b="1">
                <a:latin typeface="Arial" panose="020b0604020202020204" pitchFamily="34" charset="0"/>
                <a:ea typeface="宋体" panose="02010600030101010101" pitchFamily="2" charset="-122"/>
              </a:rPr>
              <a:t>9</a:t>
            </a:r>
            <a:r>
              <a:rPr lang="zh-CN" altLang="en-US" sz="2800" b="1">
                <a:latin typeface="Arial" panose="020b0604020202020204" pitchFamily="34" charset="0"/>
                <a:ea typeface="宋体" panose="02010600030101010101" pitchFamily="2" charset="-122"/>
              </a:rPr>
              <a:t> </a:t>
            </a:r>
            <a:r>
              <a:rPr lang="en-US" altLang="zh-CN" sz="2800" b="1">
                <a:latin typeface="Arial" panose="020b0604020202020204" pitchFamily="34" charset="0"/>
                <a:ea typeface="宋体" panose="02010600030101010101" pitchFamily="2" charset="-122"/>
              </a:rPr>
              <a:t>046</a:t>
            </a:r>
            <a:r>
              <a:rPr lang="zh-CN" altLang="en-US" sz="2800" b="1">
                <a:latin typeface="Arial" panose="020b0604020202020204" pitchFamily="34" charset="0"/>
                <a:ea typeface="宋体" panose="02010600030101010101" pitchFamily="2" charset="-122"/>
              </a:rPr>
              <a:t>件应征作品中脱颖而出，被正式确定为上海世博会会徽。</a:t>
            </a:r>
            <a:endParaRPr lang="zh-CN" altLang="en-US" sz="28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770" decel="100000"/>
                                        <p:tgtEl>
                                          <p:spTgt spid="29699"/>
                                        </p:tgtEl>
                                      </p:cBhvr>
                                    </p:animEffect>
                                    <p:animScale>
                                      <p:cBhvr>
                                        <p:cTn id="8" dur="770" decel="100000"/>
                                        <p:tgtEl>
                                          <p:spTgt spid="29699"/>
                                        </p:tgtEl>
                                      </p:cBhvr>
                                      <p:from x="10000" y="10000"/>
                                      <p:to x="200000" y="450000"/>
                                    </p:animScale>
                                    <p:animScale>
                                      <p:cBhvr>
                                        <p:cTn id="9" dur="1230" accel="100000" fill="hold">
                                          <p:stCondLst>
                                            <p:cond delay="770"/>
                                          </p:stCondLst>
                                        </p:cTn>
                                        <p:tgtEl>
                                          <p:spTgt spid="29699"/>
                                        </p:tgtEl>
                                      </p:cBhvr>
                                      <p:from x="200000" y="450000"/>
                                      <p:to x="100000" y="100000"/>
                                    </p:animScale>
                                    <p:set>
                                      <p:cBhvr>
                                        <p:cTn id="10" dur="770" fill="hold"/>
                                        <p:tgtEl>
                                          <p:spTgt spid="29699"/>
                                        </p:tgtEl>
                                        <p:attrNameLst>
                                          <p:attrName>ppt_x</p:attrName>
                                        </p:attrNameLst>
                                      </p:cBhvr>
                                      <p:to>
                                        <p:strVal val="(0.5)"/>
                                      </p:to>
                                    </p:set>
                                    <p:anim from="(0.5)" to="(#ppt_x)" calcmode="lin" valueType="num">
                                      <p:cBhvr>
                                        <p:cTn id="11" dur="1230" accel="100000" fill="hold">
                                          <p:stCondLst>
                                            <p:cond delay="770"/>
                                          </p:stCondLst>
                                        </p:cTn>
                                        <p:tgtEl>
                                          <p:spTgt spid="29699"/>
                                        </p:tgtEl>
                                        <p:attrNameLst>
                                          <p:attrName>ppt_x</p:attrName>
                                        </p:attrNameLst>
                                      </p:cBhvr>
                                    </p:anim>
                                    <p:set>
                                      <p:cBhvr>
                                        <p:cTn id="12" dur="770" fill="hold"/>
                                        <p:tgtEl>
                                          <p:spTgt spid="29699"/>
                                        </p:tgtEl>
                                        <p:attrNameLst>
                                          <p:attrName>ppt_y</p:attrName>
                                        </p:attrNameLst>
                                      </p:cBhvr>
                                      <p:to>
                                        <p:strVal val="(#ppt_y+0.4)"/>
                                      </p:to>
                                    </p:set>
                                    <p:anim from="(#ppt_y+0.4)" to="(#ppt_y)" calcmode="lin" valueType="num">
                                      <p:cBhvr>
                                        <p:cTn id="13" dur="1230" accel="100000" fill="hold">
                                          <p:stCondLst>
                                            <p:cond delay="770"/>
                                          </p:stCondLst>
                                        </p:cTn>
                                        <p:tgtEl>
                                          <p:spTgt spid="2969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文本框 28673"/>
          <p:cNvSpPr txBox="1"/>
          <p:nvPr/>
        </p:nvSpPr>
        <p:spPr>
          <a:xfrm>
            <a:off x="4356100" y="41275"/>
            <a:ext cx="4392613" cy="519113"/>
          </a:xfrm>
          <a:prstGeom prst="rect">
            <a:avLst/>
          </a:prstGeom>
          <a:noFill/>
          <a:ln w="9525">
            <a:noFill/>
          </a:ln>
        </p:spPr>
        <p:txBody>
          <a:bodyPr anchor="t">
            <a:spAutoFit/>
          </a:bodyPr>
          <a:lstStyle/>
          <a:p>
            <a:pPr lvl="1" indent="0" eaLnBrk="0" hangingPunct="0">
              <a:spcBef>
                <a:spcPct val="20000"/>
              </a:spcBef>
              <a:buFont typeface="Arial" panose="020b0604020202020204" pitchFamily="34" charset="0"/>
              <a:buNone/>
            </a:pPr>
            <a:r>
              <a:rPr lang="zh-CN" altLang="en-US" sz="2800" b="1">
                <a:solidFill>
                  <a:srgbClr val="FF0000"/>
                </a:solidFill>
                <a:latin typeface="Arial" panose="020b0604020202020204" pitchFamily="34" charset="0"/>
                <a:ea typeface="宋体" panose="02010600030101010101" pitchFamily="2" charset="-122"/>
              </a:rPr>
              <a:t>雨雪雷雹齐鲁闹元宵</a:t>
            </a:r>
            <a:endParaRPr lang="zh-CN" altLang="en-US" sz="2800">
              <a:solidFill>
                <a:srgbClr val="FF0000"/>
              </a:solidFill>
              <a:latin typeface="Arial" panose="020b0604020202020204" pitchFamily="34" charset="0"/>
              <a:ea typeface="宋体" panose="02010600030101010101" pitchFamily="2" charset="-122"/>
            </a:endParaRPr>
          </a:p>
        </p:txBody>
      </p:sp>
      <p:sp>
        <p:nvSpPr>
          <p:cNvPr id="31746" name="文本框 28674"/>
          <p:cNvSpPr txBox="1"/>
          <p:nvPr/>
        </p:nvSpPr>
        <p:spPr>
          <a:xfrm>
            <a:off x="111125" y="560705"/>
            <a:ext cx="8922385" cy="5862320"/>
          </a:xfrm>
          <a:prstGeom prst="rect">
            <a:avLst/>
          </a:prstGeom>
          <a:noFill/>
          <a:ln w="9525">
            <a:noFill/>
          </a:ln>
        </p:spPr>
        <p:txBody>
          <a:bodyPr wrap="square" anchor="t">
            <a:spAutoFit/>
          </a:bodyPr>
          <a:lstStyle/>
          <a:p>
            <a:pPr marL="0" lvl="1" indent="0"/>
            <a:r>
              <a:rPr lang="zh-CN" altLang="en-US" sz="2500" b="1">
                <a:solidFill>
                  <a:srgbClr val="FF0000"/>
                </a:solidFill>
                <a:latin typeface="宋体" panose="02010600030101010101" pitchFamily="2" charset="-122"/>
                <a:sym typeface="+mn-ea"/>
              </a:rPr>
              <a:t>练习</a:t>
            </a:r>
            <a:r>
              <a:rPr lang="en-US" altLang="zh-CN" sz="2500" b="1">
                <a:solidFill>
                  <a:srgbClr val="FF0000"/>
                </a:solidFill>
                <a:latin typeface="宋体" panose="02010600030101010101" pitchFamily="2" charset="-122"/>
                <a:sym typeface="+mn-ea"/>
              </a:rPr>
              <a:t>4</a:t>
            </a:r>
            <a:r>
              <a:rPr lang="zh-CN" altLang="en-US" sz="2500" b="1">
                <a:solidFill>
                  <a:srgbClr val="FF0000"/>
                </a:solidFill>
                <a:latin typeface="宋体" panose="02010600030101010101" pitchFamily="2" charset="-122"/>
                <a:sym typeface="+mn-ea"/>
              </a:rPr>
              <a:t>、</a:t>
            </a:r>
            <a:r>
              <a:rPr lang="zh-CN" altLang="en-US" sz="2500" b="1">
                <a:latin typeface="Arial" panose="020b0604020202020204" pitchFamily="34" charset="0"/>
                <a:ea typeface="宋体" panose="02010600030101010101" pitchFamily="2" charset="-122"/>
              </a:rPr>
              <a:t>请运用一种修辞手法，给下面这则新闻拟一个标题。不超过</a:t>
            </a:r>
            <a:r>
              <a:rPr lang="en-US" altLang="zh-CN" sz="2500" b="1">
                <a:latin typeface="Arial" panose="020b0604020202020204" pitchFamily="34" charset="0"/>
                <a:ea typeface="宋体" panose="02010600030101010101" pitchFamily="2" charset="-122"/>
              </a:rPr>
              <a:t>12</a:t>
            </a:r>
            <a:r>
              <a:rPr lang="zh-CN" altLang="en-US" sz="2500" b="1">
                <a:latin typeface="Arial" panose="020b0604020202020204" pitchFamily="34" charset="0"/>
                <a:ea typeface="宋体" panose="02010600030101010101" pitchFamily="2" charset="-122"/>
              </a:rPr>
              <a:t>个字。</a:t>
            </a:r>
            <a:endParaRPr lang="zh-CN" altLang="en-US" sz="2500" b="1">
              <a:latin typeface="Arial" panose="020b0604020202020204" pitchFamily="34" charset="0"/>
              <a:ea typeface="宋体" panose="02010600030101010101" pitchFamily="2" charset="-122"/>
            </a:endParaRPr>
          </a:p>
          <a:p>
            <a:pPr marL="0" lvl="1" indent="0"/>
            <a:r>
              <a:rPr lang="zh-CN" altLang="en-US" sz="2500" b="1">
                <a:latin typeface="Arial" panose="020b0604020202020204" pitchFamily="34" charset="0"/>
                <a:ea typeface="宋体" panose="02010600030101010101" pitchFamily="2" charset="-122"/>
              </a:rPr>
              <a:t>      </a:t>
            </a:r>
            <a:r>
              <a:rPr lang="zh-CN" altLang="en-US" sz="2500" b="1">
                <a:solidFill>
                  <a:schemeClr val="hlink"/>
                </a:solidFill>
                <a:latin typeface="楷体" panose="02010609060101010101" charset="-122"/>
                <a:ea typeface="楷体" panose="02010609060101010101" charset="-122"/>
              </a:rPr>
              <a:t>本报济南</a:t>
            </a:r>
            <a:r>
              <a:rPr lang="en-US" altLang="zh-CN" sz="2500" b="1">
                <a:solidFill>
                  <a:schemeClr val="hlink"/>
                </a:solidFill>
                <a:latin typeface="楷体" panose="02010609060101010101" charset="-122"/>
                <a:ea typeface="楷体" panose="02010609060101010101" charset="-122"/>
              </a:rPr>
              <a:t>2</a:t>
            </a:r>
            <a:r>
              <a:rPr lang="zh-CN" altLang="en-US" sz="2500" b="1">
                <a:solidFill>
                  <a:schemeClr val="hlink"/>
                </a:solidFill>
                <a:latin typeface="楷体" panose="02010609060101010101" charset="-122"/>
                <a:ea typeface="楷体" panose="02010609060101010101" charset="-122"/>
              </a:rPr>
              <a:t>月</a:t>
            </a:r>
            <a:r>
              <a:rPr lang="en-US" altLang="zh-CN" sz="2500" b="1">
                <a:solidFill>
                  <a:schemeClr val="hlink"/>
                </a:solidFill>
                <a:latin typeface="楷体" panose="02010609060101010101" charset="-122"/>
                <a:ea typeface="楷体" panose="02010609060101010101" charset="-122"/>
              </a:rPr>
              <a:t>28</a:t>
            </a:r>
            <a:r>
              <a:rPr lang="zh-CN" altLang="en-US" sz="2500" b="1">
                <a:solidFill>
                  <a:schemeClr val="hlink"/>
                </a:solidFill>
                <a:latin typeface="楷体" panose="02010609060101010101" charset="-122"/>
                <a:ea typeface="楷体" panose="02010609060101010101" charset="-122"/>
              </a:rPr>
              <a:t>日讯　虎年的元宵节因为不寻常的天气显得格外不同，这一天，雷电、冰雹、雨雪都降临了齐鲁大地。</a:t>
            </a:r>
            <a:endParaRPr lang="zh-CN" altLang="en-US" sz="2500" b="1">
              <a:solidFill>
                <a:schemeClr val="hlink"/>
              </a:solidFill>
              <a:latin typeface="楷体" panose="02010609060101010101" charset="-122"/>
              <a:ea typeface="楷体" panose="02010609060101010101" charset="-122"/>
            </a:endParaRPr>
          </a:p>
          <a:p>
            <a:pPr marL="0" lvl="1" indent="0"/>
            <a:r>
              <a:rPr lang="en-US" altLang="zh-CN" sz="2500" b="1">
                <a:solidFill>
                  <a:schemeClr val="hlink"/>
                </a:solidFill>
                <a:latin typeface="楷体" panose="02010609060101010101" charset="-122"/>
                <a:ea typeface="楷体" panose="02010609060101010101" charset="-122"/>
              </a:rPr>
              <a:t>   2</a:t>
            </a:r>
            <a:r>
              <a:rPr lang="zh-CN" altLang="en-US" sz="2500" b="1">
                <a:solidFill>
                  <a:schemeClr val="hlink"/>
                </a:solidFill>
                <a:latin typeface="楷体" panose="02010609060101010101" charset="-122"/>
                <a:ea typeface="楷体" panose="02010609060101010101" charset="-122"/>
              </a:rPr>
              <a:t>月</a:t>
            </a:r>
            <a:r>
              <a:rPr lang="en-US" altLang="zh-CN" sz="2500" b="1">
                <a:solidFill>
                  <a:schemeClr val="hlink"/>
                </a:solidFill>
                <a:latin typeface="楷体" panose="02010609060101010101" charset="-122"/>
                <a:ea typeface="楷体" panose="02010609060101010101" charset="-122"/>
              </a:rPr>
              <a:t>28</a:t>
            </a:r>
            <a:r>
              <a:rPr lang="zh-CN" altLang="en-US" sz="2500" b="1">
                <a:solidFill>
                  <a:schemeClr val="hlink"/>
                </a:solidFill>
                <a:latin typeface="楷体" panose="02010609060101010101" charset="-122"/>
                <a:ea typeface="楷体" panose="02010609060101010101" charset="-122"/>
              </a:rPr>
              <a:t>日是元宵节，上午</a:t>
            </a:r>
            <a:r>
              <a:rPr lang="en-US" altLang="zh-CN" sz="2500" b="1">
                <a:solidFill>
                  <a:schemeClr val="hlink"/>
                </a:solidFill>
                <a:latin typeface="楷体" panose="02010609060101010101" charset="-122"/>
                <a:ea typeface="楷体" panose="02010609060101010101" charset="-122"/>
              </a:rPr>
              <a:t>10</a:t>
            </a:r>
            <a:r>
              <a:rPr lang="zh-CN" altLang="en-US" sz="2500" b="1">
                <a:solidFill>
                  <a:schemeClr val="hlink"/>
                </a:solidFill>
                <a:latin typeface="楷体" panose="02010609060101010101" charset="-122"/>
                <a:ea typeface="楷体" panose="02010609060101010101" charset="-122"/>
              </a:rPr>
              <a:t>时半，天空下起了蒙蒙细雨。至中午</a:t>
            </a:r>
            <a:r>
              <a:rPr lang="en-US" altLang="zh-CN" sz="2500" b="1">
                <a:solidFill>
                  <a:schemeClr val="hlink"/>
                </a:solidFill>
                <a:latin typeface="楷体" panose="02010609060101010101" charset="-122"/>
                <a:ea typeface="楷体" panose="02010609060101010101" charset="-122"/>
              </a:rPr>
              <a:t>12</a:t>
            </a:r>
            <a:r>
              <a:rPr lang="zh-CN" altLang="en-US" sz="2500" b="1">
                <a:solidFill>
                  <a:schemeClr val="hlink"/>
                </a:solidFill>
                <a:latin typeface="楷体" panose="02010609060101010101" charset="-122"/>
                <a:ea typeface="楷体" panose="02010609060101010101" charset="-122"/>
              </a:rPr>
              <a:t>时许，天气开始变坏，风急雨骤。到下午</a:t>
            </a:r>
            <a:r>
              <a:rPr lang="en-US" altLang="zh-CN" sz="2500" b="1">
                <a:solidFill>
                  <a:schemeClr val="hlink"/>
                </a:solidFill>
                <a:latin typeface="楷体" panose="02010609060101010101" charset="-122"/>
                <a:ea typeface="楷体" panose="02010609060101010101" charset="-122"/>
              </a:rPr>
              <a:t>2</a:t>
            </a:r>
            <a:r>
              <a:rPr lang="zh-CN" altLang="en-US" sz="2500" b="1">
                <a:solidFill>
                  <a:schemeClr val="hlink"/>
                </a:solidFill>
                <a:latin typeface="楷体" panose="02010609060101010101" charset="-122"/>
                <a:ea typeface="楷体" panose="02010609060101010101" charset="-122"/>
              </a:rPr>
              <a:t>时许，降雨变成了绿豆大小的“冰雨”。下午</a:t>
            </a:r>
            <a:r>
              <a:rPr lang="en-US" altLang="zh-CN" sz="2500" b="1">
                <a:solidFill>
                  <a:schemeClr val="hlink"/>
                </a:solidFill>
                <a:latin typeface="楷体" panose="02010609060101010101" charset="-122"/>
                <a:ea typeface="楷体" panose="02010609060101010101" charset="-122"/>
              </a:rPr>
              <a:t>2</a:t>
            </a:r>
            <a:r>
              <a:rPr lang="zh-CN" altLang="en-US" sz="2500" b="1">
                <a:solidFill>
                  <a:schemeClr val="hlink"/>
                </a:solidFill>
                <a:latin typeface="楷体" panose="02010609060101010101" charset="-122"/>
                <a:ea typeface="楷体" panose="02010609060101010101" charset="-122"/>
              </a:rPr>
              <a:t>时</a:t>
            </a:r>
            <a:r>
              <a:rPr lang="en-US" altLang="zh-CN" sz="2500" b="1">
                <a:solidFill>
                  <a:schemeClr val="hlink"/>
                </a:solidFill>
                <a:latin typeface="楷体" panose="02010609060101010101" charset="-122"/>
                <a:ea typeface="楷体" panose="02010609060101010101" charset="-122"/>
              </a:rPr>
              <a:t>30</a:t>
            </a:r>
            <a:r>
              <a:rPr lang="zh-CN" altLang="en-US" sz="2500" b="1">
                <a:solidFill>
                  <a:schemeClr val="hlink"/>
                </a:solidFill>
                <a:latin typeface="楷体" panose="02010609060101010101" charset="-122"/>
                <a:ea typeface="楷体" panose="02010609060101010101" charset="-122"/>
              </a:rPr>
              <a:t>分左右，突然传来雷声。至下午</a:t>
            </a:r>
            <a:r>
              <a:rPr lang="en-US" altLang="zh-CN" sz="2500" b="1">
                <a:solidFill>
                  <a:schemeClr val="hlink"/>
                </a:solidFill>
                <a:latin typeface="楷体" panose="02010609060101010101" charset="-122"/>
                <a:ea typeface="楷体" panose="02010609060101010101" charset="-122"/>
              </a:rPr>
              <a:t>3</a:t>
            </a:r>
            <a:r>
              <a:rPr lang="zh-CN" altLang="en-US" sz="2500" b="1">
                <a:solidFill>
                  <a:schemeClr val="hlink"/>
                </a:solidFill>
                <a:latin typeface="楷体" panose="02010609060101010101" charset="-122"/>
                <a:ea typeface="楷体" panose="02010609060101010101" charset="-122"/>
              </a:rPr>
              <a:t>时以后，省城街头就开始出现积雪。</a:t>
            </a:r>
            <a:endParaRPr lang="zh-CN" altLang="en-US" sz="2500" b="1">
              <a:solidFill>
                <a:schemeClr val="hlink"/>
              </a:solidFill>
              <a:latin typeface="楷体" panose="02010609060101010101" charset="-122"/>
              <a:ea typeface="楷体" panose="02010609060101010101" charset="-122"/>
            </a:endParaRPr>
          </a:p>
          <a:p>
            <a:pPr marL="0" lvl="1" indent="0"/>
            <a:r>
              <a:rPr lang="zh-CN" altLang="en-US" sz="2500" b="1">
                <a:solidFill>
                  <a:schemeClr val="hlink"/>
                </a:solidFill>
                <a:latin typeface="楷体" panose="02010609060101010101" charset="-122"/>
                <a:ea typeface="楷体" panose="02010609060101010101" charset="-122"/>
              </a:rPr>
              <a:t>   记者从省气象台了解到，元宵节当日，我省临沂、枣庄、济宁、泰安、潍坊等地也遭遇了雷电天气，聊城、泰安、淄博等地则受到了冰雹袭击，泰安地区的冰雹如玉米粒一样。雨雪雷电冰雹齐聚，把齐鲁大地的虎年元宵节闹得好不热闹。</a:t>
            </a:r>
            <a:endParaRPr lang="zh-CN" altLang="en-US" sz="2500" b="1">
              <a:solidFill>
                <a:schemeClr val="hlink"/>
              </a:solidFill>
              <a:latin typeface="楷体" panose="02010609060101010101" charset="-122"/>
              <a:ea typeface="楷体" panose="02010609060101010101" charset="-122"/>
            </a:endParaRPr>
          </a:p>
          <a:p>
            <a:pPr marL="0" lvl="1" indent="0"/>
            <a:r>
              <a:rPr lang="zh-CN" altLang="en-US" sz="2500" b="1">
                <a:solidFill>
                  <a:schemeClr val="hlink"/>
                </a:solidFill>
                <a:latin typeface="楷体" panose="02010609060101010101" charset="-122"/>
                <a:ea typeface="楷体" panose="02010609060101010101" charset="-122"/>
              </a:rPr>
              <a:t>   气象专家分析指出，南方气旋带来的暖湿空气和北方气旋带来的冷空气在我省上方交汇，带来了此次降水，因对流强度大，带来了雷电、冰雹等异常天气。</a:t>
            </a:r>
            <a:endParaRPr lang="zh-CN" altLang="en-US" sz="2500">
              <a:latin typeface="楷体" panose="02010609060101010101" charset="-122"/>
              <a:ea typeface="楷体" panose="02010609060101010101" charset="-122"/>
            </a:endParaRPr>
          </a:p>
        </p:txBody>
      </p:sp>
      <p:sp>
        <p:nvSpPr>
          <p:cNvPr id="28676" name="文本框 28675"/>
          <p:cNvSpPr txBox="1"/>
          <p:nvPr/>
        </p:nvSpPr>
        <p:spPr>
          <a:xfrm>
            <a:off x="2987675" y="6381750"/>
            <a:ext cx="5873750" cy="517525"/>
          </a:xfrm>
          <a:prstGeom prst="rect">
            <a:avLst/>
          </a:prstGeom>
          <a:noFill/>
          <a:ln w="9525">
            <a:noFill/>
          </a:ln>
        </p:spPr>
        <p:txBody>
          <a:bodyPr wrap="none" anchor="t">
            <a:spAutoFit/>
          </a:bodyPr>
          <a:lstStyle/>
          <a:p>
            <a:r>
              <a:rPr lang="zh-CN" altLang="en-US" sz="2800" b="1">
                <a:solidFill>
                  <a:srgbClr val="C00000"/>
                </a:solidFill>
                <a:latin typeface="Arial" panose="020b0604020202020204" pitchFamily="34" charset="0"/>
                <a:ea typeface="宋体" panose="02010600030101010101" pitchFamily="2" charset="-122"/>
              </a:rPr>
              <a:t>齐鲁元宵节出现雨雪雷雹等异常天气</a:t>
            </a:r>
            <a:endParaRPr lang="zh-CN" altLang="en-US" sz="2800" b="1">
              <a:solidFill>
                <a:srgbClr val="C0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770" decel="100000"/>
                                        <p:tgtEl>
                                          <p:spTgt spid="28674"/>
                                        </p:tgtEl>
                                      </p:cBhvr>
                                    </p:animEffect>
                                    <p:animScale>
                                      <p:cBhvr>
                                        <p:cTn id="8" dur="770" decel="100000"/>
                                        <p:tgtEl>
                                          <p:spTgt spid="28674"/>
                                        </p:tgtEl>
                                      </p:cBhvr>
                                      <p:from x="10000" y="10000"/>
                                      <p:to x="200000" y="450000"/>
                                    </p:animScale>
                                    <p:animScale>
                                      <p:cBhvr>
                                        <p:cTn id="9" dur="1230" accel="100000" fill="hold">
                                          <p:stCondLst>
                                            <p:cond delay="770"/>
                                          </p:stCondLst>
                                        </p:cTn>
                                        <p:tgtEl>
                                          <p:spTgt spid="28674"/>
                                        </p:tgtEl>
                                      </p:cBhvr>
                                      <p:from x="200000" y="450000"/>
                                      <p:to x="100000" y="100000"/>
                                    </p:animScale>
                                    <p:set>
                                      <p:cBhvr>
                                        <p:cTn id="10" dur="770" fill="hold"/>
                                        <p:tgtEl>
                                          <p:spTgt spid="28674"/>
                                        </p:tgtEl>
                                        <p:attrNameLst>
                                          <p:attrName>ppt_x</p:attrName>
                                        </p:attrNameLst>
                                      </p:cBhvr>
                                      <p:to>
                                        <p:strVal val="(0.5)"/>
                                      </p:to>
                                    </p:set>
                                    <p:anim from="(0.5)" to="(#ppt_x)" calcmode="lin" valueType="num">
                                      <p:cBhvr>
                                        <p:cTn id="11" dur="1230" accel="100000" fill="hold">
                                          <p:stCondLst>
                                            <p:cond delay="770"/>
                                          </p:stCondLst>
                                        </p:cTn>
                                        <p:tgtEl>
                                          <p:spTgt spid="28674"/>
                                        </p:tgtEl>
                                        <p:attrNameLst>
                                          <p:attrName>ppt_x</p:attrName>
                                        </p:attrNameLst>
                                      </p:cBhvr>
                                    </p:anim>
                                    <p:set>
                                      <p:cBhvr>
                                        <p:cTn id="12" dur="770" fill="hold"/>
                                        <p:tgtEl>
                                          <p:spTgt spid="28674"/>
                                        </p:tgtEl>
                                        <p:attrNameLst>
                                          <p:attrName>ppt_y</p:attrName>
                                        </p:attrNameLst>
                                      </p:cBhvr>
                                      <p:to>
                                        <p:strVal val="(#ppt_y+0.4)"/>
                                      </p:to>
                                    </p:set>
                                    <p:anim from="(#ppt_y+0.4)" to="(#ppt_y)" calcmode="lin" valueType="num">
                                      <p:cBhvr>
                                        <p:cTn id="13" dur="1230" accel="100000" fill="hold">
                                          <p:stCondLst>
                                            <p:cond delay="770"/>
                                          </p:stCondLst>
                                        </p:cTn>
                                        <p:tgtEl>
                                          <p:spTgt spid="28674"/>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8676"/>
                                        </p:tgtEl>
                                        <p:attrNameLst>
                                          <p:attrName>style.visibility</p:attrName>
                                        </p:attrNameLst>
                                      </p:cBhvr>
                                      <p:to>
                                        <p:strVal val="visible"/>
                                      </p:to>
                                    </p:set>
                                    <p:anim calcmode="lin" valueType="num">
                                      <p:cBhvr additive="base">
                                        <p:cTn id="18" dur="500" fill="hold"/>
                                        <p:tgtEl>
                                          <p:spTgt spid="28676"/>
                                        </p:tgtEl>
                                        <p:attrNameLst>
                                          <p:attrName>ppt_x</p:attrName>
                                        </p:attrNameLst>
                                      </p:cBhvr>
                                      <p:tavLst>
                                        <p:tav tm="0">
                                          <p:val>
                                            <p:strVal val="#ppt_x"/>
                                          </p:val>
                                        </p:tav>
                                        <p:tav tm="100000">
                                          <p:val>
                                            <p:strVal val="#ppt_x"/>
                                          </p:val>
                                        </p:tav>
                                      </p:tavLst>
                                    </p:anim>
                                    <p:anim calcmode="lin" valueType="num">
                                      <p:cBhvr additive="base">
                                        <p:cTn id="19" dur="500" fill="hold"/>
                                        <p:tgtEl>
                                          <p:spTgt spid="286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TextBox 2"/>
          <p:cNvSpPr txBox="1"/>
          <p:nvPr/>
        </p:nvSpPr>
        <p:spPr>
          <a:xfrm>
            <a:off x="186055" y="59690"/>
            <a:ext cx="8771255" cy="6000750"/>
          </a:xfrm>
          <a:prstGeom prst="rect">
            <a:avLst/>
          </a:prstGeom>
          <a:noFill/>
          <a:ln w="9525">
            <a:noFill/>
          </a:ln>
        </p:spPr>
        <p:txBody>
          <a:bodyPr wrap="square">
            <a:spAutoFit/>
          </a:bodyPr>
          <a:lstStyle/>
          <a:p>
            <a:pPr>
              <a:lnSpc>
                <a:spcPct val="150000"/>
              </a:lnSpc>
              <a:buChar char="•"/>
            </a:pPr>
            <a:r>
              <a:rPr lang="zh-CN" altLang="en-US" sz="3200" b="1">
                <a:solidFill>
                  <a:srgbClr val="FF0000"/>
                </a:solidFill>
                <a:ea typeface="黑体" panose="02010609060101010101" pitchFamily="49" charset="-122"/>
                <a:sym typeface="+mn-ea"/>
              </a:rPr>
              <a:t>（二）拟写新闻导语</a:t>
            </a:r>
            <a:endParaRPr lang="zh-CN" altLang="en-US" sz="3200" b="1">
              <a:solidFill>
                <a:srgbClr val="FF0000"/>
              </a:solidFill>
              <a:latin typeface="Arial" panose="020b0604020202020204" pitchFamily="34" charset="0"/>
              <a:ea typeface="黑体" panose="02010609060101010101" pitchFamily="49" charset="-122"/>
            </a:endParaRPr>
          </a:p>
          <a:p>
            <a:pPr>
              <a:lnSpc>
                <a:spcPct val="150000"/>
              </a:lnSpc>
              <a:buChar char="•"/>
            </a:pPr>
            <a:r>
              <a:rPr lang="zh-CN" altLang="en-US" sz="3200" b="1">
                <a:solidFill>
                  <a:srgbClr val="0000FF"/>
                </a:solidFill>
                <a:ea typeface="楷体_GB2312"/>
                <a:sym typeface="+mn-ea"/>
              </a:rPr>
              <a:t>方法步骤：</a:t>
            </a:r>
            <a:endParaRPr lang="zh-CN" altLang="en-US" sz="3200" b="1">
              <a:solidFill>
                <a:srgbClr val="0000FF"/>
              </a:solidFill>
              <a:ea typeface="楷体_GB2312"/>
              <a:sym typeface="+mn-ea"/>
            </a:endParaRPr>
          </a:p>
          <a:p>
            <a:pPr>
              <a:lnSpc>
                <a:spcPct val="150000"/>
              </a:lnSpc>
              <a:buChar char="•"/>
            </a:pPr>
            <a:r>
              <a:rPr lang="zh-CN" altLang="en-US" sz="3200" b="1">
                <a:ea typeface="黑体" panose="02010609060101010101" pitchFamily="49" charset="-122"/>
              </a:rPr>
              <a:t>1、</a:t>
            </a:r>
            <a:r>
              <a:rPr lang="zh-CN" altLang="en-US" sz="3200" b="1">
                <a:latin typeface="Arial" panose="020b0604020202020204" pitchFamily="34" charset="0"/>
                <a:ea typeface="黑体" panose="02010609060101010101" pitchFamily="49" charset="-122"/>
              </a:rPr>
              <a:t>找出</a:t>
            </a:r>
            <a:r>
              <a:rPr lang="zh-CN" altLang="en-US" sz="3200" b="1">
                <a:solidFill>
                  <a:srgbClr val="FF0000"/>
                </a:solidFill>
                <a:ea typeface="黑体" panose="02010609060101010101" pitchFamily="49" charset="-122"/>
              </a:rPr>
              <a:t>陈述对象</a:t>
            </a:r>
            <a:r>
              <a:rPr lang="zh-CN" altLang="en-US" sz="3200" b="1">
                <a:solidFill>
                  <a:srgbClr val="FF0000"/>
                </a:solidFill>
                <a:latin typeface="Arial" panose="020b0604020202020204" pitchFamily="34" charset="0"/>
                <a:ea typeface="黑体" panose="02010609060101010101" pitchFamily="49" charset="-122"/>
              </a:rPr>
              <a:t>。</a:t>
            </a:r>
            <a:endParaRPr lang="zh-CN" altLang="en-US" sz="3200" b="1">
              <a:latin typeface="Arial" panose="020b0604020202020204" pitchFamily="34" charset="0"/>
              <a:ea typeface="黑体" panose="02010609060101010101" pitchFamily="49" charset="-122"/>
            </a:endParaRPr>
          </a:p>
          <a:p>
            <a:pPr>
              <a:lnSpc>
                <a:spcPct val="150000"/>
              </a:lnSpc>
              <a:buChar char="•"/>
            </a:pPr>
            <a:r>
              <a:rPr lang="zh-CN" altLang="en-US" sz="3200" b="1">
                <a:ea typeface="黑体" panose="02010609060101010101" pitchFamily="49" charset="-122"/>
              </a:rPr>
              <a:t>2、弄清发生了什么</a:t>
            </a:r>
            <a:r>
              <a:rPr lang="zh-CN" altLang="en-US" sz="3200" b="1">
                <a:solidFill>
                  <a:srgbClr val="FF0000"/>
                </a:solidFill>
                <a:ea typeface="黑体" panose="02010609060101010101" pitchFamily="49" charset="-122"/>
              </a:rPr>
              <a:t>事</a:t>
            </a:r>
            <a:r>
              <a:rPr lang="zh-CN" altLang="en-US" sz="3200" b="1">
                <a:ea typeface="黑体" panose="02010609060101010101" pitchFamily="49" charset="-122"/>
              </a:rPr>
              <a:t>，利用</a:t>
            </a:r>
            <a:r>
              <a:rPr lang="zh-CN" altLang="en-US" sz="3200" b="1">
                <a:solidFill>
                  <a:srgbClr val="FF0000"/>
                </a:solidFill>
                <a:ea typeface="黑体" panose="02010609060101010101" pitchFamily="49" charset="-122"/>
              </a:rPr>
              <a:t>关键词句</a:t>
            </a:r>
            <a:r>
              <a:rPr lang="zh-CN" altLang="en-US" sz="3200" b="1">
                <a:ea typeface="黑体" panose="02010609060101010101" pitchFamily="49" charset="-122"/>
              </a:rPr>
              <a:t>进行概括（何时、何地、何故或何果）。</a:t>
            </a:r>
            <a:endParaRPr lang="zh-CN" altLang="en-US" sz="3200" b="1">
              <a:ea typeface="黑体" panose="02010609060101010101" pitchFamily="49" charset="-122"/>
            </a:endParaRPr>
          </a:p>
          <a:p>
            <a:pPr>
              <a:lnSpc>
                <a:spcPct val="150000"/>
              </a:lnSpc>
              <a:buChar char="•"/>
            </a:pPr>
            <a:r>
              <a:rPr lang="zh-CN" altLang="en-US" sz="3200" b="1">
                <a:ea typeface="黑体" panose="02010609060101010101" pitchFamily="49" charset="-122"/>
              </a:rPr>
              <a:t>3、</a:t>
            </a:r>
            <a:r>
              <a:rPr lang="zh-CN" altLang="en-US" sz="3200" b="1">
                <a:latin typeface="Arial" panose="020b0604020202020204" pitchFamily="34" charset="0"/>
                <a:ea typeface="黑体" panose="02010609060101010101" pitchFamily="49" charset="-122"/>
              </a:rPr>
              <a:t>压缩概括成一个</a:t>
            </a:r>
            <a:r>
              <a:rPr lang="zh-CN" altLang="en-US" sz="3200" b="1">
                <a:solidFill>
                  <a:srgbClr val="FF0000"/>
                </a:solidFill>
                <a:latin typeface="Arial" panose="020b0604020202020204" pitchFamily="34" charset="0"/>
                <a:ea typeface="黑体" panose="02010609060101010101" pitchFamily="49" charset="-122"/>
              </a:rPr>
              <a:t>完整意思</a:t>
            </a:r>
            <a:r>
              <a:rPr lang="zh-CN" altLang="en-US" sz="3200" b="1">
                <a:latin typeface="Arial" panose="020b0604020202020204" pitchFamily="34" charset="0"/>
                <a:ea typeface="黑体" panose="02010609060101010101" pitchFamily="49" charset="-122"/>
              </a:rPr>
              <a:t>。</a:t>
            </a:r>
            <a:endParaRPr lang="zh-CN" altLang="en-US" sz="3200" b="1">
              <a:latin typeface="Arial" panose="020b0604020202020204" pitchFamily="34" charset="0"/>
              <a:ea typeface="黑体" panose="02010609060101010101" pitchFamily="49" charset="-122"/>
            </a:endParaRPr>
          </a:p>
          <a:p>
            <a:pPr>
              <a:lnSpc>
                <a:spcPct val="150000"/>
              </a:lnSpc>
              <a:buChar char="•"/>
            </a:pPr>
            <a:r>
              <a:rPr lang="zh-CN" altLang="en-US" sz="3200" b="1">
                <a:ea typeface="黑体" panose="02010609060101010101" pitchFamily="49" charset="-122"/>
              </a:rPr>
              <a:t>4、</a:t>
            </a:r>
            <a:r>
              <a:rPr lang="zh-CN" altLang="en-US" sz="3200" b="1">
                <a:latin typeface="Arial" panose="020b0604020202020204" pitchFamily="34" charset="0"/>
                <a:ea typeface="黑体" panose="02010609060101010101" pitchFamily="49" charset="-122"/>
              </a:rPr>
              <a:t>答案要点采用</a:t>
            </a:r>
            <a:r>
              <a:rPr lang="zh-CN" altLang="en-US" sz="3200" b="1">
                <a:solidFill>
                  <a:srgbClr val="FF0000"/>
                </a:solidFill>
                <a:latin typeface="Arial" panose="020b0604020202020204" pitchFamily="34" charset="0"/>
                <a:ea typeface="黑体" panose="02010609060101010101" pitchFamily="49" charset="-122"/>
              </a:rPr>
              <a:t>“一句话”</a:t>
            </a:r>
            <a:r>
              <a:rPr lang="zh-CN" altLang="en-US" sz="3200" b="1">
                <a:latin typeface="Arial" panose="020b0604020202020204" pitchFamily="34" charset="0"/>
                <a:ea typeface="黑体" panose="02010609060101010101" pitchFamily="49" charset="-122"/>
              </a:rPr>
              <a:t>的形式，可以用</a:t>
            </a:r>
            <a:r>
              <a:rPr lang="zh-CN" altLang="en-US" sz="3200" b="1">
                <a:solidFill>
                  <a:srgbClr val="FF0000"/>
                </a:solidFill>
                <a:latin typeface="Arial" panose="020b0604020202020204" pitchFamily="34" charset="0"/>
                <a:ea typeface="黑体" panose="02010609060101010101" pitchFamily="49" charset="-122"/>
              </a:rPr>
              <a:t>单句、  复句、对句</a:t>
            </a:r>
            <a:r>
              <a:rPr lang="zh-CN" altLang="en-US" sz="3200" b="1">
                <a:latin typeface="Arial" panose="020b0604020202020204" pitchFamily="34" charset="0"/>
                <a:ea typeface="黑体" panose="02010609060101010101" pitchFamily="49" charset="-122"/>
              </a:rPr>
              <a:t>的形式答题。</a:t>
            </a:r>
            <a:endParaRPr lang="zh-CN" altLang="en-US" sz="3200" b="1">
              <a:latin typeface="Arial" panose="020b0604020202020204" pitchFamily="34" charset="0"/>
              <a:ea typeface="黑体" panose="02010609060101010101" pitchFamily="49"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p:txBody>
          <a:bodyPr>
            <a:normAutofit/>
          </a:bodyPr>
          <a:lstStyle/>
          <a:p>
            <a:pPr algn="ctr"/>
            <a:r>
              <a:rPr lang="zh-CN" alt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sym typeface="+mn-ea"/>
              </a:rPr>
              <a:t> </a:t>
            </a:r>
            <a:endParaRPr lang="en-US"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477520" y="334010"/>
            <a:ext cx="8204200" cy="5781675"/>
          </a:xfrm>
        </p:spPr>
        <p:txBody>
          <a:bodyPr>
            <a:normAutofit fontScale="25000" lnSpcReduction="10000"/>
          </a:bodyPr>
          <a:lstStyle/>
          <a:p>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sz="375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marL="0" indent="0" latinLnBrk="0">
              <a:lnSpc>
                <a:spcPct val="140000"/>
              </a:lnSpc>
              <a:spcBef>
                <a:spcPct val="0"/>
              </a:spcBef>
            </a:pPr>
            <a:r>
              <a:rPr sz="4500" b="1"/>
              <a:t>   </a:t>
            </a:r>
            <a:r>
              <a:rPr sz="11200" b="1">
                <a:sym typeface="+mn-ea"/>
              </a:rPr>
              <a:t>2020年山东省高考语文试卷（新高考全国Ⅰ卷)</a:t>
            </a:r>
            <a:endParaRPr lang="en-US" sz="11200" b="1">
              <a:solidFill>
                <a:srgbClr val="0000CC"/>
              </a:solidFill>
              <a:latin typeface="楷体" panose="02010609060101010101" charset="-122"/>
              <a:ea typeface="楷体" panose="02010609060101010101" charset="-122"/>
              <a:sym typeface="+mn-ea"/>
            </a:endParaRPr>
          </a:p>
          <a:p>
            <a:pPr marL="0" indent="0" latinLnBrk="0">
              <a:lnSpc>
                <a:spcPct val="140000"/>
              </a:lnSpc>
              <a:spcBef>
                <a:spcPct val="0"/>
              </a:spcBef>
            </a:pPr>
            <a:r>
              <a:rPr sz="112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总部位于日内瓦的世界经济论坛2020年6月3日发布新闻公报宣布，第51届世界经济论坛年会将于2021年1月举行，年会主题为“世界的复兴”。        </a:t>
            </a:r>
            <a:r>
              <a:rPr lang="zh-CN" sz="11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新闻公报介绍，““世界的复兴”这一目标将致力于共同迅速地建立起世界范围内经济和社会体系的基础，以塑造一个更加公平，更可持续和更具韧性的未来</a:t>
            </a:r>
            <a:r>
              <a:rPr 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sz="112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届时，年会将以线下和线上两种方式进行，世界经济论坛将和瑞士政府一道，确保会议安全。</a:t>
            </a:r>
            <a:endParaRPr lang="zh-CN" sz="112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4" name="内容占位符 2"/>
          <p:cNvSpPr>
            <a:spLocks noGrp="1"/>
          </p:cNvSpPr>
          <p:nvPr/>
        </p:nvSpPr>
        <p:spPr>
          <a:xfrm>
            <a:off x="7752080" y="2203609"/>
            <a:ext cx="1086803"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【导语 】</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1951673" y="4461351"/>
            <a:ext cx="1086803"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【主体】</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nvSpPr>
        <p:spPr>
          <a:xfrm>
            <a:off x="2028984" y="5566251"/>
            <a:ext cx="1086803"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【背景】</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09" name="文本框 1"/>
          <p:cNvSpPr txBox="1"/>
          <p:nvPr/>
        </p:nvSpPr>
        <p:spPr>
          <a:xfrm>
            <a:off x="0" y="90805"/>
            <a:ext cx="9144000" cy="6492875"/>
          </a:xfrm>
          <a:prstGeom prst="rect">
            <a:avLst/>
          </a:prstGeom>
          <a:noFill/>
          <a:ln w="9525">
            <a:noFill/>
          </a:ln>
        </p:spPr>
        <p:txBody>
          <a:bodyPr wrap="square">
            <a:spAutoFit/>
          </a:bodyPr>
          <a:lstStyle/>
          <a:p>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sym typeface="+mn-ea"/>
              </a:rPr>
              <a:t>例、</a:t>
            </a:r>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请在下面这则消息的横线上补写导语。</a:t>
            </a:r>
            <a:endPar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endParaRPr>
          </a:p>
          <a:p>
            <a:r>
              <a:rPr lang="zh-CN" altLang="en-US" sz="3200" b="1">
                <a:latin typeface="华文行楷" panose="02010800040101010101" pitchFamily="2" charset="-122"/>
                <a:ea typeface="华文行楷" panose="02010800040101010101" pitchFamily="2" charset="-122"/>
                <a:cs typeface="华文行楷" panose="02010800040101010101" pitchFamily="2" charset="-122"/>
              </a:rPr>
              <a:t>本报讯，今天是徐州沦陷纪念日。_____________________________</a:t>
            </a:r>
            <a:r>
              <a:rPr lang="zh-CN" altLang="en-US" sz="3200" b="1">
                <a:latin typeface="华文行楷" panose="02010800040101010101" pitchFamily="2" charset="-122"/>
                <a:ea typeface="华文行楷" panose="02010800040101010101" pitchFamily="2" charset="-122"/>
                <a:cs typeface="华文行楷" panose="02010800040101010101" pitchFamily="2" charset="-122"/>
                <a:sym typeface="+mn-ea"/>
              </a:rPr>
              <a:t>_____________</a:t>
            </a:r>
            <a:r>
              <a:rPr lang="zh-CN" altLang="en-US" sz="3200" b="1">
                <a:latin typeface="华文行楷" panose="02010800040101010101" pitchFamily="2" charset="-122"/>
                <a:ea typeface="华文行楷" panose="02010800040101010101" pitchFamily="2" charset="-122"/>
                <a:cs typeface="华文行楷" panose="02010800040101010101" pitchFamily="2" charset="-122"/>
              </a:rPr>
              <a:t>。　　　　　　　　　　　　　　　　　　　　　　　　 　               记者了解到，9名老人分别来自上海、北京、镇江、济南、南京、长沙等地，但都是徐州籍，年龄最大的86岁，最小的也已83岁。值抗日战争胜利60周年之际，老人们相约在徐州沦陷日前夕，相聚到徐州，重话昔日的峥嵘岁月，再游当年生活、战斗过的地方。 前日上午，他们参观后感叹徐州的变化太大了。这些耄耋老人谈起徐州沦陷前后的战斗经历，激昂慷慨，还激动地唱起了《救亡军歌》。</a:t>
            </a:r>
            <a:endParaRPr lang="zh-CN" altLang="en-US" sz="3200" b="1">
              <a:latin typeface="华文行楷" panose="02010800040101010101" pitchFamily="2" charset="-122"/>
              <a:ea typeface="华文行楷" panose="02010800040101010101" pitchFamily="2" charset="-122"/>
              <a:cs typeface="华文行楷" panose="02010800040101010101" pitchFamily="2" charset="-122"/>
            </a:endParaRPr>
          </a:p>
          <a:p>
            <a:r>
              <a:rPr lang="zh-CN" altLang="en-US" sz="3200" b="1">
                <a:solidFill>
                  <a:srgbClr val="FF0000"/>
                </a:solidFill>
                <a:latin typeface="华文行楷" panose="02010800040101010101" pitchFamily="2" charset="-122"/>
                <a:ea typeface="华文行楷" panose="02010800040101010101" pitchFamily="2" charset="-122"/>
                <a:cs typeface="华文行楷" panose="02010800040101010101" pitchFamily="2" charset="-122"/>
              </a:rPr>
              <a:t>【试题答案】当年曾在徐州生活、战斗过的9 名八旬老人从全国各地齐聚徐州，共忆往昔峥嵘岁月。</a:t>
            </a:r>
            <a:endParaRPr lang="zh-CN" altLang="en-US" sz="3200">
              <a:solidFill>
                <a:srgbClr val="FF0000"/>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3009">
                                            <p:txEl>
                                              <p:charRg st="304" end="350"/>
                                            </p:txEl>
                                          </p:spTgt>
                                        </p:tgtEl>
                                        <p:attrNameLst>
                                          <p:attrName>style.visibility</p:attrName>
                                        </p:attrNameLst>
                                      </p:cBhvr>
                                      <p:to>
                                        <p:strVal val="visible"/>
                                      </p:to>
                                    </p:set>
                                    <p:anim calcmode="lin" valueType="num">
                                      <p:cBhvr>
                                        <p:cTn id="7" dur="1" fill="hold"/>
                                        <p:tgtEl>
                                          <p:spTgt spid="43009">
                                            <p:txEl>
                                              <p:charRg st="304" end="35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153670" y="142240"/>
            <a:ext cx="8896985" cy="5146675"/>
          </a:xfrm>
          <a:prstGeom prst="roundRect">
            <a:avLst/>
          </a:prstGeom>
          <a:solidFill>
            <a:srgbClr val="F7F9F8">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b="1">
                <a:solidFill>
                  <a:srgbClr val="FF0000"/>
                </a:solidFill>
                <a:latin typeface="宋体" panose="02010600030101010101" pitchFamily="2" charset="-122"/>
                <a:sym typeface="+mn-ea"/>
              </a:rPr>
              <a:t>练习</a:t>
            </a:r>
            <a:r>
              <a:rPr lang="en-US" altLang="zh-CN" sz="3000" b="1">
                <a:solidFill>
                  <a:srgbClr val="FF0000"/>
                </a:solidFill>
                <a:latin typeface="宋体" panose="02010600030101010101" pitchFamily="2" charset="-122"/>
                <a:sym typeface="+mn-ea"/>
              </a:rPr>
              <a:t>1</a:t>
            </a:r>
            <a:r>
              <a:rPr lang="zh-CN" altLang="en-US" sz="3000" b="1">
                <a:solidFill>
                  <a:srgbClr val="FF0000"/>
                </a:solidFill>
                <a:latin typeface="宋体" panose="02010600030101010101" pitchFamily="2" charset="-122"/>
                <a:sym typeface="+mn-ea"/>
              </a:rPr>
              <a:t>、</a:t>
            </a:r>
            <a:r>
              <a:rPr lang="zh-CN" altLang="en-US" sz="3000">
                <a:solidFill>
                  <a:srgbClr val="FF0000"/>
                </a:solidFill>
              </a:rPr>
              <a:t>根据下列材料，用一句话概括出新闻导语。</a:t>
            </a:r>
            <a:endParaRPr lang="zh-CN" altLang="en-US" sz="3000">
              <a:solidFill>
                <a:schemeClr val="tx1"/>
              </a:solidFill>
            </a:endParaRPr>
          </a:p>
          <a:p>
            <a:pPr algn="l"/>
            <a:r>
              <a:rPr lang="zh-CN" altLang="en-US" sz="3000">
                <a:solidFill>
                  <a:schemeClr val="tx1"/>
                </a:solidFill>
              </a:rPr>
              <a:t>“耀华号”，7月31日从重庆港开出，本月3日6点50分在右行至牌县航段，船舵突然失控，船体搁浅，并且严重倾斜，长江港务监督局迅速组织救援，但因水位只有1.7米，客轮的吃水线是2.4米，再加上近期长江退水速度较快，因此4次救援全部失败。</a:t>
            </a:r>
            <a:r>
              <a:rPr lang="zh-CN" altLang="en-US" sz="3000">
                <a:solidFill>
                  <a:schemeClr val="tx1"/>
                </a:solidFill>
                <a:sym typeface="+mn-ea"/>
              </a:rPr>
              <a:t>船上243名旅客被困12小时后，在有关部门组织下安全抵达武汉。</a:t>
            </a:r>
            <a:endParaRPr lang="zh-CN" altLang="en-US" sz="3000">
              <a:solidFill>
                <a:schemeClr val="tx1"/>
              </a:solidFill>
            </a:endParaRPr>
          </a:p>
          <a:p>
            <a:pPr algn="l"/>
            <a:endParaRPr lang="zh-CN" altLang="en-US" sz="3000">
              <a:solidFill>
                <a:schemeClr val="tx1"/>
              </a:solidFill>
            </a:endParaRPr>
          </a:p>
        </p:txBody>
      </p:sp>
      <p:sp>
        <p:nvSpPr>
          <p:cNvPr id="2" name="右箭头 1">
            <a:hlinkClick r:id="rId3" action="ppaction://hlinksldjump"/>
          </p:cNvPr>
          <p:cNvSpPr/>
          <p:nvPr/>
        </p:nvSpPr>
        <p:spPr>
          <a:xfrm>
            <a:off x="7275671" y="4754404"/>
            <a:ext cx="1116806" cy="940118"/>
          </a:xfrm>
          <a:prstGeom prst="rightArrow">
            <a:avLst/>
          </a:prstGeom>
          <a:solidFill>
            <a:srgbClr val="ABCB23"/>
          </a:solidFill>
          <a:ln>
            <a:solidFill>
              <a:srgbClr val="ABCB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返回</a:t>
            </a:r>
            <a:endParaRPr lang="zh-CN" altLang="en-US" sz="2400"/>
          </a:p>
        </p:txBody>
      </p:sp>
      <p:sp>
        <p:nvSpPr>
          <p:cNvPr id="3" name="圆角矩形 2"/>
          <p:cNvSpPr/>
          <p:nvPr/>
        </p:nvSpPr>
        <p:spPr>
          <a:xfrm>
            <a:off x="311150" y="4616450"/>
            <a:ext cx="8652510" cy="1947545"/>
          </a:xfrm>
          <a:prstGeom prst="roundRect">
            <a:avLst/>
          </a:prstGeom>
          <a:solidFill>
            <a:srgbClr val="13883C">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bg1"/>
                </a:solidFill>
              </a:rPr>
              <a:t>参考答案：3日晚 “耀华号”在牌县搁浅，</a:t>
            </a:r>
            <a:endParaRPr lang="zh-CN" altLang="en-US" sz="3000">
              <a:solidFill>
                <a:schemeClr val="bg1"/>
              </a:solidFill>
            </a:endParaRPr>
          </a:p>
          <a:p>
            <a:pPr algn="l"/>
            <a:r>
              <a:rPr lang="zh-CN" altLang="en-US" sz="3000">
                <a:solidFill>
                  <a:schemeClr val="bg1"/>
                </a:solidFill>
              </a:rPr>
              <a:t>有关方面救援四次失败后终于使二百多乘</a:t>
            </a:r>
            <a:endParaRPr lang="zh-CN" altLang="en-US" sz="3000">
              <a:solidFill>
                <a:schemeClr val="bg1"/>
              </a:solidFill>
            </a:endParaRPr>
          </a:p>
          <a:p>
            <a:pPr algn="l"/>
            <a:r>
              <a:rPr lang="zh-CN" altLang="en-US" sz="3000">
                <a:solidFill>
                  <a:schemeClr val="bg1"/>
                </a:solidFill>
              </a:rPr>
              <a:t>客安全转移。</a:t>
            </a:r>
            <a:endParaRPr lang="zh-CN" altLang="en-US" sz="30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683419" y="569754"/>
            <a:ext cx="7472363" cy="3845243"/>
          </a:xfrm>
          <a:prstGeom prst="roundRect">
            <a:avLst/>
          </a:prstGeom>
          <a:solidFill>
            <a:srgbClr val="F7F9F8">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b="1">
                <a:solidFill>
                  <a:srgbClr val="FF0000"/>
                </a:solidFill>
                <a:latin typeface="宋体" panose="02010600030101010101" pitchFamily="2" charset="-122"/>
                <a:sym typeface="+mn-ea"/>
              </a:rPr>
              <a:t>练习</a:t>
            </a:r>
            <a:r>
              <a:rPr lang="en-US" altLang="zh-CN" sz="3000" b="1">
                <a:solidFill>
                  <a:srgbClr val="FF0000"/>
                </a:solidFill>
                <a:latin typeface="宋体" panose="02010600030101010101" pitchFamily="2" charset="-122"/>
                <a:sym typeface="+mn-ea"/>
              </a:rPr>
              <a:t>2</a:t>
            </a:r>
            <a:r>
              <a:rPr lang="zh-CN" altLang="en-US" sz="3000" b="1">
                <a:solidFill>
                  <a:srgbClr val="FF0000"/>
                </a:solidFill>
                <a:latin typeface="宋体" panose="02010600030101010101" pitchFamily="2" charset="-122"/>
                <a:sym typeface="+mn-ea"/>
              </a:rPr>
              <a:t>、</a:t>
            </a:r>
            <a:r>
              <a:rPr lang="zh-CN" altLang="en-US" sz="3000">
                <a:solidFill>
                  <a:srgbClr val="FF0000"/>
                </a:solidFill>
              </a:rPr>
              <a:t>给下列材料拟写导语。</a:t>
            </a:r>
            <a:endParaRPr lang="zh-CN" altLang="en-US" sz="3000">
              <a:solidFill>
                <a:srgbClr val="FF0000"/>
              </a:solidFill>
            </a:endParaRPr>
          </a:p>
          <a:p>
            <a:pPr algn="l"/>
            <a:r>
              <a:rPr lang="zh-CN" altLang="en-US" sz="3000">
                <a:solidFill>
                  <a:schemeClr val="tx1"/>
                </a:solidFill>
              </a:rPr>
              <a:t>昨天下午3点多钟，19岁的南京溧水县男青年田某和几个学生打篮球，打到下午4点多钟结束。此后田某等人便到该县中山水库游泳，结果下去没多久，田某的双腿出现抽筋，沉入水库身亡。</a:t>
            </a:r>
            <a:endParaRPr lang="zh-CN" altLang="en-US" sz="3000">
              <a:solidFill>
                <a:schemeClr val="tx1"/>
              </a:solidFill>
            </a:endParaRPr>
          </a:p>
          <a:p>
            <a:pPr algn="l"/>
            <a:endParaRPr lang="zh-CN" altLang="en-US" sz="3000">
              <a:solidFill>
                <a:schemeClr val="tx1"/>
              </a:solidFill>
            </a:endParaRPr>
          </a:p>
        </p:txBody>
      </p:sp>
      <p:sp>
        <p:nvSpPr>
          <p:cNvPr id="10" name="圆角矩形 9"/>
          <p:cNvSpPr/>
          <p:nvPr/>
        </p:nvSpPr>
        <p:spPr>
          <a:xfrm>
            <a:off x="835819" y="4678521"/>
            <a:ext cx="7472363" cy="1202055"/>
          </a:xfrm>
          <a:prstGeom prst="roundRect">
            <a:avLst/>
          </a:prstGeom>
          <a:solidFill>
            <a:srgbClr val="13883C">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bg1"/>
                </a:solidFill>
              </a:rPr>
              <a:t>答案：昨天南京溧水县男青年下水库游</a:t>
            </a:r>
            <a:endParaRPr lang="zh-CN" altLang="en-US" sz="3000">
              <a:solidFill>
                <a:schemeClr val="bg1"/>
              </a:solidFill>
            </a:endParaRPr>
          </a:p>
          <a:p>
            <a:pPr algn="l"/>
            <a:r>
              <a:rPr lang="zh-CN" altLang="en-US" sz="3000">
                <a:solidFill>
                  <a:schemeClr val="bg1"/>
                </a:solidFill>
              </a:rPr>
              <a:t>泳不幸溺水身亡。</a:t>
            </a:r>
            <a:endParaRPr lang="zh-CN" altLang="en-US" sz="3000">
              <a:solidFill>
                <a:schemeClr val="bg1"/>
              </a:solidFill>
            </a:endParaRPr>
          </a:p>
        </p:txBody>
      </p:sp>
      <p:sp>
        <p:nvSpPr>
          <p:cNvPr id="11" name="右箭头 10">
            <a:hlinkClick r:id="rId2" action="ppaction://hlinksldjump"/>
          </p:cNvPr>
          <p:cNvSpPr/>
          <p:nvPr/>
        </p:nvSpPr>
        <p:spPr>
          <a:xfrm>
            <a:off x="7374731" y="4809649"/>
            <a:ext cx="1116806" cy="940118"/>
          </a:xfrm>
          <a:prstGeom prst="rightArrow">
            <a:avLst/>
          </a:prstGeom>
          <a:solidFill>
            <a:srgbClr val="ABCB23"/>
          </a:solidFill>
          <a:ln>
            <a:solidFill>
              <a:srgbClr val="ABCB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返回</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7"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7"/>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Text Box 7"/>
          <p:cNvSpPr txBox="1"/>
          <p:nvPr/>
        </p:nvSpPr>
        <p:spPr>
          <a:xfrm>
            <a:off x="716915" y="979805"/>
            <a:ext cx="8198485" cy="706755"/>
          </a:xfrm>
          <a:prstGeom prst="rect">
            <a:avLst/>
          </a:prstGeom>
          <a:noFill/>
          <a:ln w="9525">
            <a:noFill/>
          </a:ln>
        </p:spPr>
        <p:txBody>
          <a:bodyPr wrap="square">
            <a:spAutoFit/>
          </a:bodyPr>
          <a:lstStyle/>
          <a:p>
            <a:pPr algn="l"/>
            <a:r>
              <a:rPr lang="zh-CN" altLang="en-US" sz="4000" b="1">
                <a:solidFill>
                  <a:schemeClr val="hlink"/>
                </a:solidFill>
                <a:sym typeface="+mn-ea"/>
              </a:rPr>
              <a:t> </a:t>
            </a:r>
            <a:endParaRPr lang="zh-CN" altLang="en-US" sz="4000" b="1">
              <a:solidFill>
                <a:schemeClr val="tx2"/>
              </a:solidFill>
              <a:latin typeface="Arial" panose="020b0604020202020204" pitchFamily="34" charset="0"/>
            </a:endParaRPr>
          </a:p>
        </p:txBody>
      </p:sp>
      <p:sp>
        <p:nvSpPr>
          <p:cNvPr id="6" name="TextBox 4"/>
          <p:cNvSpPr txBox="1"/>
          <p:nvPr/>
        </p:nvSpPr>
        <p:spPr>
          <a:xfrm>
            <a:off x="250825" y="279718"/>
            <a:ext cx="8642350" cy="6297930"/>
          </a:xfrm>
          <a:prstGeom prst="rect">
            <a:avLst/>
          </a:prstGeom>
          <a:noFill/>
          <a:ln w="9525">
            <a:noFill/>
          </a:ln>
        </p:spPr>
        <p:txBody>
          <a:bodyPr wrap="square">
            <a:spAutoFit/>
          </a:bodyPr>
          <a:lstStyle/>
          <a:p>
            <a:pPr algn="l">
              <a:lnSpc>
                <a:spcPts val="4840"/>
              </a:lnSpc>
            </a:pPr>
            <a:r>
              <a:rPr lang="zh-CN" altLang="en-US" sz="3200" b="1">
                <a:solidFill>
                  <a:srgbClr val="0000FF"/>
                </a:solidFill>
                <a:latin typeface="微软雅黑 Light" panose="020b0502040204020203" charset="-122"/>
                <a:ea typeface="微软雅黑 Light" panose="020b0502040204020203" charset="-122"/>
                <a:cs typeface="微软雅黑 Light" panose="020b0502040204020203" charset="-122"/>
                <a:sym typeface="+mn-ea"/>
              </a:rPr>
              <a:t>（三）拟一句话新闻</a:t>
            </a:r>
            <a:endParaRPr lang="zh-CN" altLang="en-US" sz="3200" b="1">
              <a:solidFill>
                <a:srgbClr val="0000FF"/>
              </a:solidFill>
              <a:latin typeface="微软雅黑 Light" panose="020b0502040204020203" charset="-122"/>
              <a:ea typeface="微软雅黑 Light" panose="020b0502040204020203" charset="-122"/>
              <a:cs typeface="微软雅黑 Light" panose="020b0502040204020203" charset="-122"/>
              <a:sym typeface="+mn-ea"/>
            </a:endParaRPr>
          </a:p>
          <a:p>
            <a:pPr algn="l">
              <a:lnSpc>
                <a:spcPts val="4840"/>
              </a:lnSpc>
            </a:pPr>
            <a:r>
              <a:rPr lang="zh-CN" altLang="en-US" sz="3200" b="1">
                <a:solidFill>
                  <a:schemeClr val="hlink"/>
                </a:solidFill>
                <a:latin typeface="微软雅黑 Light" panose="020b0502040204020203" charset="-122"/>
                <a:ea typeface="微软雅黑 Light" panose="020b0502040204020203" charset="-122"/>
                <a:cs typeface="微软雅黑 Light" panose="020b0502040204020203" charset="-122"/>
                <a:sym typeface="+mn-ea"/>
              </a:rPr>
              <a:t>一句话新闻</a:t>
            </a:r>
            <a:r>
              <a:rPr lang="zh-CN" altLang="en-US" sz="3200" b="1">
                <a:latin typeface="微软雅黑 Light" panose="020b0502040204020203" charset="-122"/>
                <a:ea typeface="微软雅黑 Light" panose="020b0502040204020203" charset="-122"/>
                <a:cs typeface="微软雅黑 Light" panose="020b0502040204020203" charset="-122"/>
                <a:sym typeface="+mn-ea"/>
              </a:rPr>
              <a:t>，也称为标题新闻，就是</a:t>
            </a:r>
            <a:r>
              <a:rPr lang="zh-CN" altLang="en-US" sz="3200" b="1">
                <a:solidFill>
                  <a:srgbClr val="FF0000"/>
                </a:solidFill>
                <a:latin typeface="微软雅黑 Light" panose="020b0502040204020203" charset="-122"/>
                <a:ea typeface="微软雅黑 Light" panose="020b0502040204020203" charset="-122"/>
                <a:cs typeface="微软雅黑 Light" panose="020b0502040204020203" charset="-122"/>
                <a:sym typeface="+mn-ea"/>
              </a:rPr>
              <a:t>运用一句话，采用简洁的语言表达形式</a:t>
            </a:r>
            <a:r>
              <a:rPr lang="zh-CN" altLang="en-US" sz="3200" b="1">
                <a:latin typeface="微软雅黑 Light" panose="020b0502040204020203" charset="-122"/>
                <a:ea typeface="微软雅黑 Light" panose="020b0502040204020203" charset="-122"/>
                <a:cs typeface="微软雅黑 Light" panose="020b0502040204020203" charset="-122"/>
                <a:sym typeface="+mn-ea"/>
              </a:rPr>
              <a:t>，最大限度地完成报道任务。</a:t>
            </a:r>
            <a:endParaRPr lang="zh-CN" altLang="en-US" sz="3200" b="1">
              <a:latin typeface="微软雅黑 Light" panose="020b0502040204020203" charset="-122"/>
              <a:ea typeface="微软雅黑 Light" panose="020b0502040204020203" charset="-122"/>
              <a:cs typeface="微软雅黑 Light" panose="020b0502040204020203" charset="-122"/>
            </a:endParaRPr>
          </a:p>
          <a:p>
            <a:pPr algn="l">
              <a:lnSpc>
                <a:spcPts val="4840"/>
              </a:lnSpc>
            </a:pPr>
            <a:r>
              <a:rPr lang="zh-CN" altLang="en-US" sz="3200" b="1">
                <a:solidFill>
                  <a:srgbClr val="009900"/>
                </a:solidFill>
                <a:latin typeface="微软雅黑 Light" panose="020b0502040204020203" charset="-122"/>
                <a:ea typeface="微软雅黑 Light" panose="020b0502040204020203" charset="-122"/>
                <a:cs typeface="微软雅黑 Light" panose="020b0502040204020203" charset="-122"/>
                <a:sym typeface="+mn-ea"/>
              </a:rPr>
              <a:t>格式：</a:t>
            </a:r>
            <a:r>
              <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时间</a:t>
            </a:r>
            <a:r>
              <a:rPr lang="en-US" altLang="zh-CN"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a:t>
            </a:r>
            <a:r>
              <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地点</a:t>
            </a:r>
            <a:r>
              <a:rPr lang="en-US" altLang="zh-CN"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a:t>
            </a:r>
            <a:r>
              <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对象</a:t>
            </a:r>
            <a:r>
              <a:rPr lang="en-US" altLang="zh-CN"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a:t>
            </a:r>
            <a:r>
              <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事件</a:t>
            </a:r>
            <a:endParaRPr lang="zh-CN" altLang="en-US" sz="3200" b="1">
              <a:solidFill>
                <a:srgbClr val="C00000"/>
              </a:solidFill>
              <a:latin typeface="微软雅黑 Light" panose="020b0502040204020203" charset="-122"/>
              <a:ea typeface="微软雅黑 Light" panose="020b0502040204020203" charset="-122"/>
              <a:cs typeface="微软雅黑 Light" panose="020b0502040204020203" charset="-122"/>
              <a:sym typeface="+mn-ea"/>
            </a:endParaRPr>
          </a:p>
          <a:p>
            <a:pPr algn="l">
              <a:lnSpc>
                <a:spcPts val="4840"/>
              </a:lnSpc>
            </a:pPr>
            <a:r>
              <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rPr>
              <a:t>解题思路：</a:t>
            </a:r>
            <a:endParaRPr lang="zh-CN" altLang="en-US" sz="3200" b="1">
              <a:solidFill>
                <a:schemeClr val="tx2"/>
              </a:solidFill>
              <a:latin typeface="微软雅黑 Light" panose="020b0502040204020203" charset="-122"/>
              <a:ea typeface="微软雅黑 Light" panose="020b0502040204020203" charset="-122"/>
              <a:cs typeface="微软雅黑 Light" panose="020b0502040204020203" charset="-122"/>
              <a:sym typeface="+mn-ea"/>
            </a:endParaRPr>
          </a:p>
          <a:p>
            <a:pPr algn="l">
              <a:lnSpc>
                <a:spcPts val="4840"/>
              </a:lnSpc>
            </a:pPr>
            <a:r>
              <a:rPr lang="zh-CN" altLang="en-US" sz="3200" b="1" kern="0" noProof="0">
                <a:solidFill>
                  <a:srgbClr val="009900"/>
                </a:solidFill>
                <a:latin typeface="微软雅黑 Light" panose="020b0502040204020203" charset="-122"/>
                <a:ea typeface="微软雅黑 Light" panose="020b0502040204020203" charset="-122"/>
                <a:cs typeface="微软雅黑 Light" panose="020b0502040204020203" charset="-122"/>
                <a:sym typeface="+mn-ea"/>
              </a:rPr>
              <a:t>（</a:t>
            </a:r>
            <a:r>
              <a:rPr lang="en-US" altLang="zh-CN" sz="3200" b="1" kern="0" noProof="0">
                <a:solidFill>
                  <a:srgbClr val="009900"/>
                </a:solidFill>
                <a:latin typeface="微软雅黑 Light" panose="020b0502040204020203" charset="-122"/>
                <a:ea typeface="微软雅黑 Light" panose="020b0502040204020203" charset="-122"/>
                <a:cs typeface="微软雅黑 Light" panose="020b0502040204020203" charset="-122"/>
                <a:sym typeface="+mn-ea"/>
              </a:rPr>
              <a:t>1</a:t>
            </a:r>
            <a:r>
              <a:rPr lang="zh-CN" altLang="en-US" sz="3200" b="1" kern="0" noProof="0">
                <a:solidFill>
                  <a:srgbClr val="009900"/>
                </a:solidFill>
                <a:latin typeface="微软雅黑 Light" panose="020b0502040204020203" charset="-122"/>
                <a:ea typeface="微软雅黑 Light" panose="020b0502040204020203" charset="-122"/>
                <a:cs typeface="微软雅黑 Light" panose="020b0502040204020203" charset="-122"/>
                <a:sym typeface="+mn-ea"/>
              </a:rPr>
              <a:t>）筛选信息：</a:t>
            </a:r>
            <a:r>
              <a:rPr lang="zh-CN" altLang="en-US" sz="3200" b="1">
                <a:solidFill>
                  <a:srgbClr val="C00000"/>
                </a:solidFill>
                <a:latin typeface="微软雅黑 Light" panose="020b0502040204020203" charset="-122"/>
                <a:ea typeface="微软雅黑 Light" panose="020b0502040204020203" charset="-122"/>
                <a:cs typeface="微软雅黑 Light" panose="020b0502040204020203" charset="-122"/>
              </a:rPr>
              <a:t>对象、事件</a:t>
            </a:r>
            <a:r>
              <a:rPr lang="zh-CN" altLang="en-US" sz="3200" b="1">
                <a:latin typeface="微软雅黑 Light" panose="020b0502040204020203" charset="-122"/>
                <a:ea typeface="微软雅黑 Light" panose="020b0502040204020203" charset="-122"/>
                <a:cs typeface="微软雅黑 Light" panose="020b0502040204020203" charset="-122"/>
              </a:rPr>
              <a:t>是</a:t>
            </a:r>
            <a:r>
              <a:rPr lang="zh-CN" altLang="en-US" sz="3200" b="1">
                <a:solidFill>
                  <a:srgbClr val="C00000"/>
                </a:solidFill>
                <a:latin typeface="微软雅黑 Light" panose="020b0502040204020203" charset="-122"/>
                <a:ea typeface="微软雅黑 Light" panose="020b0502040204020203" charset="-122"/>
                <a:cs typeface="微软雅黑 Light" panose="020b0502040204020203" charset="-122"/>
              </a:rPr>
              <a:t>不可或缺</a:t>
            </a:r>
            <a:r>
              <a:rPr lang="zh-CN" altLang="en-US" sz="3200" b="1">
                <a:latin typeface="微软雅黑 Light" panose="020b0502040204020203" charset="-122"/>
                <a:ea typeface="微软雅黑 Light" panose="020b0502040204020203" charset="-122"/>
                <a:cs typeface="微软雅黑 Light" panose="020b0502040204020203" charset="-122"/>
              </a:rPr>
              <a:t>的主要信息，而时间、地点等其他要素则在具体的新闻中有所区别，可能成为主要信息，也有可能“沦”为次要信息。</a:t>
            </a:r>
            <a:endParaRPr lang="zh-CN" altLang="en-US" sz="3200" b="1">
              <a:latin typeface="微软雅黑 Light" panose="020b0502040204020203" charset="-122"/>
              <a:ea typeface="微软雅黑 Light" panose="020b0502040204020203" charset="-122"/>
              <a:cs typeface="微软雅黑 Light" panose="020b0502040204020203"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标题 1"/>
          <p:cNvSpPr>
            <a:spLocks noGrp="1"/>
          </p:cNvSpPr>
          <p:nvPr>
            <p:ph type="title"/>
          </p:nvPr>
        </p:nvSpPr>
        <p:spPr>
          <a:xfrm>
            <a:off x="0" y="836613"/>
            <a:ext cx="8686800" cy="785812"/>
          </a:xfrm>
        </p:spPr>
        <p:txBody>
          <a:bodyPr vert="horz" wrap="square" lIns="91440" tIns="45720" rIns="91440" bIns="45720" anchor="ctr"/>
          <a:lstStyle/>
          <a:p>
            <a:pPr algn="l" eaLnBrk="1" hangingPunct="1"/>
            <a:r>
              <a:rPr lang="zh-CN" altLang="en-US" sz="4000" b="1">
                <a:solidFill>
                  <a:srgbClr val="009900"/>
                </a:solidFill>
                <a:latin typeface="宋体" panose="02010600030101010101" pitchFamily="2" charset="-122"/>
              </a:rPr>
              <a:t>（</a:t>
            </a:r>
            <a:r>
              <a:rPr lang="en-US" altLang="zh-CN" sz="4000" b="1">
                <a:solidFill>
                  <a:srgbClr val="009900"/>
                </a:solidFill>
                <a:latin typeface="宋体" panose="02010600030101010101" pitchFamily="2" charset="-122"/>
              </a:rPr>
              <a:t>2</a:t>
            </a:r>
            <a:r>
              <a:rPr lang="zh-CN" altLang="en-US" sz="4000" b="1">
                <a:solidFill>
                  <a:srgbClr val="009900"/>
                </a:solidFill>
                <a:latin typeface="宋体" panose="02010600030101010101" pitchFamily="2" charset="-122"/>
              </a:rPr>
              <a:t>）组织语言，压缩成句</a:t>
            </a:r>
            <a:endParaRPr lang="zh-CN" altLang="en-US" sz="4000" b="1">
              <a:solidFill>
                <a:srgbClr val="009900"/>
              </a:solidFill>
              <a:latin typeface="宋体" panose="02010600030101010101" pitchFamily="2" charset="-122"/>
            </a:endParaRPr>
          </a:p>
        </p:txBody>
      </p:sp>
      <p:sp>
        <p:nvSpPr>
          <p:cNvPr id="3" name="内容占位符 2"/>
          <p:cNvSpPr>
            <a:spLocks noGrp="1"/>
          </p:cNvSpPr>
          <p:nvPr>
            <p:ph idx="1"/>
          </p:nvPr>
        </p:nvSpPr>
        <p:spPr>
          <a:xfrm>
            <a:off x="325120" y="1684020"/>
            <a:ext cx="8493760" cy="4608195"/>
          </a:xfrm>
        </p:spPr>
        <p:txBody>
          <a:bodyPr vert="horz" wrap="square" lIns="91440" tIns="45720" rIns="91440" bIns="45720" anchor="t"/>
          <a:lstStyle/>
          <a:p>
            <a:pPr eaLnBrk="1" hangingPunct="1">
              <a:buNone/>
            </a:pPr>
            <a:r>
              <a:rPr lang="en-US" altLang="en-US" sz="3600" b="1"/>
              <a:t>①</a:t>
            </a:r>
            <a:r>
              <a:rPr lang="zh-CN" altLang="en-US" sz="3600" b="1"/>
              <a:t>句子一般</a:t>
            </a:r>
            <a:r>
              <a:rPr lang="zh-CN" altLang="en-US" sz="3600" b="1">
                <a:solidFill>
                  <a:srgbClr val="FF0000"/>
                </a:solidFill>
              </a:rPr>
              <a:t>采用主谓句</a:t>
            </a:r>
            <a:r>
              <a:rPr lang="en-US" altLang="zh-CN" sz="3600" b="1"/>
              <a:t>,</a:t>
            </a:r>
            <a:r>
              <a:rPr lang="zh-CN" altLang="en-US" sz="3600" b="1">
                <a:solidFill>
                  <a:srgbClr val="FF00FF"/>
                </a:solidFill>
              </a:rPr>
              <a:t>末尾加标点。</a:t>
            </a:r>
            <a:endParaRPr lang="zh-CN" altLang="en-US" sz="3600" b="1">
              <a:solidFill>
                <a:srgbClr val="FF00FF"/>
              </a:solidFill>
            </a:endParaRPr>
          </a:p>
          <a:p>
            <a:pPr eaLnBrk="1" hangingPunct="1">
              <a:buNone/>
            </a:pPr>
            <a:r>
              <a:rPr lang="en-US" altLang="en-US" sz="3600" b="1"/>
              <a:t>②</a:t>
            </a:r>
            <a:r>
              <a:rPr lang="zh-CN" altLang="en-US" sz="3600" b="1">
                <a:solidFill>
                  <a:srgbClr val="FF0000"/>
                </a:solidFill>
              </a:rPr>
              <a:t>主语</a:t>
            </a:r>
            <a:r>
              <a:rPr lang="zh-CN" altLang="en-US" sz="3600" b="1"/>
              <a:t>（陈述对象）</a:t>
            </a:r>
            <a:r>
              <a:rPr lang="zh-CN" altLang="en-US" sz="3600" b="1">
                <a:solidFill>
                  <a:srgbClr val="FF0000"/>
                </a:solidFill>
              </a:rPr>
              <a:t>必须存在</a:t>
            </a:r>
            <a:r>
              <a:rPr lang="zh-CN" altLang="en-US" sz="3600" b="1"/>
              <a:t>且要准确。</a:t>
            </a:r>
            <a:endParaRPr lang="zh-CN" altLang="en-US" sz="3600" b="1"/>
          </a:p>
          <a:p>
            <a:pPr eaLnBrk="1" hangingPunct="1">
              <a:buNone/>
            </a:pPr>
            <a:r>
              <a:rPr lang="en-US" altLang="en-US" sz="3600" b="1"/>
              <a:t>③</a:t>
            </a:r>
            <a:r>
              <a:rPr lang="zh-CN" altLang="en-US" sz="3600" b="1"/>
              <a:t>一定要</a:t>
            </a:r>
            <a:r>
              <a:rPr lang="zh-CN" altLang="en-US" sz="3600" b="1">
                <a:solidFill>
                  <a:srgbClr val="FF0000"/>
                </a:solidFill>
              </a:rPr>
              <a:t>概括出最主要的信息</a:t>
            </a:r>
            <a:r>
              <a:rPr lang="zh-CN" altLang="en-US" sz="3600" b="1"/>
              <a:t>（指时间、地点、人物、事件等）。</a:t>
            </a:r>
            <a:endParaRPr lang="zh-CN" altLang="en-US" sz="3600" b="1"/>
          </a:p>
          <a:p>
            <a:pPr eaLnBrk="1" hangingPunct="1">
              <a:buNone/>
            </a:pPr>
            <a:r>
              <a:rPr lang="en-US" altLang="en-US" sz="3600" b="1"/>
              <a:t>④</a:t>
            </a:r>
            <a:r>
              <a:rPr lang="zh-CN" altLang="en-US" sz="3600" b="1"/>
              <a:t>在字数允许的情况下，尽量多负载信息。</a:t>
            </a:r>
            <a:endParaRPr lang="zh-CN" altLang="en-US" sz="3600" b="1"/>
          </a:p>
          <a:p>
            <a:pPr eaLnBrk="1" hangingPunct="1">
              <a:buNone/>
            </a:pPr>
            <a:r>
              <a:rPr lang="en-US" altLang="en-US" sz="3600" b="1"/>
              <a:t>⑤</a:t>
            </a:r>
            <a:r>
              <a:rPr lang="zh-CN" altLang="en-US" sz="3600" b="1"/>
              <a:t>连同标点在内，千万</a:t>
            </a:r>
            <a:r>
              <a:rPr lang="zh-CN" altLang="en-US" sz="3600" b="1">
                <a:solidFill>
                  <a:srgbClr val="FF0000"/>
                </a:solidFill>
              </a:rPr>
              <a:t>不可超字数</a:t>
            </a:r>
            <a:r>
              <a:rPr lang="zh-CN" altLang="en-US" sz="3600" b="1"/>
              <a:t>。</a:t>
            </a:r>
            <a:r>
              <a:rPr lang="zh-CN" altLang="en-US" sz="3600"/>
              <a:t> </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charRg st="67" end="88"/>
                                            </p:txEl>
                                          </p:spTgt>
                                        </p:tgtEl>
                                        <p:attrNameLst>
                                          <p:attrName>style.visibility</p:attrName>
                                        </p:attrNameLst>
                                      </p:cBhvr>
                                      <p:to>
                                        <p:strVal val="visible"/>
                                      </p:to>
                                    </p:set>
                                    <p:animEffect transition="in" filter="box(in)">
                                      <p:cBhvr>
                                        <p:cTn id="16" dur="500"/>
                                        <p:tgtEl>
                                          <p:spTgt spid="3">
                                            <p:txEl>
                                              <p:charRg st="67" end="88"/>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3">
                                            <p:txEl>
                                              <p:charRg st="88" end="107"/>
                                            </p:txEl>
                                          </p:spTgt>
                                        </p:tgtEl>
                                        <p:attrNameLst>
                                          <p:attrName>style.visibility</p:attrName>
                                        </p:attrNameLst>
                                      </p:cBhvr>
                                      <p:to>
                                        <p:strVal val="visible"/>
                                      </p:to>
                                    </p:set>
                                    <p:animEffect transition="in" filter="box(in)">
                                      <p:cBhvr>
                                        <p:cTn id="19" dur="500"/>
                                        <p:tgtEl>
                                          <p:spTgt spid="3">
                                            <p:txEl>
                                              <p:charRg st="88" end="10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内容占位符 2"/>
          <p:cNvSpPr>
            <a:spLocks noGrp="1"/>
          </p:cNvSpPr>
          <p:nvPr>
            <p:ph idx="1"/>
          </p:nvPr>
        </p:nvSpPr>
        <p:spPr>
          <a:xfrm>
            <a:off x="0" y="0"/>
            <a:ext cx="9144000" cy="6858000"/>
          </a:xfrm>
        </p:spPr>
        <p:txBody>
          <a:bodyPr vert="horz" wrap="square" lIns="91440" tIns="45720" rIns="91440" bIns="45720" anchor="t"/>
          <a:lstStyle/>
          <a:p>
            <a:pPr>
              <a:buNone/>
            </a:pPr>
            <a:r>
              <a:rPr lang="zh-CN" altLang="en-US" b="1">
                <a:latin typeface="宋体" panose="02010600030101010101" pitchFamily="2" charset="-122"/>
              </a:rPr>
              <a:t>例</a:t>
            </a:r>
            <a:r>
              <a:rPr lang="en-US" altLang="zh-CN" b="1">
                <a:latin typeface="宋体" panose="02010600030101010101" pitchFamily="2" charset="-122"/>
              </a:rPr>
              <a:t>1</a:t>
            </a:r>
            <a:r>
              <a:rPr lang="zh-CN" altLang="en-US" b="1">
                <a:latin typeface="宋体" panose="02010600030101010101" pitchFamily="2" charset="-122"/>
              </a:rPr>
              <a:t>、阅读下面一则消息，拟写一句话新闻。</a:t>
            </a:r>
            <a:r>
              <a:rPr lang="en-US" altLang="zh-CN" b="1">
                <a:solidFill>
                  <a:srgbClr val="C00000"/>
                </a:solidFill>
                <a:latin typeface="宋体" panose="02010600030101010101" pitchFamily="2" charset="-122"/>
              </a:rPr>
              <a:t>(</a:t>
            </a:r>
            <a:r>
              <a:rPr lang="zh-CN" altLang="en-US" b="1">
                <a:solidFill>
                  <a:srgbClr val="C00000"/>
                </a:solidFill>
                <a:latin typeface="宋体" panose="02010600030101010101" pitchFamily="2" charset="-122"/>
              </a:rPr>
              <a:t>不超过</a:t>
            </a:r>
            <a:r>
              <a:rPr lang="en-US" altLang="zh-CN" b="1">
                <a:solidFill>
                  <a:srgbClr val="C00000"/>
                </a:solidFill>
                <a:latin typeface="宋体" panose="02010600030101010101" pitchFamily="2" charset="-122"/>
              </a:rPr>
              <a:t>16</a:t>
            </a:r>
            <a:r>
              <a:rPr lang="zh-CN" altLang="en-US" b="1">
                <a:solidFill>
                  <a:srgbClr val="C00000"/>
                </a:solidFill>
                <a:latin typeface="宋体" panose="02010600030101010101" pitchFamily="2" charset="-122"/>
              </a:rPr>
              <a:t>个字</a:t>
            </a:r>
            <a:r>
              <a:rPr lang="en-US" altLang="zh-CN" b="1">
                <a:solidFill>
                  <a:srgbClr val="C00000"/>
                </a:solidFill>
                <a:latin typeface="宋体" panose="02010600030101010101" pitchFamily="2" charset="-122"/>
              </a:rPr>
              <a:t>) </a:t>
            </a:r>
            <a:br>
              <a:rPr lang="en-US" altLang="zh-CN" b="1">
                <a:solidFill>
                  <a:srgbClr val="6666FF"/>
                </a:solidFill>
                <a:latin typeface="宋体" panose="02010600030101010101" pitchFamily="2" charset="-122"/>
              </a:rPr>
            </a:br>
            <a:r>
              <a:rPr lang="en-US" altLang="zh-CN" sz="3600" b="1">
                <a:latin typeface="宋体" panose="02010600030101010101" pitchFamily="2" charset="-122"/>
              </a:rPr>
              <a:t> </a:t>
            </a:r>
            <a:r>
              <a:rPr lang="zh-CN" altLang="en-US" sz="3600" b="1">
                <a:solidFill>
                  <a:srgbClr val="333333"/>
                </a:solidFill>
                <a:latin typeface="宋体" panose="02010600030101010101" pitchFamily="2" charset="-122"/>
              </a:rPr>
              <a:t>本报北京</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月</a:t>
            </a:r>
            <a:r>
              <a:rPr lang="en-US" altLang="zh-CN" sz="3600" b="1">
                <a:solidFill>
                  <a:srgbClr val="333333"/>
                </a:solidFill>
                <a:latin typeface="宋体" panose="02010600030101010101" pitchFamily="2" charset="-122"/>
              </a:rPr>
              <a:t>22</a:t>
            </a:r>
            <a:r>
              <a:rPr lang="zh-CN" altLang="en-US" sz="3600" b="1">
                <a:solidFill>
                  <a:srgbClr val="333333"/>
                </a:solidFill>
                <a:latin typeface="宋体" panose="02010600030101010101" pitchFamily="2" charset="-122"/>
              </a:rPr>
              <a:t>日电   </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月</a:t>
            </a:r>
            <a:r>
              <a:rPr lang="en-US" altLang="zh-CN" sz="3600" b="1">
                <a:solidFill>
                  <a:srgbClr val="333333"/>
                </a:solidFill>
                <a:latin typeface="宋体" panose="02010600030101010101" pitchFamily="2" charset="-122"/>
              </a:rPr>
              <a:t>15</a:t>
            </a:r>
            <a:r>
              <a:rPr lang="zh-CN" altLang="en-US" sz="3600" b="1">
                <a:solidFill>
                  <a:srgbClr val="333333"/>
                </a:solidFill>
                <a:latin typeface="宋体" panose="02010600030101010101" pitchFamily="2" charset="-122"/>
              </a:rPr>
              <a:t>日至</a:t>
            </a:r>
            <a:r>
              <a:rPr lang="en-US" altLang="zh-CN" sz="3600" b="1">
                <a:solidFill>
                  <a:srgbClr val="333333"/>
                </a:solidFill>
                <a:latin typeface="宋体" panose="02010600030101010101" pitchFamily="2" charset="-122"/>
              </a:rPr>
              <a:t>17</a:t>
            </a:r>
            <a:r>
              <a:rPr lang="zh-CN" altLang="en-US" sz="3600" b="1">
                <a:solidFill>
                  <a:srgbClr val="333333"/>
                </a:solidFill>
                <a:latin typeface="宋体" panose="02010600030101010101" pitchFamily="2" charset="-122"/>
              </a:rPr>
              <a:t>日、</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月</a:t>
            </a:r>
            <a:r>
              <a:rPr lang="en-US" altLang="zh-CN" sz="3600" b="1">
                <a:solidFill>
                  <a:srgbClr val="333333"/>
                </a:solidFill>
                <a:latin typeface="宋体" panose="02010600030101010101" pitchFamily="2" charset="-122"/>
              </a:rPr>
              <a:t>20</a:t>
            </a:r>
            <a:r>
              <a:rPr lang="zh-CN" altLang="en-US" sz="3600" b="1">
                <a:solidFill>
                  <a:srgbClr val="333333"/>
                </a:solidFill>
                <a:latin typeface="宋体" panose="02010600030101010101" pitchFamily="2" charset="-122"/>
              </a:rPr>
              <a:t>日至</a:t>
            </a:r>
            <a:r>
              <a:rPr lang="en-US" altLang="zh-CN" sz="3600" b="1">
                <a:solidFill>
                  <a:srgbClr val="333333"/>
                </a:solidFill>
                <a:latin typeface="宋体" panose="02010600030101010101" pitchFamily="2" charset="-122"/>
              </a:rPr>
              <a:t>22</a:t>
            </a:r>
            <a:r>
              <a:rPr lang="zh-CN" altLang="en-US" sz="3600" b="1">
                <a:solidFill>
                  <a:srgbClr val="333333"/>
                </a:solidFill>
                <a:latin typeface="宋体" panose="02010600030101010101" pitchFamily="2" charset="-122"/>
              </a:rPr>
              <a:t>日北京出现了两次沙尘天气。沙尘暴项目组专家透露，</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月</a:t>
            </a:r>
            <a:r>
              <a:rPr lang="en-US" altLang="zh-CN" sz="3600" b="1">
                <a:solidFill>
                  <a:srgbClr val="333333"/>
                </a:solidFill>
                <a:latin typeface="宋体" panose="02010600030101010101" pitchFamily="2" charset="-122"/>
              </a:rPr>
              <a:t>15</a:t>
            </a:r>
            <a:r>
              <a:rPr lang="zh-CN" altLang="en-US" sz="3600" b="1">
                <a:solidFill>
                  <a:srgbClr val="333333"/>
                </a:solidFill>
                <a:latin typeface="宋体" panose="02010600030101010101" pitchFamily="2" charset="-122"/>
              </a:rPr>
              <a:t>日的沙尘天气过程，每平方米降尘量为</a:t>
            </a:r>
            <a:r>
              <a:rPr lang="en-US" altLang="zh-CN" sz="3600" b="1">
                <a:solidFill>
                  <a:srgbClr val="333333"/>
                </a:solidFill>
                <a:latin typeface="宋体" panose="02010600030101010101" pitchFamily="2" charset="-122"/>
              </a:rPr>
              <a:t>25</a:t>
            </a:r>
            <a:r>
              <a:rPr lang="zh-CN" altLang="en-US" sz="3600" b="1">
                <a:solidFill>
                  <a:srgbClr val="333333"/>
                </a:solidFill>
                <a:latin typeface="宋体" panose="02010600030101010101" pitchFamily="2" charset="-122"/>
              </a:rPr>
              <a:t>克，按北京地区面积约为</a:t>
            </a:r>
            <a:r>
              <a:rPr lang="en-US" altLang="zh-CN" sz="3600" b="1">
                <a:solidFill>
                  <a:srgbClr val="333333"/>
                </a:solidFill>
                <a:latin typeface="宋体" panose="02010600030101010101" pitchFamily="2" charset="-122"/>
              </a:rPr>
              <a:t>1040</a:t>
            </a:r>
            <a:r>
              <a:rPr lang="zh-CN" altLang="en-US" sz="3600" b="1">
                <a:solidFill>
                  <a:srgbClr val="333333"/>
                </a:solidFill>
                <a:latin typeface="宋体" panose="02010600030101010101" pitchFamily="2" charset="-122"/>
              </a:rPr>
              <a:t>平方公里计算，北京总降尘量为</a:t>
            </a:r>
            <a:r>
              <a:rPr lang="en-US" altLang="zh-CN" sz="3600" b="1">
                <a:solidFill>
                  <a:srgbClr val="333333"/>
                </a:solidFill>
                <a:latin typeface="宋体" panose="02010600030101010101" pitchFamily="2" charset="-122"/>
              </a:rPr>
              <a:t>2.6</a:t>
            </a:r>
            <a:r>
              <a:rPr lang="zh-CN" altLang="en-US" sz="3600" b="1">
                <a:solidFill>
                  <a:srgbClr val="333333"/>
                </a:solidFill>
                <a:latin typeface="宋体" panose="02010600030101010101" pitchFamily="2" charset="-122"/>
              </a:rPr>
              <a:t>万吨；</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月</a:t>
            </a:r>
            <a:r>
              <a:rPr lang="en-US" altLang="zh-CN" sz="3600" b="1">
                <a:solidFill>
                  <a:srgbClr val="333333"/>
                </a:solidFill>
                <a:latin typeface="宋体" panose="02010600030101010101" pitchFamily="2" charset="-122"/>
              </a:rPr>
              <a:t>20</a:t>
            </a:r>
            <a:r>
              <a:rPr lang="zh-CN" altLang="en-US" sz="3600" b="1">
                <a:solidFill>
                  <a:srgbClr val="333333"/>
                </a:solidFill>
                <a:latin typeface="宋体" panose="02010600030101010101" pitchFamily="2" charset="-122"/>
              </a:rPr>
              <a:t>日的沙尘暴过程每平方米降尘量达到</a:t>
            </a:r>
            <a:r>
              <a:rPr lang="en-US" altLang="zh-CN" sz="3600" b="1">
                <a:solidFill>
                  <a:srgbClr val="333333"/>
                </a:solidFill>
                <a:latin typeface="宋体" panose="02010600030101010101" pitchFamily="2" charset="-122"/>
              </a:rPr>
              <a:t>29</a:t>
            </a:r>
            <a:r>
              <a:rPr lang="zh-CN" altLang="en-US" sz="3600" b="1">
                <a:solidFill>
                  <a:srgbClr val="333333"/>
                </a:solidFill>
                <a:latin typeface="宋体" panose="02010600030101010101" pitchFamily="2" charset="-122"/>
              </a:rPr>
              <a:t>克，该次沙尘暴北京总降尘量高达</a:t>
            </a:r>
            <a:r>
              <a:rPr lang="en-US" altLang="zh-CN" sz="3600" b="1">
                <a:solidFill>
                  <a:srgbClr val="333333"/>
                </a:solidFill>
                <a:latin typeface="宋体" panose="02010600030101010101" pitchFamily="2" charset="-122"/>
              </a:rPr>
              <a:t>3</a:t>
            </a:r>
            <a:r>
              <a:rPr lang="zh-CN" altLang="en-US" sz="3600" b="1">
                <a:solidFill>
                  <a:srgbClr val="333333"/>
                </a:solidFill>
                <a:latin typeface="宋体" panose="02010600030101010101" pitchFamily="2" charset="-122"/>
              </a:rPr>
              <a:t>万吨。两次沙尘天气，北京总降尘</a:t>
            </a:r>
            <a:r>
              <a:rPr lang="en-US" altLang="zh-CN" sz="3600" b="1">
                <a:solidFill>
                  <a:srgbClr val="333333"/>
                </a:solidFill>
                <a:latin typeface="宋体" panose="02010600030101010101" pitchFamily="2" charset="-122"/>
              </a:rPr>
              <a:t>5.6</a:t>
            </a:r>
            <a:r>
              <a:rPr lang="zh-CN" altLang="en-US" sz="3600" b="1">
                <a:solidFill>
                  <a:srgbClr val="333333"/>
                </a:solidFill>
                <a:latin typeface="宋体" panose="02010600030101010101" pitchFamily="2" charset="-122"/>
              </a:rPr>
              <a:t>万吨，相当于每个北京人“分得”</a:t>
            </a:r>
            <a:r>
              <a:rPr lang="en-US" altLang="zh-CN" sz="3600" b="1">
                <a:solidFill>
                  <a:srgbClr val="333333"/>
                </a:solidFill>
                <a:latin typeface="宋体" panose="02010600030101010101" pitchFamily="2" charset="-122"/>
              </a:rPr>
              <a:t>10</a:t>
            </a:r>
            <a:r>
              <a:rPr lang="zh-CN" altLang="en-US" sz="3600" b="1">
                <a:solidFill>
                  <a:srgbClr val="333333"/>
                </a:solidFill>
                <a:latin typeface="宋体" panose="02010600030101010101" pitchFamily="2" charset="-122"/>
              </a:rPr>
              <a:t>斤尘土。</a:t>
            </a:r>
            <a:endParaRPr lang="zh-CN" altLang="en-US" sz="3600">
              <a:solidFill>
                <a:srgbClr val="333333"/>
              </a:solidFill>
            </a:endParaRPr>
          </a:p>
        </p:txBody>
      </p:sp>
      <p:sp>
        <p:nvSpPr>
          <p:cNvPr id="4" name="Text Box 4"/>
          <p:cNvSpPr txBox="1">
            <a:spLocks noChangeArrowheads="1"/>
          </p:cNvSpPr>
          <p:nvPr/>
        </p:nvSpPr>
        <p:spPr bwMode="auto">
          <a:xfrm>
            <a:off x="539750" y="3668713"/>
            <a:ext cx="8318500" cy="1311275"/>
          </a:xfrm>
          <a:prstGeom prst="rect">
            <a:avLst/>
          </a:prstGeom>
          <a:solidFill>
            <a:srgbClr val="F0ECF4"/>
          </a:solidFill>
          <a:ln w="12700" cap="sq">
            <a:noFill/>
            <a:miter lim="800000"/>
            <a:headEnd type="none" w="sm" len="sm"/>
            <a:tailEnd type="none" w="sm" len="sm"/>
          </a:ln>
          <a:effectLst/>
        </p:spPr>
        <p:txBody>
          <a:bodyPr>
            <a:spAutoFit/>
          </a:bodyPr>
          <a:lstStyle/>
          <a:p>
            <a:pPr marR="0" defTabSz="914400">
              <a:buClrTx/>
              <a:buSzTx/>
              <a:buFontTx/>
              <a:defRPr/>
            </a:pPr>
            <a:r>
              <a:rPr kumimoji="1" lang="zh-CN" altLang="en-US" sz="4000" b="1" kern="1200" cap="none" spc="0" normalizeH="0" baseline="0" noProof="0">
                <a:solidFill>
                  <a:srgbClr val="C00000"/>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参考答案</a:t>
            </a:r>
            <a:r>
              <a:rPr kumimoji="1" lang="en-US" altLang="zh-CN" sz="4000" b="1" kern="1200" cap="none" spc="0" normalizeH="0" baseline="0" noProof="0">
                <a:solidFill>
                  <a:srgbClr val="C00000"/>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a:t>
            </a:r>
            <a:r>
              <a:rPr kumimoji="1" lang="zh-CN" altLang="en-US" sz="4000" b="1" kern="1200" cap="none" spc="0" normalizeH="0" baseline="0" noProof="0">
                <a:solidFill>
                  <a:srgbClr val="0000FF"/>
                </a:solidFill>
                <a:effectLst>
                  <a:outerShdw blurRad="38100" dist="38100" dir="2700000" algn="tl">
                    <a:srgbClr val="000000"/>
                  </a:outerShdw>
                </a:effectLst>
                <a:latin typeface="黑体" panose="02010609060101010101" pitchFamily="49" charset="-122"/>
                <a:ea typeface="黑体" panose="02010609060101010101" pitchFamily="49" charset="-122"/>
                <a:cs typeface="+mn-cs"/>
              </a:rPr>
              <a:t>近日北京连续两次出现强沙尘天气。</a:t>
            </a:r>
            <a:endParaRPr kumimoji="1" lang="zh-CN" altLang="en-US" sz="4000" b="1" kern="1200" cap="none" spc="0" normalizeH="0" baseline="0" noProof="0">
              <a:solidFill>
                <a:srgbClr val="0000FF"/>
              </a:solidFill>
              <a:effectLst>
                <a:outerShdw blurRad="38100" dist="38100" dir="2700000" algn="tl">
                  <a:srgbClr val="000000"/>
                </a:outerShdw>
              </a:effectLst>
              <a:latin typeface="黑体" panose="02010609060101010101" pitchFamily="49" charset="-122"/>
              <a:ea typeface="黑体" panose="02010609060101010101" pitchFamily="49" charset="-122"/>
              <a:cs typeface="+mn-cs"/>
            </a:endParaRPr>
          </a:p>
        </p:txBody>
      </p:sp>
      <p:sp>
        <p:nvSpPr>
          <p:cNvPr id="21510" name="Line 6"/>
          <p:cNvSpPr/>
          <p:nvPr/>
        </p:nvSpPr>
        <p:spPr>
          <a:xfrm>
            <a:off x="5435600" y="1557338"/>
            <a:ext cx="3529013" cy="0"/>
          </a:xfrm>
          <a:prstGeom prst="line">
            <a:avLst/>
          </a:prstGeom>
          <a:ln w="57150" cap="flat" cmpd="sng">
            <a:solidFill>
              <a:schemeClr val="tx2"/>
            </a:solidFill>
            <a:prstDash val="solid"/>
            <a:headEnd type="none" w="med" len="med"/>
            <a:tailEnd type="none" w="med" len="med"/>
          </a:ln>
        </p:spPr>
        <p:txBody>
          <a:bodyPr/>
          <a:lstStyle/>
          <a:p/>
        </p:txBody>
      </p:sp>
      <p:sp>
        <p:nvSpPr>
          <p:cNvPr id="21511" name="Line 7"/>
          <p:cNvSpPr/>
          <p:nvPr/>
        </p:nvSpPr>
        <p:spPr>
          <a:xfrm>
            <a:off x="539750" y="2060575"/>
            <a:ext cx="2592388" cy="0"/>
          </a:xfrm>
          <a:prstGeom prst="line">
            <a:avLst/>
          </a:prstGeom>
          <a:ln w="57150" cap="flat" cmpd="sng">
            <a:solidFill>
              <a:schemeClr val="tx2"/>
            </a:solidFill>
            <a:prstDash val="solid"/>
            <a:headEnd type="none" w="med" len="med"/>
            <a:tailEnd type="none" w="med" len="med"/>
          </a:ln>
        </p:spPr>
        <p:txBody>
          <a:bodyPr/>
          <a:lstStyle/>
          <a:p/>
        </p:txBody>
      </p:sp>
      <p:sp>
        <p:nvSpPr>
          <p:cNvPr id="21512" name="Line 8"/>
          <p:cNvSpPr/>
          <p:nvPr/>
        </p:nvSpPr>
        <p:spPr>
          <a:xfrm>
            <a:off x="3348038" y="2133600"/>
            <a:ext cx="574675" cy="0"/>
          </a:xfrm>
          <a:prstGeom prst="line">
            <a:avLst/>
          </a:prstGeom>
          <a:ln w="57150" cap="flat" cmpd="sng">
            <a:solidFill>
              <a:schemeClr val="hlink"/>
            </a:solidFill>
            <a:prstDash val="solid"/>
            <a:headEnd type="none" w="med" len="med"/>
            <a:tailEnd type="none" w="med" len="med"/>
          </a:ln>
        </p:spPr>
        <p:txBody>
          <a:bodyPr/>
          <a:lstStyle/>
          <a:p/>
        </p:txBody>
      </p:sp>
      <p:sp>
        <p:nvSpPr>
          <p:cNvPr id="21513" name="Line 9"/>
          <p:cNvSpPr/>
          <p:nvPr/>
        </p:nvSpPr>
        <p:spPr>
          <a:xfrm>
            <a:off x="4211638" y="2060575"/>
            <a:ext cx="4032250" cy="0"/>
          </a:xfrm>
          <a:prstGeom prst="line">
            <a:avLst/>
          </a:prstGeom>
          <a:ln w="57150" cap="flat" cmpd="sng">
            <a:solidFill>
              <a:srgbClr val="FF9933"/>
            </a:solidFill>
            <a:prstDash val="solid"/>
            <a:headEnd type="none" w="med" len="med"/>
            <a:tailEnd type="none" w="med" len="med"/>
          </a:ln>
        </p:spPr>
        <p:txBody>
          <a:bodyPr/>
          <a:lstStyle/>
          <a:p/>
        </p:txBody>
      </p:sp>
      <p:sp>
        <p:nvSpPr>
          <p:cNvPr id="21514" name="AutoShape 10"/>
          <p:cNvSpPr/>
          <p:nvPr/>
        </p:nvSpPr>
        <p:spPr>
          <a:xfrm>
            <a:off x="5651500" y="333375"/>
            <a:ext cx="1511300" cy="647700"/>
          </a:xfrm>
          <a:prstGeom prst="borderCallout2">
            <a:avLst>
              <a:gd name="adj1" fmla="val 17648"/>
              <a:gd name="adj2" fmla="val -5042"/>
              <a:gd name="adj3" fmla="val 17648"/>
              <a:gd name="adj4" fmla="val -9032"/>
              <a:gd name="adj5" fmla="val 161273"/>
              <a:gd name="adj6" fmla="val -23528"/>
            </a:avLst>
          </a:prstGeom>
          <a:solidFill>
            <a:schemeClr val="accent1"/>
          </a:solidFill>
          <a:ln w="28575" cap="flat" cmpd="sng">
            <a:solidFill>
              <a:srgbClr val="FF00FF"/>
            </a:solidFill>
            <a:prstDash val="solid"/>
            <a:miter/>
            <a:headEnd type="none" w="med" len="med"/>
            <a:tailEnd type="none" w="med" len="med"/>
          </a:ln>
        </p:spPr>
        <p:txBody>
          <a:bodyPr/>
          <a:lstStyle/>
          <a:p>
            <a:pPr algn="ctr"/>
            <a:r>
              <a:rPr lang="zh-CN" altLang="en-US" sz="3600" b="1">
                <a:latin typeface="Arial" panose="020b0604020202020204" pitchFamily="34" charset="0"/>
              </a:rPr>
              <a:t>时间</a:t>
            </a:r>
            <a:endParaRPr lang="zh-CN" altLang="en-US" sz="3600" b="1">
              <a:latin typeface="Arial" panose="020b0604020202020204" pitchFamily="34" charset="0"/>
            </a:endParaRPr>
          </a:p>
        </p:txBody>
      </p:sp>
      <p:sp>
        <p:nvSpPr>
          <p:cNvPr id="21515" name="AutoShape 11"/>
          <p:cNvSpPr/>
          <p:nvPr/>
        </p:nvSpPr>
        <p:spPr>
          <a:xfrm>
            <a:off x="3492500" y="836613"/>
            <a:ext cx="1584325" cy="720725"/>
          </a:xfrm>
          <a:prstGeom prst="wedgeEllipseCallout">
            <a:avLst>
              <a:gd name="adj1" fmla="val -46394"/>
              <a:gd name="adj2" fmla="val 81500"/>
            </a:avLst>
          </a:prstGeom>
          <a:solidFill>
            <a:srgbClr val="FF9933"/>
          </a:solidFill>
          <a:ln w="9525" cap="flat" cmpd="sng">
            <a:solidFill>
              <a:schemeClr val="tx1"/>
            </a:solidFill>
            <a:prstDash val="solid"/>
            <a:miter/>
            <a:headEnd type="none" w="med" len="med"/>
            <a:tailEnd type="none" w="med" len="med"/>
          </a:ln>
        </p:spPr>
        <p:txBody>
          <a:bodyPr/>
          <a:lstStyle/>
          <a:p>
            <a:pPr algn="ctr"/>
            <a:r>
              <a:rPr lang="zh-CN" altLang="en-US" sz="3600" b="1">
                <a:latin typeface="Arial" panose="020b0604020202020204" pitchFamily="34" charset="0"/>
              </a:rPr>
              <a:t>对象</a:t>
            </a:r>
            <a:endParaRPr lang="zh-CN" altLang="en-US" sz="3600" b="1">
              <a:latin typeface="Arial" panose="020b0604020202020204" pitchFamily="34" charset="0"/>
            </a:endParaRPr>
          </a:p>
        </p:txBody>
      </p:sp>
      <p:sp>
        <p:nvSpPr>
          <p:cNvPr id="21517" name="AutoShape 13"/>
          <p:cNvSpPr/>
          <p:nvPr/>
        </p:nvSpPr>
        <p:spPr>
          <a:xfrm>
            <a:off x="7667625" y="404813"/>
            <a:ext cx="1331913" cy="609600"/>
          </a:xfrm>
          <a:prstGeom prst="borderCallout2">
            <a:avLst>
              <a:gd name="adj1" fmla="val 18750"/>
              <a:gd name="adj2" fmla="val -5722"/>
              <a:gd name="adj3" fmla="val 18750"/>
              <a:gd name="adj4" fmla="val -20620"/>
              <a:gd name="adj5" fmla="val 251301"/>
              <a:gd name="adj6" fmla="val -74972"/>
            </a:avLst>
          </a:prstGeom>
          <a:solidFill>
            <a:schemeClr val="accent1"/>
          </a:solidFill>
          <a:ln w="57150" cap="flat" cmpd="sng">
            <a:solidFill>
              <a:srgbClr val="6666FF"/>
            </a:solidFill>
            <a:prstDash val="solid"/>
            <a:miter/>
            <a:headEnd type="none" w="med" len="med"/>
            <a:tailEnd type="none" w="med" len="med"/>
          </a:ln>
        </p:spPr>
        <p:txBody>
          <a:bodyPr/>
          <a:lstStyle/>
          <a:p>
            <a:pPr algn="ctr"/>
            <a:r>
              <a:rPr lang="zh-CN" altLang="en-US" sz="3600" b="1">
                <a:latin typeface="Arial" panose="020b0604020202020204" pitchFamily="34" charset="0"/>
              </a:rPr>
              <a:t>事件</a:t>
            </a:r>
            <a:endParaRPr lang="zh-CN" altLang="en-US" sz="3600" b="1">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additive="base">
                                        <p:cTn id="7" dur="500" fill="hold"/>
                                        <p:tgtEl>
                                          <p:spTgt spid="21510"/>
                                        </p:tgtEl>
                                        <p:attrNameLst>
                                          <p:attrName>ppt_x</p:attrName>
                                        </p:attrNameLst>
                                      </p:cBhvr>
                                      <p:tavLst>
                                        <p:tav tm="0">
                                          <p:val>
                                            <p:strVal val="#ppt_x"/>
                                          </p:val>
                                        </p:tav>
                                        <p:tav tm="100000">
                                          <p:val>
                                            <p:strVal val="#ppt_x"/>
                                          </p:val>
                                        </p:tav>
                                      </p:tavLst>
                                    </p:anim>
                                    <p:anim calcmode="lin" valueType="num">
                                      <p:cBhvr additive="base">
                                        <p:cTn id="8" dur="500" fill="hold"/>
                                        <p:tgtEl>
                                          <p:spTgt spid="215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11"/>
                                        </p:tgtEl>
                                        <p:attrNameLst>
                                          <p:attrName>style.visibility</p:attrName>
                                        </p:attrNameLst>
                                      </p:cBhvr>
                                      <p:to>
                                        <p:strVal val="visible"/>
                                      </p:to>
                                    </p:set>
                                    <p:anim calcmode="lin" valueType="num">
                                      <p:cBhvr additive="base">
                                        <p:cTn id="11" dur="500" fill="hold"/>
                                        <p:tgtEl>
                                          <p:spTgt spid="21511"/>
                                        </p:tgtEl>
                                        <p:attrNameLst>
                                          <p:attrName>ppt_x</p:attrName>
                                        </p:attrNameLst>
                                      </p:cBhvr>
                                      <p:tavLst>
                                        <p:tav tm="0">
                                          <p:val>
                                            <p:strVal val="#ppt_x"/>
                                          </p:val>
                                        </p:tav>
                                        <p:tav tm="100000">
                                          <p:val>
                                            <p:strVal val="#ppt_x"/>
                                          </p:val>
                                        </p:tav>
                                      </p:tavLst>
                                    </p:anim>
                                    <p:anim calcmode="lin" valueType="num">
                                      <p:cBhvr additive="base">
                                        <p:cTn id="12" dur="500" fill="hold"/>
                                        <p:tgtEl>
                                          <p:spTgt spid="21511"/>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1514"/>
                                        </p:tgtEl>
                                        <p:attrNameLst>
                                          <p:attrName>style.visibility</p:attrName>
                                        </p:attrNameLst>
                                      </p:cBhvr>
                                      <p:to>
                                        <p:strVal val="visible"/>
                                      </p:to>
                                    </p:set>
                                    <p:anim calcmode="lin" valueType="num">
                                      <p:cBhvr additive="base">
                                        <p:cTn id="17" dur="500" fill="hold"/>
                                        <p:tgtEl>
                                          <p:spTgt spid="21514"/>
                                        </p:tgtEl>
                                        <p:attrNameLst>
                                          <p:attrName>ppt_x</p:attrName>
                                        </p:attrNameLst>
                                      </p:cBhvr>
                                      <p:tavLst>
                                        <p:tav tm="0">
                                          <p:val>
                                            <p:strVal val="#ppt_x"/>
                                          </p:val>
                                        </p:tav>
                                        <p:tav tm="100000">
                                          <p:val>
                                            <p:strVal val="#ppt_x"/>
                                          </p:val>
                                        </p:tav>
                                      </p:tavLst>
                                    </p:anim>
                                    <p:anim calcmode="lin" valueType="num">
                                      <p:cBhvr additive="base">
                                        <p:cTn id="18" dur="500" fill="hold"/>
                                        <p:tgtEl>
                                          <p:spTgt spid="2151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1512"/>
                                        </p:tgtEl>
                                        <p:attrNameLst>
                                          <p:attrName>style.visibility</p:attrName>
                                        </p:attrNameLst>
                                      </p:cBhvr>
                                      <p:to>
                                        <p:strVal val="visible"/>
                                      </p:to>
                                    </p:set>
                                    <p:anim calcmode="lin" valueType="num">
                                      <p:cBhvr additive="base">
                                        <p:cTn id="23" dur="500" fill="hold"/>
                                        <p:tgtEl>
                                          <p:spTgt spid="21512"/>
                                        </p:tgtEl>
                                        <p:attrNameLst>
                                          <p:attrName>ppt_x</p:attrName>
                                        </p:attrNameLst>
                                      </p:cBhvr>
                                      <p:tavLst>
                                        <p:tav tm="0">
                                          <p:val>
                                            <p:strVal val="#ppt_x"/>
                                          </p:val>
                                        </p:tav>
                                        <p:tav tm="100000">
                                          <p:val>
                                            <p:strVal val="#ppt_x"/>
                                          </p:val>
                                        </p:tav>
                                      </p:tavLst>
                                    </p:anim>
                                    <p:anim calcmode="lin" valueType="num">
                                      <p:cBhvr additive="base">
                                        <p:cTn id="24" dur="500" fill="hold"/>
                                        <p:tgtEl>
                                          <p:spTgt spid="2151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1515"/>
                                        </p:tgtEl>
                                        <p:attrNameLst>
                                          <p:attrName>style.visibility</p:attrName>
                                        </p:attrNameLst>
                                      </p:cBhvr>
                                      <p:to>
                                        <p:strVal val="visible"/>
                                      </p:to>
                                    </p:set>
                                    <p:anim calcmode="lin" valueType="num">
                                      <p:cBhvr additive="base">
                                        <p:cTn id="29" dur="500" fill="hold"/>
                                        <p:tgtEl>
                                          <p:spTgt spid="21515"/>
                                        </p:tgtEl>
                                        <p:attrNameLst>
                                          <p:attrName>ppt_x</p:attrName>
                                        </p:attrNameLst>
                                      </p:cBhvr>
                                      <p:tavLst>
                                        <p:tav tm="0">
                                          <p:val>
                                            <p:strVal val="#ppt_x"/>
                                          </p:val>
                                        </p:tav>
                                        <p:tav tm="100000">
                                          <p:val>
                                            <p:strVal val="#ppt_x"/>
                                          </p:val>
                                        </p:tav>
                                      </p:tavLst>
                                    </p:anim>
                                    <p:anim calcmode="lin" valueType="num">
                                      <p:cBhvr additive="base">
                                        <p:cTn id="30" dur="500" fill="hold"/>
                                        <p:tgtEl>
                                          <p:spTgt spid="21515"/>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1513"/>
                                        </p:tgtEl>
                                        <p:attrNameLst>
                                          <p:attrName>style.visibility</p:attrName>
                                        </p:attrNameLst>
                                      </p:cBhvr>
                                      <p:to>
                                        <p:strVal val="visible"/>
                                      </p:to>
                                    </p:set>
                                    <p:anim calcmode="lin" valueType="num">
                                      <p:cBhvr additive="base">
                                        <p:cTn id="35" dur="500" fill="hold"/>
                                        <p:tgtEl>
                                          <p:spTgt spid="21513"/>
                                        </p:tgtEl>
                                        <p:attrNameLst>
                                          <p:attrName>ppt_x</p:attrName>
                                        </p:attrNameLst>
                                      </p:cBhvr>
                                      <p:tavLst>
                                        <p:tav tm="0">
                                          <p:val>
                                            <p:strVal val="#ppt_x"/>
                                          </p:val>
                                        </p:tav>
                                        <p:tav tm="100000">
                                          <p:val>
                                            <p:strVal val="#ppt_x"/>
                                          </p:val>
                                        </p:tav>
                                      </p:tavLst>
                                    </p:anim>
                                    <p:anim calcmode="lin" valueType="num">
                                      <p:cBhvr additive="base">
                                        <p:cTn id="36" dur="500" fill="hold"/>
                                        <p:tgtEl>
                                          <p:spTgt spid="21513"/>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517"/>
                                        </p:tgtEl>
                                        <p:attrNameLst>
                                          <p:attrName>style.visibility</p:attrName>
                                        </p:attrNameLst>
                                      </p:cBhvr>
                                      <p:to>
                                        <p:strVal val="visible"/>
                                      </p:to>
                                    </p:set>
                                    <p:anim calcmode="lin" valueType="num">
                                      <p:cBhvr additive="base">
                                        <p:cTn id="41" dur="500" fill="hold"/>
                                        <p:tgtEl>
                                          <p:spTgt spid="21517"/>
                                        </p:tgtEl>
                                        <p:attrNameLst>
                                          <p:attrName>ppt_x</p:attrName>
                                        </p:attrNameLst>
                                      </p:cBhvr>
                                      <p:tavLst>
                                        <p:tav tm="0">
                                          <p:val>
                                            <p:strVal val="#ppt_x"/>
                                          </p:val>
                                        </p:tav>
                                        <p:tav tm="100000">
                                          <p:val>
                                            <p:strVal val="#ppt_x"/>
                                          </p:val>
                                        </p:tav>
                                      </p:tavLst>
                                    </p:anim>
                                    <p:anim calcmode="lin" valueType="num">
                                      <p:cBhvr additive="base">
                                        <p:cTn id="42" dur="500" fill="hold"/>
                                        <p:tgtEl>
                                          <p:spTgt spid="21517"/>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514" grpId="0"/>
      <p:bldP spid="21515" grpId="0"/>
      <p:bldP spid="2151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2579" name="文本占位符 152578"/>
          <p:cNvSpPr>
            <a:spLocks noGrp="1" noRot="1"/>
          </p:cNvSpPr>
          <p:nvPr>
            <p:ph type="body" idx="1"/>
          </p:nvPr>
        </p:nvSpPr>
        <p:spPr>
          <a:xfrm>
            <a:off x="172085" y="151130"/>
            <a:ext cx="8860790" cy="6614795"/>
          </a:xfrm>
        </p:spPr>
        <p:txBody>
          <a:bodyPr/>
          <a:lstStyle/>
          <a:p>
            <a:pPr marL="0" indent="0" latinLnBrk="0">
              <a:lnSpc>
                <a:spcPct val="90000"/>
              </a:lnSpc>
              <a:spcBef>
                <a:spcPct val="0"/>
              </a:spcBef>
            </a:pPr>
            <a:r>
              <a:rPr lang="zh-CN" altLang="en-US" sz="2800" b="1">
                <a:latin typeface="宋体" panose="02010600030101010101" pitchFamily="2" charset="-122"/>
                <a:sym typeface="+mn-ea"/>
              </a:rPr>
              <a:t>练习</a:t>
            </a:r>
            <a:r>
              <a:rPr lang="en-US" altLang="zh-CN" sz="2800" b="1">
                <a:latin typeface="宋体" panose="02010600030101010101" pitchFamily="2" charset="-122"/>
                <a:sym typeface="+mn-ea"/>
              </a:rPr>
              <a:t>1</a:t>
            </a:r>
            <a:r>
              <a:rPr lang="zh-CN" altLang="en-US" sz="2800" b="1">
                <a:latin typeface="宋体" panose="02010600030101010101" pitchFamily="2" charset="-122"/>
                <a:sym typeface="+mn-ea"/>
              </a:rPr>
              <a:t>、</a:t>
            </a:r>
            <a:r>
              <a:rPr lang="zh-CN" altLang="en-US" sz="2800" b="1">
                <a:solidFill>
                  <a:srgbClr val="FF0000"/>
                </a:solidFill>
                <a:latin typeface="宋体" panose="02010600030101010101" pitchFamily="2" charset="-122"/>
              </a:rPr>
              <a:t>根据下面的新闻材料，拟一条一句话新闻（不超过</a:t>
            </a:r>
            <a:r>
              <a:rPr lang="en-US" altLang="zh-CN" sz="2800" b="1">
                <a:solidFill>
                  <a:srgbClr val="FF0000"/>
                </a:solidFill>
                <a:latin typeface="宋体" panose="02010600030101010101" pitchFamily="2" charset="-122"/>
              </a:rPr>
              <a:t>15</a:t>
            </a:r>
            <a:r>
              <a:rPr lang="zh-CN" altLang="en-US" sz="2800" b="1">
                <a:solidFill>
                  <a:srgbClr val="FF0000"/>
                </a:solidFill>
                <a:latin typeface="宋体" panose="02010600030101010101" pitchFamily="2" charset="-122"/>
              </a:rPr>
              <a:t>字）。</a:t>
            </a:r>
            <a:endParaRPr lang="zh-CN" altLang="en-US" sz="2800" b="1">
              <a:solidFill>
                <a:srgbClr val="FF0000"/>
              </a:solidFill>
              <a:latin typeface="宋体" panose="02010600030101010101" pitchFamily="2" charset="-122"/>
            </a:endParaRPr>
          </a:p>
          <a:p>
            <a:pPr marL="0" indent="0" latinLnBrk="0">
              <a:lnSpc>
                <a:spcPct val="90000"/>
              </a:lnSpc>
              <a:spcBef>
                <a:spcPct val="0"/>
              </a:spcBef>
            </a:pPr>
            <a:r>
              <a:rPr lang="zh-CN" altLang="en-US" sz="2800" b="1">
                <a:solidFill>
                  <a:srgbClr val="FF0000"/>
                </a:solidFill>
                <a:latin typeface="宋体" panose="02010600030101010101" pitchFamily="2" charset="-122"/>
              </a:rPr>
              <a:t>   </a:t>
            </a:r>
            <a:r>
              <a:rPr lang="zh-CN" altLang="en-US" sz="2800" b="1">
                <a:solidFill>
                  <a:srgbClr val="0000FF"/>
                </a:solidFill>
                <a:latin typeface="宋体" panose="02010600030101010101" pitchFamily="2" charset="-122"/>
              </a:rPr>
              <a:t>淮河、巢湖一直是国家水污染防治的重点流域。安徽省根据今年年初国家淮河流域水污染防治考核组提出的评估意见，采取措施进一步开展淮河、巢湖流域的水污染防治工作。据了解，今年，安徽将加快重点环保工程建设，要求已列入淮河、巢湖流域“十一五”计划而未开工的城镇污水处理厂项目，</a:t>
            </a:r>
            <a:r>
              <a:rPr lang="en-US" altLang="zh-CN" sz="2800" b="1">
                <a:solidFill>
                  <a:srgbClr val="0000FF"/>
                </a:solidFill>
                <a:latin typeface="宋体" panose="02010600030101010101" pitchFamily="2" charset="-122"/>
              </a:rPr>
              <a:t>4</a:t>
            </a:r>
            <a:r>
              <a:rPr lang="zh-CN" altLang="en-US" sz="2800" b="1">
                <a:solidFill>
                  <a:srgbClr val="0000FF"/>
                </a:solidFill>
                <a:latin typeface="宋体" panose="02010600030101010101" pitchFamily="2" charset="-122"/>
              </a:rPr>
              <a:t>月底以前必须全面开工建设，年底前实现两流域所有市、县全部建成管网配套的污水处理厂的目标。同时要求各级地方政府的相关部门积极协调，加强环境监管，提高环境监察、监测和统计能力，加大对环境违法行为的处罚力度，鼓励环保建设中的制度创新、技术研发和信贷倾斜。</a:t>
            </a:r>
            <a:endParaRPr lang="zh-CN" altLang="en-US" sz="2800" b="1">
              <a:solidFill>
                <a:srgbClr val="0000FF"/>
              </a:solidFill>
              <a:latin typeface="宋体" panose="02010600030101010101" pitchFamily="2" charset="-122"/>
            </a:endParaRPr>
          </a:p>
          <a:p>
            <a:pPr marL="0" indent="0" latinLnBrk="0">
              <a:lnSpc>
                <a:spcPct val="90000"/>
              </a:lnSpc>
              <a:spcBef>
                <a:spcPct val="0"/>
              </a:spcBef>
            </a:pPr>
            <a:r>
              <a:rPr lang="zh-CN" altLang="en-US" sz="2800" b="1">
                <a:solidFill>
                  <a:srgbClr val="FF0000"/>
                </a:solidFill>
                <a:latin typeface="宋体" panose="02010600030101010101" pitchFamily="2" charset="-122"/>
                <a:sym typeface="+mn-ea"/>
              </a:rPr>
              <a:t>参考答案：</a:t>
            </a:r>
            <a:endParaRPr lang="zh-CN" altLang="en-US" sz="2800" b="1">
              <a:solidFill>
                <a:srgbClr val="FF0000"/>
              </a:solidFill>
              <a:latin typeface="宋体" panose="02010600030101010101" pitchFamily="2" charset="-122"/>
            </a:endParaRPr>
          </a:p>
          <a:p>
            <a:pPr marL="0" indent="0" latinLnBrk="0">
              <a:lnSpc>
                <a:spcPct val="90000"/>
              </a:lnSpc>
              <a:spcBef>
                <a:spcPct val="0"/>
              </a:spcBef>
            </a:pPr>
            <a:r>
              <a:rPr lang="zh-CN" altLang="en-US" sz="2800" b="1">
                <a:solidFill>
                  <a:srgbClr val="FF0000"/>
                </a:solidFill>
                <a:latin typeface="宋体" panose="02010600030101010101" pitchFamily="2" charset="-122"/>
                <a:sym typeface="+mn-ea"/>
              </a:rPr>
              <a:t> </a:t>
            </a:r>
            <a:r>
              <a:rPr lang="en-US" altLang="zh-CN" sz="2800" b="1">
                <a:solidFill>
                  <a:srgbClr val="FF0000"/>
                </a:solidFill>
                <a:latin typeface="宋体" panose="02010600030101010101" pitchFamily="2" charset="-122"/>
                <a:sym typeface="+mn-ea"/>
              </a:rPr>
              <a:t>①</a:t>
            </a:r>
            <a:r>
              <a:rPr lang="zh-CN" altLang="en-US" sz="2800" b="1">
                <a:solidFill>
                  <a:srgbClr val="FF0000"/>
                </a:solidFill>
                <a:latin typeface="宋体" panose="02010600030101010101" pitchFamily="2" charset="-122"/>
                <a:sym typeface="+mn-ea"/>
              </a:rPr>
              <a:t>淮河、巢湖治污步伐加快；</a:t>
            </a:r>
            <a:endParaRPr lang="zh-CN" altLang="en-US" sz="2800" b="1">
              <a:solidFill>
                <a:srgbClr val="FF0000"/>
              </a:solidFill>
              <a:latin typeface="宋体" panose="02010600030101010101" pitchFamily="2" charset="-122"/>
            </a:endParaRPr>
          </a:p>
          <a:p>
            <a:pPr marL="0" indent="0" latinLnBrk="0">
              <a:lnSpc>
                <a:spcPct val="90000"/>
              </a:lnSpc>
              <a:spcBef>
                <a:spcPct val="0"/>
              </a:spcBef>
            </a:pPr>
            <a:r>
              <a:rPr lang="zh-CN" altLang="en-US" sz="2800" b="1">
                <a:solidFill>
                  <a:srgbClr val="FF0000"/>
                </a:solidFill>
                <a:latin typeface="宋体" panose="02010600030101010101" pitchFamily="2" charset="-122"/>
                <a:sym typeface="+mn-ea"/>
              </a:rPr>
              <a:t> </a:t>
            </a:r>
            <a:r>
              <a:rPr lang="en-US" altLang="zh-CN" sz="2800" b="1">
                <a:solidFill>
                  <a:srgbClr val="FF0000"/>
                </a:solidFill>
                <a:latin typeface="宋体" panose="02010600030101010101" pitchFamily="2" charset="-122"/>
                <a:sym typeface="+mn-ea"/>
              </a:rPr>
              <a:t>②</a:t>
            </a:r>
            <a:r>
              <a:rPr lang="zh-CN" altLang="en-US" sz="2800" b="1">
                <a:solidFill>
                  <a:srgbClr val="FF0000"/>
                </a:solidFill>
                <a:latin typeface="宋体" panose="02010600030101010101" pitchFamily="2" charset="-122"/>
                <a:sym typeface="+mn-ea"/>
              </a:rPr>
              <a:t>淮河、巢湖治污提速</a:t>
            </a:r>
            <a:endParaRPr lang="zh-CN" altLang="en-US" sz="2800" b="1">
              <a:solidFill>
                <a:srgbClr val="FF0000"/>
              </a:solidFill>
              <a:latin typeface="宋体" panose="02010600030101010101" pitchFamily="2" charset="-122"/>
            </a:endParaRPr>
          </a:p>
          <a:p>
            <a:pPr marL="0" indent="0" latinLnBrk="0">
              <a:lnSpc>
                <a:spcPct val="90000"/>
              </a:lnSpc>
              <a:spcBef>
                <a:spcPct val="0"/>
              </a:spcBef>
            </a:pPr>
            <a:r>
              <a:rPr lang="zh-CN" altLang="en-US" sz="2800" b="1">
                <a:solidFill>
                  <a:srgbClr val="FF0000"/>
                </a:solidFill>
                <a:latin typeface="宋体" panose="02010600030101010101" pitchFamily="2" charset="-122"/>
                <a:sym typeface="+mn-ea"/>
              </a:rPr>
              <a:t> </a:t>
            </a:r>
            <a:r>
              <a:rPr lang="en-US" altLang="zh-CN" sz="2800" b="1">
                <a:solidFill>
                  <a:srgbClr val="FF0000"/>
                </a:solidFill>
                <a:latin typeface="宋体" panose="02010600030101010101" pitchFamily="2" charset="-122"/>
                <a:sym typeface="+mn-ea"/>
              </a:rPr>
              <a:t>③</a:t>
            </a:r>
            <a:r>
              <a:rPr lang="zh-CN" altLang="en-US" sz="2800" b="1">
                <a:solidFill>
                  <a:srgbClr val="FF0000"/>
                </a:solidFill>
                <a:latin typeface="宋体" panose="02010600030101010101" pitchFamily="2" charset="-122"/>
                <a:sym typeface="+mn-ea"/>
              </a:rPr>
              <a:t>安徽强化淮河、巢湖水污治理 </a:t>
            </a:r>
            <a:endParaRPr lang="zh-CN" altLang="en-US" sz="2800" b="1">
              <a:solidFill>
                <a:srgbClr val="0000FF"/>
              </a:solidFill>
              <a:latin typeface="宋体" panose="02010600030101010101" pitchFamily="2"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03" name="文本占位符 153602"/>
          <p:cNvSpPr>
            <a:spLocks noGrp="1" noRot="1"/>
          </p:cNvSpPr>
          <p:nvPr>
            <p:ph type="body" idx="1"/>
          </p:nvPr>
        </p:nvSpPr>
        <p:spPr>
          <a:xfrm>
            <a:off x="86360" y="278130"/>
            <a:ext cx="8960485" cy="5861685"/>
          </a:xfrm>
        </p:spPr>
        <p:txBody>
          <a:bodyPr/>
          <a:lstStyle/>
          <a:p>
            <a:pPr marL="0" indent="0" latinLnBrk="0">
              <a:lnSpc>
                <a:spcPct val="90000"/>
              </a:lnSpc>
              <a:spcBef>
                <a:spcPct val="0"/>
              </a:spcBef>
            </a:pPr>
            <a:r>
              <a:rPr lang="zh-CN" altLang="en-US" sz="2800" b="1">
                <a:latin typeface="宋体" panose="02010600030101010101" pitchFamily="2" charset="-122"/>
                <a:sym typeface="+mn-ea"/>
              </a:rPr>
              <a:t>练习</a:t>
            </a:r>
            <a:r>
              <a:rPr lang="en-US" altLang="zh-CN" sz="2800" b="1">
                <a:latin typeface="宋体" panose="02010600030101010101" pitchFamily="2" charset="-122"/>
                <a:sym typeface="+mn-ea"/>
              </a:rPr>
              <a:t>2</a:t>
            </a:r>
            <a:r>
              <a:rPr lang="zh-CN" altLang="en-US" sz="2800" b="1">
                <a:latin typeface="宋体" panose="02010600030101010101" pitchFamily="2" charset="-122"/>
                <a:sym typeface="+mn-ea"/>
              </a:rPr>
              <a:t>、</a:t>
            </a:r>
            <a:r>
              <a:rPr lang="zh-CN" altLang="en-US" sz="2800" b="1">
                <a:solidFill>
                  <a:srgbClr val="0000FF"/>
                </a:solidFill>
                <a:latin typeface="宋体" panose="02010600030101010101" pitchFamily="2" charset="-122"/>
              </a:rPr>
              <a:t>根据下面的新闻材料，拟一条一句话新闻（不超过</a:t>
            </a:r>
            <a:r>
              <a:rPr lang="en-US" altLang="zh-CN" sz="2800" b="1">
                <a:solidFill>
                  <a:srgbClr val="0000FF"/>
                </a:solidFill>
                <a:latin typeface="宋体" panose="02010600030101010101" pitchFamily="2" charset="-122"/>
              </a:rPr>
              <a:t>20</a:t>
            </a:r>
            <a:r>
              <a:rPr lang="zh-CN" altLang="en-US" sz="2800" b="1">
                <a:solidFill>
                  <a:srgbClr val="0000FF"/>
                </a:solidFill>
                <a:latin typeface="宋体" panose="02010600030101010101" pitchFamily="2" charset="-122"/>
              </a:rPr>
              <a:t>字）。</a:t>
            </a:r>
            <a:endParaRPr lang="zh-CN" altLang="en-US" sz="2800" b="1">
              <a:solidFill>
                <a:srgbClr val="0000FF"/>
              </a:solidFill>
              <a:latin typeface="宋体" panose="02010600030101010101" pitchFamily="2" charset="-122"/>
            </a:endParaRPr>
          </a:p>
          <a:p>
            <a:pPr marL="0" indent="0" latinLnBrk="0">
              <a:lnSpc>
                <a:spcPct val="90000"/>
              </a:lnSpc>
              <a:spcBef>
                <a:spcPct val="0"/>
              </a:spcBef>
            </a:pPr>
            <a:r>
              <a:rPr lang="zh-CN" altLang="en-US" sz="2800" b="1">
                <a:solidFill>
                  <a:srgbClr val="0000FF"/>
                </a:solidFill>
                <a:latin typeface="宋体" panose="02010600030101010101" pitchFamily="2" charset="-122"/>
              </a:rPr>
              <a:t>   记者从教育部获悉，今冬征兵工作即将开始。根据计划，将从高校毕业生中预征兵</a:t>
            </a:r>
            <a:r>
              <a:rPr lang="en-US" altLang="zh-CN" sz="2800" b="1">
                <a:solidFill>
                  <a:srgbClr val="0000FF"/>
                </a:solidFill>
                <a:latin typeface="宋体" panose="02010600030101010101" pitchFamily="2" charset="-122"/>
              </a:rPr>
              <a:t>13</a:t>
            </a:r>
            <a:r>
              <a:rPr lang="zh-CN" altLang="en-US" sz="2800" b="1">
                <a:solidFill>
                  <a:srgbClr val="0000FF"/>
                </a:solidFill>
                <a:latin typeface="宋体" panose="02010600030101010101" pitchFamily="2" charset="-122"/>
              </a:rPr>
              <a:t>万，为历年来最多的一次。 </a:t>
            </a:r>
            <a:br>
              <a:rPr lang="zh-CN" altLang="en-US" sz="2800" b="1">
                <a:solidFill>
                  <a:srgbClr val="0000FF"/>
                </a:solidFill>
                <a:latin typeface="宋体" panose="02010600030101010101" pitchFamily="2" charset="-122"/>
              </a:rPr>
            </a:br>
            <a:r>
              <a:rPr lang="zh-CN" altLang="en-US" sz="2800" b="1">
                <a:solidFill>
                  <a:srgbClr val="0000FF"/>
                </a:solidFill>
                <a:latin typeface="宋体" panose="02010600030101010101" pitchFamily="2" charset="-122"/>
              </a:rPr>
              <a:t>   对高校毕业生征兵将遵循以下原则：同等条件下，学历高的青年优先；同等学历下，应届毕业生优先。在县</a:t>
            </a:r>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市、区</a:t>
            </a:r>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范围内合格的非农业户口青年中，大专以上文化程度的青年未被批准入伍前，各地兵役部门不得批准高中文化程度青年入伍。 </a:t>
            </a:r>
            <a:br>
              <a:rPr lang="zh-CN" altLang="en-US" sz="2800" b="1">
                <a:solidFill>
                  <a:srgbClr val="0000FF"/>
                </a:solidFill>
                <a:latin typeface="宋体" panose="02010600030101010101" pitchFamily="2" charset="-122"/>
              </a:rPr>
            </a:br>
            <a:r>
              <a:rPr lang="zh-CN" altLang="en-US" sz="2800" b="1">
                <a:solidFill>
                  <a:srgbClr val="0000FF"/>
                </a:solidFill>
                <a:latin typeface="宋体" panose="02010600030101010101" pitchFamily="2" charset="-122"/>
              </a:rPr>
              <a:t>   今年以来，教育部、财政部、解放军总参谋部、公安部等部门出台多项优惠政策，鼓励应届高校毕业生投身军营。</a:t>
            </a:r>
            <a:endParaRPr lang="zh-CN" altLang="en-US" sz="2800" b="1">
              <a:solidFill>
                <a:srgbClr val="0000FF"/>
              </a:solidFill>
              <a:latin typeface="宋体" panose="02010600030101010101" pitchFamily="2" charset="-122"/>
            </a:endParaRPr>
          </a:p>
          <a:p>
            <a:pPr marL="0" indent="0" latinLnBrk="0">
              <a:lnSpc>
                <a:spcPct val="90000"/>
              </a:lnSpc>
              <a:spcBef>
                <a:spcPct val="0"/>
              </a:spcBef>
            </a:pPr>
            <a:r>
              <a:rPr lang="zh-CN" altLang="en-US" sz="2800" b="1">
                <a:latin typeface="宋体" panose="02010600030101010101" pitchFamily="2" charset="-122"/>
                <a:sym typeface="+mn-ea"/>
              </a:rPr>
              <a:t>参考答案：</a:t>
            </a:r>
            <a:r>
              <a:rPr lang="zh-CN" altLang="en-US" sz="2800" b="1">
                <a:solidFill>
                  <a:srgbClr val="FF0000"/>
                </a:solidFill>
                <a:latin typeface="宋体" panose="02010600030101010101" pitchFamily="2" charset="-122"/>
                <a:sym typeface="+mn-ea"/>
              </a:rPr>
              <a:t>我国今冬从高校预征兵</a:t>
            </a:r>
            <a:r>
              <a:rPr lang="en-US" altLang="zh-CN" sz="2800" b="1">
                <a:solidFill>
                  <a:srgbClr val="FF0000"/>
                </a:solidFill>
                <a:latin typeface="宋体" panose="02010600030101010101" pitchFamily="2" charset="-122"/>
                <a:sym typeface="+mn-ea"/>
              </a:rPr>
              <a:t>13</a:t>
            </a:r>
            <a:r>
              <a:rPr lang="zh-CN" altLang="en-US" sz="2800" b="1">
                <a:solidFill>
                  <a:srgbClr val="FF0000"/>
                </a:solidFill>
                <a:latin typeface="宋体" panose="02010600030101010101" pitchFamily="2" charset="-122"/>
                <a:sym typeface="+mn-ea"/>
              </a:rPr>
              <a:t>万，创历年之最。</a:t>
            </a:r>
            <a:endParaRPr lang="zh-CN" altLang="en-US" sz="2800" b="1">
              <a:solidFill>
                <a:srgbClr val="0000FF"/>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03">
                                            <p:txEl>
                                              <p:charRg st="0" end="28"/>
                                            </p:txEl>
                                          </p:spTgt>
                                        </p:tgtEl>
                                        <p:attrNameLst>
                                          <p:attrName>style.visibility</p:attrName>
                                        </p:attrNameLst>
                                      </p:cBhvr>
                                      <p:to>
                                        <p:strVal val="visible"/>
                                      </p:to>
                                    </p:set>
                                    <p:anim calcmode="lin" valueType="num">
                                      <p:cBhvr additive="base">
                                        <p:cTn id="7" dur="500" fill="hold"/>
                                        <p:tgtEl>
                                          <p:spTgt spid="153603">
                                            <p:txEl>
                                              <p:charRg st="0" end="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03">
                                            <p:txEl>
                                              <p:charRg st="0" end="28"/>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03">
                                            <p:txEl>
                                              <p:charRg st="28" end="249"/>
                                            </p:txEl>
                                          </p:spTgt>
                                        </p:tgtEl>
                                        <p:attrNameLst>
                                          <p:attrName>style.visibility</p:attrName>
                                        </p:attrNameLst>
                                      </p:cBhvr>
                                      <p:to>
                                        <p:strVal val="visible"/>
                                      </p:to>
                                    </p:set>
                                    <p:anim calcmode="lin" valueType="num">
                                      <p:cBhvr additive="base">
                                        <p:cTn id="13" dur="500" fill="hold"/>
                                        <p:tgtEl>
                                          <p:spTgt spid="153603">
                                            <p:txEl>
                                              <p:charRg st="28" end="24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03">
                                            <p:txEl>
                                              <p:charRg st="28" end="24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03">
                                            <p:txEl>
                                              <p:charRg st="2" end="2"/>
                                            </p:txEl>
                                          </p:spTgt>
                                        </p:tgtEl>
                                        <p:attrNameLst>
                                          <p:attrName>style.visibility</p:attrName>
                                        </p:attrNameLst>
                                      </p:cBhvr>
                                      <p:to>
                                        <p:strVal val="visible"/>
                                      </p:to>
                                    </p:set>
                                    <p:anim calcmode="lin" valueType="num">
                                      <p:cBhvr additive="base">
                                        <p:cTn id="19" dur="500" fill="hold"/>
                                        <p:tgtEl>
                                          <p:spTgt spid="153603">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03">
                                            <p:txEl>
                                              <p:char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uiExpand="1"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未知"/>
          <p:cNvSpPr>
            <a:spLocks noRot="1" noChangeAspect="1" noEditPoints="1" noTextEdit="1"/>
          </p:cNvSpPr>
          <p:nvPr/>
        </p:nvSpPr>
        <p:spPr>
          <a:xfrm>
            <a:off x="6835775" y="3243263"/>
            <a:ext cx="1588" cy="1587"/>
          </a:xfrm>
          <a:custGeom>
            <a:rect l="0" t="0" r="0" b="0"/>
            <a:pathLst>
              <a:path w="1" h="1">
                <a:moveTo>
                  <a:pt x="0" y="0"/>
                </a:moveTo>
                <a:lnTo>
                  <a:pt x="0" y="0"/>
                </a:lnTo>
              </a:path>
            </a:pathLst>
          </a:custGeom>
          <a:noFill/>
          <a:ln w="34925" cap="rnd" cmpd="sng">
            <a:solidFill>
              <a:srgbClr val="FF0000"/>
            </a:solidFill>
            <a:prstDash val="solid"/>
            <a:round/>
            <a:headEnd type="none" w="med" len="med"/>
            <a:tailEnd type="none" w="med" len="med"/>
          </a:ln>
        </p:spPr>
        <p:txBody>
          <a:bodyPr/>
          <a:lstStyle/>
          <a:p>
            <a:endParaRPr lang="zh-CN" altLang="en-US"/>
          </a:p>
        </p:txBody>
      </p:sp>
      <p:sp>
        <p:nvSpPr>
          <p:cNvPr id="16386" name="文本框 16386"/>
          <p:cNvSpPr txBox="1"/>
          <p:nvPr/>
        </p:nvSpPr>
        <p:spPr>
          <a:xfrm>
            <a:off x="125413" y="89535"/>
            <a:ext cx="8893175" cy="6492875"/>
          </a:xfrm>
          <a:prstGeom prst="rect">
            <a:avLst/>
          </a:prstGeom>
          <a:noFill/>
          <a:ln w="9525">
            <a:noFill/>
          </a:ln>
        </p:spPr>
        <p:txBody>
          <a:bodyPr anchor="t">
            <a:spAutoFit/>
          </a:bodyPr>
          <a:lstStyle/>
          <a:p>
            <a:pPr lvl="1" indent="0" eaLnBrk="1" hangingPunct="1"/>
            <a:r>
              <a:rPr lang="zh-CN" altLang="en-US" sz="2800" b="1">
                <a:latin typeface="宋体" panose="02010600030101010101" pitchFamily="2" charset="-122"/>
                <a:sym typeface="+mn-ea"/>
              </a:rPr>
              <a:t>练习</a:t>
            </a:r>
            <a:r>
              <a:rPr lang="en-US" altLang="zh-CN" sz="2800" b="1">
                <a:latin typeface="宋体" panose="02010600030101010101" pitchFamily="2" charset="-122"/>
                <a:sym typeface="+mn-ea"/>
              </a:rPr>
              <a:t>3</a:t>
            </a:r>
            <a:r>
              <a:rPr lang="zh-CN" altLang="en-US" sz="2800" b="1">
                <a:latin typeface="宋体" panose="02010600030101010101" pitchFamily="2" charset="-122"/>
                <a:sym typeface="+mn-ea"/>
              </a:rPr>
              <a:t>、</a:t>
            </a:r>
            <a:r>
              <a:rPr lang="zh-CN" altLang="en-US" sz="2800" b="1">
                <a:latin typeface="Arial" panose="020b0604020202020204" pitchFamily="34" charset="0"/>
                <a:ea typeface="宋体" panose="02010600030101010101" pitchFamily="2" charset="-122"/>
              </a:rPr>
              <a:t>提取下面一则报道的内容要点，概括为一句话新闻。</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不超过</a:t>
            </a:r>
            <a:r>
              <a:rPr lang="en-US" altLang="zh-CN" sz="2800" b="1">
                <a:latin typeface="Arial" panose="020b0604020202020204" pitchFamily="34" charset="0"/>
                <a:ea typeface="宋体" panose="02010600030101010101" pitchFamily="2" charset="-122"/>
              </a:rPr>
              <a:t>20</a:t>
            </a:r>
            <a:r>
              <a:rPr lang="zh-CN" altLang="en-US" sz="2800" b="1">
                <a:latin typeface="Arial" panose="020b0604020202020204" pitchFamily="34" charset="0"/>
                <a:ea typeface="宋体" panose="02010600030101010101" pitchFamily="2" charset="-122"/>
              </a:rPr>
              <a:t>个字</a:t>
            </a:r>
            <a:r>
              <a:rPr lang="en-US" altLang="zh-CN" sz="2800" b="1">
                <a:latin typeface="Arial" panose="020b0604020202020204" pitchFamily="34" charset="0"/>
                <a:ea typeface="宋体" panose="02010600030101010101" pitchFamily="2" charset="-122"/>
              </a:rPr>
              <a:t>)</a:t>
            </a:r>
            <a:endParaRPr lang="en-US" altLang="zh-CN" sz="2800" b="1">
              <a:latin typeface="Arial" panose="020b0604020202020204" pitchFamily="34" charset="0"/>
              <a:ea typeface="宋体" panose="02010600030101010101" pitchFamily="2" charset="-122"/>
            </a:endParaRPr>
          </a:p>
          <a:p>
            <a:pPr lvl="1" indent="0" eaLnBrk="1" hangingPunct="1"/>
            <a:r>
              <a:rPr lang="zh-CN" altLang="en-US" sz="3000" b="1">
                <a:latin typeface="Arial" panose="020b0604020202020204" pitchFamily="34" charset="0"/>
                <a:ea typeface="宋体" panose="02010600030101010101" pitchFamily="2" charset="-122"/>
              </a:rPr>
              <a:t>        </a:t>
            </a:r>
            <a:r>
              <a:rPr lang="zh-CN" altLang="en-US" sz="3000" b="1">
                <a:solidFill>
                  <a:schemeClr val="hlink"/>
                </a:solidFill>
                <a:latin typeface="Arial" panose="020b0604020202020204" pitchFamily="34" charset="0"/>
                <a:ea typeface="宋体" panose="02010600030101010101" pitchFamily="2" charset="-122"/>
              </a:rPr>
              <a:t>中国国际救援队副总队长兼首席医疗官郑静晨日前透露，</a:t>
            </a:r>
            <a:r>
              <a:rPr lang="zh-CN" altLang="en-US" sz="3000" b="1">
                <a:solidFill>
                  <a:srgbClr val="FF0000"/>
                </a:solidFill>
                <a:latin typeface="Arial" panose="020b0604020202020204" pitchFamily="34" charset="0"/>
                <a:ea typeface="宋体" panose="02010600030101010101" pitchFamily="2" charset="-122"/>
              </a:rPr>
              <a:t>我国第一个</a:t>
            </a:r>
            <a:r>
              <a:rPr lang="zh-CN" altLang="en-US" sz="3000" b="1">
                <a:solidFill>
                  <a:schemeClr val="hlink"/>
                </a:solidFill>
                <a:latin typeface="Arial" panose="020b0604020202020204" pitchFamily="34" charset="0"/>
                <a:ea typeface="宋体" panose="02010600030101010101" pitchFamily="2" charset="-122"/>
              </a:rPr>
              <a:t>高度机动化、设备现代化、人员专业化、急救多样化的</a:t>
            </a:r>
            <a:r>
              <a:rPr lang="zh-CN" altLang="en-US" sz="3000" b="1">
                <a:solidFill>
                  <a:srgbClr val="FF0000"/>
                </a:solidFill>
                <a:latin typeface="Arial" panose="020b0604020202020204" pitchFamily="34" charset="0"/>
                <a:ea typeface="宋体" panose="02010600030101010101" pitchFamily="2" charset="-122"/>
              </a:rPr>
              <a:t>现代急救“野战医院”将</a:t>
            </a:r>
            <a:r>
              <a:rPr lang="zh-CN" altLang="en-US" sz="3000" b="1">
                <a:solidFill>
                  <a:schemeClr val="hlink"/>
                </a:solidFill>
                <a:latin typeface="Arial" panose="020b0604020202020204" pitchFamily="34" charset="0"/>
                <a:ea typeface="宋体" panose="02010600030101010101" pitchFamily="2" charset="-122"/>
              </a:rPr>
              <a:t>在今年年底到明年年初</a:t>
            </a:r>
            <a:r>
              <a:rPr lang="zh-CN" altLang="en-US" sz="3000" b="1">
                <a:solidFill>
                  <a:srgbClr val="FF0000"/>
                </a:solidFill>
                <a:latin typeface="Arial" panose="020b0604020202020204" pitchFamily="34" charset="0"/>
                <a:ea typeface="宋体" panose="02010600030101010101" pitchFamily="2" charset="-122"/>
              </a:rPr>
              <a:t>组建</a:t>
            </a:r>
            <a:r>
              <a:rPr lang="zh-CN" altLang="en-US" sz="3000" b="1">
                <a:solidFill>
                  <a:srgbClr val="FF0000"/>
                </a:solidFill>
                <a:latin typeface="Arial" panose="020b0604020202020204" pitchFamily="34" charset="0"/>
                <a:ea typeface="宋体" panose="02010600030101010101" pitchFamily="2" charset="-122"/>
                <a:sym typeface="Arial" panose="020b0604020202020204" pitchFamily="34" charset="0"/>
              </a:rPr>
              <a:t>完成</a:t>
            </a:r>
            <a:r>
              <a:rPr lang="zh-CN" altLang="en-US" sz="3000" b="1">
                <a:solidFill>
                  <a:schemeClr val="hlink"/>
                </a:solidFill>
                <a:latin typeface="Arial" panose="020b0604020202020204" pitchFamily="34" charset="0"/>
                <a:ea typeface="宋体" panose="02010600030101010101" pitchFamily="2" charset="-122"/>
              </a:rPr>
              <a:t>。</a:t>
            </a:r>
            <a:endParaRPr lang="zh-CN" altLang="en-US" sz="3000" b="1">
              <a:latin typeface="Arial" panose="020b0604020202020204" pitchFamily="34" charset="0"/>
              <a:ea typeface="宋体" panose="02010600030101010101" pitchFamily="2" charset="-122"/>
            </a:endParaRPr>
          </a:p>
          <a:p>
            <a:pPr lvl="1" indent="0" eaLnBrk="1" hangingPunct="1"/>
            <a:r>
              <a:rPr lang="zh-CN" altLang="en-US" sz="3000" b="1">
                <a:latin typeface="Arial" panose="020b0604020202020204" pitchFamily="34" charset="0"/>
                <a:ea typeface="宋体" panose="02010600030101010101" pitchFamily="2" charset="-122"/>
              </a:rPr>
              <a:t>        </a:t>
            </a:r>
            <a:r>
              <a:rPr lang="zh-CN" altLang="en-US" sz="3000" b="1">
                <a:solidFill>
                  <a:srgbClr val="008000"/>
                </a:solidFill>
                <a:latin typeface="Arial" panose="020b0604020202020204" pitchFamily="34" charset="0"/>
                <a:ea typeface="宋体" panose="02010600030101010101" pitchFamily="2" charset="-122"/>
              </a:rPr>
              <a:t>这个急救“野战医院”将由</a:t>
            </a:r>
            <a:r>
              <a:rPr lang="en-US" altLang="zh-CN" sz="3000" b="1">
                <a:solidFill>
                  <a:srgbClr val="008000"/>
                </a:solidFill>
                <a:latin typeface="Arial" panose="020b0604020202020204" pitchFamily="34" charset="0"/>
                <a:ea typeface="宋体" panose="02010600030101010101" pitchFamily="2" charset="-122"/>
              </a:rPr>
              <a:t>8</a:t>
            </a:r>
            <a:r>
              <a:rPr lang="zh-CN" altLang="en-US" sz="3000" b="1">
                <a:solidFill>
                  <a:srgbClr val="008000"/>
                </a:solidFill>
                <a:latin typeface="Arial" panose="020b0604020202020204" pitchFamily="34" charset="0"/>
                <a:ea typeface="宋体" panose="02010600030101010101" pitchFamily="2" charset="-122"/>
              </a:rPr>
              <a:t>个帐篷医院组成，最快可以在选址后</a:t>
            </a:r>
            <a:r>
              <a:rPr lang="en-US" altLang="zh-CN" sz="3000" b="1">
                <a:solidFill>
                  <a:srgbClr val="008000"/>
                </a:solidFill>
                <a:latin typeface="Arial" panose="020b0604020202020204" pitchFamily="34" charset="0"/>
                <a:ea typeface="宋体" panose="02010600030101010101" pitchFamily="2" charset="-122"/>
              </a:rPr>
              <a:t>1</a:t>
            </a:r>
            <a:r>
              <a:rPr lang="zh-CN" altLang="en-US" sz="3000" b="1">
                <a:solidFill>
                  <a:srgbClr val="008000"/>
                </a:solidFill>
                <a:latin typeface="Arial" panose="020b0604020202020204" pitchFamily="34" charset="0"/>
                <a:ea typeface="宋体" panose="02010600030101010101" pitchFamily="2" charset="-122"/>
              </a:rPr>
              <a:t>小时之内同时展开两到三台外科手术。一天可处理</a:t>
            </a:r>
            <a:r>
              <a:rPr lang="en-US" altLang="zh-CN" sz="3000" b="1">
                <a:solidFill>
                  <a:srgbClr val="008000"/>
                </a:solidFill>
                <a:latin typeface="Arial" panose="020b0604020202020204" pitchFamily="34" charset="0"/>
                <a:ea typeface="宋体" panose="02010600030101010101" pitchFamily="2" charset="-122"/>
              </a:rPr>
              <a:t>100</a:t>
            </a:r>
            <a:r>
              <a:rPr lang="zh-CN" altLang="en-US" sz="3000" b="1">
                <a:solidFill>
                  <a:srgbClr val="008000"/>
                </a:solidFill>
                <a:latin typeface="Arial" panose="020b0604020202020204" pitchFamily="34" charset="0"/>
                <a:ea typeface="宋体" panose="02010600030101010101" pitchFamily="2" charset="-122"/>
              </a:rPr>
              <a:t>多名伤员，具备了全天候和各种地形环境下的紧急救援能力。野战医院所有的医疗器械箱都将装备减震、防水、信号识别和</a:t>
            </a:r>
            <a:r>
              <a:rPr lang="en-US" altLang="zh-CN" sz="3000" b="1">
                <a:solidFill>
                  <a:srgbClr val="008000"/>
                </a:solidFill>
                <a:latin typeface="Arial" panose="020b0604020202020204" pitchFamily="34" charset="0"/>
                <a:ea typeface="宋体" panose="02010600030101010101" pitchFamily="2" charset="-122"/>
              </a:rPr>
              <a:t>GPS</a:t>
            </a:r>
            <a:r>
              <a:rPr lang="zh-CN" altLang="en-US" sz="3000" b="1">
                <a:solidFill>
                  <a:srgbClr val="008000"/>
                </a:solidFill>
                <a:latin typeface="Arial" panose="020b0604020202020204" pitchFamily="34" charset="0"/>
                <a:ea typeface="宋体" panose="02010600030101010101" pitchFamily="2" charset="-122"/>
              </a:rPr>
              <a:t>全球卫星定位系统，必要时能通过飞机空投，地面的救援队员可在最短时间准备就绪，进行手术等高难度的救助。</a:t>
            </a:r>
            <a:endParaRPr lang="zh-CN" altLang="en-US" sz="3000" b="1">
              <a:solidFill>
                <a:srgbClr val="008000"/>
              </a:solidFill>
              <a:latin typeface="Arial" panose="020b0604020202020204" pitchFamily="34" charset="0"/>
              <a:ea typeface="宋体" panose="02010600030101010101" pitchFamily="2" charset="-122"/>
            </a:endParaRPr>
          </a:p>
        </p:txBody>
      </p:sp>
      <p:sp>
        <p:nvSpPr>
          <p:cNvPr id="16388" name="圆角矩形标注 16387"/>
          <p:cNvSpPr/>
          <p:nvPr/>
        </p:nvSpPr>
        <p:spPr>
          <a:xfrm>
            <a:off x="3132138" y="3286125"/>
            <a:ext cx="5976937" cy="1223963"/>
          </a:xfrm>
          <a:prstGeom prst="wedgeRoundRectCallout">
            <a:avLst>
              <a:gd name="adj1" fmla="val -1208"/>
              <a:gd name="adj2" fmla="val -148444"/>
              <a:gd name="adj3" fmla="val 16667"/>
            </a:avLst>
          </a:prstGeom>
          <a:solidFill>
            <a:srgbClr val="FFFF99"/>
          </a:solidFill>
          <a:ln w="9525" cap="flat" cmpd="sng">
            <a:solidFill>
              <a:schemeClr val="tx1"/>
            </a:solidFill>
            <a:prstDash val="solid"/>
            <a:miter/>
            <a:headEnd type="none" w="med" len="med"/>
            <a:tailEnd type="none" w="med" len="med"/>
          </a:ln>
        </p:spPr>
        <p:txBody>
          <a:bodyPr anchor="t"/>
          <a:lstStyle/>
          <a:p>
            <a:pPr lvl="1" indent="0" eaLnBrk="0" hangingPunct="0">
              <a:spcBef>
                <a:spcPct val="20000"/>
              </a:spcBef>
              <a:buFont typeface="Arial" panose="020b0604020202020204" pitchFamily="34" charset="0"/>
              <a:buNone/>
            </a:pPr>
            <a:r>
              <a:rPr lang="zh-CN" altLang="en-US" sz="3200" b="1">
                <a:solidFill>
                  <a:srgbClr val="FF0000"/>
                </a:solidFill>
                <a:latin typeface="Arial" panose="020b0604020202020204" pitchFamily="34" charset="0"/>
                <a:ea typeface="宋体" panose="02010600030101010101" pitchFamily="2" charset="-122"/>
              </a:rPr>
              <a:t>我国第一个现代急救“野战医院”将组建完成。</a:t>
            </a:r>
            <a:endParaRPr lang="zh-CN" altLang="en-US" sz="3200">
              <a:latin typeface="Arial" panose="020b0604020202020204" pitchFamily="34" charset="0"/>
              <a:ea typeface="宋体" panose="02010600030101010101" pitchFamily="2" charset="-122"/>
            </a:endParaRPr>
          </a:p>
        </p:txBody>
      </p:sp>
      <p:sp>
        <p:nvSpPr>
          <p:cNvPr id="2" name="文本框 16388"/>
          <p:cNvSpPr txBox="1"/>
          <p:nvPr/>
        </p:nvSpPr>
        <p:spPr>
          <a:xfrm>
            <a:off x="6516688" y="1125538"/>
            <a:ext cx="2016125" cy="579437"/>
          </a:xfrm>
          <a:prstGeom prst="rect">
            <a:avLst/>
          </a:prstGeom>
          <a:solidFill>
            <a:srgbClr val="FFFFFF"/>
          </a:solidFill>
          <a:ln w="9525">
            <a:noFill/>
          </a:ln>
        </p:spPr>
        <p:txBody>
          <a:bodyPr anchor="t">
            <a:spAutoFit/>
          </a:bodyPr>
          <a:lstStyle/>
          <a:p>
            <a:pPr algn="ctr">
              <a:spcBef>
                <a:spcPct val="50000"/>
              </a:spcBef>
            </a:pPr>
            <a:r>
              <a:rPr lang="zh-CN" altLang="en-US" sz="3200" b="1">
                <a:solidFill>
                  <a:srgbClr val="FF0000"/>
                </a:solidFill>
                <a:latin typeface="Arial" panose="020b0604020202020204" pitchFamily="34" charset="0"/>
                <a:ea typeface="宋体" panose="02010600030101010101" pitchFamily="2" charset="-122"/>
              </a:rPr>
              <a:t>导语部分</a:t>
            </a:r>
            <a:endParaRPr lang="zh-CN" altLang="en-US" sz="3200" b="1">
              <a:solidFill>
                <a:srgbClr val="FF0000"/>
              </a:solidFill>
              <a:latin typeface="Arial" panose="020b0604020202020204" pitchFamily="34" charset="0"/>
              <a:ea typeface="宋体" panose="02010600030101010101" pitchFamily="2" charset="-122"/>
            </a:endParaRPr>
          </a:p>
        </p:txBody>
      </p:sp>
      <p:sp>
        <p:nvSpPr>
          <p:cNvPr id="16389" name="文本框 16389"/>
          <p:cNvSpPr txBox="1"/>
          <p:nvPr/>
        </p:nvSpPr>
        <p:spPr>
          <a:xfrm>
            <a:off x="3851275" y="5229225"/>
            <a:ext cx="4319588" cy="579438"/>
          </a:xfrm>
          <a:prstGeom prst="rect">
            <a:avLst/>
          </a:prstGeom>
          <a:solidFill>
            <a:srgbClr val="FFFFFF"/>
          </a:solidFill>
          <a:ln w="9525">
            <a:noFill/>
          </a:ln>
        </p:spPr>
        <p:txBody>
          <a:bodyPr anchor="t">
            <a:spAutoFit/>
          </a:bodyPr>
          <a:lstStyle/>
          <a:p>
            <a:pPr algn="ctr">
              <a:spcBef>
                <a:spcPct val="50000"/>
              </a:spcBef>
            </a:pPr>
            <a:r>
              <a:rPr lang="zh-CN" altLang="en-US" sz="3200" b="1">
                <a:solidFill>
                  <a:srgbClr val="FF0000"/>
                </a:solidFill>
                <a:latin typeface="Arial" panose="020b0604020202020204" pitchFamily="34" charset="0"/>
                <a:ea typeface="宋体" panose="02010600030101010101" pitchFamily="2" charset="-122"/>
              </a:rPr>
              <a:t>对导语部分的补充说明</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500" fill="hold"/>
                                        <p:tgtEl>
                                          <p:spTgt spid="16388"/>
                                        </p:tgtEl>
                                        <p:attrNameLst>
                                          <p:attrName>ppt_x</p:attrName>
                                        </p:attrNameLst>
                                      </p:cBhvr>
                                      <p:tavLst>
                                        <p:tav tm="0">
                                          <p:val>
                                            <p:strVal val="#ppt_x"/>
                                          </p:val>
                                        </p:tav>
                                        <p:tav tm="100000">
                                          <p:val>
                                            <p:strVal val="#ppt_x"/>
                                          </p:val>
                                        </p:tav>
                                      </p:tavLst>
                                    </p:anim>
                                    <p:anim calcmode="lin" valueType="num">
                                      <p:cBhvr>
                                        <p:cTn id="8" dur="500" fill="hold"/>
                                        <p:tgtEl>
                                          <p:spTgt spid="16388"/>
                                        </p:tgtEl>
                                        <p:attrNameLst>
                                          <p:attrName>ppt_y</p:attrName>
                                        </p:attrNameLst>
                                      </p:cBhvr>
                                      <p:tavLst>
                                        <p:tav tm="0">
                                          <p:val>
                                            <p:strVal val="#ppt_y-#ppt_h/2"/>
                                          </p:val>
                                        </p:tav>
                                        <p:tav tm="100000">
                                          <p:val>
                                            <p:strVal val="#ppt_y"/>
                                          </p:val>
                                        </p:tav>
                                      </p:tavLst>
                                    </p:anim>
                                    <p:anim calcmode="lin" valueType="num">
                                      <p:cBhvr>
                                        <p:cTn id="9" dur="500" fill="hold"/>
                                        <p:tgtEl>
                                          <p:spTgt spid="16388"/>
                                        </p:tgtEl>
                                        <p:attrNameLst>
                                          <p:attrName>ppt_w</p:attrName>
                                        </p:attrNameLst>
                                      </p:cBhvr>
                                      <p:tavLst>
                                        <p:tav tm="0">
                                          <p:val>
                                            <p:strVal val="#ppt_w"/>
                                          </p:val>
                                        </p:tav>
                                        <p:tav tm="100000">
                                          <p:val>
                                            <p:strVal val="#ppt_w"/>
                                          </p:val>
                                        </p:tav>
                                      </p:tavLst>
                                    </p:anim>
                                    <p:anim calcmode="lin" valueType="num">
                                      <p:cBhvr>
                                        <p:cTn id="10" dur="500" fill="hold"/>
                                        <p:tgtEl>
                                          <p:spTgt spid="1638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文本框 19458"/>
          <p:cNvSpPr txBox="1"/>
          <p:nvPr/>
        </p:nvSpPr>
        <p:spPr>
          <a:xfrm>
            <a:off x="125730" y="254953"/>
            <a:ext cx="8893175" cy="5507990"/>
          </a:xfrm>
          <a:prstGeom prst="rect">
            <a:avLst/>
          </a:prstGeom>
          <a:noFill/>
          <a:ln w="9525">
            <a:noFill/>
          </a:ln>
        </p:spPr>
        <p:txBody>
          <a:bodyPr anchor="t">
            <a:spAutoFit/>
          </a:bodyPr>
          <a:lstStyle/>
          <a:p>
            <a:pPr lvl="1" indent="0" eaLnBrk="1" hangingPunct="1"/>
            <a:r>
              <a:rPr lang="zh-CN" altLang="en-US" sz="3200" b="1">
                <a:latin typeface="宋体" panose="02010600030101010101" pitchFamily="2" charset="-122"/>
                <a:sym typeface="+mn-ea"/>
              </a:rPr>
              <a:t>练习</a:t>
            </a:r>
            <a:r>
              <a:rPr lang="en-US" altLang="zh-CN" sz="3200" b="1">
                <a:latin typeface="宋体" panose="02010600030101010101" pitchFamily="2" charset="-122"/>
                <a:sym typeface="+mn-ea"/>
              </a:rPr>
              <a:t>4</a:t>
            </a:r>
            <a:r>
              <a:rPr lang="zh-CN" altLang="en-US" sz="3200" b="1">
                <a:latin typeface="宋体" panose="02010600030101010101" pitchFamily="2" charset="-122"/>
                <a:sym typeface="+mn-ea"/>
              </a:rPr>
              <a:t>、</a:t>
            </a:r>
            <a:r>
              <a:rPr lang="zh-CN" altLang="en-US" sz="3200" b="1">
                <a:latin typeface="Arial" panose="020b0604020202020204" pitchFamily="34" charset="0"/>
                <a:ea typeface="宋体" panose="02010600030101010101" pitchFamily="2" charset="-122"/>
              </a:rPr>
              <a:t>根据下面材料提供的信息，拟一条一句话新闻。</a:t>
            </a:r>
            <a:r>
              <a:rPr lang="en-US" altLang="zh-CN" sz="3200" b="1">
                <a:latin typeface="Arial" panose="020b0604020202020204" pitchFamily="34" charset="0"/>
                <a:ea typeface="宋体" panose="02010600030101010101" pitchFamily="2" charset="-122"/>
              </a:rPr>
              <a:t>(</a:t>
            </a:r>
            <a:r>
              <a:rPr lang="zh-CN" altLang="en-US" sz="3200" b="1">
                <a:latin typeface="Arial" panose="020b0604020202020204" pitchFamily="34" charset="0"/>
                <a:ea typeface="宋体" panose="02010600030101010101" pitchFamily="2" charset="-122"/>
              </a:rPr>
              <a:t>限</a:t>
            </a:r>
            <a:r>
              <a:rPr lang="en-US" altLang="zh-CN" sz="3200" b="1">
                <a:latin typeface="Arial" panose="020b0604020202020204" pitchFamily="34" charset="0"/>
                <a:ea typeface="宋体" panose="02010600030101010101" pitchFamily="2" charset="-122"/>
              </a:rPr>
              <a:t>36</a:t>
            </a:r>
            <a:r>
              <a:rPr lang="zh-CN" altLang="en-US" sz="3200" b="1">
                <a:latin typeface="Arial" panose="020b0604020202020204" pitchFamily="34" charset="0"/>
                <a:ea typeface="宋体" panose="02010600030101010101" pitchFamily="2" charset="-122"/>
              </a:rPr>
              <a:t>字以内</a:t>
            </a:r>
            <a:r>
              <a:rPr lang="en-US" altLang="zh-CN" sz="3200" b="1">
                <a:latin typeface="Arial" panose="020b0604020202020204" pitchFamily="34" charset="0"/>
                <a:ea typeface="宋体" panose="02010600030101010101" pitchFamily="2" charset="-122"/>
              </a:rPr>
              <a:t>) </a:t>
            </a:r>
            <a:endParaRPr lang="en-US" altLang="zh-CN" sz="3200" b="1">
              <a:latin typeface="Arial" panose="020b0604020202020204" pitchFamily="34" charset="0"/>
              <a:ea typeface="宋体" panose="02010600030101010101" pitchFamily="2" charset="-122"/>
            </a:endParaRPr>
          </a:p>
          <a:p>
            <a:pPr lvl="1" indent="0" eaLnBrk="1" hangingPunct="1"/>
            <a:r>
              <a:rPr lang="zh-CN" altLang="en-US" sz="3200" b="1">
                <a:latin typeface="Arial" panose="020b0604020202020204" pitchFamily="34" charset="0"/>
                <a:ea typeface="宋体" panose="02010600030101010101" pitchFamily="2" charset="-122"/>
              </a:rPr>
              <a:t>        </a:t>
            </a:r>
            <a:r>
              <a:rPr lang="zh-CN" altLang="en-US" sz="3200" b="1">
                <a:solidFill>
                  <a:schemeClr val="folHlink"/>
                </a:solidFill>
                <a:latin typeface="Arial" panose="020b0604020202020204" pitchFamily="34" charset="0"/>
                <a:ea typeface="宋体" panose="02010600030101010101" pitchFamily="2" charset="-122"/>
              </a:rPr>
              <a:t>在建的津门津塔成为天津新的地标式建筑。</a:t>
            </a:r>
            <a:r>
              <a:rPr lang="zh-CN" altLang="en-US" sz="3200" b="1">
                <a:solidFill>
                  <a:srgbClr val="008000"/>
                </a:solidFill>
                <a:latin typeface="Arial" panose="020b0604020202020204" pitchFamily="34" charset="0"/>
                <a:ea typeface="宋体" panose="02010600030101010101" pitchFamily="2" charset="-122"/>
              </a:rPr>
              <a:t>津门的设计理念源于法国著名建筑拉德芳斯门。两座顶部相连的高楼构成巨大的“门”字型，象征着天津建设北方经济中心和世界港口大都市的包容与开放。</a:t>
            </a:r>
            <a:r>
              <a:rPr lang="zh-CN" altLang="en-US" sz="3200" b="1">
                <a:solidFill>
                  <a:srgbClr val="660033"/>
                </a:solidFill>
                <a:latin typeface="Arial" panose="020b0604020202020204" pitchFamily="34" charset="0"/>
                <a:ea typeface="宋体" panose="02010600030101010101" pitchFamily="2" charset="-122"/>
              </a:rPr>
              <a:t>津塔高</a:t>
            </a:r>
            <a:r>
              <a:rPr lang="en-US" altLang="zh-CN" sz="3200" b="1">
                <a:solidFill>
                  <a:srgbClr val="660033"/>
                </a:solidFill>
                <a:latin typeface="Arial" panose="020b0604020202020204" pitchFamily="34" charset="0"/>
                <a:ea typeface="宋体" panose="02010600030101010101" pitchFamily="2" charset="-122"/>
              </a:rPr>
              <a:t>336.9</a:t>
            </a:r>
            <a:r>
              <a:rPr lang="zh-CN" altLang="en-US" sz="3200" b="1">
                <a:solidFill>
                  <a:srgbClr val="660033"/>
                </a:solidFill>
                <a:latin typeface="Arial" panose="020b0604020202020204" pitchFamily="34" charset="0"/>
                <a:ea typeface="宋体" panose="02010600030101010101" pitchFamily="2" charset="-122"/>
              </a:rPr>
              <a:t>米，地上</a:t>
            </a:r>
            <a:r>
              <a:rPr lang="en-US" altLang="zh-CN" sz="3200" b="1">
                <a:solidFill>
                  <a:srgbClr val="660033"/>
                </a:solidFill>
                <a:latin typeface="Arial" panose="020b0604020202020204" pitchFamily="34" charset="0"/>
                <a:ea typeface="宋体" panose="02010600030101010101" pitchFamily="2" charset="-122"/>
              </a:rPr>
              <a:t>75</a:t>
            </a:r>
            <a:r>
              <a:rPr lang="zh-CN" altLang="en-US" sz="3200" b="1">
                <a:solidFill>
                  <a:srgbClr val="660033"/>
                </a:solidFill>
                <a:latin typeface="Arial" panose="020b0604020202020204" pitchFamily="34" charset="0"/>
                <a:ea typeface="宋体" panose="02010600030101010101" pitchFamily="2" charset="-122"/>
              </a:rPr>
              <a:t>层，地下</a:t>
            </a:r>
            <a:r>
              <a:rPr lang="en-US" altLang="zh-CN" sz="3200" b="1">
                <a:solidFill>
                  <a:srgbClr val="660033"/>
                </a:solidFill>
                <a:latin typeface="Arial" panose="020b0604020202020204" pitchFamily="34" charset="0"/>
                <a:ea typeface="宋体" panose="02010600030101010101" pitchFamily="2" charset="-122"/>
              </a:rPr>
              <a:t>4</a:t>
            </a:r>
            <a:r>
              <a:rPr lang="zh-CN" altLang="en-US" sz="3200" b="1">
                <a:solidFill>
                  <a:srgbClr val="660033"/>
                </a:solidFill>
                <a:latin typeface="Arial" panose="020b0604020202020204" pitchFamily="34" charset="0"/>
                <a:ea typeface="宋体" panose="02010600030101010101" pitchFamily="2" charset="-122"/>
              </a:rPr>
              <a:t>层，其外形设计则采用中国传统的折纸风帆造型，是现代建筑科技与中国文化元素的有机融合。</a:t>
            </a:r>
            <a:r>
              <a:rPr lang="zh-CN" altLang="en-US" sz="3200" b="1">
                <a:solidFill>
                  <a:schemeClr val="folHlink"/>
                </a:solidFill>
                <a:latin typeface="Arial" panose="020b0604020202020204" pitchFamily="34" charset="0"/>
                <a:ea typeface="宋体" panose="02010600030101010101" pitchFamily="2" charset="-122"/>
              </a:rPr>
              <a:t>这组建筑将于</a:t>
            </a:r>
            <a:r>
              <a:rPr lang="en-US" altLang="zh-CN" sz="3200" b="1">
                <a:solidFill>
                  <a:schemeClr val="folHlink"/>
                </a:solidFill>
                <a:latin typeface="Arial" panose="020b0604020202020204" pitchFamily="34" charset="0"/>
                <a:ea typeface="宋体" panose="02010600030101010101" pitchFamily="2" charset="-122"/>
              </a:rPr>
              <a:t>2010</a:t>
            </a:r>
            <a:r>
              <a:rPr lang="zh-CN" altLang="en-US" sz="3200" b="1">
                <a:solidFill>
                  <a:schemeClr val="folHlink"/>
                </a:solidFill>
                <a:latin typeface="Arial" panose="020b0604020202020204" pitchFamily="34" charset="0"/>
                <a:ea typeface="宋体" panose="02010600030101010101" pitchFamily="2" charset="-122"/>
              </a:rPr>
              <a:t>年内建成并投入使用。</a:t>
            </a:r>
            <a:endParaRPr lang="zh-CN" altLang="en-US" sz="3200" b="1">
              <a:solidFill>
                <a:schemeClr val="folHlink"/>
              </a:solidFill>
              <a:latin typeface="Arial" panose="020b0604020202020204" pitchFamily="34" charset="0"/>
              <a:ea typeface="宋体" panose="02010600030101010101" pitchFamily="2" charset="-122"/>
            </a:endParaRPr>
          </a:p>
        </p:txBody>
      </p:sp>
      <p:sp>
        <p:nvSpPr>
          <p:cNvPr id="19460" name="文本框 19459"/>
          <p:cNvSpPr txBox="1"/>
          <p:nvPr/>
        </p:nvSpPr>
        <p:spPr>
          <a:xfrm>
            <a:off x="250825" y="5662930"/>
            <a:ext cx="8768715" cy="1076325"/>
          </a:xfrm>
          <a:prstGeom prst="rect">
            <a:avLst/>
          </a:prstGeom>
          <a:noFill/>
          <a:ln w="9525">
            <a:noFill/>
          </a:ln>
        </p:spPr>
        <p:txBody>
          <a:bodyPr wrap="square" anchor="t">
            <a:spAutoFit/>
          </a:bodyPr>
          <a:lstStyle/>
          <a:p>
            <a:pPr>
              <a:spcBef>
                <a:spcPct val="50000"/>
              </a:spcBef>
            </a:pPr>
            <a:r>
              <a:rPr lang="zh-CN" altLang="en-US" sz="3200" b="1">
                <a:solidFill>
                  <a:srgbClr val="C00000"/>
                </a:solidFill>
                <a:latin typeface="Arial" panose="020b0604020202020204" pitchFamily="34" charset="0"/>
                <a:ea typeface="宋体" panose="02010600030101010101" pitchFamily="2" charset="-122"/>
              </a:rPr>
              <a:t>答案：</a:t>
            </a:r>
            <a:r>
              <a:rPr lang="zh-CN" altLang="en-US" sz="3200" b="1">
                <a:latin typeface="Arial" panose="020b0604020202020204" pitchFamily="34" charset="0"/>
                <a:ea typeface="宋体" panose="02010600030101010101" pitchFamily="2" charset="-122"/>
              </a:rPr>
              <a:t>　融合中西方文化元素的天津新地标津门津塔将于</a:t>
            </a:r>
            <a:r>
              <a:rPr lang="en-US" altLang="zh-CN" sz="3200" b="1">
                <a:latin typeface="Arial" panose="020b0604020202020204" pitchFamily="34" charset="0"/>
                <a:ea typeface="宋体" panose="02010600030101010101" pitchFamily="2" charset="-122"/>
              </a:rPr>
              <a:t>2010</a:t>
            </a:r>
            <a:r>
              <a:rPr lang="zh-CN" altLang="en-US" sz="3200" b="1">
                <a:latin typeface="Arial" panose="020b0604020202020204" pitchFamily="34" charset="0"/>
                <a:ea typeface="宋体" panose="02010600030101010101" pitchFamily="2" charset="-122"/>
              </a:rPr>
              <a:t>年内建成并投入使用。（</a:t>
            </a:r>
            <a:r>
              <a:rPr lang="en-US" altLang="zh-CN" sz="3200" b="1">
                <a:latin typeface="Arial" panose="020b0604020202020204" pitchFamily="34" charset="0"/>
                <a:ea typeface="宋体" panose="02010600030101010101" pitchFamily="2" charset="-122"/>
              </a:rPr>
              <a:t>32</a:t>
            </a:r>
            <a:r>
              <a:rPr lang="zh-CN" altLang="en-US" sz="3200" b="1">
                <a:latin typeface="Arial" panose="020b0604020202020204" pitchFamily="34" charset="0"/>
                <a:ea typeface="宋体" panose="02010600030101010101" pitchFamily="2" charset="-122"/>
              </a:rPr>
              <a:t>字）</a:t>
            </a:r>
            <a:endParaRPr lang="zh-CN" altLang="en-US" sz="3200" b="1">
              <a:latin typeface="Arial" panose="020b0604020202020204" pitchFamily="34" charset="0"/>
              <a:ea typeface="宋体" panose="02010600030101010101" pitchFamily="2" charset="-122"/>
            </a:endParaRPr>
          </a:p>
        </p:txBody>
      </p:sp>
      <p:sp>
        <p:nvSpPr>
          <p:cNvPr id="19461" name="文本框 19460"/>
          <p:cNvSpPr txBox="1"/>
          <p:nvPr/>
        </p:nvSpPr>
        <p:spPr>
          <a:xfrm>
            <a:off x="7235825" y="1700213"/>
            <a:ext cx="1368425" cy="701675"/>
          </a:xfrm>
          <a:prstGeom prst="rect">
            <a:avLst/>
          </a:prstGeom>
          <a:solidFill>
            <a:srgbClr val="FFFF99"/>
          </a:solidFill>
          <a:ln w="9525">
            <a:noFill/>
          </a:ln>
        </p:spPr>
        <p:txBody>
          <a:bodyPr anchor="t">
            <a:spAutoFit/>
          </a:bodyPr>
          <a:lstStyle/>
          <a:p>
            <a:pPr>
              <a:spcBef>
                <a:spcPct val="50000"/>
              </a:spcBef>
            </a:pPr>
            <a:r>
              <a:rPr lang="zh-CN" altLang="en-US" sz="4000" b="1">
                <a:solidFill>
                  <a:srgbClr val="FF0000"/>
                </a:solidFill>
                <a:latin typeface="Arial" panose="020b0604020202020204" pitchFamily="34" charset="0"/>
                <a:ea typeface="宋体" panose="02010600030101010101" pitchFamily="2" charset="-122"/>
              </a:rPr>
              <a:t>对象</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9462" name="文本框 19461"/>
          <p:cNvSpPr txBox="1"/>
          <p:nvPr/>
        </p:nvSpPr>
        <p:spPr>
          <a:xfrm>
            <a:off x="4716463" y="3590925"/>
            <a:ext cx="1368425" cy="701675"/>
          </a:xfrm>
          <a:prstGeom prst="rect">
            <a:avLst/>
          </a:prstGeom>
          <a:solidFill>
            <a:srgbClr val="FFFF99"/>
          </a:solidFill>
          <a:ln w="9525">
            <a:noFill/>
          </a:ln>
        </p:spPr>
        <p:txBody>
          <a:bodyPr anchor="t">
            <a:spAutoFit/>
          </a:bodyPr>
          <a:lstStyle/>
          <a:p>
            <a:pPr>
              <a:spcBef>
                <a:spcPct val="50000"/>
              </a:spcBef>
            </a:pPr>
            <a:r>
              <a:rPr lang="zh-CN" altLang="en-US" sz="4000" b="1">
                <a:solidFill>
                  <a:srgbClr val="FF0000"/>
                </a:solidFill>
                <a:latin typeface="Arial" panose="020b0604020202020204" pitchFamily="34" charset="0"/>
                <a:ea typeface="宋体" panose="02010600030101010101" pitchFamily="2" charset="-122"/>
              </a:rPr>
              <a:t>特征</a:t>
            </a:r>
            <a:endParaRPr lang="zh-CN" altLang="en-US" sz="4000" b="1">
              <a:solidFill>
                <a:srgbClr val="FF0000"/>
              </a:solidFill>
              <a:latin typeface="Arial" panose="020b0604020202020204" pitchFamily="34" charset="0"/>
              <a:ea typeface="宋体" panose="02010600030101010101" pitchFamily="2" charset="-122"/>
            </a:endParaRPr>
          </a:p>
        </p:txBody>
      </p:sp>
      <p:sp>
        <p:nvSpPr>
          <p:cNvPr id="19463" name="文本框 19462"/>
          <p:cNvSpPr txBox="1"/>
          <p:nvPr/>
        </p:nvSpPr>
        <p:spPr>
          <a:xfrm>
            <a:off x="7164388" y="5175250"/>
            <a:ext cx="1368425" cy="701675"/>
          </a:xfrm>
          <a:prstGeom prst="rect">
            <a:avLst/>
          </a:prstGeom>
          <a:solidFill>
            <a:srgbClr val="FFFF99"/>
          </a:solidFill>
          <a:ln w="9525">
            <a:noFill/>
          </a:ln>
        </p:spPr>
        <p:txBody>
          <a:bodyPr anchor="t">
            <a:spAutoFit/>
          </a:bodyPr>
          <a:lstStyle/>
          <a:p>
            <a:pPr>
              <a:spcBef>
                <a:spcPct val="50000"/>
              </a:spcBef>
            </a:pPr>
            <a:r>
              <a:rPr lang="zh-CN" altLang="en-US" sz="4000" b="1">
                <a:solidFill>
                  <a:srgbClr val="FF0000"/>
                </a:solidFill>
                <a:latin typeface="Arial" panose="020b0604020202020204" pitchFamily="34" charset="0"/>
                <a:ea typeface="宋体" panose="02010600030101010101" pitchFamily="2" charset="-122"/>
              </a:rPr>
              <a:t>结果</a:t>
            </a:r>
            <a:endParaRPr lang="zh-CN" altLang="en-US" sz="40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fade">
                                      <p:cBhvr>
                                        <p:cTn id="7" dur="770" decel="100000"/>
                                        <p:tgtEl>
                                          <p:spTgt spid="19461"/>
                                        </p:tgtEl>
                                      </p:cBhvr>
                                    </p:animEffect>
                                    <p:animScale>
                                      <p:cBhvr>
                                        <p:cTn id="8" dur="770" decel="100000"/>
                                        <p:tgtEl>
                                          <p:spTgt spid="19461"/>
                                        </p:tgtEl>
                                      </p:cBhvr>
                                      <p:from x="10000" y="10000"/>
                                      <p:to x="200000" y="450000"/>
                                    </p:animScale>
                                    <p:animScale>
                                      <p:cBhvr>
                                        <p:cTn id="9" dur="1230" accel="100000" fill="hold">
                                          <p:stCondLst>
                                            <p:cond delay="770"/>
                                          </p:stCondLst>
                                        </p:cTn>
                                        <p:tgtEl>
                                          <p:spTgt spid="19461"/>
                                        </p:tgtEl>
                                      </p:cBhvr>
                                      <p:from x="200000" y="450000"/>
                                      <p:to x="100000" y="100000"/>
                                    </p:animScale>
                                    <p:set>
                                      <p:cBhvr>
                                        <p:cTn id="10" dur="770" fill="hold"/>
                                        <p:tgtEl>
                                          <p:spTgt spid="19461"/>
                                        </p:tgtEl>
                                        <p:attrNameLst>
                                          <p:attrName>ppt_x</p:attrName>
                                        </p:attrNameLst>
                                      </p:cBhvr>
                                      <p:to>
                                        <p:strVal val="(0.5)"/>
                                      </p:to>
                                    </p:set>
                                    <p:anim from="(0.5)" to="(#ppt_x)" calcmode="lin" valueType="num">
                                      <p:cBhvr>
                                        <p:cTn id="11" dur="1230" accel="100000" fill="hold">
                                          <p:stCondLst>
                                            <p:cond delay="770"/>
                                          </p:stCondLst>
                                        </p:cTn>
                                        <p:tgtEl>
                                          <p:spTgt spid="19461"/>
                                        </p:tgtEl>
                                        <p:attrNameLst>
                                          <p:attrName>ppt_x</p:attrName>
                                        </p:attrNameLst>
                                      </p:cBhvr>
                                    </p:anim>
                                    <p:set>
                                      <p:cBhvr>
                                        <p:cTn id="12" dur="770" fill="hold"/>
                                        <p:tgtEl>
                                          <p:spTgt spid="19461"/>
                                        </p:tgtEl>
                                        <p:attrNameLst>
                                          <p:attrName>ppt_y</p:attrName>
                                        </p:attrNameLst>
                                      </p:cBhvr>
                                      <p:to>
                                        <p:strVal val="(#ppt_y+0.4)"/>
                                      </p:to>
                                    </p:set>
                                    <p:anim from="(#ppt_y+0.4)" to="(#ppt_y)" calcmode="lin" valueType="num">
                                      <p:cBhvr>
                                        <p:cTn id="13" dur="1230" accel="100000" fill="hold">
                                          <p:stCondLst>
                                            <p:cond delay="770"/>
                                          </p:stCondLst>
                                        </p:cTn>
                                        <p:tgtEl>
                                          <p:spTgt spid="19461"/>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19462"/>
                                        </p:tgtEl>
                                        <p:attrNameLst>
                                          <p:attrName>style.visibility</p:attrName>
                                        </p:attrNameLst>
                                      </p:cBhvr>
                                      <p:to>
                                        <p:strVal val="visible"/>
                                      </p:to>
                                    </p:set>
                                    <p:animEffect transition="in" filter="fade">
                                      <p:cBhvr>
                                        <p:cTn id="18" dur="770" decel="100000"/>
                                        <p:tgtEl>
                                          <p:spTgt spid="19462"/>
                                        </p:tgtEl>
                                      </p:cBhvr>
                                    </p:animEffect>
                                    <p:animScale>
                                      <p:cBhvr>
                                        <p:cTn id="19" dur="770" decel="100000"/>
                                        <p:tgtEl>
                                          <p:spTgt spid="19462"/>
                                        </p:tgtEl>
                                      </p:cBhvr>
                                      <p:from x="10000" y="10000"/>
                                      <p:to x="200000" y="450000"/>
                                    </p:animScale>
                                    <p:animScale>
                                      <p:cBhvr>
                                        <p:cTn id="20" dur="1230" accel="100000" fill="hold">
                                          <p:stCondLst>
                                            <p:cond delay="770"/>
                                          </p:stCondLst>
                                        </p:cTn>
                                        <p:tgtEl>
                                          <p:spTgt spid="19462"/>
                                        </p:tgtEl>
                                      </p:cBhvr>
                                      <p:from x="200000" y="450000"/>
                                      <p:to x="100000" y="100000"/>
                                    </p:animScale>
                                    <p:set>
                                      <p:cBhvr>
                                        <p:cTn id="21" dur="770" fill="hold"/>
                                        <p:tgtEl>
                                          <p:spTgt spid="19462"/>
                                        </p:tgtEl>
                                        <p:attrNameLst>
                                          <p:attrName>ppt_x</p:attrName>
                                        </p:attrNameLst>
                                      </p:cBhvr>
                                      <p:to>
                                        <p:strVal val="(0.5)"/>
                                      </p:to>
                                    </p:set>
                                    <p:anim from="(0.5)" to="(#ppt_x)" calcmode="lin" valueType="num">
                                      <p:cBhvr>
                                        <p:cTn id="22" dur="1230" accel="100000" fill="hold">
                                          <p:stCondLst>
                                            <p:cond delay="770"/>
                                          </p:stCondLst>
                                        </p:cTn>
                                        <p:tgtEl>
                                          <p:spTgt spid="19462"/>
                                        </p:tgtEl>
                                        <p:attrNameLst>
                                          <p:attrName>ppt_x</p:attrName>
                                        </p:attrNameLst>
                                      </p:cBhvr>
                                    </p:anim>
                                    <p:set>
                                      <p:cBhvr>
                                        <p:cTn id="23" dur="770" fill="hold"/>
                                        <p:tgtEl>
                                          <p:spTgt spid="19462"/>
                                        </p:tgtEl>
                                        <p:attrNameLst>
                                          <p:attrName>ppt_y</p:attrName>
                                        </p:attrNameLst>
                                      </p:cBhvr>
                                      <p:to>
                                        <p:strVal val="(#ppt_y+0.4)"/>
                                      </p:to>
                                    </p:set>
                                    <p:anim from="(#ppt_y+0.4)" to="(#ppt_y)" calcmode="lin" valueType="num">
                                      <p:cBhvr>
                                        <p:cTn id="24" dur="1230" accel="100000" fill="hold">
                                          <p:stCondLst>
                                            <p:cond delay="770"/>
                                          </p:stCondLst>
                                        </p:cTn>
                                        <p:tgtEl>
                                          <p:spTgt spid="19462"/>
                                        </p:tgtEl>
                                        <p:attrNameLst>
                                          <p:attrName>ppt_y</p:attrName>
                                        </p:attrNameLst>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19463"/>
                                        </p:tgtEl>
                                        <p:attrNameLst>
                                          <p:attrName>style.visibility</p:attrName>
                                        </p:attrNameLst>
                                      </p:cBhvr>
                                      <p:to>
                                        <p:strVal val="visible"/>
                                      </p:to>
                                    </p:set>
                                    <p:animEffect transition="in" filter="fade">
                                      <p:cBhvr>
                                        <p:cTn id="29" dur="770" decel="100000"/>
                                        <p:tgtEl>
                                          <p:spTgt spid="19463"/>
                                        </p:tgtEl>
                                      </p:cBhvr>
                                    </p:animEffect>
                                    <p:animScale>
                                      <p:cBhvr>
                                        <p:cTn id="30" dur="770" decel="100000"/>
                                        <p:tgtEl>
                                          <p:spTgt spid="19463"/>
                                        </p:tgtEl>
                                      </p:cBhvr>
                                      <p:from x="10000" y="10000"/>
                                      <p:to x="200000" y="450000"/>
                                    </p:animScale>
                                    <p:animScale>
                                      <p:cBhvr>
                                        <p:cTn id="31" dur="1230" accel="100000" fill="hold">
                                          <p:stCondLst>
                                            <p:cond delay="770"/>
                                          </p:stCondLst>
                                        </p:cTn>
                                        <p:tgtEl>
                                          <p:spTgt spid="19463"/>
                                        </p:tgtEl>
                                      </p:cBhvr>
                                      <p:from x="200000" y="450000"/>
                                      <p:to x="100000" y="100000"/>
                                    </p:animScale>
                                    <p:set>
                                      <p:cBhvr>
                                        <p:cTn id="32" dur="770" fill="hold"/>
                                        <p:tgtEl>
                                          <p:spTgt spid="19463"/>
                                        </p:tgtEl>
                                        <p:attrNameLst>
                                          <p:attrName>ppt_x</p:attrName>
                                        </p:attrNameLst>
                                      </p:cBhvr>
                                      <p:to>
                                        <p:strVal val="(0.5)"/>
                                      </p:to>
                                    </p:set>
                                    <p:anim from="(0.5)" to="(#ppt_x)" calcmode="lin" valueType="num">
                                      <p:cBhvr>
                                        <p:cTn id="33" dur="1230" accel="100000" fill="hold">
                                          <p:stCondLst>
                                            <p:cond delay="770"/>
                                          </p:stCondLst>
                                        </p:cTn>
                                        <p:tgtEl>
                                          <p:spTgt spid="19463"/>
                                        </p:tgtEl>
                                        <p:attrNameLst>
                                          <p:attrName>ppt_x</p:attrName>
                                        </p:attrNameLst>
                                      </p:cBhvr>
                                    </p:anim>
                                    <p:set>
                                      <p:cBhvr>
                                        <p:cTn id="34" dur="770" fill="hold"/>
                                        <p:tgtEl>
                                          <p:spTgt spid="19463"/>
                                        </p:tgtEl>
                                        <p:attrNameLst>
                                          <p:attrName>ppt_y</p:attrName>
                                        </p:attrNameLst>
                                      </p:cBhvr>
                                      <p:to>
                                        <p:strVal val="(#ppt_y+0.4)"/>
                                      </p:to>
                                    </p:set>
                                    <p:anim from="(#ppt_y+0.4)" to="(#ppt_y)" calcmode="lin" valueType="num">
                                      <p:cBhvr>
                                        <p:cTn id="35" dur="1230" accel="100000" fill="hold">
                                          <p:stCondLst>
                                            <p:cond delay="770"/>
                                          </p:stCondLst>
                                        </p:cTn>
                                        <p:tgtEl>
                                          <p:spTgt spid="19463"/>
                                        </p:tgtEl>
                                        <p:attrNameLst>
                                          <p:attrName>ppt_y</p:attrName>
                                        </p:attrNameLst>
                                      </p:cBhvr>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5" presetClass="entr" presetSubtype="0" fill="hold" grpId="0" nodeType="clickEffect">
                                  <p:stCondLst>
                                    <p:cond delay="0"/>
                                  </p:stCondLst>
                                  <p:childTnLst>
                                    <p:set>
                                      <p:cBhvr>
                                        <p:cTn id="39" dur="1" fill="hold">
                                          <p:stCondLst>
                                            <p:cond delay="0"/>
                                          </p:stCondLst>
                                        </p:cTn>
                                        <p:tgtEl>
                                          <p:spTgt spid="19460"/>
                                        </p:tgtEl>
                                        <p:attrNameLst>
                                          <p:attrName>style.visibility</p:attrName>
                                        </p:attrNameLst>
                                      </p:cBhvr>
                                      <p:to>
                                        <p:strVal val="visible"/>
                                      </p:to>
                                    </p:set>
                                    <p:anim calcmode="lin" valueType="num">
                                      <p:cBhvr>
                                        <p:cTn id="40" dur="1000" fill="hold"/>
                                        <p:tgtEl>
                                          <p:spTgt spid="19460"/>
                                        </p:tgtEl>
                                        <p:attrNameLst>
                                          <p:attrName>ppt_w</p:attrName>
                                        </p:attrNameLst>
                                      </p:cBhvr>
                                      <p:tavLst>
                                        <p:tav tm="0">
                                          <p:val>
                                            <p:fltVal val="0"/>
                                          </p:val>
                                        </p:tav>
                                        <p:tav tm="100000">
                                          <p:val>
                                            <p:strVal val="#ppt_w"/>
                                          </p:val>
                                        </p:tav>
                                      </p:tavLst>
                                    </p:anim>
                                    <p:anim calcmode="lin" valueType="num">
                                      <p:cBhvr>
                                        <p:cTn id="41" dur="1000" fill="hold"/>
                                        <p:tgtEl>
                                          <p:spTgt spid="19460"/>
                                        </p:tgtEl>
                                        <p:attrNameLst>
                                          <p:attrName>ppt_h</p:attrName>
                                        </p:attrNameLst>
                                      </p:cBhvr>
                                      <p:tavLst>
                                        <p:tav tm="0">
                                          <p:val>
                                            <p:fltVal val="0"/>
                                          </p:val>
                                        </p:tav>
                                        <p:tav tm="100000">
                                          <p:val>
                                            <p:strVal val="#ppt_h"/>
                                          </p:val>
                                        </p:tav>
                                      </p:tavLst>
                                    </p:anim>
                                    <p:anim calcmode="lin" valueType="num">
                                      <p:cBhvr>
                                        <p:cTn id="42" dur="1000" fill="hold"/>
                                        <p:tgtEl>
                                          <p:spTgt spid="19460"/>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946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488950" y="344170"/>
            <a:ext cx="8327390" cy="5780405"/>
          </a:xfrm>
        </p:spPr>
        <p:txBody>
          <a:bodyPr>
            <a:noAutofit/>
          </a:bodyPr>
          <a:lstStyle/>
          <a:p>
            <a:pPr latinLnBrk="0">
              <a:lnSpc>
                <a:spcPct val="150000"/>
              </a:lnSpc>
              <a:spcBef>
                <a:spcPct val="0"/>
              </a:spcBef>
            </a:pPr>
            <a:r>
              <a:rPr lang="en-US" sz="3600" b="1">
                <a:solidFill>
                  <a:srgbClr val="0000FF"/>
                </a:solidFill>
                <a:latin typeface="微软雅黑" panose="020b0503020204020204" pitchFamily="34" charset="-122"/>
                <a:ea typeface="微软雅黑" panose="020b0503020204020204" pitchFamily="34" charset="-122"/>
                <a:cs typeface="微软雅黑" panose="020b0503020204020204" pitchFamily="34" charset="-122"/>
                <a:sym typeface="+mn-ea"/>
              </a:rPr>
              <a:t>新闻结构：</a:t>
            </a:r>
            <a:r>
              <a:rPr 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倒金字塔结构</a:t>
            </a:r>
            <a:endParaRPr lang="en-US" sz="3600" b="1">
              <a:solidFill>
                <a:schemeClr val="tx1">
                  <a:lumMod val="95000"/>
                  <a:lumOff val="5000"/>
                </a:schemeClr>
              </a:solidFill>
              <a:latin typeface="+mn-ea"/>
              <a:ea typeface="+mn-ea"/>
            </a:endParaRPr>
          </a:p>
          <a:p>
            <a:pPr latinLnBrk="0">
              <a:lnSpc>
                <a:spcPct val="150000"/>
              </a:lnSpc>
              <a:spcBef>
                <a:spcPct val="0"/>
              </a:spcBef>
            </a:pPr>
            <a:r>
              <a:rPr lang="en-US" sz="3600" b="1">
                <a:solidFill>
                  <a:schemeClr val="tx1">
                    <a:lumMod val="95000"/>
                    <a:lumOff val="5000"/>
                  </a:schemeClr>
                </a:solidFill>
                <a:latin typeface="+mn-ea"/>
                <a:ea typeface="+mn-ea"/>
              </a:rPr>
              <a:t>新闻的结构为“</a:t>
            </a:r>
            <a:r>
              <a:rPr 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倒金字塔结构</a:t>
            </a:r>
            <a:r>
              <a:rPr lang="en-US" sz="3600" b="1">
                <a:solidFill>
                  <a:schemeClr val="tx1">
                    <a:lumMod val="95000"/>
                    <a:lumOff val="5000"/>
                  </a:schemeClr>
                </a:solidFill>
                <a:latin typeface="+mn-ea"/>
                <a:ea typeface="+mn-ea"/>
              </a:rPr>
              <a:t>”，也就是倒三角结构，上面大，下面小；上面重，下面轻；上面重要，下面次要。</a:t>
            </a:r>
            <a:r>
              <a:rPr lang="zh-CN" altLang="en-US" sz="3600" b="1">
                <a:solidFill>
                  <a:schemeClr val="tx1">
                    <a:lumMod val="95000"/>
                    <a:lumOff val="5000"/>
                  </a:schemeClr>
                </a:solidFill>
                <a:latin typeface="+mn-ea"/>
                <a:ea typeface="+mn-ea"/>
              </a:rPr>
              <a:t>导语在前面，最重要。新闻背景在后面，相对导语，是次要内容。</a:t>
            </a:r>
            <a:endParaRPr lang="zh-CN" altLang="en-US" sz="3600" b="1">
              <a:solidFill>
                <a:schemeClr val="tx1">
                  <a:lumMod val="95000"/>
                  <a:lumOff val="5000"/>
                </a:schemeClr>
              </a:solidFill>
              <a:latin typeface="+mn-ea"/>
              <a:ea typeface="+mn-ea"/>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Tree>
  </p:cSld>
  <p:clrMapOvr>
    <a:masterClrMapping/>
  </p:clrMapOvr>
  <p:transition>
    <p:randomBa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文本框 21505"/>
          <p:cNvSpPr txBox="1"/>
          <p:nvPr/>
        </p:nvSpPr>
        <p:spPr>
          <a:xfrm>
            <a:off x="162560" y="64135"/>
            <a:ext cx="8818880" cy="6000750"/>
          </a:xfrm>
          <a:prstGeom prst="rect">
            <a:avLst/>
          </a:prstGeom>
          <a:solidFill>
            <a:schemeClr val="bg1"/>
          </a:solidFill>
          <a:ln w="9525">
            <a:noFill/>
          </a:ln>
        </p:spPr>
        <p:txBody>
          <a:bodyPr wrap="square">
            <a:spAutoFit/>
          </a:bodyPr>
          <a:lstStyle/>
          <a:p>
            <a:pPr algn="l">
              <a:spcBef>
                <a:spcPct val="0"/>
              </a:spcBef>
            </a:pPr>
            <a:r>
              <a:rPr lang="zh-CN" altLang="en-US" sz="3200" b="1">
                <a:latin typeface="宋体" panose="02010600030101010101" pitchFamily="2" charset="-122"/>
                <a:sym typeface="+mn-ea"/>
              </a:rPr>
              <a:t>练习</a:t>
            </a:r>
            <a:r>
              <a:rPr lang="en-US" altLang="zh-CN" sz="3200" b="1">
                <a:latin typeface="宋体" panose="02010600030101010101" pitchFamily="2" charset="-122"/>
                <a:sym typeface="+mn-ea"/>
              </a:rPr>
              <a:t>5</a:t>
            </a:r>
            <a:r>
              <a:rPr lang="zh-CN" altLang="en-US" sz="3200" b="1">
                <a:latin typeface="宋体" panose="02010600030101010101" pitchFamily="2" charset="-122"/>
                <a:sym typeface="+mn-ea"/>
              </a:rPr>
              <a:t>、</a:t>
            </a: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根据下面这则消息的内容，拟写一句话新闻。（不超过</a:t>
            </a:r>
            <a:r>
              <a:rPr lang="en-US" altLang="zh-CN"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15</a:t>
            </a: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个字）（</a:t>
            </a:r>
            <a:r>
              <a:rPr lang="en-US" altLang="zh-CN"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3</a:t>
            </a: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分）</a:t>
            </a:r>
            <a:endPar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endParaRPr>
          </a:p>
          <a:p>
            <a:pPr algn="l">
              <a:spcBef>
                <a:spcPct val="0"/>
              </a:spcBef>
            </a:pP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从</a:t>
            </a:r>
            <a:r>
              <a:rPr lang="en-US" altLang="zh-CN"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3</a:t>
            </a: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月</a:t>
            </a:r>
            <a:r>
              <a:rPr lang="en-US" altLang="zh-CN"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1</a:t>
            </a:r>
            <a:r>
              <a:rPr lang="zh-CN" altLang="en-US" sz="3200" b="1" noProof="1">
                <a:solidFill>
                  <a:srgbClr val="000000"/>
                </a:solidFill>
                <a:effectLst>
                  <a:outerShdw blurRad="38100" dist="38100" dir="2700000">
                    <a:srgbClr val="FFFFFF"/>
                  </a:outerShdw>
                </a:effectLst>
                <a:latin typeface="Times New Roman" panose="02020603050405020304" pitchFamily="18" charset="0"/>
                <a:ea typeface="宋体" panose="02010600030101010101" pitchFamily="2" charset="-122"/>
                <a:cs typeface="+mn-cs"/>
              </a:rPr>
              <a:t>日开始，不断有消息称法国电信设备厂商阿尔卡特很快将把亏损的手机部门出售给一家中国公司，而这家公司就是南京的熊猫电子集团。受此消息刺激，阿尔卡特的股票走势坚挺。日前，当记者向“熊猫”的高层领导以及通讯业务的相关负责人士求证时，对方很坚决地表示“至少我们不晓得有这件事存在。”“我没有从我们内部的任何文件上看到或者从同事那里听到收购阿尔卡特的消息。”“熊猫”的董事长秘书陈平女士如是说。</a:t>
            </a:r>
            <a:endParaRPr lang="zh-CN" altLang="en-US" sz="3200" b="1" noProof="1">
              <a:effectLst>
                <a:outerShdw blurRad="38100" dist="38100" dir="2700000">
                  <a:srgbClr val="FFFFFF"/>
                </a:outerShdw>
              </a:effectLst>
              <a:latin typeface="Times New Roman" panose="02020603050405020304" pitchFamily="18" charset="0"/>
            </a:endParaRPr>
          </a:p>
        </p:txBody>
      </p:sp>
      <p:sp>
        <p:nvSpPr>
          <p:cNvPr id="21507" name="文本框 21506"/>
          <p:cNvSpPr txBox="1"/>
          <p:nvPr/>
        </p:nvSpPr>
        <p:spPr>
          <a:xfrm>
            <a:off x="507365" y="6064885"/>
            <a:ext cx="7557770" cy="645160"/>
          </a:xfrm>
          <a:prstGeom prst="rect">
            <a:avLst/>
          </a:prstGeom>
          <a:solidFill>
            <a:schemeClr val="bg1">
              <a:alpha val="56000"/>
            </a:schemeClr>
          </a:solidFill>
          <a:ln w="9525">
            <a:noFill/>
          </a:ln>
        </p:spPr>
        <p:txBody>
          <a:bodyPr wrap="square">
            <a:spAutoFit/>
          </a:bodyPr>
          <a:lstStyle/>
          <a:p>
            <a:pPr algn="just">
              <a:spcBef>
                <a:spcPct val="50000"/>
              </a:spcBef>
            </a:pPr>
            <a:r>
              <a:rPr lang="zh-CN" altLang="en-US" sz="3600" b="1" noProof="1">
                <a:solidFill>
                  <a:srgbClr val="FF3300"/>
                </a:solidFill>
                <a:effectLst>
                  <a:outerShdw blurRad="38100" dist="38100" dir="2700000">
                    <a:srgbClr val="000000"/>
                  </a:outerShdw>
                </a:effectLst>
                <a:latin typeface="Times New Roman" panose="02020603050405020304" pitchFamily="18" charset="0"/>
                <a:ea typeface="黑体" panose="02010609060101010101" pitchFamily="49" charset="-122"/>
                <a:cs typeface="+mn-cs"/>
              </a:rPr>
              <a:t>熊猫集团否认收购阿尔卡特。（</a:t>
            </a:r>
            <a:r>
              <a:rPr lang="en-US" altLang="zh-CN" sz="3600" b="1" noProof="1">
                <a:solidFill>
                  <a:srgbClr val="FF3300"/>
                </a:solidFill>
                <a:effectLst>
                  <a:outerShdw blurRad="38100" dist="38100" dir="2700000">
                    <a:srgbClr val="000000"/>
                  </a:outerShdw>
                </a:effectLst>
                <a:latin typeface="Times New Roman" panose="02020603050405020304" pitchFamily="18" charset="0"/>
                <a:ea typeface="黑体" panose="02010609060101010101" pitchFamily="49" charset="-122"/>
                <a:cs typeface="+mn-cs"/>
              </a:rPr>
              <a:t>1</a:t>
            </a:r>
            <a:r>
              <a:rPr lang="zh-CN" altLang="en-US" sz="3600" b="1" noProof="1">
                <a:solidFill>
                  <a:srgbClr val="FF3300"/>
                </a:solidFill>
                <a:effectLst>
                  <a:outerShdw blurRad="38100" dist="38100" dir="2700000">
                    <a:srgbClr val="000000"/>
                  </a:outerShdw>
                </a:effectLst>
                <a:latin typeface="Times New Roman" panose="02020603050405020304" pitchFamily="18" charset="0"/>
                <a:ea typeface="黑体" panose="02010609060101010101" pitchFamily="49" charset="-122"/>
                <a:cs typeface="+mn-cs"/>
              </a:rPr>
              <a:t>3字）</a:t>
            </a:r>
            <a:endParaRPr lang="zh-CN" altLang="en-US" sz="2400" b="1" noProof="1">
              <a:solidFill>
                <a:srgbClr val="FF3300"/>
              </a:solidFill>
              <a:effectLst>
                <a:outerShdw blurRad="38100" dist="38100" dir="2700000">
                  <a:srgbClr val="000000"/>
                </a:outerShdw>
              </a:effectLst>
              <a:latin typeface="Times New Roman" panose="02020603050405020304" pitchFamily="18" charset="0"/>
              <a:ea typeface="黑体" panose="02010609060101010101" pitchFamily="49" charset="-122"/>
            </a:endParaRPr>
          </a:p>
        </p:txBody>
      </p:sp>
      <p:sp>
        <p:nvSpPr>
          <p:cNvPr id="21508" name="直接连接符 21507"/>
          <p:cNvSpPr/>
          <p:nvPr/>
        </p:nvSpPr>
        <p:spPr>
          <a:xfrm>
            <a:off x="684213" y="2420938"/>
            <a:ext cx="1439862" cy="0"/>
          </a:xfrm>
          <a:prstGeom prst="line">
            <a:avLst/>
          </a:prstGeom>
          <a:ln w="38100" cap="flat" cmpd="sng">
            <a:solidFill>
              <a:srgbClr val="FF3300"/>
            </a:solidFill>
            <a:prstDash val="solid"/>
            <a:round/>
            <a:headEnd type="none" w="med" len="med"/>
            <a:tailEnd type="none" w="med" len="med"/>
          </a:ln>
        </p:spPr>
        <p:txBody>
          <a:bodyPr/>
          <a:lstStyle/>
          <a:p/>
        </p:txBody>
      </p:sp>
      <p:sp>
        <p:nvSpPr>
          <p:cNvPr id="21509" name="直接连接符 21508"/>
          <p:cNvSpPr/>
          <p:nvPr/>
        </p:nvSpPr>
        <p:spPr>
          <a:xfrm>
            <a:off x="5651500" y="2924175"/>
            <a:ext cx="1944688" cy="0"/>
          </a:xfrm>
          <a:prstGeom prst="line">
            <a:avLst/>
          </a:prstGeom>
          <a:ln w="38100" cap="flat" cmpd="sng">
            <a:solidFill>
              <a:srgbClr val="FF3300"/>
            </a:solidFill>
            <a:prstDash val="solid"/>
            <a:round/>
            <a:headEnd type="none" w="med" len="med"/>
            <a:tailEnd type="none" w="med" len="med"/>
          </a:ln>
        </p:spPr>
        <p:txBody>
          <a:bodyPr/>
          <a:lstStyle/>
          <a:p/>
        </p:txBody>
      </p:sp>
      <p:sp>
        <p:nvSpPr>
          <p:cNvPr id="21510" name="直接连接符 21509"/>
          <p:cNvSpPr/>
          <p:nvPr/>
        </p:nvSpPr>
        <p:spPr>
          <a:xfrm>
            <a:off x="7019925" y="2420938"/>
            <a:ext cx="576263" cy="0"/>
          </a:xfrm>
          <a:prstGeom prst="line">
            <a:avLst/>
          </a:prstGeom>
          <a:ln w="38100" cap="flat" cmpd="sng">
            <a:solidFill>
              <a:srgbClr val="FF3300"/>
            </a:solidFill>
            <a:prstDash val="solid"/>
            <a:round/>
            <a:headEnd type="none" w="med" len="med"/>
            <a:tailEnd type="none" w="med" len="med"/>
          </a:ln>
        </p:spPr>
        <p:txBody>
          <a:bodyPr/>
          <a:lstStyle/>
          <a:p/>
        </p:txBody>
      </p:sp>
      <p:sp>
        <p:nvSpPr>
          <p:cNvPr id="21511" name="直接连接符 21510"/>
          <p:cNvSpPr/>
          <p:nvPr/>
        </p:nvSpPr>
        <p:spPr>
          <a:xfrm>
            <a:off x="1116013" y="4868863"/>
            <a:ext cx="1008062" cy="0"/>
          </a:xfrm>
          <a:prstGeom prst="line">
            <a:avLst/>
          </a:prstGeom>
          <a:ln w="38100" cap="flat" cmpd="sng">
            <a:solidFill>
              <a:srgbClr val="FF3300"/>
            </a:solidFill>
            <a:prstDash val="solid"/>
            <a:round/>
            <a:headEnd type="none" w="med" len="med"/>
            <a:tailEnd type="none" w="med" len="med"/>
          </a:ln>
        </p:spPr>
        <p:txBody>
          <a:bodyPr/>
          <a:lstStyle/>
          <a:p/>
        </p:txBody>
      </p:sp>
      <p:sp>
        <p:nvSpPr>
          <p:cNvPr id="21512" name="直接连接符 21511"/>
          <p:cNvSpPr/>
          <p:nvPr/>
        </p:nvSpPr>
        <p:spPr>
          <a:xfrm>
            <a:off x="6156325" y="4868863"/>
            <a:ext cx="792163" cy="0"/>
          </a:xfrm>
          <a:prstGeom prst="line">
            <a:avLst/>
          </a:prstGeom>
          <a:ln w="38100" cap="flat" cmpd="sng">
            <a:solidFill>
              <a:srgbClr val="FF3300"/>
            </a:solidFill>
            <a:prstDash val="solid"/>
            <a:round/>
            <a:headEnd type="none" w="med" len="med"/>
            <a:tailEnd type="non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linds(horizontal)">
                                      <p:cBhvr>
                                        <p:cTn id="7" dur="500"/>
                                        <p:tgtEl>
                                          <p:spTgt spid="2150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blinds(horizontal)">
                                      <p:cBhvr>
                                        <p:cTn id="12" dur="500"/>
                                        <p:tgtEl>
                                          <p:spTgt spid="215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blinds(horizontal)">
                                      <p:cBhvr>
                                        <p:cTn id="17" dur="500"/>
                                        <p:tgtEl>
                                          <p:spTgt spid="2150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blinds(horizontal)">
                                      <p:cBhvr>
                                        <p:cTn id="22" dur="500"/>
                                        <p:tgtEl>
                                          <p:spTgt spid="215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blinds(horizontal)">
                                      <p:cBhvr>
                                        <p:cTn id="27" dur="500"/>
                                        <p:tgtEl>
                                          <p:spTgt spid="215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507"/>
                                        </p:tgtEl>
                                        <p:attrNameLst>
                                          <p:attrName>style.visibility</p:attrName>
                                        </p:attrNameLst>
                                      </p:cBhvr>
                                      <p:to>
                                        <p:strVal val="visible"/>
                                      </p:to>
                                    </p:set>
                                    <p:animEffect transition="in" filter="blinds(horizontal)">
                                      <p:cBhvr>
                                        <p:cTn id="3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64465" y="159385"/>
            <a:ext cx="8847455" cy="6637020"/>
          </a:xfrm>
          <a:prstGeom prst="rect">
            <a:avLst/>
          </a:prstGeom>
          <a:noFill/>
        </p:spPr>
        <p:txBody>
          <a:bodyPr wrap="square" rtlCol="0" anchor="t">
            <a:spAutoFit/>
          </a:bodyPr>
          <a:lstStyle/>
          <a:p>
            <a:pPr algn="l">
              <a:lnSpc>
                <a:spcPts val="4640"/>
              </a:lnSpc>
            </a:pPr>
            <a:r>
              <a:rPr lang="zh-CN" altLang="en-US" sz="3200" b="1">
                <a:solidFill>
                  <a:srgbClr val="FF0000"/>
                </a:solidFill>
                <a:latin typeface="微软雅黑 Light" panose="020b0502040204020203" charset="-122"/>
                <a:ea typeface="微软雅黑 Light" panose="020b0502040204020203" charset="-122"/>
                <a:cs typeface="新宋体" panose="02010609030101010101" charset="-122"/>
                <a:sym typeface="+mn-ea"/>
              </a:rPr>
              <a:t>（四）概括新闻信息</a:t>
            </a:r>
            <a:endParaRPr lang="zh-CN" altLang="en-US" sz="3200" b="1">
              <a:solidFill>
                <a:srgbClr val="FF0000"/>
              </a:solidFill>
              <a:latin typeface="微软雅黑 Light" panose="020b0502040204020203" charset="-122"/>
              <a:ea typeface="微软雅黑 Light" panose="020b0502040204020203" charset="-122"/>
              <a:cs typeface="新宋体" panose="02010609030101010101" charset="-122"/>
              <a:sym typeface="+mn-ea"/>
            </a:endParaRPr>
          </a:p>
          <a:p>
            <a:pPr algn="l">
              <a:lnSpc>
                <a:spcPts val="4640"/>
              </a:lnSpc>
            </a:pPr>
            <a:r>
              <a:rPr lang="en-US" altLang="zh-CN" sz="3200" b="1">
                <a:latin typeface="新宋体" panose="02010609030101010101" charset="-122"/>
                <a:ea typeface="新宋体" panose="02010609030101010101" charset="-122"/>
                <a:cs typeface="新宋体" panose="02010609030101010101" charset="-122"/>
                <a:sym typeface="+mn-ea"/>
              </a:rPr>
              <a:t>1</a:t>
            </a:r>
            <a:r>
              <a:rPr lang="zh-CN" altLang="en-US" sz="3200" b="1">
                <a:latin typeface="新宋体" panose="02010609030101010101" charset="-122"/>
                <a:ea typeface="新宋体" panose="02010609030101010101" charset="-122"/>
                <a:cs typeface="新宋体" panose="02010609030101010101" charset="-122"/>
                <a:sym typeface="+mn-ea"/>
              </a:rPr>
              <a:t>、找新闻的</a:t>
            </a:r>
            <a:r>
              <a:rPr lang="zh-CN" altLang="en-US" sz="3200" b="1">
                <a:solidFill>
                  <a:srgbClr val="FF0000"/>
                </a:solidFill>
                <a:latin typeface="新宋体" panose="02010609030101010101" charset="-122"/>
                <a:ea typeface="新宋体" panose="02010609030101010101" charset="-122"/>
                <a:cs typeface="新宋体" panose="02010609030101010101" charset="-122"/>
                <a:sym typeface="+mn-ea"/>
              </a:rPr>
              <a:t>导语</a:t>
            </a:r>
            <a:r>
              <a:rPr lang="zh-CN" altLang="en-US" sz="3200" b="1">
                <a:latin typeface="新宋体" panose="02010609030101010101" charset="-122"/>
                <a:ea typeface="新宋体" panose="02010609030101010101" charset="-122"/>
                <a:cs typeface="新宋体" panose="02010609030101010101" charset="-122"/>
                <a:sym typeface="+mn-ea"/>
              </a:rPr>
              <a:t>或</a:t>
            </a:r>
            <a:r>
              <a:rPr lang="zh-CN" altLang="en-US" sz="3200" b="1">
                <a:solidFill>
                  <a:srgbClr val="FF0000"/>
                </a:solidFill>
                <a:latin typeface="新宋体" panose="02010609030101010101" charset="-122"/>
                <a:ea typeface="新宋体" panose="02010609030101010101" charset="-122"/>
                <a:cs typeface="新宋体" panose="02010609030101010101" charset="-122"/>
                <a:sym typeface="+mn-ea"/>
              </a:rPr>
              <a:t>中心句</a:t>
            </a:r>
            <a:r>
              <a:rPr lang="zh-CN" altLang="en-US" sz="3200" b="1">
                <a:latin typeface="新宋体" panose="02010609030101010101" charset="-122"/>
                <a:ea typeface="新宋体" panose="02010609030101010101" charset="-122"/>
                <a:cs typeface="新宋体" panose="02010609030101010101" charset="-122"/>
                <a:sym typeface="+mn-ea"/>
              </a:rPr>
              <a:t>；</a:t>
            </a:r>
            <a:endParaRPr lang="zh-CN" altLang="en-US" sz="3200" b="1">
              <a:solidFill>
                <a:schemeClr val="tx1"/>
              </a:solidFill>
              <a:latin typeface="新宋体" panose="02010609030101010101" charset="-122"/>
              <a:ea typeface="新宋体" panose="02010609030101010101" charset="-122"/>
              <a:cs typeface="新宋体" panose="02010609030101010101" charset="-122"/>
            </a:endParaRPr>
          </a:p>
          <a:p>
            <a:pPr algn="l">
              <a:lnSpc>
                <a:spcPts val="4640"/>
              </a:lnSpc>
            </a:pPr>
            <a:r>
              <a:rPr lang="en-US" altLang="zh-CN" sz="3200" b="1">
                <a:latin typeface="新宋体" panose="02010609030101010101" charset="-122"/>
                <a:ea typeface="新宋体" panose="02010609030101010101" charset="-122"/>
                <a:cs typeface="新宋体" panose="02010609030101010101" charset="-122"/>
                <a:sym typeface="+mn-ea"/>
              </a:rPr>
              <a:t>2</a:t>
            </a:r>
            <a:r>
              <a:rPr lang="zh-CN" altLang="en-US" sz="3200" b="1">
                <a:latin typeface="新宋体" panose="02010609030101010101" charset="-122"/>
                <a:ea typeface="新宋体" panose="02010609030101010101" charset="-122"/>
                <a:cs typeface="新宋体" panose="02010609030101010101" charset="-122"/>
                <a:sym typeface="+mn-ea"/>
              </a:rPr>
              <a:t>、围绕新闻六要素组合关键词。</a:t>
            </a:r>
            <a:r>
              <a:rPr lang="zh-CN" altLang="en-US" sz="3200" b="1">
                <a:solidFill>
                  <a:srgbClr val="FF0000"/>
                </a:solidFill>
                <a:latin typeface="新宋体" panose="02010609030101010101" charset="-122"/>
                <a:ea typeface="新宋体" panose="02010609030101010101" charset="-122"/>
                <a:cs typeface="新宋体" panose="02010609030101010101" charset="-122"/>
                <a:sym typeface="+mn-ea"/>
              </a:rPr>
              <a:t>第一步</a:t>
            </a:r>
            <a:r>
              <a:rPr lang="zh-CN" altLang="en-US" sz="3200" b="1">
                <a:latin typeface="新宋体" panose="02010609030101010101" charset="-122"/>
                <a:ea typeface="新宋体" panose="02010609030101010101" charset="-122"/>
                <a:cs typeface="新宋体" panose="02010609030101010101" charset="-122"/>
                <a:sym typeface="+mn-ea"/>
              </a:rPr>
              <a:t>，提取新闻的主体及事件，按照“谁发生了何事”写出基本结构。(“谁”不要狭隘地理解为“人”，地区、事物、行为方式等都可以作为主体。)</a:t>
            </a:r>
            <a:r>
              <a:rPr lang="zh-CN" altLang="en-US" sz="3200" b="1">
                <a:solidFill>
                  <a:srgbClr val="FF0000"/>
                </a:solidFill>
                <a:latin typeface="新宋体" panose="02010609030101010101" charset="-122"/>
                <a:ea typeface="新宋体" panose="02010609030101010101" charset="-122"/>
                <a:cs typeface="新宋体" panose="02010609030101010101" charset="-122"/>
                <a:sym typeface="+mn-ea"/>
              </a:rPr>
              <a:t>第二步</a:t>
            </a:r>
            <a:r>
              <a:rPr lang="zh-CN" altLang="en-US" sz="3200" b="1">
                <a:latin typeface="新宋体" panose="02010609030101010101" charset="-122"/>
                <a:ea typeface="新宋体" panose="02010609030101010101" charset="-122"/>
                <a:cs typeface="新宋体" panose="02010609030101010101" charset="-122"/>
                <a:sym typeface="+mn-ea"/>
              </a:rPr>
              <a:t>，突出独特性、新闻性。在找出基本要素的前提下，着重突出新闻最吸引人、最有价值的信息，如“首次”“排名第一”等，以及具有新闻价值的时间、地点。</a:t>
            </a:r>
            <a:endParaRPr lang="zh-CN" altLang="en-US" sz="3200" b="1">
              <a:solidFill>
                <a:schemeClr val="tx1"/>
              </a:solidFill>
              <a:latin typeface="新宋体" panose="02010609030101010101" charset="-122"/>
              <a:ea typeface="新宋体" panose="02010609030101010101" charset="-122"/>
              <a:cs typeface="新宋体" panose="02010609030101010101" charset="-122"/>
            </a:endParaRPr>
          </a:p>
          <a:p>
            <a:pPr algn="l">
              <a:lnSpc>
                <a:spcPts val="4640"/>
              </a:lnSpc>
            </a:pPr>
            <a:r>
              <a:rPr lang="en-US" altLang="zh-CN" sz="3200" b="1">
                <a:latin typeface="新宋体" panose="02010609030101010101" charset="-122"/>
                <a:ea typeface="新宋体" panose="02010609030101010101" charset="-122"/>
                <a:cs typeface="新宋体" panose="02010609030101010101" charset="-122"/>
                <a:sym typeface="+mn-ea"/>
              </a:rPr>
              <a:t>3</a:t>
            </a:r>
            <a:r>
              <a:rPr lang="zh-CN" altLang="en-US" sz="3200" b="1">
                <a:latin typeface="新宋体" panose="02010609030101010101" charset="-122"/>
                <a:ea typeface="新宋体" panose="02010609030101010101" charset="-122"/>
                <a:cs typeface="新宋体" panose="02010609030101010101" charset="-122"/>
                <a:sym typeface="+mn-ea"/>
              </a:rPr>
              <a:t>、若是几段，则抓主要内容，抓共同点。</a:t>
            </a:r>
            <a:endParaRPr lang="zh-CN" altLang="en-US" sz="3200" b="1">
              <a:latin typeface="新宋体" panose="02010609030101010101" charset="-122"/>
              <a:ea typeface="新宋体" panose="02010609030101010101" charset="-122"/>
              <a:cs typeface="新宋体" panose="02010609030101010101"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文本框 46081"/>
          <p:cNvSpPr txBox="1"/>
          <p:nvPr/>
        </p:nvSpPr>
        <p:spPr>
          <a:xfrm>
            <a:off x="180340" y="5309870"/>
            <a:ext cx="8875395" cy="1383665"/>
          </a:xfrm>
          <a:prstGeom prst="rect">
            <a:avLst/>
          </a:prstGeom>
          <a:noFill/>
          <a:ln w="9525">
            <a:noFill/>
          </a:ln>
        </p:spPr>
        <p:txBody>
          <a:bodyPr wrap="square" anchor="t">
            <a:spAutoFit/>
          </a:bodyPr>
          <a:lstStyle/>
          <a:p>
            <a:r>
              <a:rPr lang="en-US" altLang="zh-CN" sz="2800" b="1">
                <a:solidFill>
                  <a:srgbClr val="FF0000"/>
                </a:solidFill>
                <a:latin typeface="Arial" panose="020b0604020202020204" pitchFamily="34" charset="0"/>
                <a:ea typeface="宋体" panose="02010600030101010101" pitchFamily="2" charset="-122"/>
              </a:rPr>
              <a:t>5</a:t>
            </a:r>
            <a:r>
              <a:rPr lang="zh-CN" altLang="en-US" sz="2800" b="1">
                <a:solidFill>
                  <a:srgbClr val="FF0000"/>
                </a:solidFill>
                <a:latin typeface="Arial" panose="020b0604020202020204" pitchFamily="34" charset="0"/>
                <a:ea typeface="宋体" panose="02010600030101010101" pitchFamily="2" charset="-122"/>
              </a:rPr>
              <a:t>月</a:t>
            </a:r>
            <a:r>
              <a:rPr lang="en-US" altLang="zh-CN" sz="2800" b="1">
                <a:solidFill>
                  <a:srgbClr val="FF0000"/>
                </a:solidFill>
                <a:latin typeface="Arial" panose="020b0604020202020204" pitchFamily="34" charset="0"/>
                <a:ea typeface="宋体" panose="02010600030101010101" pitchFamily="2" charset="-122"/>
              </a:rPr>
              <a:t>27</a:t>
            </a:r>
            <a:r>
              <a:rPr lang="zh-CN" altLang="en-US" sz="2800" b="1">
                <a:solidFill>
                  <a:srgbClr val="FF0000"/>
                </a:solidFill>
                <a:latin typeface="Arial" panose="020b0604020202020204" pitchFamily="34" charset="0"/>
                <a:ea typeface="宋体" panose="02010600030101010101" pitchFamily="2" charset="-122"/>
              </a:rPr>
              <a:t>日至</a:t>
            </a:r>
            <a:r>
              <a:rPr lang="en-US" altLang="zh-CN" sz="2800" b="1">
                <a:solidFill>
                  <a:srgbClr val="FF0000"/>
                </a:solidFill>
                <a:latin typeface="Arial" panose="020b0604020202020204" pitchFamily="34" charset="0"/>
                <a:ea typeface="宋体" panose="02010600030101010101" pitchFamily="2" charset="-122"/>
              </a:rPr>
              <a:t>28</a:t>
            </a:r>
            <a:r>
              <a:rPr lang="zh-CN" altLang="en-US" sz="2800" b="1">
                <a:solidFill>
                  <a:srgbClr val="FF0000"/>
                </a:solidFill>
                <a:latin typeface="Arial" panose="020b0604020202020204" pitchFamily="34" charset="0"/>
                <a:ea typeface="宋体" panose="02010600030101010101" pitchFamily="2" charset="-122"/>
              </a:rPr>
              <a:t>日，由团中央和联合国开发计划署主办的“志愿服务国际会议”将在北京召开，会议的主题是“认知、支持、发展”。</a:t>
            </a:r>
            <a:r>
              <a:rPr lang="zh-CN" altLang="en-US" sz="2800">
                <a:solidFill>
                  <a:srgbClr val="FF0000"/>
                </a:solidFill>
                <a:latin typeface="Arial" panose="020b0604020202020204" pitchFamily="34" charset="0"/>
                <a:ea typeface="宋体" panose="02010600030101010101" pitchFamily="2" charset="-122"/>
              </a:rPr>
              <a:t> </a:t>
            </a:r>
            <a:endParaRPr lang="zh-CN" altLang="en-US" sz="2800">
              <a:solidFill>
                <a:srgbClr val="FF0000"/>
              </a:solidFill>
              <a:latin typeface="Arial" panose="020b0604020202020204" pitchFamily="34" charset="0"/>
              <a:ea typeface="宋体" panose="02010600030101010101" pitchFamily="2" charset="-122"/>
            </a:endParaRPr>
          </a:p>
        </p:txBody>
      </p:sp>
      <p:sp>
        <p:nvSpPr>
          <p:cNvPr id="39938" name="文本框 46082"/>
          <p:cNvSpPr txBox="1"/>
          <p:nvPr/>
        </p:nvSpPr>
        <p:spPr>
          <a:xfrm>
            <a:off x="180023" y="149225"/>
            <a:ext cx="8964612" cy="5262245"/>
          </a:xfrm>
          <a:prstGeom prst="rect">
            <a:avLst/>
          </a:prstGeom>
          <a:noFill/>
          <a:ln w="9525">
            <a:noFill/>
          </a:ln>
        </p:spPr>
        <p:txBody>
          <a:bodyPr anchor="t">
            <a:spAutoFit/>
          </a:bodyPr>
          <a:lstStyle/>
          <a:p>
            <a:r>
              <a:rPr lang="zh-CN" altLang="en-US" sz="2800" b="1">
                <a:solidFill>
                  <a:srgbClr val="FF0000"/>
                </a:solidFill>
                <a:latin typeface="Arial" panose="020b0604020202020204" pitchFamily="34" charset="0"/>
                <a:ea typeface="宋体" panose="02010600030101010101" pitchFamily="2" charset="-122"/>
              </a:rPr>
              <a:t>例</a:t>
            </a:r>
            <a:r>
              <a:rPr lang="en-US" altLang="zh-CN" sz="2800" b="1">
                <a:solidFill>
                  <a:srgbClr val="FF0000"/>
                </a:solidFill>
                <a:latin typeface="Arial" panose="020b0604020202020204" pitchFamily="34" charset="0"/>
                <a:ea typeface="宋体" panose="02010600030101010101" pitchFamily="2" charset="-122"/>
              </a:rPr>
              <a:t>1</a:t>
            </a:r>
            <a:r>
              <a:rPr lang="zh-CN" altLang="en-US" sz="2800" b="1">
                <a:solidFill>
                  <a:srgbClr val="FF0000"/>
                </a:solidFill>
                <a:latin typeface="Arial" panose="020b0604020202020204" pitchFamily="34" charset="0"/>
                <a:ea typeface="宋体" panose="02010600030101010101" pitchFamily="2" charset="-122"/>
              </a:rPr>
              <a:t>、下面是</a:t>
            </a:r>
            <a:r>
              <a:rPr lang="en-US" altLang="zh-CN" sz="2800" b="1">
                <a:solidFill>
                  <a:srgbClr val="FF0000"/>
                </a:solidFill>
                <a:latin typeface="Arial" panose="020b0604020202020204" pitchFamily="34" charset="0"/>
                <a:ea typeface="宋体" panose="02010600030101010101" pitchFamily="2" charset="-122"/>
              </a:rPr>
              <a:t>5</a:t>
            </a:r>
            <a:r>
              <a:rPr lang="zh-CN" altLang="en-US" sz="2800" b="1">
                <a:solidFill>
                  <a:srgbClr val="FF0000"/>
                </a:solidFill>
                <a:latin typeface="Arial" panose="020b0604020202020204" pitchFamily="34" charset="0"/>
                <a:ea typeface="宋体" panose="02010600030101010101" pitchFamily="2" charset="-122"/>
              </a:rPr>
              <a:t>月</a:t>
            </a:r>
            <a:r>
              <a:rPr lang="en-US" altLang="zh-CN" sz="2800" b="1">
                <a:solidFill>
                  <a:srgbClr val="FF0000"/>
                </a:solidFill>
                <a:latin typeface="Arial" panose="020b0604020202020204" pitchFamily="34" charset="0"/>
                <a:ea typeface="宋体" panose="02010600030101010101" pitchFamily="2" charset="-122"/>
              </a:rPr>
              <a:t>21</a:t>
            </a:r>
            <a:r>
              <a:rPr lang="zh-CN" altLang="en-US" sz="2800" b="1">
                <a:solidFill>
                  <a:srgbClr val="FF0000"/>
                </a:solidFill>
                <a:latin typeface="Arial" panose="020b0604020202020204" pitchFamily="34" charset="0"/>
                <a:ea typeface="宋体" panose="02010600030101010101" pitchFamily="2" charset="-122"/>
              </a:rPr>
              <a:t>日某报刊发的一则消息，请概括其主要信息。</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不超过</a:t>
            </a:r>
            <a:r>
              <a:rPr lang="en-US" altLang="zh-CN" sz="2800" b="1">
                <a:solidFill>
                  <a:srgbClr val="FF0000"/>
                </a:solidFill>
                <a:latin typeface="Arial" panose="020b0604020202020204" pitchFamily="34" charset="0"/>
                <a:ea typeface="宋体" panose="02010600030101010101" pitchFamily="2" charset="-122"/>
              </a:rPr>
              <a:t>60</a:t>
            </a:r>
            <a:r>
              <a:rPr lang="zh-CN" altLang="en-US" sz="2800" b="1">
                <a:solidFill>
                  <a:srgbClr val="FF0000"/>
                </a:solidFill>
                <a:latin typeface="Arial" panose="020b0604020202020204" pitchFamily="34" charset="0"/>
                <a:ea typeface="宋体" panose="02010600030101010101" pitchFamily="2" charset="-122"/>
              </a:rPr>
              <a:t>字</a:t>
            </a:r>
            <a:r>
              <a:rPr lang="en-US" altLang="zh-CN" sz="2800" b="1">
                <a:solidFill>
                  <a:srgbClr val="FF0000"/>
                </a:solidFill>
                <a:latin typeface="Arial" panose="020b0604020202020204" pitchFamily="34" charset="0"/>
                <a:ea typeface="宋体" panose="02010600030101010101" pitchFamily="2" charset="-122"/>
              </a:rPr>
              <a:t>)</a:t>
            </a:r>
            <a:endParaRPr lang="en-US" altLang="zh-CN" sz="2800" b="1">
              <a:solidFill>
                <a:srgbClr val="FF0000"/>
              </a:solidFill>
              <a:latin typeface="Arial" panose="020b0604020202020204" pitchFamily="34" charset="0"/>
              <a:ea typeface="宋体" panose="02010600030101010101" pitchFamily="2" charset="-122"/>
            </a:endParaRPr>
          </a:p>
          <a:p>
            <a:r>
              <a:rPr lang="en-US" altLang="zh-CN" sz="2800" b="1">
                <a:latin typeface="Arial" panose="020b0604020202020204" pitchFamily="34" charset="0"/>
                <a:ea typeface="宋体" panose="02010600030101010101" pitchFamily="2" charset="-122"/>
              </a:rPr>
              <a:t>        5</a:t>
            </a:r>
            <a:r>
              <a:rPr lang="zh-CN" altLang="en-US" sz="2800" b="1">
                <a:latin typeface="Arial" panose="020b0604020202020204" pitchFamily="34" charset="0"/>
                <a:ea typeface="宋体" panose="02010600030101010101" pitchFamily="2" charset="-122"/>
              </a:rPr>
              <a:t>月</a:t>
            </a:r>
            <a:r>
              <a:rPr lang="en-US" altLang="zh-CN" sz="2800" b="1">
                <a:latin typeface="Arial" panose="020b0604020202020204" pitchFamily="34" charset="0"/>
                <a:ea typeface="宋体" panose="02010600030101010101" pitchFamily="2" charset="-122"/>
              </a:rPr>
              <a:t>27</a:t>
            </a:r>
            <a:r>
              <a:rPr lang="zh-CN" altLang="en-US" sz="2800" b="1">
                <a:latin typeface="Arial" panose="020b0604020202020204" pitchFamily="34" charset="0"/>
                <a:ea typeface="宋体" panose="02010600030101010101" pitchFamily="2" charset="-122"/>
              </a:rPr>
              <a:t>日至</a:t>
            </a:r>
            <a:r>
              <a:rPr lang="en-US" altLang="zh-CN" sz="2800" b="1">
                <a:latin typeface="Arial" panose="020b0604020202020204" pitchFamily="34" charset="0"/>
                <a:ea typeface="宋体" panose="02010600030101010101" pitchFamily="2" charset="-122"/>
              </a:rPr>
              <a:t>28</a:t>
            </a:r>
            <a:r>
              <a:rPr lang="zh-CN" altLang="en-US" sz="2800" b="1">
                <a:latin typeface="Arial" panose="020b0604020202020204" pitchFamily="34" charset="0"/>
                <a:ea typeface="宋体" panose="02010600030101010101" pitchFamily="2" charset="-122"/>
              </a:rPr>
              <a:t>日，“志愿服务国际会议”将在北京召开。届时，来自世界五大洲和近</a:t>
            </a:r>
            <a:r>
              <a:rPr lang="en-US" altLang="zh-CN" sz="2800" b="1">
                <a:latin typeface="Arial" panose="020b0604020202020204" pitchFamily="34" charset="0"/>
                <a:ea typeface="宋体" panose="02010600030101010101" pitchFamily="2" charset="-122"/>
              </a:rPr>
              <a:t>30</a:t>
            </a:r>
            <a:r>
              <a:rPr lang="zh-CN" altLang="en-US" sz="2800" b="1">
                <a:latin typeface="Arial" panose="020b0604020202020204" pitchFamily="34" charset="0"/>
                <a:ea typeface="宋体" panose="02010600030101010101" pitchFamily="2" charset="-122"/>
              </a:rPr>
              <a:t>个国家及联合国有关方面的</a:t>
            </a:r>
            <a:r>
              <a:rPr lang="en-US" altLang="zh-CN" sz="2800" b="1">
                <a:latin typeface="Arial" panose="020b0604020202020204" pitchFamily="34" charset="0"/>
                <a:ea typeface="宋体" panose="02010600030101010101" pitchFamily="2" charset="-122"/>
              </a:rPr>
              <a:t>160</a:t>
            </a:r>
            <a:r>
              <a:rPr lang="zh-CN" altLang="en-US" sz="2800" b="1">
                <a:latin typeface="Arial" panose="020b0604020202020204" pitchFamily="34" charset="0"/>
                <a:ea typeface="宋体" panose="02010600030101010101" pitchFamily="2" charset="-122"/>
              </a:rPr>
              <a:t>多名代表将出席会议。这次会议是由团中央和联合国开发计划署联合主办的。</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据了解，会议以“新世纪的志愿服务：认知、支持、发展”为主题，旨在借助国际志愿者年形成的社会舆论氛围，提高社会各界对志愿服务理念的认识，促进各国政府和公众进一步认可志愿者对社会所做出的贡献，积极支持和参与志愿服务，推动全球志愿服务事业的向前发展。</a:t>
            </a:r>
            <a:endParaRPr lang="zh-CN" altLang="en-US" sz="28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 calcmode="lin" valueType="num">
                                      <p:cBhvr additive="base">
                                        <p:cTn id="7" dur="500" fill="hold"/>
                                        <p:tgtEl>
                                          <p:spTgt spid="4608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140970" y="133350"/>
            <a:ext cx="8825230" cy="6021705"/>
          </a:xfrm>
          <a:prstGeom prst="roundRect">
            <a:avLst/>
          </a:prstGeom>
          <a:solidFill>
            <a:srgbClr val="F7F9F8">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700" b="1">
                <a:solidFill>
                  <a:srgbClr val="FF0000"/>
                </a:solidFill>
                <a:latin typeface="宋体" panose="02010600030101010101" pitchFamily="2" charset="-122"/>
                <a:sym typeface="+mn-ea"/>
              </a:rPr>
              <a:t>例</a:t>
            </a:r>
            <a:r>
              <a:rPr lang="en-US" altLang="zh-CN" sz="2700" b="1">
                <a:solidFill>
                  <a:srgbClr val="FF0000"/>
                </a:solidFill>
                <a:latin typeface="宋体" panose="02010600030101010101" pitchFamily="2" charset="-122"/>
                <a:sym typeface="+mn-ea"/>
              </a:rPr>
              <a:t>2</a:t>
            </a:r>
            <a:r>
              <a:rPr lang="zh-CN" altLang="en-US" sz="2700" b="1">
                <a:solidFill>
                  <a:srgbClr val="FF0000"/>
                </a:solidFill>
                <a:latin typeface="宋体" panose="02010600030101010101" pitchFamily="2" charset="-122"/>
                <a:sym typeface="+mn-ea"/>
              </a:rPr>
              <a:t>、</a:t>
            </a:r>
            <a:r>
              <a:rPr lang="zh-CN" altLang="en-US" sz="2700">
                <a:solidFill>
                  <a:schemeClr val="tx1"/>
                </a:solidFill>
              </a:rPr>
              <a:t>把下面一段话的主要意思压缩成一段话，不超过50个字。（5分）【2019年高考新课标卷1】</a:t>
            </a:r>
            <a:endParaRPr lang="zh-CN" altLang="en-US" sz="2700">
              <a:solidFill>
                <a:schemeClr val="tx1"/>
              </a:solidFill>
            </a:endParaRPr>
          </a:p>
          <a:p>
            <a:pPr algn="l"/>
            <a:r>
              <a:rPr lang="zh-CN" altLang="en-US" sz="2700">
                <a:solidFill>
                  <a:schemeClr val="tx1"/>
                </a:solidFill>
              </a:rPr>
              <a:t>传统观点认为，中国和欧洲的陶瓷贸易始于明代。近日，英国杜伦大学证实，该校考古系与中国故宫博物馆考古所，联合整理研究了在西班牙萨拉戈萨等地出土的十余种中国唐代至宋代早期的陶瓷器残片，唐代，海上丝绸之路在唐代已延伸至西欧。</a:t>
            </a:r>
            <a:r>
              <a:rPr lang="zh-CN" altLang="en-US" sz="2700">
                <a:solidFill>
                  <a:schemeClr val="tx1"/>
                </a:solidFill>
                <a:sym typeface="+mn-ea"/>
              </a:rPr>
              <a:t>表明这些陶瓷是当时随阿拉伯商人经印度洋与红海贸易到达地中海地区的。这就将中欧陶瓷贸易的起始时间大大向前推进了，证明了“海上丝绸之路”早在唐代</a:t>
            </a:r>
            <a:endParaRPr lang="zh-CN" altLang="en-US" sz="2700">
              <a:solidFill>
                <a:schemeClr val="tx1"/>
              </a:solidFill>
            </a:endParaRPr>
          </a:p>
          <a:p>
            <a:pPr algn="l"/>
            <a:r>
              <a:rPr lang="zh-CN" altLang="en-US" sz="2700">
                <a:solidFill>
                  <a:schemeClr val="tx1"/>
                </a:solidFill>
                <a:sym typeface="+mn-ea"/>
              </a:rPr>
              <a:t>就已延伸至西欧。</a:t>
            </a:r>
            <a:endParaRPr lang="zh-CN" altLang="en-US" sz="2700">
              <a:solidFill>
                <a:schemeClr val="tx1"/>
              </a:solidFill>
            </a:endParaRPr>
          </a:p>
          <a:p>
            <a:pPr algn="l"/>
            <a:endParaRPr lang="zh-CN" altLang="en-US" sz="2700">
              <a:solidFill>
                <a:schemeClr val="tx1"/>
              </a:solidFill>
            </a:endParaRPr>
          </a:p>
        </p:txBody>
      </p:sp>
      <p:sp>
        <p:nvSpPr>
          <p:cNvPr id="2" name="右箭头 1">
            <a:hlinkClick r:id="rId2" action="ppaction://hlinksldjump"/>
          </p:cNvPr>
          <p:cNvSpPr/>
          <p:nvPr/>
        </p:nvSpPr>
        <p:spPr>
          <a:xfrm>
            <a:off x="6878003" y="4721066"/>
            <a:ext cx="1116806" cy="940118"/>
          </a:xfrm>
          <a:prstGeom prst="rightArrow">
            <a:avLst/>
          </a:prstGeom>
          <a:solidFill>
            <a:srgbClr val="ABCB23"/>
          </a:solidFill>
          <a:ln>
            <a:solidFill>
              <a:srgbClr val="ABCB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返回</a:t>
            </a:r>
            <a:endParaRPr lang="zh-CN" altLang="en-US" sz="2400"/>
          </a:p>
        </p:txBody>
      </p:sp>
      <p:sp>
        <p:nvSpPr>
          <p:cNvPr id="3" name="圆角矩形 2"/>
          <p:cNvSpPr/>
          <p:nvPr/>
        </p:nvSpPr>
        <p:spPr>
          <a:xfrm>
            <a:off x="1030129" y="5253673"/>
            <a:ext cx="7472363" cy="1604010"/>
          </a:xfrm>
          <a:prstGeom prst="roundRect">
            <a:avLst/>
          </a:prstGeom>
          <a:solidFill>
            <a:srgbClr val="13883C">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a:solidFill>
                  <a:schemeClr val="bg1"/>
                </a:solidFill>
              </a:rPr>
              <a:t>【答案】中英联合研究表明，中欧贸易时间不晚于唐代，海上丝绸之路在唐代已延伸至西欧</a:t>
            </a:r>
            <a:endParaRPr lang="zh-CN" altLang="en-US" sz="30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圆角矩形 3"/>
          <p:cNvSpPr/>
          <p:nvPr/>
        </p:nvSpPr>
        <p:spPr>
          <a:xfrm>
            <a:off x="113665" y="122555"/>
            <a:ext cx="8917305" cy="5155565"/>
          </a:xfrm>
          <a:prstGeom prst="roundRect">
            <a:avLst/>
          </a:prstGeom>
          <a:solidFill>
            <a:srgbClr val="F7F9F8">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000" b="1">
                <a:solidFill>
                  <a:srgbClr val="FF0000"/>
                </a:solidFill>
                <a:latin typeface="宋体" panose="02010600030101010101" pitchFamily="2" charset="-122"/>
                <a:sym typeface="+mn-ea"/>
              </a:rPr>
              <a:t>练习</a:t>
            </a:r>
            <a:r>
              <a:rPr lang="en-US" altLang="zh-CN" sz="3000" b="1">
                <a:solidFill>
                  <a:srgbClr val="FF0000"/>
                </a:solidFill>
                <a:latin typeface="宋体" panose="02010600030101010101" pitchFamily="2" charset="-122"/>
                <a:sym typeface="+mn-ea"/>
              </a:rPr>
              <a:t>1</a:t>
            </a:r>
            <a:r>
              <a:rPr lang="zh-CN" altLang="en-US" sz="3000" b="1">
                <a:solidFill>
                  <a:srgbClr val="FF0000"/>
                </a:solidFill>
                <a:latin typeface="宋体" panose="02010600030101010101" pitchFamily="2" charset="-122"/>
                <a:sym typeface="+mn-ea"/>
              </a:rPr>
              <a:t>、</a:t>
            </a:r>
            <a:r>
              <a:rPr lang="zh-CN" altLang="en-US" sz="3000">
                <a:solidFill>
                  <a:schemeClr val="tx1"/>
                </a:solidFill>
              </a:rPr>
              <a:t>请对下面这段新闻报道的文字进行压缩。要求保留关键信息，句子简洁流畅，不超过60个字。（5分）【2019年高考新课标卷2】</a:t>
            </a:r>
            <a:endParaRPr lang="zh-CN" altLang="en-US" sz="3000">
              <a:solidFill>
                <a:schemeClr val="tx1"/>
              </a:solidFill>
            </a:endParaRPr>
          </a:p>
          <a:p>
            <a:pPr algn="l"/>
            <a:r>
              <a:rPr lang="zh-CN" altLang="en-US" sz="3000">
                <a:solidFill>
                  <a:schemeClr val="tx1"/>
                </a:solidFill>
              </a:rPr>
              <a:t>2019年的永定河补水工程于3月13日启动。本次补水工程加大了补水力度，到4月2日，已累计输水3 100万立方米。</a:t>
            </a:r>
            <a:r>
              <a:rPr lang="zh-CN" altLang="en-US" sz="3000">
                <a:solidFill>
                  <a:schemeClr val="tx1"/>
                </a:solidFill>
                <a:sym typeface="+mn-ea"/>
              </a:rPr>
              <a:t>另外，拦截在河道上的官厅水库发电站、珠窝水库下马岭发电站、落坡岭水库的下苇甸发电站全都停用，以保证补水全部灌入河道。目前，门头沟区城内102公里的永定河山峡段，近40年来首次实现全级通水。</a:t>
            </a:r>
            <a:endParaRPr lang="zh-CN" altLang="en-US" sz="3000">
              <a:solidFill>
                <a:schemeClr val="tx1"/>
              </a:solidFill>
            </a:endParaRPr>
          </a:p>
          <a:p>
            <a:pPr algn="l"/>
            <a:endParaRPr lang="zh-CN" altLang="en-US" sz="3000">
              <a:solidFill>
                <a:schemeClr val="tx1"/>
              </a:solidFill>
            </a:endParaRPr>
          </a:p>
        </p:txBody>
      </p:sp>
      <p:sp>
        <p:nvSpPr>
          <p:cNvPr id="3" name="右箭头 2">
            <a:hlinkClick r:id="rId3" action="ppaction://hlinksldjump"/>
          </p:cNvPr>
          <p:cNvSpPr/>
          <p:nvPr/>
        </p:nvSpPr>
        <p:spPr>
          <a:xfrm>
            <a:off x="6811328" y="4555331"/>
            <a:ext cx="1116806" cy="940118"/>
          </a:xfrm>
          <a:prstGeom prst="rightArrow">
            <a:avLst/>
          </a:prstGeom>
          <a:solidFill>
            <a:srgbClr val="ABCB23"/>
          </a:solidFill>
          <a:ln>
            <a:solidFill>
              <a:srgbClr val="ABCB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返回</a:t>
            </a:r>
            <a:endParaRPr lang="zh-CN" altLang="en-US" sz="2400"/>
          </a:p>
        </p:txBody>
      </p:sp>
      <p:sp>
        <p:nvSpPr>
          <p:cNvPr id="2" name="圆角矩形 1"/>
          <p:cNvSpPr/>
          <p:nvPr/>
        </p:nvSpPr>
        <p:spPr>
          <a:xfrm>
            <a:off x="337820" y="4894580"/>
            <a:ext cx="8509000" cy="1779270"/>
          </a:xfrm>
          <a:prstGeom prst="roundRect">
            <a:avLst/>
          </a:prstGeom>
          <a:solidFill>
            <a:srgbClr val="13883C">
              <a:alpha val="89000"/>
            </a:srgbClr>
          </a:solidFill>
          <a:ln>
            <a:solidFill>
              <a:srgbClr val="0E80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300">
                <a:solidFill>
                  <a:schemeClr val="bg1"/>
                </a:solidFill>
                <a:sym typeface="+mn-ea"/>
              </a:rPr>
              <a:t>【答案】关键信息：2019年3月13日；永定河补水工程启动；加大补水力度，停用发电站；永定河山峡段近40年来首次全线通水。</a:t>
            </a:r>
            <a:endParaRPr lang="zh-CN" altLang="en-US" sz="3300">
              <a:solidFill>
                <a:schemeClr val="bg1"/>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文本框 49153"/>
          <p:cNvSpPr txBox="1"/>
          <p:nvPr/>
        </p:nvSpPr>
        <p:spPr>
          <a:xfrm>
            <a:off x="111760" y="4624070"/>
            <a:ext cx="8919845" cy="953135"/>
          </a:xfrm>
          <a:prstGeom prst="rect">
            <a:avLst/>
          </a:prstGeom>
          <a:noFill/>
          <a:ln w="9525">
            <a:noFill/>
          </a:ln>
        </p:spPr>
        <p:txBody>
          <a:bodyPr wrap="square">
            <a:spAutoFit/>
          </a:bodyPr>
          <a:lstStyle/>
          <a:p>
            <a:pPr algn="just">
              <a:spcBef>
                <a:spcPct val="50000"/>
              </a:spcBef>
            </a:pPr>
            <a:r>
              <a:rPr lang="zh-CN" altLang="en-US" sz="2800" b="1" noProof="1">
                <a:solidFill>
                  <a:srgbClr val="0000FF"/>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以句号为界，本段划分为四个层次：</a:t>
            </a:r>
            <a:r>
              <a:rPr lang="zh-CN" altLang="en-US" sz="2800" b="1" noProof="1">
                <a:solidFill>
                  <a:srgbClr val="0000FF"/>
                </a:solidFill>
                <a:effectLst>
                  <a:outerShdw blurRad="38100" dist="38100" dir="2700000">
                    <a:srgbClr val="000000"/>
                  </a:outerShdw>
                </a:effectLst>
                <a:latin typeface="宋体" panose="02010600030101010101" pitchFamily="2" charset="-122"/>
                <a:ea typeface="宋体" panose="02010600030101010101" pitchFamily="2" charset="-122"/>
                <a:cs typeface="+mn-cs"/>
              </a:rPr>
              <a:t>①实名制颁布实施②何谓实名制③实施实名制的意义④实名制引起的反响</a:t>
            </a:r>
            <a:endParaRPr lang="zh-CN" altLang="en-US" sz="2800" b="1" noProof="1">
              <a:solidFill>
                <a:srgbClr val="0000FF"/>
              </a:solidFill>
              <a:effectLst>
                <a:outerShdw blurRad="38100" dist="38100" dir="2700000">
                  <a:srgbClr val="000000"/>
                </a:outerShdw>
              </a:effectLst>
              <a:latin typeface="Times New Roman" panose="02020603050405020304" pitchFamily="18" charset="0"/>
            </a:endParaRPr>
          </a:p>
        </p:txBody>
      </p:sp>
      <p:sp>
        <p:nvSpPr>
          <p:cNvPr id="49155" name="文本框 49154"/>
          <p:cNvSpPr txBox="1"/>
          <p:nvPr/>
        </p:nvSpPr>
        <p:spPr>
          <a:xfrm>
            <a:off x="132080" y="5782628"/>
            <a:ext cx="8153400" cy="521970"/>
          </a:xfrm>
          <a:prstGeom prst="rect">
            <a:avLst/>
          </a:prstGeom>
          <a:noFill/>
          <a:ln w="9525">
            <a:noFill/>
          </a:ln>
        </p:spPr>
        <p:txBody>
          <a:bodyPr>
            <a:spAutoFit/>
          </a:bodyPr>
          <a:lstStyle/>
          <a:p>
            <a:pPr algn="just">
              <a:spcBef>
                <a:spcPct val="50000"/>
              </a:spcBef>
            </a:pPr>
            <a:r>
              <a:rPr lang="zh-CN" altLang="en-US" sz="2800" b="1"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个人存款实名制颁布实施，在我省受到普遍欢迎。</a:t>
            </a:r>
            <a:endParaRPr lang="zh-CN" altLang="en-US" sz="2800" b="1"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endParaRPr>
          </a:p>
        </p:txBody>
      </p:sp>
      <p:sp>
        <p:nvSpPr>
          <p:cNvPr id="49156" name="文本框 49155"/>
          <p:cNvSpPr txBox="1"/>
          <p:nvPr/>
        </p:nvSpPr>
        <p:spPr>
          <a:xfrm>
            <a:off x="132080" y="338455"/>
            <a:ext cx="8899525" cy="4184650"/>
          </a:xfrm>
          <a:prstGeom prst="rect">
            <a:avLst/>
          </a:prstGeom>
          <a:noFill/>
          <a:ln w="9525">
            <a:noFill/>
          </a:ln>
        </p:spPr>
        <p:txBody>
          <a:bodyPr wrap="square">
            <a:spAutoFit/>
          </a:bodyPr>
          <a:lstStyle/>
          <a:p>
            <a:pPr>
              <a:spcBef>
                <a:spcPct val="50000"/>
              </a:spcBef>
            </a:pPr>
            <a:r>
              <a:rPr lang="zh-CN" altLang="en-US" sz="2800" b="1">
                <a:solidFill>
                  <a:srgbClr val="FF0000"/>
                </a:solidFill>
                <a:latin typeface="宋体" panose="02010600030101010101" pitchFamily="2" charset="-122"/>
                <a:sym typeface="+mn-ea"/>
              </a:rPr>
              <a:t>练习</a:t>
            </a:r>
            <a:r>
              <a:rPr lang="en-US" altLang="zh-CN" sz="2800" b="1">
                <a:solidFill>
                  <a:srgbClr val="FF0000"/>
                </a:solidFill>
                <a:latin typeface="宋体" panose="02010600030101010101" pitchFamily="2" charset="-122"/>
                <a:sym typeface="+mn-ea"/>
              </a:rPr>
              <a:t>2</a:t>
            </a:r>
            <a:r>
              <a:rPr lang="zh-CN" altLang="en-US" sz="2800" b="1">
                <a:solidFill>
                  <a:srgbClr val="FF0000"/>
                </a:solidFill>
                <a:latin typeface="宋体" panose="02010600030101010101" pitchFamily="2" charset="-122"/>
                <a:sym typeface="+mn-ea"/>
              </a:rPr>
              <a:t>、</a:t>
            </a:r>
            <a:r>
              <a:rPr lang="zh-CN" altLang="en-US" sz="2800" b="1" noProof="1">
                <a:effectLst>
                  <a:outerShdw blurRad="38100" dist="38100" dir="2700000">
                    <a:srgbClr val="FFFFFF"/>
                  </a:outerShdw>
                </a:effectLst>
                <a:latin typeface="Arial" panose="020b0604020202020204" pitchFamily="34" charset="0"/>
                <a:ea typeface="宋体" panose="02010600030101010101" pitchFamily="2" charset="-122"/>
                <a:cs typeface="+mn-cs"/>
              </a:rPr>
              <a:t>概括下面消息的主要信息。（不超过</a:t>
            </a:r>
            <a:r>
              <a:rPr lang="en-US" altLang="zh-CN" sz="2800" b="1" noProof="1">
                <a:effectLst>
                  <a:outerShdw blurRad="38100" dist="38100" dir="2700000">
                    <a:srgbClr val="FFFFFF"/>
                  </a:outerShdw>
                </a:effectLst>
                <a:latin typeface="Arial" panose="020b0604020202020204" pitchFamily="34" charset="0"/>
                <a:ea typeface="宋体" panose="02010600030101010101" pitchFamily="2" charset="-122"/>
                <a:cs typeface="+mn-cs"/>
              </a:rPr>
              <a:t>25</a:t>
            </a:r>
            <a:r>
              <a:rPr lang="zh-CN" altLang="en-US" sz="2800" b="1" noProof="1">
                <a:effectLst>
                  <a:outerShdw blurRad="38100" dist="38100" dir="2700000">
                    <a:srgbClr val="FFFFFF"/>
                  </a:outerShdw>
                </a:effectLst>
                <a:latin typeface="Arial" panose="020b0604020202020204" pitchFamily="34" charset="0"/>
                <a:ea typeface="宋体" panose="02010600030101010101" pitchFamily="2" charset="-122"/>
                <a:cs typeface="+mn-cs"/>
              </a:rPr>
              <a:t>个字）</a:t>
            </a:r>
            <a:endParaRPr lang="zh-CN" altLang="en-US" sz="2800" b="1" noProof="1">
              <a:effectLst>
                <a:outerShdw blurRad="38100" dist="38100" dir="2700000">
                  <a:srgbClr val="FFFFFF"/>
                </a:outerShdw>
              </a:effectLst>
              <a:latin typeface="Arial" panose="020b0604020202020204" pitchFamily="34" charset="0"/>
            </a:endParaRPr>
          </a:p>
          <a:p>
            <a:pPr>
              <a:spcBef>
                <a:spcPct val="50000"/>
              </a:spcBef>
            </a:pPr>
            <a:r>
              <a:rPr lang="zh-CN" altLang="en-US" sz="2800" b="1" noProof="1">
                <a:effectLst>
                  <a:outerShdw blurRad="38100" dist="38100" dir="2700000">
                    <a:srgbClr val="FFFFFF"/>
                  </a:outerShdw>
                </a:effectLst>
                <a:latin typeface="Arial" panose="020b0604020202020204" pitchFamily="34" charset="0"/>
                <a:ea typeface="宋体" panose="02010600030101010101" pitchFamily="2" charset="-122"/>
                <a:cs typeface="+mn-cs"/>
              </a:rPr>
              <a:t>        </a:t>
            </a:r>
            <a:r>
              <a:rPr lang="zh-CN" altLang="en-US" sz="2800" b="1" noProof="1">
                <a:gradFill>
                  <a:gsLst>
                    <a:gs pos="0">
                      <a:srgbClr val="14CD68"/>
                    </a:gs>
                    <a:gs pos="100000">
                      <a:srgbClr val="0B6E38"/>
                    </a:gs>
                  </a:gsLst>
                  <a:lin scaled="0"/>
                </a:gradFill>
                <a:effectLst>
                  <a:outerShdw blurRad="38100" dist="38100" dir="2700000">
                    <a:srgbClr val="FFFFFF"/>
                  </a:outerShdw>
                </a:effectLst>
                <a:latin typeface="Arial" panose="020b0604020202020204" pitchFamily="34" charset="0"/>
                <a:ea typeface="宋体" panose="02010600030101010101" pitchFamily="2" charset="-122"/>
                <a:cs typeface="+mn-cs"/>
              </a:rPr>
              <a:t>酝酿以久的个人存款帐户实名制终于颁布实施，这标志着我国个人存款管理制度日趋向国际惯例靠拢。</a:t>
            </a:r>
            <a:r>
              <a:rPr lang="zh-CN" altLang="en-US" sz="2800" b="1" noProof="1">
                <a:solidFill>
                  <a:srgbClr val="C00000"/>
                </a:solidFill>
                <a:effectLst>
                  <a:outerShdw blurRad="38100" dist="38100" dir="2700000">
                    <a:srgbClr val="000000"/>
                  </a:outerShdw>
                </a:effectLst>
                <a:latin typeface="Arial" panose="020b0604020202020204" pitchFamily="34" charset="0"/>
                <a:ea typeface="宋体" panose="02010600030101010101" pitchFamily="2" charset="-122"/>
                <a:cs typeface="+mn-cs"/>
              </a:rPr>
              <a:t>个人存款实名制是指居民个人到金融机构办理储蓄存款时，必须使用真名，并出示个人法定身份证件。</a:t>
            </a:r>
            <a:r>
              <a:rPr lang="zh-CN" altLang="en-US" sz="2800" b="1" noProof="1">
                <a:solidFill>
                  <a:srgbClr val="FF00FF"/>
                </a:solidFill>
                <a:effectLst>
                  <a:outerShdw blurRad="38100" dist="38100" dir="2700000">
                    <a:srgbClr val="000000"/>
                  </a:outerShdw>
                </a:effectLst>
                <a:latin typeface="Arial" panose="020b0604020202020204" pitchFamily="34" charset="0"/>
                <a:ea typeface="宋体" panose="02010600030101010101" pitchFamily="2" charset="-122"/>
                <a:cs typeface="+mn-cs"/>
              </a:rPr>
              <a:t>此项制度的实施，是我国个人存款帐户管理制度的一项重要变革，涉及千家万户的利益。</a:t>
            </a:r>
            <a:r>
              <a:rPr lang="zh-CN" altLang="en-US" sz="2800" b="1" noProof="1">
                <a:solidFill>
                  <a:srgbClr val="008000"/>
                </a:solidFill>
                <a:effectLst>
                  <a:outerShdw blurRad="38100" dist="38100" dir="2700000">
                    <a:srgbClr val="000000"/>
                  </a:outerShdw>
                </a:effectLst>
                <a:latin typeface="Arial" panose="020b0604020202020204" pitchFamily="34" charset="0"/>
                <a:ea typeface="宋体" panose="02010600030101010101" pitchFamily="2" charset="-122"/>
                <a:cs typeface="+mn-cs"/>
              </a:rPr>
              <a:t>从全省各地传来的信息看，个人存款帐户实名制度在我省受到普遍欢迎，绝大多数储户对这一制度的实施表示支持和拥护。</a:t>
            </a:r>
            <a:endParaRPr lang="zh-CN" altLang="en-US" sz="2800" b="1" noProof="1">
              <a:solidFill>
                <a:srgbClr val="008000"/>
              </a:solidFill>
              <a:effectLst>
                <a:outerShdw blurRad="38100" dist="38100" dir="2700000">
                  <a:srgbClr val="000000"/>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wipe(up)">
                                      <p:cBhvr>
                                        <p:cTn id="7" dur="500"/>
                                        <p:tgtEl>
                                          <p:spTgt spid="4915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155"/>
                                        </p:tgtEl>
                                        <p:attrNameLst>
                                          <p:attrName>style.visibility</p:attrName>
                                        </p:attrNameLst>
                                      </p:cBhvr>
                                      <p:to>
                                        <p:strVal val="visible"/>
                                      </p:to>
                                    </p:set>
                                    <p:animEffect transition="in" filter="wipe(up)">
                                      <p:cBhvr>
                                        <p:cTn id="12" dur="500"/>
                                        <p:tgtEl>
                                          <p:spTgt spid="49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P spid="49155"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文本框 51201"/>
          <p:cNvSpPr txBox="1"/>
          <p:nvPr/>
        </p:nvSpPr>
        <p:spPr>
          <a:xfrm>
            <a:off x="381000" y="6172200"/>
            <a:ext cx="7924800" cy="366713"/>
          </a:xfrm>
          <a:prstGeom prst="rect">
            <a:avLst/>
          </a:prstGeom>
          <a:noFill/>
          <a:ln w="9525">
            <a:noFill/>
          </a:ln>
        </p:spPr>
        <p:txBody>
          <a:bodyPr anchor="t">
            <a:spAutoFit/>
          </a:bodyPr>
          <a:lstStyle/>
          <a:p>
            <a:pPr algn="ctr">
              <a:spcBef>
                <a:spcPct val="50000"/>
              </a:spcBef>
            </a:pPr>
            <a:endParaRPr lang="zh-CN" altLang="en-US">
              <a:latin typeface="Arial" panose="020b0604020202020204" pitchFamily="34" charset="0"/>
              <a:ea typeface="宋体" panose="02010600030101010101" pitchFamily="2" charset="-122"/>
            </a:endParaRPr>
          </a:p>
        </p:txBody>
      </p:sp>
      <p:sp>
        <p:nvSpPr>
          <p:cNvPr id="51203" name="文本框 51202"/>
          <p:cNvSpPr txBox="1"/>
          <p:nvPr/>
        </p:nvSpPr>
        <p:spPr>
          <a:xfrm>
            <a:off x="0" y="6262688"/>
            <a:ext cx="9144000" cy="579437"/>
          </a:xfrm>
          <a:prstGeom prst="rect">
            <a:avLst/>
          </a:prstGeom>
          <a:noFill/>
          <a:ln w="9525">
            <a:noFill/>
          </a:ln>
        </p:spPr>
        <p:txBody>
          <a:bodyPr anchor="t">
            <a:spAutoFit/>
          </a:bodyPr>
          <a:lstStyle/>
          <a:p>
            <a:pPr>
              <a:spcBef>
                <a:spcPct val="50000"/>
              </a:spcBef>
            </a:pPr>
            <a:r>
              <a:rPr lang="zh-CN" altLang="en-US" sz="3200" b="1">
                <a:solidFill>
                  <a:srgbClr val="FF0000"/>
                </a:solidFill>
                <a:latin typeface="隶书" panose="02010509060101010101" pitchFamily="1" charset="-122"/>
                <a:ea typeface="隶书" panose="02010509060101010101" pitchFamily="1" charset="-122"/>
              </a:rPr>
              <a:t>全球四大邮件服务商联手起诉发送垃圾邮件者。</a:t>
            </a:r>
            <a:r>
              <a:rPr lang="zh-CN" altLang="en-US">
                <a:latin typeface="Arial" panose="020b0604020202020204" pitchFamily="34" charset="0"/>
                <a:ea typeface="宋体" panose="02010600030101010101" pitchFamily="2" charset="-122"/>
              </a:rPr>
              <a:t> </a:t>
            </a:r>
            <a:endParaRPr lang="zh-CN" altLang="en-US">
              <a:latin typeface="Arial" panose="020b0604020202020204" pitchFamily="34" charset="0"/>
              <a:ea typeface="宋体" panose="02010600030101010101" pitchFamily="2" charset="-122"/>
            </a:endParaRPr>
          </a:p>
        </p:txBody>
      </p:sp>
      <p:sp>
        <p:nvSpPr>
          <p:cNvPr id="45059" name="文本框 51203"/>
          <p:cNvSpPr txBox="1"/>
          <p:nvPr/>
        </p:nvSpPr>
        <p:spPr>
          <a:xfrm>
            <a:off x="0" y="0"/>
            <a:ext cx="9144000" cy="6369685"/>
          </a:xfrm>
          <a:prstGeom prst="rect">
            <a:avLst/>
          </a:prstGeom>
          <a:noFill/>
          <a:ln w="9525">
            <a:noFill/>
          </a:ln>
        </p:spPr>
        <p:txBody>
          <a:bodyPr anchor="t">
            <a:spAutoFit/>
          </a:bodyPr>
          <a:lstStyle/>
          <a:p>
            <a:r>
              <a:rPr lang="zh-CN" altLang="en-US" sz="2400" b="1">
                <a:solidFill>
                  <a:srgbClr val="FF0000"/>
                </a:solidFill>
                <a:latin typeface="宋体" panose="02010600030101010101" pitchFamily="2" charset="-122"/>
                <a:sym typeface="+mn-ea"/>
              </a:rPr>
              <a:t>练习</a:t>
            </a:r>
            <a:r>
              <a:rPr lang="en-US" altLang="zh-CN" sz="2400" b="1">
                <a:solidFill>
                  <a:srgbClr val="FF0000"/>
                </a:solidFill>
                <a:latin typeface="宋体" panose="02010600030101010101" pitchFamily="2" charset="-122"/>
                <a:sym typeface="+mn-ea"/>
              </a:rPr>
              <a:t>3</a:t>
            </a:r>
            <a:r>
              <a:rPr lang="zh-CN" altLang="en-US" sz="2400" b="1">
                <a:solidFill>
                  <a:srgbClr val="FF0000"/>
                </a:solidFill>
                <a:latin typeface="宋体" panose="02010600030101010101" pitchFamily="2" charset="-122"/>
                <a:sym typeface="+mn-ea"/>
              </a:rPr>
              <a:t>、</a:t>
            </a:r>
            <a:r>
              <a:rPr lang="zh-CN" altLang="en-US" sz="2400" b="1">
                <a:latin typeface="Arial" panose="020b0604020202020204" pitchFamily="34" charset="0"/>
                <a:ea typeface="宋体" panose="02010600030101010101" pitchFamily="2" charset="-122"/>
              </a:rPr>
              <a:t>用一句话概括下面这则新闻的内容，且不超过</a:t>
            </a:r>
            <a:r>
              <a:rPr lang="en-US" altLang="zh-CN" sz="2400" b="1">
                <a:latin typeface="Arial" panose="020b0604020202020204" pitchFamily="34" charset="0"/>
                <a:ea typeface="宋体" panose="02010600030101010101" pitchFamily="2" charset="-122"/>
              </a:rPr>
              <a:t>25</a:t>
            </a:r>
            <a:r>
              <a:rPr lang="zh-CN" altLang="en-US" sz="2400" b="1">
                <a:latin typeface="Arial" panose="020b0604020202020204" pitchFamily="34" charset="0"/>
                <a:ea typeface="宋体" panose="02010600030101010101" pitchFamily="2" charset="-122"/>
              </a:rPr>
              <a:t>个字。</a:t>
            </a:r>
            <a:endParaRPr lang="zh-CN" altLang="en-US" sz="2400" b="1">
              <a:latin typeface="Arial" panose="020b0604020202020204" pitchFamily="34" charset="0"/>
              <a:ea typeface="宋体" panose="02010600030101010101" pitchFamily="2" charset="-122"/>
            </a:endParaRPr>
          </a:p>
          <a:p>
            <a:r>
              <a:rPr lang="zh-CN" altLang="en-US" sz="2400" b="1">
                <a:latin typeface="Arial" panose="020b0604020202020204" pitchFamily="34" charset="0"/>
                <a:ea typeface="宋体" panose="02010600030101010101" pitchFamily="2" charset="-122"/>
              </a:rPr>
              <a:t>        </a:t>
            </a:r>
            <a:r>
              <a:rPr lang="en-US" altLang="zh-CN" sz="2400" b="1">
                <a:latin typeface="Arial" panose="020b0604020202020204" pitchFamily="34" charset="0"/>
                <a:ea typeface="宋体" panose="02010600030101010101" pitchFamily="2" charset="-122"/>
              </a:rPr>
              <a:t>AOL</a:t>
            </a:r>
            <a:r>
              <a:rPr lang="zh-CN" altLang="en-US" sz="2400" b="1">
                <a:latin typeface="Arial" panose="020b0604020202020204" pitchFamily="34" charset="0"/>
                <a:ea typeface="宋体" panose="02010600030101010101" pitchFamily="2" charset="-122"/>
              </a:rPr>
              <a:t>、</a:t>
            </a:r>
            <a:r>
              <a:rPr lang="en-US" altLang="zh-CN" sz="2400" b="1">
                <a:latin typeface="Arial" panose="020b0604020202020204" pitchFamily="34" charset="0"/>
                <a:ea typeface="宋体" panose="02010600030101010101" pitchFamily="2" charset="-122"/>
              </a:rPr>
              <a:t>Earth Link</a:t>
            </a:r>
            <a:r>
              <a:rPr lang="zh-CN" altLang="en-US" sz="2400" b="1">
                <a:latin typeface="Arial" panose="020b0604020202020204" pitchFamily="34" charset="0"/>
                <a:ea typeface="宋体" panose="02010600030101010101" pitchFamily="2" charset="-122"/>
              </a:rPr>
              <a:t>、微软和雅虎四家公司联合举行了一次记者招待会。</a:t>
            </a:r>
            <a:r>
              <a:rPr lang="en-US" altLang="zh-CN" sz="2400" b="1">
                <a:latin typeface="Arial" panose="020b0604020202020204" pitchFamily="34" charset="0"/>
                <a:ea typeface="宋体" panose="02010600030101010101" pitchFamily="2" charset="-122"/>
              </a:rPr>
              <a:t>AOL</a:t>
            </a:r>
            <a:r>
              <a:rPr lang="zh-CN" altLang="en-US" sz="2400" b="1">
                <a:latin typeface="Arial" panose="020b0604020202020204" pitchFamily="34" charset="0"/>
                <a:ea typeface="宋体" panose="02010600030101010101" pitchFamily="2" charset="-122"/>
              </a:rPr>
              <a:t>执行副总裁兰德尔在会上指出：“我们要宣布一个史无前例的决定，这次大规模起诉是我们各家公司发现和跟踪垃圾邮件制造者的成果展示，下一步就是让他们彻底失去发送垃圾邮件的能力。”</a:t>
            </a:r>
            <a:endParaRPr lang="zh-CN" altLang="en-US" sz="2400" b="1">
              <a:latin typeface="Arial" panose="020b0604020202020204" pitchFamily="34" charset="0"/>
              <a:ea typeface="宋体" panose="02010600030101010101" pitchFamily="2" charset="-122"/>
            </a:endParaRPr>
          </a:p>
          <a:p>
            <a:r>
              <a:rPr lang="zh-CN" altLang="en-US" sz="2400" b="1">
                <a:latin typeface="Arial" panose="020b0604020202020204" pitchFamily="34" charset="0"/>
                <a:ea typeface="宋体" panose="02010600030101010101" pitchFamily="2" charset="-122"/>
              </a:rPr>
              <a:t>         </a:t>
            </a:r>
            <a:r>
              <a:rPr lang="en-US" altLang="zh-CN" sz="2400" b="1">
                <a:latin typeface="Arial" panose="020b0604020202020204" pitchFamily="34" charset="0"/>
                <a:ea typeface="宋体" panose="02010600030101010101" pitchFamily="2" charset="-122"/>
              </a:rPr>
              <a:t>Earth Link</a:t>
            </a:r>
            <a:r>
              <a:rPr lang="zh-CN" altLang="en-US" sz="2400" b="1">
                <a:latin typeface="Arial" panose="020b0604020202020204" pitchFamily="34" charset="0"/>
                <a:ea typeface="宋体" panose="02010600030101010101" pitchFamily="2" charset="-122"/>
              </a:rPr>
              <a:t>副总裁莱斯也在记者招待会上说：‘我们联合起来的目的只有一个，就是消灭垃圾邮件，垃圾邮件正在毁灭我们最为重要的通信工具。”</a:t>
            </a:r>
            <a:endParaRPr lang="zh-CN" altLang="en-US" sz="2400" b="1">
              <a:latin typeface="Arial" panose="020b0604020202020204" pitchFamily="34" charset="0"/>
              <a:ea typeface="宋体" panose="02010600030101010101" pitchFamily="2" charset="-122"/>
            </a:endParaRPr>
          </a:p>
          <a:p>
            <a:r>
              <a:rPr lang="zh-CN" altLang="en-US" sz="2400" b="1">
                <a:latin typeface="Arial" panose="020b0604020202020204" pitchFamily="34" charset="0"/>
                <a:ea typeface="宋体" panose="02010600030101010101" pitchFamily="2" charset="-122"/>
              </a:rPr>
              <a:t>        微软发言人则认为对所有的被告进行处罚实行起来有些困难，这其中存在一些技术上的难题。在对有的垃圾邮件跟踪后发现，它们甚至来自阿根廷、印度、立陶宛、俄罗斯和南非等国家。不过，雅虎所起诉的几个被告都是非常确定的，公司律师马特称他们将为自己的行为付出代价。</a:t>
            </a:r>
            <a:endParaRPr lang="zh-CN" altLang="en-US" sz="2400" b="1">
              <a:latin typeface="Arial" panose="020b0604020202020204" pitchFamily="34" charset="0"/>
              <a:ea typeface="宋体" panose="02010600030101010101" pitchFamily="2" charset="-122"/>
            </a:endParaRPr>
          </a:p>
          <a:p>
            <a:r>
              <a:rPr lang="zh-CN" altLang="en-US" sz="2400" b="1">
                <a:latin typeface="Arial" panose="020b0604020202020204" pitchFamily="34" charset="0"/>
                <a:ea typeface="宋体" panose="02010600030101010101" pitchFamily="2" charset="-122"/>
              </a:rPr>
              <a:t>        专家表示，随着反垃圾邮件工具普及，进入用户邮箱内的垃圾数量将逐渐下降，一些垃圾邮件发送者将因为压力沉重、回报减少而不得不罢手。</a:t>
            </a:r>
            <a:endParaRPr lang="zh-CN" altLang="en-US" sz="2400">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0-#ppt_w/2"/>
                                          </p:val>
                                        </p:tav>
                                        <p:tav tm="100000">
                                          <p:val>
                                            <p:strVal val="#ppt_x"/>
                                          </p:val>
                                        </p:tav>
                                      </p:tavLst>
                                    </p:anim>
                                    <p:anim calcmode="lin" valueType="num">
                                      <p:cBhvr additive="base">
                                        <p:cTn id="8"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743585" y="1308735"/>
            <a:ext cx="7656195" cy="4712335"/>
          </a:xfrm>
        </p:spPr>
        <p:txBody>
          <a:bodyPr>
            <a:normAutofit fontScale="25000"/>
          </a:bodyPr>
          <a:lstStyle/>
          <a:p>
            <a:r>
              <a:rPr lang="zh-CN" altLang="en-US" sz="16000">
                <a:solidFill>
                  <a:srgbClr val="FF0000"/>
                </a:solidFill>
                <a:latin typeface="黑体" panose="02010609060101010101" pitchFamily="49" charset="-122"/>
                <a:ea typeface="黑体" panose="02010609060101010101" pitchFamily="49" charset="-122"/>
                <a:sym typeface="+mn-ea"/>
              </a:rPr>
              <a:t>（五）新闻语段压缩</a:t>
            </a:r>
            <a:endParaRPr lang="zh-CN" altLang="en-US" sz="16000">
              <a:solidFill>
                <a:srgbClr val="FF0000"/>
              </a:solidFill>
              <a:latin typeface="黑体" panose="02010609060101010101" pitchFamily="49" charset="-122"/>
              <a:ea typeface="黑体" panose="02010609060101010101" pitchFamily="49" charset="-122"/>
              <a:sym typeface="+mn-ea"/>
            </a:endParaRPr>
          </a:p>
          <a:p>
            <a:endParaRPr lang="en-US" sz="2700" b="1">
              <a:solidFill>
                <a:schemeClr val="tx1">
                  <a:lumMod val="95000"/>
                  <a:lumOff val="5000"/>
                </a:schemeClr>
              </a:solidFill>
              <a:latin typeface="+mn-ea"/>
              <a:ea typeface="+mn-ea"/>
            </a:endParaRPr>
          </a:p>
          <a:p>
            <a:pPr marL="0" indent="0" latinLnBrk="0">
              <a:lnSpc>
                <a:spcPct val="150000"/>
              </a:lnSpc>
              <a:spcBef>
                <a:spcPct val="0"/>
              </a:spcBef>
            </a:pPr>
            <a:r>
              <a:rPr lang="en-US" sz="2700" b="1">
                <a:solidFill>
                  <a:schemeClr val="tx1">
                    <a:lumMod val="95000"/>
                    <a:lumOff val="5000"/>
                  </a:schemeClr>
                </a:solidFill>
                <a:latin typeface="+mn-ea"/>
                <a:ea typeface="+mn-ea"/>
              </a:rPr>
              <a:t>   </a:t>
            </a:r>
            <a:r>
              <a:rPr lang="en-US" sz="11000" b="1">
                <a:solidFill>
                  <a:schemeClr val="tx1">
                    <a:lumMod val="95000"/>
                    <a:lumOff val="5000"/>
                  </a:schemeClr>
                </a:solidFill>
                <a:latin typeface="+mn-ea"/>
                <a:ea typeface="+mn-ea"/>
              </a:rPr>
              <a:t> </a:t>
            </a:r>
            <a:r>
              <a:rPr lang="en-US" sz="12800" b="1">
                <a:solidFill>
                  <a:srgbClr val="0000CC"/>
                </a:solidFill>
                <a:latin typeface="楷体" panose="02010609060101010101" charset="-122"/>
                <a:ea typeface="楷体" panose="02010609060101010101" charset="-122"/>
              </a:rPr>
              <a:t>1、</a:t>
            </a:r>
            <a:r>
              <a:rPr lang="en-US" sz="12800" b="1">
                <a:solidFill>
                  <a:srgbClr val="0000CC"/>
                </a:solidFill>
                <a:latin typeface="楷体" panose="02010609060101010101" charset="-122"/>
                <a:ea typeface="楷体" panose="02010609060101010101" charset="-122"/>
                <a:sym typeface="+mn-ea"/>
              </a:rPr>
              <a:t>导语的压缩</a:t>
            </a:r>
            <a:endParaRPr lang="en-US" sz="12800" b="1">
              <a:solidFill>
                <a:srgbClr val="0000CC"/>
              </a:solidFill>
              <a:latin typeface="楷体" panose="02010609060101010101" charset="-122"/>
              <a:ea typeface="楷体" panose="02010609060101010101" charset="-122"/>
              <a:sym typeface="+mn-ea"/>
            </a:endParaRPr>
          </a:p>
          <a:p>
            <a:pPr marL="0" indent="0" latinLnBrk="0">
              <a:lnSpc>
                <a:spcPct val="150000"/>
              </a:lnSpc>
              <a:spcBef>
                <a:spcPct val="0"/>
              </a:spcBef>
            </a:pPr>
            <a:r>
              <a:rPr lang="en-US" sz="12800" b="1">
                <a:solidFill>
                  <a:schemeClr val="tx1">
                    <a:lumMod val="95000"/>
                    <a:lumOff val="5000"/>
                  </a:schemeClr>
                </a:solidFill>
                <a:latin typeface="+mn-ea"/>
                <a:ea typeface="+mn-ea"/>
              </a:rPr>
              <a:t>导语部分在</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倒金字塔的顶端</a:t>
            </a:r>
            <a:r>
              <a:rPr lang="en-US" sz="12800" b="1">
                <a:solidFill>
                  <a:schemeClr val="tx1">
                    <a:lumMod val="95000"/>
                    <a:lumOff val="5000"/>
                  </a:schemeClr>
                </a:solidFill>
                <a:latin typeface="+mn-ea"/>
                <a:ea typeface="+mn-ea"/>
              </a:rPr>
              <a:t>，也是就是新闻的最重要内容，更是</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关键信息</a:t>
            </a:r>
            <a:r>
              <a:rPr lang="en-US" sz="12800" b="1">
                <a:solidFill>
                  <a:schemeClr val="tx1">
                    <a:lumMod val="95000"/>
                    <a:lumOff val="5000"/>
                  </a:schemeClr>
                </a:solidFill>
                <a:latin typeface="+mn-ea"/>
                <a:ea typeface="+mn-ea"/>
              </a:rPr>
              <a:t>。压缩时这一部分内容必须要慎重对待，</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有时可原文照录。</a:t>
            </a:r>
            <a:endParaRPr lang="en-US" sz="12800" b="1">
              <a:solidFill>
                <a:schemeClr val="tx1">
                  <a:lumMod val="95000"/>
                  <a:lumOff val="5000"/>
                </a:schemeClr>
              </a:solidFill>
              <a:latin typeface="+mn-ea"/>
              <a:ea typeface="+mn-ea"/>
            </a:endParaRPr>
          </a:p>
        </p:txBody>
      </p:sp>
      <p:sp>
        <p:nvSpPr>
          <p:cNvPr id="3" name="文本框 2"/>
          <p:cNvSpPr txBox="1"/>
          <p:nvPr/>
        </p:nvSpPr>
        <p:spPr>
          <a:xfrm>
            <a:off x="3451860" y="3244850"/>
            <a:ext cx="2240280" cy="368300"/>
          </a:xfrm>
          <a:prstGeom prst="rect">
            <a:avLst/>
          </a:prstGeom>
          <a:noFill/>
        </p:spPr>
        <p:txBody>
          <a:bodyPr wrap="none" rtlCol="0" anchor="t">
            <a:spAutoFit/>
          </a:bodyPr>
          <a:lstStyle/>
          <a:p>
            <a:r>
              <a:rPr lang="zh-CN" altLang="en-US">
                <a:solidFill>
                  <a:srgbClr val="FF0000"/>
                </a:solidFill>
                <a:latin typeface="黑体" panose="02010609060101010101" pitchFamily="49" charset="-122"/>
                <a:ea typeface="黑体" panose="02010609060101010101" pitchFamily="49" charset="-122"/>
                <a:sym typeface="+mn-ea"/>
              </a:rPr>
              <a:t>（五）新闻语段压缩</a:t>
            </a:r>
            <a:endParaRPr lang="zh-CN" altLang="en-US"/>
          </a:p>
        </p:txBody>
      </p:sp>
    </p:spTree>
  </p:cSld>
  <p:clrMapOvr>
    <a:masterClrMapping/>
  </p:clrMapOvr>
  <p:transition>
    <p:randomBa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内容占位符 2"/>
          <p:cNvSpPr>
            <a:spLocks noGrp="1"/>
          </p:cNvSpPr>
          <p:nvPr>
            <p:ph idx="1"/>
          </p:nvPr>
        </p:nvSpPr>
        <p:spPr>
          <a:xfrm>
            <a:off x="541655" y="344170"/>
            <a:ext cx="8280400" cy="3086735"/>
          </a:xfrm>
        </p:spPr>
        <p:txBody>
          <a:bodyPr>
            <a:normAutofit fontScale="25000" lnSpcReduction="20000"/>
          </a:bodyPr>
          <a:lstStyle/>
          <a:p>
            <a:pPr marL="0" indent="0" latinLnBrk="0">
              <a:lnSpc>
                <a:spcPct val="150000"/>
              </a:lnSpc>
              <a:spcBef>
                <a:spcPct val="0"/>
              </a:spcBef>
              <a:buFont typeface="Wingdings" panose="05000000000000000000" pitchFamily="2" charset="2"/>
              <a:buNone/>
            </a:pPr>
            <a:r>
              <a:rPr lang="zh-CN" altLang="en-US" sz="14400" b="1">
                <a:solidFill>
                  <a:schemeClr val="tx1"/>
                </a:solidFill>
                <a:latin typeface="楷体" panose="02010609060101010101" charset="-122"/>
                <a:ea typeface="楷体" panose="02010609060101010101" charset="-122"/>
                <a:cs typeface="楷体" panose="02010609060101010101" charset="-122"/>
              </a:rPr>
              <a:t>例、</a:t>
            </a:r>
            <a:r>
              <a:rPr sz="144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【2020年高考新课标Ⅰ卷】</a:t>
            </a:r>
            <a:endParaRPr sz="144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endParaRPr>
          </a:p>
          <a:p>
            <a:pPr marL="0" indent="0" latinLnBrk="0">
              <a:lnSpc>
                <a:spcPct val="150000"/>
              </a:lnSpc>
              <a:spcBef>
                <a:spcPct val="0"/>
              </a:spcBef>
              <a:buFont typeface="Wingdings" panose="05000000000000000000" pitchFamily="2" charset="2"/>
              <a:buNone/>
            </a:pPr>
            <a:r>
              <a:rPr lang="zh-CN" sz="144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【原文】</a:t>
            </a:r>
            <a:r>
              <a:rPr sz="144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2020年“中国航天日”启动仪式于4月24日在国家航天局网站举行。</a:t>
            </a:r>
            <a:r>
              <a:rPr sz="14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【导语】</a:t>
            </a:r>
            <a:r>
              <a:rPr sz="14400" b="1">
                <a:solidFill>
                  <a:schemeClr val="accent2">
                    <a:lumMod val="75000"/>
                  </a:schemeClr>
                </a:solidFill>
                <a:latin typeface="楷体" panose="02010609060101010101" charset="-122"/>
                <a:ea typeface="楷体" panose="02010609060101010101" charset="-122"/>
                <a:cs typeface="楷体" panose="02010609060101010101" charset="-122"/>
              </a:rPr>
              <a:t> </a:t>
            </a:r>
            <a:endParaRPr sz="14400" b="1">
              <a:solidFill>
                <a:schemeClr val="bg1">
                  <a:lumMod val="50000"/>
                </a:schemeClr>
              </a:solidFill>
              <a:latin typeface="楷体" panose="02010609060101010101" charset="-122"/>
              <a:ea typeface="楷体" panose="02010609060101010101" charset="-122"/>
              <a:cs typeface="楷体" panose="02010609060101010101" charset="-122"/>
            </a:endParaRPr>
          </a:p>
          <a:p>
            <a:pPr marL="0" indent="0" latinLnBrk="0">
              <a:lnSpc>
                <a:spcPct val="150000"/>
              </a:lnSpc>
              <a:spcBef>
                <a:spcPct val="0"/>
              </a:spcBef>
              <a:buFont typeface="Wingdings" panose="05000000000000000000" pitchFamily="2" charset="2"/>
              <a:buNone/>
            </a:pPr>
            <a:r>
              <a:rPr sz="2400" b="1">
                <a:solidFill>
                  <a:schemeClr val="accent2">
                    <a:lumMod val="75000"/>
                  </a:schemeClr>
                </a:solidFill>
                <a:latin typeface="楷体" panose="02010609060101010101" charset="-122"/>
                <a:ea typeface="楷体" panose="02010609060101010101" charset="-122"/>
                <a:cs typeface="楷体" panose="02010609060101010101" charset="-122"/>
              </a:rPr>
              <a:t>  </a:t>
            </a:r>
            <a:r>
              <a:rPr sz="2400" b="1">
                <a:solidFill>
                  <a:srgbClr val="0000CC"/>
                </a:solidFill>
                <a:latin typeface="楷体" panose="02010609060101010101" charset="-122"/>
                <a:ea typeface="楷体" panose="02010609060101010101" charset="-122"/>
                <a:cs typeface="楷体" panose="02010609060101010101" charset="-122"/>
              </a:rPr>
              <a:t> </a:t>
            </a:r>
            <a:endParaRPr sz="2400" b="1">
              <a:solidFill>
                <a:srgbClr val="0000CC"/>
              </a:solidFill>
              <a:latin typeface="楷体" panose="02010609060101010101" charset="-122"/>
              <a:ea typeface="楷体" panose="02010609060101010101" charset="-122"/>
              <a:cs typeface="楷体" panose="02010609060101010101" charset="-122"/>
            </a:endParaRPr>
          </a:p>
        </p:txBody>
      </p:sp>
      <p:sp>
        <p:nvSpPr>
          <p:cNvPr id="2" name="内容占位符 2"/>
          <p:cNvSpPr>
            <a:spLocks noGrp="1"/>
          </p:cNvSpPr>
          <p:nvPr/>
        </p:nvSpPr>
        <p:spPr>
          <a:xfrm>
            <a:off x="430530" y="3686175"/>
            <a:ext cx="8053705" cy="2303145"/>
          </a:xfrm>
          <a:prstGeom prst="rect">
            <a:avLst/>
          </a:prstGeom>
        </p:spPr>
        <p:txBody>
          <a:bodyPr vert="horz" lIns="0" tIns="34290" rIns="0" bIns="34290" rtlCol="0">
            <a:normAutofit fontScale="3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accent2">
                    <a:lumMod val="75000"/>
                  </a:schemeClr>
                </a:solidFill>
                <a:latin typeface="楷体" panose="02010609060101010101" charset="-122"/>
                <a:ea typeface="楷体" panose="02010609060101010101" charset="-122"/>
                <a:cs typeface="楷体" panose="02010609060101010101" charset="-122"/>
              </a:rPr>
              <a:t>    </a:t>
            </a:r>
            <a:r>
              <a:rPr sz="10800" b="1">
                <a:solidFill>
                  <a:schemeClr val="bg1">
                    <a:lumMod val="50000"/>
                  </a:schemeClr>
                </a:solidFill>
                <a:latin typeface="楷体" panose="02010609060101010101" charset="-122"/>
                <a:ea typeface="楷体" panose="02010609060101010101" charset="-122"/>
                <a:cs typeface="楷体" panose="02010609060101010101" charset="-122"/>
              </a:rPr>
              <a:t>【答案】</a:t>
            </a:r>
            <a:r>
              <a:rPr sz="10800" b="1">
                <a:solidFill>
                  <a:schemeClr val="accent2">
                    <a:lumMod val="75000"/>
                  </a:schemeClr>
                </a:solidFill>
                <a:latin typeface="楷体" panose="02010609060101010101" charset="-122"/>
                <a:ea typeface="楷体" panose="02010609060101010101" charset="-122"/>
                <a:cs typeface="楷体" panose="02010609060101010101" charset="-122"/>
              </a:rPr>
              <a:t>①2020年4月24日②“中国航天日”启动仪式③在国家航天局网站举行</a:t>
            </a:r>
            <a:r>
              <a:rPr lang="zh-CN" sz="10800" b="1">
                <a:solidFill>
                  <a:schemeClr val="accent2">
                    <a:lumMod val="75000"/>
                  </a:schemeClr>
                </a:solidFill>
                <a:latin typeface="楷体" panose="02010609060101010101" charset="-122"/>
                <a:ea typeface="楷体" panose="02010609060101010101" charset="-122"/>
                <a:cs typeface="楷体" panose="02010609060101010101" charset="-122"/>
              </a:rPr>
              <a:t>。</a:t>
            </a:r>
            <a:r>
              <a:rPr sz="10800" b="1">
                <a:solidFill>
                  <a:srgbClr val="0000CC"/>
                </a:solidFill>
                <a:latin typeface="楷体" panose="02010609060101010101" charset="-122"/>
                <a:ea typeface="楷体" panose="02010609060101010101" charset="-122"/>
                <a:cs typeface="楷体" panose="02010609060101010101" charset="-122"/>
              </a:rPr>
              <a:t>（答案</a:t>
            </a:r>
            <a:r>
              <a:rPr lang="zh-CN" sz="10800" b="1">
                <a:solidFill>
                  <a:srgbClr val="0000CC"/>
                </a:solidFill>
                <a:latin typeface="楷体" panose="02010609060101010101" charset="-122"/>
                <a:ea typeface="楷体" panose="02010609060101010101" charset="-122"/>
                <a:cs typeface="楷体" panose="02010609060101010101" charset="-122"/>
              </a:rPr>
              <a:t>含</a:t>
            </a:r>
            <a:r>
              <a:rPr sz="10800" b="1">
                <a:solidFill>
                  <a:srgbClr val="0000CC"/>
                </a:solidFill>
                <a:latin typeface="楷体" panose="02010609060101010101" charset="-122"/>
                <a:ea typeface="楷体" panose="02010609060101010101" charset="-122"/>
                <a:cs typeface="楷体" panose="02010609060101010101" charset="-122"/>
              </a:rPr>
              <a:t>三个得分点）</a:t>
            </a:r>
            <a:endParaRPr sz="10800" b="1">
              <a:solidFill>
                <a:schemeClr val="accent2">
                  <a:lumMod val="75000"/>
                </a:schemeClr>
              </a:solidFill>
              <a:latin typeface="楷体" panose="02010609060101010101" charset="-122"/>
              <a:ea typeface="楷体" panose="02010609060101010101" charset="-122"/>
              <a:cs typeface="楷体" panose="02010609060101010101" charset="-122"/>
            </a:endParaRPr>
          </a:p>
          <a:p>
            <a:pPr marL="0" indent="0">
              <a:buFont typeface="Wingdings" panose="05000000000000000000" pitchFamily="2" charset="2"/>
              <a:buNone/>
            </a:pPr>
            <a:r>
              <a:rPr sz="2400" b="1">
                <a:solidFill>
                  <a:schemeClr val="accent2">
                    <a:lumMod val="75000"/>
                  </a:schemeClr>
                </a:solidFill>
                <a:latin typeface="楷体" panose="02010609060101010101" charset="-122"/>
                <a:ea typeface="楷体" panose="02010609060101010101" charset="-122"/>
                <a:cs typeface="楷体" panose="02010609060101010101" charset="-122"/>
              </a:rPr>
              <a:t>   </a:t>
            </a:r>
            <a:r>
              <a:rPr sz="2400" b="1">
                <a:solidFill>
                  <a:srgbClr val="0000CC"/>
                </a:solidFill>
                <a:latin typeface="楷体" panose="02010609060101010101" charset="-122"/>
                <a:ea typeface="楷体" panose="02010609060101010101" charset="-122"/>
                <a:cs typeface="楷体" panose="02010609060101010101" charset="-122"/>
              </a:rPr>
              <a:t> </a:t>
            </a:r>
            <a:endParaRPr sz="2400" b="1">
              <a:solidFill>
                <a:srgbClr val="0000CC"/>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Ba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sz="3300" b="1">
                <a:solidFill>
                  <a:schemeClr val="tx1">
                    <a:lumMod val="95000"/>
                    <a:lumOff val="5000"/>
                  </a:schemeClr>
                </a:solidFill>
                <a:latin typeface="楷体" panose="02010609060101010101" charset="-122"/>
                <a:ea typeface="楷体" panose="02010609060101010101" charset="-122"/>
                <a:cs typeface="楷体" panose="02010609060101010101" charset="-122"/>
              </a:rPr>
              <a:t>导语是压缩的</a:t>
            </a:r>
            <a:r>
              <a:rPr sz="3300" b="1">
                <a:solidFill>
                  <a:srgbClr val="0000CC"/>
                </a:solidFill>
                <a:latin typeface="楷体" panose="02010609060101010101" charset="-122"/>
                <a:ea typeface="楷体" panose="02010609060101010101" charset="-122"/>
                <a:cs typeface="楷体" panose="02010609060101010101" charset="-122"/>
              </a:rPr>
              <a:t>重中之重</a:t>
            </a:r>
            <a:endParaRPr sz="3300" b="1">
              <a:solidFill>
                <a:srgbClr val="0000CC"/>
              </a:solidFill>
              <a:latin typeface="楷体" panose="02010609060101010101" charset="-122"/>
              <a:ea typeface="楷体" panose="02010609060101010101" charset="-122"/>
              <a:cs typeface="楷体" panose="02010609060101010101" charset="-122"/>
            </a:endParaRPr>
          </a:p>
        </p:txBody>
      </p:sp>
      <p:sp>
        <p:nvSpPr>
          <p:cNvPr id="3" name="内容占位符 2"/>
          <p:cNvSpPr>
            <a:spLocks noGrp="1"/>
          </p:cNvSpPr>
          <p:nvPr>
            <p:ph idx="1"/>
          </p:nvPr>
        </p:nvSpPr>
        <p:spPr>
          <a:xfrm>
            <a:off x="822960" y="1718310"/>
            <a:ext cx="7697470" cy="4360545"/>
          </a:xfrm>
        </p:spPr>
        <p:txBody>
          <a:bodyPr>
            <a:normAutofit lnSpcReduction="20000"/>
          </a:bodyPr>
          <a:lstStyle/>
          <a:p>
            <a:r>
              <a:rPr lang="en-US" sz="2400" b="1">
                <a:solidFill>
                  <a:schemeClr val="tx2"/>
                </a:solidFill>
                <a:latin typeface="楷体" panose="02010609060101010101" charset="-122"/>
                <a:ea typeface="楷体" panose="02010609060101010101" charset="-122"/>
                <a:cs typeface="楷体" panose="02010609060101010101" charset="-122"/>
              </a:rPr>
              <a:t>   </a:t>
            </a:r>
            <a:r>
              <a:rPr b="1">
                <a:solidFill>
                  <a:schemeClr val="tx2"/>
                </a:solidFill>
                <a:latin typeface="楷体" panose="02010609060101010101" charset="-122"/>
                <a:ea typeface="楷体" panose="02010609060101010101" charset="-122"/>
                <a:cs typeface="楷体" panose="02010609060101010101" charset="-122"/>
              </a:rPr>
              <a:t>新闻常有5个W，指一则新闻报必须具备的五个基本因素，分别为何时（when）、何地（where ）、何事（what）、何因（why ）、何人（who ）</a:t>
            </a:r>
            <a:r>
              <a:rPr lang="zh-CN" b="1">
                <a:solidFill>
                  <a:schemeClr val="tx2"/>
                </a:solidFill>
                <a:latin typeface="楷体" panose="02010609060101010101" charset="-122"/>
                <a:ea typeface="楷体" panose="02010609060101010101" charset="-122"/>
                <a:cs typeface="楷体" panose="02010609060101010101" charset="-122"/>
              </a:rPr>
              <a:t>。</a:t>
            </a:r>
            <a:r>
              <a:rPr lang="zh-CN"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什么时间、什么地点、什么人、做了什么事。</a:t>
            </a:r>
            <a:endParaRPr b="1">
              <a:solidFill>
                <a:schemeClr val="tx2"/>
              </a:solidFill>
              <a:latin typeface="楷体" panose="02010609060101010101" charset="-122"/>
              <a:ea typeface="楷体" panose="02010609060101010101" charset="-122"/>
              <a:cs typeface="楷体" panose="02010609060101010101" charset="-122"/>
            </a:endParaRPr>
          </a:p>
          <a:p>
            <a:r>
              <a:rPr b="1">
                <a:solidFill>
                  <a:schemeClr val="tx2"/>
                </a:solidFill>
                <a:latin typeface="楷体" panose="02010609060101010101" charset="-122"/>
                <a:ea typeface="楷体" panose="02010609060101010101" charset="-122"/>
                <a:cs typeface="楷体" panose="02010609060101010101" charset="-122"/>
              </a:rPr>
              <a:t>   如：2020年4月24日</a:t>
            </a:r>
            <a:r>
              <a:rPr b="1">
                <a:solidFill>
                  <a:srgbClr val="0000CC"/>
                </a:solidFill>
                <a:latin typeface="楷体" panose="02010609060101010101" charset="-122"/>
                <a:ea typeface="楷体" panose="02010609060101010101" charset="-122"/>
                <a:cs typeface="楷体" panose="02010609060101010101" charset="-122"/>
              </a:rPr>
              <a:t>（何时）</a:t>
            </a:r>
            <a:r>
              <a:rPr b="1">
                <a:solidFill>
                  <a:schemeClr val="tx2"/>
                </a:solidFill>
                <a:latin typeface="楷体" panose="02010609060101010101" charset="-122"/>
                <a:ea typeface="楷体" panose="02010609060101010101" charset="-122"/>
                <a:cs typeface="楷体" panose="02010609060101010101" charset="-122"/>
              </a:rPr>
              <a:t>“中国航天日”启动仪式</a:t>
            </a:r>
            <a:r>
              <a:rPr b="1">
                <a:solidFill>
                  <a:srgbClr val="0000CC"/>
                </a:solidFill>
                <a:latin typeface="楷体" panose="02010609060101010101" charset="-122"/>
                <a:ea typeface="楷体" panose="02010609060101010101" charset="-122"/>
                <a:cs typeface="楷体" panose="02010609060101010101" charset="-122"/>
              </a:rPr>
              <a:t>（何</a:t>
            </a:r>
            <a:r>
              <a:rPr lang="zh-CN" b="1">
                <a:solidFill>
                  <a:srgbClr val="0000CC"/>
                </a:solidFill>
                <a:latin typeface="楷体" panose="02010609060101010101" charset="-122"/>
                <a:ea typeface="楷体" panose="02010609060101010101" charset="-122"/>
                <a:cs typeface="楷体" panose="02010609060101010101" charset="-122"/>
              </a:rPr>
              <a:t>人</a:t>
            </a:r>
            <a:r>
              <a:rPr b="1">
                <a:solidFill>
                  <a:srgbClr val="0000CC"/>
                </a:solidFill>
                <a:latin typeface="楷体" panose="02010609060101010101" charset="-122"/>
                <a:ea typeface="楷体" panose="02010609060101010101" charset="-122"/>
                <a:cs typeface="楷体" panose="02010609060101010101" charset="-122"/>
              </a:rPr>
              <a:t>）</a:t>
            </a:r>
            <a:r>
              <a:rPr b="1">
                <a:solidFill>
                  <a:schemeClr val="tx2"/>
                </a:solidFill>
                <a:latin typeface="楷体" panose="02010609060101010101" charset="-122"/>
                <a:ea typeface="楷体" panose="02010609060101010101" charset="-122"/>
                <a:cs typeface="楷体" panose="02010609060101010101" charset="-122"/>
              </a:rPr>
              <a:t>在国家航天局网站</a:t>
            </a:r>
            <a:r>
              <a:rPr b="1">
                <a:solidFill>
                  <a:srgbClr val="0000CC"/>
                </a:solidFill>
                <a:latin typeface="楷体" panose="02010609060101010101" charset="-122"/>
                <a:ea typeface="楷体" panose="02010609060101010101" charset="-122"/>
                <a:cs typeface="楷体" panose="02010609060101010101" charset="-122"/>
              </a:rPr>
              <a:t>（何地）</a:t>
            </a:r>
            <a:r>
              <a:rPr b="1">
                <a:solidFill>
                  <a:schemeClr val="tx2"/>
                </a:solidFill>
                <a:latin typeface="楷体" panose="02010609060101010101" charset="-122"/>
                <a:ea typeface="楷体" panose="02010609060101010101" charset="-122"/>
                <a:cs typeface="楷体" panose="02010609060101010101" charset="-122"/>
              </a:rPr>
              <a:t>举行</a:t>
            </a:r>
            <a:r>
              <a:rPr b="1">
                <a:solidFill>
                  <a:srgbClr val="0000CC"/>
                </a:solidFill>
                <a:latin typeface="楷体" panose="02010609060101010101" charset="-122"/>
                <a:ea typeface="楷体" panose="02010609060101010101" charset="-122"/>
                <a:cs typeface="楷体" panose="02010609060101010101" charset="-122"/>
              </a:rPr>
              <a:t>（何</a:t>
            </a:r>
            <a:r>
              <a:rPr lang="zh-CN" b="1">
                <a:solidFill>
                  <a:srgbClr val="0000CC"/>
                </a:solidFill>
                <a:latin typeface="楷体" panose="02010609060101010101" charset="-122"/>
                <a:ea typeface="楷体" panose="02010609060101010101" charset="-122"/>
                <a:cs typeface="楷体" panose="02010609060101010101" charset="-122"/>
              </a:rPr>
              <a:t>事</a:t>
            </a:r>
            <a:r>
              <a:rPr b="1">
                <a:solidFill>
                  <a:srgbClr val="0000CC"/>
                </a:solidFill>
                <a:latin typeface="楷体" panose="02010609060101010101" charset="-122"/>
                <a:ea typeface="楷体" panose="02010609060101010101" charset="-122"/>
                <a:cs typeface="楷体" panose="02010609060101010101" charset="-122"/>
              </a:rPr>
              <a:t>）</a:t>
            </a:r>
            <a:r>
              <a:rPr b="1">
                <a:solidFill>
                  <a:schemeClr val="tx2"/>
                </a:solidFill>
                <a:latin typeface="楷体" panose="02010609060101010101" charset="-122"/>
                <a:ea typeface="楷体" panose="02010609060101010101" charset="-122"/>
                <a:cs typeface="楷体" panose="02010609060101010101" charset="-122"/>
              </a:rPr>
              <a:t>。</a:t>
            </a:r>
            <a:endParaRPr b="1">
              <a:solidFill>
                <a:srgbClr val="0000CC"/>
              </a:solidFill>
              <a:latin typeface="楷体" panose="02010609060101010101" charset="-122"/>
              <a:ea typeface="楷体" panose="02010609060101010101" charset="-122"/>
              <a:cs typeface="楷体" panose="02010609060101010101" charset="-122"/>
            </a:endParaRPr>
          </a:p>
          <a:p>
            <a:r>
              <a:rPr b="1">
                <a:solidFill>
                  <a:schemeClr val="tx2"/>
                </a:solidFill>
                <a:latin typeface="楷体" panose="02010609060101010101" charset="-122"/>
                <a:ea typeface="楷体" panose="02010609060101010101" charset="-122"/>
                <a:cs typeface="楷体" panose="02010609060101010101" charset="-122"/>
              </a:rPr>
              <a:t>   这五个要素在导语部分多有呈现。重大新闻，时间不能省。</a:t>
            </a:r>
            <a:endParaRPr b="1">
              <a:solidFill>
                <a:schemeClr val="tx2"/>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Ba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822959" y="2438401"/>
            <a:ext cx="7656022" cy="2820668"/>
          </a:xfrm>
        </p:spPr>
        <p:txBody>
          <a:bodyPr>
            <a:normAutofit/>
          </a:bodyPr>
          <a:lstStyle/>
          <a:p>
            <a:r>
              <a:rPr lang="en-US" sz="1800" b="1">
                <a:solidFill>
                  <a:schemeClr val="tx1"/>
                </a:solidFill>
                <a:latin typeface="+mn-ea"/>
                <a:ea typeface="+mn-ea"/>
              </a:rPr>
              <a:t>     </a:t>
            </a:r>
            <a:r>
              <a:rPr 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sz="2700" b="1">
              <a:solidFill>
                <a:schemeClr val="tx1">
                  <a:lumMod val="95000"/>
                  <a:lumOff val="5000"/>
                </a:schemeClr>
              </a:solidFill>
              <a:latin typeface="+mn-ea"/>
              <a:ea typeface="+mn-ea"/>
            </a:endParaRPr>
          </a:p>
        </p:txBody>
      </p:sp>
      <p:pic>
        <p:nvPicPr>
          <p:cNvPr id="2" name="图片 1" descr="QQ图片20200902121244"/>
          <p:cNvPicPr>
            <a:picLocks noChangeAspect="1"/>
          </p:cNvPicPr>
          <p:nvPr>
            <p:custDataLst>
              <p:tags r:id="rId3"/>
            </p:custDataLst>
          </p:nvPr>
        </p:nvPicPr>
        <p:blipFill>
          <a:blip r:embed="rId2"/>
          <a:stretch>
            <a:fillRect/>
          </a:stretch>
        </p:blipFill>
        <p:spPr>
          <a:xfrm>
            <a:off x="1935798" y="2210753"/>
            <a:ext cx="1904048" cy="2436495"/>
          </a:xfrm>
          <a:prstGeom prst="rect">
            <a:avLst/>
          </a:prstGeom>
        </p:spPr>
      </p:pic>
      <p:pic>
        <p:nvPicPr>
          <p:cNvPr id="3" name="图片 2" descr="%UV22{TOCU14TBKBX8(V2~P"/>
          <p:cNvPicPr>
            <a:picLocks noChangeAspect="1"/>
          </p:cNvPicPr>
          <p:nvPr/>
        </p:nvPicPr>
        <p:blipFill>
          <a:blip r:embed="rId4"/>
          <a:stretch>
            <a:fillRect/>
          </a:stretch>
        </p:blipFill>
        <p:spPr>
          <a:xfrm>
            <a:off x="90170" y="2438400"/>
            <a:ext cx="2067878" cy="2490788"/>
          </a:xfrm>
          <a:prstGeom prst="rect">
            <a:avLst/>
          </a:prstGeom>
        </p:spPr>
      </p:pic>
      <p:sp>
        <p:nvSpPr>
          <p:cNvPr id="100" name="文本框 99"/>
          <p:cNvSpPr txBox="1"/>
          <p:nvPr/>
        </p:nvSpPr>
        <p:spPr>
          <a:xfrm>
            <a:off x="3906520" y="4267835"/>
            <a:ext cx="4932680" cy="1383665"/>
          </a:xfrm>
          <a:prstGeom prst="rect">
            <a:avLst/>
          </a:prstGeom>
          <a:noFill/>
          <a:ln w="9525">
            <a:noFill/>
          </a:ln>
        </p:spPr>
        <p:txBody>
          <a:bodyPr wrap="square">
            <a:spAutoFit/>
          </a:bodyPr>
          <a:lstStyle/>
          <a:p>
            <a:pPr indent="266700" fontAlgn="auto"/>
            <a:r>
              <a:rPr lang="en-US" altLang="zh-CN" sz="2800" b="1">
                <a:solidFill>
                  <a:srgbClr val="0000CC"/>
                </a:solidFill>
                <a:latin typeface="+mn-ea"/>
              </a:rPr>
              <a:t>↓↓↓</a:t>
            </a:r>
            <a:r>
              <a:rPr lang="zh-CN" altLang="en-US" sz="2800" b="1">
                <a:solidFill>
                  <a:srgbClr val="9BA8B7"/>
                </a:solidFill>
                <a:latin typeface="+mn-ea"/>
              </a:rPr>
              <a:t>【背景</a:t>
            </a:r>
            <a:r>
              <a:rPr lang="en-US" altLang="zh-CN" sz="2800" b="1">
                <a:solidFill>
                  <a:srgbClr val="9BA8B7"/>
                </a:solidFill>
                <a:latin typeface="+mn-ea"/>
              </a:rPr>
              <a:t>·</a:t>
            </a:r>
            <a:r>
              <a:rPr lang="zh-CN" altLang="en-US" sz="2800" b="1">
                <a:solidFill>
                  <a:srgbClr val="9BA8B7"/>
                </a:solidFill>
                <a:latin typeface="+mn-ea"/>
              </a:rPr>
              <a:t>次次要】</a:t>
            </a:r>
            <a:r>
              <a:rPr lang="en-US" sz="2800" b="1">
                <a:solidFill>
                  <a:schemeClr val="tx1">
                    <a:lumMod val="95000"/>
                    <a:lumOff val="5000"/>
                  </a:schemeClr>
                </a:solidFill>
                <a:latin typeface="+mn-ea"/>
              </a:rPr>
              <a:t> “天问一号”的名称来源、寓意，“揽星九天”的象征意义。</a:t>
            </a:r>
            <a:endParaRPr lang="en-US" sz="2800" b="1">
              <a:solidFill>
                <a:schemeClr val="tx1">
                  <a:lumMod val="95000"/>
                  <a:lumOff val="5000"/>
                </a:schemeClr>
              </a:solidFill>
              <a:latin typeface="+mn-ea"/>
            </a:endParaRPr>
          </a:p>
        </p:txBody>
      </p:sp>
      <p:sp>
        <p:nvSpPr>
          <p:cNvPr id="5" name="文本框 0"/>
          <p:cNvSpPr txBox="1"/>
          <p:nvPr/>
        </p:nvSpPr>
        <p:spPr>
          <a:xfrm>
            <a:off x="3840480" y="2438400"/>
            <a:ext cx="5156835" cy="1383665"/>
          </a:xfrm>
          <a:prstGeom prst="rect">
            <a:avLst/>
          </a:prstGeom>
          <a:noFill/>
          <a:ln w="9525">
            <a:noFill/>
          </a:ln>
        </p:spPr>
        <p:txBody>
          <a:bodyPr wrap="square">
            <a:spAutoFit/>
          </a:bodyPr>
          <a:lstStyle/>
          <a:p>
            <a:pPr indent="266700" fontAlgn="auto"/>
            <a:r>
              <a:rPr lang="en-US" sz="2800" b="1">
                <a:solidFill>
                  <a:srgbClr val="0000CC"/>
                </a:solidFill>
                <a:latin typeface="+mn-ea"/>
              </a:rPr>
              <a:t> </a:t>
            </a:r>
            <a:r>
              <a:rPr lang="en-US" altLang="zh-CN" sz="2800" b="1">
                <a:solidFill>
                  <a:srgbClr val="0000CC"/>
                </a:solidFill>
                <a:latin typeface="+mn-ea"/>
              </a:rPr>
              <a:t>↓↓</a:t>
            </a:r>
            <a:r>
              <a:rPr lang="zh-CN" altLang="en-US" sz="2800" b="1">
                <a:solidFill>
                  <a:schemeClr val="bg1">
                    <a:lumMod val="50000"/>
                  </a:schemeClr>
                </a:solidFill>
                <a:latin typeface="+mn-ea"/>
              </a:rPr>
              <a:t>【主体</a:t>
            </a:r>
            <a:r>
              <a:rPr lang="en-US" altLang="zh-CN" sz="2800" b="1">
                <a:solidFill>
                  <a:schemeClr val="bg1">
                    <a:lumMod val="50000"/>
                  </a:schemeClr>
                </a:solidFill>
                <a:latin typeface="+mn-ea"/>
              </a:rPr>
              <a:t>·</a:t>
            </a:r>
            <a:r>
              <a:rPr lang="zh-CN" altLang="en-US" sz="2800" b="1">
                <a:solidFill>
                  <a:schemeClr val="bg1">
                    <a:lumMod val="50000"/>
                  </a:schemeClr>
                </a:solidFill>
                <a:latin typeface="+mn-ea"/>
              </a:rPr>
              <a:t>次要】</a:t>
            </a:r>
            <a:r>
              <a:rPr lang="en-US" sz="2800" b="1">
                <a:solidFill>
                  <a:schemeClr val="tx1">
                    <a:lumMod val="95000"/>
                    <a:lumOff val="5000"/>
                  </a:schemeClr>
                </a:solidFill>
                <a:latin typeface="+mn-ea"/>
              </a:rPr>
              <a:t>中国首次火星探测任务名称</a:t>
            </a:r>
            <a:r>
              <a:rPr lang="en-US" sz="2800" b="1">
                <a:solidFill>
                  <a:schemeClr val="tx1">
                    <a:lumMod val="95000"/>
                    <a:lumOff val="5000"/>
                  </a:schemeClr>
                </a:solidFill>
                <a:latin typeface="+mn-ea"/>
                <a:sym typeface="+mn-ea"/>
              </a:rPr>
              <a:t>“天问一号”</a:t>
            </a:r>
            <a:r>
              <a:rPr lang="en-US" sz="2800" b="1">
                <a:solidFill>
                  <a:schemeClr val="tx1">
                    <a:lumMod val="95000"/>
                    <a:lumOff val="5000"/>
                  </a:schemeClr>
                </a:solidFill>
                <a:latin typeface="+mn-ea"/>
              </a:rPr>
              <a:t>、任务标识</a:t>
            </a:r>
            <a:r>
              <a:rPr lang="en-US" sz="2800" b="1">
                <a:solidFill>
                  <a:schemeClr val="tx1">
                    <a:lumMod val="95000"/>
                    <a:lumOff val="5000"/>
                  </a:schemeClr>
                </a:solidFill>
                <a:latin typeface="+mn-ea"/>
                <a:sym typeface="+mn-ea"/>
              </a:rPr>
              <a:t>“揽星九天”</a:t>
            </a:r>
            <a:r>
              <a:rPr lang="en-US" sz="2800" b="1">
                <a:solidFill>
                  <a:schemeClr val="tx1">
                    <a:lumMod val="95000"/>
                    <a:lumOff val="5000"/>
                  </a:schemeClr>
                </a:solidFill>
                <a:latin typeface="+mn-ea"/>
              </a:rPr>
              <a:t>。</a:t>
            </a:r>
            <a:r>
              <a:rPr lang="en-US" sz="1500" b="1">
                <a:solidFill>
                  <a:schemeClr val="tx1">
                    <a:lumMod val="95000"/>
                    <a:lumOff val="5000"/>
                  </a:schemeClr>
                </a:solidFill>
                <a:latin typeface="+mn-ea"/>
              </a:rPr>
              <a:t>     </a:t>
            </a:r>
            <a:endParaRPr lang="en-US" sz="1500" b="1">
              <a:solidFill>
                <a:schemeClr val="tx1">
                  <a:lumMod val="95000"/>
                  <a:lumOff val="5000"/>
                </a:schemeClr>
              </a:solidFill>
              <a:latin typeface="+mn-ea"/>
            </a:endParaRPr>
          </a:p>
        </p:txBody>
      </p:sp>
      <p:sp>
        <p:nvSpPr>
          <p:cNvPr id="4" name="文本框 3"/>
          <p:cNvSpPr txBox="1"/>
          <p:nvPr/>
        </p:nvSpPr>
        <p:spPr>
          <a:xfrm>
            <a:off x="3906520" y="1239520"/>
            <a:ext cx="5024755" cy="953135"/>
          </a:xfrm>
          <a:prstGeom prst="rect">
            <a:avLst/>
          </a:prstGeom>
          <a:noFill/>
          <a:ln w="9525">
            <a:noFill/>
          </a:ln>
        </p:spPr>
        <p:txBody>
          <a:bodyPr wrap="square">
            <a:spAutoFit/>
          </a:bodyPr>
          <a:lstStyle/>
          <a:p>
            <a:pPr indent="266700" algn="l" fontAlgn="auto"/>
            <a:r>
              <a:rPr lang="en-US" altLang="zh-CN" sz="2800" b="1">
                <a:solidFill>
                  <a:srgbClr val="0000CC"/>
                </a:solidFill>
                <a:latin typeface="+mn-ea"/>
              </a:rPr>
              <a:t>↓</a:t>
            </a:r>
            <a:r>
              <a:rPr lang="zh-CN" altLang="en-US" sz="2800" b="1">
                <a:solidFill>
                  <a:schemeClr val="bg1">
                    <a:lumMod val="50000"/>
                  </a:schemeClr>
                </a:solidFill>
                <a:latin typeface="+mn-ea"/>
              </a:rPr>
              <a:t>【导语</a:t>
            </a:r>
            <a:r>
              <a:rPr lang="en-US" altLang="zh-CN" sz="2800" b="1">
                <a:solidFill>
                  <a:schemeClr val="bg1">
                    <a:lumMod val="50000"/>
                  </a:schemeClr>
                </a:solidFill>
                <a:latin typeface="+mn-ea"/>
              </a:rPr>
              <a:t>·</a:t>
            </a:r>
            <a:r>
              <a:rPr lang="zh-CN" altLang="en-US" sz="2800" b="1">
                <a:solidFill>
                  <a:schemeClr val="bg1">
                    <a:lumMod val="50000"/>
                  </a:schemeClr>
                </a:solidFill>
                <a:latin typeface="+mn-ea"/>
              </a:rPr>
              <a:t>主要】</a:t>
            </a:r>
            <a:r>
              <a:rPr lang="en-US" sz="2800" b="1">
                <a:solidFill>
                  <a:schemeClr val="tx1">
                    <a:lumMod val="95000"/>
                    <a:lumOff val="5000"/>
                  </a:schemeClr>
                </a:solidFill>
                <a:latin typeface="+mn-ea"/>
              </a:rPr>
              <a:t> </a:t>
            </a:r>
            <a:r>
              <a:rPr lang="zh-CN" altLang="en-US" sz="2800" b="1">
                <a:solidFill>
                  <a:schemeClr val="tx1">
                    <a:lumMod val="95000"/>
                    <a:lumOff val="5000"/>
                  </a:schemeClr>
                </a:solidFill>
                <a:latin typeface="+mn-ea"/>
              </a:rPr>
              <a:t>举行</a:t>
            </a:r>
            <a:r>
              <a:rPr lang="en-US" sz="2800" b="1">
                <a:solidFill>
                  <a:schemeClr val="tx1">
                    <a:lumMod val="95000"/>
                    <a:lumOff val="5000"/>
                  </a:schemeClr>
                </a:solidFill>
                <a:latin typeface="+mn-ea"/>
              </a:rPr>
              <a:t>“中国航天日”启动仪式 </a:t>
            </a:r>
            <a:r>
              <a:rPr lang="zh-CN" altLang="en-US" sz="2800" b="1">
                <a:solidFill>
                  <a:schemeClr val="tx1">
                    <a:lumMod val="95000"/>
                    <a:lumOff val="5000"/>
                  </a:schemeClr>
                </a:solidFill>
                <a:latin typeface="+mn-ea"/>
              </a:rPr>
              <a:t>。</a:t>
            </a:r>
            <a:r>
              <a:rPr lang="en-US" sz="2800" b="1">
                <a:solidFill>
                  <a:schemeClr val="tx1">
                    <a:lumMod val="95000"/>
                    <a:lumOff val="5000"/>
                  </a:schemeClr>
                </a:solidFill>
                <a:latin typeface="+mn-ea"/>
              </a:rPr>
              <a:t> </a:t>
            </a:r>
            <a:endParaRPr lang="en-US" sz="2800" b="1">
              <a:solidFill>
                <a:schemeClr val="tx1">
                  <a:lumMod val="95000"/>
                  <a:lumOff val="5000"/>
                </a:schemeClr>
              </a:solidFill>
              <a:latin typeface="+mn-ea"/>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
                                        </p:tgtEl>
                                        <p:attrNameLst>
                                          <p:attrName>style.visibility</p:attrName>
                                        </p:attrNameLst>
                                      </p:cBhvr>
                                      <p:to>
                                        <p:strVal val="visible"/>
                                      </p:to>
                                    </p:set>
                                    <p:anim calcmode="lin" valueType="num">
                                      <p:cBhvr additive="base">
                                        <p:cTn id="19" dur="500" fill="hold"/>
                                        <p:tgtEl>
                                          <p:spTgt spid="100"/>
                                        </p:tgtEl>
                                        <p:attrNameLst>
                                          <p:attrName>ppt_x</p:attrName>
                                        </p:attrNameLst>
                                      </p:cBhvr>
                                      <p:tavLst>
                                        <p:tav tm="0">
                                          <p:val>
                                            <p:strVal val="#ppt_x"/>
                                          </p:val>
                                        </p:tav>
                                        <p:tav tm="100000">
                                          <p:val>
                                            <p:strVal val="#ppt_x"/>
                                          </p:val>
                                        </p:tav>
                                      </p:tavLst>
                                    </p:anim>
                                    <p:anim calcmode="lin" valueType="num">
                                      <p:cBhvr additive="base">
                                        <p:cTn id="20"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0" name="标题 1"/>
          <p:cNvSpPr>
            <a:spLocks noGrp="1"/>
          </p:cNvSpPr>
          <p:nvPr>
            <p:ph type="title"/>
          </p:nvPr>
        </p:nvSpPr>
        <p:spPr>
          <a:xfrm>
            <a:off x="823595" y="106680"/>
            <a:ext cx="7568565" cy="807085"/>
          </a:xfrm>
        </p:spPr>
        <p:txBody>
          <a:bodyPr>
            <a:normAutofit/>
          </a:bodyPr>
          <a:lstStyle/>
          <a:p>
            <a:pPr algn="ct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【2020年高考新课标</a:t>
            </a:r>
            <a:r>
              <a:rPr 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Ⅱ</a:t>
            </a: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卷】</a:t>
            </a:r>
            <a:endParaRPr lang="zh-CN" alt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endParaRPr>
          </a:p>
        </p:txBody>
      </p:sp>
      <p:sp>
        <p:nvSpPr>
          <p:cNvPr id="1048601" name="内容占位符 2"/>
          <p:cNvSpPr>
            <a:spLocks noGrp="1"/>
          </p:cNvSpPr>
          <p:nvPr>
            <p:ph idx="1"/>
          </p:nvPr>
        </p:nvSpPr>
        <p:spPr>
          <a:xfrm>
            <a:off x="823595" y="995045"/>
            <a:ext cx="3635375" cy="5434965"/>
          </a:xfrm>
        </p:spPr>
        <p:txBody>
          <a:bodyPr>
            <a:normAutofit fontScale="25000" lnSpcReduction="10000"/>
          </a:bodyPr>
          <a:lstStyle/>
          <a:p>
            <a:pPr marL="0" indent="0" latinLnBrk="0">
              <a:lnSpc>
                <a:spcPts val="4140"/>
              </a:lnSpc>
              <a:spcBef>
                <a:spcPct val="0"/>
              </a:spcBef>
              <a:buFont typeface="Wingdings" panose="05000000000000000000" pitchFamily="2" charset="2"/>
              <a:buNone/>
            </a:pPr>
            <a:r>
              <a:rPr lang="en-US"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tx1"/>
                </a:solidFill>
                <a:latin typeface="楷体" panose="02010609060101010101" charset="-122"/>
                <a:ea typeface="楷体" panose="02010609060101010101" charset="-122"/>
                <a:cs typeface="楷体" panose="02010609060101010101" charset="-122"/>
              </a:rPr>
              <a:t>   </a:t>
            </a:r>
            <a:r>
              <a:rPr sz="75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sz="112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sz="11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[原文]</a:t>
            </a:r>
            <a:r>
              <a:rPr sz="11200"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2020年6月1日，中共中央、国务院公布《海南自由贸易港建设总体方案》(以下简称《方案》)对建设海南自贸港做了全面部署和具体安排。海南自贸港建设有了明确的时间表和路线图……</a:t>
            </a:r>
            <a:r>
              <a:rPr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【导语】</a:t>
            </a:r>
            <a:r>
              <a:rPr sz="11200" b="1">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sz="11200" b="1">
              <a:solidFill>
                <a:schemeClr val="accent2">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latinLnBrk="0">
              <a:lnSpc>
                <a:spcPts val="4140"/>
              </a:lnSpc>
              <a:spcBef>
                <a:spcPct val="0"/>
              </a:spcBef>
              <a:buFont typeface="Wingdings" panose="05000000000000000000" pitchFamily="2" charset="2"/>
              <a:buNone/>
            </a:pPr>
            <a:r>
              <a:rPr sz="11200" b="1">
                <a:solidFill>
                  <a:schemeClr val="accent2">
                    <a:lumMod val="75000"/>
                  </a:schemeClr>
                </a:solidFill>
                <a:latin typeface="楷体" panose="02010609060101010101" charset="-122"/>
                <a:ea typeface="楷体" panose="02010609060101010101" charset="-122"/>
                <a:cs typeface="楷体" panose="02010609060101010101" charset="-122"/>
              </a:rPr>
              <a:t>  </a:t>
            </a:r>
            <a:r>
              <a:rPr sz="11200" b="1">
                <a:solidFill>
                  <a:schemeClr val="bg1">
                    <a:lumMod val="50000"/>
                  </a:schemeClr>
                </a:solidFill>
                <a:latin typeface="楷体" panose="02010609060101010101" charset="-122"/>
                <a:ea typeface="楷体" panose="02010609060101010101" charset="-122"/>
                <a:cs typeface="楷体" panose="02010609060101010101" charset="-122"/>
              </a:rPr>
              <a:t> </a:t>
            </a:r>
            <a:r>
              <a:rPr lang="zh-CN" altLang="en-US" sz="11200" b="1">
                <a:solidFill>
                  <a:schemeClr val="tx1">
                    <a:lumMod val="95000"/>
                    <a:lumOff val="5000"/>
                  </a:schemeClr>
                </a:solidFill>
                <a:latin typeface="楷体" panose="02010609060101010101" charset="-122"/>
                <a:ea typeface="楷体" panose="02010609060101010101" charset="-122"/>
                <a:cs typeface="楷体" panose="02010609060101010101" charset="-122"/>
              </a:rPr>
              <a:t>              </a:t>
            </a:r>
            <a:endParaRPr sz="11200" b="1">
              <a:solidFill>
                <a:srgbClr val="0000CC"/>
              </a:solidFill>
              <a:latin typeface="楷体" panose="02010609060101010101" charset="-122"/>
              <a:ea typeface="楷体" panose="02010609060101010101" charset="-122"/>
              <a:cs typeface="楷体" panose="02010609060101010101"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2" name="内容占位符 2"/>
          <p:cNvSpPr>
            <a:spLocks noGrp="1"/>
          </p:cNvSpPr>
          <p:nvPr/>
        </p:nvSpPr>
        <p:spPr>
          <a:xfrm>
            <a:off x="4895215" y="995680"/>
            <a:ext cx="3573145" cy="5058410"/>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Font typeface="Wingdings" panose="05000000000000000000" pitchFamily="2" charset="2"/>
              <a:buNone/>
            </a:pPr>
            <a:r>
              <a:rPr lang="en-US"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tx2"/>
                </a:solidFill>
                <a:latin typeface="楷体" panose="02010609060101010101" charset="-122"/>
                <a:ea typeface="楷体" panose="02010609060101010101" charset="-122"/>
                <a:cs typeface="楷体" panose="02010609060101010101" charset="-122"/>
              </a:rPr>
              <a:t> </a:t>
            </a:r>
            <a:endParaRPr sz="2400" b="1">
              <a:solidFill>
                <a:schemeClr val="accent2">
                  <a:lumMod val="75000"/>
                </a:schemeClr>
              </a:solidFill>
              <a:latin typeface="楷体" panose="02010609060101010101" charset="-122"/>
              <a:ea typeface="楷体" panose="02010609060101010101" charset="-122"/>
              <a:cs typeface="楷体" panose="02010609060101010101" charset="-122"/>
            </a:endParaRPr>
          </a:p>
          <a:p>
            <a:pPr marL="0" indent="0">
              <a:buFont typeface="Wingdings" panose="05000000000000000000" pitchFamily="2" charset="2"/>
              <a:buNone/>
            </a:pPr>
            <a:r>
              <a:rPr sz="11200" b="1">
                <a:solidFill>
                  <a:srgbClr val="FF0000"/>
                </a:solidFill>
                <a:latin typeface="楷体" panose="02010609060101010101" charset="-122"/>
                <a:ea typeface="楷体" panose="02010609060101010101" charset="-122"/>
                <a:cs typeface="楷体" panose="02010609060101010101" charset="-122"/>
                <a:sym typeface="+mn-ea"/>
              </a:rPr>
              <a:t>【</a:t>
            </a:r>
            <a:r>
              <a:rPr lang="zh-CN" sz="11200" b="1">
                <a:solidFill>
                  <a:srgbClr val="FF0000"/>
                </a:solidFill>
                <a:latin typeface="楷体" panose="02010609060101010101" charset="-122"/>
                <a:ea typeface="楷体" panose="02010609060101010101" charset="-122"/>
                <a:cs typeface="楷体" panose="02010609060101010101" charset="-122"/>
                <a:sym typeface="+mn-ea"/>
              </a:rPr>
              <a:t>导语压缩</a:t>
            </a:r>
            <a:r>
              <a:rPr sz="11200" b="1">
                <a:solidFill>
                  <a:srgbClr val="FF0000"/>
                </a:solidFill>
                <a:latin typeface="楷体" panose="02010609060101010101" charset="-122"/>
                <a:ea typeface="楷体" panose="02010609060101010101" charset="-122"/>
                <a:cs typeface="楷体" panose="02010609060101010101" charset="-122"/>
                <a:sym typeface="+mn-ea"/>
              </a:rPr>
              <a:t>】</a:t>
            </a:r>
            <a:r>
              <a:rPr lang="zh-CN" sz="11200" b="1">
                <a:solidFill>
                  <a:srgbClr val="FF0000"/>
                </a:solidFill>
                <a:latin typeface="楷体" panose="02010609060101010101" charset="-122"/>
                <a:ea typeface="楷体" panose="02010609060101010101" charset="-122"/>
                <a:cs typeface="楷体" panose="02010609060101010101" charset="-122"/>
                <a:sym typeface="+mn-ea"/>
              </a:rPr>
              <a:t>：</a:t>
            </a:r>
            <a:r>
              <a:rPr lang="zh-CN" sz="11200" b="1">
                <a:solidFill>
                  <a:srgbClr val="0000FF"/>
                </a:solidFill>
                <a:latin typeface="楷体" panose="02010609060101010101" charset="-122"/>
                <a:ea typeface="楷体" panose="02010609060101010101" charset="-122"/>
                <a:cs typeface="楷体" panose="02010609060101010101" charset="-122"/>
                <a:sym typeface="+mn-ea"/>
              </a:rPr>
              <a:t>①2020年6月1日</a:t>
            </a:r>
            <a:r>
              <a:rPr lang="en-US" altLang="zh-CN" sz="11200" b="1">
                <a:solidFill>
                  <a:srgbClr val="0000FF"/>
                </a:solidFill>
                <a:latin typeface="楷体" panose="02010609060101010101" charset="-122"/>
                <a:ea typeface="楷体" panose="02010609060101010101" charset="-122"/>
                <a:cs typeface="楷体" panose="02010609060101010101" charset="-122"/>
                <a:sym typeface="+mn-ea"/>
              </a:rPr>
              <a:t>:</a:t>
            </a:r>
            <a:r>
              <a:rPr lang="zh-CN" altLang="en-US" sz="11200" b="1">
                <a:solidFill>
                  <a:srgbClr val="FF0000"/>
                </a:solidFill>
                <a:latin typeface="楷体" panose="02010609060101010101" charset="-122"/>
                <a:ea typeface="楷体" panose="02010609060101010101" charset="-122"/>
                <a:cs typeface="楷体" panose="02010609060101010101" charset="-122"/>
                <a:sym typeface="+mn-ea"/>
              </a:rPr>
              <a:t>（何时）</a:t>
            </a:r>
            <a:r>
              <a:rPr lang="zh-CN" sz="11200" b="1">
                <a:solidFill>
                  <a:srgbClr val="0000FF"/>
                </a:solidFill>
                <a:latin typeface="楷体" panose="02010609060101010101" charset="-122"/>
                <a:ea typeface="楷体" panose="02010609060101010101" charset="-122"/>
                <a:cs typeface="楷体" panose="02010609060101010101" charset="-122"/>
                <a:sym typeface="+mn-ea"/>
              </a:rPr>
              <a:t>，②中共中央、国务院</a:t>
            </a:r>
            <a:r>
              <a:rPr lang="zh-CN" altLang="en-US" sz="11200" b="1">
                <a:solidFill>
                  <a:srgbClr val="FF0000"/>
                </a:solidFill>
                <a:latin typeface="楷体" panose="02010609060101010101" charset="-122"/>
                <a:ea typeface="楷体" panose="02010609060101010101" charset="-122"/>
                <a:cs typeface="楷体" panose="02010609060101010101" charset="-122"/>
                <a:sym typeface="+mn-ea"/>
              </a:rPr>
              <a:t>（何人）</a:t>
            </a:r>
            <a:r>
              <a:rPr lang="zh-CN" sz="11200" b="1">
                <a:solidFill>
                  <a:srgbClr val="0000FF"/>
                </a:solidFill>
                <a:latin typeface="楷体" panose="02010609060101010101" charset="-122"/>
                <a:ea typeface="楷体" panose="02010609060101010101" charset="-122"/>
                <a:cs typeface="楷体" panose="02010609060101010101" charset="-122"/>
                <a:sym typeface="+mn-ea"/>
              </a:rPr>
              <a:t>公布《海南自由贸易港建设总体方案》</a:t>
            </a:r>
            <a:r>
              <a:rPr lang="zh-CN" altLang="en-US" sz="11200" b="1">
                <a:solidFill>
                  <a:srgbClr val="FF0000"/>
                </a:solidFill>
                <a:latin typeface="楷体" panose="02010609060101010101" charset="-122"/>
                <a:ea typeface="楷体" panose="02010609060101010101" charset="-122"/>
                <a:cs typeface="楷体" panose="02010609060101010101" charset="-122"/>
                <a:sym typeface="+mn-ea"/>
              </a:rPr>
              <a:t>（何事）</a:t>
            </a:r>
            <a:r>
              <a:rPr lang="zh-CN" sz="11200" b="1">
                <a:solidFill>
                  <a:srgbClr val="0000FF"/>
                </a:solidFill>
                <a:latin typeface="楷体" panose="02010609060101010101" charset="-122"/>
                <a:ea typeface="楷体" panose="02010609060101010101" charset="-122"/>
                <a:cs typeface="楷体" panose="02010609060101010101" charset="-122"/>
                <a:sym typeface="+mn-ea"/>
              </a:rPr>
              <a:t>，③对建设海南自贸港做了全面部署和具体安排</a:t>
            </a:r>
            <a:r>
              <a:rPr lang="zh-CN" altLang="en-US" sz="11200" b="1">
                <a:solidFill>
                  <a:srgbClr val="FF0000"/>
                </a:solidFill>
                <a:latin typeface="楷体" panose="02010609060101010101" charset="-122"/>
                <a:ea typeface="楷体" panose="02010609060101010101" charset="-122"/>
                <a:cs typeface="楷体" panose="02010609060101010101" charset="-122"/>
                <a:sym typeface="+mn-ea"/>
              </a:rPr>
              <a:t>（何事）</a:t>
            </a:r>
            <a:r>
              <a:rPr lang="zh-CN" sz="11200" b="1">
                <a:solidFill>
                  <a:srgbClr val="0000FF"/>
                </a:solidFill>
                <a:latin typeface="楷体" panose="02010609060101010101" charset="-122"/>
                <a:ea typeface="楷体" panose="02010609060101010101" charset="-122"/>
                <a:cs typeface="楷体" panose="02010609060101010101" charset="-122"/>
                <a:sym typeface="+mn-ea"/>
              </a:rPr>
              <a:t>……</a:t>
            </a:r>
            <a:r>
              <a:rPr sz="11200" b="1">
                <a:solidFill>
                  <a:srgbClr val="0000FF"/>
                </a:solidFill>
                <a:latin typeface="楷体" panose="02010609060101010101" charset="-122"/>
                <a:ea typeface="楷体" panose="02010609060101010101" charset="-122"/>
                <a:cs typeface="楷体" panose="02010609060101010101" charset="-122"/>
                <a:sym typeface="+mn-ea"/>
              </a:rPr>
              <a:t>（答案</a:t>
            </a:r>
            <a:r>
              <a:rPr lang="zh-CN" sz="11200" b="1">
                <a:solidFill>
                  <a:srgbClr val="0000FF"/>
                </a:solidFill>
                <a:latin typeface="楷体" panose="02010609060101010101" charset="-122"/>
                <a:ea typeface="楷体" panose="02010609060101010101" charset="-122"/>
                <a:cs typeface="楷体" panose="02010609060101010101" charset="-122"/>
                <a:sym typeface="+mn-ea"/>
              </a:rPr>
              <a:t>含</a:t>
            </a:r>
            <a:r>
              <a:rPr sz="11200" b="1">
                <a:solidFill>
                  <a:srgbClr val="0000FF"/>
                </a:solidFill>
                <a:latin typeface="楷体" panose="02010609060101010101" charset="-122"/>
                <a:ea typeface="楷体" panose="02010609060101010101" charset="-122"/>
                <a:cs typeface="楷体" panose="02010609060101010101" charset="-122"/>
                <a:sym typeface="+mn-ea"/>
              </a:rPr>
              <a:t>三个得分点</a:t>
            </a:r>
            <a:r>
              <a:rPr lang="zh-CN" altLang="en-US" sz="11200" b="1">
                <a:solidFill>
                  <a:srgbClr val="0000FF"/>
                </a:solidFill>
                <a:latin typeface="楷体" panose="02010609060101010101" charset="-122"/>
                <a:ea typeface="楷体" panose="02010609060101010101" charset="-122"/>
                <a:cs typeface="楷体" panose="02010609060101010101" charset="-122"/>
                <a:sym typeface="+mn-ea"/>
              </a:rPr>
              <a:t>）       </a:t>
            </a:r>
            <a:r>
              <a:rPr sz="2400" b="1">
                <a:solidFill>
                  <a:schemeClr val="accent2">
                    <a:lumMod val="75000"/>
                  </a:schemeClr>
                </a:solidFill>
                <a:latin typeface="楷体" panose="02010609060101010101" charset="-122"/>
                <a:ea typeface="楷体" panose="02010609060101010101" charset="-122"/>
                <a:cs typeface="楷体" panose="02010609060101010101" charset="-122"/>
              </a:rPr>
              <a:t>  </a:t>
            </a:r>
            <a:r>
              <a:rPr lang="zh-CN" altLang="en-US" sz="11200" b="1">
                <a:solidFill>
                  <a:schemeClr val="tx1">
                    <a:lumMod val="95000"/>
                    <a:lumOff val="5000"/>
                  </a:schemeClr>
                </a:solidFill>
                <a:latin typeface="楷体" panose="02010609060101010101" charset="-122"/>
                <a:ea typeface="楷体" panose="02010609060101010101" charset="-122"/>
                <a:cs typeface="楷体" panose="02010609060101010101" charset="-122"/>
              </a:rPr>
              <a:t>            </a:t>
            </a:r>
            <a:endParaRPr sz="11200" b="1">
              <a:solidFill>
                <a:srgbClr val="0000CC"/>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0" name="标题 1"/>
          <p:cNvSpPr>
            <a:spLocks noGrp="1"/>
          </p:cNvSpPr>
          <p:nvPr>
            <p:ph type="title"/>
          </p:nvPr>
        </p:nvSpPr>
        <p:spPr>
          <a:xfrm>
            <a:off x="692785" y="228600"/>
            <a:ext cx="7790815" cy="1143000"/>
          </a:xfrm>
        </p:spPr>
        <p:txBody>
          <a:bodyPr>
            <a:normAutofit/>
          </a:bodyPr>
          <a:lstStyle/>
          <a:p>
            <a:pPr algn="ct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【2020年高考新课标</a:t>
            </a:r>
            <a:r>
              <a:rPr 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Ⅲ</a:t>
            </a: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卷】</a:t>
            </a:r>
            <a:endParaRPr lang="zh-CN" alt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endParaRPr>
          </a:p>
        </p:txBody>
      </p:sp>
      <p:sp>
        <p:nvSpPr>
          <p:cNvPr id="1048601" name="内容占位符 2"/>
          <p:cNvSpPr>
            <a:spLocks noGrp="1"/>
          </p:cNvSpPr>
          <p:nvPr>
            <p:ph idx="1"/>
          </p:nvPr>
        </p:nvSpPr>
        <p:spPr>
          <a:xfrm>
            <a:off x="877570" y="1370965"/>
            <a:ext cx="7961630" cy="2220595"/>
          </a:xfrm>
        </p:spPr>
        <p:txBody>
          <a:bodyPr>
            <a:normAutofit/>
          </a:bodyPr>
          <a:lstStyle/>
          <a:p>
            <a:pPr marL="0" indent="0">
              <a:buFont typeface="Wingdings" panose="05000000000000000000" pitchFamily="2" charset="2"/>
              <a:buNone/>
            </a:pPr>
            <a:r>
              <a:rPr lang="en-US" sz="2400" b="1">
                <a:solidFill>
                  <a:schemeClr val="tx1"/>
                </a:solidFill>
                <a:latin typeface="楷体" panose="02010609060101010101" charset="-122"/>
                <a:ea typeface="楷体" panose="02010609060101010101" charset="-122"/>
                <a:cs typeface="楷体" panose="02010609060101010101" charset="-122"/>
              </a:rPr>
              <a:t>  </a:t>
            </a:r>
            <a:r>
              <a:rPr b="1">
                <a:solidFill>
                  <a:schemeClr val="tx1"/>
                </a:solidFill>
                <a:latin typeface="楷体" panose="02010609060101010101" charset="-122"/>
                <a:ea typeface="楷体" panose="02010609060101010101" charset="-122"/>
                <a:cs typeface="楷体" panose="02010609060101010101" charset="-122"/>
              </a:rPr>
              <a:t> </a:t>
            </a:r>
            <a:r>
              <a:rPr lang="zh-CN" b="1">
                <a:solidFill>
                  <a:srgbClr val="0000CC"/>
                </a:solidFill>
                <a:latin typeface="楷体" panose="02010609060101010101" charset="-122"/>
                <a:ea typeface="楷体" panose="02010609060101010101" charset="-122"/>
                <a:cs typeface="楷体" panose="02010609060101010101" charset="-122"/>
              </a:rPr>
              <a:t>【导语】</a:t>
            </a:r>
            <a:r>
              <a:rPr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2020年6月3日，国资委召开中央企业助力湖北疫后重振发展视频会议。 </a:t>
            </a:r>
            <a:endParaRPr b="1">
              <a:solidFill>
                <a:srgbClr val="0000CC"/>
              </a:solidFill>
              <a:latin typeface="楷体" panose="02010609060101010101" charset="-122"/>
              <a:ea typeface="楷体" panose="02010609060101010101" charset="-122"/>
              <a:cs typeface="楷体" panose="02010609060101010101"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2" name="文本框 1"/>
          <p:cNvSpPr txBox="1"/>
          <p:nvPr/>
        </p:nvSpPr>
        <p:spPr>
          <a:xfrm>
            <a:off x="693420" y="2711450"/>
            <a:ext cx="7727315" cy="2061210"/>
          </a:xfrm>
          <a:prstGeom prst="rect">
            <a:avLst/>
          </a:prstGeom>
          <a:noFill/>
        </p:spPr>
        <p:txBody>
          <a:bodyPr wrap="square" rtlCol="0" anchor="t">
            <a:spAutoFit/>
          </a:bodyPr>
          <a:lstStyle/>
          <a:p>
            <a:r>
              <a:rPr lang="zh-CN" sz="2400" b="1">
                <a:solidFill>
                  <a:schemeClr val="bg1">
                    <a:lumMod val="50000"/>
                  </a:schemeClr>
                </a:solidFill>
                <a:latin typeface="楷体" panose="02010609060101010101" charset="-122"/>
                <a:ea typeface="楷体" panose="02010609060101010101" charset="-122"/>
                <a:cs typeface="楷体" panose="02010609060101010101" charset="-122"/>
                <a:sym typeface="+mn-ea"/>
              </a:rPr>
              <a:t> </a:t>
            </a:r>
            <a:r>
              <a:rPr lang="zh-CN" sz="3200" b="1">
                <a:solidFill>
                  <a:schemeClr val="bg1">
                    <a:lumMod val="50000"/>
                  </a:schemeClr>
                </a:solidFill>
                <a:latin typeface="楷体" panose="02010609060101010101" charset="-122"/>
                <a:ea typeface="楷体" panose="02010609060101010101" charset="-122"/>
                <a:cs typeface="楷体" panose="02010609060101010101" charset="-122"/>
                <a:sym typeface="+mn-ea"/>
              </a:rPr>
              <a:t>【导语压缩答案】</a:t>
            </a:r>
            <a:r>
              <a:rPr sz="3200" b="1">
                <a:solidFill>
                  <a:schemeClr val="tx2"/>
                </a:solidFill>
                <a:latin typeface="楷体" panose="02010609060101010101" charset="-122"/>
                <a:ea typeface="楷体" panose="02010609060101010101" charset="-122"/>
                <a:cs typeface="楷体" panose="02010609060101010101" charset="-122"/>
                <a:sym typeface="+mn-ea"/>
              </a:rPr>
              <a:t>①2020年6月3日</a:t>
            </a:r>
            <a:r>
              <a:rPr lang="zh-CN" altLang="en-US"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（何时）</a:t>
            </a:r>
            <a:r>
              <a:rPr sz="3200" b="1">
                <a:solidFill>
                  <a:schemeClr val="tx2"/>
                </a:solidFill>
                <a:latin typeface="楷体" panose="02010609060101010101" charset="-122"/>
                <a:ea typeface="楷体" panose="02010609060101010101" charset="-122"/>
                <a:cs typeface="楷体" panose="02010609060101010101" charset="-122"/>
                <a:sym typeface="+mn-ea"/>
              </a:rPr>
              <a:t>，②国资委</a:t>
            </a:r>
            <a:r>
              <a:rPr lang="zh-CN"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（何人）</a:t>
            </a:r>
            <a:r>
              <a:rPr sz="3200" b="1">
                <a:solidFill>
                  <a:schemeClr val="tx2"/>
                </a:solidFill>
                <a:latin typeface="楷体" panose="02010609060101010101" charset="-122"/>
                <a:ea typeface="楷体" panose="02010609060101010101" charset="-122"/>
                <a:cs typeface="楷体" panose="02010609060101010101" charset="-122"/>
                <a:sym typeface="+mn-ea"/>
              </a:rPr>
              <a:t>召开中央企业助力湖北疫后重振发展视频会议</a:t>
            </a:r>
            <a:r>
              <a:rPr lang="zh-CN"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（何事）</a:t>
            </a:r>
            <a:r>
              <a:rPr sz="3200" b="1">
                <a:solidFill>
                  <a:schemeClr val="tx2"/>
                </a:solidFill>
                <a:latin typeface="楷体" panose="02010609060101010101" charset="-122"/>
                <a:ea typeface="楷体" panose="02010609060101010101" charset="-122"/>
                <a:cs typeface="楷体" panose="02010609060101010101" charset="-122"/>
                <a:sym typeface="+mn-ea"/>
              </a:rPr>
              <a:t>……</a:t>
            </a:r>
            <a:r>
              <a:rPr sz="3200" b="1">
                <a:solidFill>
                  <a:srgbClr val="0000CC"/>
                </a:solidFill>
                <a:latin typeface="楷体" panose="02010609060101010101" charset="-122"/>
                <a:ea typeface="楷体" panose="02010609060101010101" charset="-122"/>
                <a:cs typeface="楷体" panose="02010609060101010101" charset="-122"/>
                <a:sym typeface="+mn-ea"/>
              </a:rPr>
              <a:t>（答案</a:t>
            </a:r>
            <a:r>
              <a:rPr lang="zh-CN" sz="3200" b="1">
                <a:solidFill>
                  <a:srgbClr val="0000CC"/>
                </a:solidFill>
                <a:latin typeface="楷体" panose="02010609060101010101" charset="-122"/>
                <a:ea typeface="楷体" panose="02010609060101010101" charset="-122"/>
                <a:cs typeface="楷体" panose="02010609060101010101" charset="-122"/>
                <a:sym typeface="+mn-ea"/>
              </a:rPr>
              <a:t>含两</a:t>
            </a:r>
            <a:r>
              <a:rPr sz="3200" b="1">
                <a:solidFill>
                  <a:srgbClr val="0000CC"/>
                </a:solidFill>
                <a:latin typeface="楷体" panose="02010609060101010101" charset="-122"/>
                <a:ea typeface="楷体" panose="02010609060101010101" charset="-122"/>
                <a:cs typeface="楷体" panose="02010609060101010101" charset="-122"/>
                <a:sym typeface="+mn-ea"/>
              </a:rPr>
              <a:t>个得分点） </a:t>
            </a:r>
            <a:endParaRPr lang="zh-CN" altLang="en-US" sz="320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0" name="标题 1"/>
          <p:cNvSpPr>
            <a:spLocks noGrp="1"/>
          </p:cNvSpPr>
          <p:nvPr>
            <p:ph type="title"/>
          </p:nvPr>
        </p:nvSpPr>
        <p:spPr/>
        <p:txBody>
          <a:bodyPr>
            <a:normAutofit/>
          </a:bodyPr>
          <a:lstStyle/>
          <a:p>
            <a:pPr algn="ct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【2020年高考新课标</a:t>
            </a:r>
            <a:r>
              <a:rPr 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Ⅲ</a:t>
            </a:r>
            <a:r>
              <a:rPr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rPr>
              <a:t>卷】</a:t>
            </a:r>
            <a:endParaRPr lang="zh-CN" altLang="en-US" sz="3300" b="1">
              <a:solidFill>
                <a:schemeClr val="tx1">
                  <a:lumMod val="95000"/>
                  <a:lumOff val="5000"/>
                </a:schemeClr>
              </a:solidFill>
              <a:latin typeface="楷体" panose="02010609060101010101" charset="-122"/>
              <a:ea typeface="楷体" panose="02010609060101010101" charset="-122"/>
              <a:cs typeface="楷体" panose="02010609060101010101" charset="-122"/>
              <a:sym typeface="+mn-ea"/>
            </a:endParaRPr>
          </a:p>
        </p:txBody>
      </p:sp>
      <p:sp>
        <p:nvSpPr>
          <p:cNvPr id="1048601" name="内容占位符 2"/>
          <p:cNvSpPr>
            <a:spLocks noGrp="1"/>
          </p:cNvSpPr>
          <p:nvPr>
            <p:ph idx="1"/>
          </p:nvPr>
        </p:nvSpPr>
        <p:spPr>
          <a:xfrm>
            <a:off x="917893" y="1221899"/>
            <a:ext cx="7664291" cy="1220153"/>
          </a:xfrm>
        </p:spPr>
        <p:txBody>
          <a:bodyPr>
            <a:normAutofit fontScale="90000"/>
          </a:bodyPr>
          <a:lstStyle/>
          <a:p>
            <a:pPr marL="0" indent="0">
              <a:buFont typeface="Wingdings" panose="05000000000000000000" pitchFamily="2" charset="2"/>
              <a:buNone/>
            </a:pPr>
            <a:r>
              <a:rPr lang="en-US" sz="2400" b="1">
                <a:solidFill>
                  <a:schemeClr val="tx1"/>
                </a:solidFill>
                <a:latin typeface="楷体" panose="02010609060101010101" charset="-122"/>
                <a:ea typeface="楷体" panose="02010609060101010101" charset="-122"/>
                <a:cs typeface="楷体" panose="02010609060101010101" charset="-122"/>
              </a:rPr>
              <a:t>  </a:t>
            </a:r>
            <a:r>
              <a:rPr sz="2400" b="1">
                <a:solidFill>
                  <a:schemeClr val="tx1"/>
                </a:solidFill>
                <a:latin typeface="楷体" panose="02010609060101010101" charset="-122"/>
                <a:ea typeface="楷体" panose="02010609060101010101" charset="-122"/>
                <a:cs typeface="楷体" panose="02010609060101010101" charset="-122"/>
              </a:rPr>
              <a:t> </a:t>
            </a:r>
            <a:r>
              <a:rPr lang="zh-CN" b="1">
                <a:solidFill>
                  <a:srgbClr val="0000CC"/>
                </a:solidFill>
                <a:latin typeface="楷体" panose="02010609060101010101" charset="-122"/>
                <a:ea typeface="楷体" panose="02010609060101010101" charset="-122"/>
                <a:cs typeface="楷体" panose="02010609060101010101" charset="-122"/>
              </a:rPr>
              <a:t>【导语】</a:t>
            </a:r>
            <a:r>
              <a:rPr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2020年6月3日，国资委召开中央企业助力湖北疫后重振发展视频会议。 </a:t>
            </a:r>
            <a:endParaRPr b="1">
              <a:solidFill>
                <a:srgbClr val="0000CC"/>
              </a:solidFill>
              <a:latin typeface="楷体" panose="02010609060101010101" charset="-122"/>
              <a:ea typeface="楷体" panose="02010609060101010101" charset="-122"/>
              <a:cs typeface="楷体" panose="02010609060101010101" charset="-122"/>
            </a:endParaRPr>
          </a:p>
        </p:txBody>
      </p:sp>
      <p:sp>
        <p:nvSpPr>
          <p:cNvPr id="1048602"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2" name="文本框 1"/>
          <p:cNvSpPr txBox="1"/>
          <p:nvPr/>
        </p:nvSpPr>
        <p:spPr>
          <a:xfrm>
            <a:off x="739934" y="2558415"/>
            <a:ext cx="8021479" cy="2061210"/>
          </a:xfrm>
          <a:prstGeom prst="rect">
            <a:avLst/>
          </a:prstGeom>
          <a:noFill/>
        </p:spPr>
        <p:txBody>
          <a:bodyPr wrap="square" rtlCol="0" anchor="t">
            <a:spAutoFit/>
          </a:bodyPr>
          <a:lstStyle/>
          <a:p>
            <a:r>
              <a:rPr lang="zh-CN" sz="2400" b="1">
                <a:solidFill>
                  <a:schemeClr val="bg1">
                    <a:lumMod val="50000"/>
                  </a:schemeClr>
                </a:solidFill>
                <a:latin typeface="楷体" panose="02010609060101010101" charset="-122"/>
                <a:ea typeface="楷体" panose="02010609060101010101" charset="-122"/>
                <a:cs typeface="楷体" panose="02010609060101010101" charset="-122"/>
                <a:sym typeface="+mn-ea"/>
              </a:rPr>
              <a:t> </a:t>
            </a:r>
            <a:r>
              <a:rPr lang="zh-CN" sz="3200" b="1">
                <a:solidFill>
                  <a:schemeClr val="bg1">
                    <a:lumMod val="50000"/>
                  </a:schemeClr>
                </a:solidFill>
                <a:latin typeface="楷体" panose="02010609060101010101" charset="-122"/>
                <a:ea typeface="楷体" panose="02010609060101010101" charset="-122"/>
                <a:cs typeface="楷体" panose="02010609060101010101" charset="-122"/>
                <a:sym typeface="+mn-ea"/>
              </a:rPr>
              <a:t>【导语压缩答案】</a:t>
            </a:r>
            <a:r>
              <a:rPr sz="3200" b="1">
                <a:solidFill>
                  <a:schemeClr val="tx2"/>
                </a:solidFill>
                <a:latin typeface="楷体" panose="02010609060101010101" charset="-122"/>
                <a:ea typeface="楷体" panose="02010609060101010101" charset="-122"/>
                <a:cs typeface="楷体" panose="02010609060101010101" charset="-122"/>
                <a:sym typeface="+mn-ea"/>
              </a:rPr>
              <a:t>①2020年6月3日</a:t>
            </a:r>
            <a:r>
              <a:rPr lang="zh-CN" altLang="en-US"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（何时）</a:t>
            </a:r>
            <a:r>
              <a:rPr sz="3200" b="1">
                <a:solidFill>
                  <a:schemeClr val="tx2"/>
                </a:solidFill>
                <a:latin typeface="楷体" panose="02010609060101010101" charset="-122"/>
                <a:ea typeface="楷体" panose="02010609060101010101" charset="-122"/>
                <a:cs typeface="楷体" panose="02010609060101010101" charset="-122"/>
                <a:sym typeface="+mn-ea"/>
              </a:rPr>
              <a:t>，②国资委</a:t>
            </a:r>
            <a:r>
              <a:rPr lang="zh-CN"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（何人）</a:t>
            </a:r>
            <a:r>
              <a:rPr sz="3200" b="1">
                <a:solidFill>
                  <a:schemeClr val="tx2"/>
                </a:solidFill>
                <a:latin typeface="楷体" panose="02010609060101010101" charset="-122"/>
                <a:ea typeface="楷体" panose="02010609060101010101" charset="-122"/>
                <a:cs typeface="楷体" panose="02010609060101010101" charset="-122"/>
                <a:sym typeface="+mn-ea"/>
              </a:rPr>
              <a:t>召开中央企业助力湖北疫后重振发展视频会议</a:t>
            </a:r>
            <a:r>
              <a:rPr lang="zh-CN" sz="3200" b="1">
                <a:solidFill>
                  <a:schemeClr val="accent2">
                    <a:lumMod val="75000"/>
                  </a:schemeClr>
                </a:solidFill>
                <a:latin typeface="楷体" panose="02010609060101010101" charset="-122"/>
                <a:ea typeface="楷体" panose="02010609060101010101" charset="-122"/>
                <a:cs typeface="楷体" panose="02010609060101010101" charset="-122"/>
                <a:sym typeface="+mn-ea"/>
              </a:rPr>
              <a:t>（何事）</a:t>
            </a:r>
            <a:r>
              <a:rPr sz="3200" b="1">
                <a:solidFill>
                  <a:schemeClr val="tx2"/>
                </a:solidFill>
                <a:latin typeface="楷体" panose="02010609060101010101" charset="-122"/>
                <a:ea typeface="楷体" panose="02010609060101010101" charset="-122"/>
                <a:cs typeface="楷体" panose="02010609060101010101" charset="-122"/>
                <a:sym typeface="+mn-ea"/>
              </a:rPr>
              <a:t>……</a:t>
            </a:r>
            <a:r>
              <a:rPr sz="3200" b="1">
                <a:solidFill>
                  <a:srgbClr val="0000CC"/>
                </a:solidFill>
                <a:latin typeface="楷体" panose="02010609060101010101" charset="-122"/>
                <a:ea typeface="楷体" panose="02010609060101010101" charset="-122"/>
                <a:cs typeface="楷体" panose="02010609060101010101" charset="-122"/>
                <a:sym typeface="+mn-ea"/>
              </a:rPr>
              <a:t>（答案</a:t>
            </a:r>
            <a:r>
              <a:rPr lang="zh-CN" sz="3200" b="1">
                <a:solidFill>
                  <a:srgbClr val="0000CC"/>
                </a:solidFill>
                <a:latin typeface="楷体" panose="02010609060101010101" charset="-122"/>
                <a:ea typeface="楷体" panose="02010609060101010101" charset="-122"/>
                <a:cs typeface="楷体" panose="02010609060101010101" charset="-122"/>
                <a:sym typeface="+mn-ea"/>
              </a:rPr>
              <a:t>含两</a:t>
            </a:r>
            <a:r>
              <a:rPr sz="3200" b="1">
                <a:solidFill>
                  <a:srgbClr val="0000CC"/>
                </a:solidFill>
                <a:latin typeface="楷体" panose="02010609060101010101" charset="-122"/>
                <a:ea typeface="楷体" panose="02010609060101010101" charset="-122"/>
                <a:cs typeface="楷体" panose="02010609060101010101" charset="-122"/>
                <a:sym typeface="+mn-ea"/>
              </a:rPr>
              <a:t>个得分点） </a:t>
            </a:r>
            <a:endParaRPr lang="zh-CN" altLang="en-US" sz="3200"/>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298450" y="690880"/>
            <a:ext cx="7842885" cy="5628005"/>
          </a:xfrm>
        </p:spPr>
        <p:txBody>
          <a:bodyPr>
            <a:normAutofit fontScale="25000"/>
          </a:bodyPr>
          <a:lstStyle/>
          <a:p>
            <a:r>
              <a:rPr 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2、</a:t>
            </a:r>
            <a:r>
              <a:rPr 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新闻</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主体和</a:t>
            </a:r>
            <a:r>
              <a:rPr 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背景</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的压缩 </a:t>
            </a:r>
            <a:endParaRPr lang="en-US" sz="12000" b="1">
              <a:solidFill>
                <a:schemeClr val="tx1">
                  <a:lumMod val="95000"/>
                  <a:lumOff val="5000"/>
                </a:schemeClr>
              </a:solidFill>
              <a:latin typeface="+mn-ea"/>
              <a:ea typeface="+mn-ea"/>
            </a:endParaRPr>
          </a:p>
          <a:p>
            <a:r>
              <a:rPr lang="en-US" sz="12000" b="1">
                <a:solidFill>
                  <a:schemeClr val="tx1">
                    <a:lumMod val="95000"/>
                    <a:lumOff val="5000"/>
                  </a:schemeClr>
                </a:solidFill>
                <a:latin typeface="+mn-ea"/>
                <a:ea typeface="+mn-ea"/>
              </a:rPr>
              <a:t> </a:t>
            </a:r>
            <a:r>
              <a:rPr sz="12000" b="1"/>
              <a:t>新闻</a:t>
            </a:r>
            <a:r>
              <a:rPr lang="zh-CN" sz="12000" b="1"/>
              <a:t>主体和</a:t>
            </a:r>
            <a:r>
              <a:rPr sz="12000" b="1"/>
              <a:t>背景部分，是对新闻内容的补充，相对于导语，这一部分内容</a:t>
            </a:r>
            <a:r>
              <a:rPr lang="zh-CN" sz="12000" b="1"/>
              <a:t>相对次要</a:t>
            </a:r>
            <a:r>
              <a:rPr sz="12000" b="1"/>
              <a:t>，压缩时要抓住关键信息。</a:t>
            </a:r>
            <a:endParaRPr sz="12000" b="1"/>
          </a:p>
          <a:p>
            <a:r>
              <a:rPr lang="zh-CN" altLang="en-US" sz="120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en-US" sz="120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分清主次</a:t>
            </a:r>
            <a:endParaRPr lang="en-US" sz="12000" b="1">
              <a:solidFill>
                <a:schemeClr val="tx1">
                  <a:lumMod val="95000"/>
                  <a:lumOff val="5000"/>
                </a:schemeClr>
              </a:solidFill>
              <a:latin typeface="+mn-ea"/>
              <a:ea typeface="+mn-ea"/>
            </a:endParaRPr>
          </a:p>
          <a:p>
            <a:r>
              <a:rPr lang="zh-CN" altLang="en-US" sz="12000" b="1">
                <a:solidFill>
                  <a:schemeClr val="tx1">
                    <a:lumMod val="95000"/>
                    <a:lumOff val="5000"/>
                  </a:schemeClr>
                </a:solidFill>
                <a:latin typeface="+mn-ea"/>
                <a:sym typeface="+mn-ea"/>
              </a:rPr>
              <a:t>关键信息的分布点：</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导语</a:t>
            </a:r>
            <a:r>
              <a:rPr lang="en-US" altLang="zh-CN"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主体</a:t>
            </a:r>
            <a:r>
              <a:rPr lang="en-US" altLang="zh-CN"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&gt;</a:t>
            </a:r>
            <a:r>
              <a:rPr lang="zh-CN" alt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背景</a:t>
            </a:r>
            <a:endParaRPr lang="en-US"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r>
              <a:rPr sz="12000" b="1">
                <a:sym typeface="+mn-ea"/>
              </a:rPr>
              <a:t>压缩语段是相对关键信息而言的。次要信息也是相对主要信息而言的</a:t>
            </a:r>
            <a:r>
              <a:rPr lang="zh-CN" sz="12000" b="1">
                <a:sym typeface="+mn-ea"/>
              </a:rPr>
              <a:t>。</a:t>
            </a:r>
            <a:r>
              <a:rPr sz="12000" b="1">
                <a:gradFill>
                  <a:gsLst>
                    <a:gs pos="0">
                      <a:srgbClr val="E30000"/>
                    </a:gs>
                    <a:gs pos="100000">
                      <a:srgbClr val="760303"/>
                    </a:gs>
                  </a:gsLst>
                  <a:lin scaled="0"/>
                </a:gradFill>
                <a:sym typeface="+mn-ea"/>
              </a:rPr>
              <a:t>在字数要求范围内，先主要，再次要</a:t>
            </a:r>
            <a:r>
              <a:rPr sz="12000" b="1">
                <a:sym typeface="+mn-ea"/>
              </a:rPr>
              <a:t>。字数超标，则再来删除相对次要的内容。</a:t>
            </a:r>
            <a:endParaRPr sz="12000" b="1"/>
          </a:p>
          <a:p>
            <a:endParaRPr sz="12000" b="1">
              <a:solidFill>
                <a:srgbClr val="0000CC"/>
              </a:solidFill>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Tree>
  </p:cSld>
  <p:clrMapOvr>
    <a:masterClrMapping/>
  </p:clrMapOvr>
  <p:transition>
    <p:randomBa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518160" y="367665"/>
            <a:ext cx="8331200" cy="5774690"/>
          </a:xfrm>
        </p:spPr>
        <p:txBody>
          <a:bodyPr>
            <a:normAutofit fontScale="25000"/>
          </a:bodyPr>
          <a:lstStyle/>
          <a:p>
            <a:pPr marL="0" indent="0" latinLnBrk="0">
              <a:lnSpc>
                <a:spcPct val="150000"/>
              </a:lnSpc>
              <a:spcBef>
                <a:spcPct val="0"/>
              </a:spcBef>
            </a:pPr>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66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0665" b="1">
                <a:solidFill>
                  <a:srgbClr val="0000CC"/>
                </a:solidFill>
                <a:latin typeface="楷体" panose="02010609060101010101" charset="-122"/>
                <a:ea typeface="楷体" panose="02010609060101010101" charset="-122"/>
                <a:sym typeface="+mn-ea"/>
              </a:rPr>
              <a:t>2020年高考新课标Ⅰ卷 </a:t>
            </a:r>
            <a:r>
              <a:rPr lang="zh-CN" sz="10665" b="1">
                <a:solidFill>
                  <a:schemeClr val="bg1">
                    <a:lumMod val="50000"/>
                  </a:schemeClr>
                </a:solidFill>
                <a:latin typeface="黑体" panose="02010609060101010101" pitchFamily="49" charset="-122"/>
                <a:ea typeface="黑体" panose="02010609060101010101" pitchFamily="49" charset="-122"/>
                <a:sym typeface="+mn-ea"/>
              </a:rPr>
              <a:t>找出主要信息</a:t>
            </a:r>
            <a:endParaRPr lang="zh-CN" sz="10665" b="1">
              <a:solidFill>
                <a:schemeClr val="bg1">
                  <a:lumMod val="50000"/>
                </a:schemeClr>
              </a:solidFill>
              <a:latin typeface="黑体" panose="02010609060101010101" pitchFamily="49" charset="-122"/>
              <a:ea typeface="黑体" panose="02010609060101010101" pitchFamily="49" charset="-122"/>
              <a:sym typeface="+mn-ea"/>
            </a:endParaRPr>
          </a:p>
          <a:p>
            <a:pPr marL="0" indent="0" latinLnBrk="0">
              <a:lnSpc>
                <a:spcPct val="150000"/>
              </a:lnSpc>
              <a:spcBef>
                <a:spcPct val="0"/>
              </a:spcBef>
            </a:pPr>
            <a:r>
              <a:rPr lang="zh-CN" sz="10665"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【主体】</a:t>
            </a:r>
            <a:r>
              <a:rPr sz="10665" b="1">
                <a:latin typeface="微软雅黑" panose="020b0503020204020204" pitchFamily="34" charset="-122"/>
                <a:ea typeface="微软雅黑" panose="020b0503020204020204" pitchFamily="34" charset="-122"/>
                <a:cs typeface="微软雅黑" panose="020b0503020204020204" pitchFamily="34" charset="-122"/>
              </a:rPr>
              <a:t>备受关注的中国首次火星探测任务名称、任务标识在启动仪式上公布。中国行星探测任务被命名为“天问系列”，首次火星探测任务被命名为“天问一号”，后续行星任务将依次编号。</a:t>
            </a:r>
            <a:r>
              <a:rPr lang="zh-CN" sz="10665" b="1" i="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【背景】</a:t>
            </a:r>
            <a:r>
              <a:rPr sz="10665" b="1">
                <a:latin typeface="微软雅黑" panose="020b0503020204020204" pitchFamily="34" charset="-122"/>
                <a:ea typeface="微软雅黑" panose="020b0503020204020204" pitchFamily="34" charset="-122"/>
                <a:cs typeface="微软雅黑" panose="020b0503020204020204" pitchFamily="34" charset="-122"/>
              </a:rPr>
              <a:t>据介绍，该名称源于屈原长诗《天问》，体现了探索自然和宇宙空间的文化传承，寓意追求科技创新永无止境。而象征“揽星九天”的任务标识，展现出中国航天开放合作的理念与态度。</a:t>
            </a:r>
            <a:endParaRPr sz="10665"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598">
                                            <p:txEl>
                                              <p:pRg st="1" end="1"/>
                                            </p:txEl>
                                          </p:spTgt>
                                        </p:tgtEl>
                                        <p:attrNameLst>
                                          <p:attrName>style.visibility</p:attrName>
                                        </p:attrNameLst>
                                      </p:cBhvr>
                                      <p:to>
                                        <p:strVal val="visible"/>
                                      </p:to>
                                    </p:set>
                                    <p:anim calcmode="lin" valueType="num">
                                      <p:cBhvr additive="base">
                                        <p:cTn id="13" dur="500" fill="hold"/>
                                        <p:tgtEl>
                                          <p:spTgt spid="10485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859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1"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p:txBody>
          <a:bodyPr>
            <a:normAutofit/>
          </a:bodyPr>
          <a:lstStyle/>
          <a:p>
            <a:pPr algn="ctr"/>
            <a:r>
              <a:rPr lang="zh-CN" altLang="en-US" sz="3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sym typeface="+mn-ea"/>
              </a:rPr>
              <a:t>先找出主要信息</a:t>
            </a:r>
            <a:endParaRPr lang="en-US"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179070" y="1371600"/>
            <a:ext cx="8758555" cy="5099685"/>
          </a:xfrm>
        </p:spPr>
        <p:txBody>
          <a:bodyPr>
            <a:normAutofit fontScale="25000"/>
          </a:bodyPr>
          <a:lstStyle/>
          <a:p>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2800" b="1">
                <a:latin typeface="微软雅黑" panose="020b0503020204020204" pitchFamily="34" charset="-122"/>
                <a:ea typeface="微软雅黑" panose="020b0503020204020204" pitchFamily="34" charset="-122"/>
                <a:cs typeface="微软雅黑" panose="020b0503020204020204" pitchFamily="34" charset="-122"/>
              </a:rPr>
              <a:t>备受关注的</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中国首次火星探测任务名称、任务标识</a:t>
            </a:r>
            <a:r>
              <a:rPr sz="12800" b="1">
                <a:latin typeface="微软雅黑" panose="020b0503020204020204" pitchFamily="34" charset="-122"/>
                <a:ea typeface="微软雅黑" panose="020b0503020204020204" pitchFamily="34" charset="-122"/>
                <a:cs typeface="微软雅黑" panose="020b0503020204020204" pitchFamily="34" charset="-122"/>
              </a:rPr>
              <a:t>在启动仪式上公布。中国行星探测任务</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被命名为“天问系列”</a:t>
            </a:r>
            <a:r>
              <a:rPr sz="12800" b="1">
                <a:latin typeface="微软雅黑" panose="020b0503020204020204" pitchFamily="34" charset="-122"/>
                <a:ea typeface="微软雅黑" panose="020b0503020204020204" pitchFamily="34" charset="-122"/>
                <a:cs typeface="微软雅黑" panose="020b0503020204020204" pitchFamily="34" charset="-122"/>
              </a:rPr>
              <a:t>，首次火星</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探测任务被命名为“天问一号”</a:t>
            </a:r>
            <a:r>
              <a:rPr sz="12800" b="1">
                <a:latin typeface="微软雅黑" panose="020b0503020204020204" pitchFamily="34" charset="-122"/>
                <a:ea typeface="微软雅黑" panose="020b0503020204020204" pitchFamily="34" charset="-122"/>
                <a:cs typeface="微软雅黑" panose="020b0503020204020204" pitchFamily="34" charset="-122"/>
              </a:rPr>
              <a:t>，后续行星任务将依次编号。据介绍，该</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名称源于</a:t>
            </a:r>
            <a:r>
              <a:rPr sz="12800" b="1">
                <a:latin typeface="微软雅黑" panose="020b0503020204020204" pitchFamily="34" charset="-122"/>
                <a:ea typeface="微软雅黑" panose="020b0503020204020204" pitchFamily="34" charset="-122"/>
                <a:cs typeface="微软雅黑" panose="020b0503020204020204" pitchFamily="34" charset="-122"/>
              </a:rPr>
              <a:t>屈原长诗</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《天问》</a:t>
            </a:r>
            <a:r>
              <a:rPr sz="12800" b="1">
                <a:latin typeface="微软雅黑" panose="020b0503020204020204" pitchFamily="34" charset="-122"/>
                <a:ea typeface="微软雅黑" panose="020b0503020204020204" pitchFamily="34" charset="-122"/>
                <a:cs typeface="微软雅黑" panose="020b0503020204020204" pitchFamily="34" charset="-122"/>
              </a:rPr>
              <a:t>，</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体现了</a:t>
            </a:r>
            <a:r>
              <a:rPr sz="12800" b="1">
                <a:latin typeface="微软雅黑" panose="020b0503020204020204" pitchFamily="34" charset="-122"/>
                <a:ea typeface="微软雅黑" panose="020b0503020204020204" pitchFamily="34" charset="-122"/>
                <a:cs typeface="微软雅黑" panose="020b0503020204020204" pitchFamily="34" charset="-122"/>
              </a:rPr>
              <a:t>探索自然和宇宙空间的</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文化传承</a:t>
            </a:r>
            <a:r>
              <a:rPr sz="12800" b="1">
                <a:latin typeface="微软雅黑" panose="020b0503020204020204" pitchFamily="34" charset="-122"/>
                <a:ea typeface="微软雅黑" panose="020b0503020204020204" pitchFamily="34" charset="-122"/>
                <a:cs typeface="微软雅黑" panose="020b0503020204020204" pitchFamily="34" charset="-122"/>
              </a:rPr>
              <a:t>，</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寓意追求</a:t>
            </a:r>
            <a:r>
              <a:rPr sz="12800" b="1">
                <a:latin typeface="微软雅黑" panose="020b0503020204020204" pitchFamily="34" charset="-122"/>
                <a:ea typeface="微软雅黑" panose="020b0503020204020204" pitchFamily="34" charset="-122"/>
                <a:cs typeface="微软雅黑" panose="020b0503020204020204" pitchFamily="34" charset="-122"/>
              </a:rPr>
              <a:t>科技创新</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永无止境</a:t>
            </a:r>
            <a:r>
              <a:rPr sz="12800" b="1">
                <a:latin typeface="微软雅黑" panose="020b0503020204020204" pitchFamily="34" charset="-122"/>
                <a:ea typeface="微软雅黑" panose="020b0503020204020204" pitchFamily="34" charset="-122"/>
                <a:cs typeface="微软雅黑" panose="020b0503020204020204" pitchFamily="34" charset="-122"/>
              </a:rPr>
              <a:t>。而象征</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“揽星九天”的任务标识</a:t>
            </a:r>
            <a:r>
              <a:rPr sz="12800" b="1">
                <a:latin typeface="微软雅黑" panose="020b0503020204020204" pitchFamily="34" charset="-122"/>
                <a:ea typeface="微软雅黑" panose="020b0503020204020204" pitchFamily="34" charset="-122"/>
                <a:cs typeface="微软雅黑" panose="020b0503020204020204" pitchFamily="34" charset="-122"/>
              </a:rPr>
              <a:t>，</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展现出中国航天</a:t>
            </a:r>
            <a:r>
              <a:rPr sz="12800" b="1">
                <a:latin typeface="微软雅黑" panose="020b0503020204020204" pitchFamily="34" charset="-122"/>
                <a:ea typeface="微软雅黑" panose="020b0503020204020204" pitchFamily="34" charset="-122"/>
                <a:cs typeface="微软雅黑" panose="020b0503020204020204" pitchFamily="34" charset="-122"/>
              </a:rPr>
              <a:t>开放合作的</a:t>
            </a:r>
            <a:r>
              <a:rPr sz="128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理念与态度</a:t>
            </a:r>
            <a:r>
              <a:rPr sz="12800" b="1">
                <a:latin typeface="微软雅黑" panose="020b0503020204020204" pitchFamily="34" charset="-122"/>
                <a:ea typeface="微软雅黑" panose="020b0503020204020204" pitchFamily="34" charset="-122"/>
                <a:cs typeface="微软雅黑" panose="020b0503020204020204" pitchFamily="34" charset="-122"/>
              </a:rPr>
              <a:t>。</a:t>
            </a:r>
            <a:endParaRPr sz="128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132080" y="81280"/>
            <a:ext cx="8880475" cy="6696075"/>
          </a:xfrm>
        </p:spPr>
        <p:txBody>
          <a:bodyPr>
            <a:normAutofit fontScale="25000"/>
          </a:bodyPr>
          <a:lstStyle/>
          <a:p>
            <a:r>
              <a:rPr lang="en-US" sz="1800" b="1">
                <a:solidFill>
                  <a:schemeClr val="tx1"/>
                </a:solidFill>
                <a:latin typeface="+mn-ea"/>
                <a:ea typeface="+mn-ea"/>
              </a:rPr>
              <a:t>    </a:t>
            </a:r>
            <a:r>
              <a:rPr lang="zh-CN" altLang="en-US" sz="27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lang="en-US" sz="375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marL="0" indent="0" latinLnBrk="0">
              <a:spcBef>
                <a:spcPct val="0"/>
              </a:spcBef>
            </a:pPr>
            <a:r>
              <a:rPr lang="zh-CN" altLang="en-US" sz="11200" b="1">
                <a:solidFill>
                  <a:srgbClr val="0000CC"/>
                </a:solidFill>
                <a:latin typeface="华文楷体" panose="02010600040101010101" charset="-122"/>
                <a:ea typeface="华文楷体" panose="02010600040101010101" charset="-122"/>
                <a:cs typeface="华文楷体" panose="02010600040101010101" charset="-122"/>
                <a:sym typeface="+mn-ea"/>
              </a:rPr>
              <a:t>初步整合主要信息</a:t>
            </a:r>
            <a:r>
              <a:rPr sz="11200" b="1">
                <a:latin typeface="华文楷体" panose="02010600040101010101" charset="-122"/>
                <a:ea typeface="华文楷体" panose="02010600040101010101" charset="-122"/>
                <a:cs typeface="华文楷体" panose="02010600040101010101" charset="-122"/>
              </a:rPr>
              <a:t> </a:t>
            </a:r>
            <a:r>
              <a:rPr lang="zh-CN" sz="11200" b="1">
                <a:latin typeface="华文楷体" panose="02010600040101010101" charset="-122"/>
                <a:ea typeface="华文楷体" panose="02010600040101010101" charset="-122"/>
                <a:cs typeface="华文楷体" panose="02010600040101010101" charset="-122"/>
              </a:rPr>
              <a:t>：</a:t>
            </a:r>
            <a:r>
              <a:rPr sz="11200" b="1">
                <a:latin typeface="华文楷体" panose="02010600040101010101" charset="-122"/>
                <a:ea typeface="华文楷体" panose="02010600040101010101" charset="-122"/>
                <a:cs typeface="华文楷体" panose="02010600040101010101" charset="-122"/>
              </a:rPr>
              <a:t>首次火星探测任务名为“天问一号”，源于屈原长诗《天问》，体现了文化传承，寓意追求科技创新永无止境；任务标识为“揽星九天”，展现出中国航天开放合作的理念与态度。</a:t>
            </a:r>
            <a:r>
              <a:rPr lang="zh-CN" sz="11200" b="1">
                <a:latin typeface="华文楷体" panose="02010600040101010101" charset="-122"/>
                <a:ea typeface="华文楷体" panose="02010600040101010101" charset="-122"/>
                <a:cs typeface="华文楷体" panose="02010600040101010101" charset="-122"/>
              </a:rPr>
              <a:t>（</a:t>
            </a:r>
            <a:r>
              <a:rPr lang="en-US" altLang="zh-CN" sz="11200" b="1">
                <a:latin typeface="华文楷体" panose="02010600040101010101" charset="-122"/>
                <a:ea typeface="华文楷体" panose="02010600040101010101" charset="-122"/>
                <a:cs typeface="华文楷体" panose="02010600040101010101" charset="-122"/>
              </a:rPr>
              <a:t>79</a:t>
            </a:r>
            <a:r>
              <a:rPr lang="zh-CN" altLang="en-US" sz="11200" b="1">
                <a:latin typeface="华文楷体" panose="02010600040101010101" charset="-122"/>
                <a:ea typeface="华文楷体" panose="02010600040101010101" charset="-122"/>
                <a:cs typeface="华文楷体" panose="02010600040101010101" charset="-122"/>
              </a:rPr>
              <a:t>字</a:t>
            </a:r>
            <a:r>
              <a:rPr lang="zh-CN" sz="11200" b="1">
                <a:latin typeface="华文楷体" panose="02010600040101010101" charset="-122"/>
                <a:ea typeface="华文楷体" panose="02010600040101010101" charset="-122"/>
                <a:cs typeface="华文楷体" panose="02010600040101010101" charset="-122"/>
              </a:rPr>
              <a:t>）</a:t>
            </a:r>
            <a:r>
              <a:rPr lang="en-US" sz="11200" b="1">
                <a:latin typeface="华文楷体" panose="02010600040101010101" charset="-122"/>
                <a:ea typeface="华文楷体" panose="02010600040101010101" charset="-122"/>
                <a:cs typeface="华文楷体" panose="02010600040101010101" charset="-122"/>
                <a:sym typeface="+mn-ea"/>
              </a:rPr>
              <a:t> </a:t>
            </a:r>
            <a:endParaRPr lang="en-US" sz="11200" b="1">
              <a:latin typeface="华文楷体" panose="02010600040101010101" charset="-122"/>
              <a:ea typeface="华文楷体" panose="02010600040101010101" charset="-122"/>
              <a:cs typeface="华文楷体" panose="02010600040101010101" charset="-122"/>
              <a:sym typeface="+mn-ea"/>
            </a:endParaRPr>
          </a:p>
          <a:p>
            <a:pPr marL="0" indent="0" latinLnBrk="0">
              <a:spcBef>
                <a:spcPct val="0"/>
              </a:spcBef>
            </a:pPr>
            <a:r>
              <a:rPr lang="zh-CN" altLang="en-US" sz="11200" b="1">
                <a:solidFill>
                  <a:srgbClr val="0000CC"/>
                </a:solidFill>
                <a:latin typeface="华文楷体" panose="02010600040101010101" charset="-122"/>
                <a:ea typeface="华文楷体" panose="02010600040101010101" charset="-122"/>
                <a:cs typeface="华文楷体" panose="02010600040101010101" charset="-122"/>
                <a:sym typeface="+mn-ea"/>
              </a:rPr>
              <a:t>根据字数再压缩：</a:t>
            </a:r>
            <a:r>
              <a:rPr lang="zh-CN" sz="11200" b="1">
                <a:latin typeface="华文楷体" panose="02010600040101010101" charset="-122"/>
                <a:ea typeface="华文楷体" panose="02010600040101010101" charset="-122"/>
                <a:cs typeface="华文楷体" panose="02010600040101010101" charset="-122"/>
                <a:sym typeface="+mn-ea"/>
              </a:rPr>
              <a:t>题目：请对下面这段新闻报道的文字进行压缩。要求保留关键信息，句子简洁流畅，</a:t>
            </a:r>
            <a:r>
              <a:rPr lang="zh-CN" sz="11200" b="1">
                <a:gradFill>
                  <a:gsLst>
                    <a:gs pos="0">
                      <a:srgbClr val="E30000"/>
                    </a:gs>
                    <a:gs pos="100000">
                      <a:srgbClr val="760303"/>
                    </a:gs>
                  </a:gsLst>
                  <a:lin scaled="0"/>
                </a:gradFill>
                <a:latin typeface="华文楷体" panose="02010600040101010101" charset="-122"/>
                <a:ea typeface="华文楷体" panose="02010600040101010101" charset="-122"/>
                <a:cs typeface="华文楷体" panose="02010600040101010101" charset="-122"/>
                <a:sym typeface="+mn-ea"/>
              </a:rPr>
              <a:t>不超过70个字。</a:t>
            </a:r>
            <a:endParaRPr lang="zh-CN" sz="11200" b="1">
              <a:latin typeface="华文楷体" panose="02010600040101010101" charset="-122"/>
              <a:ea typeface="华文楷体" panose="02010600040101010101" charset="-122"/>
              <a:cs typeface="华文楷体" panose="02010600040101010101" charset="-122"/>
            </a:endParaRPr>
          </a:p>
          <a:p>
            <a:pPr marL="0" indent="0" latinLnBrk="0">
              <a:spcBef>
                <a:spcPct val="0"/>
              </a:spcBef>
            </a:pPr>
            <a:r>
              <a:rPr lang="zh-CN" sz="11200" b="1">
                <a:latin typeface="华文楷体" panose="02010600040101010101" charset="-122"/>
                <a:ea typeface="华文楷体" panose="02010600040101010101" charset="-122"/>
                <a:cs typeface="华文楷体" panose="02010600040101010101" charset="-122"/>
                <a:sym typeface="+mn-ea"/>
              </a:rPr>
              <a:t>导语压缩：</a:t>
            </a:r>
            <a:r>
              <a:rPr lang="zh-CN" sz="11200" b="1">
                <a:solidFill>
                  <a:srgbClr val="0000CC"/>
                </a:solidFill>
                <a:latin typeface="华文楷体" panose="02010600040101010101" charset="-122"/>
                <a:ea typeface="华文楷体" panose="02010600040101010101" charset="-122"/>
                <a:cs typeface="华文楷体" panose="02010600040101010101" charset="-122"/>
                <a:sym typeface="+mn-ea"/>
              </a:rPr>
              <a:t>2020年4月24日“中国航天日”启动仪式在国家航天局网站举行举行</a:t>
            </a:r>
            <a:r>
              <a:rPr lang="en-US" altLang="zh-CN" sz="11200" b="1">
                <a:solidFill>
                  <a:srgbClr val="0000CC"/>
                </a:solidFill>
                <a:latin typeface="华文楷体" panose="02010600040101010101" charset="-122"/>
                <a:ea typeface="华文楷体" panose="02010600040101010101" charset="-122"/>
                <a:cs typeface="华文楷体" panose="02010600040101010101" charset="-122"/>
                <a:sym typeface="+mn-ea"/>
              </a:rPr>
              <a:t>:</a:t>
            </a:r>
            <a:r>
              <a:rPr lang="zh-CN" altLang="en-US" sz="11200" b="1">
                <a:solidFill>
                  <a:srgbClr val="0000CC"/>
                </a:solidFill>
                <a:latin typeface="华文楷体" panose="02010600040101010101" charset="-122"/>
                <a:ea typeface="华文楷体" panose="02010600040101010101" charset="-122"/>
                <a:cs typeface="华文楷体" panose="02010600040101010101" charset="-122"/>
                <a:sym typeface="+mn-ea"/>
              </a:rPr>
              <a:t>（</a:t>
            </a:r>
            <a:r>
              <a:rPr lang="en-US" altLang="zh-CN" sz="11200" b="1">
                <a:solidFill>
                  <a:srgbClr val="0000CC"/>
                </a:solidFill>
                <a:latin typeface="华文楷体" panose="02010600040101010101" charset="-122"/>
                <a:ea typeface="华文楷体" panose="02010600040101010101" charset="-122"/>
                <a:cs typeface="华文楷体" panose="02010600040101010101" charset="-122"/>
                <a:sym typeface="+mn-ea"/>
              </a:rPr>
              <a:t>31</a:t>
            </a:r>
            <a:r>
              <a:rPr lang="zh-CN" altLang="en-US" sz="11200" b="1">
                <a:solidFill>
                  <a:srgbClr val="0000CC"/>
                </a:solidFill>
                <a:latin typeface="华文楷体" panose="02010600040101010101" charset="-122"/>
                <a:ea typeface="华文楷体" panose="02010600040101010101" charset="-122"/>
                <a:cs typeface="华文楷体" panose="02010600040101010101" charset="-122"/>
                <a:sym typeface="+mn-ea"/>
              </a:rPr>
              <a:t>字）</a:t>
            </a:r>
            <a:endParaRPr lang="zh-CN" sz="11200" b="1">
              <a:latin typeface="华文楷体" panose="02010600040101010101" charset="-122"/>
              <a:ea typeface="华文楷体" panose="02010600040101010101" charset="-122"/>
              <a:cs typeface="华文楷体" panose="02010600040101010101" charset="-122"/>
            </a:endParaRPr>
          </a:p>
          <a:p>
            <a:pPr marL="0" indent="0" latinLnBrk="0">
              <a:spcBef>
                <a:spcPct val="0"/>
              </a:spcBef>
            </a:pPr>
            <a:r>
              <a:rPr lang="zh-CN" sz="11200" b="1">
                <a:latin typeface="华文楷体" panose="02010600040101010101" charset="-122"/>
                <a:ea typeface="华文楷体" panose="02010600040101010101" charset="-122"/>
                <a:cs typeface="华文楷体" panose="02010600040101010101" charset="-122"/>
                <a:sym typeface="+mn-ea"/>
              </a:rPr>
              <a:t>留给主体和背景的字数：</a:t>
            </a:r>
            <a:r>
              <a:rPr sz="11200" b="1">
                <a:latin typeface="华文楷体" panose="02010600040101010101" charset="-122"/>
                <a:ea typeface="华文楷体" panose="02010600040101010101" charset="-122"/>
                <a:cs typeface="华文楷体" panose="02010600040101010101" charset="-122"/>
                <a:sym typeface="+mn-ea"/>
              </a:rPr>
              <a:t>    </a:t>
            </a:r>
            <a:r>
              <a:rPr lang="en-US" sz="11200" b="1">
                <a:latin typeface="华文楷体" panose="02010600040101010101" charset="-122"/>
                <a:ea typeface="华文楷体" panose="02010600040101010101" charset="-122"/>
                <a:cs typeface="华文楷体" panose="02010600040101010101" charset="-122"/>
                <a:sym typeface="+mn-ea"/>
              </a:rPr>
              <a:t>70—31=39</a:t>
            </a:r>
            <a:r>
              <a:rPr lang="zh-CN" altLang="en-US" sz="11200" b="1">
                <a:latin typeface="华文楷体" panose="02010600040101010101" charset="-122"/>
                <a:ea typeface="华文楷体" panose="02010600040101010101" charset="-122"/>
                <a:cs typeface="华文楷体" panose="02010600040101010101" charset="-122"/>
                <a:sym typeface="+mn-ea"/>
              </a:rPr>
              <a:t>字     </a:t>
            </a:r>
            <a:r>
              <a:rPr lang="zh-CN" sz="11200" b="1">
                <a:gradFill>
                  <a:gsLst>
                    <a:gs pos="0">
                      <a:srgbClr val="E30000"/>
                    </a:gs>
                    <a:gs pos="100000">
                      <a:srgbClr val="760303"/>
                    </a:gs>
                  </a:gsLst>
                  <a:lin scaled="0"/>
                </a:gradFill>
                <a:latin typeface="华文楷体" panose="02010600040101010101" charset="-122"/>
                <a:ea typeface="华文楷体" panose="02010600040101010101" charset="-122"/>
                <a:cs typeface="华文楷体" panose="02010600040101010101" charset="-122"/>
                <a:sym typeface="+mn-ea"/>
              </a:rPr>
              <a:t>（再压缩，留主要，删次要）</a:t>
            </a:r>
            <a:endParaRPr lang="zh-CN" altLang="en-US" sz="11200" b="1">
              <a:gradFill>
                <a:gsLst>
                  <a:gs pos="0">
                    <a:srgbClr val="E30000"/>
                  </a:gs>
                  <a:gs pos="100000">
                    <a:srgbClr val="760303"/>
                  </a:gs>
                </a:gsLst>
                <a:lin scaled="0"/>
              </a:gradFill>
              <a:latin typeface="华文楷体" panose="02010600040101010101" charset="-122"/>
              <a:ea typeface="华文楷体" panose="02010600040101010101" charset="-122"/>
              <a:cs typeface="华文楷体" panose="02010600040101010101" charset="-122"/>
              <a:sym typeface="+mn-ea"/>
            </a:endParaRPr>
          </a:p>
          <a:p>
            <a:pPr marL="0" indent="0" latinLnBrk="0">
              <a:spcBef>
                <a:spcPct val="0"/>
              </a:spcBef>
            </a:pPr>
            <a:r>
              <a:rPr sz="11200" b="1">
                <a:latin typeface="华文楷体" panose="02010600040101010101" charset="-122"/>
                <a:ea typeface="华文楷体" panose="02010600040101010101" charset="-122"/>
                <a:cs typeface="华文楷体" panose="02010600040101010101" charset="-122"/>
                <a:sym typeface="+mn-ea"/>
              </a:rPr>
              <a:t>首次火星探测任务名称为“天问一号”，</a:t>
            </a:r>
            <a:r>
              <a:rPr lang="zh-CN" sz="11200" b="1">
                <a:solidFill>
                  <a:schemeClr val="bg1">
                    <a:lumMod val="50000"/>
                  </a:schemeClr>
                </a:solidFill>
                <a:latin typeface="华文楷体" panose="02010600040101010101" charset="-122"/>
                <a:ea typeface="华文楷体" panose="02010600040101010101" charset="-122"/>
                <a:cs typeface="华文楷体" panose="02010600040101010101" charset="-122"/>
                <a:sym typeface="+mn-ea"/>
              </a:rPr>
              <a:t>（</a:t>
            </a:r>
            <a:r>
              <a:rPr sz="11200" b="1">
                <a:solidFill>
                  <a:schemeClr val="bg1">
                    <a:lumMod val="50000"/>
                  </a:schemeClr>
                </a:solidFill>
                <a:latin typeface="华文楷体" panose="02010600040101010101" charset="-122"/>
                <a:ea typeface="华文楷体" panose="02010600040101010101" charset="-122"/>
                <a:cs typeface="华文楷体" panose="02010600040101010101" charset="-122"/>
                <a:sym typeface="+mn-ea"/>
              </a:rPr>
              <a:t>源于屈原长诗《天问》，体现了文化传承，寓意追求科技创新永无止境；</a:t>
            </a:r>
            <a:r>
              <a:rPr lang="zh-CN" sz="11200" b="1">
                <a:solidFill>
                  <a:schemeClr val="bg1">
                    <a:lumMod val="50000"/>
                  </a:schemeClr>
                </a:solidFill>
                <a:latin typeface="华文楷体" panose="02010600040101010101" charset="-122"/>
                <a:ea typeface="华文楷体" panose="02010600040101010101" charset="-122"/>
                <a:cs typeface="华文楷体" panose="02010600040101010101" charset="-122"/>
                <a:sym typeface="+mn-ea"/>
              </a:rPr>
              <a:t>）</a:t>
            </a:r>
            <a:r>
              <a:rPr sz="11200" b="1">
                <a:latin typeface="华文楷体" panose="02010600040101010101" charset="-122"/>
                <a:ea typeface="华文楷体" panose="02010600040101010101" charset="-122"/>
                <a:cs typeface="华文楷体" panose="02010600040101010101" charset="-122"/>
                <a:sym typeface="+mn-ea"/>
              </a:rPr>
              <a:t>任务标识为“揽星九天”，</a:t>
            </a:r>
            <a:r>
              <a:rPr lang="zh-CN" sz="11200" b="1">
                <a:solidFill>
                  <a:schemeClr val="bg1">
                    <a:lumMod val="50000"/>
                  </a:schemeClr>
                </a:solidFill>
                <a:latin typeface="华文楷体" panose="02010600040101010101" charset="-122"/>
                <a:ea typeface="华文楷体" panose="02010600040101010101" charset="-122"/>
                <a:cs typeface="华文楷体" panose="02010600040101010101" charset="-122"/>
                <a:sym typeface="+mn-ea"/>
              </a:rPr>
              <a:t>（展现出中国航天开放合作的理念与态度。）</a:t>
            </a:r>
            <a:endParaRPr lang="zh-CN" sz="11200" b="1">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randomBa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p:cNvSpPr>
            <a:spLocks noGrp="1"/>
          </p:cNvSpPr>
          <p:nvPr/>
        </p:nvSpPr>
        <p:spPr>
          <a:xfrm>
            <a:off x="596265" y="1158875"/>
            <a:ext cx="7982585" cy="2915285"/>
          </a:xfrm>
          <a:prstGeom prst="rect">
            <a:avLst/>
          </a:prstGeom>
        </p:spPr>
        <p:txBody>
          <a:bodyPr vert="horz" lIns="0" tIns="34290" rIns="0" bIns="34290" rtlCol="0">
            <a:normAutofit fontScale="9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a:lnSpc>
                <a:spcPct val="150000"/>
              </a:lnSpc>
            </a:pPr>
            <a:r>
              <a:rPr lang="en-US" sz="1800" b="1">
                <a:solidFill>
                  <a:schemeClr val="tx1"/>
                </a:solidFill>
                <a:latin typeface="+mn-ea"/>
                <a:ea typeface="+mn-ea"/>
              </a:rPr>
              <a:t>  </a:t>
            </a:r>
            <a:r>
              <a:rPr lang="en-US" sz="4445" b="1">
                <a:solidFill>
                  <a:schemeClr val="tx1"/>
                </a:solidFill>
                <a:latin typeface="+mn-ea"/>
                <a:ea typeface="+mn-ea"/>
              </a:rPr>
              <a:t>  </a:t>
            </a:r>
            <a:r>
              <a:rPr lang="zh-CN" altLang="en-US"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4445" b="1">
                <a:solidFill>
                  <a:srgbClr val="0000CC"/>
                </a:solidFill>
                <a:latin typeface="楷体" panose="02010609060101010101" charset="-122"/>
                <a:ea typeface="楷体" panose="02010609060101010101" charset="-122"/>
                <a:cs typeface="楷体" panose="02010609060101010101" charset="-122"/>
                <a:sym typeface="+mn-ea"/>
              </a:rPr>
              <a:t>根据字数再压缩</a:t>
            </a:r>
            <a:r>
              <a:rPr lang="zh-CN"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sz="4445" b="1">
                <a:latin typeface="微软雅黑" panose="020b0503020204020204" pitchFamily="34" charset="-122"/>
                <a:ea typeface="微软雅黑" panose="020b0503020204020204" pitchFamily="34" charset="-122"/>
                <a:cs typeface="微软雅黑" panose="020b0503020204020204" pitchFamily="34" charset="-122"/>
              </a:rPr>
              <a:t>首次火星探测任务名称为“天问一号”，</a:t>
            </a:r>
            <a:r>
              <a:rPr lang="zh-CN" sz="4445"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sz="4445" b="1">
                <a:latin typeface="微软雅黑" panose="020b0503020204020204" pitchFamily="34" charset="-122"/>
                <a:ea typeface="微软雅黑" panose="020b0503020204020204" pitchFamily="34" charset="-122"/>
                <a:cs typeface="微软雅黑" panose="020b0503020204020204" pitchFamily="34" charset="-122"/>
              </a:rPr>
              <a:t>任务标识为“揽星九天”</a:t>
            </a:r>
            <a:r>
              <a:rPr lang="zh-CN" sz="4445" b="1">
                <a:latin typeface="微软雅黑" panose="020b0503020204020204" pitchFamily="34" charset="-122"/>
                <a:ea typeface="微软雅黑" panose="020b0503020204020204" pitchFamily="34" charset="-122"/>
                <a:cs typeface="微软雅黑" panose="020b0503020204020204" pitchFamily="34" charset="-122"/>
              </a:rPr>
              <a:t>。</a:t>
            </a:r>
            <a:r>
              <a:rPr lang="zh-CN"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32</a:t>
            </a:r>
            <a:r>
              <a:rPr lang="zh-CN" altLang="en-US"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字</a:t>
            </a:r>
            <a:r>
              <a:rPr lang="zh-CN"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a:t>
            </a:r>
            <a:endParaRPr lang="zh-CN" sz="4445"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138430" y="677545"/>
            <a:ext cx="6472555" cy="4600575"/>
          </a:xfrm>
        </p:spPr>
        <p:txBody>
          <a:bodyPr>
            <a:noAutofit/>
          </a:bodyPr>
          <a:lstStyle/>
          <a:p>
            <a:pPr latinLnBrk="0">
              <a:lnSpc>
                <a:spcPct val="150000"/>
              </a:lnSpc>
              <a:spcBef>
                <a:spcPct val="0"/>
              </a:spcBef>
            </a:pPr>
            <a:r>
              <a:rPr lang="en-US" sz="2100" b="1">
                <a:solidFill>
                  <a:schemeClr val="tx1"/>
                </a:solidFill>
                <a:latin typeface="+mn-ea"/>
                <a:ea typeface="+mn-ea"/>
              </a:rPr>
              <a:t> </a:t>
            </a:r>
            <a:r>
              <a:rPr lang="en-US" altLang="zh-CN" sz="3500" b="1" i="1">
                <a:solidFill>
                  <a:schemeClr val="tx1">
                    <a:lumMod val="95000"/>
                    <a:lumOff val="5000"/>
                  </a:schemeClr>
                </a:solidFill>
                <a:latin typeface="楷体" panose="02010609060101010101" charset="-122"/>
                <a:ea typeface="楷体" panose="02010609060101010101" charset="-122"/>
                <a:sym typeface="+mn-ea"/>
              </a:rPr>
              <a:t>3</a:t>
            </a:r>
            <a:r>
              <a:rPr lang="zh-CN" altLang="en-US" sz="3500" b="1" i="1">
                <a:solidFill>
                  <a:schemeClr val="tx1">
                    <a:lumMod val="95000"/>
                    <a:lumOff val="5000"/>
                  </a:schemeClr>
                </a:solidFill>
                <a:latin typeface="楷体" panose="02010609060101010101" charset="-122"/>
                <a:ea typeface="楷体" panose="02010609060101010101" charset="-122"/>
                <a:sym typeface="+mn-ea"/>
              </a:rPr>
              <a:t>、</a:t>
            </a:r>
            <a:r>
              <a:rPr sz="3500" b="1">
                <a:solidFill>
                  <a:srgbClr val="0000CC"/>
                </a:solidFill>
                <a:latin typeface="楷体" panose="02010609060101010101" charset="-122"/>
                <a:ea typeface="楷体" panose="02010609060101010101" charset="-122"/>
                <a:sym typeface="+mn-ea"/>
              </a:rPr>
              <a:t>精益求精，</a:t>
            </a:r>
            <a:r>
              <a:rPr lang="zh-CN" sz="3500" b="1">
                <a:solidFill>
                  <a:srgbClr val="0000CC"/>
                </a:solidFill>
                <a:latin typeface="楷体" panose="02010609060101010101" charset="-122"/>
                <a:ea typeface="楷体" panose="02010609060101010101" charset="-122"/>
                <a:sym typeface="+mn-ea"/>
              </a:rPr>
              <a:t>语言简洁</a:t>
            </a:r>
            <a:endParaRPr lang="zh-CN" sz="3500" b="1">
              <a:solidFill>
                <a:srgbClr val="0000CC"/>
              </a:solidFill>
              <a:latin typeface="楷体" panose="02010609060101010101" charset="-122"/>
              <a:ea typeface="楷体" panose="02010609060101010101" charset="-122"/>
              <a:sym typeface="+mn-ea"/>
            </a:endParaRPr>
          </a:p>
          <a:p>
            <a:pPr latinLnBrk="0">
              <a:lnSpc>
                <a:spcPct val="150000"/>
              </a:lnSpc>
              <a:spcBef>
                <a:spcPct val="0"/>
              </a:spcBef>
            </a:pPr>
            <a:r>
              <a:rPr sz="3500" b="1"/>
              <a:t>一是简洁。简洁，就是语言表达不啰嗦，简明达意，不需要修饰赘余成份。</a:t>
            </a:r>
            <a:r>
              <a:rPr sz="3500" b="1">
                <a:gradFill>
                  <a:gsLst>
                    <a:gs pos="0">
                      <a:srgbClr val="E30000"/>
                    </a:gs>
                    <a:gs pos="100000">
                      <a:srgbClr val="760303"/>
                    </a:gs>
                  </a:gsLst>
                  <a:lin scaled="0"/>
                </a:gradFill>
              </a:rPr>
              <a:t>惜字如金，能合并的合并，能节省的节省。</a:t>
            </a:r>
            <a:endParaRPr sz="3500" b="1">
              <a:gradFill>
                <a:gsLst>
                  <a:gs pos="0">
                    <a:srgbClr val="E30000"/>
                  </a:gs>
                  <a:gs pos="100000">
                    <a:srgbClr val="760303"/>
                  </a:gs>
                </a:gsLst>
                <a:lin scaled="0"/>
              </a:gradFill>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pic>
        <p:nvPicPr>
          <p:cNvPr id="2097153" name="Picture 11" descr="http://hbimg.b0.upaiyun.com/57ddbbc10ca09c446f48e0f380996aa2ef45764a2857f-l9xE06_fw658"/>
          <p:cNvPicPr>
            <a:picLocks noChangeAspect="1" noChangeArrowheads="1"/>
          </p:cNvPicPr>
          <p:nvPr/>
        </p:nvPicPr>
        <p:blipFill>
          <a:blip r:embed="rId2"/>
          <a:stretch>
            <a:fillRect/>
          </a:stretch>
        </p:blipFill>
        <p:spPr bwMode="auto">
          <a:xfrm>
            <a:off x="6610679" y="2325917"/>
            <a:ext cx="1869315" cy="1303975"/>
          </a:xfrm>
          <a:prstGeom prst="rect">
            <a:avLst/>
          </a:prstGeom>
          <a:noFill/>
        </p:spPr>
      </p:pic>
    </p:spTree>
  </p:cSld>
  <p:clrMapOvr>
    <a:masterClrMapping/>
  </p:clrMapOvr>
  <p:transition>
    <p:randomBa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758825" y="1481455"/>
            <a:ext cx="7791450" cy="2820829"/>
          </a:xfrm>
        </p:spPr>
        <p:txBody>
          <a:bodyPr>
            <a:normAutofit fontScale="90000"/>
          </a:bodyPr>
          <a:lstStyle/>
          <a:p>
            <a:r>
              <a:rPr lang="en-US" sz="1800" b="1">
                <a:solidFill>
                  <a:schemeClr val="tx1"/>
                </a:solidFill>
                <a:latin typeface="+mn-ea"/>
                <a:ea typeface="+mn-ea"/>
              </a:rPr>
              <a:t>   </a:t>
            </a:r>
            <a:r>
              <a:rPr sz="2575" b="1">
                <a:solidFill>
                  <a:schemeClr val="bg1">
                    <a:lumMod val="50000"/>
                  </a:schemeClr>
                </a:solidFill>
              </a:rPr>
              <a:t>【例】</a:t>
            </a:r>
            <a:r>
              <a:rPr sz="2575" b="1">
                <a:gradFill>
                  <a:gsLst>
                    <a:gs pos="0">
                      <a:srgbClr val="E30000"/>
                    </a:gs>
                    <a:gs pos="100000">
                      <a:srgbClr val="760303"/>
                    </a:gs>
                  </a:gsLst>
                  <a:lin scaled="0"/>
                </a:gradFill>
              </a:rPr>
              <a:t>2020年高考新课标Ⅰ卷</a:t>
            </a:r>
            <a:endParaRPr sz="2575" b="1">
              <a:gradFill>
                <a:gsLst>
                  <a:gs pos="0">
                    <a:srgbClr val="E30000"/>
                  </a:gs>
                  <a:gs pos="100000">
                    <a:srgbClr val="760303"/>
                  </a:gs>
                </a:gsLst>
                <a:lin scaled="0"/>
              </a:gradFill>
            </a:endParaRPr>
          </a:p>
          <a:p>
            <a:r>
              <a:rPr sz="3300" b="1"/>
              <a:t>  【答案】2020年4月24日“中国航天日”启动仪式在国家航天局网站举行举行。仪式上公布中国首次火星探测</a:t>
            </a:r>
            <a:r>
              <a:rPr sz="33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任务名称是“天问一号”、任务标识“揽星九天”</a:t>
            </a:r>
            <a:r>
              <a:rPr sz="3300" b="1"/>
              <a:t>。</a:t>
            </a:r>
            <a:r>
              <a:rPr lang="zh-CN" sz="3300" b="1">
                <a:solidFill>
                  <a:srgbClr val="0000CC"/>
                </a:solidFill>
              </a:rPr>
              <a:t>（合并主语）</a:t>
            </a:r>
            <a:r>
              <a:rPr sz="3300" b="1"/>
              <a:t> </a:t>
            </a:r>
            <a:r>
              <a:rPr sz="33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sz="33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Tree>
  </p:cSld>
  <p:clrMapOvr>
    <a:masterClrMapping/>
  </p:clrMapOvr>
  <p:transition>
    <p:randomBa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a:xfrm>
            <a:off x="91440" y="228600"/>
            <a:ext cx="9052560" cy="1143000"/>
          </a:xfrm>
        </p:spPr>
        <p:txBody>
          <a:bodyPr>
            <a:normAutofit/>
          </a:bodyPr>
          <a:lstStyle/>
          <a:p>
            <a:pPr algn="ctr"/>
            <a:r>
              <a:rPr lang="zh-CN" sz="2800" b="1">
                <a:gradFill>
                  <a:gsLst>
                    <a:gs pos="0">
                      <a:srgbClr val="E30000"/>
                    </a:gs>
                    <a:gs pos="100000">
                      <a:srgbClr val="760303"/>
                    </a:gs>
                  </a:gsLst>
                  <a:lin scaled="0"/>
                </a:gradFill>
                <a:latin typeface="楷体" panose="02010609060101010101" charset="-122"/>
                <a:ea typeface="楷体" panose="02010609060101010101" charset="-122"/>
                <a:sym typeface="+mn-ea"/>
              </a:rPr>
              <a:t>例、</a:t>
            </a:r>
            <a:r>
              <a:rPr sz="2800" b="1">
                <a:solidFill>
                  <a:schemeClr val="tx1"/>
                </a:solidFill>
                <a:latin typeface="楷体" panose="02010609060101010101" charset="-122"/>
                <a:ea typeface="楷体" panose="02010609060101010101" charset="-122"/>
                <a:sym typeface="+mn-ea"/>
              </a:rPr>
              <a:t>2020</a:t>
            </a:r>
            <a:r>
              <a:rPr lang="zh-CN" sz="2800" b="1">
                <a:solidFill>
                  <a:schemeClr val="tx1"/>
                </a:solidFill>
                <a:latin typeface="楷体" panose="02010609060101010101" charset="-122"/>
                <a:ea typeface="楷体" panose="02010609060101010101" charset="-122"/>
                <a:sym typeface="+mn-ea"/>
              </a:rPr>
              <a:t>高考</a:t>
            </a:r>
            <a:r>
              <a:rPr sz="2800" b="1">
                <a:solidFill>
                  <a:schemeClr val="tx1"/>
                </a:solidFill>
                <a:latin typeface="楷体" panose="02010609060101010101" charset="-122"/>
                <a:ea typeface="楷体" panose="02010609060101010101" charset="-122"/>
                <a:sym typeface="+mn-ea"/>
              </a:rPr>
              <a:t>全国Ⅱ卷</a:t>
            </a:r>
            <a:r>
              <a:rPr lang="zh-CN" sz="2800" b="1">
                <a:solidFill>
                  <a:schemeClr val="tx1"/>
                </a:solidFill>
                <a:latin typeface="楷体" panose="02010609060101010101" charset="-122"/>
                <a:ea typeface="楷体" panose="02010609060101010101" charset="-122"/>
                <a:sym typeface="+mn-ea"/>
              </a:rPr>
              <a:t>（找出</a:t>
            </a:r>
            <a:r>
              <a:rPr lang="zh-CN" sz="2800" b="1">
                <a:solidFill>
                  <a:srgbClr val="0000CC"/>
                </a:solidFill>
                <a:latin typeface="黑体" panose="02010609060101010101" pitchFamily="49" charset="-122"/>
                <a:ea typeface="黑体" panose="02010609060101010101" pitchFamily="49" charset="-122"/>
                <a:sym typeface="+mn-ea"/>
              </a:rPr>
              <a:t>导语、主体和背景</a:t>
            </a:r>
            <a:r>
              <a:rPr lang="zh-CN" sz="2800" b="1">
                <a:solidFill>
                  <a:schemeClr val="tx1"/>
                </a:solidFill>
                <a:latin typeface="楷体" panose="02010609060101010101" charset="-122"/>
                <a:ea typeface="楷体" panose="02010609060101010101" charset="-122"/>
                <a:sym typeface="+mn-ea"/>
              </a:rPr>
              <a:t>）</a:t>
            </a:r>
            <a:endParaRPr lang="zh-CN" sz="2800" b="1">
              <a:solidFill>
                <a:schemeClr val="tx1"/>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298450" y="1298575"/>
            <a:ext cx="8627745" cy="5422900"/>
          </a:xfrm>
        </p:spPr>
        <p:txBody>
          <a:bodyPr>
            <a:normAutofit fontScale="25000" lnSpcReduction="10000"/>
          </a:bodyPr>
          <a:lstStyle/>
          <a:p>
            <a:pPr latinLnBrk="0">
              <a:lnSpc>
                <a:spcPct val="140000"/>
              </a:lnSpc>
              <a:spcBef>
                <a:spcPct val="0"/>
              </a:spcBef>
            </a:pPr>
            <a:r>
              <a:rPr lang="en-US" sz="4500" b="1">
                <a:solidFill>
                  <a:schemeClr val="tx1"/>
                </a:solidFill>
                <a:latin typeface="+mj-ea"/>
                <a:ea typeface="+mj-ea"/>
                <a:cs typeface="+mj-ea"/>
              </a:rPr>
              <a:t> </a:t>
            </a:r>
            <a:r>
              <a:rPr lang="en-US" sz="675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lang="en-US" sz="1120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sz="1120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2020年“中国航天日”启动仪式于4月24日在国家航天局网站举行。</a:t>
            </a:r>
            <a:r>
              <a:rPr sz="11200">
                <a:solidFill>
                  <a:srgbClr val="00B050"/>
                </a:solidFill>
                <a:latin typeface="微软雅黑" panose="020b0503020204020204" pitchFamily="34" charset="-122"/>
                <a:ea typeface="微软雅黑" panose="020b0503020204020204" pitchFamily="34" charset="-122"/>
                <a:cs typeface="微软雅黑" panose="020b0503020204020204" pitchFamily="34" charset="-122"/>
              </a:rPr>
              <a:t>备受关注的中国首次火星探测任务名称、任务标识在启动仪式上公布。中国行星探测任务被命名为“天问系列”，首次火星探测任务被命名为“天问一号”，后续行星任务将依次编号。</a:t>
            </a:r>
            <a:r>
              <a:rPr sz="1120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据介绍，该名称源于屈原长诗《天问》，体现了探索自然和宇宙空间的文化传承，寓意追求科技创新永无止境。而象征“揽星九天”的任务标识，展现出中国航天开放合作的理念与态度。</a:t>
            </a:r>
            <a:r>
              <a:rPr sz="1120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endParaRPr sz="11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Tree>
  </p:cSld>
  <p:clrMapOvr>
    <a:masterClrMapping/>
  </p:clrMapOvr>
  <p:transition>
    <p:randomBa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7" name="标题 1"/>
          <p:cNvSpPr>
            <a:spLocks noGrp="1"/>
          </p:cNvSpPr>
          <p:nvPr>
            <p:ph type="title"/>
          </p:nvPr>
        </p:nvSpPr>
        <p:spPr>
          <a:xfrm>
            <a:off x="626745" y="83820"/>
            <a:ext cx="7543800" cy="600075"/>
          </a:xfrm>
        </p:spPr>
        <p:txBody>
          <a:bodyPr>
            <a:normAutofit fontScale="90000"/>
          </a:bodyPr>
          <a:lstStyle/>
          <a:p>
            <a:pPr algn="ctr"/>
            <a:r>
              <a:rPr sz="3600" b="1">
                <a:solidFill>
                  <a:srgbClr val="0000CC"/>
                </a:solidFill>
                <a:latin typeface="楷体" panose="02010609060101010101" charset="-122"/>
                <a:ea typeface="楷体" panose="02010609060101010101" charset="-122"/>
                <a:sym typeface="+mn-ea"/>
              </a:rPr>
              <a:t>2020年高考新课标Ⅲ卷</a:t>
            </a:r>
            <a:endParaRPr sz="3600" b="1">
              <a:solidFill>
                <a:srgbClr val="0000CC"/>
              </a:solidFill>
              <a:latin typeface="楷体" panose="02010609060101010101" charset="-122"/>
              <a:ea typeface="楷体" panose="02010609060101010101" charset="-122"/>
              <a:sym typeface="+mn-ea"/>
            </a:endParaRPr>
          </a:p>
        </p:txBody>
      </p:sp>
      <p:sp>
        <p:nvSpPr>
          <p:cNvPr id="1048598" name="内容占位符 2"/>
          <p:cNvSpPr>
            <a:spLocks noGrp="1"/>
          </p:cNvSpPr>
          <p:nvPr>
            <p:ph idx="1"/>
          </p:nvPr>
        </p:nvSpPr>
        <p:spPr>
          <a:xfrm>
            <a:off x="539115" y="683895"/>
            <a:ext cx="8198485" cy="2966720"/>
          </a:xfrm>
        </p:spPr>
        <p:txBody>
          <a:bodyPr>
            <a:normAutofit fontScale="25000" lnSpcReduction="20000"/>
          </a:bodyPr>
          <a:lstStyle/>
          <a:p>
            <a:r>
              <a:rPr lang="en-US" sz="1800" b="1">
                <a:solidFill>
                  <a:schemeClr val="tx1"/>
                </a:solidFill>
                <a:latin typeface="+mn-ea"/>
                <a:ea typeface="+mn-ea"/>
              </a:rPr>
              <a:t>  </a:t>
            </a:r>
            <a:r>
              <a:rPr lang="en-US" sz="4500" b="1">
                <a:solidFill>
                  <a:schemeClr val="tx1"/>
                </a:solidFill>
                <a:latin typeface="+mn-ea"/>
                <a:ea typeface="+mn-ea"/>
              </a:rPr>
              <a:t>    </a:t>
            </a:r>
            <a:r>
              <a:rPr lang="zh-CN" sz="12800" b="1">
                <a:latin typeface="黑体" panose="02010609060101010101" pitchFamily="49" charset="-122"/>
                <a:ea typeface="黑体" panose="02010609060101010101" pitchFamily="49" charset="-122"/>
                <a:cs typeface="黑体" panose="02010609060101010101" pitchFamily="49" charset="-122"/>
              </a:rPr>
              <a:t>导语：</a:t>
            </a:r>
            <a:r>
              <a:rPr lang="en-US" sz="12800" b="1">
                <a:latin typeface="黑体" panose="02010609060101010101" pitchFamily="49" charset="-122"/>
                <a:ea typeface="黑体" panose="02010609060101010101" pitchFamily="49" charset="-122"/>
                <a:cs typeface="黑体" panose="02010609060101010101" pitchFamily="49" charset="-122"/>
              </a:rPr>
              <a:t>2</a:t>
            </a:r>
            <a:r>
              <a:rPr sz="12800" b="1">
                <a:latin typeface="黑体" panose="02010609060101010101" pitchFamily="49" charset="-122"/>
                <a:ea typeface="黑体" panose="02010609060101010101" pitchFamily="49" charset="-122"/>
                <a:cs typeface="黑体" panose="02010609060101010101" pitchFamily="49" charset="-122"/>
              </a:rPr>
              <a:t>020年6月3日，国资委召开中央企业助力湖北疫后重振发展视频会议.</a:t>
            </a:r>
            <a:endParaRPr sz="12800" b="1">
              <a:latin typeface="黑体" panose="02010609060101010101" pitchFamily="49" charset="-122"/>
              <a:ea typeface="黑体" panose="02010609060101010101" pitchFamily="49" charset="-122"/>
              <a:cs typeface="黑体" panose="02010609060101010101" pitchFamily="49" charset="-122"/>
            </a:endParaRPr>
          </a:p>
          <a:p>
            <a:r>
              <a:rPr sz="12800" b="1">
                <a:latin typeface="黑体" panose="02010609060101010101" pitchFamily="49" charset="-122"/>
                <a:ea typeface="黑体" panose="02010609060101010101" pitchFamily="49" charset="-122"/>
                <a:cs typeface="黑体" panose="02010609060101010101" pitchFamily="49" charset="-122"/>
              </a:rPr>
              <a:t>  </a:t>
            </a:r>
            <a:r>
              <a:rPr lang="zh-CN" sz="12800" b="1">
                <a:latin typeface="黑体" panose="02010609060101010101" pitchFamily="49" charset="-122"/>
                <a:ea typeface="黑体" panose="02010609060101010101" pitchFamily="49" charset="-122"/>
                <a:cs typeface="黑体" panose="02010609060101010101" pitchFamily="49" charset="-122"/>
              </a:rPr>
              <a:t>主体</a:t>
            </a:r>
            <a:r>
              <a:rPr lang="en-US" altLang="zh-CN" sz="12800" b="1">
                <a:latin typeface="黑体" panose="02010609060101010101" pitchFamily="49" charset="-122"/>
                <a:ea typeface="黑体" panose="02010609060101010101" pitchFamily="49" charset="-122"/>
                <a:cs typeface="黑体" panose="02010609060101010101" pitchFamily="49" charset="-122"/>
              </a:rPr>
              <a:t>1</a:t>
            </a:r>
            <a:r>
              <a:rPr lang="zh-CN" altLang="en-US" sz="12800" b="1">
                <a:latin typeface="黑体" panose="02010609060101010101" pitchFamily="49" charset="-122"/>
                <a:ea typeface="黑体" panose="02010609060101010101" pitchFamily="49" charset="-122"/>
                <a:cs typeface="黑体" panose="02010609060101010101" pitchFamily="49" charset="-122"/>
              </a:rPr>
              <a:t>：</a:t>
            </a:r>
            <a:r>
              <a:rPr sz="12800" b="1">
                <a:latin typeface="黑体" panose="02010609060101010101" pitchFamily="49" charset="-122"/>
                <a:ea typeface="黑体" panose="02010609060101010101" pitchFamily="49" charset="-122"/>
                <a:cs typeface="黑体" panose="02010609060101010101" pitchFamily="49" charset="-122"/>
              </a:rPr>
              <a:t>国资委表示支持将武汉纳入区域性国资国企综合改革试验区。</a:t>
            </a:r>
            <a:endParaRPr sz="12800" b="1">
              <a:latin typeface="黑体" panose="02010609060101010101" pitchFamily="49" charset="-122"/>
              <a:ea typeface="黑体" panose="02010609060101010101" pitchFamily="49" charset="-122"/>
              <a:cs typeface="黑体" panose="02010609060101010101" pitchFamily="49" charset="-122"/>
            </a:endParaRPr>
          </a:p>
          <a:p>
            <a:r>
              <a:rPr sz="12800" b="1">
                <a:latin typeface="黑体" panose="02010609060101010101" pitchFamily="49" charset="-122"/>
                <a:ea typeface="黑体" panose="02010609060101010101" pitchFamily="49" charset="-122"/>
                <a:cs typeface="黑体" panose="02010609060101010101" pitchFamily="49" charset="-122"/>
              </a:rPr>
              <a:t>  </a:t>
            </a:r>
            <a:r>
              <a:rPr lang="zh-CN" sz="12800" b="1">
                <a:latin typeface="黑体" panose="02010609060101010101" pitchFamily="49" charset="-122"/>
                <a:ea typeface="黑体" panose="02010609060101010101" pitchFamily="49" charset="-122"/>
                <a:cs typeface="黑体" panose="02010609060101010101" pitchFamily="49" charset="-122"/>
              </a:rPr>
              <a:t>主体</a:t>
            </a:r>
            <a:r>
              <a:rPr lang="en-US" altLang="zh-CN" sz="12800" b="1">
                <a:latin typeface="黑体" panose="02010609060101010101" pitchFamily="49" charset="-122"/>
                <a:ea typeface="黑体" panose="02010609060101010101" pitchFamily="49" charset="-122"/>
                <a:cs typeface="黑体" panose="02010609060101010101" pitchFamily="49" charset="-122"/>
              </a:rPr>
              <a:t>2</a:t>
            </a:r>
            <a:r>
              <a:rPr lang="zh-CN" altLang="en-US" sz="12800" b="1">
                <a:latin typeface="黑体" panose="02010609060101010101" pitchFamily="49" charset="-122"/>
                <a:ea typeface="黑体" panose="02010609060101010101" pitchFamily="49" charset="-122"/>
                <a:cs typeface="黑体" panose="02010609060101010101" pitchFamily="49" charset="-122"/>
              </a:rPr>
              <a:t>：</a:t>
            </a:r>
            <a:r>
              <a:rPr sz="12800" b="1">
                <a:latin typeface="黑体" panose="02010609060101010101" pitchFamily="49" charset="-122"/>
                <a:ea typeface="黑体" panose="02010609060101010101" pitchFamily="49" charset="-122"/>
                <a:cs typeface="黑体" panose="02010609060101010101" pitchFamily="49" charset="-122"/>
              </a:rPr>
              <a:t>央企和湖北省签署72个项目，在原定今年对湖北计划上将新增投资超过3200亿元。  </a:t>
            </a:r>
            <a:endParaRPr sz="12800" b="1"/>
          </a:p>
          <a:p>
            <a:r>
              <a:rPr sz="3300" b="1"/>
              <a:t> </a:t>
            </a:r>
            <a:r>
              <a:rPr sz="8000" b="1"/>
              <a:t>  </a:t>
            </a:r>
            <a:r>
              <a:rPr lang="zh-CN" sz="8000" b="1"/>
              <a:t> </a:t>
            </a:r>
            <a:r>
              <a:rPr sz="4500" b="1"/>
              <a:t> </a:t>
            </a:r>
            <a:endParaRPr sz="4500" b="1"/>
          </a:p>
        </p:txBody>
      </p:sp>
      <p:sp>
        <p:nvSpPr>
          <p:cNvPr id="2" name="内容占位符 2"/>
          <p:cNvSpPr>
            <a:spLocks noGrp="1"/>
          </p:cNvSpPr>
          <p:nvPr/>
        </p:nvSpPr>
        <p:spPr>
          <a:xfrm>
            <a:off x="626745" y="3650615"/>
            <a:ext cx="8265160" cy="26752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r>
              <a:rPr lang="en-US" sz="1800" b="1">
                <a:solidFill>
                  <a:schemeClr val="tx1"/>
                </a:solidFill>
                <a:latin typeface="+mn-ea"/>
                <a:ea typeface="+mn-ea"/>
              </a:rPr>
              <a:t>  </a:t>
            </a:r>
            <a:r>
              <a:rPr lang="en-US" sz="4500" b="1">
                <a:solidFill>
                  <a:schemeClr val="tx1"/>
                </a:solidFill>
                <a:latin typeface="+mn-ea"/>
                <a:ea typeface="+mn-ea"/>
              </a:rPr>
              <a:t>      </a:t>
            </a:r>
            <a:r>
              <a:rPr lang="zh-CN" sz="11200" b="1"/>
              <a:t>【简洁】</a:t>
            </a:r>
            <a:r>
              <a:rPr sz="11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2020年6月3日，国资委召开中央企业助力湖北疫后重振发展视频会议，支持将武汉纳入区域性国资国企综合改革试验区。</a:t>
            </a:r>
            <a:r>
              <a:rPr 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（合并主语）</a:t>
            </a:r>
            <a:r>
              <a:rPr sz="112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会上，央企和湖北省签署72个项目，将新增投资3200多亿元。</a:t>
            </a:r>
            <a:r>
              <a:rPr 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（突出核心，抓主要，删次要；抓事实，删补充） </a:t>
            </a:r>
            <a:r>
              <a:rPr sz="11200" b="1"/>
              <a:t> </a:t>
            </a:r>
            <a:endParaRPr sz="11200" b="1"/>
          </a:p>
          <a:p>
            <a:r>
              <a:rPr sz="11200" b="1"/>
              <a:t> </a:t>
            </a:r>
            <a:endParaRPr sz="11200" b="1"/>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8">
                                            <p:txEl>
                                              <p:pRg st="0" end="0"/>
                                            </p:txEl>
                                          </p:spTgt>
                                        </p:tgtEl>
                                        <p:attrNameLst>
                                          <p:attrName>style.visibility</p:attrName>
                                        </p:attrNameLst>
                                      </p:cBhvr>
                                      <p:to>
                                        <p:strVal val="visible"/>
                                      </p:to>
                                    </p:set>
                                    <p:anim calcmode="lin" valueType="num">
                                      <p:cBhvr additive="base">
                                        <p:cTn id="7" dur="500" fill="hold"/>
                                        <p:tgtEl>
                                          <p:spTgt spid="104859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59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598">
                                            <p:txEl>
                                              <p:pRg st="1" end="1"/>
                                            </p:txEl>
                                          </p:spTgt>
                                        </p:tgtEl>
                                        <p:attrNameLst>
                                          <p:attrName>style.visibility</p:attrName>
                                        </p:attrNameLst>
                                      </p:cBhvr>
                                      <p:to>
                                        <p:strVal val="visible"/>
                                      </p:to>
                                    </p:set>
                                    <p:anim calcmode="lin" valueType="num">
                                      <p:cBhvr additive="base">
                                        <p:cTn id="13" dur="500" fill="hold"/>
                                        <p:tgtEl>
                                          <p:spTgt spid="104859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859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598">
                                            <p:txEl>
                                              <p:pRg st="2" end="2"/>
                                            </p:txEl>
                                          </p:spTgt>
                                        </p:tgtEl>
                                        <p:attrNameLst>
                                          <p:attrName>style.visibility</p:attrName>
                                        </p:attrNameLst>
                                      </p:cBhvr>
                                      <p:to>
                                        <p:strVal val="visible"/>
                                      </p:to>
                                    </p:set>
                                    <p:anim calcmode="lin" valueType="num">
                                      <p:cBhvr additive="base">
                                        <p:cTn id="19" dur="500" fill="hold"/>
                                        <p:tgtEl>
                                          <p:spTgt spid="104859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859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8598">
                                            <p:txEl>
                                              <p:pRg st="3" end="3"/>
                                            </p:txEl>
                                          </p:spTgt>
                                        </p:tgtEl>
                                        <p:attrNameLst>
                                          <p:attrName>style.visibility</p:attrName>
                                        </p:attrNameLst>
                                      </p:cBhvr>
                                      <p:to>
                                        <p:strVal val="visible"/>
                                      </p:to>
                                    </p:set>
                                    <p:anim calcmode="lin" valueType="num">
                                      <p:cBhvr additive="base">
                                        <p:cTn id="25" dur="500" fill="hold"/>
                                        <p:tgtEl>
                                          <p:spTgt spid="104859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859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1" build="p"/>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453390" y="118110"/>
            <a:ext cx="8406130" cy="4519930"/>
          </a:xfrm>
        </p:spPr>
        <p:txBody>
          <a:bodyPr>
            <a:normAutofit fontScale="25000"/>
          </a:bodyPr>
          <a:lstStyle/>
          <a:p>
            <a:pPr marL="0" indent="0" latinLnBrk="0">
              <a:lnSpc>
                <a:spcPct val="150000"/>
              </a:lnSpc>
              <a:spcBef>
                <a:spcPct val="0"/>
              </a:spcBef>
            </a:pPr>
            <a:r>
              <a:rPr lang="en-US" sz="1800" b="1">
                <a:solidFill>
                  <a:schemeClr val="tx1"/>
                </a:solidFill>
                <a:latin typeface="+mn-ea"/>
                <a:ea typeface="+mn-ea"/>
              </a:rPr>
              <a:t>     </a:t>
            </a:r>
            <a:r>
              <a:rPr lang="en-US" sz="3300" b="1">
                <a:solidFill>
                  <a:schemeClr val="tx1"/>
                </a:solidFill>
                <a:latin typeface="+mn-ea"/>
                <a:ea typeface="+mn-ea"/>
              </a:rPr>
              <a:t>   </a:t>
            </a:r>
            <a:r>
              <a:rPr sz="11635" b="1"/>
              <a:t>二是流畅。所谓流畅，就是在压缩关键信息的基础上，把关键信息连在一起，成为语意连贯、读起来通顺的一句或一段话。要做到流畅，就得适当地加上一些字词，这些字词如同润滑剂一样，起到连结关键信息的润滑作用。</a:t>
            </a:r>
            <a:endParaRPr sz="11635" b="1"/>
          </a:p>
        </p:txBody>
      </p:sp>
      <p:pic>
        <p:nvPicPr>
          <p:cNvPr id="2097165" name="Picture 2" descr="http://img5.duitang.com/uploads/item/201410/02/20141002112447_LwYNv.thumb.224_0.jpeg"/>
          <p:cNvPicPr>
            <a:picLocks noChangeAspect="1" noChangeArrowheads="1"/>
          </p:cNvPicPr>
          <p:nvPr/>
        </p:nvPicPr>
        <p:blipFill>
          <a:blip r:embed="rId2"/>
          <a:srcRect b="5708"/>
          <a:stretch>
            <a:fillRect/>
          </a:stretch>
        </p:blipFill>
        <p:spPr bwMode="auto">
          <a:xfrm>
            <a:off x="7577138" y="3977164"/>
            <a:ext cx="1041083" cy="1233011"/>
          </a:xfrm>
          <a:prstGeom prst="rect">
            <a:avLst/>
          </a:prstGeom>
          <a:noFill/>
        </p:spPr>
      </p:pic>
    </p:spTree>
  </p:cSld>
  <p:clrMapOvr>
    <a:masterClrMapping/>
  </p:clrMapOvr>
  <p:transition>
    <p:randomBa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687705" y="2438400"/>
            <a:ext cx="7791450" cy="2820829"/>
          </a:xfrm>
        </p:spPr>
        <p:txBody>
          <a:bodyPr>
            <a:normAutofit fontScale="97500"/>
          </a:bodyPr>
          <a:lstStyle/>
          <a:p>
            <a:r>
              <a:rPr lang="en-US" sz="1800" b="1">
                <a:solidFill>
                  <a:schemeClr val="tx1"/>
                </a:solidFill>
                <a:latin typeface="+mn-ea"/>
                <a:ea typeface="+mn-ea"/>
              </a:rPr>
              <a:t>         </a:t>
            </a:r>
            <a:r>
              <a:rPr sz="2575" b="1">
                <a:gradFill>
                  <a:gsLst>
                    <a:gs pos="0">
                      <a:srgbClr val="E30000"/>
                    </a:gs>
                    <a:gs pos="100000">
                      <a:srgbClr val="760303"/>
                    </a:gs>
                  </a:gsLst>
                  <a:lin scaled="0"/>
                </a:gradFill>
              </a:rPr>
              <a:t>2020年高考新课标Ⅰ卷</a:t>
            </a:r>
            <a:endParaRPr sz="2575" b="1">
              <a:gradFill>
                <a:gsLst>
                  <a:gs pos="0">
                    <a:srgbClr val="E30000"/>
                  </a:gs>
                  <a:gs pos="100000">
                    <a:srgbClr val="760303"/>
                  </a:gs>
                </a:gsLst>
                <a:lin scaled="0"/>
              </a:gradFill>
            </a:endParaRPr>
          </a:p>
          <a:p>
            <a:r>
              <a:rPr sz="3300" b="1"/>
              <a:t>  【答案】2020年4月24日“中国航天日”启动仪式在国家航天局网站举行举行。       </a:t>
            </a:r>
            <a:endParaRPr sz="3300" b="1"/>
          </a:p>
          <a:p>
            <a:r>
              <a:rPr sz="3300" b="1"/>
              <a:t>      公布中国首次火星探测任务名称是“天问一号”、任务标识“揽星九天”。 </a:t>
            </a:r>
            <a:r>
              <a:rPr sz="33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sz="33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7" name="内容占位符 2"/>
          <p:cNvSpPr>
            <a:spLocks noGrp="1"/>
          </p:cNvSpPr>
          <p:nvPr/>
        </p:nvSpPr>
        <p:spPr>
          <a:xfrm>
            <a:off x="7896860" y="3460115"/>
            <a:ext cx="1086803" cy="478155"/>
          </a:xfrm>
          <a:prstGeom prst="rect">
            <a:avLst/>
          </a:prstGeom>
        </p:spPr>
        <p:txBody>
          <a:bodyPr vert="horz" lIns="0" tIns="34290" rIns="0" bIns="34290" rtlCol="0">
            <a:normAutofit fontScale="25000" lnSpcReduction="2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0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仪式上</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422275" y="3999706"/>
            <a:ext cx="1562100"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【连接部分】</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676275" y="2270760"/>
            <a:ext cx="7940040" cy="2977039"/>
          </a:xfrm>
        </p:spPr>
        <p:txBody>
          <a:bodyPr>
            <a:normAutofit fontScale="25000" lnSpcReduction="20000"/>
          </a:bodyPr>
          <a:lstStyle/>
          <a:p>
            <a:r>
              <a:rPr lang="en-US" sz="1800" b="1">
                <a:solidFill>
                  <a:schemeClr val="tx1"/>
                </a:solidFill>
                <a:latin typeface="+mn-ea"/>
                <a:ea typeface="+mn-ea"/>
              </a:rPr>
              <a:t>        </a:t>
            </a:r>
            <a:r>
              <a:rPr lang="en-US" sz="6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sz="6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2020年高考新课标</a:t>
            </a:r>
            <a:r>
              <a:rPr lang="en-US" sz="6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Ⅱ</a:t>
            </a:r>
            <a:r>
              <a:rPr sz="6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卷</a:t>
            </a:r>
            <a:endParaRPr sz="2575" b="1">
              <a:gradFill>
                <a:gsLst>
                  <a:gs pos="0">
                    <a:srgbClr val="E30000"/>
                  </a:gs>
                  <a:gs pos="100000">
                    <a:srgbClr val="760303"/>
                  </a:gs>
                </a:gsLst>
                <a:lin scaled="0"/>
              </a:gradFill>
            </a:endParaRPr>
          </a:p>
          <a:p>
            <a:pPr fontAlgn="auto">
              <a:lnSpc>
                <a:spcPct val="150000"/>
              </a:lnSpc>
            </a:pPr>
            <a:r>
              <a:rPr sz="3300" b="1"/>
              <a:t>      </a:t>
            </a:r>
            <a:r>
              <a:rPr sz="9600" b="1">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【答案】</a:t>
            </a:r>
            <a:r>
              <a:rPr sz="9600" b="1">
                <a:latin typeface="微软雅黑" panose="020b0503020204020204" pitchFamily="34" charset="-122"/>
                <a:ea typeface="微软雅黑" panose="020b0503020204020204" pitchFamily="34" charset="-122"/>
                <a:cs typeface="微软雅黑" panose="020b0503020204020204" pitchFamily="34" charset="-122"/>
              </a:rPr>
              <a:t>2020年6月1日，中共中央、国务院公布《海南自由贸易港建设总体方案》，对建设海南自贸港做了全面部署和具体安排，</a:t>
            </a:r>
            <a:r>
              <a:rPr sz="9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9600" b="1">
                <a:latin typeface="微软雅黑" panose="020b0503020204020204" pitchFamily="34" charset="-122"/>
                <a:ea typeface="微软雅黑" panose="020b0503020204020204" pitchFamily="34" charset="-122"/>
                <a:cs typeface="微软雅黑" panose="020b0503020204020204" pitchFamily="34" charset="-122"/>
                <a:sym typeface="+mn-ea"/>
              </a:rPr>
              <a:t>标志着海南自贸港建设进入全面实施阶段。</a:t>
            </a:r>
            <a:endParaRPr sz="9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r>
              <a:rPr sz="45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4500" b="1"/>
              <a:t>  </a:t>
            </a:r>
            <a:endParaRPr sz="4500" b="1"/>
          </a:p>
          <a:p>
            <a:r>
              <a:rPr sz="4500" b="1"/>
              <a:t> </a:t>
            </a:r>
            <a:endParaRPr sz="4500" b="1"/>
          </a:p>
        </p:txBody>
      </p:sp>
      <p:sp>
        <p:nvSpPr>
          <p:cNvPr id="7" name="内容占位符 2"/>
          <p:cNvSpPr>
            <a:spLocks noGrp="1"/>
          </p:cNvSpPr>
          <p:nvPr/>
        </p:nvSpPr>
        <p:spPr>
          <a:xfrm>
            <a:off x="4238149" y="3492976"/>
            <a:ext cx="545306" cy="531971"/>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这</a:t>
            </a:r>
            <a:r>
              <a:rPr sz="12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4651375" y="3583623"/>
            <a:ext cx="1673066"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（连接部分）</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676275" y="2270760"/>
            <a:ext cx="7791450" cy="2820829"/>
          </a:xfrm>
        </p:spPr>
        <p:txBody>
          <a:bodyPr>
            <a:normAutofit fontScale="47500" lnSpcReduction="10000"/>
          </a:bodyPr>
          <a:lstStyle/>
          <a:p>
            <a:r>
              <a:rPr lang="en-US" sz="1800" b="1">
                <a:solidFill>
                  <a:schemeClr val="tx1"/>
                </a:solidFill>
                <a:latin typeface="+mn-ea"/>
                <a:ea typeface="+mn-ea"/>
              </a:rPr>
              <a:t>       </a:t>
            </a:r>
            <a:r>
              <a:rPr lang="en-US" sz="6735" b="1">
                <a:solidFill>
                  <a:schemeClr val="tx1"/>
                </a:solidFill>
                <a:latin typeface="+mn-ea"/>
                <a:ea typeface="+mn-ea"/>
              </a:rPr>
              <a:t>  </a:t>
            </a:r>
            <a:r>
              <a:rPr sz="6735" b="1">
                <a:gradFill>
                  <a:gsLst>
                    <a:gs pos="0">
                      <a:srgbClr val="E30000"/>
                    </a:gs>
                    <a:gs pos="100000">
                      <a:srgbClr val="760303"/>
                    </a:gs>
                  </a:gsLst>
                  <a:lin scaled="0"/>
                </a:gradFill>
              </a:rPr>
              <a:t>新高考卷Ⅰ（山东卷）</a:t>
            </a:r>
            <a:endParaRPr sz="6735" b="1">
              <a:gradFill>
                <a:gsLst>
                  <a:gs pos="0">
                    <a:srgbClr val="E30000"/>
                  </a:gs>
                  <a:gs pos="100000">
                    <a:srgbClr val="760303"/>
                  </a:gs>
                </a:gsLst>
                <a:lin scaled="0"/>
              </a:gradFill>
            </a:endParaRPr>
          </a:p>
          <a:p>
            <a:pPr fontAlgn="auto">
              <a:lnSpc>
                <a:spcPct val="150000"/>
              </a:lnSpc>
            </a:pPr>
            <a:r>
              <a:rPr sz="3300" b="1"/>
              <a:t>   </a:t>
            </a:r>
            <a:r>
              <a:rPr sz="5000" b="1">
                <a:latin typeface="微软雅黑" panose="020b0503020204020204" pitchFamily="34" charset="-122"/>
                <a:ea typeface="微软雅黑" panose="020b0503020204020204" pitchFamily="34" charset="-122"/>
                <a:cs typeface="微软雅黑" panose="020b0503020204020204" pitchFamily="34" charset="-122"/>
              </a:rPr>
              <a:t>【答案】2020年6月3日，世界经济论坛宣布，第51届论坛年会将于2021年1月</a:t>
            </a:r>
            <a:r>
              <a:rPr sz="5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5000" b="1">
                <a:latin typeface="微软雅黑" panose="020b0503020204020204" pitchFamily="34" charset="-122"/>
                <a:ea typeface="微软雅黑" panose="020b0503020204020204" pitchFamily="34" charset="-122"/>
                <a:cs typeface="微软雅黑" panose="020b0503020204020204" pitchFamily="34" charset="-122"/>
              </a:rPr>
              <a:t>线下和线上</a:t>
            </a:r>
            <a:r>
              <a:rPr sz="5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sz="5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sz="50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5000" b="1">
                <a:latin typeface="微软雅黑" panose="020b0503020204020204" pitchFamily="34" charset="-122"/>
                <a:ea typeface="微软雅黑" panose="020b0503020204020204" pitchFamily="34" charset="-122"/>
                <a:cs typeface="微软雅黑" panose="020b0503020204020204" pitchFamily="34" charset="-122"/>
              </a:rPr>
              <a:t>举行，主题为“世界的复兴”。</a:t>
            </a:r>
            <a:r>
              <a:rPr sz="4500" b="1"/>
              <a:t>  </a:t>
            </a:r>
            <a:endParaRPr sz="4500" b="1"/>
          </a:p>
          <a:p>
            <a:r>
              <a:rPr sz="4500" b="1"/>
              <a:t> </a:t>
            </a:r>
            <a:endParaRPr sz="4500" b="1"/>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7" name="内容占位符 2"/>
          <p:cNvSpPr>
            <a:spLocks noGrp="1"/>
          </p:cNvSpPr>
          <p:nvPr/>
        </p:nvSpPr>
        <p:spPr>
          <a:xfrm>
            <a:off x="4857433" y="3442018"/>
            <a:ext cx="546259"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96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以</a:t>
            </a:r>
            <a:r>
              <a:rPr sz="96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内容占位符 2"/>
          <p:cNvSpPr>
            <a:spLocks noGrp="1"/>
          </p:cNvSpPr>
          <p:nvPr/>
        </p:nvSpPr>
        <p:spPr>
          <a:xfrm>
            <a:off x="7060248" y="3565208"/>
            <a:ext cx="1249680"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两种方式 </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1219835" y="4043839"/>
            <a:ext cx="1673066"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（连接部分）</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107950" y="168275"/>
            <a:ext cx="8949055" cy="6100445"/>
          </a:xfrm>
        </p:spPr>
        <p:txBody>
          <a:bodyPr>
            <a:normAutofit fontScale="25000" lnSpcReduction="20000"/>
          </a:bodyPr>
          <a:lstStyle/>
          <a:p>
            <a:pPr algn="l" latinLnBrk="0">
              <a:lnSpc>
                <a:spcPct val="130000"/>
              </a:lnSpc>
              <a:spcBef>
                <a:spcPct val="0"/>
              </a:spcBef>
            </a:pPr>
            <a:r>
              <a:rPr sz="112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请对下面这段新闻报道的文字进行压缩。要求保留关键信息，句子简洁流畅，不超过60个字。（5分）</a:t>
            </a:r>
            <a:endParaRPr sz="11200">
              <a:latin typeface="微软雅黑" panose="020b0503020204020204" pitchFamily="34" charset="-122"/>
              <a:ea typeface="微软雅黑" panose="020b0503020204020204" pitchFamily="34" charset="-122"/>
              <a:cs typeface="微软雅黑" panose="020b0503020204020204" pitchFamily="34" charset="-122"/>
            </a:endParaRPr>
          </a:p>
          <a:p>
            <a:pPr algn="l" latinLnBrk="0">
              <a:lnSpc>
                <a:spcPct val="130000"/>
              </a:lnSpc>
              <a:spcBef>
                <a:spcPct val="0"/>
              </a:spcBef>
            </a:pPr>
            <a:r>
              <a:rPr sz="11200" b="1">
                <a:latin typeface="微软雅黑" panose="020b0503020204020204" pitchFamily="34" charset="-122"/>
                <a:ea typeface="微软雅黑" panose="020b0503020204020204" pitchFamily="34" charset="-122"/>
                <a:cs typeface="微软雅黑" panose="020b0503020204020204" pitchFamily="34" charset="-122"/>
              </a:rPr>
              <a:t>2019年的永定河补水工程于3月13日启动。本次补水工程加大了补水力度，到4月2日，已累计输水3 100万立方米。另外，拦截在河道上的官厅水库发电站、珠窝水库下马岭发电站、落坡岭水库的下苇甸发电站全都停用，以保证补水全部灌入河道。目前，门头沟区城内102公里的永定河山峡段，近40年来首次实现全级通水。</a:t>
            </a:r>
            <a:r>
              <a:rPr lang="zh-CN" sz="11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1200" b="1">
                <a:solidFill>
                  <a:srgbClr val="C00000"/>
                </a:solidFill>
              </a:rPr>
              <a:t>    </a:t>
            </a:r>
            <a:endParaRPr lang="zh-CN" sz="11200" b="1">
              <a:solidFill>
                <a:srgbClr val="C00000"/>
              </a:solidFill>
            </a:endParaRPr>
          </a:p>
          <a:p>
            <a:pPr algn="l" latinLnBrk="0">
              <a:lnSpc>
                <a:spcPct val="130000"/>
              </a:lnSpc>
              <a:spcBef>
                <a:spcPct val="0"/>
              </a:spcBef>
            </a:pPr>
            <a:r>
              <a:rPr lang="zh-CN" sz="11200" b="1">
                <a:solidFill>
                  <a:srgbClr val="C00000"/>
                </a:solidFill>
              </a:rPr>
              <a:t>   </a:t>
            </a:r>
            <a:r>
              <a:rPr lang="zh-CN" sz="1120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【答案】</a:t>
            </a:r>
            <a:r>
              <a:rPr sz="11200">
                <a:latin typeface="微软雅黑" panose="020b0503020204020204" pitchFamily="34" charset="-122"/>
                <a:ea typeface="微软雅黑" panose="020b0503020204020204" pitchFamily="34" charset="-122"/>
                <a:cs typeface="微软雅黑" panose="020b0503020204020204" pitchFamily="34" charset="-122"/>
                <a:sym typeface="+mn-ea"/>
              </a:rPr>
              <a:t> </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①2019年3月13日</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②永定河补水工程启动</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③</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该工程</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停用</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上流</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发电站</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加大补水力度，</a:t>
            </a:r>
            <a:r>
              <a:rPr lang="zh-CN"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使</a:t>
            </a:r>
            <a:r>
              <a:rPr sz="11200" b="1">
                <a:solidFill>
                  <a:srgbClr val="00B050"/>
                </a:solidFill>
                <a:latin typeface="微软雅黑" panose="020b0503020204020204" pitchFamily="34" charset="-122"/>
                <a:ea typeface="微软雅黑" panose="020b0503020204020204" pitchFamily="34" charset="-122"/>
                <a:cs typeface="微软雅黑" panose="020b0503020204020204" pitchFamily="34" charset="-122"/>
                <a:sym typeface="+mn-ea"/>
              </a:rPr>
              <a:t>永定河山峡段近40年来首次全线通水。</a:t>
            </a:r>
            <a:r>
              <a:rPr 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（含标点</a:t>
            </a:r>
            <a:r>
              <a:rPr lang="en-US" alt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54</a:t>
            </a:r>
            <a:r>
              <a:rPr lang="zh-CN" altLang="en-US"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字</a:t>
            </a:r>
            <a:r>
              <a:rPr lang="zh-CN" sz="112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1200"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11200" b="1">
                <a:solidFill>
                  <a:srgbClr val="C00000"/>
                </a:solidFill>
                <a:sym typeface="+mn-ea"/>
              </a:rPr>
              <a:t> </a:t>
            </a:r>
            <a:endParaRPr lang="zh-CN" sz="11200" b="1">
              <a:solidFill>
                <a:srgbClr val="C00000"/>
              </a:solidFill>
            </a:endParaRPr>
          </a:p>
          <a:p>
            <a:pPr latinLnBrk="0">
              <a:lnSpc>
                <a:spcPct val="130000"/>
              </a:lnSpc>
              <a:spcBef>
                <a:spcPct val="0"/>
              </a:spcBef>
            </a:pPr>
            <a:endParaRPr sz="11200" b="1"/>
          </a:p>
        </p:txBody>
      </p:sp>
    </p:spTree>
  </p:cSld>
  <p:clrMapOvr>
    <a:masterClrMapping/>
  </p:clrMapOvr>
  <p:transition>
    <p:randomBa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18" name="图片 34817" descr="图片 (73)"/>
          <p:cNvPicPr>
            <a:picLocks noChangeAspect="1"/>
          </p:cNvPicPr>
          <p:nvPr/>
        </p:nvPicPr>
        <p:blipFill>
          <a:blip r:embed="rId2"/>
          <a:stretch>
            <a:fillRect/>
          </a:stretch>
        </p:blipFill>
        <p:spPr>
          <a:xfrm>
            <a:off x="0" y="0"/>
            <a:ext cx="9144000" cy="6858000"/>
          </a:xfrm>
          <a:prstGeom prst="rect">
            <a:avLst/>
          </a:prstGeom>
          <a:noFill/>
          <a:ln w="9525">
            <a:noFill/>
          </a:ln>
        </p:spPr>
      </p:pic>
      <p:sp>
        <p:nvSpPr>
          <p:cNvPr id="34819" name="十字形 34818"/>
          <p:cNvSpPr/>
          <p:nvPr/>
        </p:nvSpPr>
        <p:spPr>
          <a:xfrm>
            <a:off x="152400" y="228600"/>
            <a:ext cx="7696200" cy="1295400"/>
          </a:xfrm>
          <a:prstGeom prst="plus">
            <a:avLst>
              <a:gd name="adj" fmla="val 25000"/>
            </a:avLst>
          </a:prstGeom>
          <a:noFill/>
          <a:ln w="9525">
            <a:noFill/>
          </a:ln>
        </p:spPr>
        <p:txBody>
          <a:bodyPr/>
          <a:lstStyle/>
          <a:p>
            <a:pPr marL="342900" indent="-342900" eaLnBrk="0" hangingPunct="0">
              <a:spcBef>
                <a:spcPct val="20000"/>
              </a:spcBef>
            </a:pPr>
            <a:r>
              <a:rPr lang="zh-CN" altLang="en-US" sz="4400" b="1">
                <a:solidFill>
                  <a:srgbClr val="0000FF"/>
                </a:solidFill>
                <a:latin typeface="华文行楷" panose="02010800040101010101" pitchFamily="2" charset="-122"/>
              </a:rPr>
              <a:t>（六）拟写新闻结尾</a:t>
            </a:r>
            <a:endParaRPr lang="zh-CN" altLang="en-US" sz="4400" b="1">
              <a:solidFill>
                <a:srgbClr val="0000FF"/>
              </a:solidFill>
              <a:latin typeface="华文行楷" panose="02010800040101010101" pitchFamily="2" charset="-122"/>
            </a:endParaRPr>
          </a:p>
        </p:txBody>
      </p:sp>
      <p:sp>
        <p:nvSpPr>
          <p:cNvPr id="34820" name="矩形 34819"/>
          <p:cNvSpPr/>
          <p:nvPr/>
        </p:nvSpPr>
        <p:spPr>
          <a:xfrm>
            <a:off x="76200" y="1905000"/>
            <a:ext cx="8763000" cy="350520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spcBef>
                <a:spcPct val="0"/>
              </a:spcBef>
              <a:buNone/>
            </a:pPr>
            <a:r>
              <a:rPr lang="zh-CN" altLang="en-US" sz="3600"/>
              <a:t>          </a:t>
            </a:r>
            <a:r>
              <a:rPr lang="zh-CN" altLang="en-US" sz="3600" b="1"/>
              <a:t>结尾（有时可无）是整个消息的结束语，它用于揭示事实的</a:t>
            </a:r>
            <a:r>
              <a:rPr lang="zh-CN" altLang="en-US" sz="3600" b="1">
                <a:solidFill>
                  <a:srgbClr val="FF0000"/>
                </a:solidFill>
              </a:rPr>
              <a:t>意义</a:t>
            </a:r>
            <a:r>
              <a:rPr lang="zh-CN" altLang="en-US" sz="3600" b="1"/>
              <a:t>，指出事件</a:t>
            </a:r>
            <a:r>
              <a:rPr lang="zh-CN" altLang="en-US" sz="3600" b="1">
                <a:solidFill>
                  <a:srgbClr val="FF0000"/>
                </a:solidFill>
              </a:rPr>
              <a:t>发展的趋向</a:t>
            </a:r>
            <a:r>
              <a:rPr lang="zh-CN" altLang="en-US" sz="3600" b="1"/>
              <a:t>，具有画龙点睛的作用。除基本要素</a:t>
            </a:r>
            <a:r>
              <a:rPr lang="zh-CN" altLang="en-US" sz="3600" b="1">
                <a:solidFill>
                  <a:srgbClr val="FF0000"/>
                </a:solidFill>
              </a:rPr>
              <a:t>“对象”、“事件”（或“时间”）外</a:t>
            </a:r>
            <a:r>
              <a:rPr lang="zh-CN" altLang="en-US" sz="3600" b="1"/>
              <a:t>，其他要素往往不必出现。形式有</a:t>
            </a:r>
            <a:r>
              <a:rPr lang="zh-CN" altLang="en-US" sz="3600" b="1">
                <a:solidFill>
                  <a:srgbClr val="0000FF"/>
                </a:solidFill>
              </a:rPr>
              <a:t>小结式</a:t>
            </a:r>
            <a:r>
              <a:rPr lang="zh-CN" altLang="en-US" sz="3600" b="1">
                <a:solidFill>
                  <a:srgbClr val="FF0066"/>
                </a:solidFill>
              </a:rPr>
              <a:t>、</a:t>
            </a:r>
            <a:r>
              <a:rPr lang="zh-CN" altLang="en-US" sz="3600" b="1">
                <a:solidFill>
                  <a:srgbClr val="0000FF"/>
                </a:solidFill>
              </a:rPr>
              <a:t>评论式</a:t>
            </a:r>
            <a:r>
              <a:rPr lang="zh-CN" altLang="en-US" sz="3600" b="1">
                <a:solidFill>
                  <a:srgbClr val="FF0066"/>
                </a:solidFill>
              </a:rPr>
              <a:t>、</a:t>
            </a:r>
            <a:r>
              <a:rPr lang="zh-CN" altLang="en-US" sz="3600" b="1">
                <a:solidFill>
                  <a:srgbClr val="0000FF"/>
                </a:solidFill>
              </a:rPr>
              <a:t>希望式</a:t>
            </a:r>
            <a:r>
              <a:rPr lang="zh-CN" altLang="en-US" sz="3600" b="1"/>
              <a:t>等。</a:t>
            </a:r>
            <a:endParaRPr lang="zh-CN" altLang="en-US" sz="3600" b="1">
              <a:solidFill>
                <a:srgbClr val="007A5A"/>
              </a:solidFill>
            </a:endParaRPr>
          </a:p>
        </p:txBody>
      </p:sp>
      <p:sp>
        <p:nvSpPr>
          <p:cNvPr id="34821" name="文本框 34820"/>
          <p:cNvSpPr txBox="1"/>
          <p:nvPr/>
        </p:nvSpPr>
        <p:spPr>
          <a:xfrm>
            <a:off x="304800" y="5410200"/>
            <a:ext cx="8839200" cy="914400"/>
          </a:xfrm>
          <a:prstGeom prst="rect">
            <a:avLst/>
          </a:prstGeom>
          <a:noFill/>
          <a:ln w="9525">
            <a:noFill/>
          </a:ln>
        </p:spPr>
        <p:txBody>
          <a:bodyPr>
            <a:spAutoFit/>
          </a:bodyPr>
          <a:lstStyle/>
          <a:p>
            <a:pPr eaLnBrk="0" hangingPunct="0">
              <a:spcBef>
                <a:spcPct val="50000"/>
              </a:spcBef>
            </a:pPr>
            <a:r>
              <a:rPr lang="zh-CN" altLang="en-US" sz="5400">
                <a:latin typeface="华文行楷" panose="02010800040101010101" pitchFamily="2" charset="-122"/>
                <a:ea typeface="华文行楷" panose="02010800040101010101" pitchFamily="2" charset="-122"/>
              </a:rPr>
              <a:t>格式：</a:t>
            </a:r>
            <a:r>
              <a:rPr lang="zh-CN" altLang="en-US" sz="5400" b="1">
                <a:solidFill>
                  <a:srgbClr val="0000FF"/>
                </a:solidFill>
                <a:latin typeface="华文行楷" panose="02010800040101010101" pitchFamily="2" charset="-122"/>
                <a:ea typeface="华文行楷" panose="02010800040101010101" pitchFamily="2" charset="-122"/>
              </a:rPr>
              <a:t>对象</a:t>
            </a:r>
            <a:r>
              <a:rPr lang="en-US" altLang="zh-CN" sz="5400" b="1">
                <a:solidFill>
                  <a:srgbClr val="0000FF"/>
                </a:solidFill>
                <a:latin typeface="华文行楷" panose="02010800040101010101" pitchFamily="2" charset="-122"/>
                <a:ea typeface="华文行楷" panose="02010800040101010101" pitchFamily="2" charset="-122"/>
              </a:rPr>
              <a:t>+</a:t>
            </a:r>
            <a:r>
              <a:rPr lang="zh-CN" altLang="en-US" sz="5400" b="1">
                <a:solidFill>
                  <a:srgbClr val="0000FF"/>
                </a:solidFill>
                <a:latin typeface="华文行楷" panose="02010800040101010101" pitchFamily="2" charset="-122"/>
                <a:ea typeface="华文行楷" panose="02010800040101010101" pitchFamily="2" charset="-122"/>
              </a:rPr>
              <a:t>事件</a:t>
            </a:r>
            <a:r>
              <a:rPr lang="en-US" altLang="zh-CN" sz="5400" b="1">
                <a:solidFill>
                  <a:srgbClr val="0000FF"/>
                </a:solidFill>
                <a:latin typeface="华文行楷" panose="02010800040101010101" pitchFamily="2" charset="-122"/>
                <a:ea typeface="华文行楷" panose="02010800040101010101" pitchFamily="2" charset="-122"/>
                <a:sym typeface="Wingdings" panose="05000000000000000000" pitchFamily="2" charset="2"/>
              </a:rPr>
              <a:t>(</a:t>
            </a:r>
            <a:r>
              <a:rPr lang="zh-CN" altLang="en-US" sz="5400" b="1">
                <a:solidFill>
                  <a:srgbClr val="0000FF"/>
                </a:solidFill>
                <a:latin typeface="华文行楷" panose="02010800040101010101" pitchFamily="2" charset="-122"/>
                <a:ea typeface="华文行楷" panose="02010800040101010101" pitchFamily="2" charset="-122"/>
                <a:sym typeface="Wingdings" panose="05000000000000000000" pitchFamily="2" charset="2"/>
              </a:rPr>
              <a:t>或</a:t>
            </a:r>
            <a:r>
              <a:rPr lang="en-US" altLang="zh-CN" sz="5400" b="1">
                <a:solidFill>
                  <a:srgbClr val="0000FF"/>
                </a:solidFill>
                <a:latin typeface="华文行楷" panose="02010800040101010101" pitchFamily="2" charset="-122"/>
                <a:ea typeface="华文行楷" panose="02010800040101010101" pitchFamily="2" charset="-122"/>
                <a:sym typeface="Wingdings" panose="05000000000000000000" pitchFamily="2" charset="2"/>
              </a:rPr>
              <a:t>+</a:t>
            </a:r>
            <a:r>
              <a:rPr lang="zh-CN" altLang="en-US" sz="5400" b="1">
                <a:solidFill>
                  <a:srgbClr val="0000FF"/>
                </a:solidFill>
                <a:latin typeface="华文行楷" panose="02010800040101010101" pitchFamily="2" charset="-122"/>
                <a:ea typeface="华文行楷" panose="02010800040101010101" pitchFamily="2" charset="-122"/>
                <a:sym typeface="Wingdings" panose="05000000000000000000" pitchFamily="2" charset="2"/>
              </a:rPr>
              <a:t>时间</a:t>
            </a:r>
            <a:r>
              <a:rPr lang="en-US" altLang="zh-CN" sz="5400" b="1">
                <a:solidFill>
                  <a:srgbClr val="0000FF"/>
                </a:solidFill>
                <a:latin typeface="华文行楷" panose="02010800040101010101" pitchFamily="2" charset="-122"/>
                <a:ea typeface="华文行楷" panose="02010800040101010101" pitchFamily="2" charset="-122"/>
                <a:sym typeface="Wingdings" panose="05000000000000000000" pitchFamily="2" charset="2"/>
              </a:rPr>
              <a:t>)</a:t>
            </a:r>
            <a:endParaRPr lang="en-US" altLang="zh-CN" sz="5400" b="1">
              <a:solidFill>
                <a:srgbClr val="00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矩形 35841"/>
          <p:cNvSpPr/>
          <p:nvPr/>
        </p:nvSpPr>
        <p:spPr>
          <a:xfrm>
            <a:off x="0" y="-63500"/>
            <a:ext cx="9144000" cy="6921500"/>
          </a:xfrm>
          <a:prstGeom prst="rect">
            <a:avLst/>
          </a:prstGeom>
          <a:noFill/>
          <a:ln w="9525">
            <a:noFill/>
          </a:ln>
        </p:spPr>
        <p:txBody>
          <a:bodyPr anchor="ctr">
            <a:spAutoFit/>
          </a:bodyPr>
          <a:lstStyle/>
          <a:p>
            <a:pPr indent="304800" eaLnBrk="0" hangingPunct="0"/>
            <a:r>
              <a:rPr lang="zh-CN" altLang="en-US" sz="2800" b="1">
                <a:latin typeface="宋体" panose="02010600030101010101" pitchFamily="2" charset="-122"/>
              </a:rPr>
              <a:t>（</a:t>
            </a:r>
            <a:r>
              <a:rPr lang="en-US" altLang="zh-CN" sz="2800" b="1">
                <a:latin typeface="宋体" panose="02010600030101010101" pitchFamily="2" charset="-122"/>
              </a:rPr>
              <a:t>2004</a:t>
            </a:r>
            <a:r>
              <a:rPr lang="zh-CN" altLang="en-US" sz="2800" b="1">
                <a:latin typeface="宋体" panose="02010600030101010101" pitchFamily="2" charset="-122"/>
              </a:rPr>
              <a:t>浙江卷）</a:t>
            </a:r>
            <a:endParaRPr lang="zh-CN" altLang="en-US" sz="2800" b="1">
              <a:latin typeface="宋体" panose="02010600030101010101" pitchFamily="2" charset="-122"/>
            </a:endParaRPr>
          </a:p>
          <a:p>
            <a:pPr indent="304800" eaLnBrk="0" hangingPunct="0"/>
            <a:r>
              <a:rPr lang="zh-CN" altLang="en-US" sz="2800" b="1">
                <a:latin typeface="宋体" panose="02010600030101010101" pitchFamily="2" charset="-122"/>
              </a:rPr>
              <a:t>  爱滋病主要有三种传播途径：性传播、血液传播和母婴传播。下面是一段关于血液传播的报道，请根据文意写出</a:t>
            </a:r>
            <a:r>
              <a:rPr lang="zh-CN" altLang="en-US" sz="2800" b="1">
                <a:solidFill>
                  <a:srgbClr val="FF0000"/>
                </a:solidFill>
                <a:latin typeface="宋体" panose="02010600030101010101" pitchFamily="2" charset="-122"/>
              </a:rPr>
              <a:t>两条防范爱滋病的结论性意见</a:t>
            </a:r>
            <a:r>
              <a:rPr lang="zh-CN" altLang="en-US" sz="2800" b="1">
                <a:latin typeface="宋体" panose="02010600030101010101" pitchFamily="2" charset="-122"/>
              </a:rPr>
              <a:t>。</a:t>
            </a:r>
            <a:r>
              <a:rPr lang="en-US" altLang="zh-CN" sz="2800" b="1">
                <a:latin typeface="宋体" panose="02010600030101010101" pitchFamily="2" charset="-122"/>
              </a:rPr>
              <a:t>(4</a:t>
            </a:r>
            <a:r>
              <a:rPr lang="zh-CN" altLang="en-US" sz="2800" b="1">
                <a:latin typeface="宋体" panose="02010600030101010101" pitchFamily="2" charset="-122"/>
              </a:rPr>
              <a:t>分</a:t>
            </a:r>
            <a:r>
              <a:rPr lang="en-US" altLang="zh-CN" sz="2800" b="1">
                <a:latin typeface="宋体" panose="02010600030101010101" pitchFamily="2" charset="-122"/>
              </a:rPr>
              <a:t>)</a:t>
            </a:r>
            <a:endParaRPr lang="en-US" altLang="zh-CN" sz="2800" b="1">
              <a:latin typeface="宋体" panose="02010600030101010101" pitchFamily="2" charset="-122"/>
            </a:endParaRPr>
          </a:p>
          <a:p>
            <a:pPr indent="304800" eaLnBrk="0" hangingPunct="0"/>
            <a:r>
              <a:rPr lang="en-US" altLang="zh-CN" sz="2800">
                <a:latin typeface="宋体" panose="02010600030101010101" pitchFamily="2" charset="-122"/>
              </a:rPr>
              <a:t>  </a:t>
            </a:r>
            <a:r>
              <a:rPr lang="zh-CN" altLang="en-US" sz="2800" b="1">
                <a:latin typeface="宋体" panose="02010600030101010101" pitchFamily="2" charset="-122"/>
              </a:rPr>
              <a:t>随着现代医学的发展，输血或血液制品的应用越来越广泛，通过输血和血液制品，挽救了无数患者的生命，但是如果输了被</a:t>
            </a:r>
            <a:r>
              <a:rPr lang="en-US" altLang="zh-CN" sz="2800" b="1">
                <a:latin typeface="宋体" panose="02010600030101010101" pitchFamily="2" charset="-122"/>
              </a:rPr>
              <a:t>HIV</a:t>
            </a:r>
            <a:r>
              <a:rPr lang="zh-CN" altLang="en-US" sz="2800" b="1">
                <a:latin typeface="宋体" panose="02010600030101010101" pitchFamily="2" charset="-122"/>
              </a:rPr>
              <a:t>污染的血液或血液制品，</a:t>
            </a:r>
            <a:r>
              <a:rPr lang="en-US" altLang="zh-CN" sz="2800" b="1">
                <a:latin typeface="宋体" panose="02010600030101010101" pitchFamily="2" charset="-122"/>
              </a:rPr>
              <a:t>HIV</a:t>
            </a:r>
            <a:r>
              <a:rPr lang="zh-CN" altLang="en-US" sz="2800" b="1">
                <a:latin typeface="宋体" panose="02010600030101010101" pitchFamily="2" charset="-122"/>
              </a:rPr>
              <a:t>就直接进入了血液循环。血液制品如</a:t>
            </a:r>
            <a:r>
              <a:rPr lang="en-US" altLang="zh-CN" sz="2800" b="1">
                <a:latin typeface="宋体" panose="02010600030101010101" pitchFamily="2" charset="-122"/>
              </a:rPr>
              <a:t>VIII</a:t>
            </a:r>
            <a:r>
              <a:rPr lang="zh-CN" altLang="en-US" sz="2800" b="1">
                <a:latin typeface="宋体" panose="02010600030101010101" pitchFamily="2" charset="-122"/>
              </a:rPr>
              <a:t>因子浓缩剂是从许多供血者的血浆中提取的，因此污染</a:t>
            </a:r>
            <a:r>
              <a:rPr lang="en-US" altLang="zh-CN" sz="2800" b="1">
                <a:latin typeface="宋体" panose="02010600030101010101" pitchFamily="2" charset="-122"/>
              </a:rPr>
              <a:t>HIV</a:t>
            </a:r>
            <a:r>
              <a:rPr lang="zh-CN" altLang="en-US" sz="2800" b="1">
                <a:latin typeface="宋体" panose="02010600030101010101" pitchFamily="2" charset="-122"/>
              </a:rPr>
              <a:t>的机会更大。美国供血者中约</a:t>
            </a:r>
            <a:r>
              <a:rPr lang="en-US" altLang="zh-CN" sz="2800" b="1">
                <a:latin typeface="宋体" panose="02010600030101010101" pitchFamily="2" charset="-122"/>
              </a:rPr>
              <a:t>6</a:t>
            </a:r>
            <a:r>
              <a:rPr lang="zh-CN" altLang="en-US" sz="2800" b="1">
                <a:latin typeface="宋体" panose="02010600030101010101" pitchFamily="2" charset="-122"/>
              </a:rPr>
              <a:t>％带有</a:t>
            </a:r>
            <a:r>
              <a:rPr lang="en-US" altLang="zh-CN" sz="2800" b="1">
                <a:latin typeface="宋体" panose="02010600030101010101" pitchFamily="2" charset="-122"/>
              </a:rPr>
              <a:t>HIV</a:t>
            </a:r>
            <a:r>
              <a:rPr lang="zh-CN" altLang="en-US" sz="2800" b="1">
                <a:latin typeface="宋体" panose="02010600030101010101" pitchFamily="2" charset="-122"/>
              </a:rPr>
              <a:t>，故上世纪</a:t>
            </a:r>
            <a:r>
              <a:rPr lang="en-US" altLang="zh-CN" sz="2800" b="1">
                <a:latin typeface="宋体" panose="02010600030101010101" pitchFamily="2" charset="-122"/>
              </a:rPr>
              <a:t>80</a:t>
            </a:r>
            <a:r>
              <a:rPr lang="zh-CN" altLang="en-US" sz="2800" b="1">
                <a:latin typeface="宋体" panose="02010600030101010101" pitchFamily="2" charset="-122"/>
              </a:rPr>
              <a:t>年代初，美国生产的</a:t>
            </a:r>
            <a:r>
              <a:rPr lang="en-US" altLang="zh-CN" sz="2800" b="1">
                <a:latin typeface="宋体" panose="02010600030101010101" pitchFamily="2" charset="-122"/>
              </a:rPr>
              <a:t>Ⅷ</a:t>
            </a:r>
            <a:r>
              <a:rPr lang="zh-CN" altLang="en-US" sz="2800" b="1">
                <a:latin typeface="宋体" panose="02010600030101010101" pitchFamily="2" charset="-122"/>
              </a:rPr>
              <a:t>因子浓缩剂曾在世界各地的血友病患者中造成感染。法国一个血液中心被</a:t>
            </a:r>
            <a:r>
              <a:rPr lang="en-US" altLang="zh-CN" sz="2800" b="1">
                <a:latin typeface="宋体" panose="02010600030101010101" pitchFamily="2" charset="-122"/>
              </a:rPr>
              <a:t>HIV</a:t>
            </a:r>
            <a:r>
              <a:rPr lang="zh-CN" altLang="en-US" sz="2800" b="1">
                <a:latin typeface="宋体" panose="02010600030101010101" pitchFamily="2" charset="-122"/>
              </a:rPr>
              <a:t>污染，导致几千名受血者感染爱滋病。现在发达国家都加强了对供血者的检筛工作。如果供血者感染</a:t>
            </a:r>
            <a:r>
              <a:rPr lang="en-US" altLang="zh-CN" sz="2800" b="1">
                <a:latin typeface="宋体" panose="02010600030101010101" pitchFamily="2" charset="-122"/>
              </a:rPr>
              <a:t>HIV</a:t>
            </a:r>
            <a:r>
              <a:rPr lang="zh-CN" altLang="en-US" sz="2800" b="1">
                <a:latin typeface="宋体" panose="02010600030101010101" pitchFamily="2" charset="-122"/>
              </a:rPr>
              <a:t>后，供血时处于窗口期，则查不出</a:t>
            </a:r>
            <a:r>
              <a:rPr lang="en-US" altLang="zh-CN" sz="2800" b="1">
                <a:latin typeface="宋体" panose="02010600030101010101" pitchFamily="2" charset="-122"/>
              </a:rPr>
              <a:t>HIV</a:t>
            </a:r>
            <a:r>
              <a:rPr lang="zh-CN" altLang="en-US" sz="2800" b="1">
                <a:latin typeface="宋体" panose="02010600030101010101" pitchFamily="2" charset="-122"/>
              </a:rPr>
              <a:t>抗体。目前尚不能对所有供血者检测</a:t>
            </a:r>
            <a:r>
              <a:rPr lang="en-US" altLang="zh-CN" sz="2800" b="1">
                <a:latin typeface="宋体" panose="02010600030101010101" pitchFamily="2" charset="-122"/>
              </a:rPr>
              <a:t>HIV</a:t>
            </a:r>
            <a:r>
              <a:rPr lang="zh-CN" altLang="en-US" sz="2800" b="1">
                <a:latin typeface="宋体" panose="02010600030101010101" pitchFamily="2" charset="-122"/>
              </a:rPr>
              <a:t>抗原，因为检测</a:t>
            </a:r>
            <a:r>
              <a:rPr lang="en-US" altLang="zh-CN" sz="2800" b="1">
                <a:latin typeface="宋体" panose="02010600030101010101" pitchFamily="2" charset="-122"/>
              </a:rPr>
              <a:t>HIV</a:t>
            </a:r>
            <a:r>
              <a:rPr lang="zh-CN" altLang="en-US" sz="2800" b="1">
                <a:latin typeface="宋体" panose="02010600030101010101" pitchFamily="2" charset="-122"/>
              </a:rPr>
              <a:t>抗原设备复杂，费用昂贵。鉴于此，</a:t>
            </a:r>
            <a:r>
              <a:rPr lang="en-US" altLang="zh-CN" sz="2400" b="1">
                <a:latin typeface="宋体" panose="02010600030101010101" pitchFamily="2" charset="-122"/>
              </a:rPr>
              <a:t>______________________</a:t>
            </a:r>
            <a:r>
              <a:rPr lang="zh-CN" altLang="en-US" sz="2400" b="1">
                <a:latin typeface="宋体" panose="02010600030101010101" pitchFamily="2" charset="-122"/>
              </a:rPr>
              <a:t>。</a:t>
            </a:r>
            <a:r>
              <a:rPr lang="zh-CN" altLang="en-US" sz="2400" u="sng">
                <a:latin typeface="宋体" panose="02010600030101010101" pitchFamily="2" charset="-122"/>
              </a:rPr>
              <a:t>                                                                                                                                           </a:t>
            </a:r>
            <a:endParaRPr lang="zh-CN" altLang="en-US" sz="2400">
              <a:latin typeface="宋体" panose="02010600030101010101" pitchFamily="2" charset="-122"/>
            </a:endParaRPr>
          </a:p>
        </p:txBody>
      </p:sp>
      <p:sp>
        <p:nvSpPr>
          <p:cNvPr id="35843" name="圆角矩形 35842"/>
          <p:cNvSpPr/>
          <p:nvPr/>
        </p:nvSpPr>
        <p:spPr>
          <a:xfrm>
            <a:off x="76200" y="2620963"/>
            <a:ext cx="8918575" cy="1576387"/>
          </a:xfrm>
          <a:prstGeom prst="roundRect">
            <a:avLst>
              <a:gd name="adj" fmla="val 16667"/>
            </a:avLst>
          </a:prstGeom>
          <a:solidFill>
            <a:schemeClr val="accent1"/>
          </a:solidFill>
          <a:ln w="9525">
            <a:noFill/>
          </a:ln>
        </p:spPr>
        <p:txBody>
          <a:bodyPr>
            <a:spAutoFit/>
          </a:bodyPr>
          <a:lstStyle/>
          <a:p>
            <a:pPr eaLnBrk="0" hangingPunct="0"/>
            <a:r>
              <a:rPr lang="zh-CN" altLang="en-US" sz="4400" b="1">
                <a:solidFill>
                  <a:srgbClr val="FF0000"/>
                </a:solidFill>
                <a:latin typeface="Arial" panose="020b0604020202020204" pitchFamily="34" charset="0"/>
              </a:rPr>
              <a:t>输血和使用血液制品要慎重；对供血者的检筛工作要加强和完善</a:t>
            </a:r>
            <a:r>
              <a:rPr lang="zh-CN" altLang="en-US" sz="4400">
                <a:solidFill>
                  <a:srgbClr val="FF0000"/>
                </a:solidFill>
                <a:latin typeface="Arial" panose="020b0604020202020204" pitchFamily="34" charset="0"/>
              </a:rPr>
              <a:t>。</a:t>
            </a:r>
            <a:endParaRPr lang="zh-CN" altLang="en-US" sz="4400">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xit" presetSubtype="0" fill="hold" grpId="0" nodeType="clickEffect">
                                  <p:stCondLst>
                                    <p:cond delay="0"/>
                                  </p:stCondLst>
                                  <p:childTnLst>
                                    <p:anim calcmode="lin" valueType="num">
                                      <p:cBhvr>
                                        <p:cTn id="6" dur="1000"/>
                                        <p:tgtEl>
                                          <p:spTgt spid="35842"/>
                                        </p:tgtEl>
                                        <p:attrNameLst>
                                          <p:attrName>ppt_w</p:attrName>
                                        </p:attrNameLst>
                                      </p:cBhvr>
                                      <p:tavLst>
                                        <p:tav tm="0">
                                          <p:val>
                                            <p:strVal val="ppt_w"/>
                                          </p:val>
                                        </p:tav>
                                        <p:tav tm="100000">
                                          <p:val>
                                            <p:strVal val="ppt_w*0.70"/>
                                          </p:val>
                                        </p:tav>
                                      </p:tavLst>
                                    </p:anim>
                                    <p:anim calcmode="lin" valueType="num">
                                      <p:cBhvr>
                                        <p:cTn id="7" dur="1000"/>
                                        <p:tgtEl>
                                          <p:spTgt spid="35842"/>
                                        </p:tgtEl>
                                        <p:attrNameLst>
                                          <p:attrName>ppt_h</p:attrName>
                                        </p:attrNameLst>
                                      </p:cBhvr>
                                      <p:tavLst>
                                        <p:tav tm="0">
                                          <p:val>
                                            <p:strVal val="ppt_h"/>
                                          </p:val>
                                        </p:tav>
                                        <p:tav tm="100000">
                                          <p:val>
                                            <p:strVal val="ppt_h"/>
                                          </p:val>
                                        </p:tav>
                                      </p:tavLst>
                                    </p:anim>
                                    <p:animEffect transition="out" filter="fade">
                                      <p:cBhvr>
                                        <p:cTn id="8" dur="1000"/>
                                        <p:tgtEl>
                                          <p:spTgt spid="35842"/>
                                        </p:tgtEl>
                                      </p:cBhvr>
                                    </p:animEffect>
                                    <p:set>
                                      <p:cBhvr>
                                        <p:cTn id="9" dur="1" fill="hold">
                                          <p:stCondLst>
                                            <p:cond delay="999"/>
                                          </p:stCondLst>
                                        </p:cTn>
                                        <p:tgtEl>
                                          <p:spTgt spid="35842"/>
                                        </p:tgtEl>
                                        <p:attrNameLst>
                                          <p:attrName>style.visibility</p:attrName>
                                        </p:attrNameLst>
                                      </p:cBhvr>
                                      <p:to>
                                        <p:strVal val="hidden"/>
                                      </p:to>
                                    </p:set>
                                  </p:childTnLst>
                                </p:cTn>
                              </p:par>
                            </p:childTnLst>
                          </p:cTn>
                        </p:par>
                        <p:par>
                          <p:cTn id="10" fill="hold" nodeType="afterGroup">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5843"/>
                                        </p:tgtEl>
                                        <p:attrNameLst>
                                          <p:attrName>style.visibility</p:attrName>
                                        </p:attrNameLst>
                                      </p:cBhvr>
                                      <p:to>
                                        <p:strVal val="visible"/>
                                      </p:to>
                                    </p:set>
                                    <p:anim calcmode="lin" valueType="num">
                                      <p:cBhvr additive="base">
                                        <p:cTn id="13" dur="500" fill="hold"/>
                                        <p:tgtEl>
                                          <p:spTgt spid="35843"/>
                                        </p:tgtEl>
                                        <p:attrNameLst>
                                          <p:attrName>ppt_x</p:attrName>
                                        </p:attrNameLst>
                                      </p:cBhvr>
                                      <p:tavLst>
                                        <p:tav tm="0">
                                          <p:val>
                                            <p:strVal val="#ppt_x"/>
                                          </p:val>
                                        </p:tav>
                                        <p:tav tm="100000">
                                          <p:val>
                                            <p:strVal val="#ppt_x"/>
                                          </p:val>
                                        </p:tav>
                                      </p:tavLst>
                                    </p:anim>
                                    <p:anim calcmode="lin" valueType="num">
                                      <p:cBhvr additive="base">
                                        <p:cTn id="14" dur="500" fill="hold"/>
                                        <p:tgtEl>
                                          <p:spTgt spid="358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矩形 36865"/>
          <p:cNvSpPr/>
          <p:nvPr/>
        </p:nvSpPr>
        <p:spPr>
          <a:xfrm>
            <a:off x="152400" y="350838"/>
            <a:ext cx="8915400" cy="6302375"/>
          </a:xfrm>
          <a:prstGeom prst="rect">
            <a:avLst/>
          </a:prstGeom>
          <a:noFill/>
          <a:ln w="9525">
            <a:noFill/>
          </a:ln>
        </p:spPr>
        <p:txBody>
          <a:bodyPr anchor="ctr">
            <a:spAutoFit/>
          </a:bodyPr>
          <a:lstStyle/>
          <a:p>
            <a:pPr indent="304800" eaLnBrk="0" hangingPunct="0"/>
            <a:r>
              <a:rPr lang="zh-CN" altLang="en-US" sz="3400" b="1">
                <a:latin typeface="宋体" panose="02010600030101010101" pitchFamily="2" charset="-122"/>
              </a:rPr>
              <a:t>（</a:t>
            </a:r>
            <a:r>
              <a:rPr lang="en-US" altLang="zh-CN" sz="3400" b="1">
                <a:latin typeface="宋体" panose="02010600030101010101" pitchFamily="2" charset="-122"/>
              </a:rPr>
              <a:t>06</a:t>
            </a:r>
            <a:r>
              <a:rPr lang="zh-CN" altLang="en-US" sz="3400" b="1">
                <a:latin typeface="宋体" panose="02010600030101010101" pitchFamily="2" charset="-122"/>
              </a:rPr>
              <a:t>江西卷）</a:t>
            </a:r>
            <a:r>
              <a:rPr lang="zh-CN" altLang="en-US" sz="3400" b="1">
                <a:solidFill>
                  <a:srgbClr val="0000FF"/>
                </a:solidFill>
                <a:latin typeface="宋体" panose="02010600030101010101" pitchFamily="2" charset="-122"/>
              </a:rPr>
              <a:t>概括</a:t>
            </a:r>
            <a:r>
              <a:rPr lang="zh-CN" altLang="en-US" sz="3400" b="1">
                <a:latin typeface="宋体" panose="02010600030101010101" pitchFamily="2" charset="-122"/>
              </a:rPr>
              <a:t>下面一项</a:t>
            </a:r>
            <a:r>
              <a:rPr lang="zh-CN" altLang="en-US" sz="3400" b="1">
                <a:solidFill>
                  <a:srgbClr val="0000FF"/>
                </a:solidFill>
                <a:latin typeface="宋体" panose="02010600030101010101" pitchFamily="2" charset="-122"/>
              </a:rPr>
              <a:t>研究的结论</a:t>
            </a:r>
            <a:r>
              <a:rPr lang="zh-CN" altLang="en-US" sz="3400" b="1">
                <a:latin typeface="宋体" panose="02010600030101010101" pitchFamily="2" charset="-122"/>
              </a:rPr>
              <a:t>。（</a:t>
            </a:r>
            <a:r>
              <a:rPr lang="zh-CN" altLang="en-US" sz="3400" b="1">
                <a:solidFill>
                  <a:srgbClr val="0000FF"/>
                </a:solidFill>
                <a:latin typeface="宋体" panose="02010600030101010101" pitchFamily="2" charset="-122"/>
              </a:rPr>
              <a:t>不超过</a:t>
            </a:r>
            <a:r>
              <a:rPr lang="en-US" altLang="zh-CN" sz="3400" b="1">
                <a:latin typeface="宋体" panose="02010600030101010101" pitchFamily="2" charset="-122"/>
              </a:rPr>
              <a:t>35</a:t>
            </a:r>
            <a:r>
              <a:rPr lang="zh-CN" altLang="en-US" sz="3400" b="1">
                <a:latin typeface="宋体" panose="02010600030101010101" pitchFamily="2" charset="-122"/>
              </a:rPr>
              <a:t>个字）（</a:t>
            </a:r>
            <a:r>
              <a:rPr lang="en-US" altLang="zh-CN" sz="3400" b="1">
                <a:latin typeface="宋体" panose="02010600030101010101" pitchFamily="2" charset="-122"/>
              </a:rPr>
              <a:t>4</a:t>
            </a:r>
            <a:r>
              <a:rPr lang="zh-CN" altLang="en-US" sz="3400" b="1">
                <a:latin typeface="宋体" panose="02010600030101010101" pitchFamily="2" charset="-122"/>
              </a:rPr>
              <a:t>分）</a:t>
            </a:r>
            <a:endParaRPr lang="zh-CN" altLang="en-US" sz="3400" b="1">
              <a:latin typeface="宋体" panose="02010600030101010101" pitchFamily="2" charset="-122"/>
            </a:endParaRPr>
          </a:p>
          <a:p>
            <a:pPr indent="304800" eaLnBrk="0" hangingPunct="0"/>
            <a:r>
              <a:rPr lang="zh-CN" altLang="en-US" sz="3400" b="1">
                <a:latin typeface="宋体" panose="02010600030101010101" pitchFamily="2" charset="-122"/>
              </a:rPr>
              <a:t>对哥斯达黎加</a:t>
            </a:r>
            <a:r>
              <a:rPr lang="en-US" altLang="zh-CN" sz="3400" b="1">
                <a:latin typeface="宋体" panose="02010600030101010101" pitchFamily="2" charset="-122"/>
              </a:rPr>
              <a:t>4 000</a:t>
            </a:r>
            <a:r>
              <a:rPr lang="zh-CN" altLang="en-US" sz="3400" b="1">
                <a:latin typeface="宋体" panose="02010600030101010101" pitchFamily="2" charset="-122"/>
              </a:rPr>
              <a:t>余人的一项研究发现，大约一半人具有让“咖啡因”在体内停留的遗传特点，被认为是“‘咖啡因’代谢缓慢者”。这些人喝咖啡容易导致心脏病的发作。另一半人则有相反的遗传特点，这种特点使他们的身体能迅速对“咖啡因”进行代谢，喝咖啡反倒能帮助他们降低心脏病发作的危险。一位参与研究的人说，此项发现能解释为什么早先那些检验“咖啡因”对心血管系统影响的研究会出现不同的结果。</a:t>
            </a:r>
            <a:endParaRPr lang="zh-CN" altLang="en-US" sz="3400">
              <a:latin typeface="宋体" panose="02010600030101010101" pitchFamily="2" charset="-122"/>
            </a:endParaRPr>
          </a:p>
        </p:txBody>
      </p:sp>
      <p:sp>
        <p:nvSpPr>
          <p:cNvPr id="36867" name="圆角矩形 36866"/>
          <p:cNvSpPr/>
          <p:nvPr/>
        </p:nvSpPr>
        <p:spPr>
          <a:xfrm>
            <a:off x="0" y="2278063"/>
            <a:ext cx="9107488" cy="3132137"/>
          </a:xfrm>
          <a:prstGeom prst="roundRect">
            <a:avLst>
              <a:gd name="adj" fmla="val 16667"/>
            </a:avLst>
          </a:prstGeom>
          <a:solidFill>
            <a:schemeClr val="accent1"/>
          </a:solidFill>
          <a:ln w="9525">
            <a:noFill/>
          </a:ln>
        </p:spPr>
        <p:txBody>
          <a:bodyPr>
            <a:spAutoFit/>
          </a:bodyPr>
          <a:lstStyle/>
          <a:p>
            <a:pPr eaLnBrk="0" hangingPunct="0"/>
            <a:r>
              <a:rPr lang="zh-CN" altLang="en-US" sz="6000" b="1">
                <a:solidFill>
                  <a:srgbClr val="FF0000"/>
                </a:solidFill>
                <a:latin typeface="Arial" panose="020b0604020202020204" pitchFamily="34" charset="0"/>
              </a:rPr>
              <a:t>“咖啡因”导致或降低心脏病发作的危险，取决于两种相反的遗传特点。</a:t>
            </a:r>
            <a:endParaRPr lang="zh-CN" altLang="en-US" sz="6000" b="1">
              <a:solidFill>
                <a:srgbClr val="FF0000"/>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xit" presetSubtype="0" fill="hold" grpId="0" nodeType="clickEffect">
                                  <p:stCondLst>
                                    <p:cond delay="0"/>
                                  </p:stCondLst>
                                  <p:childTnLst>
                                    <p:anim calcmode="lin" valueType="num">
                                      <p:cBhvr>
                                        <p:cTn id="6" dur="1000"/>
                                        <p:tgtEl>
                                          <p:spTgt spid="36866"/>
                                        </p:tgtEl>
                                        <p:attrNameLst>
                                          <p:attrName>ppt_w</p:attrName>
                                        </p:attrNameLst>
                                      </p:cBhvr>
                                      <p:tavLst>
                                        <p:tav tm="0">
                                          <p:val>
                                            <p:strVal val="ppt_w"/>
                                          </p:val>
                                        </p:tav>
                                        <p:tav tm="100000">
                                          <p:val>
                                            <p:strVal val="ppt_w*0.70"/>
                                          </p:val>
                                        </p:tav>
                                      </p:tavLst>
                                    </p:anim>
                                    <p:anim calcmode="lin" valueType="num">
                                      <p:cBhvr>
                                        <p:cTn id="7" dur="1000"/>
                                        <p:tgtEl>
                                          <p:spTgt spid="36866"/>
                                        </p:tgtEl>
                                        <p:attrNameLst>
                                          <p:attrName>ppt_h</p:attrName>
                                        </p:attrNameLst>
                                      </p:cBhvr>
                                      <p:tavLst>
                                        <p:tav tm="0">
                                          <p:val>
                                            <p:strVal val="ppt_h"/>
                                          </p:val>
                                        </p:tav>
                                        <p:tav tm="100000">
                                          <p:val>
                                            <p:strVal val="ppt_h"/>
                                          </p:val>
                                        </p:tav>
                                      </p:tavLst>
                                    </p:anim>
                                    <p:animEffect transition="out" filter="fade">
                                      <p:cBhvr>
                                        <p:cTn id="8" dur="1000"/>
                                        <p:tgtEl>
                                          <p:spTgt spid="36866"/>
                                        </p:tgtEl>
                                      </p:cBhvr>
                                    </p:animEffect>
                                    <p:set>
                                      <p:cBhvr>
                                        <p:cTn id="9" dur="1" fill="hold">
                                          <p:stCondLst>
                                            <p:cond delay="999"/>
                                          </p:stCondLst>
                                        </p:cTn>
                                        <p:tgtEl>
                                          <p:spTgt spid="36866"/>
                                        </p:tgtEl>
                                        <p:attrNameLst>
                                          <p:attrName>style.visibility</p:attrName>
                                        </p:attrNameLst>
                                      </p:cBhvr>
                                      <p:to>
                                        <p:strVal val="hidden"/>
                                      </p:to>
                                    </p:set>
                                  </p:childTnLst>
                                </p:cTn>
                              </p:par>
                            </p:childTnLst>
                          </p:cTn>
                        </p:par>
                        <p:par>
                          <p:cTn id="10" fill="hold" nodeType="afterGroup">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36867"/>
                                        </p:tgtEl>
                                        <p:attrNameLst>
                                          <p:attrName>style.visibility</p:attrName>
                                        </p:attrNameLst>
                                      </p:cBhvr>
                                      <p:to>
                                        <p:strVal val="visible"/>
                                      </p:to>
                                    </p:set>
                                    <p:anim calcmode="lin" valueType="num">
                                      <p:cBhvr additive="base">
                                        <p:cTn id="13" dur="500" fill="hold"/>
                                        <p:tgtEl>
                                          <p:spTgt spid="36867"/>
                                        </p:tgtEl>
                                        <p:attrNameLst>
                                          <p:attrName>ppt_x</p:attrName>
                                        </p:attrNameLst>
                                      </p:cBhvr>
                                      <p:tavLst>
                                        <p:tav tm="0">
                                          <p:val>
                                            <p:strVal val="#ppt_x"/>
                                          </p:val>
                                        </p:tav>
                                        <p:tav tm="100000">
                                          <p:val>
                                            <p:strVal val="#ppt_x"/>
                                          </p:val>
                                        </p:tav>
                                      </p:tavLst>
                                    </p:anim>
                                    <p:anim calcmode="lin" valueType="num">
                                      <p:cBhvr additive="base">
                                        <p:cTn id="14"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idx="4294967295"/>
          </p:nvPr>
        </p:nvSpPr>
        <p:spPr>
          <a:xfrm>
            <a:off x="0" y="0"/>
            <a:ext cx="9144000" cy="1143000"/>
          </a:xfrm>
        </p:spPr>
        <p:txBody>
          <a:bodyPr vert="horz" wrap="square" lIns="91440" tIns="45720" rIns="91440" bIns="45720" numCol="1" rtlCol="0" anchor="ctr" anchorCtr="0" compatLnSpc="1">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0000FF"/>
                </a:solidFill>
                <a:effectLst/>
                <a:uLnTx/>
                <a:uFillTx/>
                <a:latin typeface="+mn-ea"/>
                <a:ea typeface="+mn-ea"/>
                <a:cs typeface="+mj-cs"/>
              </a:rPr>
              <a:t>综合演练 </a:t>
            </a:r>
            <a:endParaRPr kumimoji="0" lang="zh-CN" altLang="en-US" sz="5400" b="1" i="0" u="none" strike="noStrike" kern="1200" cap="none" spc="0" normalizeH="0" baseline="0" noProof="0">
              <a:ln>
                <a:noFill/>
              </a:ln>
              <a:solidFill>
                <a:srgbClr val="0000FF"/>
              </a:solidFill>
              <a:effectLst/>
              <a:uLnTx/>
              <a:uFillTx/>
              <a:latin typeface="+mn-ea"/>
              <a:ea typeface="+mn-ea"/>
              <a:cs typeface="+mj-cs"/>
            </a:endParaRPr>
          </a:p>
        </p:txBody>
      </p:sp>
      <p:sp>
        <p:nvSpPr>
          <p:cNvPr id="5" name="TextBox 4"/>
          <p:cNvSpPr txBox="1"/>
          <p:nvPr/>
        </p:nvSpPr>
        <p:spPr>
          <a:xfrm>
            <a:off x="360045" y="1270000"/>
            <a:ext cx="8544560" cy="4399915"/>
          </a:xfrm>
          <a:prstGeom prst="rect">
            <a:avLst/>
          </a:prstGeom>
          <a:noFill/>
        </p:spPr>
        <p:txBody>
          <a:bodyPr wrap="square">
            <a:spAutoFit/>
          </a:bodyPr>
          <a:lstStyle/>
          <a:p>
            <a:pPr marR="0" defTabSz="914400">
              <a:lnSpc>
                <a:spcPts val="4800"/>
              </a:lnSpc>
              <a:buClrTx/>
              <a:buSzTx/>
              <a:buFontTx/>
              <a:defRPr/>
            </a:pPr>
            <a:r>
              <a:rPr kumimoji="0" lang="zh-CN" altLang="en-US" sz="40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en-US" altLang="zh-CN" sz="40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0" lang="zh-CN" altLang="en-US" sz="40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、阅读下面一则新闻完成以下两题：</a:t>
            </a:r>
            <a:endParaRPr kumimoji="0" lang="zh-CN" altLang="en-US" sz="40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a:p>
            <a:pPr marR="0" defTabSz="914400">
              <a:lnSpc>
                <a:spcPts val="4800"/>
              </a:lnSpc>
              <a:buClrTx/>
              <a:buSzTx/>
              <a:buFontTx/>
              <a:defRPr/>
            </a:pPr>
            <a:endParaRPr kumimoji="0" lang="en-US" altLang="zh-CN" sz="40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a:p>
            <a:pPr marR="0" defTabSz="914400">
              <a:lnSpc>
                <a:spcPts val="4800"/>
              </a:lnSpc>
              <a:buClrTx/>
              <a:buSzTx/>
              <a:buFont typeface="Wingdings" panose="05000000000000000000" pitchFamily="2" charset="2"/>
              <a:defRPr/>
            </a:pPr>
            <a:r>
              <a:rPr kumimoji="0" lang="en-US" altLang="zh-CN" sz="4000" b="1" kern="1200" cap="none" spc="0" normalizeH="0" baseline="0" noProof="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a:t>
            </a:r>
            <a:r>
              <a:rPr kumimoji="0" lang="en-US" alt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1</a:t>
            </a:r>
            <a:r>
              <a:rPr kumimoji="0" 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a:t>
            </a:r>
            <a:r>
              <a:rPr kumimoji="0" lang="zh-CN" altLang="en-US" sz="40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拟写</a:t>
            </a:r>
            <a:r>
              <a:rPr kumimoji="0" lang="zh-CN" altLang="en-US" sz="4000" b="1" kern="1200" cap="none" spc="0" normalizeH="0" baseline="0" noProof="0">
                <a:solidFill>
                  <a:srgbClr val="C00000"/>
                </a:solidFill>
                <a:latin typeface="宋体" panose="02010600030101010101" pitchFamily="2" charset="-122"/>
                <a:ea typeface="宋体" panose="02010600030101010101" pitchFamily="2" charset="-122"/>
                <a:cs typeface="+mn-cs"/>
              </a:rPr>
              <a:t>标题</a:t>
            </a:r>
            <a:r>
              <a:rPr kumimoji="0" lang="zh-CN" altLang="en-US" sz="4000" b="1" kern="1200" cap="none" spc="0" normalizeH="0" baseline="0" noProof="0">
                <a:latin typeface="宋体" panose="02010600030101010101" pitchFamily="2" charset="-122"/>
                <a:ea typeface="宋体" panose="02010600030101010101" pitchFamily="2" charset="-122"/>
                <a:cs typeface="+mn-cs"/>
              </a:rPr>
              <a:t>（不超过</a:t>
            </a:r>
            <a:r>
              <a:rPr kumimoji="0" lang="en-US" altLang="zh-CN" sz="4000" b="1" kern="1200" cap="none" spc="0" normalizeH="0" baseline="0" noProof="0">
                <a:latin typeface="宋体" panose="02010600030101010101" pitchFamily="2" charset="-122"/>
                <a:ea typeface="宋体" panose="02010600030101010101" pitchFamily="2" charset="-122"/>
                <a:cs typeface="+mn-cs"/>
              </a:rPr>
              <a:t>10</a:t>
            </a:r>
            <a:r>
              <a:rPr kumimoji="0" lang="zh-CN" altLang="en-US" sz="4000" b="1" kern="1200" cap="none" spc="0" normalizeH="0" baseline="0" noProof="0">
                <a:latin typeface="宋体" panose="02010600030101010101" pitchFamily="2" charset="-122"/>
                <a:ea typeface="宋体" panose="02010600030101010101" pitchFamily="2" charset="-122"/>
                <a:cs typeface="+mn-cs"/>
              </a:rPr>
              <a:t>字）</a:t>
            </a:r>
            <a:endParaRPr kumimoji="0" lang="en-US" altLang="zh-CN" sz="4000" b="1" kern="1200" cap="none" spc="0" normalizeH="0" baseline="0" noProof="0">
              <a:latin typeface="宋体" panose="02010600030101010101" pitchFamily="2" charset="-122"/>
              <a:ea typeface="宋体" panose="02010600030101010101" pitchFamily="2" charset="-122"/>
              <a:cs typeface="+mn-cs"/>
            </a:endParaRPr>
          </a:p>
          <a:p>
            <a:pPr marR="0" defTabSz="914400">
              <a:lnSpc>
                <a:spcPts val="4800"/>
              </a:lnSpc>
              <a:buClrTx/>
              <a:buSzTx/>
              <a:buFont typeface="Wingdings" panose="05000000000000000000" pitchFamily="2" charset="2"/>
              <a:defRPr/>
            </a:pPr>
            <a:endParaRPr kumimoji="0" lang="en-US" altLang="zh-CN" sz="4000" b="1" kern="1200" cap="none" spc="0" normalizeH="0" baseline="0" noProof="0">
              <a:latin typeface="宋体" panose="02010600030101010101" pitchFamily="2" charset="-122"/>
              <a:ea typeface="宋体" panose="02010600030101010101" pitchFamily="2" charset="-122"/>
              <a:cs typeface="+mn-cs"/>
            </a:endParaRPr>
          </a:p>
          <a:p>
            <a:pPr marR="0" defTabSz="914400">
              <a:lnSpc>
                <a:spcPts val="4800"/>
              </a:lnSpc>
              <a:buClrTx/>
              <a:buSzTx/>
              <a:buFont typeface="Wingdings" panose="05000000000000000000" pitchFamily="2" charset="2"/>
              <a:defRPr/>
            </a:pPr>
            <a:r>
              <a:rPr kumimoji="0" 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a:t>
            </a:r>
            <a:r>
              <a:rPr kumimoji="0" lang="en-US" alt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2</a:t>
            </a:r>
            <a:r>
              <a:rPr kumimoji="0" lang="zh-CN" sz="4000" b="1" kern="1200" cap="none" spc="0" normalizeH="0" baseline="0" noProof="0">
                <a:solidFill>
                  <a:srgbClr val="C00000"/>
                </a:solidFill>
                <a:latin typeface="宋体" panose="02010600030101010101" pitchFamily="2" charset="-122"/>
                <a:ea typeface="宋体" panose="02010600030101010101" pitchFamily="2" charset="-122"/>
                <a:cs typeface="+mn-cs"/>
              </a:rPr>
              <a:t>）</a:t>
            </a:r>
            <a:r>
              <a:rPr kumimoji="0" lang="zh-CN" altLang="en-US" sz="4000" b="1" kern="1200" cap="none" spc="0" normalizeH="0" baseline="0" noProof="0">
                <a:solidFill>
                  <a:srgbClr val="C00000"/>
                </a:solidFill>
                <a:latin typeface="宋体" panose="02010600030101010101" pitchFamily="2" charset="-122"/>
                <a:ea typeface="宋体" panose="02010600030101010101" pitchFamily="2" charset="-122"/>
                <a:cs typeface="+mn-cs"/>
              </a:rPr>
              <a:t>拟写一句话新闻</a:t>
            </a:r>
            <a:r>
              <a:rPr kumimoji="0" lang="en-US" altLang="zh-CN" sz="4000" b="1" kern="1200" cap="none" spc="0" normalizeH="0" baseline="0" noProof="0">
                <a:latin typeface="宋体" panose="02010600030101010101" pitchFamily="2" charset="-122"/>
                <a:ea typeface="宋体" panose="02010600030101010101" pitchFamily="2" charset="-122"/>
                <a:cs typeface="+mn-cs"/>
              </a:rPr>
              <a:t>(</a:t>
            </a:r>
            <a:r>
              <a:rPr kumimoji="0" lang="zh-CN" altLang="en-US" sz="4000" b="1" kern="1200" cap="none" spc="0" normalizeH="0" baseline="0" noProof="0">
                <a:latin typeface="宋体" panose="02010600030101010101" pitchFamily="2" charset="-122"/>
                <a:ea typeface="宋体" panose="02010600030101010101" pitchFamily="2" charset="-122"/>
                <a:cs typeface="+mn-cs"/>
              </a:rPr>
              <a:t>不超过</a:t>
            </a:r>
            <a:r>
              <a:rPr kumimoji="0" lang="en-US" altLang="zh-CN" sz="4000" b="1" kern="1200" cap="none" spc="0" normalizeH="0" baseline="0" noProof="0">
                <a:latin typeface="宋体" panose="02010600030101010101" pitchFamily="2" charset="-122"/>
                <a:ea typeface="宋体" panose="02010600030101010101" pitchFamily="2" charset="-122"/>
                <a:cs typeface="+mn-cs"/>
              </a:rPr>
              <a:t>30</a:t>
            </a:r>
            <a:r>
              <a:rPr kumimoji="0" lang="zh-CN" altLang="en-US" sz="4000" b="1" kern="1200" cap="none" spc="0" normalizeH="0" baseline="0" noProof="0">
                <a:latin typeface="宋体" panose="02010600030101010101" pitchFamily="2" charset="-122"/>
                <a:ea typeface="宋体" panose="02010600030101010101" pitchFamily="2" charset="-122"/>
                <a:cs typeface="+mn-cs"/>
              </a:rPr>
              <a:t>字</a:t>
            </a:r>
            <a:r>
              <a:rPr kumimoji="0" lang="en-US" altLang="zh-CN" sz="4000" b="1" kern="1200" cap="none" spc="0" normalizeH="0" baseline="0" noProof="0">
                <a:latin typeface="宋体" panose="02010600030101010101" pitchFamily="2" charset="-122"/>
                <a:ea typeface="宋体" panose="02010600030101010101" pitchFamily="2" charset="-122"/>
                <a:cs typeface="+mn-cs"/>
              </a:rPr>
              <a:t>)</a:t>
            </a:r>
            <a:endParaRPr kumimoji="0" lang="en-US" altLang="zh-CN" sz="4000" b="1" kern="1200" cap="none" spc="0" normalizeH="0" baseline="0" noProof="0">
              <a:latin typeface="宋体" panose="02010600030101010101" pitchFamily="2" charset="-122"/>
              <a:ea typeface="宋体" panose="02010600030101010101" pitchFamily="2" charset="-122"/>
              <a:cs typeface="+mn-cs"/>
            </a:endParaRPr>
          </a:p>
          <a:p>
            <a:pPr marR="0" defTabSz="914400">
              <a:lnSpc>
                <a:spcPts val="4800"/>
              </a:lnSpc>
              <a:buClrTx/>
              <a:buSzTx/>
              <a:buFont typeface="Wingdings" panose="05000000000000000000" pitchFamily="2" charset="2"/>
              <a:defRPr/>
            </a:pPr>
            <a:r>
              <a:rPr kumimoji="0" lang="zh-CN" altLang="en-US" sz="4000" b="1" kern="1200" cap="none" spc="0" normalizeH="0" baseline="0" noProof="0">
                <a:latin typeface="宋体" panose="02010600030101010101" pitchFamily="2" charset="-122"/>
                <a:ea typeface="宋体" panose="02010600030101010101" pitchFamily="2" charset="-122"/>
                <a:cs typeface="+mn-cs"/>
              </a:rPr>
              <a:t>       </a:t>
            </a:r>
            <a:endParaRPr kumimoji="0" lang="en-US" altLang="zh-CN" sz="4000" b="1" kern="1200" cap="none" spc="0" normalizeH="0" baseline="0" noProof="0">
              <a:latin typeface="宋体" panose="02010600030101010101" pitchFamily="2" charset="-122"/>
              <a:ea typeface="宋体" panose="02010600030101010101" pitchFamily="2" charset="-122"/>
              <a:cs typeface="+mn-cs"/>
            </a:endParaRPr>
          </a:p>
          <a:p>
            <a:pPr marR="0" defTabSz="914400">
              <a:buClrTx/>
              <a:buSzTx/>
              <a:buFontTx/>
              <a:defRPr/>
            </a:pPr>
            <a:endParaRPr kumimoji="0" lang="zh-CN" altLang="en-US" sz="4000" kern="1200" cap="none" spc="0" normalizeH="0" baseline="0" noProof="0">
              <a:latin typeface="Arial" panose="020b0604020202020204" pitchFamily="34" charset="0"/>
              <a:ea typeface="宋体" panose="02010600030101010101" pitchFamily="2" charset="-122"/>
              <a:cs typeface="+mn-cs"/>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8" name="内容占位符 2"/>
          <p:cNvSpPr>
            <a:spLocks noGrp="1"/>
          </p:cNvSpPr>
          <p:nvPr>
            <p:ph idx="1"/>
          </p:nvPr>
        </p:nvSpPr>
        <p:spPr>
          <a:xfrm>
            <a:off x="162560" y="298450"/>
            <a:ext cx="8834755" cy="6289040"/>
          </a:xfrm>
        </p:spPr>
        <p:txBody>
          <a:bodyPr>
            <a:normAutofit fontScale="25000" lnSpcReduction="10000"/>
          </a:bodyPr>
          <a:lstStyle/>
          <a:p>
            <a:pPr marL="0" indent="0" latinLnBrk="0">
              <a:lnSpc>
                <a:spcPts val="4140"/>
              </a:lnSpc>
              <a:spcBef>
                <a:spcPct val="0"/>
              </a:spcBef>
            </a:pPr>
            <a:r>
              <a:rPr lang="en-US" sz="4500" b="1">
                <a:solidFill>
                  <a:schemeClr val="tx1"/>
                </a:solidFill>
                <a:latin typeface="+mj-ea"/>
                <a:ea typeface="+mj-ea"/>
                <a:cs typeface="+mj-ea"/>
              </a:rPr>
              <a:t> </a:t>
            </a:r>
            <a:r>
              <a:rPr lang="en-US" sz="675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sz="12800" b="1">
                <a:solidFill>
                  <a:srgbClr val="0000CC"/>
                </a:solidFill>
                <a:latin typeface="楷体" panose="02010609060101010101" charset="-122"/>
                <a:ea typeface="楷体" panose="02010609060101010101" charset="-122"/>
                <a:sym typeface="+mn-ea"/>
              </a:rPr>
              <a:t>2020</a:t>
            </a:r>
            <a:r>
              <a:rPr lang="zh-CN" sz="12800" b="1">
                <a:solidFill>
                  <a:srgbClr val="0000CC"/>
                </a:solidFill>
                <a:latin typeface="楷体" panose="02010609060101010101" charset="-122"/>
                <a:ea typeface="楷体" panose="02010609060101010101" charset="-122"/>
                <a:sym typeface="+mn-ea"/>
              </a:rPr>
              <a:t>高考</a:t>
            </a:r>
            <a:r>
              <a:rPr sz="12800" b="1">
                <a:solidFill>
                  <a:srgbClr val="0000CC"/>
                </a:solidFill>
                <a:latin typeface="楷体" panose="02010609060101010101" charset="-122"/>
                <a:ea typeface="楷体" panose="02010609060101010101" charset="-122"/>
                <a:sym typeface="+mn-ea"/>
              </a:rPr>
              <a:t>全国Ⅱ卷</a:t>
            </a:r>
            <a:r>
              <a:rPr lang="en-US" sz="12800" b="1">
                <a:gradFill>
                  <a:gsLst>
                    <a:gs pos="0">
                      <a:srgbClr val="E30000"/>
                    </a:gs>
                    <a:gs pos="100000">
                      <a:srgbClr val="760303"/>
                    </a:gs>
                  </a:gsLst>
                  <a:lin scaled="0"/>
                </a:gradFill>
                <a:latin typeface="楷体" panose="02010609060101010101" charset="-122"/>
                <a:ea typeface="楷体" panose="02010609060101010101" charset="-122"/>
                <a:cs typeface="楷体" panose="02010609060101010101" charset="-122"/>
              </a:rPr>
              <a:t> </a:t>
            </a:r>
            <a:r>
              <a:rPr sz="12800">
                <a:latin typeface="微软雅黑" panose="020b0503020204020204" pitchFamily="34" charset="-122"/>
                <a:ea typeface="微软雅黑" panose="020b0503020204020204" pitchFamily="34" charset="-122"/>
                <a:cs typeface="微软雅黑" panose="020b0503020204020204" pitchFamily="34" charset="-122"/>
              </a:rPr>
              <a:t>2020年“中国航天日”启动仪式于4月24日在国家航天局网站举行。    </a:t>
            </a:r>
            <a:r>
              <a:rPr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12800">
                <a:latin typeface="微软雅黑" panose="020b0503020204020204" pitchFamily="34" charset="-122"/>
                <a:ea typeface="微软雅黑" panose="020b0503020204020204" pitchFamily="34" charset="-122"/>
                <a:cs typeface="微软雅黑" panose="020b0503020204020204" pitchFamily="34" charset="-122"/>
              </a:rPr>
              <a:t>备受关注的中国首次火星探测任务名称、任务标识在启动仪式上公布。中国行星探测任务被命名为“天问系列”，首次火星探测任务被命名为“天问一号”，后续行星任务将依次编号。      </a:t>
            </a:r>
            <a:r>
              <a:rPr lang="zh-CN" alt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r>
              <a:rPr sz="12800">
                <a:latin typeface="微软雅黑" panose="020b0503020204020204" pitchFamily="34" charset="-122"/>
                <a:ea typeface="微软雅黑" panose="020b0503020204020204" pitchFamily="34" charset="-122"/>
                <a:cs typeface="微软雅黑" panose="020b0503020204020204" pitchFamily="34" charset="-122"/>
              </a:rPr>
              <a:t>据介绍，该名称源于屈原长诗《天问》，体现了探索自然和宇宙空间的文化传承，寓意追求科技创新永无止境。而象征“揽星九天”的任务标识，展现出中国航天开放合作的理念与态度。</a:t>
            </a:r>
            <a:r>
              <a:rPr lang="en-US"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        </a:t>
            </a:r>
            <a:endParaRPr sz="128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48599" name="日期占位符 3"/>
          <p:cNvSpPr>
            <a:spLocks noGrp="1"/>
          </p:cNvSpPr>
          <p:nvPr>
            <p:ph type="dt" sz="half" idx="10"/>
          </p:nvPr>
        </p:nvSpPr>
        <p:spPr/>
        <p:txBody>
          <a:bodyPr/>
          <a:lstStyle/>
          <a:p>
            <a:pPr rtl="0"/>
            <a:fld id="{A24A4C0A-F292-41BE-9CD1-530467B1B9F8}" type="datetime1">
              <a:rPr lang="zh-CN" altLang="en-US" sz="1050" smtClean="0"/>
              <a:t>2021/12/16</a:t>
            </a:fld>
            <a:endParaRPr lang="en-US" sz="1050"/>
          </a:p>
        </p:txBody>
      </p:sp>
      <p:sp>
        <p:nvSpPr>
          <p:cNvPr id="3" name="内容占位符 2"/>
          <p:cNvSpPr>
            <a:spLocks noGrp="1"/>
          </p:cNvSpPr>
          <p:nvPr/>
        </p:nvSpPr>
        <p:spPr>
          <a:xfrm>
            <a:off x="8042275" y="967105"/>
            <a:ext cx="955040"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【导语】</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内容占位符 2"/>
          <p:cNvSpPr>
            <a:spLocks noGrp="1"/>
          </p:cNvSpPr>
          <p:nvPr/>
        </p:nvSpPr>
        <p:spPr>
          <a:xfrm>
            <a:off x="7633018" y="966946"/>
            <a:ext cx="479108"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内容占位符 2"/>
          <p:cNvSpPr>
            <a:spLocks noGrp="1"/>
          </p:cNvSpPr>
          <p:nvPr/>
        </p:nvSpPr>
        <p:spPr>
          <a:xfrm flipV="1">
            <a:off x="7407751" y="3050381"/>
            <a:ext cx="384334" cy="471011"/>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内容占位符 2"/>
          <p:cNvSpPr>
            <a:spLocks noGrp="1"/>
          </p:cNvSpPr>
          <p:nvPr/>
        </p:nvSpPr>
        <p:spPr>
          <a:xfrm flipV="1">
            <a:off x="7681119" y="5217636"/>
            <a:ext cx="384334" cy="471011"/>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en-US"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内容占位符 2"/>
          <p:cNvSpPr>
            <a:spLocks noGrp="1"/>
          </p:cNvSpPr>
          <p:nvPr/>
        </p:nvSpPr>
        <p:spPr>
          <a:xfrm>
            <a:off x="7792085" y="3050223"/>
            <a:ext cx="1086803"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【主体】</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内容占位符 2"/>
          <p:cNvSpPr>
            <a:spLocks noGrp="1"/>
          </p:cNvSpPr>
          <p:nvPr/>
        </p:nvSpPr>
        <p:spPr>
          <a:xfrm>
            <a:off x="8064818" y="5210493"/>
            <a:ext cx="1086803" cy="478155"/>
          </a:xfrm>
          <a:prstGeom prst="rect">
            <a:avLst/>
          </a:prstGeom>
        </p:spPr>
        <p:txBody>
          <a:bodyPr vert="horz" lIns="0" tIns="34290" rIns="0" bIns="34290" rtlCol="0">
            <a:normAutofit fontScale="25000" lnSpcReduction="10000"/>
          </a:bodyPr>
          <a:lstStyle>
            <a:lvl1pPr marL="91440" indent="-91440" algn="l" defTabSz="914400" rtl="0" eaLnBrk="1" latinLnBrk="0" hangingPunct="1">
              <a:lnSpc>
                <a:spcPct val="110000"/>
              </a:lnSpc>
              <a:spcBef>
                <a:spcPts val="1200"/>
              </a:spcBef>
              <a:spcAft>
                <a:spcPts val="200"/>
              </a:spcAft>
              <a:buClr>
                <a:schemeClr val="accent1"/>
              </a:buClr>
              <a:buSzTx/>
              <a:buFont typeface="Calibri" panose="020f0502020204030204" pitchFamily="34" charset="0"/>
              <a:buChar char=" "/>
              <a:defRPr sz="19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1pPr>
            <a:lvl2pPr marL="384175" indent="-182880" algn="l" defTabSz="914400" rtl="0" eaLnBrk="1" latinLnBrk="0" hangingPunct="1">
              <a:lnSpc>
                <a:spcPct val="100000"/>
              </a:lnSpc>
              <a:spcBef>
                <a:spcPts val="200"/>
              </a:spcBef>
              <a:spcAft>
                <a:spcPts val="400"/>
              </a:spcAft>
              <a:buClrTx/>
              <a:buFont typeface="Calibri" panose="020f0502020204030204" pitchFamily="34" charset="0"/>
              <a:buChar char="◦"/>
              <a:defRPr sz="17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2pPr>
            <a:lvl3pPr marL="56705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3pPr>
            <a:lvl4pPr marL="74993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4pPr>
            <a:lvl5pPr marL="932815" indent="-182880" algn="l" defTabSz="914400" rtl="0" eaLnBrk="1" latinLnBrk="0" hangingPunct="1">
              <a:lnSpc>
                <a:spcPct val="100000"/>
              </a:lnSpc>
              <a:spcBef>
                <a:spcPts val="200"/>
              </a:spcBef>
              <a:spcAft>
                <a:spcPts val="400"/>
              </a:spcAft>
              <a:buClrTx/>
              <a:buFont typeface="Calibri" panose="020f0502020204030204" pitchFamily="34" charset="0"/>
              <a:buChar char="◦"/>
              <a:defRPr sz="1300" kern="1200">
                <a:solidFill>
                  <a:schemeClr val="tx1">
                    <a:lumMod val="75000"/>
                    <a:lumOff val="25000"/>
                  </a:schemeClr>
                </a:solidFill>
                <a:latin typeface="Microsoft YaHei UI" panose="020b0503020204020204" pitchFamily="34" charset="-122"/>
                <a:ea typeface="Microsoft YaHei UI" panose="020b0503020204020204" pitchFamily="34" charset="-122"/>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a:lstStyle>
          <a:p>
            <a:pPr marL="0" indent="0">
              <a:buNone/>
            </a:pP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rPr>
              <a:t>【背景】</a:t>
            </a:r>
            <a:r>
              <a:rPr sz="8400" b="1">
                <a:solidFill>
                  <a:srgbClr val="0000CC"/>
                </a:solidFill>
                <a:latin typeface="微软雅黑" panose="020b0503020204020204" pitchFamily="34" charset="-122"/>
                <a:ea typeface="微软雅黑" panose="020b0503020204020204" pitchFamily="34" charset="-122"/>
                <a:cs typeface="微软雅黑" panose="020b0503020204020204" pitchFamily="34" charset="-122"/>
              </a:rPr>
              <a:t> </a:t>
            </a:r>
            <a:r>
              <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sz="8400" b="1">
              <a:gradFill>
                <a:gsLst>
                  <a:gs pos="0">
                    <a:srgbClr val="E30000"/>
                  </a:gs>
                  <a:gs pos="100000">
                    <a:srgbClr val="760303"/>
                  </a:gs>
                </a:gsLst>
                <a:lin scaled="0"/>
              </a:gra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矩形 1"/>
          <p:cNvSpPr/>
          <p:nvPr/>
        </p:nvSpPr>
        <p:spPr>
          <a:xfrm>
            <a:off x="0" y="0"/>
            <a:ext cx="9144000" cy="7427913"/>
          </a:xfrm>
          <a:prstGeom prst="rect">
            <a:avLst/>
          </a:prstGeom>
          <a:noFill/>
          <a:ln w="9525">
            <a:noFill/>
          </a:ln>
        </p:spPr>
        <p:txBody>
          <a:bodyPr>
            <a:spAutoFit/>
          </a:bodyPr>
          <a:lstStyle/>
          <a:p>
            <a:pPr>
              <a:lnSpc>
                <a:spcPts val="4400"/>
              </a:lnSpc>
            </a:pPr>
            <a:r>
              <a:rPr lang="zh-CN" altLang="en-US" sz="4000" b="1">
                <a:latin typeface="黑体" panose="02010609060101010101" pitchFamily="49" charset="-122"/>
                <a:ea typeface="黑体" panose="02010609060101010101" pitchFamily="49" charset="-122"/>
              </a:rPr>
              <a:t>  北京市公安机关在追逃专项斗争中，采取</a:t>
            </a:r>
            <a:r>
              <a:rPr lang="zh-CN" altLang="en-US" sz="4000" b="1">
                <a:latin typeface="Arial" panose="020b0604020202020204" pitchFamily="34" charset="0"/>
                <a:ea typeface="黑体" panose="02010609060101010101" pitchFamily="49" charset="-122"/>
              </a:rPr>
              <a:t>“</a:t>
            </a:r>
            <a:r>
              <a:rPr lang="zh-CN" altLang="en-US" sz="4000" b="1">
                <a:latin typeface="黑体" panose="02010609060101010101" pitchFamily="49" charset="-122"/>
                <a:ea typeface="黑体" panose="02010609060101010101" pitchFamily="49" charset="-122"/>
              </a:rPr>
              <a:t>网上作战</a:t>
            </a:r>
            <a:r>
              <a:rPr lang="zh-CN" altLang="en-US" sz="4000" b="1">
                <a:latin typeface="Arial" panose="020b0604020202020204" pitchFamily="34" charset="0"/>
                <a:ea typeface="黑体" panose="02010609060101010101" pitchFamily="49" charset="-122"/>
              </a:rPr>
              <a:t>”</a:t>
            </a:r>
            <a:r>
              <a:rPr lang="zh-CN" altLang="en-US" sz="4000" b="1">
                <a:latin typeface="黑体" panose="02010609060101010101" pitchFamily="49" charset="-122"/>
                <a:ea typeface="黑体" panose="02010609060101010101" pitchFamily="49" charset="-122"/>
              </a:rPr>
              <a:t>等高科技手段和对在逃人员的分级督捕，自 </a:t>
            </a:r>
            <a:r>
              <a:rPr lang="en-US" altLang="zh-CN" sz="4000" b="1">
                <a:latin typeface="黑体" panose="02010609060101010101" pitchFamily="49" charset="-122"/>
                <a:ea typeface="黑体" panose="02010609060101010101" pitchFamily="49" charset="-122"/>
              </a:rPr>
              <a:t>7</a:t>
            </a:r>
            <a:r>
              <a:rPr lang="zh-CN" altLang="en-US" sz="4000" b="1">
                <a:latin typeface="黑体" panose="02010609060101010101" pitchFamily="49" charset="-122"/>
                <a:ea typeface="黑体" panose="02010609060101010101" pitchFamily="49" charset="-122"/>
              </a:rPr>
              <a:t>月</a:t>
            </a:r>
            <a:r>
              <a:rPr lang="en-US" altLang="zh-CN" sz="4000" b="1">
                <a:latin typeface="黑体" panose="02010609060101010101" pitchFamily="49" charset="-122"/>
                <a:ea typeface="黑体" panose="02010609060101010101" pitchFamily="49" charset="-122"/>
              </a:rPr>
              <a:t>1</a:t>
            </a:r>
            <a:r>
              <a:rPr lang="zh-CN" altLang="en-US" sz="4000" b="1">
                <a:latin typeface="黑体" panose="02010609060101010101" pitchFamily="49" charset="-122"/>
                <a:ea typeface="黑体" panose="02010609060101010101" pitchFamily="49" charset="-122"/>
              </a:rPr>
              <a:t>日至</a:t>
            </a:r>
            <a:r>
              <a:rPr lang="en-US" altLang="zh-CN" sz="4000" b="1">
                <a:latin typeface="黑体" panose="02010609060101010101" pitchFamily="49" charset="-122"/>
                <a:ea typeface="黑体" panose="02010609060101010101" pitchFamily="49" charset="-122"/>
              </a:rPr>
              <a:t>8</a:t>
            </a:r>
            <a:r>
              <a:rPr lang="zh-CN" altLang="en-US" sz="4000" b="1">
                <a:latin typeface="黑体" panose="02010609060101010101" pitchFamily="49" charset="-122"/>
                <a:ea typeface="黑体" panose="02010609060101010101" pitchFamily="49" charset="-122"/>
              </a:rPr>
              <a:t>月</a:t>
            </a:r>
            <a:r>
              <a:rPr lang="en-US" altLang="zh-CN" sz="4000" b="1">
                <a:latin typeface="黑体" panose="02010609060101010101" pitchFamily="49" charset="-122"/>
                <a:ea typeface="黑体" panose="02010609060101010101" pitchFamily="49" charset="-122"/>
              </a:rPr>
              <a:t>1 </a:t>
            </a:r>
            <a:r>
              <a:rPr lang="zh-CN" altLang="en-US" sz="4000" b="1">
                <a:latin typeface="黑体" panose="02010609060101010101" pitchFamily="49" charset="-122"/>
                <a:ea typeface="黑体" panose="02010609060101010101" pitchFamily="49" charset="-122"/>
              </a:rPr>
              <a:t>日，将</a:t>
            </a:r>
            <a:r>
              <a:rPr lang="en-US" altLang="zh-CN" sz="4000" b="1">
                <a:latin typeface="黑体" panose="02010609060101010101" pitchFamily="49" charset="-122"/>
                <a:ea typeface="黑体" panose="02010609060101010101" pitchFamily="49" charset="-122"/>
              </a:rPr>
              <a:t>211</a:t>
            </a:r>
            <a:r>
              <a:rPr lang="zh-CN" altLang="en-US" sz="4000" b="1">
                <a:latin typeface="黑体" panose="02010609060101010101" pitchFamily="49" charset="-122"/>
                <a:ea typeface="黑体" panose="02010609060101010101" pitchFamily="49" charset="-122"/>
              </a:rPr>
              <a:t>名在京作案后逃跑的犯罪疑人缉拿归案。</a:t>
            </a:r>
            <a:endParaRPr lang="zh-CN" altLang="en-US" sz="4000" b="1">
              <a:latin typeface="黑体" panose="02010609060101010101" pitchFamily="49" charset="-122"/>
              <a:ea typeface="黑体" panose="02010609060101010101" pitchFamily="49" charset="-122"/>
            </a:endParaRPr>
          </a:p>
          <a:p>
            <a:pPr>
              <a:lnSpc>
                <a:spcPts val="4400"/>
              </a:lnSpc>
            </a:pPr>
            <a:r>
              <a:rPr lang="zh-CN" altLang="en-US" sz="4000" b="1">
                <a:latin typeface="黑体" panose="02010609060101010101" pitchFamily="49" charset="-122"/>
                <a:ea typeface="黑体" panose="02010609060101010101" pitchFamily="49" charset="-122"/>
              </a:rPr>
              <a:t>  据介绍，按照中央政法委和公安部的部署，北京市公安局自</a:t>
            </a:r>
            <a:r>
              <a:rPr lang="en-US" altLang="zh-CN" sz="4000" b="1">
                <a:latin typeface="黑体" panose="02010609060101010101" pitchFamily="49" charset="-122"/>
                <a:ea typeface="黑体" panose="02010609060101010101" pitchFamily="49" charset="-122"/>
              </a:rPr>
              <a:t>5</a:t>
            </a:r>
            <a:r>
              <a:rPr lang="zh-CN" altLang="en-US" sz="4000" b="1">
                <a:latin typeface="黑体" panose="02010609060101010101" pitchFamily="49" charset="-122"/>
                <a:ea typeface="黑体" panose="02010609060101010101" pitchFamily="49" charset="-122"/>
              </a:rPr>
              <a:t>月份开始对全市</a:t>
            </a:r>
            <a:r>
              <a:rPr lang="en-US" altLang="zh-CN" sz="4000" b="1">
                <a:latin typeface="黑体" panose="02010609060101010101" pitchFamily="49" charset="-122"/>
                <a:ea typeface="黑体" panose="02010609060101010101" pitchFamily="49" charset="-122"/>
              </a:rPr>
              <a:t>1990</a:t>
            </a:r>
            <a:r>
              <a:rPr lang="zh-CN" altLang="en-US" sz="4000" b="1">
                <a:latin typeface="黑体" panose="02010609060101010101" pitchFamily="49" charset="-122"/>
                <a:ea typeface="黑体" panose="02010609060101010101" pitchFamily="49" charset="-122"/>
              </a:rPr>
              <a:t>年以来的负案、批捕、扣留在逃犯罪嫌疑人和从监管等场所逃脱的犯罪嫌疑人和罪犯，进行全面调查，将查出的</a:t>
            </a:r>
            <a:r>
              <a:rPr lang="en-US" altLang="zh-CN" sz="4000" b="1">
                <a:latin typeface="黑体" panose="02010609060101010101" pitchFamily="49" charset="-122"/>
                <a:ea typeface="黑体" panose="02010609060101010101" pitchFamily="49" charset="-122"/>
              </a:rPr>
              <a:t>1000</a:t>
            </a:r>
            <a:r>
              <a:rPr lang="zh-CN" altLang="en-US" sz="4000" b="1">
                <a:latin typeface="黑体" panose="02010609060101010101" pitchFamily="49" charset="-122"/>
                <a:ea typeface="黑体" panose="02010609060101010101" pitchFamily="49" charset="-122"/>
              </a:rPr>
              <a:t>余名在逃人员的情况全部输入计算机上网．并与公安部联网。</a:t>
            </a:r>
            <a:endParaRPr lang="zh-CN" altLang="en-US" sz="4000" b="1">
              <a:latin typeface="黑体" panose="02010609060101010101" pitchFamily="49" charset="-122"/>
              <a:ea typeface="黑体" panose="02010609060101010101" pitchFamily="49" charset="-122"/>
            </a:endParaRPr>
          </a:p>
          <a:p>
            <a:pPr>
              <a:lnSpc>
                <a:spcPts val="4400"/>
              </a:lnSpc>
            </a:pPr>
            <a:r>
              <a:rPr lang="zh-CN" altLang="en-US" sz="4000" b="1">
                <a:latin typeface="黑体" panose="02010609060101010101" pitchFamily="49" charset="-122"/>
                <a:ea typeface="黑体" panose="02010609060101010101" pitchFamily="49" charset="-122"/>
              </a:rPr>
              <a:t>     </a:t>
            </a:r>
            <a:endParaRPr lang="zh-CN" altLang="en-US" sz="4000" b="1">
              <a:latin typeface="黑体" panose="02010609060101010101" pitchFamily="49" charset="-122"/>
              <a:ea typeface="黑体" panose="02010609060101010101" pitchFamily="49" charset="-122"/>
            </a:endParaRPr>
          </a:p>
        </p:txBody>
      </p:sp>
      <p:sp>
        <p:nvSpPr>
          <p:cNvPr id="5" name="矩形 4"/>
          <p:cNvSpPr/>
          <p:nvPr/>
        </p:nvSpPr>
        <p:spPr>
          <a:xfrm>
            <a:off x="285750" y="3000375"/>
            <a:ext cx="8501063" cy="78581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9933FF"/>
                </a:solidFill>
                <a:effectLst/>
                <a:uLnTx/>
                <a:uFillTx/>
                <a:latin typeface="华文细黑" panose="02010600040101010101" pitchFamily="2" charset="-122"/>
                <a:ea typeface="华文细黑" panose="02010600040101010101" pitchFamily="2" charset="-122"/>
                <a:cs typeface="+mn-cs"/>
              </a:rPr>
              <a:t>标题</a:t>
            </a:r>
            <a:r>
              <a:rPr kumimoji="0" lang="zh-CN" altLang="en-US" sz="4000" b="1" i="0" u="none" strike="noStrike" kern="1200" cap="none" spc="0" normalizeH="0" baseline="0" noProof="0">
                <a:ln>
                  <a:noFill/>
                </a:ln>
                <a:solidFill>
                  <a:srgbClr val="9933FF"/>
                </a:solidFill>
                <a:effectLst/>
                <a:uLnTx/>
                <a:uFillTx/>
                <a:latin typeface="+mj-ea"/>
                <a:ea typeface="+mj-ea"/>
                <a:cs typeface="+mn-cs"/>
              </a:rPr>
              <a:t>：</a:t>
            </a:r>
            <a:r>
              <a:rPr kumimoji="0" lang="zh-CN" altLang="en-US" sz="4000" b="1" i="0" u="none" strike="noStrike" kern="1200" cap="none" spc="0" normalizeH="0" baseline="0" noProof="0">
                <a:ln>
                  <a:noFill/>
                </a:ln>
                <a:solidFill>
                  <a:srgbClr val="0000FF"/>
                </a:solidFill>
                <a:effectLst/>
                <a:uLnTx/>
                <a:uFillTx/>
                <a:latin typeface="+mj-ea"/>
                <a:ea typeface="+mj-ea"/>
                <a:cs typeface="+mn-cs"/>
              </a:rPr>
              <a:t>北京公安缉拿逃犯</a:t>
            </a:r>
            <a:r>
              <a:rPr kumimoji="0" lang="en-US" altLang="zh-CN" sz="4000" b="1" i="0" u="none" strike="noStrike" kern="1200" cap="none" spc="0" normalizeH="0" baseline="0" noProof="0">
                <a:ln>
                  <a:noFill/>
                </a:ln>
                <a:solidFill>
                  <a:srgbClr val="0000FF"/>
                </a:solidFill>
                <a:effectLst/>
                <a:uLnTx/>
                <a:uFillTx/>
                <a:latin typeface="+mj-ea"/>
                <a:ea typeface="+mj-ea"/>
                <a:cs typeface="+mn-cs"/>
              </a:rPr>
              <a:t>211</a:t>
            </a:r>
            <a:r>
              <a:rPr kumimoji="0" lang="zh-CN" altLang="en-US" sz="4000" b="1" i="0" u="none" strike="noStrike" kern="1200" cap="none" spc="0" normalizeH="0" baseline="0" noProof="0">
                <a:ln>
                  <a:noFill/>
                </a:ln>
                <a:solidFill>
                  <a:srgbClr val="0000FF"/>
                </a:solidFill>
                <a:effectLst/>
                <a:uLnTx/>
                <a:uFillTx/>
                <a:latin typeface="+mj-ea"/>
                <a:ea typeface="+mj-ea"/>
                <a:cs typeface="+mn-cs"/>
              </a:rPr>
              <a:t>名</a:t>
            </a:r>
            <a:endParaRPr kumimoji="0" lang="zh-CN" altLang="en-US" sz="4000" b="1" i="0" u="none" strike="noStrike" kern="1200" cap="none" spc="0" normalizeH="0" baseline="0" noProof="0">
              <a:ln>
                <a:noFill/>
              </a:ln>
              <a:solidFill>
                <a:srgbClr val="0000FF"/>
              </a:solidFill>
              <a:effectLst/>
              <a:uLnTx/>
              <a:uFillTx/>
              <a:latin typeface="+mj-ea"/>
              <a:ea typeface="+mj-ea"/>
              <a:cs typeface="+mn-cs"/>
            </a:endParaRPr>
          </a:p>
        </p:txBody>
      </p:sp>
      <p:sp>
        <p:nvSpPr>
          <p:cNvPr id="6" name="圆角矩形 5"/>
          <p:cNvSpPr/>
          <p:nvPr/>
        </p:nvSpPr>
        <p:spPr>
          <a:xfrm>
            <a:off x="0" y="4429125"/>
            <a:ext cx="9144000" cy="1857375"/>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9933FF"/>
                </a:solidFill>
                <a:effectLst/>
                <a:uLnTx/>
                <a:uFillTx/>
                <a:latin typeface="华文中宋" panose="02010600040101010101" pitchFamily="2" charset="-122"/>
                <a:ea typeface="华文中宋" panose="02010600040101010101" pitchFamily="2" charset="-122"/>
                <a:cs typeface="+mn-cs"/>
              </a:rPr>
              <a:t>一句话新闻：</a:t>
            </a:r>
            <a:endParaRPr kumimoji="0" lang="en-US" altLang="zh-CN" sz="4000" b="1" i="0" u="none" strike="noStrike" kern="1200" cap="none" spc="0" normalizeH="0" baseline="0" noProof="0">
              <a:ln>
                <a:noFill/>
              </a:ln>
              <a:solidFill>
                <a:srgbClr val="9933FF"/>
              </a:solidFill>
              <a:effectLst/>
              <a:uLnTx/>
              <a:uFillTx/>
              <a:latin typeface="华文中宋" panose="02010600040101010101" pitchFamily="2" charset="-122"/>
              <a:ea typeface="华文中宋" panose="0201060004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7</a:t>
            </a:r>
            <a:r>
              <a:rPr kumimoji="0" lang="zh-CN" altLang="en-US" sz="40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月份北京公安采取“网上作战”分级督捕等措施缉拿逃犯</a:t>
            </a:r>
            <a:r>
              <a:rPr kumimoji="0" lang="en-US" altLang="zh-CN" sz="40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211</a:t>
            </a:r>
            <a:r>
              <a:rPr kumimoji="0" lang="zh-CN" altLang="en-US" sz="4000" b="1" i="0" u="none" strike="noStrike" kern="1200" cap="none" spc="0" normalizeH="0" baseline="0" noProof="0">
                <a:ln>
                  <a:noFill/>
                </a:ln>
                <a:solidFill>
                  <a:srgbClr val="FF0000"/>
                </a:solidFill>
                <a:effectLst/>
                <a:uLnTx/>
                <a:uFillTx/>
                <a:latin typeface="华文中宋" panose="02010600040101010101" pitchFamily="2" charset="-122"/>
                <a:ea typeface="华文中宋" panose="02010600040101010101" pitchFamily="2" charset="-122"/>
                <a:cs typeface="+mn-cs"/>
              </a:rPr>
              <a:t>名。</a:t>
            </a:r>
            <a:endParaRPr kumimoji="0" lang="zh-CN" altLang="en-US" sz="4000" b="0" i="0" u="none" strike="noStrike" kern="1200" cap="none" spc="0" normalizeH="0" baseline="0" noProof="0">
              <a:ln>
                <a:noFill/>
              </a:ln>
              <a:solidFill>
                <a:schemeClr val="tx1"/>
              </a:solidFill>
              <a:effectLst/>
              <a:uLnTx/>
              <a:uFillTx/>
              <a:latin typeface="+mn-lt"/>
              <a:ea typeface="+mn-ea"/>
              <a:cs typeface="+mn-cs"/>
            </a:endParaRPr>
          </a:p>
        </p:txBody>
      </p:sp>
      <p:cxnSp>
        <p:nvCxnSpPr>
          <p:cNvPr id="8" name="直接连接符 7"/>
          <p:cNvCxnSpPr/>
          <p:nvPr/>
        </p:nvCxnSpPr>
        <p:spPr>
          <a:xfrm>
            <a:off x="5500688" y="1714500"/>
            <a:ext cx="2928938" cy="1588"/>
          </a:xfrm>
          <a:prstGeom prst="line">
            <a:avLst/>
          </a:prstGeom>
          <a:ln w="57150">
            <a:solidFill>
              <a:srgbClr val="009900"/>
            </a:solidFill>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flipV="1">
            <a:off x="642938" y="571500"/>
            <a:ext cx="2571750" cy="0"/>
          </a:xfrm>
          <a:prstGeom prst="line">
            <a:avLst/>
          </a:prstGeom>
          <a:ln w="57150">
            <a:solidFill>
              <a:schemeClr val="tx2"/>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a:off x="1285875" y="2214563"/>
            <a:ext cx="7572375" cy="1588"/>
          </a:xfrm>
          <a:prstGeom prst="line">
            <a:avLst/>
          </a:prstGeom>
          <a:ln w="57150">
            <a:solidFill>
              <a:srgbClr val="FF00FF"/>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0" y="2786063"/>
            <a:ext cx="2428875" cy="1588"/>
          </a:xfrm>
          <a:prstGeom prst="line">
            <a:avLst/>
          </a:prstGeom>
          <a:ln w="57150">
            <a:solidFill>
              <a:srgbClr val="FF00FF"/>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flipV="1">
            <a:off x="357188" y="2786063"/>
            <a:ext cx="1588" cy="1588"/>
          </a:xfrm>
          <a:prstGeom prst="line">
            <a:avLst/>
          </a:prstGeom>
        </p:spPr>
        <p:style>
          <a:lnRef idx="1">
            <a:schemeClr val="dk1"/>
          </a:lnRef>
          <a:fillRef idx="0">
            <a:schemeClr val="dk1"/>
          </a:fillRef>
          <a:effectRef idx="0">
            <a:schemeClr val="dk1"/>
          </a:effectRef>
          <a:fontRef idx="minor">
            <a:schemeClr val="tx1"/>
          </a:fontRef>
        </p:style>
      </p:cxnSp>
      <p:sp>
        <p:nvSpPr>
          <p:cNvPr id="19" name="线形标注 3 18"/>
          <p:cNvSpPr/>
          <p:nvPr/>
        </p:nvSpPr>
        <p:spPr>
          <a:xfrm>
            <a:off x="1000125" y="1214438"/>
            <a:ext cx="1857375" cy="612775"/>
          </a:xfrm>
          <a:prstGeom prst="borderCallout3">
            <a:avLst>
              <a:gd name="adj1" fmla="val 18750"/>
              <a:gd name="adj2" fmla="val -8333"/>
              <a:gd name="adj3" fmla="val 18750"/>
              <a:gd name="adj4" fmla="val -16667"/>
              <a:gd name="adj5" fmla="val 100000"/>
              <a:gd name="adj6" fmla="val -16667"/>
              <a:gd name="adj7" fmla="val 153439"/>
              <a:gd name="adj8" fmla="val 14196"/>
            </a:avLst>
          </a:prstGeom>
          <a:solidFill>
            <a:srgbClr val="FDE1D9"/>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uLnTx/>
                <a:uFillTx/>
                <a:latin typeface="+mn-lt"/>
                <a:ea typeface="+mn-ea"/>
                <a:cs typeface="+mn-cs"/>
              </a:rPr>
              <a:t>事件</a:t>
            </a:r>
            <a:endParaRPr kumimoji="0" lang="zh-CN" altLang="en-US" sz="3600" b="1" i="0" u="none" strike="noStrike" kern="1200" cap="none" spc="0" normalizeH="0" baseline="0" noProof="0">
              <a:ln>
                <a:noFill/>
              </a:ln>
              <a:solidFill>
                <a:srgbClr val="FF0000"/>
              </a:solidFill>
              <a:effectLst/>
              <a:uLnTx/>
              <a:uFillTx/>
              <a:latin typeface="+mn-lt"/>
              <a:ea typeface="+mn-ea"/>
              <a:cs typeface="+mn-cs"/>
            </a:endParaRPr>
          </a:p>
        </p:txBody>
      </p:sp>
      <p:sp>
        <p:nvSpPr>
          <p:cNvPr id="20" name="线形标注 2 19"/>
          <p:cNvSpPr/>
          <p:nvPr/>
        </p:nvSpPr>
        <p:spPr>
          <a:xfrm>
            <a:off x="7143750" y="857250"/>
            <a:ext cx="1785938" cy="612775"/>
          </a:xfrm>
          <a:prstGeom prst="borderCallout2">
            <a:avLst/>
          </a:prstGeom>
          <a:solidFill>
            <a:srgbClr val="F0ECF4"/>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rgbClr val="FF0000"/>
                </a:solidFill>
                <a:effectLst/>
                <a:uLnTx/>
                <a:uFillTx/>
                <a:latin typeface="+mn-lt"/>
                <a:ea typeface="+mn-ea"/>
                <a:cs typeface="+mn-cs"/>
              </a:rPr>
              <a:t>时间</a:t>
            </a:r>
            <a:endParaRPr kumimoji="0" lang="zh-CN" altLang="en-US" sz="4000" b="1" i="0" u="none" strike="noStrike" kern="1200" cap="none" spc="0" normalizeH="0" baseline="0" noProof="0">
              <a:ln>
                <a:noFill/>
              </a:ln>
              <a:solidFill>
                <a:srgbClr val="FF0000"/>
              </a:solidFill>
              <a:effectLst/>
              <a:uLnTx/>
              <a:uFillTx/>
              <a:latin typeface="+mn-lt"/>
              <a:ea typeface="+mn-ea"/>
              <a:cs typeface="+mn-cs"/>
            </a:endParaRPr>
          </a:p>
        </p:txBody>
      </p:sp>
      <p:sp>
        <p:nvSpPr>
          <p:cNvPr id="21" name="椭圆形标注 20"/>
          <p:cNvSpPr/>
          <p:nvPr/>
        </p:nvSpPr>
        <p:spPr>
          <a:xfrm>
            <a:off x="4214813" y="142875"/>
            <a:ext cx="2143125" cy="612775"/>
          </a:xfrm>
          <a:prstGeom prst="wedgeEllipseCallout">
            <a:avLst/>
          </a:prstGeom>
          <a:solidFill>
            <a:schemeClr val="accent1">
              <a:lumMod val="9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lumMod val="95000"/>
                    <a:lumOff val="5000"/>
                  </a:schemeClr>
                </a:solidFill>
                <a:effectLst/>
                <a:uLnTx/>
                <a:uFillTx/>
                <a:latin typeface="+mn-lt"/>
                <a:ea typeface="+mn-ea"/>
                <a:cs typeface="+mn-cs"/>
              </a:rPr>
              <a:t>对象</a:t>
            </a:r>
            <a:endParaRPr kumimoji="0" lang="zh-CN" altLang="en-US" sz="4000" b="1" i="0" u="none" strike="noStrike" kern="1200" cap="none" spc="0" normalizeH="0" baseline="0" noProof="0">
              <a:ln>
                <a:noFill/>
              </a:ln>
              <a:solidFill>
                <a:schemeClr val="tx1">
                  <a:lumMod val="95000"/>
                  <a:lumOff val="5000"/>
                </a:schemeClr>
              </a:solidFill>
              <a:effectLst/>
              <a:uLnTx/>
              <a:uFillTx/>
              <a:latin typeface="+mn-lt"/>
              <a:ea typeface="+mn-ea"/>
              <a:cs typeface="+mn-cs"/>
            </a:endParaRPr>
          </a:p>
        </p:txBody>
      </p:sp>
      <p:cxnSp>
        <p:nvCxnSpPr>
          <p:cNvPr id="23" name="直接连接符 22"/>
          <p:cNvCxnSpPr/>
          <p:nvPr/>
        </p:nvCxnSpPr>
        <p:spPr>
          <a:xfrm rot="10800000">
            <a:off x="3286125" y="500063"/>
            <a:ext cx="1428750" cy="357188"/>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ppt_x"/>
                                          </p:val>
                                        </p:tav>
                                        <p:tav tm="100000">
                                          <p:val>
                                            <p:strVal val="#ppt_x"/>
                                          </p:val>
                                        </p:tav>
                                      </p:tavLst>
                                    </p:anim>
                                    <p:anim calcmode="lin" valueType="num">
                                      <p:cBhvr additive="base">
                                        <p:cTn id="26" dur="500" fill="hold"/>
                                        <p:tgtEl>
                                          <p:spTgt spid="23"/>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9" grpId="0"/>
      <p:bldP spid="20" grpId="0"/>
      <p:bldP spid="21" grpId="0"/>
    </p:bldLst>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压缩有度：题"/>
          <p:cNvPicPr>
            <a:picLocks noChangeAspect="1"/>
          </p:cNvPicPr>
          <p:nvPr/>
        </p:nvPicPr>
        <p:blipFill>
          <a:blip r:embed="rId2"/>
          <a:stretch>
            <a:fillRect/>
          </a:stretch>
        </p:blipFill>
        <p:spPr>
          <a:xfrm>
            <a:off x="0" y="0"/>
            <a:ext cx="9023350" cy="6858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530465" y="1227455"/>
            <a:ext cx="1522730" cy="2306955"/>
          </a:xfrm>
          <a:prstGeom prst="rect">
            <a:avLst/>
          </a:prstGeom>
          <a:noFill/>
        </p:spPr>
        <p:txBody>
          <a:bodyPr wrap="square" rtlCol="0">
            <a:spAutoFit/>
          </a:bodyPr>
          <a:lstStyle/>
          <a:p>
            <a:r>
              <a:rPr lang="zh-CN" altLang="en-US" sz="2400" b="1">
                <a:solidFill>
                  <a:srgbClr val="FF0000"/>
                </a:solidFill>
              </a:rPr>
              <a:t>字数要求：</a:t>
            </a:r>
            <a:endParaRPr lang="zh-CN" altLang="en-US" sz="2400" b="1">
              <a:solidFill>
                <a:srgbClr val="FF0000"/>
              </a:solidFill>
            </a:endParaRPr>
          </a:p>
          <a:p>
            <a:r>
              <a:rPr lang="zh-CN" altLang="en-US" sz="3000" b="1">
                <a:solidFill>
                  <a:srgbClr val="FF0000"/>
                </a:solidFill>
                <a:latin typeface="Calibri" panose="020f0502020204030204" pitchFamily="34" charset="0"/>
              </a:rPr>
              <a:t>①</a:t>
            </a:r>
            <a:r>
              <a:rPr lang="en-US" altLang="zh-CN" sz="3000" b="1">
                <a:solidFill>
                  <a:srgbClr val="FF0000"/>
                </a:solidFill>
              </a:rPr>
              <a:t>60</a:t>
            </a:r>
            <a:r>
              <a:rPr lang="zh-CN" altLang="en-US" sz="3000" b="1">
                <a:solidFill>
                  <a:srgbClr val="FF0000"/>
                </a:solidFill>
              </a:rPr>
              <a:t>；</a:t>
            </a:r>
            <a:r>
              <a:rPr lang="zh-CN" altLang="en-US" sz="3000" b="1">
                <a:solidFill>
                  <a:srgbClr val="FF0000"/>
                </a:solidFill>
                <a:latin typeface="Calibri" panose="020f0502020204030204" pitchFamily="34" charset="0"/>
              </a:rPr>
              <a:t>②</a:t>
            </a:r>
            <a:r>
              <a:rPr lang="en-US" altLang="zh-CN" sz="3000" b="1">
                <a:solidFill>
                  <a:srgbClr val="FF0000"/>
                </a:solidFill>
              </a:rPr>
              <a:t>40</a:t>
            </a:r>
            <a:r>
              <a:rPr lang="zh-CN" altLang="en-US" sz="3000" b="1">
                <a:solidFill>
                  <a:srgbClr val="FF0000"/>
                </a:solidFill>
              </a:rPr>
              <a:t>；</a:t>
            </a:r>
            <a:endParaRPr lang="zh-CN" altLang="en-US" sz="3000" b="1">
              <a:solidFill>
                <a:srgbClr val="FF0000"/>
              </a:solidFill>
            </a:endParaRPr>
          </a:p>
          <a:p>
            <a:r>
              <a:rPr lang="zh-CN" altLang="en-US" sz="3000" b="1">
                <a:solidFill>
                  <a:srgbClr val="FF0000"/>
                </a:solidFill>
                <a:latin typeface="Calibri" panose="020f0502020204030204" pitchFamily="34" charset="0"/>
              </a:rPr>
              <a:t>③</a:t>
            </a:r>
            <a:r>
              <a:rPr lang="en-US" altLang="zh-CN" sz="3000" b="1">
                <a:solidFill>
                  <a:srgbClr val="FF0000"/>
                </a:solidFill>
              </a:rPr>
              <a:t>20</a:t>
            </a:r>
            <a:r>
              <a:rPr lang="zh-CN" altLang="en-US" sz="3000" b="1">
                <a:solidFill>
                  <a:srgbClr val="FF0000"/>
                </a:solidFill>
              </a:rPr>
              <a:t>；</a:t>
            </a:r>
            <a:r>
              <a:rPr lang="zh-CN" altLang="en-US" sz="3000" b="1">
                <a:solidFill>
                  <a:srgbClr val="FF0000"/>
                </a:solidFill>
                <a:sym typeface="+mn-ea"/>
              </a:rPr>
              <a:t>④</a:t>
            </a:r>
            <a:r>
              <a:rPr lang="en-US" altLang="zh-CN" sz="3000" b="1">
                <a:solidFill>
                  <a:srgbClr val="FF0000"/>
                </a:solidFill>
              </a:rPr>
              <a:t>10</a:t>
            </a:r>
            <a:r>
              <a:rPr lang="zh-CN" altLang="en-US" sz="3000" b="1">
                <a:solidFill>
                  <a:srgbClr val="FF0000"/>
                </a:solidFill>
              </a:rPr>
              <a:t>。</a:t>
            </a:r>
            <a:endParaRPr lang="zh-CN" altLang="en-US" sz="3000" b="1">
              <a:solidFill>
                <a:srgbClr val="FF0000"/>
              </a:solidFill>
            </a:endParaRPr>
          </a:p>
        </p:txBody>
      </p:sp>
      <p:pic>
        <p:nvPicPr>
          <p:cNvPr id="6" name="图片 5"/>
          <p:cNvPicPr>
            <a:picLocks noChangeAspect="1"/>
          </p:cNvPicPr>
          <p:nvPr/>
        </p:nvPicPr>
        <p:blipFill>
          <a:blip r:embed="rId2"/>
          <a:stretch>
            <a:fillRect/>
          </a:stretch>
        </p:blipFill>
        <p:spPr>
          <a:xfrm>
            <a:off x="70485" y="144145"/>
            <a:ext cx="7623175" cy="63900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压缩有度：答案"/>
          <p:cNvPicPr>
            <a:picLocks noChangeAspect="1"/>
          </p:cNvPicPr>
          <p:nvPr/>
        </p:nvPicPr>
        <p:blipFill>
          <a:blip r:embed="rId2"/>
          <a:stretch>
            <a:fillRect/>
          </a:stretch>
        </p:blipFill>
        <p:spPr>
          <a:xfrm>
            <a:off x="220345" y="0"/>
            <a:ext cx="8733790" cy="6438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body" idx="4294967295"/>
          </p:nvPr>
        </p:nvSpPr>
        <p:spPr>
          <a:xfrm>
            <a:off x="250825" y="174625"/>
            <a:ext cx="8771255" cy="6523355"/>
          </a:xfrm>
        </p:spPr>
        <p:txBody>
          <a:bodyPr vert="horz" wrap="square" lIns="91440" tIns="45720" rIns="91440" bIns="45720" anchor="t"/>
          <a:lstStyle/>
          <a:p>
            <a:r>
              <a:rPr lang="zh-CN" altLang="en-US" b="1">
                <a:solidFill>
                  <a:srgbClr val="0000FF"/>
                </a:solidFill>
                <a:latin typeface="Arial" panose="020b0604020202020204" pitchFamily="34" charset="0"/>
                <a:ea typeface="楷体_GB2312"/>
                <a:sym typeface="+mn-ea"/>
              </a:rPr>
              <a:t>“拟导语”与“拟一句话新闻”的异同</a:t>
            </a:r>
            <a:endParaRPr lang="zh-CN" altLang="en-US" b="1">
              <a:solidFill>
                <a:srgbClr val="0000FF"/>
              </a:solidFill>
              <a:latin typeface="Arial" panose="020b0604020202020204" pitchFamily="34" charset="0"/>
              <a:ea typeface="楷体_GB2312"/>
              <a:sym typeface="+mn-ea"/>
            </a:endParaRPr>
          </a:p>
          <a:p>
            <a:r>
              <a:rPr lang="zh-CN" altLang="en-US" b="1">
                <a:solidFill>
                  <a:srgbClr val="00B050"/>
                </a:solidFill>
              </a:rPr>
              <a:t>相同点：</a:t>
            </a:r>
            <a:r>
              <a:rPr lang="zh-CN" altLang="en-US" b="1"/>
              <a:t>筛选主要对象为：必要的</a:t>
            </a:r>
            <a:r>
              <a:rPr lang="zh-CN" altLang="en-US" b="1">
                <a:solidFill>
                  <a:srgbClr val="FF0000"/>
                </a:solidFill>
              </a:rPr>
              <a:t>时间、地点、陈述对象和事件。</a:t>
            </a:r>
            <a:r>
              <a:rPr lang="zh-CN" altLang="en-US" b="1"/>
              <a:t>　　</a:t>
            </a:r>
            <a:endParaRPr lang="zh-CN" altLang="en-US" b="1"/>
          </a:p>
          <a:p>
            <a:r>
              <a:rPr lang="zh-CN" altLang="en-US" b="1">
                <a:solidFill>
                  <a:srgbClr val="00B050"/>
                </a:solidFill>
              </a:rPr>
              <a:t>不同点：</a:t>
            </a:r>
            <a:r>
              <a:rPr lang="zh-CN" altLang="en-US" b="1">
                <a:solidFill>
                  <a:srgbClr val="FF0000"/>
                </a:solidFill>
              </a:rPr>
              <a:t>导语容量较大</a:t>
            </a:r>
            <a:r>
              <a:rPr lang="zh-CN" altLang="en-US" b="1"/>
              <a:t>，可适当</a:t>
            </a:r>
            <a:r>
              <a:rPr lang="zh-CN" altLang="en-US" b="1">
                <a:solidFill>
                  <a:srgbClr val="FF0000"/>
                </a:solidFill>
              </a:rPr>
              <a:t>增添事件的结果、意义、作用、影响等信息</a:t>
            </a:r>
            <a:r>
              <a:rPr lang="zh-CN" altLang="en-US" b="1"/>
              <a:t>；导语</a:t>
            </a:r>
            <a:r>
              <a:rPr lang="zh-CN" altLang="en-US" b="1">
                <a:solidFill>
                  <a:srgbClr val="FF0000"/>
                </a:solidFill>
              </a:rPr>
              <a:t>可使用一个以上的句子表达。</a:t>
            </a:r>
            <a:endParaRPr lang="zh-CN" altLang="en-US" b="1">
              <a:solidFill>
                <a:srgbClr val="FF0000"/>
              </a:solidFill>
            </a:endParaRPr>
          </a:p>
          <a:p>
            <a:r>
              <a:rPr lang="zh-CN" altLang="en-US" b="1">
                <a:solidFill>
                  <a:srgbClr val="0000FF"/>
                </a:solidFill>
                <a:latin typeface="Arial" panose="020b0604020202020204" pitchFamily="34" charset="0"/>
                <a:ea typeface="楷体_GB2312"/>
                <a:sym typeface="+mn-ea"/>
              </a:rPr>
              <a:t>“拟标题”与“拟一句话新闻”的异同 　</a:t>
            </a:r>
            <a:r>
              <a:rPr lang="zh-CN" altLang="en-US" b="1">
                <a:latin typeface="Arial" panose="020b0604020202020204" pitchFamily="34" charset="0"/>
                <a:ea typeface="楷体_GB2312"/>
                <a:sym typeface="+mn-ea"/>
              </a:rPr>
              <a:t>　</a:t>
            </a:r>
            <a:endParaRPr lang="zh-CN" altLang="en-US" b="1">
              <a:latin typeface="Arial" panose="020b0604020202020204" pitchFamily="34" charset="0"/>
              <a:ea typeface="楷体_GB2312"/>
            </a:endParaRPr>
          </a:p>
          <a:p>
            <a:pPr>
              <a:buChar char="•"/>
            </a:pPr>
            <a:r>
              <a:rPr lang="zh-CN" altLang="en-US" b="1">
                <a:solidFill>
                  <a:srgbClr val="0000FF"/>
                </a:solidFill>
                <a:latin typeface="Arial" panose="020b0604020202020204" pitchFamily="34" charset="0"/>
                <a:ea typeface="楷体_GB2312"/>
                <a:sym typeface="+mn-ea"/>
              </a:rPr>
              <a:t> </a:t>
            </a:r>
            <a:r>
              <a:rPr lang="zh-CN" altLang="en-US" b="1">
                <a:solidFill>
                  <a:srgbClr val="00B050"/>
                </a:solidFill>
                <a:latin typeface="Arial" panose="020b0604020202020204" pitchFamily="34" charset="0"/>
                <a:ea typeface="楷体_GB2312"/>
                <a:sym typeface="+mn-ea"/>
              </a:rPr>
              <a:t>相同点：</a:t>
            </a:r>
            <a:r>
              <a:rPr lang="zh-CN" altLang="en-US" b="1">
                <a:latin typeface="Arial" panose="020b0604020202020204" pitchFamily="34" charset="0"/>
                <a:ea typeface="楷体_GB2312"/>
                <a:sym typeface="+mn-ea"/>
              </a:rPr>
              <a:t>筛选对象为陈述</a:t>
            </a:r>
            <a:r>
              <a:rPr lang="zh-CN" altLang="en-US" b="1">
                <a:solidFill>
                  <a:srgbClr val="FF0000"/>
                </a:solidFill>
                <a:latin typeface="Arial" panose="020b0604020202020204" pitchFamily="34" charset="0"/>
                <a:ea typeface="楷体_GB2312"/>
                <a:sym typeface="+mn-ea"/>
              </a:rPr>
              <a:t>对象、事件</a:t>
            </a:r>
            <a:r>
              <a:rPr lang="zh-CN" altLang="en-US" b="1">
                <a:latin typeface="Arial" panose="020b0604020202020204" pitchFamily="34" charset="0"/>
                <a:ea typeface="楷体_GB2312"/>
                <a:sym typeface="+mn-ea"/>
              </a:rPr>
              <a:t>；可使用</a:t>
            </a:r>
            <a:r>
              <a:rPr lang="zh-CN" altLang="en-US" b="1">
                <a:solidFill>
                  <a:srgbClr val="FF0000"/>
                </a:solidFill>
                <a:latin typeface="Arial" panose="020b0604020202020204" pitchFamily="34" charset="0"/>
                <a:ea typeface="楷体_GB2312"/>
                <a:sym typeface="+mn-ea"/>
              </a:rPr>
              <a:t>主谓句</a:t>
            </a:r>
            <a:r>
              <a:rPr lang="zh-CN" altLang="en-US" b="1">
                <a:latin typeface="Arial" panose="020b0604020202020204" pitchFamily="34" charset="0"/>
                <a:ea typeface="楷体_GB2312"/>
                <a:sym typeface="+mn-ea"/>
              </a:rPr>
              <a:t>的形式　　</a:t>
            </a:r>
            <a:endParaRPr lang="zh-CN" altLang="en-US" b="1">
              <a:latin typeface="Arial" panose="020b0604020202020204" pitchFamily="34" charset="0"/>
              <a:ea typeface="楷体_GB2312"/>
            </a:endParaRPr>
          </a:p>
          <a:p>
            <a:pPr>
              <a:buChar char="•"/>
            </a:pPr>
            <a:r>
              <a:rPr lang="zh-CN" altLang="en-US" b="1">
                <a:solidFill>
                  <a:srgbClr val="0000FF"/>
                </a:solidFill>
                <a:latin typeface="Arial" panose="020b0604020202020204" pitchFamily="34" charset="0"/>
                <a:ea typeface="楷体_GB2312"/>
                <a:sym typeface="+mn-ea"/>
              </a:rPr>
              <a:t> </a:t>
            </a:r>
            <a:r>
              <a:rPr lang="zh-CN" altLang="en-US" b="1">
                <a:solidFill>
                  <a:srgbClr val="00B050"/>
                </a:solidFill>
                <a:latin typeface="Arial" panose="020b0604020202020204" pitchFamily="34" charset="0"/>
                <a:ea typeface="楷体_GB2312"/>
                <a:sym typeface="+mn-ea"/>
              </a:rPr>
              <a:t>不同点：</a:t>
            </a:r>
            <a:r>
              <a:rPr lang="zh-CN" altLang="en-US" b="1">
                <a:solidFill>
                  <a:srgbClr val="FF0000"/>
                </a:solidFill>
                <a:latin typeface="Arial" panose="020b0604020202020204" pitchFamily="34" charset="0"/>
                <a:ea typeface="楷体_GB2312"/>
                <a:sym typeface="+mn-ea"/>
              </a:rPr>
              <a:t>拟标题语言更精炼</a:t>
            </a:r>
            <a:r>
              <a:rPr lang="zh-CN" altLang="en-US" b="1">
                <a:latin typeface="Arial" panose="020b0604020202020204" pitchFamily="34" charset="0"/>
                <a:ea typeface="楷体_GB2312"/>
                <a:sym typeface="+mn-ea"/>
              </a:rPr>
              <a:t> ；可选用</a:t>
            </a:r>
            <a:r>
              <a:rPr lang="zh-CN" altLang="en-US" b="1">
                <a:solidFill>
                  <a:srgbClr val="FF0000"/>
                </a:solidFill>
                <a:latin typeface="Arial" panose="020b0604020202020204" pitchFamily="34" charset="0"/>
                <a:ea typeface="楷体_GB2312"/>
                <a:sym typeface="+mn-ea"/>
              </a:rPr>
              <a:t>词、短语或句的形式</a:t>
            </a:r>
            <a:r>
              <a:rPr lang="zh-CN" altLang="en-US" b="1">
                <a:latin typeface="Arial" panose="020b0604020202020204" pitchFamily="34" charset="0"/>
                <a:ea typeface="楷体_GB2312"/>
                <a:sym typeface="+mn-ea"/>
              </a:rPr>
              <a:t>；可适当运用</a:t>
            </a:r>
            <a:r>
              <a:rPr lang="zh-CN" altLang="en-US" b="1">
                <a:solidFill>
                  <a:srgbClr val="FF0000"/>
                </a:solidFill>
                <a:latin typeface="Arial" panose="020b0604020202020204" pitchFamily="34" charset="0"/>
                <a:ea typeface="楷体_GB2312"/>
                <a:sym typeface="+mn-ea"/>
              </a:rPr>
              <a:t>比喻、对比、对偶</a:t>
            </a:r>
            <a:r>
              <a:rPr lang="zh-CN" altLang="en-US" b="1">
                <a:latin typeface="Arial" panose="020b0604020202020204" pitchFamily="34" charset="0"/>
                <a:ea typeface="楷体_GB2312"/>
                <a:sym typeface="+mn-ea"/>
              </a:rPr>
              <a:t>等修辞方法。　　</a:t>
            </a:r>
            <a:endParaRPr lang="zh-CN" altLang="en-US" b="1">
              <a:latin typeface="Arial" panose="020b0604020202020204" pitchFamily="34" charset="0"/>
              <a:ea typeface="楷体_GB2312"/>
            </a:endParaRPr>
          </a:p>
          <a:p>
            <a:r>
              <a:rPr lang="zh-CN" altLang="en-US" b="1">
                <a:solidFill>
                  <a:srgbClr val="FF0000"/>
                </a:solidFill>
              </a:rPr>
              <a:t>　　</a:t>
            </a:r>
            <a:endParaRPr lang="zh-CN" altLang="en-US" b="1">
              <a:solidFill>
                <a:srgbClr val="FF0000"/>
              </a:solidFill>
            </a:endParaRPr>
          </a:p>
        </p:txBody>
      </p:sp>
      <p:sp>
        <p:nvSpPr>
          <p:cNvPr id="24581" name="下箭头 1"/>
          <p:cNvSpPr/>
          <p:nvPr/>
        </p:nvSpPr>
        <p:spPr>
          <a:xfrm>
            <a:off x="7434263" y="5805488"/>
            <a:ext cx="215900" cy="287337"/>
          </a:xfrm>
          <a:prstGeom prst="downArrow">
            <a:avLst>
              <a:gd name="adj1" fmla="val 50000"/>
              <a:gd name="adj2" fmla="val 49908"/>
            </a:avLst>
          </a:prstGeom>
          <a:solidFill>
            <a:schemeClr val="accent1"/>
          </a:solidFill>
          <a:ln w="25400" cap="flat" cmpd="sng">
            <a:solidFill>
              <a:srgbClr val="385D8A"/>
            </a:solidFill>
            <a:prstDash val="solid"/>
            <a:miter/>
            <a:headEnd type="none" w="med" len="med"/>
            <a:tailEnd type="none" w="med" len="med"/>
          </a:ln>
        </p:spPr>
        <p:txBody>
          <a:bodyPr anchor="ctr"/>
          <a:lstStyle/>
          <a:p>
            <a:pPr algn="ctr"/>
            <a:endParaRPr lang="zh-CN" altLang="en-US">
              <a:solidFill>
                <a:srgbClr val="FFFFFF"/>
              </a:solidFill>
              <a:latin typeface="Arial" panose="020b0604020202020204" pitchFamily="34" charset="0"/>
            </a:endParaRPr>
          </a:p>
        </p:txBody>
      </p:sp>
      <p:pic>
        <p:nvPicPr>
          <p:cNvPr id="24582" name="New picture"/>
          <p:cNvPicPr/>
          <p:nvPr/>
        </p:nvPicPr>
        <p:blipFill>
          <a:blip r:embed="rId2"/>
          <a:stretch>
            <a:fillRect/>
          </a:stretch>
        </p:blipFill>
        <p:spPr>
          <a:xfrm>
            <a:off x="10782300" y="11226800"/>
            <a:ext cx="330200" cy="254000"/>
          </a:xfrm>
          <a:prstGeom prst="cube">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idx="4294967295"/>
          </p:nvPr>
        </p:nvSpPr>
        <p:spPr>
          <a:xfrm>
            <a:off x="539750" y="700405"/>
            <a:ext cx="2144395" cy="929005"/>
          </a:xfrm>
        </p:spPr>
        <p:txBody>
          <a:bodyPr vert="horz" wrap="square" lIns="91440" tIns="45720" rIns="91440" bIns="45720" numCol="1" rtlCol="0" anchor="ctr" anchorCtr="0" compatLnSpc="1">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1" i="0" u="none" strike="noStrike" kern="1200" cap="none" spc="0" normalizeH="0" baseline="0" noProof="0">
                <a:ln>
                  <a:noFill/>
                </a:ln>
                <a:solidFill>
                  <a:srgbClr val="FF0000"/>
                </a:solidFill>
                <a:effectLst/>
                <a:uLnTx/>
                <a:uFillTx/>
                <a:latin typeface="+mn-ea"/>
                <a:ea typeface="+mn-ea"/>
                <a:cs typeface="+mj-cs"/>
              </a:rPr>
              <a:t>1</a:t>
            </a:r>
            <a:r>
              <a:rPr kumimoji="0" lang="zh-CN" altLang="en-US" sz="4000" b="1" i="0" u="none" strike="noStrike" kern="1200" cap="none" spc="0" normalizeH="0" baseline="0" noProof="0">
                <a:ln>
                  <a:noFill/>
                </a:ln>
                <a:solidFill>
                  <a:srgbClr val="FF0000"/>
                </a:solidFill>
                <a:effectLst/>
                <a:uLnTx/>
                <a:uFillTx/>
                <a:latin typeface="+mn-ea"/>
                <a:ea typeface="+mn-ea"/>
                <a:cs typeface="+mj-cs"/>
              </a:rPr>
              <a:t>、</a:t>
            </a:r>
            <a:r>
              <a:rPr kumimoji="0" lang="zh-CN" altLang="en-US" sz="4000" b="1" i="0" u="none" strike="noStrike" kern="1200" cap="none" spc="0" normalizeH="0" baseline="0" noProof="0" smtClean="0">
                <a:ln>
                  <a:noFill/>
                </a:ln>
                <a:solidFill>
                  <a:srgbClr val="FF0000"/>
                </a:solidFill>
                <a:effectLst/>
                <a:uLnTx/>
                <a:uFillTx/>
                <a:latin typeface="+mn-ea"/>
                <a:ea typeface="+mn-ea"/>
                <a:cs typeface="+mj-cs"/>
              </a:rPr>
              <a:t>标题</a:t>
            </a:r>
            <a:endParaRPr kumimoji="0" lang="zh-CN" altLang="en-US" sz="4000" b="1" i="0" u="none" strike="noStrike" kern="1200" cap="none" spc="0" normalizeH="0" baseline="0" noProof="0" smtClean="0">
              <a:ln>
                <a:noFill/>
              </a:ln>
              <a:solidFill>
                <a:srgbClr val="FF0000"/>
              </a:solidFill>
              <a:effectLst/>
              <a:uLnTx/>
              <a:uFillTx/>
              <a:latin typeface="+mn-ea"/>
              <a:ea typeface="+mn-ea"/>
              <a:cs typeface="+mj-cs"/>
            </a:endParaRPr>
          </a:p>
        </p:txBody>
      </p:sp>
      <p:sp>
        <p:nvSpPr>
          <p:cNvPr id="8201" name="Rectangle 9"/>
          <p:cNvSpPr/>
          <p:nvPr/>
        </p:nvSpPr>
        <p:spPr>
          <a:xfrm>
            <a:off x="539750" y="1759585"/>
            <a:ext cx="8237220" cy="4707890"/>
          </a:xfrm>
          <a:prstGeom prst="rect">
            <a:avLst/>
          </a:prstGeom>
          <a:noFill/>
          <a:ln w="9525">
            <a:noFill/>
          </a:ln>
        </p:spPr>
        <p:txBody>
          <a:bodyPr wrap="square">
            <a:spAutoFit/>
          </a:bodyPr>
          <a:lstStyle/>
          <a:p>
            <a:pPr>
              <a:lnSpc>
                <a:spcPct val="150000"/>
              </a:lnSpc>
            </a:pPr>
            <a:r>
              <a:rPr lang="zh-CN" altLang="en-US" sz="4000" b="1">
                <a:solidFill>
                  <a:srgbClr val="FF0000"/>
                </a:solidFill>
                <a:ea typeface="黑体" panose="02010609060101010101" pitchFamily="49" charset="-122"/>
              </a:rPr>
              <a:t>一般包括</a:t>
            </a:r>
            <a:r>
              <a:rPr lang="zh-CN" altLang="en-US" sz="4000" b="1">
                <a:solidFill>
                  <a:srgbClr val="0000FF"/>
                </a:solidFill>
                <a:ea typeface="黑体" panose="02010609060101010101" pitchFamily="49" charset="-122"/>
              </a:rPr>
              <a:t>引题（肩题、眉题)、正题、</a:t>
            </a:r>
            <a:endParaRPr lang="zh-CN" altLang="en-US" sz="4000" b="1">
              <a:solidFill>
                <a:srgbClr val="0000FF"/>
              </a:solidFill>
              <a:ea typeface="黑体" panose="02010609060101010101" pitchFamily="49" charset="-122"/>
            </a:endParaRPr>
          </a:p>
          <a:p>
            <a:pPr>
              <a:lnSpc>
                <a:spcPct val="150000"/>
              </a:lnSpc>
            </a:pPr>
            <a:r>
              <a:rPr lang="zh-CN" altLang="en-US" sz="4000" b="1">
                <a:solidFill>
                  <a:srgbClr val="0000FF"/>
                </a:solidFill>
                <a:ea typeface="黑体" panose="02010609060101010101" pitchFamily="49" charset="-122"/>
              </a:rPr>
              <a:t> 副题（子题）。</a:t>
            </a:r>
            <a:r>
              <a:rPr lang="zh-CN" altLang="en-US" sz="4000" b="1">
                <a:solidFill>
                  <a:srgbClr val="FF0000"/>
                </a:solidFill>
                <a:ea typeface="黑体" panose="02010609060101010101" pitchFamily="49" charset="-122"/>
                <a:sym typeface="+mn-ea"/>
              </a:rPr>
              <a:t>新闻标题的特点：</a:t>
            </a:r>
            <a:r>
              <a:rPr lang="zh-CN" altLang="en-US" sz="4000" b="1">
                <a:solidFill>
                  <a:srgbClr val="0000FF"/>
                </a:solidFill>
                <a:ea typeface="黑体" panose="02010609060101010101" pitchFamily="49" charset="-122"/>
                <a:sym typeface="Wingdings" panose="05000000000000000000" pitchFamily="2" charset="2"/>
              </a:rPr>
              <a:t>高度概括、主题突出、简洁醒目、多用修辞。</a:t>
            </a:r>
            <a:endParaRPr lang="zh-CN" altLang="en-US" sz="4000" b="1">
              <a:solidFill>
                <a:srgbClr val="0000FF"/>
              </a:solidFill>
              <a:ea typeface="黑体" panose="02010609060101010101" pitchFamily="49" charset="-122"/>
              <a:sym typeface="Wingdings" panose="05000000000000000000" pitchFamily="2" charset="2"/>
            </a:endParaRPr>
          </a:p>
          <a:p>
            <a:pPr>
              <a:lnSpc>
                <a:spcPct val="150000"/>
              </a:lnSpc>
            </a:pPr>
            <a:endParaRPr lang="zh-CN" altLang="en-US" sz="4000" b="1">
              <a:solidFill>
                <a:srgbClr val="0000FF"/>
              </a:solidFill>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01"/>
                                        </p:tgtEl>
                                        <p:attrNameLst>
                                          <p:attrName>style.visibility</p:attrName>
                                        </p:attrNameLst>
                                      </p:cBhvr>
                                      <p:to>
                                        <p:strVal val="visible"/>
                                      </p:to>
                                    </p:set>
                                    <p:anim calcmode="lin" valueType="num">
                                      <p:cBhvr additive="base">
                                        <p:cTn id="7" dur="500" fill="hold"/>
                                        <p:tgtEl>
                                          <p:spTgt spid="8201"/>
                                        </p:tgtEl>
                                        <p:attrNameLst>
                                          <p:attrName>ppt_x</p:attrName>
                                        </p:attrNameLst>
                                      </p:cBhvr>
                                      <p:tavLst>
                                        <p:tav tm="0">
                                          <p:val>
                                            <p:strVal val="#ppt_x"/>
                                          </p:val>
                                        </p:tav>
                                        <p:tav tm="100000">
                                          <p:val>
                                            <p:strVal val="#ppt_x"/>
                                          </p:val>
                                        </p:tav>
                                      </p:tavLst>
                                    </p:anim>
                                    <p:anim calcmode="lin" valueType="num">
                                      <p:cBhvr additive="base">
                                        <p:cTn id="8" dur="500" fill="hold"/>
                                        <p:tgtEl>
                                          <p:spTgt spid="82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6" name="Picture 2"/>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147" name="Oval 3"/>
          <p:cNvSpPr/>
          <p:nvPr/>
        </p:nvSpPr>
        <p:spPr>
          <a:xfrm>
            <a:off x="0" y="685800"/>
            <a:ext cx="9144000" cy="914400"/>
          </a:xfrm>
          <a:prstGeom prst="ellipse">
            <a:avLst/>
          </a:prstGeom>
          <a:noFill/>
          <a:ln w="50800" cap="flat" cmpd="sng">
            <a:solidFill>
              <a:srgbClr val="FF0000"/>
            </a:solidFill>
            <a:prstDash val="solid"/>
            <a:headEnd type="none" w="med" len="med"/>
            <a:tailEnd type="none" w="med" len="med"/>
          </a:ln>
        </p:spPr>
        <p:txBody>
          <a:bodyPr wrap="none" anchor="ctr"/>
          <a:lstStyle/>
          <a:p>
            <a:pPr algn="ctr"/>
            <a:r>
              <a:rPr lang="en-US" altLang="zh-CN" sz="4800" b="1">
                <a:solidFill>
                  <a:srgbClr val="FF3300"/>
                </a:solidFill>
                <a:latin typeface="Arial" panose="020b0604020202020204" pitchFamily="34" charset="0"/>
                <a:ea typeface="黑体" panose="02010609060101010101" pitchFamily="49" charset="-122"/>
              </a:rPr>
              <a:t>       </a:t>
            </a:r>
            <a:endParaRPr lang="en-US" altLang="zh-CN" sz="4800" b="1">
              <a:solidFill>
                <a:srgbClr val="FF3300"/>
              </a:solidFill>
              <a:latin typeface="Arial" panose="020b0604020202020204" pitchFamily="34" charset="0"/>
              <a:ea typeface="黑体" panose="02010609060101010101" pitchFamily="49" charset="-122"/>
            </a:endParaRPr>
          </a:p>
        </p:txBody>
      </p:sp>
      <p:sp>
        <p:nvSpPr>
          <p:cNvPr id="40964" name="Rectangle 4"/>
          <p:cNvSpPr/>
          <p:nvPr/>
        </p:nvSpPr>
        <p:spPr>
          <a:xfrm>
            <a:off x="533400" y="1447800"/>
            <a:ext cx="3810000" cy="914400"/>
          </a:xfrm>
          <a:prstGeom prst="rect">
            <a:avLst/>
          </a:prstGeom>
          <a:noFill/>
          <a:ln w="9525">
            <a:noFill/>
          </a:ln>
        </p:spPr>
        <p:txBody>
          <a:bodyPr>
            <a:spAutoFit/>
          </a:bodyPr>
          <a:lstStyle/>
          <a:p>
            <a:r>
              <a:rPr lang="zh-CN" altLang="en-US" sz="5400" b="1">
                <a:solidFill>
                  <a:srgbClr val="FF3300"/>
                </a:solidFill>
                <a:latin typeface="Arial" panose="020b0604020202020204" pitchFamily="34" charset="0"/>
                <a:ea typeface="黑体" panose="02010609060101010101" pitchFamily="49" charset="-122"/>
              </a:rPr>
              <a:t>正题</a:t>
            </a:r>
            <a:endParaRPr lang="zh-CN" altLang="en-US" sz="5400" b="1">
              <a:solidFill>
                <a:srgbClr val="FF3300"/>
              </a:solidFill>
              <a:latin typeface="Arial" panose="020b0604020202020204" pitchFamily="34" charset="0"/>
              <a:ea typeface="黑体" panose="02010609060101010101" pitchFamily="49" charset="-122"/>
            </a:endParaRPr>
          </a:p>
        </p:txBody>
      </p:sp>
      <p:sp>
        <p:nvSpPr>
          <p:cNvPr id="40965" name="Rectangle 5"/>
          <p:cNvSpPr/>
          <p:nvPr/>
        </p:nvSpPr>
        <p:spPr>
          <a:xfrm>
            <a:off x="76200" y="2362200"/>
            <a:ext cx="8915400" cy="3749675"/>
          </a:xfrm>
          <a:prstGeom prst="rect">
            <a:avLst/>
          </a:prstGeom>
          <a:noFill/>
          <a:ln w="9525">
            <a:noFill/>
          </a:ln>
        </p:spPr>
        <p:txBody>
          <a:bodyPr>
            <a:spAutoFit/>
          </a:bodyPr>
          <a:lstStyle/>
          <a:p>
            <a:r>
              <a:rPr lang="zh-CN" altLang="en-US" sz="4000" b="1">
                <a:solidFill>
                  <a:srgbClr val="0000FF"/>
                </a:solidFill>
                <a:latin typeface="Arial" panose="020b0604020202020204" pitchFamily="34" charset="0"/>
                <a:ea typeface="黑体" panose="02010609060101010101" pitchFamily="49" charset="-122"/>
              </a:rPr>
              <a:t>标题中最主要的部分，用以概括、说明新闻中最重要或最引人注意的事实和思想。是新闻标题中的最核心部分，即发生了什么。 </a:t>
            </a:r>
            <a:endParaRPr lang="zh-CN" altLang="en-US" sz="4000" b="1">
              <a:solidFill>
                <a:srgbClr val="0000FF"/>
              </a:solidFill>
              <a:latin typeface="Arial" panose="020b0604020202020204" pitchFamily="34" charset="0"/>
              <a:ea typeface="黑体" panose="02010609060101010101" pitchFamily="49" charset="-122"/>
            </a:endParaRPr>
          </a:p>
          <a:p>
            <a:r>
              <a:rPr lang="zh-CN" altLang="en-US" sz="4000" b="1">
                <a:solidFill>
                  <a:srgbClr val="0000FF"/>
                </a:solidFill>
                <a:latin typeface="Arial" panose="020b0604020202020204" pitchFamily="34" charset="0"/>
                <a:ea typeface="黑体" panose="02010609060101010101" pitchFamily="49" charset="-122"/>
              </a:rPr>
              <a:t>（在整个标题中所用字号最大，居于最显著的位置。）</a:t>
            </a:r>
            <a:endParaRPr lang="zh-CN" altLang="en-US" sz="4000" b="1">
              <a:solidFill>
                <a:srgbClr val="0000FF"/>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5"/>
                                        </p:tgtEl>
                                        <p:attrNameLst>
                                          <p:attrName>style.visibility</p:attrName>
                                        </p:attrNameLst>
                                      </p:cBhvr>
                                      <p:to>
                                        <p:strVal val="visible"/>
                                      </p:to>
                                    </p:set>
                                    <p:anim calcmode="lin" valueType="num">
                                      <p:cBhvr additive="base">
                                        <p:cTn id="13" dur="500" fill="hold"/>
                                        <p:tgtEl>
                                          <p:spTgt spid="40965"/>
                                        </p:tgtEl>
                                        <p:attrNameLst>
                                          <p:attrName>ppt_x</p:attrName>
                                        </p:attrNameLst>
                                      </p:cBhvr>
                                      <p:tavLst>
                                        <p:tav tm="0">
                                          <p:val>
                                            <p:strVal val="#ppt_x"/>
                                          </p:val>
                                        </p:tav>
                                        <p:tav tm="100000">
                                          <p:val>
                                            <p:strVal val="#ppt_x"/>
                                          </p:val>
                                        </p:tav>
                                      </p:tavLst>
                                    </p:anim>
                                    <p:anim calcmode="lin" valueType="num">
                                      <p:cBhvr additive="base">
                                        <p:cTn id="14"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P spid="40965" grpId="0"/>
    </p:bldLst>
  </p:timing>
</p:sld>
</file>

<file path=ppt/tags/tag1.xml><?xml version="1.0" encoding="utf-8"?>
<p:tagLst xmlns:p="http://schemas.openxmlformats.org/presentationml/2006/main">
  <p:tag name="KSO_WM_UNIT_PLACING_PICTURE_USER_VIEWPORT" val="{&quot;height&quot;:9540,&quot;width&quot;:8895}"/>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340</Paragraphs>
  <Slides>74</Slides>
  <Notes>5</Notes>
  <TotalTime>0</TotalTime>
  <HiddenSlides>0</HiddenSlides>
  <MMClips>0</MMClips>
  <ScaleCrop>0</ScaleCrop>
  <HeadingPairs>
    <vt:vector baseType="variant" size="6">
      <vt:variant>
        <vt:lpstr>Fonts used</vt:lpstr>
      </vt:variant>
      <vt:variant>
        <vt:i4>19</vt:i4>
      </vt:variant>
      <vt:variant>
        <vt:lpstr>Theme</vt:lpstr>
      </vt:variant>
      <vt:variant>
        <vt:i4>1</vt:i4>
      </vt:variant>
      <vt:variant>
        <vt:lpstr>Slide Titles</vt:lpstr>
      </vt:variant>
      <vt:variant>
        <vt:i4>74</vt:i4>
      </vt:variant>
    </vt:vector>
  </HeadingPairs>
  <TitlesOfParts>
    <vt:vector baseType="lpstr" size="94">
      <vt:lpstr>Arial</vt:lpstr>
      <vt:lpstr>宋体</vt:lpstr>
      <vt:lpstr>Wingdings</vt:lpstr>
      <vt:lpstr>Wingdings 2</vt:lpstr>
      <vt:lpstr>Calibri</vt:lpstr>
      <vt:lpstr>微软雅黑</vt:lpstr>
      <vt:lpstr>黑体</vt:lpstr>
      <vt:lpstr>楷体</vt:lpstr>
      <vt:lpstr>Microsoft YaHei UI</vt:lpstr>
      <vt:lpstr>Times New Roman</vt:lpstr>
      <vt:lpstr>华文新魏</vt:lpstr>
      <vt:lpstr>华文行楷</vt:lpstr>
      <vt:lpstr>楷体_GB2312</vt:lpstr>
      <vt:lpstr>微软雅黑 Light</vt:lpstr>
      <vt:lpstr>新宋体</vt:lpstr>
      <vt:lpstr>隶书</vt:lpstr>
      <vt:lpstr>华文楷体</vt:lpstr>
      <vt:lpstr>华文细黑</vt:lpstr>
      <vt:lpstr>华文中宋</vt:lpstr>
      <vt:lpstr>吉祥如意</vt:lpstr>
      <vt:lpstr>新闻类语段压缩资阳中学 唐友成</vt:lpstr>
      <vt:lpstr>一、新闻相关知识</vt:lpstr>
      <vt:lpstr> </vt:lpstr>
      <vt:lpstr>PowerPoint Presentation</vt:lpstr>
      <vt:lpstr>PowerPoint Presentation</vt:lpstr>
      <vt:lpstr>例、2020高考全国Ⅱ卷（找出导语、主体和背景）</vt:lpstr>
      <vt:lpstr>PowerPoint Presentation</vt:lpstr>
      <vt:lpstr>1、标题</vt:lpstr>
      <vt:lpstr>PowerPoint Presentation</vt:lpstr>
      <vt:lpstr>PowerPoint Presentation</vt:lpstr>
      <vt:lpstr>PowerPoint Presentation</vt:lpstr>
      <vt:lpstr>2、导语</vt:lpstr>
      <vt:lpstr>2020年山东省高考语文试卷（新高考全国Ⅰ卷)</vt:lpstr>
      <vt:lpstr>PowerPoint Presentation</vt:lpstr>
      <vt:lpstr> 2020年山东省高考语文试卷（新高考全国Ⅰ卷)</vt:lpstr>
      <vt:lpstr> 2020年山东省高考语文试卷（新高考全国Ⅰ卷)</vt:lpstr>
      <vt:lpstr>PowerPoint Presentation</vt:lpstr>
      <vt:lpstr>PowerPoint Presentation</vt:lpstr>
      <vt:lpstr>PowerPoint Presentation</vt:lpstr>
      <vt:lpstr>PowerPoint Presentation</vt:lpstr>
      <vt:lpstr>PowerPoint Presentation</vt:lpstr>
      <vt:lpstr>例1、为下面这则消息拟个标题,限14字内。    3月3日下午,澳门经济司、财政司和水警稽查队联合行动,公开销毁了在最近两年中缉获并已完成了行政或司法检控程序的盗版光盘约100万张。这是澳门官方首次采取这种行动。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（2）组织语言，压缩成句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导语是压缩的重中之重</vt:lpstr>
      <vt:lpstr>【2020年高考新课标Ⅱ卷】</vt:lpstr>
      <vt:lpstr>【2020年高考新课标Ⅲ卷】</vt:lpstr>
      <vt:lpstr>【2020年高考新课标Ⅲ卷】</vt:lpstr>
      <vt:lpstr>PowerPoint Presentation</vt:lpstr>
      <vt:lpstr>PowerPoint Presentation</vt:lpstr>
      <vt:lpstr>先找出主要信息</vt:lpstr>
      <vt:lpstr>PowerPoint Presentation</vt:lpstr>
      <vt:lpstr>PowerPoint Presentation</vt:lpstr>
      <vt:lpstr>PowerPoint Presentation</vt:lpstr>
      <vt:lpstr>PowerPoint Presentation</vt:lpstr>
      <vt:lpstr>2020年高考新课标Ⅲ卷</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综合演练 </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2021-12-16T15:25:40.193</cp:lastPrinted>
  <dcterms:created xsi:type="dcterms:W3CDTF">2021-12-16T15:25:40Z</dcterms:created>
  <dcterms:modified xsi:type="dcterms:W3CDTF">2021-12-16T07:25:44Z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