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handoutMasterIdLst>
    <p:handoutMasterId r:id="rId3"/>
  </p:handoutMasterIdLst>
  <p:sldIdLst>
    <p:sldId id="256" r:id="rId4"/>
    <p:sldId id="483" r:id="rId5"/>
    <p:sldId id="257" r:id="rId6"/>
    <p:sldId id="309" r:id="rId7"/>
    <p:sldId id="258" r:id="rId8"/>
    <p:sldId id="285" r:id="rId9"/>
    <p:sldId id="340" r:id="rId10"/>
    <p:sldId id="286" r:id="rId11"/>
    <p:sldId id="342" r:id="rId12"/>
    <p:sldId id="269" r:id="rId13"/>
    <p:sldId id="387" r:id="rId14"/>
    <p:sldId id="388" r:id="rId15"/>
    <p:sldId id="561" r:id="rId16"/>
    <p:sldId id="288" r:id="rId17"/>
    <p:sldId id="547" r:id="rId18"/>
    <p:sldId id="576" r:id="rId19"/>
    <p:sldId id="577" r:id="rId20"/>
    <p:sldId id="578" r:id="rId21"/>
    <p:sldId id="579" r:id="rId22"/>
    <p:sldId id="580" r:id="rId23"/>
    <p:sldId id="584" r:id="rId24"/>
    <p:sldId id="583" r:id="rId25"/>
    <p:sldId id="582" r:id="rId26"/>
    <p:sldId id="585" r:id="rId27"/>
    <p:sldId id="586" r:id="rId28"/>
    <p:sldId id="591" r:id="rId29"/>
    <p:sldId id="592" r:id="rId30"/>
    <p:sldId id="593" r:id="rId31"/>
    <p:sldId id="594" r:id="rId32"/>
    <p:sldId id="595" r:id="rId33"/>
    <p:sldId id="599" r:id="rId34"/>
    <p:sldId id="306" r:id="rId35"/>
    <p:sldId id="343" r:id="rId36"/>
    <p:sldId id="299" r:id="rId37"/>
    <p:sldId id="600" r:id="rId38"/>
    <p:sldId id="601" r:id="rId39"/>
    <p:sldId id="602" r:id="rId40"/>
    <p:sldId id="603" r:id="rId41"/>
    <p:sldId id="604" r:id="rId42"/>
    <p:sldId id="605" r:id="rId43"/>
    <p:sldId id="606" r:id="rId44"/>
    <p:sldId id="607" r:id="rId45"/>
    <p:sldId id="608" r:id="rId46"/>
    <p:sldId id="609" r:id="rId47"/>
    <p:sldId id="610" r:id="rId48"/>
    <p:sldId id="611" r:id="rId49"/>
    <p:sldId id="612" r:id="rId50"/>
    <p:sldId id="613" r:id="rId51"/>
    <p:sldId id="614" r:id="rId52"/>
    <p:sldId id="615" r:id="rId53"/>
    <p:sldId id="616" r:id="rId54"/>
    <p:sldId id="617" r:id="rId55"/>
    <p:sldId id="618" r:id="rId56"/>
    <p:sldId id="619" r:id="rId57"/>
    <p:sldId id="620" r:id="rId58"/>
    <p:sldId id="621" r:id="rId59"/>
    <p:sldId id="622" r:id="rId60"/>
    <p:sldId id="623" r:id="rId61"/>
    <p:sldId id="624" r:id="rId62"/>
    <p:sldId id="625" r:id="rId63"/>
    <p:sldId id="626" r:id="rId64"/>
    <p:sldId id="627" r:id="rId65"/>
    <p:sldId id="628" r:id="rId66"/>
    <p:sldId id="629" r:id="rId67"/>
    <p:sldId id="630" r:id="rId68"/>
  </p:sldIdLst>
  <p:sldSz cx="12192000" cy="6858000"/>
  <p:notesSz cx="6858000" cy="9144000"/>
  <p:embeddedFontLst>
    <p:embeddedFont>
      <p:font typeface="Calibri" panose="020B0604020202020204" charset="0"/>
      <p:regular r:id="rId70"/>
      <p:bold r:id="rId71"/>
      <p:italic r:id="rId72"/>
      <p:boldItalic r:id="rId73"/>
    </p:embeddedFont>
    <p:embeddedFont>
      <p:font typeface="微软雅黑" panose="020B0503020204020204" pitchFamily="34" charset="-122"/>
      <p:regular r:id="rId74"/>
      <p:bold r:id="rId75"/>
    </p:embeddedFont>
    <p:embeddedFont>
      <p:font typeface="华文楷体" panose="02010600040101010101" pitchFamily="2" charset="-122"/>
      <p:regular r:id="rId76"/>
    </p:embeddedFont>
    <p:embeddedFont>
      <p:font typeface="楷体" panose="02010609060101010101" pitchFamily="49" charset="-122"/>
      <p:regular r:id="rId77"/>
    </p:embeddedFont>
    <p:embeddedFont>
      <p:font typeface="Pinyin Adjust" panose="020B0604020202020204" charset="0"/>
      <p:regular r:id="rId78"/>
    </p:embeddedFont>
  </p:embeddedFontLst>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11">
          <p15:clr>
            <a:srgbClr val="A4A3A4"/>
          </p15:clr>
        </p15:guide>
        <p15:guide id="2" pos="4176">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6" d="100"/>
          <a:sy n="66" d="100"/>
        </p:scale>
        <p:origin x="644" y="40"/>
      </p:cViewPr>
      <p:guideLst>
        <p:guide orient="horz" pos="2611"/>
        <p:guide pos="4176"/>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tags" Target="tags/tag17.xml" /><Relationship Id="rId7" Type="http://schemas.openxmlformats.org/officeDocument/2006/relationships/slide" Target="slides/slide4.xml" /><Relationship Id="rId70" Type="http://schemas.openxmlformats.org/officeDocument/2006/relationships/font" Target="fonts/font1.fntdata" /><Relationship Id="rId71" Type="http://schemas.openxmlformats.org/officeDocument/2006/relationships/font" Target="fonts/font2.fntdata" /><Relationship Id="rId72" Type="http://schemas.openxmlformats.org/officeDocument/2006/relationships/font" Target="fonts/font3.fntdata" /><Relationship Id="rId73" Type="http://schemas.openxmlformats.org/officeDocument/2006/relationships/font" Target="fonts/font4.fntdata" /><Relationship Id="rId74" Type="http://schemas.openxmlformats.org/officeDocument/2006/relationships/font" Target="fonts/font5.fntdata" /><Relationship Id="rId75" Type="http://schemas.openxmlformats.org/officeDocument/2006/relationships/font" Target="fonts/font6.fntdata" /><Relationship Id="rId76" Type="http://schemas.openxmlformats.org/officeDocument/2006/relationships/font" Target="fonts/font7.fntdata" /><Relationship Id="rId77" Type="http://schemas.openxmlformats.org/officeDocument/2006/relationships/font" Target="fonts/font8.fntdata" /><Relationship Id="rId78" Type="http://schemas.openxmlformats.org/officeDocument/2006/relationships/font" Target="fonts/font9.fntdata" /><Relationship Id="rId79" Type="http://schemas.openxmlformats.org/officeDocument/2006/relationships/presProps" Target="presProps.xml" /><Relationship Id="rId8" Type="http://schemas.openxmlformats.org/officeDocument/2006/relationships/slide" Target="slides/slide5.xml" /><Relationship Id="rId80" Type="http://schemas.openxmlformats.org/officeDocument/2006/relationships/viewProps" Target="viewProps.xml" /><Relationship Id="rId81" Type="http://schemas.openxmlformats.org/officeDocument/2006/relationships/theme" Target="theme/theme1.xml" /><Relationship Id="rId82" Type="http://schemas.openxmlformats.org/officeDocument/2006/relationships/tableStyles" Target="tableStyles.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2021/2/21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01058267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AF039-AB69-4C4E-B352-C973400BBE8E}" type="datetimeFigureOut">
              <a:rPr lang="zh-CN" altLang="en-US" smtClean="0"/>
              <a:t>2021/2/21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E5803-944E-4CCB-A36B-5BBC78F81D16}" type="slidenum">
              <a:rPr lang="zh-CN" altLang="en-US" smtClean="0"/>
              <a:t>‹#›</a:t>
            </a:fld>
            <a:endParaRPr lang="zh-CN" altLang="en-US"/>
          </a:p>
        </p:txBody>
      </p:sp>
    </p:spTree>
    <p:extLst>
      <p:ext uri="{BB962C8B-B14F-4D97-AF65-F5344CB8AC3E}">
        <p14:creationId xmlns:p14="http://schemas.microsoft.com/office/powerpoint/2010/main" val="3966575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7025574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4273437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6106922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9091726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bg>
      <p:bgPr>
        <a:solidFill>
          <a:srgbClr val="FBFBFB"/>
        </a:solidFill>
        <a:effectLst/>
      </p:bgPr>
    </p:bg>
    <p:spTree>
      <p:nvGrpSpPr>
        <p:cNvPr id="1" name=""/>
        <p:cNvGrpSpPr/>
        <p:nvPr/>
      </p:nvGrpSpPr>
      <p:grpSpPr>
        <a:xfrm>
          <a:off x="0" y="0"/>
          <a:ext cx="0" cy="0"/>
        </a:xfrm>
      </p:grpSpPr>
      <p:pic>
        <p:nvPicPr>
          <p:cNvPr id="16" name="图片 15"/>
          <p:cNvPicPr>
            <a:picLocks noChangeAspect="1"/>
          </p:cNvPicPr>
          <p:nvPr userDrawn="1"/>
        </p:nvPicPr>
        <p:blipFill>
          <a:blip r:embed="rId1"/>
          <a:srcRect t="64013"/>
          <a:stretch>
            <a:fillRect/>
          </a:stretch>
        </p:blipFill>
        <p:spPr>
          <a:xfrm>
            <a:off x="7478013" y="447484"/>
            <a:ext cx="1107064" cy="305265"/>
          </a:xfrm>
          <a:custGeom>
            <a:gdLst>
              <a:gd name="connsiteX0" fmla="*/ 631798 w 2176363"/>
              <a:gd name="connsiteY0" fmla="*/ 0 h 600117"/>
              <a:gd name="connsiteX1" fmla="*/ 882170 w 2176363"/>
              <a:gd name="connsiteY1" fmla="*/ 304800 h 600117"/>
              <a:gd name="connsiteX2" fmla="*/ 1143427 w 2176363"/>
              <a:gd name="connsiteY2" fmla="*/ 304800 h 600117"/>
              <a:gd name="connsiteX3" fmla="*/ 1535313 w 2176363"/>
              <a:gd name="connsiteY3" fmla="*/ 141514 h 600117"/>
              <a:gd name="connsiteX4" fmla="*/ 2176363 w 2176363"/>
              <a:gd name="connsiteY4" fmla="*/ 485960 h 600117"/>
              <a:gd name="connsiteX5" fmla="*/ 2176363 w 2176363"/>
              <a:gd name="connsiteY5" fmla="*/ 600117 h 600117"/>
              <a:gd name="connsiteX6" fmla="*/ 0 w 2176363"/>
              <a:gd name="connsiteY6" fmla="*/ 600117 h 600117"/>
              <a:gd name="connsiteX7" fmla="*/ 0 w 2176363"/>
              <a:gd name="connsiteY7" fmla="*/ 76840 h 60011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6363" h="600117">
                <a:moveTo>
                  <a:pt x="631798" y="0"/>
                </a:moveTo>
                <a:lnTo>
                  <a:pt x="882170" y="304800"/>
                </a:lnTo>
                <a:lnTo>
                  <a:pt x="1143427" y="304800"/>
                </a:lnTo>
                <a:lnTo>
                  <a:pt x="1535313" y="141514"/>
                </a:lnTo>
                <a:lnTo>
                  <a:pt x="2176363" y="485960"/>
                </a:lnTo>
                <a:lnTo>
                  <a:pt x="2176363" y="600117"/>
                </a:lnTo>
                <a:lnTo>
                  <a:pt x="0" y="600117"/>
                </a:lnTo>
                <a:lnTo>
                  <a:pt x="0" y="76840"/>
                </a:lnTo>
                <a:close/>
              </a:path>
            </a:pathLst>
          </a:custGeom>
        </p:spPr>
      </p:pic>
      <p:pic>
        <p:nvPicPr>
          <p:cNvPr id="17" name="图片 16"/>
          <p:cNvPicPr>
            <a:picLocks noChangeAspect="1"/>
          </p:cNvPicPr>
          <p:nvPr userDrawn="1"/>
        </p:nvPicPr>
        <p:blipFill>
          <a:blip r:embed="rId1"/>
          <a:srcRect t="64013"/>
          <a:stretch>
            <a:fillRect/>
          </a:stretch>
        </p:blipFill>
        <p:spPr>
          <a:xfrm>
            <a:off x="9648565" y="212478"/>
            <a:ext cx="2176363" cy="600117"/>
          </a:xfrm>
          <a:custGeom>
            <a:gdLst>
              <a:gd name="connsiteX0" fmla="*/ 631798 w 2176363"/>
              <a:gd name="connsiteY0" fmla="*/ 0 h 600117"/>
              <a:gd name="connsiteX1" fmla="*/ 882170 w 2176363"/>
              <a:gd name="connsiteY1" fmla="*/ 304800 h 600117"/>
              <a:gd name="connsiteX2" fmla="*/ 1143427 w 2176363"/>
              <a:gd name="connsiteY2" fmla="*/ 304800 h 600117"/>
              <a:gd name="connsiteX3" fmla="*/ 1535313 w 2176363"/>
              <a:gd name="connsiteY3" fmla="*/ 141514 h 600117"/>
              <a:gd name="connsiteX4" fmla="*/ 2176363 w 2176363"/>
              <a:gd name="connsiteY4" fmla="*/ 485960 h 600117"/>
              <a:gd name="connsiteX5" fmla="*/ 2176363 w 2176363"/>
              <a:gd name="connsiteY5" fmla="*/ 600117 h 600117"/>
              <a:gd name="connsiteX6" fmla="*/ 0 w 2176363"/>
              <a:gd name="connsiteY6" fmla="*/ 600117 h 600117"/>
              <a:gd name="connsiteX7" fmla="*/ 0 w 2176363"/>
              <a:gd name="connsiteY7" fmla="*/ 76840 h 60011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6363" h="600117">
                <a:moveTo>
                  <a:pt x="631798" y="0"/>
                </a:moveTo>
                <a:lnTo>
                  <a:pt x="882170" y="304800"/>
                </a:lnTo>
                <a:lnTo>
                  <a:pt x="1143427" y="304800"/>
                </a:lnTo>
                <a:lnTo>
                  <a:pt x="1535313" y="141514"/>
                </a:lnTo>
                <a:lnTo>
                  <a:pt x="2176363" y="485960"/>
                </a:lnTo>
                <a:lnTo>
                  <a:pt x="2176363" y="600117"/>
                </a:lnTo>
                <a:lnTo>
                  <a:pt x="0" y="600117"/>
                </a:lnTo>
                <a:lnTo>
                  <a:pt x="0" y="76840"/>
                </a:lnTo>
                <a:close/>
              </a:path>
            </a:pathLst>
          </a:cu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0" r:id="rId1"/>
    <p:sldLayoutId id="2147483651" r:id="rId2"/>
    <p:sldLayoutId id="2147483657"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slide" Target="slide2.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10.png" /><Relationship Id="rId4" Type="http://schemas.openxmlformats.org/officeDocument/2006/relationships/slide" Target="slide2.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xml" /><Relationship Id="rId11" Type="http://schemas.openxmlformats.org/officeDocument/2006/relationships/slide" Target="slide8.xml" TargetMode="Internal" /><Relationship Id="rId12" Type="http://schemas.openxmlformats.org/officeDocument/2006/relationships/tags" Target="../tags/tag6.xml" /><Relationship Id="rId13" Type="http://schemas.openxmlformats.org/officeDocument/2006/relationships/slide" Target="slide10.xml" TargetMode="Internal" /><Relationship Id="rId14" Type="http://schemas.openxmlformats.org/officeDocument/2006/relationships/tags" Target="../tags/tag7.xml" /><Relationship Id="rId15" Type="http://schemas.openxmlformats.org/officeDocument/2006/relationships/slide" Target="slide17.xml" TargetMode="Internal" /><Relationship Id="rId16" Type="http://schemas.openxmlformats.org/officeDocument/2006/relationships/tags" Target="../tags/tag8.xml" /><Relationship Id="rId17" Type="http://schemas.openxmlformats.org/officeDocument/2006/relationships/slide" Target="slide32.xml" TargetMode="Interna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slide" Target="slide3.xml" TargetMode="Internal" /><Relationship Id="rId6" Type="http://schemas.openxmlformats.org/officeDocument/2006/relationships/tags" Target="../tags/tag3.xml" /><Relationship Id="rId7" Type="http://schemas.openxmlformats.org/officeDocument/2006/relationships/slide" Target="slide4.xml" TargetMode="Internal" /><Relationship Id="rId8" Type="http://schemas.openxmlformats.org/officeDocument/2006/relationships/tags" Target="../tags/tag4.xml" /><Relationship Id="rId9" Type="http://schemas.openxmlformats.org/officeDocument/2006/relationships/slide" Target="slide5.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1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10.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 Target="slide2.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 Target="slide2.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3.xml" /><Relationship Id="rId11" Type="http://schemas.openxmlformats.org/officeDocument/2006/relationships/slide" Target="slide19.xml" TargetMode="Internal" /><Relationship Id="rId12" Type="http://schemas.openxmlformats.org/officeDocument/2006/relationships/tags" Target="../tags/tag14.xml" /><Relationship Id="rId13" Type="http://schemas.openxmlformats.org/officeDocument/2006/relationships/slide" Target="slide20.xml" TargetMode="Internal" /><Relationship Id="rId14" Type="http://schemas.openxmlformats.org/officeDocument/2006/relationships/tags" Target="../tags/tag15.xml" /><Relationship Id="rId15" Type="http://schemas.openxmlformats.org/officeDocument/2006/relationships/slide" Target="slide23.xml" TargetMode="Internal" /><Relationship Id="rId16" Type="http://schemas.openxmlformats.org/officeDocument/2006/relationships/tags" Target="../tags/tag16.xml" /><Relationship Id="rId17" Type="http://schemas.openxmlformats.org/officeDocument/2006/relationships/slide" Target="slide25.xml" TargetMode="Internal" /><Relationship Id="rId2" Type="http://schemas.openxmlformats.org/officeDocument/2006/relationships/tags" Target="../tags/tag9.xml" /><Relationship Id="rId3" Type="http://schemas.openxmlformats.org/officeDocument/2006/relationships/image" Target="../media/image2.png" /><Relationship Id="rId4" Type="http://schemas.openxmlformats.org/officeDocument/2006/relationships/tags" Target="../tags/tag10.xml" /><Relationship Id="rId5" Type="http://schemas.openxmlformats.org/officeDocument/2006/relationships/slide" Target="slide3.xml" TargetMode="Internal" /><Relationship Id="rId6" Type="http://schemas.openxmlformats.org/officeDocument/2006/relationships/tags" Target="../tags/tag11.xml" /><Relationship Id="rId7" Type="http://schemas.openxmlformats.org/officeDocument/2006/relationships/slide" Target="slide4.xml" TargetMode="Internal" /><Relationship Id="rId8" Type="http://schemas.openxmlformats.org/officeDocument/2006/relationships/tags" Target="../tags/tag12.xml" /><Relationship Id="rId9" Type="http://schemas.openxmlformats.org/officeDocument/2006/relationships/slide" Target="slide9.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2.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2.xml" TargetMode="Internal" /><Relationship Id="rId3" Type="http://schemas.openxmlformats.org/officeDocument/2006/relationships/image" Target="../media/image11.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slide" Target="slide2.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 Id="rId3" Type="http://schemas.openxmlformats.org/officeDocument/2006/relationships/slide" Target="slide2.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slide" Target="slide2.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png" /><Relationship Id="rId3" Type="http://schemas.openxmlformats.org/officeDocument/2006/relationships/slide" Target="slide2.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2.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2.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2.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 Id="rId3" Type="http://schemas.openxmlformats.org/officeDocument/2006/relationships/image" Target="../media/image1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4.png" /><Relationship Id="rId4" Type="http://schemas.openxmlformats.org/officeDocument/2006/relationships/slide" Target="slide2.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162207" y="144139"/>
            <a:ext cx="4043680" cy="460375"/>
          </a:xfrm>
          <a:prstGeom prst="rect">
            <a:avLst/>
          </a:prstGeom>
        </p:spPr>
        <p:txBody>
          <a:bodyPr wrap="none">
            <a:spAutoFit/>
          </a:bodyPr>
          <a:lstStyle/>
          <a:p>
            <a:pPr algn="ctr"/>
            <a:r>
              <a:rPr lang="zh-CN" altLang="en-US" sz="2400" smtClean="0">
                <a:latin typeface="微软雅黑"/>
                <a:ea typeface="微软雅黑"/>
              </a:rPr>
              <a:t>统编</a:t>
            </a:r>
            <a:r>
              <a:rPr lang="zh-CN" altLang="en-US" sz="2400">
                <a:latin typeface="微软雅黑"/>
                <a:ea typeface="微软雅黑"/>
              </a:rPr>
              <a:t>版 </a:t>
            </a:r>
            <a:r>
              <a:rPr lang="en-US" altLang="zh-CN" sz="2400">
                <a:latin typeface="微软雅黑"/>
                <a:ea typeface="微软雅黑"/>
              </a:rPr>
              <a:t>· </a:t>
            </a:r>
            <a:r>
              <a:rPr lang="zh-CN" altLang="en-US" sz="2400" smtClean="0">
                <a:latin typeface="微软雅黑"/>
                <a:ea typeface="微软雅黑"/>
              </a:rPr>
              <a:t>语文 </a:t>
            </a:r>
            <a:r>
              <a:rPr lang="en-US" altLang="zh-CN" sz="2400" smtClean="0">
                <a:latin typeface="微软雅黑"/>
                <a:ea typeface="微软雅黑"/>
              </a:rPr>
              <a:t>· </a:t>
            </a:r>
            <a:r>
              <a:rPr lang="zh-CN" altLang="en-US" sz="2400" smtClean="0">
                <a:latin typeface="微软雅黑"/>
                <a:ea typeface="微软雅黑"/>
              </a:rPr>
              <a:t>九年级</a:t>
            </a:r>
            <a:r>
              <a:rPr lang="zh-CN" altLang="en-US" sz="2400">
                <a:latin typeface="微软雅黑"/>
                <a:ea typeface="微软雅黑"/>
              </a:rPr>
              <a:t>（下）</a:t>
            </a:r>
          </a:p>
        </p:txBody>
      </p:sp>
      <p:sp>
        <p:nvSpPr>
          <p:cNvPr id="8" name="矩形 7"/>
          <p:cNvSpPr/>
          <p:nvPr/>
        </p:nvSpPr>
        <p:spPr>
          <a:xfrm>
            <a:off x="2297143" y="2922319"/>
            <a:ext cx="7344985" cy="461665"/>
          </a:xfrm>
          <a:prstGeom prst="rect">
            <a:avLst/>
          </a:prstGeom>
        </p:spPr>
        <p:txBody>
          <a:bodyPr wrap="square">
            <a:spAutoFit/>
          </a:bodyPr>
          <a:lstStyle/>
          <a:p>
            <a:pPr algn="ctr"/>
            <a:r>
              <a:rPr lang="zh-CN" altLang="en-US" sz="2400" b="1" smtClean="0">
                <a:solidFill>
                  <a:schemeClr val="tx1">
                    <a:lumMod val="95000"/>
                    <a:lumOff val="5000"/>
                  </a:schemeClr>
                </a:solidFill>
                <a:latin typeface="+mn-ea"/>
              </a:rPr>
              <a:t>第</a:t>
            </a:r>
            <a:r>
              <a:rPr lang="en-US" altLang="zh-CN" sz="2400" b="1" smtClean="0">
                <a:solidFill>
                  <a:schemeClr val="tx1">
                    <a:lumMod val="95000"/>
                    <a:lumOff val="5000"/>
                  </a:schemeClr>
                </a:solidFill>
                <a:latin typeface="+mn-ea"/>
              </a:rPr>
              <a:t>1</a:t>
            </a:r>
            <a:r>
              <a:rPr lang="zh-CN" altLang="en-US" sz="2400" b="1" smtClean="0">
                <a:solidFill>
                  <a:schemeClr val="tx1">
                    <a:lumMod val="95000"/>
                    <a:lumOff val="5000"/>
                  </a:schemeClr>
                </a:solidFill>
                <a:latin typeface="+mn-ea"/>
              </a:rPr>
              <a:t>课时</a:t>
            </a:r>
            <a:endParaRPr lang="en-US" altLang="zh-CN" sz="2400" b="1" smtClean="0">
              <a:solidFill>
                <a:schemeClr val="tx1">
                  <a:lumMod val="95000"/>
                  <a:lumOff val="5000"/>
                </a:schemeClr>
              </a:solidFill>
              <a:latin typeface="+mn-ea"/>
            </a:endParaRPr>
          </a:p>
        </p:txBody>
      </p:sp>
      <p:sp>
        <p:nvSpPr>
          <p:cNvPr id="10" name="圆角矩形 9"/>
          <p:cNvSpPr/>
          <p:nvPr/>
        </p:nvSpPr>
        <p:spPr>
          <a:xfrm>
            <a:off x="2184921" y="1808162"/>
            <a:ext cx="7822159" cy="963369"/>
          </a:xfrm>
          <a:prstGeom prst="roundRect">
            <a:avLst>
              <a:gd name="adj" fmla="val 50000"/>
            </a:avLst>
          </a:prstGeom>
          <a:solidFill>
            <a:srgbClr val="BDD7EE"/>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altLang="zh-CN" sz="4800" b="1" smtClean="0">
                <a:solidFill>
                  <a:schemeClr val="tx1"/>
                </a:solidFill>
                <a:latin typeface="微软雅黑"/>
                <a:ea typeface="微软雅黑"/>
                <a:sym typeface="+mn-ea"/>
              </a:rPr>
              <a:t>8.</a:t>
            </a:r>
            <a:r>
              <a:rPr lang="zh-CN" altLang="en-US" sz="4800" b="1" smtClean="0">
                <a:solidFill>
                  <a:schemeClr val="tx1"/>
                </a:solidFill>
                <a:latin typeface="微软雅黑"/>
                <a:ea typeface="微软雅黑"/>
                <a:sym typeface="+mn-ea"/>
              </a:rPr>
              <a:t>*蒲柳人家（节选）</a:t>
            </a:r>
            <a:endParaRPr lang="zh-CN" altLang="en-US" sz="4800" b="1">
              <a:solidFill>
                <a:schemeClr val="tx1"/>
              </a:solidFill>
              <a:latin typeface="微软雅黑"/>
              <a:ea typeface="微软雅黑"/>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1" name="Rectangle 4"/>
          <p:cNvSpPr>
            <a:spLocks noChangeArrowheads="1"/>
          </p:cNvSpPr>
          <p:nvPr/>
        </p:nvSpPr>
        <p:spPr bwMode="auto">
          <a:xfrm>
            <a:off x="870333" y="1256375"/>
            <a:ext cx="1042195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50000"/>
              </a:spcBef>
              <a:buClr>
                <a:schemeClr val="folHlink"/>
              </a:buClr>
              <a:buSzPct val="60000"/>
              <a:buFont typeface="Wingdings" panose="05000000000000000000" pitchFamily="2" charset="2"/>
              <a:buNone/>
            </a:pPr>
            <a:r>
              <a:rPr lang="en-US" altLang="zh-CN" sz="2800" smtClean="0">
                <a:latin typeface="微软雅黑"/>
                <a:ea typeface="微软雅黑"/>
              </a:rPr>
              <a:t>       </a:t>
            </a:r>
            <a:r>
              <a:rPr lang="zh-CN" altLang="en-US" sz="3200" smtClean="0">
                <a:latin typeface="微软雅黑"/>
                <a:ea typeface="微软雅黑"/>
              </a:rPr>
              <a:t>请同学们有感情地朗读课文，把握文意，思考情节发展过程。</a:t>
            </a:r>
          </a:p>
        </p:txBody>
      </p:sp>
      <p:sp>
        <p:nvSpPr>
          <p:cNvPr id="4" name="折角形 3"/>
          <p:cNvSpPr/>
          <p:nvPr/>
        </p:nvSpPr>
        <p:spPr>
          <a:xfrm>
            <a:off x="1851660" y="3664585"/>
            <a:ext cx="7983220" cy="2449195"/>
          </a:xfrm>
          <a:prstGeom prst="foldedCorner">
            <a:avLst/>
          </a:prstGeom>
          <a:solidFill>
            <a:srgbClr val="F4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chemeClr val="folHlink"/>
              </a:buClr>
              <a:buSzPct val="60000"/>
            </a:pPr>
            <a:r>
              <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了解文章写了什么人、什么事。</a:t>
            </a:r>
            <a:endPar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buClr>
                <a:schemeClr val="folHlink"/>
              </a:buClr>
              <a:buSzPct val="60000"/>
            </a:pPr>
            <a:r>
              <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归纳与人物有关的事情。</a:t>
            </a:r>
            <a:endPar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buClr>
                <a:schemeClr val="folHlink"/>
              </a:buClr>
              <a:buSzPct val="60000"/>
            </a:pPr>
            <a:r>
              <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根据题干划分层次，寻找关键字。</a:t>
            </a:r>
          </a:p>
        </p:txBody>
      </p:sp>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
        <p:nvSpPr>
          <p:cNvPr id="6" name="文本框 5"/>
          <p:cNvSpPr txBox="1"/>
          <p:nvPr/>
        </p:nvSpPr>
        <p:spPr>
          <a:xfrm>
            <a:off x="1851660" y="2912110"/>
            <a:ext cx="1902460" cy="583565"/>
          </a:xfrm>
          <a:prstGeom prst="rect">
            <a:avLst/>
          </a:prstGeom>
          <a:solidFill>
            <a:srgbClr val="CAE3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zh-CN" altLang="en-US" sz="3200" b="1" smtClean="0">
                <a:solidFill>
                  <a:schemeClr val="tx1"/>
                </a:solidFill>
                <a:latin typeface="楷体" panose="02010609060101010101" pitchFamily="49" charset="-122"/>
                <a:ea typeface="楷体" panose="02010609060101010101" pitchFamily="49" charset="-122"/>
              </a:rPr>
              <a:t>通读课文</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3" name="燕尾形 2"/>
          <p:cNvSpPr/>
          <p:nvPr/>
        </p:nvSpPr>
        <p:spPr>
          <a:xfrm>
            <a:off x="1367155" y="2973070"/>
            <a:ext cx="381000" cy="464820"/>
          </a:xfrm>
          <a:prstGeom prst="chevron">
            <a:avLst>
              <a:gd name="adj" fmla="val 42833"/>
            </a:avLst>
          </a:pr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38825" y="483979"/>
            <a:ext cx="1808480" cy="583565"/>
          </a:xfrm>
          <a:prstGeom prst="rect">
            <a:avLst/>
          </a:prstGeom>
          <a:noFill/>
        </p:spPr>
        <p:txBody>
          <a:bodyPr wrap="none" rtlCol="0">
            <a:spAutoFit/>
          </a:bodyPr>
          <a:lstStyle/>
          <a:p>
            <a:r>
              <a:rPr lang="zh-CN" altLang="en-US" sz="3200" b="1" smtClean="0"/>
              <a:t>整体感知</a:t>
            </a:r>
          </a:p>
        </p:txBody>
      </p:sp>
      <p:pic>
        <p:nvPicPr>
          <p:cNvPr id="14" name="图片 13" descr="5"/>
          <p:cNvPicPr>
            <a:picLocks noChangeAspect="1"/>
          </p:cNvPicPr>
          <p:nvPr/>
        </p:nvPicPr>
        <p:blipFill>
          <a:blip r:embed="rId2"/>
          <a:stretch>
            <a:fillRect/>
          </a:stretch>
        </p:blipFill>
        <p:spPr>
          <a:xfrm>
            <a:off x="4611370" y="0"/>
            <a:ext cx="1129665" cy="1129665"/>
          </a:xfrm>
          <a:prstGeom prst="rect">
            <a:avLst/>
          </a:prstGeom>
        </p:spPr>
      </p:pic>
      <p:sp>
        <p:nvSpPr>
          <p:cNvPr id="2" name="椭圆 1"/>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hlinkClick r:id="rId3"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nodeType="afterGroup">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6"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女2疑问"/>
          <p:cNvPicPr>
            <a:picLocks noChangeAspect="1"/>
          </p:cNvPicPr>
          <p:nvPr/>
        </p:nvPicPr>
        <p:blipFill>
          <a:blip r:embed="rId2"/>
          <a:srcRect l="30218"/>
          <a:stretch>
            <a:fillRect/>
          </a:stretch>
        </p:blipFill>
        <p:spPr>
          <a:xfrm>
            <a:off x="8890446" y="3560681"/>
            <a:ext cx="1417963" cy="2003991"/>
          </a:xfrm>
          <a:prstGeom prst="rect">
            <a:avLst/>
          </a:prstGeom>
        </p:spPr>
      </p:pic>
      <p:sp>
        <p:nvSpPr>
          <p:cNvPr id="5" name="云形标注 4"/>
          <p:cNvSpPr/>
          <p:nvPr/>
        </p:nvSpPr>
        <p:spPr>
          <a:xfrm flipH="1">
            <a:off x="1882642" y="1723607"/>
            <a:ext cx="7716786" cy="1837075"/>
          </a:xfrm>
          <a:prstGeom prst="cloudCallout">
            <a:avLst>
              <a:gd name="adj1" fmla="val -38700"/>
              <a:gd name="adj2" fmla="val 71910"/>
            </a:avLst>
          </a:prstGeom>
          <a:solidFill>
            <a:schemeClr val="accent6">
              <a:lumMod val="40000"/>
              <a:lumOff val="6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 name="文本框 5"/>
          <p:cNvSpPr txBox="1"/>
          <p:nvPr/>
        </p:nvSpPr>
        <p:spPr>
          <a:xfrm>
            <a:off x="2852866" y="2198809"/>
            <a:ext cx="6037580" cy="645160"/>
          </a:xfrm>
          <a:prstGeom prst="rect">
            <a:avLst/>
          </a:prstGeom>
          <a:noFill/>
        </p:spPr>
        <p:txBody>
          <a:bodyPr wrap="square" rtlCol="0">
            <a:spAutoFit/>
          </a:bodyPr>
          <a:lstStyle/>
          <a:p>
            <a:r>
              <a:rPr lang="zh-CN" altLang="en-US" sz="3600" smtClean="0"/>
              <a:t>说一说文章情节的发展过程。</a:t>
            </a:r>
            <a:endParaRPr lang="zh-CN" altLang="en-US" sz="3600"/>
          </a:p>
        </p:txBody>
      </p:sp>
      <p:sp>
        <p:nvSpPr>
          <p:cNvPr id="10" name="文本框 9"/>
          <p:cNvSpPr txBox="1"/>
          <p:nvPr/>
        </p:nvSpPr>
        <p:spPr>
          <a:xfrm>
            <a:off x="5338825" y="483979"/>
            <a:ext cx="1808480" cy="583565"/>
          </a:xfrm>
          <a:prstGeom prst="rect">
            <a:avLst/>
          </a:prstGeom>
          <a:noFill/>
        </p:spPr>
        <p:txBody>
          <a:bodyPr wrap="none" rtlCol="0">
            <a:spAutoFit/>
          </a:bodyPr>
          <a:lstStyle/>
          <a:p>
            <a:r>
              <a:rPr lang="zh-CN" altLang="en-US" sz="3200" b="1" smtClean="0"/>
              <a:t>整体感知</a:t>
            </a:r>
          </a:p>
        </p:txBody>
      </p:sp>
      <p:pic>
        <p:nvPicPr>
          <p:cNvPr id="14" name="图片 13" descr="5"/>
          <p:cNvPicPr>
            <a:picLocks noChangeAspect="1"/>
          </p:cNvPicPr>
          <p:nvPr/>
        </p:nvPicPr>
        <p:blipFill>
          <a:blip r:embed="rId3"/>
          <a:stretch>
            <a:fillRect/>
          </a:stretch>
        </p:blipFill>
        <p:spPr>
          <a:xfrm>
            <a:off x="4611370" y="0"/>
            <a:ext cx="1129665" cy="1129665"/>
          </a:xfrm>
          <a:prstGeom prst="rect">
            <a:avLst/>
          </a:prstGeom>
        </p:spPr>
      </p:pic>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剪去单角的矩形 9"/>
          <p:cNvSpPr/>
          <p:nvPr/>
        </p:nvSpPr>
        <p:spPr>
          <a:xfrm>
            <a:off x="2802256" y="1866738"/>
            <a:ext cx="2361750" cy="1492163"/>
          </a:xfrm>
          <a:prstGeom prst="snip1Rect">
            <a:avLst/>
          </a:prstGeom>
          <a:solidFill>
            <a:srgbClr val="FFD800"/>
          </a:solidFill>
          <a:ln w="19050">
            <a:noFill/>
            <a:prstDash val="solid"/>
          </a:ln>
        </p:spPr>
        <p:txBody>
          <a:bodyPr wrap="square">
            <a:spAutoFit/>
          </a:bodyPr>
          <a:lstStyle/>
          <a:p>
            <a:pPr lvl="0" indent="0" algn="just" fontAlgn="auto">
              <a:lnSpc>
                <a:spcPct val="130000"/>
              </a:lnSpc>
              <a:buClrTx/>
              <a:buSzTx/>
              <a:buFontTx/>
            </a:pPr>
            <a:r>
              <a:rPr kumimoji="1" lang="zh-CN" altLang="en-US" sz="3200" smtClean="0">
                <a:latin typeface="微软雅黑"/>
                <a:ea typeface="微软雅黑"/>
                <a:cs typeface="微软雅黑" panose="020b0503020204020204" charset="-122"/>
                <a:sym typeface="+mn-ea"/>
              </a:rPr>
              <a:t>引出何满子的故事</a:t>
            </a:r>
            <a:endParaRPr kumimoji="1" lang="zh-CN" sz="3200">
              <a:latin typeface="微软雅黑"/>
              <a:ea typeface="微软雅黑"/>
              <a:cs typeface="微软雅黑" panose="020b0503020204020204" charset="-122"/>
              <a:sym typeface="+mn-ea"/>
            </a:endParaRPr>
          </a:p>
        </p:txBody>
      </p:sp>
      <p:sp>
        <p:nvSpPr>
          <p:cNvPr id="11" name="剪去单角的矩形 10"/>
          <p:cNvSpPr/>
          <p:nvPr/>
        </p:nvSpPr>
        <p:spPr>
          <a:xfrm>
            <a:off x="6738980" y="1899369"/>
            <a:ext cx="3712845" cy="1424344"/>
          </a:xfrm>
          <a:prstGeom prst="snip1Rect">
            <a:avLst/>
          </a:prstGeom>
          <a:solidFill>
            <a:srgbClr val="FFD800"/>
          </a:solidFill>
          <a:ln w="19050">
            <a:noFill/>
            <a:prstDash val="solid"/>
          </a:ln>
        </p:spPr>
        <p:txBody>
          <a:bodyPr wrap="square">
            <a:spAutoFit/>
          </a:bodyPr>
          <a:lstStyle/>
          <a:p>
            <a:pPr algn="just">
              <a:lnSpc>
                <a:spcPct val="130000"/>
              </a:lnSpc>
            </a:pPr>
            <a:r>
              <a:rPr kumimoji="1" lang="zh-CN" altLang="en-US" sz="3200" smtClean="0">
                <a:latin typeface="微软雅黑"/>
                <a:ea typeface="微软雅黑"/>
                <a:cs typeface="微软雅黑" panose="020b0503020204020204" charset="-122"/>
                <a:sym typeface="+mn-ea"/>
              </a:rPr>
              <a:t>引出奶奶一丈青大娘的故事</a:t>
            </a:r>
            <a:endParaRPr kumimoji="1" lang="zh-CN" altLang="en-US" sz="3200">
              <a:latin typeface="微软雅黑"/>
              <a:ea typeface="微软雅黑"/>
              <a:cs typeface="微软雅黑" panose="020b0503020204020204" charset="-122"/>
              <a:sym typeface="+mn-ea"/>
            </a:endParaRPr>
          </a:p>
        </p:txBody>
      </p:sp>
      <p:sp>
        <p:nvSpPr>
          <p:cNvPr id="12" name="左弧形箭头 11"/>
          <p:cNvSpPr/>
          <p:nvPr/>
        </p:nvSpPr>
        <p:spPr>
          <a:xfrm>
            <a:off x="1452880" y="1565275"/>
            <a:ext cx="1022350" cy="984250"/>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5540068" y="2454584"/>
            <a:ext cx="1022350" cy="23939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4"/>
          <p:cNvSpPr/>
          <p:nvPr/>
        </p:nvSpPr>
        <p:spPr>
          <a:xfrm>
            <a:off x="2802255" y="780415"/>
            <a:ext cx="7536180" cy="784648"/>
          </a:xfrm>
          <a:prstGeom prst="snip1Rect">
            <a:avLst/>
          </a:prstGeom>
          <a:solidFill>
            <a:srgbClr val="FFD800"/>
          </a:solidFill>
          <a:ln w="19050">
            <a:noFill/>
            <a:prstDash val="solid"/>
          </a:ln>
        </p:spPr>
        <p:txBody>
          <a:bodyPr wrap="square" rtlCol="0" anchor="t">
            <a:spAutoFit/>
          </a:bodyPr>
          <a:lstStyle/>
          <a:p>
            <a:pPr lvl="0" algn="just">
              <a:lnSpc>
                <a:spcPct val="130000"/>
              </a:lnSpc>
              <a:buClrTx/>
              <a:buSzTx/>
              <a:buFontTx/>
            </a:pPr>
            <a:r>
              <a:rPr kumimoji="1" lang="zh-CN" altLang="en-US" sz="3200" smtClean="0">
                <a:latin typeface="微软雅黑"/>
                <a:ea typeface="微软雅黑"/>
                <a:cs typeface="微软雅黑" panose="020b0503020204020204" charset="-122"/>
                <a:sym typeface="+mn-ea"/>
              </a:rPr>
              <a:t>何满子被爷爷拴在葡萄架的立柱上</a:t>
            </a:r>
          </a:p>
        </p:txBody>
      </p:sp>
      <p:sp>
        <p:nvSpPr>
          <p:cNvPr id="15" name="左弧形箭头 14"/>
          <p:cNvSpPr/>
          <p:nvPr/>
        </p:nvSpPr>
        <p:spPr>
          <a:xfrm flipH="1">
            <a:off x="11010716" y="2425187"/>
            <a:ext cx="775028" cy="1350645"/>
          </a:xfrm>
          <a:prstGeom prst="curvedRightArrow">
            <a:avLst>
              <a:gd name="adj1" fmla="val 21169"/>
              <a:gd name="adj2" fmla="val 46199"/>
              <a:gd name="adj3" fmla="val 3442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剪去单角的矩形 15"/>
          <p:cNvSpPr/>
          <p:nvPr/>
        </p:nvSpPr>
        <p:spPr>
          <a:xfrm>
            <a:off x="6753860" y="3950335"/>
            <a:ext cx="4943475" cy="910992"/>
          </a:xfrm>
          <a:prstGeom prst="snip1Rect">
            <a:avLst/>
          </a:prstGeom>
          <a:solidFill>
            <a:srgbClr val="FFD800"/>
          </a:solidFill>
          <a:ln w="19050">
            <a:noFill/>
            <a:prstDash val="solid"/>
          </a:ln>
        </p:spPr>
        <p:txBody>
          <a:bodyPr wrap="square">
            <a:spAutoFit/>
          </a:bodyPr>
          <a:lstStyle/>
          <a:p>
            <a:pPr>
              <a:lnSpc>
                <a:spcPct val="150000"/>
              </a:lnSpc>
            </a:pPr>
            <a:r>
              <a:rPr lang="zh-CN" altLang="en-US" sz="3200" smtClean="0"/>
              <a:t>引出爷爷何大学问的故事</a:t>
            </a:r>
            <a:endParaRPr lang="zh-CN" altLang="en-US" sz="3200"/>
          </a:p>
        </p:txBody>
      </p:sp>
      <p:sp>
        <p:nvSpPr>
          <p:cNvPr id="17" name="右箭头 16"/>
          <p:cNvSpPr/>
          <p:nvPr/>
        </p:nvSpPr>
        <p:spPr>
          <a:xfrm rot="10800000">
            <a:off x="5584908" y="4286251"/>
            <a:ext cx="1022350" cy="23939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
        <p:nvSpPr>
          <p:cNvPr id="2" name="剪去单角的矩形 1"/>
          <p:cNvSpPr/>
          <p:nvPr/>
        </p:nvSpPr>
        <p:spPr>
          <a:xfrm>
            <a:off x="784599" y="3950335"/>
            <a:ext cx="4555490" cy="802177"/>
          </a:xfrm>
          <a:prstGeom prst="snip1Rect">
            <a:avLst/>
          </a:prstGeom>
          <a:solidFill>
            <a:srgbClr val="FFD800"/>
          </a:solidFill>
          <a:ln w="19050">
            <a:noFill/>
            <a:prstDash val="solid"/>
          </a:ln>
        </p:spPr>
        <p:txBody>
          <a:bodyPr wrap="square">
            <a:spAutoFit/>
          </a:bodyPr>
          <a:lstStyle/>
          <a:p>
            <a:pPr lvl="0" indent="0" algn="just" fontAlgn="auto">
              <a:lnSpc>
                <a:spcPct val="130000"/>
              </a:lnSpc>
              <a:buClrTx/>
              <a:buSzTx/>
              <a:buFontTx/>
            </a:pPr>
            <a:r>
              <a:rPr kumimoji="1" lang="zh-CN" altLang="en-US" sz="3200" smtClean="0">
                <a:latin typeface="微软雅黑"/>
                <a:ea typeface="微软雅黑"/>
                <a:cs typeface="微软雅黑" panose="020b0503020204020204" charset="-122"/>
                <a:sym typeface="+mn-ea"/>
              </a:rPr>
              <a:t>解释何满子被栓的原因</a:t>
            </a:r>
          </a:p>
        </p:txBody>
      </p:sp>
      <p:sp>
        <p:nvSpPr>
          <p:cNvPr id="3" name="剪去单角的矩形 2"/>
          <p:cNvSpPr/>
          <p:nvPr/>
        </p:nvSpPr>
        <p:spPr>
          <a:xfrm>
            <a:off x="4594860" y="5572125"/>
            <a:ext cx="3002915" cy="797730"/>
          </a:xfrm>
          <a:prstGeom prst="snip1Rect">
            <a:avLst/>
          </a:prstGeom>
          <a:solidFill>
            <a:srgbClr val="FFD800"/>
          </a:solidFill>
          <a:ln w="19050">
            <a:noFill/>
            <a:prstDash val="solid"/>
          </a:ln>
        </p:spPr>
        <p:txBody>
          <a:bodyPr wrap="square">
            <a:spAutoFit/>
          </a:bodyPr>
          <a:lstStyle/>
          <a:p>
            <a:pPr algn="just">
              <a:lnSpc>
                <a:spcPct val="130000"/>
              </a:lnSpc>
            </a:pPr>
            <a:r>
              <a:rPr kumimoji="1" lang="zh-CN" altLang="en-US" sz="3200" smtClean="0">
                <a:latin typeface="微软雅黑"/>
                <a:ea typeface="微软雅黑"/>
                <a:cs typeface="微软雅黑" panose="020b0503020204020204" charset="-122"/>
                <a:sym typeface="+mn-ea"/>
              </a:rPr>
              <a:t>何满子盼救星</a:t>
            </a:r>
          </a:p>
        </p:txBody>
      </p:sp>
      <p:sp>
        <p:nvSpPr>
          <p:cNvPr id="4" name="左弧形箭头 3"/>
          <p:cNvSpPr/>
          <p:nvPr/>
        </p:nvSpPr>
        <p:spPr>
          <a:xfrm>
            <a:off x="2802255" y="5100955"/>
            <a:ext cx="969645" cy="1268730"/>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left)">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2" grpId="0"/>
      <p:bldP spid="3"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
        <p:nvSpPr>
          <p:cNvPr id="10" name="文本框 9"/>
          <p:cNvSpPr txBox="1"/>
          <p:nvPr/>
        </p:nvSpPr>
        <p:spPr>
          <a:xfrm>
            <a:off x="5338825" y="483979"/>
            <a:ext cx="1808480" cy="583565"/>
          </a:xfrm>
          <a:prstGeom prst="rect">
            <a:avLst/>
          </a:prstGeom>
          <a:noFill/>
        </p:spPr>
        <p:txBody>
          <a:bodyPr wrap="none" rtlCol="0">
            <a:spAutoFit/>
          </a:bodyPr>
          <a:lstStyle/>
          <a:p>
            <a:r>
              <a:rPr lang="zh-CN" altLang="en-US" sz="3200" b="1" smtClean="0"/>
              <a:t>划分层次</a:t>
            </a:r>
          </a:p>
        </p:txBody>
      </p:sp>
      <p:pic>
        <p:nvPicPr>
          <p:cNvPr id="14" name="图片 13" descr="5"/>
          <p:cNvPicPr>
            <a:picLocks noChangeAspect="1"/>
          </p:cNvPicPr>
          <p:nvPr/>
        </p:nvPicPr>
        <p:blipFill>
          <a:blip r:embed="rId2"/>
          <a:stretch>
            <a:fillRect/>
          </a:stretch>
        </p:blipFill>
        <p:spPr>
          <a:xfrm>
            <a:off x="4611370" y="0"/>
            <a:ext cx="1129665" cy="1129665"/>
          </a:xfrm>
          <a:prstGeom prst="rect">
            <a:avLst/>
          </a:prstGeom>
        </p:spPr>
      </p:pic>
      <p:sp>
        <p:nvSpPr>
          <p:cNvPr id="3" name="圆角矩形 2"/>
          <p:cNvSpPr/>
          <p:nvPr/>
        </p:nvSpPr>
        <p:spPr>
          <a:xfrm>
            <a:off x="717550" y="1824990"/>
            <a:ext cx="2294255" cy="1519295"/>
          </a:xfrm>
          <a:prstGeom prst="roundRect">
            <a:avLst/>
          </a:prstGeom>
          <a:solidFill>
            <a:schemeClr val="accent1">
              <a:lumMod val="20000"/>
              <a:lumOff val="80000"/>
            </a:schemeClr>
          </a:solidFill>
          <a:ln w="19050">
            <a:noFill/>
            <a:prstDash val="solid"/>
          </a:ln>
        </p:spPr>
        <p:txBody>
          <a:bodyPr wrap="square">
            <a:spAutoFit/>
          </a:bodyPr>
          <a:lstStyle/>
          <a:p>
            <a:pPr algn="ctr">
              <a:lnSpc>
                <a:spcPct val="130000"/>
              </a:lnSpc>
            </a:pPr>
            <a:r>
              <a:rPr kumimoji="1" lang="zh-CN" altLang="en-US" sz="3200" smtClean="0">
                <a:latin typeface="Times New Roman" panose="02020603050405020304" charset="0"/>
                <a:ea typeface="微软雅黑"/>
                <a:cs typeface="Times New Roman" panose="02020603050405020304" charset="0"/>
                <a:sym typeface="+mn-ea"/>
              </a:rPr>
              <a:t>第</a:t>
            </a:r>
            <a:r>
              <a:rPr kumimoji="1" lang="en-US" altLang="zh-CN" sz="3200" smtClean="0">
                <a:latin typeface="Times New Roman" panose="02020603050405020304" charset="0"/>
                <a:ea typeface="微软雅黑"/>
                <a:cs typeface="Times New Roman" panose="02020603050405020304" charset="0"/>
                <a:sym typeface="+mn-ea"/>
              </a:rPr>
              <a:t>1</a:t>
            </a:r>
            <a:r>
              <a:rPr kumimoji="1" lang="zh-CN" altLang="en-US" sz="3200" smtClean="0">
                <a:latin typeface="Times New Roman" panose="02020603050405020304" charset="0"/>
                <a:ea typeface="微软雅黑"/>
                <a:cs typeface="Times New Roman" panose="02020603050405020304" charset="0"/>
                <a:sym typeface="+mn-ea"/>
              </a:rPr>
              <a:t>部分</a:t>
            </a:r>
          </a:p>
          <a:p>
            <a:pPr algn="ctr">
              <a:lnSpc>
                <a:spcPct val="130000"/>
              </a:lnSpc>
            </a:pPr>
            <a:r>
              <a:rPr kumimoji="1" lang="zh-CN" altLang="en-US" sz="3200" smtClean="0">
                <a:latin typeface="Times New Roman" panose="02020603050405020304" charset="0"/>
                <a:ea typeface="微软雅黑"/>
                <a:cs typeface="Times New Roman" panose="02020603050405020304" charset="0"/>
                <a:sym typeface="+mn-ea"/>
              </a:rPr>
              <a:t>（</a:t>
            </a:r>
            <a:r>
              <a:rPr kumimoji="1" lang="en-US" altLang="zh-CN" sz="3200" smtClean="0">
                <a:latin typeface="Times New Roman" panose="02020603050405020304" charset="0"/>
                <a:ea typeface="微软雅黑"/>
                <a:cs typeface="Times New Roman" panose="02020603050405020304" charset="0"/>
                <a:sym typeface="+mn-ea"/>
              </a:rPr>
              <a:t>1—14</a:t>
            </a:r>
            <a:r>
              <a:rPr kumimoji="1" lang="zh-CN" altLang="en-US" sz="3200" smtClean="0">
                <a:latin typeface="Times New Roman" panose="02020603050405020304" charset="0"/>
                <a:ea typeface="微软雅黑"/>
                <a:cs typeface="Times New Roman" panose="02020603050405020304" charset="0"/>
                <a:sym typeface="+mn-ea"/>
              </a:rPr>
              <a:t>）</a:t>
            </a:r>
          </a:p>
        </p:txBody>
      </p:sp>
      <p:sp>
        <p:nvSpPr>
          <p:cNvPr id="2" name="圆角矩形 1"/>
          <p:cNvSpPr/>
          <p:nvPr/>
        </p:nvSpPr>
        <p:spPr>
          <a:xfrm>
            <a:off x="717550" y="4084955"/>
            <a:ext cx="2294255" cy="1519353"/>
          </a:xfrm>
          <a:prstGeom prst="roundRect">
            <a:avLst/>
          </a:prstGeom>
          <a:solidFill>
            <a:schemeClr val="accent1">
              <a:lumMod val="20000"/>
              <a:lumOff val="80000"/>
            </a:schemeClr>
          </a:solidFill>
          <a:ln w="19050">
            <a:noFill/>
            <a:prstDash val="solid"/>
          </a:ln>
        </p:spPr>
        <p:txBody>
          <a:bodyPr wrap="square">
            <a:spAutoFit/>
          </a:bodyPr>
          <a:lstStyle/>
          <a:p>
            <a:pPr algn="ctr">
              <a:lnSpc>
                <a:spcPct val="130000"/>
              </a:lnSpc>
            </a:pPr>
            <a:r>
              <a:rPr kumimoji="1" lang="zh-CN" altLang="en-US" sz="3200" smtClean="0">
                <a:latin typeface="Times New Roman" panose="02020603050405020304" charset="0"/>
                <a:ea typeface="微软雅黑"/>
                <a:cs typeface="Times New Roman" panose="02020603050405020304" charset="0"/>
                <a:sym typeface="+mn-ea"/>
              </a:rPr>
              <a:t>第</a:t>
            </a:r>
            <a:r>
              <a:rPr kumimoji="1" lang="en-US" altLang="zh-CN" sz="3200" smtClean="0">
                <a:latin typeface="Times New Roman" panose="02020603050405020304" charset="0"/>
                <a:ea typeface="微软雅黑"/>
                <a:cs typeface="Times New Roman" panose="02020603050405020304" charset="0"/>
                <a:sym typeface="+mn-ea"/>
              </a:rPr>
              <a:t>2</a:t>
            </a:r>
            <a:r>
              <a:rPr kumimoji="1" lang="zh-CN" altLang="en-US" sz="3200" smtClean="0">
                <a:latin typeface="Times New Roman" panose="02020603050405020304" charset="0"/>
                <a:ea typeface="微软雅黑"/>
                <a:cs typeface="Times New Roman" panose="02020603050405020304" charset="0"/>
                <a:sym typeface="+mn-ea"/>
              </a:rPr>
              <a:t>部分</a:t>
            </a:r>
          </a:p>
          <a:p>
            <a:pPr algn="ctr">
              <a:lnSpc>
                <a:spcPct val="130000"/>
              </a:lnSpc>
            </a:pPr>
            <a:r>
              <a:rPr kumimoji="1" lang="zh-CN" altLang="en-US" sz="3200" smtClean="0">
                <a:latin typeface="Times New Roman" panose="02020603050405020304" charset="0"/>
                <a:ea typeface="微软雅黑"/>
                <a:cs typeface="Times New Roman" panose="02020603050405020304" charset="0"/>
                <a:sym typeface="+mn-ea"/>
              </a:rPr>
              <a:t>（</a:t>
            </a:r>
            <a:r>
              <a:rPr kumimoji="1" lang="en-US" altLang="zh-CN" sz="3200" smtClean="0">
                <a:latin typeface="Times New Roman" panose="02020603050405020304" charset="0"/>
                <a:ea typeface="微软雅黑"/>
                <a:cs typeface="Times New Roman" panose="02020603050405020304" charset="0"/>
                <a:sym typeface="+mn-ea"/>
              </a:rPr>
              <a:t>15—35</a:t>
            </a:r>
            <a:r>
              <a:rPr kumimoji="1" lang="zh-CN" altLang="en-US" sz="3200" smtClean="0">
                <a:latin typeface="Times New Roman" panose="02020603050405020304" charset="0"/>
                <a:ea typeface="微软雅黑"/>
                <a:cs typeface="Times New Roman" panose="02020603050405020304" charset="0"/>
                <a:sym typeface="+mn-ea"/>
              </a:rPr>
              <a:t>）</a:t>
            </a:r>
          </a:p>
        </p:txBody>
      </p:sp>
      <p:sp>
        <p:nvSpPr>
          <p:cNvPr id="4" name="文本框 4"/>
          <p:cNvSpPr/>
          <p:nvPr/>
        </p:nvSpPr>
        <p:spPr>
          <a:xfrm>
            <a:off x="3571875" y="1675130"/>
            <a:ext cx="8077835" cy="2011045"/>
          </a:xfrm>
          <a:prstGeom prst="rect">
            <a:avLst/>
          </a:prstGeom>
          <a:noFill/>
          <a:ln w="19050">
            <a:noFill/>
            <a:prstDash val="solid"/>
          </a:ln>
          <a:extLst>
            <a:ext uri="{909E8E84-426E-40DD-AFC4-6F175D3DCCD1}">
              <a14:hiddenFill xmlns:a14="http://schemas.microsoft.com/office/drawing/2010/main">
                <a:solidFill>
                  <a:srgbClr val="FFD800"/>
                </a:solidFill>
              </a14:hiddenFill>
            </a:ext>
          </a:extLst>
        </p:spPr>
        <p:txBody>
          <a:bodyPr wrap="square" rtlCol="0" anchor="t">
            <a:spAutoFit/>
          </a:bodyPr>
          <a:lstStyle/>
          <a:p>
            <a:pPr lvl="0" algn="just">
              <a:lnSpc>
                <a:spcPct val="130000"/>
              </a:lnSpc>
              <a:buClrTx/>
              <a:buSzTx/>
              <a:buFontTx/>
            </a:pPr>
            <a:r>
              <a:rPr kumimoji="1" lang="zh-CN" altLang="en-US" sz="3200" smtClean="0">
                <a:latin typeface="微软雅黑"/>
                <a:ea typeface="微软雅黑"/>
                <a:cs typeface="微软雅黑" panose="020b0503020204020204" charset="-122"/>
                <a:sym typeface="+mn-ea"/>
              </a:rPr>
              <a:t>以何满子为线索，引出了一丈青大娘、何大学问等传奇人物，写出了一丈青大娘对孙子的疼爱。</a:t>
            </a:r>
          </a:p>
        </p:txBody>
      </p:sp>
      <p:sp>
        <p:nvSpPr>
          <p:cNvPr id="6" name="文本框 4"/>
          <p:cNvSpPr/>
          <p:nvPr/>
        </p:nvSpPr>
        <p:spPr>
          <a:xfrm>
            <a:off x="3571875" y="4159250"/>
            <a:ext cx="8077835" cy="1370965"/>
          </a:xfrm>
          <a:prstGeom prst="rect">
            <a:avLst/>
          </a:prstGeom>
          <a:noFill/>
          <a:ln w="19050">
            <a:noFill/>
            <a:prstDash val="solid"/>
          </a:ln>
          <a:extLst>
            <a:ext uri="{909E8E84-426E-40DD-AFC4-6F175D3DCCD1}">
              <a14:hiddenFill xmlns:a14="http://schemas.microsoft.com/office/drawing/2010/main">
                <a:solidFill>
                  <a:srgbClr val="FFD800"/>
                </a:solidFill>
              </a14:hiddenFill>
            </a:ext>
          </a:extLst>
        </p:spPr>
        <p:txBody>
          <a:bodyPr wrap="square" rtlCol="0" anchor="t">
            <a:spAutoFit/>
          </a:bodyPr>
          <a:lstStyle/>
          <a:p>
            <a:pPr lvl="0" algn="just">
              <a:lnSpc>
                <a:spcPct val="130000"/>
              </a:lnSpc>
              <a:buClrTx/>
              <a:buSzTx/>
              <a:buFontTx/>
            </a:pPr>
            <a:r>
              <a:rPr kumimoji="1" lang="zh-CN" altLang="en-US" sz="3200" smtClean="0">
                <a:latin typeface="微软雅黑"/>
                <a:ea typeface="微软雅黑"/>
                <a:cs typeface="微软雅黑" panose="020b0503020204020204" charset="-122"/>
                <a:sym typeface="+mn-ea"/>
              </a:rPr>
              <a:t>塑造何大学问这一人物形象，并通过何大学问之口，简略得知当时中国的社会状况。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447415" y="1203960"/>
            <a:ext cx="6154420" cy="811530"/>
          </a:xfrm>
          <a:prstGeom prst="rect">
            <a:avLst/>
          </a:prstGeom>
        </p:spPr>
        <p:txBody>
          <a:bodyPr wrap="square">
            <a:spAutoFit/>
          </a:bodyPr>
          <a:lstStyle/>
          <a:p>
            <a:pPr>
              <a:lnSpc>
                <a:spcPct val="130000"/>
              </a:lnSpc>
            </a:pPr>
            <a:r>
              <a:rPr lang="zh-CN" altLang="en-US" sz="3600" smtClean="0">
                <a:latin typeface="微软雅黑"/>
                <a:ea typeface="微软雅黑"/>
                <a:sym typeface="+mn-ea"/>
              </a:rPr>
              <a:t>这篇课文的</a:t>
            </a:r>
            <a:r>
              <a:rPr lang="zh-CN" altLang="en-US" sz="3600" smtClean="0">
                <a:sym typeface="宋体" panose="02010600030101010101" pitchFamily="2" charset="-122"/>
              </a:rPr>
              <a:t>主要人物是谁？</a:t>
            </a:r>
            <a:endParaRPr lang="zh-CN" altLang="en-US" sz="3600" smtClean="0">
              <a:latin typeface="微软雅黑"/>
              <a:ea typeface="微软雅黑"/>
              <a:sym typeface="宋体" panose="02010600030101010101" pitchFamily="2" charset="-122"/>
            </a:endParaRPr>
          </a:p>
        </p:txBody>
      </p:sp>
      <p:sp>
        <p:nvSpPr>
          <p:cNvPr id="6" name="文本框 5"/>
          <p:cNvSpPr txBox="1"/>
          <p:nvPr/>
        </p:nvSpPr>
        <p:spPr>
          <a:xfrm>
            <a:off x="5491480" y="509270"/>
            <a:ext cx="1910080" cy="583565"/>
          </a:xfrm>
          <a:prstGeom prst="rect">
            <a:avLst/>
          </a:prstGeom>
          <a:noFill/>
        </p:spPr>
        <p:txBody>
          <a:bodyPr wrap="square" rtlCol="0">
            <a:spAutoFit/>
          </a:bodyPr>
          <a:lstStyle/>
          <a:p>
            <a:r>
              <a:rPr lang="zh-CN" altLang="en-US" sz="3200" b="1"/>
              <a:t>整体探究</a:t>
            </a:r>
          </a:p>
        </p:txBody>
      </p:sp>
      <p:pic>
        <p:nvPicPr>
          <p:cNvPr id="7" name="图片 6" descr="5"/>
          <p:cNvPicPr>
            <a:picLocks noChangeAspect="1"/>
          </p:cNvPicPr>
          <p:nvPr/>
        </p:nvPicPr>
        <p:blipFill>
          <a:blip r:embed="rId2"/>
          <a:srcRect r="14559" b="8938"/>
          <a:stretch>
            <a:fillRect/>
          </a:stretch>
        </p:blipFill>
        <p:spPr>
          <a:xfrm>
            <a:off x="4700270" y="0"/>
            <a:ext cx="965200" cy="1028700"/>
          </a:xfrm>
          <a:prstGeom prst="rect">
            <a:avLst/>
          </a:prstGeom>
        </p:spPr>
      </p:pic>
      <p:sp>
        <p:nvSpPr>
          <p:cNvPr id="8" name="圆角矩形 7"/>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pic>
        <p:nvPicPr>
          <p:cNvPr id="3" name="图片 2" descr="C:/Users/lenovo/AppData/Local/Temp/kaimatting/20200730142258/output_aiMatting_20200730142400.pngoutput_aiMatting_20200730142400"/>
          <p:cNvPicPr>
            <a:picLocks noChangeAspect="1"/>
          </p:cNvPicPr>
          <p:nvPr/>
        </p:nvPicPr>
        <p:blipFill>
          <a:blip r:embed="rId3">
            <a:clrChange>
              <a:clrFrom>
                <a:srgbClr val="E6E6E6">
                  <a:alpha val="100000"/>
                </a:srgbClr>
              </a:clrFrom>
              <a:clrTo>
                <a:srgbClr val="E6E6E6">
                  <a:alpha val="100000"/>
                  <a:alpha val="0"/>
                </a:srgbClr>
              </a:clrTo>
            </a:clrChange>
          </a:blip>
          <a:srcRect t="6737" r="19517" b="4903"/>
          <a:stretch>
            <a:fillRect/>
          </a:stretch>
        </p:blipFill>
        <p:spPr>
          <a:xfrm>
            <a:off x="848994" y="2236424"/>
            <a:ext cx="2180645" cy="2897436"/>
          </a:xfrm>
          <a:prstGeom prst="rect">
            <a:avLst/>
          </a:prstGeom>
        </p:spPr>
      </p:pic>
      <p:pic>
        <p:nvPicPr>
          <p:cNvPr id="4" name="Picture 7" descr="C:/Users/lenovo/AppData/Local/Temp/kaimatting/20200730142730/output_aiMatting_20200730142733.pngoutput_aiMatting_20200730142733"/>
          <p:cNvPicPr>
            <a:picLocks noChangeAspect="1"/>
          </p:cNvPicPr>
          <p:nvPr/>
        </p:nvPicPr>
        <p:blipFill>
          <a:blip r:embed="rId4">
            <a:clrChange>
              <a:clrFrom>
                <a:srgbClr val="FDFDFD">
                  <a:alpha val="100000"/>
                </a:srgbClr>
              </a:clrFrom>
              <a:clrTo>
                <a:srgbClr val="FDFDFD">
                  <a:alpha val="100000"/>
                  <a:alpha val="0"/>
                </a:srgbClr>
              </a:clrTo>
            </a:clrChange>
          </a:blip>
          <a:stretch>
            <a:fillRect/>
          </a:stretch>
        </p:blipFill>
        <p:spPr>
          <a:xfrm>
            <a:off x="4442459" y="2334895"/>
            <a:ext cx="2809803" cy="2959735"/>
          </a:xfrm>
          <a:prstGeom prst="rect">
            <a:avLst/>
          </a:prstGeom>
          <a:noFill/>
          <a:ln w="9525">
            <a:noFill/>
          </a:ln>
        </p:spPr>
      </p:pic>
      <p:pic>
        <p:nvPicPr>
          <p:cNvPr id="2" name="图片 1" descr="C:\Users\lenovo\Desktop\未标题-1.png未标题-1"/>
          <p:cNvPicPr>
            <a:picLocks noChangeAspect="1"/>
          </p:cNvPicPr>
          <p:nvPr/>
        </p:nvPicPr>
        <p:blipFill>
          <a:blip r:embed="rId5">
            <a:lum bright="6000" contrast="12000"/>
          </a:blip>
          <a:srcRect l="16075" t="8976"/>
          <a:stretch>
            <a:fillRect/>
          </a:stretch>
        </p:blipFill>
        <p:spPr>
          <a:xfrm>
            <a:off x="8364220" y="2279015"/>
            <a:ext cx="3606815" cy="3071495"/>
          </a:xfrm>
          <a:prstGeom prst="rect">
            <a:avLst/>
          </a:prstGeom>
        </p:spPr>
      </p:pic>
      <p:sp>
        <p:nvSpPr>
          <p:cNvPr id="16" name="文本框 15"/>
          <p:cNvSpPr txBox="1"/>
          <p:nvPr/>
        </p:nvSpPr>
        <p:spPr>
          <a:xfrm>
            <a:off x="1074761" y="5589851"/>
            <a:ext cx="1729110" cy="706755"/>
          </a:xfrm>
          <a:prstGeom prst="rect">
            <a:avLst/>
          </a:prstGeom>
          <a:noFill/>
        </p:spPr>
        <p:txBody>
          <a:bodyPr wrap="square" rtlCol="0" anchor="t">
            <a:spAutoFit/>
          </a:bodyPr>
          <a:lstStyle/>
          <a:p>
            <a:pPr lvl="0" algn="l">
              <a:buClrTx/>
              <a:buSzTx/>
              <a:buFontTx/>
            </a:pPr>
            <a:r>
              <a:rPr lang="zh-CN" altLang="en-US" sz="4000" b="1" smtClean="0">
                <a:solidFill>
                  <a:srgbClr val="FF0000"/>
                </a:solidFill>
                <a:sym typeface="+mn-ea"/>
              </a:rPr>
              <a:t>何满子</a:t>
            </a:r>
          </a:p>
        </p:txBody>
      </p:sp>
      <p:sp>
        <p:nvSpPr>
          <p:cNvPr id="21" name="文本框 20"/>
          <p:cNvSpPr txBox="1"/>
          <p:nvPr/>
        </p:nvSpPr>
        <p:spPr>
          <a:xfrm>
            <a:off x="8599436" y="5589851"/>
            <a:ext cx="2243726" cy="706755"/>
          </a:xfrm>
          <a:prstGeom prst="rect">
            <a:avLst/>
          </a:prstGeom>
          <a:noFill/>
        </p:spPr>
        <p:txBody>
          <a:bodyPr wrap="square" rtlCol="0" anchor="t">
            <a:spAutoFit/>
          </a:bodyPr>
          <a:lstStyle/>
          <a:p>
            <a:pPr lvl="0" algn="l">
              <a:buClrTx/>
              <a:buSzTx/>
              <a:buFontTx/>
            </a:pPr>
            <a:r>
              <a:rPr lang="zh-CN" altLang="en-US" sz="4000" b="1" smtClean="0">
                <a:solidFill>
                  <a:srgbClr val="FF0000"/>
                </a:solidFill>
                <a:sym typeface="+mn-ea"/>
              </a:rPr>
              <a:t>何大学问</a:t>
            </a:r>
          </a:p>
        </p:txBody>
      </p:sp>
      <p:sp>
        <p:nvSpPr>
          <p:cNvPr id="9" name="文本框 8"/>
          <p:cNvSpPr txBox="1"/>
          <p:nvPr/>
        </p:nvSpPr>
        <p:spPr>
          <a:xfrm>
            <a:off x="4442459" y="5583133"/>
            <a:ext cx="2980913" cy="706755"/>
          </a:xfrm>
          <a:prstGeom prst="rect">
            <a:avLst/>
          </a:prstGeom>
          <a:noFill/>
        </p:spPr>
        <p:txBody>
          <a:bodyPr wrap="square" rtlCol="0" anchor="t">
            <a:spAutoFit/>
          </a:bodyPr>
          <a:lstStyle/>
          <a:p>
            <a:pPr lvl="0" algn="l">
              <a:buClrTx/>
              <a:buSzTx/>
              <a:buFontTx/>
            </a:pPr>
            <a:r>
              <a:rPr lang="zh-CN" altLang="en-US" sz="4000" b="1" smtClean="0">
                <a:solidFill>
                  <a:srgbClr val="FF0000"/>
                </a:solidFill>
                <a:sym typeface="+mn-ea"/>
              </a:rPr>
              <a:t>一丈青大娘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7" presetClass="entr" presetSubtype="8" fill="hold" nodeType="clickEffect">
                                  <p:stCondLst>
                                    <p:cond delay="0"/>
                                  </p:stCondLst>
                                  <p:childTnLst>
                                    <p:set>
                                      <p:cBhvr additive="base">
                                        <p:cTn id="11" dur="500"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anim calcmode="lin" valueType="num">
                                      <p:cBhvr additive="base">
                                        <p:cTn id="14" dur="500" fill="hold"/>
                                        <p:tgtEl>
                                          <p:spTgt spid="3"/>
                                        </p:tgtEl>
                                        <p:attrNameLst>
                                          <p:attrName>ppt_w</p:attrName>
                                        </p:attrNameLst>
                                      </p:cBhvr>
                                      <p:tavLst>
                                        <p:tav tm="0">
                                          <p:val>
                                            <p:fltVal val="0"/>
                                          </p:val>
                                        </p:tav>
                                        <p:tav tm="100000">
                                          <p:val>
                                            <p:strVal val="#ppt_w"/>
                                          </p:val>
                                        </p:tav>
                                      </p:tavLst>
                                    </p:anim>
                                    <p:anim calcmode="lin" valueType="num">
                                      <p:cBhvr additive="base">
                                        <p:cTn id="15" dur="500" fill="hold"/>
                                        <p:tgtEl>
                                          <p:spTgt spid="3"/>
                                        </p:tgtEl>
                                        <p:attrNameLst>
                                          <p:attrName>ppt_h</p:attrName>
                                        </p:attrNameLst>
                                      </p:cBhvr>
                                      <p:tavLst>
                                        <p:tav tm="0">
                                          <p:val>
                                            <p:strVal val="#ppt_h"/>
                                          </p:val>
                                        </p:tav>
                                        <p:tav tm="100000">
                                          <p:val>
                                            <p:strVal val="#ppt_h"/>
                                          </p:val>
                                        </p:tav>
                                      </p:tavLst>
                                    </p:anim>
                                  </p:childTnLst>
                                </p:cTn>
                              </p:par>
                              <p:par>
                                <p:cTn id="16" presetID="17" presetClass="entr" presetSubtype="8" fill="hold" grpId="0" nodeType="withEffect">
                                  <p:stCondLst>
                                    <p:cond delay="0"/>
                                  </p:stCondLst>
                                  <p:childTnLst>
                                    <p:set>
                                      <p:cBhvr additive="base">
                                        <p:cTn id="17" dur="500"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anim calcmode="lin" valueType="num">
                                      <p:cBhvr additive="base">
                                        <p:cTn id="20" dur="500" fill="hold"/>
                                        <p:tgtEl>
                                          <p:spTgt spid="16"/>
                                        </p:tgtEl>
                                        <p:attrNameLst>
                                          <p:attrName>ppt_w</p:attrName>
                                        </p:attrNameLst>
                                      </p:cBhvr>
                                      <p:tavLst>
                                        <p:tav tm="0">
                                          <p:val>
                                            <p:fltVal val="0"/>
                                          </p:val>
                                        </p:tav>
                                        <p:tav tm="100000">
                                          <p:val>
                                            <p:strVal val="#ppt_w"/>
                                          </p:val>
                                        </p:tav>
                                      </p:tavLst>
                                    </p:anim>
                                    <p:anim calcmode="lin" valueType="num">
                                      <p:cBhvr additive="base">
                                        <p:cTn id="21"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9" presetClass="entr" presetSubtype="0" fill="hold" nodeType="clickEffect">
                                  <p:stCondLst>
                                    <p:cond delay="0"/>
                                  </p:stCondLst>
                                  <p:childTnLst>
                                    <p:set>
                                      <p:cBhvr>
                                        <p:cTn id="25" dur="500"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ppt_x</p:attrName>
                                        </p:attrNameLst>
                                      </p:cBhvr>
                                      <p:tavLst>
                                        <p:tav tm="0">
                                          <p:val>
                                            <p:strVal val="#ppt_x-.2"/>
                                          </p:val>
                                        </p:tav>
                                        <p:tav tm="100000">
                                          <p:val>
                                            <p:strVal val="#ppt_x"/>
                                          </p:val>
                                        </p:tav>
                                      </p:tavLst>
                                    </p:anim>
                                    <p:anim calcmode="lin" valueType="num">
                                      <p:cBhvr>
                                        <p:cTn id="27"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8" dur="500"/>
                                        <p:tgtEl>
                                          <p:spTgt spid="4"/>
                                        </p:tgtEl>
                                      </p:cBhvr>
                                    </p:animEffect>
                                  </p:childTnLst>
                                </p:cTn>
                              </p:par>
                              <p:par>
                                <p:cTn id="29" presetID="29" presetClass="entr" presetSubtype="0" fill="hold" grpId="0" nodeType="withEffect">
                                  <p:stCondLst>
                                    <p:cond delay="0"/>
                                  </p:stCondLst>
                                  <p:childTnLst>
                                    <p:set>
                                      <p:cBhvr>
                                        <p:cTn id="30" dur="500"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2"/>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3" dur="500"/>
                                        <p:tgtEl>
                                          <p:spTgt spid="9"/>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7" presetClass="entr" presetSubtype="2" fill="hold" nodeType="clickEffect">
                                  <p:stCondLst>
                                    <p:cond delay="0"/>
                                  </p:stCondLst>
                                  <p:childTnLst>
                                    <p:set>
                                      <p:cBhvr additive="base">
                                        <p:cTn id="37" dur="500"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ppt_x+#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anim calcmode="lin" valueType="num">
                                      <p:cBhvr additive="base">
                                        <p:cTn id="40" dur="500" fill="hold"/>
                                        <p:tgtEl>
                                          <p:spTgt spid="2"/>
                                        </p:tgtEl>
                                        <p:attrNameLst>
                                          <p:attrName>ppt_w</p:attrName>
                                        </p:attrNameLst>
                                      </p:cBhvr>
                                      <p:tavLst>
                                        <p:tav tm="0">
                                          <p:val>
                                            <p:fltVal val="0"/>
                                          </p:val>
                                        </p:tav>
                                        <p:tav tm="100000">
                                          <p:val>
                                            <p:strVal val="#ppt_w"/>
                                          </p:val>
                                        </p:tav>
                                      </p:tavLst>
                                    </p:anim>
                                    <p:anim calcmode="lin" valueType="num">
                                      <p:cBhvr additive="base">
                                        <p:cTn id="41" dur="500" fill="hold"/>
                                        <p:tgtEl>
                                          <p:spTgt spid="2"/>
                                        </p:tgtEl>
                                        <p:attrNameLst>
                                          <p:attrName>ppt_h</p:attrName>
                                        </p:attrNameLst>
                                      </p:cBhvr>
                                      <p:tavLst>
                                        <p:tav tm="0">
                                          <p:val>
                                            <p:strVal val="#ppt_h"/>
                                          </p:val>
                                        </p:tav>
                                        <p:tav tm="100000">
                                          <p:val>
                                            <p:strVal val="#ppt_h"/>
                                          </p:val>
                                        </p:tav>
                                      </p:tavLst>
                                    </p:anim>
                                  </p:childTnLst>
                                </p:cTn>
                              </p:par>
                              <p:par>
                                <p:cTn id="42" presetID="17" presetClass="entr" presetSubtype="2" fill="hold" grpId="0" nodeType="withEffect">
                                  <p:stCondLst>
                                    <p:cond delay="0"/>
                                  </p:stCondLst>
                                  <p:childTnLst>
                                    <p:set>
                                      <p:cBhvr additive="base">
                                        <p:cTn id="43" dur="500"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anim calcmode="lin" valueType="num">
                                      <p:cBhvr additive="base">
                                        <p:cTn id="46" dur="500" fill="hold"/>
                                        <p:tgtEl>
                                          <p:spTgt spid="21"/>
                                        </p:tgtEl>
                                        <p:attrNameLst>
                                          <p:attrName>ppt_w</p:attrName>
                                        </p:attrNameLst>
                                      </p:cBhvr>
                                      <p:tavLst>
                                        <p:tav tm="0">
                                          <p:val>
                                            <p:fltVal val="0"/>
                                          </p:val>
                                        </p:tav>
                                        <p:tav tm="100000">
                                          <p:val>
                                            <p:strVal val="#ppt_w"/>
                                          </p:val>
                                        </p:tav>
                                      </p:tavLst>
                                    </p:anim>
                                    <p:anim calcmode="lin" valueType="num">
                                      <p:cBhvr additive="base">
                                        <p:cTn id="47"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21" grpId="0"/>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3512" y="507781"/>
            <a:ext cx="4824730" cy="742319"/>
          </a:xfrm>
          <a:prstGeom prst="rect">
            <a:avLst/>
          </a:prstGeom>
        </p:spPr>
        <p:txBody>
          <a:bodyPr wrap="square">
            <a:spAutoFit/>
          </a:bodyPr>
          <a:lstStyle/>
          <a:p>
            <a:pPr>
              <a:lnSpc>
                <a:spcPct val="130000"/>
              </a:lnSpc>
            </a:pPr>
            <a:r>
              <a:rPr lang="zh-CN" altLang="en-US" sz="3600">
                <a:sym typeface="+mn-ea"/>
              </a:rPr>
              <a:t>课文还涉及到哪些人物？</a:t>
            </a:r>
            <a:endParaRPr lang="zh-CN" altLang="en-US" sz="3600" smtClean="0">
              <a:latin typeface="微软雅黑"/>
              <a:ea typeface="微软雅黑"/>
              <a:sym typeface="+mn-ea"/>
            </a:endParaRPr>
          </a:p>
        </p:txBody>
      </p:sp>
      <p:sp>
        <p:nvSpPr>
          <p:cNvPr id="8" name="圆角矩形 7"/>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
        <p:nvSpPr>
          <p:cNvPr id="3" name="文本框 2"/>
          <p:cNvSpPr txBox="1"/>
          <p:nvPr/>
        </p:nvSpPr>
        <p:spPr>
          <a:xfrm>
            <a:off x="951230" y="1341419"/>
            <a:ext cx="10213975" cy="3933384"/>
          </a:xfrm>
          <a:prstGeom prst="rect">
            <a:avLst/>
          </a:prstGeom>
          <a:solidFill>
            <a:schemeClr val="accent2">
              <a:lumMod val="20000"/>
              <a:lumOff val="80000"/>
            </a:schemeClr>
          </a:solidFill>
        </p:spPr>
        <p:txBody>
          <a:bodyPr wrap="square" rtlCol="0" anchor="t">
            <a:spAutoFit/>
          </a:bodyPr>
          <a:lstStyle/>
          <a:p>
            <a:pPr lvl="0" algn="l">
              <a:lnSpc>
                <a:spcPct val="130000"/>
              </a:lnSpc>
              <a:buClrTx/>
              <a:buSzTx/>
              <a:buFontTx/>
              <a:defRPr/>
            </a:pPr>
            <a:r>
              <a:rPr lang="zh-CN" altLang="en-US" sz="3200" b="1" smtClean="0">
                <a:solidFill>
                  <a:srgbClr val="FF0000"/>
                </a:solidFill>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纤夫和船老板；</a:t>
            </a:r>
          </a:p>
          <a:p>
            <a:pPr lvl="0">
              <a:lnSpc>
                <a:spcPct val="130000"/>
              </a:lnSpc>
              <a:defRPr/>
            </a:pPr>
            <a:r>
              <a:rPr lang="zh-CN" altLang="en-US" sz="3200" b="1">
                <a:solidFill>
                  <a:srgbClr val="FF0000"/>
                </a:solidFill>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摆渡船的柳罐斗，钉掌铺的吉老秤，老木匠郑端午，</a:t>
            </a:r>
            <a:endParaRPr lang="en-US" altLang="zh-CN" sz="3200" b="1" smtClean="0">
              <a:latin typeface="楷体" panose="02010609060101010101" pitchFamily="49" charset="-122"/>
              <a:ea typeface="楷体" panose="02010609060101010101" pitchFamily="49" charset="-122"/>
              <a:sym typeface="+mn-ea"/>
            </a:endParaRPr>
          </a:p>
          <a:p>
            <a:pPr lvl="0" algn="l">
              <a:lnSpc>
                <a:spcPct val="130000"/>
              </a:lnSpc>
              <a:buClrTx/>
              <a:buSzTx/>
              <a:buFontTx/>
              <a:defRPr/>
            </a:pPr>
            <a:r>
              <a:rPr lang="zh-CN" altLang="en-US" sz="3200" b="1" smtClean="0">
                <a:latin typeface="楷体" panose="02010609060101010101" pitchFamily="49" charset="-122"/>
                <a:ea typeface="楷体" panose="02010609060101010101" pitchFamily="49" charset="-122"/>
                <a:sym typeface="+mn-ea"/>
              </a:rPr>
              <a:t>开小店的花鞋杜四；</a:t>
            </a:r>
          </a:p>
          <a:p>
            <a:pPr lvl="0">
              <a:lnSpc>
                <a:spcPct val="130000"/>
              </a:lnSpc>
              <a:defRPr/>
            </a:pPr>
            <a:r>
              <a:rPr lang="zh-CN" altLang="en-US" sz="3200" b="1">
                <a:solidFill>
                  <a:srgbClr val="FF0000"/>
                </a:solidFill>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何满子的父亲、母亲、书铺掌柜（姥爷）；</a:t>
            </a:r>
          </a:p>
          <a:p>
            <a:pPr lvl="0">
              <a:lnSpc>
                <a:spcPct val="130000"/>
              </a:lnSpc>
              <a:defRPr/>
            </a:pPr>
            <a:r>
              <a:rPr lang="zh-CN" altLang="en-US" sz="3200" b="1">
                <a:solidFill>
                  <a:srgbClr val="FF0000"/>
                </a:solidFill>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老秀才； </a:t>
            </a:r>
          </a:p>
          <a:p>
            <a:pPr lvl="0">
              <a:lnSpc>
                <a:spcPct val="130000"/>
              </a:lnSpc>
              <a:defRPr/>
            </a:pPr>
            <a:r>
              <a:rPr lang="zh-CN" altLang="en-US" sz="3200" b="1">
                <a:solidFill>
                  <a:srgbClr val="FF0000"/>
                </a:solidFill>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在通州潞河中学念书的周檎。</a:t>
            </a:r>
          </a:p>
        </p:txBody>
      </p:sp>
      <p:sp>
        <p:nvSpPr>
          <p:cNvPr id="2102" name="矩形 2101"/>
          <p:cNvSpPr/>
          <p:nvPr/>
        </p:nvSpPr>
        <p:spPr>
          <a:xfrm>
            <a:off x="2540237" y="5474633"/>
            <a:ext cx="5179695" cy="730885"/>
          </a:xfrm>
          <a:prstGeom prst="rect">
            <a:avLst/>
          </a:prstGeom>
        </p:spPr>
        <p:txBody>
          <a:bodyPr wrap="square">
            <a:spAutoFit/>
          </a:bodyPr>
          <a:lstStyle/>
          <a:p>
            <a:pPr lvl="0" algn="l">
              <a:lnSpc>
                <a:spcPct val="130000"/>
              </a:lnSpc>
              <a:buClrTx/>
              <a:buSzTx/>
              <a:buFontTx/>
            </a:pPr>
            <a:r>
              <a:rPr lang="zh-CN" altLang="en-US" sz="3200">
                <a:sym typeface="+mn-ea"/>
              </a:rPr>
              <a:t>文章写的是什么时候的事？</a:t>
            </a:r>
          </a:p>
        </p:txBody>
      </p:sp>
      <p:sp>
        <p:nvSpPr>
          <p:cNvPr id="2103" name="圆角矩形 2102"/>
          <p:cNvSpPr/>
          <p:nvPr/>
        </p:nvSpPr>
        <p:spPr>
          <a:xfrm>
            <a:off x="7640721" y="5529718"/>
            <a:ext cx="1656715" cy="641350"/>
          </a:xfrm>
          <a:prstGeom prst="roundRect">
            <a:avLst/>
          </a:prstGeom>
          <a:solidFill>
            <a:schemeClr val="accent6">
              <a:lumMod val="40000"/>
              <a:lumOff val="60000"/>
            </a:schemeClr>
          </a:solidFill>
          <a:ln w="9525">
            <a:noFill/>
          </a:ln>
        </p:spPr>
        <p:txBody>
          <a:bodyPr/>
          <a:lstStyle/>
          <a:p>
            <a:pPr fontAlgn="base">
              <a:lnSpc>
                <a:spcPct val="100000"/>
              </a:lnSpc>
              <a:spcBef>
                <a:spcPct val="50000"/>
              </a:spcBef>
              <a:spcAft>
                <a:spcPct val="0"/>
              </a:spcAft>
              <a:buClrTx/>
              <a:buSzTx/>
            </a:pPr>
            <a:r>
              <a:rPr lang="en-US" altLang="zh-CN" sz="3200" b="1">
                <a:solidFill>
                  <a:srgbClr val="FF0000"/>
                </a:solidFill>
                <a:latin typeface="Times New Roman" panose="02020603050405020304" charset="0"/>
                <a:ea typeface="宋体" panose="02010600030101010101" pitchFamily="2" charset="-122"/>
                <a:cs typeface="Times New Roman" panose="02020603050405020304" charset="0"/>
              </a:rPr>
              <a:t>1936</a:t>
            </a:r>
            <a:r>
              <a:rPr lang="zh-CN" altLang="en-US" sz="3200" b="1">
                <a:solidFill>
                  <a:srgbClr val="FF0000"/>
                </a:solidFill>
                <a:latin typeface="楷体" panose="02010609060101010101" pitchFamily="49" charset="-122"/>
                <a:ea typeface="楷体" panose="02010609060101010101" pitchFamily="49" charset="-122"/>
                <a:cs typeface="Times New Roman" panose="02020603050405020304" charset="0"/>
              </a:rPr>
              <a:t>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 presetClass="entr" presetSubtype="0" fill="hold" grpId="1" nodeType="clickEffect">
                                  <p:stCondLst>
                                    <p:cond delay="0"/>
                                  </p:stCondLst>
                                  <p:childTnLst>
                                    <p:set>
                                      <p:cBhvr>
                                        <p:cTn id="17" dur="1" fill="hold">
                                          <p:stCondLst>
                                            <p:cond delay="0"/>
                                          </p:stCondLst>
                                        </p:cTn>
                                        <p:tgtEl>
                                          <p:spTgt spid="2102"/>
                                        </p:tgtEl>
                                        <p:attrNameLst>
                                          <p:attrName>style.visibility</p:attrName>
                                        </p:attrNameLst>
                                      </p:cBhvr>
                                      <p:to>
                                        <p:strVal val="visible"/>
                                      </p:to>
                                    </p:se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7" presetClass="entr" presetSubtype="10" fill="hold" grpId="3" nodeType="clickEffect">
                                  <p:stCondLst>
                                    <p:cond delay="0"/>
                                  </p:stCondLst>
                                  <p:childTnLst>
                                    <p:set>
                                      <p:cBhvr>
                                        <p:cTn id="21" dur="1" fill="hold">
                                          <p:stCondLst>
                                            <p:cond delay="0"/>
                                          </p:stCondLst>
                                        </p:cTn>
                                        <p:tgtEl>
                                          <p:spTgt spid="2103"/>
                                        </p:tgtEl>
                                        <p:attrNameLst>
                                          <p:attrName>style.visibility</p:attrName>
                                        </p:attrNameLst>
                                      </p:cBhvr>
                                      <p:to>
                                        <p:strVal val="visible"/>
                                      </p:to>
                                    </p:set>
                                    <p:anim calcmode="lin" valueType="num">
                                      <p:cBhvr>
                                        <p:cTn id="22" dur="500" fill="hold"/>
                                        <p:tgtEl>
                                          <p:spTgt spid="2103"/>
                                        </p:tgtEl>
                                        <p:attrNameLst>
                                          <p:attrName>ppt_w</p:attrName>
                                        </p:attrNameLst>
                                      </p:cBhvr>
                                      <p:tavLst>
                                        <p:tav tm="0">
                                          <p:val>
                                            <p:fltVal val="0"/>
                                          </p:val>
                                        </p:tav>
                                        <p:tav tm="100000">
                                          <p:val>
                                            <p:strVal val="#ppt_w"/>
                                          </p:val>
                                        </p:tav>
                                      </p:tavLst>
                                    </p:anim>
                                    <p:anim calcmode="lin" valueType="num">
                                      <p:cBhvr>
                                        <p:cTn id="23" dur="500" fill="hold"/>
                                        <p:tgtEl>
                                          <p:spTgt spid="210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102" grpId="1"/>
      <p:bldP spid="2103" grpId="3"/>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a:spLocks noChangeArrowheads="1"/>
          </p:cNvSpPr>
          <p:nvPr/>
        </p:nvSpPr>
        <p:spPr bwMode="auto">
          <a:xfrm>
            <a:off x="1927225" y="973247"/>
            <a:ext cx="9144000" cy="645160"/>
          </a:xfrm>
          <a:prstGeom prst="rect">
            <a:avLst/>
          </a:prstGeom>
          <a:noFill/>
        </p:spPr>
        <p:txBody>
          <a:bodyPr wrap="square" rtlCol="0" anchor="t">
            <a:spAutoFit/>
          </a:bodyPr>
          <a:lstStyle/>
          <a:p>
            <a:pPr lvl="0" algn="l">
              <a:buClrTx/>
              <a:buSzTx/>
              <a:buFontTx/>
            </a:pPr>
            <a:r>
              <a:rPr lang="zh-CN" altLang="en-US" sz="3600" smtClean="0">
                <a:sym typeface="+mn-ea"/>
              </a:rPr>
              <a:t>读文章，说说文章开头写了一件什么事情。</a:t>
            </a:r>
          </a:p>
        </p:txBody>
      </p:sp>
      <p:sp>
        <p:nvSpPr>
          <p:cNvPr id="5" name="流程图: 文档 4"/>
          <p:cNvSpPr>
            <a:spLocks noChangeArrowheads="1"/>
          </p:cNvSpPr>
          <p:nvPr/>
        </p:nvSpPr>
        <p:spPr bwMode="auto">
          <a:xfrm>
            <a:off x="706167" y="2014422"/>
            <a:ext cx="10910100" cy="726162"/>
          </a:xfrm>
          <a:prstGeom prst="flowChartDocumen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何满子被爷爷拴在葡萄架的立柱上，系的是拴贼扣儿。（</a:t>
            </a:r>
            <a:r>
              <a:rPr lang="en-US" altLang="zh-CN" sz="3200" b="1">
                <a:solidFill>
                  <a:schemeClr val="tx1"/>
                </a:solidFill>
                <a:latin typeface="Times New Roman" panose="02020603050405020304" charset="0"/>
                <a:ea typeface="楷体" panose="02010609060101010101" pitchFamily="49" charset="-122"/>
                <a:cs typeface="Times New Roman" panose="02020603050405020304" charset="0"/>
              </a:rPr>
              <a:t>1</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 </a:t>
            </a:r>
          </a:p>
        </p:txBody>
      </p:sp>
      <p:sp>
        <p:nvSpPr>
          <p:cNvPr id="6" name="矩形 5"/>
          <p:cNvSpPr>
            <a:spLocks noChangeArrowheads="1"/>
          </p:cNvSpPr>
          <p:nvPr/>
        </p:nvSpPr>
        <p:spPr bwMode="auto">
          <a:xfrm>
            <a:off x="3564513" y="3172950"/>
            <a:ext cx="48647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a:solidFill>
                  <a:schemeClr val="tx1"/>
                </a:solidFill>
                <a:latin typeface="微软雅黑"/>
                <a:ea typeface="微软雅黑"/>
              </a:rPr>
              <a:t>爷爷为什么要这样做？</a:t>
            </a:r>
          </a:p>
        </p:txBody>
      </p:sp>
      <p:sp>
        <p:nvSpPr>
          <p:cNvPr id="7" name="流程图: 文档 6"/>
          <p:cNvSpPr>
            <a:spLocks noChangeArrowheads="1"/>
          </p:cNvSpPr>
          <p:nvPr/>
        </p:nvSpPr>
        <p:spPr bwMode="auto">
          <a:xfrm>
            <a:off x="706167" y="3982307"/>
            <a:ext cx="10910099" cy="1955621"/>
          </a:xfrm>
          <a:prstGeom prst="flowChartDocument">
            <a:avLst/>
          </a:prstGeom>
          <a:solidFill>
            <a:schemeClr val="accent1">
              <a:lumMod val="20000"/>
              <a:lumOff val="80000"/>
            </a:schemeClr>
          </a:solidFill>
          <a:ln>
            <a:noFill/>
          </a:ln>
        </p:spPr>
        <p:txBody>
          <a:bodyPr wrap="square">
            <a:spAutoFit/>
          </a:bodyPr>
          <a:lstStyle/>
          <a:p>
            <a:pPr lvl="0" algn="l">
              <a:lnSpc>
                <a:spcPct val="150000"/>
              </a:lnSpc>
              <a:buClrTx/>
              <a:buSzTx/>
              <a:buFontTx/>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日本帝国主义侵略中国，爷爷外出被扣，坐了牢，还险些扔了命，把满腔怒火发泄到何满子身上。（</a:t>
            </a:r>
            <a:r>
              <a:rPr lang="zh-CN" altLang="en-US" sz="3200" b="1">
                <a:latin typeface="Times New Roman" panose="02020603050405020304" charset="0"/>
                <a:ea typeface="楷体" panose="02010609060101010101" pitchFamily="49" charset="-122"/>
                <a:cs typeface="Times New Roman" panose="02020603050405020304" charset="0"/>
                <a:sym typeface="+mn-ea"/>
              </a:rPr>
              <a:t>31</a:t>
            </a:r>
            <a:r>
              <a:rPr lang="en-US" altLang="zh-CN" sz="3200" b="1">
                <a:latin typeface="Times New Roman" panose="02020603050405020304" charset="0"/>
                <a:ea typeface="楷体" panose="02010609060101010101" pitchFamily="49" charset="-122"/>
                <a:cs typeface="Times New Roman" panose="02020603050405020304" charset="0"/>
                <a:sym typeface="+mn-ea"/>
              </a:rPr>
              <a:t>—</a:t>
            </a:r>
            <a:r>
              <a:rPr lang="zh-CN" altLang="en-US" sz="3200" b="1">
                <a:latin typeface="Times New Roman" panose="02020603050405020304" charset="0"/>
                <a:ea typeface="楷体" panose="02010609060101010101" pitchFamily="49" charset="-122"/>
                <a:cs typeface="Times New Roman" panose="02020603050405020304" charset="0"/>
                <a:sym typeface="+mn-ea"/>
              </a:rPr>
              <a:t>33</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p>
        </p:txBody>
      </p:sp>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初读课文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5" name="文本框 4"/>
          <p:cNvSpPr txBox="1"/>
          <p:nvPr/>
        </p:nvSpPr>
        <p:spPr>
          <a:xfrm>
            <a:off x="3712684" y="1548035"/>
            <a:ext cx="7525675" cy="3784600"/>
          </a:xfrm>
          <a:prstGeom prst="rect">
            <a:avLst/>
          </a:prstGeom>
          <a:noFill/>
          <a:ln>
            <a:noFill/>
          </a:ln>
        </p:spPr>
        <p:txBody>
          <a:bodyPr wrap="square" rtlCol="0" anchor="t">
            <a:spAutoFit/>
          </a:bodyPr>
          <a:lstStyle/>
          <a:p>
            <a:pPr algn="just">
              <a:lnSpc>
                <a:spcPct val="150000"/>
              </a:lnSpc>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何满子</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六岁，剃</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个光葫芦头，天灵盖上留着个木梳背</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儿；一</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交立夏就光</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屁股，晒</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得两道眉毛只剩下淡淡的痕</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影，鼻梁子</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裂了皮，全身上下就像刚从烟囱里爬</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出来，连</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眼珠都比立夏之前乌黑。</a:t>
            </a:r>
          </a:p>
        </p:txBody>
      </p:sp>
      <p:pic>
        <p:nvPicPr>
          <p:cNvPr id="6" name="图片 5" descr="C:/Users/lenovo/AppData/Local/Temp/kaimatting/20200730142258/output_aiMatting_20200730142400.pngoutput_aiMatting_20200730142400"/>
          <p:cNvPicPr>
            <a:picLocks noChangeAspect="1"/>
          </p:cNvPicPr>
          <p:nvPr/>
        </p:nvPicPr>
        <p:blipFill>
          <a:blip r:embed="rId2">
            <a:clrChange>
              <a:clrFrom>
                <a:srgbClr val="E6E6E6">
                  <a:alpha val="100000"/>
                </a:srgbClr>
              </a:clrFrom>
              <a:clrTo>
                <a:srgbClr val="E6E6E6">
                  <a:alpha val="100000"/>
                  <a:alpha val="0"/>
                </a:srgbClr>
              </a:clrTo>
            </a:clrChange>
          </a:blip>
          <a:srcRect t="6912" r="20258" b="5736"/>
          <a:stretch>
            <a:fillRect/>
          </a:stretch>
        </p:blipFill>
        <p:spPr>
          <a:xfrm>
            <a:off x="893872" y="1548035"/>
            <a:ext cx="2132804" cy="2864386"/>
          </a:xfrm>
          <a:prstGeom prst="rect">
            <a:avLst/>
          </a:prstGeom>
        </p:spPr>
      </p:pic>
      <p:sp>
        <p:nvSpPr>
          <p:cNvPr id="7" name="文本框 6"/>
          <p:cNvSpPr txBox="1"/>
          <p:nvPr/>
        </p:nvSpPr>
        <p:spPr>
          <a:xfrm>
            <a:off x="1194969" y="4582612"/>
            <a:ext cx="1706880" cy="584775"/>
          </a:xfrm>
          <a:prstGeom prst="rect">
            <a:avLst/>
          </a:prstGeom>
          <a:noFill/>
        </p:spPr>
        <p:txBody>
          <a:bodyPr wrap="square" rtlCol="0" anchor="t">
            <a:spAutoFit/>
          </a:bodyPr>
          <a:lstStyle/>
          <a:p>
            <a:pPr lvl="0" algn="l">
              <a:buClrTx/>
              <a:buSzTx/>
              <a:buFontTx/>
            </a:pPr>
            <a:r>
              <a:rPr lang="zh-CN" altLang="en-US" sz="3200" b="1" smtClean="0">
                <a:sym typeface="+mn-ea"/>
              </a:rPr>
              <a:t>何满子</a:t>
            </a:r>
          </a:p>
        </p:txBody>
      </p:sp>
      <p:sp>
        <p:nvSpPr>
          <p:cNvPr id="8" name="文本框 7"/>
          <p:cNvSpPr txBox="1"/>
          <p:nvPr/>
        </p:nvSpPr>
        <p:spPr>
          <a:xfrm>
            <a:off x="3615055" y="516890"/>
            <a:ext cx="3281680" cy="645160"/>
          </a:xfrm>
          <a:prstGeom prst="rect">
            <a:avLst/>
          </a:prstGeom>
          <a:solidFill>
            <a:schemeClr val="accent1">
              <a:lumMod val="40000"/>
              <a:lumOff val="60000"/>
            </a:schemeClr>
          </a:solidFill>
        </p:spPr>
        <p:txBody>
          <a:bodyPr wrap="square" rtlCol="0" anchor="t">
            <a:spAutoFit/>
          </a:bodyPr>
          <a:lstStyle/>
          <a:p>
            <a:pPr algn="ctr"/>
            <a:r>
              <a:rPr lang="zh-CN" altLang="en-US" sz="3600" b="1" smtClean="0">
                <a:sym typeface="+mn-ea"/>
              </a:rPr>
              <a:t>主要人物</a:t>
            </a:r>
            <a:r>
              <a:rPr lang="zh-CN" altLang="en-US" sz="3600" b="1">
                <a:sym typeface="+mn-ea"/>
              </a:rPr>
              <a:t>分析</a:t>
            </a:r>
          </a:p>
        </p:txBody>
      </p:sp>
      <p:grpSp>
        <p:nvGrpSpPr>
          <p:cNvPr id="12" name="组合 11"/>
          <p:cNvGrpSpPr/>
          <p:nvPr/>
        </p:nvGrpSpPr>
        <p:grpSpPr>
          <a:xfrm>
            <a:off x="5009097" y="5460997"/>
            <a:ext cx="3004820" cy="679450"/>
            <a:chOff x="10809" y="8677"/>
            <a:chExt cx="4732" cy="1070"/>
          </a:xfrm>
        </p:grpSpPr>
        <p:pic>
          <p:nvPicPr>
            <p:cNvPr id="10" name="图片 9" descr="2222_副本"/>
            <p:cNvPicPr>
              <a:picLocks noChangeAspect="1"/>
            </p:cNvPicPr>
            <p:nvPr/>
          </p:nvPicPr>
          <p:blipFill>
            <a:blip r:embed="rId3"/>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外貌描写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3" name="椭圆 2"/>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hlinkClick r:id="rId4"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8" fill="hold" nodeType="clickEffect">
                                  <p:stCondLst>
                                    <p:cond delay="0"/>
                                  </p:stCondLst>
                                  <p:childTnLst>
                                    <p:set>
                                      <p:cBhvr additive="base">
                                        <p:cTn id="6" dur="500"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anim calcmode="lin" valueType="num">
                                      <p:cBhvr additive="base">
                                        <p:cTn id="9" dur="500" fill="hold"/>
                                        <p:tgtEl>
                                          <p:spTgt spid="6"/>
                                        </p:tgtEl>
                                        <p:attrNameLst>
                                          <p:attrName>ppt_w</p:attrName>
                                        </p:attrNameLst>
                                      </p:cBhvr>
                                      <p:tavLst>
                                        <p:tav tm="0">
                                          <p:val>
                                            <p:fltVal val="0"/>
                                          </p:val>
                                        </p:tav>
                                        <p:tav tm="100000">
                                          <p:val>
                                            <p:strVal val="#ppt_w"/>
                                          </p:val>
                                        </p:tav>
                                      </p:tavLst>
                                    </p:anim>
                                    <p:anim calcmode="lin" valueType="num">
                                      <p:cBhvr additive="base">
                                        <p:cTn id="10" dur="500" fill="hold"/>
                                        <p:tgtEl>
                                          <p:spTgt spid="6"/>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additive="base">
                                        <p:cTn id="12" dur="500"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anim calcmode="lin" valueType="num">
                                      <p:cBhvr additive="base">
                                        <p:cTn id="15" dur="500" fill="hold"/>
                                        <p:tgtEl>
                                          <p:spTgt spid="7"/>
                                        </p:tgtEl>
                                        <p:attrNameLst>
                                          <p:attrName>ppt_w</p:attrName>
                                        </p:attrNameLst>
                                      </p:cBhvr>
                                      <p:tavLst>
                                        <p:tav tm="0">
                                          <p:val>
                                            <p:fltVal val="0"/>
                                          </p:val>
                                        </p:tav>
                                        <p:tav tm="100000">
                                          <p:val>
                                            <p:strVal val="#ppt_w"/>
                                          </p:val>
                                        </p:tav>
                                      </p:tavLst>
                                    </p:anim>
                                    <p:anim calcmode="lin" valueType="num">
                                      <p:cBhvr additive="base">
                                        <p:cTn id="1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6"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290">
                                          <p:stCondLst>
                                            <p:cond delay="0"/>
                                          </p:stCondLst>
                                        </p:cTn>
                                        <p:tgtEl>
                                          <p:spTgt spid="12"/>
                                        </p:tgtEl>
                                      </p:cBhvr>
                                    </p:animEffect>
                                    <p:anim calcmode="lin" valueType="num">
                                      <p:cBhvr>
                                        <p:cTn id="29"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34" dur="13">
                                          <p:stCondLst>
                                            <p:cond delay="325"/>
                                          </p:stCondLst>
                                        </p:cTn>
                                        <p:tgtEl>
                                          <p:spTgt spid="12"/>
                                        </p:tgtEl>
                                      </p:cBhvr>
                                      <p:to x="100000" y="60000"/>
                                    </p:animScale>
                                    <p:animScale>
                                      <p:cBhvr>
                                        <p:cTn id="35" dur="83" decel="50000">
                                          <p:stCondLst>
                                            <p:cond delay="338"/>
                                          </p:stCondLst>
                                        </p:cTn>
                                        <p:tgtEl>
                                          <p:spTgt spid="12"/>
                                        </p:tgtEl>
                                      </p:cBhvr>
                                      <p:to x="100000" y="100000"/>
                                    </p:animScale>
                                    <p:animScale>
                                      <p:cBhvr>
                                        <p:cTn id="36" dur="13">
                                          <p:stCondLst>
                                            <p:cond delay="656"/>
                                          </p:stCondLst>
                                        </p:cTn>
                                        <p:tgtEl>
                                          <p:spTgt spid="12"/>
                                        </p:tgtEl>
                                      </p:cBhvr>
                                      <p:to x="100000" y="80000"/>
                                    </p:animScale>
                                    <p:animScale>
                                      <p:cBhvr>
                                        <p:cTn id="37" dur="83" decel="50000">
                                          <p:stCondLst>
                                            <p:cond delay="669"/>
                                          </p:stCondLst>
                                        </p:cTn>
                                        <p:tgtEl>
                                          <p:spTgt spid="12"/>
                                        </p:tgtEl>
                                      </p:cBhvr>
                                      <p:to x="100000" y="100000"/>
                                    </p:animScale>
                                    <p:animScale>
                                      <p:cBhvr>
                                        <p:cTn id="38" dur="13">
                                          <p:stCondLst>
                                            <p:cond delay="821"/>
                                          </p:stCondLst>
                                        </p:cTn>
                                        <p:tgtEl>
                                          <p:spTgt spid="12"/>
                                        </p:tgtEl>
                                      </p:cBhvr>
                                      <p:to x="100000" y="90000"/>
                                    </p:animScale>
                                    <p:animScale>
                                      <p:cBhvr>
                                        <p:cTn id="39" dur="83" decel="50000">
                                          <p:stCondLst>
                                            <p:cond delay="834"/>
                                          </p:stCondLst>
                                        </p:cTn>
                                        <p:tgtEl>
                                          <p:spTgt spid="12"/>
                                        </p:tgtEl>
                                      </p:cBhvr>
                                      <p:to x="100000" y="100000"/>
                                    </p:animScale>
                                    <p:animScale>
                                      <p:cBhvr>
                                        <p:cTn id="40" dur="13">
                                          <p:stCondLst>
                                            <p:cond delay="904"/>
                                          </p:stCondLst>
                                        </p:cTn>
                                        <p:tgtEl>
                                          <p:spTgt spid="12"/>
                                        </p:tgtEl>
                                      </p:cBhvr>
                                      <p:to x="100000" y="95000"/>
                                    </p:animScale>
                                    <p:animScale>
                                      <p:cBhvr>
                                        <p:cTn id="41" dur="83" decel="50000">
                                          <p:stCondLst>
                                            <p:cond delay="917"/>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3" name="矩形 2"/>
          <p:cNvSpPr>
            <a:spLocks noChangeArrowheads="1"/>
          </p:cNvSpPr>
          <p:nvPr/>
        </p:nvSpPr>
        <p:spPr bwMode="auto">
          <a:xfrm>
            <a:off x="2214760" y="925164"/>
            <a:ext cx="82165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a:solidFill>
                  <a:schemeClr val="tx1"/>
                </a:solidFill>
                <a:latin typeface="微软雅黑"/>
                <a:ea typeface="微软雅黑"/>
              </a:rPr>
              <a:t>找出文中体现何满子性格特征的句子。</a:t>
            </a:r>
            <a:endParaRPr lang="en-US" altLang="zh-CN" sz="3600">
              <a:solidFill>
                <a:schemeClr val="tx1"/>
              </a:solidFill>
              <a:latin typeface="微软雅黑"/>
              <a:ea typeface="微软雅黑"/>
            </a:endParaRPr>
          </a:p>
        </p:txBody>
      </p:sp>
      <p:sp>
        <p:nvSpPr>
          <p:cNvPr id="7" name="文本框 15364"/>
          <p:cNvSpPr txBox="1">
            <a:spLocks noChangeArrowheads="1"/>
          </p:cNvSpPr>
          <p:nvPr/>
        </p:nvSpPr>
        <p:spPr bwMode="auto">
          <a:xfrm>
            <a:off x="1122680" y="1781810"/>
            <a:ext cx="9543415" cy="422529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fontAlgn="auto" hangingPunct="1">
              <a:lnSpc>
                <a:spcPct val="120000"/>
              </a:lnSpc>
              <a:spcBef>
                <a:spcPct val="0"/>
              </a:spcBef>
              <a:spcAft>
                <a:spcPct val="0"/>
              </a:spcAft>
              <a:buClr>
                <a:srgbClr val="FF0000"/>
              </a:buClr>
              <a:buFont typeface="Wingdings" panose="05000000000000000000" pitchFamily="2" charset="2"/>
              <a:buNone/>
              <a:defRPr/>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何满子整天在运河滩上野跑，</a:t>
            </a:r>
            <a:r>
              <a:rPr lang="zh-CN" altLang="en-US" sz="3200" b="1" smtClean="0">
                <a:solidFill>
                  <a:schemeClr val="tx1"/>
                </a:solidFill>
                <a:latin typeface="Times New Roman" panose="02020603050405020304" charset="0"/>
                <a:ea typeface="楷体" panose="02010609060101010101" pitchFamily="49" charset="-122"/>
                <a:cs typeface="Times New Roman" panose="02020603050405020304" charset="0"/>
              </a:rPr>
              <a:t>（</a:t>
            </a:r>
            <a:r>
              <a:rPr lang="en-US" altLang="zh-CN" sz="3200" b="1" smtClean="0">
                <a:solidFill>
                  <a:schemeClr val="tx1"/>
                </a:solidFill>
                <a:latin typeface="Times New Roman" panose="02020603050405020304" charset="0"/>
                <a:ea typeface="楷体" panose="02010609060101010101" pitchFamily="49" charset="-122"/>
                <a:cs typeface="Times New Roman" panose="02020603050405020304" charset="0"/>
              </a:rPr>
              <a:t>4</a:t>
            </a:r>
            <a:r>
              <a:rPr lang="zh-CN" altLang="en-US" sz="3200" b="1" smtClean="0">
                <a:solidFill>
                  <a:schemeClr val="tx1"/>
                </a:solidFill>
                <a:latin typeface="Times New Roman" panose="02020603050405020304" charset="0"/>
                <a:ea typeface="楷体" panose="02010609060101010101" pitchFamily="49" charset="-122"/>
                <a:cs typeface="Times New Roman" panose="02020603050405020304" charset="0"/>
              </a:rPr>
              <a:t>）</a:t>
            </a:r>
            <a:endParaRPr lang="zh-CN" altLang="en-US" sz="3200" b="1" smtClean="0">
              <a:solidFill>
                <a:srgbClr val="006600"/>
              </a:solidFill>
              <a:latin typeface="楷体" panose="02010609060101010101" pitchFamily="49" charset="-122"/>
              <a:ea typeface="楷体" panose="02010609060101010101" pitchFamily="49" charset="-122"/>
              <a:cs typeface="楷体" panose="02010609060101010101" pitchFamily="49" charset="-122"/>
            </a:endParaRPr>
          </a:p>
          <a:p>
            <a:pPr indent="0" eaLnBrk="1" fontAlgn="auto" hangingPunct="1">
              <a:lnSpc>
                <a:spcPct val="120000"/>
              </a:lnSpc>
              <a:spcBef>
                <a:spcPct val="0"/>
              </a:spcBef>
              <a:spcAft>
                <a:spcPct val="0"/>
              </a:spcAft>
              <a:buClr>
                <a:srgbClr val="FF0000"/>
              </a:buClr>
              <a:buFont typeface="Wingdings" panose="05000000000000000000" pitchFamily="2" charset="2"/>
              <a:buNone/>
              <a:defRPr/>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何满子不穿花红兜肚，（</a:t>
            </a:r>
            <a:r>
              <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5</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eaLnBrk="1" fontAlgn="auto" hangingPunct="1">
              <a:lnSpc>
                <a:spcPct val="120000"/>
              </a:lnSpc>
              <a:spcBef>
                <a:spcPct val="0"/>
              </a:spcBef>
              <a:spcAft>
                <a:spcPct val="0"/>
              </a:spcAft>
              <a:buClr>
                <a:srgbClr val="FF0000"/>
              </a:buClr>
              <a:buFont typeface="Wingdings" panose="05000000000000000000" pitchFamily="2" charset="2"/>
              <a:buNone/>
              <a:defRPr/>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何满子却隐匿在柳棵子地里，深藏到芦苇丛中，潜伏在青纱帐内的豆棵下，跟奶奶捉迷藏，暗暗发笑。</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12</a:t>
            </a: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rPr>
              <a:t>）</a:t>
            </a:r>
          </a:p>
          <a:p>
            <a:pPr indent="0" eaLnBrk="1" fontAlgn="auto" hangingPunct="1">
              <a:lnSpc>
                <a:spcPct val="120000"/>
              </a:lnSpc>
              <a:spcBef>
                <a:spcPct val="0"/>
              </a:spcBef>
              <a:spcAft>
                <a:spcPct val="0"/>
              </a:spcAft>
              <a:buClr>
                <a:srgbClr val="FF0000"/>
              </a:buClr>
              <a:buFont typeface="Wingdings" panose="05000000000000000000" pitchFamily="2" charset="2"/>
              <a:buNone/>
              <a:defRPr/>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spc="-300" smtClean="0">
                <a:solidFill>
                  <a:schemeClr val="tx1"/>
                </a:solidFill>
                <a:latin typeface="楷体" panose="02010609060101010101" pitchFamily="49" charset="-122"/>
                <a:ea typeface="楷体" panose="02010609060101010101" pitchFamily="49" charset="-122"/>
                <a:cs typeface="楷体" panose="02010609060101010101" pitchFamily="49" charset="-122"/>
              </a:rPr>
              <a:t>何满子也真是聪慧灵秀，脑瓜儿记性好，爱听故事，过耳不忘；好问个字儿，过目不忘。（</a:t>
            </a:r>
            <a:r>
              <a:rPr lang="en-US" altLang="zh-CN" sz="3200" b="1" spc="-300" smtClean="0">
                <a:solidFill>
                  <a:schemeClr val="tx1"/>
                </a:solidFill>
                <a:latin typeface="楷体" panose="02010609060101010101" pitchFamily="49" charset="-122"/>
                <a:ea typeface="楷体" panose="02010609060101010101" pitchFamily="49" charset="-122"/>
                <a:cs typeface="楷体" panose="02010609060101010101" pitchFamily="49" charset="-122"/>
              </a:rPr>
              <a:t>22</a:t>
            </a:r>
            <a:r>
              <a:rPr lang="zh-CN" altLang="en-US" sz="3200" b="1" spc="-300" smtClean="0">
                <a:solidFill>
                  <a:schemeClr val="tx1"/>
                </a:solidFill>
                <a:latin typeface="楷体" panose="02010609060101010101" pitchFamily="49" charset="-122"/>
                <a:ea typeface="楷体" panose="02010609060101010101" pitchFamily="49" charset="-122"/>
                <a:cs typeface="楷体" panose="02010609060101010101" pitchFamily="49" charset="-122"/>
              </a:rPr>
              <a:t>）</a:t>
            </a:r>
          </a:p>
        </p:txBody>
      </p:sp>
      <p:sp>
        <p:nvSpPr>
          <p:cNvPr id="9" name="文本框 8"/>
          <p:cNvSpPr txBox="1"/>
          <p:nvPr/>
        </p:nvSpPr>
        <p:spPr>
          <a:xfrm>
            <a:off x="8214360" y="1781810"/>
            <a:ext cx="996315" cy="578504"/>
          </a:xfrm>
          <a:prstGeom prst="roundRect">
            <a:avLst/>
          </a:prstGeom>
          <a:solidFill>
            <a:srgbClr val="F4B2B2"/>
          </a:solidFill>
        </p:spPr>
        <p:txBody>
          <a:bodyPr wrap="square" rtlCol="0" anchor="t">
            <a:spAutoFit/>
          </a:bodyPr>
          <a:lstStyle/>
          <a:p>
            <a:pPr lvl="0" algn="l">
              <a:buClrTx/>
              <a:buSzTx/>
              <a:buFontTx/>
            </a:pPr>
            <a:r>
              <a:rPr lang="zh-CN" altLang="en-US" sz="2800" b="1" smtClean="0">
                <a:solidFill>
                  <a:schemeClr val="tx1"/>
                </a:solidFill>
                <a:effectLst/>
                <a:latin typeface="微软雅黑"/>
                <a:ea typeface="微软雅黑"/>
                <a:sym typeface="+mn-ea"/>
              </a:rPr>
              <a:t>贪玩</a:t>
            </a:r>
          </a:p>
        </p:txBody>
      </p:sp>
      <p:sp>
        <p:nvSpPr>
          <p:cNvPr id="10" name="文本框 9"/>
          <p:cNvSpPr txBox="1"/>
          <p:nvPr/>
        </p:nvSpPr>
        <p:spPr>
          <a:xfrm>
            <a:off x="6839585" y="2436495"/>
            <a:ext cx="982980" cy="578444"/>
          </a:xfrm>
          <a:prstGeom prst="roundRect">
            <a:avLst/>
          </a:prstGeom>
          <a:solidFill>
            <a:srgbClr val="F4B2B2"/>
          </a:solidFill>
        </p:spPr>
        <p:txBody>
          <a:bodyPr wrap="square" rtlCol="0" anchor="t">
            <a:spAutoFit/>
          </a:bodyPr>
          <a:lstStyle/>
          <a:p>
            <a:pPr lvl="0" algn="l">
              <a:buClrTx/>
              <a:buSzTx/>
              <a:buFontTx/>
            </a:pPr>
            <a:r>
              <a:rPr lang="zh-CN" altLang="en-US" sz="2800" b="1" smtClean="0">
                <a:effectLst/>
                <a:latin typeface="微软雅黑"/>
                <a:ea typeface="微软雅黑"/>
                <a:sym typeface="+mn-ea"/>
              </a:rPr>
              <a:t>倔强</a:t>
            </a:r>
          </a:p>
        </p:txBody>
      </p:sp>
      <p:sp>
        <p:nvSpPr>
          <p:cNvPr id="11" name="文本框 10"/>
          <p:cNvSpPr txBox="1"/>
          <p:nvPr/>
        </p:nvSpPr>
        <p:spPr>
          <a:xfrm>
            <a:off x="8214522" y="5422851"/>
            <a:ext cx="1976120" cy="584506"/>
          </a:xfrm>
          <a:prstGeom prst="roundRect">
            <a:avLst/>
          </a:prstGeom>
          <a:solidFill>
            <a:srgbClr val="F4B2B2"/>
          </a:solidFill>
        </p:spPr>
        <p:txBody>
          <a:bodyPr wrap="square" rtlCol="0" anchor="t">
            <a:spAutoFit/>
          </a:bodyPr>
          <a:lstStyle/>
          <a:p>
            <a:pPr lvl="0" algn="l">
              <a:buClrTx/>
              <a:buSzTx/>
              <a:buFontTx/>
            </a:pPr>
            <a:r>
              <a:rPr lang="zh-CN" altLang="en-US" sz="2800" b="1" smtClean="0">
                <a:effectLst/>
                <a:latin typeface="微软雅黑"/>
                <a:ea typeface="微软雅黑"/>
                <a:sym typeface="+mn-ea"/>
              </a:rPr>
              <a:t>聪慧灵秀</a:t>
            </a:r>
          </a:p>
        </p:txBody>
      </p:sp>
      <p:sp>
        <p:nvSpPr>
          <p:cNvPr id="12" name="文本框 11"/>
          <p:cNvSpPr txBox="1"/>
          <p:nvPr/>
        </p:nvSpPr>
        <p:spPr>
          <a:xfrm>
            <a:off x="3968352" y="4170714"/>
            <a:ext cx="2303780" cy="584506"/>
          </a:xfrm>
          <a:prstGeom prst="roundRect">
            <a:avLst/>
          </a:prstGeom>
          <a:solidFill>
            <a:srgbClr val="F4B2B2"/>
          </a:solidFill>
        </p:spPr>
        <p:txBody>
          <a:bodyPr wrap="square" rtlCol="0" anchor="t">
            <a:spAutoFit/>
          </a:bodyPr>
          <a:lstStyle/>
          <a:p>
            <a:pPr lvl="0" algn="l">
              <a:buClrTx/>
              <a:buSzTx/>
              <a:buFontTx/>
            </a:pPr>
            <a:r>
              <a:rPr lang="zh-CN" altLang="en-US" sz="2800" b="1" smtClean="0">
                <a:effectLst/>
                <a:latin typeface="微软雅黑"/>
                <a:ea typeface="微软雅黑"/>
                <a:sym typeface="+mn-ea"/>
              </a:rPr>
              <a:t>顽皮、可爱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8" fill="hold" grpId="0" nodeType="clickEffect">
                                  <p:stCondLst>
                                    <p:cond delay="0"/>
                                  </p:stCondLst>
                                  <p:childTnLst>
                                    <p:set>
                                      <p:cBhvr additive="base">
                                        <p:cTn id="6" dur="500"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additive="base">
                                        <p:cTn id="9" dur="500" fill="hold"/>
                                        <p:tgtEl>
                                          <p:spTgt spid="7">
                                            <p:txEl>
                                              <p:pRg st="0" end="0"/>
                                            </p:txEl>
                                          </p:spTgt>
                                        </p:tgtEl>
                                        <p:attrNameLst>
                                          <p:attrName>ppt_w</p:attrName>
                                        </p:attrNameLst>
                                      </p:cBhvr>
                                      <p:tavLst>
                                        <p:tav tm="0">
                                          <p:val>
                                            <p:fltVal val="0"/>
                                          </p:val>
                                        </p:tav>
                                        <p:tav tm="100000">
                                          <p:val>
                                            <p:strVal val="#ppt_w"/>
                                          </p:val>
                                        </p:tav>
                                      </p:tavLst>
                                    </p:anim>
                                    <p:anim calcmode="lin" valueType="num">
                                      <p:cBhvr additive="base">
                                        <p:cTn id="10" dur="5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53"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7" presetClass="entr" presetSubtype="8" fill="hold" grpId="0" nodeType="clickEffect">
                                  <p:stCondLst>
                                    <p:cond delay="0"/>
                                  </p:stCondLst>
                                  <p:childTnLst>
                                    <p:set>
                                      <p:cBhvr additive="base">
                                        <p:cTn id="21" dur="500" fill="hold">
                                          <p:stCondLst>
                                            <p:cond delay="0"/>
                                          </p:stCondLst>
                                        </p:cTn>
                                        <p:tgtEl>
                                          <p:spTgt spid="7">
                                            <p:txEl>
                                              <p:pRg st="1" end="1"/>
                                            </p:txEl>
                                          </p:spTgt>
                                        </p:tgtEl>
                                        <p:attrNameLst>
                                          <p:attrName>style.visibility</p:attrName>
                                        </p:attrNameLst>
                                      </p:cBhvr>
                                      <p:to>
                                        <p:strVal val="visible"/>
                                      </p:to>
                                    </p:set>
                                    <p:anim calcmode="lin" valueType="num">
                                      <p:cBhvr additive="base">
                                        <p:cTn id="22" dur="500" fill="hold"/>
                                        <p:tgtEl>
                                          <p:spTgt spid="7">
                                            <p:txEl>
                                              <p:pRg st="1" end="1"/>
                                            </p:txEl>
                                          </p:spTgt>
                                        </p:tgtEl>
                                        <p:attrNameLst>
                                          <p:attrName>ppt_x</p:attrName>
                                        </p:attrNameLst>
                                      </p:cBhvr>
                                      <p:tavLst>
                                        <p:tav tm="0">
                                          <p:val>
                                            <p:strVal val="#ppt_x-#ppt_w/2"/>
                                          </p:val>
                                        </p:tav>
                                        <p:tav tm="100000">
                                          <p:val>
                                            <p:strVal val="#ppt_x"/>
                                          </p:val>
                                        </p:tav>
                                      </p:tavLst>
                                    </p:anim>
                                    <p:anim calcmode="lin" valueType="num">
                                      <p:cBhvr additive="base">
                                        <p:cTn id="23"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additive="base">
                                        <p:cTn id="24" dur="500" fill="hold"/>
                                        <p:tgtEl>
                                          <p:spTgt spid="7">
                                            <p:txEl>
                                              <p:pRg st="1" end="1"/>
                                            </p:txEl>
                                          </p:spTgt>
                                        </p:tgtEl>
                                        <p:attrNameLst>
                                          <p:attrName>ppt_w</p:attrName>
                                        </p:attrNameLst>
                                      </p:cBhvr>
                                      <p:tavLst>
                                        <p:tav tm="0">
                                          <p:val>
                                            <p:fltVal val="0"/>
                                          </p:val>
                                        </p:tav>
                                        <p:tav tm="100000">
                                          <p:val>
                                            <p:strVal val="#ppt_w"/>
                                          </p:val>
                                        </p:tav>
                                      </p:tavLst>
                                    </p:anim>
                                    <p:anim calcmode="lin" valueType="num">
                                      <p:cBhvr additive="base">
                                        <p:cTn id="25" dur="500" fill="hold"/>
                                        <p:tgtEl>
                                          <p:spTgt spid="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53"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7" presetClass="entr" presetSubtype="8" fill="hold" grpId="0" nodeType="clickEffect">
                                  <p:stCondLst>
                                    <p:cond delay="0"/>
                                  </p:stCondLst>
                                  <p:childTnLst>
                                    <p:set>
                                      <p:cBhvr additive="base">
                                        <p:cTn id="36" dur="500" fill="hold">
                                          <p:stCondLst>
                                            <p:cond delay="0"/>
                                          </p:stCondLst>
                                        </p:cTn>
                                        <p:tgtEl>
                                          <p:spTgt spid="7">
                                            <p:txEl>
                                              <p:pRg st="2" end="2"/>
                                            </p:txEl>
                                          </p:spTgt>
                                        </p:tgtEl>
                                        <p:attrNameLst>
                                          <p:attrName>style.visibility</p:attrName>
                                        </p:attrNameLst>
                                      </p:cBhvr>
                                      <p:to>
                                        <p:strVal val="visible"/>
                                      </p:to>
                                    </p:set>
                                    <p:anim calcmode="lin" valueType="num">
                                      <p:cBhvr additive="base">
                                        <p:cTn id="37" dur="500" fill="hold"/>
                                        <p:tgtEl>
                                          <p:spTgt spid="7">
                                            <p:txEl>
                                              <p:pRg st="2" end="2"/>
                                            </p:txEl>
                                          </p:spTgt>
                                        </p:tgtEl>
                                        <p:attrNameLst>
                                          <p:attrName>ppt_x</p:attrName>
                                        </p:attrNameLst>
                                      </p:cBhvr>
                                      <p:tavLst>
                                        <p:tav tm="0">
                                          <p:val>
                                            <p:strVal val="#ppt_x-#ppt_w/2"/>
                                          </p:val>
                                        </p:tav>
                                        <p:tav tm="100000">
                                          <p:val>
                                            <p:strVal val="#ppt_x"/>
                                          </p:val>
                                        </p:tav>
                                      </p:tavLst>
                                    </p:anim>
                                    <p:anim calcmode="lin" valueType="num">
                                      <p:cBhvr additive="base">
                                        <p:cTn id="38"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additive="base">
                                        <p:cTn id="39" dur="500" fill="hold"/>
                                        <p:tgtEl>
                                          <p:spTgt spid="7">
                                            <p:txEl>
                                              <p:pRg st="2" end="2"/>
                                            </p:txEl>
                                          </p:spTgt>
                                        </p:tgtEl>
                                        <p:attrNameLst>
                                          <p:attrName>ppt_w</p:attrName>
                                        </p:attrNameLst>
                                      </p:cBhvr>
                                      <p:tavLst>
                                        <p:tav tm="0">
                                          <p:val>
                                            <p:fltVal val="0"/>
                                          </p:val>
                                        </p:tav>
                                        <p:tav tm="100000">
                                          <p:val>
                                            <p:strVal val="#ppt_w"/>
                                          </p:val>
                                        </p:tav>
                                      </p:tavLst>
                                    </p:anim>
                                    <p:anim calcmode="lin" valueType="num">
                                      <p:cBhvr additive="base">
                                        <p:cTn id="40" dur="500" fill="hold"/>
                                        <p:tgtEl>
                                          <p:spTgt spid="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53"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7" presetClass="entr" presetSubtype="8" fill="hold" grpId="0" nodeType="clickEffect">
                                  <p:stCondLst>
                                    <p:cond delay="0"/>
                                  </p:stCondLst>
                                  <p:childTnLst>
                                    <p:set>
                                      <p:cBhvr additive="base">
                                        <p:cTn id="51" dur="500" fill="hold">
                                          <p:stCondLst>
                                            <p:cond delay="0"/>
                                          </p:stCondLst>
                                        </p:cTn>
                                        <p:tgtEl>
                                          <p:spTgt spid="7">
                                            <p:txEl>
                                              <p:pRg st="3" end="3"/>
                                            </p:txEl>
                                          </p:spTgt>
                                        </p:tgtEl>
                                        <p:attrNameLst>
                                          <p:attrName>style.visibility</p:attrName>
                                        </p:attrNameLst>
                                      </p:cBhvr>
                                      <p:to>
                                        <p:strVal val="visible"/>
                                      </p:to>
                                    </p:set>
                                    <p:anim calcmode="lin" valueType="num">
                                      <p:cBhvr additive="base">
                                        <p:cTn id="52" dur="500" fill="hold"/>
                                        <p:tgtEl>
                                          <p:spTgt spid="7">
                                            <p:txEl>
                                              <p:pRg st="3" end="3"/>
                                            </p:txEl>
                                          </p:spTgt>
                                        </p:tgtEl>
                                        <p:attrNameLst>
                                          <p:attrName>ppt_x</p:attrName>
                                        </p:attrNameLst>
                                      </p:cBhvr>
                                      <p:tavLst>
                                        <p:tav tm="0">
                                          <p:val>
                                            <p:strVal val="#ppt_x-#ppt_w/2"/>
                                          </p:val>
                                        </p:tav>
                                        <p:tav tm="100000">
                                          <p:val>
                                            <p:strVal val="#ppt_x"/>
                                          </p:val>
                                        </p:tav>
                                      </p:tavLst>
                                    </p:anim>
                                    <p:anim calcmode="lin" valueType="num">
                                      <p:cBhvr additive="base">
                                        <p:cTn id="53"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additive="base">
                                        <p:cTn id="54" dur="500" fill="hold"/>
                                        <p:tgtEl>
                                          <p:spTgt spid="7">
                                            <p:txEl>
                                              <p:pRg st="3" end="3"/>
                                            </p:txEl>
                                          </p:spTgt>
                                        </p:tgtEl>
                                        <p:attrNameLst>
                                          <p:attrName>ppt_w</p:attrName>
                                        </p:attrNameLst>
                                      </p:cBhvr>
                                      <p:tavLst>
                                        <p:tav tm="0">
                                          <p:val>
                                            <p:fltVal val="0"/>
                                          </p:val>
                                        </p:tav>
                                        <p:tav tm="100000">
                                          <p:val>
                                            <p:strVal val="#ppt_w"/>
                                          </p:val>
                                        </p:tav>
                                      </p:tavLst>
                                    </p:anim>
                                    <p:anim calcmode="lin" valueType="num">
                                      <p:cBhvr additive="base">
                                        <p:cTn id="55" dur="500" fill="hold"/>
                                        <p:tgtEl>
                                          <p:spTgt spid="7">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8" name="文本框 15364"/>
          <p:cNvSpPr txBox="1">
            <a:spLocks noChangeArrowheads="1"/>
          </p:cNvSpPr>
          <p:nvPr/>
        </p:nvSpPr>
        <p:spPr bwMode="auto">
          <a:xfrm>
            <a:off x="753110" y="1754505"/>
            <a:ext cx="10907395" cy="400939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l" eaLnBrk="1" hangingPunct="1">
              <a:lnSpc>
                <a:spcPct val="130000"/>
              </a:lnSpc>
              <a:spcBef>
                <a:spcPct val="0"/>
              </a:spcBef>
              <a:spcAft>
                <a:spcPct val="0"/>
              </a:spcAft>
              <a:buClr>
                <a:srgbClr val="FF0000"/>
              </a:buClr>
              <a:buSzTx/>
              <a:buFont typeface="Wingdings" panose="05000000000000000000" pitchFamily="2" charset="2"/>
              <a:defRPr/>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念着书，一听见篱笆外柳树梢上莺啼燕啭，就想嘬着嘴唇学鸟叫，念书跑了调儿；一听见门外过往行船的纤歌声，心里就七上八下，想跑出去看一看，念书走了神儿。</a:t>
            </a:r>
          </a:p>
          <a:p>
            <a:pPr lvl="0" algn="l" eaLnBrk="1" hangingPunct="1">
              <a:lnSpc>
                <a:spcPct val="130000"/>
              </a:lnSpc>
              <a:spcBef>
                <a:spcPct val="0"/>
              </a:spcBef>
              <a:spcAft>
                <a:spcPct val="0"/>
              </a:spcAft>
              <a:buClr>
                <a:srgbClr val="FF0000"/>
              </a:buClr>
              <a:buSzTx/>
              <a:buFont typeface="Wingdings" panose="05000000000000000000" pitchFamily="2" charset="2"/>
              <a:defRPr/>
            </a:pPr>
            <a:r>
              <a:rPr lang="zh-CN" altLang="en-US" sz="28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何大学问一走，何满子就像野马摘了笼头；天不亮，头顶着星星，脚蹚着</a:t>
            </a:r>
            <a:r>
              <a:rPr lang="zh-CN" altLang="en-US" sz="2800" b="1" smtClean="0">
                <a:ln>
                  <a:noFill/>
                </a:ln>
                <a:solidFill>
                  <a:schemeClr val="tx1"/>
                </a:solidFill>
                <a:latin typeface="Times New Roman" panose="02020603050405020304" charset="0"/>
                <a:ea typeface="楷体" panose="02010609060101010101" pitchFamily="49" charset="-122"/>
                <a:cs typeface="Times New Roman" panose="02020603050405020304" charset="0"/>
                <a:sym typeface="+mn-ea"/>
              </a:rPr>
              <a:t>露水，从家里溜出去，逃开了学。（23</a:t>
            </a:r>
            <a:r>
              <a:rPr lang="en-US" altLang="zh-CN" sz="2800" b="1" smtClean="0">
                <a:ln>
                  <a:noFill/>
                </a:ln>
                <a:solidFill>
                  <a:schemeClr val="tx1"/>
                </a:solidFill>
                <a:latin typeface="Times New Roman" panose="02020603050405020304" charset="0"/>
                <a:ea typeface="楷体" panose="02010609060101010101" pitchFamily="49" charset="-122"/>
                <a:cs typeface="Times New Roman" panose="02020603050405020304" charset="0"/>
                <a:sym typeface="+mn-ea"/>
              </a:rPr>
              <a:t>—</a:t>
            </a:r>
            <a:r>
              <a:rPr lang="zh-CN" altLang="en-US" sz="2800" b="1" smtClean="0">
                <a:ln>
                  <a:noFill/>
                </a:ln>
                <a:solidFill>
                  <a:schemeClr val="tx1"/>
                </a:solidFill>
                <a:latin typeface="Times New Roman" panose="02020603050405020304" charset="0"/>
                <a:ea typeface="楷体" panose="02010609060101010101" pitchFamily="49" charset="-122"/>
                <a:cs typeface="Times New Roman" panose="02020603050405020304" charset="0"/>
                <a:sym typeface="+mn-ea"/>
              </a:rPr>
              <a:t>24）</a:t>
            </a:r>
          </a:p>
          <a:p>
            <a:pPr lvl="0" algn="l" eaLnBrk="1" hangingPunct="1">
              <a:lnSpc>
                <a:spcPct val="130000"/>
              </a:lnSpc>
              <a:spcBef>
                <a:spcPct val="0"/>
              </a:spcBef>
              <a:spcAft>
                <a:spcPct val="0"/>
              </a:spcAft>
              <a:buClr>
                <a:srgbClr val="FF0000"/>
              </a:buClr>
              <a:buSzTx/>
              <a:buFont typeface="Wingdings" panose="05000000000000000000" pitchFamily="2" charset="2"/>
              <a:defRPr/>
            </a:pPr>
            <a:endParaRPr lang="zh-CN" altLang="en-US" sz="28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eaLnBrk="1" hangingPunct="1">
              <a:lnSpc>
                <a:spcPct val="130000"/>
              </a:lnSpc>
              <a:spcBef>
                <a:spcPct val="0"/>
              </a:spcBef>
              <a:spcAft>
                <a:spcPct val="0"/>
              </a:spcAft>
              <a:buClr>
                <a:srgbClr val="FF0000"/>
              </a:buClr>
              <a:buSzTx/>
              <a:buFont typeface="Wingdings" panose="05000000000000000000" pitchFamily="2" charset="2"/>
              <a:defRPr/>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ln>
                  <a:noFill/>
                </a:ln>
                <a:solidFill>
                  <a:schemeClr val="tx1"/>
                </a:solidFill>
                <a:ea typeface="楷体" panose="02010609060101010101" pitchFamily="49" charset="-122"/>
                <a:sym typeface="+mn-ea"/>
              </a:rPr>
              <a:t>原来爷爷坐了牢，还险些扔了命，何满子心疼起爷爷来了。</a:t>
            </a:r>
          </a:p>
        </p:txBody>
      </p:sp>
      <p:sp>
        <p:nvSpPr>
          <p:cNvPr id="12" name="文本框 11"/>
          <p:cNvSpPr txBox="1"/>
          <p:nvPr/>
        </p:nvSpPr>
        <p:spPr>
          <a:xfrm>
            <a:off x="9076055" y="4179570"/>
            <a:ext cx="2051050" cy="578444"/>
          </a:xfrm>
          <a:prstGeom prst="roundRect">
            <a:avLst/>
          </a:prstGeom>
          <a:solidFill>
            <a:srgbClr val="F4B2B2"/>
          </a:solidFill>
        </p:spPr>
        <p:txBody>
          <a:bodyPr wrap="square" rtlCol="0" anchor="t">
            <a:spAutoFit/>
          </a:bodyPr>
          <a:lstStyle/>
          <a:p>
            <a:pPr lvl="0" algn="l">
              <a:buClrTx/>
              <a:buSzTx/>
              <a:buFontTx/>
            </a:pPr>
            <a:r>
              <a:rPr lang="zh-CN" altLang="en-US" sz="2800" b="1" smtClean="0">
                <a:effectLst/>
                <a:latin typeface="微软雅黑"/>
                <a:ea typeface="微软雅黑"/>
                <a:sym typeface="+mn-ea"/>
              </a:rPr>
              <a:t>贪玩、淘气</a:t>
            </a:r>
          </a:p>
        </p:txBody>
      </p:sp>
      <p:sp>
        <p:nvSpPr>
          <p:cNvPr id="13" name="文本框 12"/>
          <p:cNvSpPr txBox="1"/>
          <p:nvPr/>
        </p:nvSpPr>
        <p:spPr>
          <a:xfrm>
            <a:off x="8365490" y="5763895"/>
            <a:ext cx="1042035" cy="578444"/>
          </a:xfrm>
          <a:prstGeom prst="roundRect">
            <a:avLst/>
          </a:prstGeom>
          <a:solidFill>
            <a:srgbClr val="F4B2B2"/>
          </a:solidFill>
        </p:spPr>
        <p:txBody>
          <a:bodyPr wrap="square" rtlCol="0" anchor="t">
            <a:spAutoFit/>
          </a:bodyPr>
          <a:lstStyle/>
          <a:p>
            <a:pPr lvl="0" algn="l">
              <a:buClrTx/>
              <a:buSzTx/>
              <a:buFontTx/>
            </a:pPr>
            <a:r>
              <a:rPr lang="zh-CN" altLang="en-US" sz="2800" b="1" smtClean="0">
                <a:effectLst/>
                <a:latin typeface="微软雅黑"/>
                <a:ea typeface="微软雅黑"/>
                <a:sym typeface="+mn-ea"/>
              </a:rPr>
              <a:t>孝顺</a:t>
            </a:r>
          </a:p>
        </p:txBody>
      </p:sp>
      <p:sp>
        <p:nvSpPr>
          <p:cNvPr id="10" name="矩形 9"/>
          <p:cNvSpPr>
            <a:spLocks noChangeArrowheads="1"/>
          </p:cNvSpPr>
          <p:nvPr/>
        </p:nvSpPr>
        <p:spPr bwMode="auto">
          <a:xfrm>
            <a:off x="2190841" y="819345"/>
            <a:ext cx="80072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a:solidFill>
                  <a:schemeClr val="tx1"/>
                </a:solidFill>
                <a:latin typeface="微软雅黑"/>
                <a:ea typeface="微软雅黑"/>
              </a:rPr>
              <a:t>找出文中体现何满子性格特征的句子。</a:t>
            </a:r>
            <a:endParaRPr lang="en-US" altLang="zh-CN" sz="3600">
              <a:solidFill>
                <a:schemeClr val="tx1"/>
              </a:solidFill>
              <a:latin typeface="微软雅黑"/>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 calcmode="lin" valueType="num">
                                      <p:cBhvr>
                                        <p:cTn id="15" dur="500" fill="hold"/>
                                        <p:tgtEl>
                                          <p:spTgt spid="8">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8">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8">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3"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9" presetClass="entr" presetSubtype="0" accel="100000" fill="hold" nodeType="click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 calcmode="lin" valueType="num">
                                      <p:cBhvr>
                                        <p:cTn id="30" dur="500" fill="hold"/>
                                        <p:tgtEl>
                                          <p:spTgt spid="8">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8">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8">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53"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8"/>
          <p:cNvSpPr txBox="1">
            <a:spLocks noChangeArrowheads="1"/>
          </p:cNvSpPr>
          <p:nvPr>
            <p:custDataLst>
              <p:tags r:id="rId2"/>
            </p:custDataLst>
          </p:nvPr>
        </p:nvSpPr>
        <p:spPr bwMode="auto">
          <a:xfrm>
            <a:off x="799334" y="588983"/>
            <a:ext cx="7937851" cy="1106805"/>
          </a:xfrm>
          <a:prstGeom prst="rect">
            <a:avLst/>
          </a:prstGeom>
          <a:noFill/>
          <a:ln>
            <a:noFill/>
          </a:ln>
        </p:spPr>
        <p:txBody>
          <a:bodyPr wrap="square" rtlCol="0">
            <a:spAutoFit/>
          </a:bodyPr>
          <a:lstStyle>
            <a:defPPr>
              <a:defRPr lang="zh-CN"/>
            </a:defPPr>
            <a:lvl1pPr algn="dist">
              <a:defRPr sz="8800" b="1">
                <a:blipFill dpi="0" rotWithShape="1">
                  <a:blip r:embed="rId3"/>
                  <a:stretch>
                    <a:fillRect/>
                  </a:stretch>
                </a:blipFill>
              </a:defRPr>
            </a:lvl1pPr>
          </a:lstStyle>
          <a:p>
            <a:pPr algn="l"/>
            <a:r>
              <a:rPr lang="zh-CN" altLang="en-US" sz="6600" smtClean="0">
                <a:pattFill prst="pct80">
                  <a:fgClr>
                    <a:schemeClr val="accent1">
                      <a:lumMod val="60000"/>
                      <a:lumOff val="40000"/>
                    </a:schemeClr>
                  </a:fgClr>
                  <a:bgClr>
                    <a:schemeClr val="bg1"/>
                  </a:bgClr>
                </a:pattFill>
              </a:rPr>
              <a:t> </a:t>
            </a:r>
            <a:r>
              <a:rPr lang="en-US" altLang="zh-CN" sz="4400" smtClean="0">
                <a:pattFill prst="pct80">
                  <a:fgClr>
                    <a:schemeClr val="accent1">
                      <a:lumMod val="60000"/>
                      <a:lumOff val="40000"/>
                    </a:schemeClr>
                  </a:fgClr>
                  <a:bgClr>
                    <a:schemeClr val="bg1"/>
                  </a:bgClr>
                </a:pattFill>
              </a:rPr>
              <a:t>CONTENTS</a:t>
            </a:r>
            <a:r>
              <a:rPr lang="en-US" altLang="zh-CN" sz="6600" smtClean="0">
                <a:pattFill prst="pct80">
                  <a:fgClr>
                    <a:schemeClr val="accent1">
                      <a:lumMod val="60000"/>
                      <a:lumOff val="40000"/>
                    </a:schemeClr>
                  </a:fgClr>
                  <a:bgClr>
                    <a:schemeClr val="bg1"/>
                  </a:bgClr>
                </a:pattFill>
              </a:rPr>
              <a:t> </a:t>
            </a:r>
            <a:r>
              <a:rPr lang="zh-CN" altLang="en-US" sz="6600" smtClean="0">
                <a:pattFill prst="pct80">
                  <a:fgClr>
                    <a:schemeClr val="accent1">
                      <a:lumMod val="60000"/>
                      <a:lumOff val="40000"/>
                    </a:schemeClr>
                  </a:fgClr>
                  <a:bgClr>
                    <a:schemeClr val="bg1"/>
                  </a:bgClr>
                </a:pattFill>
              </a:rPr>
              <a:t>教学目录</a:t>
            </a:r>
          </a:p>
        </p:txBody>
      </p:sp>
      <p:grpSp>
        <p:nvGrpSpPr>
          <p:cNvPr id="3" name="chenying0907 1"/>
          <p:cNvGrpSpPr/>
          <p:nvPr/>
        </p:nvGrpSpPr>
        <p:grpSpPr>
          <a:xfrm>
            <a:off x="1184925" y="2106675"/>
            <a:ext cx="3285441" cy="645160"/>
            <a:chOff x="6530072" y="1583160"/>
            <a:chExt cx="3285441" cy="645160"/>
          </a:xfrm>
        </p:grpSpPr>
        <p:sp>
          <p:nvSpPr>
            <p:cNvPr id="4" name="文本框 19">
              <a:hlinkClick r:id="rId5" action="ppaction://hlinksldjump"/>
            </p:cNvPr>
            <p:cNvSpPr txBox="1">
              <a:spLocks noChangeArrowheads="1"/>
            </p:cNvSpPr>
            <p:nvPr>
              <p:custDataLst>
                <p:tags r:id="rId4"/>
              </p:custDataLst>
            </p:nvPr>
          </p:nvSpPr>
          <p:spPr bwMode="auto">
            <a:xfrm>
              <a:off x="7556018" y="158316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a:solidFill>
                    <a:srgbClr val="5F7797"/>
                  </a:solidFill>
                </a:rPr>
                <a:t>学习目标</a:t>
              </a:r>
            </a:p>
          </p:txBody>
        </p:sp>
        <p:sp>
          <p:nvSpPr>
            <p:cNvPr id="5" name="文本框 4"/>
            <p:cNvSpPr txBox="1"/>
            <p:nvPr/>
          </p:nvSpPr>
          <p:spPr>
            <a:xfrm>
              <a:off x="6530072" y="1583160"/>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01</a:t>
              </a:r>
            </a:p>
          </p:txBody>
        </p:sp>
      </p:grpSp>
      <p:grpSp>
        <p:nvGrpSpPr>
          <p:cNvPr id="6" name="chenying0907 2"/>
          <p:cNvGrpSpPr/>
          <p:nvPr/>
        </p:nvGrpSpPr>
        <p:grpSpPr>
          <a:xfrm>
            <a:off x="1184925" y="2855306"/>
            <a:ext cx="3028266" cy="645160"/>
            <a:chOff x="6530072" y="2331791"/>
            <a:chExt cx="3028266" cy="645160"/>
          </a:xfrm>
        </p:grpSpPr>
        <p:sp>
          <p:nvSpPr>
            <p:cNvPr id="7" name="文本框 20">
              <a:hlinkClick r:id="rId7" action="ppaction://hlinksldjump"/>
            </p:cNvPr>
            <p:cNvSpPr txBox="1">
              <a:spLocks noChangeArrowheads="1"/>
            </p:cNvSpPr>
            <p:nvPr>
              <p:custDataLst>
                <p:tags r:id="rId6"/>
              </p:custDataLst>
            </p:nvPr>
          </p:nvSpPr>
          <p:spPr bwMode="auto">
            <a:xfrm>
              <a:off x="7556018" y="2333356"/>
              <a:ext cx="2002320"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新知导入</a:t>
              </a:r>
            </a:p>
          </p:txBody>
        </p:sp>
        <p:sp>
          <p:nvSpPr>
            <p:cNvPr id="8" name="文本框 7"/>
            <p:cNvSpPr txBox="1"/>
            <p:nvPr/>
          </p:nvSpPr>
          <p:spPr>
            <a:xfrm>
              <a:off x="6530072" y="2331791"/>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02</a:t>
              </a:r>
            </a:p>
          </p:txBody>
        </p:sp>
      </p:grpSp>
      <p:grpSp>
        <p:nvGrpSpPr>
          <p:cNvPr id="9" name="chenying0907 3"/>
          <p:cNvGrpSpPr/>
          <p:nvPr/>
        </p:nvGrpSpPr>
        <p:grpSpPr>
          <a:xfrm>
            <a:off x="1184925" y="3603937"/>
            <a:ext cx="3285441" cy="645160"/>
            <a:chOff x="6530072" y="3080422"/>
            <a:chExt cx="3285441" cy="645160"/>
          </a:xfrm>
        </p:grpSpPr>
        <p:sp>
          <p:nvSpPr>
            <p:cNvPr id="10" name="文本框 21">
              <a:hlinkClick r:id="rId9" action="ppaction://hlinksldjump"/>
            </p:cNvPr>
            <p:cNvSpPr txBox="1">
              <a:spLocks noChangeArrowheads="1"/>
            </p:cNvSpPr>
            <p:nvPr>
              <p:custDataLst>
                <p:tags r:id="rId8"/>
              </p:custDataLst>
            </p:nvPr>
          </p:nvSpPr>
          <p:spPr bwMode="auto">
            <a:xfrm>
              <a:off x="7556018" y="308355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助学资料</a:t>
              </a:r>
            </a:p>
          </p:txBody>
        </p:sp>
        <p:sp>
          <p:nvSpPr>
            <p:cNvPr id="11" name="文本框 10"/>
            <p:cNvSpPr txBox="1"/>
            <p:nvPr/>
          </p:nvSpPr>
          <p:spPr>
            <a:xfrm>
              <a:off x="6530072" y="3080422"/>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03</a:t>
              </a:r>
            </a:p>
          </p:txBody>
        </p:sp>
      </p:grpSp>
      <p:grpSp>
        <p:nvGrpSpPr>
          <p:cNvPr id="12" name="chenying0907 4"/>
          <p:cNvGrpSpPr/>
          <p:nvPr/>
        </p:nvGrpSpPr>
        <p:grpSpPr>
          <a:xfrm>
            <a:off x="1184925" y="4352568"/>
            <a:ext cx="3285441" cy="645160"/>
            <a:chOff x="6530072" y="3829053"/>
            <a:chExt cx="3285441" cy="645160"/>
          </a:xfrm>
        </p:grpSpPr>
        <p:sp>
          <p:nvSpPr>
            <p:cNvPr id="13" name="文本框 22">
              <a:hlinkClick r:id="rId11" action="ppaction://hlinksldjump"/>
            </p:cNvPr>
            <p:cNvSpPr txBox="1">
              <a:spLocks noChangeArrowheads="1"/>
            </p:cNvSpPr>
            <p:nvPr>
              <p:custDataLst>
                <p:tags r:id="rId10"/>
              </p:custDataLst>
            </p:nvPr>
          </p:nvSpPr>
          <p:spPr bwMode="auto">
            <a:xfrm>
              <a:off x="7556018" y="383374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预习思考</a:t>
              </a:r>
            </a:p>
          </p:txBody>
        </p:sp>
        <p:sp>
          <p:nvSpPr>
            <p:cNvPr id="14" name="文本框 13"/>
            <p:cNvSpPr txBox="1"/>
            <p:nvPr/>
          </p:nvSpPr>
          <p:spPr>
            <a:xfrm>
              <a:off x="6530072" y="3829053"/>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04</a:t>
              </a:r>
            </a:p>
          </p:txBody>
        </p:sp>
      </p:grpSp>
      <p:grpSp>
        <p:nvGrpSpPr>
          <p:cNvPr id="22" name="chenying0907 5"/>
          <p:cNvGrpSpPr/>
          <p:nvPr/>
        </p:nvGrpSpPr>
        <p:grpSpPr>
          <a:xfrm>
            <a:off x="4933951" y="2106674"/>
            <a:ext cx="3285441" cy="645160"/>
            <a:chOff x="6530072" y="4577684"/>
            <a:chExt cx="3285441" cy="645160"/>
          </a:xfrm>
        </p:grpSpPr>
        <p:sp>
          <p:nvSpPr>
            <p:cNvPr id="23" name="文本框 22">
              <a:hlinkClick r:id="rId13" action="ppaction://hlinksldjump"/>
            </p:cNvPr>
            <p:cNvSpPr txBox="1">
              <a:spLocks noChangeArrowheads="1"/>
            </p:cNvSpPr>
            <p:nvPr>
              <p:custDataLst>
                <p:tags r:id="rId12"/>
              </p:custDataLst>
            </p:nvPr>
          </p:nvSpPr>
          <p:spPr bwMode="auto">
            <a:xfrm>
              <a:off x="7556018" y="458394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a:solidFill>
                    <a:srgbClr val="5F7797"/>
                  </a:solidFill>
                </a:rPr>
                <a:t>初读课文</a:t>
              </a:r>
            </a:p>
          </p:txBody>
        </p:sp>
        <p:sp>
          <p:nvSpPr>
            <p:cNvPr id="24" name="文本框 23"/>
            <p:cNvSpPr txBox="1"/>
            <p:nvPr/>
          </p:nvSpPr>
          <p:spPr>
            <a:xfrm>
              <a:off x="6530072" y="4577684"/>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05</a:t>
              </a:r>
            </a:p>
          </p:txBody>
        </p:sp>
      </p:grpSp>
      <p:grpSp>
        <p:nvGrpSpPr>
          <p:cNvPr id="25" name="chenying0907 6"/>
          <p:cNvGrpSpPr/>
          <p:nvPr/>
        </p:nvGrpSpPr>
        <p:grpSpPr>
          <a:xfrm>
            <a:off x="4933951" y="2823746"/>
            <a:ext cx="3285441" cy="645160"/>
            <a:chOff x="6530072" y="5326317"/>
            <a:chExt cx="3285441" cy="645160"/>
          </a:xfrm>
        </p:grpSpPr>
        <p:sp>
          <p:nvSpPr>
            <p:cNvPr id="26" name="文本框 22">
              <a:hlinkClick r:id="rId15" action="ppaction://hlinksldjump"/>
            </p:cNvPr>
            <p:cNvSpPr txBox="1">
              <a:spLocks noChangeArrowheads="1"/>
            </p:cNvSpPr>
            <p:nvPr>
              <p:custDataLst>
                <p:tags r:id="rId14"/>
              </p:custDataLst>
            </p:nvPr>
          </p:nvSpPr>
          <p:spPr bwMode="auto">
            <a:xfrm>
              <a:off x="7556018" y="533413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精读课文</a:t>
              </a:r>
            </a:p>
          </p:txBody>
        </p:sp>
        <p:sp>
          <p:nvSpPr>
            <p:cNvPr id="27" name="文本框 26"/>
            <p:cNvSpPr txBox="1"/>
            <p:nvPr/>
          </p:nvSpPr>
          <p:spPr>
            <a:xfrm>
              <a:off x="6530072" y="5326317"/>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06</a:t>
              </a:r>
            </a:p>
          </p:txBody>
        </p:sp>
      </p:grpSp>
      <p:grpSp>
        <p:nvGrpSpPr>
          <p:cNvPr id="28" name="chenying0907 6"/>
          <p:cNvGrpSpPr/>
          <p:nvPr/>
        </p:nvGrpSpPr>
        <p:grpSpPr>
          <a:xfrm>
            <a:off x="4933951" y="3603936"/>
            <a:ext cx="3285441" cy="645160"/>
            <a:chOff x="6530072" y="5326317"/>
            <a:chExt cx="3285441" cy="645160"/>
          </a:xfrm>
        </p:grpSpPr>
        <p:sp>
          <p:nvSpPr>
            <p:cNvPr id="29" name="文本框 22">
              <a:hlinkClick r:id="rId17" action="ppaction://hlinksldjump"/>
            </p:cNvPr>
            <p:cNvSpPr txBox="1">
              <a:spLocks noChangeArrowheads="1"/>
            </p:cNvSpPr>
            <p:nvPr>
              <p:custDataLst>
                <p:tags r:id="rId16"/>
              </p:custDataLst>
            </p:nvPr>
          </p:nvSpPr>
          <p:spPr bwMode="auto">
            <a:xfrm>
              <a:off x="7556018" y="533413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跟踪检测</a:t>
              </a:r>
            </a:p>
          </p:txBody>
        </p:sp>
        <p:sp>
          <p:nvSpPr>
            <p:cNvPr id="30" name="文本框 29"/>
            <p:cNvSpPr txBox="1"/>
            <p:nvPr/>
          </p:nvSpPr>
          <p:spPr>
            <a:xfrm>
              <a:off x="6530072" y="5326317"/>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smtClean="0">
                  <a:solidFill>
                    <a:srgbClr val="5F7797"/>
                  </a:solidFill>
                </a:rPr>
                <a:t>07</a:t>
              </a: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2110" name="标题 2109"/>
          <p:cNvSpPr txBox="1"/>
          <p:nvPr/>
        </p:nvSpPr>
        <p:spPr bwMode="auto">
          <a:xfrm>
            <a:off x="3015615" y="1295805"/>
            <a:ext cx="6160770" cy="645160"/>
          </a:xfrm>
          <a:prstGeom prst="rect">
            <a:avLst/>
          </a:prstGeom>
          <a:noFill/>
        </p:spPr>
        <p:txBody>
          <a:bodyPr wrap="square" lIns="91440" tIns="45720" rIns="91440" bIns="45720" rtlCol="0" anchor="t">
            <a:spAutoFit/>
          </a:bodyPr>
          <a:lstStyle/>
          <a:p>
            <a:pPr lvl="0" algn="l">
              <a:buClrTx/>
              <a:buSzTx/>
              <a:buFontTx/>
            </a:pPr>
            <a:r>
              <a:rPr lang="zh-CN" altLang="en-US" sz="3600" smtClean="0">
                <a:sym typeface="+mn-ea"/>
              </a:rPr>
              <a:t>何满子在文章中起什么作用？</a:t>
            </a:r>
          </a:p>
        </p:txBody>
      </p:sp>
      <p:sp>
        <p:nvSpPr>
          <p:cNvPr id="2111" name="文本占位符 2110"/>
          <p:cNvSpPr/>
          <p:nvPr/>
        </p:nvSpPr>
        <p:spPr bwMode="auto">
          <a:xfrm>
            <a:off x="664685" y="2788977"/>
            <a:ext cx="10862630" cy="2475721"/>
          </a:xfrm>
          <a:prstGeom prst="flowChartTerminator">
            <a:avLst/>
          </a:prstGeom>
          <a:solidFill>
            <a:schemeClr val="accent1">
              <a:lumMod val="20000"/>
              <a:lumOff val="80000"/>
            </a:schemeClr>
          </a:solidFill>
          <a:ln>
            <a:noFill/>
          </a:ln>
        </p:spPr>
        <p:txBody>
          <a:bodyPr wrap="square">
            <a:spAutoFit/>
          </a:bodyPr>
          <a:lstStyle>
            <a:lvl1pPr marL="342900" lvl="0" indent="-342900" algn="l" defTabSz="914400" rtl="0" eaLnBrk="1" fontAlgn="base" hangingPunct="1">
              <a:lnSpc>
                <a:spcPct val="100000"/>
              </a:lnSpc>
              <a:spcBef>
                <a:spcPct val="20000"/>
              </a:spcBef>
              <a:spcAft>
                <a:spcPct val="0"/>
              </a:spcAft>
              <a:buClrTx/>
              <a:buSzTx/>
              <a:buFontTx/>
              <a:defRPr sz="2800" b="0" i="0" u="none">
                <a:solidFill>
                  <a:schemeClr val="tx1"/>
                </a:solidFill>
                <a:latin typeface="Arial"/>
                <a:ea typeface="宋体" panose="02010600030101010101" pitchFamily="2" charset="-122"/>
              </a:defRPr>
            </a:lvl1pPr>
            <a:lvl2pPr marL="742950" lvl="1" indent="-285750" algn="l" defTabSz="914400" rtl="0" eaLnBrk="1" fontAlgn="base" hangingPunct="1">
              <a:lnSpc>
                <a:spcPct val="100000"/>
              </a:lnSpc>
              <a:spcBef>
                <a:spcPct val="20000"/>
              </a:spcBef>
              <a:spcAft>
                <a:spcPct val="0"/>
              </a:spcAft>
              <a:buClrTx/>
              <a:buSzTx/>
              <a:buFontTx/>
              <a:defRPr sz="2400" b="0" i="0" u="none">
                <a:solidFill>
                  <a:schemeClr val="tx1"/>
                </a:solidFill>
                <a:latin typeface="Arial"/>
                <a:ea typeface="宋体" panose="02010600030101010101" pitchFamily="2" charset="-122"/>
              </a:defRPr>
            </a:lvl2pPr>
            <a:lvl3pPr marL="1143000" lvl="2" indent="-228600" algn="l" defTabSz="914400" rtl="0" eaLnBrk="1" fontAlgn="base" hangingPunct="1">
              <a:lnSpc>
                <a:spcPct val="100000"/>
              </a:lnSpc>
              <a:spcBef>
                <a:spcPct val="20000"/>
              </a:spcBef>
              <a:spcAft>
                <a:spcPct val="0"/>
              </a:spcAft>
              <a:buClrTx/>
              <a:buSzTx/>
              <a:buFontTx/>
              <a:defRPr sz="2000" b="0" i="0" u="none">
                <a:solidFill>
                  <a:schemeClr val="tx1"/>
                </a:solidFill>
                <a:latin typeface="Arial"/>
                <a:ea typeface="宋体" panose="02010600030101010101" pitchFamily="2" charset="-122"/>
              </a:defRPr>
            </a:lvl3pPr>
            <a:lvl4pPr marL="1600200" lvl="3" indent="-228600" algn="l" defTabSz="914400" rtl="0" eaLnBrk="1" fontAlgn="base" hangingPunct="1">
              <a:lnSpc>
                <a:spcPct val="100000"/>
              </a:lnSpc>
              <a:spcBef>
                <a:spcPct val="20000"/>
              </a:spcBef>
              <a:spcAft>
                <a:spcPct val="0"/>
              </a:spcAft>
              <a:buClrTx/>
              <a:buSzTx/>
              <a:buFontTx/>
              <a:defRPr sz="1800" b="0" i="0" u="none">
                <a:solidFill>
                  <a:schemeClr val="tx1"/>
                </a:solidFill>
                <a:latin typeface="Arial"/>
                <a:ea typeface="宋体" panose="02010600030101010101" pitchFamily="2" charset="-122"/>
              </a:defRPr>
            </a:lvl4pPr>
            <a:lvl5pPr marL="2057400" lvl="4" indent="-228600" algn="l" defTabSz="914400" rtl="0" eaLnBrk="1" fontAlgn="base" hangingPunct="1">
              <a:lnSpc>
                <a:spcPct val="100000"/>
              </a:lnSpc>
              <a:spcBef>
                <a:spcPct val="20000"/>
              </a:spcBef>
              <a:spcAft>
                <a:spcPct val="0"/>
              </a:spcAft>
              <a:buClrTx/>
              <a:buSzTx/>
              <a:buFontTx/>
              <a:defRPr sz="1800" b="0" i="0" u="none">
                <a:solidFill>
                  <a:schemeClr val="tx1"/>
                </a:solidFill>
                <a:latin typeface="Arial"/>
                <a:ea typeface="宋体" panose="02010600030101010101" pitchFamily="2" charset="-122"/>
              </a:defRPr>
            </a:lvl5pPr>
          </a:lstStyle>
          <a:p>
            <a:pPr marL="0" lvl="0" algn="l" fontAlgn="auto">
              <a:lnSpc>
                <a:spcPct val="150000"/>
              </a:lnSpc>
              <a:buSzTx/>
            </a:pP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他是小说的</a:t>
            </a:r>
            <a:r>
              <a:rPr lang="zh-CN" altLang="en-US" sz="3600" b="1">
                <a:solidFill>
                  <a:srgbClr val="E04236"/>
                </a:solidFill>
                <a:latin typeface="楷体" panose="02010609060101010101" pitchFamily="49" charset="-122"/>
                <a:ea typeface="楷体" panose="02010609060101010101" pitchFamily="49" charset="-122"/>
                <a:cs typeface="楷体" panose="02010609060101010101" pitchFamily="49" charset="-122"/>
                <a:sym typeface="+mn-ea"/>
              </a:rPr>
              <a:t>主要线索人物</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，作者通过这样一个机灵顽皮、充满稚气的孩子的眼睛，串起整个故事。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1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2111"/>
                                        </p:tgtEl>
                                        <p:attrNameLst>
                                          <p:attrName>style.visibility</p:attrName>
                                        </p:attrNameLst>
                                      </p:cBhvr>
                                      <p:to>
                                        <p:strVal val="visible"/>
                                      </p:to>
                                    </p:set>
                                    <p:anim calcmode="lin" valueType="num">
                                      <p:cBhvr>
                                        <p:cTn id="11" dur="500" fill="hold"/>
                                        <p:tgtEl>
                                          <p:spTgt spid="2111"/>
                                        </p:tgtEl>
                                        <p:attrNameLst>
                                          <p:attrName>ppt_w</p:attrName>
                                        </p:attrNameLst>
                                      </p:cBhvr>
                                      <p:tavLst>
                                        <p:tav tm="0">
                                          <p:val>
                                            <p:fltVal val="0"/>
                                          </p:val>
                                        </p:tav>
                                        <p:tav tm="100000">
                                          <p:val>
                                            <p:strVal val="#ppt_w"/>
                                          </p:val>
                                        </p:tav>
                                      </p:tavLst>
                                    </p:anim>
                                    <p:anim calcmode="lin" valueType="num">
                                      <p:cBhvr>
                                        <p:cTn id="12" dur="500" fill="hold"/>
                                        <p:tgtEl>
                                          <p:spTgt spid="2111"/>
                                        </p:tgtEl>
                                        <p:attrNameLst>
                                          <p:attrName>ppt_h</p:attrName>
                                        </p:attrNameLst>
                                      </p:cBhvr>
                                      <p:tavLst>
                                        <p:tav tm="0">
                                          <p:val>
                                            <p:fltVal val="0"/>
                                          </p:val>
                                        </p:tav>
                                        <p:tav tm="100000">
                                          <p:val>
                                            <p:strVal val="#ppt_h"/>
                                          </p:val>
                                        </p:tav>
                                      </p:tavLst>
                                    </p:anim>
                                    <p:animEffect transition="in" filter="fade">
                                      <p:cBhvr>
                                        <p:cTn id="13" dur="500"/>
                                        <p:tgtEl>
                                          <p:spTgt spid="2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0" grpId="0"/>
      <p:bldP spid="211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4" name="Picture 7" descr="C:/Users/lenovo/AppData/Local/Temp/kaimatting/20200730142730/output_aiMatting_20200730142733.pngoutput_aiMatting_20200730142733"/>
          <p:cNvPicPr>
            <a:picLocks noChangeAspect="1"/>
          </p:cNvPicPr>
          <p:nvPr/>
        </p:nvPicPr>
        <p:blipFill>
          <a:blip r:embed="rId2">
            <a:clrChange>
              <a:clrFrom>
                <a:srgbClr val="FDFDFD">
                  <a:alpha val="100000"/>
                </a:srgbClr>
              </a:clrFrom>
              <a:clrTo>
                <a:srgbClr val="FDFDFD">
                  <a:alpha val="100000"/>
                  <a:alpha val="0"/>
                </a:srgbClr>
              </a:clrTo>
            </a:clrChange>
          </a:blip>
          <a:stretch>
            <a:fillRect/>
          </a:stretch>
        </p:blipFill>
        <p:spPr>
          <a:xfrm>
            <a:off x="757555" y="1806230"/>
            <a:ext cx="2773680" cy="2959735"/>
          </a:xfrm>
          <a:prstGeom prst="rect">
            <a:avLst/>
          </a:prstGeom>
          <a:noFill/>
          <a:ln w="9525">
            <a:noFill/>
          </a:ln>
        </p:spPr>
      </p:pic>
      <p:sp>
        <p:nvSpPr>
          <p:cNvPr id="9" name="文本框 8"/>
          <p:cNvSpPr txBox="1"/>
          <p:nvPr/>
        </p:nvSpPr>
        <p:spPr>
          <a:xfrm>
            <a:off x="951230" y="4973062"/>
            <a:ext cx="2774315" cy="584775"/>
          </a:xfrm>
          <a:prstGeom prst="rect">
            <a:avLst/>
          </a:prstGeom>
          <a:noFill/>
        </p:spPr>
        <p:txBody>
          <a:bodyPr wrap="square" rtlCol="0" anchor="t">
            <a:spAutoFit/>
          </a:bodyPr>
          <a:lstStyle/>
          <a:p>
            <a:pPr lvl="0" algn="l">
              <a:buClrTx/>
              <a:buSzTx/>
              <a:buFontTx/>
            </a:pPr>
            <a:r>
              <a:rPr lang="zh-CN" altLang="en-US" sz="3200" b="1" smtClean="0">
                <a:sym typeface="+mn-ea"/>
              </a:rPr>
              <a:t>一丈青大娘</a:t>
            </a:r>
          </a:p>
        </p:txBody>
      </p:sp>
      <p:sp>
        <p:nvSpPr>
          <p:cNvPr id="7" name="矩形 6"/>
          <p:cNvSpPr>
            <a:spLocks noChangeArrowheads="1"/>
          </p:cNvSpPr>
          <p:nvPr/>
        </p:nvSpPr>
        <p:spPr bwMode="auto">
          <a:xfrm>
            <a:off x="4486910" y="1425575"/>
            <a:ext cx="6985000" cy="58356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p>
            <a:pPr lvl="0" algn="l">
              <a:buClrTx/>
              <a:buSzTx/>
              <a:buFontTx/>
            </a:pPr>
            <a:r>
              <a:rPr lang="zh-CN" altLang="en-US" sz="3200">
                <a:latin typeface="微软雅黑"/>
                <a:ea typeface="微软雅黑"/>
                <a:sym typeface="+mn-ea"/>
              </a:rPr>
              <a:t>“一丈青大娘”这个外号是怎么来的？</a:t>
            </a:r>
          </a:p>
        </p:txBody>
      </p:sp>
      <p:sp>
        <p:nvSpPr>
          <p:cNvPr id="8" name="矩形 7"/>
          <p:cNvSpPr>
            <a:spLocks noChangeArrowheads="1"/>
          </p:cNvSpPr>
          <p:nvPr/>
        </p:nvSpPr>
        <p:spPr bwMode="auto">
          <a:xfrm>
            <a:off x="4084947" y="2307588"/>
            <a:ext cx="7788925" cy="3250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rPr>
              <a:t>奶奶一丈青大娘个高脚大，身强体健，性格豪爽，泼辣大胆、爱打抱不平，这种女中豪杰的形象，与《水浒》中的著名女将一丈青扈三娘颇为神似，所以得名。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500"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29" presetClass="entr" presetSubtype="0" fill="hold" grpId="0" nodeType="withEffect">
                                  <p:stCondLst>
                                    <p:cond delay="0"/>
                                  </p:stCondLst>
                                  <p:childTnLst>
                                    <p:set>
                                      <p:cBhvr>
                                        <p:cTn id="11" dur="500"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500"/>
                                        <p:tgtEl>
                                          <p:spTgt spid="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3" name="Rectangle 2"/>
          <p:cNvSpPr>
            <a:spLocks noChangeArrowheads="1"/>
          </p:cNvSpPr>
          <p:nvPr/>
        </p:nvSpPr>
        <p:spPr bwMode="auto">
          <a:xfrm>
            <a:off x="3636201" y="1019175"/>
            <a:ext cx="8196550" cy="156845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p>
            <a:pPr lvl="0" algn="l">
              <a:lnSpc>
                <a:spcPct val="150000"/>
              </a:lnSpc>
              <a:buClrTx/>
              <a:buSzTx/>
              <a:buFontTx/>
            </a:pPr>
            <a:r>
              <a:rPr lang="zh-CN" altLang="en-US" sz="3200">
                <a:latin typeface="微软雅黑"/>
                <a:ea typeface="微软雅黑"/>
                <a:sym typeface="+mn-ea"/>
              </a:rPr>
              <a:t>写一丈青大娘“一双大脚”有什么文化内涵？单单是表现她脚大吗？</a:t>
            </a:r>
          </a:p>
        </p:txBody>
      </p:sp>
      <p:sp>
        <p:nvSpPr>
          <p:cNvPr id="10" name="矩形 9"/>
          <p:cNvSpPr/>
          <p:nvPr/>
        </p:nvSpPr>
        <p:spPr bwMode="auto">
          <a:xfrm>
            <a:off x="3833870" y="2865120"/>
            <a:ext cx="7998246" cy="27482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p>
            <a:pPr lvl="0" algn="l">
              <a:lnSpc>
                <a:spcPct val="120000"/>
              </a:lnSpc>
              <a:buClrTx/>
              <a:buSzTx/>
              <a:buFontTx/>
            </a:pPr>
            <a:r>
              <a:rPr lang="en-US" altLang="zh-CN" sz="3600" b="1" err="1" smtClean="0">
                <a:latin typeface="楷体" panose="02010609060101010101" pitchFamily="49" charset="-122"/>
                <a:ea typeface="楷体" panose="02010609060101010101" pitchFamily="49" charset="-122"/>
                <a:cs typeface="楷体" panose="02010609060101010101" pitchFamily="49" charset="-122"/>
                <a:sym typeface="+mn-ea"/>
              </a:rPr>
              <a:t>    旧时封建礼法要求女子裹脚</a:t>
            </a:r>
            <a:r>
              <a:rPr lang="en-US" altLang="zh-CN" sz="3600" b="1" err="1">
                <a:latin typeface="楷体" panose="02010609060101010101" pitchFamily="49" charset="-122"/>
                <a:ea typeface="楷体" panose="02010609060101010101" pitchFamily="49" charset="-122"/>
                <a:cs typeface="楷体" panose="02010609060101010101" pitchFamily="49" charset="-122"/>
                <a:sym typeface="+mn-ea"/>
              </a:rPr>
              <a:t>，而不裹脚者，一般是有反叛精神，不受封建礼法约束的人。这和她“一丈青”的外号是一致的。</a:t>
            </a:r>
          </a:p>
        </p:txBody>
      </p:sp>
      <p:pic>
        <p:nvPicPr>
          <p:cNvPr id="7" name="Picture 7" descr="C:/Users/lenovo/AppData/Local/Temp/kaimatting/20200730142730/output_aiMatting_20200730142733.pngoutput_aiMatting_20200730142733"/>
          <p:cNvPicPr>
            <a:picLocks noChangeAspect="1"/>
          </p:cNvPicPr>
          <p:nvPr/>
        </p:nvPicPr>
        <p:blipFill>
          <a:blip r:embed="rId2">
            <a:clrChange>
              <a:clrFrom>
                <a:srgbClr val="FDFDFD">
                  <a:alpha val="100000"/>
                </a:srgbClr>
              </a:clrFrom>
              <a:clrTo>
                <a:srgbClr val="FDFDFD">
                  <a:alpha val="100000"/>
                  <a:alpha val="0"/>
                </a:srgbClr>
              </a:clrTo>
            </a:clrChange>
          </a:blip>
          <a:stretch>
            <a:fillRect/>
          </a:stretch>
        </p:blipFill>
        <p:spPr>
          <a:xfrm>
            <a:off x="757555" y="1806230"/>
            <a:ext cx="2773680" cy="2959735"/>
          </a:xfrm>
          <a:prstGeom prst="rect">
            <a:avLst/>
          </a:prstGeom>
          <a:noFill/>
          <a:ln w="9525">
            <a:noFill/>
          </a:ln>
        </p:spPr>
      </p:pic>
      <p:sp>
        <p:nvSpPr>
          <p:cNvPr id="8" name="文本框 7"/>
          <p:cNvSpPr txBox="1"/>
          <p:nvPr/>
        </p:nvSpPr>
        <p:spPr>
          <a:xfrm>
            <a:off x="908237" y="5031867"/>
            <a:ext cx="2774315" cy="584775"/>
          </a:xfrm>
          <a:prstGeom prst="rect">
            <a:avLst/>
          </a:prstGeom>
          <a:noFill/>
        </p:spPr>
        <p:txBody>
          <a:bodyPr wrap="square" rtlCol="0" anchor="t">
            <a:spAutoFit/>
          </a:bodyPr>
          <a:lstStyle/>
          <a:p>
            <a:pPr lvl="0" algn="l">
              <a:buClrTx/>
              <a:buSzTx/>
              <a:buFontTx/>
            </a:pPr>
            <a:r>
              <a:rPr lang="zh-CN" altLang="en-US" sz="3200" b="1" smtClean="0">
                <a:sym typeface="+mn-ea"/>
              </a:rPr>
              <a:t>一丈青大娘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3" name="文本框 2"/>
          <p:cNvSpPr txBox="1"/>
          <p:nvPr/>
        </p:nvSpPr>
        <p:spPr>
          <a:xfrm>
            <a:off x="3872865" y="2722880"/>
            <a:ext cx="7880350" cy="2306955"/>
          </a:xfrm>
          <a:prstGeom prst="rect">
            <a:avLst/>
          </a:prstGeom>
          <a:solidFill>
            <a:srgbClr val="000000">
              <a:alpha val="0"/>
            </a:srgbClr>
          </a:solidFill>
          <a:ln>
            <a:noFill/>
          </a:ln>
        </p:spPr>
        <p:txBody>
          <a:bodyPr wrap="square" rtlCol="0" anchor="t">
            <a:spAutoFit/>
          </a:bodyPr>
          <a:lstStyle/>
          <a:p>
            <a:pPr lvl="0" algn="l">
              <a:lnSpc>
                <a:spcPct val="120000"/>
              </a:lnSpc>
              <a:spcBef>
                <a:spcPct val="0"/>
              </a:spcBef>
              <a:spcAft>
                <a:spcPct val="0"/>
              </a:spcAft>
              <a:buClrTx/>
              <a:buSzTx/>
              <a:buFontTx/>
            </a:pPr>
            <a:r>
              <a:rPr lang="zh-CN" altLang="en-US" sz="30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大</a:t>
            </a:r>
            <a:r>
              <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高个儿，一双大脚，青铜肤色，</a:t>
            </a:r>
          </a:p>
          <a:p>
            <a:pPr lvl="0" algn="l">
              <a:lnSpc>
                <a:spcPct val="120000"/>
              </a:lnSpc>
              <a:spcBef>
                <a:spcPct val="0"/>
              </a:spcBef>
              <a:spcAft>
                <a:spcPct val="0"/>
              </a:spcAft>
              <a:buClrTx/>
              <a:buSzTx/>
              <a:buFontTx/>
            </a:pPr>
            <a:r>
              <a:rPr lang="zh-CN" altLang="en-US" sz="30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一丈青大娘有一双长满老茧的大手，种地、撑船、打鱼都是行家。</a:t>
            </a:r>
            <a:r>
              <a:rPr lang="en-US" altLang="zh-CN"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全村三十岁以下的人，都是她那一双粗大的手给接来了人间。</a:t>
            </a:r>
          </a:p>
        </p:txBody>
      </p:sp>
      <p:sp>
        <p:nvSpPr>
          <p:cNvPr id="13" name="圆角矩形 12"/>
          <p:cNvSpPr/>
          <p:nvPr/>
        </p:nvSpPr>
        <p:spPr>
          <a:xfrm>
            <a:off x="4956810" y="5403850"/>
            <a:ext cx="4740275" cy="657225"/>
          </a:xfrm>
          <a:prstGeom prst="roundRect">
            <a:avLst/>
          </a:prstGeom>
          <a:solidFill>
            <a:schemeClr val="accent6">
              <a:lumMod val="40000"/>
              <a:lumOff val="60000"/>
            </a:schemeClr>
          </a:solidFill>
          <a:ln w="9525">
            <a:noFill/>
          </a:ln>
        </p:spPr>
        <p:txBody>
          <a:bodyPr wrap="square">
            <a:noAutofit/>
          </a:bodyPr>
          <a:lstStyle/>
          <a:p>
            <a:pPr lvl="0" algn="ctr" fontAlgn="base">
              <a:lnSpc>
                <a:spcPct val="100000"/>
              </a:lnSpc>
              <a:spcBef>
                <a:spcPct val="50000"/>
              </a:spcBef>
              <a:buClrTx/>
              <a:buSzTx/>
              <a:buFontTx/>
            </a:pPr>
            <a:r>
              <a:rPr lang="en-US" altLang="zh-CN" sz="3600" b="1" err="1">
                <a:latin typeface="楷体" panose="02010609060101010101" pitchFamily="49" charset="-122"/>
                <a:ea typeface="楷体" panose="02010609060101010101" pitchFamily="49" charset="-122"/>
                <a:cs typeface="Times New Roman" panose="02020603050405020304" charset="0"/>
                <a:sym typeface="+mn-ea"/>
              </a:rPr>
              <a:t>身强力壮</a:t>
            </a:r>
            <a:r>
              <a:rPr lang="zh-CN" altLang="en-US" sz="3600" b="1">
                <a:latin typeface="楷体" panose="02010609060101010101" pitchFamily="49" charset="-122"/>
                <a:ea typeface="楷体" panose="02010609060101010101" pitchFamily="49" charset="-122"/>
                <a:cs typeface="Times New Roman" panose="02020603050405020304" charset="0"/>
                <a:sym typeface="+mn-ea"/>
              </a:rPr>
              <a:t>，勤劳能干</a:t>
            </a:r>
          </a:p>
        </p:txBody>
      </p:sp>
      <p:grpSp>
        <p:nvGrpSpPr>
          <p:cNvPr id="12" name="组合 11"/>
          <p:cNvGrpSpPr/>
          <p:nvPr/>
        </p:nvGrpSpPr>
        <p:grpSpPr>
          <a:xfrm>
            <a:off x="4250480" y="1906464"/>
            <a:ext cx="3004820" cy="679450"/>
            <a:chOff x="10809" y="8677"/>
            <a:chExt cx="4732" cy="1070"/>
          </a:xfrm>
        </p:grpSpPr>
        <p:pic>
          <p:nvPicPr>
            <p:cNvPr id="10" name="图片 9" descr="2222_副本"/>
            <p:cNvPicPr>
              <a:picLocks noChangeAspect="1"/>
            </p:cNvPicPr>
            <p:nvPr/>
          </p:nvPicPr>
          <p:blipFill>
            <a:blip r:embed="rId2"/>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外貌描写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5" name="文本框 4"/>
          <p:cNvSpPr txBox="1"/>
          <p:nvPr/>
        </p:nvSpPr>
        <p:spPr>
          <a:xfrm>
            <a:off x="654400" y="926580"/>
            <a:ext cx="11098712" cy="1274195"/>
          </a:xfrm>
          <a:prstGeom prst="rect">
            <a:avLst/>
          </a:prstGeom>
          <a:noFill/>
        </p:spPr>
        <p:txBody>
          <a:bodyPr wrap="square" rtlCol="0" anchor="t">
            <a:spAutoFit/>
          </a:bodyPr>
          <a:lstStyle/>
          <a:p>
            <a:pPr>
              <a:lnSpc>
                <a:spcPct val="120000"/>
              </a:lnSpc>
            </a:pPr>
            <a:r>
              <a:rPr lang="zh-CN" altLang="en-US" sz="3200">
                <a:solidFill>
                  <a:schemeClr val="tx1"/>
                </a:solidFill>
                <a:latin typeface="微软雅黑"/>
                <a:ea typeface="微软雅黑"/>
                <a:sym typeface="+mn-ea"/>
              </a:rPr>
              <a:t>文</a:t>
            </a:r>
            <a:r>
              <a:rPr lang="zh-CN" altLang="zh-CN" sz="3200">
                <a:solidFill>
                  <a:schemeClr val="tx1"/>
                </a:solidFill>
                <a:latin typeface="微软雅黑"/>
                <a:ea typeface="微软雅黑"/>
                <a:sym typeface="+mn-ea"/>
              </a:rPr>
              <a:t>中运用了哪些</a:t>
            </a:r>
            <a:r>
              <a:rPr lang="zh-CN" altLang="zh-CN" sz="3200">
                <a:solidFill>
                  <a:srgbClr val="FF0000"/>
                </a:solidFill>
                <a:latin typeface="微软雅黑"/>
                <a:ea typeface="微软雅黑"/>
                <a:sym typeface="+mn-ea"/>
              </a:rPr>
              <a:t>描写手法</a:t>
            </a:r>
            <a:r>
              <a:rPr lang="zh-CN" altLang="zh-CN" sz="3200">
                <a:solidFill>
                  <a:schemeClr val="tx1"/>
                </a:solidFill>
                <a:latin typeface="微软雅黑"/>
                <a:ea typeface="微软雅黑"/>
                <a:sym typeface="+mn-ea"/>
              </a:rPr>
              <a:t>塑造一丈青大娘？写出了她什么样的性格特点？</a:t>
            </a:r>
            <a:endParaRPr lang="en-US" altLang="zh-CN" sz="3200">
              <a:solidFill>
                <a:schemeClr val="tx1"/>
              </a:solidFill>
              <a:latin typeface="微软雅黑"/>
              <a:ea typeface="微软雅黑"/>
              <a:sym typeface="+mn-ea"/>
            </a:endParaRPr>
          </a:p>
        </p:txBody>
      </p:sp>
      <p:pic>
        <p:nvPicPr>
          <p:cNvPr id="14" name="Picture 7" descr="C:/Users/lenovo/AppData/Local/Temp/kaimatting/20200730142730/output_aiMatting_20200730142733.pngoutput_aiMatting_20200730142733"/>
          <p:cNvPicPr>
            <a:picLocks noChangeAspect="1"/>
          </p:cNvPicPr>
          <p:nvPr/>
        </p:nvPicPr>
        <p:blipFill>
          <a:blip r:embed="rId3">
            <a:clrChange>
              <a:clrFrom>
                <a:srgbClr val="FDFDFD">
                  <a:alpha val="100000"/>
                </a:srgbClr>
              </a:clrFrom>
              <a:clrTo>
                <a:srgbClr val="FDFDFD">
                  <a:alpha val="100000"/>
                  <a:alpha val="0"/>
                </a:srgbClr>
              </a:clrTo>
            </a:clrChange>
          </a:blip>
          <a:stretch>
            <a:fillRect/>
          </a:stretch>
        </p:blipFill>
        <p:spPr>
          <a:xfrm>
            <a:off x="881821" y="2444094"/>
            <a:ext cx="2773680" cy="2959735"/>
          </a:xfrm>
          <a:prstGeom prst="rect">
            <a:avLst/>
          </a:prstGeom>
          <a:noFill/>
          <a:ln w="9525">
            <a:noFill/>
          </a:ln>
        </p:spPr>
      </p:pic>
      <p:sp>
        <p:nvSpPr>
          <p:cNvPr id="15" name="文本框 14"/>
          <p:cNvSpPr txBox="1"/>
          <p:nvPr/>
        </p:nvSpPr>
        <p:spPr>
          <a:xfrm>
            <a:off x="970651" y="5630678"/>
            <a:ext cx="2774315" cy="584775"/>
          </a:xfrm>
          <a:prstGeom prst="rect">
            <a:avLst/>
          </a:prstGeom>
          <a:noFill/>
        </p:spPr>
        <p:txBody>
          <a:bodyPr wrap="square" rtlCol="0" anchor="t">
            <a:spAutoFit/>
          </a:bodyPr>
          <a:lstStyle/>
          <a:p>
            <a:pPr lvl="0" algn="l">
              <a:buClrTx/>
              <a:buSzTx/>
              <a:buFontTx/>
            </a:pPr>
            <a:r>
              <a:rPr lang="zh-CN" altLang="en-US" sz="3200" b="1" smtClean="0">
                <a:sym typeface="+mn-ea"/>
              </a:rPr>
              <a:t>一丈青大娘</a:t>
            </a:r>
          </a:p>
        </p:txBody>
      </p:sp>
      <p:grpSp>
        <p:nvGrpSpPr>
          <p:cNvPr id="4" name="组合 3"/>
          <p:cNvGrpSpPr/>
          <p:nvPr/>
        </p:nvGrpSpPr>
        <p:grpSpPr>
          <a:xfrm>
            <a:off x="7785525" y="1906464"/>
            <a:ext cx="3005455" cy="679450"/>
            <a:chOff x="10809" y="8677"/>
            <a:chExt cx="4733" cy="1070"/>
          </a:xfrm>
        </p:grpSpPr>
        <p:pic>
          <p:nvPicPr>
            <p:cNvPr id="6" name="图片 5" descr="2222_副本"/>
            <p:cNvPicPr>
              <a:picLocks noChangeAspect="1"/>
            </p:cNvPicPr>
            <p:nvPr/>
          </p:nvPicPr>
          <p:blipFill>
            <a:blip r:embed="rId2"/>
            <a:srcRect t="19005" b="16518"/>
            <a:stretch>
              <a:fillRect/>
            </a:stretch>
          </p:blipFill>
          <p:spPr>
            <a:xfrm>
              <a:off x="10809" y="8677"/>
              <a:ext cx="4733" cy="1070"/>
            </a:xfrm>
            <a:prstGeom prst="rect">
              <a:avLst/>
            </a:prstGeom>
          </p:spPr>
        </p:pic>
        <p:sp>
          <p:nvSpPr>
            <p:cNvPr id="7"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细节描写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6"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290">
                                          <p:stCondLst>
                                            <p:cond delay="0"/>
                                          </p:stCondLst>
                                        </p:cTn>
                                        <p:tgtEl>
                                          <p:spTgt spid="12"/>
                                        </p:tgtEl>
                                      </p:cBhvr>
                                    </p:animEffect>
                                    <p:anim calcmode="lin" valueType="num">
                                      <p:cBhvr>
                                        <p:cTn id="17"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9"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0"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1"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2" dur="13">
                                          <p:stCondLst>
                                            <p:cond delay="325"/>
                                          </p:stCondLst>
                                        </p:cTn>
                                        <p:tgtEl>
                                          <p:spTgt spid="12"/>
                                        </p:tgtEl>
                                      </p:cBhvr>
                                      <p:to x="100000" y="60000"/>
                                    </p:animScale>
                                    <p:animScale>
                                      <p:cBhvr>
                                        <p:cTn id="23" dur="83" decel="50000">
                                          <p:stCondLst>
                                            <p:cond delay="338"/>
                                          </p:stCondLst>
                                        </p:cTn>
                                        <p:tgtEl>
                                          <p:spTgt spid="12"/>
                                        </p:tgtEl>
                                      </p:cBhvr>
                                      <p:to x="100000" y="100000"/>
                                    </p:animScale>
                                    <p:animScale>
                                      <p:cBhvr>
                                        <p:cTn id="24" dur="13">
                                          <p:stCondLst>
                                            <p:cond delay="656"/>
                                          </p:stCondLst>
                                        </p:cTn>
                                        <p:tgtEl>
                                          <p:spTgt spid="12"/>
                                        </p:tgtEl>
                                      </p:cBhvr>
                                      <p:to x="100000" y="80000"/>
                                    </p:animScale>
                                    <p:animScale>
                                      <p:cBhvr>
                                        <p:cTn id="25" dur="83" decel="50000">
                                          <p:stCondLst>
                                            <p:cond delay="669"/>
                                          </p:stCondLst>
                                        </p:cTn>
                                        <p:tgtEl>
                                          <p:spTgt spid="12"/>
                                        </p:tgtEl>
                                      </p:cBhvr>
                                      <p:to x="100000" y="100000"/>
                                    </p:animScale>
                                    <p:animScale>
                                      <p:cBhvr>
                                        <p:cTn id="26" dur="13">
                                          <p:stCondLst>
                                            <p:cond delay="821"/>
                                          </p:stCondLst>
                                        </p:cTn>
                                        <p:tgtEl>
                                          <p:spTgt spid="12"/>
                                        </p:tgtEl>
                                      </p:cBhvr>
                                      <p:to x="100000" y="90000"/>
                                    </p:animScale>
                                    <p:animScale>
                                      <p:cBhvr>
                                        <p:cTn id="27" dur="83" decel="50000">
                                          <p:stCondLst>
                                            <p:cond delay="834"/>
                                          </p:stCondLst>
                                        </p:cTn>
                                        <p:tgtEl>
                                          <p:spTgt spid="12"/>
                                        </p:tgtEl>
                                      </p:cBhvr>
                                      <p:to x="100000" y="100000"/>
                                    </p:animScale>
                                    <p:animScale>
                                      <p:cBhvr>
                                        <p:cTn id="28" dur="13">
                                          <p:stCondLst>
                                            <p:cond delay="904"/>
                                          </p:stCondLst>
                                        </p:cTn>
                                        <p:tgtEl>
                                          <p:spTgt spid="12"/>
                                        </p:tgtEl>
                                      </p:cBhvr>
                                      <p:to x="100000" y="95000"/>
                                    </p:animScale>
                                    <p:animScale>
                                      <p:cBhvr>
                                        <p:cTn id="29" dur="83" decel="50000">
                                          <p:stCondLst>
                                            <p:cond delay="917"/>
                                          </p:stCondLst>
                                        </p:cTn>
                                        <p:tgtEl>
                                          <p:spTgt spid="12"/>
                                        </p:tgtEl>
                                      </p:cBhvr>
                                      <p:to x="100000" y="100000"/>
                                    </p:animScale>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6"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290">
                                          <p:stCondLst>
                                            <p:cond delay="0"/>
                                          </p:stCondLst>
                                        </p:cTn>
                                        <p:tgtEl>
                                          <p:spTgt spid="4"/>
                                        </p:tgtEl>
                                      </p:cBhvr>
                                    </p:animEffect>
                                    <p:anim calcmode="lin" valueType="num">
                                      <p:cBhvr>
                                        <p:cTn id="35"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6"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7"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38"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39"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40" dur="13">
                                          <p:stCondLst>
                                            <p:cond delay="325"/>
                                          </p:stCondLst>
                                        </p:cTn>
                                        <p:tgtEl>
                                          <p:spTgt spid="4"/>
                                        </p:tgtEl>
                                      </p:cBhvr>
                                      <p:to x="100000" y="60000"/>
                                    </p:animScale>
                                    <p:animScale>
                                      <p:cBhvr>
                                        <p:cTn id="41" dur="83" decel="50000">
                                          <p:stCondLst>
                                            <p:cond delay="338"/>
                                          </p:stCondLst>
                                        </p:cTn>
                                        <p:tgtEl>
                                          <p:spTgt spid="4"/>
                                        </p:tgtEl>
                                      </p:cBhvr>
                                      <p:to x="100000" y="100000"/>
                                    </p:animScale>
                                    <p:animScale>
                                      <p:cBhvr>
                                        <p:cTn id="42" dur="13">
                                          <p:stCondLst>
                                            <p:cond delay="656"/>
                                          </p:stCondLst>
                                        </p:cTn>
                                        <p:tgtEl>
                                          <p:spTgt spid="4"/>
                                        </p:tgtEl>
                                      </p:cBhvr>
                                      <p:to x="100000" y="80000"/>
                                    </p:animScale>
                                    <p:animScale>
                                      <p:cBhvr>
                                        <p:cTn id="43" dur="83" decel="50000">
                                          <p:stCondLst>
                                            <p:cond delay="669"/>
                                          </p:stCondLst>
                                        </p:cTn>
                                        <p:tgtEl>
                                          <p:spTgt spid="4"/>
                                        </p:tgtEl>
                                      </p:cBhvr>
                                      <p:to x="100000" y="100000"/>
                                    </p:animScale>
                                    <p:animScale>
                                      <p:cBhvr>
                                        <p:cTn id="44" dur="13">
                                          <p:stCondLst>
                                            <p:cond delay="821"/>
                                          </p:stCondLst>
                                        </p:cTn>
                                        <p:tgtEl>
                                          <p:spTgt spid="4"/>
                                        </p:tgtEl>
                                      </p:cBhvr>
                                      <p:to x="100000" y="90000"/>
                                    </p:animScale>
                                    <p:animScale>
                                      <p:cBhvr>
                                        <p:cTn id="45" dur="83" decel="50000">
                                          <p:stCondLst>
                                            <p:cond delay="834"/>
                                          </p:stCondLst>
                                        </p:cTn>
                                        <p:tgtEl>
                                          <p:spTgt spid="4"/>
                                        </p:tgtEl>
                                      </p:cBhvr>
                                      <p:to x="100000" y="100000"/>
                                    </p:animScale>
                                    <p:animScale>
                                      <p:cBhvr>
                                        <p:cTn id="46" dur="13">
                                          <p:stCondLst>
                                            <p:cond delay="904"/>
                                          </p:stCondLst>
                                        </p:cTn>
                                        <p:tgtEl>
                                          <p:spTgt spid="4"/>
                                        </p:tgtEl>
                                      </p:cBhvr>
                                      <p:to x="100000" y="95000"/>
                                    </p:animScale>
                                    <p:animScale>
                                      <p:cBhvr>
                                        <p:cTn id="47" dur="83" decel="50000">
                                          <p:stCondLst>
                                            <p:cond delay="917"/>
                                          </p:stCondLst>
                                        </p:cTn>
                                        <p:tgtEl>
                                          <p:spTgt spid="4"/>
                                        </p:tgtEl>
                                      </p:cBhvr>
                                      <p:to x="100000" y="100000"/>
                                    </p:animScale>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53"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4" name="Picture 7" descr="C:/Users/lenovo/AppData/Local/Temp/kaimatting/20200730142730/output_aiMatting_20200730142733.pngoutput_aiMatting_20200730142733"/>
          <p:cNvPicPr>
            <a:picLocks noChangeAspect="1"/>
          </p:cNvPicPr>
          <p:nvPr/>
        </p:nvPicPr>
        <p:blipFill>
          <a:blip r:embed="rId2">
            <a:clrChange>
              <a:clrFrom>
                <a:srgbClr val="FDFDFD">
                  <a:alpha val="100000"/>
                </a:srgbClr>
              </a:clrFrom>
              <a:clrTo>
                <a:srgbClr val="FDFDFD">
                  <a:alpha val="100000"/>
                  <a:alpha val="0"/>
                </a:srgbClr>
              </a:clrTo>
            </a:clrChange>
          </a:blip>
          <a:stretch>
            <a:fillRect/>
          </a:stretch>
        </p:blipFill>
        <p:spPr>
          <a:xfrm>
            <a:off x="801622" y="2466962"/>
            <a:ext cx="2773680" cy="2959735"/>
          </a:xfrm>
          <a:prstGeom prst="rect">
            <a:avLst/>
          </a:prstGeom>
          <a:noFill/>
          <a:ln w="9525">
            <a:noFill/>
          </a:ln>
        </p:spPr>
      </p:pic>
      <p:sp>
        <p:nvSpPr>
          <p:cNvPr id="9" name="文本框 8"/>
          <p:cNvSpPr txBox="1"/>
          <p:nvPr/>
        </p:nvSpPr>
        <p:spPr>
          <a:xfrm>
            <a:off x="951230" y="5644198"/>
            <a:ext cx="2774315" cy="584775"/>
          </a:xfrm>
          <a:prstGeom prst="rect">
            <a:avLst/>
          </a:prstGeom>
          <a:noFill/>
        </p:spPr>
        <p:txBody>
          <a:bodyPr wrap="square" rtlCol="0" anchor="t">
            <a:spAutoFit/>
          </a:bodyPr>
          <a:lstStyle/>
          <a:p>
            <a:pPr lvl="0" algn="l">
              <a:buClrTx/>
              <a:buSzTx/>
              <a:buFontTx/>
            </a:pPr>
            <a:r>
              <a:rPr lang="zh-CN" altLang="en-US" sz="3200" b="1" smtClean="0">
                <a:sym typeface="+mn-ea"/>
              </a:rPr>
              <a:t>一丈青大娘</a:t>
            </a:r>
          </a:p>
        </p:txBody>
      </p:sp>
      <p:sp>
        <p:nvSpPr>
          <p:cNvPr id="12" name="矩形 11"/>
          <p:cNvSpPr>
            <a:spLocks noChangeArrowheads="1"/>
          </p:cNvSpPr>
          <p:nvPr/>
        </p:nvSpPr>
        <p:spPr bwMode="auto">
          <a:xfrm>
            <a:off x="3957026" y="2653370"/>
            <a:ext cx="7654752" cy="2061210"/>
          </a:xfrm>
          <a:prstGeom prst="rect">
            <a:avLst/>
          </a:prstGeom>
          <a:noFill/>
          <a:ln>
            <a:noFill/>
          </a:ln>
          <a:extLst>
            <a:ext uri="{909E8E84-426E-40DD-AFC4-6F175D3DCCD1}">
              <a14:hiddenFill xmlns:a14="http://schemas.microsoft.com/office/drawing/2010/main">
                <a:solidFill>
                  <a:schemeClr val="accent1">
                    <a:lumMod val="40000"/>
                    <a:lumOff val="60000"/>
                  </a:schemeClr>
                </a:solidFill>
              </a14:hiddenFill>
            </a:ext>
          </a:extLst>
        </p:spPr>
        <p:txBody>
          <a:bodyPr wrap="square">
            <a:spAutoFit/>
          </a:bodyPr>
          <a:lstStyle/>
          <a:p>
            <a:pPr lvl="0" algn="l">
              <a:lnSpc>
                <a:spcPct val="100000"/>
              </a:lnSpc>
              <a:spcBef>
                <a:spcPct val="0"/>
              </a:spcBef>
              <a:spcAft>
                <a:spcPct val="0"/>
              </a:spcAft>
              <a:buClrTx/>
              <a:buSzTx/>
              <a:buFontTx/>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“站住！”“都给我穿上裤子！”“</a:t>
            </a:r>
            <a:r>
              <a:rPr lang="en-US" altLang="zh-CN" sz="3200" b="1" err="1" smtClean="0">
                <a:latin typeface="楷体" panose="02010609060101010101" pitchFamily="49" charset="-122"/>
                <a:ea typeface="楷体" panose="02010609060101010101" pitchFamily="49" charset="-122"/>
                <a:cs typeface="楷体" panose="02010609060101010101" pitchFamily="49" charset="-122"/>
                <a:sym typeface="+mn-ea"/>
              </a:rPr>
              <a:t>不能叫你们腌臜了我们大姑娘小媳妇的眼睛</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latin typeface="Times New Roman" panose="02020603050405020304" charset="0"/>
                <a:ea typeface="楷体" panose="02010609060101010101" pitchFamily="49" charset="-122"/>
                <a:cs typeface="Times New Roman" panose="02020603050405020304" charset="0"/>
                <a:sym typeface="+mn-ea"/>
              </a:rPr>
              <a:t>7</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p>
          <a:p>
            <a:pPr lvl="0" algn="l">
              <a:lnSpc>
                <a:spcPct val="100000"/>
              </a:lnSpc>
              <a:spcBef>
                <a:spcPct val="0"/>
              </a:spcBef>
              <a:spcAft>
                <a:spcPct val="0"/>
              </a:spcAft>
              <a:buClrTx/>
              <a:buSzTx/>
              <a:buFontTx/>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“小祖宗儿！”（</a:t>
            </a:r>
            <a:r>
              <a:rPr lang="en-US" altLang="zh-CN" sz="3200" b="1">
                <a:latin typeface="Times New Roman" panose="02020603050405020304" charset="0"/>
                <a:ea typeface="楷体" panose="02010609060101010101" pitchFamily="49" charset="-122"/>
                <a:cs typeface="Times New Roman" panose="02020603050405020304" charset="0"/>
                <a:sym typeface="+mn-ea"/>
              </a:rPr>
              <a:t>12</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a:t>
            </a:r>
          </a:p>
        </p:txBody>
      </p:sp>
      <p:sp>
        <p:nvSpPr>
          <p:cNvPr id="10" name="圆角矩形 9"/>
          <p:cNvSpPr/>
          <p:nvPr/>
        </p:nvSpPr>
        <p:spPr>
          <a:xfrm>
            <a:off x="4020185" y="4909185"/>
            <a:ext cx="7429500" cy="1320165"/>
          </a:xfrm>
          <a:prstGeom prst="roundRect">
            <a:avLst/>
          </a:prstGeom>
          <a:solidFill>
            <a:schemeClr val="accent6">
              <a:lumMod val="40000"/>
              <a:lumOff val="60000"/>
            </a:schemeClr>
          </a:solidFill>
          <a:ln w="9525">
            <a:noFill/>
          </a:ln>
        </p:spPr>
        <p:txBody>
          <a:bodyPr wrap="square">
            <a:noAutofit/>
          </a:bodyPr>
          <a:lstStyle/>
          <a:p>
            <a:pPr lvl="0" algn="l" fontAlgn="base">
              <a:lnSpc>
                <a:spcPct val="100000"/>
              </a:lnSpc>
              <a:spcBef>
                <a:spcPct val="50000"/>
              </a:spcBef>
              <a:buClrTx/>
              <a:buSzTx/>
              <a:buFontTx/>
            </a:pPr>
            <a:r>
              <a:rPr lang="en-US" altLang="zh-CN" sz="3600" b="1" err="1">
                <a:latin typeface="楷体" panose="02010609060101010101" pitchFamily="49" charset="-122"/>
                <a:ea typeface="楷体" panose="02010609060101010101" pitchFamily="49" charset="-122"/>
                <a:cs typeface="Times New Roman" panose="02020603050405020304" charset="0"/>
                <a:sym typeface="+mn-ea"/>
              </a:rPr>
              <a:t>泼辣大胆</a:t>
            </a:r>
            <a:r>
              <a:rPr lang="zh-CN" altLang="en-US" sz="3600" b="1" err="1">
                <a:latin typeface="楷体" panose="02010609060101010101" pitchFamily="49" charset="-122"/>
                <a:ea typeface="楷体" panose="02010609060101010101" pitchFamily="49" charset="-122"/>
                <a:cs typeface="Times New Roman" panose="02020603050405020304" charset="0"/>
                <a:sym typeface="+mn-ea"/>
              </a:rPr>
              <a:t>，</a:t>
            </a:r>
            <a:r>
              <a:rPr lang="en-US" altLang="zh-CN" sz="3600" b="1" err="1">
                <a:latin typeface="楷体" panose="02010609060101010101" pitchFamily="49" charset="-122"/>
                <a:ea typeface="楷体" panose="02010609060101010101" pitchFamily="49" charset="-122"/>
                <a:cs typeface="Times New Roman" panose="02020603050405020304" charset="0"/>
                <a:sym typeface="+mn-ea"/>
              </a:rPr>
              <a:t>爱打抱不平</a:t>
            </a:r>
            <a:r>
              <a:rPr lang="zh-CN" altLang="en-US" sz="3600" b="1">
                <a:latin typeface="楷体" panose="02010609060101010101" pitchFamily="49" charset="-122"/>
                <a:ea typeface="楷体" panose="02010609060101010101" pitchFamily="49" charset="-122"/>
                <a:cs typeface="Times New Roman" panose="02020603050405020304" charset="0"/>
                <a:sym typeface="+mn-ea"/>
              </a:rPr>
              <a:t>，</a:t>
            </a:r>
            <a:r>
              <a:rPr lang="en-US" altLang="zh-CN" sz="3600" b="1" err="1">
                <a:latin typeface="楷体" panose="02010609060101010101" pitchFamily="49" charset="-122"/>
                <a:ea typeface="楷体" panose="02010609060101010101" pitchFamily="49" charset="-122"/>
                <a:cs typeface="Times New Roman" panose="02020603050405020304" charset="0"/>
                <a:sym typeface="+mn-ea"/>
              </a:rPr>
              <a:t>溺爱孙儿</a:t>
            </a:r>
            <a:r>
              <a:rPr lang="zh-CN" altLang="en-US" sz="3600" b="1" err="1">
                <a:latin typeface="楷体" panose="02010609060101010101" pitchFamily="49" charset="-122"/>
                <a:ea typeface="楷体" panose="02010609060101010101" pitchFamily="49" charset="-122"/>
                <a:cs typeface="Times New Roman" panose="02020603050405020304" charset="0"/>
                <a:sym typeface="+mn-ea"/>
              </a:rPr>
              <a:t>，口苦心甜</a:t>
            </a:r>
          </a:p>
        </p:txBody>
      </p:sp>
      <p:grpSp>
        <p:nvGrpSpPr>
          <p:cNvPr id="7" name="组合 6"/>
          <p:cNvGrpSpPr/>
          <p:nvPr/>
        </p:nvGrpSpPr>
        <p:grpSpPr>
          <a:xfrm>
            <a:off x="5760644" y="1705382"/>
            <a:ext cx="3005455" cy="679450"/>
            <a:chOff x="10809" y="8677"/>
            <a:chExt cx="4733" cy="1070"/>
          </a:xfrm>
        </p:grpSpPr>
        <p:pic>
          <p:nvPicPr>
            <p:cNvPr id="8" name="图片 7" descr="2222_副本"/>
            <p:cNvPicPr>
              <a:picLocks noChangeAspect="1"/>
            </p:cNvPicPr>
            <p:nvPr/>
          </p:nvPicPr>
          <p:blipFill>
            <a:blip r:embed="rId3"/>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语言描写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13" name="文本框 12"/>
          <p:cNvSpPr txBox="1"/>
          <p:nvPr/>
        </p:nvSpPr>
        <p:spPr>
          <a:xfrm>
            <a:off x="654400" y="926580"/>
            <a:ext cx="11098712" cy="1274195"/>
          </a:xfrm>
          <a:prstGeom prst="rect">
            <a:avLst/>
          </a:prstGeom>
          <a:noFill/>
        </p:spPr>
        <p:txBody>
          <a:bodyPr wrap="square" rtlCol="0" anchor="t">
            <a:spAutoFit/>
          </a:bodyPr>
          <a:lstStyle/>
          <a:p>
            <a:pPr>
              <a:lnSpc>
                <a:spcPct val="120000"/>
              </a:lnSpc>
            </a:pPr>
            <a:r>
              <a:rPr lang="zh-CN" altLang="en-US" sz="3200">
                <a:solidFill>
                  <a:schemeClr val="tx1"/>
                </a:solidFill>
                <a:latin typeface="微软雅黑"/>
                <a:ea typeface="微软雅黑"/>
                <a:sym typeface="+mn-ea"/>
              </a:rPr>
              <a:t>文</a:t>
            </a:r>
            <a:r>
              <a:rPr lang="zh-CN" altLang="zh-CN" sz="3200">
                <a:solidFill>
                  <a:schemeClr val="tx1"/>
                </a:solidFill>
                <a:latin typeface="微软雅黑"/>
                <a:ea typeface="微软雅黑"/>
                <a:sym typeface="+mn-ea"/>
              </a:rPr>
              <a:t>中运用了哪些</a:t>
            </a:r>
            <a:r>
              <a:rPr lang="zh-CN" altLang="zh-CN" sz="3200">
                <a:solidFill>
                  <a:srgbClr val="FF0000"/>
                </a:solidFill>
                <a:latin typeface="微软雅黑"/>
                <a:ea typeface="微软雅黑"/>
                <a:sym typeface="+mn-ea"/>
              </a:rPr>
              <a:t>描写手法</a:t>
            </a:r>
            <a:r>
              <a:rPr lang="zh-CN" altLang="zh-CN" sz="3200">
                <a:solidFill>
                  <a:schemeClr val="tx1"/>
                </a:solidFill>
                <a:latin typeface="微软雅黑"/>
                <a:ea typeface="微软雅黑"/>
                <a:sym typeface="+mn-ea"/>
              </a:rPr>
              <a:t>塑造一丈青大娘？写出了她什么样的性格特点？</a:t>
            </a:r>
            <a:endParaRPr lang="en-US" altLang="zh-CN" sz="3200">
              <a:solidFill>
                <a:schemeClr val="tx1"/>
              </a:solidFill>
              <a:latin typeface="微软雅黑"/>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53"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4" name="Picture 7" descr="C:/Users/lenovo/AppData/Local/Temp/kaimatting/20200730142730/output_aiMatting_20200730142733.pngoutput_aiMatting_20200730142733"/>
          <p:cNvPicPr>
            <a:picLocks noChangeAspect="1"/>
          </p:cNvPicPr>
          <p:nvPr/>
        </p:nvPicPr>
        <p:blipFill>
          <a:blip r:embed="rId2">
            <a:clrChange>
              <a:clrFrom>
                <a:srgbClr val="FDFDFD">
                  <a:alpha val="100000"/>
                </a:srgbClr>
              </a:clrFrom>
              <a:clrTo>
                <a:srgbClr val="FDFDFD">
                  <a:alpha val="100000"/>
                  <a:alpha val="0"/>
                </a:srgbClr>
              </a:clrTo>
            </a:clrChange>
          </a:blip>
          <a:stretch>
            <a:fillRect/>
          </a:stretch>
        </p:blipFill>
        <p:spPr>
          <a:xfrm>
            <a:off x="704920" y="2518552"/>
            <a:ext cx="2773680" cy="2959735"/>
          </a:xfrm>
          <a:prstGeom prst="rect">
            <a:avLst/>
          </a:prstGeom>
          <a:noFill/>
          <a:ln w="9525">
            <a:noFill/>
          </a:ln>
        </p:spPr>
      </p:pic>
      <p:sp>
        <p:nvSpPr>
          <p:cNvPr id="9" name="文本框 8"/>
          <p:cNvSpPr txBox="1"/>
          <p:nvPr/>
        </p:nvSpPr>
        <p:spPr>
          <a:xfrm>
            <a:off x="852078" y="5585924"/>
            <a:ext cx="2774315" cy="584775"/>
          </a:xfrm>
          <a:prstGeom prst="rect">
            <a:avLst/>
          </a:prstGeom>
          <a:noFill/>
        </p:spPr>
        <p:txBody>
          <a:bodyPr wrap="square" rtlCol="0" anchor="t">
            <a:spAutoFit/>
          </a:bodyPr>
          <a:lstStyle/>
          <a:p>
            <a:pPr lvl="0" algn="l">
              <a:buClrTx/>
              <a:buSzTx/>
              <a:buFontTx/>
            </a:pPr>
            <a:r>
              <a:rPr lang="zh-CN" altLang="en-US" sz="3200" b="1" smtClean="0">
                <a:sym typeface="+mn-ea"/>
              </a:rPr>
              <a:t>一丈青大娘</a:t>
            </a:r>
          </a:p>
        </p:txBody>
      </p:sp>
      <p:sp>
        <p:nvSpPr>
          <p:cNvPr id="22" name="矩形 21"/>
          <p:cNvSpPr/>
          <p:nvPr/>
        </p:nvSpPr>
        <p:spPr>
          <a:xfrm>
            <a:off x="3626752" y="2640207"/>
            <a:ext cx="8282385" cy="2553335"/>
          </a:xfrm>
          <a:prstGeom prst="rect">
            <a:avLst/>
          </a:prstGeom>
          <a:noFill/>
          <a:extLst>
            <a:ext uri="{909E8E84-426E-40DD-AFC4-6F175D3DCCD1}">
              <a14:hiddenFill xmlns:a14="http://schemas.microsoft.com/office/drawing/2010/main">
                <a:solidFill>
                  <a:schemeClr val="accent1">
                    <a:lumMod val="40000"/>
                    <a:lumOff val="60000"/>
                  </a:schemeClr>
                </a:solidFill>
              </a14:hiddenFill>
            </a:ext>
          </a:extLst>
        </p:spPr>
        <p:txBody>
          <a:bodyPr wrap="square">
            <a:spAutoFit/>
          </a:bodyPr>
          <a:lstStyle/>
          <a:p>
            <a:pPr>
              <a:lnSpc>
                <a:spcPct val="100000"/>
              </a:lnSpc>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一丈青大娘勃然大怒，老大一个耳刮子抡圆了扇过去；          </a:t>
            </a:r>
          </a:p>
          <a:p>
            <a:pPr>
              <a:lnSpc>
                <a:spcPct val="100000"/>
              </a:lnSpc>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一丈青大娘折断了一棵茶碗口粗细的河柳，带着呼呼风声挥舞起来，把这几个纤夫扫下河去，就像正月十五煮元宵，纷纷落水。</a:t>
            </a:r>
            <a:endParaRPr lang="zh-CN" altLang="en-US" sz="40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圆角矩形 9"/>
          <p:cNvSpPr/>
          <p:nvPr/>
        </p:nvSpPr>
        <p:spPr>
          <a:xfrm>
            <a:off x="5198880" y="5424460"/>
            <a:ext cx="4431667" cy="746785"/>
          </a:xfrm>
          <a:prstGeom prst="roundRect">
            <a:avLst/>
          </a:prstGeom>
          <a:solidFill>
            <a:schemeClr val="accent6">
              <a:lumMod val="40000"/>
              <a:lumOff val="60000"/>
            </a:schemeClr>
          </a:solidFill>
          <a:ln w="9525">
            <a:noFill/>
          </a:ln>
        </p:spPr>
        <p:txBody>
          <a:bodyPr wrap="square">
            <a:noAutofit/>
          </a:bodyPr>
          <a:lstStyle/>
          <a:p>
            <a:pPr lvl="0" algn="l" fontAlgn="base">
              <a:lnSpc>
                <a:spcPct val="100000"/>
              </a:lnSpc>
              <a:spcBef>
                <a:spcPct val="50000"/>
              </a:spcBef>
              <a:buClrTx/>
              <a:buSzTx/>
              <a:buFontTx/>
            </a:pPr>
            <a:r>
              <a:rPr lang="zh-CN" sz="3600" b="1">
                <a:latin typeface="楷体" panose="02010609060101010101" pitchFamily="49" charset="-122"/>
                <a:ea typeface="楷体" panose="02010609060101010101" pitchFamily="49" charset="-122"/>
                <a:cs typeface="Times New Roman" panose="02020603050405020304" charset="0"/>
                <a:sym typeface="+mn-ea"/>
              </a:rPr>
              <a:t>脾气火爆，干脆利落</a:t>
            </a:r>
          </a:p>
        </p:txBody>
      </p:sp>
      <p:grpSp>
        <p:nvGrpSpPr>
          <p:cNvPr id="7" name="组合 6"/>
          <p:cNvGrpSpPr/>
          <p:nvPr/>
        </p:nvGrpSpPr>
        <p:grpSpPr>
          <a:xfrm>
            <a:off x="5823853" y="1829393"/>
            <a:ext cx="3005455" cy="679450"/>
            <a:chOff x="10809" y="8677"/>
            <a:chExt cx="4733" cy="1070"/>
          </a:xfrm>
        </p:grpSpPr>
        <p:pic>
          <p:nvPicPr>
            <p:cNvPr id="8" name="图片 7" descr="2222_副本"/>
            <p:cNvPicPr>
              <a:picLocks noChangeAspect="1"/>
            </p:cNvPicPr>
            <p:nvPr/>
          </p:nvPicPr>
          <p:blipFill>
            <a:blip r:embed="rId3"/>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动作描写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12" name="文本框 11"/>
          <p:cNvSpPr txBox="1"/>
          <p:nvPr/>
        </p:nvSpPr>
        <p:spPr>
          <a:xfrm>
            <a:off x="654400" y="926580"/>
            <a:ext cx="11098712" cy="1274195"/>
          </a:xfrm>
          <a:prstGeom prst="rect">
            <a:avLst/>
          </a:prstGeom>
          <a:noFill/>
        </p:spPr>
        <p:txBody>
          <a:bodyPr wrap="square" rtlCol="0" anchor="t">
            <a:spAutoFit/>
          </a:bodyPr>
          <a:lstStyle/>
          <a:p>
            <a:pPr>
              <a:lnSpc>
                <a:spcPct val="120000"/>
              </a:lnSpc>
            </a:pPr>
            <a:r>
              <a:rPr lang="zh-CN" altLang="en-US" sz="3200">
                <a:solidFill>
                  <a:schemeClr val="tx1"/>
                </a:solidFill>
                <a:latin typeface="微软雅黑"/>
                <a:ea typeface="微软雅黑"/>
                <a:sym typeface="+mn-ea"/>
              </a:rPr>
              <a:t>文</a:t>
            </a:r>
            <a:r>
              <a:rPr lang="zh-CN" altLang="zh-CN" sz="3200">
                <a:solidFill>
                  <a:schemeClr val="tx1"/>
                </a:solidFill>
                <a:latin typeface="微软雅黑"/>
                <a:ea typeface="微软雅黑"/>
                <a:sym typeface="+mn-ea"/>
              </a:rPr>
              <a:t>中运用了哪些</a:t>
            </a:r>
            <a:r>
              <a:rPr lang="zh-CN" altLang="zh-CN" sz="3200">
                <a:solidFill>
                  <a:srgbClr val="FF0000"/>
                </a:solidFill>
                <a:latin typeface="微软雅黑"/>
                <a:ea typeface="微软雅黑"/>
                <a:sym typeface="+mn-ea"/>
              </a:rPr>
              <a:t>描写手法</a:t>
            </a:r>
            <a:r>
              <a:rPr lang="zh-CN" altLang="zh-CN" sz="3200">
                <a:solidFill>
                  <a:schemeClr val="tx1"/>
                </a:solidFill>
                <a:latin typeface="微软雅黑"/>
                <a:ea typeface="微软雅黑"/>
                <a:sym typeface="+mn-ea"/>
              </a:rPr>
              <a:t>塑造一丈青大娘？写出了她什么样的性格特点？</a:t>
            </a:r>
            <a:endParaRPr lang="en-US" altLang="zh-CN" sz="3200">
              <a:solidFill>
                <a:schemeClr val="tx1"/>
              </a:solidFill>
              <a:latin typeface="微软雅黑"/>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290">
                                          <p:stCondLst>
                                            <p:cond delay="0"/>
                                          </p:stCondLst>
                                        </p:cTn>
                                        <p:tgtEl>
                                          <p:spTgt spid="7"/>
                                        </p:tgtEl>
                                      </p:cBhvr>
                                    </p:animEffect>
                                    <p:anim calcmode="lin" valueType="num">
                                      <p:cBhvr>
                                        <p:cTn id="13"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8" dur="13">
                                          <p:stCondLst>
                                            <p:cond delay="325"/>
                                          </p:stCondLst>
                                        </p:cTn>
                                        <p:tgtEl>
                                          <p:spTgt spid="7"/>
                                        </p:tgtEl>
                                      </p:cBhvr>
                                      <p:to x="100000" y="60000"/>
                                    </p:animScale>
                                    <p:animScale>
                                      <p:cBhvr>
                                        <p:cTn id="19" dur="83" decel="50000">
                                          <p:stCondLst>
                                            <p:cond delay="338"/>
                                          </p:stCondLst>
                                        </p:cTn>
                                        <p:tgtEl>
                                          <p:spTgt spid="7"/>
                                        </p:tgtEl>
                                      </p:cBhvr>
                                      <p:to x="100000" y="100000"/>
                                    </p:animScale>
                                    <p:animScale>
                                      <p:cBhvr>
                                        <p:cTn id="20" dur="13">
                                          <p:stCondLst>
                                            <p:cond delay="656"/>
                                          </p:stCondLst>
                                        </p:cTn>
                                        <p:tgtEl>
                                          <p:spTgt spid="7"/>
                                        </p:tgtEl>
                                      </p:cBhvr>
                                      <p:to x="100000" y="80000"/>
                                    </p:animScale>
                                    <p:animScale>
                                      <p:cBhvr>
                                        <p:cTn id="21" dur="83" decel="50000">
                                          <p:stCondLst>
                                            <p:cond delay="669"/>
                                          </p:stCondLst>
                                        </p:cTn>
                                        <p:tgtEl>
                                          <p:spTgt spid="7"/>
                                        </p:tgtEl>
                                      </p:cBhvr>
                                      <p:to x="100000" y="100000"/>
                                    </p:animScale>
                                    <p:animScale>
                                      <p:cBhvr>
                                        <p:cTn id="22" dur="13">
                                          <p:stCondLst>
                                            <p:cond delay="821"/>
                                          </p:stCondLst>
                                        </p:cTn>
                                        <p:tgtEl>
                                          <p:spTgt spid="7"/>
                                        </p:tgtEl>
                                      </p:cBhvr>
                                      <p:to x="100000" y="90000"/>
                                    </p:animScale>
                                    <p:animScale>
                                      <p:cBhvr>
                                        <p:cTn id="23" dur="83" decel="50000">
                                          <p:stCondLst>
                                            <p:cond delay="834"/>
                                          </p:stCondLst>
                                        </p:cTn>
                                        <p:tgtEl>
                                          <p:spTgt spid="7"/>
                                        </p:tgtEl>
                                      </p:cBhvr>
                                      <p:to x="100000" y="100000"/>
                                    </p:animScale>
                                    <p:animScale>
                                      <p:cBhvr>
                                        <p:cTn id="24" dur="13">
                                          <p:stCondLst>
                                            <p:cond delay="904"/>
                                          </p:stCondLst>
                                        </p:cTn>
                                        <p:tgtEl>
                                          <p:spTgt spid="7"/>
                                        </p:tgtEl>
                                      </p:cBhvr>
                                      <p:to x="100000" y="95000"/>
                                    </p:animScale>
                                    <p:animScale>
                                      <p:cBhvr>
                                        <p:cTn id="25" dur="83" decel="50000">
                                          <p:stCondLst>
                                            <p:cond delay="917"/>
                                          </p:stCondLst>
                                        </p:cTn>
                                        <p:tgtEl>
                                          <p:spTgt spid="7"/>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53"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3" name="图片 2" descr="C:\Users\lenovo\Desktop\未标题-1.png未标题-1"/>
          <p:cNvPicPr>
            <a:picLocks noChangeAspect="1"/>
          </p:cNvPicPr>
          <p:nvPr/>
        </p:nvPicPr>
        <p:blipFill>
          <a:blip r:embed="rId2">
            <a:lum bright="6000" contrast="12000"/>
          </a:blip>
          <a:srcRect l="16075" t="8976"/>
          <a:stretch>
            <a:fillRect/>
          </a:stretch>
        </p:blipFill>
        <p:spPr>
          <a:xfrm>
            <a:off x="488950" y="1892935"/>
            <a:ext cx="3560445" cy="3071495"/>
          </a:xfrm>
          <a:prstGeom prst="rect">
            <a:avLst/>
          </a:prstGeom>
        </p:spPr>
      </p:pic>
      <p:sp>
        <p:nvSpPr>
          <p:cNvPr id="21" name="文本框 20"/>
          <p:cNvSpPr txBox="1"/>
          <p:nvPr/>
        </p:nvSpPr>
        <p:spPr>
          <a:xfrm>
            <a:off x="951230" y="5084101"/>
            <a:ext cx="2214880" cy="584775"/>
          </a:xfrm>
          <a:prstGeom prst="rect">
            <a:avLst/>
          </a:prstGeom>
          <a:noFill/>
        </p:spPr>
        <p:txBody>
          <a:bodyPr wrap="square" rtlCol="0" anchor="t">
            <a:spAutoFit/>
          </a:bodyPr>
          <a:lstStyle/>
          <a:p>
            <a:pPr lvl="0" algn="l">
              <a:buClrTx/>
              <a:buSzTx/>
              <a:buFontTx/>
            </a:pPr>
            <a:r>
              <a:rPr lang="zh-CN" altLang="en-US" sz="3200" b="1" smtClean="0">
                <a:sym typeface="+mn-ea"/>
              </a:rPr>
              <a:t>何大学问</a:t>
            </a:r>
          </a:p>
        </p:txBody>
      </p:sp>
      <p:sp>
        <p:nvSpPr>
          <p:cNvPr id="17" name="文本框 16"/>
          <p:cNvSpPr txBox="1">
            <a:spLocks noChangeArrowheads="1"/>
          </p:cNvSpPr>
          <p:nvPr/>
        </p:nvSpPr>
        <p:spPr bwMode="auto">
          <a:xfrm>
            <a:off x="4049395" y="999490"/>
            <a:ext cx="6163945" cy="583565"/>
          </a:xfrm>
          <a:prstGeom prst="rect">
            <a:avLst/>
          </a:prstGeom>
          <a:noFill/>
        </p:spPr>
        <p:txBody>
          <a:bodyPr wrap="square" rtlCol="0" anchor="t">
            <a:spAutoFit/>
          </a:bodyPr>
          <a:lstStyle/>
          <a:p>
            <a:pPr lvl="0" algn="l">
              <a:buClrTx/>
              <a:buSzTx/>
              <a:buFontTx/>
            </a:pPr>
            <a:r>
              <a:rPr lang="zh-CN" altLang="en-US" sz="3200" smtClean="0">
                <a:latin typeface="微软雅黑"/>
                <a:ea typeface="微软雅黑"/>
                <a:sym typeface="+mn-ea"/>
              </a:rPr>
              <a:t>为什么</a:t>
            </a:r>
            <a:r>
              <a:rPr lang="zh-CN" altLang="en-US" sz="3200">
                <a:latin typeface="微软雅黑"/>
                <a:ea typeface="微软雅黑"/>
                <a:sym typeface="+mn-ea"/>
              </a:rPr>
              <a:t>叫爷爷“何大学问”？</a:t>
            </a:r>
          </a:p>
        </p:txBody>
      </p:sp>
      <p:sp>
        <p:nvSpPr>
          <p:cNvPr id="18" name="矩形 17"/>
          <p:cNvSpPr>
            <a:spLocks noChangeArrowheads="1"/>
          </p:cNvSpPr>
          <p:nvPr/>
        </p:nvSpPr>
        <p:spPr bwMode="auto">
          <a:xfrm>
            <a:off x="4049395" y="2168471"/>
            <a:ext cx="7923530" cy="363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在这个小村，数他走的地方多，见的世面广；</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latin typeface="Times New Roman" panose="02020603050405020304" charset="0"/>
                <a:ea typeface="楷体" panose="02010609060101010101" pitchFamily="49" charset="-122"/>
                <a:cs typeface="Times New Roman" panose="02020603050405020304" charset="0"/>
                <a:sym typeface="+mn-ea"/>
              </a:rPr>
              <a:t>19</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他这个人非常富有想象力，编起故事来，有枝有叶，有文有武，生动曲折，惊险红火。于是，人们一半是戏谑，一半是尊敬，就给他送了个何大学问的外号。（</a:t>
            </a:r>
            <a:r>
              <a:rPr lang="en-US" altLang="zh-CN" sz="3200" b="1">
                <a:solidFill>
                  <a:schemeClr val="tx1"/>
                </a:solidFill>
                <a:latin typeface="Times New Roman" panose="02020603050405020304" charset="0"/>
                <a:ea typeface="楷体" panose="02010609060101010101" pitchFamily="49" charset="-122"/>
                <a:cs typeface="Times New Roman" panose="02020603050405020304" charset="0"/>
              </a:rPr>
              <a:t>19</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8" fill="hold" nodeType="clickEffect">
                                  <p:stCondLst>
                                    <p:cond delay="0"/>
                                  </p:stCondLst>
                                  <p:childTnLst>
                                    <p:set>
                                      <p:cBhvr additive="base">
                                        <p:cTn id="6" dur="500"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anim calcmode="lin" valueType="num">
                                      <p:cBhvr additive="base">
                                        <p:cTn id="9" dur="500" fill="hold"/>
                                        <p:tgtEl>
                                          <p:spTgt spid="3"/>
                                        </p:tgtEl>
                                        <p:attrNameLst>
                                          <p:attrName>ppt_w</p:attrName>
                                        </p:attrNameLst>
                                      </p:cBhvr>
                                      <p:tavLst>
                                        <p:tav tm="0">
                                          <p:val>
                                            <p:fltVal val="0"/>
                                          </p:val>
                                        </p:tav>
                                        <p:tav tm="100000">
                                          <p:val>
                                            <p:strVal val="#ppt_w"/>
                                          </p:val>
                                        </p:tav>
                                      </p:tavLst>
                                    </p:anim>
                                    <p:anim calcmode="lin" valueType="num">
                                      <p:cBhvr additive="base">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additive="base">
                                        <p:cTn id="12" dur="500"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anim calcmode="lin" valueType="num">
                                      <p:cBhvr additive="base">
                                        <p:cTn id="15" dur="500" fill="hold"/>
                                        <p:tgtEl>
                                          <p:spTgt spid="21"/>
                                        </p:tgtEl>
                                        <p:attrNameLst>
                                          <p:attrName>ppt_w</p:attrName>
                                        </p:attrNameLst>
                                      </p:cBhvr>
                                      <p:tavLst>
                                        <p:tav tm="0">
                                          <p:val>
                                            <p:fltVal val="0"/>
                                          </p:val>
                                        </p:tav>
                                        <p:tav tm="100000">
                                          <p:val>
                                            <p:strVal val="#ppt_w"/>
                                          </p:val>
                                        </p:tav>
                                      </p:tavLst>
                                    </p:anim>
                                    <p:anim calcmode="lin" valueType="num">
                                      <p:cBhvr additive="base">
                                        <p:cTn id="16"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P spid="1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3" name="图片 2" descr="C:\Users\lenovo\Desktop\未标题-1.png未标题-1"/>
          <p:cNvPicPr>
            <a:picLocks noChangeAspect="1"/>
          </p:cNvPicPr>
          <p:nvPr/>
        </p:nvPicPr>
        <p:blipFill>
          <a:blip r:embed="rId2">
            <a:lum bright="6000" contrast="12000"/>
          </a:blip>
          <a:srcRect l="16075" t="8976"/>
          <a:stretch>
            <a:fillRect/>
          </a:stretch>
        </p:blipFill>
        <p:spPr>
          <a:xfrm>
            <a:off x="488950" y="1892935"/>
            <a:ext cx="3560445" cy="3071495"/>
          </a:xfrm>
          <a:prstGeom prst="rect">
            <a:avLst/>
          </a:prstGeom>
        </p:spPr>
      </p:pic>
      <p:sp>
        <p:nvSpPr>
          <p:cNvPr id="10" name="文本框 9"/>
          <p:cNvSpPr txBox="1">
            <a:spLocks noChangeArrowheads="1"/>
          </p:cNvSpPr>
          <p:nvPr/>
        </p:nvSpPr>
        <p:spPr bwMode="auto">
          <a:xfrm>
            <a:off x="991871" y="995680"/>
            <a:ext cx="10208428" cy="683264"/>
          </a:xfrm>
          <a:prstGeom prst="rect">
            <a:avLst/>
          </a:prstGeom>
          <a:noFill/>
        </p:spPr>
        <p:txBody>
          <a:bodyPr wrap="square" rtlCol="0" anchor="t">
            <a:spAutoFit/>
          </a:bodyPr>
          <a:lstStyle/>
          <a:p>
            <a:pPr lvl="0" algn="l">
              <a:lnSpc>
                <a:spcPct val="120000"/>
              </a:lnSpc>
              <a:buClrTx/>
              <a:buSzTx/>
              <a:buFontTx/>
            </a:pPr>
            <a:r>
              <a:rPr lang="zh-CN" altLang="en-US" sz="3200">
                <a:latin typeface="微软雅黑"/>
                <a:ea typeface="微软雅黑"/>
                <a:sym typeface="+mn-ea"/>
              </a:rPr>
              <a:t>文章从哪些方面介绍了何大学问？他有什么性格特点？</a:t>
            </a:r>
          </a:p>
        </p:txBody>
      </p:sp>
      <p:sp>
        <p:nvSpPr>
          <p:cNvPr id="4" name="文本框 3"/>
          <p:cNvSpPr txBox="1"/>
          <p:nvPr/>
        </p:nvSpPr>
        <p:spPr>
          <a:xfrm>
            <a:off x="3790315" y="3136311"/>
            <a:ext cx="7693660" cy="1274195"/>
          </a:xfrm>
          <a:prstGeom prst="rect">
            <a:avLst/>
          </a:prstGeom>
          <a:solidFill>
            <a:srgbClr val="000000">
              <a:alpha val="0"/>
            </a:srgbClr>
          </a:solidFill>
          <a:ln>
            <a:noFill/>
          </a:ln>
        </p:spPr>
        <p:txBody>
          <a:bodyPr wrap="square" rtlCol="0" anchor="t">
            <a:spAutoFit/>
          </a:bodyPr>
          <a:lstStyle/>
          <a:p>
            <a:pPr lvl="0" algn="l">
              <a:lnSpc>
                <a:spcPct val="120000"/>
              </a:lnSpc>
              <a:buClrTx/>
              <a:buSzTx/>
              <a:buFontTx/>
            </a:pPr>
            <a:r>
              <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人高马大</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，膀阔腰圆，面如重枣，浓眉朗目，一副关公相貌。</a:t>
            </a:r>
          </a:p>
        </p:txBody>
      </p:sp>
      <p:grpSp>
        <p:nvGrpSpPr>
          <p:cNvPr id="12" name="组合 11"/>
          <p:cNvGrpSpPr/>
          <p:nvPr/>
        </p:nvGrpSpPr>
        <p:grpSpPr>
          <a:xfrm>
            <a:off x="5941251" y="2009255"/>
            <a:ext cx="3004820" cy="679450"/>
            <a:chOff x="10809" y="8677"/>
            <a:chExt cx="4732" cy="1070"/>
          </a:xfrm>
        </p:grpSpPr>
        <p:pic>
          <p:nvPicPr>
            <p:cNvPr id="5" name="图片 4" descr="2222_副本"/>
            <p:cNvPicPr>
              <a:picLocks noChangeAspect="1"/>
            </p:cNvPicPr>
            <p:nvPr/>
          </p:nvPicPr>
          <p:blipFill>
            <a:blip r:embed="rId3"/>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外貌描写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14" name="文本框 13"/>
          <p:cNvSpPr txBox="1"/>
          <p:nvPr/>
        </p:nvSpPr>
        <p:spPr>
          <a:xfrm>
            <a:off x="951230" y="5084101"/>
            <a:ext cx="2214880" cy="584775"/>
          </a:xfrm>
          <a:prstGeom prst="rect">
            <a:avLst/>
          </a:prstGeom>
          <a:noFill/>
        </p:spPr>
        <p:txBody>
          <a:bodyPr wrap="square" rtlCol="0" anchor="t">
            <a:spAutoFit/>
          </a:bodyPr>
          <a:lstStyle/>
          <a:p>
            <a:pPr lvl="0" algn="l">
              <a:buClrTx/>
              <a:buSzTx/>
              <a:buFontTx/>
            </a:pPr>
            <a:r>
              <a:rPr lang="zh-CN" altLang="en-US" sz="3200" b="1" smtClean="0">
                <a:sym typeface="+mn-ea"/>
              </a:rPr>
              <a:t>何大学问</a:t>
            </a:r>
          </a:p>
        </p:txBody>
      </p:sp>
      <p:sp>
        <p:nvSpPr>
          <p:cNvPr id="7" name="圆角矩形 6"/>
          <p:cNvSpPr/>
          <p:nvPr/>
        </p:nvSpPr>
        <p:spPr>
          <a:xfrm>
            <a:off x="3433445" y="4964430"/>
            <a:ext cx="8248015" cy="704215"/>
          </a:xfrm>
          <a:prstGeom prst="roundRect">
            <a:avLst/>
          </a:prstGeom>
          <a:solidFill>
            <a:schemeClr val="accent6">
              <a:lumMod val="40000"/>
              <a:lumOff val="60000"/>
            </a:schemeClr>
          </a:solidFill>
          <a:ln w="9525">
            <a:noFill/>
          </a:ln>
        </p:spPr>
        <p:txBody>
          <a:bodyPr wrap="square" rtlCol="0" anchor="t">
            <a:noAutofit/>
          </a:bodyPr>
          <a:lstStyle/>
          <a:p>
            <a:pPr lvl="0" algn="l" fontAlgn="base">
              <a:spcBef>
                <a:spcPct val="50000"/>
              </a:spcBef>
              <a:buClrTx/>
              <a:buSzTx/>
              <a:buFontTx/>
            </a:pPr>
            <a:r>
              <a:rPr lang="zh-CN" sz="3200">
                <a:latin typeface="微软雅黑"/>
                <a:ea typeface="微软雅黑"/>
                <a:cs typeface="Times New Roman" panose="02020603050405020304" charset="0"/>
                <a:sym typeface="+mn-ea"/>
              </a:rPr>
              <a:t>突出了何大学问高大壮实、精神抖擞的特点。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6"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90">
                                          <p:stCondLst>
                                            <p:cond delay="0"/>
                                          </p:stCondLst>
                                        </p:cTn>
                                        <p:tgtEl>
                                          <p:spTgt spid="12"/>
                                        </p:tgtEl>
                                      </p:cBhvr>
                                    </p:animEffect>
                                    <p:anim calcmode="lin" valueType="num">
                                      <p:cBhvr>
                                        <p:cTn id="12"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7" dur="13">
                                          <p:stCondLst>
                                            <p:cond delay="325"/>
                                          </p:stCondLst>
                                        </p:cTn>
                                        <p:tgtEl>
                                          <p:spTgt spid="12"/>
                                        </p:tgtEl>
                                      </p:cBhvr>
                                      <p:to x="100000" y="60000"/>
                                    </p:animScale>
                                    <p:animScale>
                                      <p:cBhvr>
                                        <p:cTn id="18" dur="83" decel="50000">
                                          <p:stCondLst>
                                            <p:cond delay="338"/>
                                          </p:stCondLst>
                                        </p:cTn>
                                        <p:tgtEl>
                                          <p:spTgt spid="12"/>
                                        </p:tgtEl>
                                      </p:cBhvr>
                                      <p:to x="100000" y="100000"/>
                                    </p:animScale>
                                    <p:animScale>
                                      <p:cBhvr>
                                        <p:cTn id="19" dur="13">
                                          <p:stCondLst>
                                            <p:cond delay="656"/>
                                          </p:stCondLst>
                                        </p:cTn>
                                        <p:tgtEl>
                                          <p:spTgt spid="12"/>
                                        </p:tgtEl>
                                      </p:cBhvr>
                                      <p:to x="100000" y="80000"/>
                                    </p:animScale>
                                    <p:animScale>
                                      <p:cBhvr>
                                        <p:cTn id="20" dur="83" decel="50000">
                                          <p:stCondLst>
                                            <p:cond delay="669"/>
                                          </p:stCondLst>
                                        </p:cTn>
                                        <p:tgtEl>
                                          <p:spTgt spid="12"/>
                                        </p:tgtEl>
                                      </p:cBhvr>
                                      <p:to x="100000" y="100000"/>
                                    </p:animScale>
                                    <p:animScale>
                                      <p:cBhvr>
                                        <p:cTn id="21" dur="13">
                                          <p:stCondLst>
                                            <p:cond delay="821"/>
                                          </p:stCondLst>
                                        </p:cTn>
                                        <p:tgtEl>
                                          <p:spTgt spid="12"/>
                                        </p:tgtEl>
                                      </p:cBhvr>
                                      <p:to x="100000" y="90000"/>
                                    </p:animScale>
                                    <p:animScale>
                                      <p:cBhvr>
                                        <p:cTn id="22" dur="83" decel="50000">
                                          <p:stCondLst>
                                            <p:cond delay="834"/>
                                          </p:stCondLst>
                                        </p:cTn>
                                        <p:tgtEl>
                                          <p:spTgt spid="12"/>
                                        </p:tgtEl>
                                      </p:cBhvr>
                                      <p:to x="100000" y="100000"/>
                                    </p:animScale>
                                    <p:animScale>
                                      <p:cBhvr>
                                        <p:cTn id="23" dur="13">
                                          <p:stCondLst>
                                            <p:cond delay="904"/>
                                          </p:stCondLst>
                                        </p:cTn>
                                        <p:tgtEl>
                                          <p:spTgt spid="12"/>
                                        </p:tgtEl>
                                      </p:cBhvr>
                                      <p:to x="100000" y="95000"/>
                                    </p:animScale>
                                    <p:animScale>
                                      <p:cBhvr>
                                        <p:cTn id="24" dur="83" decel="50000">
                                          <p:stCondLst>
                                            <p:cond delay="917"/>
                                          </p:stCondLst>
                                        </p:cTn>
                                        <p:tgtEl>
                                          <p:spTgt spid="12"/>
                                        </p:tgtEl>
                                      </p:cBhvr>
                                      <p:to x="100000" y="100000"/>
                                    </p:animScale>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3" name="图片 2" descr="C:\Users\lenovo\Desktop\未标题-1.png未标题-1"/>
          <p:cNvPicPr>
            <a:picLocks noChangeAspect="1"/>
          </p:cNvPicPr>
          <p:nvPr/>
        </p:nvPicPr>
        <p:blipFill>
          <a:blip r:embed="rId2">
            <a:lum bright="6000" contrast="12000"/>
          </a:blip>
          <a:srcRect l="16075" t="8976"/>
          <a:stretch>
            <a:fillRect/>
          </a:stretch>
        </p:blipFill>
        <p:spPr>
          <a:xfrm>
            <a:off x="488950" y="1892935"/>
            <a:ext cx="3560445" cy="3071495"/>
          </a:xfrm>
          <a:prstGeom prst="rect">
            <a:avLst/>
          </a:prstGeom>
        </p:spPr>
      </p:pic>
      <p:sp>
        <p:nvSpPr>
          <p:cNvPr id="19" name="矩形 18"/>
          <p:cNvSpPr>
            <a:spLocks noChangeArrowheads="1"/>
          </p:cNvSpPr>
          <p:nvPr/>
        </p:nvSpPr>
        <p:spPr bwMode="auto">
          <a:xfrm>
            <a:off x="4314825" y="2646362"/>
            <a:ext cx="5397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何大学问的经历</a:t>
            </a:r>
            <a:r>
              <a:rPr lang="en-US" altLang="zh-CN"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（第</a:t>
            </a:r>
            <a:r>
              <a:rPr lang="en-US" altLang="zh-CN" sz="3200" b="1">
                <a:solidFill>
                  <a:schemeClr val="accent1">
                    <a:lumMod val="75000"/>
                  </a:schemeClr>
                </a:solidFill>
                <a:latin typeface="Times New Roman" panose="02020603050405020304" charset="0"/>
                <a:ea typeface="楷体" panose="02010609060101010101" pitchFamily="49" charset="-122"/>
                <a:cs typeface="Times New Roman" panose="02020603050405020304" charset="0"/>
              </a:rPr>
              <a:t>17</a:t>
            </a:r>
            <a:r>
              <a:rPr lang="zh-CN" altLang="en-US"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段）</a:t>
            </a:r>
          </a:p>
        </p:txBody>
      </p:sp>
      <p:sp>
        <p:nvSpPr>
          <p:cNvPr id="20" name="矩形 19"/>
          <p:cNvSpPr>
            <a:spLocks noChangeArrowheads="1"/>
          </p:cNvSpPr>
          <p:nvPr/>
        </p:nvSpPr>
        <p:spPr bwMode="auto">
          <a:xfrm>
            <a:off x="3582670" y="3229610"/>
            <a:ext cx="8241665"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nSpc>
                <a:spcPct val="100000"/>
              </a:lnSpc>
              <a:spcBef>
                <a:spcPct val="0"/>
              </a:spcBef>
              <a:spcAft>
                <a:spcPct val="0"/>
              </a:spcAft>
              <a:buFontTx/>
              <a:buNone/>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2800" b="1">
                <a:solidFill>
                  <a:schemeClr val="tx1"/>
                </a:solidFill>
                <a:latin typeface="楷体" panose="02010609060101010101" pitchFamily="49" charset="-122"/>
                <a:ea typeface="楷体" panose="02010609060101010101" pitchFamily="49" charset="-122"/>
              </a:rPr>
              <a:t>年轻的时候，当过义和团，会耍大刀，拳脚上也有两下子。</a:t>
            </a:r>
          </a:p>
          <a:p>
            <a:pPr indent="0">
              <a:lnSpc>
                <a:spcPct val="100000"/>
              </a:lnSpc>
              <a:spcBef>
                <a:spcPct val="0"/>
              </a:spcBef>
              <a:spcAft>
                <a:spcPct val="0"/>
              </a:spcAft>
              <a:buFontTx/>
              <a:buNone/>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rPr>
              <a:t>以后，他给地主家当赶车把式，会摆弄牲口，打一手好鞭花。</a:t>
            </a:r>
          </a:p>
          <a:p>
            <a:pPr indent="0">
              <a:lnSpc>
                <a:spcPct val="100000"/>
              </a:lnSpc>
              <a:spcBef>
                <a:spcPct val="0"/>
              </a:spcBef>
              <a:spcAft>
                <a:spcPct val="0"/>
              </a:spcAft>
              <a:buFontTx/>
              <a:buNone/>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于是，他就</a:t>
            </a:r>
            <a:r>
              <a:rPr lang="zh-CN" altLang="en-US" sz="2800" b="1">
                <a:solidFill>
                  <a:schemeClr val="tx1"/>
                </a:solidFill>
                <a:latin typeface="楷体" panose="02010609060101010101" pitchFamily="49" charset="-122"/>
                <a:ea typeface="楷体" panose="02010609060101010101" pitchFamily="49" charset="-122"/>
              </a:rPr>
              <a:t>改了行，给牲口贩子赶马；</a:t>
            </a:r>
          </a:p>
        </p:txBody>
      </p:sp>
      <p:sp>
        <p:nvSpPr>
          <p:cNvPr id="8" name="文本框 7"/>
          <p:cNvSpPr txBox="1"/>
          <p:nvPr/>
        </p:nvSpPr>
        <p:spPr>
          <a:xfrm>
            <a:off x="951230" y="5084101"/>
            <a:ext cx="2214880" cy="584775"/>
          </a:xfrm>
          <a:prstGeom prst="rect">
            <a:avLst/>
          </a:prstGeom>
          <a:noFill/>
        </p:spPr>
        <p:txBody>
          <a:bodyPr wrap="square" rtlCol="0" anchor="t">
            <a:spAutoFit/>
          </a:bodyPr>
          <a:lstStyle/>
          <a:p>
            <a:pPr lvl="0" algn="l">
              <a:buClrTx/>
              <a:buSzTx/>
              <a:buFontTx/>
            </a:pPr>
            <a:r>
              <a:rPr lang="zh-CN" altLang="en-US" sz="3200" b="1" smtClean="0">
                <a:sym typeface="+mn-ea"/>
              </a:rPr>
              <a:t>何大学问</a:t>
            </a:r>
          </a:p>
        </p:txBody>
      </p:sp>
      <p:grpSp>
        <p:nvGrpSpPr>
          <p:cNvPr id="6" name="组合 5"/>
          <p:cNvGrpSpPr/>
          <p:nvPr/>
        </p:nvGrpSpPr>
        <p:grpSpPr>
          <a:xfrm>
            <a:off x="5689600" y="1793875"/>
            <a:ext cx="3004820" cy="679450"/>
            <a:chOff x="8960" y="2825"/>
            <a:chExt cx="4732" cy="1070"/>
          </a:xfrm>
        </p:grpSpPr>
        <p:pic>
          <p:nvPicPr>
            <p:cNvPr id="4" name="图片 3" descr="2222_副本"/>
            <p:cNvPicPr>
              <a:picLocks noChangeAspect="1"/>
            </p:cNvPicPr>
            <p:nvPr/>
          </p:nvPicPr>
          <p:blipFill>
            <a:blip r:embed="rId3"/>
            <a:srcRect t="19005" b="16518"/>
            <a:stretch>
              <a:fillRect/>
            </a:stretch>
          </p:blipFill>
          <p:spPr>
            <a:xfrm>
              <a:off x="8960" y="2825"/>
              <a:ext cx="4733" cy="1070"/>
            </a:xfrm>
            <a:prstGeom prst="rect">
              <a:avLst/>
            </a:prstGeom>
          </p:spPr>
        </p:pic>
        <p:sp>
          <p:nvSpPr>
            <p:cNvPr id="5" name="文本框 5"/>
            <p:cNvSpPr txBox="1"/>
            <p:nvPr/>
          </p:nvSpPr>
          <p:spPr>
            <a:xfrm>
              <a:off x="9826" y="2883"/>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细节描写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13" name="圆角矩形 12"/>
          <p:cNvSpPr/>
          <p:nvPr/>
        </p:nvSpPr>
        <p:spPr>
          <a:xfrm>
            <a:off x="5179060" y="5668645"/>
            <a:ext cx="4027170" cy="744220"/>
          </a:xfrm>
          <a:prstGeom prst="roundRect">
            <a:avLst>
              <a:gd name="adj" fmla="val 24738"/>
            </a:avLst>
          </a:prstGeom>
          <a:solidFill>
            <a:schemeClr val="accent6">
              <a:lumMod val="40000"/>
              <a:lumOff val="60000"/>
            </a:schemeClr>
          </a:solidFill>
          <a:ln w="9525">
            <a:noFill/>
          </a:ln>
        </p:spPr>
        <p:txBody>
          <a:bodyPr wrap="square">
            <a:noAutofit/>
          </a:bodyPr>
          <a:lstStyle/>
          <a:p>
            <a:pPr lvl="0" algn="l" fontAlgn="base">
              <a:lnSpc>
                <a:spcPct val="100000"/>
              </a:lnSpc>
              <a:spcBef>
                <a:spcPct val="0"/>
              </a:spcBef>
              <a:buClrTx/>
              <a:buSzTx/>
              <a:buFontTx/>
            </a:pPr>
            <a:r>
              <a:rPr lang="zh-CN" sz="3200">
                <a:latin typeface="微软雅黑"/>
                <a:ea typeface="微软雅黑"/>
                <a:cs typeface="Times New Roman" panose="02020603050405020304" charset="0"/>
                <a:sym typeface="+mn-ea"/>
              </a:rPr>
              <a:t>身手不凡，见识广博</a:t>
            </a:r>
          </a:p>
        </p:txBody>
      </p:sp>
      <p:sp>
        <p:nvSpPr>
          <p:cNvPr id="9" name="文本框 8"/>
          <p:cNvSpPr txBox="1">
            <a:spLocks noChangeArrowheads="1"/>
          </p:cNvSpPr>
          <p:nvPr/>
        </p:nvSpPr>
        <p:spPr bwMode="auto">
          <a:xfrm>
            <a:off x="991871" y="937260"/>
            <a:ext cx="10208428" cy="683264"/>
          </a:xfrm>
          <a:prstGeom prst="rect">
            <a:avLst/>
          </a:prstGeom>
          <a:noFill/>
        </p:spPr>
        <p:txBody>
          <a:bodyPr wrap="square" rtlCol="0" anchor="t">
            <a:spAutoFit/>
          </a:bodyPr>
          <a:lstStyle/>
          <a:p>
            <a:pPr lvl="0" algn="l">
              <a:lnSpc>
                <a:spcPct val="120000"/>
              </a:lnSpc>
              <a:buClrTx/>
              <a:buSzTx/>
              <a:buFontTx/>
            </a:pPr>
            <a:r>
              <a:rPr lang="zh-CN" altLang="en-US" sz="3200">
                <a:latin typeface="微软雅黑"/>
                <a:ea typeface="微软雅黑"/>
                <a:sym typeface="+mn-ea"/>
              </a:rPr>
              <a:t>文章从哪些方面介绍了何大学问？他有什么性格特点？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6"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290">
                                          <p:stCondLst>
                                            <p:cond delay="0"/>
                                          </p:stCondLst>
                                        </p:cTn>
                                        <p:tgtEl>
                                          <p:spTgt spid="6"/>
                                        </p:tgtEl>
                                      </p:cBhvr>
                                    </p:animEffect>
                                    <p:anim calcmode="lin" valueType="num">
                                      <p:cBhvr>
                                        <p:cTn id="12"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17" dur="13">
                                          <p:stCondLst>
                                            <p:cond delay="325"/>
                                          </p:stCondLst>
                                        </p:cTn>
                                        <p:tgtEl>
                                          <p:spTgt spid="6"/>
                                        </p:tgtEl>
                                      </p:cBhvr>
                                      <p:to x="100000" y="60000"/>
                                    </p:animScale>
                                    <p:animScale>
                                      <p:cBhvr>
                                        <p:cTn id="18" dur="83" decel="50000">
                                          <p:stCondLst>
                                            <p:cond delay="338"/>
                                          </p:stCondLst>
                                        </p:cTn>
                                        <p:tgtEl>
                                          <p:spTgt spid="6"/>
                                        </p:tgtEl>
                                      </p:cBhvr>
                                      <p:to x="100000" y="100000"/>
                                    </p:animScale>
                                    <p:animScale>
                                      <p:cBhvr>
                                        <p:cTn id="19" dur="13">
                                          <p:stCondLst>
                                            <p:cond delay="656"/>
                                          </p:stCondLst>
                                        </p:cTn>
                                        <p:tgtEl>
                                          <p:spTgt spid="6"/>
                                        </p:tgtEl>
                                      </p:cBhvr>
                                      <p:to x="100000" y="80000"/>
                                    </p:animScale>
                                    <p:animScale>
                                      <p:cBhvr>
                                        <p:cTn id="20" dur="83" decel="50000">
                                          <p:stCondLst>
                                            <p:cond delay="669"/>
                                          </p:stCondLst>
                                        </p:cTn>
                                        <p:tgtEl>
                                          <p:spTgt spid="6"/>
                                        </p:tgtEl>
                                      </p:cBhvr>
                                      <p:to x="100000" y="100000"/>
                                    </p:animScale>
                                    <p:animScale>
                                      <p:cBhvr>
                                        <p:cTn id="21" dur="13">
                                          <p:stCondLst>
                                            <p:cond delay="821"/>
                                          </p:stCondLst>
                                        </p:cTn>
                                        <p:tgtEl>
                                          <p:spTgt spid="6"/>
                                        </p:tgtEl>
                                      </p:cBhvr>
                                      <p:to x="100000" y="90000"/>
                                    </p:animScale>
                                    <p:animScale>
                                      <p:cBhvr>
                                        <p:cTn id="22" dur="83" decel="50000">
                                          <p:stCondLst>
                                            <p:cond delay="834"/>
                                          </p:stCondLst>
                                        </p:cTn>
                                        <p:tgtEl>
                                          <p:spTgt spid="6"/>
                                        </p:tgtEl>
                                      </p:cBhvr>
                                      <p:to x="100000" y="100000"/>
                                    </p:animScale>
                                    <p:animScale>
                                      <p:cBhvr>
                                        <p:cTn id="23" dur="13">
                                          <p:stCondLst>
                                            <p:cond delay="904"/>
                                          </p:stCondLst>
                                        </p:cTn>
                                        <p:tgtEl>
                                          <p:spTgt spid="6"/>
                                        </p:tgtEl>
                                      </p:cBhvr>
                                      <p:to x="100000" y="95000"/>
                                    </p:animScale>
                                    <p:animScale>
                                      <p:cBhvr>
                                        <p:cTn id="24" dur="83" decel="50000">
                                          <p:stCondLst>
                                            <p:cond delay="917"/>
                                          </p:stCondLst>
                                        </p:cTn>
                                        <p:tgtEl>
                                          <p:spTgt spid="6"/>
                                        </p:tgtEl>
                                      </p:cBhvr>
                                      <p:to x="100000" y="100000"/>
                                    </p:animScale>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nodeType="afterGroup">
                            <p:stCondLst>
                              <p:cond delay="500"/>
                            </p:stCondLst>
                            <p:childTnLst>
                              <p:par>
                                <p:cTn id="31" presetID="53"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53"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
        <p:nvSpPr>
          <p:cNvPr id="5" name="文本框 4"/>
          <p:cNvSpPr txBox="1"/>
          <p:nvPr/>
        </p:nvSpPr>
        <p:spPr>
          <a:xfrm>
            <a:off x="410845" y="2473960"/>
            <a:ext cx="11577955" cy="2676525"/>
          </a:xfrm>
          <a:prstGeom prst="rect">
            <a:avLst/>
          </a:prstGeom>
          <a:noFill/>
        </p:spPr>
        <p:txBody>
          <a:bodyPr wrap="square" rtlCol="0" anchor="t">
            <a:spAutoFit/>
          </a:bodyPr>
          <a:lstStyle/>
          <a:p>
            <a:pPr algn="just">
              <a:lnSpc>
                <a:spcPct val="100000"/>
              </a:lnSpc>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他这个人，不知道钱是好的，</a:t>
            </a:r>
            <a:r>
              <a:rPr lang="en-US" altLang="zh-CN"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伸手就掏荷包，抓多少就给多少，也不点数儿</a:t>
            </a:r>
            <a:r>
              <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；所以出一趟口外挣来的脚钱，到不了家就花个精光。（</a:t>
            </a:r>
            <a:r>
              <a:rPr lang="en-US" altLang="zh-CN"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18</a:t>
            </a:r>
            <a:r>
              <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p>
          <a:p>
            <a:pPr algn="just">
              <a:lnSpc>
                <a:spcPct val="100000"/>
              </a:lnSpc>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他又</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好戴高帽儿，讲排场，摆阔气。（</a:t>
            </a:r>
            <a:r>
              <a:rPr lang="en-US" altLang="zh-CN" sz="2800" b="1">
                <a:latin typeface="Times New Roman" panose="02020603050405020304" charset="0"/>
                <a:ea typeface="楷体" panose="02010609060101010101" pitchFamily="49" charset="-122"/>
                <a:cs typeface="Times New Roman" panose="02020603050405020304" charset="0"/>
                <a:sym typeface="+mn-ea"/>
              </a:rPr>
              <a:t>19</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p>
          <a:p>
            <a:pPr algn="just">
              <a:lnSpc>
                <a:spcPct val="100000"/>
              </a:lnSpc>
            </a:pPr>
            <a:r>
              <a:rPr lang="zh-CN" altLang="en-US" sz="28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sym typeface="+mn-ea"/>
              </a:rPr>
              <a:t>这</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位身穿长衫的何大学问，</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骑一匹光背儿马</a:t>
            </a:r>
            <a:r>
              <a:rPr lang="zh-CN" altLang="en-US" sz="28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，左</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肩挂一只书囊，右肩扛一杆一丈八尺的</a:t>
            </a:r>
            <a:r>
              <a:rPr lang="zh-CN" altLang="en-US" sz="28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大鞭</a:t>
            </a: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路遇文庙，他都要</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下马，作个大揖，</a:t>
            </a:r>
            <a:r>
              <a:rPr lang="zh-CN" altLang="en-US" sz="28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上一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股高香</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20</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7" name="组合 6"/>
          <p:cNvGrpSpPr/>
          <p:nvPr/>
        </p:nvGrpSpPr>
        <p:grpSpPr>
          <a:xfrm>
            <a:off x="5689687" y="1793881"/>
            <a:ext cx="3005455" cy="679450"/>
            <a:chOff x="10809" y="8677"/>
            <a:chExt cx="4733" cy="1070"/>
          </a:xfrm>
        </p:grpSpPr>
        <p:pic>
          <p:nvPicPr>
            <p:cNvPr id="8" name="图片 7" descr="2222_副本"/>
            <p:cNvPicPr>
              <a:picLocks noChangeAspect="1"/>
            </p:cNvPicPr>
            <p:nvPr/>
          </p:nvPicPr>
          <p:blipFill>
            <a:blip r:embed="rId2"/>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动作描写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6" name="圆角矩形 5"/>
          <p:cNvSpPr/>
          <p:nvPr/>
        </p:nvSpPr>
        <p:spPr>
          <a:xfrm>
            <a:off x="929005" y="5426710"/>
            <a:ext cx="10541000" cy="751205"/>
          </a:xfrm>
          <a:prstGeom prst="roundRect">
            <a:avLst/>
          </a:prstGeom>
          <a:solidFill>
            <a:schemeClr val="accent6">
              <a:lumMod val="40000"/>
              <a:lumOff val="60000"/>
            </a:schemeClr>
          </a:solidFill>
          <a:ln w="9525">
            <a:noFill/>
          </a:ln>
        </p:spPr>
        <p:txBody>
          <a:bodyPr wrap="square" rtlCol="0" anchor="t">
            <a:noAutofit/>
          </a:bodyPr>
          <a:lstStyle/>
          <a:p>
            <a:pPr lvl="0" algn="l" fontAlgn="base">
              <a:spcBef>
                <a:spcPct val="0"/>
              </a:spcBef>
              <a:buClrTx/>
              <a:buSzTx/>
              <a:buFontTx/>
            </a:pPr>
            <a:r>
              <a:rPr lang="zh-CN" sz="3200">
                <a:latin typeface="微软雅黑"/>
                <a:ea typeface="微软雅黑"/>
                <a:cs typeface="Times New Roman" panose="02020603050405020304" charset="0"/>
                <a:sym typeface="+mn-ea"/>
              </a:rPr>
              <a:t>侠肝义胆，仗义轻财，慷慨豁达，好戴高帽，渴求知识。</a:t>
            </a:r>
          </a:p>
        </p:txBody>
      </p:sp>
      <p:sp>
        <p:nvSpPr>
          <p:cNvPr id="4" name="文本框 3"/>
          <p:cNvSpPr txBox="1">
            <a:spLocks noChangeArrowheads="1"/>
          </p:cNvSpPr>
          <p:nvPr/>
        </p:nvSpPr>
        <p:spPr bwMode="auto">
          <a:xfrm>
            <a:off x="991871" y="1022350"/>
            <a:ext cx="10208428" cy="683264"/>
          </a:xfrm>
          <a:prstGeom prst="rect">
            <a:avLst/>
          </a:prstGeom>
          <a:noFill/>
        </p:spPr>
        <p:txBody>
          <a:bodyPr wrap="square" rtlCol="0" anchor="t">
            <a:spAutoFit/>
          </a:bodyPr>
          <a:lstStyle/>
          <a:p>
            <a:pPr lvl="0" algn="l">
              <a:lnSpc>
                <a:spcPct val="120000"/>
              </a:lnSpc>
              <a:buClrTx/>
              <a:buSzTx/>
              <a:buFontTx/>
            </a:pPr>
            <a:r>
              <a:rPr lang="zh-CN" altLang="en-US" sz="3200">
                <a:latin typeface="微软雅黑"/>
                <a:ea typeface="微软雅黑"/>
                <a:sym typeface="+mn-ea"/>
              </a:rPr>
              <a:t>文章从哪些方面介绍了何大学问？他有什么性格特点？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6"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290">
                                          <p:stCondLst>
                                            <p:cond delay="0"/>
                                          </p:stCondLst>
                                        </p:cTn>
                                        <p:tgtEl>
                                          <p:spTgt spid="7"/>
                                        </p:tgtEl>
                                      </p:cBhvr>
                                    </p:animEffect>
                                    <p:anim calcmode="lin" valueType="num">
                                      <p:cBhvr>
                                        <p:cTn id="1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7" dur="13">
                                          <p:stCondLst>
                                            <p:cond delay="325"/>
                                          </p:stCondLst>
                                        </p:cTn>
                                        <p:tgtEl>
                                          <p:spTgt spid="7"/>
                                        </p:tgtEl>
                                      </p:cBhvr>
                                      <p:to x="100000" y="60000"/>
                                    </p:animScale>
                                    <p:animScale>
                                      <p:cBhvr>
                                        <p:cTn id="18" dur="83" decel="50000">
                                          <p:stCondLst>
                                            <p:cond delay="338"/>
                                          </p:stCondLst>
                                        </p:cTn>
                                        <p:tgtEl>
                                          <p:spTgt spid="7"/>
                                        </p:tgtEl>
                                      </p:cBhvr>
                                      <p:to x="100000" y="100000"/>
                                    </p:animScale>
                                    <p:animScale>
                                      <p:cBhvr>
                                        <p:cTn id="19" dur="13">
                                          <p:stCondLst>
                                            <p:cond delay="656"/>
                                          </p:stCondLst>
                                        </p:cTn>
                                        <p:tgtEl>
                                          <p:spTgt spid="7"/>
                                        </p:tgtEl>
                                      </p:cBhvr>
                                      <p:to x="100000" y="80000"/>
                                    </p:animScale>
                                    <p:animScale>
                                      <p:cBhvr>
                                        <p:cTn id="20" dur="83" decel="50000">
                                          <p:stCondLst>
                                            <p:cond delay="669"/>
                                          </p:stCondLst>
                                        </p:cTn>
                                        <p:tgtEl>
                                          <p:spTgt spid="7"/>
                                        </p:tgtEl>
                                      </p:cBhvr>
                                      <p:to x="100000" y="100000"/>
                                    </p:animScale>
                                    <p:animScale>
                                      <p:cBhvr>
                                        <p:cTn id="21" dur="13">
                                          <p:stCondLst>
                                            <p:cond delay="821"/>
                                          </p:stCondLst>
                                        </p:cTn>
                                        <p:tgtEl>
                                          <p:spTgt spid="7"/>
                                        </p:tgtEl>
                                      </p:cBhvr>
                                      <p:to x="100000" y="90000"/>
                                    </p:animScale>
                                    <p:animScale>
                                      <p:cBhvr>
                                        <p:cTn id="22" dur="83" decel="50000">
                                          <p:stCondLst>
                                            <p:cond delay="834"/>
                                          </p:stCondLst>
                                        </p:cTn>
                                        <p:tgtEl>
                                          <p:spTgt spid="7"/>
                                        </p:tgtEl>
                                      </p:cBhvr>
                                      <p:to x="100000" y="100000"/>
                                    </p:animScale>
                                    <p:animScale>
                                      <p:cBhvr>
                                        <p:cTn id="23" dur="13">
                                          <p:stCondLst>
                                            <p:cond delay="904"/>
                                          </p:stCondLst>
                                        </p:cTn>
                                        <p:tgtEl>
                                          <p:spTgt spid="7"/>
                                        </p:tgtEl>
                                      </p:cBhvr>
                                      <p:to x="100000" y="95000"/>
                                    </p:animScale>
                                    <p:animScale>
                                      <p:cBhvr>
                                        <p:cTn id="24" dur="83" decel="50000">
                                          <p:stCondLst>
                                            <p:cond delay="917"/>
                                          </p:stCondLst>
                                        </p:cTn>
                                        <p:tgtEl>
                                          <p:spTgt spid="7"/>
                                        </p:tgtEl>
                                      </p:cBhvr>
                                      <p:to x="100000" y="100000"/>
                                    </p:animScale>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17" presetClass="entr" presetSubtype="2" fill="hold" grpId="0" nodeType="clickEffect">
                                  <p:stCondLst>
                                    <p:cond delay="0"/>
                                  </p:stCondLst>
                                  <p:childTnLst>
                                    <p:set>
                                      <p:cBhvr additive="base">
                                        <p:cTn id="35" dur="500"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anim calcmode="lin" valueType="num">
                                      <p:cBhvr additive="base">
                                        <p:cTn id="38" dur="500" fill="hold"/>
                                        <p:tgtEl>
                                          <p:spTgt spid="6"/>
                                        </p:tgtEl>
                                        <p:attrNameLst>
                                          <p:attrName>ppt_w</p:attrName>
                                        </p:attrNameLst>
                                      </p:cBhvr>
                                      <p:tavLst>
                                        <p:tav tm="0">
                                          <p:val>
                                            <p:fltVal val="0"/>
                                          </p:val>
                                        </p:tav>
                                        <p:tav tm="100000">
                                          <p:val>
                                            <p:strVal val="#ppt_w"/>
                                          </p:val>
                                        </p:tav>
                                      </p:tavLst>
                                    </p:anim>
                                    <p:anim calcmode="lin" valueType="num">
                                      <p:cBhvr additive="base">
                                        <p:cTn id="39"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736554" y="1476926"/>
            <a:ext cx="10462260" cy="3046095"/>
          </a:xfrm>
          <a:prstGeom prst="rect">
            <a:avLst/>
          </a:prstGeom>
        </p:spPr>
        <p:txBody>
          <a:bodyPr wrap="square">
            <a:spAutoFit/>
          </a:bodyPr>
          <a:lstStyle/>
          <a:p>
            <a:pPr>
              <a:lnSpc>
                <a:spcPct val="150000"/>
              </a:lnSpc>
            </a:pPr>
            <a:r>
              <a:rPr lang="zh-CN" altLang="zh-CN" sz="3200" b="1">
                <a:latin typeface="楷体" panose="02010609060101010101" pitchFamily="49" charset="-122"/>
                <a:ea typeface="楷体" panose="02010609060101010101" pitchFamily="49" charset="-122"/>
                <a:sym typeface="Arial" panose="020b0604020202020204" pitchFamily="34" charset="0"/>
              </a:rPr>
              <a:t>1</a:t>
            </a:r>
            <a:r>
              <a:rPr lang="zh-CN" altLang="zh-CN" sz="3200" b="1" smtClean="0">
                <a:latin typeface="楷体" panose="02010609060101010101" pitchFamily="49" charset="-122"/>
                <a:ea typeface="楷体" panose="02010609060101010101" pitchFamily="49" charset="-122"/>
                <a:sym typeface="Arial" panose="020b0604020202020204" pitchFamily="34" charset="0"/>
              </a:rPr>
              <a:t>.了解刘绍棠及乡土文学的相关知识，品味文中充满乡土气息的语言。</a:t>
            </a:r>
          </a:p>
          <a:p>
            <a:pPr>
              <a:lnSpc>
                <a:spcPct val="150000"/>
              </a:lnSpc>
            </a:pPr>
            <a:r>
              <a:rPr lang="zh-CN" altLang="zh-CN" sz="3200" b="1">
                <a:latin typeface="楷体" panose="02010609060101010101" pitchFamily="49" charset="-122"/>
                <a:ea typeface="楷体" panose="02010609060101010101" pitchFamily="49" charset="-122"/>
                <a:sym typeface="Arial" panose="020b0604020202020204" pitchFamily="34" charset="0"/>
              </a:rPr>
              <a:t>2</a:t>
            </a:r>
            <a:r>
              <a:rPr lang="zh-CN" altLang="zh-CN" sz="3200" b="1" smtClean="0">
                <a:latin typeface="楷体" panose="02010609060101010101" pitchFamily="49" charset="-122"/>
                <a:ea typeface="楷体" panose="02010609060101010101" pitchFamily="49" charset="-122"/>
                <a:sym typeface="Arial" panose="020b0604020202020204" pitchFamily="34" charset="0"/>
              </a:rPr>
              <a:t>.学习通过外貌描写、动作描写、语言描写、细节描写来塑造</a:t>
            </a:r>
            <a:r>
              <a:rPr lang="zh-CN" altLang="en-US" sz="3200" b="1" smtClean="0">
                <a:latin typeface="楷体" panose="02010609060101010101" pitchFamily="49" charset="-122"/>
                <a:ea typeface="楷体" panose="02010609060101010101" pitchFamily="49" charset="-122"/>
                <a:sym typeface="Arial" panose="020b0604020202020204" pitchFamily="34" charset="0"/>
              </a:rPr>
              <a:t>人物形象的方法</a:t>
            </a:r>
            <a:r>
              <a:rPr lang="zh-CN" altLang="zh-CN" sz="3200" b="1" smtClean="0">
                <a:latin typeface="楷体" panose="02010609060101010101" pitchFamily="49" charset="-122"/>
                <a:ea typeface="楷体" panose="02010609060101010101" pitchFamily="49" charset="-122"/>
                <a:sym typeface="Arial" panose="020b0604020202020204" pitchFamily="34" charset="0"/>
              </a:rPr>
              <a:t>。</a:t>
            </a:r>
            <a:r>
              <a:rPr lang="zh-CN" altLang="zh-CN" sz="3200" b="1">
                <a:latin typeface="楷体" panose="02010609060101010101" pitchFamily="49" charset="-122"/>
                <a:ea typeface="楷体" panose="02010609060101010101" pitchFamily="49" charset="-122"/>
                <a:sym typeface="Arial" panose="020b0604020202020204" pitchFamily="34" charset="0"/>
              </a:rPr>
              <a:t>（</a:t>
            </a:r>
            <a:r>
              <a:rPr lang="zh-CN" altLang="zh-CN" sz="3200" b="1">
                <a:solidFill>
                  <a:srgbClr val="FF0000"/>
                </a:solidFill>
                <a:latin typeface="楷体" panose="02010609060101010101" pitchFamily="49" charset="-122"/>
                <a:ea typeface="楷体" panose="02010609060101010101" pitchFamily="49" charset="-122"/>
                <a:sym typeface="Arial" panose="020b0604020202020204" pitchFamily="34" charset="0"/>
              </a:rPr>
              <a:t>重难点</a:t>
            </a:r>
            <a:r>
              <a:rPr lang="zh-CN" altLang="zh-CN" sz="3200" b="1">
                <a:latin typeface="楷体" panose="02010609060101010101" pitchFamily="49" charset="-122"/>
                <a:ea typeface="楷体" panose="02010609060101010101" pitchFamily="49" charset="-122"/>
                <a:sym typeface="Arial" panose="020b0604020202020204" pitchFamily="34" charset="0"/>
              </a:rPr>
              <a:t>）</a:t>
            </a:r>
            <a:endParaRPr lang="zh-CN" altLang="en-US" sz="3200" b="1" smtClean="0">
              <a:latin typeface="楷体" panose="02010609060101010101" pitchFamily="49" charset="-122"/>
              <a:ea typeface="楷体" panose="02010609060101010101" pitchFamily="49" charset="-122"/>
              <a:sym typeface="Arial" panose="020b0604020202020204" pitchFamily="34" charset="0"/>
            </a:endParaRPr>
          </a:p>
        </p:txBody>
      </p:sp>
      <p:sp>
        <p:nvSpPr>
          <p:cNvPr id="5" name="圆角矩形 4"/>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学习目标</a:t>
            </a:r>
          </a:p>
        </p:txBody>
      </p:sp>
      <p:sp>
        <p:nvSpPr>
          <p:cNvPr id="2" name="椭圆 1"/>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pic>
        <p:nvPicPr>
          <p:cNvPr id="3" name="图片 2" descr="C:\Users\lenovo\Desktop\未标题-1.png未标题-1"/>
          <p:cNvPicPr>
            <a:picLocks noChangeAspect="1"/>
          </p:cNvPicPr>
          <p:nvPr/>
        </p:nvPicPr>
        <p:blipFill>
          <a:blip r:embed="rId2">
            <a:lum bright="6000" contrast="12000"/>
          </a:blip>
          <a:srcRect l="16075" t="8976"/>
          <a:stretch>
            <a:fillRect/>
          </a:stretch>
        </p:blipFill>
        <p:spPr>
          <a:xfrm>
            <a:off x="488950" y="1892935"/>
            <a:ext cx="3560445" cy="3071495"/>
          </a:xfrm>
          <a:prstGeom prst="rect">
            <a:avLst/>
          </a:prstGeom>
        </p:spPr>
      </p:pic>
      <p:sp>
        <p:nvSpPr>
          <p:cNvPr id="4" name="文本框 3"/>
          <p:cNvSpPr txBox="1"/>
          <p:nvPr/>
        </p:nvSpPr>
        <p:spPr>
          <a:xfrm>
            <a:off x="4049395" y="3117850"/>
            <a:ext cx="7292340" cy="1272540"/>
          </a:xfrm>
          <a:prstGeom prst="rect">
            <a:avLst/>
          </a:prstGeom>
          <a:noFill/>
        </p:spPr>
        <p:txBody>
          <a:bodyPr wrap="square" rtlCol="0" anchor="t">
            <a:spAutoFit/>
          </a:bodyPr>
          <a:lstStyle/>
          <a:p>
            <a:pPr eaLnBrk="1" hangingPunct="1">
              <a:lnSpc>
                <a:spcPct val="120000"/>
              </a:lnSpc>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日本鬼子把咱们中国大卸</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八块啦！</a:t>
            </a:r>
            <a:r>
              <a:rPr lang="en-US" altLang="zh-CN" sz="3200" b="1"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白吃他们的狱粮不上算，才把我放了。</a:t>
            </a:r>
          </a:p>
        </p:txBody>
      </p:sp>
      <p:grpSp>
        <p:nvGrpSpPr>
          <p:cNvPr id="7" name="组合 6"/>
          <p:cNvGrpSpPr/>
          <p:nvPr/>
        </p:nvGrpSpPr>
        <p:grpSpPr>
          <a:xfrm>
            <a:off x="7906067" y="1892935"/>
            <a:ext cx="3005455" cy="679450"/>
            <a:chOff x="10809" y="8677"/>
            <a:chExt cx="4733" cy="1070"/>
          </a:xfrm>
        </p:grpSpPr>
        <p:pic>
          <p:nvPicPr>
            <p:cNvPr id="8" name="图片 7" descr="2222_副本"/>
            <p:cNvPicPr>
              <a:picLocks noChangeAspect="1"/>
            </p:cNvPicPr>
            <p:nvPr/>
          </p:nvPicPr>
          <p:blipFill>
            <a:blip r:embed="rId3"/>
            <a:srcRect t="19005" b="16518"/>
            <a:stretch>
              <a:fillRect/>
            </a:stretch>
          </p:blipFill>
          <p:spPr>
            <a:xfrm>
              <a:off x="10809" y="8677"/>
              <a:ext cx="4733" cy="1070"/>
            </a:xfrm>
            <a:prstGeom prst="rect">
              <a:avLst/>
            </a:prstGeom>
          </p:spPr>
        </p:pic>
        <p:sp>
          <p:nvSpPr>
            <p:cNvPr id="11" name="文本框 5"/>
            <p:cNvSpPr txBox="1"/>
            <p:nvPr/>
          </p:nvSpPr>
          <p:spPr>
            <a:xfrm>
              <a:off x="11675" y="8735"/>
              <a:ext cx="2860" cy="919"/>
            </a:xfrm>
            <a:prstGeom prst="rect">
              <a:avLst/>
            </a:prstGeom>
            <a:noFill/>
          </p:spPr>
          <p:txBody>
            <a:bodyPr wrap="none" rtlCol="0" anchor="t">
              <a:spAutoFit/>
            </a:bodyPr>
            <a:lstStyle/>
            <a:p>
              <a:r>
                <a:rPr kumimoji="1" lang="zh-CN" altLang="en-US" sz="3200" b="1" smtClean="0">
                  <a:solidFill>
                    <a:schemeClr val="bg1"/>
                  </a:solidFill>
                  <a:latin typeface="楷体" panose="02010609060101010101" pitchFamily="49" charset="-122"/>
                  <a:ea typeface="楷体" panose="02010609060101010101" pitchFamily="49" charset="-122"/>
                  <a:sym typeface="+mn-ea"/>
                </a:rPr>
                <a:t>语言描写</a:t>
              </a:r>
              <a:endParaRPr kumimoji="1" lang="zh-CN" sz="3200" b="1">
                <a:solidFill>
                  <a:schemeClr val="bg1"/>
                </a:solidFill>
                <a:latin typeface="楷体" panose="02010609060101010101" pitchFamily="49" charset="-122"/>
                <a:ea typeface="楷体" panose="02010609060101010101" pitchFamily="49" charset="-122"/>
                <a:sym typeface="+mn-ea"/>
              </a:endParaRPr>
            </a:p>
          </p:txBody>
        </p:sp>
      </p:grpSp>
      <p:sp>
        <p:nvSpPr>
          <p:cNvPr id="13" name="圆角矩形 12"/>
          <p:cNvSpPr/>
          <p:nvPr/>
        </p:nvSpPr>
        <p:spPr>
          <a:xfrm>
            <a:off x="5539105" y="5231130"/>
            <a:ext cx="4078605" cy="744220"/>
          </a:xfrm>
          <a:prstGeom prst="roundRect">
            <a:avLst>
              <a:gd name="adj" fmla="val 24738"/>
            </a:avLst>
          </a:prstGeom>
          <a:solidFill>
            <a:schemeClr val="accent6">
              <a:lumMod val="40000"/>
              <a:lumOff val="60000"/>
            </a:schemeClr>
          </a:solidFill>
          <a:ln w="9525">
            <a:noFill/>
          </a:ln>
        </p:spPr>
        <p:txBody>
          <a:bodyPr wrap="square" rtlCol="0" anchor="t">
            <a:noAutofit/>
          </a:bodyPr>
          <a:lstStyle/>
          <a:p>
            <a:pPr lvl="0" algn="l" fontAlgn="base">
              <a:spcBef>
                <a:spcPct val="0"/>
              </a:spcBef>
              <a:buClrTx/>
              <a:buSzTx/>
              <a:buFontTx/>
            </a:pPr>
            <a:r>
              <a:rPr lang="zh-CN" sz="3200">
                <a:latin typeface="微软雅黑"/>
                <a:ea typeface="微软雅黑"/>
                <a:cs typeface="Times New Roman" panose="02020603050405020304" charset="0"/>
                <a:sym typeface="+mn-ea"/>
              </a:rPr>
              <a:t>一个爱国的朴实农民</a:t>
            </a:r>
          </a:p>
        </p:txBody>
      </p:sp>
      <p:sp>
        <p:nvSpPr>
          <p:cNvPr id="12" name="文本框 11"/>
          <p:cNvSpPr txBox="1"/>
          <p:nvPr/>
        </p:nvSpPr>
        <p:spPr>
          <a:xfrm>
            <a:off x="951230" y="5084101"/>
            <a:ext cx="2214880" cy="584775"/>
          </a:xfrm>
          <a:prstGeom prst="rect">
            <a:avLst/>
          </a:prstGeom>
          <a:noFill/>
        </p:spPr>
        <p:txBody>
          <a:bodyPr wrap="square" rtlCol="0" anchor="t">
            <a:spAutoFit/>
          </a:bodyPr>
          <a:lstStyle/>
          <a:p>
            <a:pPr lvl="0" algn="l">
              <a:buClrTx/>
              <a:buSzTx/>
              <a:buFontTx/>
            </a:pPr>
            <a:r>
              <a:rPr lang="zh-CN" altLang="en-US" sz="3200" b="1" smtClean="0">
                <a:sym typeface="+mn-ea"/>
              </a:rPr>
              <a:t>何大学问</a:t>
            </a:r>
          </a:p>
        </p:txBody>
      </p:sp>
      <p:sp>
        <p:nvSpPr>
          <p:cNvPr id="6" name="文本框 5"/>
          <p:cNvSpPr txBox="1">
            <a:spLocks noChangeArrowheads="1"/>
          </p:cNvSpPr>
          <p:nvPr/>
        </p:nvSpPr>
        <p:spPr bwMode="auto">
          <a:xfrm>
            <a:off x="991871" y="1033145"/>
            <a:ext cx="10208428" cy="683264"/>
          </a:xfrm>
          <a:prstGeom prst="rect">
            <a:avLst/>
          </a:prstGeom>
          <a:noFill/>
        </p:spPr>
        <p:txBody>
          <a:bodyPr wrap="square" rtlCol="0" anchor="t">
            <a:spAutoFit/>
          </a:bodyPr>
          <a:lstStyle/>
          <a:p>
            <a:pPr lvl="0" algn="l">
              <a:lnSpc>
                <a:spcPct val="120000"/>
              </a:lnSpc>
              <a:buClrTx/>
              <a:buSzTx/>
              <a:buFontTx/>
            </a:pPr>
            <a:r>
              <a:rPr lang="zh-CN" altLang="en-US" sz="3200">
                <a:latin typeface="微软雅黑"/>
                <a:ea typeface="微软雅黑"/>
                <a:sym typeface="+mn-ea"/>
              </a:rPr>
              <a:t>文章从哪些方面介绍了何大学问？他有什么性格特点？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6"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290">
                                          <p:stCondLst>
                                            <p:cond delay="0"/>
                                          </p:stCondLst>
                                        </p:cTn>
                                        <p:tgtEl>
                                          <p:spTgt spid="7"/>
                                        </p:tgtEl>
                                      </p:cBhvr>
                                    </p:animEffect>
                                    <p:anim calcmode="lin" valueType="num">
                                      <p:cBhvr>
                                        <p:cTn id="1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7" dur="13">
                                          <p:stCondLst>
                                            <p:cond delay="325"/>
                                          </p:stCondLst>
                                        </p:cTn>
                                        <p:tgtEl>
                                          <p:spTgt spid="7"/>
                                        </p:tgtEl>
                                      </p:cBhvr>
                                      <p:to x="100000" y="60000"/>
                                    </p:animScale>
                                    <p:animScale>
                                      <p:cBhvr>
                                        <p:cTn id="18" dur="83" decel="50000">
                                          <p:stCondLst>
                                            <p:cond delay="338"/>
                                          </p:stCondLst>
                                        </p:cTn>
                                        <p:tgtEl>
                                          <p:spTgt spid="7"/>
                                        </p:tgtEl>
                                      </p:cBhvr>
                                      <p:to x="100000" y="100000"/>
                                    </p:animScale>
                                    <p:animScale>
                                      <p:cBhvr>
                                        <p:cTn id="19" dur="13">
                                          <p:stCondLst>
                                            <p:cond delay="656"/>
                                          </p:stCondLst>
                                        </p:cTn>
                                        <p:tgtEl>
                                          <p:spTgt spid="7"/>
                                        </p:tgtEl>
                                      </p:cBhvr>
                                      <p:to x="100000" y="80000"/>
                                    </p:animScale>
                                    <p:animScale>
                                      <p:cBhvr>
                                        <p:cTn id="20" dur="83" decel="50000">
                                          <p:stCondLst>
                                            <p:cond delay="669"/>
                                          </p:stCondLst>
                                        </p:cTn>
                                        <p:tgtEl>
                                          <p:spTgt spid="7"/>
                                        </p:tgtEl>
                                      </p:cBhvr>
                                      <p:to x="100000" y="100000"/>
                                    </p:animScale>
                                    <p:animScale>
                                      <p:cBhvr>
                                        <p:cTn id="21" dur="13">
                                          <p:stCondLst>
                                            <p:cond delay="821"/>
                                          </p:stCondLst>
                                        </p:cTn>
                                        <p:tgtEl>
                                          <p:spTgt spid="7"/>
                                        </p:tgtEl>
                                      </p:cBhvr>
                                      <p:to x="100000" y="90000"/>
                                    </p:animScale>
                                    <p:animScale>
                                      <p:cBhvr>
                                        <p:cTn id="22" dur="83" decel="50000">
                                          <p:stCondLst>
                                            <p:cond delay="834"/>
                                          </p:stCondLst>
                                        </p:cTn>
                                        <p:tgtEl>
                                          <p:spTgt spid="7"/>
                                        </p:tgtEl>
                                      </p:cBhvr>
                                      <p:to x="100000" y="100000"/>
                                    </p:animScale>
                                    <p:animScale>
                                      <p:cBhvr>
                                        <p:cTn id="23" dur="13">
                                          <p:stCondLst>
                                            <p:cond delay="904"/>
                                          </p:stCondLst>
                                        </p:cTn>
                                        <p:tgtEl>
                                          <p:spTgt spid="7"/>
                                        </p:tgtEl>
                                      </p:cBhvr>
                                      <p:to x="100000" y="95000"/>
                                    </p:animScale>
                                    <p:animScale>
                                      <p:cBhvr>
                                        <p:cTn id="24" dur="83" decel="50000">
                                          <p:stCondLst>
                                            <p:cond delay="917"/>
                                          </p:stCondLst>
                                        </p:cTn>
                                        <p:tgtEl>
                                          <p:spTgt spid="7"/>
                                        </p:tgtEl>
                                      </p:cBhvr>
                                      <p:to x="100000" y="100000"/>
                                    </p:animScale>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53"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18"/>
          <p:cNvSpPr>
            <a:spLocks noChangeArrowheads="1"/>
          </p:cNvSpPr>
          <p:nvPr/>
        </p:nvSpPr>
        <p:spPr bwMode="auto">
          <a:xfrm>
            <a:off x="768985" y="922165"/>
            <a:ext cx="10654030" cy="1434394"/>
          </a:xfrm>
          <a:prstGeom prst="roundRect">
            <a:avLst>
              <a:gd name="adj" fmla="val 19314"/>
            </a:avLst>
          </a:prstGeom>
          <a:noFill/>
          <a:ln>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20000"/>
              </a:lnSpc>
            </a:pPr>
            <a:r>
              <a:rPr lang="zh-CN" altLang="en-US" sz="3200" smtClean="0">
                <a:latin typeface="微软雅黑"/>
                <a:ea typeface="微软雅黑"/>
              </a:rPr>
              <a:t>自从爷爷被尊称为何大学问以后，他在学问上下了哪些功夫？由此说明了什么？</a:t>
            </a:r>
          </a:p>
        </p:txBody>
      </p:sp>
      <p:sp>
        <p:nvSpPr>
          <p:cNvPr id="7" name="文本框 6"/>
          <p:cNvSpPr txBox="1"/>
          <p:nvPr/>
        </p:nvSpPr>
        <p:spPr>
          <a:xfrm>
            <a:off x="1851660" y="2541798"/>
            <a:ext cx="8823079" cy="1192683"/>
          </a:xfrm>
          <a:prstGeom prst="roundRect">
            <a:avLst/>
          </a:prstGeom>
          <a:solidFill>
            <a:srgbClr val="EE9A7E"/>
          </a:solidFill>
        </p:spPr>
        <p:txBody>
          <a:bodyPr wrap="square" rtlCol="0" anchor="t">
            <a:spAutoFit/>
          </a:bodyPr>
          <a:lstStyle/>
          <a:p>
            <a:pPr algn="l"/>
            <a:r>
              <a:rPr lang="zh-CN" altLang="en-US" sz="3200" smtClean="0">
                <a:solidFill>
                  <a:schemeClr val="bg1"/>
                </a:solidFill>
              </a:rPr>
              <a:t>看书念书、不耻下问、咬文嚼字、拜祭文庙、自我反思、为孙请师</a:t>
            </a:r>
            <a:endParaRPr lang="zh-CN" altLang="en-US" sz="3200" smtClean="0">
              <a:solidFill>
                <a:schemeClr val="bg1"/>
              </a:solidFill>
              <a:latin typeface="微软雅黑"/>
              <a:ea typeface="微软雅黑"/>
              <a:cs typeface="微软雅黑" panose="020b0503020204020204" charset="-122"/>
              <a:sym typeface="+mn-ea"/>
            </a:endParaRPr>
          </a:p>
        </p:txBody>
      </p:sp>
      <p:sp>
        <p:nvSpPr>
          <p:cNvPr id="8" name="圆角矩形 7"/>
          <p:cNvSpPr/>
          <p:nvPr/>
        </p:nvSpPr>
        <p:spPr>
          <a:xfrm>
            <a:off x="615950" y="4395921"/>
            <a:ext cx="10960100" cy="1446530"/>
          </a:xfrm>
          <a:prstGeom prst="roundRect">
            <a:avLst/>
          </a:prstGeom>
          <a:solidFill>
            <a:schemeClr val="accent1">
              <a:lumMod val="20000"/>
              <a:lumOff val="80000"/>
            </a:schemeClr>
          </a:solidFill>
          <a:ln>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nSpc>
                <a:spcPct val="150000"/>
              </a:lnSpc>
            </a:pPr>
            <a:r>
              <a:rPr kumimoji="1" lang="en-US" altLang="zh-CN"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kumimoji="1"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这表现出他对文明进步的追求，对美好生活的向往，也反映了那个时代渴求知识而不得的贫苦百姓的心声。</a:t>
            </a:r>
            <a:endParaRPr kumimoji="1"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圆角矩形 8"/>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精读课文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rrowheads="1"/>
          </p:cNvSpPr>
          <p:nvPr/>
        </p:nvSpPr>
        <p:spPr bwMode="auto">
          <a:xfrm>
            <a:off x="568515" y="965835"/>
            <a:ext cx="10783387"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lnSpc>
                <a:spcPct val="150000"/>
              </a:lnSpc>
            </a:pPr>
            <a:r>
              <a:rPr sz="3200">
                <a:solidFill>
                  <a:srgbClr val="000000"/>
                </a:solidFill>
                <a:latin typeface="Pinyin Adjust" panose="02000500000000000000" pitchFamily="2" charset="0"/>
                <a:ea typeface="微软雅黑"/>
                <a:cs typeface="Pinyin Adjust" panose="02000500000000000000" pitchFamily="2" charset="0"/>
              </a:rPr>
              <a:t>一</a:t>
            </a:r>
            <a:r>
              <a:rPr sz="3200" smtClean="0">
                <a:solidFill>
                  <a:srgbClr val="000000"/>
                </a:solidFill>
                <a:latin typeface="Pinyin Adjust" panose="02000500000000000000" pitchFamily="2" charset="0"/>
                <a:ea typeface="微软雅黑"/>
                <a:cs typeface="Pinyin Adjust" panose="02000500000000000000" pitchFamily="2" charset="0"/>
              </a:rPr>
              <a:t>、</a:t>
            </a:r>
            <a:r>
              <a:rPr lang="zh-CN" altLang="en-US" sz="3200" smtClean="0"/>
              <a:t>下列标红的字注音全都正确的一项是（    </a:t>
            </a:r>
            <a:r>
              <a:rPr lang="en-US" sz="3200" smtClean="0"/>
              <a:t>   </a:t>
            </a:r>
            <a:r>
              <a:rPr lang="zh-CN" altLang="en-US" sz="3200" smtClean="0"/>
              <a:t>）</a:t>
            </a:r>
          </a:p>
          <a:p>
            <a:pPr fontAlgn="ctr">
              <a:lnSpc>
                <a:spcPct val="150000"/>
              </a:lnSpc>
            </a:pPr>
            <a:r>
              <a:rPr lang="en-US" sz="3200" smtClean="0">
                <a:latin typeface="Times New Roman" panose="02020603050405020304" charset="0"/>
                <a:cs typeface="Times New Roman" panose="02020603050405020304" charset="0"/>
              </a:rPr>
              <a:t>A. </a:t>
            </a:r>
            <a:r>
              <a:rPr lang="zh-CN" altLang="en-US" sz="3200" smtClean="0">
                <a:solidFill>
                  <a:srgbClr val="FF0000"/>
                </a:solidFill>
                <a:latin typeface="Pinyin Adjust" panose="02000500000000000000" pitchFamily="2" charset="0"/>
                <a:cs typeface="Pinyin Adjust" panose="02000500000000000000" pitchFamily="2" charset="0"/>
              </a:rPr>
              <a:t>剜</a:t>
            </a:r>
            <a:r>
              <a:rPr lang="zh-CN" altLang="en-US" sz="3200" smtClean="0">
                <a:latin typeface="Pinyin Adjust" panose="02000500000000000000" pitchFamily="2" charset="0"/>
                <a:cs typeface="Pinyin Adjust" panose="02000500000000000000" pitchFamily="2" charset="0"/>
              </a:rPr>
              <a:t>肉（</a:t>
            </a:r>
            <a:r>
              <a:rPr lang="en-US" sz="3200" b="1" err="1" smtClean="0">
                <a:latin typeface="Pinyin Adjust" panose="02000500000000000000" pitchFamily="2" charset="0"/>
                <a:cs typeface="Pinyin Adjust" panose="02000500000000000000" pitchFamily="2" charset="0"/>
              </a:rPr>
              <a:t>wān</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名</a:t>
            </a:r>
            <a:r>
              <a:rPr lang="zh-CN" altLang="en-US" sz="3200" smtClean="0">
                <a:solidFill>
                  <a:srgbClr val="FF0000"/>
                </a:solidFill>
                <a:latin typeface="Pinyin Adjust" panose="02000500000000000000" pitchFamily="2" charset="0"/>
                <a:cs typeface="Pinyin Adjust" panose="02000500000000000000" pitchFamily="2" charset="0"/>
              </a:rPr>
              <a:t>讳</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huì</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solidFill>
                  <a:srgbClr val="FF0000"/>
                </a:solidFill>
                <a:latin typeface="Pinyin Adjust" panose="02000500000000000000" pitchFamily="2" charset="0"/>
                <a:cs typeface="Pinyin Adjust" panose="02000500000000000000" pitchFamily="2" charset="0"/>
              </a:rPr>
              <a:t>呱呱</a:t>
            </a:r>
            <a:r>
              <a:rPr lang="zh-CN" altLang="en-US" sz="3200" smtClean="0">
                <a:latin typeface="Pinyin Adjust" panose="02000500000000000000" pitchFamily="2" charset="0"/>
                <a:cs typeface="Pinyin Adjust" panose="02000500000000000000" pitchFamily="2" charset="0"/>
              </a:rPr>
              <a:t>坠地（</a:t>
            </a:r>
            <a:r>
              <a:rPr lang="en-US" sz="3200" b="1" err="1" smtClean="0">
                <a:latin typeface="Pinyin Adjust" panose="02000500000000000000" pitchFamily="2" charset="0"/>
                <a:cs typeface="Pinyin Adjust" panose="02000500000000000000" pitchFamily="2" charset="0"/>
              </a:rPr>
              <a:t>ɡuā ɡuā</a:t>
            </a:r>
            <a:r>
              <a:rPr lang="zh-CN" altLang="en-US" sz="3200" smtClean="0">
                <a:latin typeface="Pinyin Adjust" panose="02000500000000000000" pitchFamily="2" charset="0"/>
                <a:cs typeface="Pinyin Adjust" panose="02000500000000000000" pitchFamily="2" charset="0"/>
              </a:rPr>
              <a:t>）</a:t>
            </a:r>
          </a:p>
          <a:p>
            <a:pPr fontAlgn="ctr">
              <a:lnSpc>
                <a:spcPct val="150000"/>
              </a:lnSpc>
            </a:pPr>
            <a:r>
              <a:rPr lang="en-US" sz="3200" smtClean="0">
                <a:latin typeface="Times New Roman" panose="02020603050405020304" charset="0"/>
                <a:cs typeface="Times New Roman" panose="02020603050405020304" charset="0"/>
              </a:rPr>
              <a:t>B. </a:t>
            </a:r>
            <a:r>
              <a:rPr lang="zh-CN" altLang="en-US" sz="3200" smtClean="0">
                <a:latin typeface="Pinyin Adjust" panose="02000500000000000000" pitchFamily="2" charset="0"/>
                <a:cs typeface="Pinyin Adjust" panose="02000500000000000000" pitchFamily="2" charset="0"/>
              </a:rPr>
              <a:t>隐</a:t>
            </a:r>
            <a:r>
              <a:rPr lang="zh-CN" altLang="en-US" sz="3200" smtClean="0">
                <a:solidFill>
                  <a:srgbClr val="FF0000"/>
                </a:solidFill>
                <a:latin typeface="Pinyin Adjust" panose="02000500000000000000" pitchFamily="2" charset="0"/>
                <a:cs typeface="Pinyin Adjust" panose="02000500000000000000" pitchFamily="2" charset="0"/>
              </a:rPr>
              <a:t>匿</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nì</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烟</a:t>
            </a:r>
            <a:r>
              <a:rPr lang="zh-CN" altLang="en-US" sz="3200" smtClean="0">
                <a:solidFill>
                  <a:srgbClr val="FF0000"/>
                </a:solidFill>
                <a:latin typeface="Pinyin Adjust" panose="02000500000000000000" pitchFamily="2" charset="0"/>
                <a:cs typeface="Pinyin Adjust" panose="02000500000000000000" pitchFamily="2" charset="0"/>
              </a:rPr>
              <a:t>囱</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tónɡ</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断壁残</a:t>
            </a:r>
            <a:r>
              <a:rPr lang="zh-CN" altLang="en-US" sz="3200" smtClean="0">
                <a:solidFill>
                  <a:srgbClr val="FF0000"/>
                </a:solidFill>
                <a:latin typeface="Pinyin Adjust" panose="02000500000000000000" pitchFamily="2" charset="0"/>
                <a:cs typeface="Pinyin Adjust" panose="02000500000000000000" pitchFamily="2" charset="0"/>
              </a:rPr>
              <a:t>垣</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yuán</a:t>
            </a:r>
            <a:r>
              <a:rPr lang="zh-CN" altLang="en-US" sz="3200" smtClean="0">
                <a:latin typeface="Pinyin Adjust" panose="02000500000000000000" pitchFamily="2" charset="0"/>
                <a:cs typeface="Pinyin Adjust" panose="02000500000000000000" pitchFamily="2" charset="0"/>
              </a:rPr>
              <a:t>）</a:t>
            </a:r>
          </a:p>
          <a:p>
            <a:pPr fontAlgn="ctr">
              <a:lnSpc>
                <a:spcPct val="150000"/>
              </a:lnSpc>
            </a:pPr>
            <a:r>
              <a:rPr lang="en-US" sz="3200" smtClean="0">
                <a:latin typeface="Times New Roman" panose="02020603050405020304" charset="0"/>
                <a:cs typeface="Times New Roman" panose="02020603050405020304" charset="0"/>
              </a:rPr>
              <a:t>C. </a:t>
            </a:r>
            <a:r>
              <a:rPr lang="zh-CN" altLang="en-US" sz="3200" smtClean="0">
                <a:latin typeface="Pinyin Adjust" panose="02000500000000000000" pitchFamily="2" charset="0"/>
                <a:cs typeface="Pinyin Adjust" panose="02000500000000000000" pitchFamily="2" charset="0"/>
              </a:rPr>
              <a:t>荆</a:t>
            </a:r>
            <a:r>
              <a:rPr lang="zh-CN" altLang="en-US" sz="3200" smtClean="0">
                <a:solidFill>
                  <a:srgbClr val="FF0000"/>
                </a:solidFill>
                <a:latin typeface="Pinyin Adjust" panose="02000500000000000000" pitchFamily="2" charset="0"/>
                <a:cs typeface="Pinyin Adjust" panose="02000500000000000000" pitchFamily="2" charset="0"/>
              </a:rPr>
              <a:t>棘</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jí</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荣</a:t>
            </a:r>
            <a:r>
              <a:rPr lang="zh-CN" altLang="en-US" sz="3200" smtClean="0">
                <a:solidFill>
                  <a:srgbClr val="FF0000"/>
                </a:solidFill>
                <a:latin typeface="Pinyin Adjust" panose="02000500000000000000" pitchFamily="2" charset="0"/>
                <a:cs typeface="Pinyin Adjust" panose="02000500000000000000" pitchFamily="2" charset="0"/>
              </a:rPr>
              <a:t>膺</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yīnɡ</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如坐针</a:t>
            </a:r>
            <a:r>
              <a:rPr lang="zh-CN" altLang="en-US" sz="3200" smtClean="0">
                <a:solidFill>
                  <a:srgbClr val="FF0000"/>
                </a:solidFill>
                <a:latin typeface="Pinyin Adjust" panose="02000500000000000000" pitchFamily="2" charset="0"/>
                <a:cs typeface="Pinyin Adjust" panose="02000500000000000000" pitchFamily="2" charset="0"/>
              </a:rPr>
              <a:t>毡</a:t>
            </a:r>
            <a:r>
              <a:rPr lang="zh-CN" altLang="en-US" sz="3200" smtClean="0">
                <a:latin typeface="Pinyin Adjust" panose="02000500000000000000" pitchFamily="2" charset="0"/>
                <a:cs typeface="Pinyin Adjust" panose="02000500000000000000" pitchFamily="2" charset="0"/>
              </a:rPr>
              <a:t>（</a:t>
            </a:r>
            <a:r>
              <a:rPr lang="en-US" sz="3200" b="1" err="1" smtClean="0">
                <a:latin typeface="Pinyin Adjust" panose="02000500000000000000" pitchFamily="2" charset="0"/>
                <a:cs typeface="Pinyin Adjust" panose="02000500000000000000" pitchFamily="2" charset="0"/>
              </a:rPr>
              <a:t>zhān</a:t>
            </a:r>
            <a:r>
              <a:rPr lang="zh-CN" altLang="en-US" sz="3200" smtClean="0">
                <a:latin typeface="Pinyin Adjust" panose="02000500000000000000" pitchFamily="2" charset="0"/>
                <a:cs typeface="Pinyin Adjust" panose="02000500000000000000" pitchFamily="2" charset="0"/>
              </a:rPr>
              <a:t>）</a:t>
            </a:r>
          </a:p>
          <a:p>
            <a:pPr fontAlgn="ctr">
              <a:lnSpc>
                <a:spcPct val="150000"/>
              </a:lnSpc>
            </a:pPr>
            <a:r>
              <a:rPr lang="en-US" sz="3200" smtClean="0">
                <a:latin typeface="Times New Roman" panose="02020603050405020304" charset="0"/>
                <a:cs typeface="Times New Roman" panose="02020603050405020304" charset="0"/>
              </a:rPr>
              <a:t>D. </a:t>
            </a:r>
            <a:r>
              <a:rPr lang="zh-CN" altLang="en-US" sz="3200" smtClean="0">
                <a:solidFill>
                  <a:srgbClr val="FF0000"/>
                </a:solidFill>
                <a:latin typeface="Pinyin Adjust" panose="02000500000000000000" pitchFamily="2" charset="0"/>
                <a:cs typeface="Pinyin Adjust" panose="02000500000000000000" pitchFamily="2" charset="0"/>
              </a:rPr>
              <a:t>捯</a:t>
            </a:r>
            <a:r>
              <a:rPr lang="zh-CN" altLang="en-US" sz="3200" smtClean="0">
                <a:latin typeface="Pinyin Adjust" panose="02000500000000000000" pitchFamily="2" charset="0"/>
                <a:cs typeface="Pinyin Adjust" panose="02000500000000000000" pitchFamily="2" charset="0"/>
              </a:rPr>
              <a:t>气（</a:t>
            </a:r>
            <a:r>
              <a:rPr lang="en-US" sz="3200" b="1" err="1" smtClean="0">
                <a:latin typeface="Pinyin Adjust" panose="02000500000000000000" pitchFamily="2" charset="0"/>
                <a:cs typeface="Pinyin Adjust" panose="02000500000000000000" pitchFamily="2" charset="0"/>
              </a:rPr>
              <a:t>dáo</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solidFill>
                  <a:srgbClr val="FF0000"/>
                </a:solidFill>
                <a:latin typeface="Pinyin Adjust" panose="02000500000000000000" pitchFamily="2" charset="0"/>
                <a:cs typeface="Pinyin Adjust" panose="02000500000000000000" pitchFamily="2" charset="0"/>
              </a:rPr>
              <a:t>烙</a:t>
            </a:r>
            <a:r>
              <a:rPr lang="zh-CN" altLang="en-US" sz="3200" smtClean="0">
                <a:latin typeface="Pinyin Adjust" panose="02000500000000000000" pitchFamily="2" charset="0"/>
                <a:cs typeface="Pinyin Adjust" panose="02000500000000000000" pitchFamily="2" charset="0"/>
              </a:rPr>
              <a:t>饼（</a:t>
            </a:r>
            <a:r>
              <a:rPr lang="en-US" sz="3200" b="1" err="1" smtClean="0">
                <a:latin typeface="Pinyin Adjust" panose="02000500000000000000" pitchFamily="2" charset="0"/>
                <a:cs typeface="Pinyin Adjust" panose="02000500000000000000" pitchFamily="2" charset="0"/>
              </a:rPr>
              <a:t>lào</a:t>
            </a:r>
            <a:r>
              <a:rPr lang="zh-CN" altLang="en-US" sz="3200" smtClean="0">
                <a:latin typeface="Pinyin Adjust" panose="02000500000000000000" pitchFamily="2" charset="0"/>
                <a:cs typeface="Pinyin Adjust" panose="02000500000000000000" pitchFamily="2" charset="0"/>
              </a:rPr>
              <a:t>）</a:t>
            </a:r>
            <a:r>
              <a:rPr lang="en-US" sz="3200" smtClean="0">
                <a:latin typeface="Pinyin Adjust" panose="02000500000000000000" pitchFamily="2" charset="0"/>
                <a:cs typeface="Pinyin Adjust" panose="02000500000000000000" pitchFamily="2" charset="0"/>
              </a:rPr>
              <a:t>    </a:t>
            </a:r>
            <a:r>
              <a:rPr lang="zh-CN" altLang="en-US" sz="3200" smtClean="0">
                <a:latin typeface="Pinyin Adjust" panose="02000500000000000000" pitchFamily="2" charset="0"/>
                <a:cs typeface="Pinyin Adjust" panose="02000500000000000000" pitchFamily="2" charset="0"/>
              </a:rPr>
              <a:t>咬文</a:t>
            </a:r>
            <a:r>
              <a:rPr lang="zh-CN" altLang="en-US" sz="3200" smtClean="0">
                <a:solidFill>
                  <a:srgbClr val="FF0000"/>
                </a:solidFill>
                <a:latin typeface="Pinyin Adjust" panose="02000500000000000000" pitchFamily="2" charset="0"/>
                <a:cs typeface="Pinyin Adjust" panose="02000500000000000000" pitchFamily="2" charset="0"/>
              </a:rPr>
              <a:t>嚼</a:t>
            </a:r>
            <a:r>
              <a:rPr lang="zh-CN" altLang="en-US" sz="3200" smtClean="0">
                <a:latin typeface="Pinyin Adjust" panose="02000500000000000000" pitchFamily="2" charset="0"/>
                <a:cs typeface="Pinyin Adjust" panose="02000500000000000000" pitchFamily="2" charset="0"/>
              </a:rPr>
              <a:t>字（</a:t>
            </a:r>
            <a:r>
              <a:rPr lang="en-US" sz="3200" b="1" err="1" smtClean="0">
                <a:latin typeface="Pinyin Adjust" panose="02000500000000000000" pitchFamily="2" charset="0"/>
                <a:cs typeface="Pinyin Adjust" panose="02000500000000000000" pitchFamily="2" charset="0"/>
              </a:rPr>
              <a:t>jué</a:t>
            </a:r>
            <a:r>
              <a:rPr lang="zh-CN" altLang="en-US" sz="3200" smtClean="0">
                <a:latin typeface="Pinyin Adjust" panose="02000500000000000000" pitchFamily="2" charset="0"/>
                <a:cs typeface="Pinyin Adjust" panose="02000500000000000000" pitchFamily="2" charset="0"/>
              </a:rPr>
              <a:t>）</a:t>
            </a:r>
            <a:endParaRPr lang="zh-CN" altLang="en-US" sz="3200">
              <a:latin typeface="Pinyin Adjust" panose="02000500000000000000" pitchFamily="2" charset="0"/>
              <a:cs typeface="Pinyin Adjust" panose="02000500000000000000" pitchFamily="2" charset="0"/>
            </a:endParaRP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跟踪检测</a:t>
            </a:r>
          </a:p>
        </p:txBody>
      </p:sp>
      <p:sp>
        <p:nvSpPr>
          <p:cNvPr id="4" name="矩形 3"/>
          <p:cNvSpPr>
            <a:spLocks noChangeArrowheads="1"/>
          </p:cNvSpPr>
          <p:nvPr/>
        </p:nvSpPr>
        <p:spPr bwMode="auto">
          <a:xfrm>
            <a:off x="8492258" y="1168549"/>
            <a:ext cx="6807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200" smtClean="0">
                <a:solidFill>
                  <a:srgbClr val="FF0000"/>
                </a:solidFill>
                <a:latin typeface="Times New Roman" panose="02020603050405020304" charset="0"/>
                <a:ea typeface="微软雅黑"/>
                <a:cs typeface="Times New Roman" panose="02020603050405020304" charset="0"/>
                <a:sym typeface="+mn-ea"/>
              </a:rPr>
              <a:t>C</a:t>
            </a:r>
            <a:endParaRPr lang="en-US" sz="3200">
              <a:solidFill>
                <a:srgbClr val="FF0000"/>
              </a:solidFill>
              <a:latin typeface="Times New Roman" panose="02020603050405020304" charset="0"/>
              <a:ea typeface="微软雅黑"/>
              <a:cs typeface="Times New Roman" panose="02020603050405020304" charset="0"/>
              <a:sym typeface="+mn-ea"/>
            </a:endParaRPr>
          </a:p>
        </p:txBody>
      </p:sp>
      <p:sp>
        <p:nvSpPr>
          <p:cNvPr id="2" name="椭圆 1"/>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752147" y="874436"/>
            <a:ext cx="1098677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lnSpc>
                <a:spcPct val="150000"/>
              </a:lnSpc>
            </a:pPr>
            <a:r>
              <a:rPr lang="zh-CN" sz="3200">
                <a:solidFill>
                  <a:srgbClr val="000000"/>
                </a:solidFill>
                <a:latin typeface="微软雅黑"/>
                <a:ea typeface="微软雅黑"/>
              </a:rPr>
              <a:t>二</a:t>
            </a:r>
            <a:r>
              <a:rPr sz="3200" smtClean="0">
                <a:solidFill>
                  <a:srgbClr val="000000"/>
                </a:solidFill>
                <a:latin typeface="微软雅黑"/>
                <a:ea typeface="微软雅黑"/>
              </a:rPr>
              <a:t>、</a:t>
            </a:r>
            <a:r>
              <a:rPr lang="zh-CN" altLang="en-US" sz="3200" smtClean="0"/>
              <a:t>下列词语书写全部正确的一项是（</a:t>
            </a:r>
            <a:r>
              <a:rPr lang="en-US" sz="3200" smtClean="0"/>
              <a:t>        </a:t>
            </a:r>
            <a:r>
              <a:rPr lang="zh-CN" altLang="en-US" sz="3200" smtClean="0"/>
              <a:t>）</a:t>
            </a:r>
            <a:endParaRPr lang="en-US" altLang="zh-CN" sz="3200" smtClean="0"/>
          </a:p>
          <a:p>
            <a:pPr fontAlgn="ctr">
              <a:lnSpc>
                <a:spcPct val="150000"/>
              </a:lnSpc>
            </a:pPr>
            <a:r>
              <a:rPr lang="en-US" altLang="zh-CN" sz="3200" smtClean="0">
                <a:latin typeface="Times New Roman" panose="02020603050405020304" charset="0"/>
                <a:cs typeface="Times New Roman" panose="02020603050405020304" charset="0"/>
              </a:rPr>
              <a:t>A.  </a:t>
            </a:r>
            <a:r>
              <a:rPr lang="zh-CN" altLang="en-US" sz="3200" smtClean="0"/>
              <a:t>拨索</a:t>
            </a:r>
            <a:r>
              <a:rPr lang="en-US" sz="3200" smtClean="0"/>
              <a:t>       </a:t>
            </a:r>
            <a:r>
              <a:rPr lang="zh-CN" altLang="en-US" sz="3200" smtClean="0"/>
              <a:t>漫声</a:t>
            </a:r>
            <a:r>
              <a:rPr lang="en-US" sz="3200" smtClean="0"/>
              <a:t>       </a:t>
            </a:r>
            <a:r>
              <a:rPr lang="zh-CN" altLang="en-US" sz="3200" smtClean="0"/>
              <a:t>撒泄       </a:t>
            </a:r>
            <a:r>
              <a:rPr lang="en-US" sz="3200" smtClean="0"/>
              <a:t>  </a:t>
            </a:r>
            <a:r>
              <a:rPr lang="zh-CN" altLang="en-US" sz="3200" smtClean="0"/>
              <a:t>歪身</a:t>
            </a:r>
            <a:r>
              <a:rPr lang="en-US" sz="3200" smtClean="0"/>
              <a:t>	</a:t>
            </a:r>
          </a:p>
          <a:p>
            <a:pPr fontAlgn="ctr">
              <a:lnSpc>
                <a:spcPct val="150000"/>
              </a:lnSpc>
            </a:pPr>
            <a:r>
              <a:rPr lang="en-US" altLang="zh-CN" sz="3200" smtClean="0">
                <a:latin typeface="Times New Roman" panose="02020603050405020304" charset="0"/>
                <a:cs typeface="Times New Roman" panose="02020603050405020304" charset="0"/>
              </a:rPr>
              <a:t>B.  </a:t>
            </a:r>
            <a:r>
              <a:rPr lang="zh-CN" altLang="en-US" sz="3200" smtClean="0"/>
              <a:t>峡顶</a:t>
            </a:r>
            <a:r>
              <a:rPr lang="en-US" sz="3200" smtClean="0"/>
              <a:t> </a:t>
            </a:r>
            <a:r>
              <a:rPr lang="en-US" sz="3200" smtClean="0">
                <a:sym typeface="+mn-ea"/>
              </a:rPr>
              <a:t>     </a:t>
            </a:r>
            <a:r>
              <a:rPr lang="en-US" sz="3200" smtClean="0"/>
              <a:t> </a:t>
            </a:r>
            <a:r>
              <a:rPr lang="zh-CN" altLang="en-US" sz="3200" smtClean="0"/>
              <a:t>弹出</a:t>
            </a:r>
            <a:r>
              <a:rPr lang="en-US" sz="3200" smtClean="0">
                <a:sym typeface="+mn-ea"/>
              </a:rPr>
              <a:t>     </a:t>
            </a:r>
            <a:r>
              <a:rPr lang="en-US" sz="3200" smtClean="0"/>
              <a:t>  </a:t>
            </a:r>
            <a:r>
              <a:rPr lang="zh-CN" altLang="en-US" sz="3200" smtClean="0"/>
              <a:t>咧开</a:t>
            </a:r>
            <a:r>
              <a:rPr lang="en-US" sz="3200" smtClean="0"/>
              <a:t>  </a:t>
            </a:r>
            <a:r>
              <a:rPr lang="en-US" sz="3200" smtClean="0">
                <a:sym typeface="+mn-ea"/>
              </a:rPr>
              <a:t>       </a:t>
            </a:r>
            <a:r>
              <a:rPr lang="zh-CN" altLang="en-US" sz="3200" smtClean="0"/>
              <a:t>闷雷</a:t>
            </a:r>
          </a:p>
          <a:p>
            <a:pPr fontAlgn="ctr">
              <a:lnSpc>
                <a:spcPct val="150000"/>
              </a:lnSpc>
            </a:pPr>
            <a:r>
              <a:rPr lang="en-US" altLang="zh-CN" sz="3200" smtClean="0">
                <a:latin typeface="Times New Roman" panose="02020603050405020304" charset="0"/>
                <a:cs typeface="Times New Roman" panose="02020603050405020304" charset="0"/>
              </a:rPr>
              <a:t>C.  </a:t>
            </a:r>
            <a:r>
              <a:rPr lang="zh-CN" altLang="en-US" sz="3200" smtClean="0"/>
              <a:t>翅膀</a:t>
            </a:r>
            <a:r>
              <a:rPr lang="en-US" sz="3200" smtClean="0"/>
              <a:t>  </a:t>
            </a:r>
            <a:r>
              <a:rPr lang="en-US" sz="3200" smtClean="0">
                <a:sym typeface="+mn-ea"/>
              </a:rPr>
              <a:t>     </a:t>
            </a:r>
            <a:r>
              <a:rPr lang="zh-CN" altLang="en-US" sz="3200" smtClean="0"/>
              <a:t>倘出</a:t>
            </a:r>
            <a:r>
              <a:rPr lang="en-US" sz="3200" smtClean="0"/>
              <a:t>  </a:t>
            </a:r>
            <a:r>
              <a:rPr lang="en-US" sz="3200" smtClean="0">
                <a:sym typeface="+mn-ea"/>
              </a:rPr>
              <a:t>     </a:t>
            </a:r>
            <a:r>
              <a:rPr lang="zh-CN" altLang="en-US" sz="3200" smtClean="0"/>
              <a:t>铃铛</a:t>
            </a:r>
            <a:r>
              <a:rPr lang="en-US" sz="3200" smtClean="0"/>
              <a:t> </a:t>
            </a:r>
            <a:r>
              <a:rPr lang="en-US" sz="3200" smtClean="0">
                <a:sym typeface="+mn-ea"/>
              </a:rPr>
              <a:t>       </a:t>
            </a:r>
            <a:r>
              <a:rPr lang="en-US" sz="3200" smtClean="0"/>
              <a:t> </a:t>
            </a:r>
            <a:r>
              <a:rPr lang="zh-CN" altLang="en-US" sz="3200" smtClean="0"/>
              <a:t>天际</a:t>
            </a:r>
            <a:r>
              <a:rPr lang="en-US" sz="3200" smtClean="0"/>
              <a:t>	</a:t>
            </a:r>
          </a:p>
          <a:p>
            <a:pPr fontAlgn="ctr">
              <a:lnSpc>
                <a:spcPct val="150000"/>
              </a:lnSpc>
            </a:pPr>
            <a:r>
              <a:rPr lang="en-US" altLang="zh-CN" sz="3200" smtClean="0">
                <a:latin typeface="Times New Roman" panose="02020603050405020304" charset="0"/>
                <a:cs typeface="Times New Roman" panose="02020603050405020304" charset="0"/>
              </a:rPr>
              <a:t>D.  </a:t>
            </a:r>
            <a:r>
              <a:rPr lang="zh-CN" altLang="en-US" sz="3200" smtClean="0"/>
              <a:t>倒垂</a:t>
            </a:r>
            <a:r>
              <a:rPr lang="en-US" sz="3200" smtClean="0"/>
              <a:t> </a:t>
            </a:r>
            <a:r>
              <a:rPr lang="en-US" sz="3200" smtClean="0">
                <a:sym typeface="+mn-ea"/>
              </a:rPr>
              <a:t>     </a:t>
            </a:r>
            <a:r>
              <a:rPr lang="en-US" sz="3200" smtClean="0"/>
              <a:t> </a:t>
            </a:r>
            <a:r>
              <a:rPr lang="zh-CN" altLang="en-US" sz="3200" smtClean="0"/>
              <a:t>稠粥</a:t>
            </a:r>
            <a:r>
              <a:rPr lang="en-US" sz="3200" smtClean="0"/>
              <a:t> </a:t>
            </a:r>
            <a:r>
              <a:rPr lang="en-US" sz="3200" smtClean="0">
                <a:sym typeface="+mn-ea"/>
              </a:rPr>
              <a:t>     </a:t>
            </a:r>
            <a:r>
              <a:rPr lang="en-US" sz="3200" smtClean="0"/>
              <a:t> </a:t>
            </a:r>
            <a:r>
              <a:rPr lang="zh-CN" altLang="en-US" sz="3200" smtClean="0"/>
              <a:t>绝璧</a:t>
            </a:r>
            <a:r>
              <a:rPr lang="en-US" sz="3200" smtClean="0">
                <a:sym typeface="+mn-ea"/>
              </a:rPr>
              <a:t>       </a:t>
            </a:r>
            <a:r>
              <a:rPr lang="en-US" sz="3200" smtClean="0"/>
              <a:t>  </a:t>
            </a:r>
            <a:r>
              <a:rPr lang="zh-CN" altLang="en-US" sz="3200" smtClean="0"/>
              <a:t>卸驮子</a:t>
            </a:r>
            <a:endParaRPr lang="zh-CN" altLang="en-US" sz="3200"/>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跟踪检测</a:t>
            </a:r>
          </a:p>
        </p:txBody>
      </p:sp>
      <p:sp>
        <p:nvSpPr>
          <p:cNvPr id="4" name="矩形 3"/>
          <p:cNvSpPr>
            <a:spLocks noChangeArrowheads="1"/>
          </p:cNvSpPr>
          <p:nvPr/>
        </p:nvSpPr>
        <p:spPr bwMode="auto">
          <a:xfrm>
            <a:off x="8011849" y="1152490"/>
            <a:ext cx="6807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200" smtClean="0">
                <a:solidFill>
                  <a:srgbClr val="FF0000"/>
                </a:solidFill>
                <a:latin typeface="Times New Roman" panose="02020603050405020304" charset="0"/>
                <a:ea typeface="微软雅黑"/>
                <a:cs typeface="Times New Roman" panose="02020603050405020304" charset="0"/>
                <a:sym typeface="+mn-ea"/>
              </a:rPr>
              <a:t>B</a:t>
            </a:r>
            <a:endParaRPr lang="en-US" sz="3200">
              <a:solidFill>
                <a:srgbClr val="FF0000"/>
              </a:solidFill>
              <a:latin typeface="Times New Roman" panose="02020603050405020304" charset="0"/>
              <a:ea typeface="微软雅黑"/>
              <a:cs typeface="Times New Roman" panose="020206030504050203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2"/>
          <p:cNvSpPr>
            <a:spLocks noChangeArrowheads="1"/>
          </p:cNvSpPr>
          <p:nvPr/>
        </p:nvSpPr>
        <p:spPr bwMode="auto">
          <a:xfrm>
            <a:off x="477198" y="934185"/>
            <a:ext cx="11238651" cy="540639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p>
            <a:pPr lvl="0" algn="l" fontAlgn="auto">
              <a:lnSpc>
                <a:spcPct val="120000"/>
              </a:lnSpc>
              <a:buClrTx/>
              <a:buSzTx/>
              <a:buFontTx/>
            </a:pPr>
            <a:r>
              <a:rPr lang="zh-CN" sz="3200">
                <a:solidFill>
                  <a:srgbClr val="000000"/>
                </a:solidFill>
                <a:latin typeface="微软雅黑"/>
                <a:ea typeface="微软雅黑"/>
                <a:sym typeface="+mn-ea"/>
              </a:rPr>
              <a:t>三、下列各句中，标红的成语使用不恰当的一项是（         ）</a:t>
            </a:r>
          </a:p>
          <a:p>
            <a:pPr lvl="0" algn="l" fontAlgn="auto">
              <a:lnSpc>
                <a:spcPct val="120000"/>
              </a:lnSpc>
              <a:buClrTx/>
              <a:buSzTx/>
              <a:buFontTx/>
            </a:pPr>
            <a:r>
              <a:rPr lang="en-US" altLang="zh-CN" sz="3200">
                <a:solidFill>
                  <a:srgbClr val="000000"/>
                </a:solidFill>
                <a:latin typeface="微软雅黑"/>
                <a:ea typeface="微软雅黑"/>
                <a:sym typeface="+mn-ea"/>
              </a:rPr>
              <a:t>A. </a:t>
            </a:r>
            <a:r>
              <a:rPr lang="zh-CN" sz="3200">
                <a:solidFill>
                  <a:srgbClr val="000000"/>
                </a:solidFill>
                <a:latin typeface="微软雅黑"/>
                <a:ea typeface="微软雅黑"/>
                <a:sym typeface="+mn-ea"/>
              </a:rPr>
              <a:t>为了怕灵感中断，他一连三天，足不出户，</a:t>
            </a:r>
            <a:r>
              <a:rPr lang="zh-CN" sz="3200">
                <a:solidFill>
                  <a:srgbClr val="FF0000"/>
                </a:solidFill>
                <a:latin typeface="微软雅黑"/>
                <a:ea typeface="微软雅黑"/>
                <a:sym typeface="+mn-ea"/>
              </a:rPr>
              <a:t>一气呵成</a:t>
            </a:r>
            <a:r>
              <a:rPr lang="zh-CN" sz="3200">
                <a:solidFill>
                  <a:srgbClr val="000000"/>
                </a:solidFill>
                <a:latin typeface="微软雅黑"/>
                <a:ea typeface="微软雅黑"/>
                <a:sym typeface="+mn-ea"/>
              </a:rPr>
              <a:t>地完成了这部电影的剧本。</a:t>
            </a:r>
          </a:p>
          <a:p>
            <a:pPr lvl="0" algn="l" fontAlgn="auto">
              <a:lnSpc>
                <a:spcPct val="120000"/>
              </a:lnSpc>
              <a:buClrTx/>
              <a:buSzTx/>
              <a:buFontTx/>
            </a:pPr>
            <a:r>
              <a:rPr lang="zh-CN" sz="3200">
                <a:solidFill>
                  <a:srgbClr val="000000"/>
                </a:solidFill>
                <a:latin typeface="微软雅黑"/>
                <a:ea typeface="微软雅黑"/>
                <a:sym typeface="+mn-ea"/>
              </a:rPr>
              <a:t>B. 主治医生</a:t>
            </a:r>
            <a:r>
              <a:rPr lang="zh-CN" sz="3200">
                <a:solidFill>
                  <a:srgbClr val="FF0000"/>
                </a:solidFill>
                <a:latin typeface="微软雅黑"/>
                <a:ea typeface="微软雅黑"/>
                <a:sym typeface="+mn-ea"/>
              </a:rPr>
              <a:t>妙手回春</a:t>
            </a:r>
            <a:r>
              <a:rPr lang="zh-CN" sz="3200">
                <a:solidFill>
                  <a:srgbClr val="000000"/>
                </a:solidFill>
                <a:latin typeface="微软雅黑"/>
                <a:ea typeface="微软雅黑"/>
                <a:sym typeface="+mn-ea"/>
              </a:rPr>
              <a:t>，护士精心照顾，使前不久遭遇车祸导致三处骨折的年近七旬的陈大爷，已经能够下地行走了。</a:t>
            </a:r>
          </a:p>
          <a:p>
            <a:pPr lvl="0" algn="l" fontAlgn="auto">
              <a:lnSpc>
                <a:spcPct val="120000"/>
              </a:lnSpc>
              <a:buClrTx/>
              <a:buSzTx/>
              <a:buFontTx/>
            </a:pPr>
            <a:r>
              <a:rPr lang="zh-CN" sz="3200">
                <a:solidFill>
                  <a:srgbClr val="000000"/>
                </a:solidFill>
                <a:latin typeface="微软雅黑"/>
                <a:ea typeface="微软雅黑"/>
                <a:sym typeface="+mn-ea"/>
              </a:rPr>
              <a:t>C. 他本是个整天跑野马的孩子，从早到晚关在家里，难受得屁股下</a:t>
            </a:r>
            <a:r>
              <a:rPr lang="zh-CN" sz="3200">
                <a:solidFill>
                  <a:srgbClr val="FF0000"/>
                </a:solidFill>
                <a:latin typeface="微软雅黑"/>
                <a:ea typeface="微软雅黑"/>
                <a:sym typeface="+mn-ea"/>
              </a:rPr>
              <a:t>如坐针毡</a:t>
            </a:r>
            <a:r>
              <a:rPr lang="zh-CN" sz="3200">
                <a:solidFill>
                  <a:srgbClr val="000000"/>
                </a:solidFill>
                <a:latin typeface="微软雅黑"/>
                <a:ea typeface="微软雅黑"/>
                <a:sym typeface="+mn-ea"/>
              </a:rPr>
              <a:t>，身上像芒刺在背。</a:t>
            </a:r>
          </a:p>
          <a:p>
            <a:pPr lvl="0" algn="l" fontAlgn="auto">
              <a:lnSpc>
                <a:spcPct val="120000"/>
              </a:lnSpc>
              <a:buClrTx/>
              <a:buSzTx/>
              <a:buFontTx/>
            </a:pPr>
            <a:r>
              <a:rPr lang="zh-CN" sz="3200">
                <a:solidFill>
                  <a:srgbClr val="000000"/>
                </a:solidFill>
                <a:latin typeface="微软雅黑"/>
                <a:ea typeface="微软雅黑"/>
                <a:sym typeface="+mn-ea"/>
              </a:rPr>
              <a:t>D. 这么好的天气去郊游，同学们可以在大自然中尽情地享受</a:t>
            </a:r>
            <a:r>
              <a:rPr lang="zh-CN" sz="3200">
                <a:solidFill>
                  <a:srgbClr val="FF0000"/>
                </a:solidFill>
                <a:latin typeface="微软雅黑"/>
                <a:ea typeface="微软雅黑"/>
                <a:sym typeface="+mn-ea"/>
              </a:rPr>
              <a:t>天伦之乐</a:t>
            </a:r>
            <a:r>
              <a:rPr lang="zh-CN" sz="3200">
                <a:solidFill>
                  <a:srgbClr val="000000"/>
                </a:solidFill>
                <a:latin typeface="微软雅黑"/>
                <a:ea typeface="微软雅黑"/>
                <a:sym typeface="+mn-ea"/>
              </a:rPr>
              <a:t>。</a:t>
            </a:r>
          </a:p>
        </p:txBody>
      </p:sp>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跟踪检测</a:t>
            </a:r>
          </a:p>
        </p:txBody>
      </p:sp>
      <p:sp>
        <p:nvSpPr>
          <p:cNvPr id="7" name="矩形 6"/>
          <p:cNvSpPr>
            <a:spLocks noChangeArrowheads="1"/>
          </p:cNvSpPr>
          <p:nvPr/>
        </p:nvSpPr>
        <p:spPr bwMode="auto">
          <a:xfrm>
            <a:off x="10174749" y="1047834"/>
            <a:ext cx="6807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200" smtClean="0">
                <a:solidFill>
                  <a:srgbClr val="FF0000"/>
                </a:solidFill>
                <a:latin typeface="Times New Roman" panose="02020603050405020304" charset="0"/>
                <a:ea typeface="微软雅黑"/>
                <a:cs typeface="Times New Roman" panose="02020603050405020304" charset="0"/>
                <a:sym typeface="+mn-ea"/>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467323" y="3159174"/>
            <a:ext cx="7344985" cy="461665"/>
          </a:xfrm>
          <a:prstGeom prst="rect">
            <a:avLst/>
          </a:prstGeom>
        </p:spPr>
        <p:txBody>
          <a:bodyPr wrap="square">
            <a:spAutoFit/>
          </a:bodyPr>
          <a:lstStyle/>
          <a:p>
            <a:pPr algn="ctr"/>
            <a:r>
              <a:rPr lang="zh-CN" altLang="en-US" sz="2400" b="1" smtClean="0">
                <a:solidFill>
                  <a:schemeClr val="tx1">
                    <a:lumMod val="95000"/>
                    <a:lumOff val="5000"/>
                  </a:schemeClr>
                </a:solidFill>
                <a:latin typeface="+mn-ea"/>
              </a:rPr>
              <a:t>第</a:t>
            </a:r>
            <a:r>
              <a:rPr lang="en-US" altLang="zh-CN" sz="2400" b="1" smtClean="0">
                <a:solidFill>
                  <a:schemeClr val="tx1">
                    <a:lumMod val="95000"/>
                    <a:lumOff val="5000"/>
                  </a:schemeClr>
                </a:solidFill>
                <a:latin typeface="+mn-ea"/>
              </a:rPr>
              <a:t>2</a:t>
            </a:r>
            <a:r>
              <a:rPr lang="zh-CN" altLang="en-US" sz="2400" b="1" smtClean="0">
                <a:solidFill>
                  <a:schemeClr val="tx1">
                    <a:lumMod val="95000"/>
                    <a:lumOff val="5000"/>
                  </a:schemeClr>
                </a:solidFill>
                <a:latin typeface="+mn-ea"/>
              </a:rPr>
              <a:t>课时</a:t>
            </a:r>
            <a:endParaRPr lang="en-US" altLang="zh-CN" sz="2400" b="1" smtClean="0">
              <a:solidFill>
                <a:schemeClr val="tx1">
                  <a:lumMod val="95000"/>
                  <a:lumOff val="5000"/>
                </a:schemeClr>
              </a:solidFill>
              <a:latin typeface="+mn-ea"/>
            </a:endParaRPr>
          </a:p>
        </p:txBody>
      </p:sp>
      <p:sp>
        <p:nvSpPr>
          <p:cNvPr id="2" name="矩形 1"/>
          <p:cNvSpPr/>
          <p:nvPr/>
        </p:nvSpPr>
        <p:spPr>
          <a:xfrm>
            <a:off x="162207" y="144139"/>
            <a:ext cx="4043680" cy="460375"/>
          </a:xfrm>
          <a:prstGeom prst="rect">
            <a:avLst/>
          </a:prstGeom>
        </p:spPr>
        <p:txBody>
          <a:bodyPr wrap="none">
            <a:spAutoFit/>
          </a:bodyPr>
          <a:lstStyle/>
          <a:p>
            <a:pPr algn="ctr"/>
            <a:r>
              <a:rPr lang="zh-CN" altLang="en-US" sz="2400" smtClean="0">
                <a:latin typeface="微软雅黑" panose="020b0503020204020204" pitchFamily="34" charset="-122"/>
                <a:ea typeface="微软雅黑" panose="020b0503020204020204" pitchFamily="34" charset="-122"/>
              </a:rPr>
              <a:t>统编</a:t>
            </a:r>
            <a:r>
              <a:rPr lang="zh-CN" altLang="en-US" sz="2400">
                <a:latin typeface="微软雅黑" panose="020b0503020204020204" pitchFamily="34" charset="-122"/>
                <a:ea typeface="微软雅黑" panose="020b0503020204020204" pitchFamily="34" charset="-122"/>
              </a:rPr>
              <a:t>版 </a:t>
            </a:r>
            <a:r>
              <a:rPr lang="en-US" altLang="zh-CN" sz="240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语文 </a:t>
            </a: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九年级</a:t>
            </a:r>
            <a:r>
              <a:rPr lang="zh-CN" altLang="en-US" sz="2400">
                <a:latin typeface="微软雅黑" panose="020b0503020204020204" pitchFamily="34" charset="-122"/>
                <a:ea typeface="微软雅黑" panose="020b0503020204020204" pitchFamily="34" charset="-122"/>
              </a:rPr>
              <a:t>（下）</a:t>
            </a:r>
          </a:p>
        </p:txBody>
      </p:sp>
      <p:sp>
        <p:nvSpPr>
          <p:cNvPr id="3" name="圆角矩形 2"/>
          <p:cNvSpPr/>
          <p:nvPr/>
        </p:nvSpPr>
        <p:spPr>
          <a:xfrm>
            <a:off x="2184921" y="1808162"/>
            <a:ext cx="7822159" cy="963369"/>
          </a:xfrm>
          <a:prstGeom prst="roundRect">
            <a:avLst>
              <a:gd name="adj" fmla="val 50000"/>
            </a:avLst>
          </a:prstGeom>
          <a:solidFill>
            <a:srgbClr val="BDD7EE"/>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altLang="zh-CN" sz="4800" b="1" smtClean="0">
                <a:solidFill>
                  <a:schemeClr val="tx1"/>
                </a:solidFill>
                <a:latin typeface="微软雅黑" panose="020b0503020204020204" pitchFamily="34" charset="-122"/>
                <a:ea typeface="微软雅黑" panose="020b0503020204020204" pitchFamily="34" charset="-122"/>
                <a:sym typeface="+mn-ea"/>
              </a:rPr>
              <a:t>8.</a:t>
            </a:r>
            <a:r>
              <a:rPr lang="zh-CN" altLang="en-US" sz="4800" b="1" smtClean="0">
                <a:solidFill>
                  <a:schemeClr val="tx1"/>
                </a:solidFill>
                <a:latin typeface="微软雅黑" panose="020b0503020204020204" pitchFamily="34" charset="-122"/>
                <a:ea typeface="微软雅黑" panose="020b0503020204020204" pitchFamily="34" charset="-122"/>
                <a:sym typeface="+mn-ea"/>
              </a:rPr>
              <a:t>*蒲柳人家（节选）</a:t>
            </a:r>
            <a:endParaRPr lang="zh-CN" altLang="en-US" sz="4800" b="1">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3851930"/>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8"/>
          <p:cNvSpPr txBox="1">
            <a:spLocks noChangeArrowheads="1"/>
          </p:cNvSpPr>
          <p:nvPr>
            <p:custDataLst>
              <p:tags r:id="rId2"/>
            </p:custDataLst>
          </p:nvPr>
        </p:nvSpPr>
        <p:spPr bwMode="auto">
          <a:xfrm>
            <a:off x="799334" y="588983"/>
            <a:ext cx="7937851" cy="1107996"/>
          </a:xfrm>
          <a:prstGeom prst="rect">
            <a:avLst/>
          </a:prstGeom>
          <a:noFill/>
          <a:ln>
            <a:noFill/>
          </a:ln>
        </p:spPr>
        <p:txBody>
          <a:bodyPr wrap="square" rtlCol="0">
            <a:spAutoFit/>
          </a:bodyPr>
          <a:lstStyle>
            <a:defPPr>
              <a:defRPr lang="zh-CN"/>
            </a:defPPr>
            <a:lvl1pPr algn="dist">
              <a:defRPr sz="8800" b="1">
                <a:blipFill dpi="0" rotWithShape="1">
                  <a:blip r:embed="rId3"/>
                  <a:stretch>
                    <a:fillRect/>
                  </a:stretch>
                </a:blipFill>
              </a:defRPr>
            </a:lvl1pPr>
          </a:lstStyle>
          <a:p>
            <a:pPr algn="l"/>
            <a:r>
              <a:rPr lang="zh-CN" altLang="en-US" sz="6600" smtClean="0">
                <a:pattFill prst="pct80">
                  <a:fgClr>
                    <a:schemeClr val="accent1">
                      <a:lumMod val="60000"/>
                      <a:lumOff val="40000"/>
                    </a:schemeClr>
                  </a:fgClr>
                  <a:bgClr>
                    <a:schemeClr val="bg1"/>
                  </a:bgClr>
                </a:pattFill>
              </a:rPr>
              <a:t> </a:t>
            </a:r>
            <a:r>
              <a:rPr lang="en-US" altLang="zh-CN" sz="4400" smtClean="0">
                <a:pattFill prst="pct80">
                  <a:fgClr>
                    <a:schemeClr val="accent1">
                      <a:lumMod val="60000"/>
                      <a:lumOff val="40000"/>
                    </a:schemeClr>
                  </a:fgClr>
                  <a:bgClr>
                    <a:schemeClr val="bg1"/>
                  </a:bgClr>
                </a:pattFill>
              </a:rPr>
              <a:t>CONTENTS</a:t>
            </a:r>
            <a:r>
              <a:rPr lang="en-US" altLang="zh-CN" sz="6600" smtClean="0">
                <a:pattFill prst="pct80">
                  <a:fgClr>
                    <a:schemeClr val="accent1">
                      <a:lumMod val="60000"/>
                      <a:lumOff val="40000"/>
                    </a:schemeClr>
                  </a:fgClr>
                  <a:bgClr>
                    <a:schemeClr val="bg1"/>
                  </a:bgClr>
                </a:pattFill>
              </a:rPr>
              <a:t> </a:t>
            </a:r>
            <a:r>
              <a:rPr lang="zh-CN" altLang="en-US" sz="6600" smtClean="0">
                <a:pattFill prst="pct80">
                  <a:fgClr>
                    <a:schemeClr val="accent1">
                      <a:lumMod val="60000"/>
                      <a:lumOff val="40000"/>
                    </a:schemeClr>
                  </a:fgClr>
                  <a:bgClr>
                    <a:schemeClr val="bg1"/>
                  </a:bgClr>
                </a:pattFill>
              </a:rPr>
              <a:t>教学目录</a:t>
            </a:r>
          </a:p>
        </p:txBody>
      </p:sp>
      <p:grpSp>
        <p:nvGrpSpPr>
          <p:cNvPr id="3" name="chenying0907 1"/>
          <p:cNvGrpSpPr/>
          <p:nvPr/>
        </p:nvGrpSpPr>
        <p:grpSpPr>
          <a:xfrm>
            <a:off x="1184925" y="2106675"/>
            <a:ext cx="3285441" cy="645160"/>
            <a:chOff x="6530072" y="1583160"/>
            <a:chExt cx="3285441" cy="645160"/>
          </a:xfrm>
        </p:grpSpPr>
        <p:sp>
          <p:nvSpPr>
            <p:cNvPr id="4" name="文本框 19">
              <a:hlinkClick r:id="rId5" action="ppaction://hlinksldjump"/>
            </p:cNvPr>
            <p:cNvSpPr txBox="1">
              <a:spLocks noChangeArrowheads="1"/>
            </p:cNvSpPr>
            <p:nvPr>
              <p:custDataLst>
                <p:tags r:id="rId4"/>
              </p:custDataLst>
            </p:nvPr>
          </p:nvSpPr>
          <p:spPr bwMode="auto">
            <a:xfrm>
              <a:off x="7556018" y="158316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a:solidFill>
                    <a:srgbClr val="5F7797"/>
                  </a:solidFill>
                </a:rPr>
                <a:t>学习目标</a:t>
              </a:r>
            </a:p>
          </p:txBody>
        </p:sp>
        <p:sp>
          <p:nvSpPr>
            <p:cNvPr id="5" name="文本框 4"/>
            <p:cNvSpPr txBox="1"/>
            <p:nvPr/>
          </p:nvSpPr>
          <p:spPr>
            <a:xfrm>
              <a:off x="6530072" y="1583160"/>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01</a:t>
              </a:r>
            </a:p>
          </p:txBody>
        </p:sp>
      </p:grpSp>
      <p:grpSp>
        <p:nvGrpSpPr>
          <p:cNvPr id="6" name="chenying0907 2"/>
          <p:cNvGrpSpPr/>
          <p:nvPr/>
        </p:nvGrpSpPr>
        <p:grpSpPr>
          <a:xfrm>
            <a:off x="1184925" y="2854331"/>
            <a:ext cx="3028266" cy="646135"/>
            <a:chOff x="6530072" y="2330816"/>
            <a:chExt cx="3028266" cy="646135"/>
          </a:xfrm>
        </p:grpSpPr>
        <p:sp>
          <p:nvSpPr>
            <p:cNvPr id="7" name="文本框 20">
              <a:hlinkClick r:id="rId7" action="ppaction://hlinksldjump"/>
            </p:cNvPr>
            <p:cNvSpPr txBox="1">
              <a:spLocks noChangeArrowheads="1"/>
            </p:cNvSpPr>
            <p:nvPr>
              <p:custDataLst>
                <p:tags r:id="rId6"/>
              </p:custDataLst>
            </p:nvPr>
          </p:nvSpPr>
          <p:spPr bwMode="auto">
            <a:xfrm>
              <a:off x="7556018" y="2330816"/>
              <a:ext cx="2002320"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学情回顾</a:t>
              </a:r>
            </a:p>
          </p:txBody>
        </p:sp>
        <p:sp>
          <p:nvSpPr>
            <p:cNvPr id="8" name="文本框 7"/>
            <p:cNvSpPr txBox="1"/>
            <p:nvPr/>
          </p:nvSpPr>
          <p:spPr>
            <a:xfrm>
              <a:off x="6530072" y="2331791"/>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02</a:t>
              </a:r>
            </a:p>
          </p:txBody>
        </p:sp>
      </p:grpSp>
      <p:grpSp>
        <p:nvGrpSpPr>
          <p:cNvPr id="9" name="chenying0907 3"/>
          <p:cNvGrpSpPr/>
          <p:nvPr/>
        </p:nvGrpSpPr>
        <p:grpSpPr>
          <a:xfrm>
            <a:off x="1184925" y="3603937"/>
            <a:ext cx="3285441" cy="645160"/>
            <a:chOff x="6530072" y="3080422"/>
            <a:chExt cx="3285441" cy="645160"/>
          </a:xfrm>
        </p:grpSpPr>
        <p:sp>
          <p:nvSpPr>
            <p:cNvPr id="10" name="文本框 21">
              <a:hlinkClick r:id="rId9" action="ppaction://hlinksldjump"/>
            </p:cNvPr>
            <p:cNvSpPr txBox="1">
              <a:spLocks noChangeArrowheads="1"/>
            </p:cNvSpPr>
            <p:nvPr>
              <p:custDataLst>
                <p:tags r:id="rId8"/>
              </p:custDataLst>
            </p:nvPr>
          </p:nvSpPr>
          <p:spPr bwMode="auto">
            <a:xfrm>
              <a:off x="7556018" y="308355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精读课文</a:t>
              </a:r>
            </a:p>
          </p:txBody>
        </p:sp>
        <p:sp>
          <p:nvSpPr>
            <p:cNvPr id="11" name="文本框 10"/>
            <p:cNvSpPr txBox="1"/>
            <p:nvPr/>
          </p:nvSpPr>
          <p:spPr>
            <a:xfrm>
              <a:off x="6530072" y="3080422"/>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03</a:t>
              </a:r>
            </a:p>
          </p:txBody>
        </p:sp>
      </p:grpSp>
      <p:grpSp>
        <p:nvGrpSpPr>
          <p:cNvPr id="12" name="chenying0907 4"/>
          <p:cNvGrpSpPr/>
          <p:nvPr/>
        </p:nvGrpSpPr>
        <p:grpSpPr>
          <a:xfrm>
            <a:off x="1184925" y="4352568"/>
            <a:ext cx="3285441" cy="645160"/>
            <a:chOff x="6530072" y="3829053"/>
            <a:chExt cx="3285441" cy="645160"/>
          </a:xfrm>
        </p:grpSpPr>
        <p:sp>
          <p:nvSpPr>
            <p:cNvPr id="13" name="文本框 22">
              <a:hlinkClick r:id="rId11" action="ppaction://hlinksldjump"/>
            </p:cNvPr>
            <p:cNvSpPr txBox="1">
              <a:spLocks noChangeArrowheads="1"/>
            </p:cNvSpPr>
            <p:nvPr>
              <p:custDataLst>
                <p:tags r:id="rId10"/>
              </p:custDataLst>
            </p:nvPr>
          </p:nvSpPr>
          <p:spPr bwMode="auto">
            <a:xfrm>
              <a:off x="7556018" y="383374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课堂小结</a:t>
              </a:r>
            </a:p>
          </p:txBody>
        </p:sp>
        <p:sp>
          <p:nvSpPr>
            <p:cNvPr id="14" name="文本框 13"/>
            <p:cNvSpPr txBox="1"/>
            <p:nvPr/>
          </p:nvSpPr>
          <p:spPr>
            <a:xfrm>
              <a:off x="6530072" y="3829053"/>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04</a:t>
              </a:r>
            </a:p>
          </p:txBody>
        </p:sp>
      </p:grpSp>
      <p:grpSp>
        <p:nvGrpSpPr>
          <p:cNvPr id="22" name="chenying0907 5"/>
          <p:cNvGrpSpPr/>
          <p:nvPr/>
        </p:nvGrpSpPr>
        <p:grpSpPr>
          <a:xfrm>
            <a:off x="4933951" y="2106674"/>
            <a:ext cx="3285441" cy="645160"/>
            <a:chOff x="6530072" y="4577684"/>
            <a:chExt cx="3285441" cy="645160"/>
          </a:xfrm>
        </p:grpSpPr>
        <p:sp>
          <p:nvSpPr>
            <p:cNvPr id="23" name="文本框 22">
              <a:hlinkClick r:id="rId13" action="ppaction://hlinksldjump"/>
            </p:cNvPr>
            <p:cNvSpPr txBox="1">
              <a:spLocks noChangeArrowheads="1"/>
            </p:cNvSpPr>
            <p:nvPr>
              <p:custDataLst>
                <p:tags r:id="rId12"/>
              </p:custDataLst>
            </p:nvPr>
          </p:nvSpPr>
          <p:spPr bwMode="auto">
            <a:xfrm>
              <a:off x="7556018" y="458394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a:solidFill>
                    <a:srgbClr val="5F7797"/>
                  </a:solidFill>
                </a:rPr>
                <a:t>跟踪检测</a:t>
              </a:r>
            </a:p>
          </p:txBody>
        </p:sp>
        <p:sp>
          <p:nvSpPr>
            <p:cNvPr id="24" name="文本框 23"/>
            <p:cNvSpPr txBox="1"/>
            <p:nvPr/>
          </p:nvSpPr>
          <p:spPr>
            <a:xfrm>
              <a:off x="6530072" y="4577684"/>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05</a:t>
              </a:r>
            </a:p>
          </p:txBody>
        </p:sp>
      </p:grpSp>
      <p:grpSp>
        <p:nvGrpSpPr>
          <p:cNvPr id="25" name="chenying0907 6"/>
          <p:cNvGrpSpPr/>
          <p:nvPr/>
        </p:nvGrpSpPr>
        <p:grpSpPr>
          <a:xfrm>
            <a:off x="4933951" y="2823746"/>
            <a:ext cx="3285441" cy="645160"/>
            <a:chOff x="6530072" y="5326317"/>
            <a:chExt cx="3285441" cy="645160"/>
          </a:xfrm>
        </p:grpSpPr>
        <p:sp>
          <p:nvSpPr>
            <p:cNvPr id="26" name="文本框 22">
              <a:hlinkClick r:id="rId15" action="ppaction://hlinksldjump"/>
            </p:cNvPr>
            <p:cNvSpPr txBox="1">
              <a:spLocks noChangeArrowheads="1"/>
            </p:cNvSpPr>
            <p:nvPr>
              <p:custDataLst>
                <p:tags r:id="rId14"/>
              </p:custDataLst>
            </p:nvPr>
          </p:nvSpPr>
          <p:spPr bwMode="auto">
            <a:xfrm>
              <a:off x="7556018" y="533413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积累拓展</a:t>
              </a:r>
            </a:p>
          </p:txBody>
        </p:sp>
        <p:sp>
          <p:nvSpPr>
            <p:cNvPr id="27" name="文本框 26"/>
            <p:cNvSpPr txBox="1"/>
            <p:nvPr/>
          </p:nvSpPr>
          <p:spPr>
            <a:xfrm>
              <a:off x="6530072" y="5326317"/>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06</a:t>
              </a:r>
            </a:p>
          </p:txBody>
        </p:sp>
      </p:grpSp>
      <p:grpSp>
        <p:nvGrpSpPr>
          <p:cNvPr id="28" name="chenying0907 6"/>
          <p:cNvGrpSpPr/>
          <p:nvPr/>
        </p:nvGrpSpPr>
        <p:grpSpPr>
          <a:xfrm>
            <a:off x="4933951" y="3603936"/>
            <a:ext cx="3285441" cy="645160"/>
            <a:chOff x="6530072" y="5326317"/>
            <a:chExt cx="3285441" cy="645160"/>
          </a:xfrm>
        </p:grpSpPr>
        <p:sp>
          <p:nvSpPr>
            <p:cNvPr id="29" name="文本框 22">
              <a:hlinkClick r:id="rId17" action="ppaction://hlinksldjump"/>
            </p:cNvPr>
            <p:cNvSpPr txBox="1">
              <a:spLocks noChangeArrowheads="1"/>
            </p:cNvSpPr>
            <p:nvPr>
              <p:custDataLst>
                <p:tags r:id="rId16"/>
              </p:custDataLst>
            </p:nvPr>
          </p:nvSpPr>
          <p:spPr bwMode="auto">
            <a:xfrm>
              <a:off x="7556018" y="5334136"/>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课后作业</a:t>
              </a:r>
            </a:p>
          </p:txBody>
        </p:sp>
        <p:sp>
          <p:nvSpPr>
            <p:cNvPr id="30" name="文本框 29"/>
            <p:cNvSpPr txBox="1"/>
            <p:nvPr/>
          </p:nvSpPr>
          <p:spPr>
            <a:xfrm>
              <a:off x="6530072" y="5326317"/>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smtClean="0">
                  <a:solidFill>
                    <a:srgbClr val="5F7797"/>
                  </a:solidFill>
                </a:rPr>
                <a:t>07</a:t>
              </a:r>
            </a:p>
          </p:txBody>
        </p:sp>
      </p:grpSp>
    </p:spTree>
    <p:extLst>
      <p:ext uri="{BB962C8B-B14F-4D97-AF65-F5344CB8AC3E}">
        <p14:creationId xmlns:p14="http://schemas.microsoft.com/office/powerpoint/2010/main" val="2893074034"/>
      </p:ext>
    </p:ext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2515" y="1983740"/>
            <a:ext cx="10046335" cy="2306955"/>
          </a:xfrm>
          <a:prstGeom prst="rect">
            <a:avLst/>
          </a:prstGeom>
        </p:spPr>
        <p:txBody>
          <a:bodyPr wrap="square">
            <a:spAutoFit/>
          </a:bodyPr>
          <a:lstStyle/>
          <a:p>
            <a:pPr>
              <a:lnSpc>
                <a:spcPct val="150000"/>
              </a:lnSpc>
            </a:pPr>
            <a:r>
              <a:rPr lang="zh-CN" altLang="zh-CN" sz="3200" b="1">
                <a:latin typeface="Times New Roman" panose="02020603050405020304" charset="0"/>
                <a:ea typeface="楷体" panose="02010609060101010101" pitchFamily="49" charset="-122"/>
                <a:cs typeface="Times New Roman" panose="02020603050405020304" charset="0"/>
                <a:sym typeface="Arial" panose="020b0604020202020204" pitchFamily="34" charset="0"/>
              </a:rPr>
              <a:t>1</a:t>
            </a:r>
            <a:r>
              <a:rPr lang="zh-CN" altLang="zh-CN" sz="3200" b="1" smtClean="0">
                <a:latin typeface="Times New Roman" panose="02020603050405020304" charset="0"/>
                <a:ea typeface="楷体" panose="02010609060101010101" pitchFamily="49" charset="-122"/>
                <a:cs typeface="Times New Roman" panose="02020603050405020304" charset="0"/>
                <a:sym typeface="Arial" panose="020b0604020202020204" pitchFamily="34" charset="0"/>
              </a:rPr>
              <a:t>.</a:t>
            </a:r>
            <a:r>
              <a:rPr lang="zh-CN" altLang="en-US" sz="3200" b="1" smtClean="0">
                <a:latin typeface="Times New Roman" panose="02020603050405020304" charset="0"/>
                <a:ea typeface="楷体" panose="02010609060101010101" pitchFamily="49" charset="-122"/>
                <a:cs typeface="Times New Roman" panose="02020603050405020304" charset="0"/>
                <a:sym typeface="Arial" panose="020b0604020202020204" pitchFamily="34" charset="0"/>
              </a:rPr>
              <a:t>体会小说中精彩的语言特色和艺术手法</a:t>
            </a:r>
            <a:r>
              <a:rPr lang="zh-CN" altLang="zh-CN" sz="3200" b="1" smtClean="0">
                <a:latin typeface="Times New Roman" panose="02020603050405020304" charset="0"/>
                <a:ea typeface="楷体" panose="02010609060101010101" pitchFamily="49" charset="-122"/>
                <a:cs typeface="Times New Roman" panose="02020603050405020304" charset="0"/>
                <a:sym typeface="Arial" panose="020b0604020202020204" pitchFamily="34" charset="0"/>
              </a:rPr>
              <a:t>。</a:t>
            </a:r>
            <a:r>
              <a:rPr lang="zh-CN" altLang="zh-CN" sz="3200" b="1">
                <a:latin typeface="Times New Roman" panose="02020603050405020304" charset="0"/>
                <a:ea typeface="楷体" panose="02010609060101010101" pitchFamily="49" charset="-122"/>
                <a:cs typeface="Times New Roman" panose="02020603050405020304" charset="0"/>
                <a:sym typeface="+mn-ea"/>
              </a:rPr>
              <a:t>（</a:t>
            </a:r>
            <a:r>
              <a:rPr lang="zh-CN" altLang="zh-CN" sz="3200" b="1">
                <a:solidFill>
                  <a:srgbClr val="FF0000"/>
                </a:solidFill>
                <a:latin typeface="Times New Roman" panose="02020603050405020304" charset="0"/>
                <a:ea typeface="楷体" panose="02010609060101010101" pitchFamily="49" charset="-122"/>
                <a:cs typeface="Times New Roman" panose="02020603050405020304" charset="0"/>
                <a:sym typeface="+mn-ea"/>
              </a:rPr>
              <a:t>重难点</a:t>
            </a:r>
            <a:r>
              <a:rPr lang="zh-CN" altLang="zh-CN" sz="3200" b="1">
                <a:latin typeface="Times New Roman" panose="02020603050405020304" charset="0"/>
                <a:ea typeface="楷体" panose="02010609060101010101" pitchFamily="49" charset="-122"/>
                <a:cs typeface="Times New Roman" panose="02020603050405020304" charset="0"/>
                <a:sym typeface="+mn-ea"/>
              </a:rPr>
              <a:t>）</a:t>
            </a:r>
          </a:p>
          <a:p>
            <a:pPr>
              <a:lnSpc>
                <a:spcPct val="150000"/>
              </a:lnSpc>
            </a:pPr>
            <a:r>
              <a:rPr lang="en-US" altLang="zh-CN" sz="3200" b="1">
                <a:latin typeface="Times New Roman" panose="02020603050405020304" charset="0"/>
                <a:ea typeface="楷体" panose="02010609060101010101" pitchFamily="49" charset="-122"/>
                <a:cs typeface="Times New Roman" panose="02020603050405020304" charset="0"/>
                <a:sym typeface="+mn-ea"/>
              </a:rPr>
              <a:t>2.</a:t>
            </a:r>
            <a:r>
              <a:rPr lang="zh-CN" altLang="en-US" sz="3200" b="1">
                <a:latin typeface="Times New Roman" panose="02020603050405020304" charset="0"/>
                <a:ea typeface="楷体" panose="02010609060101010101" pitchFamily="49" charset="-122"/>
                <a:cs typeface="Times New Roman" panose="02020603050405020304" charset="0"/>
                <a:sym typeface="+mn-ea"/>
              </a:rPr>
              <a:t>感受</a:t>
            </a:r>
            <a:r>
              <a:rPr lang="en-US" altLang="zh-CN" sz="3200" b="1">
                <a:latin typeface="Times New Roman" panose="02020603050405020304" charset="0"/>
                <a:ea typeface="楷体" panose="02010609060101010101" pitchFamily="49" charset="-122"/>
                <a:cs typeface="Times New Roman" panose="02020603050405020304" charset="0"/>
                <a:sym typeface="+mn-ea"/>
              </a:rPr>
              <a:t>20</a:t>
            </a:r>
            <a:r>
              <a:rPr lang="zh-CN" altLang="en-US" sz="3200" b="1">
                <a:latin typeface="Times New Roman" panose="02020603050405020304" charset="0"/>
                <a:ea typeface="楷体" panose="02010609060101010101" pitchFamily="49" charset="-122"/>
                <a:cs typeface="Times New Roman" panose="02020603050405020304" charset="0"/>
                <a:sym typeface="+mn-ea"/>
              </a:rPr>
              <a:t>世纪</a:t>
            </a:r>
            <a:r>
              <a:rPr lang="en-US" altLang="zh-CN" sz="3200" b="1">
                <a:latin typeface="Times New Roman" panose="02020603050405020304" charset="0"/>
                <a:ea typeface="楷体" panose="02010609060101010101" pitchFamily="49" charset="-122"/>
                <a:cs typeface="Times New Roman" panose="02020603050405020304" charset="0"/>
                <a:sym typeface="+mn-ea"/>
              </a:rPr>
              <a:t>30</a:t>
            </a:r>
            <a:r>
              <a:rPr lang="zh-CN" altLang="en-US" sz="3200" b="1">
                <a:latin typeface="Times New Roman" panose="02020603050405020304" charset="0"/>
                <a:ea typeface="楷体" panose="02010609060101010101" pitchFamily="49" charset="-122"/>
                <a:cs typeface="Times New Roman" panose="02020603050405020304" charset="0"/>
                <a:sym typeface="+mn-ea"/>
              </a:rPr>
              <a:t>年代京东地区北运河农村的世态人情与人们的精神风貌。</a:t>
            </a:r>
          </a:p>
        </p:txBody>
      </p:sp>
      <p:sp>
        <p:nvSpPr>
          <p:cNvPr id="3" name="圆角矩形 2"/>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学习目标</a:t>
            </a:r>
          </a:p>
        </p:txBody>
      </p:sp>
      <p:sp>
        <p:nvSpPr>
          <p:cNvPr id="4" name="椭圆 3"/>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extLst>
      <p:ext uri="{BB962C8B-B14F-4D97-AF65-F5344CB8AC3E}">
        <p14:creationId xmlns:p14="http://schemas.microsoft.com/office/powerpoint/2010/main" val="2956536294"/>
      </p:ext>
    </p:ext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12115" y="1305560"/>
            <a:ext cx="6453505" cy="3415030"/>
          </a:xfrm>
          <a:prstGeom prst="rect">
            <a:avLst/>
          </a:prstGeom>
        </p:spPr>
        <p:txBody>
          <a:bodyPr wrap="square">
            <a:spAutoFit/>
          </a:bodyPr>
          <a:lstStyle/>
          <a:p>
            <a:pPr fontAlgn="auto">
              <a:lnSpc>
                <a:spcPct val="150000"/>
              </a:lnSpc>
            </a:pPr>
            <a:r>
              <a:rPr lang="zh-CN" altLang="en-US" sz="3600" smtClean="0"/>
              <a:t>       上节课，我们学习了课文主要人物形象，对课文有了初步了解，这节课我们将重点赏析小说的语言特点和艺术手法。</a:t>
            </a:r>
            <a:endParaRPr kumimoji="1" lang="zh-CN" sz="3600">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学情回顾</a:t>
            </a:r>
          </a:p>
        </p:txBody>
      </p:sp>
      <p:sp>
        <p:nvSpPr>
          <p:cNvPr id="3" name="椭圆 2"/>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pic>
        <p:nvPicPr>
          <p:cNvPr id="6" name="图片 5"/>
          <p:cNvPicPr>
            <a:picLocks noChangeAspect="1"/>
          </p:cNvPicPr>
          <p:nvPr/>
        </p:nvPicPr>
        <p:blipFill>
          <a:blip r:embed="rId3"/>
          <a:stretch>
            <a:fillRect/>
          </a:stretch>
        </p:blipFill>
        <p:spPr>
          <a:xfrm>
            <a:off x="6865620" y="1655445"/>
            <a:ext cx="4762500" cy="3295650"/>
          </a:xfrm>
          <a:prstGeom prst="rect">
            <a:avLst/>
          </a:prstGeom>
        </p:spPr>
      </p:pic>
    </p:spTree>
    <p:extLst>
      <p:ext uri="{BB962C8B-B14F-4D97-AF65-F5344CB8AC3E}">
        <p14:creationId xmlns:p14="http://schemas.microsoft.com/office/powerpoint/2010/main" val="3891524456"/>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2"/>
          <p:cNvSpPr>
            <a:spLocks noChangeArrowheads="1"/>
          </p:cNvSpPr>
          <p:nvPr/>
        </p:nvSpPr>
        <p:spPr bwMode="auto">
          <a:xfrm>
            <a:off x="869950" y="1701165"/>
            <a:ext cx="1045210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a:defRPr sz="2400">
                <a:solidFill>
                  <a:schemeClr val="tx1"/>
                </a:solidFill>
                <a:latin typeface="Arial" panose="020b0604020202020204" pitchFamily="34" charset="0"/>
                <a:ea typeface="幼圆" panose="02010509060101010101" pitchFamily="49" charset="-122"/>
              </a:defRPr>
            </a:lvl2pPr>
            <a:lvl3pPr>
              <a:defRPr sz="2400">
                <a:solidFill>
                  <a:schemeClr val="tx1"/>
                </a:solidFill>
                <a:latin typeface="Arial" panose="020b0604020202020204" pitchFamily="34" charset="0"/>
                <a:ea typeface="幼圆" panose="02010509060101010101" pitchFamily="49" charset="-122"/>
              </a:defRPr>
            </a:lvl3pPr>
            <a:lvl4pPr>
              <a:defRPr sz="2400">
                <a:solidFill>
                  <a:schemeClr val="tx1"/>
                </a:solidFill>
                <a:latin typeface="Arial" panose="020b0604020202020204" pitchFamily="34" charset="0"/>
                <a:ea typeface="幼圆" panose="02010509060101010101" pitchFamily="49" charset="-122"/>
              </a:defRPr>
            </a:lvl4pPr>
            <a:lvl5pPr>
              <a:defRPr sz="2400">
                <a:solidFill>
                  <a:schemeClr val="tx1"/>
                </a:solidFill>
                <a:latin typeface="Arial" panose="020b0604020202020204" pitchFamily="34" charset="0"/>
                <a:ea typeface="幼圆" panose="02010509060101010101" pitchFamily="49" charset="-122"/>
              </a:defRPr>
            </a:lvl5pPr>
            <a:lvl6pPr marL="2894330" indent="-60833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3351530" indent="-60833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808730" indent="-60833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4265930" indent="-60833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fontAlgn="auto">
              <a:lnSpc>
                <a:spcPct val="200000"/>
              </a:lnSpc>
            </a:pPr>
            <a:r>
              <a:rPr lang="en-US" sz="3600" b="1" smtClean="0">
                <a:solidFill>
                  <a:srgbClr val="000000"/>
                </a:solidFill>
                <a:latin typeface="楷体" panose="02010609060101010101" pitchFamily="49" charset="-122"/>
                <a:ea typeface="楷体" panose="02010609060101010101" pitchFamily="49" charset="-122"/>
                <a:sym typeface="+mn-ea"/>
              </a:rPr>
              <a:t>1.</a:t>
            </a:r>
            <a:r>
              <a:rPr lang="zh-CN" altLang="en-US" sz="3600" b="1" smtClean="0">
                <a:latin typeface="楷体" panose="02010609060101010101" pitchFamily="49" charset="-122"/>
                <a:ea typeface="楷体" panose="02010609060101010101" pitchFamily="49" charset="-122"/>
              </a:rPr>
              <a:t>我们知道人物、情节、环境是小说的三要素。现在，请同学们分别从三要素的角度谈谈自己的理解，说说你从文中读出了什么。</a:t>
            </a:r>
            <a:endParaRPr sz="3600" b="1">
              <a:latin typeface="楷体" panose="02010609060101010101" pitchFamily="49" charset="-122"/>
              <a:ea typeface="楷体" panose="02010609060101010101" pitchFamily="49" charset="-122"/>
              <a:sym typeface="+mn-ea"/>
            </a:endParaRPr>
          </a:p>
        </p:txBody>
      </p:sp>
      <p:sp>
        <p:nvSpPr>
          <p:cNvPr id="7" name="文本框 6"/>
          <p:cNvSpPr txBox="1"/>
          <p:nvPr/>
        </p:nvSpPr>
        <p:spPr>
          <a:xfrm>
            <a:off x="5767450" y="512554"/>
            <a:ext cx="1808480" cy="583565"/>
          </a:xfrm>
          <a:prstGeom prst="rect">
            <a:avLst/>
          </a:prstGeom>
          <a:noFill/>
        </p:spPr>
        <p:txBody>
          <a:bodyPr wrap="none" rtlCol="0">
            <a:spAutoFit/>
          </a:bodyPr>
          <a:lstStyle/>
          <a:p>
            <a:r>
              <a:rPr lang="zh-CN" altLang="en-US" sz="3200" b="1" smtClean="0"/>
              <a:t>回顾练习</a:t>
            </a:r>
          </a:p>
        </p:txBody>
      </p:sp>
      <p:pic>
        <p:nvPicPr>
          <p:cNvPr id="2" name="图片 1" descr="5"/>
          <p:cNvPicPr>
            <a:picLocks noChangeAspect="1"/>
          </p:cNvPicPr>
          <p:nvPr/>
        </p:nvPicPr>
        <p:blipFill>
          <a:blip r:embed="rId2"/>
          <a:srcRect r="14559" b="8938"/>
          <a:stretch>
            <a:fillRect/>
          </a:stretch>
        </p:blipFill>
        <p:spPr>
          <a:xfrm>
            <a:off x="5001895" y="67310"/>
            <a:ext cx="965200" cy="1028700"/>
          </a:xfrm>
          <a:prstGeom prst="rect">
            <a:avLst/>
          </a:prstGeom>
        </p:spPr>
      </p:pic>
      <p:sp>
        <p:nvSpPr>
          <p:cNvPr id="4" name="圆角矩形 3"/>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学情回顾</a:t>
            </a:r>
          </a:p>
        </p:txBody>
      </p:sp>
    </p:spTree>
    <p:extLst>
      <p:ext uri="{BB962C8B-B14F-4D97-AF65-F5344CB8AC3E}">
        <p14:creationId xmlns:p14="http://schemas.microsoft.com/office/powerpoint/2010/main" val="1696998733"/>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新知导入</a:t>
            </a:r>
          </a:p>
        </p:txBody>
      </p:sp>
      <p:sp>
        <p:nvSpPr>
          <p:cNvPr id="4" name="文本框 3"/>
          <p:cNvSpPr txBox="1"/>
          <p:nvPr/>
        </p:nvSpPr>
        <p:spPr>
          <a:xfrm>
            <a:off x="276035" y="1502805"/>
            <a:ext cx="6387885" cy="3784600"/>
          </a:xfrm>
          <a:prstGeom prst="rect">
            <a:avLst/>
          </a:prstGeom>
          <a:noFill/>
        </p:spPr>
        <p:txBody>
          <a:bodyPr wrap="square" rtlCol="0" anchor="t">
            <a:spAutoFit/>
          </a:bodyPr>
          <a:lstStyle/>
          <a:p>
            <a:pPr>
              <a:lnSpc>
                <a:spcPct val="150000"/>
              </a:lnSpc>
            </a:pPr>
            <a:r>
              <a:rPr lang="en-US" altLang="zh-CN" sz="3200" smtClean="0"/>
              <a:t>       </a:t>
            </a:r>
            <a:r>
              <a:rPr lang="zh-CN" altLang="en-US" sz="3200" smtClean="0"/>
              <a:t>同学们，今天我们要学习小说</a:t>
            </a:r>
            <a:r>
              <a:rPr lang="en-US" altLang="zh-CN" sz="3200" smtClean="0"/>
              <a:t>《</a:t>
            </a:r>
            <a:r>
              <a:rPr lang="zh-CN" altLang="en-US" sz="3200" smtClean="0"/>
              <a:t>蒲柳人家</a:t>
            </a:r>
            <a:r>
              <a:rPr lang="en-US" altLang="zh-CN" sz="3200" smtClean="0"/>
              <a:t>》</a:t>
            </a:r>
            <a:r>
              <a:rPr lang="zh-CN" altLang="en-US" sz="3200" smtClean="0"/>
              <a:t>中的片段。所谓</a:t>
            </a:r>
            <a:r>
              <a:rPr lang="en-US" sz="3200" smtClean="0"/>
              <a:t>“</a:t>
            </a:r>
            <a:r>
              <a:rPr lang="zh-CN" altLang="en-US" sz="3200" smtClean="0"/>
              <a:t>蒲柳人家</a:t>
            </a:r>
            <a:r>
              <a:rPr lang="en-US" sz="3200" smtClean="0"/>
              <a:t>”</a:t>
            </a:r>
            <a:r>
              <a:rPr lang="zh-CN" altLang="en-US" sz="3200" smtClean="0"/>
              <a:t>，在文中是指普通贫苦农家。这样的人家又会有怎样的故事呢？我们一起来了解一下。</a:t>
            </a:r>
            <a:endParaRPr lang="zh-CN" altLang="en-US" sz="3200"/>
          </a:p>
        </p:txBody>
      </p:sp>
      <p:pic>
        <p:nvPicPr>
          <p:cNvPr id="32769" name="Picture 1"/>
          <p:cNvPicPr>
            <a:picLocks noChangeAspect="1" noChangeArrowheads="1"/>
          </p:cNvPicPr>
          <p:nvPr/>
        </p:nvPicPr>
        <p:blipFill>
          <a:blip r:embed="rId2"/>
          <a:stretch>
            <a:fillRect/>
          </a:stretch>
        </p:blipFill>
        <p:spPr bwMode="auto">
          <a:xfrm>
            <a:off x="6774089" y="1636998"/>
            <a:ext cx="5031740" cy="3517265"/>
          </a:xfrm>
          <a:prstGeom prst="rect">
            <a:avLst/>
          </a:prstGeom>
          <a:noFill/>
          <a:ln w="9525">
            <a:noFill/>
            <a:miter lim="800000"/>
          </a:ln>
          <a:effectLst/>
        </p:spPr>
      </p:pic>
      <p:sp>
        <p:nvSpPr>
          <p:cNvPr id="2" name="椭圆 1"/>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3"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4"/>
          <p:cNvSpPr txBox="1"/>
          <p:nvPr/>
        </p:nvSpPr>
        <p:spPr>
          <a:xfrm>
            <a:off x="530225" y="3393440"/>
            <a:ext cx="2792095" cy="646651"/>
          </a:xfrm>
          <a:prstGeom prst="roundRect">
            <a:avLst/>
          </a:prstGeom>
          <a:solidFill>
            <a:srgbClr val="C5E0B4"/>
          </a:solidFill>
          <a:ln w="9525">
            <a:noFill/>
          </a:ln>
        </p:spPr>
        <p:txBody>
          <a:bodyPr wrap="square" anchor="t">
            <a:spAutoFit/>
          </a:bodyPr>
          <a:lstStyle/>
          <a:p>
            <a:pPr>
              <a:lnSpc>
                <a:spcPct val="100000"/>
              </a:lnSpc>
              <a:buFont typeface="Arial" panose="020b0604020202020204" pitchFamily="34" charset="0"/>
            </a:pPr>
            <a:r>
              <a:rPr lang="zh-CN" altLang="en-US" sz="3200" smtClean="0"/>
              <a:t>从情节的角度</a:t>
            </a:r>
            <a:endParaRPr lang="zh-CN" altLang="en-US" sz="3200" smtClean="0">
              <a:latin typeface="微软雅黑" panose="020b0503020204020204" pitchFamily="34" charset="-122"/>
              <a:ea typeface="微软雅黑" panose="020b0503020204020204" pitchFamily="34" charset="-122"/>
            </a:endParaRPr>
          </a:p>
        </p:txBody>
      </p:sp>
      <p:sp>
        <p:nvSpPr>
          <p:cNvPr id="13" name="TextBox 9"/>
          <p:cNvSpPr txBox="1"/>
          <p:nvPr/>
        </p:nvSpPr>
        <p:spPr>
          <a:xfrm>
            <a:off x="530225" y="4251325"/>
            <a:ext cx="11035665" cy="1568450"/>
          </a:xfrm>
          <a:prstGeom prst="rect">
            <a:avLst/>
          </a:prstGeom>
          <a:noFill/>
          <a:ln w="9525">
            <a:noFill/>
          </a:ln>
        </p:spPr>
        <p:txBody>
          <a:bodyPr wrap="square" anchor="t">
            <a:spAutoFit/>
          </a:bodyPr>
          <a:lstStyle/>
          <a:p>
            <a:pPr>
              <a:lnSpc>
                <a:spcPct val="150000"/>
              </a:lnSpc>
              <a:buFont typeface="Arial" panose="020b0604020202020204" pitchFamily="34" charset="0"/>
            </a:pP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我们读出了何满子被拴的原因，即他总是调皮捣蛋，被奶奶一丈青大娘告状后，爷爷将他拴起来了。</a:t>
            </a:r>
            <a:endParaRPr lang="zh-CN" altLang="en-US"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530225" y="1221740"/>
            <a:ext cx="2792095" cy="646651"/>
          </a:xfrm>
          <a:prstGeom prst="roundRect">
            <a:avLst/>
          </a:prstGeom>
          <a:solidFill>
            <a:srgbClr val="C5E0B4"/>
          </a:solidFill>
        </p:spPr>
        <p:txBody>
          <a:bodyPr wrap="square" rtlCol="0" anchor="t">
            <a:spAutoFit/>
          </a:bodyPr>
          <a:lstStyle/>
          <a:p>
            <a:pPr>
              <a:lnSpc>
                <a:spcPct val="100000"/>
              </a:lnSpc>
            </a:pPr>
            <a:r>
              <a:rPr lang="zh-CN" altLang="en-US" sz="3200" smtClean="0"/>
              <a:t>从人物的角度</a:t>
            </a:r>
            <a:endParaRPr lang="zh-CN" altLang="en-US" sz="3200" smtClean="0">
              <a:latin typeface="微软雅黑" panose="020b0503020204020204" pitchFamily="34" charset="-122"/>
              <a:ea typeface="微软雅黑" panose="020b0503020204020204" pitchFamily="34" charset="-122"/>
              <a:sym typeface="+mn-ea"/>
            </a:endParaRPr>
          </a:p>
        </p:txBody>
      </p:sp>
      <p:sp>
        <p:nvSpPr>
          <p:cNvPr id="26" name="文本框 25"/>
          <p:cNvSpPr txBox="1"/>
          <p:nvPr/>
        </p:nvSpPr>
        <p:spPr>
          <a:xfrm>
            <a:off x="530225" y="2073275"/>
            <a:ext cx="11036300" cy="1076325"/>
          </a:xfrm>
          <a:prstGeom prst="rect">
            <a:avLst/>
          </a:prstGeom>
          <a:noFill/>
        </p:spPr>
        <p:txBody>
          <a:bodyPr wrap="square" rtlCol="0" anchor="t">
            <a:spAutoFit/>
          </a:bodyPr>
          <a:lstStyle/>
          <a:p>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我们读出了三个主要人物，一丈青大娘、何满子和他的爷爷何大学问。</a:t>
            </a:r>
            <a:endParaRPr lang="zh-CN" altLang="en-US" sz="32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圆角矩形 5"/>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学情回顾</a:t>
            </a:r>
          </a:p>
        </p:txBody>
      </p:sp>
    </p:spTree>
    <p:extLst>
      <p:ext uri="{BB962C8B-B14F-4D97-AF65-F5344CB8AC3E}">
        <p14:creationId xmlns:p14="http://schemas.microsoft.com/office/powerpoint/2010/main" val="22879528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 calcmode="lin" valueType="num">
                                      <p:cBhvr>
                                        <p:cTn id="23"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1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uild="allAtOnce"/>
      <p:bldP spid="5" grpId="0"/>
      <p:bldP spid="2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26415" y="1511300"/>
            <a:ext cx="2797175" cy="647517"/>
          </a:xfrm>
          <a:prstGeom prst="roundRect">
            <a:avLst/>
          </a:prstGeom>
          <a:solidFill>
            <a:srgbClr val="C5E0B4"/>
          </a:solidFill>
          <a:ln w="9525">
            <a:noFill/>
          </a:ln>
        </p:spPr>
        <p:txBody>
          <a:bodyPr wrap="square" rtlCol="0" anchor="t">
            <a:spAutoFit/>
          </a:bodyPr>
          <a:lstStyle/>
          <a:p>
            <a:pPr lvl="0" algn="l">
              <a:buClrTx/>
              <a:buSzTx/>
              <a:buFont typeface="Arial" panose="020b0604020202020204" pitchFamily="34" charset="0"/>
            </a:pPr>
            <a:r>
              <a:rPr lang="zh-CN" altLang="en-US" sz="3200" smtClean="0">
                <a:sym typeface="+mn-ea"/>
              </a:rPr>
              <a:t>从环境的角度</a:t>
            </a:r>
          </a:p>
        </p:txBody>
      </p:sp>
      <p:sp>
        <p:nvSpPr>
          <p:cNvPr id="26" name="文本框 25"/>
          <p:cNvSpPr txBox="1"/>
          <p:nvPr/>
        </p:nvSpPr>
        <p:spPr>
          <a:xfrm>
            <a:off x="526415" y="2502535"/>
            <a:ext cx="10619105" cy="3046095"/>
          </a:xfrm>
          <a:prstGeom prst="rect">
            <a:avLst/>
          </a:prstGeom>
          <a:noFill/>
        </p:spPr>
        <p:txBody>
          <a:bodyPr wrap="square" rtlCol="0" anchor="t">
            <a:spAutoFit/>
          </a:bodyPr>
          <a:lstStyle/>
          <a:p>
            <a:pPr>
              <a:lnSpc>
                <a:spcPct val="150000"/>
              </a:lnSpc>
            </a:pP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我们知道了这件事发生的自然环境是七月天，</a:t>
            </a:r>
            <a:r>
              <a:rPr lang="en-US"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中伏大晌午，热得像天上下火</a:t>
            </a:r>
            <a:r>
              <a:rPr lang="en-US"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。社会环境是抗日战争前，从文中的</a:t>
            </a:r>
            <a:r>
              <a:rPr lang="en-US"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那一年是</a:t>
            </a:r>
            <a:r>
              <a:rPr lang="en-US" altLang="en-US" sz="3200" b="1" smtClean="0">
                <a:solidFill>
                  <a:schemeClr val="accent1">
                    <a:lumMod val="75000"/>
                  </a:schemeClr>
                </a:solidFill>
                <a:latin typeface="Times New Roman" panose="02020603050405020304" charset="0"/>
                <a:ea typeface="楷体" panose="02010609060101010101" pitchFamily="49" charset="-122"/>
                <a:cs typeface="Times New Roman" panose="02020603050405020304" charset="0"/>
              </a:rPr>
              <a:t>1936</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年</a:t>
            </a:r>
            <a:r>
              <a:rPr lang="en-US"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日本鬼子把咱们中国大卸八块啦</a:t>
            </a:r>
            <a:r>
              <a:rPr lang="en-US"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可以看出来。</a:t>
            </a:r>
          </a:p>
        </p:txBody>
      </p:sp>
      <p:sp>
        <p:nvSpPr>
          <p:cNvPr id="4" name="圆角矩形 3"/>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学情回顾</a:t>
            </a:r>
          </a:p>
        </p:txBody>
      </p:sp>
    </p:spTree>
    <p:extLst>
      <p:ext uri="{BB962C8B-B14F-4D97-AF65-F5344CB8AC3E}">
        <p14:creationId xmlns:p14="http://schemas.microsoft.com/office/powerpoint/2010/main" val="39018905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18"/>
          <p:cNvSpPr>
            <a:spLocks noChangeArrowheads="1"/>
          </p:cNvSpPr>
          <p:nvPr/>
        </p:nvSpPr>
        <p:spPr bwMode="auto">
          <a:xfrm>
            <a:off x="836930" y="662941"/>
            <a:ext cx="10095230" cy="796287"/>
          </a:xfrm>
          <a:prstGeom prst="roundRect">
            <a:avLst>
              <a:gd name="adj" fmla="val 13201"/>
            </a:avLst>
          </a:prstGeom>
          <a:noFill/>
          <a:ln w="19050">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indent="0">
              <a:lnSpc>
                <a:spcPct val="130000"/>
              </a:lnSpc>
            </a:pPr>
            <a:r>
              <a:rPr lang="zh-CN" altLang="en-US" sz="3200" smtClean="0">
                <a:latin typeface="微软雅黑" panose="020b0503020204020204" pitchFamily="34" charset="-122"/>
                <a:ea typeface="微软雅黑" panose="020b0503020204020204" pitchFamily="34" charset="-122"/>
                <a:sym typeface="+mn-ea"/>
              </a:rPr>
              <a:t>小说中主要写到了哪些人物？他们各有什么性格特征？ </a:t>
            </a:r>
          </a:p>
        </p:txBody>
      </p:sp>
      <p:sp>
        <p:nvSpPr>
          <p:cNvPr id="9" name="圆角矩形 8"/>
          <p:cNvSpPr/>
          <p:nvPr/>
        </p:nvSpPr>
        <p:spPr>
          <a:xfrm>
            <a:off x="534035" y="5046345"/>
            <a:ext cx="7480300" cy="1501140"/>
          </a:xfrm>
          <a:prstGeom prst="roundRect">
            <a:avLst/>
          </a:pr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何大学问：侠肝义胆、仗义轻财、慷慨豁达、好戴高帽。</a:t>
            </a:r>
          </a:p>
        </p:txBody>
      </p:sp>
      <p:cxnSp>
        <p:nvCxnSpPr>
          <p:cNvPr id="17" name="直接箭头连接符 16"/>
          <p:cNvCxnSpPr/>
          <p:nvPr/>
        </p:nvCxnSpPr>
        <p:spPr>
          <a:xfrm flipH="1">
            <a:off x="8307705" y="1866900"/>
            <a:ext cx="5715" cy="4164330"/>
          </a:xfrm>
          <a:prstGeom prst="straightConnector1">
            <a:avLst/>
          </a:prstGeom>
          <a:ln w="76200">
            <a:solidFill>
              <a:srgbClr val="E04236"/>
            </a:solidFill>
            <a:tailEnd type="triangle"/>
          </a:ln>
        </p:spPr>
        <p:style>
          <a:lnRef idx="1">
            <a:schemeClr val="accent1"/>
          </a:lnRef>
          <a:fillRef idx="0">
            <a:schemeClr val="accent1"/>
          </a:fillRef>
          <a:effectRef idx="0">
            <a:schemeClr val="accent1"/>
          </a:effectRef>
          <a:fontRef idx="minor">
            <a:schemeClr val="tx1"/>
          </a:fontRef>
        </p:style>
      </p:cxnSp>
      <p:sp>
        <p:nvSpPr>
          <p:cNvPr id="18" name="剪去对角的矩形 17"/>
          <p:cNvSpPr/>
          <p:nvPr/>
        </p:nvSpPr>
        <p:spPr>
          <a:xfrm>
            <a:off x="8984615" y="3237230"/>
            <a:ext cx="2325370" cy="1423035"/>
          </a:xfrm>
          <a:prstGeom prst="snip2DiagRect">
            <a:avLst/>
          </a:prstGeom>
          <a:solidFill>
            <a:srgbClr val="EE9A7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sz="3200" b="1"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本文人物</a:t>
            </a:r>
          </a:p>
        </p:txBody>
      </p:sp>
      <p:sp>
        <p:nvSpPr>
          <p:cNvPr id="8" name="圆角矩形 7"/>
          <p:cNvSpPr/>
          <p:nvPr/>
        </p:nvSpPr>
        <p:spPr>
          <a:xfrm>
            <a:off x="534035" y="3309620"/>
            <a:ext cx="7480935" cy="1552575"/>
          </a:xfrm>
          <a:prstGeom prst="roundRect">
            <a:avLst/>
          </a:prstGeom>
          <a:solidFill>
            <a:schemeClr val="accent4">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一丈青大娘：泼辣大胆、脾气火爆、性格豪爽、热情正直、淳厚朴实、口苦心甜。</a:t>
            </a:r>
            <a:endParaRPr kumimoji="1"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6" name="图片 5" descr="QQ图片20190525124012"/>
          <p:cNvPicPr>
            <a:picLocks noChangeAspect="1"/>
          </p:cNvPicPr>
          <p:nvPr/>
        </p:nvPicPr>
        <p:blipFill>
          <a:blip r:embed="rId2"/>
          <a:srcRect l="32027"/>
          <a:stretch>
            <a:fillRect/>
          </a:stretch>
        </p:blipFill>
        <p:spPr>
          <a:xfrm>
            <a:off x="10706735" y="1099820"/>
            <a:ext cx="977265" cy="1417320"/>
          </a:xfrm>
          <a:prstGeom prst="rect">
            <a:avLst/>
          </a:prstGeom>
        </p:spPr>
      </p:pic>
      <p:sp>
        <p:nvSpPr>
          <p:cNvPr id="10" name="圆角矩形 9"/>
          <p:cNvSpPr/>
          <p:nvPr/>
        </p:nvSpPr>
        <p:spPr>
          <a:xfrm>
            <a:off x="533933" y="1573387"/>
            <a:ext cx="7480935" cy="1552575"/>
          </a:xfrm>
          <a:prstGeom prst="round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何满子</a:t>
            </a:r>
            <a:r>
              <a:rPr kumimoji="1" lang="en-US"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线索人物</a:t>
            </a:r>
            <a:r>
              <a:rPr kumimoji="1" lang="en-US"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0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：机灵顽皮、纯真稚气。运河人民：扶危济困、赤诚相见。</a:t>
            </a: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学情回顾</a:t>
            </a:r>
          </a:p>
        </p:txBody>
      </p:sp>
    </p:spTree>
    <p:extLst>
      <p:ext uri="{BB962C8B-B14F-4D97-AF65-F5344CB8AC3E}">
        <p14:creationId xmlns:p14="http://schemas.microsoft.com/office/powerpoint/2010/main" val="6959962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2" presetClass="entr" presetSubtype="1"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8" grpId="0"/>
      <p:bldP spid="8" grpId="0"/>
      <p:bldP spid="1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矩形 21"/>
          <p:cNvSpPr/>
          <p:nvPr/>
        </p:nvSpPr>
        <p:spPr>
          <a:xfrm>
            <a:off x="959485" y="2242185"/>
            <a:ext cx="10664825" cy="3046095"/>
          </a:xfrm>
          <a:prstGeom prst="rect">
            <a:avLst/>
          </a:prstGeom>
        </p:spPr>
        <p:txBody>
          <a:bodyPr wrap="square">
            <a:spAutoFit/>
          </a:bodyPr>
          <a:lstStyle/>
          <a:p>
            <a:pPr>
              <a:lnSpc>
                <a:spcPct val="150000"/>
              </a:lnSpc>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写天气之热，“</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热得像天上下火</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写一丈青大娘溺爱孙子，“</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何满子是一丈青大娘的心尖子，肺叶子，眼珠子，命根子</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要天上的星星，奶奶也赶快搬梯子去摘</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圆角矩形 6"/>
          <p:cNvSpPr/>
          <p:nvPr/>
        </p:nvSpPr>
        <p:spPr>
          <a:xfrm>
            <a:off x="3335020" y="5494655"/>
            <a:ext cx="5913120" cy="754380"/>
          </a:xfrm>
          <a:prstGeom prst="roundRect">
            <a:avLst/>
          </a:prstGeom>
          <a:solidFill>
            <a:schemeClr val="accent1">
              <a:lumMod val="20000"/>
              <a:lumOff val="80000"/>
            </a:schemeClr>
          </a:solidFill>
          <a:ln w="190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形象生动而又准确传神。</a:t>
            </a:r>
            <a:endParaRPr kumimoji="1"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pic>
        <p:nvPicPr>
          <p:cNvPr id="10" name="图片 9" descr="C:\Users\lenovo\Desktop\222.png222"/>
          <p:cNvPicPr>
            <a:picLocks noChangeAspect="1"/>
          </p:cNvPicPr>
          <p:nvPr/>
        </p:nvPicPr>
        <p:blipFill>
          <a:blip r:embed="rId2"/>
          <a:stretch>
            <a:fillRect/>
          </a:stretch>
        </p:blipFill>
        <p:spPr>
          <a:xfrm>
            <a:off x="4322547" y="367604"/>
            <a:ext cx="3740785" cy="868045"/>
          </a:xfrm>
          <a:prstGeom prst="rect">
            <a:avLst/>
          </a:prstGeom>
        </p:spPr>
      </p:pic>
      <p:sp>
        <p:nvSpPr>
          <p:cNvPr id="11" name="矩形 10"/>
          <p:cNvSpPr/>
          <p:nvPr/>
        </p:nvSpPr>
        <p:spPr>
          <a:xfrm>
            <a:off x="4351369" y="338394"/>
            <a:ext cx="3384550" cy="906780"/>
          </a:xfrm>
          <a:prstGeom prst="rect">
            <a:avLst/>
          </a:prstGeom>
          <a:noFill/>
          <a:ln>
            <a:noFill/>
          </a:ln>
          <a:extLst>
            <a:ext uri="{909E8E84-426E-40DD-AFC4-6F175D3DCCD1}">
              <a14:hiddenFill xmlns:a14="http://schemas.microsoft.com/office/drawing/2010/main">
                <a:solidFill>
                  <a:srgbClr val="EE9A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3200" b="1" smtClean="0">
                <a:solidFill>
                  <a:schemeClr val="bg1"/>
                </a:solidFill>
                <a:latin typeface="微软雅黑" panose="020b0503020204020204" pitchFamily="34" charset="-122"/>
                <a:ea typeface="微软雅黑" panose="020b0503020204020204" pitchFamily="34" charset="-122"/>
                <a:sym typeface="+mn-ea"/>
              </a:rPr>
              <a:t>品味语言</a:t>
            </a:r>
          </a:p>
        </p:txBody>
      </p:sp>
      <p:sp>
        <p:nvSpPr>
          <p:cNvPr id="4" name="椭圆 3"/>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hlinkClick r:id="rId3"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
        <p:nvSpPr>
          <p:cNvPr id="35842" name="矩形 2192"/>
          <p:cNvSpPr/>
          <p:nvPr/>
        </p:nvSpPr>
        <p:spPr>
          <a:xfrm>
            <a:off x="2247900" y="1423035"/>
            <a:ext cx="7591425" cy="641350"/>
          </a:xfrm>
          <a:prstGeom prst="rect">
            <a:avLst/>
          </a:prstGeom>
          <a:noFill/>
          <a:ln w="9525">
            <a:noFill/>
          </a:ln>
        </p:spPr>
        <p:txBody>
          <a:bodyPr anchor="t"/>
          <a:lstStyle/>
          <a:p>
            <a:pPr>
              <a:buClrTx/>
              <a:buSzTx/>
            </a:pPr>
            <a:r>
              <a:rPr lang="zh-CN" altLang="en-US" sz="3600">
                <a:latin typeface="微软雅黑" panose="020b0503020204020204" pitchFamily="34" charset="-122"/>
                <a:ea typeface="微软雅黑" panose="020b0503020204020204" pitchFamily="34" charset="-122"/>
                <a:cs typeface="微软雅黑" panose="020b0503020204020204" pitchFamily="34" charset="-122"/>
              </a:rPr>
              <a:t>找一找能代表本文语言特点的句子。 </a:t>
            </a:r>
          </a:p>
        </p:txBody>
      </p:sp>
    </p:spTree>
    <p:extLst>
      <p:ext uri="{BB962C8B-B14F-4D97-AF65-F5344CB8AC3E}">
        <p14:creationId xmlns:p14="http://schemas.microsoft.com/office/powerpoint/2010/main" val="1426440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500"/>
                                        <p:tgtEl>
                                          <p:spTgt spid="3584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 grpId="0"/>
      <p:bldP spid="3584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矩形 21"/>
          <p:cNvSpPr/>
          <p:nvPr/>
        </p:nvSpPr>
        <p:spPr>
          <a:xfrm>
            <a:off x="704850" y="1007110"/>
            <a:ext cx="11082655" cy="3930650"/>
          </a:xfrm>
          <a:prstGeom prst="rect">
            <a:avLst/>
          </a:prstGeom>
        </p:spPr>
        <p:txBody>
          <a:bodyPr wrap="square">
            <a:spAutoFit/>
          </a:bodyPr>
          <a:lstStyle/>
          <a:p>
            <a:pPr>
              <a:lnSpc>
                <a:spcPct val="130000"/>
              </a:lnSpc>
              <a:spcBef>
                <a:spcPct val="0"/>
              </a:spcBef>
              <a:spcAft>
                <a:spcPct val="0"/>
              </a:spcAft>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一丈青大娘勃然大怒，老大一个耳刮子抡圆了扇过去；那个年轻的纤夫就像风吹乍蓬，转了三转，拧了三圈儿，满脸开花，口鼻出血，一头栽倒在滚烫的白沙滩上，紧一口慢一口捯气，高一声低一声呻吟。</a:t>
            </a:r>
          </a:p>
          <a:p>
            <a:pPr>
              <a:lnSpc>
                <a:spcPct val="130000"/>
              </a:lnSpc>
              <a:spcBef>
                <a:spcPct val="0"/>
              </a:spcBef>
              <a:spcAft>
                <a:spcPct val="0"/>
              </a:spcAft>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何大学问人高马大，膀阔腰圆，面如重枣，浓眉朗目，一副关公相貌。</a:t>
            </a:r>
            <a:endPar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圆角矩形 6"/>
          <p:cNvSpPr/>
          <p:nvPr/>
        </p:nvSpPr>
        <p:spPr>
          <a:xfrm>
            <a:off x="2784475" y="5292090"/>
            <a:ext cx="6923405" cy="900430"/>
          </a:xfrm>
          <a:prstGeom prst="roundRect">
            <a:avLst/>
          </a:prstGeom>
          <a:solidFill>
            <a:schemeClr val="accent1">
              <a:lumMod val="20000"/>
              <a:lumOff val="80000"/>
            </a:schemeClr>
          </a:solidFill>
          <a:ln w="19050">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3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增加了小说的文采和趣味性。</a:t>
            </a:r>
          </a:p>
        </p:txBody>
      </p:sp>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Tree>
    <p:extLst>
      <p:ext uri="{BB962C8B-B14F-4D97-AF65-F5344CB8AC3E}">
        <p14:creationId xmlns:p14="http://schemas.microsoft.com/office/powerpoint/2010/main" val="27666994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圆角矩形 21"/>
          <p:cNvSpPr/>
          <p:nvPr/>
        </p:nvSpPr>
        <p:spPr>
          <a:xfrm>
            <a:off x="379730" y="2312670"/>
            <a:ext cx="11487150" cy="1526089"/>
          </a:xfrm>
          <a:prstGeom prst="roundRect">
            <a:avLst/>
          </a:prstGeom>
          <a:solidFill>
            <a:schemeClr val="accent4">
              <a:lumMod val="20000"/>
              <a:lumOff val="80000"/>
            </a:schemeClr>
          </a:solidFill>
          <a:ln>
            <a:solidFill>
              <a:schemeClr val="accent2">
                <a:lumMod val="75000"/>
              </a:schemeClr>
            </a:solidFill>
          </a:ln>
        </p:spPr>
        <p:txBody>
          <a:bodyPr wrap="square">
            <a:spAutoFit/>
          </a:bodyPr>
          <a:lstStyle/>
          <a:p>
            <a:pPr>
              <a:lnSpc>
                <a:spcPct val="130000"/>
              </a:lnSpc>
              <a:spcBef>
                <a:spcPct val="0"/>
              </a:spcBef>
              <a:spcAft>
                <a:spcPct val="0"/>
              </a:spcAft>
            </a:pPr>
            <a:r>
              <a:rPr lang="en-US" sz="3200" b="1" err="1" smtClean="0">
                <a:latin typeface="楷体" panose="02010609060101010101" pitchFamily="49" charset="-122"/>
                <a:ea typeface="楷体" panose="02010609060101010101" pitchFamily="49" charset="-122"/>
                <a:cs typeface="楷体" panose="02010609060101010101" pitchFamily="49" charset="-122"/>
              </a:rPr>
              <a:t>1.作者采用了</a:t>
            </a:r>
            <a:r>
              <a:rPr lang="en-US" sz="3200" b="1" err="1" smtClean="0">
                <a:solidFill>
                  <a:srgbClr val="FF0000"/>
                </a:solidFill>
                <a:latin typeface="楷体" panose="02010609060101010101" pitchFamily="49" charset="-122"/>
                <a:ea typeface="楷体" panose="02010609060101010101" pitchFamily="49" charset="-122"/>
                <a:cs typeface="楷体" panose="02010609060101010101" pitchFamily="49" charset="-122"/>
              </a:rPr>
              <a:t>活灵活现的民间口语与俗语，并加以提炼</a:t>
            </a:r>
            <a:r>
              <a:rPr lang="en-US" sz="3200" b="1" err="1" smtClean="0">
                <a:latin typeface="楷体" panose="02010609060101010101" pitchFamily="49" charset="-122"/>
                <a:ea typeface="楷体" panose="02010609060101010101" pitchFamily="49" charset="-122"/>
                <a:cs typeface="楷体" panose="02010609060101010101" pitchFamily="49" charset="-122"/>
              </a:rPr>
              <a:t>，形成一种活泼伶俐、凝练而富有动感、充满乡土气息的语言</a:t>
            </a:r>
            <a:r>
              <a:rPr lang="zh-CN" altLang="en-US" sz="3200" b="1" smtClean="0">
                <a:latin typeface="楷体" panose="02010609060101010101" pitchFamily="49" charset="-122"/>
                <a:ea typeface="楷体" panose="02010609060101010101" pitchFamily="49" charset="-122"/>
                <a:cs typeface="楷体" panose="02010609060101010101" pitchFamily="49" charset="-122"/>
              </a:rPr>
              <a:t>。</a:t>
            </a:r>
            <a:endPar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
        <p:nvSpPr>
          <p:cNvPr id="35842" name="矩形 2192"/>
          <p:cNvSpPr/>
          <p:nvPr/>
        </p:nvSpPr>
        <p:spPr>
          <a:xfrm>
            <a:off x="3444558" y="833755"/>
            <a:ext cx="5357812" cy="641350"/>
          </a:xfrm>
          <a:prstGeom prst="rect">
            <a:avLst/>
          </a:prstGeom>
          <a:noFill/>
          <a:ln w="9525">
            <a:noFill/>
          </a:ln>
        </p:spPr>
        <p:txBody>
          <a:bodyPr anchor="t"/>
          <a:lstStyle/>
          <a:p>
            <a:pPr>
              <a:buClrTx/>
              <a:buSzTx/>
            </a:pPr>
            <a:r>
              <a:rPr lang="zh-CN" altLang="en-US" sz="3600">
                <a:latin typeface="微软雅黑" panose="020b0503020204020204" pitchFamily="34" charset="-122"/>
                <a:ea typeface="微软雅黑" panose="020b0503020204020204" pitchFamily="34" charset="-122"/>
                <a:cs typeface="微软雅黑" panose="020b0503020204020204" pitchFamily="34" charset="-122"/>
              </a:rPr>
              <a:t>本文的语言有什么特点？ </a:t>
            </a:r>
          </a:p>
        </p:txBody>
      </p:sp>
      <p:sp>
        <p:nvSpPr>
          <p:cNvPr id="3" name="圆角矩形 2"/>
          <p:cNvSpPr/>
          <p:nvPr/>
        </p:nvSpPr>
        <p:spPr>
          <a:xfrm>
            <a:off x="379730" y="4264660"/>
            <a:ext cx="11487785" cy="1520231"/>
          </a:xfrm>
          <a:prstGeom prst="roundRect">
            <a:avLst/>
          </a:prstGeom>
          <a:solidFill>
            <a:schemeClr val="accent4">
              <a:lumMod val="20000"/>
              <a:lumOff val="80000"/>
            </a:schemeClr>
          </a:solidFill>
          <a:ln>
            <a:solidFill>
              <a:schemeClr val="accent2">
                <a:lumMod val="75000"/>
              </a:schemeClr>
            </a:solidFill>
          </a:ln>
        </p:spPr>
        <p:txBody>
          <a:bodyPr wrap="square">
            <a:spAutoFit/>
          </a:bodyPr>
          <a:lstStyle/>
          <a:p>
            <a:pPr>
              <a:lnSpc>
                <a:spcPct val="130000"/>
              </a:lnSpc>
              <a:spcBef>
                <a:spcPct val="0"/>
              </a:spcBef>
              <a:spcAft>
                <a:spcPct val="0"/>
              </a:spcAft>
            </a:pPr>
            <a:r>
              <a:rPr lang="en-US" sz="3200" b="1" err="1" smtClean="0">
                <a:latin typeface="楷体" panose="02010609060101010101" pitchFamily="49" charset="-122"/>
                <a:ea typeface="楷体" panose="02010609060101010101" pitchFamily="49" charset="-122"/>
                <a:cs typeface="楷体" panose="02010609060101010101" pitchFamily="49" charset="-122"/>
              </a:rPr>
              <a:t>2.</a:t>
            </a:r>
            <a:r>
              <a:rPr lang="zh-CN" altLang="en-US" sz="3200" b="1">
                <a:solidFill>
                  <a:schemeClr val="tx1"/>
                </a:solidFill>
                <a:latin typeface="楷体" panose="02010609060101010101" pitchFamily="49" charset="-122"/>
                <a:ea typeface="楷体" panose="02010609060101010101" pitchFamily="49" charset="-122"/>
                <a:sym typeface="+mn-ea"/>
              </a:rPr>
              <a:t>作者又</a:t>
            </a:r>
            <a:r>
              <a:rPr lang="zh-CN" altLang="en-US" sz="3200" b="1">
                <a:solidFill>
                  <a:srgbClr val="FF0000"/>
                </a:solidFill>
                <a:latin typeface="楷体" panose="02010609060101010101" pitchFamily="49" charset="-122"/>
                <a:ea typeface="楷体" panose="02010609060101010101" pitchFamily="49" charset="-122"/>
                <a:sym typeface="+mn-ea"/>
              </a:rPr>
              <a:t>继承了说唱艺术的特点，讲究压韵和对偶，用词造句文白相间</a:t>
            </a:r>
            <a:r>
              <a:rPr lang="zh-CN" altLang="en-US" sz="3200" b="1">
                <a:solidFill>
                  <a:schemeClr val="tx1"/>
                </a:solidFill>
                <a:latin typeface="楷体" panose="02010609060101010101" pitchFamily="49" charset="-122"/>
                <a:ea typeface="楷体" panose="02010609060101010101" pitchFamily="49" charset="-122"/>
                <a:sym typeface="+mn-ea"/>
              </a:rPr>
              <a:t>，读来抑扬顿挫，很有节奏感。</a:t>
            </a:r>
            <a:endPar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extLst>
      <p:ext uri="{BB962C8B-B14F-4D97-AF65-F5344CB8AC3E}">
        <p14:creationId xmlns:p14="http://schemas.microsoft.com/office/powerpoint/2010/main" val="9692687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500"/>
                                        <p:tgtEl>
                                          <p:spTgt spid="3584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9" presetClass="entr" presetSubtype="0" fill="hold" grpId="0" nodeType="clickEffect">
                                  <p:stCondLst>
                                    <p:cond delay="0"/>
                                  </p:stCondLst>
                                  <p:childTnLst>
                                    <p:set>
                                      <p:cBhvr>
                                        <p:cTn id="11" dur="500"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4" dur="500"/>
                                        <p:tgtEl>
                                          <p:spTgt spid="22"/>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9" presetClass="entr" presetSubtype="0" fill="hold" grpId="0" nodeType="clickEffect">
                                  <p:stCondLst>
                                    <p:cond delay="0"/>
                                  </p:stCondLst>
                                  <p:childTnLst>
                                    <p:set>
                                      <p:cBhvr>
                                        <p:cTn id="18" dur="500"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842" grpId="0"/>
      <p:bldP spid="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
        <p:nvSpPr>
          <p:cNvPr id="2186" name="矩形 2185"/>
          <p:cNvSpPr/>
          <p:nvPr/>
        </p:nvSpPr>
        <p:spPr bwMode="auto">
          <a:xfrm>
            <a:off x="2875280" y="883920"/>
            <a:ext cx="6441440" cy="829945"/>
          </a:xfrm>
          <a:prstGeom prst="rect">
            <a:avLst/>
          </a:prstGeom>
          <a:noFill/>
          <a:ln w="19050">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lvl="0" algn="l">
              <a:lnSpc>
                <a:spcPct val="150000"/>
              </a:lnSpc>
              <a:buClrTx/>
              <a:buSzTx/>
              <a:buFontTx/>
            </a:pPr>
            <a:r>
              <a:rPr lang="zh-CN" altLang="en-US" sz="3200" smtClean="0">
                <a:latin typeface="微软雅黑" panose="020b0503020204020204" pitchFamily="34" charset="-122"/>
                <a:ea typeface="微软雅黑" panose="020b0503020204020204" pitchFamily="34" charset="-122"/>
                <a:sym typeface="+mn-ea"/>
              </a:rPr>
              <a:t>为什么说这篇小说具有民族特色？ </a:t>
            </a:r>
          </a:p>
        </p:txBody>
      </p:sp>
      <p:pic>
        <p:nvPicPr>
          <p:cNvPr id="4" name="图片 3"/>
          <p:cNvPicPr>
            <a:picLocks noChangeAspect="1"/>
          </p:cNvPicPr>
          <p:nvPr/>
        </p:nvPicPr>
        <p:blipFill>
          <a:blip r:embed="rId2"/>
          <a:stretch>
            <a:fillRect/>
          </a:stretch>
        </p:blipFill>
        <p:spPr>
          <a:xfrm>
            <a:off x="396875" y="2722245"/>
            <a:ext cx="3143250" cy="2095500"/>
          </a:xfrm>
          <a:prstGeom prst="rect">
            <a:avLst/>
          </a:prstGeom>
        </p:spPr>
      </p:pic>
      <p:sp>
        <p:nvSpPr>
          <p:cNvPr id="6" name="矩形 5"/>
          <p:cNvSpPr>
            <a:spLocks noChangeArrowheads="1"/>
          </p:cNvSpPr>
          <p:nvPr/>
        </p:nvSpPr>
        <p:spPr bwMode="auto">
          <a:xfrm>
            <a:off x="3867785" y="2015490"/>
            <a:ext cx="762444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首先，从人物形象来说</a:t>
            </a:r>
            <a:r>
              <a:rPr lang="zh-CN"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，小说的人物具有中华民族独有的性格特点和传统美德。这从“一丈青大娘”的外号来历和爷爷何大学问“一副关公相貌”，乃至为人做事的方式上，都显示了作品的民族本色。</a:t>
            </a:r>
          </a:p>
        </p:txBody>
      </p:sp>
    </p:spTree>
    <p:extLst>
      <p:ext uri="{BB962C8B-B14F-4D97-AF65-F5344CB8AC3E}">
        <p14:creationId xmlns:p14="http://schemas.microsoft.com/office/powerpoint/2010/main" val="36509058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186">
                                            <p:txEl>
                                              <p:pRg st="0" end="0"/>
                                            </p:txEl>
                                          </p:spTgt>
                                        </p:tgtEl>
                                        <p:attrNameLst>
                                          <p:attrName>style.visibility</p:attrName>
                                        </p:attrNameLst>
                                      </p:cBhvr>
                                      <p:to>
                                        <p:strVal val="visible"/>
                                      </p:to>
                                    </p:set>
                                    <p:animEffect transition="in" filter="fade">
                                      <p:cBhvr>
                                        <p:cTn id="7" dur="500"/>
                                        <p:tgtEl>
                                          <p:spTgt spid="2186">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pic>
        <p:nvPicPr>
          <p:cNvPr id="4" name="图片 3"/>
          <p:cNvPicPr>
            <a:picLocks noChangeAspect="1"/>
          </p:cNvPicPr>
          <p:nvPr/>
        </p:nvPicPr>
        <p:blipFill>
          <a:blip r:embed="rId2"/>
          <a:stretch>
            <a:fillRect/>
          </a:stretch>
        </p:blipFill>
        <p:spPr>
          <a:xfrm>
            <a:off x="396875" y="2722245"/>
            <a:ext cx="3143250" cy="2095500"/>
          </a:xfrm>
          <a:prstGeom prst="rect">
            <a:avLst/>
          </a:prstGeom>
        </p:spPr>
      </p:pic>
      <p:sp>
        <p:nvSpPr>
          <p:cNvPr id="6" name="矩形 5"/>
          <p:cNvSpPr>
            <a:spLocks noChangeArrowheads="1"/>
          </p:cNvSpPr>
          <p:nvPr/>
        </p:nvSpPr>
        <p:spPr bwMode="auto">
          <a:xfrm>
            <a:off x="3867785" y="2015490"/>
            <a:ext cx="773366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3200" b="1">
                <a:solidFill>
                  <a:srgbClr val="FF0000"/>
                </a:solidFill>
                <a:latin typeface="楷体" panose="02010609060101010101" pitchFamily="49" charset="-122"/>
                <a:ea typeface="楷体" panose="02010609060101010101" pitchFamily="49" charset="-122"/>
                <a:sym typeface="+mn-ea"/>
              </a:rPr>
              <a:t>其次，从艺术性来说</a:t>
            </a:r>
            <a:r>
              <a:rPr lang="zh-CN" altLang="zh-CN" sz="3200" b="1">
                <a:solidFill>
                  <a:schemeClr val="tx1"/>
                </a:solidFill>
                <a:latin typeface="楷体" panose="02010609060101010101" pitchFamily="49" charset="-122"/>
                <a:ea typeface="楷体" panose="02010609060101010101" pitchFamily="49" charset="-122"/>
                <a:sym typeface="+mn-ea"/>
              </a:rPr>
              <a:t>，小说不仅情节富有传奇色彩，而且塑造人物性格时也多借鉴中国古典小说和民间说唱艺术的表现手法。小说中如一丈青大娘大闹运河滩、何大学问威震占北口等的描写都体现了这一点。</a:t>
            </a:r>
          </a:p>
        </p:txBody>
      </p:sp>
      <p:sp>
        <p:nvSpPr>
          <p:cNvPr id="3" name="矩形 2"/>
          <p:cNvSpPr/>
          <p:nvPr/>
        </p:nvSpPr>
        <p:spPr bwMode="auto">
          <a:xfrm>
            <a:off x="2875280" y="883920"/>
            <a:ext cx="6441440" cy="829945"/>
          </a:xfrm>
          <a:prstGeom prst="rect">
            <a:avLst/>
          </a:prstGeom>
          <a:noFill/>
          <a:ln w="19050">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lvl="0" algn="l">
              <a:lnSpc>
                <a:spcPct val="150000"/>
              </a:lnSpc>
              <a:buClrTx/>
              <a:buSzTx/>
              <a:buFontTx/>
            </a:pPr>
            <a:r>
              <a:rPr lang="zh-CN" altLang="en-US" sz="3200" smtClean="0">
                <a:latin typeface="微软雅黑" panose="020b0503020204020204" pitchFamily="34" charset="-122"/>
                <a:ea typeface="微软雅黑" panose="020b0503020204020204" pitchFamily="34" charset="-122"/>
                <a:sym typeface="+mn-ea"/>
              </a:rPr>
              <a:t>为什么说这篇小说具有民族特色？ </a:t>
            </a:r>
          </a:p>
        </p:txBody>
      </p:sp>
    </p:spTree>
    <p:extLst>
      <p:ext uri="{BB962C8B-B14F-4D97-AF65-F5344CB8AC3E}">
        <p14:creationId xmlns:p14="http://schemas.microsoft.com/office/powerpoint/2010/main" val="14301090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pic>
        <p:nvPicPr>
          <p:cNvPr id="4" name="图片 3"/>
          <p:cNvPicPr>
            <a:picLocks noChangeAspect="1"/>
          </p:cNvPicPr>
          <p:nvPr/>
        </p:nvPicPr>
        <p:blipFill>
          <a:blip r:embed="rId2"/>
          <a:stretch>
            <a:fillRect/>
          </a:stretch>
        </p:blipFill>
        <p:spPr>
          <a:xfrm>
            <a:off x="396875" y="2722245"/>
            <a:ext cx="3143250" cy="2095500"/>
          </a:xfrm>
          <a:prstGeom prst="rect">
            <a:avLst/>
          </a:prstGeom>
        </p:spPr>
      </p:pic>
      <p:sp>
        <p:nvSpPr>
          <p:cNvPr id="6" name="矩形 5"/>
          <p:cNvSpPr>
            <a:spLocks noChangeArrowheads="1"/>
          </p:cNvSpPr>
          <p:nvPr/>
        </p:nvSpPr>
        <p:spPr bwMode="auto">
          <a:xfrm>
            <a:off x="3956050" y="2407285"/>
            <a:ext cx="762444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3200" b="1">
                <a:solidFill>
                  <a:srgbClr val="FF0000"/>
                </a:solidFill>
                <a:latin typeface="楷体" panose="02010609060101010101" pitchFamily="49" charset="-122"/>
                <a:ea typeface="楷体" panose="02010609060101010101" pitchFamily="49" charset="-122"/>
                <a:sym typeface="+mn-ea"/>
              </a:rPr>
              <a:t>另外，小说的结构有《水浒传》的神韵</a:t>
            </a:r>
            <a:r>
              <a:rPr lang="zh-CN" altLang="zh-CN" sz="3200" b="1">
                <a:solidFill>
                  <a:schemeClr val="tx1"/>
                </a:solidFill>
                <a:latin typeface="楷体" panose="02010609060101010101" pitchFamily="49" charset="-122"/>
                <a:ea typeface="楷体" panose="02010609060101010101" pitchFamily="49" charset="-122"/>
                <a:sym typeface="+mn-ea"/>
              </a:rPr>
              <a:t>，即前几节分别介绍一位人物，最后由望日莲的故事将人物串联起来。</a:t>
            </a:r>
          </a:p>
        </p:txBody>
      </p:sp>
      <p:sp>
        <p:nvSpPr>
          <p:cNvPr id="3" name="矩形 2"/>
          <p:cNvSpPr/>
          <p:nvPr/>
        </p:nvSpPr>
        <p:spPr bwMode="auto">
          <a:xfrm>
            <a:off x="2875280" y="883920"/>
            <a:ext cx="6441440" cy="829945"/>
          </a:xfrm>
          <a:prstGeom prst="rect">
            <a:avLst/>
          </a:prstGeom>
          <a:noFill/>
          <a:ln w="19050">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lvl="0" algn="l">
              <a:lnSpc>
                <a:spcPct val="150000"/>
              </a:lnSpc>
              <a:buClrTx/>
              <a:buSzTx/>
              <a:buFontTx/>
            </a:pPr>
            <a:r>
              <a:rPr lang="zh-CN" altLang="en-US" sz="3200" smtClean="0">
                <a:latin typeface="微软雅黑" panose="020b0503020204020204" pitchFamily="34" charset="-122"/>
                <a:ea typeface="微软雅黑" panose="020b0503020204020204" pitchFamily="34" charset="-122"/>
                <a:sym typeface="+mn-ea"/>
              </a:rPr>
              <a:t>为什么说这篇小说具有民族特色？ </a:t>
            </a:r>
          </a:p>
        </p:txBody>
      </p:sp>
    </p:spTree>
    <p:extLst>
      <p:ext uri="{BB962C8B-B14F-4D97-AF65-F5344CB8AC3E}">
        <p14:creationId xmlns:p14="http://schemas.microsoft.com/office/powerpoint/2010/main" val="28721240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pic>
        <p:nvPicPr>
          <p:cNvPr id="4" name="图片 3"/>
          <p:cNvPicPr>
            <a:picLocks noChangeAspect="1"/>
          </p:cNvPicPr>
          <p:nvPr/>
        </p:nvPicPr>
        <p:blipFill>
          <a:blip r:embed="rId2"/>
          <a:stretch>
            <a:fillRect/>
          </a:stretch>
        </p:blipFill>
        <p:spPr>
          <a:xfrm>
            <a:off x="396875" y="2722245"/>
            <a:ext cx="3143250" cy="2095500"/>
          </a:xfrm>
          <a:prstGeom prst="rect">
            <a:avLst/>
          </a:prstGeom>
        </p:spPr>
      </p:pic>
      <p:sp>
        <p:nvSpPr>
          <p:cNvPr id="6" name="矩形 5"/>
          <p:cNvSpPr>
            <a:spLocks noChangeArrowheads="1"/>
          </p:cNvSpPr>
          <p:nvPr/>
        </p:nvSpPr>
        <p:spPr bwMode="auto">
          <a:xfrm>
            <a:off x="3917950" y="2616835"/>
            <a:ext cx="762444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3200" b="1">
                <a:solidFill>
                  <a:srgbClr val="FF0000"/>
                </a:solidFill>
                <a:latin typeface="楷体" panose="02010609060101010101" pitchFamily="49" charset="-122"/>
                <a:ea typeface="楷体" panose="02010609060101010101" pitchFamily="49" charset="-122"/>
                <a:sym typeface="+mn-ea"/>
              </a:rPr>
              <a:t>再者</a:t>
            </a:r>
            <a:r>
              <a:rPr lang="zh-CN" altLang="en-US" sz="3200" b="1">
                <a:solidFill>
                  <a:srgbClr val="FF0000"/>
                </a:solidFill>
                <a:latin typeface="楷体" panose="02010609060101010101" pitchFamily="49" charset="-122"/>
                <a:ea typeface="楷体" panose="02010609060101010101" pitchFamily="49" charset="-122"/>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多用语言和动作表现人物性格，用外号概括人物性格特点等</a:t>
            </a:r>
            <a:r>
              <a:rPr lang="zh-CN" altLang="zh-CN" sz="3200" b="1">
                <a:solidFill>
                  <a:schemeClr val="tx1"/>
                </a:solidFill>
                <a:latin typeface="楷体" panose="02010609060101010101" pitchFamily="49" charset="-122"/>
                <a:ea typeface="楷体" panose="02010609060101010101" pitchFamily="49" charset="-122"/>
                <a:sym typeface="+mn-ea"/>
              </a:rPr>
              <a:t>，也是我国古典小说和说唱艺术常见的表现手法。</a:t>
            </a:r>
          </a:p>
        </p:txBody>
      </p:sp>
      <p:sp>
        <p:nvSpPr>
          <p:cNvPr id="5" name="矩形 4"/>
          <p:cNvSpPr/>
          <p:nvPr/>
        </p:nvSpPr>
        <p:spPr bwMode="auto">
          <a:xfrm>
            <a:off x="2875280" y="883920"/>
            <a:ext cx="6441440" cy="829945"/>
          </a:xfrm>
          <a:prstGeom prst="rect">
            <a:avLst/>
          </a:prstGeom>
          <a:noFill/>
          <a:ln w="19050">
            <a:noFill/>
          </a:ln>
          <a:extLst>
            <a:ext uri="{909E8E84-426E-40DD-AFC4-6F175D3DCCD1}">
              <a14:hiddenFill xmlns:a14="http://schemas.microsoft.com/office/drawing/2010/main">
                <a:solidFill>
                  <a:schemeClr val="accent1">
                    <a:lumMod val="20000"/>
                    <a:lumOff val="8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lvl="0" algn="l">
              <a:lnSpc>
                <a:spcPct val="150000"/>
              </a:lnSpc>
              <a:buClrTx/>
              <a:buSzTx/>
              <a:buFontTx/>
            </a:pPr>
            <a:r>
              <a:rPr lang="zh-CN" altLang="en-US" sz="3200" smtClean="0">
                <a:latin typeface="微软雅黑" panose="020b0503020204020204" pitchFamily="34" charset="-122"/>
                <a:ea typeface="微软雅黑" panose="020b0503020204020204" pitchFamily="34" charset="-122"/>
                <a:sym typeface="+mn-ea"/>
              </a:rPr>
              <a:t>为什么说这篇小说具有民族特色？ </a:t>
            </a:r>
          </a:p>
        </p:txBody>
      </p:sp>
    </p:spTree>
    <p:extLst>
      <p:ext uri="{BB962C8B-B14F-4D97-AF65-F5344CB8AC3E}">
        <p14:creationId xmlns:p14="http://schemas.microsoft.com/office/powerpoint/2010/main" val="35754375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50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4056380" y="1399088"/>
            <a:ext cx="7808786" cy="457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fontAlgn="auto">
              <a:lnSpc>
                <a:spcPct val="130000"/>
              </a:lnSpc>
              <a:spcBef>
                <a:spcPct val="0"/>
              </a:spcBef>
              <a:spcAft>
                <a:spcPct val="0"/>
              </a:spcAft>
            </a:pPr>
            <a:r>
              <a:rPr lang="en-US">
                <a:latin typeface="Times New Roman" panose="02020603050405020304" charset="0"/>
                <a:ea typeface="微软雅黑"/>
                <a:cs typeface="Times New Roman" panose="02020603050405020304" charset="0"/>
                <a:sym typeface="+mn-ea"/>
              </a:rPr>
              <a:t>         </a:t>
            </a:r>
            <a:r>
              <a:rPr lang="zh-CN" altLang="en-US" sz="3200" smtClean="0">
                <a:solidFill>
                  <a:srgbClr val="FF0000"/>
                </a:solidFill>
                <a:latin typeface="Times New Roman" panose="02020603050405020304" charset="0"/>
                <a:ea typeface="微软雅黑"/>
                <a:cs typeface="Times New Roman" panose="02020603050405020304" charset="0"/>
                <a:sym typeface="+mn-ea"/>
              </a:rPr>
              <a:t>刘绍棠</a:t>
            </a:r>
            <a:r>
              <a:rPr lang="en-US" sz="3200" smtClean="0">
                <a:solidFill>
                  <a:schemeClr val="tx1"/>
                </a:solidFill>
                <a:latin typeface="Times New Roman" panose="02020603050405020304" charset="0"/>
                <a:ea typeface="微软雅黑"/>
                <a:cs typeface="Times New Roman" panose="02020603050405020304" charset="0"/>
                <a:sym typeface="+mn-ea"/>
              </a:rPr>
              <a:t>(1936</a:t>
            </a:r>
            <a:r>
              <a:rPr lang="en-US" altLang="zh-CN" sz="3200" smtClean="0">
                <a:solidFill>
                  <a:schemeClr val="tx1"/>
                </a:solidFill>
                <a:latin typeface="Times New Roman" panose="02020603050405020304" charset="0"/>
                <a:ea typeface="微软雅黑"/>
                <a:cs typeface="Times New Roman" panose="02020603050405020304" charset="0"/>
                <a:sym typeface="+mn-ea"/>
              </a:rPr>
              <a:t>—</a:t>
            </a:r>
            <a:r>
              <a:rPr lang="en-US" sz="3200" smtClean="0">
                <a:solidFill>
                  <a:schemeClr val="tx1"/>
                </a:solidFill>
                <a:latin typeface="Times New Roman" panose="02020603050405020304" charset="0"/>
                <a:ea typeface="微软雅黑"/>
                <a:cs typeface="Times New Roman" panose="02020603050405020304" charset="0"/>
                <a:sym typeface="+mn-ea"/>
              </a:rPr>
              <a:t>1997)</a:t>
            </a:r>
            <a:r>
              <a:rPr lang="zh-CN" altLang="en-US" sz="3200" smtClean="0">
                <a:solidFill>
                  <a:schemeClr val="tx1"/>
                </a:solidFill>
                <a:latin typeface="Times New Roman" panose="02020603050405020304" charset="0"/>
                <a:ea typeface="微软雅黑"/>
                <a:cs typeface="Times New Roman" panose="02020603050405020304" charset="0"/>
                <a:sym typeface="+mn-ea"/>
              </a:rPr>
              <a:t>，</a:t>
            </a:r>
            <a:r>
              <a:rPr lang="zh-CN" altLang="en-US" sz="3200" smtClean="0">
                <a:latin typeface="Times New Roman" panose="02020603050405020304" charset="0"/>
                <a:ea typeface="微软雅黑"/>
                <a:cs typeface="Times New Roman" panose="02020603050405020304" charset="0"/>
                <a:sym typeface="+mn-ea"/>
              </a:rPr>
              <a:t>通县</a:t>
            </a:r>
            <a:r>
              <a:rPr lang="en-US" sz="3200" smtClean="0">
                <a:latin typeface="Times New Roman" panose="02020603050405020304" charset="0"/>
                <a:ea typeface="微软雅黑"/>
                <a:cs typeface="Times New Roman" panose="02020603050405020304" charset="0"/>
                <a:sym typeface="+mn-ea"/>
              </a:rPr>
              <a:t>(</a:t>
            </a:r>
            <a:r>
              <a:rPr lang="zh-CN" altLang="en-US" sz="3200" smtClean="0">
                <a:latin typeface="Times New Roman" panose="02020603050405020304" charset="0"/>
                <a:ea typeface="微软雅黑"/>
                <a:cs typeface="Times New Roman" panose="02020603050405020304" charset="0"/>
                <a:sym typeface="+mn-ea"/>
              </a:rPr>
              <a:t>今北京通州区</a:t>
            </a:r>
            <a:r>
              <a:rPr lang="en-US" sz="3200" smtClean="0">
                <a:latin typeface="Times New Roman" panose="02020603050405020304" charset="0"/>
                <a:ea typeface="微软雅黑"/>
                <a:cs typeface="Times New Roman" panose="02020603050405020304" charset="0"/>
                <a:sym typeface="+mn-ea"/>
              </a:rPr>
              <a:t>)</a:t>
            </a:r>
            <a:r>
              <a:rPr lang="zh-CN" altLang="en-US" sz="3200" smtClean="0">
                <a:latin typeface="Times New Roman" panose="02020603050405020304" charset="0"/>
                <a:ea typeface="微软雅黑"/>
                <a:cs typeface="Times New Roman" panose="02020603050405020304" charset="0"/>
                <a:sym typeface="+mn-ea"/>
              </a:rPr>
              <a:t>人，</a:t>
            </a:r>
            <a:r>
              <a:rPr sz="3200" err="1" smtClean="0">
                <a:latin typeface="微软雅黑"/>
                <a:ea typeface="微软雅黑"/>
                <a:cs typeface="微软雅黑" panose="020b0503020204020204" charset="-122"/>
              </a:rPr>
              <a:t>我国著名乡土文学作家</a:t>
            </a:r>
            <a:r>
              <a:rPr sz="3200">
                <a:latin typeface="微软雅黑"/>
                <a:ea typeface="微软雅黑"/>
                <a:cs typeface="微软雅黑" panose="020b0503020204020204" charset="-122"/>
              </a:rPr>
              <a:t>，</a:t>
            </a:r>
            <a:r>
              <a:rPr sz="3200">
                <a:solidFill>
                  <a:srgbClr val="FF0000"/>
                </a:solidFill>
                <a:latin typeface="微软雅黑"/>
                <a:ea typeface="微软雅黑"/>
                <a:cs typeface="微软雅黑" panose="020b0503020204020204" charset="-122"/>
              </a:rPr>
              <a:t>“荷花淀派"的代表作家之一</a:t>
            </a:r>
            <a:r>
              <a:rPr sz="3200">
                <a:latin typeface="微软雅黑"/>
                <a:ea typeface="微软雅黑"/>
                <a:cs typeface="微软雅黑" panose="020b0503020204020204" charset="-122"/>
              </a:rPr>
              <a:t>，“大运河乡土文学体系”的创立者</a:t>
            </a:r>
            <a:r>
              <a:rPr lang="zh-CN" sz="3200" smtClean="0">
                <a:latin typeface="微软雅黑"/>
                <a:ea typeface="微软雅黑"/>
                <a:cs typeface="微软雅黑" panose="020b0503020204020204" charset="-122"/>
              </a:rPr>
              <a:t>。代表作有</a:t>
            </a:r>
            <a:r>
              <a:rPr lang="zh-CN" sz="3200">
                <a:latin typeface="微软雅黑"/>
                <a:ea typeface="微软雅黑"/>
                <a:cs typeface="微软雅黑" panose="020b0503020204020204" charset="-122"/>
              </a:rPr>
              <a:t>短篇小说集《山楂村的歌声》《青枝绿叶》等，中篇小说《运河的桨声》《蒲柳人家》《瓜棚柳巷》等，长篇小说《春草》《京门脸子》等</a:t>
            </a:r>
            <a:r>
              <a:rPr lang="zh-CN" sz="3200" smtClean="0">
                <a:latin typeface="微软雅黑"/>
                <a:ea typeface="微软雅黑"/>
                <a:cs typeface="微软雅黑" panose="020b0503020204020204" charset="-122"/>
              </a:rPr>
              <a:t>。</a:t>
            </a:r>
            <a:endParaRPr lang="zh-CN" sz="3200">
              <a:latin typeface="微软雅黑"/>
              <a:ea typeface="微软雅黑"/>
              <a:cs typeface="微软雅黑" panose="020b0503020204020204" charset="-122"/>
            </a:endParaRPr>
          </a:p>
        </p:txBody>
      </p:sp>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助学资料</a:t>
            </a:r>
          </a:p>
        </p:txBody>
      </p:sp>
      <p:sp>
        <p:nvSpPr>
          <p:cNvPr id="7" name="文本框 6"/>
          <p:cNvSpPr txBox="1"/>
          <p:nvPr/>
        </p:nvSpPr>
        <p:spPr>
          <a:xfrm>
            <a:off x="5732145" y="503555"/>
            <a:ext cx="1808480" cy="583565"/>
          </a:xfrm>
          <a:prstGeom prst="rect">
            <a:avLst/>
          </a:prstGeom>
          <a:noFill/>
        </p:spPr>
        <p:txBody>
          <a:bodyPr wrap="none" rtlCol="0">
            <a:spAutoFit/>
          </a:bodyPr>
          <a:lstStyle/>
          <a:p>
            <a:pPr algn="l"/>
            <a:r>
              <a:rPr lang="zh-CN" altLang="en-US" sz="3200" b="1" smtClean="0">
                <a:sym typeface="+mn-ea"/>
              </a:rPr>
              <a:t>作者简介</a:t>
            </a:r>
            <a:endParaRPr lang="zh-CN" altLang="en-US" sz="3200" b="1" smtClean="0">
              <a:solidFill>
                <a:schemeClr val="tx1"/>
              </a:solidFill>
              <a:sym typeface="+mn-ea"/>
            </a:endParaRPr>
          </a:p>
        </p:txBody>
      </p:sp>
      <p:pic>
        <p:nvPicPr>
          <p:cNvPr id="10" name="图片 9" descr="5"/>
          <p:cNvPicPr>
            <a:picLocks noChangeAspect="1"/>
          </p:cNvPicPr>
          <p:nvPr/>
        </p:nvPicPr>
        <p:blipFill>
          <a:blip r:embed="rId3"/>
          <a:stretch>
            <a:fillRect/>
          </a:stretch>
        </p:blipFill>
        <p:spPr>
          <a:xfrm>
            <a:off x="4953000" y="15240"/>
            <a:ext cx="1129665" cy="1129665"/>
          </a:xfrm>
          <a:prstGeom prst="rect">
            <a:avLst/>
          </a:prstGeom>
        </p:spPr>
      </p:pic>
      <p:pic>
        <p:nvPicPr>
          <p:cNvPr id="31748" name="Picture 4"/>
          <p:cNvPicPr>
            <a:picLocks noChangeAspect="1" noChangeArrowheads="1"/>
          </p:cNvPicPr>
          <p:nvPr/>
        </p:nvPicPr>
        <p:blipFill>
          <a:blip r:embed="rId4"/>
          <a:stretch>
            <a:fillRect/>
          </a:stretch>
        </p:blipFill>
        <p:spPr bwMode="auto">
          <a:xfrm>
            <a:off x="181610" y="2280920"/>
            <a:ext cx="3804920" cy="3040380"/>
          </a:xfrm>
          <a:prstGeom prst="rect">
            <a:avLst/>
          </a:prstGeom>
          <a:noFill/>
          <a:ln w="9525">
            <a:noFill/>
            <a:miter lim="800000"/>
          </a:ln>
          <a:effectLst/>
        </p:spPr>
      </p:pic>
      <p:sp>
        <p:nvSpPr>
          <p:cNvPr id="4" name="椭圆 3"/>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5"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500"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20365" y="948690"/>
            <a:ext cx="6640830" cy="1370965"/>
          </a:xfrm>
          <a:prstGeom prst="rect">
            <a:avLst/>
          </a:prstGeom>
        </p:spPr>
        <p:txBody>
          <a:bodyPr wrap="square" rtlCol="0" anchor="t">
            <a:spAutoFit/>
          </a:bodyPr>
          <a:lstStyle/>
          <a:p>
            <a:pPr lvl="0" algn="l">
              <a:lnSpc>
                <a:spcPct val="130000"/>
              </a:lnSpc>
              <a:spcBef>
                <a:spcPct val="0"/>
              </a:spcBef>
              <a:spcAft>
                <a:spcPct val="0"/>
              </a:spcAft>
              <a:buClrTx/>
              <a:buSzTx/>
              <a:buFontTx/>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日本鬼子把咱们中国大卸八块啦！</a:t>
            </a:r>
          </a:p>
          <a:p>
            <a:pPr lvl="0" algn="l">
              <a:lnSpc>
                <a:spcPct val="130000"/>
              </a:lnSpc>
              <a:spcBef>
                <a:spcPct val="0"/>
              </a:spcBef>
              <a:spcAft>
                <a:spcPct val="0"/>
              </a:spcAft>
              <a:buClrTx/>
              <a:buSzTx/>
              <a:buFontTx/>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何满子的爷爷，名讳已不可考。</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
        <p:nvSpPr>
          <p:cNvPr id="4" name="矩形 3"/>
          <p:cNvSpPr/>
          <p:nvPr/>
        </p:nvSpPr>
        <p:spPr>
          <a:xfrm>
            <a:off x="1938020" y="2499995"/>
            <a:ext cx="8316595" cy="583565"/>
          </a:xfrm>
          <a:prstGeom prst="rect">
            <a:avLst/>
          </a:prstGeom>
        </p:spPr>
        <p:txBody>
          <a:bodyPr wrap="square">
            <a:spAutoFit/>
          </a:bodyPr>
          <a:lstStyle/>
          <a:p>
            <a:pPr marL="12700" indent="-12700" algn="l" fontAlgn="auto">
              <a:lnSpc>
                <a:spcPct val="100000"/>
              </a:lnSpc>
              <a:buClrTx/>
              <a:buSzTx/>
              <a:buFontTx/>
            </a:pPr>
            <a:r>
              <a:rPr kumimoji="1" lang="zh-CN" altLang="en-US" sz="3200" smtClean="0">
                <a:solidFill>
                  <a:schemeClr val="tx1"/>
                </a:solidFill>
                <a:latin typeface="微软雅黑" panose="020b0503020204020204" pitchFamily="34" charset="-122"/>
                <a:ea typeface="微软雅黑" panose="020b0503020204020204" pitchFamily="34" charset="-122"/>
              </a:rPr>
              <a:t>对比这两个句子，在语言风格上有什么不同？</a:t>
            </a:r>
          </a:p>
        </p:txBody>
      </p:sp>
      <p:sp>
        <p:nvSpPr>
          <p:cNvPr id="5" name="圆角矩形 4"/>
          <p:cNvSpPr/>
          <p:nvPr/>
        </p:nvSpPr>
        <p:spPr>
          <a:xfrm>
            <a:off x="561975" y="3264535"/>
            <a:ext cx="11067415" cy="1192777"/>
          </a:xfrm>
          <a:prstGeom prst="roundRect">
            <a:avLst/>
          </a:prstGeom>
          <a:solidFill>
            <a:schemeClr val="accent1">
              <a:lumMod val="20000"/>
              <a:lumOff val="80000"/>
            </a:schemeClr>
          </a:solidFill>
        </p:spPr>
        <p:txBody>
          <a:bodyPr wrap="square">
            <a:spAutoFit/>
          </a:bodyPr>
          <a:lstStyle/>
          <a:p>
            <a:pPr marL="12700" indent="-12700" algn="l" fontAlgn="auto">
              <a:lnSpc>
                <a:spcPct val="100000"/>
              </a:lnSpc>
              <a:buClrTx/>
              <a:buSzTx/>
              <a:buFontTx/>
            </a:pPr>
            <a:r>
              <a:rPr kumimoji="1" lang="zh-CN" altLang="en-US" sz="3200" b="1" smtClean="0">
                <a:solidFill>
                  <a:schemeClr val="tx1"/>
                </a:solidFill>
                <a:latin typeface="楷体" panose="02010609060101010101" pitchFamily="49" charset="-122"/>
                <a:ea typeface="楷体" panose="02010609060101010101" pitchFamily="49" charset="-122"/>
              </a:rPr>
              <a:t>第一句是口语表达，</a:t>
            </a:r>
            <a:r>
              <a:rPr lang="zh-CN" altLang="en-US" sz="3200" b="1">
                <a:solidFill>
                  <a:schemeClr val="tx1"/>
                </a:solidFill>
                <a:latin typeface="楷体" panose="02010609060101010101" pitchFamily="49" charset="-122"/>
                <a:ea typeface="楷体" panose="02010609060101010101" pitchFamily="49" charset="-122"/>
                <a:sym typeface="+mn-ea"/>
              </a:rPr>
              <a:t>充满乡土气息，也符合何大学问的身份；</a:t>
            </a:r>
            <a:r>
              <a:rPr kumimoji="1" lang="zh-CN" altLang="en-US" sz="3200" b="1" smtClean="0">
                <a:solidFill>
                  <a:schemeClr val="tx1"/>
                </a:solidFill>
                <a:latin typeface="楷体" panose="02010609060101010101" pitchFamily="49" charset="-122"/>
                <a:ea typeface="楷体" panose="02010609060101010101" pitchFamily="49" charset="-122"/>
              </a:rPr>
              <a:t>第二句是书面语，</a:t>
            </a:r>
            <a:r>
              <a:rPr lang="zh-CN" altLang="en-US" sz="3200" b="1">
                <a:solidFill>
                  <a:schemeClr val="tx1"/>
                </a:solidFill>
                <a:latin typeface="楷体" panose="02010609060101010101" pitchFamily="49" charset="-122"/>
                <a:ea typeface="楷体" panose="02010609060101010101" pitchFamily="49" charset="-122"/>
                <a:sym typeface="+mn-ea"/>
              </a:rPr>
              <a:t>适合比较郑重的叙述。</a:t>
            </a:r>
            <a:endParaRPr kumimoji="1" lang="zh-CN" altLang="en-US" sz="3200" b="1" smtClean="0">
              <a:solidFill>
                <a:schemeClr val="tx1"/>
              </a:solidFill>
              <a:latin typeface="楷体" panose="02010609060101010101" pitchFamily="49" charset="-122"/>
              <a:ea typeface="楷体" panose="02010609060101010101" pitchFamily="49" charset="-122"/>
              <a:sym typeface="+mn-ea"/>
            </a:endParaRPr>
          </a:p>
        </p:txBody>
      </p:sp>
      <p:sp>
        <p:nvSpPr>
          <p:cNvPr id="6" name="矩形 5"/>
          <p:cNvSpPr/>
          <p:nvPr/>
        </p:nvSpPr>
        <p:spPr>
          <a:xfrm>
            <a:off x="2631440" y="4770755"/>
            <a:ext cx="7061200" cy="583565"/>
          </a:xfrm>
          <a:prstGeom prst="rect">
            <a:avLst/>
          </a:prstGeom>
        </p:spPr>
        <p:txBody>
          <a:bodyPr wrap="square">
            <a:spAutoFit/>
          </a:bodyPr>
          <a:lstStyle/>
          <a:p>
            <a:pPr marL="12700" indent="-12700" algn="l" fontAlgn="auto">
              <a:lnSpc>
                <a:spcPct val="100000"/>
              </a:lnSpc>
              <a:buClrTx/>
              <a:buSzTx/>
              <a:buFontTx/>
            </a:pPr>
            <a:r>
              <a:rPr kumimoji="1" lang="zh-CN" altLang="en-US" sz="3200" smtClean="0">
                <a:solidFill>
                  <a:schemeClr val="tx1"/>
                </a:solidFill>
                <a:latin typeface="微软雅黑" panose="020b0503020204020204" pitchFamily="34" charset="-122"/>
                <a:ea typeface="微软雅黑" panose="020b0503020204020204" pitchFamily="34" charset="-122"/>
              </a:rPr>
              <a:t>两种语言风格混杂在一起有什么好处？</a:t>
            </a:r>
          </a:p>
        </p:txBody>
      </p:sp>
      <p:sp>
        <p:nvSpPr>
          <p:cNvPr id="7" name="圆角矩形 6"/>
          <p:cNvSpPr/>
          <p:nvPr/>
        </p:nvSpPr>
        <p:spPr>
          <a:xfrm>
            <a:off x="561975" y="5534025"/>
            <a:ext cx="11068050" cy="646701"/>
          </a:xfrm>
          <a:prstGeom prst="roundRect">
            <a:avLst/>
          </a:prstGeom>
          <a:solidFill>
            <a:schemeClr val="accent4">
              <a:lumMod val="20000"/>
              <a:lumOff val="80000"/>
            </a:schemeClr>
          </a:solidFill>
        </p:spPr>
        <p:txBody>
          <a:bodyPr wrap="square">
            <a:spAutoFit/>
          </a:bodyPr>
          <a:lstStyle/>
          <a:p>
            <a:pPr marL="12700" lvl="0" indent="-12700" algn="l">
              <a:buClrTx/>
              <a:buSzTx/>
              <a:buFontTx/>
            </a:pPr>
            <a:r>
              <a:rPr kumimoji="1" lang="zh-CN" altLang="en-US" sz="3200" b="1" smtClean="0">
                <a:latin typeface="楷体" panose="02010609060101010101" pitchFamily="49" charset="-122"/>
                <a:ea typeface="楷体" panose="02010609060101010101" pitchFamily="49" charset="-122"/>
                <a:sym typeface="+mn-ea"/>
              </a:rPr>
              <a:t>两种色彩的语言有机结合，给小说增添了幽默诙谐的色彩。</a:t>
            </a:r>
          </a:p>
        </p:txBody>
      </p:sp>
    </p:spTree>
    <p:extLst>
      <p:ext uri="{BB962C8B-B14F-4D97-AF65-F5344CB8AC3E}">
        <p14:creationId xmlns:p14="http://schemas.microsoft.com/office/powerpoint/2010/main" val="39997866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7" presetClass="entr" presetSubtype="8" fill="hold" grpId="0" nodeType="clickEffect">
                                  <p:stCondLst>
                                    <p:cond delay="0"/>
                                  </p:stCondLst>
                                  <p:childTnLst>
                                    <p:set>
                                      <p:cBhvr additive="base">
                                        <p:cTn id="15" dur="500"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anim calcmode="lin" valueType="num">
                                      <p:cBhvr additive="base">
                                        <p:cTn id="18" dur="500" fill="hold"/>
                                        <p:tgtEl>
                                          <p:spTgt spid="5"/>
                                        </p:tgtEl>
                                        <p:attrNameLst>
                                          <p:attrName>ppt_w</p:attrName>
                                        </p:attrNameLst>
                                      </p:cBhvr>
                                      <p:tavLst>
                                        <p:tav tm="0">
                                          <p:val>
                                            <p:fltVal val="0"/>
                                          </p:val>
                                        </p:tav>
                                        <p:tav tm="100000">
                                          <p:val>
                                            <p:strVal val="#ppt_w"/>
                                          </p:val>
                                        </p:tav>
                                      </p:tavLst>
                                    </p:anim>
                                    <p:anim calcmode="lin" valueType="num">
                                      <p:cBhvr additive="base">
                                        <p:cTn id="19"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
        <p:nvSpPr>
          <p:cNvPr id="2" name="矩形 1"/>
          <p:cNvSpPr/>
          <p:nvPr/>
        </p:nvSpPr>
        <p:spPr>
          <a:xfrm>
            <a:off x="865505" y="1036320"/>
            <a:ext cx="10461625" cy="829945"/>
          </a:xfrm>
          <a:prstGeom prst="rect">
            <a:avLst/>
          </a:prstGeom>
        </p:spPr>
        <p:txBody>
          <a:bodyPr wrap="square">
            <a:spAutoFit/>
          </a:bodyPr>
          <a:lstStyle/>
          <a:p>
            <a:pPr algn="l">
              <a:lnSpc>
                <a:spcPct val="150000"/>
              </a:lnSpc>
              <a:buNone/>
            </a:pPr>
            <a:r>
              <a:rPr lang="zh-CN" altLang="en-US" sz="3200">
                <a:latin typeface="微软雅黑" panose="020b0503020204020204" pitchFamily="34" charset="-122"/>
                <a:ea typeface="微软雅黑" panose="020b0503020204020204" pitchFamily="34" charset="-122"/>
                <a:sym typeface="+mn-ea"/>
              </a:rPr>
              <a:t>找一找课文中还有哪些富于民间口语与俗语特点的句子。</a:t>
            </a:r>
            <a:endParaRPr kumimoji="1" lang="zh-CN" altLang="en-US" sz="3200" smtClean="0">
              <a:solidFill>
                <a:schemeClr val="tx1"/>
              </a:solidFill>
              <a:latin typeface="微软雅黑" panose="020b0503020204020204" pitchFamily="34" charset="-122"/>
              <a:ea typeface="微软雅黑" panose="020b0503020204020204" pitchFamily="34" charset="-122"/>
              <a:sym typeface="+mn-ea"/>
            </a:endParaRPr>
          </a:p>
        </p:txBody>
      </p:sp>
      <p:sp>
        <p:nvSpPr>
          <p:cNvPr id="6" name="圆角矩形 5"/>
          <p:cNvSpPr/>
          <p:nvPr/>
        </p:nvSpPr>
        <p:spPr>
          <a:xfrm>
            <a:off x="688340" y="2113280"/>
            <a:ext cx="11067415" cy="4248261"/>
          </a:xfrm>
          <a:prstGeom prst="roundRect">
            <a:avLst/>
          </a:prstGeom>
          <a:solidFill>
            <a:srgbClr val="F3DEDF"/>
          </a:solidFill>
        </p:spPr>
        <p:txBody>
          <a:bodyPr wrap="square">
            <a:spAutoFit/>
          </a:bodyPr>
          <a:lstStyle/>
          <a:p>
            <a:pPr marL="12700" indent="-12700" algn="l" fontAlgn="auto">
              <a:lnSpc>
                <a:spcPct val="100000"/>
              </a:lnSpc>
              <a:buClrTx/>
              <a:buSzTx/>
              <a:buFontTx/>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tx1"/>
                </a:solidFill>
                <a:latin typeface="楷体" panose="02010609060101010101" pitchFamily="49" charset="-122"/>
                <a:ea typeface="楷体" panose="02010609060101010101" pitchFamily="49" charset="-122"/>
                <a:sym typeface="+mn-ea"/>
              </a:rPr>
              <a:t>只听咔吧一声，一丈青大娘折断了一棵茶碗口粗细的河柳，带着呼呼风声挥舞起来，把这几个纤夫扫下河去，就像正月十五煮元宵，纷纷落水。</a:t>
            </a:r>
          </a:p>
          <a:p>
            <a:pPr marL="12700" indent="-12700" algn="l" fontAlgn="auto">
              <a:lnSpc>
                <a:spcPct val="100000"/>
              </a:lnSpc>
              <a:buClrTx/>
              <a:buSzTx/>
              <a:buFontTx/>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smtClean="0">
                <a:ln>
                  <a:noFill/>
                </a:ln>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可是，</a:t>
            </a:r>
            <a:r>
              <a:rPr lang="zh-CN" altLang="en-US" sz="3200" b="1">
                <a:solidFill>
                  <a:schemeClr val="tx1"/>
                </a:solidFill>
                <a:latin typeface="楷体" panose="02010609060101010101" pitchFamily="49" charset="-122"/>
                <a:ea typeface="楷体" panose="02010609060101010101" pitchFamily="49" charset="-122"/>
                <a:sym typeface="+mn-ea"/>
              </a:rPr>
              <a:t>掂量一下自己这点儿财力，供他念完小学，已经是鼓着肚子充胖；而中学大学的门槛九丈九尺高，没有白花花的银洋砌台阶，怎么能高攀得上？</a:t>
            </a:r>
            <a:endParaRPr lang="zh-CN" altLang="en-US" sz="3200" b="1">
              <a:solidFill>
                <a:schemeClr val="tx1"/>
              </a:solidFill>
              <a:latin typeface="楷体" panose="02010609060101010101" pitchFamily="49" charset="-122"/>
              <a:ea typeface="楷体" panose="02010609060101010101" pitchFamily="49" charset="-122"/>
            </a:endParaRPr>
          </a:p>
          <a:p>
            <a:pPr>
              <a:lnSpc>
                <a:spcPct val="80000"/>
              </a:lnSpc>
            </a:pPr>
            <a:r>
              <a:rPr lang="zh-CN" altLang="en-US" sz="3200" b="1" smtClean="0">
                <a:ln>
                  <a:solidFill>
                    <a:srgbClr val="FF0000"/>
                  </a:solidFill>
                </a:ln>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tx1"/>
                </a:solidFill>
                <a:latin typeface="楷体" panose="02010609060101010101" pitchFamily="49" charset="-122"/>
                <a:ea typeface="楷体" panose="02010609060101010101" pitchFamily="49" charset="-122"/>
                <a:sym typeface="+mn-ea"/>
              </a:rPr>
              <a:t>何满子对爷爷心怀不满，拿白眼珠儿翻瞪爷爷，闷坐在窗根下，小嘴噘得能挂个油瓶儿。</a:t>
            </a:r>
            <a:endParaRPr kumimoji="1" lang="zh-CN" altLang="en-US" sz="3200" b="1" smtClean="0">
              <a:solidFill>
                <a:schemeClr val="tx1"/>
              </a:solidFill>
              <a:latin typeface="楷体" panose="02010609060101010101" pitchFamily="49" charset="-122"/>
              <a:ea typeface="楷体" panose="02010609060101010101" pitchFamily="49" charset="-122"/>
              <a:sym typeface="+mn-ea"/>
            </a:endParaRPr>
          </a:p>
        </p:txBody>
      </p:sp>
    </p:spTree>
    <p:extLst>
      <p:ext uri="{BB962C8B-B14F-4D97-AF65-F5344CB8AC3E}">
        <p14:creationId xmlns:p14="http://schemas.microsoft.com/office/powerpoint/2010/main" val="27039600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7" presetClass="entr" presetSubtype="8" fill="hold" grpId="0" nodeType="clickEffect">
                                  <p:stCondLst>
                                    <p:cond delay="0"/>
                                  </p:stCondLst>
                                  <p:childTnLst>
                                    <p:set>
                                      <p:cBhvr additive="base">
                                        <p:cTn id="11" dur="500"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anim calcmode="lin" valueType="num">
                                      <p:cBhvr additive="base">
                                        <p:cTn id="14" dur="500" fill="hold"/>
                                        <p:tgtEl>
                                          <p:spTgt spid="6"/>
                                        </p:tgtEl>
                                        <p:attrNameLst>
                                          <p:attrName>ppt_w</p:attrName>
                                        </p:attrNameLst>
                                      </p:cBhvr>
                                      <p:tavLst>
                                        <p:tav tm="0">
                                          <p:val>
                                            <p:fltVal val="0"/>
                                          </p:val>
                                        </p:tav>
                                        <p:tav tm="100000">
                                          <p:val>
                                            <p:strVal val="#ppt_w"/>
                                          </p:val>
                                        </p:tav>
                                      </p:tavLst>
                                    </p:anim>
                                    <p:anim calcmode="lin" valueType="num">
                                      <p:cBhvr additive="base">
                                        <p:cTn id="15"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44475" y="846455"/>
            <a:ext cx="11471910" cy="583565"/>
          </a:xfrm>
          <a:prstGeom prst="rect">
            <a:avLst/>
          </a:prstGeom>
        </p:spPr>
        <p:txBody>
          <a:bodyPr wrap="square">
            <a:spAutoFit/>
          </a:bodyPr>
          <a:lstStyle/>
          <a:p>
            <a:pPr marL="12700" indent="-12700" algn="ctr" fontAlgn="auto">
              <a:lnSpc>
                <a:spcPct val="100000"/>
              </a:lnSpc>
              <a:buClrTx/>
              <a:buSzTx/>
              <a:buFontTx/>
            </a:pPr>
            <a:r>
              <a:rPr kumimoji="1" lang="zh-CN" altLang="en-US" sz="3200" smtClean="0">
                <a:solidFill>
                  <a:schemeClr val="tx1"/>
                </a:solidFill>
                <a:latin typeface="微软雅黑" panose="020b0503020204020204" pitchFamily="34" charset="-122"/>
                <a:ea typeface="微软雅黑" panose="020b0503020204020204" pitchFamily="34" charset="-122"/>
              </a:rPr>
              <a:t>本文是如何通过巧妙安排故事情节来塑造人物形象的？</a:t>
            </a:r>
          </a:p>
        </p:txBody>
      </p:sp>
      <p:sp>
        <p:nvSpPr>
          <p:cNvPr id="9" name="对角圆角矩形 8"/>
          <p:cNvSpPr/>
          <p:nvPr/>
        </p:nvSpPr>
        <p:spPr>
          <a:xfrm>
            <a:off x="356235" y="4054475"/>
            <a:ext cx="11570335" cy="2258695"/>
          </a:xfrm>
          <a:prstGeom prst="round2DiagRect">
            <a:avLst/>
          </a:prstGeom>
          <a:solidFill>
            <a:schemeClr val="accent6">
              <a:lumMod val="40000"/>
              <a:lumOff val="60000"/>
            </a:schemeClr>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0000"/>
              </a:lnSpc>
              <a:spcBef>
                <a:spcPct val="0"/>
              </a:spcBef>
              <a:spcAft>
                <a:spcPct val="0"/>
              </a:spcAft>
            </a:pPr>
            <a:r>
              <a:rPr kumimoji="1"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a:t>
            </a:r>
            <a:r>
              <a:rPr kumimoji="1"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灵活运用插叙手法，巧妙自然地进行补充介绍，从而塑造人物，突出中心。如塑造何大学问这个形象，插叙了其生平经历、外号由来、威震古北口、借高利贷摆筵席、学做学问、拜文庙、礼聘老秀才、为孙子带吃食等情节，塑造了一个本领高强、侠肝义胆、乐善好施、好戴高帽、讲排场、摆阔气、疼爱孙子的人物形象。</a:t>
            </a:r>
          </a:p>
        </p:txBody>
      </p:sp>
      <p:sp>
        <p:nvSpPr>
          <p:cNvPr id="4" name="圆角矩形 3"/>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精读课文</a:t>
            </a:r>
          </a:p>
        </p:txBody>
      </p:sp>
      <p:sp>
        <p:nvSpPr>
          <p:cNvPr id="2" name="对角圆角矩形 1"/>
          <p:cNvSpPr/>
          <p:nvPr/>
        </p:nvSpPr>
        <p:spPr>
          <a:xfrm>
            <a:off x="356235" y="1593850"/>
            <a:ext cx="11570335" cy="2221230"/>
          </a:xfrm>
          <a:prstGeom prst="round2Diag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0000"/>
              </a:lnSpc>
              <a:spcBef>
                <a:spcPct val="0"/>
              </a:spcBef>
              <a:spcAft>
                <a:spcPct val="0"/>
              </a:spcAft>
            </a:pPr>
            <a:r>
              <a:rPr kumimoji="1" lang="en-US" altLang="zh-CN" sz="28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1.</a:t>
            </a:r>
            <a:r>
              <a:rPr kumimoji="1" lang="zh-CN" altLang="en-US" sz="28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采用倒叙手法，先设置悬念，从何满子被爷爷拴在葡萄架下的那个中午写起；发生在一丈青大娘、何大学问身上生动有趣的往事和何家的过去用穿插的方式回述出来，通过写对何满子的不同态度表现了一丈青大娘、何大学问的性格特点；又以何满子盼人搭救结束，结构上前后呼应，非常巧妙。</a:t>
            </a:r>
          </a:p>
        </p:txBody>
      </p:sp>
    </p:spTree>
    <p:extLst>
      <p:ext uri="{BB962C8B-B14F-4D97-AF65-F5344CB8AC3E}">
        <p14:creationId xmlns:p14="http://schemas.microsoft.com/office/powerpoint/2010/main" val="293313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34415" y="1699260"/>
            <a:ext cx="10123805" cy="3698641"/>
          </a:xfrm>
          <a:prstGeom prst="rect">
            <a:avLst/>
          </a:prstGeom>
        </p:spPr>
        <p:txBody>
          <a:bodyPr wrap="square">
            <a:spAutoFit/>
          </a:bodyPr>
          <a:lstStyle/>
          <a:p>
            <a:pPr marL="12700" indent="-12700">
              <a:lnSpc>
                <a:spcPct val="150000"/>
              </a:lnSpc>
            </a:pPr>
            <a:r>
              <a:rPr lang="zh-CN" altLang="en-US" sz="3200" smtClean="0"/>
              <a:t>       这篇洋溢着浓郁乡土气息的小说，以六岁小孩何满子为线索展开情节，透过一幅幅风俗画，热情地赞颂了那些淳厚朴实的劳动人民，赞颂他们的热诚正直的感情，以及那种肝胆相照、扶危济困、赤诚相见的美好品格和高尚情操。</a:t>
            </a:r>
            <a:endParaRPr kumimoji="1"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769990" y="512554"/>
            <a:ext cx="1808480" cy="583565"/>
          </a:xfrm>
          <a:prstGeom prst="rect">
            <a:avLst/>
          </a:prstGeom>
          <a:noFill/>
        </p:spPr>
        <p:txBody>
          <a:bodyPr wrap="none" rtlCol="0">
            <a:spAutoFit/>
          </a:bodyPr>
          <a:lstStyle/>
          <a:p>
            <a:r>
              <a:rPr lang="zh-CN" altLang="en-US" sz="3200" b="1" smtClean="0"/>
              <a:t>课文主旨</a:t>
            </a:r>
          </a:p>
        </p:txBody>
      </p:sp>
      <p:sp>
        <p:nvSpPr>
          <p:cNvPr id="5" name="圆角矩形 4"/>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课堂小结</a:t>
            </a:r>
          </a:p>
        </p:txBody>
      </p:sp>
      <p:pic>
        <p:nvPicPr>
          <p:cNvPr id="4" name="图片 3" descr="5"/>
          <p:cNvPicPr>
            <a:picLocks noChangeAspect="1"/>
          </p:cNvPicPr>
          <p:nvPr/>
        </p:nvPicPr>
        <p:blipFill>
          <a:blip r:embed="rId2"/>
          <a:srcRect r="14559" b="8938"/>
          <a:stretch>
            <a:fillRect/>
          </a:stretch>
        </p:blipFill>
        <p:spPr>
          <a:xfrm>
            <a:off x="5001895" y="67310"/>
            <a:ext cx="965200" cy="1028700"/>
          </a:xfrm>
          <a:prstGeom prst="rect">
            <a:avLst/>
          </a:prstGeom>
        </p:spPr>
      </p:pic>
      <p:sp>
        <p:nvSpPr>
          <p:cNvPr id="8" name="椭圆 7"/>
          <p:cNvSpPr/>
          <p:nvPr/>
        </p:nvSpPr>
        <p:spPr>
          <a:xfrm>
            <a:off x="26670"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3" action="ppaction://hlinksldjump"/>
          </p:cNvPr>
          <p:cNvSpPr txBox="1"/>
          <p:nvPr/>
        </p:nvSpPr>
        <p:spPr>
          <a:xfrm>
            <a:off x="-39370" y="6059805"/>
            <a:ext cx="897890" cy="521970"/>
          </a:xfrm>
          <a:prstGeom prst="rect">
            <a:avLst/>
          </a:prstGeom>
          <a:noFill/>
        </p:spPr>
        <p:txBody>
          <a:bodyPr wrap="non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extLst>
      <p:ext uri="{BB962C8B-B14F-4D97-AF65-F5344CB8AC3E}">
        <p14:creationId xmlns:p14="http://schemas.microsoft.com/office/powerpoint/2010/main" val="31888406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470905" y="384919"/>
            <a:ext cx="1808480" cy="583565"/>
          </a:xfrm>
          <a:prstGeom prst="rect">
            <a:avLst/>
          </a:prstGeom>
          <a:noFill/>
        </p:spPr>
        <p:txBody>
          <a:bodyPr wrap="none" rtlCol="0">
            <a:spAutoFit/>
          </a:bodyPr>
          <a:lstStyle/>
          <a:p>
            <a:r>
              <a:rPr lang="zh-CN" altLang="en-US" sz="3200" b="1" smtClean="0"/>
              <a:t>板书设计</a:t>
            </a:r>
          </a:p>
        </p:txBody>
      </p:sp>
      <p:pic>
        <p:nvPicPr>
          <p:cNvPr id="4" name="图片 3" descr="5"/>
          <p:cNvPicPr>
            <a:picLocks noChangeAspect="1"/>
          </p:cNvPicPr>
          <p:nvPr/>
        </p:nvPicPr>
        <p:blipFill>
          <a:blip r:embed="rId2"/>
          <a:srcRect t="9949" r="14559" b="8938"/>
          <a:stretch>
            <a:fillRect/>
          </a:stretch>
        </p:blipFill>
        <p:spPr>
          <a:xfrm>
            <a:off x="4589780" y="61595"/>
            <a:ext cx="965200" cy="916305"/>
          </a:xfrm>
          <a:prstGeom prst="rect">
            <a:avLst/>
          </a:prstGeom>
        </p:spPr>
      </p:pic>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课堂小结</a:t>
            </a:r>
          </a:p>
        </p:txBody>
      </p:sp>
      <p:sp>
        <p:nvSpPr>
          <p:cNvPr id="13" name="文本框 14"/>
          <p:cNvSpPr txBox="1">
            <a:spLocks noChangeArrowheads="1"/>
          </p:cNvSpPr>
          <p:nvPr/>
        </p:nvSpPr>
        <p:spPr bwMode="auto">
          <a:xfrm>
            <a:off x="2340077" y="2877189"/>
            <a:ext cx="460375" cy="1933575"/>
          </a:xfrm>
          <a:prstGeom prst="rect">
            <a:avLst/>
          </a:prstGeom>
          <a:noFill/>
          <a:ln w="9525">
            <a:noFill/>
            <a:miter lim="800000"/>
          </a:ln>
        </p:spPr>
        <p:txBody>
          <a:bodyPr vert="eaVert">
            <a:spAutoFit/>
          </a:bodyPr>
          <a:lstStyle/>
          <a:p>
            <a:endParaRPr lang="zh-CN" altLang="en-US">
              <a:latin typeface="Calibri"/>
            </a:endParaRPr>
          </a:p>
        </p:txBody>
      </p:sp>
      <p:sp>
        <p:nvSpPr>
          <p:cNvPr id="14" name="文本框 24"/>
          <p:cNvSpPr txBox="1">
            <a:spLocks noChangeArrowheads="1"/>
          </p:cNvSpPr>
          <p:nvPr/>
        </p:nvSpPr>
        <p:spPr bwMode="auto">
          <a:xfrm>
            <a:off x="2339975" y="1925320"/>
            <a:ext cx="7512685" cy="3538220"/>
          </a:xfrm>
          <a:prstGeom prst="rect">
            <a:avLst/>
          </a:prstGeom>
          <a:noFill/>
          <a:ln w="9525">
            <a:noFill/>
            <a:miter lim="800000"/>
          </a:ln>
        </p:spPr>
        <p:txBody>
          <a:bodyPr wrap="square">
            <a:spAutoFit/>
          </a:bodyPr>
          <a:lstStyle/>
          <a:p>
            <a:pPr>
              <a:lnSpc>
                <a:spcPct val="100000"/>
              </a:lnSpc>
            </a:pPr>
            <a:endParaRPr lang="en-US" sz="3200" b="1" smtClean="0">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何满子</a:t>
            </a:r>
            <a:r>
              <a:rPr lang="en-US" altLang="zh-CN"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天真、顽皮、聪明、活泼</a:t>
            </a: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a:lnSpc>
                <a:spcPct val="100000"/>
              </a:lnSpc>
            </a:pPr>
            <a:endParaRPr sz="3200" b="1" smtClean="0">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sz="3200" b="1"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rPr>
              <a:t>一丈青大娘”：</a:t>
            </a:r>
            <a:r>
              <a:rPr sz="3200" b="1" err="1">
                <a:latin typeface="楷体" panose="02010609060101010101" pitchFamily="49" charset="-122"/>
                <a:ea typeface="楷体" panose="02010609060101010101" pitchFamily="49" charset="-122"/>
                <a:cs typeface="楷体" panose="02010609060101010101" pitchFamily="49" charset="-122"/>
              </a:rPr>
              <a:t>泼辣大胆  </a:t>
            </a:r>
            <a:r>
              <a:rPr lang="zh-CN" sz="3200" b="1" err="1">
                <a:latin typeface="楷体" panose="02010609060101010101" pitchFamily="49" charset="-122"/>
                <a:ea typeface="楷体" panose="02010609060101010101" pitchFamily="49" charset="-122"/>
                <a:cs typeface="楷体" panose="02010609060101010101" pitchFamily="49" charset="-122"/>
              </a:rPr>
              <a:t>热情正直</a:t>
            </a:r>
            <a:endParaRPr sz="3200" b="1">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sz="3200" b="1">
                <a:latin typeface="楷体" panose="02010609060101010101" pitchFamily="49" charset="-122"/>
                <a:ea typeface="楷体" panose="02010609060101010101" pitchFamily="49" charset="-122"/>
                <a:cs typeface="楷体" panose="02010609060101010101" pitchFamily="49" charset="-122"/>
              </a:rPr>
              <a:t>                口苦心甜  溺爱孙儿     </a:t>
            </a:r>
          </a:p>
          <a:p>
            <a:pPr>
              <a:lnSpc>
                <a:spcPct val="100000"/>
              </a:lnSpc>
            </a:pPr>
            <a:r>
              <a:rPr sz="3200" b="1">
                <a:solidFill>
                  <a:srgbClr val="FF0000"/>
                </a:solidFill>
                <a:latin typeface="楷体" panose="02010609060101010101" pitchFamily="49" charset="-122"/>
                <a:ea typeface="楷体" panose="02010609060101010101" pitchFamily="49" charset="-122"/>
                <a:cs typeface="楷体" panose="02010609060101010101" pitchFamily="49" charset="-122"/>
              </a:rPr>
              <a:t>“何大学问”：</a:t>
            </a:r>
            <a:r>
              <a:rPr sz="3200" b="1" err="1">
                <a:latin typeface="楷体" panose="02010609060101010101" pitchFamily="49" charset="-122"/>
                <a:ea typeface="楷体" panose="02010609060101010101" pitchFamily="49" charset="-122"/>
                <a:cs typeface="楷体" panose="02010609060101010101" pitchFamily="49" charset="-122"/>
              </a:rPr>
              <a:t>侠肝义胆   仗义轻</a:t>
            </a:r>
            <a:r>
              <a:rPr lang="zh-CN" sz="3200" b="1" err="1">
                <a:latin typeface="楷体" panose="02010609060101010101" pitchFamily="49" charset="-122"/>
                <a:ea typeface="楷体" panose="02010609060101010101" pitchFamily="49" charset="-122"/>
                <a:cs typeface="楷体" panose="02010609060101010101" pitchFamily="49" charset="-122"/>
              </a:rPr>
              <a:t>财</a:t>
            </a:r>
            <a:endParaRPr sz="3200" b="1">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sz="3200" b="1">
                <a:latin typeface="楷体" panose="02010609060101010101" pitchFamily="49" charset="-122"/>
                <a:ea typeface="楷体" panose="02010609060101010101" pitchFamily="49" charset="-122"/>
                <a:cs typeface="楷体" panose="02010609060101010101" pitchFamily="49" charset="-122"/>
              </a:rPr>
              <a:t>              慷慨豁达  爱打抱不平</a:t>
            </a:r>
            <a:endParaRPr sz="3200" b="1">
              <a:latin typeface="楷体" panose="02010609060101010101" pitchFamily="49" charset="-122"/>
              <a:ea typeface="楷体" panose="02010609060101010101" pitchFamily="49" charset="-122"/>
              <a:cs typeface="楷体" panose="02010609060101010101" pitchFamily="49" charset="-122"/>
            </a:endParaRPr>
          </a:p>
        </p:txBody>
      </p:sp>
      <p:sp>
        <p:nvSpPr>
          <p:cNvPr id="15" name="右大括号 1"/>
          <p:cNvSpPr/>
          <p:nvPr/>
        </p:nvSpPr>
        <p:spPr>
          <a:xfrm>
            <a:off x="9714425" y="1964156"/>
            <a:ext cx="252095" cy="3778180"/>
          </a:xfrm>
          <a:prstGeom prst="rightBrace">
            <a:avLst>
              <a:gd name="adj1" fmla="val 85287"/>
              <a:gd name="adj2" fmla="val 50000"/>
            </a:avLst>
          </a:prstGeom>
          <a:noFill/>
          <a:ln w="9525" cap="flat" cmpd="sng">
            <a:solidFill>
              <a:srgbClr val="000000"/>
            </a:solidFill>
            <a:prstDash val="solid"/>
            <a:round/>
            <a:headEnd type="none" w="med" len="med"/>
            <a:tailEnd type="none" w="med" len="med"/>
          </a:ln>
        </p:spPr>
        <p:txBody>
          <a:bodyPr/>
          <a:lstStyle/>
          <a:p>
            <a:endParaRPr lang="zh-CN" altLang="en-US"/>
          </a:p>
        </p:txBody>
      </p:sp>
      <p:sp>
        <p:nvSpPr>
          <p:cNvPr id="31846" name="TextBox 7"/>
          <p:cNvSpPr txBox="1"/>
          <p:nvPr/>
        </p:nvSpPr>
        <p:spPr>
          <a:xfrm>
            <a:off x="942023" y="2181543"/>
            <a:ext cx="675005" cy="3342640"/>
          </a:xfrm>
          <a:prstGeom prst="rect">
            <a:avLst/>
          </a:prstGeom>
          <a:noFill/>
          <a:ln w="9525">
            <a:noFill/>
          </a:ln>
        </p:spPr>
        <p:txBody>
          <a:bodyPr vert="eaVert" wrap="none" anchor="t">
            <a:spAutoFit/>
          </a:bodyPr>
          <a:lstStyle/>
          <a:p>
            <a:pPr>
              <a:buFont typeface="Arial" panose="020b0604020202020204" pitchFamily="34" charset="0"/>
            </a:pPr>
            <a:r>
              <a:rPr lang="zh-CN" altLang="en-US" sz="3200">
                <a:solidFill>
                  <a:srgbClr val="FF0000"/>
                </a:solidFill>
                <a:latin typeface="微软雅黑" panose="020b0503020204020204" pitchFamily="34" charset="-122"/>
                <a:ea typeface="微软雅黑" panose="020b0503020204020204" pitchFamily="34" charset="-122"/>
              </a:rPr>
              <a:t>蒲柳人家（节选）</a:t>
            </a:r>
          </a:p>
        </p:txBody>
      </p:sp>
      <p:sp>
        <p:nvSpPr>
          <p:cNvPr id="3" name="左大括号 2"/>
          <p:cNvSpPr/>
          <p:nvPr/>
        </p:nvSpPr>
        <p:spPr>
          <a:xfrm>
            <a:off x="1903730" y="2129155"/>
            <a:ext cx="252095" cy="3395345"/>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6" name="文本框 5"/>
          <p:cNvSpPr txBox="1"/>
          <p:nvPr/>
        </p:nvSpPr>
        <p:spPr>
          <a:xfrm>
            <a:off x="9966325" y="3156585"/>
            <a:ext cx="1808480" cy="1076325"/>
          </a:xfrm>
          <a:prstGeom prst="rect">
            <a:avLst/>
          </a:prstGeom>
          <a:noFill/>
        </p:spPr>
        <p:txBody>
          <a:bodyPr wrap="none" rtlCol="0" anchor="t">
            <a:spAutoFit/>
          </a:bodyPr>
          <a:lstStyle/>
          <a:p>
            <a:r>
              <a:rPr lang="zh-CN" altLang="en-US" sz="3200">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rPr>
              <a:t>淳朴民风</a:t>
            </a:r>
          </a:p>
          <a:p>
            <a:r>
              <a:rPr lang="zh-CN" altLang="en-US" sz="3200">
                <a:solidFill>
                  <a:srgbClr val="FF0000"/>
                </a:solidFill>
                <a:latin typeface="微软雅黑" panose="020b0503020204020204" pitchFamily="34" charset="-122"/>
                <a:ea typeface="微软雅黑" panose="020b0503020204020204" pitchFamily="34" charset="-122"/>
              </a:rPr>
              <a:t>民族精神</a:t>
            </a:r>
          </a:p>
        </p:txBody>
      </p:sp>
    </p:spTree>
    <p:extLst>
      <p:ext uri="{BB962C8B-B14F-4D97-AF65-F5344CB8AC3E}">
        <p14:creationId xmlns:p14="http://schemas.microsoft.com/office/powerpoint/2010/main" val="20622218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 fill="hold" grpId="0" nodeType="clickEffect">
                                  <p:stCondLst>
                                    <p:cond delay="0"/>
                                  </p:stCondLst>
                                  <p:childTnLst>
                                    <p:set>
                                      <p:cBhvr additive="base">
                                        <p:cTn id="6" dur="500" fill="hold">
                                          <p:stCondLst>
                                            <p:cond delay="0"/>
                                          </p:stCondLst>
                                        </p:cTn>
                                        <p:tgtEl>
                                          <p:spTgt spid="31846"/>
                                        </p:tgtEl>
                                        <p:attrNameLst>
                                          <p:attrName>style.visibility</p:attrName>
                                        </p:attrNameLst>
                                      </p:cBhvr>
                                      <p:to>
                                        <p:strVal val="visible"/>
                                      </p:to>
                                    </p:set>
                                    <p:anim calcmode="lin" valueType="num">
                                      <p:cBhvr additive="base">
                                        <p:cTn id="7" dur="500" fill="hold"/>
                                        <p:tgtEl>
                                          <p:spTgt spid="31846"/>
                                        </p:tgtEl>
                                        <p:attrNameLst>
                                          <p:attrName>ppt_x</p:attrName>
                                        </p:attrNameLst>
                                      </p:cBhvr>
                                      <p:tavLst>
                                        <p:tav tm="0">
                                          <p:val>
                                            <p:strVal val="#ppt_x"/>
                                          </p:val>
                                        </p:tav>
                                        <p:tav tm="100000">
                                          <p:val>
                                            <p:strVal val="#ppt_x"/>
                                          </p:val>
                                        </p:tav>
                                      </p:tavLst>
                                    </p:anim>
                                    <p:anim calcmode="lin" valueType="num">
                                      <p:cBhvr additive="base">
                                        <p:cTn id="8" dur="500" fill="hold"/>
                                        <p:tgtEl>
                                          <p:spTgt spid="31846"/>
                                        </p:tgtEl>
                                        <p:attrNameLst>
                                          <p:attrName>ppt_y</p:attrName>
                                        </p:attrNameLst>
                                      </p:cBhvr>
                                      <p:tavLst>
                                        <p:tav tm="0">
                                          <p:val>
                                            <p:strVal val="#ppt_y-#ppt_h/2"/>
                                          </p:val>
                                        </p:tav>
                                        <p:tav tm="100000">
                                          <p:val>
                                            <p:strVal val="#ppt_y"/>
                                          </p:val>
                                        </p:tav>
                                      </p:tavLst>
                                    </p:anim>
                                    <p:anim calcmode="lin" valueType="num">
                                      <p:cBhvr additive="base">
                                        <p:cTn id="9" dur="500" fill="hold"/>
                                        <p:tgtEl>
                                          <p:spTgt spid="31846"/>
                                        </p:tgtEl>
                                        <p:attrNameLst>
                                          <p:attrName>ppt_w</p:attrName>
                                        </p:attrNameLst>
                                      </p:cBhvr>
                                      <p:tavLst>
                                        <p:tav tm="0">
                                          <p:val>
                                            <p:strVal val="#ppt_w"/>
                                          </p:val>
                                        </p:tav>
                                        <p:tav tm="100000">
                                          <p:val>
                                            <p:strVal val="#ppt_w"/>
                                          </p:val>
                                        </p:tav>
                                      </p:tavLst>
                                    </p:anim>
                                    <p:anim calcmode="lin" valueType="num">
                                      <p:cBhvr additive="base">
                                        <p:cTn id="10" dur="500" fill="hold"/>
                                        <p:tgtEl>
                                          <p:spTgt spid="31846"/>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9" presetClass="entr" presetSubtype="0" fill="hold" grpId="0" nodeType="clickEffect">
                                  <p:stCondLst>
                                    <p:cond delay="0"/>
                                  </p:stCondLst>
                                  <p:childTnLst>
                                    <p:set>
                                      <p:cBhvr>
                                        <p:cTn id="19" dur="500"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ppt_x</p:attrName>
                                        </p:attrNameLst>
                                      </p:cBhvr>
                                      <p:tavLst>
                                        <p:tav tm="0">
                                          <p:val>
                                            <p:strVal val="#ppt_x-.2"/>
                                          </p:val>
                                        </p:tav>
                                        <p:tav tm="100000">
                                          <p:val>
                                            <p:strVal val="#ppt_x"/>
                                          </p:val>
                                        </p:tav>
                                      </p:tavLst>
                                    </p:anim>
                                    <p:anim calcmode="lin" valueType="num">
                                      <p:cBhvr>
                                        <p:cTn id="21"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1846" grpId="0"/>
      <p:bldP spid="3" grpId="0"/>
      <p:bldP spid="6"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rrowheads="1"/>
          </p:cNvSpPr>
          <p:nvPr/>
        </p:nvSpPr>
        <p:spPr bwMode="auto">
          <a:xfrm>
            <a:off x="465455" y="955040"/>
            <a:ext cx="1126109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3200">
                <a:solidFill>
                  <a:srgbClr val="000000"/>
                </a:solidFill>
                <a:latin typeface="微软雅黑" panose="020b0503020204020204" pitchFamily="34" charset="-122"/>
                <a:ea typeface="微软雅黑" panose="020b0503020204020204" pitchFamily="34" charset="-122"/>
              </a:rPr>
              <a:t>一</a:t>
            </a:r>
            <a:r>
              <a:rPr sz="3200" smtClean="0">
                <a:solidFill>
                  <a:srgbClr val="000000"/>
                </a:solidFill>
                <a:latin typeface="微软雅黑" panose="020b0503020204020204" pitchFamily="34" charset="-122"/>
                <a:ea typeface="微软雅黑" panose="020b0503020204020204" pitchFamily="34" charset="-122"/>
              </a:rPr>
              <a:t>、</a:t>
            </a:r>
            <a:r>
              <a:rPr lang="x-none" sz="3200" smtClean="0"/>
              <a:t> </a:t>
            </a:r>
            <a:r>
              <a:rPr lang="zh-CN" sz="3200" smtClean="0"/>
              <a:t>下列对本文语言特色的分析，错误的一项是（        ）</a:t>
            </a:r>
          </a:p>
          <a:p>
            <a:pPr>
              <a:lnSpc>
                <a:spcPct val="150000"/>
              </a:lnSpc>
            </a:pPr>
            <a:r>
              <a:rPr lang="x-none" sz="3200" smtClean="0">
                <a:latin typeface="Times New Roman" panose="02020603050405020304" charset="0"/>
                <a:cs typeface="Times New Roman" panose="02020603050405020304" charset="0"/>
              </a:rPr>
              <a:t>A</a:t>
            </a:r>
            <a:r>
              <a:rPr lang="x-none" sz="3200" smtClean="0"/>
              <a:t>．</a:t>
            </a:r>
            <a:r>
              <a:rPr lang="zh-CN" sz="3200" smtClean="0">
                <a:latin typeface="Pinyin Adjust" panose="02000500000000000000" charset="0"/>
                <a:cs typeface="Pinyin Adjust" panose="02000500000000000000" charset="0"/>
              </a:rPr>
              <a:t>语言古朴典雅、凝练厚重，寥寥数语就能把人物的性格表现出来。</a:t>
            </a:r>
          </a:p>
          <a:p>
            <a:pPr>
              <a:lnSpc>
                <a:spcPct val="150000"/>
              </a:lnSpc>
            </a:pPr>
            <a:r>
              <a:rPr lang="x-none" sz="3200" smtClean="0">
                <a:latin typeface="Times New Roman" panose="02020603050405020304" charset="0"/>
                <a:cs typeface="Times New Roman" panose="02020603050405020304" charset="0"/>
              </a:rPr>
              <a:t>B</a:t>
            </a:r>
            <a:r>
              <a:rPr lang="x-none" sz="3200" smtClean="0"/>
              <a:t>．</a:t>
            </a:r>
            <a:r>
              <a:rPr lang="zh-CN" altLang="x-none" sz="3200" smtClean="0"/>
              <a:t>句式整散结合、参差错落，多用短句，读起来节奏鲜明。</a:t>
            </a:r>
            <a:r>
              <a:rPr lang="x-none" sz="3200" smtClean="0">
                <a:latin typeface="Times New Roman" panose="02020603050405020304" charset="0"/>
                <a:cs typeface="Times New Roman" panose="02020603050405020304" charset="0"/>
              </a:rPr>
              <a:t>C．</a:t>
            </a:r>
            <a:r>
              <a:rPr lang="zh-CN" altLang="x-none" sz="3200" smtClean="0">
                <a:latin typeface="Times New Roman" panose="02020603050405020304" charset="0"/>
                <a:cs typeface="Times New Roman" panose="02020603050405020304" charset="0"/>
              </a:rPr>
              <a:t>采用了民间口语与俗语，乡土气息浓郁，带有诙谐与幽默的意味。</a:t>
            </a:r>
            <a:endParaRPr lang="zh-CN" altLang="en-US" sz="3200">
              <a:latin typeface="Pinyin Adjust" panose="02000500000000000000" charset="0"/>
              <a:cs typeface="Pinyin Adjust" panose="02000500000000000000" charset="0"/>
            </a:endParaRP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跟踪检测</a:t>
            </a:r>
          </a:p>
        </p:txBody>
      </p:sp>
      <p:sp>
        <p:nvSpPr>
          <p:cNvPr id="2" name="椭圆 1"/>
          <p:cNvSpPr/>
          <p:nvPr/>
        </p:nvSpPr>
        <p:spPr>
          <a:xfrm>
            <a:off x="26670"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hlinkClick r:id="rId2" action="ppaction://hlinksldjump"/>
          </p:cNvPr>
          <p:cNvSpPr txBox="1"/>
          <p:nvPr/>
        </p:nvSpPr>
        <p:spPr>
          <a:xfrm>
            <a:off x="-39370" y="6059805"/>
            <a:ext cx="897890" cy="521970"/>
          </a:xfrm>
          <a:prstGeom prst="rect">
            <a:avLst/>
          </a:prstGeom>
          <a:noFill/>
        </p:spPr>
        <p:txBody>
          <a:bodyPr wrap="non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
        <p:nvSpPr>
          <p:cNvPr id="4" name="矩形 3"/>
          <p:cNvSpPr>
            <a:spLocks noChangeArrowheads="1"/>
          </p:cNvSpPr>
          <p:nvPr/>
        </p:nvSpPr>
        <p:spPr bwMode="auto">
          <a:xfrm>
            <a:off x="9870331" y="1104201"/>
            <a:ext cx="6807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200" smtClean="0">
                <a:solidFill>
                  <a:srgbClr val="E04236"/>
                </a:solidFill>
                <a:latin typeface="Times New Roman" panose="02020603050405020304" charset="0"/>
                <a:ea typeface="微软雅黑" panose="020b0503020204020204" pitchFamily="34" charset="-122"/>
                <a:cs typeface="Times New Roman" panose="02020603050405020304" charset="0"/>
                <a:sym typeface="+mn-ea"/>
              </a:rPr>
              <a:t>A</a:t>
            </a:r>
          </a:p>
        </p:txBody>
      </p:sp>
    </p:spTree>
    <p:extLst>
      <p:ext uri="{BB962C8B-B14F-4D97-AF65-F5344CB8AC3E}">
        <p14:creationId xmlns:p14="http://schemas.microsoft.com/office/powerpoint/2010/main" val="6770069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457200" y="727075"/>
            <a:ext cx="11280775" cy="598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altLang="en-US" sz="3200" smtClean="0">
                <a:solidFill>
                  <a:srgbClr val="000000"/>
                </a:solidFill>
                <a:latin typeface="Times New Roman" panose="02020603050405020304" charset="0"/>
                <a:ea typeface="微软雅黑" panose="020b0503020204020204" pitchFamily="34" charset="-122"/>
                <a:cs typeface="Times New Roman" panose="02020603050405020304" charset="0"/>
              </a:rPr>
              <a:t>二</a:t>
            </a:r>
            <a:r>
              <a:rPr lang="zh-CN" sz="3200" smtClean="0">
                <a:solidFill>
                  <a:srgbClr val="000000"/>
                </a:solidFill>
                <a:latin typeface="Times New Roman" panose="02020603050405020304" charset="0"/>
                <a:ea typeface="微软雅黑" panose="020b0503020204020204" pitchFamily="34" charset="-122"/>
                <a:cs typeface="Times New Roman" panose="02020603050405020304" charset="0"/>
              </a:rPr>
              <a:t>、</a:t>
            </a:r>
            <a:r>
              <a:rPr lang="zh-CN" altLang="en-US" sz="3200" smtClean="0">
                <a:latin typeface="Times New Roman" panose="02020603050405020304" charset="0"/>
                <a:cs typeface="Times New Roman" panose="02020603050405020304" charset="0"/>
              </a:rPr>
              <a:t>下列对句子所运用的修辞手法的判断及作用分析不恰当的一项是（</a:t>
            </a:r>
            <a:r>
              <a:rPr lang="en-US" sz="3200" smtClean="0">
                <a:latin typeface="Times New Roman" panose="02020603050405020304" charset="0"/>
                <a:cs typeface="Times New Roman" panose="02020603050405020304" charset="0"/>
              </a:rPr>
              <a:t>      </a:t>
            </a:r>
            <a:r>
              <a:rPr lang="zh-CN" altLang="en-US" sz="3200" smtClean="0">
                <a:latin typeface="Times New Roman" panose="02020603050405020304" charset="0"/>
                <a:cs typeface="Times New Roman" panose="02020603050405020304" charset="0"/>
              </a:rPr>
              <a:t>）</a:t>
            </a:r>
          </a:p>
          <a:p>
            <a:pPr fontAlgn="ctr">
              <a:lnSpc>
                <a:spcPct val="114000"/>
              </a:lnSpc>
            </a:pPr>
            <a:r>
              <a:rPr lang="en-US" altLang="zh-CN" sz="2800" smtClean="0">
                <a:latin typeface="Times New Roman" panose="02020603050405020304" charset="0"/>
                <a:cs typeface="Times New Roman" panose="02020603050405020304" charset="0"/>
              </a:rPr>
              <a:t>A. </a:t>
            </a:r>
            <a:r>
              <a:rPr lang="zh-CN" altLang="en-US" sz="2800" smtClean="0"/>
              <a:t>七月天，中伏大晌午，热得像天上下火。（运用夸张的修辞，写出</a:t>
            </a:r>
            <a:r>
              <a:rPr lang="en-US" altLang="zh-CN" sz="2800"/>
              <a:t> </a:t>
            </a:r>
            <a:r>
              <a:rPr lang="en-US" altLang="zh-CN" sz="2800" smtClean="0"/>
              <a:t>    </a:t>
            </a:r>
            <a:r>
              <a:rPr lang="zh-CN" altLang="en-US" sz="2800" smtClean="0"/>
              <a:t>了天气的炎热）</a:t>
            </a:r>
          </a:p>
          <a:p>
            <a:pPr fontAlgn="ctr">
              <a:lnSpc>
                <a:spcPct val="114000"/>
              </a:lnSpc>
            </a:pPr>
            <a:r>
              <a:rPr lang="en-US" sz="2800" smtClean="0">
                <a:latin typeface="Times New Roman" panose="02020603050405020304" charset="0"/>
                <a:cs typeface="Times New Roman" panose="02020603050405020304" charset="0"/>
              </a:rPr>
              <a:t>B. </a:t>
            </a:r>
            <a:r>
              <a:rPr lang="zh-CN" altLang="en-US" sz="2800" smtClean="0"/>
              <a:t>何大学问一走，何满子就像野马摘了笼头。（运用比喻的修辞，写出</a:t>
            </a:r>
            <a:r>
              <a:rPr lang="en-US" altLang="zh-CN" sz="2800"/>
              <a:t> </a:t>
            </a:r>
            <a:r>
              <a:rPr lang="en-US" altLang="zh-CN" sz="2800" smtClean="0"/>
              <a:t>   </a:t>
            </a:r>
            <a:r>
              <a:rPr lang="zh-CN" altLang="en-US" sz="2800" smtClean="0"/>
              <a:t>了何满子不受拘束的性格特点）</a:t>
            </a:r>
          </a:p>
          <a:p>
            <a:pPr fontAlgn="ctr">
              <a:lnSpc>
                <a:spcPct val="114000"/>
              </a:lnSpc>
            </a:pPr>
            <a:r>
              <a:rPr lang="en-US" sz="2800" smtClean="0">
                <a:latin typeface="Times New Roman" panose="02020603050405020304" charset="0"/>
                <a:cs typeface="Times New Roman" panose="02020603050405020304" charset="0"/>
              </a:rPr>
              <a:t>C. </a:t>
            </a:r>
            <a:r>
              <a:rPr lang="zh-CN" altLang="en-US" sz="2800" smtClean="0"/>
              <a:t>一丈青大娘折断了一棵茶碗口粗细的河柳，带着呼呼风声挥舞起来，</a:t>
            </a:r>
            <a:r>
              <a:rPr lang="en-US" altLang="zh-CN" sz="2800"/>
              <a:t> </a:t>
            </a:r>
            <a:r>
              <a:rPr lang="en-US" altLang="zh-CN" sz="2800" smtClean="0"/>
              <a:t>   </a:t>
            </a:r>
            <a:r>
              <a:rPr lang="zh-CN" altLang="en-US" sz="2800" smtClean="0"/>
              <a:t>把这几个纤夫扫下河去，就像正月十五煮元宵，纷纷落水。（运用排</a:t>
            </a:r>
            <a:r>
              <a:rPr lang="en-US" altLang="zh-CN" sz="2800"/>
              <a:t> </a:t>
            </a:r>
            <a:r>
              <a:rPr lang="en-US" altLang="zh-CN" sz="2800" smtClean="0"/>
              <a:t>   </a:t>
            </a:r>
            <a:r>
              <a:rPr lang="zh-CN" altLang="en-US" sz="2800" smtClean="0"/>
              <a:t>比和夸张的修辞，表现出一丈青大娘勇猛无比的特点）</a:t>
            </a:r>
          </a:p>
          <a:p>
            <a:pPr fontAlgn="ctr">
              <a:lnSpc>
                <a:spcPct val="114000"/>
              </a:lnSpc>
            </a:pPr>
            <a:r>
              <a:rPr lang="en-US" sz="2800" smtClean="0">
                <a:latin typeface="Times New Roman" panose="02020603050405020304" charset="0"/>
                <a:cs typeface="Times New Roman" panose="02020603050405020304" charset="0"/>
              </a:rPr>
              <a:t>D. </a:t>
            </a:r>
            <a:r>
              <a:rPr lang="zh-CN" altLang="en-US" sz="2800" smtClean="0"/>
              <a:t>奶奶八样不放心，怕让狗咬了，怕让鹰抓了，怕掉在土井子里，怕</a:t>
            </a:r>
            <a:r>
              <a:rPr lang="en-US" altLang="zh-CN" sz="2800"/>
              <a:t> </a:t>
            </a:r>
            <a:r>
              <a:rPr lang="en-US" altLang="zh-CN" sz="2800" smtClean="0"/>
              <a:t>   </a:t>
            </a:r>
            <a:r>
              <a:rPr lang="zh-CN" altLang="en-US" sz="2800" smtClean="0"/>
              <a:t>给拍花子的拐走。（运用排比的修辞，表现出一丈青大娘对何满子的</a:t>
            </a:r>
            <a:r>
              <a:rPr lang="en-US" altLang="zh-CN" sz="2800"/>
              <a:t> </a:t>
            </a:r>
            <a:r>
              <a:rPr lang="en-US" altLang="zh-CN" sz="2800" smtClean="0"/>
              <a:t>   </a:t>
            </a:r>
            <a:r>
              <a:rPr lang="zh-CN" altLang="en-US" sz="2800" smtClean="0"/>
              <a:t>百般疼爱）</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跟踪检测</a:t>
            </a:r>
          </a:p>
        </p:txBody>
      </p:sp>
      <p:sp>
        <p:nvSpPr>
          <p:cNvPr id="6" name="矩形 5"/>
          <p:cNvSpPr>
            <a:spLocks noChangeArrowheads="1"/>
          </p:cNvSpPr>
          <p:nvPr/>
        </p:nvSpPr>
        <p:spPr bwMode="auto">
          <a:xfrm>
            <a:off x="2241254" y="1221600"/>
            <a:ext cx="6807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200" smtClean="0">
                <a:solidFill>
                  <a:srgbClr val="E04236"/>
                </a:solidFill>
                <a:latin typeface="Times New Roman" panose="02020603050405020304" charset="0"/>
                <a:ea typeface="微软雅黑" panose="020b0503020204020204" pitchFamily="34" charset="-122"/>
                <a:cs typeface="Times New Roman" panose="02020603050405020304" charset="0"/>
                <a:sym typeface="+mn-ea"/>
              </a:rPr>
              <a:t>C</a:t>
            </a:r>
          </a:p>
        </p:txBody>
      </p:sp>
    </p:spTree>
    <p:extLst>
      <p:ext uri="{BB962C8B-B14F-4D97-AF65-F5344CB8AC3E}">
        <p14:creationId xmlns:p14="http://schemas.microsoft.com/office/powerpoint/2010/main" val="33242651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积累拓展</a:t>
            </a:r>
          </a:p>
        </p:txBody>
      </p:sp>
      <p:sp>
        <p:nvSpPr>
          <p:cNvPr id="3" name="Rectangle 9"/>
          <p:cNvSpPr>
            <a:spLocks noChangeArrowheads="1"/>
          </p:cNvSpPr>
          <p:nvPr/>
        </p:nvSpPr>
        <p:spPr bwMode="auto">
          <a:xfrm>
            <a:off x="3972560" y="474980"/>
            <a:ext cx="4247515"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pPr>
            <a:r>
              <a:rPr lang="zh-CN" altLang="en-US" sz="3200" b="1">
                <a:solidFill>
                  <a:schemeClr val="tx1"/>
                </a:solidFill>
                <a:latin typeface="微软雅黑" panose="020b0503020204020204" pitchFamily="34" charset="-122"/>
                <a:ea typeface="微软雅黑" panose="020b0503020204020204" pitchFamily="34" charset="-122"/>
              </a:rPr>
              <a:t>民间故事：一丈青</a:t>
            </a:r>
          </a:p>
        </p:txBody>
      </p:sp>
      <p:sp>
        <p:nvSpPr>
          <p:cNvPr id="5" name="椭圆 4"/>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
        <p:nvSpPr>
          <p:cNvPr id="6" name="Rectangle 9"/>
          <p:cNvSpPr>
            <a:spLocks noChangeArrowheads="1"/>
          </p:cNvSpPr>
          <p:nvPr/>
        </p:nvSpPr>
        <p:spPr bwMode="auto">
          <a:xfrm>
            <a:off x="788035" y="1607185"/>
            <a:ext cx="10615295" cy="40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en-US" sz="2800">
                <a:solidFill>
                  <a:schemeClr val="tx1"/>
                </a:solidFill>
                <a:latin typeface="微软雅黑" panose="020b0503020204020204" pitchFamily="34" charset="-122"/>
                <a:ea typeface="微软雅黑" panose="020b0503020204020204" pitchFamily="34" charset="-122"/>
              </a:rPr>
              <a:t>       </a:t>
            </a:r>
            <a:r>
              <a:rPr sz="2800">
                <a:solidFill>
                  <a:schemeClr val="tx1"/>
                </a:solidFill>
                <a:latin typeface="微软雅黑" panose="020b0503020204020204" pitchFamily="34" charset="-122"/>
                <a:ea typeface="微软雅黑" panose="020b0503020204020204" pitchFamily="34" charset="-122"/>
              </a:rPr>
              <a:t>相传北宋，以宋江为首的梁山农民起义军失败后，扈三娘一丈青的丈夫战死，她只身来到曹州东北黄楼(即今牡丹乡何楼)，隐</a:t>
            </a:r>
            <a:r>
              <a:rPr lang="zh-CN" sz="2800">
                <a:solidFill>
                  <a:schemeClr val="tx1"/>
                </a:solidFill>
                <a:latin typeface="微软雅黑" panose="020b0503020204020204" pitchFamily="34" charset="-122"/>
                <a:ea typeface="微软雅黑" panose="020b0503020204020204" pitchFamily="34" charset="-122"/>
              </a:rPr>
              <a:t>姓</a:t>
            </a:r>
            <a:r>
              <a:rPr sz="2800">
                <a:solidFill>
                  <a:schemeClr val="tx1"/>
                </a:solidFill>
                <a:latin typeface="微软雅黑" panose="020b0503020204020204" pitchFamily="34" charset="-122"/>
                <a:ea typeface="微软雅黑" panose="020b0503020204020204" pitchFamily="34" charset="-122"/>
              </a:rPr>
              <a:t>埋名，在黄楼黄员外家花园当工。她心灵手巧，成为一名花</a:t>
            </a:r>
            <a:r>
              <a:rPr sz="2800">
                <a:latin typeface="微软雅黑" panose="020b0503020204020204" pitchFamily="34" charset="-122"/>
                <a:ea typeface="微软雅黑" panose="020b0503020204020204" pitchFamily="34" charset="-122"/>
                <a:sym typeface="+mn-ea"/>
              </a:rPr>
              <a:t>艺</a:t>
            </a:r>
            <a:r>
              <a:rPr sz="2800">
                <a:solidFill>
                  <a:schemeClr val="tx1"/>
                </a:solidFill>
                <a:latin typeface="微软雅黑" panose="020b0503020204020204" pitchFamily="34" charset="-122"/>
                <a:ea typeface="微软雅黑" panose="020b0503020204020204" pitchFamily="34" charset="-122"/>
              </a:rPr>
              <a:t>能手。</a:t>
            </a:r>
          </a:p>
          <a:p>
            <a:pPr algn="l">
              <a:lnSpc>
                <a:spcPct val="130000"/>
              </a:lnSpc>
            </a:pPr>
            <a:r>
              <a:rPr sz="2800">
                <a:solidFill>
                  <a:schemeClr val="tx1"/>
                </a:solidFill>
                <a:latin typeface="微软雅黑" panose="020b0503020204020204" pitchFamily="34" charset="-122"/>
                <a:ea typeface="微软雅黑" panose="020b0503020204020204" pitchFamily="34" charset="-122"/>
              </a:rPr>
              <a:t>       暮春三月，园中牡丹盛开，吸引了不少人前来观赏。城里的官府老爷前来观花，见园内几个年轻姑娘十分俊俏，便挤眉弄眼，动手调戏。扈三娘见此情景，火冒三丈，大打出手，将那个官府老爷打翻在地，打得他直喊“奶奶饶命</a:t>
            </a:r>
            <a:r>
              <a:rPr lang="en-US" sz="2800">
                <a:solidFill>
                  <a:schemeClr val="tx1"/>
                </a:solidFill>
                <a:latin typeface="微软雅黑" panose="020b0503020204020204" pitchFamily="34" charset="-122"/>
                <a:ea typeface="微软雅黑" panose="020b0503020204020204" pitchFamily="34" charset="-122"/>
              </a:rPr>
              <a:t>”</a:t>
            </a:r>
            <a:r>
              <a:rPr sz="2800">
                <a:solidFill>
                  <a:schemeClr val="tx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784331329"/>
      </p:ext>
    </p:ext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积累拓展</a:t>
            </a:r>
          </a:p>
        </p:txBody>
      </p:sp>
      <p:sp>
        <p:nvSpPr>
          <p:cNvPr id="3" name="Rectangle 9"/>
          <p:cNvSpPr>
            <a:spLocks noChangeArrowheads="1"/>
          </p:cNvSpPr>
          <p:nvPr/>
        </p:nvSpPr>
        <p:spPr bwMode="auto">
          <a:xfrm>
            <a:off x="560705" y="864235"/>
            <a:ext cx="11070590" cy="5128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en-US" sz="2800">
                <a:latin typeface="微软雅黑" panose="020b0503020204020204" pitchFamily="34" charset="-122"/>
                <a:ea typeface="微软雅黑" panose="020b0503020204020204" pitchFamily="34" charset="-122"/>
                <a:sym typeface="+mn-ea"/>
              </a:rPr>
              <a:t>       </a:t>
            </a:r>
            <a:r>
              <a:rPr sz="2800">
                <a:latin typeface="微软雅黑" panose="020b0503020204020204" pitchFamily="34" charset="-122"/>
                <a:ea typeface="微软雅黑" panose="020b0503020204020204" pitchFamily="34" charset="-122"/>
                <a:sym typeface="+mn-ea"/>
              </a:rPr>
              <a:t>不久，那官府老爷带了官兵前来缉捕。扈三娘不由大怒，公开了自己的身份和真实姓名</a:t>
            </a:r>
            <a:r>
              <a:rPr lang="zh-CN" sz="2800">
                <a:latin typeface="微软雅黑" panose="020b0503020204020204" pitchFamily="34" charset="-122"/>
                <a:ea typeface="微软雅黑" panose="020b0503020204020204" pitchFamily="34" charset="-122"/>
                <a:sym typeface="+mn-ea"/>
              </a:rPr>
              <a:t>：</a:t>
            </a:r>
            <a:r>
              <a:rPr sz="2800">
                <a:latin typeface="微软雅黑" panose="020b0503020204020204" pitchFamily="34" charset="-122"/>
                <a:ea typeface="微软雅黑" panose="020b0503020204020204" pitchFamily="34" charset="-122"/>
                <a:sym typeface="+mn-ea"/>
              </a:rPr>
              <a:t>“扈三奶奶在此，</a:t>
            </a:r>
            <a:r>
              <a:rPr lang="zh-CN" sz="2800">
                <a:latin typeface="微软雅黑" panose="020b0503020204020204" pitchFamily="34" charset="-122"/>
                <a:ea typeface="微软雅黑" panose="020b0503020204020204" pitchFamily="34" charset="-122"/>
                <a:sym typeface="+mn-ea"/>
              </a:rPr>
              <a:t>谁</a:t>
            </a:r>
            <a:r>
              <a:rPr sz="2800">
                <a:latin typeface="微软雅黑" panose="020b0503020204020204" pitchFamily="34" charset="-122"/>
                <a:ea typeface="微软雅黑" panose="020b0503020204020204" pitchFamily="34" charset="-122"/>
                <a:sym typeface="+mn-ea"/>
              </a:rPr>
              <a:t>敢为非作歹，就让他脑袋搬家，看看我的厉害！”官兵一听她是一丈青扈三娘，个个吓得屁滚尿流，抱头鼠窜。黄员外见扈三娘闯了大祸，又恐官府追究他窝藏义军头领之罪，遂与官府密谋</a:t>
            </a:r>
            <a:r>
              <a:rPr lang="zh-CN" sz="2800">
                <a:latin typeface="微软雅黑" panose="020b0503020204020204" pitchFamily="34" charset="-122"/>
                <a:ea typeface="微软雅黑" panose="020b0503020204020204" pitchFamily="34" charset="-122"/>
                <a:sym typeface="+mn-ea"/>
              </a:rPr>
              <a:t>，</a:t>
            </a:r>
            <a:r>
              <a:rPr sz="2800">
                <a:latin typeface="微软雅黑" panose="020b0503020204020204" pitchFamily="34" charset="-122"/>
                <a:ea typeface="微软雅黑" panose="020b0503020204020204" pitchFamily="34" charset="-122"/>
                <a:sym typeface="+mn-ea"/>
              </a:rPr>
              <a:t>设计用药把扈三娘毒死</a:t>
            </a:r>
            <a:r>
              <a:rPr lang="zh-CN" sz="2800">
                <a:latin typeface="微软雅黑" panose="020b0503020204020204" pitchFamily="34" charset="-122"/>
                <a:ea typeface="微软雅黑" panose="020b0503020204020204" pitchFamily="34" charset="-122"/>
                <a:sym typeface="+mn-ea"/>
              </a:rPr>
              <a:t>。</a:t>
            </a:r>
            <a:r>
              <a:rPr sz="2800">
                <a:latin typeface="微软雅黑" panose="020b0503020204020204" pitchFamily="34" charset="-122"/>
                <a:ea typeface="微软雅黑" panose="020b0503020204020204" pitchFamily="34" charset="-122"/>
                <a:sym typeface="+mn-ea"/>
              </a:rPr>
              <a:t>扈三娘死后，那几个被扈三娘解救的姑娘，夜里</a:t>
            </a:r>
            <a:r>
              <a:rPr lang="zh-CN" sz="2800">
                <a:latin typeface="微软雅黑" panose="020b0503020204020204" pitchFamily="34" charset="-122"/>
                <a:ea typeface="微软雅黑" panose="020b0503020204020204" pitchFamily="34" charset="-122"/>
                <a:sym typeface="+mn-ea"/>
              </a:rPr>
              <a:t>偷偷</a:t>
            </a:r>
            <a:r>
              <a:rPr sz="2800">
                <a:latin typeface="微软雅黑" panose="020b0503020204020204" pitchFamily="34" charset="-122"/>
                <a:ea typeface="微软雅黑" panose="020b0503020204020204" pitchFamily="34" charset="-122"/>
                <a:sym typeface="+mn-ea"/>
              </a:rPr>
              <a:t>地把她的尸体安葬在花园，坟顶插上一朵黑牡丹</a:t>
            </a:r>
            <a:r>
              <a:rPr lang="zh-CN" sz="2800">
                <a:latin typeface="微软雅黑" panose="020b0503020204020204" pitchFamily="34" charset="-122"/>
                <a:ea typeface="微软雅黑" panose="020b0503020204020204" pitchFamily="34" charset="-122"/>
                <a:sym typeface="+mn-ea"/>
              </a:rPr>
              <a:t>。</a:t>
            </a:r>
            <a:r>
              <a:rPr sz="2800">
                <a:latin typeface="微软雅黑" panose="020b0503020204020204" pitchFamily="34" charset="-122"/>
                <a:ea typeface="微软雅黑" panose="020b0503020204020204" pitchFamily="34" charset="-122"/>
                <a:sym typeface="+mn-ea"/>
              </a:rPr>
              <a:t>这是扈三娘亲手培育出来的新品种，尚未命名。为了纪念解救她们的恩人，那几个姑娘便叫这黑牡丹为“一丈青”，后来，“一丈青”黑牡丹便在曹州牡丹园里繁衍开来。</a:t>
            </a:r>
            <a:endParaRPr lang="zh-CN" altLang="en-US" sz="2800">
              <a:solidFill>
                <a:schemeClr val="tx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3365930178"/>
      </p:ext>
    </p:ext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rrowheads="1"/>
          </p:cNvSpPr>
          <p:nvPr/>
        </p:nvSpPr>
        <p:spPr bwMode="auto">
          <a:xfrm>
            <a:off x="570865" y="1537970"/>
            <a:ext cx="11211560"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altLang="en-US" sz="2800" b="1" smtClean="0">
                <a:latin typeface="楷体" panose="02010609060101010101" pitchFamily="49" charset="-122"/>
                <a:ea typeface="楷体" panose="02010609060101010101" pitchFamily="49" charset="-122"/>
                <a:cs typeface="楷体" panose="02010609060101010101" pitchFamily="49" charset="-122"/>
              </a:rPr>
              <a:t>    何满子的奶奶，人人都管她叫一丈青大娘；大高个儿，一双大脚，青铜肤色，嗓门也亮堂，骂起人来，方圆二三十里，敢说找不出能够招架几个回合的敌手。</a:t>
            </a:r>
            <a:r>
              <a:rPr lang="zh-CN" altLang="en-US" sz="2800" b="1" u="sng" smtClean="0">
                <a:latin typeface="楷体" panose="02010609060101010101" pitchFamily="49" charset="-122"/>
                <a:ea typeface="楷体" panose="02010609060101010101" pitchFamily="49" charset="-122"/>
                <a:cs typeface="楷体" panose="02010609060101010101" pitchFamily="49" charset="-122"/>
              </a:rPr>
              <a:t>一丈青大娘骂人，就像雨打芭蕉，长短句，四六体，鼓点似的骂一天，一气呵成，也不倒嗓子</a:t>
            </a:r>
            <a:r>
              <a:rPr lang="zh-CN" altLang="en-US" sz="2800" b="1" smtClean="0">
                <a:latin typeface="楷体" panose="02010609060101010101" pitchFamily="49" charset="-122"/>
                <a:ea typeface="楷体" panose="02010609060101010101" pitchFamily="49" charset="-122"/>
                <a:cs typeface="楷体" panose="02010609060101010101" pitchFamily="49" charset="-122"/>
              </a:rPr>
              <a:t>。她也能打架，动起手来，别看五六十岁了，三五个大小伙子不够她打一锅的。</a:t>
            </a:r>
          </a:p>
          <a:p>
            <a:r>
              <a:rPr lang="zh-CN" altLang="en-US" sz="2800" b="1" smtClean="0">
                <a:latin typeface="楷体" panose="02010609060101010101" pitchFamily="49" charset="-122"/>
                <a:ea typeface="楷体" panose="02010609060101010101" pitchFamily="49" charset="-122"/>
                <a:cs typeface="楷体" panose="02010609060101010101" pitchFamily="49" charset="-122"/>
              </a:rPr>
              <a:t>    她家坐落在北运河岸上，门口外就是大河。有一回，一只外江大帆船打门口路过，也正是歇晌时分。一丈青大娘站在篱笆外的伞柳荫下放鸭子，一见几个纤夫赤身露体，只系着一条围腰，裤子卷起来盘在头上，便断喝一声：</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站住</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这几个纤夫头顶着火盆子，拉了百八十里路，顶水又逆风，还没有歇脚打尖，个顶个窝着一肚子饿火。</a:t>
            </a:r>
            <a:endParaRPr sz="2800" b="1">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sp>
        <p:nvSpPr>
          <p:cNvPr id="5" name="文本框 4"/>
          <p:cNvSpPr txBox="1"/>
          <p:nvPr/>
        </p:nvSpPr>
        <p:spPr>
          <a:xfrm>
            <a:off x="570865" y="796290"/>
            <a:ext cx="5059680" cy="583565"/>
          </a:xfrm>
          <a:prstGeom prst="rect">
            <a:avLst/>
          </a:prstGeom>
          <a:noFill/>
        </p:spPr>
        <p:txBody>
          <a:bodyPr wrap="none" rtlCol="0" anchor="t">
            <a:spAutoFit/>
          </a:bodyPr>
          <a:lstStyle/>
          <a:p>
            <a:pPr>
              <a:lnSpc>
                <a:spcPct val="100000"/>
              </a:lnSpc>
            </a:pPr>
            <a:r>
              <a:rPr lang="zh-CN" sz="3200">
                <a:solidFill>
                  <a:srgbClr val="000000"/>
                </a:solidFill>
                <a:latin typeface="微软雅黑" panose="020b0503020204020204" pitchFamily="34" charset="-122"/>
                <a:ea typeface="微软雅黑" panose="020b0503020204020204" pitchFamily="34" charset="-122"/>
                <a:sym typeface="+mn-ea"/>
              </a:rPr>
              <a:t>一、</a:t>
            </a:r>
            <a:r>
              <a:rPr sz="3200">
                <a:solidFill>
                  <a:srgbClr val="000000"/>
                </a:solidFill>
                <a:latin typeface="微软雅黑" panose="020b0503020204020204" pitchFamily="34" charset="-122"/>
                <a:ea typeface="微软雅黑" panose="020b0503020204020204" pitchFamily="34" charset="-122"/>
                <a:sym typeface="+mn-ea"/>
              </a:rPr>
              <a:t>阅读</a:t>
            </a:r>
            <a:r>
              <a:rPr lang="zh-CN" sz="3200">
                <a:solidFill>
                  <a:srgbClr val="000000"/>
                </a:solidFill>
                <a:latin typeface="微软雅黑" panose="020b0503020204020204" pitchFamily="34" charset="-122"/>
                <a:ea typeface="微软雅黑" panose="020b0503020204020204" pitchFamily="34" charset="-122"/>
                <a:sym typeface="+mn-ea"/>
              </a:rPr>
              <a:t>文章</a:t>
            </a:r>
            <a:r>
              <a:rPr sz="3200">
                <a:solidFill>
                  <a:srgbClr val="000000"/>
                </a:solidFill>
                <a:latin typeface="微软雅黑" panose="020b0503020204020204" pitchFamily="34" charset="-122"/>
                <a:ea typeface="微软雅黑" panose="020b0503020204020204" pitchFamily="34" charset="-122"/>
                <a:sym typeface="+mn-ea"/>
              </a:rPr>
              <a:t>，回答问题。</a:t>
            </a:r>
            <a:endParaRPr lang="zh-CN" altLang="en-US" sz="3200">
              <a:solidFill>
                <a:srgbClr val="000000"/>
              </a:solidFill>
              <a:latin typeface="微软雅黑" panose="020b0503020204020204" pitchFamily="34" charset="-122"/>
              <a:ea typeface="微软雅黑" panose="020b0503020204020204" pitchFamily="34" charset="-122"/>
              <a:sym typeface="+mn-ea"/>
            </a:endParaRPr>
          </a:p>
        </p:txBody>
      </p:sp>
      <p:sp>
        <p:nvSpPr>
          <p:cNvPr id="3" name="椭圆 2"/>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hlinkClick r:id="rId2"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extLst>
      <p:ext uri="{BB962C8B-B14F-4D97-AF65-F5344CB8AC3E}">
        <p14:creationId xmlns:p14="http://schemas.microsoft.com/office/powerpoint/2010/main" val="9198094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4"/>
          <p:cNvSpPr txBox="1">
            <a:spLocks noChangeArrowheads="1"/>
          </p:cNvSpPr>
          <p:nvPr/>
        </p:nvSpPr>
        <p:spPr bwMode="auto">
          <a:xfrm>
            <a:off x="471170" y="1280320"/>
            <a:ext cx="11414125" cy="521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ct val="0"/>
              </a:spcAft>
            </a:pPr>
            <a:r>
              <a:rPr kumimoji="1" lang="zh-CN" altLang="en-US" sz="3200" smtClean="0">
                <a:latin typeface="Times New Roman" panose="02020603050405020304" charset="0"/>
                <a:ea typeface="微软雅黑"/>
                <a:cs typeface="Times New Roman" panose="02020603050405020304" charset="0"/>
                <a:sym typeface="+mn-ea"/>
              </a:rPr>
              <a:t>        故事发生在</a:t>
            </a:r>
            <a:r>
              <a:rPr kumimoji="1" lang="en-US" sz="3200" smtClean="0">
                <a:latin typeface="Times New Roman" panose="02020603050405020304" charset="0"/>
                <a:ea typeface="微软雅黑"/>
                <a:cs typeface="Times New Roman" panose="02020603050405020304" charset="0"/>
                <a:sym typeface="+mn-ea"/>
              </a:rPr>
              <a:t>20</a:t>
            </a:r>
            <a:r>
              <a:rPr kumimoji="1" lang="zh-CN" altLang="en-US" sz="3200" smtClean="0">
                <a:latin typeface="Times New Roman" panose="02020603050405020304" charset="0"/>
                <a:ea typeface="微软雅黑"/>
                <a:cs typeface="Times New Roman" panose="02020603050405020304" charset="0"/>
                <a:sym typeface="+mn-ea"/>
              </a:rPr>
              <a:t>世纪</a:t>
            </a:r>
            <a:r>
              <a:rPr kumimoji="1" lang="en-US" sz="3200" smtClean="0">
                <a:latin typeface="Times New Roman" panose="02020603050405020304" charset="0"/>
                <a:ea typeface="微软雅黑"/>
                <a:cs typeface="Times New Roman" panose="02020603050405020304" charset="0"/>
                <a:sym typeface="+mn-ea"/>
              </a:rPr>
              <a:t>30</a:t>
            </a:r>
            <a:r>
              <a:rPr kumimoji="1" lang="zh-CN" altLang="en-US" sz="3200" smtClean="0">
                <a:latin typeface="Times New Roman" panose="02020603050405020304" charset="0"/>
                <a:ea typeface="微软雅黑"/>
                <a:cs typeface="Times New Roman" panose="02020603050405020304" charset="0"/>
                <a:sym typeface="+mn-ea"/>
              </a:rPr>
              <a:t>年代，花鞋杜四家的童养媳望日莲与周檎相爱，可阴险邪恶的杜四夫妇另有打算。半路又杀出巡警麻雷子，勾结杜四，要把望日莲卖给董太师做小，并要以“抗日”的罪名把周檎抓走。于是，矛盾激化，以何大学问、一丈青大娘、柳罐斗、吉老秤等为首的父老乡亲一齐出面，挫败麻、杜阴谋，檎、莲顺利完婚。全篇小说共分</a:t>
            </a:r>
            <a:r>
              <a:rPr kumimoji="1" lang="en-US" sz="3200" smtClean="0">
                <a:latin typeface="Times New Roman" panose="02020603050405020304" charset="0"/>
                <a:ea typeface="微软雅黑"/>
                <a:cs typeface="Times New Roman" panose="02020603050405020304" charset="0"/>
                <a:sym typeface="+mn-ea"/>
              </a:rPr>
              <a:t>12</a:t>
            </a:r>
            <a:r>
              <a:rPr kumimoji="1" lang="zh-CN" altLang="en-US" sz="3200" smtClean="0">
                <a:latin typeface="Times New Roman" panose="02020603050405020304" charset="0"/>
                <a:ea typeface="微软雅黑"/>
                <a:cs typeface="Times New Roman" panose="02020603050405020304" charset="0"/>
                <a:sym typeface="+mn-ea"/>
              </a:rPr>
              <a:t>节，</a:t>
            </a:r>
            <a:r>
              <a:rPr lang="zh-CN" altLang="en-US" sz="3200">
                <a:solidFill>
                  <a:schemeClr val="tx1"/>
                </a:solidFill>
                <a:latin typeface="微软雅黑"/>
                <a:ea typeface="微软雅黑"/>
                <a:sym typeface="+mn-ea"/>
              </a:rPr>
              <a:t>记述了运河边十来个乡间人物的逸闻趣事，表现了他们的多情重义、锄奸助</a:t>
            </a:r>
            <a:r>
              <a:rPr lang="zh-CN" altLang="en-US" sz="3200" smtClean="0">
                <a:solidFill>
                  <a:schemeClr val="tx1"/>
                </a:solidFill>
                <a:latin typeface="微软雅黑"/>
                <a:ea typeface="微软雅黑"/>
                <a:sym typeface="+mn-ea"/>
              </a:rPr>
              <a:t>良、扶危济困</a:t>
            </a:r>
            <a:r>
              <a:rPr lang="zh-CN" altLang="en-US" sz="3200">
                <a:solidFill>
                  <a:schemeClr val="tx1"/>
                </a:solidFill>
                <a:latin typeface="微软雅黑"/>
                <a:ea typeface="微软雅黑"/>
                <a:sym typeface="+mn-ea"/>
              </a:rPr>
              <a:t>的美德</a:t>
            </a:r>
            <a:r>
              <a:rPr kumimoji="1" lang="zh-CN" altLang="en-US" sz="3200" smtClean="0">
                <a:solidFill>
                  <a:schemeClr val="tx1"/>
                </a:solidFill>
                <a:latin typeface="微软雅黑"/>
                <a:ea typeface="微软雅黑"/>
                <a:cs typeface="Times New Roman" panose="02020603050405020304" charset="0"/>
                <a:sym typeface="+mn-ea"/>
              </a:rPr>
              <a:t>。</a:t>
            </a:r>
            <a:r>
              <a:rPr lang="zh-CN" altLang="en-US" sz="3200">
                <a:solidFill>
                  <a:srgbClr val="FF0000"/>
                </a:solidFill>
                <a:latin typeface="Times New Roman" panose="02020603050405020304" charset="0"/>
                <a:ea typeface="微软雅黑"/>
                <a:cs typeface="Times New Roman" panose="02020603050405020304" charset="0"/>
                <a:sym typeface="+mn-ea"/>
              </a:rPr>
              <a:t>本文选自前两节。</a:t>
            </a:r>
            <a:endParaRPr kumimoji="1" lang="zh-CN" altLang="en-US" sz="3200" smtClean="0">
              <a:solidFill>
                <a:srgbClr val="FF0000"/>
              </a:solidFill>
              <a:latin typeface="Times New Roman" panose="02020603050405020304" charset="0"/>
              <a:ea typeface="微软雅黑"/>
              <a:cs typeface="Times New Roman" panose="02020603050405020304" charset="0"/>
              <a:sym typeface="+mn-ea"/>
            </a:endParaRPr>
          </a:p>
        </p:txBody>
      </p:sp>
      <p:sp>
        <p:nvSpPr>
          <p:cNvPr id="2" name="文本框 1"/>
          <p:cNvSpPr txBox="1"/>
          <p:nvPr/>
        </p:nvSpPr>
        <p:spPr>
          <a:xfrm>
            <a:off x="5795010" y="478155"/>
            <a:ext cx="1808480" cy="583565"/>
          </a:xfrm>
          <a:prstGeom prst="rect">
            <a:avLst/>
          </a:prstGeom>
          <a:noFill/>
        </p:spPr>
        <p:txBody>
          <a:bodyPr wrap="none" rtlCol="0">
            <a:spAutoFit/>
          </a:bodyPr>
          <a:lstStyle/>
          <a:p>
            <a:pPr algn="l"/>
            <a:r>
              <a:rPr lang="zh-CN" altLang="en-US" sz="3200" b="1" smtClean="0">
                <a:sym typeface="+mn-ea"/>
              </a:rPr>
              <a:t>创作背景</a:t>
            </a:r>
            <a:endParaRPr lang="zh-CN" altLang="en-US" sz="3200" b="1" smtClean="0">
              <a:solidFill>
                <a:schemeClr val="tx1"/>
              </a:solidFill>
              <a:sym typeface="+mn-ea"/>
            </a:endParaRPr>
          </a:p>
        </p:txBody>
      </p:sp>
      <p:pic>
        <p:nvPicPr>
          <p:cNvPr id="4" name="图片 3" descr="5"/>
          <p:cNvPicPr>
            <a:picLocks noChangeAspect="1"/>
          </p:cNvPicPr>
          <p:nvPr/>
        </p:nvPicPr>
        <p:blipFill>
          <a:blip r:embed="rId2"/>
          <a:stretch>
            <a:fillRect/>
          </a:stretch>
        </p:blipFill>
        <p:spPr>
          <a:xfrm>
            <a:off x="5015865" y="-10160"/>
            <a:ext cx="1129665" cy="1129665"/>
          </a:xfrm>
          <a:prstGeom prst="rect">
            <a:avLst/>
          </a:prstGeom>
        </p:spPr>
      </p:pic>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助学资料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610665" y="1196401"/>
            <a:ext cx="11306032" cy="483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altLang="en-US" sz="2800" b="1" smtClean="0">
                <a:latin typeface="楷体" panose="02010609060101010101" pitchFamily="49" charset="-122"/>
                <a:ea typeface="楷体" panose="02010609060101010101" pitchFamily="49" charset="-122"/>
                <a:cs typeface="楷体" panose="02010609060101010101" pitchFamily="49" charset="-122"/>
              </a:rPr>
              <a:t>一丈青大娘的这一声断喝，他们只当耳旁风。一丈青大娘见他们头也不抬，理也不理，气更大了，又吆喝了一声：</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都给我穿上裤子</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有个年轻不知好歹的纤夫，白瞪了一丈青大娘一眼，没好气地说：</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一大把岁数儿，什么没见过；不爱看合上眼，掉过脸去</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一丈青大娘火了起来，挽了挽袖口，手腕子上露出两只叮叮当当响的黄铜镯子，一阵风冲下河坡，阻挡在这几个纤夫的面前，手戳着他们的鼻子说：</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不能叫你们腌臢了我们大姑娘小媳妇的眼睛</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那个不知好歹的年轻纤夫，是个生楞儿，用手一推一丈青大娘，说：</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好狗不挡道</a:t>
            </a:r>
            <a:r>
              <a:rPr lang="en-US" sz="2800" b="1" smtClean="0">
                <a:latin typeface="楷体" panose="02010609060101010101" pitchFamily="49" charset="-122"/>
                <a:ea typeface="楷体" panose="02010609060101010101" pitchFamily="49" charset="-122"/>
                <a:cs typeface="楷体" panose="02010609060101010101" pitchFamily="49" charset="-122"/>
              </a:rPr>
              <a:t>!”</a:t>
            </a:r>
            <a:r>
              <a:rPr lang="zh-CN" altLang="en-US" sz="2800" b="1" smtClean="0">
                <a:latin typeface="楷体" panose="02010609060101010101" pitchFamily="49" charset="-122"/>
                <a:ea typeface="楷体" panose="02010609060101010101" pitchFamily="49" charset="-122"/>
                <a:cs typeface="楷体" panose="02010609060101010101" pitchFamily="49" charset="-122"/>
              </a:rPr>
              <a:t>这一下可捅了马蜂窝。一丈青大娘勃然大怒，</a:t>
            </a:r>
            <a:r>
              <a:rPr lang="zh-CN" altLang="en-US" sz="2800" b="1" u="sng" smtClean="0">
                <a:latin typeface="楷体" panose="02010609060101010101" pitchFamily="49" charset="-122"/>
                <a:ea typeface="楷体" panose="02010609060101010101" pitchFamily="49" charset="-122"/>
                <a:cs typeface="楷体" panose="02010609060101010101" pitchFamily="49" charset="-122"/>
              </a:rPr>
              <a:t>老大一个耳刮子抡圆了扇过去；那个年轻的纤夫就像风吹乍蓬，转了三转，拧了三圈儿，满脸开花，口鼻出血，一头栽倒在滚烫的白沙滩上，紧一口慢一口捯气</a:t>
            </a:r>
            <a:r>
              <a:rPr lang="zh-CN" altLang="en-US" sz="2800" b="1" smtClean="0">
                <a:latin typeface="楷体" panose="02010609060101010101" pitchFamily="49" charset="-122"/>
                <a:ea typeface="楷体" panose="02010609060101010101" pitchFamily="49" charset="-122"/>
                <a:cs typeface="楷体" panose="02010609060101010101" pitchFamily="49" charset="-122"/>
              </a:rPr>
              <a:t>，高一声低一声呻吟。</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spTree>
    <p:extLst>
      <p:ext uri="{BB962C8B-B14F-4D97-AF65-F5344CB8AC3E}">
        <p14:creationId xmlns:p14="http://schemas.microsoft.com/office/powerpoint/2010/main" val="5702183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443291" y="977941"/>
            <a:ext cx="11306032" cy="46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lnSpc>
                <a:spcPct val="150000"/>
              </a:lnSpc>
            </a:pPr>
            <a:r>
              <a:rPr lang="zh-CN" altLang="en-US" sz="2800" b="1" smtClean="0">
                <a:latin typeface="楷体" panose="02010609060101010101" pitchFamily="49" charset="-122"/>
                <a:ea typeface="楷体" panose="02010609060101010101" pitchFamily="49" charset="-122"/>
              </a:rPr>
              <a:t>几个纤夫见他们的伙伴挨了打，呼哨而上；只听咔吧一声，一丈青大娘折断了一棵茶碗口粗细的河柳，带着呼呼风声挥舞起来，把这几个纤夫扫下河去，就像正月十五煮元宵，纷纷落水。一丈青大娘不依不饶，站在河边大骂不住声，还不许那几个纤夫爬上岸来；大帆船失去了纤力，掌舵的绽裂了虎口，也驾驭不住，在河上转开了磨。最后，还是船老板请出了摆渡船的柳罐斗，钉掌铺的吉老秤，老木匠郑端午，开小店的花鞋杜四，说和了两三个时辰，一丈青大娘才算开恩放行。</a:t>
            </a: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spTree>
    <p:extLst>
      <p:ext uri="{BB962C8B-B14F-4D97-AF65-F5344CB8AC3E}">
        <p14:creationId xmlns:p14="http://schemas.microsoft.com/office/powerpoint/2010/main" val="24719375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842645" y="838835"/>
            <a:ext cx="540512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3200">
                <a:solidFill>
                  <a:srgbClr val="000000"/>
                </a:solidFill>
                <a:latin typeface="Times New Roman" panose="02020603050405020304" charset="0"/>
                <a:ea typeface="微软雅黑" panose="020b0503020204020204" pitchFamily="34" charset="-122"/>
                <a:cs typeface="Times New Roman" panose="02020603050405020304" charset="0"/>
              </a:rPr>
              <a:t>1</a:t>
            </a:r>
            <a:r>
              <a:rPr sz="3200" smtClean="0">
                <a:solidFill>
                  <a:srgbClr val="000000"/>
                </a:solidFill>
                <a:latin typeface="微软雅黑" panose="020b0503020204020204" pitchFamily="34" charset="-122"/>
                <a:ea typeface="微软雅黑" panose="020b0503020204020204" pitchFamily="34" charset="-122"/>
              </a:rPr>
              <a:t>.</a:t>
            </a:r>
            <a:r>
              <a:rPr lang="zh-CN" altLang="en-US" sz="3200" smtClean="0"/>
              <a:t>用一句话概括选文内容。</a:t>
            </a:r>
          </a:p>
        </p:txBody>
      </p:sp>
      <p:sp>
        <p:nvSpPr>
          <p:cNvPr id="4" name="矩形 3"/>
          <p:cNvSpPr>
            <a:spLocks noChangeArrowheads="1"/>
          </p:cNvSpPr>
          <p:nvPr/>
        </p:nvSpPr>
        <p:spPr bwMode="auto">
          <a:xfrm>
            <a:off x="1249680" y="2660650"/>
            <a:ext cx="558990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altLang="en-US" sz="3600" b="1" smtClean="0">
                <a:solidFill>
                  <a:srgbClr val="E04236"/>
                </a:solidFill>
                <a:latin typeface="楷体" panose="02010609060101010101" pitchFamily="49" charset="-122"/>
                <a:ea typeface="楷体" panose="02010609060101010101" pitchFamily="49" charset="-122"/>
              </a:rPr>
              <a:t>一丈青大娘大闹运河滩。</a:t>
            </a: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pic>
        <p:nvPicPr>
          <p:cNvPr id="5" name="图片 4" descr="世界读书日看书插画"/>
          <p:cNvPicPr>
            <a:picLocks noChangeAspect="1"/>
          </p:cNvPicPr>
          <p:nvPr/>
        </p:nvPicPr>
        <p:blipFill>
          <a:blip r:embed="rId2"/>
          <a:stretch>
            <a:fillRect/>
          </a:stretch>
        </p:blipFill>
        <p:spPr>
          <a:xfrm>
            <a:off x="7061835" y="1668780"/>
            <a:ext cx="4707890" cy="4707890"/>
          </a:xfrm>
          <a:prstGeom prst="rect">
            <a:avLst/>
          </a:prstGeom>
        </p:spPr>
      </p:pic>
    </p:spTree>
    <p:extLst>
      <p:ext uri="{BB962C8B-B14F-4D97-AF65-F5344CB8AC3E}">
        <p14:creationId xmlns:p14="http://schemas.microsoft.com/office/powerpoint/2010/main" val="21469612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603475" y="853583"/>
            <a:ext cx="1128649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lnSpc>
                <a:spcPct val="150000"/>
              </a:lnSpc>
            </a:pPr>
            <a:r>
              <a:rPr lang="en-US" sz="3200">
                <a:solidFill>
                  <a:srgbClr val="000000"/>
                </a:solidFill>
                <a:latin typeface="Times New Roman" panose="02020603050405020304" charset="0"/>
                <a:ea typeface="微软雅黑" panose="020b0503020204020204" pitchFamily="34" charset="-122"/>
                <a:cs typeface="Times New Roman" panose="02020603050405020304" charset="0"/>
              </a:rPr>
              <a:t>2</a:t>
            </a:r>
            <a:r>
              <a:rPr sz="3200" smtClean="0">
                <a:solidFill>
                  <a:srgbClr val="000000"/>
                </a:solidFill>
                <a:latin typeface="微软雅黑" panose="020b0503020204020204" pitchFamily="34" charset="-122"/>
                <a:ea typeface="微软雅黑" panose="020b0503020204020204" pitchFamily="34" charset="-122"/>
              </a:rPr>
              <a:t>.</a:t>
            </a:r>
            <a:r>
              <a:rPr lang="zh-CN" altLang="en-US" sz="3200" smtClean="0"/>
              <a:t>体会分析下列句中的加横线词句的妙处。</a:t>
            </a:r>
          </a:p>
          <a:p>
            <a:pPr fontAlgn="ctr">
              <a:lnSpc>
                <a:spcPct val="150000"/>
              </a:lnSpc>
            </a:pPr>
            <a:r>
              <a:rPr lang="zh-CN" altLang="en-US" sz="3200" smtClean="0">
                <a:latin typeface="Times New Roman" panose="02020603050405020304" charset="0"/>
                <a:cs typeface="Times New Roman" panose="02020603050405020304" charset="0"/>
              </a:rPr>
              <a:t>（</a:t>
            </a:r>
            <a:r>
              <a:rPr lang="en-US" sz="3200" smtClean="0">
                <a:latin typeface="Times New Roman" panose="02020603050405020304" charset="0"/>
                <a:cs typeface="Times New Roman" panose="02020603050405020304" charset="0"/>
              </a:rPr>
              <a:t>1</a:t>
            </a:r>
            <a:r>
              <a:rPr lang="zh-CN" altLang="en-US" sz="3200" smtClean="0">
                <a:latin typeface="Times New Roman" panose="02020603050405020304" charset="0"/>
                <a:cs typeface="Times New Roman" panose="02020603050405020304" charset="0"/>
              </a:rPr>
              <a:t>）</a:t>
            </a:r>
            <a:r>
              <a:rPr lang="zh-CN" altLang="en-US" sz="3200" smtClean="0"/>
              <a:t>一丈青大娘骂人，就像雨打芭蕉，</a:t>
            </a:r>
            <a:r>
              <a:rPr lang="zh-CN" altLang="en-US" sz="3200" u="sng" smtClean="0"/>
              <a:t>长短句，四六体</a:t>
            </a:r>
            <a:r>
              <a:rPr lang="zh-CN" altLang="en-US" sz="3200" smtClean="0"/>
              <a:t>，鼓点似的骂一天，</a:t>
            </a:r>
            <a:r>
              <a:rPr lang="zh-CN" altLang="en-US" sz="3200" u="sng" smtClean="0"/>
              <a:t>一气呵成</a:t>
            </a:r>
            <a:r>
              <a:rPr lang="zh-CN" altLang="en-US" sz="3200" smtClean="0"/>
              <a:t>，也不倒嗓子。</a:t>
            </a:r>
            <a:endParaRPr lang="zh-CN" altLang="en-US" sz="3200"/>
          </a:p>
        </p:txBody>
      </p:sp>
      <p:sp>
        <p:nvSpPr>
          <p:cNvPr id="4" name="矩形 3"/>
          <p:cNvSpPr>
            <a:spLocks noChangeArrowheads="1"/>
          </p:cNvSpPr>
          <p:nvPr/>
        </p:nvSpPr>
        <p:spPr bwMode="auto">
          <a:xfrm>
            <a:off x="603230" y="4026331"/>
            <a:ext cx="7552382"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auto">
              <a:lnSpc>
                <a:spcPct val="150000"/>
              </a:lnSpc>
            </a:pPr>
            <a:r>
              <a:rPr lang="zh-CN" altLang="en-US" sz="3200" b="1" smtClean="0">
                <a:solidFill>
                  <a:srgbClr val="E04236"/>
                </a:solidFill>
                <a:latin typeface="楷体" panose="02010609060101010101" pitchFamily="49" charset="-122"/>
                <a:ea typeface="楷体" panose="02010609060101010101" pitchFamily="49" charset="-122"/>
              </a:rPr>
              <a:t>口语化的表述中加入书面语，诙谐幽默。</a:t>
            </a:r>
            <a:endParaRPr lang="zh-CN" altLang="en-US" sz="3200" b="1" smtClean="0">
              <a:solidFill>
                <a:srgbClr val="E04236"/>
              </a:solidFill>
              <a:latin typeface="楷体" panose="02010609060101010101" pitchFamily="49" charset="-122"/>
              <a:ea typeface="楷体" panose="02010609060101010101" pitchFamily="49" charset="-122"/>
              <a:cs typeface="微软雅黑" panose="020b0503020204020204" pitchFamily="34" charset="-122"/>
            </a:endParaRP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spTree>
    <p:extLst>
      <p:ext uri="{BB962C8B-B14F-4D97-AF65-F5344CB8AC3E}">
        <p14:creationId xmlns:p14="http://schemas.microsoft.com/office/powerpoint/2010/main" val="2553363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723900" y="965200"/>
            <a:ext cx="10895965"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altLang="en-US" sz="3200" smtClean="0">
                <a:latin typeface="Times New Roman" panose="02020603050405020304" charset="0"/>
                <a:cs typeface="Times New Roman" panose="02020603050405020304" charset="0"/>
              </a:rPr>
              <a:t>（</a:t>
            </a:r>
            <a:r>
              <a:rPr lang="en-US" sz="3200" smtClean="0">
                <a:latin typeface="Times New Roman" panose="02020603050405020304" charset="0"/>
                <a:cs typeface="Times New Roman" panose="02020603050405020304" charset="0"/>
              </a:rPr>
              <a:t>2</a:t>
            </a:r>
            <a:r>
              <a:rPr lang="zh-CN" altLang="en-US" sz="3200" smtClean="0">
                <a:latin typeface="Times New Roman" panose="02020603050405020304" charset="0"/>
                <a:cs typeface="Times New Roman" panose="02020603050405020304" charset="0"/>
              </a:rPr>
              <a:t>）</a:t>
            </a:r>
            <a:r>
              <a:rPr lang="zh-CN" altLang="en-US" sz="3200" smtClean="0"/>
              <a:t>老大一个耳刮子抡圆了扇过去；那个年轻的纤夫就像风吹乍蓬，</a:t>
            </a:r>
            <a:r>
              <a:rPr lang="zh-CN" altLang="en-US" sz="3200" u="sng" smtClean="0"/>
              <a:t>转了三转，拧了三圈儿</a:t>
            </a:r>
            <a:r>
              <a:rPr lang="zh-CN" altLang="en-US" sz="3200" smtClean="0"/>
              <a:t>，满脸开花，口鼻出血，一头</a:t>
            </a:r>
            <a:r>
              <a:rPr lang="zh-CN" altLang="en-US" sz="3200" u="sng" smtClean="0"/>
              <a:t>栽倒</a:t>
            </a:r>
            <a:r>
              <a:rPr lang="zh-CN" altLang="en-US" sz="3200" smtClean="0"/>
              <a:t>在滚烫的白沙滩上，紧一口慢一口捯气，高一声低一声</a:t>
            </a:r>
            <a:r>
              <a:rPr lang="zh-CN" altLang="en-US" sz="3200" u="sng" smtClean="0"/>
              <a:t>呻吟</a:t>
            </a:r>
            <a:r>
              <a:rPr lang="zh-CN" altLang="en-US" sz="3200" smtClean="0"/>
              <a:t>。</a:t>
            </a:r>
            <a:endParaRPr lang="zh-CN" altLang="en-US" sz="3200"/>
          </a:p>
        </p:txBody>
      </p:sp>
      <p:sp>
        <p:nvSpPr>
          <p:cNvPr id="4" name="矩形 3"/>
          <p:cNvSpPr>
            <a:spLocks noChangeArrowheads="1"/>
          </p:cNvSpPr>
          <p:nvPr/>
        </p:nvSpPr>
        <p:spPr bwMode="auto">
          <a:xfrm>
            <a:off x="723900" y="3342640"/>
            <a:ext cx="1079754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en-US" altLang="zh-CN" sz="3200" b="1" smtClean="0">
                <a:solidFill>
                  <a:srgbClr val="E04236"/>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smtClean="0">
                <a:solidFill>
                  <a:srgbClr val="E04236"/>
                </a:solidFill>
                <a:latin typeface="楷体" panose="02010609060101010101" pitchFamily="49" charset="-122"/>
                <a:ea typeface="楷体" panose="02010609060101010101" pitchFamily="49" charset="-122"/>
                <a:cs typeface="楷体" panose="02010609060101010101" pitchFamily="49" charset="-122"/>
              </a:rPr>
              <a:t>这段话中的动词用得非常生动传神，“抡圆了”“扇过去”充分写出了奶奶一丈青大娘的怒气和力气，纤夫“转了三转”“拧了三圈儿”“栽倒”“</a:t>
            </a:r>
            <a:r>
              <a:rPr lang="zh-CN" altLang="en-US" sz="3200" b="1" smtClean="0">
                <a:solidFill>
                  <a:srgbClr val="E04236"/>
                </a:solidFill>
                <a:latin typeface="楷体" panose="02010609060101010101" pitchFamily="49" charset="-122"/>
                <a:ea typeface="楷体" panose="02010609060101010101" pitchFamily="49" charset="-122"/>
                <a:sym typeface="+mn-ea"/>
              </a:rPr>
              <a:t>捯</a:t>
            </a:r>
            <a:r>
              <a:rPr lang="zh-CN" altLang="en-US" sz="3200" b="1" smtClean="0">
                <a:solidFill>
                  <a:srgbClr val="E04236"/>
                </a:solidFill>
                <a:latin typeface="楷体" panose="02010609060101010101" pitchFamily="49" charset="-122"/>
                <a:ea typeface="楷体" panose="02010609060101010101" pitchFamily="49" charset="-122"/>
                <a:cs typeface="楷体" panose="02010609060101010101" pitchFamily="49" charset="-122"/>
              </a:rPr>
              <a:t>气”“呻吟”，则写出了奶奶一丈青大娘这一巴掌的威力，读来令人如闻其声，如见其人。</a:t>
            </a: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spTree>
    <p:extLst>
      <p:ext uri="{BB962C8B-B14F-4D97-AF65-F5344CB8AC3E}">
        <p14:creationId xmlns:p14="http://schemas.microsoft.com/office/powerpoint/2010/main" val="24663433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723900" y="838835"/>
            <a:ext cx="1095883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ctr"/>
            <a:r>
              <a:rPr lang="zh-CN" sz="3200" smtClean="0"/>
              <a:t>二、写一段你知道的《水浒传》中的故事，语言要生动、形象，</a:t>
            </a:r>
            <a:r>
              <a:rPr lang="zh-CN" altLang="en-US" sz="3200">
                <a:latin typeface="微软雅黑" panose="020b0503020204020204" pitchFamily="34" charset="-122"/>
                <a:ea typeface="微软雅黑" panose="020b0503020204020204" pitchFamily="34" charset="-122"/>
                <a:sym typeface="+mn-ea"/>
              </a:rPr>
              <a:t>富于民间口语特点。</a:t>
            </a:r>
            <a:endParaRPr lang="en-US" altLang="zh-CN" sz="3200" smtClean="0"/>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panose="020b0503020204020204" pitchFamily="34" charset="-122"/>
                <a:ea typeface="微软雅黑" panose="020b0503020204020204" pitchFamily="34" charset="-122"/>
              </a:rPr>
              <a:t>课后作业</a:t>
            </a:r>
          </a:p>
        </p:txBody>
      </p:sp>
      <p:pic>
        <p:nvPicPr>
          <p:cNvPr id="5" name="图片 4" descr="C:/Users/lenovo/AppData/Local/Temp/kaimatting/20200827162944/output_aiMatting_20200827163007.pngoutput_aiMatting_20200827163007"/>
          <p:cNvPicPr>
            <a:picLocks noChangeAspect="1"/>
          </p:cNvPicPr>
          <p:nvPr/>
        </p:nvPicPr>
        <p:blipFill>
          <a:blip r:embed="rId2"/>
          <a:stretch>
            <a:fillRect/>
          </a:stretch>
        </p:blipFill>
        <p:spPr>
          <a:xfrm>
            <a:off x="2203450" y="2394585"/>
            <a:ext cx="7999095" cy="3044825"/>
          </a:xfrm>
          <a:prstGeom prst="rect">
            <a:avLst/>
          </a:prstGeom>
        </p:spPr>
      </p:pic>
      <p:pic>
        <p:nvPicPr>
          <p:cNvPr id="6" name="New picture"/>
          <p:cNvPicPr/>
          <p:nvPr/>
        </p:nvPicPr>
        <p:blipFill>
          <a:blip r:embed="rId3"/>
          <a:stretch>
            <a:fillRect/>
          </a:stretch>
        </p:blipFill>
        <p:spPr>
          <a:xfrm>
            <a:off x="10490200" y="10642600"/>
            <a:ext cx="368300" cy="266700"/>
          </a:xfrm>
          <a:prstGeom prst="cube">
            <a:avLst/>
          </a:prstGeom>
        </p:spPr>
      </p:pic>
    </p:spTree>
    <p:extLst>
      <p:ext uri="{BB962C8B-B14F-4D97-AF65-F5344CB8AC3E}">
        <p14:creationId xmlns:p14="http://schemas.microsoft.com/office/powerpoint/2010/main" val="1307303114"/>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781550" y="597535"/>
            <a:ext cx="4067482" cy="584775"/>
          </a:xfrm>
          <a:prstGeom prst="rect">
            <a:avLst/>
          </a:prstGeom>
          <a:noFill/>
        </p:spPr>
        <p:txBody>
          <a:bodyPr wrap="square" rtlCol="0">
            <a:spAutoFit/>
          </a:bodyPr>
          <a:lstStyle/>
          <a:p>
            <a:r>
              <a:rPr kumimoji="1" lang="zh-CN" sz="3200" b="1">
                <a:latin typeface="微软雅黑"/>
                <a:ea typeface="微软雅黑"/>
                <a:sym typeface="+mn-ea"/>
              </a:rPr>
              <a:t>文体知识</a:t>
            </a:r>
            <a:r>
              <a:rPr kumimoji="1" lang="en-US" altLang="zh-CN" sz="3200">
                <a:latin typeface="微软雅黑"/>
                <a:ea typeface="微软雅黑"/>
                <a:sym typeface="+mn-ea"/>
              </a:rPr>
              <a:t> </a:t>
            </a:r>
            <a:r>
              <a:rPr kumimoji="1" lang="zh-CN" sz="3200" b="1" smtClean="0">
                <a:latin typeface="微软雅黑"/>
                <a:ea typeface="微软雅黑"/>
                <a:sym typeface="+mn-ea"/>
              </a:rPr>
              <a:t>•</a:t>
            </a:r>
            <a:r>
              <a:rPr kumimoji="1" lang="zh-CN" altLang="en-US" sz="3200" b="1" smtClean="0">
                <a:latin typeface="微软雅黑"/>
                <a:ea typeface="微软雅黑"/>
                <a:sym typeface="+mn-ea"/>
              </a:rPr>
              <a:t>乡土文学</a:t>
            </a:r>
            <a:endParaRPr kumimoji="1" lang="zh-CN" altLang="en-US" sz="3200" b="1">
              <a:latin typeface="微软雅黑"/>
              <a:ea typeface="微软雅黑"/>
              <a:sym typeface="+mn-ea"/>
            </a:endParaRPr>
          </a:p>
        </p:txBody>
      </p:sp>
      <p:sp>
        <p:nvSpPr>
          <p:cNvPr id="6" name="文本框 5"/>
          <p:cNvSpPr txBox="1"/>
          <p:nvPr/>
        </p:nvSpPr>
        <p:spPr>
          <a:xfrm>
            <a:off x="533400" y="1319438"/>
            <a:ext cx="11125200" cy="5029582"/>
          </a:xfrm>
          <a:prstGeom prst="rect">
            <a:avLst/>
          </a:prstGeom>
          <a:noFill/>
        </p:spPr>
        <p:txBody>
          <a:bodyPr wrap="square" rtlCol="0">
            <a:spAutoFit/>
          </a:bodyPr>
          <a:lstStyle/>
          <a:p>
            <a:pPr algn="just" fontAlgn="auto">
              <a:lnSpc>
                <a:spcPts val="5500"/>
              </a:lnSpc>
            </a:pPr>
            <a:r>
              <a:rPr lang="zh-CN" altLang="en-US" sz="3200" smtClean="0"/>
              <a:t>       乡土文学，它的出现溯源于鲁迅的</a:t>
            </a:r>
            <a:r>
              <a:rPr lang="en-US" altLang="zh-CN" sz="3200" smtClean="0"/>
              <a:t>《</a:t>
            </a:r>
            <a:r>
              <a:rPr lang="zh-CN" altLang="en-US" sz="3200" smtClean="0"/>
              <a:t>故乡</a:t>
            </a:r>
            <a:r>
              <a:rPr lang="en-US" altLang="zh-CN" sz="3200" smtClean="0"/>
              <a:t>》</a:t>
            </a:r>
            <a:r>
              <a:rPr lang="zh-CN" altLang="en-US" sz="3200" smtClean="0"/>
              <a:t>。上个世纪</a:t>
            </a:r>
            <a:r>
              <a:rPr lang="en-US" altLang="zh-CN" sz="3200" smtClean="0">
                <a:latin typeface="Times New Roman" panose="02020603050405020304" charset="0"/>
                <a:cs typeface="Times New Roman" panose="02020603050405020304" charset="0"/>
              </a:rPr>
              <a:t>20</a:t>
            </a:r>
            <a:r>
              <a:rPr lang="zh-CN" altLang="en-US" sz="3200" smtClean="0"/>
              <a:t>年代，现代文坛上出现了一批比较接近农村的年轻作家，他们的创作较多受到鲁迅影响，以农村生活为题材，以农民疾苦为主要内容，形成所谓“乡土文学”。代表作家有彭家煌、王鲁彦、许杰、许钦文、王任叔、萧红、台静农，莫言、屈远志等。乡土文学是在“为人生”文学主张的影响和发展下出现的。</a:t>
            </a:r>
            <a:endParaRPr kumimoji="1" lang="zh-CN" sz="3200">
              <a:latin typeface="Times New Roman" panose="02020603050405020304" charset="0"/>
              <a:ea typeface="微软雅黑"/>
              <a:cs typeface="Times New Roman" panose="02020603050405020304" charset="0"/>
              <a:sym typeface="+mn-ea"/>
            </a:endParaRPr>
          </a:p>
        </p:txBody>
      </p:sp>
      <p:pic>
        <p:nvPicPr>
          <p:cNvPr id="4" name="图片 3" descr="5"/>
          <p:cNvPicPr>
            <a:picLocks noChangeAspect="1"/>
          </p:cNvPicPr>
          <p:nvPr/>
        </p:nvPicPr>
        <p:blipFill>
          <a:blip r:embed="rId2"/>
          <a:stretch>
            <a:fillRect/>
          </a:stretch>
        </p:blipFill>
        <p:spPr>
          <a:xfrm>
            <a:off x="3968115" y="51435"/>
            <a:ext cx="1129665" cy="1129665"/>
          </a:xfrm>
          <a:prstGeom prst="rect">
            <a:avLst/>
          </a:prstGeom>
        </p:spPr>
      </p:pic>
      <p:sp>
        <p:nvSpPr>
          <p:cNvPr id="5" name="圆角矩形 4"/>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助学资料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5675375" y="548114"/>
            <a:ext cx="1808480" cy="583565"/>
          </a:xfrm>
          <a:prstGeom prst="rect">
            <a:avLst/>
          </a:prstGeom>
          <a:noFill/>
        </p:spPr>
        <p:txBody>
          <a:bodyPr wrap="none" rtlCol="0">
            <a:spAutoFit/>
          </a:bodyPr>
          <a:lstStyle/>
          <a:p>
            <a:r>
              <a:rPr lang="zh-CN" altLang="en-US" sz="3200" b="1"/>
              <a:t>学习字词</a:t>
            </a:r>
          </a:p>
        </p:txBody>
      </p:sp>
      <p:pic>
        <p:nvPicPr>
          <p:cNvPr id="11" name="图片 10" descr="5"/>
          <p:cNvPicPr>
            <a:picLocks noChangeAspect="1"/>
          </p:cNvPicPr>
          <p:nvPr/>
        </p:nvPicPr>
        <p:blipFill>
          <a:blip r:embed="rId3"/>
          <a:stretch>
            <a:fillRect/>
          </a:stretch>
        </p:blipFill>
        <p:spPr>
          <a:xfrm>
            <a:off x="4904740" y="1905"/>
            <a:ext cx="1129665" cy="1129665"/>
          </a:xfrm>
          <a:prstGeom prst="rect">
            <a:avLst/>
          </a:prstGeom>
        </p:spPr>
      </p:pic>
      <p:sp>
        <p:nvSpPr>
          <p:cNvPr id="12" name="圆角矩形 11"/>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预习思考</a:t>
            </a:r>
          </a:p>
        </p:txBody>
      </p:sp>
      <p:sp>
        <p:nvSpPr>
          <p:cNvPr id="32" name="内容占位符 2"/>
          <p:cNvSpPr txBox="1">
            <a:spLocks noChangeArrowheads="1"/>
          </p:cNvSpPr>
          <p:nvPr/>
        </p:nvSpPr>
        <p:spPr>
          <a:xfrm>
            <a:off x="829310" y="1412240"/>
            <a:ext cx="11129645" cy="5090160"/>
          </a:xfrm>
          <a:prstGeom prst="rect">
            <a:avLst/>
          </a:prstGeom>
        </p:spPr>
        <p:txBody>
          <a:bodyPr/>
          <a:lstStyle/>
          <a:p>
            <a:pPr marL="0" marR="0" lvl="0" indent="0" algn="l" defTabSz="914400" rtl="0" fontAlgn="auto">
              <a:lnSpc>
                <a:spcPct val="150000"/>
              </a:lnSpc>
              <a:spcBef>
                <a:spcPct val="0"/>
              </a:spcBef>
              <a:spcAft>
                <a:spcPct val="0"/>
              </a:spcAft>
              <a:buClrTx/>
              <a:buSzTx/>
              <a:buFontTx/>
              <a:buNone/>
              <a:defRPr/>
            </a:pP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擀</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剜</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腌臜</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捯</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）气           到</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了</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）儿         </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傀儡</a:t>
            </a:r>
            <a:r>
              <a:rPr lang="zh-CN" altLang="en-US" sz="3200" noProof="0" smtClean="0">
                <a:ln>
                  <a:noFill/>
                </a:ln>
                <a:effectLst/>
                <a:uLnTx/>
                <a:uFillTx/>
                <a:latin typeface="微软雅黑"/>
                <a:ea typeface="微软雅黑"/>
                <a:cs typeface="微软雅黑" panose="020b0503020204020204" charset="-122"/>
                <a:sym typeface="+mn-ea"/>
              </a:rPr>
              <a:t>（          ）</a:t>
            </a:r>
          </a:p>
          <a:p>
            <a:pPr marL="0" marR="0" lvl="0" indent="0" algn="l" defTabSz="914400" rtl="0" fontAlgn="auto">
              <a:lnSpc>
                <a:spcPct val="150000"/>
              </a:lnSpc>
              <a:spcBef>
                <a:spcPct val="0"/>
              </a:spcBef>
              <a:spcAft>
                <a:spcPct val="0"/>
              </a:spcAft>
              <a:buClrTx/>
              <a:buSzTx/>
              <a:buFontTx/>
              <a:buNone/>
              <a:defRPr/>
            </a:pP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拗</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）不过        礼</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聘</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烟</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囱</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如坐针</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毡</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荣</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膺</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嘬</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a:t>
            </a:r>
          </a:p>
          <a:p>
            <a:pPr marL="0" marR="0" lvl="0" indent="0" algn="l" defTabSz="914400" rtl="0" fontAlgn="auto">
              <a:lnSpc>
                <a:spcPct val="150000"/>
              </a:lnSpc>
              <a:spcBef>
                <a:spcPct val="0"/>
              </a:spcBef>
              <a:spcAft>
                <a:spcPct val="0"/>
              </a:spcAft>
              <a:buClrTx/>
              <a:buSzTx/>
              <a:buFontTx/>
              <a:buNone/>
              <a:defRPr/>
            </a:pPr>
            <a:r>
              <a:rPr lang="zh-CN" altLang="en-US" sz="3200">
                <a:solidFill>
                  <a:srgbClr val="FF0000"/>
                </a:solidFill>
                <a:latin typeface="微软雅黑"/>
                <a:ea typeface="微软雅黑"/>
                <a:cs typeface="微软雅黑" panose="020b0503020204020204" charset="-122"/>
                <a:sym typeface="+mn-ea"/>
              </a:rPr>
              <a:t>痱</a:t>
            </a:r>
            <a:r>
              <a:rPr lang="zh-CN" altLang="en-US" sz="3200">
                <a:latin typeface="微软雅黑"/>
                <a:ea typeface="微软雅黑"/>
                <a:cs typeface="微软雅黑" panose="020b0503020204020204" charset="-122"/>
                <a:sym typeface="+mn-ea"/>
              </a:rPr>
              <a:t>子（</a:t>
            </a:r>
            <a:r>
              <a:rPr lang="en-US" altLang="zh-CN" sz="3200">
                <a:latin typeface="微软雅黑"/>
                <a:ea typeface="微软雅黑"/>
                <a:cs typeface="微软雅黑" panose="020b0503020204020204" charset="-122"/>
                <a:sym typeface="+mn-ea"/>
              </a:rPr>
              <a:t>        </a:t>
            </a:r>
            <a:r>
              <a:rPr lang="zh-CN" altLang="en-US" sz="3200">
                <a:latin typeface="微软雅黑"/>
                <a:ea typeface="微软雅黑"/>
                <a:cs typeface="微软雅黑" panose="020b0503020204020204" charset="-122"/>
                <a:sym typeface="+mn-ea"/>
              </a:rPr>
              <a:t>）</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隐</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匿</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           戏</a:t>
            </a: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谑</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         ）</a:t>
            </a:r>
          </a:p>
          <a:p>
            <a:pPr marL="0" marR="0" lvl="0" indent="0" algn="l" defTabSz="914400" rtl="0" fontAlgn="auto">
              <a:lnSpc>
                <a:spcPct val="150000"/>
              </a:lnSpc>
              <a:spcBef>
                <a:spcPct val="0"/>
              </a:spcBef>
              <a:spcAft>
                <a:spcPct val="0"/>
              </a:spcAft>
              <a:buClrTx/>
              <a:buSzTx/>
              <a:buFontTx/>
              <a:buNone/>
              <a:defRPr/>
            </a:pPr>
            <a:r>
              <a:rPr kumimoji="0" lang="zh-CN" altLang="en-US" sz="3200" i="0" u="none" strike="noStrike" kern="1200" cap="none" spc="0" normalizeH="0" baseline="0" noProof="0" smtClean="0">
                <a:ln>
                  <a:noFill/>
                </a:ln>
                <a:solidFill>
                  <a:srgbClr val="FF0000"/>
                </a:solidFill>
                <a:effectLst/>
                <a:uLnTx/>
                <a:uFillTx/>
                <a:latin typeface="微软雅黑"/>
                <a:ea typeface="微软雅黑"/>
                <a:cs typeface="微软雅黑" panose="020b0503020204020204" charset="-122"/>
              </a:rPr>
              <a:t>纤</a:t>
            </a:r>
            <a:r>
              <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rPr>
              <a:t>夫（        ）          </a:t>
            </a:r>
            <a:r>
              <a:rPr lang="zh-CN" altLang="en-US" sz="3200">
                <a:latin typeface="微软雅黑"/>
                <a:ea typeface="微软雅黑"/>
                <a:cs typeface="微软雅黑" panose="020b0503020204020204" charset="-122"/>
                <a:sym typeface="+mn-ea"/>
              </a:rPr>
              <a:t>咬文</a:t>
            </a:r>
            <a:r>
              <a:rPr lang="zh-CN" altLang="en-US" sz="3200">
                <a:solidFill>
                  <a:srgbClr val="FF0000"/>
                </a:solidFill>
                <a:latin typeface="微软雅黑"/>
                <a:ea typeface="微软雅黑"/>
                <a:cs typeface="微软雅黑" panose="020b0503020204020204" charset="-122"/>
                <a:sym typeface="+mn-ea"/>
              </a:rPr>
              <a:t>嚼</a:t>
            </a:r>
            <a:r>
              <a:rPr lang="zh-CN" altLang="en-US" sz="3200">
                <a:latin typeface="微软雅黑"/>
                <a:ea typeface="微软雅黑"/>
                <a:cs typeface="微软雅黑" panose="020b0503020204020204" charset="-122"/>
                <a:sym typeface="+mn-ea"/>
              </a:rPr>
              <a:t>字（     ）</a:t>
            </a:r>
            <a:r>
              <a:rPr lang="zh-CN" altLang="en-US" sz="3200" b="1">
                <a:latin typeface="楷体" panose="02010609060101010101" pitchFamily="49" charset="-122"/>
                <a:ea typeface="楷体" panose="02010609060101010101" pitchFamily="49" charset="-122"/>
                <a:sym typeface="+mn-ea"/>
              </a:rPr>
              <a:t>    </a:t>
            </a:r>
            <a:r>
              <a:rPr lang="zh-CN" altLang="en-US" sz="3200">
                <a:solidFill>
                  <a:srgbClr val="FF0000"/>
                </a:solidFill>
                <a:latin typeface="微软雅黑"/>
                <a:ea typeface="微软雅黑"/>
                <a:cs typeface="微软雅黑" panose="020b0503020204020204" charset="-122"/>
                <a:sym typeface="+mn-ea"/>
              </a:rPr>
              <a:t>呱</a:t>
            </a:r>
            <a:r>
              <a:rPr lang="zh-CN" altLang="en-US" sz="3200">
                <a:solidFill>
                  <a:schemeClr val="tx1"/>
                </a:solidFill>
                <a:latin typeface="微软雅黑"/>
                <a:ea typeface="微软雅黑"/>
                <a:cs typeface="微软雅黑" panose="020b0503020204020204" charset="-122"/>
                <a:sym typeface="+mn-ea"/>
              </a:rPr>
              <a:t>呱坠地 （       ）</a:t>
            </a:r>
            <a:endParaRPr kumimoji="0" lang="zh-CN" altLang="en-US" sz="3200" i="0" u="none" strike="noStrike" kern="1200" cap="none" spc="0" normalizeH="0" baseline="0" noProof="0" smtClean="0">
              <a:ln>
                <a:noFill/>
              </a:ln>
              <a:solidFill>
                <a:schemeClr val="tx1"/>
              </a:solidFill>
              <a:effectLst/>
              <a:uLnTx/>
              <a:uFillTx/>
              <a:latin typeface="微软雅黑"/>
              <a:ea typeface="微软雅黑"/>
              <a:cs typeface="微软雅黑" panose="020b0503020204020204" charset="-122"/>
              <a:sym typeface="+mn-ea"/>
            </a:endParaRPr>
          </a:p>
        </p:txBody>
      </p:sp>
      <p:sp>
        <p:nvSpPr>
          <p:cNvPr id="33" name="文本框 3"/>
          <p:cNvSpPr txBox="1">
            <a:spLocks noChangeArrowheads="1"/>
          </p:cNvSpPr>
          <p:nvPr/>
        </p:nvSpPr>
        <p:spPr bwMode="auto">
          <a:xfrm>
            <a:off x="1796575" y="1606994"/>
            <a:ext cx="93075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sym typeface="宋体" panose="02010600030101010101" pitchFamily="2" charset="-122"/>
              </a:rPr>
              <a:t>gǎn</a:t>
            </a:r>
          </a:p>
        </p:txBody>
      </p:sp>
      <p:sp>
        <p:nvSpPr>
          <p:cNvPr id="34" name="文本框 4"/>
          <p:cNvSpPr txBox="1">
            <a:spLocks noChangeArrowheads="1"/>
          </p:cNvSpPr>
          <p:nvPr/>
        </p:nvSpPr>
        <p:spPr bwMode="auto">
          <a:xfrm>
            <a:off x="5675537" y="1629028"/>
            <a:ext cx="1031334"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sym typeface="宋体" panose="02010600030101010101" pitchFamily="2" charset="-122"/>
              </a:rPr>
              <a:t>wān</a:t>
            </a:r>
          </a:p>
        </p:txBody>
      </p:sp>
      <p:sp>
        <p:nvSpPr>
          <p:cNvPr id="35" name="文本框 5"/>
          <p:cNvSpPr txBox="1">
            <a:spLocks noChangeArrowheads="1"/>
          </p:cNvSpPr>
          <p:nvPr/>
        </p:nvSpPr>
        <p:spPr bwMode="auto">
          <a:xfrm>
            <a:off x="9857358" y="1628806"/>
            <a:ext cx="108204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sym typeface="宋体" panose="02010600030101010101" pitchFamily="2" charset="-122"/>
              </a:rPr>
              <a:t>ā   z</a:t>
            </a:r>
            <a:r>
              <a:rPr lang="en-US" altLang="zh-CN" sz="3200" b="1">
                <a:solidFill>
                  <a:srgbClr val="FF0000"/>
                </a:solidFill>
                <a:latin typeface="Pinyin Adjust" panose="02000500000000000000" pitchFamily="2" charset="0"/>
                <a:cs typeface="Pinyin Adjust" panose="02000500000000000000" pitchFamily="2" charset="0"/>
                <a:sym typeface="宋体" panose="02010600030101010101" pitchFamily="2" charset="-122"/>
              </a:rPr>
              <a:t>a</a:t>
            </a:r>
          </a:p>
        </p:txBody>
      </p:sp>
      <p:sp>
        <p:nvSpPr>
          <p:cNvPr id="36" name="文本框 6"/>
          <p:cNvSpPr txBox="1">
            <a:spLocks noChangeArrowheads="1"/>
          </p:cNvSpPr>
          <p:nvPr/>
        </p:nvSpPr>
        <p:spPr bwMode="auto">
          <a:xfrm>
            <a:off x="1789270" y="2351756"/>
            <a:ext cx="99314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sym typeface="宋体" panose="02010600030101010101" pitchFamily="2" charset="-122"/>
              </a:rPr>
              <a:t>dáo</a:t>
            </a:r>
          </a:p>
        </p:txBody>
      </p:sp>
      <p:sp>
        <p:nvSpPr>
          <p:cNvPr id="37" name="文本框 7"/>
          <p:cNvSpPr txBox="1">
            <a:spLocks noChangeArrowheads="1"/>
          </p:cNvSpPr>
          <p:nvPr/>
        </p:nvSpPr>
        <p:spPr bwMode="auto">
          <a:xfrm>
            <a:off x="5835528" y="2372097"/>
            <a:ext cx="987425"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 liǎo</a:t>
            </a:r>
          </a:p>
        </p:txBody>
      </p:sp>
      <p:sp>
        <p:nvSpPr>
          <p:cNvPr id="38" name="文本框 8"/>
          <p:cNvSpPr txBox="1">
            <a:spLocks noChangeArrowheads="1"/>
          </p:cNvSpPr>
          <p:nvPr/>
        </p:nvSpPr>
        <p:spPr bwMode="auto">
          <a:xfrm>
            <a:off x="9694545" y="2372360"/>
            <a:ext cx="1407795"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kuǐ   lěi </a:t>
            </a:r>
          </a:p>
        </p:txBody>
      </p:sp>
      <p:sp>
        <p:nvSpPr>
          <p:cNvPr id="39" name="文本框 9"/>
          <p:cNvSpPr txBox="1">
            <a:spLocks noChangeArrowheads="1"/>
          </p:cNvSpPr>
          <p:nvPr/>
        </p:nvSpPr>
        <p:spPr bwMode="auto">
          <a:xfrm>
            <a:off x="1789270" y="3110039"/>
            <a:ext cx="78613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niù</a:t>
            </a:r>
          </a:p>
        </p:txBody>
      </p:sp>
      <p:sp>
        <p:nvSpPr>
          <p:cNvPr id="40" name="文本框 10"/>
          <p:cNvSpPr txBox="1">
            <a:spLocks noChangeArrowheads="1"/>
          </p:cNvSpPr>
          <p:nvPr/>
        </p:nvSpPr>
        <p:spPr bwMode="auto">
          <a:xfrm>
            <a:off x="5982015" y="3088005"/>
            <a:ext cx="87757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pìn</a:t>
            </a:r>
          </a:p>
        </p:txBody>
      </p:sp>
      <p:sp>
        <p:nvSpPr>
          <p:cNvPr id="41" name="文本框 11"/>
          <p:cNvSpPr txBox="1">
            <a:spLocks noChangeArrowheads="1"/>
          </p:cNvSpPr>
          <p:nvPr/>
        </p:nvSpPr>
        <p:spPr bwMode="auto">
          <a:xfrm>
            <a:off x="9888220" y="3088005"/>
            <a:ext cx="1172845"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cōng </a:t>
            </a:r>
          </a:p>
        </p:txBody>
      </p:sp>
      <p:sp>
        <p:nvSpPr>
          <p:cNvPr id="42" name="文本框 12"/>
          <p:cNvSpPr txBox="1">
            <a:spLocks noChangeArrowheads="1"/>
          </p:cNvSpPr>
          <p:nvPr/>
        </p:nvSpPr>
        <p:spPr bwMode="auto">
          <a:xfrm>
            <a:off x="2891155" y="3814001"/>
            <a:ext cx="105029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zhān </a:t>
            </a:r>
          </a:p>
        </p:txBody>
      </p:sp>
      <p:sp>
        <p:nvSpPr>
          <p:cNvPr id="43" name="文本框 13"/>
          <p:cNvSpPr txBox="1">
            <a:spLocks noChangeArrowheads="1"/>
          </p:cNvSpPr>
          <p:nvPr/>
        </p:nvSpPr>
        <p:spPr bwMode="auto">
          <a:xfrm>
            <a:off x="5993796" y="3791967"/>
            <a:ext cx="94615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yīng </a:t>
            </a:r>
          </a:p>
        </p:txBody>
      </p:sp>
      <p:sp>
        <p:nvSpPr>
          <p:cNvPr id="44" name="文本框 14"/>
          <p:cNvSpPr txBox="1">
            <a:spLocks noChangeArrowheads="1"/>
          </p:cNvSpPr>
          <p:nvPr/>
        </p:nvSpPr>
        <p:spPr bwMode="auto">
          <a:xfrm>
            <a:off x="9664127" y="3836035"/>
            <a:ext cx="853440" cy="583565"/>
          </a:xfrm>
          <a:prstGeom prst="rect">
            <a:avLst/>
          </a:prstGeom>
          <a:noFill/>
          <a:ln w="9525">
            <a:noFill/>
            <a:miter lim="800000"/>
          </a:ln>
        </p:spPr>
        <p:txBody>
          <a:bodyPr wrap="square">
            <a:spAutoFit/>
          </a:bodyPr>
          <a:lstStyle/>
          <a:p>
            <a:pPr eaLnBrk="1" hangingPunct="1"/>
            <a:r>
              <a:rPr lang="zh-CN" altLang="en-US" sz="3200" b="1">
                <a:solidFill>
                  <a:srgbClr val="FF0000"/>
                </a:solidFill>
                <a:latin typeface="Pinyin Adjust" panose="02000500000000000000" pitchFamily="2" charset="0"/>
                <a:cs typeface="Pinyin Adjust" panose="02000500000000000000" pitchFamily="2" charset="0"/>
              </a:rPr>
              <a:t>zuō</a:t>
            </a:r>
          </a:p>
        </p:txBody>
      </p:sp>
      <p:sp>
        <p:nvSpPr>
          <p:cNvPr id="3" name="文本框 2"/>
          <p:cNvSpPr txBox="1">
            <a:spLocks noChangeArrowheads="1"/>
          </p:cNvSpPr>
          <p:nvPr/>
        </p:nvSpPr>
        <p:spPr bwMode="auto">
          <a:xfrm>
            <a:off x="2322448" y="4573366"/>
            <a:ext cx="728663" cy="583565"/>
          </a:xfrm>
          <a:prstGeom prst="rect">
            <a:avLst/>
          </a:prstGeom>
          <a:noFill/>
          <a:ln w="9525">
            <a:noFill/>
            <a:miter lim="800000"/>
          </a:ln>
        </p:spPr>
        <p:txBody>
          <a:bodyPr wrap="square">
            <a:spAutoFit/>
          </a:bodyPr>
          <a:lstStyle/>
          <a:p>
            <a:pPr lvl="0" algn="l">
              <a:buClrTx/>
              <a:buSzTx/>
              <a:buFontTx/>
            </a:pPr>
            <a:r>
              <a:rPr lang="zh-CN" altLang="en-US" sz="3200" b="1">
                <a:solidFill>
                  <a:srgbClr val="FF0000"/>
                </a:solidFill>
                <a:latin typeface="Pinyin Adjust" panose="02000500000000000000" pitchFamily="2" charset="0"/>
                <a:cs typeface="Pinyin Adjust" panose="02000500000000000000" pitchFamily="2" charset="0"/>
                <a:sym typeface="+mn-ea"/>
              </a:rPr>
              <a:t>fèi</a:t>
            </a:r>
          </a:p>
        </p:txBody>
      </p:sp>
      <p:sp>
        <p:nvSpPr>
          <p:cNvPr id="2" name="文本框 1"/>
          <p:cNvSpPr txBox="1"/>
          <p:nvPr/>
        </p:nvSpPr>
        <p:spPr bwMode="auto">
          <a:xfrm>
            <a:off x="6225285" y="4570160"/>
            <a:ext cx="547688" cy="583565"/>
          </a:xfrm>
          <a:prstGeom prst="rect">
            <a:avLst/>
          </a:prstGeom>
          <a:noFill/>
          <a:ln w="9525">
            <a:noFill/>
            <a:miter lim="800000"/>
          </a:ln>
        </p:spPr>
        <p:txBody>
          <a:bodyPr wrap="square">
            <a:spAutoFit/>
          </a:bodyPr>
          <a:lstStyle/>
          <a:p>
            <a:pPr lvl="0" algn="l">
              <a:buClrTx/>
              <a:buSzTx/>
              <a:buFontTx/>
            </a:pPr>
            <a:r>
              <a:rPr lang="zh-CN" altLang="en-US" sz="3200" b="1">
                <a:solidFill>
                  <a:srgbClr val="FF0000"/>
                </a:solidFill>
                <a:latin typeface="Pinyin Adjust" panose="02000500000000000000" pitchFamily="2" charset="0"/>
                <a:cs typeface="Pinyin Adjust" panose="02000500000000000000" pitchFamily="2" charset="0"/>
                <a:sym typeface="+mn-ea"/>
              </a:rPr>
              <a:t>nì</a:t>
            </a:r>
          </a:p>
        </p:txBody>
      </p:sp>
      <p:sp>
        <p:nvSpPr>
          <p:cNvPr id="4" name="文本框 3"/>
          <p:cNvSpPr txBox="1"/>
          <p:nvPr/>
        </p:nvSpPr>
        <p:spPr bwMode="auto">
          <a:xfrm>
            <a:off x="10033571" y="4584700"/>
            <a:ext cx="728663" cy="583565"/>
          </a:xfrm>
          <a:prstGeom prst="rect">
            <a:avLst/>
          </a:prstGeom>
          <a:noFill/>
          <a:ln w="9525">
            <a:noFill/>
            <a:miter lim="800000"/>
          </a:ln>
        </p:spPr>
        <p:txBody>
          <a:bodyPr wrap="square">
            <a:spAutoFit/>
          </a:bodyPr>
          <a:lstStyle/>
          <a:p>
            <a:pPr lvl="0" algn="l">
              <a:buClrTx/>
              <a:buSzTx/>
              <a:buFontTx/>
            </a:pPr>
            <a:r>
              <a:rPr lang="zh-CN" altLang="en-US" sz="3200" b="1">
                <a:solidFill>
                  <a:srgbClr val="FF0000"/>
                </a:solidFill>
                <a:latin typeface="Pinyin Adjust" panose="02000500000000000000" pitchFamily="2" charset="0"/>
                <a:cs typeface="Pinyin Adjust" panose="02000500000000000000" pitchFamily="2" charset="0"/>
                <a:sym typeface="+mn-ea"/>
              </a:rPr>
              <a:t>xuè</a:t>
            </a:r>
          </a:p>
        </p:txBody>
      </p:sp>
      <p:sp>
        <p:nvSpPr>
          <p:cNvPr id="14" name="矩形 13"/>
          <p:cNvSpPr/>
          <p:nvPr/>
        </p:nvSpPr>
        <p:spPr>
          <a:xfrm>
            <a:off x="2187575" y="5302250"/>
            <a:ext cx="1078865" cy="5835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err="1">
                <a:ln>
                  <a:noFill/>
                </a:ln>
                <a:solidFill>
                  <a:srgbClr val="FF0000"/>
                </a:solidFill>
                <a:effectLst/>
                <a:uLnTx/>
                <a:uFillTx/>
                <a:latin typeface="Pinyin Adjust" panose="02000500000000000000" pitchFamily="2" charset="0"/>
                <a:ea typeface="宋体" panose="02010600030101010101" pitchFamily="2" charset="-122"/>
                <a:cs typeface="Pinyin Adjust" panose="02000500000000000000" pitchFamily="2" charset="0"/>
              </a:rPr>
              <a:t>qiàn</a:t>
            </a:r>
          </a:p>
        </p:txBody>
      </p:sp>
      <p:sp>
        <p:nvSpPr>
          <p:cNvPr id="15" name="矩形 14"/>
          <p:cNvSpPr/>
          <p:nvPr/>
        </p:nvSpPr>
        <p:spPr>
          <a:xfrm>
            <a:off x="6662451" y="5280216"/>
            <a:ext cx="1027430" cy="5835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err="1">
                <a:ln>
                  <a:noFill/>
                </a:ln>
                <a:solidFill>
                  <a:srgbClr val="FF0000"/>
                </a:solidFill>
                <a:effectLst/>
                <a:uLnTx/>
                <a:uFillTx/>
                <a:latin typeface="Pinyin Adjust" panose="02000500000000000000" pitchFamily="2" charset="0"/>
                <a:ea typeface="宋体" panose="02010600030101010101" pitchFamily="2" charset="-122"/>
                <a:cs typeface="Pinyin Adjust" panose="02000500000000000000" pitchFamily="2" charset="0"/>
              </a:rPr>
              <a:t>jiáo</a:t>
            </a:r>
          </a:p>
        </p:txBody>
      </p:sp>
      <p:sp>
        <p:nvSpPr>
          <p:cNvPr id="27" name="矩形 26"/>
          <p:cNvSpPr>
            <a:spLocks noChangeArrowheads="1"/>
          </p:cNvSpPr>
          <p:nvPr/>
        </p:nvSpPr>
        <p:spPr bwMode="auto">
          <a:xfrm>
            <a:off x="10883549" y="5302250"/>
            <a:ext cx="6851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err="1">
                <a:solidFill>
                  <a:srgbClr val="FF0000"/>
                </a:solidFill>
                <a:latin typeface="Pinyin Adjust" panose="02000500000000000000" pitchFamily="2" charset="0"/>
                <a:ea typeface="华文楷体" panose="02010600040101010101" pitchFamily="2" charset="-122"/>
                <a:cs typeface="Pinyin Adjust" panose="02000500000000000000" pitchFamily="2" charset="0"/>
              </a:rPr>
              <a:t>gū</a:t>
            </a:r>
            <a:endParaRPr lang="en-US" altLang="zh-CN" sz="3200" b="1">
              <a:solidFill>
                <a:srgbClr val="FF0000"/>
              </a:solidFill>
              <a:latin typeface="Pinyin Adjust" panose="02000500000000000000" pitchFamily="2" charset="0"/>
              <a:ea typeface="华文楷体" panose="02010600040101010101" pitchFamily="2" charset="-122"/>
              <a:cs typeface="Pinyin Adjust" panose="02000500000000000000" pitchFamily="2" charset="0"/>
            </a:endParaRPr>
          </a:p>
        </p:txBody>
      </p:sp>
      <p:sp>
        <p:nvSpPr>
          <p:cNvPr id="5" name="椭圆 4"/>
          <p:cNvSpPr/>
          <p:nvPr/>
        </p:nvSpPr>
        <p:spPr>
          <a:xfrm>
            <a:off x="62865" y="5937885"/>
            <a:ext cx="765810" cy="76581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4" action="ppaction://hlinksldjump"/>
          </p:cNvPr>
          <p:cNvSpPr txBox="1"/>
          <p:nvPr/>
        </p:nvSpPr>
        <p:spPr>
          <a:xfrm>
            <a:off x="13970" y="6059805"/>
            <a:ext cx="945515" cy="521970"/>
          </a:xfrm>
          <a:prstGeom prst="rect">
            <a:avLst/>
          </a:prstGeom>
          <a:noFill/>
        </p:spPr>
        <p:txBody>
          <a:bodyPr wrap="square" rtlCol="0" anchor="t">
            <a:spAutoFit/>
          </a:bodyPr>
          <a:lstStyle/>
          <a:p>
            <a:r>
              <a:rPr lang="zh-CN" altLang="en-US" sz="28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ppt_x"/>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ppt_x"/>
                                          </p:val>
                                        </p:tav>
                                        <p:tav tm="100000">
                                          <p:val>
                                            <p:strVal val="#ppt_x"/>
                                          </p:val>
                                        </p:tav>
                                      </p:tavLst>
                                    </p:anim>
                                    <p:anim calcmode="lin" valueType="num">
                                      <p:cBhvr additive="base">
                                        <p:cTn id="7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down)">
                                      <p:cBhvr>
                                        <p:cTn id="79" dur="500"/>
                                        <p:tgtEl>
                                          <p:spTgt spid="3"/>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down)">
                                      <p:cBhvr>
                                        <p:cTn id="84" dur="500"/>
                                        <p:tgtEl>
                                          <p:spTgt spid="2"/>
                                        </p:tgtEl>
                                      </p:cBhvr>
                                    </p:animEffect>
                                  </p:childTnLst>
                                </p:cTn>
                              </p:par>
                            </p:childTnLst>
                          </p:cTn>
                        </p:par>
                      </p:childTnLst>
                    </p:cTn>
                  </p:par>
                  <p:par>
                    <p:cTn id="85" fill="hold" nodeType="clickPar">
                      <p:stCondLst>
                        <p:cond delay="indefinite"/>
                      </p:stCondLst>
                      <p:childTnLst>
                        <p:par>
                          <p:cTn id="86" fill="hold" nodeType="afterGroup">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ipe(down)">
                                      <p:cBhvr>
                                        <p:cTn id="89" dur="500"/>
                                        <p:tgtEl>
                                          <p:spTgt spid="4"/>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childTnLst>
                    </p:cTn>
                  </p:par>
                  <p:par>
                    <p:cTn id="95" fill="hold" nodeType="clickPar">
                      <p:stCondLst>
                        <p:cond delay="indefinite"/>
                      </p:stCondLst>
                      <p:childTnLst>
                        <p:par>
                          <p:cTn id="96" fill="hold" nodeType="afterGroup">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down)">
                                      <p:cBhvr>
                                        <p:cTn id="99" dur="500"/>
                                        <p:tgtEl>
                                          <p:spTgt spid="15"/>
                                        </p:tgtEl>
                                      </p:cBhvr>
                                    </p:animEffec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P spid="44" grpId="0"/>
      <p:bldP spid="3" grpId="0"/>
      <p:bldP spid="2" grpId="0"/>
      <p:bldP spid="4" grpId="0"/>
      <p:bldP spid="14" grpId="0"/>
      <p:bldP spid="15" grpId="0"/>
      <p:bldP spid="2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449325" y="929749"/>
            <a:ext cx="1402080" cy="583565"/>
          </a:xfrm>
          <a:prstGeom prst="rect">
            <a:avLst/>
          </a:prstGeom>
          <a:noFill/>
        </p:spPr>
        <p:txBody>
          <a:bodyPr wrap="none" rtlCol="0">
            <a:spAutoFit/>
          </a:bodyPr>
          <a:lstStyle/>
          <a:p>
            <a:r>
              <a:rPr lang="zh-CN" altLang="en-US" sz="3200" b="1" smtClean="0"/>
              <a:t>记词义</a:t>
            </a:r>
            <a:endParaRPr lang="zh-CN" altLang="en-US" sz="2800" b="1"/>
          </a:p>
        </p:txBody>
      </p:sp>
      <p:sp>
        <p:nvSpPr>
          <p:cNvPr id="2" name="文本框 1"/>
          <p:cNvSpPr txBox="1"/>
          <p:nvPr/>
        </p:nvSpPr>
        <p:spPr>
          <a:xfrm>
            <a:off x="3803015" y="928370"/>
            <a:ext cx="3578942" cy="583565"/>
          </a:xfrm>
          <a:prstGeom prst="rect">
            <a:avLst/>
          </a:prstGeom>
          <a:noFill/>
        </p:spPr>
        <p:txBody>
          <a:bodyPr wrap="square" rtlCol="0">
            <a:spAutoFit/>
          </a:bodyPr>
          <a:lstStyle/>
          <a:p>
            <a:pPr>
              <a:lnSpc>
                <a:spcPct val="100000"/>
              </a:lnSpc>
            </a:pPr>
            <a:r>
              <a:rPr lang="zh-CN" altLang="en-US" sz="3200" noProof="1" smtClean="0">
                <a:latin typeface="微软雅黑"/>
                <a:ea typeface="微软雅黑"/>
                <a:sym typeface="+mn-ea"/>
              </a:rPr>
              <a:t>弄脏。</a:t>
            </a:r>
            <a:endParaRPr sz="3200">
              <a:latin typeface="微软雅黑"/>
              <a:ea typeface="微软雅黑"/>
              <a:sym typeface="+mn-ea"/>
            </a:endParaRPr>
          </a:p>
        </p:txBody>
      </p:sp>
      <p:sp>
        <p:nvSpPr>
          <p:cNvPr id="3" name="文本框 2"/>
          <p:cNvSpPr txBox="1"/>
          <p:nvPr/>
        </p:nvSpPr>
        <p:spPr>
          <a:xfrm>
            <a:off x="3803015" y="3022600"/>
            <a:ext cx="8015605" cy="583565"/>
          </a:xfrm>
          <a:prstGeom prst="rect">
            <a:avLst/>
          </a:prstGeom>
          <a:noFill/>
        </p:spPr>
        <p:txBody>
          <a:bodyPr wrap="square" rtlCol="0">
            <a:spAutoFit/>
          </a:bodyPr>
          <a:lstStyle/>
          <a:p>
            <a:pPr lvl="0"/>
            <a:r>
              <a:rPr lang="zh-CN" altLang="en-US" sz="3200" noProof="1" smtClean="0">
                <a:latin typeface="微软雅黑"/>
                <a:ea typeface="微软雅黑"/>
                <a:sym typeface="+mn-ea"/>
              </a:rPr>
              <a:t>光荣地接受或承当。膺，承受、承当。</a:t>
            </a:r>
            <a:endParaRPr lang="zh-CN" altLang="zh-CN" sz="3200" noProof="1">
              <a:latin typeface="微软雅黑"/>
              <a:ea typeface="微软雅黑"/>
              <a:sym typeface="+mn-ea"/>
            </a:endParaRPr>
          </a:p>
        </p:txBody>
      </p:sp>
      <p:sp>
        <p:nvSpPr>
          <p:cNvPr id="4" name="文本框 3"/>
          <p:cNvSpPr txBox="1"/>
          <p:nvPr/>
        </p:nvSpPr>
        <p:spPr>
          <a:xfrm>
            <a:off x="3803015" y="4565015"/>
            <a:ext cx="8014970" cy="583565"/>
          </a:xfrm>
          <a:prstGeom prst="rect">
            <a:avLst/>
          </a:prstGeom>
          <a:noFill/>
        </p:spPr>
        <p:txBody>
          <a:bodyPr wrap="square" rtlCol="0">
            <a:spAutoFit/>
          </a:bodyPr>
          <a:lstStyle/>
          <a:p>
            <a:pPr>
              <a:lnSpc>
                <a:spcPct val="100000"/>
              </a:lnSpc>
            </a:pPr>
            <a:r>
              <a:rPr lang="zh-CN" altLang="en-US" sz="3200" noProof="1" smtClean="0">
                <a:latin typeface="微软雅黑"/>
                <a:ea typeface="微软雅黑"/>
                <a:sym typeface="+mn-ea"/>
              </a:rPr>
              <a:t>像坐在有针的毡子上一样，形容心神不宁。</a:t>
            </a:r>
            <a:endParaRPr lang="zh-CN" altLang="en-US" sz="3200" noProof="1">
              <a:latin typeface="微软雅黑"/>
              <a:ea typeface="微软雅黑"/>
              <a:sym typeface="+mn-ea"/>
            </a:endParaRPr>
          </a:p>
        </p:txBody>
      </p:sp>
      <p:sp>
        <p:nvSpPr>
          <p:cNvPr id="11" name="圆角矩形 10"/>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预习思考</a:t>
            </a:r>
          </a:p>
        </p:txBody>
      </p:sp>
      <p:sp>
        <p:nvSpPr>
          <p:cNvPr id="6" name="文本框 5"/>
          <p:cNvSpPr txBox="1"/>
          <p:nvPr/>
        </p:nvSpPr>
        <p:spPr>
          <a:xfrm>
            <a:off x="3803015" y="3793490"/>
            <a:ext cx="6467475" cy="583565"/>
          </a:xfrm>
          <a:prstGeom prst="rect">
            <a:avLst/>
          </a:prstGeom>
          <a:noFill/>
        </p:spPr>
        <p:txBody>
          <a:bodyPr wrap="square" rtlCol="0">
            <a:spAutoFit/>
          </a:bodyPr>
          <a:lstStyle/>
          <a:p>
            <a:pPr lvl="0" algn="l">
              <a:buClrTx/>
              <a:buSzTx/>
              <a:buFontTx/>
            </a:pPr>
            <a:r>
              <a:rPr lang="zh-CN" altLang="en-US" sz="3200" smtClean="0">
                <a:latin typeface="微软雅黑"/>
                <a:ea typeface="微软雅黑"/>
                <a:sym typeface="+mn-ea"/>
              </a:rPr>
              <a:t>过分地斟酌字句。</a:t>
            </a:r>
          </a:p>
        </p:txBody>
      </p:sp>
      <p:sp>
        <p:nvSpPr>
          <p:cNvPr id="7" name="文本框 6"/>
          <p:cNvSpPr txBox="1"/>
          <p:nvPr/>
        </p:nvSpPr>
        <p:spPr>
          <a:xfrm>
            <a:off x="3803015" y="5250815"/>
            <a:ext cx="7192297" cy="583565"/>
          </a:xfrm>
          <a:prstGeom prst="rect">
            <a:avLst/>
          </a:prstGeom>
          <a:noFill/>
        </p:spPr>
        <p:txBody>
          <a:bodyPr wrap="square" rtlCol="0">
            <a:spAutoFit/>
          </a:bodyPr>
          <a:lstStyle/>
          <a:p>
            <a:r>
              <a:rPr lang="zh-CN" altLang="en-US" sz="3200" noProof="1" smtClean="0">
                <a:latin typeface="微软雅黑"/>
                <a:ea typeface="微软雅黑"/>
                <a:sym typeface="+mn-ea"/>
              </a:rPr>
              <a:t>像芒和刺扎在背上一样，形容坐立不安。</a:t>
            </a:r>
            <a:endParaRPr lang="zh-CN" altLang="en-US" sz="3200" noProof="1">
              <a:latin typeface="微软雅黑"/>
              <a:ea typeface="微软雅黑"/>
              <a:sym typeface="+mn-ea"/>
            </a:endParaRPr>
          </a:p>
        </p:txBody>
      </p:sp>
      <p:sp>
        <p:nvSpPr>
          <p:cNvPr id="5" name="文本框 4"/>
          <p:cNvSpPr txBox="1"/>
          <p:nvPr/>
        </p:nvSpPr>
        <p:spPr>
          <a:xfrm>
            <a:off x="3803015" y="1572260"/>
            <a:ext cx="8016240" cy="583565"/>
          </a:xfrm>
          <a:prstGeom prst="rect">
            <a:avLst/>
          </a:prstGeom>
          <a:noFill/>
        </p:spPr>
        <p:txBody>
          <a:bodyPr wrap="square" rtlCol="0">
            <a:spAutoFit/>
          </a:bodyPr>
          <a:lstStyle/>
          <a:p>
            <a:r>
              <a:rPr lang="zh-CN" altLang="en-US" sz="3200" noProof="1" smtClean="0">
                <a:latin typeface="微软雅黑"/>
                <a:ea typeface="微软雅黑"/>
                <a:sym typeface="+mn-ea"/>
              </a:rPr>
              <a:t>临死前急促、断断续续地呼吸，文中指喘息。</a:t>
            </a:r>
            <a:endParaRPr lang="zh-CN" altLang="en-US" sz="3200" noProof="1">
              <a:latin typeface="微软雅黑"/>
              <a:ea typeface="微软雅黑"/>
              <a:sym typeface="+mn-ea"/>
            </a:endParaRPr>
          </a:p>
        </p:txBody>
      </p:sp>
      <p:sp>
        <p:nvSpPr>
          <p:cNvPr id="8" name="文本框 7"/>
          <p:cNvSpPr txBox="1"/>
          <p:nvPr/>
        </p:nvSpPr>
        <p:spPr>
          <a:xfrm>
            <a:off x="3803015" y="2286000"/>
            <a:ext cx="6027174" cy="583565"/>
          </a:xfrm>
          <a:prstGeom prst="rect">
            <a:avLst/>
          </a:prstGeom>
          <a:noFill/>
        </p:spPr>
        <p:txBody>
          <a:bodyPr wrap="square" rtlCol="0">
            <a:spAutoFit/>
          </a:bodyPr>
          <a:lstStyle/>
          <a:p>
            <a:pPr>
              <a:lnSpc>
                <a:spcPct val="100000"/>
              </a:lnSpc>
            </a:pPr>
            <a:r>
              <a:rPr lang="zh-CN" altLang="en-US" sz="3200" noProof="1" smtClean="0">
                <a:latin typeface="微软雅黑"/>
                <a:ea typeface="微软雅黑"/>
                <a:sym typeface="+mn-ea"/>
              </a:rPr>
              <a:t>用有趣的引人发笑的话开玩笑。</a:t>
            </a:r>
            <a:endParaRPr lang="zh-CN" altLang="en-US" sz="3200" noProof="1">
              <a:latin typeface="微软雅黑"/>
              <a:ea typeface="微软雅黑"/>
              <a:sym typeface="+mn-ea"/>
            </a:endParaRPr>
          </a:p>
        </p:txBody>
      </p:sp>
      <p:sp>
        <p:nvSpPr>
          <p:cNvPr id="13" name="文本框 12"/>
          <p:cNvSpPr txBox="1"/>
          <p:nvPr/>
        </p:nvSpPr>
        <p:spPr>
          <a:xfrm>
            <a:off x="2086610" y="928370"/>
            <a:ext cx="1005403" cy="584775"/>
          </a:xfrm>
          <a:prstGeom prst="rect">
            <a:avLst/>
          </a:prstGeom>
          <a:noFill/>
        </p:spPr>
        <p:txBody>
          <a:bodyPr wrap="none" rtlCol="0" anchor="t">
            <a:spAutoFit/>
          </a:bodyPr>
          <a:lstStyle/>
          <a:p>
            <a:r>
              <a:rPr lang="zh-CN" altLang="en-US" sz="3200" b="1" noProof="1" smtClean="0">
                <a:solidFill>
                  <a:srgbClr val="FF0000"/>
                </a:solidFill>
                <a:sym typeface="+mn-ea"/>
              </a:rPr>
              <a:t>腌臜</a:t>
            </a:r>
            <a:endParaRPr lang="zh-CN" altLang="en-US" sz="3200">
              <a:solidFill>
                <a:srgbClr val="FF0000"/>
              </a:solidFill>
              <a:latin typeface="微软雅黑"/>
              <a:ea typeface="微软雅黑"/>
              <a:sym typeface="+mn-ea"/>
            </a:endParaRPr>
          </a:p>
        </p:txBody>
      </p:sp>
      <p:sp>
        <p:nvSpPr>
          <p:cNvPr id="14" name="文本框 13"/>
          <p:cNvSpPr txBox="1"/>
          <p:nvPr/>
        </p:nvSpPr>
        <p:spPr>
          <a:xfrm>
            <a:off x="2086610" y="1572260"/>
            <a:ext cx="995680" cy="584775"/>
          </a:xfrm>
          <a:prstGeom prst="rect">
            <a:avLst/>
          </a:prstGeom>
          <a:noFill/>
        </p:spPr>
        <p:txBody>
          <a:bodyPr wrap="square" rtlCol="0" anchor="t">
            <a:spAutoFit/>
          </a:bodyPr>
          <a:lstStyle/>
          <a:p>
            <a:pPr lvl="0"/>
            <a:r>
              <a:rPr lang="zh-CN" altLang="en-US" sz="3200" b="1" noProof="1" smtClean="0">
                <a:solidFill>
                  <a:srgbClr val="FF0000"/>
                </a:solidFill>
                <a:sym typeface="+mn-ea"/>
              </a:rPr>
              <a:t>捯气</a:t>
            </a:r>
            <a:endParaRPr sz="3200">
              <a:solidFill>
                <a:srgbClr val="FF0000"/>
              </a:solidFill>
              <a:latin typeface="微软雅黑"/>
              <a:ea typeface="微软雅黑"/>
              <a:sym typeface="+mn-ea"/>
            </a:endParaRPr>
          </a:p>
        </p:txBody>
      </p:sp>
      <p:sp>
        <p:nvSpPr>
          <p:cNvPr id="15" name="文本框 14"/>
          <p:cNvSpPr txBox="1"/>
          <p:nvPr/>
        </p:nvSpPr>
        <p:spPr>
          <a:xfrm>
            <a:off x="2086610" y="2286000"/>
            <a:ext cx="1093470" cy="584775"/>
          </a:xfrm>
          <a:prstGeom prst="rect">
            <a:avLst/>
          </a:prstGeom>
          <a:noFill/>
        </p:spPr>
        <p:txBody>
          <a:bodyPr wrap="square" rtlCol="0" anchor="t">
            <a:spAutoFit/>
          </a:bodyPr>
          <a:lstStyle/>
          <a:p>
            <a:pPr lvl="0"/>
            <a:r>
              <a:rPr lang="zh-CN" altLang="en-US" sz="3200" b="1" noProof="1" smtClean="0">
                <a:solidFill>
                  <a:srgbClr val="FF0000"/>
                </a:solidFill>
                <a:effectLst/>
                <a:sym typeface="+mn-ea"/>
              </a:rPr>
              <a:t>戏谑</a:t>
            </a:r>
            <a:endParaRPr lang="zh-CN" altLang="en-US" sz="3200" b="1" noProof="1" smtClean="0">
              <a:solidFill>
                <a:srgbClr val="FF0000"/>
              </a:solidFill>
              <a:effectLst/>
              <a:latin typeface="微软雅黑"/>
              <a:ea typeface="微软雅黑"/>
              <a:sym typeface="+mn-ea"/>
            </a:endParaRPr>
          </a:p>
        </p:txBody>
      </p:sp>
      <p:sp>
        <p:nvSpPr>
          <p:cNvPr id="16" name="文本框 15"/>
          <p:cNvSpPr txBox="1"/>
          <p:nvPr/>
        </p:nvSpPr>
        <p:spPr>
          <a:xfrm>
            <a:off x="2086610" y="3022600"/>
            <a:ext cx="1182370" cy="584775"/>
          </a:xfrm>
          <a:prstGeom prst="rect">
            <a:avLst/>
          </a:prstGeom>
          <a:noFill/>
        </p:spPr>
        <p:txBody>
          <a:bodyPr wrap="square" rtlCol="0" anchor="t">
            <a:spAutoFit/>
          </a:bodyPr>
          <a:lstStyle/>
          <a:p>
            <a:pPr lvl="0"/>
            <a:r>
              <a:rPr lang="zh-CN" altLang="en-US" sz="3200" b="1" noProof="1" smtClean="0">
                <a:solidFill>
                  <a:srgbClr val="FF0000"/>
                </a:solidFill>
                <a:sym typeface="+mn-ea"/>
              </a:rPr>
              <a:t>荣膺</a:t>
            </a:r>
            <a:endParaRPr sz="3200">
              <a:solidFill>
                <a:srgbClr val="FF0000"/>
              </a:solidFill>
              <a:latin typeface="微软雅黑"/>
              <a:ea typeface="微软雅黑"/>
              <a:sym typeface="+mn-ea"/>
            </a:endParaRPr>
          </a:p>
        </p:txBody>
      </p:sp>
      <p:sp>
        <p:nvSpPr>
          <p:cNvPr id="17" name="文本框 16"/>
          <p:cNvSpPr txBox="1"/>
          <p:nvPr/>
        </p:nvSpPr>
        <p:spPr>
          <a:xfrm>
            <a:off x="1337945" y="3793490"/>
            <a:ext cx="1842135" cy="583565"/>
          </a:xfrm>
          <a:prstGeom prst="rect">
            <a:avLst/>
          </a:prstGeom>
          <a:noFill/>
        </p:spPr>
        <p:txBody>
          <a:bodyPr wrap="square" rtlCol="0" anchor="t">
            <a:spAutoFit/>
          </a:bodyPr>
          <a:lstStyle/>
          <a:p>
            <a:pPr lvl="0"/>
            <a:r>
              <a:rPr lang="zh-CN" altLang="en-US" sz="3200" b="1">
                <a:solidFill>
                  <a:srgbClr val="FF0000"/>
                </a:solidFill>
                <a:latin typeface="微软雅黑"/>
                <a:ea typeface="微软雅黑"/>
                <a:sym typeface="+mn-ea"/>
              </a:rPr>
              <a:t>咬文嚼字</a:t>
            </a:r>
          </a:p>
        </p:txBody>
      </p:sp>
      <p:sp>
        <p:nvSpPr>
          <p:cNvPr id="18" name="文本框 17"/>
          <p:cNvSpPr txBox="1"/>
          <p:nvPr/>
        </p:nvSpPr>
        <p:spPr>
          <a:xfrm>
            <a:off x="1338580" y="4565015"/>
            <a:ext cx="1841500" cy="583565"/>
          </a:xfrm>
          <a:prstGeom prst="rect">
            <a:avLst/>
          </a:prstGeom>
          <a:noFill/>
        </p:spPr>
        <p:txBody>
          <a:bodyPr wrap="square" rtlCol="0" anchor="t">
            <a:spAutoFit/>
          </a:bodyPr>
          <a:lstStyle/>
          <a:p>
            <a:pPr lvl="0" algn="r"/>
            <a:r>
              <a:rPr lang="zh-CN" altLang="en-US" sz="3200" b="1" noProof="1" smtClean="0">
                <a:solidFill>
                  <a:srgbClr val="FF0000"/>
                </a:solidFill>
                <a:sym typeface="+mn-ea"/>
              </a:rPr>
              <a:t>如坐针毡</a:t>
            </a:r>
            <a:endParaRPr sz="3200">
              <a:solidFill>
                <a:srgbClr val="FF0000"/>
              </a:solidFill>
              <a:latin typeface="微软雅黑"/>
              <a:ea typeface="微软雅黑"/>
              <a:sym typeface="+mn-ea"/>
            </a:endParaRPr>
          </a:p>
        </p:txBody>
      </p:sp>
      <p:sp>
        <p:nvSpPr>
          <p:cNvPr id="19" name="文本框 18"/>
          <p:cNvSpPr txBox="1"/>
          <p:nvPr/>
        </p:nvSpPr>
        <p:spPr>
          <a:xfrm>
            <a:off x="1338580" y="5252085"/>
            <a:ext cx="1963420" cy="583565"/>
          </a:xfrm>
          <a:prstGeom prst="rect">
            <a:avLst/>
          </a:prstGeom>
          <a:noFill/>
        </p:spPr>
        <p:txBody>
          <a:bodyPr wrap="square" rtlCol="0" anchor="t">
            <a:spAutoFit/>
          </a:bodyPr>
          <a:lstStyle/>
          <a:p>
            <a:r>
              <a:rPr lang="zh-CN" altLang="en-US" sz="3200" b="1" noProof="1" smtClean="0">
                <a:solidFill>
                  <a:srgbClr val="FF0000"/>
                </a:solidFill>
                <a:sym typeface="+mn-ea"/>
              </a:rPr>
              <a:t>芒刺在背</a:t>
            </a:r>
            <a:endParaRPr lang="zh-CN" altLang="en-US" sz="3200">
              <a:solidFill>
                <a:srgbClr val="FF0000"/>
              </a:solidFill>
              <a:latin typeface="微软雅黑"/>
              <a:ea typeface="微软雅黑"/>
              <a:sym typeface="+mn-ea"/>
            </a:endParaRPr>
          </a:p>
        </p:txBody>
      </p:sp>
      <p:sp>
        <p:nvSpPr>
          <p:cNvPr id="20" name="文本框 19"/>
          <p:cNvSpPr txBox="1"/>
          <p:nvPr/>
        </p:nvSpPr>
        <p:spPr>
          <a:xfrm>
            <a:off x="3803015" y="5836920"/>
            <a:ext cx="8113395" cy="583565"/>
          </a:xfrm>
          <a:prstGeom prst="rect">
            <a:avLst/>
          </a:prstGeom>
          <a:noFill/>
        </p:spPr>
        <p:txBody>
          <a:bodyPr wrap="square" rtlCol="0">
            <a:spAutoFit/>
          </a:bodyPr>
          <a:lstStyle/>
          <a:p>
            <a:pPr lvl="0" algn="l">
              <a:buClrTx/>
              <a:buSzTx/>
              <a:buFontTx/>
            </a:pPr>
            <a:r>
              <a:rPr lang="zh-CN" altLang="en-US" sz="3200" smtClean="0">
                <a:latin typeface="微软雅黑"/>
                <a:ea typeface="微软雅黑"/>
                <a:sym typeface="+mn-ea"/>
              </a:rPr>
              <a:t>形容完成整个工作的过程中不间断，不松懈。</a:t>
            </a:r>
          </a:p>
        </p:txBody>
      </p:sp>
      <p:sp>
        <p:nvSpPr>
          <p:cNvPr id="21" name="文本框 20"/>
          <p:cNvSpPr txBox="1"/>
          <p:nvPr/>
        </p:nvSpPr>
        <p:spPr>
          <a:xfrm>
            <a:off x="1338580" y="5836920"/>
            <a:ext cx="1963420" cy="583565"/>
          </a:xfrm>
          <a:prstGeom prst="rect">
            <a:avLst/>
          </a:prstGeom>
          <a:noFill/>
        </p:spPr>
        <p:txBody>
          <a:bodyPr wrap="square" rtlCol="0" anchor="t">
            <a:spAutoFit/>
          </a:bodyPr>
          <a:lstStyle/>
          <a:p>
            <a:r>
              <a:rPr lang="zh-CN" altLang="en-US" sz="3200" b="1" noProof="1" smtClean="0">
                <a:solidFill>
                  <a:srgbClr val="FF0000"/>
                </a:solidFill>
                <a:latin typeface="微软雅黑"/>
                <a:ea typeface="微软雅黑"/>
                <a:sym typeface="+mn-ea"/>
              </a:rPr>
              <a:t>一气呵成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ppt_y</p:attrName>
                                        </p:attrNameLst>
                                      </p:cBhvr>
                                      <p:tavLst>
                                        <p:tav tm="0">
                                          <p:val>
                                            <p:strVal val="#ppt_y+#ppt_h*1.125000"/>
                                          </p:val>
                                        </p:tav>
                                        <p:tav tm="100000">
                                          <p:val>
                                            <p:strVal val="#ppt_y"/>
                                          </p:val>
                                        </p:tav>
                                      </p:tavLst>
                                    </p:anim>
                                    <p:animEffect transition="in" filter="wipe(up)">
                                      <p:cBhvr>
                                        <p:cTn id="26" dur="500"/>
                                        <p:tgtEl>
                                          <p:spTgt spid="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p:tgtEl>
                                          <p:spTgt spid="4"/>
                                        </p:tgtEl>
                                        <p:attrNameLst>
                                          <p:attrName>ppt_y</p:attrName>
                                        </p:attrNameLst>
                                      </p:cBhvr>
                                      <p:tavLst>
                                        <p:tav tm="0">
                                          <p:val>
                                            <p:strVal val="#ppt_y+#ppt_h*1.125000"/>
                                          </p:val>
                                        </p:tav>
                                        <p:tav tm="100000">
                                          <p:val>
                                            <p:strVal val="#ppt_y"/>
                                          </p:val>
                                        </p:tav>
                                      </p:tavLst>
                                    </p:anim>
                                    <p:animEffect transition="in" filter="wipe(up)">
                                      <p:cBhvr>
                                        <p:cTn id="38" dur="500"/>
                                        <p:tgtEl>
                                          <p:spTgt spid="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p:tgtEl>
                                          <p:spTgt spid="7"/>
                                        </p:tgtEl>
                                        <p:attrNameLst>
                                          <p:attrName>ppt_y</p:attrName>
                                        </p:attrNameLst>
                                      </p:cBhvr>
                                      <p:tavLst>
                                        <p:tav tm="0">
                                          <p:val>
                                            <p:strVal val="#ppt_y+#ppt_h*1.125000"/>
                                          </p:val>
                                        </p:tav>
                                        <p:tav tm="100000">
                                          <p:val>
                                            <p:strVal val="#ppt_y"/>
                                          </p:val>
                                        </p:tav>
                                      </p:tavLst>
                                    </p:anim>
                                    <p:animEffect transition="in" filter="wipe(up)">
                                      <p:cBhvr>
                                        <p:cTn id="44" dur="500"/>
                                        <p:tgtEl>
                                          <p:spTgt spid="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ppt_y</p:attrName>
                                        </p:attrNameLst>
                                      </p:cBhvr>
                                      <p:tavLst>
                                        <p:tav tm="0">
                                          <p:val>
                                            <p:strVal val="#ppt_y+#ppt_h*1.125000"/>
                                          </p:val>
                                        </p:tav>
                                        <p:tav tm="100000">
                                          <p:val>
                                            <p:strVal val="#ppt_y"/>
                                          </p:val>
                                        </p:tav>
                                      </p:tavLst>
                                    </p:anim>
                                    <p:animEffect transition="in" filter="wipe(up)">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5" grpId="0"/>
      <p:bldP spid="8" grpId="0"/>
      <p:bldP spid="20" grpId="0"/>
    </p:bldLst>
  </p:timing>
</p:sld>
</file>

<file path=ppt/tags/tag1.xml><?xml version="1.0" encoding="utf-8"?>
<p:tagLst xmlns:p="http://schemas.openxmlformats.org/presentationml/2006/main">
  <p:tag name="MH" val="20150828150733"/>
  <p:tag name="MH_LIBRARY" val="GRAPHIC"/>
  <p:tag name="MH_ORDER" val="文本框 18"/>
</p:tagLst>
</file>

<file path=ppt/tags/tag10.xml><?xml version="1.0" encoding="utf-8"?>
<p:tagLst xmlns:p="http://schemas.openxmlformats.org/presentationml/2006/main">
  <p:tag name="MH" val="20150828150733"/>
  <p:tag name="MH_LIBRARY" val="GRAPHIC"/>
  <p:tag name="MH_ORDER" val="文本框 19"/>
</p:tagLst>
</file>

<file path=ppt/tags/tag11.xml><?xml version="1.0" encoding="utf-8"?>
<p:tagLst xmlns:p="http://schemas.openxmlformats.org/presentationml/2006/main">
  <p:tag name="MH" val="20150828150733"/>
  <p:tag name="MH_LIBRARY" val="GRAPHIC"/>
  <p:tag name="MH_ORDER" val="文本框 20"/>
</p:tagLst>
</file>

<file path=ppt/tags/tag12.xml><?xml version="1.0" encoding="utf-8"?>
<p:tagLst xmlns:p="http://schemas.openxmlformats.org/presentationml/2006/main">
  <p:tag name="MH" val="20150828150733"/>
  <p:tag name="MH_LIBRARY" val="GRAPHIC"/>
  <p:tag name="MH_ORDER" val="文本框 21"/>
</p:tagLst>
</file>

<file path=ppt/tags/tag13.xml><?xml version="1.0" encoding="utf-8"?>
<p:tagLst xmlns:p="http://schemas.openxmlformats.org/presentationml/2006/main">
  <p:tag name="MH" val="20150828150733"/>
  <p:tag name="MH_LIBRARY" val="GRAPHIC"/>
  <p:tag name="MH_ORDER" val="文本框 22"/>
</p:tagLst>
</file>

<file path=ppt/tags/tag14.xml><?xml version="1.0" encoding="utf-8"?>
<p:tagLst xmlns:p="http://schemas.openxmlformats.org/presentationml/2006/main">
  <p:tag name="MH" val="20150828150733"/>
  <p:tag name="MH_LIBRARY" val="GRAPHIC"/>
  <p:tag name="MH_ORDER" val="文本框 22"/>
</p:tagLst>
</file>

<file path=ppt/tags/tag15.xml><?xml version="1.0" encoding="utf-8"?>
<p:tagLst xmlns:p="http://schemas.openxmlformats.org/presentationml/2006/main">
  <p:tag name="MH" val="20150828150733"/>
  <p:tag name="MH_LIBRARY" val="GRAPHIC"/>
  <p:tag name="MH_ORDER" val="文本框 22"/>
</p:tagLst>
</file>

<file path=ppt/tags/tag16.xml><?xml version="1.0" encoding="utf-8"?>
<p:tagLst xmlns:p="http://schemas.openxmlformats.org/presentationml/2006/main">
  <p:tag name="MH" val="20150828150733"/>
  <p:tag name="MH_LIBRARY" val="GRAPHIC"/>
  <p:tag name="MH_ORDER" val="文本框 22"/>
</p:tagLst>
</file>

<file path=ppt/tags/tag17.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MH" val="20150828150733"/>
  <p:tag name="MH_LIBRARY" val="GRAPHIC"/>
  <p:tag name="MH_ORDER" val="文本框 19"/>
</p:tagLst>
</file>

<file path=ppt/tags/tag3.xml><?xml version="1.0" encoding="utf-8"?>
<p:tagLst xmlns:p="http://schemas.openxmlformats.org/presentationml/2006/main">
  <p:tag name="MH" val="20150828150733"/>
  <p:tag name="MH_LIBRARY" val="GRAPHIC"/>
  <p:tag name="MH_ORDER" val="文本框 20"/>
</p:tagLst>
</file>

<file path=ppt/tags/tag4.xml><?xml version="1.0" encoding="utf-8"?>
<p:tagLst xmlns:p="http://schemas.openxmlformats.org/presentationml/2006/main">
  <p:tag name="MH" val="20150828150733"/>
  <p:tag name="MH_LIBRARY" val="GRAPHIC"/>
  <p:tag name="MH_ORDER" val="文本框 21"/>
</p:tagLst>
</file>

<file path=ppt/tags/tag5.xml><?xml version="1.0" encoding="utf-8"?>
<p:tagLst xmlns:p="http://schemas.openxmlformats.org/presentationml/2006/main">
  <p:tag name="MH" val="20150828150733"/>
  <p:tag name="MH_LIBRARY" val="GRAPHIC"/>
  <p:tag name="MH_ORDER" val="文本框 22"/>
</p:tagLst>
</file>

<file path=ppt/tags/tag6.xml><?xml version="1.0" encoding="utf-8"?>
<p:tagLst xmlns:p="http://schemas.openxmlformats.org/presentationml/2006/main">
  <p:tag name="MH" val="20150828150733"/>
  <p:tag name="MH_LIBRARY" val="GRAPHIC"/>
  <p:tag name="MH_ORDER" val="文本框 22"/>
</p:tagLst>
</file>

<file path=ppt/tags/tag7.xml><?xml version="1.0" encoding="utf-8"?>
<p:tagLst xmlns:p="http://schemas.openxmlformats.org/presentationml/2006/main">
  <p:tag name="MH" val="20150828150733"/>
  <p:tag name="MH_LIBRARY" val="GRAPHIC"/>
  <p:tag name="MH_ORDER" val="文本框 22"/>
</p:tagLst>
</file>

<file path=ppt/tags/tag8.xml><?xml version="1.0" encoding="utf-8"?>
<p:tagLst xmlns:p="http://schemas.openxmlformats.org/presentationml/2006/main">
  <p:tag name="MH" val="20150828150733"/>
  <p:tag name="MH_LIBRARY" val="GRAPHIC"/>
  <p:tag name="MH_ORDER" val="文本框 22"/>
</p:tagLst>
</file>

<file path=ppt/tags/tag9.xml><?xml version="1.0" encoding="utf-8"?>
<p:tagLst xmlns:p="http://schemas.openxmlformats.org/presentationml/2006/main">
  <p:tag name="MH" val="20150828150733"/>
  <p:tag name="MH_LIBRARY" val="GRAPHIC"/>
  <p:tag name="MH_ORDER" val="文本框 18"/>
</p:tagLst>
</file>

<file path=ppt/theme/theme1.xml><?xml version="1.0" encoding="utf-8"?>
<a:theme xmlns:r="http://schemas.openxmlformats.org/officeDocument/2006/relationships" xmlns:a="http://schemas.openxmlformats.org/drawingml/2006/main" name="1_Office 主题">
  <a:themeElements>
    <a:clrScheme name="自定义 1">
      <a:dk1>
        <a:sysClr val="windowText" lastClr="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380</Paragraphs>
  <Slides>65</Slides>
  <Notes>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65</vt:i4>
      </vt:variant>
    </vt:vector>
  </HeadingPairs>
  <TitlesOfParts>
    <vt:vector baseType="lpstr" size="77">
      <vt:lpstr>Arial</vt:lpstr>
      <vt:lpstr>微软雅黑</vt:lpstr>
      <vt:lpstr>Calibri Light</vt:lpstr>
      <vt:lpstr>Calibri</vt:lpstr>
      <vt:lpstr>楷体</vt:lpstr>
      <vt:lpstr>幼圆</vt:lpstr>
      <vt:lpstr>Times New Roman</vt:lpstr>
      <vt:lpstr>宋体</vt:lpstr>
      <vt:lpstr>Pinyin Adjust</vt:lpstr>
      <vt:lpstr>华文楷体</vt:lpstr>
      <vt:lpstr>Wingdings</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2021-02-21T14:38:30.780</cp:lastPrinted>
  <dcterms:created xsi:type="dcterms:W3CDTF">2021-02-21T14:38:30Z</dcterms:created>
  <dcterms:modified xsi:type="dcterms:W3CDTF">2021-02-21T06:38:32Z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