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heme/theme2.xml" ContentType="application/vnd.openxmlformats-officedocument.them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notesSlides/notesSlide1.xml" ContentType="application/vnd.openxmlformats-officedocument.presentationml.notesSlide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notesSlides/notesSlide2.xml" ContentType="application/vnd.openxmlformats-officedocument.presentationml.notesSlide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notesSlides/notesSlide3.xml" ContentType="application/vnd.openxmlformats-officedocument.presentationml.notesSlide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notesSlides/notesSlide4.xml" ContentType="application/vnd.openxmlformats-officedocument.presentationml.notesSlide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notesSlides/notesSlide5.xml" ContentType="application/vnd.openxmlformats-officedocument.presentationml.notesSlide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notesSlides/notesSlide6.xml" ContentType="application/vnd.openxmlformats-officedocument.presentationml.notesSlide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notesSlides/notesSlide7.xml" ContentType="application/vnd.openxmlformats-officedocument.presentationml.notesSlide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notesSlides/notesSlide8.xml" ContentType="application/vnd.openxmlformats-officedocument.presentationml.notesSlide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notesSlides/notesSlide9.xml" ContentType="application/vnd.openxmlformats-officedocument.presentationml.notesSlide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7"/>
  </p:notesMasterIdLst>
  <p:sldIdLst>
    <p:sldId id="491" r:id="rId2"/>
    <p:sldId id="484" r:id="rId3"/>
    <p:sldId id="269" r:id="rId4"/>
    <p:sldId id="651" r:id="rId5"/>
    <p:sldId id="257" r:id="rId6"/>
    <p:sldId id="268" r:id="rId7"/>
    <p:sldId id="263" r:id="rId8"/>
    <p:sldId id="490" r:id="rId9"/>
    <p:sldId id="493" r:id="rId10"/>
    <p:sldId id="494" r:id="rId11"/>
    <p:sldId id="387" r:id="rId12"/>
    <p:sldId id="389" r:id="rId13"/>
    <p:sldId id="495" r:id="rId14"/>
    <p:sldId id="496" r:id="rId15"/>
    <p:sldId id="497" r:id="rId16"/>
    <p:sldId id="498" r:id="rId17"/>
    <p:sldId id="499" r:id="rId18"/>
    <p:sldId id="500" r:id="rId19"/>
    <p:sldId id="503" r:id="rId20"/>
    <p:sldId id="504" r:id="rId21"/>
    <p:sldId id="557" r:id="rId22"/>
    <p:sldId id="505" r:id="rId23"/>
    <p:sldId id="545" r:id="rId24"/>
    <p:sldId id="546" r:id="rId25"/>
    <p:sldId id="561" r:id="rId26"/>
    <p:sldId id="550" r:id="rId27"/>
    <p:sldId id="565" r:id="rId28"/>
    <p:sldId id="552" r:id="rId29"/>
    <p:sldId id="553" r:id="rId30"/>
    <p:sldId id="555" r:id="rId31"/>
    <p:sldId id="560" r:id="rId32"/>
    <p:sldId id="554" r:id="rId33"/>
    <p:sldId id="563" r:id="rId34"/>
    <p:sldId id="564" r:id="rId35"/>
    <p:sldId id="388" r:id="rId36"/>
    <p:sldId id="377" r:id="rId37"/>
    <p:sldId id="390" r:id="rId38"/>
    <p:sldId id="569" r:id="rId39"/>
    <p:sldId id="571" r:id="rId40"/>
    <p:sldId id="483" r:id="rId41"/>
    <p:sldId id="574" r:id="rId42"/>
    <p:sldId id="566" r:id="rId43"/>
    <p:sldId id="568" r:id="rId44"/>
    <p:sldId id="395" r:id="rId45"/>
    <p:sldId id="398" r:id="rId46"/>
    <p:sldId id="414" r:id="rId47"/>
    <p:sldId id="397" r:id="rId48"/>
    <p:sldId id="270" r:id="rId49"/>
    <p:sldId id="400" r:id="rId50"/>
    <p:sldId id="454" r:id="rId51"/>
    <p:sldId id="403" r:id="rId52"/>
    <p:sldId id="573" r:id="rId53"/>
    <p:sldId id="426" r:id="rId54"/>
    <p:sldId id="480" r:id="rId55"/>
    <p:sldId id="650" r:id="rId56"/>
  </p:sldIdLst>
  <p:sldSz cx="12192000" cy="6858000"/>
  <p:notesSz cx="6858000" cy="9144000"/>
  <p:custDataLst>
    <p:tags r:id="rId5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3309" autoAdjust="0"/>
    <p:restoredTop sz="93911" autoAdjust="0"/>
  </p:normalViewPr>
  <p:slideViewPr>
    <p:cSldViewPr snapToGrid="0">
      <p:cViewPr varScale="1">
        <p:scale>
          <a:sx n="74" d="100"/>
          <a:sy n="74" d="100"/>
        </p:scale>
        <p:origin x="96" y="1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gs" Target="tags/tag1.xml"/><Relationship Id="rId5" Type="http://schemas.openxmlformats.org/officeDocument/2006/relationships/slide" Target="slides/slide4.xml"/><Relationship Id="rId61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commentAuthors" Target="commentAuthor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7" Type="http://schemas.openxmlformats.org/officeDocument/2006/relationships/tags" Target="../tags/tag26.xml"/><Relationship Id="rId2" Type="http://schemas.openxmlformats.org/officeDocument/2006/relationships/tags" Target="../tags/tag21.xml"/><Relationship Id="rId1" Type="http://schemas.openxmlformats.org/officeDocument/2006/relationships/theme" Target="../theme/theme2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23F40D-31F4-4229-BAB1-2F04E78409DE}" type="datetimeFigureOut">
              <a:rPr lang="zh-CN" altLang="en-US" smtClean="0"/>
              <a:t>2022/8/3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42F12D-2036-4597-ABBD-8605896479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9437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notesMaster" Target="../notesMasters/notesMaster1.xml"/><Relationship Id="rId2" Type="http://schemas.openxmlformats.org/officeDocument/2006/relationships/tags" Target="../tags/tag172.xml"/><Relationship Id="rId1" Type="http://schemas.openxmlformats.org/officeDocument/2006/relationships/tags" Target="../tags/tag171.xml"/><Relationship Id="rId4" Type="http://schemas.openxmlformats.org/officeDocument/2006/relationships/slide" Target="../slides/slide33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81745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3245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56498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2663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6422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46015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0879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1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0316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13247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10.xml"/><Relationship Id="rId7" Type="http://schemas.openxmlformats.org/officeDocument/2006/relationships/image" Target="../media/image4.pn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3.png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image" Target="../media/image3.png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9213" y="143635"/>
            <a:ext cx="1617823" cy="844507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4" name="图片 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7">
            <a:alphaModFix amt="90000"/>
          </a:blip>
          <a:srcRect l="8222"/>
          <a:stretch>
            <a:fillRect/>
          </a:stretch>
        </p:blipFill>
        <p:spPr>
          <a:xfrm>
            <a:off x="5931756" y="-2969"/>
            <a:ext cx="6260244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8">
            <a:alphaModFix amt="90000"/>
          </a:blip>
          <a:srcRect r="8222"/>
          <a:stretch>
            <a:fillRect/>
          </a:stretch>
        </p:blipFill>
        <p:spPr>
          <a:xfrm>
            <a:off x="-166192" y="-2969"/>
            <a:ext cx="6097948" cy="6858000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: 圆角 15"/>
          <p:cNvSpPr/>
          <p:nvPr userDrawn="1">
            <p:custDataLst>
              <p:tags r:id="rId1"/>
            </p:custDataLst>
          </p:nvPr>
        </p:nvSpPr>
        <p:spPr>
          <a:xfrm>
            <a:off x="417689" y="361244"/>
            <a:ext cx="11390489" cy="6152445"/>
          </a:xfrm>
          <a:prstGeom prst="roundRect">
            <a:avLst>
              <a:gd name="adj" fmla="val 8227"/>
            </a:avLst>
          </a:prstGeom>
          <a:solidFill>
            <a:schemeClr val="bg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9213" y="143635"/>
            <a:ext cx="1617823" cy="844507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3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文本框 4"/>
          <p:cNvSpPr txBox="1"/>
          <p:nvPr userDrawn="1">
            <p:custDataLst>
              <p:tags r:id="rId4"/>
            </p:custDataLst>
          </p:nvPr>
        </p:nvSpPr>
        <p:spPr>
          <a:xfrm>
            <a:off x="1083191" y="284543"/>
            <a:ext cx="2058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>
                <a:latin typeface="隶书" panose="02010509060101010101" pitchFamily="49" charset="-122"/>
                <a:ea typeface="隶书" panose="02010509060101010101" pitchFamily="49" charset="-122"/>
              </a:rPr>
              <a:t>研读文本</a:t>
            </a: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EA71E174-BBE0-4AEB-AB92-B18FF2E68070}" type="datetimeFigureOut">
              <a:rPr lang="zh-CN" altLang="en-US" smtClean="0"/>
              <a:t>2022/8/3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EBAF1FE0-AEC5-4505-B090-AF58AB6A7D9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ags" Target="../tags/tag5.xml"/><Relationship Id="rId13" Type="http://schemas.openxmlformats.org/officeDocument/2006/relationships/image" Target="file:///D:\qq&#25991;&#20214;\712321467\Image\C2C\Image2\%7b75232B38-A165-1FB7-499C-2E1C792CACB5%7d.png" TargetMode="External"/><Relationship Id="rId3" Type="http://schemas.openxmlformats.org/officeDocument/2006/relationships/slideLayout" Target="../slideLayouts/slideLayout3.xml"/><Relationship Id="rId7" Type="http://schemas.openxmlformats.org/officeDocument/2006/relationships/tags" Target="../tags/tag4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ags" Target="../tags/tag3.xml"/><Relationship Id="rId11" Type="http://schemas.openxmlformats.org/officeDocument/2006/relationships/image" Target="../media/image1.jpeg"/><Relationship Id="rId5" Type="http://schemas.openxmlformats.org/officeDocument/2006/relationships/tags" Target="../tags/tag2.xml"/><Relationship Id="rId10" Type="http://schemas.openxmlformats.org/officeDocument/2006/relationships/tags" Target="../tags/tag7.xml"/><Relationship Id="rId4" Type="http://schemas.openxmlformats.org/officeDocument/2006/relationships/theme" Target="../theme/theme1.xml"/><Relationship Id="rId9" Type="http://schemas.openxmlformats.org/officeDocument/2006/relationships/tags" Target="../tags/tag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alphaModFix amt="80000"/>
            <a:lum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6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7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71E174-BBE0-4AEB-AB92-B18FF2E68070}" type="datetimeFigureOut">
              <a:rPr lang="zh-CN" altLang="en-US" smtClean="0"/>
              <a:t>2022/8/3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8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9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AF1FE0-AEC5-4505-B090-AF58AB6A7D96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2" r:link="rId1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78.xml"/><Relationship Id="rId7" Type="http://schemas.openxmlformats.org/officeDocument/2006/relationships/image" Target="../media/image15.png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6" Type="http://schemas.openxmlformats.org/officeDocument/2006/relationships/image" Target="../media/image16.png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86.xml"/><Relationship Id="rId3" Type="http://schemas.openxmlformats.org/officeDocument/2006/relationships/tags" Target="../tags/tag81.xml"/><Relationship Id="rId7" Type="http://schemas.openxmlformats.org/officeDocument/2006/relationships/tags" Target="../tags/tag85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6" Type="http://schemas.openxmlformats.org/officeDocument/2006/relationships/tags" Target="../tags/tag84.xml"/><Relationship Id="rId5" Type="http://schemas.openxmlformats.org/officeDocument/2006/relationships/tags" Target="../tags/tag83.xml"/><Relationship Id="rId10" Type="http://schemas.openxmlformats.org/officeDocument/2006/relationships/image" Target="../media/image15.png"/><Relationship Id="rId4" Type="http://schemas.openxmlformats.org/officeDocument/2006/relationships/tags" Target="../tags/tag82.xml"/><Relationship Id="rId9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89.xml"/><Relationship Id="rId2" Type="http://schemas.openxmlformats.org/officeDocument/2006/relationships/tags" Target="../tags/tag88.xml"/><Relationship Id="rId1" Type="http://schemas.openxmlformats.org/officeDocument/2006/relationships/tags" Target="../tags/tag87.xml"/><Relationship Id="rId5" Type="http://schemas.openxmlformats.org/officeDocument/2006/relationships/image" Target="../media/image17.png"/><Relationship Id="rId4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93.xml"/><Relationship Id="rId7" Type="http://schemas.openxmlformats.org/officeDocument/2006/relationships/image" Target="../media/image15.png"/><Relationship Id="rId2" Type="http://schemas.openxmlformats.org/officeDocument/2006/relationships/tags" Target="../tags/tag92.xml"/><Relationship Id="rId1" Type="http://schemas.openxmlformats.org/officeDocument/2006/relationships/tags" Target="../tags/tag91.xml"/><Relationship Id="rId6" Type="http://schemas.openxmlformats.org/officeDocument/2006/relationships/image" Target="../media/image16.png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101.xml"/><Relationship Id="rId3" Type="http://schemas.openxmlformats.org/officeDocument/2006/relationships/tags" Target="../tags/tag96.xml"/><Relationship Id="rId7" Type="http://schemas.openxmlformats.org/officeDocument/2006/relationships/tags" Target="../tags/tag100.xml"/><Relationship Id="rId2" Type="http://schemas.openxmlformats.org/officeDocument/2006/relationships/tags" Target="../tags/tag95.xml"/><Relationship Id="rId1" Type="http://schemas.openxmlformats.org/officeDocument/2006/relationships/tags" Target="../tags/tag94.xml"/><Relationship Id="rId6" Type="http://schemas.openxmlformats.org/officeDocument/2006/relationships/tags" Target="../tags/tag99.xml"/><Relationship Id="rId5" Type="http://schemas.openxmlformats.org/officeDocument/2006/relationships/tags" Target="../tags/tag98.xml"/><Relationship Id="rId10" Type="http://schemas.openxmlformats.org/officeDocument/2006/relationships/image" Target="../media/image15.png"/><Relationship Id="rId4" Type="http://schemas.openxmlformats.org/officeDocument/2006/relationships/tags" Target="../tags/tag97.xml"/><Relationship Id="rId9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104.xml"/><Relationship Id="rId7" Type="http://schemas.openxmlformats.org/officeDocument/2006/relationships/image" Target="../media/image16.png"/><Relationship Id="rId2" Type="http://schemas.openxmlformats.org/officeDocument/2006/relationships/tags" Target="../tags/tag103.xml"/><Relationship Id="rId1" Type="http://schemas.openxmlformats.org/officeDocument/2006/relationships/tags" Target="../tags/tag102.xml"/><Relationship Id="rId6" Type="http://schemas.openxmlformats.org/officeDocument/2006/relationships/image" Target="../media/image18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05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tags" Target="../tags/tag108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07.xml"/><Relationship Id="rId1" Type="http://schemas.openxmlformats.org/officeDocument/2006/relationships/tags" Target="../tags/tag106.xml"/><Relationship Id="rId6" Type="http://schemas.openxmlformats.org/officeDocument/2006/relationships/tags" Target="../tags/tag111.xml"/><Relationship Id="rId5" Type="http://schemas.openxmlformats.org/officeDocument/2006/relationships/tags" Target="../tags/tag110.xml"/><Relationship Id="rId4" Type="http://schemas.openxmlformats.org/officeDocument/2006/relationships/tags" Target="../tags/tag10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114.xml"/><Relationship Id="rId2" Type="http://schemas.openxmlformats.org/officeDocument/2006/relationships/tags" Target="../tags/tag113.xml"/><Relationship Id="rId1" Type="http://schemas.openxmlformats.org/officeDocument/2006/relationships/tags" Target="../tags/tag112.xml"/><Relationship Id="rId5" Type="http://schemas.openxmlformats.org/officeDocument/2006/relationships/image" Target="../media/image18.png"/><Relationship Id="rId4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122.xml"/><Relationship Id="rId3" Type="http://schemas.openxmlformats.org/officeDocument/2006/relationships/tags" Target="../tags/tag117.xml"/><Relationship Id="rId7" Type="http://schemas.openxmlformats.org/officeDocument/2006/relationships/tags" Target="../tags/tag121.xml"/><Relationship Id="rId2" Type="http://schemas.openxmlformats.org/officeDocument/2006/relationships/tags" Target="../tags/tag116.xml"/><Relationship Id="rId1" Type="http://schemas.openxmlformats.org/officeDocument/2006/relationships/tags" Target="../tags/tag115.xml"/><Relationship Id="rId6" Type="http://schemas.openxmlformats.org/officeDocument/2006/relationships/tags" Target="../tags/tag120.xml"/><Relationship Id="rId5" Type="http://schemas.openxmlformats.org/officeDocument/2006/relationships/tags" Target="../tags/tag119.xml"/><Relationship Id="rId10" Type="http://schemas.openxmlformats.org/officeDocument/2006/relationships/image" Target="../media/image15.png"/><Relationship Id="rId4" Type="http://schemas.openxmlformats.org/officeDocument/2006/relationships/tags" Target="../tags/tag118.xml"/><Relationship Id="rId9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37.xml"/><Relationship Id="rId13" Type="http://schemas.openxmlformats.org/officeDocument/2006/relationships/image" Target="../media/image4.png"/><Relationship Id="rId3" Type="http://schemas.openxmlformats.org/officeDocument/2006/relationships/tags" Target="../tags/tag32.xml"/><Relationship Id="rId7" Type="http://schemas.openxmlformats.org/officeDocument/2006/relationships/tags" Target="../tags/tag36.xml"/><Relationship Id="rId12" Type="http://schemas.openxmlformats.org/officeDocument/2006/relationships/image" Target="../media/image5.png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tags" Target="../tags/tag35.xml"/><Relationship Id="rId11" Type="http://schemas.openxmlformats.org/officeDocument/2006/relationships/slideLayout" Target="../slideLayouts/slideLayout3.xml"/><Relationship Id="rId5" Type="http://schemas.openxmlformats.org/officeDocument/2006/relationships/tags" Target="../tags/tag34.xml"/><Relationship Id="rId15" Type="http://schemas.openxmlformats.org/officeDocument/2006/relationships/image" Target="../media/image8.jpeg"/><Relationship Id="rId10" Type="http://schemas.openxmlformats.org/officeDocument/2006/relationships/tags" Target="../tags/tag39.xml"/><Relationship Id="rId4" Type="http://schemas.openxmlformats.org/officeDocument/2006/relationships/tags" Target="../tags/tag33.xml"/><Relationship Id="rId9" Type="http://schemas.openxmlformats.org/officeDocument/2006/relationships/tags" Target="../tags/tag38.xml"/><Relationship Id="rId1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125.xml"/><Relationship Id="rId2" Type="http://schemas.openxmlformats.org/officeDocument/2006/relationships/tags" Target="../tags/tag124.xml"/><Relationship Id="rId1" Type="http://schemas.openxmlformats.org/officeDocument/2006/relationships/tags" Target="../tags/tag123.xml"/><Relationship Id="rId5" Type="http://schemas.openxmlformats.org/officeDocument/2006/relationships/image" Target="../media/image18.png"/><Relationship Id="rId4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7.xml"/><Relationship Id="rId1" Type="http://schemas.openxmlformats.org/officeDocument/2006/relationships/tags" Target="../tags/tag126.xml"/><Relationship Id="rId6" Type="http://schemas.openxmlformats.org/officeDocument/2006/relationships/image" Target="../media/image12.png"/><Relationship Id="rId5" Type="http://schemas.microsoft.com/office/2007/relationships/hdphoto" Target="../media/hdphoto1.wdp"/><Relationship Id="rId4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130.xml"/><Relationship Id="rId7" Type="http://schemas.openxmlformats.org/officeDocument/2006/relationships/image" Target="../media/image15.png"/><Relationship Id="rId2" Type="http://schemas.openxmlformats.org/officeDocument/2006/relationships/tags" Target="../tags/tag129.xml"/><Relationship Id="rId1" Type="http://schemas.openxmlformats.org/officeDocument/2006/relationships/tags" Target="../tags/tag128.xml"/><Relationship Id="rId6" Type="http://schemas.openxmlformats.org/officeDocument/2006/relationships/image" Target="../media/image16.png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138.xml"/><Relationship Id="rId3" Type="http://schemas.openxmlformats.org/officeDocument/2006/relationships/tags" Target="../tags/tag133.xml"/><Relationship Id="rId7" Type="http://schemas.openxmlformats.org/officeDocument/2006/relationships/tags" Target="../tags/tag137.xml"/><Relationship Id="rId2" Type="http://schemas.openxmlformats.org/officeDocument/2006/relationships/tags" Target="../tags/tag132.xml"/><Relationship Id="rId1" Type="http://schemas.openxmlformats.org/officeDocument/2006/relationships/tags" Target="../tags/tag131.xml"/><Relationship Id="rId6" Type="http://schemas.openxmlformats.org/officeDocument/2006/relationships/tags" Target="../tags/tag136.xml"/><Relationship Id="rId5" Type="http://schemas.openxmlformats.org/officeDocument/2006/relationships/tags" Target="../tags/tag135.xml"/><Relationship Id="rId10" Type="http://schemas.openxmlformats.org/officeDocument/2006/relationships/image" Target="../media/image15.png"/><Relationship Id="rId4" Type="http://schemas.openxmlformats.org/officeDocument/2006/relationships/tags" Target="../tags/tag134.xml"/><Relationship Id="rId9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41.xml"/><Relationship Id="rId1" Type="http://schemas.openxmlformats.org/officeDocument/2006/relationships/tags" Target="../tags/tag140.xml"/><Relationship Id="rId4" Type="http://schemas.openxmlformats.org/officeDocument/2006/relationships/image" Target="../media/image1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44.xml"/><Relationship Id="rId1" Type="http://schemas.openxmlformats.org/officeDocument/2006/relationships/tags" Target="../tags/tag143.xml"/><Relationship Id="rId6" Type="http://schemas.openxmlformats.org/officeDocument/2006/relationships/image" Target="../media/image12.png"/><Relationship Id="rId5" Type="http://schemas.microsoft.com/office/2007/relationships/hdphoto" Target="../media/hdphoto1.wdp"/><Relationship Id="rId4" Type="http://schemas.openxmlformats.org/officeDocument/2006/relationships/image" Target="../media/image1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tags" Target="../tags/tag147.xml"/><Relationship Id="rId7" Type="http://schemas.openxmlformats.org/officeDocument/2006/relationships/image" Target="../media/image15.png"/><Relationship Id="rId2" Type="http://schemas.openxmlformats.org/officeDocument/2006/relationships/tags" Target="../tags/tag146.xml"/><Relationship Id="rId1" Type="http://schemas.openxmlformats.org/officeDocument/2006/relationships/tags" Target="../tags/tag145.xml"/><Relationship Id="rId6" Type="http://schemas.openxmlformats.org/officeDocument/2006/relationships/image" Target="../media/image16.png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150.xml"/><Relationship Id="rId7" Type="http://schemas.openxmlformats.org/officeDocument/2006/relationships/image" Target="../media/image15.png"/><Relationship Id="rId2" Type="http://schemas.openxmlformats.org/officeDocument/2006/relationships/tags" Target="../tags/tag149.xml"/><Relationship Id="rId1" Type="http://schemas.openxmlformats.org/officeDocument/2006/relationships/tags" Target="../tags/tag148.xml"/><Relationship Id="rId6" Type="http://schemas.openxmlformats.org/officeDocument/2006/relationships/image" Target="../media/image16.png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47.xml"/><Relationship Id="rId13" Type="http://schemas.openxmlformats.org/officeDocument/2006/relationships/tags" Target="../tags/tag52.xml"/><Relationship Id="rId3" Type="http://schemas.openxmlformats.org/officeDocument/2006/relationships/tags" Target="../tags/tag42.xml"/><Relationship Id="rId7" Type="http://schemas.openxmlformats.org/officeDocument/2006/relationships/tags" Target="../tags/tag46.xml"/><Relationship Id="rId12" Type="http://schemas.openxmlformats.org/officeDocument/2006/relationships/tags" Target="../tags/tag51.xml"/><Relationship Id="rId2" Type="http://schemas.openxmlformats.org/officeDocument/2006/relationships/tags" Target="../tags/tag41.xml"/><Relationship Id="rId16" Type="http://schemas.openxmlformats.org/officeDocument/2006/relationships/image" Target="../media/image10.png"/><Relationship Id="rId1" Type="http://schemas.openxmlformats.org/officeDocument/2006/relationships/tags" Target="../tags/tag40.xml"/><Relationship Id="rId6" Type="http://schemas.openxmlformats.org/officeDocument/2006/relationships/tags" Target="../tags/tag45.xml"/><Relationship Id="rId11" Type="http://schemas.openxmlformats.org/officeDocument/2006/relationships/tags" Target="../tags/tag50.xml"/><Relationship Id="rId5" Type="http://schemas.openxmlformats.org/officeDocument/2006/relationships/tags" Target="../tags/tag44.xml"/><Relationship Id="rId15" Type="http://schemas.openxmlformats.org/officeDocument/2006/relationships/image" Target="../media/image9.png"/><Relationship Id="rId10" Type="http://schemas.openxmlformats.org/officeDocument/2006/relationships/tags" Target="../tags/tag49.xml"/><Relationship Id="rId4" Type="http://schemas.openxmlformats.org/officeDocument/2006/relationships/tags" Target="../tags/tag43.xml"/><Relationship Id="rId9" Type="http://schemas.openxmlformats.org/officeDocument/2006/relationships/tags" Target="../tags/tag48.xml"/><Relationship Id="rId14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tags" Target="../tags/tag158.xml"/><Relationship Id="rId3" Type="http://schemas.openxmlformats.org/officeDocument/2006/relationships/tags" Target="../tags/tag153.xml"/><Relationship Id="rId7" Type="http://schemas.openxmlformats.org/officeDocument/2006/relationships/tags" Target="../tags/tag157.xml"/><Relationship Id="rId2" Type="http://schemas.openxmlformats.org/officeDocument/2006/relationships/tags" Target="../tags/tag152.xml"/><Relationship Id="rId1" Type="http://schemas.openxmlformats.org/officeDocument/2006/relationships/tags" Target="../tags/tag151.xml"/><Relationship Id="rId6" Type="http://schemas.openxmlformats.org/officeDocument/2006/relationships/tags" Target="../tags/tag156.xml"/><Relationship Id="rId5" Type="http://schemas.openxmlformats.org/officeDocument/2006/relationships/tags" Target="../tags/tag155.xml"/><Relationship Id="rId10" Type="http://schemas.openxmlformats.org/officeDocument/2006/relationships/image" Target="../media/image15.png"/><Relationship Id="rId4" Type="http://schemas.openxmlformats.org/officeDocument/2006/relationships/tags" Target="../tags/tag154.xml"/><Relationship Id="rId9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tags" Target="../tags/tag161.xml"/><Relationship Id="rId2" Type="http://schemas.openxmlformats.org/officeDocument/2006/relationships/tags" Target="../tags/tag160.xml"/><Relationship Id="rId1" Type="http://schemas.openxmlformats.org/officeDocument/2006/relationships/tags" Target="../tags/tag159.xml"/><Relationship Id="rId5" Type="http://schemas.openxmlformats.org/officeDocument/2006/relationships/image" Target="../media/image18.png"/><Relationship Id="rId4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tags" Target="../tags/tag164.xml"/><Relationship Id="rId7" Type="http://schemas.openxmlformats.org/officeDocument/2006/relationships/image" Target="../media/image15.png"/><Relationship Id="rId2" Type="http://schemas.openxmlformats.org/officeDocument/2006/relationships/tags" Target="../tags/tag163.xml"/><Relationship Id="rId1" Type="http://schemas.openxmlformats.org/officeDocument/2006/relationships/tags" Target="../tags/tag162.xml"/><Relationship Id="rId6" Type="http://schemas.openxmlformats.org/officeDocument/2006/relationships/image" Target="../media/image16.png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3" Type="http://schemas.openxmlformats.org/officeDocument/2006/relationships/tags" Target="../tags/tag167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66.xml"/><Relationship Id="rId1" Type="http://schemas.openxmlformats.org/officeDocument/2006/relationships/tags" Target="../tags/tag165.xml"/><Relationship Id="rId6" Type="http://schemas.openxmlformats.org/officeDocument/2006/relationships/tags" Target="../tags/tag170.xml"/><Relationship Id="rId5" Type="http://schemas.openxmlformats.org/officeDocument/2006/relationships/tags" Target="../tags/tag169.xml"/><Relationship Id="rId4" Type="http://schemas.openxmlformats.org/officeDocument/2006/relationships/tags" Target="../tags/tag168.xml"/><Relationship Id="rId9" Type="http://schemas.openxmlformats.org/officeDocument/2006/relationships/image" Target="../media/image1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74.xml"/><Relationship Id="rId1" Type="http://schemas.openxmlformats.org/officeDocument/2006/relationships/tags" Target="../tags/tag17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tags" Target="../tags/tag177.xml"/><Relationship Id="rId7" Type="http://schemas.openxmlformats.org/officeDocument/2006/relationships/image" Target="../media/image15.png"/><Relationship Id="rId2" Type="http://schemas.openxmlformats.org/officeDocument/2006/relationships/tags" Target="../tags/tag176.xml"/><Relationship Id="rId1" Type="http://schemas.openxmlformats.org/officeDocument/2006/relationships/tags" Target="../tags/tag175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79.xml"/><Relationship Id="rId4" Type="http://schemas.openxmlformats.org/officeDocument/2006/relationships/tags" Target="../tags/tag17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0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82.xml"/><Relationship Id="rId1" Type="http://schemas.openxmlformats.org/officeDocument/2006/relationships/tags" Target="../tags/tag181.xml"/><Relationship Id="rId4" Type="http://schemas.openxmlformats.org/officeDocument/2006/relationships/image" Target="../media/image19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tags" Target="../tags/tag190.xml"/><Relationship Id="rId3" Type="http://schemas.openxmlformats.org/officeDocument/2006/relationships/tags" Target="../tags/tag185.xml"/><Relationship Id="rId7" Type="http://schemas.openxmlformats.org/officeDocument/2006/relationships/tags" Target="../tags/tag189.xml"/><Relationship Id="rId2" Type="http://schemas.openxmlformats.org/officeDocument/2006/relationships/tags" Target="../tags/tag184.xml"/><Relationship Id="rId1" Type="http://schemas.openxmlformats.org/officeDocument/2006/relationships/tags" Target="../tags/tag183.xml"/><Relationship Id="rId6" Type="http://schemas.openxmlformats.org/officeDocument/2006/relationships/tags" Target="../tags/tag188.xml"/><Relationship Id="rId5" Type="http://schemas.openxmlformats.org/officeDocument/2006/relationships/tags" Target="../tags/tag187.xml"/><Relationship Id="rId10" Type="http://schemas.openxmlformats.org/officeDocument/2006/relationships/image" Target="../media/image15.png"/><Relationship Id="rId4" Type="http://schemas.openxmlformats.org/officeDocument/2006/relationships/tags" Target="../tags/tag186.xml"/><Relationship Id="rId9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tags" Target="../tags/tag193.xml"/><Relationship Id="rId2" Type="http://schemas.openxmlformats.org/officeDocument/2006/relationships/tags" Target="../tags/tag192.xml"/><Relationship Id="rId1" Type="http://schemas.openxmlformats.org/officeDocument/2006/relationships/tags" Target="../tags/tag191.xml"/><Relationship Id="rId5" Type="http://schemas.openxmlformats.org/officeDocument/2006/relationships/image" Target="../media/image19.png"/><Relationship Id="rId4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6" Type="http://schemas.openxmlformats.org/officeDocument/2006/relationships/image" Target="../media/image12.png"/><Relationship Id="rId5" Type="http://schemas.microsoft.com/office/2007/relationships/hdphoto" Target="../media/hdphoto1.wdp"/><Relationship Id="rId4" Type="http://schemas.openxmlformats.org/officeDocument/2006/relationships/image" Target="../media/image11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tags" Target="../tags/tag197.xml"/><Relationship Id="rId2" Type="http://schemas.openxmlformats.org/officeDocument/2006/relationships/tags" Target="../tags/tag196.xml"/><Relationship Id="rId1" Type="http://schemas.openxmlformats.org/officeDocument/2006/relationships/tags" Target="../tags/tag195.xml"/><Relationship Id="rId5" Type="http://schemas.openxmlformats.org/officeDocument/2006/relationships/image" Target="../media/image20.png"/><Relationship Id="rId4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99.xml"/><Relationship Id="rId1" Type="http://schemas.openxmlformats.org/officeDocument/2006/relationships/tags" Target="../tags/tag198.xml"/><Relationship Id="rId6" Type="http://schemas.openxmlformats.org/officeDocument/2006/relationships/image" Target="../media/image12.png"/><Relationship Id="rId5" Type="http://schemas.microsoft.com/office/2007/relationships/hdphoto" Target="../media/hdphoto1.wdp"/><Relationship Id="rId4" Type="http://schemas.openxmlformats.org/officeDocument/2006/relationships/image" Target="../media/image11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tags" Target="../tags/tag202.xml"/><Relationship Id="rId7" Type="http://schemas.openxmlformats.org/officeDocument/2006/relationships/image" Target="../media/image15.png"/><Relationship Id="rId2" Type="http://schemas.openxmlformats.org/officeDocument/2006/relationships/tags" Target="../tags/tag201.xml"/><Relationship Id="rId1" Type="http://schemas.openxmlformats.org/officeDocument/2006/relationships/tags" Target="../tags/tag200.xml"/><Relationship Id="rId6" Type="http://schemas.openxmlformats.org/officeDocument/2006/relationships/image" Target="../media/image16.png"/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tags" Target="../tags/tag210.xml"/><Relationship Id="rId3" Type="http://schemas.openxmlformats.org/officeDocument/2006/relationships/tags" Target="../tags/tag205.xml"/><Relationship Id="rId7" Type="http://schemas.openxmlformats.org/officeDocument/2006/relationships/tags" Target="../tags/tag209.xml"/><Relationship Id="rId2" Type="http://schemas.openxmlformats.org/officeDocument/2006/relationships/tags" Target="../tags/tag204.xml"/><Relationship Id="rId1" Type="http://schemas.openxmlformats.org/officeDocument/2006/relationships/tags" Target="../tags/tag203.xml"/><Relationship Id="rId6" Type="http://schemas.openxmlformats.org/officeDocument/2006/relationships/tags" Target="../tags/tag208.xml"/><Relationship Id="rId5" Type="http://schemas.openxmlformats.org/officeDocument/2006/relationships/tags" Target="../tags/tag207.xml"/><Relationship Id="rId10" Type="http://schemas.openxmlformats.org/officeDocument/2006/relationships/image" Target="../media/image15.png"/><Relationship Id="rId4" Type="http://schemas.openxmlformats.org/officeDocument/2006/relationships/tags" Target="../tags/tag206.xml"/><Relationship Id="rId9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tags" Target="../tags/tag213.xml"/><Relationship Id="rId2" Type="http://schemas.openxmlformats.org/officeDocument/2006/relationships/tags" Target="../tags/tag212.xml"/><Relationship Id="rId1" Type="http://schemas.openxmlformats.org/officeDocument/2006/relationships/tags" Target="../tags/tag211.xml"/><Relationship Id="rId5" Type="http://schemas.openxmlformats.org/officeDocument/2006/relationships/image" Target="../media/image18.png"/><Relationship Id="rId4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4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tags" Target="../tags/tag222.xml"/><Relationship Id="rId3" Type="http://schemas.openxmlformats.org/officeDocument/2006/relationships/tags" Target="../tags/tag217.xml"/><Relationship Id="rId7" Type="http://schemas.openxmlformats.org/officeDocument/2006/relationships/tags" Target="../tags/tag221.xml"/><Relationship Id="rId2" Type="http://schemas.openxmlformats.org/officeDocument/2006/relationships/tags" Target="../tags/tag216.xml"/><Relationship Id="rId1" Type="http://schemas.openxmlformats.org/officeDocument/2006/relationships/tags" Target="../tags/tag215.xml"/><Relationship Id="rId6" Type="http://schemas.openxmlformats.org/officeDocument/2006/relationships/tags" Target="../tags/tag220.xml"/><Relationship Id="rId5" Type="http://schemas.openxmlformats.org/officeDocument/2006/relationships/tags" Target="../tags/tag219.xml"/><Relationship Id="rId10" Type="http://schemas.openxmlformats.org/officeDocument/2006/relationships/image" Target="../media/image15.png"/><Relationship Id="rId4" Type="http://schemas.openxmlformats.org/officeDocument/2006/relationships/tags" Target="../tags/tag218.xml"/><Relationship Id="rId9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3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tags" Target="../tags/tag231.xml"/><Relationship Id="rId3" Type="http://schemas.openxmlformats.org/officeDocument/2006/relationships/tags" Target="../tags/tag226.xml"/><Relationship Id="rId7" Type="http://schemas.openxmlformats.org/officeDocument/2006/relationships/tags" Target="../tags/tag230.xml"/><Relationship Id="rId2" Type="http://schemas.openxmlformats.org/officeDocument/2006/relationships/tags" Target="../tags/tag225.xml"/><Relationship Id="rId1" Type="http://schemas.openxmlformats.org/officeDocument/2006/relationships/tags" Target="../tags/tag224.xml"/><Relationship Id="rId6" Type="http://schemas.openxmlformats.org/officeDocument/2006/relationships/tags" Target="../tags/tag229.xml"/><Relationship Id="rId5" Type="http://schemas.openxmlformats.org/officeDocument/2006/relationships/tags" Target="../tags/tag228.xml"/><Relationship Id="rId10" Type="http://schemas.openxmlformats.org/officeDocument/2006/relationships/image" Target="../media/image15.png"/><Relationship Id="rId4" Type="http://schemas.openxmlformats.org/officeDocument/2006/relationships/tags" Target="../tags/tag227.xml"/><Relationship Id="rId9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62.xml"/><Relationship Id="rId3" Type="http://schemas.openxmlformats.org/officeDocument/2006/relationships/tags" Target="../tags/tag57.xml"/><Relationship Id="rId7" Type="http://schemas.openxmlformats.org/officeDocument/2006/relationships/tags" Target="../tags/tag61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tags" Target="../tags/tag60.xml"/><Relationship Id="rId5" Type="http://schemas.openxmlformats.org/officeDocument/2006/relationships/tags" Target="../tags/tag59.xml"/><Relationship Id="rId10" Type="http://schemas.openxmlformats.org/officeDocument/2006/relationships/image" Target="../media/image13.jpeg"/><Relationship Id="rId4" Type="http://schemas.openxmlformats.org/officeDocument/2006/relationships/tags" Target="../tags/tag58.xml"/><Relationship Id="rId9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33.xml"/><Relationship Id="rId1" Type="http://schemas.openxmlformats.org/officeDocument/2006/relationships/tags" Target="../tags/tag232.xml"/><Relationship Id="rId4" Type="http://schemas.openxmlformats.org/officeDocument/2006/relationships/image" Target="../media/image18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tags" Target="../tags/tag236.xml"/><Relationship Id="rId2" Type="http://schemas.openxmlformats.org/officeDocument/2006/relationships/tags" Target="../tags/tag235.xml"/><Relationship Id="rId1" Type="http://schemas.openxmlformats.org/officeDocument/2006/relationships/tags" Target="../tags/tag234.xml"/><Relationship Id="rId5" Type="http://schemas.openxmlformats.org/officeDocument/2006/relationships/image" Target="../media/image18.png"/><Relationship Id="rId4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38.xml"/><Relationship Id="rId1" Type="http://schemas.openxmlformats.org/officeDocument/2006/relationships/tags" Target="../tags/tag237.xml"/><Relationship Id="rId6" Type="http://schemas.openxmlformats.org/officeDocument/2006/relationships/image" Target="../media/image12.png"/><Relationship Id="rId5" Type="http://schemas.microsoft.com/office/2007/relationships/hdphoto" Target="../media/hdphoto1.wdp"/><Relationship Id="rId4" Type="http://schemas.openxmlformats.org/officeDocument/2006/relationships/image" Target="../media/image11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9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tags" Target="../tags/tag242.xml"/><Relationship Id="rId7" Type="http://schemas.openxmlformats.org/officeDocument/2006/relationships/image" Target="../media/image22.png"/><Relationship Id="rId2" Type="http://schemas.openxmlformats.org/officeDocument/2006/relationships/tags" Target="../tags/tag241.xml"/><Relationship Id="rId1" Type="http://schemas.openxmlformats.org/officeDocument/2006/relationships/tags" Target="../tags/tag240.xml"/><Relationship Id="rId6" Type="http://schemas.openxmlformats.org/officeDocument/2006/relationships/image" Target="../media/image21.jpe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4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45.xml"/><Relationship Id="rId1" Type="http://schemas.openxmlformats.org/officeDocument/2006/relationships/tags" Target="../tags/tag244.xml"/><Relationship Id="rId6" Type="http://schemas.openxmlformats.org/officeDocument/2006/relationships/image" Target="../media/image12.png"/><Relationship Id="rId5" Type="http://schemas.microsoft.com/office/2007/relationships/hdphoto" Target="../media/hdphoto1.wdp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65.xml"/><Relationship Id="rId7" Type="http://schemas.openxmlformats.org/officeDocument/2006/relationships/image" Target="../media/image13.jpeg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67.xml"/><Relationship Id="rId4" Type="http://schemas.openxmlformats.org/officeDocument/2006/relationships/tags" Target="../tags/tag6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6" Type="http://schemas.openxmlformats.org/officeDocument/2006/relationships/image" Target="../media/image12.png"/><Relationship Id="rId5" Type="http://schemas.microsoft.com/office/2007/relationships/hdphoto" Target="../media/hdphoto1.wdp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74.xml"/><Relationship Id="rId7" Type="http://schemas.openxmlformats.org/officeDocument/2006/relationships/image" Target="../media/image5.png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75.xml"/><Relationship Id="rId9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alphaModFix amt="90000"/>
          </a:blip>
          <a:stretch>
            <a:fillRect/>
          </a:stretch>
        </p:blipFill>
        <p:spPr>
          <a:xfrm>
            <a:off x="-173176" y="-2969"/>
            <a:ext cx="6644251" cy="6858000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402590" y="372745"/>
            <a:ext cx="11386820" cy="6106795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526790" y="428625"/>
            <a:ext cx="8123555" cy="60007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lvl="0" algn="l">
              <a:lnSpc>
                <a:spcPct val="150000"/>
              </a:lnSpc>
              <a:buClrTx/>
              <a:buSzTx/>
            </a:pPr>
            <a:r>
              <a:rPr lang="zh-CN" altLang="en-US" sz="3200" b="1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汉仪尚巍手书W" charset="0"/>
                <a:sym typeface="+mn-ea"/>
              </a:rPr>
              <a:t>半部论语治天下</a:t>
            </a:r>
            <a:r>
              <a:rPr lang="zh-CN" altLang="en-US" sz="3200" b="1">
                <a:solidFill>
                  <a:schemeClr val="accent1">
                    <a:lumMod val="75000"/>
                  </a:schemeClr>
                </a:solidFill>
                <a:latin typeface="汉仪尚巍手书W" charset="0"/>
                <a:ea typeface="楷体" panose="02010609060101010101" pitchFamily="49" charset="-122"/>
                <a:cs typeface="汉仪尚巍手书W" charset="0"/>
                <a:sym typeface="+mn-ea"/>
              </a:rPr>
              <a:t/>
            </a:r>
            <a:br>
              <a:rPr lang="zh-CN" altLang="en-US" sz="3200" b="1">
                <a:solidFill>
                  <a:schemeClr val="accent1">
                    <a:lumMod val="75000"/>
                  </a:schemeClr>
                </a:solidFill>
                <a:latin typeface="汉仪尚巍手书W" charset="0"/>
                <a:ea typeface="楷体" panose="02010609060101010101" pitchFamily="49" charset="-122"/>
                <a:cs typeface="汉仪尚巍手书W" charset="0"/>
                <a:sym typeface="+mn-ea"/>
              </a:rPr>
            </a:br>
            <a:r>
              <a:rPr lang="zh-CN" altLang="en-US" sz="2400" b="1">
                <a:solidFill>
                  <a:schemeClr val="accent1">
                    <a:lumMod val="75000"/>
                  </a:schemeClr>
                </a:solidFill>
                <a:latin typeface="汉仪尚巍手书W" charset="0"/>
                <a:ea typeface="楷体" panose="02010609060101010101" pitchFamily="49" charset="-122"/>
                <a:cs typeface="汉仪尚巍手书W" charset="0"/>
                <a:sym typeface="+mn-ea"/>
              </a:rPr>
              <a:t>       </a:t>
            </a:r>
            <a:r>
              <a:rPr lang="en-US" altLang="zh-CN" sz="2800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赵普曾经告诉宋太宗（赵匡义）说:“</a:t>
            </a:r>
            <a:r>
              <a:rPr lang="en-US" altLang="zh-CN" sz="2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臣有论语一部，以半部佐太祖（赵匡胤）定天下，以半部佐陛下致太平。</a:t>
            </a:r>
            <a:r>
              <a:rPr lang="en-US" altLang="zh-CN" sz="2800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</a:p>
          <a:p>
            <a:pPr lvl="0" algn="l">
              <a:lnSpc>
                <a:spcPct val="150000"/>
              </a:lnSpc>
              <a:buClrTx/>
              <a:buSzTx/>
            </a:pPr>
            <a:r>
              <a:rPr lang="en-US" altLang="zh-CN" sz="2800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的确，我国两千年来，不论立身处世</a:t>
            </a:r>
            <a:r>
              <a:rPr lang="zh-CN" altLang="en-US" sz="2800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还是</a:t>
            </a:r>
            <a:r>
              <a:rPr lang="en-US" altLang="zh-CN" sz="2800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政治社会，皆以儒家思想为中心，而论语便是最精粹最可靠的儒书，所谓“半部论语治天下”,便是这个意思。</a:t>
            </a:r>
          </a:p>
          <a:p>
            <a:pPr lvl="0" algn="l">
              <a:lnSpc>
                <a:spcPct val="150000"/>
              </a:lnSpc>
              <a:buClrTx/>
              <a:buSzTx/>
            </a:pPr>
            <a:r>
              <a:rPr lang="en-US" altLang="zh-CN" sz="2800"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      </a:t>
            </a:r>
            <a:r>
              <a:rPr lang="en-US" altLang="zh-CN" sz="2800" b="1">
                <a:solidFill>
                  <a:srgbClr val="FF0000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 </a:t>
            </a:r>
            <a:r>
              <a:rPr lang="zh-CN" altLang="en-US" sz="2800" b="1">
                <a:solidFill>
                  <a:srgbClr val="7030A0"/>
                </a:solidFill>
                <a:latin typeface="+mn-ea"/>
                <a:cs typeface="隶书" panose="02010509060101010101" pitchFamily="49" charset="-122"/>
                <a:sym typeface="+mn-ea"/>
              </a:rPr>
              <a:t>天不生仲尼，万古终长夜</a:t>
            </a:r>
            <a:endParaRPr lang="zh-CN" altLang="en-US" sz="2800" b="1">
              <a:solidFill>
                <a:srgbClr val="7030A0"/>
              </a:solidFill>
              <a:latin typeface="+mn-ea"/>
              <a:ea typeface="宋体" panose="02010600030101010101" pitchFamily="2" charset="-122"/>
              <a:cs typeface="隶书" panose="02010509060101010101" pitchFamily="49" charset="-122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35" y="1850390"/>
            <a:ext cx="3515360" cy="24860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402590" y="372745"/>
            <a:ext cx="11386820" cy="6106795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08635" y="802640"/>
            <a:ext cx="11174095" cy="472948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altLang="zh-CN" sz="3200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     </a:t>
            </a:r>
            <a:r>
              <a:rPr lang="zh-CN" altLang="en-US" sz="3200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如何</a:t>
            </a:r>
            <a:r>
              <a:rPr lang="en-US" altLang="zh-CN" sz="3200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学</a:t>
            </a:r>
            <a:r>
              <a:rPr lang="en-US" altLang="zh-CN" sz="3200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”</a:t>
            </a:r>
            <a:r>
              <a:rPr lang="zh-CN" altLang="en-US" sz="3200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？</a:t>
            </a:r>
          </a:p>
          <a:p>
            <a:pPr fontAlgn="auto">
              <a:lnSpc>
                <a:spcPct val="130000"/>
              </a:lnSpc>
            </a:pPr>
            <a:r>
              <a:rPr lang="zh-CN" altLang="en-US" sz="2400" b="1">
                <a:solidFill>
                  <a:schemeClr val="accent1">
                    <a:lumMod val="75000"/>
                  </a:schemeClr>
                </a:solidFill>
                <a:latin typeface="汉仪尚巍手书W" charset="0"/>
                <a:ea typeface="楷体" panose="02010609060101010101" pitchFamily="49" charset="-122"/>
                <a:cs typeface="汉仪尚巍手书W" charset="0"/>
                <a:sym typeface="+mn-ea"/>
              </a:rPr>
              <a:t>       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子曰：“温故而知新，可以为师矣。”《为政》</a:t>
            </a:r>
          </a:p>
          <a:p>
            <a:pPr indent="457200" algn="just" fontAlgn="auto">
              <a:lnSpc>
                <a:spcPct val="130000"/>
              </a:lnSpc>
            </a:pP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子曰：“学而不思则罔，思而不学则殆。”《为政》</a:t>
            </a:r>
          </a:p>
          <a:p>
            <a:pPr indent="457200" algn="just" fontAlgn="auto">
              <a:lnSpc>
                <a:spcPct val="130000"/>
              </a:lnSpc>
            </a:pPr>
            <a:r>
              <a:rPr lang="zh-CN" altLang="en-US" sz="2800" b="1">
                <a:solidFill>
                  <a:srgbClr val="7030A0"/>
                </a:solidFill>
                <a:latin typeface="+mn-ea"/>
                <a:ea typeface="宋体" panose="02010600030101010101" pitchFamily="2" charset="-122"/>
                <a:cs typeface="隶书" panose="02010509060101010101" pitchFamily="49" charset="-122"/>
                <a:sym typeface="+mn-ea"/>
              </a:rPr>
              <a:t>    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子曰：“三人行，必有我师焉。择其善者而从之，其不善者而改之。”《述而》</a:t>
            </a:r>
          </a:p>
          <a:p>
            <a:pPr indent="457200" algn="just" fontAlgn="auto">
              <a:lnSpc>
                <a:spcPct val="130000"/>
              </a:lnSpc>
            </a:pPr>
            <a:endParaRPr lang="zh-CN" altLang="en-US" sz="2800" b="1">
              <a:solidFill>
                <a:srgbClr val="0070C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  <a:p>
            <a:pPr indent="457200" algn="just" fontAlgn="auto">
              <a:lnSpc>
                <a:spcPct val="130000"/>
              </a:lnSpc>
            </a:pPr>
            <a:r>
              <a:rPr lang="en-US" altLang="zh-CN" sz="3200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学</a:t>
            </a:r>
            <a:r>
              <a:rPr lang="en-US" altLang="zh-CN" sz="3200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”</a:t>
            </a:r>
            <a:r>
              <a:rPr lang="zh-CN" altLang="en-US" sz="3200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的层次：</a:t>
            </a:r>
            <a:endParaRPr lang="zh-CN" altLang="en-US" sz="3200" b="1">
              <a:solidFill>
                <a:srgbClr val="0070C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457200" algn="just" fontAlgn="auto">
              <a:lnSpc>
                <a:spcPct val="130000"/>
              </a:lnSpc>
            </a:pP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子曰：“知之者不如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好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之者，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好之者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不如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乐之者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。”</a:t>
            </a:r>
            <a:endParaRPr lang="zh-CN" altLang="en-US" sz="2800" b="1">
              <a:solidFill>
                <a:srgbClr val="0070C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5910" y="4984115"/>
            <a:ext cx="3098165" cy="2190750"/>
          </a:xfrm>
          <a:prstGeom prst="rect">
            <a:avLst/>
          </a:prstGeom>
        </p:spPr>
      </p:pic>
      <p:pic>
        <p:nvPicPr>
          <p:cNvPr id="8" name="图片 7" descr="图片包含 游戏机, 伞  描述已自动生成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-554976" y="558479"/>
            <a:ext cx="2309661" cy="23096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4"/>
          <p:cNvSpPr txBox="1"/>
          <p:nvPr>
            <p:custDataLst>
              <p:tags r:id="rId1"/>
            </p:custDataLst>
          </p:nvPr>
        </p:nvSpPr>
        <p:spPr>
          <a:xfrm>
            <a:off x="1083191" y="284543"/>
            <a:ext cx="2058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>
                <a:latin typeface="隶书" panose="02010509060101010101" pitchFamily="49" charset="-122"/>
                <a:ea typeface="隶书" panose="02010509060101010101" pitchFamily="49" charset="-122"/>
              </a:rPr>
              <a:t>研读文本</a:t>
            </a:r>
          </a:p>
        </p:txBody>
      </p:sp>
      <p:grpSp>
        <p:nvGrpSpPr>
          <p:cNvPr id="4" name="组合 42"/>
          <p:cNvGrpSpPr/>
          <p:nvPr>
            <p:custDataLst>
              <p:tags r:id="rId2"/>
            </p:custDataLst>
          </p:nvPr>
        </p:nvGrpSpPr>
        <p:grpSpPr>
          <a:xfrm>
            <a:off x="390539" y="1232849"/>
            <a:ext cx="10463864" cy="2309660"/>
            <a:chOff x="1853204" y="2235628"/>
            <a:chExt cx="6527112" cy="1440712"/>
          </a:xfrm>
        </p:grpSpPr>
        <p:grpSp>
          <p:nvGrpSpPr>
            <p:cNvPr id="5" name="组合 30"/>
            <p:cNvGrpSpPr/>
            <p:nvPr>
              <p:custDataLst>
                <p:tags r:id="rId5"/>
              </p:custDataLst>
            </p:nvPr>
          </p:nvGrpSpPr>
          <p:grpSpPr>
            <a:xfrm>
              <a:off x="1853204" y="2235628"/>
              <a:ext cx="6527112" cy="1440712"/>
              <a:chOff x="1853204" y="2235628"/>
              <a:chExt cx="6527112" cy="1440712"/>
            </a:xfrm>
          </p:grpSpPr>
          <p:sp>
            <p:nvSpPr>
              <p:cNvPr id="7" name="矩形 10"/>
              <p:cNvSpPr/>
              <p:nvPr>
                <p:custDataLst>
                  <p:tags r:id="rId7"/>
                </p:custDataLst>
              </p:nvPr>
            </p:nvSpPr>
            <p:spPr>
              <a:xfrm>
                <a:off x="2381779" y="2427552"/>
                <a:ext cx="5998537" cy="528432"/>
              </a:xfrm>
              <a:prstGeom prst="rect">
                <a:avLst/>
              </a:prstGeom>
              <a:solidFill>
                <a:srgbClr val="DED5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288000" rIns="360000" rtlCol="0" anchor="ctr"/>
              <a:lstStyle/>
              <a:p>
                <a:pPr marL="1080135"/>
                <a:r>
                  <a:rPr lang="zh-CN" altLang="en-US" sz="2800" b="1">
                    <a:solidFill>
                      <a:srgbClr val="26262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微软雅黑" panose="020B0503020204020204" charset="-122"/>
                  </a:rPr>
                  <a:t>子曰</a:t>
                </a:r>
                <a:r>
                  <a:rPr lang="en-US" altLang="zh-CN" sz="2800" b="1">
                    <a:solidFill>
                      <a:srgbClr val="26262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微软雅黑" panose="020B0503020204020204" charset="-122"/>
                  </a:rPr>
                  <a:t>:“</a:t>
                </a:r>
                <a:r>
                  <a:rPr lang="zh-CN" altLang="en-US" sz="2800" b="1">
                    <a:solidFill>
                      <a:srgbClr val="26262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微软雅黑" panose="020B0503020204020204" charset="-122"/>
                  </a:rPr>
                  <a:t>君子食无求饱</a:t>
                </a:r>
                <a:r>
                  <a:rPr lang="en-US" altLang="zh-CN" sz="2800" b="1">
                    <a:solidFill>
                      <a:srgbClr val="26262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微软雅黑" panose="020B0503020204020204" charset="-122"/>
                  </a:rPr>
                  <a:t>,</a:t>
                </a:r>
                <a:r>
                  <a:rPr lang="zh-CN" altLang="en-US" sz="2800" b="1">
                    <a:solidFill>
                      <a:srgbClr val="26262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微软雅黑" panose="020B0503020204020204" charset="-122"/>
                  </a:rPr>
                  <a:t>居无求安</a:t>
                </a:r>
                <a:r>
                  <a:rPr lang="en-US" altLang="zh-CN" sz="2800" b="1">
                    <a:solidFill>
                      <a:srgbClr val="26262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微软雅黑" panose="020B0503020204020204" charset="-122"/>
                  </a:rPr>
                  <a:t>,</a:t>
                </a:r>
                <a:r>
                  <a:rPr lang="zh-CN" altLang="en-US" sz="2800" b="1">
                    <a:solidFill>
                      <a:srgbClr val="C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微软雅黑" panose="020B0503020204020204" charset="-122"/>
                  </a:rPr>
                  <a:t>敏</a:t>
                </a:r>
                <a:r>
                  <a:rPr lang="zh-CN" altLang="en-US" sz="2800" b="1">
                    <a:solidFill>
                      <a:srgbClr val="26262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微软雅黑" panose="020B0503020204020204" charset="-122"/>
                  </a:rPr>
                  <a:t>于事</a:t>
                </a:r>
                <a:r>
                  <a:rPr lang="zh-CN" altLang="en-US" sz="2800" b="1">
                    <a:solidFill>
                      <a:srgbClr val="C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微软雅黑" panose="020B0503020204020204" charset="-122"/>
                  </a:rPr>
                  <a:t>而</a:t>
                </a:r>
                <a:r>
                  <a:rPr lang="zh-CN" altLang="en-US" sz="2800" b="1">
                    <a:solidFill>
                      <a:srgbClr val="26262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微软雅黑" panose="020B0503020204020204" charset="-122"/>
                  </a:rPr>
                  <a:t>慎于言</a:t>
                </a:r>
                <a:r>
                  <a:rPr lang="en-US" altLang="zh-CN" sz="2800" b="1">
                    <a:solidFill>
                      <a:srgbClr val="26262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微软雅黑" panose="020B0503020204020204" charset="-122"/>
                  </a:rPr>
                  <a:t>,</a:t>
                </a:r>
                <a:r>
                  <a:rPr lang="zh-CN" altLang="en-US" sz="2800" b="1">
                    <a:solidFill>
                      <a:srgbClr val="C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微软雅黑" panose="020B0503020204020204" charset="-122"/>
                  </a:rPr>
                  <a:t>就有道而正焉</a:t>
                </a:r>
                <a:r>
                  <a:rPr lang="en-US" altLang="zh-CN" sz="2800" b="1">
                    <a:solidFill>
                      <a:srgbClr val="26262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微软雅黑" panose="020B0503020204020204" charset="-122"/>
                  </a:rPr>
                  <a:t>,</a:t>
                </a:r>
                <a:r>
                  <a:rPr lang="zh-CN" altLang="en-US" sz="2800" b="1">
                    <a:solidFill>
                      <a:srgbClr val="26262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微软雅黑" panose="020B0503020204020204" charset="-122"/>
                  </a:rPr>
                  <a:t>可谓好学也</a:t>
                </a:r>
                <a:r>
                  <a:rPr lang="zh-CN" altLang="en-US" sz="2800" b="1">
                    <a:solidFill>
                      <a:srgbClr val="C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微软雅黑" panose="020B0503020204020204" charset="-122"/>
                  </a:rPr>
                  <a:t>已</a:t>
                </a:r>
                <a:r>
                  <a:rPr lang="zh-CN" altLang="en-US" sz="2800" b="1">
                    <a:solidFill>
                      <a:srgbClr val="26262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微软雅黑" panose="020B0503020204020204" charset="-122"/>
                  </a:rPr>
                  <a:t>。”（学而）</a:t>
                </a:r>
              </a:p>
              <a:p>
                <a:pPr algn="ctr"/>
                <a:endParaRPr lang="zh-CN" altLang="en-US" b="1"/>
              </a:p>
            </p:txBody>
          </p:sp>
          <p:pic>
            <p:nvPicPr>
              <p:cNvPr id="8" name="图片 7" descr="图片包含 游戏机, 伞  描述已自动生成"/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>
              <a:blip r:embed="rId10"/>
              <a:stretch>
                <a:fillRect/>
              </a:stretch>
            </p:blipFill>
            <p:spPr>
              <a:xfrm>
                <a:off x="1853204" y="2235628"/>
                <a:ext cx="1440712" cy="1440712"/>
              </a:xfrm>
              <a:prstGeom prst="rect">
                <a:avLst/>
              </a:prstGeom>
            </p:spPr>
          </p:pic>
        </p:grpSp>
        <p:sp>
          <p:nvSpPr>
            <p:cNvPr id="6" name="矩形 41"/>
            <p:cNvSpPr/>
            <p:nvPr>
              <p:custDataLst>
                <p:tags r:id="rId6"/>
              </p:custDataLst>
            </p:nvPr>
          </p:nvSpPr>
          <p:spPr>
            <a:xfrm>
              <a:off x="8241031" y="2519031"/>
              <a:ext cx="45719" cy="34547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文本框 18"/>
          <p:cNvSpPr txBox="1"/>
          <p:nvPr>
            <p:custDataLst>
              <p:tags r:id="rId3"/>
            </p:custDataLst>
          </p:nvPr>
        </p:nvSpPr>
        <p:spPr>
          <a:xfrm>
            <a:off x="1545369" y="2725341"/>
            <a:ext cx="4362761" cy="3969385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敏：勤勉。</a:t>
            </a:r>
            <a:endParaRPr lang="en-US" altLang="zh-CN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而①：表并列。而②：表顺承。</a:t>
            </a:r>
            <a:endParaRPr lang="en-US" altLang="zh-CN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就：靠近，到。</a:t>
            </a:r>
            <a:endParaRPr lang="en-US" altLang="zh-CN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有道：指有才艺或有道德的人。</a:t>
            </a:r>
            <a:endParaRPr lang="en-US" altLang="zh-CN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正：匡正。      </a:t>
            </a:r>
            <a:endParaRPr lang="en-US" altLang="zh-CN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已：同“矣”，句尾语气词</a:t>
            </a:r>
            <a:endParaRPr lang="en-US" altLang="zh-CN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表陈述，相当于“了”。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6283872" y="2700400"/>
            <a:ext cx="4985615" cy="3895664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 lIns="432000" tIns="36000" rIns="108000" bIns="72000" anchor="ctr" anchorCtr="1">
            <a:spAutoFit/>
          </a:bodyPr>
          <a:lstStyle/>
          <a:p>
            <a:pPr indent="355600" algn="just">
              <a:lnSpc>
                <a:spcPct val="130000"/>
              </a:lnSpc>
              <a:spcAft>
                <a:spcPct val="0"/>
              </a:spcAft>
            </a:pPr>
            <a:r>
              <a:rPr lang="zh-CN" altLang="zh-CN" sz="32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孔子说：“品德高尚的人吃东西不追求饱足，居住不追求舒适，做事</a:t>
            </a:r>
            <a:r>
              <a:rPr lang="zh-CN" altLang="zh-CN" sz="3200" b="1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勤勉</a:t>
            </a:r>
            <a:r>
              <a:rPr lang="zh-CN" altLang="zh-CN" sz="32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，言谈谨慎，</a:t>
            </a:r>
            <a:r>
              <a:rPr lang="zh-CN" altLang="zh-CN" sz="3200" b="1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到</a:t>
            </a:r>
            <a:r>
              <a:rPr lang="zh-CN" altLang="zh-CN" sz="32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有道的人那里去</a:t>
            </a:r>
            <a:r>
              <a:rPr lang="zh-CN" altLang="zh-CN" sz="3200" b="1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匡正</a:t>
            </a:r>
            <a:r>
              <a:rPr lang="zh-CN" altLang="zh-CN" sz="32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自己，这样可以说是好学了。”</a:t>
            </a:r>
            <a:endParaRPr lang="zh-CN" altLang="zh-CN" sz="2000" b="1" kern="10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uiExpand="1" build="p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1262694" y="995273"/>
            <a:ext cx="1013061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200" b="1">
                <a:effectLst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从《</a:t>
            </a:r>
            <a:r>
              <a:rPr lang="zh-CN" altLang="en-US" sz="3200" b="1">
                <a:effectLst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学而</a:t>
            </a:r>
            <a:r>
              <a:rPr lang="zh-CN" altLang="zh-CN" sz="3200" b="1">
                <a:effectLst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》这段话，理解孔子是怎样阐述</a:t>
            </a:r>
            <a:r>
              <a:rPr lang="en-US" altLang="zh-CN" sz="3200" b="1">
                <a:effectLst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“</a:t>
            </a:r>
            <a:r>
              <a:rPr lang="zh-CN" altLang="zh-CN" sz="3200" b="1">
                <a:effectLst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好学</a:t>
            </a:r>
            <a:r>
              <a:rPr lang="en-US" altLang="zh-CN" sz="3200" b="1">
                <a:effectLst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”</a:t>
            </a:r>
            <a:r>
              <a:rPr lang="zh-CN" altLang="zh-CN" sz="3200" b="1">
                <a:effectLst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的？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2806065" y="1878965"/>
            <a:ext cx="8587105" cy="51288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kern="100">
                <a:effectLst/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这是对</a:t>
            </a:r>
            <a:r>
              <a:rPr lang="en-US" altLang="zh-CN" sz="2800" b="1" kern="100">
                <a:effectLst/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“</a:t>
            </a:r>
            <a:r>
              <a:rPr lang="zh-CN" altLang="zh-CN" sz="2800" b="1" kern="100">
                <a:effectLst/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什么是好学</a:t>
            </a:r>
            <a:r>
              <a:rPr lang="en-US" altLang="zh-CN" sz="2800" b="1" kern="100">
                <a:effectLst/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”</a:t>
            </a:r>
            <a:r>
              <a:rPr lang="zh-CN" altLang="zh-CN" sz="2800" b="1" kern="100">
                <a:effectLst/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这一问题的一种回答，包括四个方面。</a:t>
            </a:r>
            <a:r>
              <a:rPr lang="zh-CN" altLang="zh-CN" sz="2800" b="1" kern="100">
                <a:solidFill>
                  <a:srgbClr val="FF0000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前两个方面说不要做什么，后两个方面说要做什么。</a:t>
            </a:r>
          </a:p>
          <a:p>
            <a:pPr>
              <a:lnSpc>
                <a:spcPct val="130000"/>
              </a:lnSpc>
            </a:pPr>
            <a:r>
              <a:rPr lang="zh-CN" sz="2800" b="1">
                <a:solidFill>
                  <a:schemeClr val="accent2">
                    <a:lumMod val="50000"/>
                  </a:schemeClr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第一条</a:t>
            </a:r>
            <a:r>
              <a:rPr sz="2800" b="1">
                <a:solidFill>
                  <a:schemeClr val="accent2">
                    <a:lumMod val="50000"/>
                  </a:schemeClr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在物质条件上不追求安逸和享受</a:t>
            </a:r>
          </a:p>
          <a:p>
            <a:pPr>
              <a:lnSpc>
                <a:spcPct val="130000"/>
              </a:lnSpc>
            </a:pPr>
            <a:r>
              <a:rPr sz="2800" b="1">
                <a:solidFill>
                  <a:schemeClr val="accent2">
                    <a:lumMod val="50000"/>
                  </a:schemeClr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第二条是在言行上做事敏捷、说话谨慎</a:t>
            </a:r>
          </a:p>
          <a:p>
            <a:pPr>
              <a:lnSpc>
                <a:spcPct val="130000"/>
              </a:lnSpc>
            </a:pPr>
            <a:r>
              <a:rPr sz="2800" b="1">
                <a:solidFill>
                  <a:schemeClr val="accent2">
                    <a:lumMod val="50000"/>
                  </a:schemeClr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第三条是不断向有道德的榜样人物学习，及时匡正自身的行为</a:t>
            </a:r>
          </a:p>
          <a:p>
            <a:pPr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君子应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安贫乐道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，谨言慎行，重精神轻物质。</a:t>
            </a:r>
            <a:endParaRPr lang="zh-CN" altLang="en-US" sz="2800" b="1">
              <a:solidFill>
                <a:schemeClr val="accent2">
                  <a:lumMod val="50000"/>
                </a:schemeClr>
              </a:solidFill>
              <a:latin typeface="三极行书简" panose="00000500000000000000" charset="-122"/>
              <a:ea typeface="三极行书简" panose="00000500000000000000" charset="-122"/>
              <a:cs typeface="三极行书简" panose="00000500000000000000" charset="-122"/>
              <a:sym typeface="+mn-ea"/>
            </a:endParaRPr>
          </a:p>
          <a:p>
            <a:pPr>
              <a:lnSpc>
                <a:spcPct val="130000"/>
              </a:lnSpc>
            </a:pPr>
            <a:endParaRPr lang="zh-CN" altLang="zh-CN" sz="2800" b="1" kern="100">
              <a:effectLst/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5" name="图片 1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77" r="34556"/>
          <a:stretch>
            <a:fillRect/>
          </a:stretch>
        </p:blipFill>
        <p:spPr bwMode="auto">
          <a:xfrm>
            <a:off x="762188" y="1988928"/>
            <a:ext cx="1920864" cy="3920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1024645" y="932577"/>
            <a:ext cx="10668001" cy="56092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zh-CN" altLang="zh-CN" sz="32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子曰：“饭疏食饮水，曲肱而枕之，乐亦在其中矣。不义而富且贵，于我如浮云。”</a:t>
            </a:r>
            <a:r>
              <a:rPr lang="en-US" altLang="zh-CN" sz="32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《述而》</a:t>
            </a:r>
            <a:r>
              <a:rPr lang="en-US" altLang="zh-CN" sz="32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b="1" kern="10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50000"/>
              </a:lnSpc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zh-CN" altLang="zh-CN" sz="32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子曰：“君子谋道不谋食。耕也馁在其中矣，学也禄在其中矣。君子忧道不忧贫。”（《卫灵公》）</a:t>
            </a:r>
          </a:p>
          <a:p>
            <a:pPr marL="457200" indent="-457200">
              <a:lnSpc>
                <a:spcPct val="150000"/>
              </a:lnSpc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zh-CN" altLang="zh-CN" sz="32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子曰：</a:t>
            </a:r>
            <a:r>
              <a:rPr lang="en-US" altLang="zh-CN" sz="32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三年学，不至于谷，不易得也。</a:t>
            </a:r>
            <a:r>
              <a:rPr lang="en-US" altLang="zh-CN" sz="32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（《泰伯》）</a:t>
            </a:r>
          </a:p>
          <a:p>
            <a:pPr marL="457200" indent="-457200">
              <a:lnSpc>
                <a:spcPct val="150000"/>
              </a:lnSpc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zh-CN" altLang="zh-CN" sz="32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子曰：“士志于道，而耻恶衣恶食者，未足与议也。” （《里仁》）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402590" y="372745"/>
            <a:ext cx="11386820" cy="6106795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08635" y="814070"/>
            <a:ext cx="11174095" cy="41700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altLang="zh-CN" sz="3200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   </a:t>
            </a:r>
            <a:r>
              <a:rPr lang="en-US" altLang="zh-CN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</a:t>
            </a:r>
          </a:p>
          <a:p>
            <a:pPr fontAlgn="auto">
              <a:lnSpc>
                <a:spcPct val="13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如何做到</a:t>
            </a:r>
            <a:r>
              <a:rPr lang="en-US" altLang="zh-CN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好学</a:t>
            </a:r>
            <a:r>
              <a:rPr lang="en-US" altLang="zh-CN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”</a:t>
            </a:r>
            <a:endParaRPr lang="zh-CN" altLang="en-US" sz="3200" b="1">
              <a:solidFill>
                <a:srgbClr val="0070C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  <a:p>
            <a:pPr fontAlgn="auto">
              <a:lnSpc>
                <a:spcPct val="130000"/>
              </a:lnSpc>
            </a:pPr>
            <a:r>
              <a:rPr lang="zh-CN" altLang="en-US" sz="2400" b="1">
                <a:solidFill>
                  <a:schemeClr val="accent1">
                    <a:lumMod val="75000"/>
                  </a:schemeClr>
                </a:solidFill>
                <a:latin typeface="汉仪尚巍手书W" charset="0"/>
                <a:ea typeface="楷体" panose="02010609060101010101" pitchFamily="49" charset="-122"/>
                <a:cs typeface="汉仪尚巍手书W" charset="0"/>
                <a:sym typeface="+mn-ea"/>
              </a:rPr>
              <a:t>       </a:t>
            </a:r>
            <a:r>
              <a:rPr lang="zh-CN" altLang="en-US" sz="2800" b="1" spc="150" smtClean="0">
                <a:ln>
                  <a:noFill/>
                </a:ln>
                <a:effectLst/>
                <a:uLnTx/>
                <a:uFillTx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微软雅黑" panose="020B0503020204020204" charset="-122"/>
              </a:rPr>
              <a:t>子曰:“见</a:t>
            </a:r>
            <a:r>
              <a:rPr lang="zh-CN" altLang="en-US" sz="2800" b="1" spc="15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微软雅黑" panose="020B0503020204020204" charset="-122"/>
              </a:rPr>
              <a:t>贤</a:t>
            </a:r>
            <a:r>
              <a:rPr lang="zh-CN" altLang="en-US" sz="2800" b="1" spc="150" smtClean="0">
                <a:ln>
                  <a:noFill/>
                </a:ln>
                <a:effectLst/>
                <a:uLnTx/>
                <a:uFillTx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微软雅黑" panose="020B0503020204020204" charset="-122"/>
              </a:rPr>
              <a:t>思</a:t>
            </a:r>
            <a:r>
              <a:rPr lang="zh-CN" altLang="en-US" sz="2800" b="1" spc="15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微软雅黑" panose="020B0503020204020204" charset="-122"/>
              </a:rPr>
              <a:t>齐</a:t>
            </a:r>
            <a:r>
              <a:rPr lang="zh-CN" altLang="en-US" sz="2800" b="1" spc="150" smtClean="0">
                <a:ln>
                  <a:noFill/>
                </a:ln>
                <a:effectLst/>
                <a:uLnTx/>
                <a:uFillTx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微软雅黑" panose="020B0503020204020204" charset="-122"/>
              </a:rPr>
              <a:t>焉,见不贤而</a:t>
            </a:r>
            <a:r>
              <a:rPr lang="zh-CN" altLang="en-US" sz="2800" b="1" spc="15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微软雅黑" panose="020B0503020204020204" charset="-122"/>
              </a:rPr>
              <a:t>内</a:t>
            </a:r>
            <a:r>
              <a:rPr lang="zh-CN" altLang="en-US" sz="2800" b="1" spc="150" smtClean="0">
                <a:ln>
                  <a:noFill/>
                </a:ln>
                <a:effectLst/>
                <a:uLnTx/>
                <a:uFillTx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微软雅黑" panose="020B0503020204020204" charset="-122"/>
              </a:rPr>
              <a:t>自省也。”《里仁》</a:t>
            </a:r>
          </a:p>
          <a:p>
            <a:pPr fontAlgn="auto">
              <a:lnSpc>
                <a:spcPct val="130000"/>
              </a:lnSpc>
            </a:pPr>
            <a:endParaRPr lang="zh-CN" altLang="en-US" sz="2800" b="1" spc="150" smtClean="0">
              <a:ln>
                <a:noFill/>
              </a:ln>
              <a:effectLst/>
              <a:uLnTx/>
              <a:uFillTx/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微软雅黑" panose="020B0503020204020204" charset="-122"/>
            </a:endParaRPr>
          </a:p>
          <a:p>
            <a:pPr fontAlgn="auto">
              <a:lnSpc>
                <a:spcPct val="130000"/>
              </a:lnSpc>
            </a:pPr>
            <a:r>
              <a:rPr lang="zh-CN" altLang="en-US" sz="2800" b="1" spc="150" smtClean="0">
                <a:ln>
                  <a:noFill/>
                </a:ln>
                <a:effectLst/>
                <a:uLnTx/>
                <a:uFillTx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微软雅黑" panose="020B0503020204020204" charset="-122"/>
              </a:rPr>
              <a:t>        子曰:“</a:t>
            </a:r>
            <a:r>
              <a:rPr lang="zh-CN" altLang="en-US" sz="2800" b="1" spc="15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微软雅黑" panose="020B0503020204020204" charset="-122"/>
              </a:rPr>
              <a:t>譬</a:t>
            </a:r>
            <a:r>
              <a:rPr lang="zh-CN" altLang="en-US" sz="2800" b="1" spc="150" smtClean="0">
                <a:ln>
                  <a:noFill/>
                </a:ln>
                <a:effectLst/>
                <a:uLnTx/>
                <a:uFillTx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微软雅黑" panose="020B0503020204020204" charset="-122"/>
              </a:rPr>
              <a:t>如为山,未成一篑（kuì）,止,吾止也。譬如</a:t>
            </a:r>
            <a:r>
              <a:rPr lang="zh-CN" altLang="en-US" sz="2800" b="1" spc="15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微软雅黑" panose="020B0503020204020204" charset="-122"/>
              </a:rPr>
              <a:t>平</a:t>
            </a:r>
            <a:r>
              <a:rPr lang="zh-CN" altLang="en-US" sz="2800" b="1" spc="150" smtClean="0">
                <a:ln>
                  <a:noFill/>
                </a:ln>
                <a:effectLst/>
                <a:uLnTx/>
                <a:uFillTx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微软雅黑" panose="020B0503020204020204" charset="-122"/>
              </a:rPr>
              <a:t>地,虽覆一篑,进,吾往也。”《子罕》</a:t>
            </a:r>
            <a:endParaRPr lang="zh-CN" altLang="en-US" sz="2800"/>
          </a:p>
          <a:p>
            <a:pPr fontAlgn="auto">
              <a:lnSpc>
                <a:spcPct val="130000"/>
              </a:lnSpc>
            </a:pPr>
            <a:endParaRPr lang="zh-CN" altLang="en-US" sz="2800" b="1">
              <a:solidFill>
                <a:srgbClr val="0070C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5910" y="4984115"/>
            <a:ext cx="3098165" cy="2190750"/>
          </a:xfrm>
          <a:prstGeom prst="rect">
            <a:avLst/>
          </a:prstGeom>
        </p:spPr>
      </p:pic>
      <p:pic>
        <p:nvPicPr>
          <p:cNvPr id="8" name="图片 7" descr="图片包含 游戏机, 伞  描述已自动生成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-203186" y="140014"/>
            <a:ext cx="2309661" cy="23096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42"/>
          <p:cNvGrpSpPr/>
          <p:nvPr>
            <p:custDataLst>
              <p:tags r:id="rId1"/>
            </p:custDataLst>
          </p:nvPr>
        </p:nvGrpSpPr>
        <p:grpSpPr>
          <a:xfrm>
            <a:off x="318360" y="1217200"/>
            <a:ext cx="10463864" cy="2309660"/>
            <a:chOff x="1853204" y="2235628"/>
            <a:chExt cx="6527112" cy="1440712"/>
          </a:xfrm>
        </p:grpSpPr>
        <p:grpSp>
          <p:nvGrpSpPr>
            <p:cNvPr id="15" name="组合 30"/>
            <p:cNvGrpSpPr/>
            <p:nvPr>
              <p:custDataLst>
                <p:tags r:id="rId5"/>
              </p:custDataLst>
            </p:nvPr>
          </p:nvGrpSpPr>
          <p:grpSpPr>
            <a:xfrm>
              <a:off x="1853204" y="2235628"/>
              <a:ext cx="6527112" cy="1440712"/>
              <a:chOff x="1853204" y="2235628"/>
              <a:chExt cx="6527112" cy="1440712"/>
            </a:xfrm>
          </p:grpSpPr>
          <p:sp>
            <p:nvSpPr>
              <p:cNvPr id="17" name="矩形 10"/>
              <p:cNvSpPr/>
              <p:nvPr>
                <p:custDataLst>
                  <p:tags r:id="rId7"/>
                </p:custDataLst>
              </p:nvPr>
            </p:nvSpPr>
            <p:spPr>
              <a:xfrm>
                <a:off x="2381779" y="2427552"/>
                <a:ext cx="5998537" cy="528432"/>
              </a:xfrm>
              <a:prstGeom prst="rect">
                <a:avLst/>
              </a:prstGeom>
              <a:solidFill>
                <a:srgbClr val="DFDCD5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marL="899795" algn="ctr"/>
                <a:r>
                  <a:rPr lang="zh-CN" altLang="en-US" sz="2800" b="1">
                    <a:solidFill>
                      <a:srgbClr val="26262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微软雅黑" panose="020B0503020204020204" charset="-122"/>
                  </a:rPr>
                  <a:t>子曰</a:t>
                </a:r>
                <a:r>
                  <a:rPr lang="en-US" altLang="zh-CN" sz="2800" b="1">
                    <a:solidFill>
                      <a:srgbClr val="26262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微软雅黑" panose="020B0503020204020204" charset="-122"/>
                  </a:rPr>
                  <a:t>:“</a:t>
                </a:r>
                <a:r>
                  <a:rPr lang="zh-CN" altLang="en-US" sz="2800" b="1">
                    <a:solidFill>
                      <a:srgbClr val="26262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微软雅黑" panose="020B0503020204020204" charset="-122"/>
                  </a:rPr>
                  <a:t>见</a:t>
                </a:r>
                <a:r>
                  <a:rPr lang="zh-CN" altLang="en-US" sz="2800" b="1">
                    <a:solidFill>
                      <a:srgbClr val="C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微软雅黑" panose="020B0503020204020204" charset="-122"/>
                  </a:rPr>
                  <a:t>贤</a:t>
                </a:r>
                <a:r>
                  <a:rPr lang="zh-CN" altLang="en-US" sz="2800" b="1">
                    <a:solidFill>
                      <a:srgbClr val="26262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微软雅黑" panose="020B0503020204020204" charset="-122"/>
                  </a:rPr>
                  <a:t>思</a:t>
                </a:r>
                <a:r>
                  <a:rPr lang="zh-CN" altLang="en-US" sz="2800" b="1">
                    <a:solidFill>
                      <a:srgbClr val="C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微软雅黑" panose="020B0503020204020204" charset="-122"/>
                  </a:rPr>
                  <a:t>齐</a:t>
                </a:r>
                <a:r>
                  <a:rPr lang="zh-CN" altLang="en-US" sz="2800" b="1">
                    <a:solidFill>
                      <a:srgbClr val="26262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微软雅黑" panose="020B0503020204020204" charset="-122"/>
                  </a:rPr>
                  <a:t>焉</a:t>
                </a:r>
                <a:r>
                  <a:rPr lang="en-US" altLang="zh-CN" sz="2800" b="1">
                    <a:solidFill>
                      <a:srgbClr val="26262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微软雅黑" panose="020B0503020204020204" charset="-122"/>
                  </a:rPr>
                  <a:t>,</a:t>
                </a:r>
                <a:r>
                  <a:rPr lang="zh-CN" altLang="en-US" sz="2800" b="1">
                    <a:solidFill>
                      <a:srgbClr val="26262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微软雅黑" panose="020B0503020204020204" charset="-122"/>
                  </a:rPr>
                  <a:t>见不贤而</a:t>
                </a:r>
                <a:r>
                  <a:rPr lang="zh-CN" altLang="en-US" sz="2800" b="1">
                    <a:solidFill>
                      <a:srgbClr val="C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微软雅黑" panose="020B0503020204020204" charset="-122"/>
                  </a:rPr>
                  <a:t>内</a:t>
                </a:r>
                <a:r>
                  <a:rPr lang="zh-CN" altLang="en-US" sz="2800" b="1">
                    <a:solidFill>
                      <a:srgbClr val="26262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微软雅黑" panose="020B0503020204020204" charset="-122"/>
                  </a:rPr>
                  <a:t>自省也。”（里仁）</a:t>
                </a:r>
              </a:p>
            </p:txBody>
          </p:sp>
          <p:pic>
            <p:nvPicPr>
              <p:cNvPr id="18" name="图片 17" descr="图片包含 游戏机, 伞  描述已自动生成"/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>
              <a:blip r:embed="rId10"/>
              <a:stretch>
                <a:fillRect/>
              </a:stretch>
            </p:blipFill>
            <p:spPr>
              <a:xfrm>
                <a:off x="1853204" y="2235628"/>
                <a:ext cx="1440712" cy="1440712"/>
              </a:xfrm>
              <a:prstGeom prst="rect">
                <a:avLst/>
              </a:prstGeom>
            </p:spPr>
          </p:pic>
        </p:grpSp>
        <p:sp>
          <p:nvSpPr>
            <p:cNvPr id="16" name="矩形 41"/>
            <p:cNvSpPr/>
            <p:nvPr>
              <p:custDataLst>
                <p:tags r:id="rId6"/>
              </p:custDataLst>
            </p:nvPr>
          </p:nvSpPr>
          <p:spPr>
            <a:xfrm>
              <a:off x="8281772" y="2519031"/>
              <a:ext cx="45719" cy="34547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框 4"/>
          <p:cNvSpPr txBox="1"/>
          <p:nvPr>
            <p:custDataLst>
              <p:tags r:id="rId2"/>
            </p:custDataLst>
          </p:nvPr>
        </p:nvSpPr>
        <p:spPr>
          <a:xfrm>
            <a:off x="1083191" y="284543"/>
            <a:ext cx="2058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>
                <a:latin typeface="隶书" panose="02010509060101010101" pitchFamily="49" charset="-122"/>
                <a:ea typeface="隶书" panose="02010509060101010101" pitchFamily="49" charset="-122"/>
              </a:rPr>
              <a:t>研读文本</a:t>
            </a:r>
          </a:p>
        </p:txBody>
      </p:sp>
      <p:sp>
        <p:nvSpPr>
          <p:cNvPr id="19" name="文本框 18"/>
          <p:cNvSpPr txBox="1"/>
          <p:nvPr>
            <p:custDataLst>
              <p:tags r:id="rId3"/>
            </p:custDataLst>
          </p:nvPr>
        </p:nvSpPr>
        <p:spPr>
          <a:xfrm>
            <a:off x="1165739" y="2646049"/>
            <a:ext cx="4930261" cy="3767983"/>
          </a:xfrm>
          <a:prstGeom prst="rect">
            <a:avLst/>
          </a:prstGeom>
          <a:solidFill>
            <a:srgbClr val="C00000"/>
          </a:solidFill>
        </p:spPr>
        <p:txBody>
          <a:bodyPr wrap="square" bIns="288000">
            <a:spAutoFit/>
          </a:bodyPr>
          <a:lstStyle/>
          <a:p>
            <a:pPr>
              <a:lnSpc>
                <a:spcPct val="200000"/>
              </a:lnSpc>
              <a:spcAft>
                <a:spcPts val="2400"/>
              </a:spcAft>
            </a:pPr>
            <a:r>
              <a:rPr lang="zh-CN" altLang="en-US" sz="3200" b="1">
                <a:solidFill>
                  <a:schemeClr val="bg1"/>
                </a:solidFill>
              </a:rPr>
              <a:t>贤：形作名，有德行的人。     </a:t>
            </a:r>
            <a:endParaRPr lang="en-US" altLang="zh-CN" sz="3200" b="1">
              <a:solidFill>
                <a:schemeClr val="bg1"/>
              </a:solidFill>
            </a:endParaRPr>
          </a:p>
          <a:p>
            <a:pPr>
              <a:lnSpc>
                <a:spcPct val="200000"/>
              </a:lnSpc>
              <a:spcAft>
                <a:spcPts val="2400"/>
              </a:spcAft>
            </a:pPr>
            <a:r>
              <a:rPr lang="zh-CN" altLang="en-US" sz="3200" b="1">
                <a:solidFill>
                  <a:schemeClr val="bg1"/>
                </a:solidFill>
              </a:rPr>
              <a:t>齐：形作动，看齐。</a:t>
            </a:r>
          </a:p>
          <a:p>
            <a:pPr>
              <a:lnSpc>
                <a:spcPct val="200000"/>
              </a:lnSpc>
              <a:spcAft>
                <a:spcPts val="2400"/>
              </a:spcAft>
            </a:pPr>
            <a:r>
              <a:rPr lang="zh-CN" altLang="en-US" sz="3200" b="1">
                <a:solidFill>
                  <a:schemeClr val="bg1"/>
                </a:solidFill>
              </a:rPr>
              <a:t>内：名作状，在心里。</a:t>
            </a:r>
            <a:endParaRPr lang="en-US" altLang="zh-CN" sz="32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矩形 19"/>
          <p:cNvSpPr/>
          <p:nvPr>
            <p:custDataLst>
              <p:tags r:id="rId4"/>
            </p:custDataLst>
          </p:nvPr>
        </p:nvSpPr>
        <p:spPr>
          <a:xfrm>
            <a:off x="6469327" y="2646049"/>
            <a:ext cx="4814760" cy="3871623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 lIns="72000" tIns="0" rIns="108000" bIns="36000" anchor="t" anchorCtr="0">
            <a:noAutofit/>
          </a:bodyPr>
          <a:lstStyle/>
          <a:p>
            <a:pPr indent="355600" algn="just">
              <a:lnSpc>
                <a:spcPct val="150000"/>
              </a:lnSpc>
            </a:pPr>
            <a:r>
              <a:rPr lang="zh-CN" altLang="zh-CN" sz="32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孔子说：</a:t>
            </a:r>
            <a:r>
              <a:rPr lang="zh-CN" altLang="en-US" sz="32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“看见有德行的人就要想着向他看齐，看到没有德行的人，就要在心里反省自己是否有这样的缺点。”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uiExpand="1" build="p" animBg="1"/>
      <p:bldP spid="2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4700258" y="2583037"/>
            <a:ext cx="6807927" cy="27971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 algn="just">
              <a:lnSpc>
                <a:spcPct val="110000"/>
              </a:lnSpc>
            </a:pPr>
            <a:r>
              <a:rPr lang="zh-CN" altLang="en-US" sz="3200" b="1" kern="1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自我反省</a:t>
            </a:r>
            <a:r>
              <a:rPr lang="zh-CN" altLang="en-US" sz="32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是道德修养的一种方法，经常反省自已，可以去除心中的杂念，理性地看待自己，快速地改掉自己的缺点，完善自己的道德境界。</a:t>
            </a:r>
          </a:p>
          <a:p>
            <a:pPr indent="355600" algn="just">
              <a:lnSpc>
                <a:spcPct val="110000"/>
              </a:lnSpc>
            </a:pPr>
            <a:endParaRPr lang="zh-CN" altLang="en-US" sz="3200" b="1" kern="10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1006627" y="745428"/>
            <a:ext cx="10178746" cy="8254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 algn="just">
              <a:lnSpc>
                <a:spcPct val="150000"/>
              </a:lnSpc>
              <a:spcAft>
                <a:spcPct val="0"/>
              </a:spcAft>
            </a:pPr>
            <a:r>
              <a:rPr lang="zh-CN" altLang="en-US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这句话反映出孔子的什么思想？ </a:t>
            </a:r>
            <a:endParaRPr lang="zh-CN" altLang="zh-CN" sz="3600" b="1" kern="10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146" y="2254290"/>
            <a:ext cx="3657300" cy="299898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3835" y="4881245"/>
            <a:ext cx="3098165" cy="21907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30"/>
          <p:cNvGrpSpPr/>
          <p:nvPr>
            <p:custDataLst>
              <p:tags r:id="rId1"/>
            </p:custDataLst>
          </p:nvPr>
        </p:nvGrpSpPr>
        <p:grpSpPr>
          <a:xfrm>
            <a:off x="-401955" y="514010"/>
            <a:ext cx="11711940" cy="2309835"/>
            <a:chOff x="1651596" y="2112055"/>
            <a:chExt cx="7305424" cy="1440712"/>
          </a:xfrm>
        </p:grpSpPr>
        <p:sp>
          <p:nvSpPr>
            <p:cNvPr id="17" name="矩形 10"/>
            <p:cNvSpPr/>
            <p:nvPr>
              <p:custDataLst>
                <p:tags r:id="rId5"/>
              </p:custDataLst>
            </p:nvPr>
          </p:nvSpPr>
          <p:spPr>
            <a:xfrm>
              <a:off x="2761035" y="2237424"/>
              <a:ext cx="6195985" cy="754906"/>
            </a:xfrm>
            <a:prstGeom prst="rect">
              <a:avLst/>
            </a:prstGeom>
            <a:solidFill>
              <a:srgbClr val="DFDCD5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324000" bIns="0" rtlCol="0" anchor="ctr" anchorCtr="1"/>
            <a:lstStyle/>
            <a:p>
              <a:pPr marL="1080135"/>
              <a:r>
                <a:rPr lang="zh-CN" altLang="en-US" sz="2800" b="1">
                  <a:solidFill>
                    <a:srgbClr val="262626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微软雅黑" panose="020B0503020204020204" charset="-122"/>
                </a:rPr>
                <a:t>子曰</a:t>
              </a:r>
              <a:r>
                <a:rPr lang="en-US" altLang="zh-CN" sz="2800" b="1">
                  <a:solidFill>
                    <a:srgbClr val="262626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微软雅黑" panose="020B0503020204020204" charset="-122"/>
                </a:rPr>
                <a:t>:“</a:t>
              </a:r>
              <a:r>
                <a:rPr lang="zh-CN" altLang="en-US" sz="2800" b="1">
                  <a:solidFill>
                    <a:srgbClr val="26262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譬如</a:t>
              </a:r>
              <a:r>
                <a:rPr lang="zh-CN" altLang="en-US" sz="2800" b="1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为</a:t>
              </a:r>
              <a:r>
                <a:rPr lang="zh-CN" altLang="en-US" sz="2800" b="1">
                  <a:solidFill>
                    <a:srgbClr val="26262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山</a:t>
              </a:r>
              <a:r>
                <a:rPr lang="en-US" altLang="zh-CN" sz="2800" b="1">
                  <a:solidFill>
                    <a:srgbClr val="26262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2800" b="1">
                  <a:solidFill>
                    <a:srgbClr val="26262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未成一</a:t>
              </a:r>
              <a:r>
                <a:rPr lang="zh-CN" altLang="en-US" sz="2800" b="1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篑</a:t>
              </a:r>
              <a:r>
                <a:rPr lang="en-US" altLang="zh-CN" sz="2800" b="1">
                  <a:solidFill>
                    <a:srgbClr val="26262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2800" b="1">
                  <a:solidFill>
                    <a:srgbClr val="26262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止</a:t>
              </a:r>
              <a:r>
                <a:rPr lang="en-US" altLang="zh-CN" sz="2800" b="1">
                  <a:solidFill>
                    <a:srgbClr val="26262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2800" b="1">
                  <a:solidFill>
                    <a:srgbClr val="26262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吾止也。譬如</a:t>
              </a:r>
              <a:r>
                <a:rPr lang="zh-CN" altLang="en-US" sz="2800" b="1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平</a:t>
              </a:r>
              <a:r>
                <a:rPr lang="zh-CN" altLang="en-US" sz="2800" b="1">
                  <a:solidFill>
                    <a:srgbClr val="26262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地</a:t>
              </a:r>
              <a:r>
                <a:rPr lang="en-US" altLang="zh-CN" sz="2800" b="1">
                  <a:solidFill>
                    <a:srgbClr val="26262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2800" b="1">
                  <a:solidFill>
                    <a:srgbClr val="26262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虽</a:t>
              </a:r>
              <a:r>
                <a:rPr lang="zh-CN" altLang="en-US" sz="2800" b="1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覆</a:t>
              </a:r>
              <a:r>
                <a:rPr lang="zh-CN" altLang="en-US" sz="2800" b="1">
                  <a:solidFill>
                    <a:srgbClr val="26262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一篑</a:t>
              </a:r>
              <a:r>
                <a:rPr lang="en-US" altLang="zh-CN" sz="2800" b="1">
                  <a:solidFill>
                    <a:srgbClr val="26262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2800" b="1">
                  <a:solidFill>
                    <a:srgbClr val="26262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进</a:t>
              </a:r>
              <a:r>
                <a:rPr lang="en-US" altLang="zh-CN" sz="2800" b="1">
                  <a:solidFill>
                    <a:srgbClr val="26262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2800" b="1">
                  <a:solidFill>
                    <a:srgbClr val="26262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吾</a:t>
              </a:r>
              <a:r>
                <a:rPr lang="zh-CN" altLang="en-US" sz="2800" b="1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往</a:t>
              </a:r>
              <a:r>
                <a:rPr lang="zh-CN" altLang="en-US" sz="2800" b="1">
                  <a:solidFill>
                    <a:srgbClr val="26262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也。”（子罕）</a:t>
              </a:r>
              <a:endParaRPr lang="zh-CN" altLang="en-US" sz="2800" b="1">
                <a:solidFill>
                  <a:srgbClr val="26262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endParaRPr>
            </a:p>
          </p:txBody>
        </p:sp>
        <p:pic>
          <p:nvPicPr>
            <p:cNvPr id="18" name="图片 17" descr="图片包含 游戏机, 伞  描述已自动生成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1651596" y="2112055"/>
              <a:ext cx="1440712" cy="1440712"/>
            </a:xfrm>
            <a:prstGeom prst="rect">
              <a:avLst/>
            </a:prstGeom>
          </p:spPr>
        </p:pic>
      </p:grpSp>
      <p:sp>
        <p:nvSpPr>
          <p:cNvPr id="3" name="文本框 4"/>
          <p:cNvSpPr txBox="1"/>
          <p:nvPr>
            <p:custDataLst>
              <p:tags r:id="rId2"/>
            </p:custDataLst>
          </p:nvPr>
        </p:nvSpPr>
        <p:spPr>
          <a:xfrm>
            <a:off x="1083191" y="284543"/>
            <a:ext cx="2058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>
                <a:latin typeface="隶书" panose="02010509060101010101" pitchFamily="49" charset="-122"/>
                <a:ea typeface="隶书" panose="02010509060101010101" pitchFamily="49" charset="-122"/>
              </a:rPr>
              <a:t>研读文本</a:t>
            </a:r>
          </a:p>
        </p:txBody>
      </p:sp>
      <p:sp>
        <p:nvSpPr>
          <p:cNvPr id="19" name="文本框 18"/>
          <p:cNvSpPr txBox="1"/>
          <p:nvPr>
            <p:custDataLst>
              <p:tags r:id="rId3"/>
            </p:custDataLst>
          </p:nvPr>
        </p:nvSpPr>
        <p:spPr>
          <a:xfrm>
            <a:off x="121285" y="2079625"/>
            <a:ext cx="6457950" cy="4615815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chemeClr val="bg1"/>
                </a:solidFill>
              </a:rPr>
              <a:t>为：堆积。      </a:t>
            </a:r>
            <a:endParaRPr lang="en-US" altLang="zh-CN" sz="2800" b="1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chemeClr val="bg1"/>
                </a:solidFill>
              </a:rPr>
              <a:t>未成一篑（kuì)</a:t>
            </a:r>
            <a:r>
              <a:rPr lang="en-US" altLang="zh-CN" sz="2800" b="1">
                <a:solidFill>
                  <a:schemeClr val="bg1"/>
                </a:solidFill>
              </a:rPr>
              <a:t>:</a:t>
            </a:r>
            <a:r>
              <a:rPr lang="zh-CN" altLang="en-US" sz="2800" b="1">
                <a:solidFill>
                  <a:schemeClr val="bg1"/>
                </a:solidFill>
              </a:rPr>
              <a:t>只差一筐土没有成功。篑，盛土的竹筐。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chemeClr val="bg1"/>
                </a:solidFill>
              </a:rPr>
              <a:t>止，吾止也</a:t>
            </a:r>
            <a:r>
              <a:rPr lang="en-US" altLang="zh-CN" sz="2800" b="1">
                <a:solidFill>
                  <a:schemeClr val="bg1"/>
                </a:solidFill>
              </a:rPr>
              <a:t>:</a:t>
            </a:r>
            <a:r>
              <a:rPr lang="zh-CN" altLang="en-US" sz="2800" b="1">
                <a:solidFill>
                  <a:schemeClr val="bg1"/>
                </a:solidFill>
              </a:rPr>
              <a:t>停下来，是我自己停下来的。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chemeClr val="bg1"/>
                </a:solidFill>
              </a:rPr>
              <a:t>平地：填平洼地。平：形作动，填平。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chemeClr val="bg1"/>
                </a:solidFill>
              </a:rPr>
              <a:t>覆：倾倒。</a:t>
            </a:r>
            <a:endParaRPr lang="en-US" altLang="zh-CN" sz="2800" b="1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chemeClr val="bg1"/>
                </a:solidFill>
              </a:rPr>
              <a:t>往：坚持。</a:t>
            </a:r>
          </a:p>
        </p:txBody>
      </p:sp>
      <p:sp>
        <p:nvSpPr>
          <p:cNvPr id="20" name="矩形 19"/>
          <p:cNvSpPr/>
          <p:nvPr>
            <p:custDataLst>
              <p:tags r:id="rId4"/>
            </p:custDataLst>
          </p:nvPr>
        </p:nvSpPr>
        <p:spPr>
          <a:xfrm>
            <a:off x="6579235" y="2108835"/>
            <a:ext cx="5227955" cy="4586605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 lIns="432000" tIns="36000" rIns="108000" bIns="72000" anchor="ctr" anchorCtr="1">
            <a:spAutoFit/>
          </a:bodyPr>
          <a:lstStyle/>
          <a:p>
            <a:pPr indent="355600" algn="just">
              <a:lnSpc>
                <a:spcPct val="130000"/>
              </a:lnSpc>
            </a:pPr>
            <a:r>
              <a:rPr lang="zh-CN" altLang="en-US" sz="32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孔子说：“好比堆土成山，只差一筐土没有成功，这时停下来，是我自己停下来的。又好比填平洼地，虽然只倒下一筐土，如果决定去做，是我自己要坚持的。”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uiExpand="1" build="p" animBg="1"/>
      <p:bldP spid="2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4663927" y="1811713"/>
            <a:ext cx="6807927" cy="4079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3200" b="1" smtClean="0">
                <a:sym typeface="+mn-ea"/>
              </a:rPr>
              <a:t>       </a:t>
            </a:r>
            <a:r>
              <a:rPr lang="zh-CN" altLang="en-US" sz="3200" b="1" smtClean="0">
                <a:sym typeface="+mn-ea"/>
              </a:rPr>
              <a:t>孔子运用“堆土成山”与“填土平地”这两</a:t>
            </a:r>
            <a:r>
              <a:rPr lang="zh-CN" altLang="en-US" sz="3200" b="1" smtClean="0">
                <a:solidFill>
                  <a:srgbClr val="FF0000"/>
                </a:solidFill>
                <a:sym typeface="+mn-ea"/>
              </a:rPr>
              <a:t>比喻，</a:t>
            </a:r>
            <a:r>
              <a:rPr lang="zh-CN" altLang="en-US" sz="3200" b="1" smtClean="0">
                <a:sym typeface="+mn-ea"/>
              </a:rPr>
              <a:t>说明了</a:t>
            </a:r>
            <a:r>
              <a:rPr lang="zh-CN" altLang="en-US" sz="3200" b="1" smtClean="0">
                <a:solidFill>
                  <a:srgbClr val="FF0000"/>
                </a:solidFill>
                <a:sym typeface="+mn-ea"/>
              </a:rPr>
              <a:t>功亏一篑与持之以恒</a:t>
            </a:r>
            <a:r>
              <a:rPr lang="zh-CN" altLang="en-US" sz="3200" b="1" smtClean="0">
                <a:sym typeface="+mn-ea"/>
              </a:rPr>
              <a:t>的深刻道理。</a:t>
            </a:r>
            <a:endParaRPr lang="en-US" altLang="zh-CN" sz="3200" b="1" smtClean="0"/>
          </a:p>
          <a:p>
            <a:pPr>
              <a:buNone/>
            </a:pPr>
            <a:r>
              <a:rPr lang="zh-CN" altLang="en-US" sz="3200" b="1" smtClean="0">
                <a:sym typeface="+mn-ea"/>
              </a:rPr>
              <a:t>      “进，吾往也”是在提醒我们，是否追求仁道、坚持不懈，</a:t>
            </a:r>
            <a:r>
              <a:rPr lang="zh-CN" altLang="en-US" sz="3200" b="1" smtClean="0">
                <a:solidFill>
                  <a:srgbClr val="FF0000"/>
                </a:solidFill>
                <a:sym typeface="+mn-ea"/>
              </a:rPr>
              <a:t>主动权完全在自己手里</a:t>
            </a:r>
            <a:r>
              <a:rPr lang="zh-CN" altLang="en-US" sz="3200" b="1" smtClean="0">
                <a:sym typeface="+mn-ea"/>
              </a:rPr>
              <a:t>，</a:t>
            </a:r>
            <a:r>
              <a:rPr lang="zh-CN" altLang="en-US" sz="3200" b="1" smtClean="0">
                <a:solidFill>
                  <a:srgbClr val="FF0000"/>
                </a:solidFill>
                <a:sym typeface="+mn-ea"/>
              </a:rPr>
              <a:t>个人的主观努力决定自己的一生</a:t>
            </a:r>
            <a:r>
              <a:rPr lang="zh-CN" altLang="en-US" sz="3200" b="1" smtClean="0">
                <a:sym typeface="+mn-ea"/>
              </a:rPr>
              <a:t>。</a:t>
            </a:r>
            <a:endParaRPr lang="zh-CN" altLang="en-US" sz="3200" b="1" smtClean="0"/>
          </a:p>
          <a:p>
            <a:pPr indent="355600" algn="just" fontAlgn="ctr">
              <a:lnSpc>
                <a:spcPct val="110000"/>
              </a:lnSpc>
            </a:pPr>
            <a:endParaRPr lang="zh-CN" altLang="en-US" sz="3200" b="1" kern="10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1006627" y="745428"/>
            <a:ext cx="10178746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 algn="just">
              <a:lnSpc>
                <a:spcPct val="150000"/>
              </a:lnSpc>
              <a:spcAft>
                <a:spcPct val="0"/>
              </a:spcAft>
            </a:pPr>
            <a:r>
              <a:rPr lang="zh-CN" altLang="en-US" sz="3600" b="1" smtClean="0">
                <a:sym typeface="+mn-ea"/>
              </a:rPr>
              <a:t>本章采用了什么论证方法？说明了什么道理？</a:t>
            </a:r>
            <a:r>
              <a:rPr lang="zh-CN" altLang="en-US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endParaRPr lang="zh-CN" altLang="zh-CN" sz="3600" b="1" kern="10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146" y="2254290"/>
            <a:ext cx="3657300" cy="299898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42"/>
          <p:cNvGrpSpPr/>
          <p:nvPr>
            <p:custDataLst>
              <p:tags r:id="rId1"/>
            </p:custDataLst>
          </p:nvPr>
        </p:nvGrpSpPr>
        <p:grpSpPr>
          <a:xfrm>
            <a:off x="390539" y="1232849"/>
            <a:ext cx="10463864" cy="2309660"/>
            <a:chOff x="1853204" y="2235628"/>
            <a:chExt cx="6527112" cy="1440712"/>
          </a:xfrm>
        </p:grpSpPr>
        <p:grpSp>
          <p:nvGrpSpPr>
            <p:cNvPr id="10" name="组合 30"/>
            <p:cNvGrpSpPr/>
            <p:nvPr>
              <p:custDataLst>
                <p:tags r:id="rId5"/>
              </p:custDataLst>
            </p:nvPr>
          </p:nvGrpSpPr>
          <p:grpSpPr>
            <a:xfrm>
              <a:off x="1853204" y="2235628"/>
              <a:ext cx="6527112" cy="1440712"/>
              <a:chOff x="1853204" y="2235628"/>
              <a:chExt cx="6527112" cy="1440712"/>
            </a:xfrm>
          </p:grpSpPr>
          <p:sp>
            <p:nvSpPr>
              <p:cNvPr id="12" name="矩形 10"/>
              <p:cNvSpPr/>
              <p:nvPr>
                <p:custDataLst>
                  <p:tags r:id="rId7"/>
                </p:custDataLst>
              </p:nvPr>
            </p:nvSpPr>
            <p:spPr>
              <a:xfrm>
                <a:off x="2381779" y="2427552"/>
                <a:ext cx="5998537" cy="528432"/>
              </a:xfrm>
              <a:prstGeom prst="rect">
                <a:avLst/>
              </a:prstGeom>
              <a:solidFill>
                <a:schemeClr val="bg1">
                  <a:lumMod val="85000"/>
                  <a:alpha val="7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800" b="1">
                    <a:solidFill>
                      <a:srgbClr val="26262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微软雅黑" panose="020B0503020204020204" charset="-122"/>
                  </a:rPr>
                  <a:t>子曰</a:t>
                </a:r>
                <a:r>
                  <a:rPr lang="en-US" altLang="zh-CN" sz="2800" b="1">
                    <a:solidFill>
                      <a:srgbClr val="26262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微软雅黑" panose="020B0503020204020204" charset="-122"/>
                  </a:rPr>
                  <a:t>:“</a:t>
                </a:r>
                <a:r>
                  <a:rPr lang="zh-CN" altLang="en-US" sz="2800" b="1">
                    <a:solidFill>
                      <a:srgbClr val="26262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微软雅黑" panose="020B0503020204020204" charset="-122"/>
                  </a:rPr>
                  <a:t>朝</a:t>
                </a:r>
                <a:r>
                  <a:rPr lang="zh-CN" altLang="en-US" sz="2800" b="1">
                    <a:solidFill>
                      <a:srgbClr val="C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微软雅黑" panose="020B0503020204020204" charset="-122"/>
                  </a:rPr>
                  <a:t>闻道</a:t>
                </a:r>
                <a:r>
                  <a:rPr lang="en-US" altLang="zh-CN" sz="2800" b="1">
                    <a:solidFill>
                      <a:srgbClr val="26262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微软雅黑" panose="020B0503020204020204" charset="-122"/>
                  </a:rPr>
                  <a:t>,</a:t>
                </a:r>
                <a:r>
                  <a:rPr lang="zh-CN" altLang="en-US" sz="2800" b="1">
                    <a:solidFill>
                      <a:srgbClr val="26262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微软雅黑" panose="020B0503020204020204" charset="-122"/>
                  </a:rPr>
                  <a:t>夕死可矣。”（里仁）</a:t>
                </a:r>
              </a:p>
            </p:txBody>
          </p:sp>
          <p:pic>
            <p:nvPicPr>
              <p:cNvPr id="13" name="图片 12" descr="图片包含 游戏机, 伞  描述已自动生成"/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>
              <a:blip r:embed="rId10"/>
              <a:stretch>
                <a:fillRect/>
              </a:stretch>
            </p:blipFill>
            <p:spPr>
              <a:xfrm>
                <a:off x="1853204" y="2235628"/>
                <a:ext cx="1440712" cy="1440712"/>
              </a:xfrm>
              <a:prstGeom prst="rect">
                <a:avLst/>
              </a:prstGeom>
            </p:spPr>
          </p:pic>
        </p:grpSp>
        <p:sp>
          <p:nvSpPr>
            <p:cNvPr id="11" name="矩形 41"/>
            <p:cNvSpPr/>
            <p:nvPr>
              <p:custDataLst>
                <p:tags r:id="rId6"/>
              </p:custDataLst>
            </p:nvPr>
          </p:nvSpPr>
          <p:spPr>
            <a:xfrm>
              <a:off x="8241031" y="2519031"/>
              <a:ext cx="45719" cy="34547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框 4"/>
          <p:cNvSpPr txBox="1"/>
          <p:nvPr>
            <p:custDataLst>
              <p:tags r:id="rId2"/>
            </p:custDataLst>
          </p:nvPr>
        </p:nvSpPr>
        <p:spPr>
          <a:xfrm>
            <a:off x="1090295" y="284480"/>
            <a:ext cx="4456430" cy="730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altLang="zh-CN" sz="3200" b="1">
                <a:solidFill>
                  <a:schemeClr val="accent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“</a:t>
            </a:r>
            <a:r>
              <a:rPr lang="zh-CN" altLang="en-US" sz="3200" b="1">
                <a:solidFill>
                  <a:schemeClr val="accent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好学</a:t>
            </a:r>
            <a:r>
              <a:rPr lang="en-US" altLang="zh-CN" sz="3200" b="1">
                <a:solidFill>
                  <a:schemeClr val="accent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”</a:t>
            </a:r>
            <a:r>
              <a:rPr lang="zh-CN" altLang="zh-CN" sz="3200" b="1">
                <a:solidFill>
                  <a:schemeClr val="accent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的最高境界</a:t>
            </a:r>
            <a:r>
              <a:rPr lang="zh-CN" altLang="en-US" sz="3200" b="1">
                <a:solidFill>
                  <a:schemeClr val="accent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：</a:t>
            </a:r>
            <a:r>
              <a:rPr lang="en-US" altLang="zh-CN" sz="3200" b="1">
                <a:solidFill>
                  <a:schemeClr val="accent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</a:t>
            </a:r>
          </a:p>
        </p:txBody>
      </p:sp>
      <p:sp>
        <p:nvSpPr>
          <p:cNvPr id="19" name="文本框 18"/>
          <p:cNvSpPr txBox="1"/>
          <p:nvPr>
            <p:custDataLst>
              <p:tags r:id="rId3"/>
            </p:custDataLst>
          </p:nvPr>
        </p:nvSpPr>
        <p:spPr>
          <a:xfrm>
            <a:off x="885825" y="3138170"/>
            <a:ext cx="5022215" cy="2676525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闻道：得知真相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死：为动用法，为</a:t>
            </a:r>
            <a:r>
              <a:rPr lang="en-US" altLang="zh-CN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...</a:t>
            </a:r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而死</a:t>
            </a:r>
          </a:p>
          <a:p>
            <a:pPr>
              <a:lnSpc>
                <a:spcPct val="150000"/>
              </a:lnSpc>
            </a:pPr>
            <a:endParaRPr lang="zh-CN" altLang="en-US" sz="28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矩形 19"/>
          <p:cNvSpPr/>
          <p:nvPr>
            <p:custDataLst>
              <p:tags r:id="rId4"/>
            </p:custDataLst>
          </p:nvPr>
        </p:nvSpPr>
        <p:spPr>
          <a:xfrm>
            <a:off x="6469327" y="2646049"/>
            <a:ext cx="4814760" cy="3132181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 lIns="72000" tIns="0" rIns="108000" bIns="36000" anchor="t" anchorCtr="0">
            <a:normAutofit/>
          </a:bodyPr>
          <a:lstStyle/>
          <a:p>
            <a:pPr indent="355600" algn="just">
              <a:lnSpc>
                <a:spcPct val="200000"/>
              </a:lnSpc>
            </a:pPr>
            <a:r>
              <a:rPr lang="zh-CN" altLang="zh-CN" sz="32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孔子说：</a:t>
            </a:r>
            <a:r>
              <a:rPr lang="en-US" altLang="zh-CN" sz="32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早晨得知真相，即使当晚死去，也没有遗憾。”</a:t>
            </a:r>
          </a:p>
          <a:p>
            <a:pPr indent="355600" algn="just">
              <a:lnSpc>
                <a:spcPct val="200000"/>
              </a:lnSpc>
            </a:pPr>
            <a:endParaRPr lang="zh-CN" altLang="zh-CN" sz="2000" b="1" kern="10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2">
            <a:alphaModFix amt="90000"/>
          </a:blip>
          <a:stretch>
            <a:fillRect/>
          </a:stretch>
        </p:blipFill>
        <p:spPr>
          <a:xfrm>
            <a:off x="-166191" y="-2969"/>
            <a:ext cx="6644251" cy="6858000"/>
          </a:xfrm>
          <a:prstGeom prst="rect">
            <a:avLst/>
          </a:prstGeom>
        </p:spPr>
      </p:pic>
      <p:pic>
        <p:nvPicPr>
          <p:cNvPr id="14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3">
            <a:alphaModFix amt="90000"/>
          </a:blip>
          <a:stretch>
            <a:fillRect/>
          </a:stretch>
        </p:blipFill>
        <p:spPr>
          <a:xfrm>
            <a:off x="5669372" y="206"/>
            <a:ext cx="6644251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6550" y="156210"/>
            <a:ext cx="9246235" cy="653669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120650" y="1882140"/>
            <a:ext cx="5968365" cy="2821305"/>
          </a:xfrm>
          <a:prstGeom prst="rect">
            <a:avLst/>
          </a:prstGeom>
          <a:solidFill>
            <a:schemeClr val="tx1">
              <a:lumMod val="65000"/>
              <a:lumOff val="35000"/>
              <a:alpha val="7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850900" y="2346960"/>
            <a:ext cx="5031740" cy="39878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l"/>
            <a:r>
              <a:rPr 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endParaRPr lang="en-US" sz="14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850899" y="3016331"/>
            <a:ext cx="555470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en-US" altLang="zh-CN" sz="32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32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论语</a:t>
            </a:r>
            <a:r>
              <a:rPr lang="en-US" altLang="zh-CN" sz="32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32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十二章</a:t>
            </a:r>
            <a:endParaRPr lang="en-US" altLang="zh-CN" sz="32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7" name="组合 6"/>
          <p:cNvGrpSpPr/>
          <p:nvPr>
            <p:custDataLst>
              <p:tags r:id="rId7"/>
            </p:custDataLst>
          </p:nvPr>
        </p:nvGrpSpPr>
        <p:grpSpPr>
          <a:xfrm>
            <a:off x="623570" y="3599815"/>
            <a:ext cx="5166995" cy="417830"/>
            <a:chOff x="2055" y="8307"/>
            <a:chExt cx="7215" cy="658"/>
          </a:xfrm>
        </p:grpSpPr>
        <p:cxnSp>
          <p:nvCxnSpPr>
            <p:cNvPr id="8" name="直接连接符 7"/>
            <p:cNvCxnSpPr/>
            <p:nvPr>
              <p:custDataLst>
                <p:tags r:id="rId9"/>
              </p:custDataLst>
            </p:nvPr>
          </p:nvCxnSpPr>
          <p:spPr>
            <a:xfrm>
              <a:off x="2055" y="8307"/>
              <a:ext cx="7215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直角三角形 8"/>
            <p:cNvSpPr/>
            <p:nvPr>
              <p:custDataLst>
                <p:tags r:id="rId10"/>
              </p:custDataLst>
            </p:nvPr>
          </p:nvSpPr>
          <p:spPr>
            <a:xfrm flipV="1">
              <a:off x="2055" y="8451"/>
              <a:ext cx="514" cy="514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</p:grpSp>
      <p:sp>
        <p:nvSpPr>
          <p:cNvPr id="10" name="矩形 9"/>
          <p:cNvSpPr/>
          <p:nvPr>
            <p:custDataLst>
              <p:tags r:id="rId8"/>
            </p:custDataLst>
          </p:nvPr>
        </p:nvSpPr>
        <p:spPr>
          <a:xfrm>
            <a:off x="120650" y="156210"/>
            <a:ext cx="8286115" cy="5556885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4250" y="1246505"/>
            <a:ext cx="3414395" cy="422465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1006627" y="745428"/>
            <a:ext cx="10178746" cy="8254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 algn="just">
              <a:lnSpc>
                <a:spcPct val="150000"/>
              </a:lnSpc>
              <a:spcAft>
                <a:spcPct val="0"/>
              </a:spcAft>
            </a:pPr>
            <a:r>
              <a:rPr lang="zh-CN" altLang="en-US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这句话体现了孔子对于“真理”具有怎样的态度？ </a:t>
            </a:r>
            <a:endParaRPr lang="zh-CN" altLang="zh-CN" sz="3600" b="1" kern="10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3910520" y="1604724"/>
            <a:ext cx="7626857" cy="48316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 algn="just">
              <a:lnSpc>
                <a:spcPct val="150000"/>
              </a:lnSpc>
            </a:pPr>
            <a:r>
              <a:rPr lang="zh-CN" altLang="en-US" sz="30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“道”在此处特指儒家的“</a:t>
            </a:r>
            <a:r>
              <a:rPr lang="zh-CN" altLang="en-US" sz="3000" b="1" kern="1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仁义之道</a:t>
            </a:r>
            <a:r>
              <a:rPr lang="zh-CN" altLang="en-US" sz="30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”。懂得了仁义的道理，就应该用自己的一生去实践它，有时为了捍卫它，甚至不惜牺牲自己的生命。这是孔子的道德价值观，也是“朝闻道，夕死可矣”一句话所包含的深刻内涵。阐述了孔子</a:t>
            </a:r>
            <a:r>
              <a:rPr lang="zh-CN" altLang="en-US" sz="3000" b="1" kern="1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执着追求真理的精神</a:t>
            </a:r>
            <a:r>
              <a:rPr lang="zh-CN" altLang="en-US" sz="30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，以及</a:t>
            </a:r>
            <a:r>
              <a:rPr lang="zh-CN" altLang="en-US" sz="3000" b="1" kern="1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为追求真理而献身的牺牲精神</a:t>
            </a:r>
            <a:r>
              <a:rPr lang="zh-CN" altLang="en-US" sz="30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。 </a:t>
            </a:r>
            <a:endParaRPr lang="zh-CN" altLang="zh-CN" sz="3000" b="1" kern="10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20" y="2254290"/>
            <a:ext cx="3657300" cy="299898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 txBox="1"/>
          <p:nvPr>
            <p:custDataLst>
              <p:tags r:id="rId1"/>
            </p:custDataLst>
          </p:nvPr>
        </p:nvSpPr>
        <p:spPr>
          <a:xfrm>
            <a:off x="1980565" y="1356646"/>
            <a:ext cx="10662557" cy="354195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457200">
              <a:lnSpc>
                <a:spcPct val="150000"/>
              </a:lnSpc>
              <a:buNone/>
            </a:pP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48" name="图片 1047" descr="图片包含 黑色, 深色, 就坐&#10;&#10;描述已自动生成"/>
          <p:cNvPicPr>
            <a:picLocks noChangeAspect="1"/>
          </p:cNvPicPr>
          <p:nvPr/>
        </p:nvPicPr>
        <p:blipFill>
          <a:blip r:embed="rId4">
            <a:alphaModFix amt="20000"/>
            <a:biLevel thresh="5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2492" y="1415723"/>
            <a:ext cx="4114025" cy="4246261"/>
          </a:xfrm>
          <a:prstGeom prst="rect">
            <a:avLst/>
          </a:prstGeom>
          <a:ln>
            <a:solidFill>
              <a:schemeClr val="accent4">
                <a:lumMod val="20000"/>
                <a:lumOff val="80000"/>
              </a:schemeClr>
            </a:solidFill>
          </a:ln>
        </p:spPr>
      </p:pic>
      <p:sp>
        <p:nvSpPr>
          <p:cNvPr id="63" name="任意多边形: 形状 62"/>
          <p:cNvSpPr/>
          <p:nvPr/>
        </p:nvSpPr>
        <p:spPr>
          <a:xfrm rot="16200000">
            <a:off x="6392545" y="-632460"/>
            <a:ext cx="2108835" cy="8342630"/>
          </a:xfrm>
          <a:custGeom>
            <a:avLst/>
            <a:gdLst>
              <a:gd name="connsiteX0" fmla="*/ 320326 w 1496080"/>
              <a:gd name="connsiteY0" fmla="*/ 0 h 5143274"/>
              <a:gd name="connsiteX1" fmla="*/ 1193765 w 1496080"/>
              <a:gd name="connsiteY1" fmla="*/ 0 h 5143274"/>
              <a:gd name="connsiteX2" fmla="*/ 1417287 w 1496080"/>
              <a:gd name="connsiteY2" fmla="*/ 337217 h 5143274"/>
              <a:gd name="connsiteX3" fmla="*/ 1496080 w 1496080"/>
              <a:gd name="connsiteY3" fmla="*/ 353125 h 5143274"/>
              <a:gd name="connsiteX4" fmla="*/ 1496080 w 1496080"/>
              <a:gd name="connsiteY4" fmla="*/ 4799392 h 5143274"/>
              <a:gd name="connsiteX5" fmla="*/ 1417287 w 1496080"/>
              <a:gd name="connsiteY5" fmla="*/ 4815298 h 5143274"/>
              <a:gd name="connsiteX6" fmla="*/ 1201202 w 1496080"/>
              <a:gd name="connsiteY6" fmla="*/ 5078758 h 5143274"/>
              <a:gd name="connsiteX7" fmla="*/ 1194697 w 1496080"/>
              <a:gd name="connsiteY7" fmla="*/ 5143274 h 5143274"/>
              <a:gd name="connsiteX8" fmla="*/ 319394 w 1496080"/>
              <a:gd name="connsiteY8" fmla="*/ 5143274 h 5143274"/>
              <a:gd name="connsiteX9" fmla="*/ 312891 w 1496080"/>
              <a:gd name="connsiteY9" fmla="*/ 5078758 h 5143274"/>
              <a:gd name="connsiteX10" fmla="*/ 96804 w 1496080"/>
              <a:gd name="connsiteY10" fmla="*/ 4815298 h 5143274"/>
              <a:gd name="connsiteX11" fmla="*/ 0 w 1496080"/>
              <a:gd name="connsiteY11" fmla="*/ 4795755 h 5143274"/>
              <a:gd name="connsiteX12" fmla="*/ 0 w 1496080"/>
              <a:gd name="connsiteY12" fmla="*/ 356761 h 5143274"/>
              <a:gd name="connsiteX13" fmla="*/ 96804 w 1496080"/>
              <a:gd name="connsiteY13" fmla="*/ 337217 h 5143274"/>
              <a:gd name="connsiteX14" fmla="*/ 320326 w 1496080"/>
              <a:gd name="connsiteY14" fmla="*/ 0 h 5143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496080" h="5143274">
                <a:moveTo>
                  <a:pt x="320326" y="0"/>
                </a:moveTo>
                <a:lnTo>
                  <a:pt x="1193765" y="0"/>
                </a:lnTo>
                <a:cubicBezTo>
                  <a:pt x="1193765" y="151593"/>
                  <a:pt x="1285933" y="281659"/>
                  <a:pt x="1417287" y="337217"/>
                </a:cubicBezTo>
                <a:lnTo>
                  <a:pt x="1496080" y="353125"/>
                </a:lnTo>
                <a:lnTo>
                  <a:pt x="1496080" y="4799392"/>
                </a:lnTo>
                <a:lnTo>
                  <a:pt x="1417287" y="4815298"/>
                </a:lnTo>
                <a:cubicBezTo>
                  <a:pt x="1307824" y="4861597"/>
                  <a:pt x="1225576" y="4959636"/>
                  <a:pt x="1201202" y="5078758"/>
                </a:cubicBezTo>
                <a:lnTo>
                  <a:pt x="1194697" y="5143274"/>
                </a:lnTo>
                <a:lnTo>
                  <a:pt x="319394" y="5143274"/>
                </a:lnTo>
                <a:lnTo>
                  <a:pt x="312891" y="5078758"/>
                </a:lnTo>
                <a:cubicBezTo>
                  <a:pt x="288515" y="4959636"/>
                  <a:pt x="206267" y="4861597"/>
                  <a:pt x="96804" y="4815298"/>
                </a:cubicBezTo>
                <a:lnTo>
                  <a:pt x="0" y="4795755"/>
                </a:lnTo>
                <a:lnTo>
                  <a:pt x="0" y="356761"/>
                </a:lnTo>
                <a:lnTo>
                  <a:pt x="96804" y="337217"/>
                </a:lnTo>
                <a:cubicBezTo>
                  <a:pt x="228160" y="281659"/>
                  <a:pt x="320326" y="151593"/>
                  <a:pt x="320326" y="0"/>
                </a:cubicBezTo>
                <a:close/>
              </a:path>
            </a:pathLst>
          </a:custGeom>
          <a:noFill/>
          <a:ln w="6350">
            <a:solidFill>
              <a:srgbClr val="3B55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任意多边形: 形状 43"/>
          <p:cNvSpPr/>
          <p:nvPr/>
        </p:nvSpPr>
        <p:spPr>
          <a:xfrm rot="16200000">
            <a:off x="6541770" y="-496570"/>
            <a:ext cx="1807845" cy="8069580"/>
          </a:xfrm>
          <a:custGeom>
            <a:avLst/>
            <a:gdLst>
              <a:gd name="connsiteX0" fmla="*/ 194233 w 907165"/>
              <a:gd name="connsiteY0" fmla="*/ 0 h 3280223"/>
              <a:gd name="connsiteX1" fmla="*/ 723853 w 907165"/>
              <a:gd name="connsiteY1" fmla="*/ 0 h 3280223"/>
              <a:gd name="connsiteX2" fmla="*/ 859388 w 907165"/>
              <a:gd name="connsiteY2" fmla="*/ 204475 h 3280223"/>
              <a:gd name="connsiteX3" fmla="*/ 907165 w 907165"/>
              <a:gd name="connsiteY3" fmla="*/ 214121 h 3280223"/>
              <a:gd name="connsiteX4" fmla="*/ 907165 w 907165"/>
              <a:gd name="connsiteY4" fmla="*/ 3071706 h 3280223"/>
              <a:gd name="connsiteX5" fmla="*/ 859388 w 907165"/>
              <a:gd name="connsiteY5" fmla="*/ 3081351 h 3280223"/>
              <a:gd name="connsiteX6" fmla="*/ 728362 w 907165"/>
              <a:gd name="connsiteY6" fmla="*/ 3241103 h 3280223"/>
              <a:gd name="connsiteX7" fmla="*/ 724418 w 907165"/>
              <a:gd name="connsiteY7" fmla="*/ 3280223 h 3280223"/>
              <a:gd name="connsiteX8" fmla="*/ 193668 w 907165"/>
              <a:gd name="connsiteY8" fmla="*/ 3280223 h 3280223"/>
              <a:gd name="connsiteX9" fmla="*/ 189725 w 907165"/>
              <a:gd name="connsiteY9" fmla="*/ 3241103 h 3280223"/>
              <a:gd name="connsiteX10" fmla="*/ 58698 w 907165"/>
              <a:gd name="connsiteY10" fmla="*/ 3081351 h 3280223"/>
              <a:gd name="connsiteX11" fmla="*/ 0 w 907165"/>
              <a:gd name="connsiteY11" fmla="*/ 3069501 h 3280223"/>
              <a:gd name="connsiteX12" fmla="*/ 0 w 907165"/>
              <a:gd name="connsiteY12" fmla="*/ 216326 h 3280223"/>
              <a:gd name="connsiteX13" fmla="*/ 58698 w 907165"/>
              <a:gd name="connsiteY13" fmla="*/ 204475 h 3280223"/>
              <a:gd name="connsiteX14" fmla="*/ 194233 w 907165"/>
              <a:gd name="connsiteY14" fmla="*/ 0 h 3280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07164" h="3280223">
                <a:moveTo>
                  <a:pt x="194233" y="0"/>
                </a:moveTo>
                <a:lnTo>
                  <a:pt x="723853" y="0"/>
                </a:lnTo>
                <a:cubicBezTo>
                  <a:pt x="723853" y="91920"/>
                  <a:pt x="779740" y="170787"/>
                  <a:pt x="859388" y="204475"/>
                </a:cubicBezTo>
                <a:lnTo>
                  <a:pt x="907165" y="214121"/>
                </a:lnTo>
                <a:lnTo>
                  <a:pt x="907165" y="3071706"/>
                </a:lnTo>
                <a:lnTo>
                  <a:pt x="859388" y="3081351"/>
                </a:lnTo>
                <a:cubicBezTo>
                  <a:pt x="793014" y="3109425"/>
                  <a:pt x="743142" y="3168872"/>
                  <a:pt x="728362" y="3241103"/>
                </a:cubicBezTo>
                <a:lnTo>
                  <a:pt x="724418" y="3280223"/>
                </a:lnTo>
                <a:lnTo>
                  <a:pt x="193668" y="3280223"/>
                </a:lnTo>
                <a:lnTo>
                  <a:pt x="189725" y="3241103"/>
                </a:lnTo>
                <a:cubicBezTo>
                  <a:pt x="174944" y="3168872"/>
                  <a:pt x="125072" y="3109425"/>
                  <a:pt x="58698" y="3081351"/>
                </a:cubicBezTo>
                <a:lnTo>
                  <a:pt x="0" y="3069501"/>
                </a:lnTo>
                <a:lnTo>
                  <a:pt x="0" y="216326"/>
                </a:lnTo>
                <a:lnTo>
                  <a:pt x="58698" y="204475"/>
                </a:lnTo>
                <a:cubicBezTo>
                  <a:pt x="138347" y="170787"/>
                  <a:pt x="194233" y="91920"/>
                  <a:pt x="194233" y="0"/>
                </a:cubicBezTo>
                <a:close/>
              </a:path>
            </a:pathLst>
          </a:custGeom>
          <a:solidFill>
            <a:schemeClr val="tx2"/>
          </a:solidFill>
          <a:ln w="6350">
            <a:solidFill>
              <a:srgbClr val="3B55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4610" y="4718050"/>
            <a:ext cx="3247390" cy="229616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744595" y="3031490"/>
            <a:ext cx="7440295" cy="10147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>
                <a:latin typeface="华文隶书" panose="02010800040101010101" charset="-122"/>
                <a:ea typeface="华文隶书" panose="02010800040101010101" charset="-122"/>
              </a:rPr>
              <a:t>诵读感悟</a:t>
            </a:r>
            <a:r>
              <a:rPr lang="en-US" altLang="zh-CN" sz="6000">
                <a:latin typeface="华文隶书" panose="02010800040101010101" charset="-122"/>
                <a:ea typeface="华文隶书" panose="02010800040101010101" charset="-122"/>
              </a:rPr>
              <a:t>“</a:t>
            </a:r>
            <a:r>
              <a:rPr lang="zh-CN" altLang="en-US" sz="6000">
                <a:latin typeface="华文隶书" panose="02010800040101010101" charset="-122"/>
                <a:ea typeface="华文隶书" panose="02010800040101010101" charset="-122"/>
              </a:rPr>
              <a:t>教《诗》</a:t>
            </a:r>
            <a:r>
              <a:rPr lang="en-US" altLang="zh-CN" sz="6000">
                <a:latin typeface="华文隶书" panose="02010800040101010101" charset="-122"/>
                <a:ea typeface="华文隶书" panose="02010800040101010101" charset="-122"/>
              </a:rPr>
              <a:t>”</a:t>
            </a: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402590" y="372745"/>
            <a:ext cx="11386820" cy="6106795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08635" y="802640"/>
            <a:ext cx="11174095" cy="555561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altLang="zh-CN" sz="3200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   </a:t>
            </a:r>
            <a:r>
              <a:rPr lang="en-US" altLang="zh-CN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孔子</a:t>
            </a:r>
            <a:r>
              <a:rPr lang="en-US" altLang="zh-CN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教</a:t>
            </a:r>
            <a:r>
              <a:rPr lang="en-US" altLang="zh-CN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什么？弟子</a:t>
            </a:r>
            <a:r>
              <a:rPr lang="en-US" altLang="zh-CN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学</a:t>
            </a:r>
            <a:r>
              <a:rPr lang="en-US" altLang="zh-CN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什么？</a:t>
            </a:r>
            <a:endParaRPr lang="zh-CN" altLang="en-US" sz="3200" b="1">
              <a:solidFill>
                <a:srgbClr val="0070C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  <a:p>
            <a:pPr fontAlgn="auto">
              <a:lnSpc>
                <a:spcPct val="130000"/>
              </a:lnSpc>
            </a:pPr>
            <a:r>
              <a:rPr lang="zh-CN" altLang="en-US" sz="2400" b="1">
                <a:solidFill>
                  <a:schemeClr val="accent1">
                    <a:lumMod val="75000"/>
                  </a:schemeClr>
                </a:solidFill>
                <a:latin typeface="汉仪尚巍手书W" charset="0"/>
                <a:ea typeface="楷体" panose="02010609060101010101" pitchFamily="49" charset="-122"/>
                <a:cs typeface="汉仪尚巍手书W" charset="0"/>
                <a:sym typeface="+mn-ea"/>
              </a:rPr>
              <a:t>       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sym typeface="+mn-ea"/>
              </a:rPr>
              <a:t>子以四教：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文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sym typeface="+mn-ea"/>
              </a:rPr>
              <a:t>，行，忠，信。《述而》</a:t>
            </a:r>
            <a:endParaRPr lang="zh-CN" altLang="en-US" sz="2800" b="1" spc="150" smtClean="0">
              <a:ln>
                <a:noFill/>
              </a:ln>
              <a:effectLst/>
              <a:uLnTx/>
              <a:uFillTx/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微软雅黑" panose="020B0503020204020204" charset="-122"/>
            </a:endParaRPr>
          </a:p>
          <a:p>
            <a:pPr fontAlgn="auto">
              <a:lnSpc>
                <a:spcPct val="130000"/>
              </a:lnSpc>
            </a:pPr>
            <a:r>
              <a:rPr lang="zh-CN" altLang="en-US" sz="2800" b="1" spc="150" smtClean="0">
                <a:ln>
                  <a:noFill/>
                </a:ln>
                <a:effectLst/>
                <a:uLnTx/>
                <a:uFillTx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微软雅黑" panose="020B0503020204020204" charset="-122"/>
              </a:rPr>
              <a:t>        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三百五篇孔子皆弦歌之，以求合《韶》《武》《雅》《颂》之音。礼乐自此可得而述，以备王道，成六艺。</a:t>
            </a:r>
            <a:r>
              <a:rPr lang="en-US" altLang="zh-CN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……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孔子以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《诗》、《书》、《礼》、《乐》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教，弟子盖三千焉，身通六艺者七十有二人。</a:t>
            </a:r>
            <a:endParaRPr lang="zh-CN" altLang="en-US" sz="28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algn="r"/>
            <a:r>
              <a:rPr lang="en-US" altLang="zh-CN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——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《史记</a:t>
            </a:r>
            <a:r>
              <a:rPr lang="en-US" altLang="zh-CN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·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孔子世家》</a:t>
            </a:r>
          </a:p>
          <a:p>
            <a:pPr algn="just"/>
            <a:r>
              <a:rPr lang="zh-CN" altLang="zh-CN" sz="2800" b="1" kern="1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       子曰：</a:t>
            </a:r>
            <a:r>
              <a:rPr lang="en-US" altLang="zh-CN" sz="2800" b="1" kern="1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“</a:t>
            </a:r>
            <a:r>
              <a:rPr lang="zh-CN" altLang="en-US" sz="2800" b="1" kern="1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兴</a:t>
            </a:r>
            <a:r>
              <a:rPr lang="zh-CN" altLang="en-US" sz="2800" b="1" kern="1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于诗，</a:t>
            </a:r>
            <a:r>
              <a:rPr lang="zh-CN" altLang="en-US" sz="2800" b="1" kern="1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立</a:t>
            </a:r>
            <a:r>
              <a:rPr lang="zh-CN" altLang="en-US" sz="2800" b="1" kern="1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于礼，</a:t>
            </a:r>
            <a:r>
              <a:rPr lang="zh-CN" altLang="en-US" sz="2800" b="1" kern="1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成</a:t>
            </a:r>
            <a:r>
              <a:rPr lang="zh-CN" altLang="en-US" sz="2800" b="1" kern="1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于乐。</a:t>
            </a:r>
            <a:r>
              <a:rPr lang="en-US" altLang="zh-CN" sz="2800" b="1" kern="1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”</a:t>
            </a:r>
            <a:r>
              <a:rPr lang="zh-CN" altLang="en-US" sz="2800" b="1" kern="1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《泰伯》</a:t>
            </a:r>
          </a:p>
          <a:p>
            <a:pPr algn="just"/>
            <a:r>
              <a:rPr lang="en-US" altLang="zh-CN" sz="2800" b="1">
                <a:latin typeface="华文楷体" panose="02010600040101010101" charset="-122"/>
                <a:ea typeface="华文楷体" panose="02010600040101010101" charset="-122"/>
                <a:sym typeface="+mn-ea"/>
              </a:rPr>
              <a:t> </a:t>
            </a:r>
          </a:p>
          <a:p>
            <a:pPr algn="just"/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sym typeface="+mn-ea"/>
              </a:rPr>
              <a:t>诗本就多随性情而做，诗的语言简单易懂，而且吟咏之时，抑扬顿挫，朗朗上口，即容易感染人，也容易使人的思想产生转变。</a:t>
            </a:r>
            <a:endParaRPr lang="zh-CN" altLang="en-US" sz="2800" b="1">
              <a:solidFill>
                <a:srgbClr val="0070C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  <a:p>
            <a:pPr algn="just"/>
            <a:endParaRPr lang="zh-CN" altLang="en-US" sz="2800" b="1">
              <a:solidFill>
                <a:srgbClr val="0070C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5910" y="4984115"/>
            <a:ext cx="3098165" cy="2190750"/>
          </a:xfrm>
          <a:prstGeom prst="rect">
            <a:avLst/>
          </a:prstGeom>
        </p:spPr>
      </p:pic>
      <p:pic>
        <p:nvPicPr>
          <p:cNvPr id="8" name="图片 7" descr="图片包含 游戏机, 伞  描述已自动生成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-282575" y="-189865"/>
            <a:ext cx="1927860" cy="19278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42"/>
          <p:cNvGrpSpPr/>
          <p:nvPr>
            <p:custDataLst>
              <p:tags r:id="rId1"/>
            </p:custDataLst>
          </p:nvPr>
        </p:nvGrpSpPr>
        <p:grpSpPr>
          <a:xfrm>
            <a:off x="331484" y="869629"/>
            <a:ext cx="10903919" cy="2309660"/>
            <a:chOff x="1578708" y="2235628"/>
            <a:chExt cx="6801608" cy="1440712"/>
          </a:xfrm>
        </p:grpSpPr>
        <p:grpSp>
          <p:nvGrpSpPr>
            <p:cNvPr id="10" name="组合 30"/>
            <p:cNvGrpSpPr/>
            <p:nvPr>
              <p:custDataLst>
                <p:tags r:id="rId5"/>
              </p:custDataLst>
            </p:nvPr>
          </p:nvGrpSpPr>
          <p:grpSpPr>
            <a:xfrm>
              <a:off x="1578708" y="2235628"/>
              <a:ext cx="6801608" cy="1440712"/>
              <a:chOff x="1578708" y="2235628"/>
              <a:chExt cx="6801608" cy="1440712"/>
            </a:xfrm>
          </p:grpSpPr>
          <p:sp>
            <p:nvSpPr>
              <p:cNvPr id="12" name="矩形 10"/>
              <p:cNvSpPr/>
              <p:nvPr>
                <p:custDataLst>
                  <p:tags r:id="rId7"/>
                </p:custDataLst>
              </p:nvPr>
            </p:nvSpPr>
            <p:spPr>
              <a:xfrm>
                <a:off x="2381779" y="2255193"/>
                <a:ext cx="5998537" cy="867557"/>
              </a:xfrm>
              <a:prstGeom prst="rect">
                <a:avLst/>
              </a:prstGeom>
              <a:solidFill>
                <a:schemeClr val="bg1">
                  <a:lumMod val="85000"/>
                  <a:alpha val="7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1080135"/>
                <a:r>
                  <a:rPr lang="zh-CN" altLang="en-US" sz="2800" b="1">
                    <a:solidFill>
                      <a:srgbClr val="26262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微软雅黑" panose="020B0503020204020204" charset="-122"/>
                  </a:rPr>
                  <a:t>子曰</a:t>
                </a:r>
                <a:r>
                  <a:rPr lang="en-US" altLang="zh-CN" sz="2800" b="1">
                    <a:solidFill>
                      <a:srgbClr val="262626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:“</a:t>
                </a:r>
                <a:r>
                  <a:rPr lang="zh-CN" altLang="en-US" sz="2800" b="1">
                    <a:solidFill>
                      <a:srgbClr val="C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小子何莫</a:t>
                </a:r>
                <a:r>
                  <a:rPr lang="zh-CN" altLang="en-US" sz="2800" b="1">
                    <a:solidFill>
                      <a:srgbClr val="262626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学</a:t>
                </a:r>
                <a:r>
                  <a:rPr lang="zh-CN" altLang="en-US" sz="2800" b="1">
                    <a:solidFill>
                      <a:srgbClr val="C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夫</a:t>
                </a:r>
                <a:r>
                  <a:rPr lang="en-US" altLang="zh-CN" sz="2800" b="1">
                    <a:solidFill>
                      <a:srgbClr val="262626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《</a:t>
                </a:r>
                <a:r>
                  <a:rPr lang="zh-CN" altLang="en-US" sz="2800" b="1">
                    <a:solidFill>
                      <a:srgbClr val="262626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诗</a:t>
                </a:r>
                <a:r>
                  <a:rPr lang="en-US" altLang="zh-CN" sz="2800" b="1">
                    <a:solidFill>
                      <a:srgbClr val="262626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》?《</a:t>
                </a:r>
                <a:r>
                  <a:rPr lang="zh-CN" altLang="en-US" sz="2800" b="1">
                    <a:solidFill>
                      <a:srgbClr val="262626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诗</a:t>
                </a:r>
                <a:r>
                  <a:rPr lang="en-US" altLang="zh-CN" sz="2800" b="1">
                    <a:solidFill>
                      <a:srgbClr val="262626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》</a:t>
                </a:r>
                <a:r>
                  <a:rPr lang="zh-CN" altLang="en-US" sz="2800" b="1">
                    <a:solidFill>
                      <a:srgbClr val="262626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可以</a:t>
                </a:r>
                <a:r>
                  <a:rPr lang="zh-CN" altLang="en-US" sz="2800" b="1">
                    <a:solidFill>
                      <a:srgbClr val="C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兴</a:t>
                </a:r>
                <a:r>
                  <a:rPr lang="en-US" altLang="zh-CN" sz="2800" b="1">
                    <a:solidFill>
                      <a:srgbClr val="262626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,</a:t>
                </a:r>
                <a:r>
                  <a:rPr lang="zh-CN" altLang="en-US" sz="2800" b="1">
                    <a:solidFill>
                      <a:srgbClr val="262626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可以</a:t>
                </a:r>
                <a:r>
                  <a:rPr lang="zh-CN" altLang="en-US" sz="2800" b="1">
                    <a:solidFill>
                      <a:srgbClr val="C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观</a:t>
                </a:r>
                <a:r>
                  <a:rPr lang="en-US" altLang="zh-CN" sz="2800" b="1">
                    <a:solidFill>
                      <a:srgbClr val="262626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,</a:t>
                </a:r>
                <a:r>
                  <a:rPr lang="zh-CN" altLang="en-US" sz="2800" b="1">
                    <a:solidFill>
                      <a:srgbClr val="262626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可以</a:t>
                </a:r>
                <a:r>
                  <a:rPr lang="zh-CN" altLang="en-US" sz="2800" b="1">
                    <a:solidFill>
                      <a:srgbClr val="C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群</a:t>
                </a:r>
                <a:r>
                  <a:rPr lang="zh-CN" altLang="en-US" sz="2800" b="1">
                    <a:solidFill>
                      <a:srgbClr val="262626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，可以</a:t>
                </a:r>
                <a:r>
                  <a:rPr lang="zh-CN" altLang="en-US" sz="2800" b="1">
                    <a:solidFill>
                      <a:srgbClr val="C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怨</a:t>
                </a:r>
                <a:r>
                  <a:rPr lang="zh-CN" altLang="en-US" sz="2800" b="1">
                    <a:solidFill>
                      <a:srgbClr val="262626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r>
                  <a:rPr lang="zh-CN" altLang="en-US" sz="2800" b="1">
                    <a:solidFill>
                      <a:srgbClr val="C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迩</a:t>
                </a:r>
                <a:r>
                  <a:rPr lang="zh-CN" altLang="en-US" sz="2800" b="1">
                    <a:solidFill>
                      <a:srgbClr val="262626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之事父</a:t>
                </a:r>
                <a:r>
                  <a:rPr lang="en-US" altLang="zh-CN" sz="2800" b="1">
                    <a:solidFill>
                      <a:srgbClr val="262626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,</a:t>
                </a:r>
                <a:r>
                  <a:rPr lang="zh-CN" altLang="en-US" sz="2800" b="1">
                    <a:solidFill>
                      <a:srgbClr val="262626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远之</a:t>
                </a:r>
                <a:r>
                  <a:rPr lang="zh-CN" altLang="en-US" sz="2800" b="1">
                    <a:solidFill>
                      <a:srgbClr val="C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事</a:t>
                </a:r>
                <a:r>
                  <a:rPr lang="zh-CN" altLang="en-US" sz="2800" b="1">
                    <a:solidFill>
                      <a:srgbClr val="262626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君。多识于鸟兽草木之名。”（阳货）</a:t>
                </a:r>
              </a:p>
            </p:txBody>
          </p:sp>
          <p:pic>
            <p:nvPicPr>
              <p:cNvPr id="13" name="图片 12" descr="图片包含 游戏机, 伞  描述已自动生成"/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>
              <a:blip r:embed="rId10"/>
              <a:stretch>
                <a:fillRect/>
              </a:stretch>
            </p:blipFill>
            <p:spPr>
              <a:xfrm>
                <a:off x="1578708" y="2235628"/>
                <a:ext cx="1440712" cy="1440712"/>
              </a:xfrm>
              <a:prstGeom prst="rect">
                <a:avLst/>
              </a:prstGeom>
            </p:spPr>
          </p:pic>
        </p:grpSp>
        <p:sp>
          <p:nvSpPr>
            <p:cNvPr id="11" name="矩形 41"/>
            <p:cNvSpPr/>
            <p:nvPr>
              <p:custDataLst>
                <p:tags r:id="rId6"/>
              </p:custDataLst>
            </p:nvPr>
          </p:nvSpPr>
          <p:spPr>
            <a:xfrm>
              <a:off x="8241031" y="2519031"/>
              <a:ext cx="45719" cy="34547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框 4"/>
          <p:cNvSpPr txBox="1"/>
          <p:nvPr>
            <p:custDataLst>
              <p:tags r:id="rId2"/>
            </p:custDataLst>
          </p:nvPr>
        </p:nvSpPr>
        <p:spPr>
          <a:xfrm>
            <a:off x="1083191" y="284543"/>
            <a:ext cx="2058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>
                <a:latin typeface="隶书" panose="02010509060101010101" pitchFamily="49" charset="-122"/>
                <a:ea typeface="隶书" panose="02010509060101010101" pitchFamily="49" charset="-122"/>
              </a:rPr>
              <a:t>研读文本</a:t>
            </a:r>
          </a:p>
        </p:txBody>
      </p:sp>
      <p:sp>
        <p:nvSpPr>
          <p:cNvPr id="19" name="文本框 18"/>
          <p:cNvSpPr txBox="1"/>
          <p:nvPr>
            <p:custDataLst>
              <p:tags r:id="rId3"/>
            </p:custDataLst>
          </p:nvPr>
        </p:nvSpPr>
        <p:spPr>
          <a:xfrm>
            <a:off x="501267" y="2690589"/>
            <a:ext cx="5594733" cy="3882922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>
                <a:solidFill>
                  <a:schemeClr val="bg1"/>
                </a:solidFill>
              </a:rPr>
              <a:t>小子：老师对学生的称呼。</a:t>
            </a:r>
            <a:endParaRPr lang="en-US" altLang="zh-CN" sz="3200" b="1">
              <a:solidFill>
                <a:schemeClr val="bg1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3200" b="1">
                <a:solidFill>
                  <a:schemeClr val="bg1"/>
                </a:solidFill>
              </a:rPr>
              <a:t>何莫：为什么不。</a:t>
            </a:r>
            <a:endParaRPr lang="en-US" altLang="zh-CN" sz="3200" b="1">
              <a:solidFill>
                <a:schemeClr val="bg1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3200" b="1">
                <a:solidFill>
                  <a:schemeClr val="bg1"/>
                </a:solidFill>
              </a:rPr>
              <a:t>夫：那。</a:t>
            </a:r>
            <a:endParaRPr lang="en-US" altLang="zh-CN" sz="3200" b="1">
              <a:solidFill>
                <a:schemeClr val="bg1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3200" b="1">
                <a:solidFill>
                  <a:schemeClr val="bg1"/>
                </a:solidFill>
              </a:rPr>
              <a:t>兴：指激发人的感情。</a:t>
            </a:r>
            <a:endParaRPr lang="en-US" altLang="zh-CN" sz="3200" b="1">
              <a:solidFill>
                <a:schemeClr val="bg1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3200" b="1">
                <a:solidFill>
                  <a:schemeClr val="bg1"/>
                </a:solidFill>
              </a:rPr>
              <a:t>观：指观察政治的得失、风俗的盛衰。</a:t>
            </a:r>
            <a:endParaRPr lang="en-US" altLang="zh-CN" sz="3200" b="1">
              <a:solidFill>
                <a:schemeClr val="bg1"/>
              </a:solidFill>
            </a:endParaRPr>
          </a:p>
        </p:txBody>
      </p:sp>
      <p:sp>
        <p:nvSpPr>
          <p:cNvPr id="21" name="文本框 20"/>
          <p:cNvSpPr txBox="1"/>
          <p:nvPr>
            <p:custDataLst>
              <p:tags r:id="rId4"/>
            </p:custDataLst>
          </p:nvPr>
        </p:nvSpPr>
        <p:spPr>
          <a:xfrm>
            <a:off x="6595353" y="2686393"/>
            <a:ext cx="5206108" cy="4030980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b="1">
                <a:solidFill>
                  <a:schemeClr val="bg1"/>
                </a:solidFill>
              </a:rPr>
              <a:t>群：指提高人际交往能力。</a:t>
            </a:r>
            <a:endParaRPr lang="en-US" altLang="zh-CN" sz="3200" b="1">
              <a:solidFill>
                <a:schemeClr val="bg1"/>
              </a:solidFill>
            </a:endParaRPr>
          </a:p>
          <a:p>
            <a:pPr>
              <a:lnSpc>
                <a:spcPct val="200000"/>
              </a:lnSpc>
            </a:pPr>
            <a:r>
              <a:rPr lang="zh-CN" altLang="en-US" sz="3200" b="1">
                <a:solidFill>
                  <a:schemeClr val="bg1"/>
                </a:solidFill>
              </a:rPr>
              <a:t>怨：指讽刺时政。</a:t>
            </a:r>
            <a:endParaRPr lang="en-US" altLang="zh-CN" sz="3200" b="1">
              <a:solidFill>
                <a:schemeClr val="bg1"/>
              </a:solidFill>
            </a:endParaRPr>
          </a:p>
          <a:p>
            <a:pPr>
              <a:lnSpc>
                <a:spcPct val="200000"/>
              </a:lnSpc>
            </a:pPr>
            <a:r>
              <a:rPr lang="zh-CN" altLang="en-US" sz="3200" b="1">
                <a:solidFill>
                  <a:schemeClr val="bg1"/>
                </a:solidFill>
              </a:rPr>
              <a:t>迩（ěr）：近。</a:t>
            </a:r>
            <a:endParaRPr lang="en-US" altLang="zh-CN" sz="3200" b="1">
              <a:solidFill>
                <a:schemeClr val="bg1"/>
              </a:solidFill>
            </a:endParaRPr>
          </a:p>
          <a:p>
            <a:pPr>
              <a:lnSpc>
                <a:spcPct val="200000"/>
              </a:lnSpc>
            </a:pPr>
            <a:r>
              <a:rPr lang="zh-CN" altLang="en-US" sz="3200" b="1">
                <a:solidFill>
                  <a:schemeClr val="bg1"/>
                </a:solidFill>
              </a:rPr>
              <a:t>事：侍奉。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uiExpand="1" build="p" animBg="1"/>
      <p:bldP spid="21" grpId="0" uiExpand="1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  <p:custDataLst>
              <p:tags r:id="rId1"/>
            </p:custDataLst>
          </p:nvPr>
        </p:nvSpPr>
        <p:spPr>
          <a:xfrm>
            <a:off x="455295" y="813435"/>
            <a:ext cx="11470640" cy="62865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3600" b="1" smtClean="0"/>
              <a:t>      《</a:t>
            </a:r>
            <a:r>
              <a:rPr lang="zh-CN" altLang="en-US" sz="3600" b="1" smtClean="0"/>
              <a:t>诗经</a:t>
            </a:r>
            <a:r>
              <a:rPr lang="en-US" altLang="zh-CN" sz="3600" b="1" smtClean="0"/>
              <a:t>》</a:t>
            </a:r>
            <a:r>
              <a:rPr lang="zh-CN" altLang="en-US" sz="3600" b="1" smtClean="0"/>
              <a:t>是我国历史上最早的诗歌总集，孔子重视</a:t>
            </a:r>
            <a:r>
              <a:rPr lang="en-US" altLang="zh-CN" sz="3600" b="1" smtClean="0"/>
              <a:t>《</a:t>
            </a:r>
            <a:r>
              <a:rPr lang="zh-CN" altLang="en-US" sz="3600" b="1" smtClean="0"/>
              <a:t>诗经</a:t>
            </a:r>
            <a:r>
              <a:rPr lang="en-US" altLang="zh-CN" sz="3600" b="1" smtClean="0"/>
              <a:t>》</a:t>
            </a:r>
            <a:r>
              <a:rPr lang="zh-CN" altLang="en-US" sz="3600" b="1" smtClean="0"/>
              <a:t>的</a:t>
            </a:r>
            <a:r>
              <a:rPr lang="zh-CN" altLang="en-US" sz="3600" b="1" smtClean="0">
                <a:solidFill>
                  <a:srgbClr val="FF0000"/>
                </a:solidFill>
              </a:rPr>
              <a:t>教化作用。</a:t>
            </a:r>
            <a:endParaRPr lang="en-US" altLang="zh-CN" sz="3600" b="1" smtClean="0">
              <a:solidFill>
                <a:srgbClr val="FF0000"/>
              </a:solidFill>
            </a:endParaRPr>
          </a:p>
          <a:p>
            <a:pPr algn="just">
              <a:buNone/>
            </a:pPr>
            <a:r>
              <a:rPr lang="zh-CN" altLang="en-US" sz="3600" b="1" smtClean="0"/>
              <a:t>  </a:t>
            </a:r>
            <a:r>
              <a:rPr lang="zh-CN" altLang="en-US" sz="2400" b="1" smtClean="0"/>
              <a:t>诗可以</a:t>
            </a:r>
            <a:r>
              <a:rPr lang="zh-CN" altLang="en-US" sz="2400" b="1" smtClean="0">
                <a:solidFill>
                  <a:srgbClr val="FF0000"/>
                </a:solidFill>
              </a:rPr>
              <a:t>兴。兴，就是“引譬连类”</a:t>
            </a:r>
            <a:r>
              <a:rPr lang="zh-CN" altLang="en-US" sz="2400" b="1" smtClean="0">
                <a:solidFill>
                  <a:schemeClr val="tx1"/>
                </a:solidFill>
              </a:rPr>
              <a:t>通过一种形象的比喻，让人们产生联想，从而理解抽象的事物或道理，这种方法往往可以</a:t>
            </a:r>
            <a:r>
              <a:rPr lang="zh-CN" altLang="en-US" sz="2400" b="1" smtClean="0">
                <a:solidFill>
                  <a:srgbClr val="FF0000"/>
                </a:solidFill>
              </a:rPr>
              <a:t>使复杂变得简单，使抽象变得具体</a:t>
            </a:r>
            <a:r>
              <a:rPr lang="zh-CN" altLang="en-US" sz="2400" b="1" smtClean="0"/>
              <a:t>，更容易理解。《诗经》在进行创作时，都是有感而发的，因而每一个字中都饱含感情。</a:t>
            </a:r>
          </a:p>
          <a:p>
            <a:pPr>
              <a:buNone/>
            </a:pP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2400" b="1" smtClean="0">
                <a:sym typeface="+mn-ea"/>
              </a:rPr>
              <a:t>诗可以</a:t>
            </a:r>
            <a:r>
              <a:rPr lang="zh-CN" altLang="en-US" sz="2400" b="1" smtClean="0">
                <a:solidFill>
                  <a:srgbClr val="FF0000"/>
                </a:solidFill>
                <a:sym typeface="+mn-ea"/>
              </a:rPr>
              <a:t>观</a:t>
            </a:r>
            <a:r>
              <a:rPr lang="zh-CN" altLang="en-US" sz="2400" b="1" smtClean="0">
                <a:sym typeface="+mn-ea"/>
              </a:rPr>
              <a:t>。观是</a:t>
            </a:r>
            <a:r>
              <a:rPr lang="zh-CN" altLang="en-US" sz="2400" b="1" smtClean="0">
                <a:solidFill>
                  <a:srgbClr val="FF0000"/>
                </a:solidFill>
                <a:sym typeface="+mn-ea"/>
              </a:rPr>
              <a:t>“观风俗之得失”</a:t>
            </a:r>
            <a:r>
              <a:rPr lang="zh-CN" altLang="en-US" sz="2400" b="1" smtClean="0">
                <a:sym typeface="+mn-ea"/>
              </a:rPr>
              <a:t>。“饥者歌其食，劳者歌其事”，</a:t>
            </a:r>
            <a:r>
              <a:rPr lang="en-US" altLang="zh-CN" sz="2400" b="1" smtClean="0">
                <a:sym typeface="+mn-ea"/>
              </a:rPr>
              <a:t>《</a:t>
            </a:r>
            <a:r>
              <a:rPr lang="zh-CN" altLang="en-US" sz="2400" b="1" smtClean="0">
                <a:sym typeface="+mn-ea"/>
              </a:rPr>
              <a:t>诗经</a:t>
            </a:r>
            <a:r>
              <a:rPr lang="en-US" altLang="zh-CN" sz="2400" b="1" smtClean="0">
                <a:sym typeface="+mn-ea"/>
              </a:rPr>
              <a:t>》</a:t>
            </a:r>
            <a:r>
              <a:rPr lang="zh-CN" altLang="en-US" sz="2400" b="1" smtClean="0">
                <a:sym typeface="+mn-ea"/>
              </a:rPr>
              <a:t>是有感而发的产物，因而必然是对它所诞生的时代的真实反应。</a:t>
            </a:r>
          </a:p>
          <a:p>
            <a:pPr>
              <a:buNone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2400" b="1" smtClean="0"/>
              <a:t>诗可以</a:t>
            </a:r>
            <a:r>
              <a:rPr lang="zh-CN" altLang="en-US" sz="2400" b="1" smtClean="0">
                <a:solidFill>
                  <a:srgbClr val="FF0000"/>
                </a:solidFill>
              </a:rPr>
              <a:t>群</a:t>
            </a:r>
            <a:r>
              <a:rPr lang="zh-CN" altLang="en-US" sz="2400" b="1" smtClean="0"/>
              <a:t>。群是</a:t>
            </a:r>
            <a:r>
              <a:rPr lang="zh-CN" altLang="en-US" sz="2400" b="1" smtClean="0">
                <a:solidFill>
                  <a:srgbClr val="FF0000"/>
                </a:solidFill>
              </a:rPr>
              <a:t>“群居相切磋”</a:t>
            </a:r>
            <a:r>
              <a:rPr lang="zh-CN" altLang="en-US" sz="2400" b="1" smtClean="0"/>
              <a:t>，使人们聚积起来，也就是说《诗经》具有团结民众的作用。“人心齐，泰山移”，《诗经》有形成并增强向心力的作用。</a:t>
            </a:r>
            <a:r>
              <a:rPr lang="en-US" altLang="zh-CN" sz="2400" b="1" smtClean="0">
                <a:sym typeface="+mn-ea"/>
              </a:rPr>
              <a:t>《</a:t>
            </a:r>
            <a:r>
              <a:rPr lang="zh-CN" altLang="en-US" sz="2400" b="1" smtClean="0">
                <a:sym typeface="+mn-ea"/>
              </a:rPr>
              <a:t>无衣</a:t>
            </a:r>
            <a:r>
              <a:rPr lang="en-US" altLang="zh-CN" sz="2400" b="1" smtClean="0">
                <a:sym typeface="+mn-ea"/>
              </a:rPr>
              <a:t>》</a:t>
            </a:r>
            <a:r>
              <a:rPr lang="zh-CN" altLang="en-US" sz="2400" b="1" smtClean="0">
                <a:sym typeface="+mn-ea"/>
              </a:rPr>
              <a:t>篇：“岂曰无衣？与子同袍。王地兴师，修我戈矛。与子同仇！”这种团结一心、同仇敌忾的精神与气势，读来让人热血沸腾。</a:t>
            </a:r>
          </a:p>
          <a:p>
            <a:pPr>
              <a:buNone/>
            </a:pPr>
            <a:r>
              <a:rPr lang="zh-CN" altLang="en-US" sz="2400" b="1" smtClean="0"/>
              <a:t>  诗可以</a:t>
            </a:r>
            <a:r>
              <a:rPr lang="zh-CN" altLang="en-US" sz="2400" b="1" smtClean="0">
                <a:solidFill>
                  <a:srgbClr val="FF0000"/>
                </a:solidFill>
              </a:rPr>
              <a:t>怨</a:t>
            </a:r>
            <a:r>
              <a:rPr lang="zh-CN" altLang="en-US" sz="2400" b="1" smtClean="0"/>
              <a:t>。怨就是</a:t>
            </a:r>
            <a:r>
              <a:rPr lang="zh-CN" altLang="en-US" sz="2400" b="1" smtClean="0">
                <a:solidFill>
                  <a:srgbClr val="FF0000"/>
                </a:solidFill>
              </a:rPr>
              <a:t>不满</a:t>
            </a:r>
            <a:r>
              <a:rPr lang="zh-CN" altLang="en-US" sz="2400" b="1" smtClean="0"/>
              <a:t>。不满要表达出来，不能闷在心里，表达的方式多种多样，而诗歌就是其中一种健康而有效的表达方式。有注家说</a:t>
            </a:r>
            <a:r>
              <a:rPr lang="zh-CN" altLang="en-US" sz="2400" b="1" smtClean="0">
                <a:solidFill>
                  <a:srgbClr val="FF0000"/>
                </a:solidFill>
              </a:rPr>
              <a:t>怨是“刺上政”</a:t>
            </a:r>
            <a:r>
              <a:rPr lang="zh-CN" altLang="en-US" sz="2400" b="1" smtClean="0"/>
              <a:t>的意思，即是对社会政治以及上级统治者的不满，比如《诗经》中的《硕鼠》等篇目。</a:t>
            </a:r>
          </a:p>
          <a:p>
            <a:pPr>
              <a:buNone/>
            </a:pPr>
            <a:endParaRPr lang="zh-CN" altLang="en-US" sz="2400" b="1" smtClean="0"/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  <p:custDataLst>
              <p:tags r:id="rId1"/>
            </p:custDataLst>
          </p:nvPr>
        </p:nvSpPr>
        <p:spPr>
          <a:xfrm>
            <a:off x="4979035" y="650875"/>
            <a:ext cx="6243320" cy="5744210"/>
          </a:xfrm>
        </p:spPr>
        <p:txBody>
          <a:bodyPr>
            <a:normAutofit/>
          </a:bodyPr>
          <a:lstStyle/>
          <a:p>
            <a:pPr indent="0" fontAlgn="auto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altLang="zh-CN" sz="3600" b="1" smtClean="0"/>
              <a:t>    </a:t>
            </a:r>
            <a:r>
              <a:rPr lang="en-US" altLang="zh-CN" b="1" smtClean="0"/>
              <a:t>  </a:t>
            </a:r>
          </a:p>
          <a:p>
            <a:pPr indent="0" fontAlgn="auto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altLang="zh-CN" b="1" smtClean="0"/>
              <a:t> </a:t>
            </a:r>
            <a:r>
              <a:rPr lang="zh-CN" altLang="en-US" b="1" smtClean="0">
                <a:sym typeface="+mn-ea"/>
              </a:rPr>
              <a:t>“事父、事君”是从人之大伦上说的。 这就是孔子曾经说过的</a:t>
            </a:r>
            <a:r>
              <a:rPr lang="zh-CN" altLang="en-US" b="1" smtClean="0">
                <a:solidFill>
                  <a:srgbClr val="FF0000"/>
                </a:solidFill>
                <a:sym typeface="+mn-ea"/>
              </a:rPr>
              <a:t>“君君，臣臣，父父，子子，”各在其位，各行其是，才能确保整个社会安定有序</a:t>
            </a:r>
            <a:r>
              <a:rPr lang="zh-CN" altLang="en-US" b="1" smtClean="0">
                <a:sym typeface="+mn-ea"/>
              </a:rPr>
              <a:t>，而学习</a:t>
            </a:r>
            <a:r>
              <a:rPr lang="en-US" altLang="zh-CN" b="1" smtClean="0">
                <a:sym typeface="+mn-ea"/>
              </a:rPr>
              <a:t>《</a:t>
            </a:r>
            <a:r>
              <a:rPr lang="zh-CN" altLang="en-US" b="1" smtClean="0">
                <a:sym typeface="+mn-ea"/>
              </a:rPr>
              <a:t>诗经</a:t>
            </a:r>
            <a:r>
              <a:rPr lang="en-US" altLang="zh-CN" b="1" smtClean="0">
                <a:sym typeface="+mn-ea"/>
              </a:rPr>
              <a:t>》</a:t>
            </a:r>
            <a:r>
              <a:rPr lang="zh-CN" altLang="en-US" b="1" smtClean="0">
                <a:sym typeface="+mn-ea"/>
              </a:rPr>
              <a:t>有助于培养人们的这种精神，在家则孝，在外则忠，</a:t>
            </a:r>
            <a:r>
              <a:rPr lang="zh-CN" altLang="en-US" b="1" smtClean="0">
                <a:solidFill>
                  <a:srgbClr val="FF0000"/>
                </a:solidFill>
                <a:sym typeface="+mn-ea"/>
              </a:rPr>
              <a:t>忠孝是一个人的立身之本，是其他一切品德的基础</a:t>
            </a:r>
            <a:r>
              <a:rPr lang="zh-CN" altLang="en-US" b="1" smtClean="0">
                <a:sym typeface="+mn-ea"/>
              </a:rPr>
              <a:t>，而学习</a:t>
            </a:r>
            <a:r>
              <a:rPr lang="en-US" altLang="zh-CN" b="1" smtClean="0">
                <a:sym typeface="+mn-ea"/>
              </a:rPr>
              <a:t>《</a:t>
            </a:r>
            <a:r>
              <a:rPr lang="zh-CN" altLang="en-US" b="1" smtClean="0">
                <a:sym typeface="+mn-ea"/>
              </a:rPr>
              <a:t>诗经</a:t>
            </a:r>
            <a:r>
              <a:rPr lang="en-US" altLang="zh-CN" b="1" smtClean="0">
                <a:sym typeface="+mn-ea"/>
              </a:rPr>
              <a:t>》</a:t>
            </a:r>
            <a:r>
              <a:rPr lang="zh-CN" altLang="en-US" b="1" smtClean="0">
                <a:sym typeface="+mn-ea"/>
              </a:rPr>
              <a:t>就是培养人们这种品德的最佳方法。</a:t>
            </a:r>
          </a:p>
          <a:p>
            <a:pPr indent="0" fontAlgn="auto">
              <a:lnSpc>
                <a:spcPct val="100000"/>
              </a:lnSpc>
              <a:buNone/>
            </a:pPr>
            <a:r>
              <a:rPr lang="zh-CN" altLang="en-US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  <a:sym typeface="+mn-ea"/>
              </a:rPr>
              <a:t>强调了“诗”的</a:t>
            </a:r>
            <a:r>
              <a:rPr lang="zh-CN" altLang="en-US" b="1" kern="1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  <a:sym typeface="+mn-ea"/>
              </a:rPr>
              <a:t>教化作用和文化地位</a:t>
            </a:r>
            <a:r>
              <a:rPr lang="zh-CN" altLang="en-US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  <a:sym typeface="+mn-ea"/>
              </a:rPr>
              <a:t>。</a:t>
            </a:r>
            <a:endParaRPr lang="zh-CN" altLang="en-US" b="1" smtClean="0"/>
          </a:p>
          <a:p>
            <a:pPr>
              <a:buNone/>
            </a:pP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066" y="1711365"/>
            <a:ext cx="3657300" cy="2998986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588645" y="745490"/>
            <a:ext cx="10994390" cy="5815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3600" b="1" smtClean="0">
                <a:sym typeface="+mn-ea"/>
              </a:rPr>
              <a:t>    </a:t>
            </a:r>
            <a:r>
              <a:rPr lang="zh-CN" altLang="en-US" sz="2800" b="1" smtClean="0">
                <a:latin typeface="+mn-ea"/>
                <a:cs typeface="+mn-ea"/>
                <a:sym typeface="+mn-ea"/>
              </a:rPr>
              <a:t>“多识于鸟、兽、草、木之名”，是从</a:t>
            </a:r>
            <a:r>
              <a:rPr lang="zh-CN" altLang="en-US" sz="2800" b="1" smtClean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知识的获取</a:t>
            </a:r>
            <a:r>
              <a:rPr lang="zh-CN" altLang="en-US" sz="2800" b="1" smtClean="0">
                <a:latin typeface="+mn-ea"/>
                <a:cs typeface="+mn-ea"/>
                <a:sym typeface="+mn-ea"/>
              </a:rPr>
              <a:t>上说的。</a:t>
            </a:r>
            <a:r>
              <a:rPr lang="en-US" altLang="zh-CN" sz="2800" b="1" smtClean="0">
                <a:latin typeface="+mn-ea"/>
                <a:cs typeface="+mn-ea"/>
                <a:sym typeface="+mn-ea"/>
              </a:rPr>
              <a:t>《</a:t>
            </a:r>
            <a:r>
              <a:rPr lang="zh-CN" altLang="en-US" sz="2800" b="1" smtClean="0">
                <a:latin typeface="+mn-ea"/>
                <a:cs typeface="+mn-ea"/>
                <a:sym typeface="+mn-ea"/>
              </a:rPr>
              <a:t>诗经</a:t>
            </a:r>
            <a:r>
              <a:rPr lang="en-US" altLang="zh-CN" sz="2800" b="1" smtClean="0">
                <a:latin typeface="+mn-ea"/>
                <a:cs typeface="+mn-ea"/>
                <a:sym typeface="+mn-ea"/>
              </a:rPr>
              <a:t>》</a:t>
            </a:r>
            <a:r>
              <a:rPr lang="zh-CN" altLang="en-US" sz="2800" b="1" smtClean="0">
                <a:latin typeface="+mn-ea"/>
                <a:cs typeface="+mn-ea"/>
                <a:sym typeface="+mn-ea"/>
              </a:rPr>
              <a:t>中恰恰收集了各种各样的知识，雅学、地学、博物学、本草学无所不包，为人们获取知识提供了方便。 </a:t>
            </a:r>
          </a:p>
          <a:p>
            <a:pPr>
              <a:buNone/>
            </a:pPr>
            <a:r>
              <a:rPr lang="zh-CN" altLang="en-US" sz="2800" b="1" smtClean="0">
                <a:latin typeface="+mn-ea"/>
                <a:cs typeface="+mn-ea"/>
                <a:sym typeface="+mn-ea"/>
              </a:rPr>
              <a:t>     因而孔子特别强调要好好学习，对自己的儿子孔鲤也做了类似的强调。他还曾说过：“不学诗，无以言”，可见学诗的重要性与必要性。</a:t>
            </a:r>
          </a:p>
          <a:p>
            <a:pPr>
              <a:buNone/>
            </a:pPr>
            <a:r>
              <a:rPr lang="zh-CN" altLang="en-US" sz="2800" b="1" spc="15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《毛诗》序云:</a:t>
            </a:r>
            <a:r>
              <a:rPr lang="en-US" altLang="zh-CN" sz="2800" b="1" spc="15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“</a:t>
            </a:r>
            <a:r>
              <a:rPr sz="2800" b="1" spc="150">
                <a:ln>
                  <a:noFill/>
                </a:ln>
                <a:effectLst/>
                <a:uLnTx/>
                <a:uFillTx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情发于声，声成文谓之音，治世之音安以乐，其政和；乱世之音怨以怒，其政乖；亡国之音哀以思，其民困。故正得失，动天地，感鬼神，莫近于诗。</a:t>
            </a:r>
            <a:r>
              <a:rPr sz="2800" b="1" u="sng" spc="15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先王以是经夫妇，成孝敬，厚人伦，美教化，移风俗。</a:t>
            </a:r>
            <a:r>
              <a:rPr lang="en-US" sz="2800" b="1" spc="150">
                <a:ln>
                  <a:noFill/>
                </a:ln>
                <a:effectLst/>
                <a:uLnTx/>
                <a:uFillTx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”</a:t>
            </a:r>
          </a:p>
          <a:p>
            <a:pPr>
              <a:buNone/>
            </a:pPr>
            <a:r>
              <a:rPr lang="zh-CN" altLang="zh-CN" sz="2800" b="1" kern="1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由此观之，《诗经》能教化民风民俗，敦厚人伦秩序，有利于道德修养。也就是说可以借助《诗经》触发对</a:t>
            </a:r>
            <a:r>
              <a:rPr lang="en-US" altLang="zh-CN" sz="2800" b="1" kern="1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“</a:t>
            </a:r>
            <a:r>
              <a:rPr lang="zh-CN" altLang="en-US" sz="2800" b="1" kern="1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仁</a:t>
            </a:r>
            <a:r>
              <a:rPr lang="en-US" altLang="zh-CN" sz="2800" b="1" kern="1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”</a:t>
            </a:r>
            <a:r>
              <a:rPr lang="zh-CN" altLang="en-US" sz="2800" b="1" kern="1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的觉悟，搭建通往</a:t>
            </a:r>
            <a:r>
              <a:rPr lang="en-US" altLang="zh-CN" sz="2800" b="1" kern="1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“</a:t>
            </a:r>
            <a:r>
              <a:rPr lang="zh-CN" altLang="en-US" sz="2800" b="1" kern="1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仁</a:t>
            </a:r>
            <a:r>
              <a:rPr lang="en-US" altLang="zh-CN" sz="2800" b="1" kern="1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”</a:t>
            </a:r>
            <a:r>
              <a:rPr lang="zh-CN" altLang="en-US" sz="2800" b="1" kern="1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的桥梁。</a:t>
            </a:r>
          </a:p>
          <a:p>
            <a:pPr>
              <a:buNone/>
            </a:pPr>
            <a:endParaRPr lang="zh-CN" altLang="en-US" sz="2800" kern="100">
              <a:latin typeface="+mn-ea"/>
              <a:cs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 txBox="1"/>
          <p:nvPr>
            <p:custDataLst>
              <p:tags r:id="rId1"/>
            </p:custDataLst>
          </p:nvPr>
        </p:nvSpPr>
        <p:spPr>
          <a:xfrm>
            <a:off x="1980565" y="1356646"/>
            <a:ext cx="10662557" cy="354195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457200">
              <a:lnSpc>
                <a:spcPct val="150000"/>
              </a:lnSpc>
              <a:buNone/>
            </a:pP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48" name="图片 1047" descr="图片包含 黑色, 深色, 就坐&#10;&#10;描述已自动生成"/>
          <p:cNvPicPr>
            <a:picLocks noChangeAspect="1"/>
          </p:cNvPicPr>
          <p:nvPr/>
        </p:nvPicPr>
        <p:blipFill>
          <a:blip r:embed="rId4">
            <a:alphaModFix amt="20000"/>
            <a:biLevel thresh="5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2492" y="1415723"/>
            <a:ext cx="4114025" cy="4246261"/>
          </a:xfrm>
          <a:prstGeom prst="rect">
            <a:avLst/>
          </a:prstGeom>
          <a:ln>
            <a:solidFill>
              <a:schemeClr val="accent4">
                <a:lumMod val="20000"/>
                <a:lumOff val="80000"/>
              </a:schemeClr>
            </a:solidFill>
          </a:ln>
        </p:spPr>
      </p:pic>
      <p:sp>
        <p:nvSpPr>
          <p:cNvPr id="63" name="任意多边形: 形状 62"/>
          <p:cNvSpPr/>
          <p:nvPr/>
        </p:nvSpPr>
        <p:spPr>
          <a:xfrm rot="16200000">
            <a:off x="6077585" y="-316865"/>
            <a:ext cx="2108835" cy="7712075"/>
          </a:xfrm>
          <a:custGeom>
            <a:avLst/>
            <a:gdLst>
              <a:gd name="connsiteX0" fmla="*/ 320326 w 1496080"/>
              <a:gd name="connsiteY0" fmla="*/ 0 h 5143274"/>
              <a:gd name="connsiteX1" fmla="*/ 1193765 w 1496080"/>
              <a:gd name="connsiteY1" fmla="*/ 0 h 5143274"/>
              <a:gd name="connsiteX2" fmla="*/ 1417287 w 1496080"/>
              <a:gd name="connsiteY2" fmla="*/ 337217 h 5143274"/>
              <a:gd name="connsiteX3" fmla="*/ 1496080 w 1496080"/>
              <a:gd name="connsiteY3" fmla="*/ 353125 h 5143274"/>
              <a:gd name="connsiteX4" fmla="*/ 1496080 w 1496080"/>
              <a:gd name="connsiteY4" fmla="*/ 4799392 h 5143274"/>
              <a:gd name="connsiteX5" fmla="*/ 1417287 w 1496080"/>
              <a:gd name="connsiteY5" fmla="*/ 4815298 h 5143274"/>
              <a:gd name="connsiteX6" fmla="*/ 1201202 w 1496080"/>
              <a:gd name="connsiteY6" fmla="*/ 5078758 h 5143274"/>
              <a:gd name="connsiteX7" fmla="*/ 1194697 w 1496080"/>
              <a:gd name="connsiteY7" fmla="*/ 5143274 h 5143274"/>
              <a:gd name="connsiteX8" fmla="*/ 319394 w 1496080"/>
              <a:gd name="connsiteY8" fmla="*/ 5143274 h 5143274"/>
              <a:gd name="connsiteX9" fmla="*/ 312891 w 1496080"/>
              <a:gd name="connsiteY9" fmla="*/ 5078758 h 5143274"/>
              <a:gd name="connsiteX10" fmla="*/ 96804 w 1496080"/>
              <a:gd name="connsiteY10" fmla="*/ 4815298 h 5143274"/>
              <a:gd name="connsiteX11" fmla="*/ 0 w 1496080"/>
              <a:gd name="connsiteY11" fmla="*/ 4795755 h 5143274"/>
              <a:gd name="connsiteX12" fmla="*/ 0 w 1496080"/>
              <a:gd name="connsiteY12" fmla="*/ 356761 h 5143274"/>
              <a:gd name="connsiteX13" fmla="*/ 96804 w 1496080"/>
              <a:gd name="connsiteY13" fmla="*/ 337217 h 5143274"/>
              <a:gd name="connsiteX14" fmla="*/ 320326 w 1496080"/>
              <a:gd name="connsiteY14" fmla="*/ 0 h 5143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496080" h="5143274">
                <a:moveTo>
                  <a:pt x="320326" y="0"/>
                </a:moveTo>
                <a:lnTo>
                  <a:pt x="1193765" y="0"/>
                </a:lnTo>
                <a:cubicBezTo>
                  <a:pt x="1193765" y="151593"/>
                  <a:pt x="1285933" y="281659"/>
                  <a:pt x="1417287" y="337217"/>
                </a:cubicBezTo>
                <a:lnTo>
                  <a:pt x="1496080" y="353125"/>
                </a:lnTo>
                <a:lnTo>
                  <a:pt x="1496080" y="4799392"/>
                </a:lnTo>
                <a:lnTo>
                  <a:pt x="1417287" y="4815298"/>
                </a:lnTo>
                <a:cubicBezTo>
                  <a:pt x="1307824" y="4861597"/>
                  <a:pt x="1225576" y="4959636"/>
                  <a:pt x="1201202" y="5078758"/>
                </a:cubicBezTo>
                <a:lnTo>
                  <a:pt x="1194697" y="5143274"/>
                </a:lnTo>
                <a:lnTo>
                  <a:pt x="319394" y="5143274"/>
                </a:lnTo>
                <a:lnTo>
                  <a:pt x="312891" y="5078758"/>
                </a:lnTo>
                <a:cubicBezTo>
                  <a:pt x="288515" y="4959636"/>
                  <a:pt x="206267" y="4861597"/>
                  <a:pt x="96804" y="4815298"/>
                </a:cubicBezTo>
                <a:lnTo>
                  <a:pt x="0" y="4795755"/>
                </a:lnTo>
                <a:lnTo>
                  <a:pt x="0" y="356761"/>
                </a:lnTo>
                <a:lnTo>
                  <a:pt x="96804" y="337217"/>
                </a:lnTo>
                <a:cubicBezTo>
                  <a:pt x="228160" y="281659"/>
                  <a:pt x="320326" y="151593"/>
                  <a:pt x="320326" y="0"/>
                </a:cubicBezTo>
                <a:close/>
              </a:path>
            </a:pathLst>
          </a:custGeom>
          <a:noFill/>
          <a:ln w="6350">
            <a:solidFill>
              <a:srgbClr val="3B55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任意多边形: 形状 43"/>
          <p:cNvSpPr/>
          <p:nvPr/>
        </p:nvSpPr>
        <p:spPr>
          <a:xfrm rot="16200000">
            <a:off x="6209665" y="-162560"/>
            <a:ext cx="1807845" cy="7402830"/>
          </a:xfrm>
          <a:custGeom>
            <a:avLst/>
            <a:gdLst>
              <a:gd name="connsiteX0" fmla="*/ 194233 w 907165"/>
              <a:gd name="connsiteY0" fmla="*/ 0 h 3280223"/>
              <a:gd name="connsiteX1" fmla="*/ 723853 w 907165"/>
              <a:gd name="connsiteY1" fmla="*/ 0 h 3280223"/>
              <a:gd name="connsiteX2" fmla="*/ 859388 w 907165"/>
              <a:gd name="connsiteY2" fmla="*/ 204475 h 3280223"/>
              <a:gd name="connsiteX3" fmla="*/ 907165 w 907165"/>
              <a:gd name="connsiteY3" fmla="*/ 214121 h 3280223"/>
              <a:gd name="connsiteX4" fmla="*/ 907165 w 907165"/>
              <a:gd name="connsiteY4" fmla="*/ 3071706 h 3280223"/>
              <a:gd name="connsiteX5" fmla="*/ 859388 w 907165"/>
              <a:gd name="connsiteY5" fmla="*/ 3081351 h 3280223"/>
              <a:gd name="connsiteX6" fmla="*/ 728362 w 907165"/>
              <a:gd name="connsiteY6" fmla="*/ 3241103 h 3280223"/>
              <a:gd name="connsiteX7" fmla="*/ 724418 w 907165"/>
              <a:gd name="connsiteY7" fmla="*/ 3280223 h 3280223"/>
              <a:gd name="connsiteX8" fmla="*/ 193668 w 907165"/>
              <a:gd name="connsiteY8" fmla="*/ 3280223 h 3280223"/>
              <a:gd name="connsiteX9" fmla="*/ 189725 w 907165"/>
              <a:gd name="connsiteY9" fmla="*/ 3241103 h 3280223"/>
              <a:gd name="connsiteX10" fmla="*/ 58698 w 907165"/>
              <a:gd name="connsiteY10" fmla="*/ 3081351 h 3280223"/>
              <a:gd name="connsiteX11" fmla="*/ 0 w 907165"/>
              <a:gd name="connsiteY11" fmla="*/ 3069501 h 3280223"/>
              <a:gd name="connsiteX12" fmla="*/ 0 w 907165"/>
              <a:gd name="connsiteY12" fmla="*/ 216326 h 3280223"/>
              <a:gd name="connsiteX13" fmla="*/ 58698 w 907165"/>
              <a:gd name="connsiteY13" fmla="*/ 204475 h 3280223"/>
              <a:gd name="connsiteX14" fmla="*/ 194233 w 907165"/>
              <a:gd name="connsiteY14" fmla="*/ 0 h 3280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07164" h="3280223">
                <a:moveTo>
                  <a:pt x="194233" y="0"/>
                </a:moveTo>
                <a:lnTo>
                  <a:pt x="723853" y="0"/>
                </a:lnTo>
                <a:cubicBezTo>
                  <a:pt x="723853" y="91920"/>
                  <a:pt x="779740" y="170787"/>
                  <a:pt x="859388" y="204475"/>
                </a:cubicBezTo>
                <a:lnTo>
                  <a:pt x="907165" y="214121"/>
                </a:lnTo>
                <a:lnTo>
                  <a:pt x="907165" y="3071706"/>
                </a:lnTo>
                <a:lnTo>
                  <a:pt x="859388" y="3081351"/>
                </a:lnTo>
                <a:cubicBezTo>
                  <a:pt x="793014" y="3109425"/>
                  <a:pt x="743142" y="3168872"/>
                  <a:pt x="728362" y="3241103"/>
                </a:cubicBezTo>
                <a:lnTo>
                  <a:pt x="724418" y="3280223"/>
                </a:lnTo>
                <a:lnTo>
                  <a:pt x="193668" y="3280223"/>
                </a:lnTo>
                <a:lnTo>
                  <a:pt x="189725" y="3241103"/>
                </a:lnTo>
                <a:cubicBezTo>
                  <a:pt x="174944" y="3168872"/>
                  <a:pt x="125072" y="3109425"/>
                  <a:pt x="58698" y="3081351"/>
                </a:cubicBezTo>
                <a:lnTo>
                  <a:pt x="0" y="3069501"/>
                </a:lnTo>
                <a:lnTo>
                  <a:pt x="0" y="216326"/>
                </a:lnTo>
                <a:lnTo>
                  <a:pt x="58698" y="204475"/>
                </a:lnTo>
                <a:cubicBezTo>
                  <a:pt x="138347" y="170787"/>
                  <a:pt x="194233" y="91920"/>
                  <a:pt x="194233" y="0"/>
                </a:cubicBezTo>
                <a:close/>
              </a:path>
            </a:pathLst>
          </a:custGeom>
          <a:solidFill>
            <a:schemeClr val="tx2"/>
          </a:solidFill>
          <a:ln w="6350">
            <a:solidFill>
              <a:srgbClr val="3B55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4610" y="4718050"/>
            <a:ext cx="3247390" cy="229616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744595" y="3031490"/>
            <a:ext cx="6772910" cy="10147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>
                <a:latin typeface="华文隶书" panose="02010800040101010101" charset="-122"/>
                <a:ea typeface="华文隶书" panose="02010800040101010101" charset="-122"/>
              </a:rPr>
              <a:t>诵读感悟</a:t>
            </a:r>
            <a:r>
              <a:rPr lang="en-US" altLang="zh-CN" sz="6000">
                <a:latin typeface="华文隶书" panose="02010800040101010101" charset="-122"/>
                <a:ea typeface="华文隶书" panose="02010800040101010101" charset="-122"/>
              </a:rPr>
              <a:t>“</a:t>
            </a:r>
            <a:r>
              <a:rPr lang="zh-CN" altLang="en-US" sz="6000">
                <a:latin typeface="华文隶书" panose="02010800040101010101" charset="-122"/>
                <a:ea typeface="华文隶书" panose="02010800040101010101" charset="-122"/>
              </a:rPr>
              <a:t>仁</a:t>
            </a:r>
            <a:r>
              <a:rPr lang="en-US" altLang="zh-CN" sz="6000">
                <a:latin typeface="华文隶书" panose="02010800040101010101" charset="-122"/>
                <a:ea typeface="华文隶书" panose="02010800040101010101" charset="-122"/>
              </a:rPr>
              <a:t>”</a:t>
            </a: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402590" y="372745"/>
            <a:ext cx="11386820" cy="6106795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05460" y="673735"/>
            <a:ext cx="11181080" cy="510603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altLang="zh-CN" sz="3200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   </a:t>
            </a:r>
            <a:r>
              <a:rPr lang="en-US" altLang="zh-CN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</a:t>
            </a:r>
            <a:r>
              <a:rPr lang="en-US" altLang="zh-CN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“</a:t>
            </a:r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仁</a:t>
            </a:r>
            <a:r>
              <a:rPr lang="en-US" altLang="zh-CN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”</a:t>
            </a:r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在《论语》中出现了</a:t>
            </a:r>
            <a:r>
              <a:rPr lang="en-US" altLang="zh-CN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109</a:t>
            </a:r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次，可以说是《论语》最核心的概念，也是孔子最核心的思想。</a:t>
            </a:r>
            <a:r>
              <a:rPr lang="zh-CN" altLang="en-US" sz="2400" b="1">
                <a:solidFill>
                  <a:schemeClr val="accent1">
                    <a:lumMod val="75000"/>
                  </a:schemeClr>
                </a:solidFill>
                <a:latin typeface="汉仪尚巍手书W" charset="0"/>
                <a:ea typeface="楷体" panose="02010609060101010101" pitchFamily="49" charset="-122"/>
                <a:cs typeface="汉仪尚巍手书W" charset="0"/>
                <a:sym typeface="+mn-ea"/>
              </a:rPr>
              <a:t>       </a:t>
            </a:r>
            <a:endParaRPr lang="zh-CN" altLang="en-US" sz="2800" b="1">
              <a:solidFill>
                <a:schemeClr val="accent1">
                  <a:lumMod val="75000"/>
                </a:schemeClr>
              </a:solidFill>
              <a:latin typeface="华文楷体" panose="02010600040101010101" charset="-122"/>
              <a:ea typeface="华文楷体" panose="02010600040101010101" charset="-122"/>
              <a:cs typeface="汉仪尚巍手书W" charset="0"/>
              <a:sym typeface="+mn-ea"/>
            </a:endParaRPr>
          </a:p>
          <a:p>
            <a:pPr fontAlgn="auto">
              <a:lnSpc>
                <a:spcPct val="130000"/>
              </a:lnSpc>
            </a:pP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一：仁之至：自爱</a:t>
            </a:r>
            <a:endParaRPr lang="zh-CN" altLang="en-US" sz="28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ct val="13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人必其自爱也，而后人爱诸；人必其自敬也，而后人敬诸；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自爱，仁之至也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；自敬，礼之至也。（扬雄《法言·君子》）</a:t>
            </a:r>
            <a:r>
              <a:rPr lang="zh-CN" altLang="en-US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自爱</a:t>
            </a:r>
            <a:r>
              <a:rPr lang="en-US" altLang="zh-CN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——</a:t>
            </a:r>
            <a:r>
              <a:rPr lang="zh-CN" altLang="en-US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爱他人</a:t>
            </a:r>
            <a:r>
              <a:rPr lang="en-US" altLang="zh-CN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——</a:t>
            </a:r>
            <a:r>
              <a:rPr lang="zh-CN" altLang="en-US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泛爱众</a:t>
            </a:r>
          </a:p>
          <a:p>
            <a:pPr indent="914400" fontAlgn="auto"/>
            <a:r>
              <a:rPr lang="zh-CN" altLang="en-US" sz="24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子路入，子曰：“由！知者若何？仁者若何？”子路对曰：“知者使人知己，仁者</a:t>
            </a:r>
            <a:r>
              <a:rPr lang="zh-CN" altLang="en-US" sz="24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使人爱己</a:t>
            </a:r>
            <a:r>
              <a:rPr lang="zh-CN" altLang="en-US" sz="24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。”子曰：“可谓</a:t>
            </a:r>
            <a:r>
              <a:rPr lang="zh-CN" altLang="en-US" sz="24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士</a:t>
            </a:r>
            <a:r>
              <a:rPr lang="zh-CN" altLang="en-US" sz="24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矣。”</a:t>
            </a:r>
            <a:endParaRPr lang="zh-CN" altLang="en-US" sz="24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914400" fontAlgn="auto"/>
            <a:r>
              <a:rPr lang="zh-CN" altLang="en-US" sz="24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子贡入，子曰：“赐！知者若何？仁者若何？”子贡对曰：“知者知人，</a:t>
            </a:r>
            <a:r>
              <a:rPr lang="zh-CN" altLang="en-US" sz="24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仁者爱人</a:t>
            </a:r>
            <a:r>
              <a:rPr lang="zh-CN" altLang="en-US" sz="24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。”子曰：“可谓</a:t>
            </a:r>
            <a:r>
              <a:rPr lang="zh-CN" altLang="en-US" sz="24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士君子</a:t>
            </a:r>
            <a:r>
              <a:rPr lang="zh-CN" altLang="en-US" sz="24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矣。”</a:t>
            </a:r>
            <a:endParaRPr lang="zh-CN" altLang="en-US" sz="24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914400" fontAlgn="auto"/>
            <a:r>
              <a:rPr lang="zh-CN" altLang="en-US" sz="24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颜渊入，子曰：“回！知者若何？仁者若何？”颜渊对曰：“知者自知，仁者</a:t>
            </a:r>
            <a:r>
              <a:rPr lang="zh-CN" altLang="en-US" sz="24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自爱</a:t>
            </a:r>
            <a:r>
              <a:rPr lang="zh-CN" altLang="en-US" sz="24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。”子曰：“可谓</a:t>
            </a:r>
            <a:r>
              <a:rPr lang="zh-CN" altLang="en-US" sz="24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明君子</a:t>
            </a:r>
            <a:r>
              <a:rPr lang="zh-CN" altLang="en-US" sz="24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矣。” 《荀子-子道篇第二十九》 </a:t>
            </a:r>
            <a:endParaRPr lang="zh-CN" altLang="en-US" sz="2400" b="1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5910" y="4984115"/>
            <a:ext cx="3098165" cy="2190750"/>
          </a:xfrm>
          <a:prstGeom prst="rect">
            <a:avLst/>
          </a:prstGeom>
        </p:spPr>
      </p:pic>
      <p:pic>
        <p:nvPicPr>
          <p:cNvPr id="8" name="图片 7" descr="图片包含 游戏机, 伞  描述已自动生成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-179705" y="-212090"/>
            <a:ext cx="1927860" cy="19278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402590" y="372745"/>
            <a:ext cx="11386820" cy="6106795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05460" y="673735"/>
            <a:ext cx="11181080" cy="510159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二：仁之本：孝悌</a:t>
            </a:r>
            <a:endParaRPr lang="zh-CN" altLang="en-US" sz="2800" b="1">
              <a:solidFill>
                <a:schemeClr val="accent1">
                  <a:lumMod val="75000"/>
                </a:schemeClr>
              </a:solidFill>
              <a:latin typeface="华文楷体" panose="02010600040101010101" charset="-122"/>
              <a:ea typeface="华文楷体" panose="02010600040101010101" charset="-122"/>
              <a:cs typeface="汉仪尚巍手书W" charset="0"/>
              <a:sym typeface="+mn-ea"/>
            </a:endParaRPr>
          </a:p>
          <a:p>
            <a:pPr indent="914400" algn="just" fontAlgn="auto"/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有子曰:“其为人也孝弟而好犯上者，鲜矣；不好犯上而好作乱者，未之有也。君子务本，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本立而道生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。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孝弟也者，其为仁之本与!”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《学而》</a:t>
            </a:r>
          </a:p>
          <a:p>
            <a:pPr indent="0" algn="just" fontAlgn="auto"/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三：仁之纲：忠恕</a:t>
            </a:r>
          </a:p>
          <a:p>
            <a:pPr indent="914400" fontAlgn="auto"/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子贡问曰：“有一言而可以终身行之者乎？”子曰：“其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恕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乎！</a:t>
            </a:r>
            <a:r>
              <a:rPr lang="zh-CN" altLang="en-US" sz="28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己所不欲，勿施于人。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”《里仁》</a:t>
            </a:r>
          </a:p>
          <a:p>
            <a:pPr indent="914400" fontAlgn="auto"/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子贡曰：“如有博施于民而能济众，何如？可谓仁乎？”子曰：“何事于仁，必也圣乎！尧、舜其犹病诸！夫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仁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者，</a:t>
            </a:r>
            <a:r>
              <a:rPr lang="zh-CN" altLang="en-US" sz="28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己欲立而立人，己欲达而达人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。能近取譬，可谓仁之方也已。”《雍也》</a:t>
            </a:r>
            <a:endParaRPr lang="zh-CN" altLang="en-US" sz="28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914400" fontAlgn="auto"/>
            <a:endParaRPr lang="zh-CN" altLang="en-US" sz="28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5910" y="4984115"/>
            <a:ext cx="3098165" cy="2190750"/>
          </a:xfrm>
          <a:prstGeom prst="rect">
            <a:avLst/>
          </a:prstGeom>
        </p:spPr>
      </p:pic>
      <p:pic>
        <p:nvPicPr>
          <p:cNvPr id="8" name="图片 7" descr="图片包含 游戏机, 伞  描述已自动生成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-179705" y="-212090"/>
            <a:ext cx="1927860" cy="19278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墨圈3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62876" y="1214818"/>
            <a:ext cx="1848304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箭头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8958648">
            <a:off x="4259692" y="3255103"/>
            <a:ext cx="1181790" cy="4308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 descr="墨圈3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02283" y="3903403"/>
            <a:ext cx="1848304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墨圈3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50146" y="3903403"/>
            <a:ext cx="1848304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箭头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869060">
            <a:off x="6278388" y="3105452"/>
            <a:ext cx="1181790" cy="4308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箭头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0800000">
            <a:off x="5296085" y="4721551"/>
            <a:ext cx="1308563" cy="4308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>
            <p:custDataLst>
              <p:tags r:id="rId7"/>
            </p:custDataLst>
          </p:nvPr>
        </p:nvSpPr>
        <p:spPr>
          <a:xfrm>
            <a:off x="5188876" y="1751819"/>
            <a:ext cx="141577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2400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语言建构</a:t>
            </a:r>
            <a:endParaRPr lang="en-US" altLang="zh-CN" sz="2400" kern="10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algn="ctr"/>
            <a:r>
              <a:rPr lang="zh-CN" altLang="zh-CN" sz="2400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与运用</a:t>
            </a:r>
            <a:endParaRPr lang="zh-CN" altLang="en-US" sz="2400"/>
          </a:p>
        </p:txBody>
      </p:sp>
      <p:sp>
        <p:nvSpPr>
          <p:cNvPr id="11" name="矩形 10"/>
          <p:cNvSpPr/>
          <p:nvPr>
            <p:custDataLst>
              <p:tags r:id="rId8"/>
            </p:custDataLst>
          </p:nvPr>
        </p:nvSpPr>
        <p:spPr>
          <a:xfrm>
            <a:off x="7266412" y="4521483"/>
            <a:ext cx="141577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2400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审美鉴赏</a:t>
            </a:r>
            <a:endParaRPr lang="en-US" altLang="zh-CN" sz="2400" kern="10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algn="ctr"/>
            <a:r>
              <a:rPr lang="zh-CN" altLang="zh-CN" sz="2400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与创造</a:t>
            </a:r>
            <a:endParaRPr lang="zh-CN" altLang="en-US" sz="2400" kern="10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>
            <p:custDataLst>
              <p:tags r:id="rId9"/>
            </p:custDataLst>
          </p:nvPr>
        </p:nvSpPr>
        <p:spPr>
          <a:xfrm>
            <a:off x="3218549" y="4506743"/>
            <a:ext cx="141577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2400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文化传承</a:t>
            </a:r>
            <a:endParaRPr lang="en-US" altLang="zh-CN" sz="2400" kern="10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algn="ctr"/>
            <a:r>
              <a:rPr lang="zh-CN" altLang="zh-CN" sz="2400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与理解</a:t>
            </a:r>
            <a:endParaRPr lang="zh-CN" altLang="en-US" sz="2400" kern="10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>
            <p:custDataLst>
              <p:tags r:id="rId10"/>
            </p:custDataLst>
          </p:nvPr>
        </p:nvSpPr>
        <p:spPr>
          <a:xfrm>
            <a:off x="7050146" y="1474819"/>
            <a:ext cx="35479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理解文中重要的实词、虚词、特殊句式等文言基础知识。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>
            <p:custDataLst>
              <p:tags r:id="rId11"/>
            </p:custDataLst>
          </p:nvPr>
        </p:nvSpPr>
        <p:spPr>
          <a:xfrm>
            <a:off x="9044663" y="3947962"/>
            <a:ext cx="295748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了解《论语》的有关知识，明确其在文学史上的地位。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>
            <p:custDataLst>
              <p:tags r:id="rId12"/>
            </p:custDataLst>
          </p:nvPr>
        </p:nvSpPr>
        <p:spPr>
          <a:xfrm>
            <a:off x="336069" y="3798856"/>
            <a:ext cx="3010786" cy="2245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理解本文所蕴含的深刻哲理，培养把所学知识、道理付诸实践的意识。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4"/>
          <p:cNvSpPr txBox="1"/>
          <p:nvPr>
            <p:custDataLst>
              <p:tags r:id="rId13"/>
            </p:custDataLst>
          </p:nvPr>
        </p:nvSpPr>
        <p:spPr>
          <a:xfrm>
            <a:off x="1083191" y="284543"/>
            <a:ext cx="2058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3200" b="1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课程目标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4"/>
          <p:cNvSpPr txBox="1"/>
          <p:nvPr>
            <p:custDataLst>
              <p:tags r:id="rId1"/>
            </p:custDataLst>
          </p:nvPr>
        </p:nvSpPr>
        <p:spPr>
          <a:xfrm>
            <a:off x="1083191" y="284543"/>
            <a:ext cx="2058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>
                <a:latin typeface="隶书" panose="02010509060101010101" pitchFamily="49" charset="-122"/>
                <a:ea typeface="隶书" panose="02010509060101010101" pitchFamily="49" charset="-122"/>
              </a:rPr>
              <a:t>研读文本</a:t>
            </a:r>
          </a:p>
        </p:txBody>
      </p:sp>
      <p:grpSp>
        <p:nvGrpSpPr>
          <p:cNvPr id="19" name="组合 42"/>
          <p:cNvGrpSpPr/>
          <p:nvPr>
            <p:custDataLst>
              <p:tags r:id="rId2"/>
            </p:custDataLst>
          </p:nvPr>
        </p:nvGrpSpPr>
        <p:grpSpPr>
          <a:xfrm>
            <a:off x="390539" y="1241814"/>
            <a:ext cx="10463531" cy="2309660"/>
            <a:chOff x="1853204" y="2235628"/>
            <a:chExt cx="6526904" cy="1440712"/>
          </a:xfrm>
        </p:grpSpPr>
        <p:grpSp>
          <p:nvGrpSpPr>
            <p:cNvPr id="20" name="组合 30"/>
            <p:cNvGrpSpPr/>
            <p:nvPr>
              <p:custDataLst>
                <p:tags r:id="rId5"/>
              </p:custDataLst>
            </p:nvPr>
          </p:nvGrpSpPr>
          <p:grpSpPr>
            <a:xfrm>
              <a:off x="1853204" y="2235628"/>
              <a:ext cx="6526904" cy="1440712"/>
              <a:chOff x="1853204" y="2235628"/>
              <a:chExt cx="6526904" cy="1440712"/>
            </a:xfrm>
          </p:grpSpPr>
          <p:sp>
            <p:nvSpPr>
              <p:cNvPr id="22" name="矩形 10"/>
              <p:cNvSpPr/>
              <p:nvPr>
                <p:custDataLst>
                  <p:tags r:id="rId7"/>
                </p:custDataLst>
              </p:nvPr>
            </p:nvSpPr>
            <p:spPr>
              <a:xfrm>
                <a:off x="2381599" y="2235628"/>
                <a:ext cx="5998509" cy="720503"/>
              </a:xfrm>
              <a:prstGeom prst="rect">
                <a:avLst/>
              </a:prstGeom>
              <a:solidFill>
                <a:srgbClr val="DFDCD5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324000" bIns="0" rtlCol="0" anchor="ctr" anchorCtr="1"/>
              <a:lstStyle/>
              <a:p>
                <a:pPr marL="1080135">
                  <a:lnSpc>
                    <a:spcPct val="100000"/>
                  </a:lnSpc>
                </a:pPr>
                <a:r>
                  <a:rPr lang="zh-CN" altLang="en-US" sz="2800" b="1">
                    <a:solidFill>
                      <a:srgbClr val="262626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子贡问曰</a:t>
                </a:r>
                <a:r>
                  <a:rPr lang="en-US" altLang="zh-CN" sz="2800" b="1">
                    <a:solidFill>
                      <a:srgbClr val="262626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:“</a:t>
                </a:r>
                <a:r>
                  <a:rPr lang="zh-CN" altLang="en-US" sz="2800" b="1">
                    <a:solidFill>
                      <a:srgbClr val="262626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有</a:t>
                </a:r>
                <a:r>
                  <a:rPr lang="zh-CN" altLang="en-US" sz="2800" b="1">
                    <a:solidFill>
                      <a:srgbClr val="C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一言</a:t>
                </a:r>
                <a:r>
                  <a:rPr lang="zh-CN" altLang="en-US" sz="2800" b="1">
                    <a:solidFill>
                      <a:srgbClr val="262626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而可以终身</a:t>
                </a:r>
                <a:r>
                  <a:rPr lang="zh-CN" altLang="en-US" sz="2800" b="1">
                    <a:solidFill>
                      <a:srgbClr val="C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行</a:t>
                </a:r>
                <a:r>
                  <a:rPr lang="zh-CN" altLang="en-US" sz="2800" b="1">
                    <a:solidFill>
                      <a:srgbClr val="262626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之者乎</a:t>
                </a:r>
                <a:r>
                  <a:rPr lang="en-US" altLang="zh-CN" sz="2800" b="1">
                    <a:solidFill>
                      <a:srgbClr val="262626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?”</a:t>
                </a:r>
                <a:r>
                  <a:rPr lang="zh-CN" altLang="en-US" sz="2800" b="1">
                    <a:solidFill>
                      <a:srgbClr val="262626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子曰</a:t>
                </a:r>
                <a:r>
                  <a:rPr lang="en-US" altLang="zh-CN" sz="2800" b="1">
                    <a:solidFill>
                      <a:srgbClr val="262626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: “</a:t>
                </a:r>
                <a:r>
                  <a:rPr lang="zh-CN" altLang="en-US" sz="2800" b="1">
                    <a:solidFill>
                      <a:srgbClr val="C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其</a:t>
                </a:r>
                <a:r>
                  <a:rPr lang="zh-CN" altLang="en-US" sz="2800" b="1">
                    <a:solidFill>
                      <a:srgbClr val="262626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‘恕’乎</a:t>
                </a:r>
                <a:r>
                  <a:rPr lang="en-US" altLang="zh-CN" sz="2800" b="1">
                    <a:solidFill>
                      <a:srgbClr val="262626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!</a:t>
                </a:r>
                <a:r>
                  <a:rPr lang="zh-CN" altLang="en-US" sz="2800" b="1">
                    <a:solidFill>
                      <a:srgbClr val="262626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己所不欲</a:t>
                </a:r>
                <a:r>
                  <a:rPr lang="en-US" altLang="zh-CN" sz="2800" b="1">
                    <a:solidFill>
                      <a:srgbClr val="262626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,</a:t>
                </a:r>
                <a:r>
                  <a:rPr lang="zh-CN" altLang="en-US" sz="2800" b="1">
                    <a:solidFill>
                      <a:srgbClr val="262626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勿施于人。”（卫灵公）</a:t>
                </a:r>
              </a:p>
            </p:txBody>
          </p:sp>
          <p:pic>
            <p:nvPicPr>
              <p:cNvPr id="23" name="图片 22" descr="图片包含 游戏机, 伞  描述已自动生成"/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>
              <a:blip r:embed="rId10"/>
              <a:stretch>
                <a:fillRect/>
              </a:stretch>
            </p:blipFill>
            <p:spPr>
              <a:xfrm>
                <a:off x="1853204" y="2235628"/>
                <a:ext cx="1440712" cy="1440712"/>
              </a:xfrm>
              <a:prstGeom prst="rect">
                <a:avLst/>
              </a:prstGeom>
            </p:spPr>
          </p:pic>
        </p:grpSp>
        <p:sp>
          <p:nvSpPr>
            <p:cNvPr id="21" name="矩形 41"/>
            <p:cNvSpPr/>
            <p:nvPr>
              <p:custDataLst>
                <p:tags r:id="rId6"/>
              </p:custDataLst>
            </p:nvPr>
          </p:nvSpPr>
          <p:spPr>
            <a:xfrm>
              <a:off x="8281772" y="2519031"/>
              <a:ext cx="45719" cy="34547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文本框 23"/>
          <p:cNvSpPr txBox="1"/>
          <p:nvPr>
            <p:custDataLst>
              <p:tags r:id="rId3"/>
            </p:custDataLst>
          </p:nvPr>
        </p:nvSpPr>
        <p:spPr>
          <a:xfrm>
            <a:off x="1545369" y="3429000"/>
            <a:ext cx="4362761" cy="2233240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chemeClr val="bg1"/>
                </a:solidFill>
              </a:rPr>
              <a:t>一言：一个字。</a:t>
            </a:r>
            <a:endParaRPr lang="en-US" altLang="zh-CN" sz="3200" b="1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chemeClr val="bg1"/>
                </a:solidFill>
              </a:rPr>
              <a:t>行：实践。</a:t>
            </a:r>
            <a:endParaRPr lang="en-US" altLang="zh-CN" sz="3200" b="1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chemeClr val="bg1"/>
                </a:solidFill>
              </a:rPr>
              <a:t>其：大概。</a:t>
            </a:r>
          </a:p>
        </p:txBody>
      </p:sp>
      <p:sp>
        <p:nvSpPr>
          <p:cNvPr id="25" name="矩形 24"/>
          <p:cNvSpPr/>
          <p:nvPr>
            <p:custDataLst>
              <p:tags r:id="rId4"/>
            </p:custDataLst>
          </p:nvPr>
        </p:nvSpPr>
        <p:spPr>
          <a:xfrm>
            <a:off x="6096000" y="2890889"/>
            <a:ext cx="5605782" cy="3219137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 lIns="432000" tIns="36000" rIns="108000" bIns="72000" anchor="ctr" anchorCtr="1">
            <a:spAutoFit/>
          </a:bodyPr>
          <a:lstStyle/>
          <a:p>
            <a:pPr indent="355600" algn="just">
              <a:lnSpc>
                <a:spcPct val="130000"/>
              </a:lnSpc>
            </a:pPr>
            <a:r>
              <a:rPr lang="zh-CN" altLang="en-US" sz="32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子贡问道：“有一个字可以终身去实践它吗？”孔子说：“大概就是‘恕’吧！自己不喜欢的事物，不要强行加到别人身上。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uiExpand="1" build="p" animBg="1"/>
      <p:bldP spid="25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4303395" y="2194560"/>
            <a:ext cx="7390130" cy="3930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 algn="just" fontAlgn="ctr">
              <a:lnSpc>
                <a:spcPct val="130000"/>
              </a:lnSpc>
            </a:pPr>
            <a:r>
              <a:rPr lang="zh-CN" altLang="en-US" sz="32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在孔子看来，“恕”这个字是可以终身奉行的，而“恕”就是“已所不欲，勿施于人”。</a:t>
            </a:r>
            <a:r>
              <a:rPr lang="zh-CN" altLang="en-US" sz="3200" b="1" kern="1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它在根本上与“仁”是相同的，所以常把它看成是“仁”的实践原则。</a:t>
            </a:r>
          </a:p>
          <a:p>
            <a:pPr indent="355600" algn="just" fontAlgn="ctr">
              <a:lnSpc>
                <a:spcPct val="130000"/>
              </a:lnSpc>
            </a:pPr>
            <a:r>
              <a:rPr lang="zh-CN" altLang="en-US" sz="32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3200" b="1" kern="10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534649" y="989510"/>
            <a:ext cx="1123262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 algn="just">
              <a:spcAft>
                <a:spcPct val="0"/>
              </a:spcAft>
            </a:pPr>
            <a:r>
              <a:rPr lang="zh-CN" altLang="en-US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“恕”与“己所不欲，勿施于人”有何关系，这段话与孔子的“仁”又有何关系？</a:t>
            </a:r>
            <a:endParaRPr lang="en-US" altLang="zh-CN" sz="2800" b="1" kern="10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146" y="2254290"/>
            <a:ext cx="3657300" cy="299898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402590" y="372745"/>
            <a:ext cx="11386820" cy="6106795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02945" y="1186180"/>
            <a:ext cx="10983595" cy="36614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indent="0" algn="just" fontAlgn="auto"/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四：仁之体：礼</a:t>
            </a:r>
          </a:p>
          <a:p>
            <a:pPr indent="0" algn="just" fontAlgn="auto"/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颜渊问仁，子曰：“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克己复礼为仁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。一日克己复礼，天下归仁焉。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为仁由己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，而由人乎哉？”颜渊曰：“请问其目？”子曰：“</a:t>
            </a:r>
            <a:r>
              <a:rPr lang="zh-CN" altLang="en-US" sz="28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非礼勿视，非礼勿听，非礼勿言，非礼勿动。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”颜渊曰：“回虽不敏，请事斯语矣。”《颜渊》</a:t>
            </a:r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</a:t>
            </a:r>
          </a:p>
          <a:p>
            <a:pPr indent="0" algn="just" fontAlgn="auto"/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子曰：“人而不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仁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，如</a:t>
            </a:r>
            <a:r>
              <a:rPr lang="zh-CN" altLang="en-US" sz="28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礼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何？人而不仁，如</a:t>
            </a:r>
            <a:r>
              <a:rPr lang="zh-CN" altLang="en-US" sz="28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乐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何？”《八佾》</a:t>
            </a:r>
          </a:p>
          <a:p>
            <a:pPr indent="0" algn="just" fontAlgn="auto"/>
            <a:endParaRPr lang="zh-CN" altLang="en-US" sz="28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 algn="just" fontAlgn="auto"/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孔子：释</a:t>
            </a:r>
            <a:r>
              <a:rPr lang="zh-CN" altLang="en-US" sz="28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礼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归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仁</a:t>
            </a:r>
            <a:endParaRPr lang="zh-CN" altLang="en-US" sz="28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5910" y="4984115"/>
            <a:ext cx="3098165" cy="2190750"/>
          </a:xfrm>
          <a:prstGeom prst="rect">
            <a:avLst/>
          </a:prstGeom>
        </p:spPr>
      </p:pic>
      <p:pic>
        <p:nvPicPr>
          <p:cNvPr id="8" name="图片 7" descr="图片包含 游戏机, 伞  描述已自动生成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-83820" y="-145415"/>
            <a:ext cx="1927860" cy="19278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4"/>
          <p:cNvSpPr txBox="1"/>
          <p:nvPr>
            <p:custDataLst>
              <p:tags r:id="rId1"/>
            </p:custDataLst>
          </p:nvPr>
        </p:nvSpPr>
        <p:spPr>
          <a:xfrm>
            <a:off x="1083191" y="284543"/>
            <a:ext cx="2058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>
                <a:latin typeface="隶书" panose="02010509060101010101" pitchFamily="49" charset="-122"/>
                <a:ea typeface="隶书" panose="02010509060101010101" pitchFamily="49" charset="-122"/>
              </a:rPr>
              <a:t>研读文本</a:t>
            </a:r>
          </a:p>
        </p:txBody>
      </p:sp>
      <p:grpSp>
        <p:nvGrpSpPr>
          <p:cNvPr id="5" name="组合 30"/>
          <p:cNvGrpSpPr/>
          <p:nvPr>
            <p:custDataLst>
              <p:tags r:id="rId2"/>
            </p:custDataLst>
          </p:nvPr>
        </p:nvGrpSpPr>
        <p:grpSpPr>
          <a:xfrm>
            <a:off x="390525" y="844550"/>
            <a:ext cx="11160760" cy="2698115"/>
            <a:chOff x="1853204" y="1993325"/>
            <a:chExt cx="6961824" cy="1683015"/>
          </a:xfrm>
        </p:grpSpPr>
        <p:sp>
          <p:nvSpPr>
            <p:cNvPr id="7" name="矩形 10"/>
            <p:cNvSpPr/>
            <p:nvPr>
              <p:custDataLst>
                <p:tags r:id="rId5"/>
              </p:custDataLst>
            </p:nvPr>
          </p:nvSpPr>
          <p:spPr>
            <a:xfrm>
              <a:off x="2412891" y="1993325"/>
              <a:ext cx="6402137" cy="1149473"/>
            </a:xfrm>
            <a:prstGeom prst="rect">
              <a:avLst/>
            </a:prstGeom>
            <a:solidFill>
              <a:srgbClr val="DED5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288000" rIns="360000" rtlCol="0" anchor="ctr"/>
            <a:lstStyle/>
            <a:p>
              <a:pPr marL="899795">
                <a:lnSpc>
                  <a:spcPct val="100000"/>
                </a:lnSpc>
              </a:pPr>
              <a:r>
                <a:rPr lang="zh-CN" altLang="en-US" sz="2800" b="1">
                  <a:solidFill>
                    <a:srgbClr val="26262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颜渊问仁。子曰</a:t>
              </a:r>
              <a:r>
                <a:rPr lang="en-US" altLang="zh-CN" sz="2800" b="1">
                  <a:solidFill>
                    <a:srgbClr val="26262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:“</a:t>
              </a:r>
              <a:r>
                <a:rPr lang="zh-CN" altLang="en-US" sz="2800" b="1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克</a:t>
              </a:r>
              <a:r>
                <a:rPr lang="zh-CN" altLang="en-US" sz="2800" b="1">
                  <a:solidFill>
                    <a:srgbClr val="26262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己</a:t>
              </a:r>
              <a:r>
                <a:rPr lang="zh-CN" altLang="en-US" sz="2800" b="1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复</a:t>
              </a:r>
              <a:r>
                <a:rPr lang="zh-CN" altLang="en-US" sz="2800" b="1">
                  <a:solidFill>
                    <a:srgbClr val="26262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礼为仁。</a:t>
              </a:r>
              <a:r>
                <a:rPr lang="zh-CN" altLang="en-US" sz="2800" b="1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一日</a:t>
              </a:r>
              <a:r>
                <a:rPr lang="zh-CN" altLang="en-US" sz="2800" b="1">
                  <a:solidFill>
                    <a:srgbClr val="26262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克己复礼</a:t>
              </a:r>
              <a:r>
                <a:rPr lang="en-US" altLang="zh-CN" sz="2800" b="1">
                  <a:solidFill>
                    <a:srgbClr val="26262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2800" b="1">
                  <a:solidFill>
                    <a:srgbClr val="26262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天下</a:t>
              </a:r>
              <a:r>
                <a:rPr lang="zh-CN" altLang="en-US" sz="2800" b="1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归</a:t>
              </a:r>
              <a:r>
                <a:rPr lang="zh-CN" altLang="en-US" sz="2800" b="1">
                  <a:solidFill>
                    <a:srgbClr val="26262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仁焉。为仁</a:t>
              </a:r>
              <a:r>
                <a:rPr lang="zh-CN" altLang="en-US" sz="2800" b="1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由</a:t>
              </a:r>
              <a:r>
                <a:rPr lang="zh-CN" altLang="en-US" sz="2800" b="1">
                  <a:solidFill>
                    <a:srgbClr val="26262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己</a:t>
              </a:r>
              <a:r>
                <a:rPr lang="en-US" altLang="zh-CN" sz="2800" b="1">
                  <a:solidFill>
                    <a:srgbClr val="26262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2800" b="1">
                  <a:solidFill>
                    <a:srgbClr val="26262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而</a:t>
              </a:r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由</a:t>
              </a:r>
              <a:r>
                <a:rPr lang="zh-CN" altLang="en-US" sz="2800" b="1">
                  <a:solidFill>
                    <a:srgbClr val="26262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人乎哉</a:t>
              </a:r>
              <a:r>
                <a:rPr lang="en-US" altLang="zh-CN" sz="2800" b="1">
                  <a:solidFill>
                    <a:srgbClr val="26262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?”</a:t>
              </a:r>
              <a:r>
                <a:rPr lang="zh-CN" altLang="en-US" sz="2800" b="1">
                  <a:solidFill>
                    <a:srgbClr val="26262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颜渊曰</a:t>
              </a:r>
              <a:r>
                <a:rPr lang="en-US" altLang="zh-CN" sz="2800" b="1">
                  <a:solidFill>
                    <a:srgbClr val="26262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:“</a:t>
              </a:r>
              <a:r>
                <a:rPr lang="zh-CN" altLang="en-US" sz="2800" b="1">
                  <a:solidFill>
                    <a:srgbClr val="26262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请问其</a:t>
              </a:r>
              <a:r>
                <a:rPr lang="zh-CN" altLang="en-US" sz="2800" b="1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目</a:t>
              </a:r>
              <a:r>
                <a:rPr lang="zh-CN" altLang="en-US" sz="2800" b="1">
                  <a:solidFill>
                    <a:srgbClr val="26262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。”子曰</a:t>
              </a:r>
              <a:r>
                <a:rPr lang="en-US" altLang="zh-CN" sz="2800" b="1">
                  <a:solidFill>
                    <a:srgbClr val="26262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:“</a:t>
              </a:r>
              <a:r>
                <a:rPr lang="zh-CN" altLang="en-US" sz="2800" b="1">
                  <a:solidFill>
                    <a:srgbClr val="26262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非礼勿视</a:t>
              </a:r>
              <a:r>
                <a:rPr lang="en-US" altLang="zh-CN" sz="2800" b="1">
                  <a:solidFill>
                    <a:srgbClr val="26262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2800" b="1">
                  <a:solidFill>
                    <a:srgbClr val="26262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非礼勿听</a:t>
              </a:r>
              <a:r>
                <a:rPr lang="en-US" altLang="zh-CN" sz="2800" b="1">
                  <a:solidFill>
                    <a:srgbClr val="26262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2800" b="1">
                  <a:solidFill>
                    <a:srgbClr val="26262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非礼勿言</a:t>
              </a:r>
              <a:r>
                <a:rPr lang="en-US" altLang="zh-CN" sz="2800" b="1">
                  <a:solidFill>
                    <a:srgbClr val="26262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2800" b="1">
                  <a:solidFill>
                    <a:srgbClr val="26262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非礼勿动。”颜渊曰</a:t>
              </a:r>
              <a:r>
                <a:rPr lang="en-US" altLang="zh-CN" sz="2800" b="1">
                  <a:solidFill>
                    <a:srgbClr val="26262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:“</a:t>
              </a:r>
              <a:r>
                <a:rPr lang="zh-CN" altLang="en-US" sz="2800" b="1">
                  <a:solidFill>
                    <a:srgbClr val="26262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回虽不敏</a:t>
              </a:r>
              <a:r>
                <a:rPr lang="en-US" altLang="zh-CN" sz="2800" b="1">
                  <a:solidFill>
                    <a:srgbClr val="26262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2800" b="1">
                  <a:solidFill>
                    <a:srgbClr val="26262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请</a:t>
              </a:r>
              <a:r>
                <a:rPr lang="zh-CN" altLang="en-US" sz="2800" b="1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事</a:t>
              </a:r>
              <a:r>
                <a:rPr lang="zh-CN" altLang="en-US" sz="2800" b="1">
                  <a:solidFill>
                    <a:srgbClr val="26262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斯语矣。”（颜渊）</a:t>
              </a:r>
            </a:p>
            <a:p>
              <a:pPr algn="ctr"/>
              <a:endParaRPr lang="zh-CN" altLang="en-US"/>
            </a:p>
          </p:txBody>
        </p:sp>
        <p:pic>
          <p:nvPicPr>
            <p:cNvPr id="8" name="图片 7" descr="图片包含 游戏机, 伞  描述已自动生成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1853204" y="2235628"/>
              <a:ext cx="1440712" cy="1440712"/>
            </a:xfrm>
            <a:prstGeom prst="rect">
              <a:avLst/>
            </a:prstGeom>
          </p:spPr>
        </p:pic>
      </p:grpSp>
      <p:sp>
        <p:nvSpPr>
          <p:cNvPr id="19" name="文本框 18"/>
          <p:cNvSpPr txBox="1"/>
          <p:nvPr>
            <p:custDataLst>
              <p:tags r:id="rId3"/>
            </p:custDataLst>
          </p:nvPr>
        </p:nvSpPr>
        <p:spPr>
          <a:xfrm>
            <a:off x="596900" y="2687320"/>
            <a:ext cx="4859655" cy="3881755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chemeClr val="bg1"/>
                </a:solidFill>
              </a:rPr>
              <a:t>克己复礼：约束自我，使言行归复于先王之礼。克：约束。复：归复。</a:t>
            </a:r>
            <a:endParaRPr lang="en-US" altLang="zh-CN" sz="2800" b="1">
              <a:solidFill>
                <a:schemeClr val="bg1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chemeClr val="bg1"/>
                </a:solidFill>
              </a:rPr>
              <a:t>一日：一旦。</a:t>
            </a:r>
            <a:endParaRPr lang="en-US" altLang="zh-CN" sz="2800" b="1">
              <a:solidFill>
                <a:schemeClr val="bg1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chemeClr val="bg1"/>
                </a:solidFill>
              </a:rPr>
              <a:t>归：称赞，称许。</a:t>
            </a:r>
            <a:endParaRPr lang="en-US" altLang="zh-CN" sz="2800" b="1">
              <a:solidFill>
                <a:schemeClr val="bg1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chemeClr val="bg1"/>
                </a:solidFill>
              </a:rPr>
              <a:t>由：依靠。</a:t>
            </a:r>
            <a:endParaRPr lang="en-US" altLang="zh-CN" sz="2800" b="1">
              <a:solidFill>
                <a:schemeClr val="bg1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chemeClr val="bg1"/>
                </a:solidFill>
              </a:rPr>
              <a:t>目：细则，条目。</a:t>
            </a:r>
            <a:endParaRPr lang="en-US" altLang="zh-CN" sz="2800" b="1">
              <a:solidFill>
                <a:schemeClr val="bg1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chemeClr val="bg1"/>
                </a:solidFill>
              </a:rPr>
              <a:t>事：实践，从事。</a:t>
            </a:r>
          </a:p>
        </p:txBody>
      </p:sp>
      <p:sp>
        <p:nvSpPr>
          <p:cNvPr id="20" name="矩形 19"/>
          <p:cNvSpPr/>
          <p:nvPr>
            <p:custDataLst>
              <p:tags r:id="rId4"/>
            </p:custDataLst>
          </p:nvPr>
        </p:nvSpPr>
        <p:spPr>
          <a:xfrm>
            <a:off x="5456555" y="2635885"/>
            <a:ext cx="6677025" cy="3985260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 lIns="432000" tIns="36000" rIns="108000" bIns="72000" anchor="ctr" anchorCtr="1">
            <a:spAutoFit/>
          </a:bodyPr>
          <a:lstStyle/>
          <a:p>
            <a:pPr indent="355600" algn="just"/>
            <a:r>
              <a:rPr lang="zh-CN" altLang="en-US" sz="28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颜渊问什么是仁。孔子说：“约束自我，使言行归复于先王之礼，就是仁。一旦你做到了克己复礼，全天下都会称赞你是仁人。要做到仁靠的是自己，难道要靠别人吗？”颜渊说：“请问克己复礼的细则。”孔子说：“不合于礼的不看，不合于礼的不听，不合于礼的不说，不合于礼的不做。”颜渊说：“我虽然不聪颖，愿意实践这些话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uiExpand="1" build="p" animBg="1"/>
      <p:bldP spid="20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681990" y="1785620"/>
            <a:ext cx="10956290" cy="4359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just" fontAlgn="ctr">
              <a:lnSpc>
                <a:spcPts val="4160"/>
              </a:lnSpc>
            </a:pPr>
            <a:r>
              <a:rPr lang="zh-CN" altLang="en-US" sz="2800" b="1" smtClean="0">
                <a:latin typeface="Calibri" panose="020F0502020204030204"/>
                <a:cs typeface="Calibri" panose="020F0502020204030204"/>
                <a:sym typeface="+mn-ea"/>
              </a:rPr>
              <a:t>①</a:t>
            </a:r>
            <a:r>
              <a:rPr lang="zh-CN" altLang="en-US" sz="2800" b="1" smtClean="0">
                <a:sym typeface="+mn-ea"/>
              </a:rPr>
              <a:t>按孔子的说法，就要</a:t>
            </a:r>
            <a:r>
              <a:rPr lang="zh-CN" altLang="en-US" sz="2800" b="1" smtClean="0">
                <a:solidFill>
                  <a:srgbClr val="FF0000"/>
                </a:solidFill>
                <a:sym typeface="+mn-ea"/>
              </a:rPr>
              <a:t>克己复礼，加强自我约束</a:t>
            </a:r>
            <a:r>
              <a:rPr lang="zh-CN" altLang="en-US" sz="2800" b="1" smtClean="0">
                <a:sym typeface="+mn-ea"/>
              </a:rPr>
              <a:t>。也就是说，想要做到这一点就要</a:t>
            </a:r>
            <a:r>
              <a:rPr lang="zh-CN" altLang="en-US" sz="2800" b="1" smtClean="0">
                <a:solidFill>
                  <a:srgbClr val="FF0000"/>
                </a:solidFill>
                <a:sym typeface="+mn-ea"/>
              </a:rPr>
              <a:t>净化自己的心灵，约束自我的行为</a:t>
            </a:r>
            <a:r>
              <a:rPr lang="zh-CN" altLang="en-US" sz="2800" b="1" smtClean="0">
                <a:sym typeface="+mn-ea"/>
              </a:rPr>
              <a:t>。</a:t>
            </a:r>
            <a:r>
              <a:rPr lang="zh-CN" altLang="en-US" sz="28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</a:p>
          <a:p>
            <a:pPr indent="0" algn="just" fontAlgn="ctr">
              <a:lnSpc>
                <a:spcPts val="4160"/>
              </a:lnSpc>
            </a:pPr>
            <a:r>
              <a:rPr lang="zh-CN" altLang="en-US" sz="2800" b="1" smtClean="0">
                <a:latin typeface="Calibri" panose="020F0502020204030204"/>
                <a:cs typeface="Calibri" panose="020F0502020204030204"/>
                <a:sym typeface="+mn-ea"/>
              </a:rPr>
              <a:t>②</a:t>
            </a:r>
            <a:r>
              <a:rPr lang="zh-CN" altLang="en-US" sz="2800" b="1" smtClean="0">
                <a:sym typeface="+mn-ea"/>
              </a:rPr>
              <a:t>在与人交往的时候，彼此互相谦让、互相尊重、</a:t>
            </a:r>
            <a:r>
              <a:rPr lang="zh-CN" altLang="en-US" sz="2800" b="1" smtClean="0">
                <a:solidFill>
                  <a:srgbClr val="FF0000"/>
                </a:solidFill>
                <a:sym typeface="+mn-ea"/>
              </a:rPr>
              <a:t>讲究礼仪</a:t>
            </a:r>
            <a:r>
              <a:rPr lang="zh-CN" altLang="en-US" sz="2800" b="1" smtClean="0">
                <a:sym typeface="+mn-ea"/>
              </a:rPr>
              <a:t>，从而激发出人性的光辉。从“礼”出发，就能至“仁”。</a:t>
            </a:r>
            <a:endParaRPr lang="zh-CN" altLang="en-US" sz="2800" b="1" smtClean="0"/>
          </a:p>
          <a:p>
            <a:pPr indent="0">
              <a:lnSpc>
                <a:spcPts val="4160"/>
              </a:lnSpc>
              <a:buNone/>
            </a:pPr>
            <a:r>
              <a:rPr lang="zh-CN" altLang="en-US" sz="2800" b="1" smtClean="0">
                <a:latin typeface="Calibri" panose="020F0502020204030204"/>
                <a:cs typeface="Calibri" panose="020F0502020204030204"/>
                <a:sym typeface="+mn-ea"/>
              </a:rPr>
              <a:t>③</a:t>
            </a:r>
            <a:r>
              <a:rPr lang="zh-CN" altLang="en-US" sz="2800" b="1" smtClean="0">
                <a:sym typeface="+mn-ea"/>
              </a:rPr>
              <a:t>求“仁”在于自己，可以从眼、耳、口、鼻四方面来</a:t>
            </a:r>
            <a:r>
              <a:rPr lang="zh-CN" altLang="en-US" sz="2800" b="1" smtClean="0">
                <a:solidFill>
                  <a:srgbClr val="FF0000"/>
                </a:solidFill>
                <a:sym typeface="+mn-ea"/>
              </a:rPr>
              <a:t>规范自己的行为</a:t>
            </a:r>
            <a:r>
              <a:rPr lang="zh-CN" altLang="en-US" sz="2800" b="1" smtClean="0">
                <a:sym typeface="+mn-ea"/>
              </a:rPr>
              <a:t>，从外在来规范自己。孔子告诉颜回的只是一个入门的方法，我们可以从一些小事入手逐步去约束自我，同时注重使内心修为逐步达到庄严、诚敬的境界，只有这样才能逐渐到达孔子所说“仁”境界。</a:t>
            </a:r>
            <a:endParaRPr lang="zh-CN" altLang="en-US" sz="2800" b="1" kern="10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1006627" y="549213"/>
            <a:ext cx="10178746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 algn="just">
              <a:lnSpc>
                <a:spcPct val="150000"/>
              </a:lnSpc>
              <a:spcAft>
                <a:spcPct val="0"/>
              </a:spcAft>
            </a:pPr>
            <a:r>
              <a:rPr lang="zh-CN" altLang="en-US" sz="3600" b="1" smtClean="0">
                <a:sym typeface="+mn-ea"/>
              </a:rPr>
              <a:t>根据本章内容，思考在生活中如何推行仁？</a:t>
            </a:r>
            <a:r>
              <a:rPr lang="zh-CN" altLang="en-US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endParaRPr lang="zh-CN" altLang="zh-CN" sz="3600" b="1" kern="10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>
            <p:custDataLst>
              <p:tags r:id="rId1"/>
            </p:custDataLst>
          </p:nvPr>
        </p:nvSpPr>
        <p:spPr>
          <a:xfrm>
            <a:off x="1224280" y="1584960"/>
            <a:ext cx="10967085" cy="802005"/>
          </a:xfrm>
          <a:prstGeom prst="rect">
            <a:avLst/>
          </a:prstGeom>
          <a:solidFill>
            <a:srgbClr val="DFDCD5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marL="899795" algn="ctr"/>
            <a:r>
              <a:rPr lang="zh-CN" altLang="en-US" sz="3200" b="1">
                <a:solidFill>
                  <a:srgbClr val="26262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子曰</a:t>
            </a:r>
            <a:r>
              <a:rPr lang="en-US" altLang="zh-CN" sz="3200" b="1">
                <a:solidFill>
                  <a:srgbClr val="26262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:“</a:t>
            </a:r>
            <a:r>
              <a:rPr lang="zh-CN" altLang="en-US" sz="3200" b="1">
                <a:solidFill>
                  <a:srgbClr val="26262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人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而</a:t>
            </a:r>
            <a:r>
              <a:rPr lang="zh-CN" altLang="en-US" sz="3200" b="1">
                <a:solidFill>
                  <a:srgbClr val="26262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不仁</a:t>
            </a:r>
            <a:r>
              <a:rPr lang="en-US" altLang="zh-CN" sz="3200" b="1">
                <a:solidFill>
                  <a:srgbClr val="26262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,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如</a:t>
            </a:r>
            <a:r>
              <a:rPr lang="zh-CN" altLang="en-US" sz="3200" b="1">
                <a:solidFill>
                  <a:srgbClr val="26262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礼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何</a:t>
            </a:r>
            <a:r>
              <a:rPr lang="en-US" altLang="zh-CN" sz="3200" b="1">
                <a:solidFill>
                  <a:srgbClr val="26262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?</a:t>
            </a:r>
            <a:r>
              <a:rPr lang="zh-CN" altLang="en-US" sz="3200" b="1">
                <a:solidFill>
                  <a:srgbClr val="26262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人而不仁</a:t>
            </a:r>
            <a:r>
              <a:rPr lang="en-US" altLang="zh-CN" sz="3200" b="1">
                <a:solidFill>
                  <a:srgbClr val="26262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,</a:t>
            </a:r>
            <a:r>
              <a:rPr lang="zh-CN" altLang="en-US" sz="3200" b="1">
                <a:solidFill>
                  <a:srgbClr val="26262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如乐何</a:t>
            </a:r>
            <a:r>
              <a:rPr lang="en-US" altLang="zh-CN" sz="3200" b="1">
                <a:solidFill>
                  <a:srgbClr val="26262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?”</a:t>
            </a:r>
            <a:r>
              <a:rPr lang="zh-CN" altLang="en-US" sz="3200" b="1">
                <a:solidFill>
                  <a:srgbClr val="26262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（八佾）</a:t>
            </a:r>
          </a:p>
        </p:txBody>
      </p:sp>
      <p:sp>
        <p:nvSpPr>
          <p:cNvPr id="3" name="文本框 4"/>
          <p:cNvSpPr txBox="1"/>
          <p:nvPr>
            <p:custDataLst>
              <p:tags r:id="rId2"/>
            </p:custDataLst>
          </p:nvPr>
        </p:nvSpPr>
        <p:spPr>
          <a:xfrm>
            <a:off x="1083191" y="284543"/>
            <a:ext cx="2058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>
                <a:latin typeface="隶书" panose="02010509060101010101" pitchFamily="49" charset="-122"/>
                <a:ea typeface="隶书" panose="02010509060101010101" pitchFamily="49" charset="-122"/>
              </a:rPr>
              <a:t>研读文本</a:t>
            </a:r>
          </a:p>
        </p:txBody>
      </p:sp>
      <p:pic>
        <p:nvPicPr>
          <p:cNvPr id="8" name="图片 7" descr="图片包含 游戏机, 伞  描述已自动生成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1156970"/>
            <a:ext cx="2309495" cy="2309495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4"/>
            </p:custDataLst>
          </p:nvPr>
        </p:nvSpPr>
        <p:spPr>
          <a:xfrm>
            <a:off x="1359913" y="2726576"/>
            <a:ext cx="4362761" cy="3710568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sz="32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而：表假设，如果。</a:t>
            </a:r>
            <a:endParaRPr lang="en-US" altLang="zh-CN" sz="32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如</a:t>
            </a:r>
            <a:r>
              <a:rPr lang="en-US" altLang="zh-CN" sz="32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…</a:t>
            </a:r>
            <a:r>
              <a:rPr lang="zh-CN" altLang="en-US" sz="32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何：固定句式，译为“怎样</a:t>
            </a:r>
            <a:r>
              <a:rPr lang="en-US" altLang="zh-CN" sz="32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…</a:t>
            </a:r>
            <a:r>
              <a:rPr lang="zh-CN" altLang="en-US" sz="32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呢？”</a:t>
            </a:r>
            <a:endParaRPr lang="en-US" altLang="zh-CN" sz="32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endParaRPr lang="zh-CN" altLang="en-US" sz="3200" b="1">
              <a:solidFill>
                <a:schemeClr val="bg1"/>
              </a:solidFill>
            </a:endParaRPr>
          </a:p>
        </p:txBody>
      </p:sp>
      <p:sp>
        <p:nvSpPr>
          <p:cNvPr id="2" name="矩形 1"/>
          <p:cNvSpPr/>
          <p:nvPr>
            <p:custDataLst>
              <p:tags r:id="rId5"/>
            </p:custDataLst>
          </p:nvPr>
        </p:nvSpPr>
        <p:spPr>
          <a:xfrm>
            <a:off x="6469327" y="2646049"/>
            <a:ext cx="4814760" cy="3871623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 lIns="72000" tIns="0" rIns="108000" bIns="36000" anchor="t" anchorCtr="0">
            <a:normAutofit lnSpcReduction="10000"/>
          </a:bodyPr>
          <a:lstStyle/>
          <a:p>
            <a:pPr indent="355600" algn="just">
              <a:lnSpc>
                <a:spcPct val="200000"/>
              </a:lnSpc>
            </a:pPr>
            <a:r>
              <a:rPr lang="zh-CN" altLang="zh-CN" sz="32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孔子说：</a:t>
            </a:r>
            <a:r>
              <a:rPr lang="en-US" altLang="zh-CN" sz="32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一个人如果没有仁德，他怎样对待礼呢？一个人如果没有仁德，他怎样对待乐呢？</a:t>
            </a:r>
            <a:r>
              <a:rPr lang="zh-CN" altLang="en-US" sz="32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”</a:t>
            </a:r>
            <a:endParaRPr lang="zh-CN" altLang="zh-CN" sz="2000" b="1" kern="10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uiExpand="1" build="p" animBg="1"/>
      <p:bldP spid="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534649" y="1033204"/>
            <a:ext cx="11122701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 algn="just">
              <a:spcAft>
                <a:spcPct val="0"/>
              </a:spcAft>
            </a:pP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试简要分析</a:t>
            </a:r>
            <a:r>
              <a:rPr lang="en-US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仁</a:t>
            </a:r>
            <a:r>
              <a:rPr lang="en-US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和</a:t>
            </a:r>
            <a:r>
              <a:rPr lang="en-US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礼</a:t>
            </a:r>
            <a:r>
              <a:rPr lang="en-US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”“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乐</a:t>
            </a:r>
            <a:r>
              <a:rPr lang="en-US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的关系。</a:t>
            </a:r>
          </a:p>
          <a:p>
            <a:pPr indent="355600" algn="just"/>
            <a:r>
              <a:rPr lang="zh-CN" altLang="zh-CN" sz="30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①礼、乐都是制度文明，而仁则是人内心的道德规范，是人文的基础。所以，乐必须反映人的仁德。同时，乐是表达人思想情感的一种形式，在古代，它也是礼的一部分。因此，</a:t>
            </a:r>
            <a:r>
              <a:rPr lang="zh-CN" altLang="zh-CN" sz="3000" b="1" kern="1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礼与乐都是仁的外在表现</a:t>
            </a:r>
            <a:r>
              <a:rPr lang="zh-CN" altLang="zh-CN" sz="30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。这里，孔子指出礼、乐的核心与根本是仁，没有仁德的人，根本谈不上礼、乐的问题。</a:t>
            </a:r>
          </a:p>
          <a:p>
            <a:pPr indent="355600" algn="just"/>
            <a:r>
              <a:rPr lang="zh-CN" altLang="zh-CN" sz="30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②</a:t>
            </a:r>
            <a:r>
              <a:rPr lang="zh-CN" altLang="zh-CN" sz="3000" b="1" kern="1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仁</a:t>
            </a:r>
            <a:r>
              <a:rPr lang="zh-CN" altLang="zh-CN" sz="30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是孔子学说的中心，它来自固有的道德，</a:t>
            </a:r>
            <a:r>
              <a:rPr lang="zh-CN" altLang="zh-CN" sz="3000" b="1" kern="1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是礼、乐的根本</a:t>
            </a:r>
            <a:r>
              <a:rPr lang="zh-CN" altLang="en-US" sz="30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zh-CN" sz="30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礼讲究谦让敬人，乐需要八音和谐。一个人没有仁的本质，则无谦让敬人、和谐无夺等美德，即便行礼奏乐，也不具有实质意义。所以，人而不仁，礼对他有什么用？人而不仁，乐对他有什么用？</a:t>
            </a:r>
            <a:r>
              <a:rPr lang="zh-CN" altLang="en-US" sz="30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这里就是说不仁之人，是用不了礼、乐的。</a:t>
            </a:r>
            <a:endParaRPr lang="zh-CN" altLang="zh-CN" sz="3000" b="1" kern="10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4469765" y="1878965"/>
            <a:ext cx="7264400" cy="3199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zh-CN" altLang="zh-CN" sz="32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子曰：“兴于诗，立于礼，成于乐。” （《论语</a:t>
            </a:r>
            <a:r>
              <a:rPr lang="en-US" altLang="zh-CN" sz="32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·</a:t>
            </a:r>
            <a:r>
              <a:rPr lang="zh-CN" altLang="zh-CN" sz="32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泰伯》</a:t>
            </a:r>
            <a:r>
              <a:rPr lang="en-US" altLang="zh-CN" sz="32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b="1" kern="10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50000"/>
              </a:lnSpc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zh-CN" altLang="zh-CN" sz="32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子贡曰：“见其礼而知其政，闻其乐而知其德。”</a:t>
            </a:r>
            <a:r>
              <a:rPr lang="en-US" altLang="zh-CN" sz="32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《孟子</a:t>
            </a:r>
            <a:r>
              <a:rPr lang="en-US" altLang="zh-CN" sz="32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·</a:t>
            </a:r>
            <a:r>
              <a:rPr lang="zh-CN" altLang="zh-CN" sz="32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公孙丑上》</a:t>
            </a:r>
            <a:r>
              <a:rPr lang="en-US" altLang="zh-CN" sz="32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b="1" kern="10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71475" y="1919605"/>
            <a:ext cx="4098290" cy="311912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42"/>
          <p:cNvGrpSpPr/>
          <p:nvPr>
            <p:custDataLst>
              <p:tags r:id="rId1"/>
            </p:custDataLst>
          </p:nvPr>
        </p:nvGrpSpPr>
        <p:grpSpPr>
          <a:xfrm>
            <a:off x="383208" y="1232849"/>
            <a:ext cx="10463864" cy="2309660"/>
            <a:chOff x="1853204" y="2235628"/>
            <a:chExt cx="6527112" cy="1440712"/>
          </a:xfrm>
        </p:grpSpPr>
        <p:grpSp>
          <p:nvGrpSpPr>
            <p:cNvPr id="10" name="组合 30"/>
            <p:cNvGrpSpPr/>
            <p:nvPr>
              <p:custDataLst>
                <p:tags r:id="rId5"/>
              </p:custDataLst>
            </p:nvPr>
          </p:nvGrpSpPr>
          <p:grpSpPr>
            <a:xfrm>
              <a:off x="1853204" y="2235628"/>
              <a:ext cx="6527112" cy="1440712"/>
              <a:chOff x="1853204" y="2235628"/>
              <a:chExt cx="6527112" cy="1440712"/>
            </a:xfrm>
          </p:grpSpPr>
          <p:sp>
            <p:nvSpPr>
              <p:cNvPr id="12" name="矩形 10"/>
              <p:cNvSpPr/>
              <p:nvPr>
                <p:custDataLst>
                  <p:tags r:id="rId7"/>
                </p:custDataLst>
              </p:nvPr>
            </p:nvSpPr>
            <p:spPr>
              <a:xfrm>
                <a:off x="2381779" y="2427552"/>
                <a:ext cx="5998537" cy="528432"/>
              </a:xfrm>
              <a:prstGeom prst="rect">
                <a:avLst/>
              </a:prstGeom>
              <a:solidFill>
                <a:schemeClr val="bg1">
                  <a:lumMod val="85000"/>
                  <a:alpha val="7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1080135"/>
                <a:r>
                  <a:rPr lang="zh-CN" altLang="en-US" sz="2800" b="1">
                    <a:solidFill>
                      <a:srgbClr val="26262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微软雅黑" panose="020B0503020204020204" charset="-122"/>
                  </a:rPr>
                  <a:t>子曰</a:t>
                </a:r>
                <a:r>
                  <a:rPr lang="en-US" altLang="zh-CN" sz="2800" b="1">
                    <a:solidFill>
                      <a:srgbClr val="26262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微软雅黑" panose="020B0503020204020204" charset="-122"/>
                  </a:rPr>
                  <a:t>:“</a:t>
                </a:r>
                <a:r>
                  <a:rPr lang="zh-CN" altLang="en-US" sz="2800" b="1">
                    <a:solidFill>
                      <a:srgbClr val="C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知</a:t>
                </a:r>
                <a:r>
                  <a:rPr lang="zh-CN" altLang="en-US" sz="2800" b="1">
                    <a:solidFill>
                      <a:srgbClr val="262626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者不惑</a:t>
                </a:r>
                <a:r>
                  <a:rPr lang="en-US" altLang="zh-CN" sz="2800" b="1">
                    <a:solidFill>
                      <a:srgbClr val="262626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,</a:t>
                </a:r>
                <a:r>
                  <a:rPr lang="zh-CN" altLang="en-US" sz="2800" b="1">
                    <a:solidFill>
                      <a:srgbClr val="262626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仁者不忧</a:t>
                </a:r>
                <a:r>
                  <a:rPr lang="en-US" altLang="zh-CN" sz="2800" b="1">
                    <a:solidFill>
                      <a:srgbClr val="262626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,</a:t>
                </a:r>
                <a:r>
                  <a:rPr lang="zh-CN" altLang="en-US" sz="2800" b="1">
                    <a:solidFill>
                      <a:srgbClr val="262626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勇者不惧。”（子罕）</a:t>
                </a:r>
              </a:p>
            </p:txBody>
          </p:sp>
          <p:pic>
            <p:nvPicPr>
              <p:cNvPr id="13" name="图片 12" descr="图片包含 游戏机, 伞  描述已自动生成"/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>
              <a:blip r:embed="rId10"/>
              <a:stretch>
                <a:fillRect/>
              </a:stretch>
            </p:blipFill>
            <p:spPr>
              <a:xfrm>
                <a:off x="1853204" y="2235628"/>
                <a:ext cx="1440712" cy="1440712"/>
              </a:xfrm>
              <a:prstGeom prst="rect">
                <a:avLst/>
              </a:prstGeom>
            </p:spPr>
          </p:pic>
        </p:grpSp>
        <p:sp>
          <p:nvSpPr>
            <p:cNvPr id="11" name="矩形 41"/>
            <p:cNvSpPr/>
            <p:nvPr>
              <p:custDataLst>
                <p:tags r:id="rId6"/>
              </p:custDataLst>
            </p:nvPr>
          </p:nvSpPr>
          <p:spPr>
            <a:xfrm>
              <a:off x="8241031" y="2519031"/>
              <a:ext cx="45719" cy="34547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框 4"/>
          <p:cNvSpPr txBox="1"/>
          <p:nvPr>
            <p:custDataLst>
              <p:tags r:id="rId2"/>
            </p:custDataLst>
          </p:nvPr>
        </p:nvSpPr>
        <p:spPr>
          <a:xfrm>
            <a:off x="1083191" y="284543"/>
            <a:ext cx="2058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>
                <a:latin typeface="隶书" panose="02010509060101010101" pitchFamily="49" charset="-122"/>
                <a:ea typeface="隶书" panose="02010509060101010101" pitchFamily="49" charset="-122"/>
              </a:rPr>
              <a:t>研读文本</a:t>
            </a:r>
          </a:p>
        </p:txBody>
      </p:sp>
      <p:sp>
        <p:nvSpPr>
          <p:cNvPr id="21" name="文本框 20"/>
          <p:cNvSpPr txBox="1"/>
          <p:nvPr>
            <p:custDataLst>
              <p:tags r:id="rId3"/>
            </p:custDataLst>
          </p:nvPr>
        </p:nvSpPr>
        <p:spPr>
          <a:xfrm>
            <a:off x="1545369" y="3137895"/>
            <a:ext cx="4362761" cy="2233240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sz="32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知：同“智”</a:t>
            </a:r>
            <a:endParaRPr lang="en-US" altLang="zh-CN" sz="32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endParaRPr lang="zh-CN" altLang="en-US" sz="3200" b="1">
              <a:solidFill>
                <a:schemeClr val="bg1"/>
              </a:solidFill>
            </a:endParaRPr>
          </a:p>
        </p:txBody>
      </p:sp>
      <p:sp>
        <p:nvSpPr>
          <p:cNvPr id="22" name="矩形 21"/>
          <p:cNvSpPr/>
          <p:nvPr>
            <p:custDataLst>
              <p:tags r:id="rId4"/>
            </p:custDataLst>
          </p:nvPr>
        </p:nvSpPr>
        <p:spPr>
          <a:xfrm>
            <a:off x="6469380" y="2646045"/>
            <a:ext cx="5297170" cy="3132455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 lIns="72000" tIns="0" rIns="108000" bIns="36000" anchor="t" anchorCtr="0">
            <a:noAutofit/>
          </a:bodyPr>
          <a:lstStyle/>
          <a:p>
            <a:pPr indent="355600" algn="just">
              <a:lnSpc>
                <a:spcPct val="200000"/>
              </a:lnSpc>
            </a:pPr>
            <a:r>
              <a:rPr lang="zh-CN" sz="31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孔子说：“有智慧的人不会迷惑，有仁德的人不会忧愁，有勇气的人不会畏惧。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2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4951750" y="1466563"/>
            <a:ext cx="6815528" cy="5161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800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有智慧的人不会疑惑，因为他知道大小、轻重、缓急、本末，判断力自然就强；仁德的人行恕道</a:t>
            </a:r>
            <a:r>
              <a:rPr lang="en-US" altLang="zh-CN" sz="2800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己所不欲，勿施于人</a:t>
            </a:r>
            <a:r>
              <a:rPr lang="en-US" altLang="zh-CN" sz="2800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则不会招人怨恨，行忠道</a:t>
            </a:r>
            <a:r>
              <a:rPr lang="en-US" altLang="zh-CN" sz="2800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立人、达人</a:t>
            </a:r>
            <a:r>
              <a:rPr lang="en-US" altLang="zh-CN" sz="2800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则会令人感激，人际关系处理得完善了，就不会忧虑；真正的勇者不在于行为壮烈，而在于内心强大，不存在惧怕之心，横逆忧患来临时，能淡然处之，这才是大勇。</a:t>
            </a: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534649" y="989510"/>
            <a:ext cx="1123262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 algn="just">
              <a:spcAft>
                <a:spcPct val="0"/>
              </a:spcAft>
            </a:pPr>
            <a:r>
              <a:rPr lang="zh-CN" altLang="zh-CN" sz="2800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“智者”为何“不惑”，“仁者”为何“不忧”，“勇者”为何“不惧”？请谈谈你的看法。</a:t>
            </a:r>
            <a:endParaRPr lang="en-US" altLang="zh-CN" sz="2800" kern="10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35236" y="2663301"/>
            <a:ext cx="4616514" cy="317820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 txBox="1"/>
          <p:nvPr>
            <p:custDataLst>
              <p:tags r:id="rId1"/>
            </p:custDataLst>
          </p:nvPr>
        </p:nvSpPr>
        <p:spPr>
          <a:xfrm>
            <a:off x="1980565" y="1356646"/>
            <a:ext cx="10662557" cy="354195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457200">
              <a:lnSpc>
                <a:spcPct val="150000"/>
              </a:lnSpc>
              <a:buNone/>
            </a:pP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48" name="图片 1047" descr="图片包含 黑色, 深色, 就坐&#10;&#10;描述已自动生成"/>
          <p:cNvPicPr>
            <a:picLocks noChangeAspect="1"/>
          </p:cNvPicPr>
          <p:nvPr/>
        </p:nvPicPr>
        <p:blipFill>
          <a:blip r:embed="rId4">
            <a:alphaModFix amt="20000"/>
            <a:biLevel thresh="5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2492" y="1415723"/>
            <a:ext cx="4114025" cy="4246261"/>
          </a:xfrm>
          <a:prstGeom prst="rect">
            <a:avLst/>
          </a:prstGeom>
          <a:ln>
            <a:solidFill>
              <a:schemeClr val="accent4">
                <a:lumMod val="20000"/>
                <a:lumOff val="80000"/>
              </a:schemeClr>
            </a:solidFill>
          </a:ln>
        </p:spPr>
      </p:pic>
      <p:sp>
        <p:nvSpPr>
          <p:cNvPr id="63" name="任意多边形: 形状 62"/>
          <p:cNvSpPr/>
          <p:nvPr/>
        </p:nvSpPr>
        <p:spPr>
          <a:xfrm rot="16200000">
            <a:off x="5735320" y="288290"/>
            <a:ext cx="2108835" cy="6500495"/>
          </a:xfrm>
          <a:custGeom>
            <a:avLst/>
            <a:gdLst>
              <a:gd name="connsiteX0" fmla="*/ 320326 w 1496080"/>
              <a:gd name="connsiteY0" fmla="*/ 0 h 5143274"/>
              <a:gd name="connsiteX1" fmla="*/ 1193765 w 1496080"/>
              <a:gd name="connsiteY1" fmla="*/ 0 h 5143274"/>
              <a:gd name="connsiteX2" fmla="*/ 1417287 w 1496080"/>
              <a:gd name="connsiteY2" fmla="*/ 337217 h 5143274"/>
              <a:gd name="connsiteX3" fmla="*/ 1496080 w 1496080"/>
              <a:gd name="connsiteY3" fmla="*/ 353125 h 5143274"/>
              <a:gd name="connsiteX4" fmla="*/ 1496080 w 1496080"/>
              <a:gd name="connsiteY4" fmla="*/ 4799392 h 5143274"/>
              <a:gd name="connsiteX5" fmla="*/ 1417287 w 1496080"/>
              <a:gd name="connsiteY5" fmla="*/ 4815298 h 5143274"/>
              <a:gd name="connsiteX6" fmla="*/ 1201202 w 1496080"/>
              <a:gd name="connsiteY6" fmla="*/ 5078758 h 5143274"/>
              <a:gd name="connsiteX7" fmla="*/ 1194697 w 1496080"/>
              <a:gd name="connsiteY7" fmla="*/ 5143274 h 5143274"/>
              <a:gd name="connsiteX8" fmla="*/ 319394 w 1496080"/>
              <a:gd name="connsiteY8" fmla="*/ 5143274 h 5143274"/>
              <a:gd name="connsiteX9" fmla="*/ 312891 w 1496080"/>
              <a:gd name="connsiteY9" fmla="*/ 5078758 h 5143274"/>
              <a:gd name="connsiteX10" fmla="*/ 96804 w 1496080"/>
              <a:gd name="connsiteY10" fmla="*/ 4815298 h 5143274"/>
              <a:gd name="connsiteX11" fmla="*/ 0 w 1496080"/>
              <a:gd name="connsiteY11" fmla="*/ 4795755 h 5143274"/>
              <a:gd name="connsiteX12" fmla="*/ 0 w 1496080"/>
              <a:gd name="connsiteY12" fmla="*/ 356761 h 5143274"/>
              <a:gd name="connsiteX13" fmla="*/ 96804 w 1496080"/>
              <a:gd name="connsiteY13" fmla="*/ 337217 h 5143274"/>
              <a:gd name="connsiteX14" fmla="*/ 320326 w 1496080"/>
              <a:gd name="connsiteY14" fmla="*/ 0 h 5143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496080" h="5143274">
                <a:moveTo>
                  <a:pt x="320326" y="0"/>
                </a:moveTo>
                <a:lnTo>
                  <a:pt x="1193765" y="0"/>
                </a:lnTo>
                <a:cubicBezTo>
                  <a:pt x="1193765" y="151593"/>
                  <a:pt x="1285933" y="281659"/>
                  <a:pt x="1417287" y="337217"/>
                </a:cubicBezTo>
                <a:lnTo>
                  <a:pt x="1496080" y="353125"/>
                </a:lnTo>
                <a:lnTo>
                  <a:pt x="1496080" y="4799392"/>
                </a:lnTo>
                <a:lnTo>
                  <a:pt x="1417287" y="4815298"/>
                </a:lnTo>
                <a:cubicBezTo>
                  <a:pt x="1307824" y="4861597"/>
                  <a:pt x="1225576" y="4959636"/>
                  <a:pt x="1201202" y="5078758"/>
                </a:cubicBezTo>
                <a:lnTo>
                  <a:pt x="1194697" y="5143274"/>
                </a:lnTo>
                <a:lnTo>
                  <a:pt x="319394" y="5143274"/>
                </a:lnTo>
                <a:lnTo>
                  <a:pt x="312891" y="5078758"/>
                </a:lnTo>
                <a:cubicBezTo>
                  <a:pt x="288515" y="4959636"/>
                  <a:pt x="206267" y="4861597"/>
                  <a:pt x="96804" y="4815298"/>
                </a:cubicBezTo>
                <a:lnTo>
                  <a:pt x="0" y="4795755"/>
                </a:lnTo>
                <a:lnTo>
                  <a:pt x="0" y="356761"/>
                </a:lnTo>
                <a:lnTo>
                  <a:pt x="96804" y="337217"/>
                </a:lnTo>
                <a:cubicBezTo>
                  <a:pt x="228160" y="281659"/>
                  <a:pt x="320326" y="151593"/>
                  <a:pt x="320326" y="0"/>
                </a:cubicBezTo>
                <a:close/>
              </a:path>
            </a:pathLst>
          </a:custGeom>
          <a:noFill/>
          <a:ln w="6350">
            <a:solidFill>
              <a:srgbClr val="3B55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任意多边形: 形状 43"/>
          <p:cNvSpPr/>
          <p:nvPr/>
        </p:nvSpPr>
        <p:spPr>
          <a:xfrm rot="16200000">
            <a:off x="5877998" y="437904"/>
            <a:ext cx="1807601" cy="6200625"/>
          </a:xfrm>
          <a:custGeom>
            <a:avLst/>
            <a:gdLst>
              <a:gd name="connsiteX0" fmla="*/ 194233 w 907165"/>
              <a:gd name="connsiteY0" fmla="*/ 0 h 3280223"/>
              <a:gd name="connsiteX1" fmla="*/ 723853 w 907165"/>
              <a:gd name="connsiteY1" fmla="*/ 0 h 3280223"/>
              <a:gd name="connsiteX2" fmla="*/ 859388 w 907165"/>
              <a:gd name="connsiteY2" fmla="*/ 204475 h 3280223"/>
              <a:gd name="connsiteX3" fmla="*/ 907165 w 907165"/>
              <a:gd name="connsiteY3" fmla="*/ 214121 h 3280223"/>
              <a:gd name="connsiteX4" fmla="*/ 907165 w 907165"/>
              <a:gd name="connsiteY4" fmla="*/ 3071706 h 3280223"/>
              <a:gd name="connsiteX5" fmla="*/ 859388 w 907165"/>
              <a:gd name="connsiteY5" fmla="*/ 3081351 h 3280223"/>
              <a:gd name="connsiteX6" fmla="*/ 728362 w 907165"/>
              <a:gd name="connsiteY6" fmla="*/ 3241103 h 3280223"/>
              <a:gd name="connsiteX7" fmla="*/ 724418 w 907165"/>
              <a:gd name="connsiteY7" fmla="*/ 3280223 h 3280223"/>
              <a:gd name="connsiteX8" fmla="*/ 193668 w 907165"/>
              <a:gd name="connsiteY8" fmla="*/ 3280223 h 3280223"/>
              <a:gd name="connsiteX9" fmla="*/ 189725 w 907165"/>
              <a:gd name="connsiteY9" fmla="*/ 3241103 h 3280223"/>
              <a:gd name="connsiteX10" fmla="*/ 58698 w 907165"/>
              <a:gd name="connsiteY10" fmla="*/ 3081351 h 3280223"/>
              <a:gd name="connsiteX11" fmla="*/ 0 w 907165"/>
              <a:gd name="connsiteY11" fmla="*/ 3069501 h 3280223"/>
              <a:gd name="connsiteX12" fmla="*/ 0 w 907165"/>
              <a:gd name="connsiteY12" fmla="*/ 216326 h 3280223"/>
              <a:gd name="connsiteX13" fmla="*/ 58698 w 907165"/>
              <a:gd name="connsiteY13" fmla="*/ 204475 h 3280223"/>
              <a:gd name="connsiteX14" fmla="*/ 194233 w 907165"/>
              <a:gd name="connsiteY14" fmla="*/ 0 h 3280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07164" h="3280223">
                <a:moveTo>
                  <a:pt x="194233" y="0"/>
                </a:moveTo>
                <a:lnTo>
                  <a:pt x="723853" y="0"/>
                </a:lnTo>
                <a:cubicBezTo>
                  <a:pt x="723853" y="91920"/>
                  <a:pt x="779740" y="170787"/>
                  <a:pt x="859388" y="204475"/>
                </a:cubicBezTo>
                <a:lnTo>
                  <a:pt x="907165" y="214121"/>
                </a:lnTo>
                <a:lnTo>
                  <a:pt x="907165" y="3071706"/>
                </a:lnTo>
                <a:lnTo>
                  <a:pt x="859388" y="3081351"/>
                </a:lnTo>
                <a:cubicBezTo>
                  <a:pt x="793014" y="3109425"/>
                  <a:pt x="743142" y="3168872"/>
                  <a:pt x="728362" y="3241103"/>
                </a:cubicBezTo>
                <a:lnTo>
                  <a:pt x="724418" y="3280223"/>
                </a:lnTo>
                <a:lnTo>
                  <a:pt x="193668" y="3280223"/>
                </a:lnTo>
                <a:lnTo>
                  <a:pt x="189725" y="3241103"/>
                </a:lnTo>
                <a:cubicBezTo>
                  <a:pt x="174944" y="3168872"/>
                  <a:pt x="125072" y="3109425"/>
                  <a:pt x="58698" y="3081351"/>
                </a:cubicBezTo>
                <a:lnTo>
                  <a:pt x="0" y="3069501"/>
                </a:lnTo>
                <a:lnTo>
                  <a:pt x="0" y="216326"/>
                </a:lnTo>
                <a:lnTo>
                  <a:pt x="58698" y="204475"/>
                </a:lnTo>
                <a:cubicBezTo>
                  <a:pt x="138347" y="170787"/>
                  <a:pt x="194233" y="91920"/>
                  <a:pt x="194233" y="0"/>
                </a:cubicBezTo>
                <a:close/>
              </a:path>
            </a:pathLst>
          </a:custGeom>
          <a:solidFill>
            <a:schemeClr val="tx2"/>
          </a:solidFill>
          <a:ln w="6350">
            <a:solidFill>
              <a:srgbClr val="3B55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4610" y="4718050"/>
            <a:ext cx="3247390" cy="229616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263390" y="3031490"/>
            <a:ext cx="5038090" cy="10147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>
                <a:latin typeface="华文隶书" panose="02010800040101010101" charset="-122"/>
                <a:ea typeface="华文隶书" panose="02010800040101010101" charset="-122"/>
              </a:rPr>
              <a:t>走进论语</a:t>
            </a:r>
          </a:p>
        </p:txBody>
      </p:sp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253355" y="1120775"/>
            <a:ext cx="6747510" cy="461581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《论语》中“礼”所阐释的道德要求真是质朴，是从真情挚感中对个人行为举止进行规范，将抽象的道德伦理具象为日常的行为举止方式。“礼”中所包含的道德意蕴，是</a:t>
            </a:r>
            <a:r>
              <a:rPr lang="zh-CN" altLang="en-US" sz="28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个人道德精神、内心情感和外在行为的统一，所谓德之所以，情之所现，礼的坚守</a:t>
            </a:r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需要道德的辅助和情感的自省。</a:t>
            </a: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6840" y="1544715"/>
            <a:ext cx="5136515" cy="3526046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4"/>
          <p:cNvSpPr txBox="1"/>
          <p:nvPr>
            <p:custDataLst>
              <p:tags r:id="rId1"/>
            </p:custDataLst>
          </p:nvPr>
        </p:nvSpPr>
        <p:spPr>
          <a:xfrm>
            <a:off x="1068201" y="298373"/>
            <a:ext cx="2058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>
                <a:latin typeface="隶书" panose="02010509060101010101" pitchFamily="49" charset="-122"/>
                <a:ea typeface="隶书" panose="02010509060101010101" pitchFamily="49" charset="-122"/>
              </a:rPr>
              <a:t>思考探究</a:t>
            </a:r>
          </a:p>
        </p:txBody>
      </p:sp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534649" y="1127515"/>
            <a:ext cx="11122701" cy="5355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 algn="just"/>
            <a:r>
              <a:rPr lang="zh-CN" altLang="zh-CN" sz="2800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孔子</a:t>
            </a:r>
            <a:r>
              <a:rPr lang="en-US" altLang="zh-CN" sz="2800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zh-CN" sz="2800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仁</a:t>
            </a:r>
            <a:r>
              <a:rPr lang="en-US" altLang="zh-CN" sz="2800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zh-CN" altLang="zh-CN" sz="2800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的学说中蕴含着哪些值得现代人弘扬的思想精华？</a:t>
            </a:r>
            <a:r>
              <a:rPr lang="en-US" altLang="zh-CN" sz="2800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至少写出两点</a:t>
            </a:r>
            <a:r>
              <a:rPr lang="en-US" altLang="zh-CN" sz="2800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)</a:t>
            </a:r>
            <a:endParaRPr lang="zh-CN" altLang="zh-CN" sz="2800" kern="10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indent="355600" algn="just">
              <a:lnSpc>
                <a:spcPct val="130000"/>
              </a:lnSpc>
            </a:pPr>
            <a:r>
              <a:rPr lang="zh-CN" altLang="zh-CN" sz="2800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①</a:t>
            </a:r>
            <a:r>
              <a:rPr lang="en-US" altLang="zh-CN" sz="2800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800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己所不欲，勿施于人</a:t>
            </a:r>
            <a:r>
              <a:rPr lang="en-US" altLang="zh-CN" sz="2800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800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的基本精神在现代仍具有重要意义。它意味着，我们不是在对方对我们友好的情况下才对对方友好；我们对对方好，不是为了得到回报，而是以自己的心来体贴对方的心。这凸显了中华民族纯正而崇高的道德精神。</a:t>
            </a:r>
          </a:p>
          <a:p>
            <a:pPr indent="355600" algn="just">
              <a:lnSpc>
                <a:spcPct val="130000"/>
              </a:lnSpc>
            </a:pPr>
            <a:r>
              <a:rPr lang="en-US" altLang="zh-CN" sz="2800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②“</a:t>
            </a:r>
            <a:r>
              <a:rPr lang="zh-CN" altLang="zh-CN" sz="2800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克己复礼为仁</a:t>
            </a:r>
            <a:r>
              <a:rPr lang="en-US" altLang="zh-CN" sz="2800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800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的思想对现代人仍有一定的启发意义。人是社会性动物，为人处事必须考虑他人的存在、社群的秩序，也必须对自我的思想情感和行为加以规范。孔子宣扬的</a:t>
            </a:r>
            <a:r>
              <a:rPr lang="en-US" altLang="zh-CN" sz="2800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800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礼</a:t>
            </a:r>
            <a:r>
              <a:rPr lang="en-US" altLang="zh-CN" sz="2800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800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中蕴含的严于律已的基本精神在今天仍值得我们继承和发扬。</a:t>
            </a:r>
          </a:p>
        </p:txBody>
      </p:sp>
      <p:pic>
        <p:nvPicPr>
          <p:cNvPr id="6" name="New picture"/>
          <p:cNvPicPr/>
          <p:nvPr>
            <p:custDataLst>
              <p:tags r:id="rId3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112500" y="12369800"/>
            <a:ext cx="304800" cy="2286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 txBox="1"/>
          <p:nvPr>
            <p:custDataLst>
              <p:tags r:id="rId1"/>
            </p:custDataLst>
          </p:nvPr>
        </p:nvSpPr>
        <p:spPr>
          <a:xfrm>
            <a:off x="1980565" y="1356646"/>
            <a:ext cx="10662557" cy="354195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457200">
              <a:lnSpc>
                <a:spcPct val="150000"/>
              </a:lnSpc>
              <a:buNone/>
            </a:pP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48" name="图片 1047" descr="图片包含 黑色, 深色, 就坐&#10;&#10;描述已自动生成"/>
          <p:cNvPicPr>
            <a:picLocks noChangeAspect="1"/>
          </p:cNvPicPr>
          <p:nvPr/>
        </p:nvPicPr>
        <p:blipFill>
          <a:blip r:embed="rId4">
            <a:alphaModFix amt="20000"/>
            <a:biLevel thresh="5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2492" y="1415723"/>
            <a:ext cx="4114025" cy="4246261"/>
          </a:xfrm>
          <a:prstGeom prst="rect">
            <a:avLst/>
          </a:prstGeom>
          <a:ln>
            <a:solidFill>
              <a:schemeClr val="accent4">
                <a:lumMod val="20000"/>
                <a:lumOff val="80000"/>
              </a:schemeClr>
            </a:solidFill>
          </a:ln>
        </p:spPr>
      </p:pic>
      <p:sp>
        <p:nvSpPr>
          <p:cNvPr id="63" name="任意多边形: 形状 62"/>
          <p:cNvSpPr/>
          <p:nvPr/>
        </p:nvSpPr>
        <p:spPr>
          <a:xfrm rot="16200000">
            <a:off x="6077585" y="-316865"/>
            <a:ext cx="2108835" cy="7712075"/>
          </a:xfrm>
          <a:custGeom>
            <a:avLst/>
            <a:gdLst>
              <a:gd name="connsiteX0" fmla="*/ 320326 w 1496080"/>
              <a:gd name="connsiteY0" fmla="*/ 0 h 5143274"/>
              <a:gd name="connsiteX1" fmla="*/ 1193765 w 1496080"/>
              <a:gd name="connsiteY1" fmla="*/ 0 h 5143274"/>
              <a:gd name="connsiteX2" fmla="*/ 1417287 w 1496080"/>
              <a:gd name="connsiteY2" fmla="*/ 337217 h 5143274"/>
              <a:gd name="connsiteX3" fmla="*/ 1496080 w 1496080"/>
              <a:gd name="connsiteY3" fmla="*/ 353125 h 5143274"/>
              <a:gd name="connsiteX4" fmla="*/ 1496080 w 1496080"/>
              <a:gd name="connsiteY4" fmla="*/ 4799392 h 5143274"/>
              <a:gd name="connsiteX5" fmla="*/ 1417287 w 1496080"/>
              <a:gd name="connsiteY5" fmla="*/ 4815298 h 5143274"/>
              <a:gd name="connsiteX6" fmla="*/ 1201202 w 1496080"/>
              <a:gd name="connsiteY6" fmla="*/ 5078758 h 5143274"/>
              <a:gd name="connsiteX7" fmla="*/ 1194697 w 1496080"/>
              <a:gd name="connsiteY7" fmla="*/ 5143274 h 5143274"/>
              <a:gd name="connsiteX8" fmla="*/ 319394 w 1496080"/>
              <a:gd name="connsiteY8" fmla="*/ 5143274 h 5143274"/>
              <a:gd name="connsiteX9" fmla="*/ 312891 w 1496080"/>
              <a:gd name="connsiteY9" fmla="*/ 5078758 h 5143274"/>
              <a:gd name="connsiteX10" fmla="*/ 96804 w 1496080"/>
              <a:gd name="connsiteY10" fmla="*/ 4815298 h 5143274"/>
              <a:gd name="connsiteX11" fmla="*/ 0 w 1496080"/>
              <a:gd name="connsiteY11" fmla="*/ 4795755 h 5143274"/>
              <a:gd name="connsiteX12" fmla="*/ 0 w 1496080"/>
              <a:gd name="connsiteY12" fmla="*/ 356761 h 5143274"/>
              <a:gd name="connsiteX13" fmla="*/ 96804 w 1496080"/>
              <a:gd name="connsiteY13" fmla="*/ 337217 h 5143274"/>
              <a:gd name="connsiteX14" fmla="*/ 320326 w 1496080"/>
              <a:gd name="connsiteY14" fmla="*/ 0 h 5143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496080" h="5143274">
                <a:moveTo>
                  <a:pt x="320326" y="0"/>
                </a:moveTo>
                <a:lnTo>
                  <a:pt x="1193765" y="0"/>
                </a:lnTo>
                <a:cubicBezTo>
                  <a:pt x="1193765" y="151593"/>
                  <a:pt x="1285933" y="281659"/>
                  <a:pt x="1417287" y="337217"/>
                </a:cubicBezTo>
                <a:lnTo>
                  <a:pt x="1496080" y="353125"/>
                </a:lnTo>
                <a:lnTo>
                  <a:pt x="1496080" y="4799392"/>
                </a:lnTo>
                <a:lnTo>
                  <a:pt x="1417287" y="4815298"/>
                </a:lnTo>
                <a:cubicBezTo>
                  <a:pt x="1307824" y="4861597"/>
                  <a:pt x="1225576" y="4959636"/>
                  <a:pt x="1201202" y="5078758"/>
                </a:cubicBezTo>
                <a:lnTo>
                  <a:pt x="1194697" y="5143274"/>
                </a:lnTo>
                <a:lnTo>
                  <a:pt x="319394" y="5143274"/>
                </a:lnTo>
                <a:lnTo>
                  <a:pt x="312891" y="5078758"/>
                </a:lnTo>
                <a:cubicBezTo>
                  <a:pt x="288515" y="4959636"/>
                  <a:pt x="206267" y="4861597"/>
                  <a:pt x="96804" y="4815298"/>
                </a:cubicBezTo>
                <a:lnTo>
                  <a:pt x="0" y="4795755"/>
                </a:lnTo>
                <a:lnTo>
                  <a:pt x="0" y="356761"/>
                </a:lnTo>
                <a:lnTo>
                  <a:pt x="96804" y="337217"/>
                </a:lnTo>
                <a:cubicBezTo>
                  <a:pt x="228160" y="281659"/>
                  <a:pt x="320326" y="151593"/>
                  <a:pt x="320326" y="0"/>
                </a:cubicBezTo>
                <a:close/>
              </a:path>
            </a:pathLst>
          </a:custGeom>
          <a:noFill/>
          <a:ln w="6350">
            <a:solidFill>
              <a:srgbClr val="3B55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任意多边形: 形状 43"/>
          <p:cNvSpPr/>
          <p:nvPr/>
        </p:nvSpPr>
        <p:spPr>
          <a:xfrm rot="16200000">
            <a:off x="6209665" y="-162560"/>
            <a:ext cx="1807845" cy="7402830"/>
          </a:xfrm>
          <a:custGeom>
            <a:avLst/>
            <a:gdLst>
              <a:gd name="connsiteX0" fmla="*/ 194233 w 907165"/>
              <a:gd name="connsiteY0" fmla="*/ 0 h 3280223"/>
              <a:gd name="connsiteX1" fmla="*/ 723853 w 907165"/>
              <a:gd name="connsiteY1" fmla="*/ 0 h 3280223"/>
              <a:gd name="connsiteX2" fmla="*/ 859388 w 907165"/>
              <a:gd name="connsiteY2" fmla="*/ 204475 h 3280223"/>
              <a:gd name="connsiteX3" fmla="*/ 907165 w 907165"/>
              <a:gd name="connsiteY3" fmla="*/ 214121 h 3280223"/>
              <a:gd name="connsiteX4" fmla="*/ 907165 w 907165"/>
              <a:gd name="connsiteY4" fmla="*/ 3071706 h 3280223"/>
              <a:gd name="connsiteX5" fmla="*/ 859388 w 907165"/>
              <a:gd name="connsiteY5" fmla="*/ 3081351 h 3280223"/>
              <a:gd name="connsiteX6" fmla="*/ 728362 w 907165"/>
              <a:gd name="connsiteY6" fmla="*/ 3241103 h 3280223"/>
              <a:gd name="connsiteX7" fmla="*/ 724418 w 907165"/>
              <a:gd name="connsiteY7" fmla="*/ 3280223 h 3280223"/>
              <a:gd name="connsiteX8" fmla="*/ 193668 w 907165"/>
              <a:gd name="connsiteY8" fmla="*/ 3280223 h 3280223"/>
              <a:gd name="connsiteX9" fmla="*/ 189725 w 907165"/>
              <a:gd name="connsiteY9" fmla="*/ 3241103 h 3280223"/>
              <a:gd name="connsiteX10" fmla="*/ 58698 w 907165"/>
              <a:gd name="connsiteY10" fmla="*/ 3081351 h 3280223"/>
              <a:gd name="connsiteX11" fmla="*/ 0 w 907165"/>
              <a:gd name="connsiteY11" fmla="*/ 3069501 h 3280223"/>
              <a:gd name="connsiteX12" fmla="*/ 0 w 907165"/>
              <a:gd name="connsiteY12" fmla="*/ 216326 h 3280223"/>
              <a:gd name="connsiteX13" fmla="*/ 58698 w 907165"/>
              <a:gd name="connsiteY13" fmla="*/ 204475 h 3280223"/>
              <a:gd name="connsiteX14" fmla="*/ 194233 w 907165"/>
              <a:gd name="connsiteY14" fmla="*/ 0 h 3280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07164" h="3280223">
                <a:moveTo>
                  <a:pt x="194233" y="0"/>
                </a:moveTo>
                <a:lnTo>
                  <a:pt x="723853" y="0"/>
                </a:lnTo>
                <a:cubicBezTo>
                  <a:pt x="723853" y="91920"/>
                  <a:pt x="779740" y="170787"/>
                  <a:pt x="859388" y="204475"/>
                </a:cubicBezTo>
                <a:lnTo>
                  <a:pt x="907165" y="214121"/>
                </a:lnTo>
                <a:lnTo>
                  <a:pt x="907165" y="3071706"/>
                </a:lnTo>
                <a:lnTo>
                  <a:pt x="859388" y="3081351"/>
                </a:lnTo>
                <a:cubicBezTo>
                  <a:pt x="793014" y="3109425"/>
                  <a:pt x="743142" y="3168872"/>
                  <a:pt x="728362" y="3241103"/>
                </a:cubicBezTo>
                <a:lnTo>
                  <a:pt x="724418" y="3280223"/>
                </a:lnTo>
                <a:lnTo>
                  <a:pt x="193668" y="3280223"/>
                </a:lnTo>
                <a:lnTo>
                  <a:pt x="189725" y="3241103"/>
                </a:lnTo>
                <a:cubicBezTo>
                  <a:pt x="174944" y="3168872"/>
                  <a:pt x="125072" y="3109425"/>
                  <a:pt x="58698" y="3081351"/>
                </a:cubicBezTo>
                <a:lnTo>
                  <a:pt x="0" y="3069501"/>
                </a:lnTo>
                <a:lnTo>
                  <a:pt x="0" y="216326"/>
                </a:lnTo>
                <a:lnTo>
                  <a:pt x="58698" y="204475"/>
                </a:lnTo>
                <a:cubicBezTo>
                  <a:pt x="138347" y="170787"/>
                  <a:pt x="194233" y="91920"/>
                  <a:pt x="194233" y="0"/>
                </a:cubicBezTo>
                <a:close/>
              </a:path>
            </a:pathLst>
          </a:custGeom>
          <a:solidFill>
            <a:schemeClr val="tx2"/>
          </a:solidFill>
          <a:ln w="6350">
            <a:solidFill>
              <a:srgbClr val="3B55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4610" y="4718050"/>
            <a:ext cx="3247390" cy="229616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744595" y="3031490"/>
            <a:ext cx="6772910" cy="10147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>
                <a:latin typeface="华文隶书" panose="02010800040101010101" charset="-122"/>
                <a:ea typeface="华文隶书" panose="02010800040101010101" charset="-122"/>
              </a:rPr>
              <a:t>诵读感悟</a:t>
            </a:r>
            <a:r>
              <a:rPr lang="en-US" altLang="zh-CN" sz="6000">
                <a:latin typeface="华文隶书" panose="02010800040101010101" charset="-122"/>
                <a:ea typeface="华文隶书" panose="02010800040101010101" charset="-122"/>
              </a:rPr>
              <a:t>“</a:t>
            </a:r>
            <a:r>
              <a:rPr lang="zh-CN" altLang="en-US" sz="6000">
                <a:latin typeface="华文隶书" panose="02010800040101010101" charset="-122"/>
                <a:ea typeface="华文隶书" panose="02010800040101010101" charset="-122"/>
              </a:rPr>
              <a:t>君子</a:t>
            </a:r>
            <a:r>
              <a:rPr lang="en-US" altLang="zh-CN" sz="6000">
                <a:latin typeface="华文隶书" panose="02010800040101010101" charset="-122"/>
                <a:ea typeface="华文隶书" panose="02010800040101010101" charset="-122"/>
              </a:rPr>
              <a:t>”</a:t>
            </a:r>
          </a:p>
        </p:txBody>
      </p:sp>
    </p:spTree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402590" y="408257"/>
            <a:ext cx="11386820" cy="6106795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05460" y="673735"/>
            <a:ext cx="11181080" cy="50158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indent="914400" algn="just" fontAlgn="auto"/>
            <a:r>
              <a:rPr lang="zh-CN" altLang="en-US" sz="3200" b="1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《论语》中对人提出的不同层次的要求：</a:t>
            </a:r>
            <a:endParaRPr lang="zh-CN" altLang="en-US" sz="3200" b="1" dirty="0">
              <a:latin typeface="华文楷体" panose="02010600040101010101" charset="-122"/>
              <a:ea typeface="华文楷体" panose="02010600040101010101" charset="-122"/>
            </a:endParaRPr>
          </a:p>
          <a:p>
            <a:pPr indent="914400" algn="just" fontAlgn="auto"/>
            <a:endParaRPr lang="zh-CN" altLang="en-US" sz="3200" b="1" dirty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  <a:p>
            <a:pPr indent="914400" fontAlgn="auto"/>
            <a:r>
              <a:rPr lang="zh-CN" altLang="en-US" sz="3200" b="1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士</a:t>
            </a:r>
            <a:r>
              <a:rPr lang="en-US" altLang="zh-CN" sz="3200" b="1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——</a:t>
            </a:r>
            <a:r>
              <a:rPr lang="zh-CN" altLang="en-US" sz="3200" b="1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君子</a:t>
            </a:r>
            <a:r>
              <a:rPr lang="en-US" altLang="zh-CN" sz="3200" b="1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——</a:t>
            </a:r>
            <a:r>
              <a:rPr lang="zh-CN" altLang="en-US" sz="3200" b="1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仁人</a:t>
            </a:r>
            <a:r>
              <a:rPr lang="en-US" altLang="zh-CN" sz="3200" b="1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——</a:t>
            </a:r>
            <a:r>
              <a:rPr lang="zh-CN" altLang="en-US" sz="3200" b="1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圣人</a:t>
            </a:r>
            <a:endParaRPr lang="zh-CN" altLang="en-US" sz="3200" b="1" dirty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914400" algn="ctr" fontAlgn="auto"/>
            <a:endParaRPr lang="zh-CN" altLang="en-US" sz="2800" b="1" dirty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  <a:p>
            <a:pPr indent="914400" algn="ctr" fontAlgn="auto"/>
            <a:r>
              <a:rPr lang="zh-CN" altLang="en-US" sz="2800" b="1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如何成为</a:t>
            </a:r>
            <a:r>
              <a:rPr lang="en-US" altLang="zh-CN" sz="2800" b="1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“</a:t>
            </a:r>
            <a:r>
              <a:rPr lang="zh-CN" altLang="en-US" sz="2800" b="1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君子</a:t>
            </a:r>
            <a:r>
              <a:rPr lang="en-US" altLang="zh-CN" sz="2800" b="1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”</a:t>
            </a:r>
            <a:r>
              <a:rPr lang="zh-CN" altLang="en-US" sz="2800" b="1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？</a:t>
            </a:r>
          </a:p>
          <a:p>
            <a:pPr indent="914400" fontAlgn="auto"/>
            <a:r>
              <a:rPr lang="zh-CN" altLang="en-US" sz="2800" b="1" spc="15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微软雅黑" panose="020B0503020204020204" charset="-122"/>
              </a:rPr>
              <a:t>子曰:“君</a:t>
            </a:r>
            <a:r>
              <a:rPr lang="zh-CN" altLang="en-US" sz="2800" b="1" spc="150" dirty="0" smtClean="0">
                <a:ln>
                  <a:noFill/>
                </a:ln>
                <a:effectLst/>
                <a:uLnTx/>
                <a:uFillTx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微软雅黑" panose="020B0503020204020204" charset="-122"/>
              </a:rPr>
              <a:t>子食无求饱,居无求安,敏于事而慎于言,就有道而正焉,可谓</a:t>
            </a:r>
            <a:r>
              <a:rPr lang="zh-CN" altLang="en-US" sz="2800" b="1" spc="15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微软雅黑" panose="020B0503020204020204" charset="-122"/>
              </a:rPr>
              <a:t>好学</a:t>
            </a:r>
            <a:r>
              <a:rPr lang="zh-CN" altLang="en-US" sz="2800" b="1" spc="15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微软雅黑" panose="020B0503020204020204" charset="-122"/>
              </a:rPr>
              <a:t>也已。”《学而》</a:t>
            </a:r>
            <a:endParaRPr lang="zh-CN" altLang="en-US" sz="2800" dirty="0"/>
          </a:p>
          <a:p>
            <a:pPr indent="914400" fontAlgn="auto"/>
            <a:r>
              <a:rPr lang="zh-CN" altLang="en-US" sz="2800" b="1" dirty="0">
                <a:solidFill>
                  <a:srgbClr val="26262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子曰:“君子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喻</a:t>
            </a:r>
            <a:r>
              <a:rPr lang="zh-CN" altLang="en-US" sz="2800" b="1" dirty="0">
                <a:solidFill>
                  <a:srgbClr val="26262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于义,小人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喻</a:t>
            </a:r>
            <a:r>
              <a:rPr lang="zh-CN" altLang="en-US" sz="2800" b="1" dirty="0">
                <a:solidFill>
                  <a:srgbClr val="26262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于利。”《里仁》</a:t>
            </a:r>
          </a:p>
          <a:p>
            <a:pPr indent="914400" fontAlgn="auto"/>
            <a:r>
              <a:rPr lang="zh-CN" altLang="en-US" sz="2800" b="1" dirty="0">
                <a:solidFill>
                  <a:srgbClr val="26262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子曰:“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质</a:t>
            </a:r>
            <a:r>
              <a:rPr lang="zh-CN" altLang="en-US" sz="2800" b="1" dirty="0">
                <a:solidFill>
                  <a:srgbClr val="26262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胜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文</a:t>
            </a:r>
            <a:r>
              <a:rPr lang="zh-CN" altLang="en-US" sz="2800" b="1" dirty="0">
                <a:solidFill>
                  <a:srgbClr val="26262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则野,文胜质则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史</a:t>
            </a:r>
            <a:r>
              <a:rPr lang="zh-CN" altLang="en-US" sz="2800" b="1" dirty="0">
                <a:solidFill>
                  <a:srgbClr val="26262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。文质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彬彬</a:t>
            </a:r>
            <a:r>
              <a:rPr lang="zh-CN" altLang="en-US" sz="2800" b="1" dirty="0">
                <a:solidFill>
                  <a:srgbClr val="26262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,然后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君子</a:t>
            </a:r>
            <a:r>
              <a:rPr lang="zh-CN" altLang="en-US" sz="2800" b="1" dirty="0">
                <a:solidFill>
                  <a:srgbClr val="26262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。”《雍也》</a:t>
            </a:r>
            <a:endParaRPr lang="zh-CN" altLang="en-US" sz="2800" dirty="0"/>
          </a:p>
          <a:p>
            <a:pPr indent="914400" fontAlgn="auto"/>
            <a:endParaRPr lang="zh-CN" altLang="en-US" sz="2800" b="1" dirty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5910" y="4984115"/>
            <a:ext cx="3098165" cy="2190750"/>
          </a:xfrm>
          <a:prstGeom prst="rect">
            <a:avLst/>
          </a:prstGeom>
        </p:spPr>
      </p:pic>
      <p:pic>
        <p:nvPicPr>
          <p:cNvPr id="8" name="图片 7" descr="图片包含 游戏机, 伞  描述已自动生成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-179705" y="-212090"/>
            <a:ext cx="1927860" cy="19278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4"/>
          <p:cNvSpPr txBox="1"/>
          <p:nvPr>
            <p:custDataLst>
              <p:tags r:id="rId1"/>
            </p:custDataLst>
          </p:nvPr>
        </p:nvSpPr>
        <p:spPr>
          <a:xfrm>
            <a:off x="1083191" y="284543"/>
            <a:ext cx="2058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>
                <a:latin typeface="隶书" panose="02010509060101010101" pitchFamily="49" charset="-122"/>
                <a:ea typeface="隶书" panose="02010509060101010101" pitchFamily="49" charset="-122"/>
              </a:rPr>
              <a:t>研读文本</a:t>
            </a:r>
          </a:p>
        </p:txBody>
      </p:sp>
      <p:grpSp>
        <p:nvGrpSpPr>
          <p:cNvPr id="4" name="组合 42"/>
          <p:cNvGrpSpPr/>
          <p:nvPr>
            <p:custDataLst>
              <p:tags r:id="rId2"/>
            </p:custDataLst>
          </p:nvPr>
        </p:nvGrpSpPr>
        <p:grpSpPr>
          <a:xfrm>
            <a:off x="390539" y="1232849"/>
            <a:ext cx="10463864" cy="2309660"/>
            <a:chOff x="1853204" y="2235628"/>
            <a:chExt cx="6527112" cy="1440712"/>
          </a:xfrm>
        </p:grpSpPr>
        <p:grpSp>
          <p:nvGrpSpPr>
            <p:cNvPr id="5" name="组合 30"/>
            <p:cNvGrpSpPr/>
            <p:nvPr>
              <p:custDataLst>
                <p:tags r:id="rId5"/>
              </p:custDataLst>
            </p:nvPr>
          </p:nvGrpSpPr>
          <p:grpSpPr>
            <a:xfrm>
              <a:off x="1853204" y="2235628"/>
              <a:ext cx="6527112" cy="1440712"/>
              <a:chOff x="1853204" y="2235628"/>
              <a:chExt cx="6527112" cy="1440712"/>
            </a:xfrm>
          </p:grpSpPr>
          <p:sp>
            <p:nvSpPr>
              <p:cNvPr id="7" name="矩形 10"/>
              <p:cNvSpPr/>
              <p:nvPr>
                <p:custDataLst>
                  <p:tags r:id="rId7"/>
                </p:custDataLst>
              </p:nvPr>
            </p:nvSpPr>
            <p:spPr>
              <a:xfrm>
                <a:off x="2381779" y="2427552"/>
                <a:ext cx="5998537" cy="528432"/>
              </a:xfrm>
              <a:prstGeom prst="rect">
                <a:avLst/>
              </a:prstGeom>
              <a:solidFill>
                <a:srgbClr val="DED5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288000" rIns="360000" rtlCol="0" anchor="ctr"/>
              <a:lstStyle/>
              <a:p>
                <a:pPr marL="1080135"/>
                <a:r>
                  <a:rPr lang="zh-CN" altLang="en-US" sz="2800" b="1">
                    <a:solidFill>
                      <a:srgbClr val="26262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微软雅黑" panose="020B0503020204020204" charset="-122"/>
                  </a:rPr>
                  <a:t>子曰</a:t>
                </a:r>
                <a:r>
                  <a:rPr lang="en-US" altLang="zh-CN" sz="2800" b="1">
                    <a:solidFill>
                      <a:srgbClr val="26262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微软雅黑" panose="020B0503020204020204" charset="-122"/>
                  </a:rPr>
                  <a:t>:“</a:t>
                </a:r>
                <a:r>
                  <a:rPr lang="zh-CN" altLang="en-US" sz="2800" b="1">
                    <a:solidFill>
                      <a:srgbClr val="26262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微软雅黑" panose="020B0503020204020204" charset="-122"/>
                  </a:rPr>
                  <a:t>君子</a:t>
                </a:r>
                <a:r>
                  <a:rPr lang="zh-CN" altLang="en-US" sz="2800" b="1">
                    <a:solidFill>
                      <a:srgbClr val="C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微软雅黑" panose="020B0503020204020204" charset="-122"/>
                  </a:rPr>
                  <a:t>喻</a:t>
                </a:r>
                <a:r>
                  <a:rPr lang="zh-CN" altLang="en-US" sz="2800" b="1">
                    <a:solidFill>
                      <a:srgbClr val="26262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微软雅黑" panose="020B0503020204020204" charset="-122"/>
                  </a:rPr>
                  <a:t>于义</a:t>
                </a:r>
                <a:r>
                  <a:rPr lang="en-US" altLang="zh-CN" sz="2800" b="1">
                    <a:solidFill>
                      <a:srgbClr val="26262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微软雅黑" panose="020B0503020204020204" charset="-122"/>
                  </a:rPr>
                  <a:t>,</a:t>
                </a:r>
                <a:r>
                  <a:rPr lang="zh-CN" altLang="en-US" sz="2800" b="1">
                    <a:solidFill>
                      <a:srgbClr val="26262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微软雅黑" panose="020B0503020204020204" charset="-122"/>
                  </a:rPr>
                  <a:t>小人</a:t>
                </a:r>
                <a:r>
                  <a:rPr lang="zh-CN" altLang="en-US" sz="2800" b="1">
                    <a:solidFill>
                      <a:srgbClr val="C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微软雅黑" panose="020B0503020204020204" charset="-122"/>
                  </a:rPr>
                  <a:t>喻</a:t>
                </a:r>
                <a:r>
                  <a:rPr lang="zh-CN" altLang="en-US" sz="2800" b="1">
                    <a:solidFill>
                      <a:srgbClr val="26262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微软雅黑" panose="020B0503020204020204" charset="-122"/>
                  </a:rPr>
                  <a:t>于利。”（里仁）</a:t>
                </a:r>
              </a:p>
              <a:p>
                <a:pPr algn="ctr"/>
                <a:endParaRPr lang="zh-CN" altLang="en-US"/>
              </a:p>
            </p:txBody>
          </p:sp>
          <p:pic>
            <p:nvPicPr>
              <p:cNvPr id="8" name="图片 7" descr="图片包含 游戏机, 伞  描述已自动生成"/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>
              <a:blip r:embed="rId10"/>
              <a:stretch>
                <a:fillRect/>
              </a:stretch>
            </p:blipFill>
            <p:spPr>
              <a:xfrm>
                <a:off x="1853204" y="2235628"/>
                <a:ext cx="1440712" cy="1440712"/>
              </a:xfrm>
              <a:prstGeom prst="rect">
                <a:avLst/>
              </a:prstGeom>
            </p:spPr>
          </p:pic>
        </p:grpSp>
        <p:sp>
          <p:nvSpPr>
            <p:cNvPr id="6" name="矩形 41"/>
            <p:cNvSpPr/>
            <p:nvPr>
              <p:custDataLst>
                <p:tags r:id="rId6"/>
              </p:custDataLst>
            </p:nvPr>
          </p:nvSpPr>
          <p:spPr>
            <a:xfrm>
              <a:off x="8241031" y="2519031"/>
              <a:ext cx="45719" cy="34547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文本框 18"/>
          <p:cNvSpPr txBox="1"/>
          <p:nvPr>
            <p:custDataLst>
              <p:tags r:id="rId3"/>
            </p:custDataLst>
          </p:nvPr>
        </p:nvSpPr>
        <p:spPr>
          <a:xfrm>
            <a:off x="1545369" y="3137895"/>
            <a:ext cx="4362761" cy="2233240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sz="32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喻：知晓、明白</a:t>
            </a:r>
            <a:endParaRPr lang="en-US" altLang="zh-CN" sz="32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endParaRPr lang="zh-CN" altLang="en-US" sz="3200" b="1">
              <a:solidFill>
                <a:schemeClr val="bg1"/>
              </a:solidFill>
            </a:endParaRPr>
          </a:p>
        </p:txBody>
      </p:sp>
      <p:sp>
        <p:nvSpPr>
          <p:cNvPr id="20" name="矩形 19"/>
          <p:cNvSpPr/>
          <p:nvPr>
            <p:custDataLst>
              <p:tags r:id="rId4"/>
            </p:custDataLst>
          </p:nvPr>
        </p:nvSpPr>
        <p:spPr>
          <a:xfrm>
            <a:off x="6469327" y="2646049"/>
            <a:ext cx="4814760" cy="3132181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 lIns="72000" tIns="0" rIns="108000" bIns="36000" anchor="t" anchorCtr="0">
            <a:normAutofit/>
          </a:bodyPr>
          <a:lstStyle/>
          <a:p>
            <a:pPr indent="355600" algn="just">
              <a:lnSpc>
                <a:spcPct val="200000"/>
              </a:lnSpc>
            </a:pPr>
            <a:r>
              <a:rPr lang="zh-CN" altLang="zh-CN" sz="32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孔子说：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“君子明白的是义，小人知晓的是利。”</a:t>
            </a:r>
          </a:p>
          <a:p>
            <a:pPr indent="355600" algn="just">
              <a:lnSpc>
                <a:spcPct val="200000"/>
              </a:lnSpc>
            </a:pPr>
            <a:endParaRPr lang="zh-CN" altLang="zh-CN" sz="2000" b="1" kern="10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1006627" y="745428"/>
            <a:ext cx="10178746" cy="1656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 algn="just">
              <a:lnSpc>
                <a:spcPct val="150000"/>
              </a:lnSpc>
              <a:spcAft>
                <a:spcPct val="0"/>
              </a:spcAft>
            </a:pPr>
            <a:r>
              <a:rPr lang="zh-CN" altLang="en-US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孔子认为君子与小人在“义利观”上应该有什么不同？ </a:t>
            </a:r>
            <a:endParaRPr lang="zh-CN" altLang="zh-CN" sz="3600" b="1" kern="10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4663927" y="1918665"/>
            <a:ext cx="6807927" cy="36702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 algn="just">
              <a:lnSpc>
                <a:spcPct val="150000"/>
              </a:lnSpc>
            </a:pPr>
            <a:r>
              <a:rPr lang="zh-CN" altLang="en-US" sz="32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阐明了孔子关于君子与小人不同的义利观。在道义和利益的取舍上，</a:t>
            </a:r>
            <a:r>
              <a:rPr lang="zh-CN" altLang="en-US" sz="3200" b="1" kern="1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君子更重视道义，而小人更注重利益，</a:t>
            </a:r>
            <a:r>
              <a:rPr lang="zh-CN" altLang="en-US" sz="32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对义和利不同的认识是君子和小人的区别。 </a:t>
            </a:r>
            <a:endParaRPr lang="zh-CN" altLang="zh-CN" sz="3200" b="1" kern="10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146" y="2254290"/>
            <a:ext cx="3657300" cy="299898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1141377" y="1246018"/>
            <a:ext cx="10317805" cy="3353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zh-CN" altLang="zh-CN" sz="32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子曰：</a:t>
            </a:r>
            <a:r>
              <a:rPr lang="en-US" altLang="zh-CN" sz="32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 “</a:t>
            </a:r>
            <a:r>
              <a:rPr lang="zh-CN" altLang="zh-CN" sz="32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无欲速，无见小利。欲速则不达，见小利则大事不成。</a:t>
            </a:r>
            <a:endParaRPr lang="en-US" altLang="zh-CN" sz="3200" b="1" kern="10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50000"/>
              </a:lnSpc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zh-CN" altLang="zh-CN" sz="32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子曰：“君子怀德，小人怀土；君子怀刑，小人怀惠。</a:t>
            </a:r>
            <a:endParaRPr lang="en-US" altLang="zh-CN" sz="3200" b="1" kern="10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  <a:spcAft>
                <a:spcPts val="1200"/>
              </a:spcAft>
              <a:buFont typeface="Wingdings" panose="05000000000000000000" pitchFamily="2" charset="2"/>
              <a:buNone/>
            </a:pPr>
            <a:endParaRPr lang="zh-CN" altLang="zh-CN" sz="3200" b="1" kern="10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42"/>
          <p:cNvGrpSpPr/>
          <p:nvPr>
            <p:custDataLst>
              <p:tags r:id="rId1"/>
            </p:custDataLst>
          </p:nvPr>
        </p:nvGrpSpPr>
        <p:grpSpPr>
          <a:xfrm>
            <a:off x="390539" y="1232849"/>
            <a:ext cx="10463864" cy="2309660"/>
            <a:chOff x="1853204" y="2235628"/>
            <a:chExt cx="6527112" cy="1440712"/>
          </a:xfrm>
        </p:grpSpPr>
        <p:grpSp>
          <p:nvGrpSpPr>
            <p:cNvPr id="10" name="组合 30"/>
            <p:cNvGrpSpPr/>
            <p:nvPr>
              <p:custDataLst>
                <p:tags r:id="rId5"/>
              </p:custDataLst>
            </p:nvPr>
          </p:nvGrpSpPr>
          <p:grpSpPr>
            <a:xfrm>
              <a:off x="1853204" y="2235628"/>
              <a:ext cx="6527112" cy="1440712"/>
              <a:chOff x="1853204" y="2235628"/>
              <a:chExt cx="6527112" cy="1440712"/>
            </a:xfrm>
          </p:grpSpPr>
          <p:sp>
            <p:nvSpPr>
              <p:cNvPr id="12" name="矩形 10"/>
              <p:cNvSpPr/>
              <p:nvPr>
                <p:custDataLst>
                  <p:tags r:id="rId7"/>
                </p:custDataLst>
              </p:nvPr>
            </p:nvSpPr>
            <p:spPr>
              <a:xfrm>
                <a:off x="2381779" y="2427552"/>
                <a:ext cx="5998537" cy="528432"/>
              </a:xfrm>
              <a:prstGeom prst="rect">
                <a:avLst/>
              </a:prstGeom>
              <a:solidFill>
                <a:schemeClr val="bg1">
                  <a:lumMod val="85000"/>
                  <a:alpha val="7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1080135"/>
                <a:r>
                  <a:rPr lang="zh-CN" altLang="en-US" sz="2800" b="1">
                    <a:solidFill>
                      <a:srgbClr val="26262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微软雅黑" panose="020B0503020204020204" charset="-122"/>
                  </a:rPr>
                  <a:t>子曰</a:t>
                </a:r>
                <a:r>
                  <a:rPr lang="en-US" altLang="zh-CN" sz="2800" b="1">
                    <a:solidFill>
                      <a:srgbClr val="26262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微软雅黑" panose="020B0503020204020204" charset="-122"/>
                  </a:rPr>
                  <a:t>:“</a:t>
                </a:r>
                <a:r>
                  <a:rPr lang="zh-CN" altLang="en-US" sz="2800" b="1">
                    <a:solidFill>
                      <a:srgbClr val="C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微软雅黑" panose="020B0503020204020204" charset="-122"/>
                  </a:rPr>
                  <a:t>质</a:t>
                </a:r>
                <a:r>
                  <a:rPr lang="zh-CN" altLang="en-US" sz="2800" b="1">
                    <a:solidFill>
                      <a:srgbClr val="26262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微软雅黑" panose="020B0503020204020204" charset="-122"/>
                  </a:rPr>
                  <a:t>胜</a:t>
                </a:r>
                <a:r>
                  <a:rPr lang="zh-CN" altLang="en-US" sz="2800" b="1">
                    <a:solidFill>
                      <a:srgbClr val="C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微软雅黑" panose="020B0503020204020204" charset="-122"/>
                  </a:rPr>
                  <a:t>文</a:t>
                </a:r>
                <a:r>
                  <a:rPr lang="zh-CN" altLang="en-US" sz="2800" b="1">
                    <a:solidFill>
                      <a:srgbClr val="26262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微软雅黑" panose="020B0503020204020204" charset="-122"/>
                  </a:rPr>
                  <a:t>则野</a:t>
                </a:r>
                <a:r>
                  <a:rPr lang="en-US" altLang="zh-CN" sz="2800" b="1">
                    <a:solidFill>
                      <a:srgbClr val="26262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微软雅黑" panose="020B0503020204020204" charset="-122"/>
                  </a:rPr>
                  <a:t>,</a:t>
                </a:r>
                <a:r>
                  <a:rPr lang="zh-CN" altLang="en-US" sz="2800" b="1">
                    <a:solidFill>
                      <a:srgbClr val="26262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微软雅黑" panose="020B0503020204020204" charset="-122"/>
                  </a:rPr>
                  <a:t>文胜质则</a:t>
                </a:r>
                <a:r>
                  <a:rPr lang="zh-CN" altLang="en-US" sz="2800" b="1">
                    <a:solidFill>
                      <a:srgbClr val="C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微软雅黑" panose="020B0503020204020204" charset="-122"/>
                  </a:rPr>
                  <a:t>史</a:t>
                </a:r>
                <a:r>
                  <a:rPr lang="zh-CN" altLang="en-US" sz="2800" b="1">
                    <a:solidFill>
                      <a:srgbClr val="26262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微软雅黑" panose="020B0503020204020204" charset="-122"/>
                  </a:rPr>
                  <a:t>。文质</a:t>
                </a:r>
                <a:r>
                  <a:rPr lang="zh-CN" altLang="en-US" sz="2800" b="1">
                    <a:solidFill>
                      <a:srgbClr val="C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微软雅黑" panose="020B0503020204020204" charset="-122"/>
                  </a:rPr>
                  <a:t>彬彬</a:t>
                </a:r>
                <a:r>
                  <a:rPr lang="en-US" altLang="zh-CN" sz="2800" b="1">
                    <a:solidFill>
                      <a:srgbClr val="26262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微软雅黑" panose="020B0503020204020204" charset="-122"/>
                  </a:rPr>
                  <a:t>,</a:t>
                </a:r>
                <a:r>
                  <a:rPr lang="zh-CN" altLang="en-US" sz="2800" b="1">
                    <a:solidFill>
                      <a:srgbClr val="26262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微软雅黑" panose="020B0503020204020204" charset="-122"/>
                  </a:rPr>
                  <a:t>然后君子。”（雍也）</a:t>
                </a:r>
              </a:p>
            </p:txBody>
          </p:sp>
          <p:pic>
            <p:nvPicPr>
              <p:cNvPr id="13" name="图片 12" descr="图片包含 游戏机, 伞  描述已自动生成"/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>
              <a:blip r:embed="rId10"/>
              <a:stretch>
                <a:fillRect/>
              </a:stretch>
            </p:blipFill>
            <p:spPr>
              <a:xfrm>
                <a:off x="1853204" y="2235628"/>
                <a:ext cx="1440712" cy="1440712"/>
              </a:xfrm>
              <a:prstGeom prst="rect">
                <a:avLst/>
              </a:prstGeom>
            </p:spPr>
          </p:pic>
        </p:grpSp>
        <p:sp>
          <p:nvSpPr>
            <p:cNvPr id="11" name="矩形 41"/>
            <p:cNvSpPr/>
            <p:nvPr>
              <p:custDataLst>
                <p:tags r:id="rId6"/>
              </p:custDataLst>
            </p:nvPr>
          </p:nvSpPr>
          <p:spPr>
            <a:xfrm>
              <a:off x="8241031" y="2519031"/>
              <a:ext cx="45719" cy="34547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框 4"/>
          <p:cNvSpPr txBox="1"/>
          <p:nvPr>
            <p:custDataLst>
              <p:tags r:id="rId2"/>
            </p:custDataLst>
          </p:nvPr>
        </p:nvSpPr>
        <p:spPr>
          <a:xfrm>
            <a:off x="1083191" y="284543"/>
            <a:ext cx="2058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>
                <a:latin typeface="隶书" panose="02010509060101010101" pitchFamily="49" charset="-122"/>
                <a:ea typeface="隶书" panose="02010509060101010101" pitchFamily="49" charset="-122"/>
              </a:rPr>
              <a:t>研读文本</a:t>
            </a:r>
          </a:p>
        </p:txBody>
      </p:sp>
      <p:sp>
        <p:nvSpPr>
          <p:cNvPr id="19" name="文本框 18"/>
          <p:cNvSpPr txBox="1"/>
          <p:nvPr>
            <p:custDataLst>
              <p:tags r:id="rId3"/>
            </p:custDataLst>
          </p:nvPr>
        </p:nvSpPr>
        <p:spPr>
          <a:xfrm>
            <a:off x="1545369" y="2725341"/>
            <a:ext cx="4362761" cy="3708003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chemeClr val="bg1"/>
                </a:solidFill>
              </a:rPr>
              <a:t>质：质朴、朴实。    </a:t>
            </a:r>
            <a:endParaRPr lang="en-US" altLang="zh-CN" sz="3200" b="1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chemeClr val="bg1"/>
                </a:solidFill>
              </a:rPr>
              <a:t>文：华美、文采。</a:t>
            </a:r>
            <a:endParaRPr lang="en-US" altLang="zh-CN" sz="3200" b="1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chemeClr val="bg1"/>
                </a:solidFill>
              </a:rPr>
              <a:t>野：粗野、鄙俗。    </a:t>
            </a:r>
            <a:endParaRPr lang="en-US" altLang="zh-CN" sz="3200" b="1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chemeClr val="bg1"/>
                </a:solidFill>
              </a:rPr>
              <a:t>史：虚饰、浮夸。</a:t>
            </a:r>
            <a:endParaRPr lang="en-US" altLang="zh-CN" sz="3200" b="1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chemeClr val="bg1"/>
                </a:solidFill>
              </a:rPr>
              <a:t>彬彬：配合适当的样子</a:t>
            </a:r>
            <a:r>
              <a:rPr lang="zh-CN" altLang="en-US" sz="32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sp>
        <p:nvSpPr>
          <p:cNvPr id="20" name="矩形 19"/>
          <p:cNvSpPr/>
          <p:nvPr>
            <p:custDataLst>
              <p:tags r:id="rId4"/>
            </p:custDataLst>
          </p:nvPr>
        </p:nvSpPr>
        <p:spPr>
          <a:xfrm>
            <a:off x="6096000" y="2746387"/>
            <a:ext cx="5173487" cy="3686957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 lIns="432000" tIns="36000" rIns="108000" bIns="72000" anchor="ctr" anchorCtr="1">
            <a:spAutoFit/>
          </a:bodyPr>
          <a:lstStyle/>
          <a:p>
            <a:pPr indent="355600" algn="just">
              <a:lnSpc>
                <a:spcPct val="150000"/>
              </a:lnSpc>
            </a:pPr>
            <a:r>
              <a:rPr lang="zh-CN" altLang="zh-CN" sz="32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孔子说：</a:t>
            </a:r>
            <a:r>
              <a:rPr lang="zh-CN" altLang="en-US" sz="32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“质朴超过文采就会粗野鄙俗，文采超过质朴就会虚饰浮夸。文采和质朴配合适当，这样之后才可以成为君子。”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uiExpand="1" build="p" animBg="1"/>
      <p:bldP spid="20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434502" y="366623"/>
            <a:ext cx="11141413" cy="6123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 algn="ctr">
              <a:spcAft>
                <a:spcPct val="0"/>
              </a:spcAft>
            </a:pPr>
            <a:r>
              <a:rPr lang="en-US" altLang="zh-CN" sz="2800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2800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我们应该如何理解</a:t>
            </a:r>
            <a:r>
              <a:rPr lang="en-US" altLang="zh-CN" sz="2800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zh-CN" sz="2800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文</a:t>
            </a:r>
            <a:r>
              <a:rPr lang="en-US" altLang="zh-CN" sz="2800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zh-CN" altLang="zh-CN" sz="2800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与</a:t>
            </a:r>
            <a:r>
              <a:rPr lang="en-US" altLang="zh-CN" sz="2800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zh-CN" sz="2800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质</a:t>
            </a:r>
            <a:r>
              <a:rPr lang="en-US" altLang="zh-CN" sz="2800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zh-CN" altLang="zh-CN" sz="2800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的关系？</a:t>
            </a:r>
          </a:p>
          <a:p>
            <a:pPr indent="355600" algn="just">
              <a:spcAft>
                <a:spcPct val="0"/>
              </a:spcAft>
            </a:pPr>
            <a:r>
              <a:rPr lang="zh-CN" altLang="zh-CN" sz="28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孔子这里说的“文”，指合乎礼的</a:t>
            </a:r>
            <a:r>
              <a:rPr lang="zh-CN" altLang="zh-CN" sz="2800" b="1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外在表现</a:t>
            </a:r>
            <a:r>
              <a:rPr lang="zh-CN" altLang="zh-CN" sz="28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；“质”，指</a:t>
            </a:r>
            <a:r>
              <a:rPr lang="zh-CN" altLang="zh-CN" sz="2800" b="1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内在的仁德</a:t>
            </a:r>
            <a:r>
              <a:rPr lang="zh-CN" altLang="zh-CN" sz="28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zh-CN" sz="2800" b="1" kern="10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只有具备“仁”的内在品质，同时又合乎“礼”并表现出来，方能成为“君子”</a:t>
            </a:r>
            <a:r>
              <a:rPr lang="zh-CN" altLang="zh-CN" sz="28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。“文”与“质”的关系，亦即“礼”与“仁”的关系。这一方面体现了孔子所竭力推崇的“君子”之理想人格；另一方面反映了孔子一以贯之的中庸思想，即不主张偏胜于文，亦不主张偏胜于质，而主张不偏不倚，执两用中。</a:t>
            </a:r>
            <a:r>
              <a:rPr lang="zh-CN" altLang="en-US" sz="2800" kern="10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 </a:t>
            </a:r>
            <a:r>
              <a:rPr lang="zh-CN" altLang="en-US" sz="2800" b="1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文与质是对立统一、相互依存的，不可分离。孔子认为只有两者配合得当才是完美的。</a:t>
            </a:r>
            <a:endParaRPr lang="zh-CN" altLang="zh-CN" sz="2800" b="1" kern="100">
              <a:solidFill>
                <a:srgbClr val="C00000"/>
              </a:solidFill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indent="355600" algn="just">
              <a:spcAft>
                <a:spcPct val="0"/>
              </a:spcAft>
            </a:pPr>
            <a:r>
              <a:rPr lang="zh-CN" altLang="zh-CN" sz="28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从个人修养的角度来理解，</a:t>
            </a:r>
            <a:r>
              <a:rPr lang="zh-CN" altLang="zh-CN" sz="2800" b="1" kern="1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“质”是指质朴的品质，“文”则是指文化的修养。</a:t>
            </a:r>
            <a:r>
              <a:rPr lang="zh-CN" altLang="zh-CN" sz="28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那么，“质胜文则野”就是指一个人没有文化修养就会显得很粗俗；“文胜质则史”就是指一个人过于文雅就会显得浮夸和虚伪，注重繁文缛节而不切实际。所以孔子提倡“文质彬彬”，既要有文化修养，又不要迷失了本性，只有这样，才能够称得上是真正的君子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4"/>
          <p:cNvSpPr txBox="1"/>
          <p:nvPr>
            <p:custDataLst>
              <p:tags r:id="rId1"/>
            </p:custDataLst>
          </p:nvPr>
        </p:nvSpPr>
        <p:spPr>
          <a:xfrm>
            <a:off x="1083191" y="284543"/>
            <a:ext cx="2058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>
                <a:latin typeface="隶书" panose="02010509060101010101" pitchFamily="49" charset="-122"/>
                <a:ea typeface="隶书" panose="02010509060101010101" pitchFamily="49" charset="-122"/>
              </a:rPr>
              <a:t>研读文本</a:t>
            </a:r>
          </a:p>
        </p:txBody>
      </p:sp>
      <p:grpSp>
        <p:nvGrpSpPr>
          <p:cNvPr id="4" name="组合 42"/>
          <p:cNvGrpSpPr/>
          <p:nvPr>
            <p:custDataLst>
              <p:tags r:id="rId2"/>
            </p:custDataLst>
          </p:nvPr>
        </p:nvGrpSpPr>
        <p:grpSpPr>
          <a:xfrm>
            <a:off x="390539" y="1232849"/>
            <a:ext cx="10463864" cy="2309660"/>
            <a:chOff x="1853204" y="2235628"/>
            <a:chExt cx="6527112" cy="1440712"/>
          </a:xfrm>
        </p:grpSpPr>
        <p:grpSp>
          <p:nvGrpSpPr>
            <p:cNvPr id="5" name="组合 30"/>
            <p:cNvGrpSpPr/>
            <p:nvPr>
              <p:custDataLst>
                <p:tags r:id="rId5"/>
              </p:custDataLst>
            </p:nvPr>
          </p:nvGrpSpPr>
          <p:grpSpPr>
            <a:xfrm>
              <a:off x="1853204" y="2235628"/>
              <a:ext cx="6527112" cy="1440712"/>
              <a:chOff x="1853204" y="2235628"/>
              <a:chExt cx="6527112" cy="1440712"/>
            </a:xfrm>
          </p:grpSpPr>
          <p:sp>
            <p:nvSpPr>
              <p:cNvPr id="7" name="矩形 10"/>
              <p:cNvSpPr/>
              <p:nvPr>
                <p:custDataLst>
                  <p:tags r:id="rId7"/>
                </p:custDataLst>
              </p:nvPr>
            </p:nvSpPr>
            <p:spPr>
              <a:xfrm>
                <a:off x="2381779" y="2427552"/>
                <a:ext cx="5998537" cy="528432"/>
              </a:xfrm>
              <a:prstGeom prst="rect">
                <a:avLst/>
              </a:prstGeom>
              <a:solidFill>
                <a:srgbClr val="DED5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288000" rIns="360000" rtlCol="0" anchor="ctr"/>
              <a:lstStyle/>
              <a:p>
                <a:pPr marL="1080135">
                  <a:lnSpc>
                    <a:spcPct val="100000"/>
                  </a:lnSpc>
                </a:pPr>
                <a:r>
                  <a:rPr lang="zh-CN" altLang="en-US" sz="2800" b="1">
                    <a:solidFill>
                      <a:srgbClr val="262626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曾子曰</a:t>
                </a:r>
                <a:r>
                  <a:rPr lang="en-US" altLang="zh-CN" sz="2800" b="1">
                    <a:solidFill>
                      <a:srgbClr val="262626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:“</a:t>
                </a:r>
                <a:r>
                  <a:rPr lang="zh-CN" altLang="en-US" sz="2800" b="1">
                    <a:solidFill>
                      <a:srgbClr val="262626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士不可以不</a:t>
                </a:r>
                <a:r>
                  <a:rPr lang="zh-CN" altLang="en-US" sz="2800" b="1">
                    <a:solidFill>
                      <a:srgbClr val="C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弘</a:t>
                </a:r>
                <a:r>
                  <a:rPr lang="zh-CN" altLang="en-US" sz="2800" b="1">
                    <a:solidFill>
                      <a:srgbClr val="262626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毅</a:t>
                </a:r>
                <a:r>
                  <a:rPr lang="en-US" altLang="zh-CN" sz="2800" b="1">
                    <a:solidFill>
                      <a:srgbClr val="262626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,</a:t>
                </a:r>
                <a:r>
                  <a:rPr lang="zh-CN" altLang="en-US" sz="2800" b="1">
                    <a:solidFill>
                      <a:srgbClr val="262626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任重</a:t>
                </a:r>
                <a:r>
                  <a:rPr lang="zh-CN" altLang="en-US" sz="2800" b="1">
                    <a:solidFill>
                      <a:srgbClr val="C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而</a:t>
                </a:r>
                <a:r>
                  <a:rPr lang="zh-CN" altLang="en-US" sz="2800" b="1">
                    <a:solidFill>
                      <a:srgbClr val="262626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道远。仁</a:t>
                </a:r>
                <a:r>
                  <a:rPr lang="zh-CN" altLang="en-US" sz="2800" b="1">
                    <a:solidFill>
                      <a:srgbClr val="C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以为</a:t>
                </a:r>
                <a:r>
                  <a:rPr lang="zh-CN" altLang="en-US" sz="2800" b="1">
                    <a:solidFill>
                      <a:srgbClr val="262626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己任</a:t>
                </a:r>
                <a:r>
                  <a:rPr lang="en-US" altLang="zh-CN" sz="2800" b="1">
                    <a:solidFill>
                      <a:srgbClr val="262626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,</a:t>
                </a:r>
                <a:r>
                  <a:rPr lang="zh-CN" altLang="en-US" sz="2800" b="1">
                    <a:solidFill>
                      <a:srgbClr val="262626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不亦重乎</a:t>
                </a:r>
                <a:r>
                  <a:rPr lang="en-US" altLang="zh-CN" sz="2800" b="1">
                    <a:solidFill>
                      <a:srgbClr val="262626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?</a:t>
                </a:r>
                <a:r>
                  <a:rPr lang="zh-CN" altLang="en-US" sz="2800" b="1">
                    <a:solidFill>
                      <a:srgbClr val="262626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死而后</a:t>
                </a:r>
                <a:r>
                  <a:rPr lang="zh-CN" altLang="en-US" sz="2800" b="1">
                    <a:solidFill>
                      <a:srgbClr val="C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已</a:t>
                </a:r>
                <a:r>
                  <a:rPr lang="en-US" altLang="zh-CN" sz="2800" b="1">
                    <a:solidFill>
                      <a:srgbClr val="262626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,</a:t>
                </a:r>
                <a:r>
                  <a:rPr lang="zh-CN" altLang="en-US" sz="2800" b="1">
                    <a:solidFill>
                      <a:srgbClr val="262626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不亦远乎</a:t>
                </a:r>
                <a:r>
                  <a:rPr lang="en-US" altLang="zh-CN" sz="2800" b="1">
                    <a:solidFill>
                      <a:srgbClr val="262626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?”</a:t>
                </a:r>
                <a:r>
                  <a:rPr lang="zh-CN" altLang="en-US" sz="2800" b="1">
                    <a:solidFill>
                      <a:srgbClr val="262626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（泰伯）</a:t>
                </a:r>
              </a:p>
              <a:p>
                <a:pPr algn="ctr"/>
                <a:endParaRPr lang="zh-CN" altLang="en-US"/>
              </a:p>
            </p:txBody>
          </p:sp>
          <p:pic>
            <p:nvPicPr>
              <p:cNvPr id="8" name="图片 7" descr="图片包含 游戏机, 伞  描述已自动生成"/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>
              <a:blip r:embed="rId10"/>
              <a:stretch>
                <a:fillRect/>
              </a:stretch>
            </p:blipFill>
            <p:spPr>
              <a:xfrm>
                <a:off x="1853204" y="2235628"/>
                <a:ext cx="1440712" cy="1440712"/>
              </a:xfrm>
              <a:prstGeom prst="rect">
                <a:avLst/>
              </a:prstGeom>
            </p:spPr>
          </p:pic>
        </p:grpSp>
        <p:sp>
          <p:nvSpPr>
            <p:cNvPr id="6" name="矩形 41"/>
            <p:cNvSpPr/>
            <p:nvPr>
              <p:custDataLst>
                <p:tags r:id="rId6"/>
              </p:custDataLst>
            </p:nvPr>
          </p:nvSpPr>
          <p:spPr>
            <a:xfrm>
              <a:off x="8241031" y="2519031"/>
              <a:ext cx="45719" cy="34547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文本框 18"/>
          <p:cNvSpPr txBox="1"/>
          <p:nvPr>
            <p:custDataLst>
              <p:tags r:id="rId3"/>
            </p:custDataLst>
          </p:nvPr>
        </p:nvSpPr>
        <p:spPr>
          <a:xfrm>
            <a:off x="1515558" y="2885582"/>
            <a:ext cx="4362761" cy="3258328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弘：广、大，这里指志向远大。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而：表并列。     </a:t>
            </a:r>
            <a:endParaRPr lang="en-US" altLang="zh-CN" sz="28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以为：把</a:t>
            </a:r>
            <a:r>
              <a:rPr lang="en-US" altLang="zh-CN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…</a:t>
            </a:r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作为。</a:t>
            </a:r>
            <a:endParaRPr lang="en-US" altLang="zh-CN" sz="28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已：停止</a:t>
            </a:r>
          </a:p>
        </p:txBody>
      </p:sp>
      <p:sp>
        <p:nvSpPr>
          <p:cNvPr id="20" name="矩形 19"/>
          <p:cNvSpPr/>
          <p:nvPr>
            <p:custDataLst>
              <p:tags r:id="rId4"/>
            </p:custDataLst>
          </p:nvPr>
        </p:nvSpPr>
        <p:spPr>
          <a:xfrm>
            <a:off x="6096000" y="2763018"/>
            <a:ext cx="5538281" cy="3503455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 lIns="72000" tIns="0" rIns="108000" bIns="36000" anchor="t" anchorCtr="0">
            <a:spAutoFit/>
          </a:bodyPr>
          <a:lstStyle/>
          <a:p>
            <a:pPr indent="355600" algn="just">
              <a:lnSpc>
                <a:spcPct val="120000"/>
              </a:lnSpc>
            </a:pPr>
            <a:r>
              <a:rPr lang="zh-CN" altLang="en-US" sz="32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曾子说：“读书人不可以不志向远大，意志坚强，因为他担当的责任重大，而且路程遥远。把仁作为自己担当的责任，不是也很重大吗？到死才停止，不也很遥远吗？ ”</a:t>
            </a:r>
            <a:endParaRPr lang="zh-CN" altLang="zh-CN" sz="3200" b="1" kern="10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uiExpand="1" build="p" animBg="1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59" t="7858" r="13671" b="22035"/>
          <a:stretch>
            <a:fillRect/>
          </a:stretch>
        </p:blipFill>
        <p:spPr>
          <a:xfrm>
            <a:off x="747423" y="699493"/>
            <a:ext cx="2273862" cy="280252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文本框 4"/>
          <p:cNvSpPr txBox="1"/>
          <p:nvPr>
            <p:custDataLst>
              <p:tags r:id="rId2"/>
            </p:custDataLst>
          </p:nvPr>
        </p:nvSpPr>
        <p:spPr>
          <a:xfrm>
            <a:off x="1083191" y="284543"/>
            <a:ext cx="2058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>
                <a:latin typeface="隶书" panose="02010509060101010101" pitchFamily="49" charset="-122"/>
                <a:ea typeface="隶书" panose="02010509060101010101" pitchFamily="49" charset="-122"/>
              </a:rPr>
              <a:t>作者简介</a:t>
            </a:r>
          </a:p>
        </p:txBody>
      </p:sp>
      <p:sp>
        <p:nvSpPr>
          <p:cNvPr id="9" name="文本框 11"/>
          <p:cNvSpPr txBox="1"/>
          <p:nvPr>
            <p:custDataLst>
              <p:tags r:id="rId3"/>
            </p:custDataLst>
          </p:nvPr>
        </p:nvSpPr>
        <p:spPr>
          <a:xfrm>
            <a:off x="3513378" y="869318"/>
            <a:ext cx="14809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孔子</a:t>
            </a:r>
          </a:p>
        </p:txBody>
      </p:sp>
      <p:sp>
        <p:nvSpPr>
          <p:cNvPr id="11" name="矩形 15"/>
          <p:cNvSpPr/>
          <p:nvPr>
            <p:custDataLst>
              <p:tags r:id="rId4"/>
            </p:custDataLst>
          </p:nvPr>
        </p:nvSpPr>
        <p:spPr>
          <a:xfrm>
            <a:off x="3477175" y="945899"/>
            <a:ext cx="45719" cy="468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6"/>
          <p:cNvSpPr/>
          <p:nvPr>
            <p:custDataLst>
              <p:tags r:id="rId5"/>
            </p:custDataLst>
          </p:nvPr>
        </p:nvSpPr>
        <p:spPr>
          <a:xfrm>
            <a:off x="3603944" y="1511125"/>
            <a:ext cx="8416111" cy="1770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名丘，字</a:t>
            </a:r>
            <a:r>
              <a:rPr lang="zh-CN" altLang="en-US" sz="28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仲尼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28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春秋末期鲁国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陬邑（今山东曲阜）人，祖籍宋国栗邑（今河南夏邑），中国古代</a:t>
            </a:r>
            <a:r>
              <a:rPr lang="zh-CN" altLang="en-US" sz="28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思想家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zh-CN" altLang="en-US" sz="28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教育家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28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儒家学派创始人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。 </a:t>
            </a:r>
          </a:p>
        </p:txBody>
      </p:sp>
      <p:sp>
        <p:nvSpPr>
          <p:cNvPr id="13" name="矩形 17"/>
          <p:cNvSpPr/>
          <p:nvPr>
            <p:custDataLst>
              <p:tags r:id="rId6"/>
            </p:custDataLst>
          </p:nvPr>
        </p:nvSpPr>
        <p:spPr>
          <a:xfrm>
            <a:off x="195727" y="3229360"/>
            <a:ext cx="11727691" cy="30441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20000"/>
              </a:lnSpc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孔子开创了私人讲学之风，倡导仁义礼智信。</a:t>
            </a:r>
            <a:r>
              <a:rPr sz="3200">
                <a:latin typeface="楷体" panose="02010609060101010101" pitchFamily="49" charset="-122"/>
                <a:ea typeface="楷体" panose="02010609060101010101" pitchFamily="49" charset="-122"/>
              </a:rPr>
              <a:t>相传有弟子三千，贤弟子七十二人，孔子曾带领弟子周游列国14年。孔子还是一位古文献整理家，曾修《诗》、《书》，定《礼》、《乐》，序《周易》，作《春秋》。孔子的思想及学说对后世产生了极其深远的影响。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 孔子被列为“世界十大文化名人”之首。</a:t>
            </a:r>
          </a:p>
        </p:txBody>
      </p:sp>
      <p:cxnSp>
        <p:nvCxnSpPr>
          <p:cNvPr id="14" name="直接连接符 19"/>
          <p:cNvCxnSpPr/>
          <p:nvPr>
            <p:custDataLst>
              <p:tags r:id="rId7"/>
            </p:custDataLst>
          </p:nvPr>
        </p:nvCxnSpPr>
        <p:spPr>
          <a:xfrm>
            <a:off x="3283418" y="3220184"/>
            <a:ext cx="864000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>
            <p:custDataLst>
              <p:tags r:id="rId8"/>
            </p:custDataLst>
          </p:nvPr>
        </p:nvSpPr>
        <p:spPr>
          <a:xfrm>
            <a:off x="4711357" y="928094"/>
            <a:ext cx="7188279" cy="535166"/>
          </a:xfrm>
          <a:prstGeom prst="rect">
            <a:avLst/>
          </a:prstGeom>
          <a:solidFill>
            <a:srgbClr val="9D0B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公元前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</a:rPr>
              <a:t>551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</a:rPr>
              <a:t>9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月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</a:rPr>
              <a:t>28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日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公元前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</a:rPr>
              <a:t>479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月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</a:rPr>
              <a:t>11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日</a:t>
            </a:r>
          </a:p>
        </p:txBody>
      </p:sp>
    </p:spTree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4663927" y="674700"/>
            <a:ext cx="6807927" cy="5507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3200" b="1" smtClean="0">
                <a:sym typeface="+mn-ea"/>
              </a:rPr>
              <a:t>      </a:t>
            </a:r>
            <a:r>
              <a:rPr lang="zh-CN" altLang="en-US" sz="3200" b="1" smtClean="0">
                <a:sym typeface="+mn-ea"/>
              </a:rPr>
              <a:t>在这里，曾子所言的</a:t>
            </a:r>
            <a:r>
              <a:rPr lang="zh-CN" altLang="en-US" sz="3200" b="1" smtClean="0">
                <a:solidFill>
                  <a:srgbClr val="FF0000"/>
                </a:solidFill>
                <a:sym typeface="+mn-ea"/>
              </a:rPr>
              <a:t>“士”</a:t>
            </a:r>
            <a:r>
              <a:rPr lang="zh-CN" altLang="en-US" sz="3200" b="1" smtClean="0">
                <a:sym typeface="+mn-ea"/>
              </a:rPr>
              <a:t>应当是儒家之士，也就是我们现在所理解的知识分子。春秋战国时期，士人还只是一个群体，到了后来，士人发展成一个社会阶层。我国古代的社会结构中，一向有“</a:t>
            </a:r>
            <a:r>
              <a:rPr lang="zh-CN" altLang="en-US" sz="3200" b="1" smtClean="0">
                <a:solidFill>
                  <a:srgbClr val="FF0000"/>
                </a:solidFill>
                <a:sym typeface="+mn-ea"/>
              </a:rPr>
              <a:t>士农工商</a:t>
            </a:r>
            <a:r>
              <a:rPr lang="zh-CN" altLang="en-US" sz="3200" b="1" smtClean="0">
                <a:sym typeface="+mn-ea"/>
              </a:rPr>
              <a:t>”四民之说。作为一个人数可观的阶层，士人不治产业。他们以学习儒家理论为工作，以治理国家为己任，进则担任各级官吏，以实现社会大同为终极目标；退则以自己的道德修养教化百姓，影响社会。</a:t>
            </a:r>
            <a:endParaRPr lang="zh-CN" altLang="zh-CN" sz="3200" b="1" kern="10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146" y="2254290"/>
            <a:ext cx="3657300" cy="299898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1006627" y="1032448"/>
            <a:ext cx="10178746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en-US" sz="3600" b="1" smtClean="0">
                <a:sym typeface="+mn-ea"/>
              </a:rPr>
              <a:t>你从此章中感受到曾子怎样的思想感情？</a:t>
            </a:r>
            <a:endParaRPr lang="zh-CN" altLang="zh-CN" sz="3600" b="1" kern="10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4528185" y="1677670"/>
            <a:ext cx="7290435" cy="5015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3200" b="1" smtClean="0">
                <a:sym typeface="+mn-ea"/>
              </a:rPr>
              <a:t>      </a:t>
            </a:r>
            <a:r>
              <a:rPr lang="zh-CN" altLang="en-US" sz="3200" b="1" smtClean="0">
                <a:sym typeface="+mn-ea"/>
              </a:rPr>
              <a:t>曾子（</a:t>
            </a:r>
            <a:r>
              <a:rPr lang="zh-CN" altLang="en-US" sz="3200" b="1" u="sng" smtClean="0">
                <a:sym typeface="+mn-ea"/>
              </a:rPr>
              <a:t>名参，字子舆，被后世尊为“宗圣”</a:t>
            </a:r>
            <a:r>
              <a:rPr lang="zh-CN" altLang="en-US" sz="3200" b="1" smtClean="0">
                <a:sym typeface="+mn-ea"/>
              </a:rPr>
              <a:t>）的这番话，表达了士人</a:t>
            </a:r>
            <a:r>
              <a:rPr lang="zh-CN" altLang="en-US" sz="3200" b="1" smtClean="0">
                <a:solidFill>
                  <a:srgbClr val="FF0000"/>
                </a:solidFill>
                <a:sym typeface="+mn-ea"/>
              </a:rPr>
              <a:t>主动承担社会责任的那种坚定信心和决绝勇气</a:t>
            </a:r>
            <a:r>
              <a:rPr lang="zh-CN" altLang="en-US" sz="3200" b="1" smtClean="0">
                <a:sym typeface="+mn-ea"/>
              </a:rPr>
              <a:t>。曾子所述之士的品格，正是中国屹立于世界根基所在。</a:t>
            </a:r>
            <a:endParaRPr lang="en-US" altLang="zh-CN" sz="3200" b="1" smtClean="0"/>
          </a:p>
          <a:p>
            <a:pPr>
              <a:buNone/>
            </a:pPr>
            <a:r>
              <a:rPr lang="en-US" altLang="zh-CN" sz="3200" b="1" smtClean="0">
                <a:sym typeface="+mn-ea"/>
              </a:rPr>
              <a:t>     </a:t>
            </a:r>
            <a:r>
              <a:rPr lang="zh-CN" altLang="en-US" sz="3200" b="1" smtClean="0">
                <a:sym typeface="+mn-ea"/>
              </a:rPr>
              <a:t>尽管曾子已经故去了二千多年，但后世却有无数的仁人志士继承了这种精神，</a:t>
            </a:r>
            <a:r>
              <a:rPr lang="zh-CN" altLang="en-US" sz="3200" b="1" smtClean="0">
                <a:solidFill>
                  <a:srgbClr val="FF0000"/>
                </a:solidFill>
                <a:sym typeface="+mn-ea"/>
              </a:rPr>
              <a:t>以天下为己任</a:t>
            </a:r>
            <a:r>
              <a:rPr lang="zh-CN" altLang="en-US" sz="3200" b="1" smtClean="0">
                <a:sym typeface="+mn-ea"/>
              </a:rPr>
              <a:t>。为了这份坚定的信念，他们宁愿栉风沐雨，就算是为此而付出生命也在所不惜。</a:t>
            </a:r>
            <a:endParaRPr lang="zh-CN" altLang="zh-CN" sz="3200" b="1" kern="10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146" y="2254290"/>
            <a:ext cx="3657300" cy="299898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 txBox="1"/>
          <p:nvPr>
            <p:custDataLst>
              <p:tags r:id="rId1"/>
            </p:custDataLst>
          </p:nvPr>
        </p:nvSpPr>
        <p:spPr>
          <a:xfrm>
            <a:off x="1980565" y="1356646"/>
            <a:ext cx="10662557" cy="354195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457200">
              <a:lnSpc>
                <a:spcPct val="150000"/>
              </a:lnSpc>
              <a:buNone/>
            </a:pP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48" name="图片 1047" descr="图片包含 黑色, 深色, 就坐&#10;&#10;描述已自动生成"/>
          <p:cNvPicPr>
            <a:picLocks noChangeAspect="1"/>
          </p:cNvPicPr>
          <p:nvPr/>
        </p:nvPicPr>
        <p:blipFill>
          <a:blip r:embed="rId4">
            <a:alphaModFix amt="20000"/>
            <a:biLevel thresh="5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2492" y="1415723"/>
            <a:ext cx="4114025" cy="4246261"/>
          </a:xfrm>
          <a:prstGeom prst="rect">
            <a:avLst/>
          </a:prstGeom>
          <a:ln>
            <a:solidFill>
              <a:schemeClr val="accent4">
                <a:lumMod val="20000"/>
                <a:lumOff val="80000"/>
              </a:schemeClr>
            </a:solidFill>
          </a:ln>
        </p:spPr>
      </p:pic>
      <p:sp>
        <p:nvSpPr>
          <p:cNvPr id="63" name="任意多边形: 形状 62"/>
          <p:cNvSpPr/>
          <p:nvPr/>
        </p:nvSpPr>
        <p:spPr>
          <a:xfrm rot="16200000">
            <a:off x="6077585" y="-316865"/>
            <a:ext cx="2108835" cy="7712075"/>
          </a:xfrm>
          <a:custGeom>
            <a:avLst/>
            <a:gdLst>
              <a:gd name="connsiteX0" fmla="*/ 320326 w 1496080"/>
              <a:gd name="connsiteY0" fmla="*/ 0 h 5143274"/>
              <a:gd name="connsiteX1" fmla="*/ 1193765 w 1496080"/>
              <a:gd name="connsiteY1" fmla="*/ 0 h 5143274"/>
              <a:gd name="connsiteX2" fmla="*/ 1417287 w 1496080"/>
              <a:gd name="connsiteY2" fmla="*/ 337217 h 5143274"/>
              <a:gd name="connsiteX3" fmla="*/ 1496080 w 1496080"/>
              <a:gd name="connsiteY3" fmla="*/ 353125 h 5143274"/>
              <a:gd name="connsiteX4" fmla="*/ 1496080 w 1496080"/>
              <a:gd name="connsiteY4" fmla="*/ 4799392 h 5143274"/>
              <a:gd name="connsiteX5" fmla="*/ 1417287 w 1496080"/>
              <a:gd name="connsiteY5" fmla="*/ 4815298 h 5143274"/>
              <a:gd name="connsiteX6" fmla="*/ 1201202 w 1496080"/>
              <a:gd name="connsiteY6" fmla="*/ 5078758 h 5143274"/>
              <a:gd name="connsiteX7" fmla="*/ 1194697 w 1496080"/>
              <a:gd name="connsiteY7" fmla="*/ 5143274 h 5143274"/>
              <a:gd name="connsiteX8" fmla="*/ 319394 w 1496080"/>
              <a:gd name="connsiteY8" fmla="*/ 5143274 h 5143274"/>
              <a:gd name="connsiteX9" fmla="*/ 312891 w 1496080"/>
              <a:gd name="connsiteY9" fmla="*/ 5078758 h 5143274"/>
              <a:gd name="connsiteX10" fmla="*/ 96804 w 1496080"/>
              <a:gd name="connsiteY10" fmla="*/ 4815298 h 5143274"/>
              <a:gd name="connsiteX11" fmla="*/ 0 w 1496080"/>
              <a:gd name="connsiteY11" fmla="*/ 4795755 h 5143274"/>
              <a:gd name="connsiteX12" fmla="*/ 0 w 1496080"/>
              <a:gd name="connsiteY12" fmla="*/ 356761 h 5143274"/>
              <a:gd name="connsiteX13" fmla="*/ 96804 w 1496080"/>
              <a:gd name="connsiteY13" fmla="*/ 337217 h 5143274"/>
              <a:gd name="connsiteX14" fmla="*/ 320326 w 1496080"/>
              <a:gd name="connsiteY14" fmla="*/ 0 h 5143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496080" h="5143274">
                <a:moveTo>
                  <a:pt x="320326" y="0"/>
                </a:moveTo>
                <a:lnTo>
                  <a:pt x="1193765" y="0"/>
                </a:lnTo>
                <a:cubicBezTo>
                  <a:pt x="1193765" y="151593"/>
                  <a:pt x="1285933" y="281659"/>
                  <a:pt x="1417287" y="337217"/>
                </a:cubicBezTo>
                <a:lnTo>
                  <a:pt x="1496080" y="353125"/>
                </a:lnTo>
                <a:lnTo>
                  <a:pt x="1496080" y="4799392"/>
                </a:lnTo>
                <a:lnTo>
                  <a:pt x="1417287" y="4815298"/>
                </a:lnTo>
                <a:cubicBezTo>
                  <a:pt x="1307824" y="4861597"/>
                  <a:pt x="1225576" y="4959636"/>
                  <a:pt x="1201202" y="5078758"/>
                </a:cubicBezTo>
                <a:lnTo>
                  <a:pt x="1194697" y="5143274"/>
                </a:lnTo>
                <a:lnTo>
                  <a:pt x="319394" y="5143274"/>
                </a:lnTo>
                <a:lnTo>
                  <a:pt x="312891" y="5078758"/>
                </a:lnTo>
                <a:cubicBezTo>
                  <a:pt x="288515" y="4959636"/>
                  <a:pt x="206267" y="4861597"/>
                  <a:pt x="96804" y="4815298"/>
                </a:cubicBezTo>
                <a:lnTo>
                  <a:pt x="0" y="4795755"/>
                </a:lnTo>
                <a:lnTo>
                  <a:pt x="0" y="356761"/>
                </a:lnTo>
                <a:lnTo>
                  <a:pt x="96804" y="337217"/>
                </a:lnTo>
                <a:cubicBezTo>
                  <a:pt x="228160" y="281659"/>
                  <a:pt x="320326" y="151593"/>
                  <a:pt x="320326" y="0"/>
                </a:cubicBezTo>
                <a:close/>
              </a:path>
            </a:pathLst>
          </a:custGeom>
          <a:noFill/>
          <a:ln w="6350">
            <a:solidFill>
              <a:srgbClr val="3B55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任意多边形: 形状 43"/>
          <p:cNvSpPr/>
          <p:nvPr/>
        </p:nvSpPr>
        <p:spPr>
          <a:xfrm rot="16200000">
            <a:off x="6209665" y="-162560"/>
            <a:ext cx="1807845" cy="7402830"/>
          </a:xfrm>
          <a:custGeom>
            <a:avLst/>
            <a:gdLst>
              <a:gd name="connsiteX0" fmla="*/ 194233 w 907165"/>
              <a:gd name="connsiteY0" fmla="*/ 0 h 3280223"/>
              <a:gd name="connsiteX1" fmla="*/ 723853 w 907165"/>
              <a:gd name="connsiteY1" fmla="*/ 0 h 3280223"/>
              <a:gd name="connsiteX2" fmla="*/ 859388 w 907165"/>
              <a:gd name="connsiteY2" fmla="*/ 204475 h 3280223"/>
              <a:gd name="connsiteX3" fmla="*/ 907165 w 907165"/>
              <a:gd name="connsiteY3" fmla="*/ 214121 h 3280223"/>
              <a:gd name="connsiteX4" fmla="*/ 907165 w 907165"/>
              <a:gd name="connsiteY4" fmla="*/ 3071706 h 3280223"/>
              <a:gd name="connsiteX5" fmla="*/ 859388 w 907165"/>
              <a:gd name="connsiteY5" fmla="*/ 3081351 h 3280223"/>
              <a:gd name="connsiteX6" fmla="*/ 728362 w 907165"/>
              <a:gd name="connsiteY6" fmla="*/ 3241103 h 3280223"/>
              <a:gd name="connsiteX7" fmla="*/ 724418 w 907165"/>
              <a:gd name="connsiteY7" fmla="*/ 3280223 h 3280223"/>
              <a:gd name="connsiteX8" fmla="*/ 193668 w 907165"/>
              <a:gd name="connsiteY8" fmla="*/ 3280223 h 3280223"/>
              <a:gd name="connsiteX9" fmla="*/ 189725 w 907165"/>
              <a:gd name="connsiteY9" fmla="*/ 3241103 h 3280223"/>
              <a:gd name="connsiteX10" fmla="*/ 58698 w 907165"/>
              <a:gd name="connsiteY10" fmla="*/ 3081351 h 3280223"/>
              <a:gd name="connsiteX11" fmla="*/ 0 w 907165"/>
              <a:gd name="connsiteY11" fmla="*/ 3069501 h 3280223"/>
              <a:gd name="connsiteX12" fmla="*/ 0 w 907165"/>
              <a:gd name="connsiteY12" fmla="*/ 216326 h 3280223"/>
              <a:gd name="connsiteX13" fmla="*/ 58698 w 907165"/>
              <a:gd name="connsiteY13" fmla="*/ 204475 h 3280223"/>
              <a:gd name="connsiteX14" fmla="*/ 194233 w 907165"/>
              <a:gd name="connsiteY14" fmla="*/ 0 h 3280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07164" h="3280223">
                <a:moveTo>
                  <a:pt x="194233" y="0"/>
                </a:moveTo>
                <a:lnTo>
                  <a:pt x="723853" y="0"/>
                </a:lnTo>
                <a:cubicBezTo>
                  <a:pt x="723853" y="91920"/>
                  <a:pt x="779740" y="170787"/>
                  <a:pt x="859388" y="204475"/>
                </a:cubicBezTo>
                <a:lnTo>
                  <a:pt x="907165" y="214121"/>
                </a:lnTo>
                <a:lnTo>
                  <a:pt x="907165" y="3071706"/>
                </a:lnTo>
                <a:lnTo>
                  <a:pt x="859388" y="3081351"/>
                </a:lnTo>
                <a:cubicBezTo>
                  <a:pt x="793014" y="3109425"/>
                  <a:pt x="743142" y="3168872"/>
                  <a:pt x="728362" y="3241103"/>
                </a:cubicBezTo>
                <a:lnTo>
                  <a:pt x="724418" y="3280223"/>
                </a:lnTo>
                <a:lnTo>
                  <a:pt x="193668" y="3280223"/>
                </a:lnTo>
                <a:lnTo>
                  <a:pt x="189725" y="3241103"/>
                </a:lnTo>
                <a:cubicBezTo>
                  <a:pt x="174944" y="3168872"/>
                  <a:pt x="125072" y="3109425"/>
                  <a:pt x="58698" y="3081351"/>
                </a:cubicBezTo>
                <a:lnTo>
                  <a:pt x="0" y="3069501"/>
                </a:lnTo>
                <a:lnTo>
                  <a:pt x="0" y="216326"/>
                </a:lnTo>
                <a:lnTo>
                  <a:pt x="58698" y="204475"/>
                </a:lnTo>
                <a:cubicBezTo>
                  <a:pt x="138347" y="170787"/>
                  <a:pt x="194233" y="91920"/>
                  <a:pt x="194233" y="0"/>
                </a:cubicBezTo>
                <a:close/>
              </a:path>
            </a:pathLst>
          </a:custGeom>
          <a:solidFill>
            <a:schemeClr val="tx2"/>
          </a:solidFill>
          <a:ln w="6350">
            <a:solidFill>
              <a:srgbClr val="3B55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4610" y="4718050"/>
            <a:ext cx="3247390" cy="229616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744595" y="3031490"/>
            <a:ext cx="6772910" cy="10147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>
                <a:latin typeface="华文隶书" panose="02010800040101010101" charset="-122"/>
                <a:ea typeface="华文隶书" panose="02010800040101010101" charset="-122"/>
              </a:rPr>
              <a:t>总结</a:t>
            </a:r>
          </a:p>
        </p:txBody>
      </p:sp>
    </p:spTree>
  </p:cSld>
  <p:clrMapOvr>
    <a:masterClrMapping/>
  </p:clrMapOvr>
  <p:transition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4565650" y="646430"/>
            <a:ext cx="3863340" cy="755650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zh-CN" sz="3600" b="1">
                <a:latin typeface="微软雅黑" panose="020B0503020204020204" charset="-122"/>
                <a:ea typeface="微软雅黑" panose="020B0503020204020204" charset="-122"/>
              </a:rPr>
              <a:t>《论语》十二章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871470" y="1713865"/>
            <a:ext cx="7251700" cy="68199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 anchor="t">
            <a:spAutoFit/>
          </a:bodyPr>
          <a:lstStyle/>
          <a:p>
            <a:pPr indent="0"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zh-CN"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第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r>
              <a:rPr lang="zh-CN" altLang="zh-CN"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、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4</a:t>
            </a:r>
            <a:r>
              <a:rPr lang="zh-CN" altLang="zh-CN"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、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6</a:t>
            </a:r>
            <a:r>
              <a:rPr lang="zh-CN" altLang="zh-CN"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章 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——</a:t>
            </a:r>
            <a:r>
              <a:rPr lang="zh-CN" altLang="zh-CN"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君子与小人</a:t>
            </a:r>
            <a:endParaRPr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2871470" y="2623185"/>
            <a:ext cx="7251700" cy="68199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 anchor="t">
            <a:spAutoFit/>
          </a:bodyPr>
          <a:lstStyle/>
          <a:p>
            <a:pPr indent="0"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zh-CN"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第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r>
              <a:rPr lang="zh-CN" altLang="zh-CN"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、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7</a:t>
            </a:r>
            <a:r>
              <a:rPr lang="zh-CN" altLang="zh-CN"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、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9</a:t>
            </a:r>
            <a:r>
              <a:rPr lang="zh-CN" altLang="zh-CN"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、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10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章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——</a:t>
            </a:r>
            <a:r>
              <a:rPr lang="zh-CN" altLang="zh-CN"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论“仁”</a:t>
            </a:r>
            <a:endParaRPr lang="zh-CN" altLang="en-US" sz="3200"/>
          </a:p>
        </p:txBody>
      </p:sp>
      <p:sp>
        <p:nvSpPr>
          <p:cNvPr id="5" name="文本框 4"/>
          <p:cNvSpPr txBox="1"/>
          <p:nvPr/>
        </p:nvSpPr>
        <p:spPr>
          <a:xfrm>
            <a:off x="2871470" y="3524885"/>
            <a:ext cx="7251065" cy="68199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 anchor="t">
            <a:spAutoFit/>
          </a:bodyPr>
          <a:lstStyle/>
          <a:p>
            <a:pPr indent="0"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zh-CN"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第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3</a:t>
            </a:r>
            <a:r>
              <a:rPr lang="zh-CN" altLang="zh-CN"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、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8</a:t>
            </a:r>
            <a:r>
              <a:rPr lang="zh-CN" altLang="zh-CN"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章——论“道”的学习</a:t>
            </a:r>
            <a:endParaRPr lang="zh-CN" altLang="en-US" sz="3200"/>
          </a:p>
        </p:txBody>
      </p:sp>
      <p:sp>
        <p:nvSpPr>
          <p:cNvPr id="6" name="文本框 5"/>
          <p:cNvSpPr txBox="1"/>
          <p:nvPr/>
        </p:nvSpPr>
        <p:spPr>
          <a:xfrm>
            <a:off x="2871470" y="4395470"/>
            <a:ext cx="7251065" cy="68199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 anchor="t">
            <a:spAutoFit/>
          </a:bodyPr>
          <a:lstStyle/>
          <a:p>
            <a:pPr indent="0"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zh-CN"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第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5</a:t>
            </a:r>
            <a:r>
              <a:rPr lang="zh-CN" altLang="zh-CN"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、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11</a:t>
            </a:r>
            <a:r>
              <a:rPr lang="zh-CN" altLang="zh-CN"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章——修己与待人</a:t>
            </a:r>
            <a:endParaRPr lang="zh-CN" altLang="en-US" sz="3200"/>
          </a:p>
        </p:txBody>
      </p:sp>
      <p:sp>
        <p:nvSpPr>
          <p:cNvPr id="7" name="文本框 6"/>
          <p:cNvSpPr txBox="1"/>
          <p:nvPr/>
        </p:nvSpPr>
        <p:spPr>
          <a:xfrm>
            <a:off x="2870835" y="5212080"/>
            <a:ext cx="7251700" cy="68199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none" rtlCol="0" anchor="t">
            <a:spAutoFit/>
          </a:bodyPr>
          <a:lstStyle/>
          <a:p>
            <a:pPr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zh-CN"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第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12</a:t>
            </a:r>
            <a:r>
              <a:rPr lang="zh-CN" altLang="zh-CN"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章——学习《诗》《礼》的重要性</a:t>
            </a:r>
            <a:endParaRPr lang="zh-CN" altLang="en-US" sz="3200"/>
          </a:p>
        </p:txBody>
      </p:sp>
    </p:spTree>
  </p:cSld>
  <p:clrMapOvr>
    <a:masterClrMapping/>
  </p:clrMapOvr>
  <p:transition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4624070" y="1158875"/>
            <a:ext cx="6604000" cy="461581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355600" algn="just">
              <a:lnSpc>
                <a:spcPct val="150000"/>
              </a:lnSpc>
            </a:pPr>
            <a:r>
              <a:rPr lang="zh-CN" altLang="zh-CN" sz="2800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“后世文学，根源皆在古书。同一熟诵，诵后世书，固不如诵古书之有益。而欲精研文学，则数十百篇熟诵之文字，固亦决不能无也。</a:t>
            </a:r>
            <a:r>
              <a:rPr lang="en-US" altLang="zh-CN" sz="2800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.……</a:t>
            </a:r>
            <a:r>
              <a:rPr lang="zh-CN" altLang="zh-CN" sz="2800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诸子之文，可谓</a:t>
            </a:r>
            <a:r>
              <a:rPr lang="en-US" altLang="zh-CN" sz="2800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‘</a:t>
            </a:r>
            <a:r>
              <a:rPr lang="zh-CN" altLang="zh-CN" sz="2800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个性</a:t>
            </a:r>
            <a:r>
              <a:rPr lang="en-US" altLang="zh-CN" sz="2800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’</a:t>
            </a:r>
            <a:r>
              <a:rPr lang="zh-CN" altLang="zh-CN" sz="2800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最显著者，欲治文学者，诚不可不加之意也。</a:t>
            </a:r>
            <a:r>
              <a:rPr lang="en-US" altLang="zh-CN" sz="2800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endParaRPr lang="zh-CN" altLang="zh-CN" sz="2800" kern="10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indent="355600" algn="r">
              <a:lnSpc>
                <a:spcPct val="150000"/>
              </a:lnSpc>
            </a:pPr>
            <a:r>
              <a:rPr lang="zh-CN" altLang="zh-CN" sz="2800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——吕思勉</a:t>
            </a: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804" y="1254269"/>
            <a:ext cx="4445000" cy="4445000"/>
          </a:xfrm>
          <a:prstGeom prst="rect">
            <a:avLst/>
          </a:prstGeom>
        </p:spPr>
      </p:pic>
      <p:sp>
        <p:nvSpPr>
          <p:cNvPr id="7" name="文本框 4"/>
          <p:cNvSpPr txBox="1"/>
          <p:nvPr>
            <p:custDataLst>
              <p:tags r:id="rId3"/>
            </p:custDataLst>
          </p:nvPr>
        </p:nvSpPr>
        <p:spPr>
          <a:xfrm>
            <a:off x="1083191" y="284543"/>
            <a:ext cx="2058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>
                <a:latin typeface="隶书" panose="02010509060101010101" pitchFamily="49" charset="-122"/>
                <a:ea typeface="隶书" panose="02010509060101010101" pitchFamily="49" charset="-122"/>
              </a:rPr>
              <a:t>课堂总结</a:t>
            </a:r>
          </a:p>
        </p:txBody>
      </p:sp>
      <p:pic>
        <p:nvPicPr>
          <p:cNvPr id="8" name="New picture"/>
          <p:cNvPicPr/>
          <p:nvPr>
            <p:custDataLst>
              <p:tags r:id="rId4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404600" y="115189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 txBox="1"/>
          <p:nvPr>
            <p:custDataLst>
              <p:tags r:id="rId1"/>
            </p:custDataLst>
          </p:nvPr>
        </p:nvSpPr>
        <p:spPr>
          <a:xfrm>
            <a:off x="1980565" y="1356646"/>
            <a:ext cx="10662557" cy="354195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457200">
              <a:lnSpc>
                <a:spcPct val="150000"/>
              </a:lnSpc>
              <a:buNone/>
            </a:pP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48" name="图片 1047" descr="图片包含 黑色, 深色, 就坐&#10;&#10;描述已自动生成"/>
          <p:cNvPicPr>
            <a:picLocks noChangeAspect="1"/>
          </p:cNvPicPr>
          <p:nvPr/>
        </p:nvPicPr>
        <p:blipFill>
          <a:blip r:embed="rId4">
            <a:alphaModFix amt="20000"/>
            <a:biLevel thresh="5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2492" y="1415723"/>
            <a:ext cx="4114025" cy="4246261"/>
          </a:xfrm>
          <a:prstGeom prst="rect">
            <a:avLst/>
          </a:prstGeom>
          <a:ln>
            <a:solidFill>
              <a:schemeClr val="accent4">
                <a:lumMod val="20000"/>
                <a:lumOff val="80000"/>
              </a:schemeClr>
            </a:solidFill>
          </a:ln>
        </p:spPr>
      </p:pic>
      <p:sp>
        <p:nvSpPr>
          <p:cNvPr id="63" name="任意多边形: 形状 62"/>
          <p:cNvSpPr/>
          <p:nvPr/>
        </p:nvSpPr>
        <p:spPr>
          <a:xfrm rot="16200000">
            <a:off x="6077585" y="-316865"/>
            <a:ext cx="2108835" cy="7712075"/>
          </a:xfrm>
          <a:custGeom>
            <a:avLst/>
            <a:gdLst>
              <a:gd name="connsiteX0" fmla="*/ 320326 w 1496080"/>
              <a:gd name="connsiteY0" fmla="*/ 0 h 5143274"/>
              <a:gd name="connsiteX1" fmla="*/ 1193765 w 1496080"/>
              <a:gd name="connsiteY1" fmla="*/ 0 h 5143274"/>
              <a:gd name="connsiteX2" fmla="*/ 1417287 w 1496080"/>
              <a:gd name="connsiteY2" fmla="*/ 337217 h 5143274"/>
              <a:gd name="connsiteX3" fmla="*/ 1496080 w 1496080"/>
              <a:gd name="connsiteY3" fmla="*/ 353125 h 5143274"/>
              <a:gd name="connsiteX4" fmla="*/ 1496080 w 1496080"/>
              <a:gd name="connsiteY4" fmla="*/ 4799392 h 5143274"/>
              <a:gd name="connsiteX5" fmla="*/ 1417287 w 1496080"/>
              <a:gd name="connsiteY5" fmla="*/ 4815298 h 5143274"/>
              <a:gd name="connsiteX6" fmla="*/ 1201202 w 1496080"/>
              <a:gd name="connsiteY6" fmla="*/ 5078758 h 5143274"/>
              <a:gd name="connsiteX7" fmla="*/ 1194697 w 1496080"/>
              <a:gd name="connsiteY7" fmla="*/ 5143274 h 5143274"/>
              <a:gd name="connsiteX8" fmla="*/ 319394 w 1496080"/>
              <a:gd name="connsiteY8" fmla="*/ 5143274 h 5143274"/>
              <a:gd name="connsiteX9" fmla="*/ 312891 w 1496080"/>
              <a:gd name="connsiteY9" fmla="*/ 5078758 h 5143274"/>
              <a:gd name="connsiteX10" fmla="*/ 96804 w 1496080"/>
              <a:gd name="connsiteY10" fmla="*/ 4815298 h 5143274"/>
              <a:gd name="connsiteX11" fmla="*/ 0 w 1496080"/>
              <a:gd name="connsiteY11" fmla="*/ 4795755 h 5143274"/>
              <a:gd name="connsiteX12" fmla="*/ 0 w 1496080"/>
              <a:gd name="connsiteY12" fmla="*/ 356761 h 5143274"/>
              <a:gd name="connsiteX13" fmla="*/ 96804 w 1496080"/>
              <a:gd name="connsiteY13" fmla="*/ 337217 h 5143274"/>
              <a:gd name="connsiteX14" fmla="*/ 320326 w 1496080"/>
              <a:gd name="connsiteY14" fmla="*/ 0 h 5143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496080" h="5143274">
                <a:moveTo>
                  <a:pt x="320326" y="0"/>
                </a:moveTo>
                <a:lnTo>
                  <a:pt x="1193765" y="0"/>
                </a:lnTo>
                <a:cubicBezTo>
                  <a:pt x="1193765" y="151593"/>
                  <a:pt x="1285933" y="281659"/>
                  <a:pt x="1417287" y="337217"/>
                </a:cubicBezTo>
                <a:lnTo>
                  <a:pt x="1496080" y="353125"/>
                </a:lnTo>
                <a:lnTo>
                  <a:pt x="1496080" y="4799392"/>
                </a:lnTo>
                <a:lnTo>
                  <a:pt x="1417287" y="4815298"/>
                </a:lnTo>
                <a:cubicBezTo>
                  <a:pt x="1307824" y="4861597"/>
                  <a:pt x="1225576" y="4959636"/>
                  <a:pt x="1201202" y="5078758"/>
                </a:cubicBezTo>
                <a:lnTo>
                  <a:pt x="1194697" y="5143274"/>
                </a:lnTo>
                <a:lnTo>
                  <a:pt x="319394" y="5143274"/>
                </a:lnTo>
                <a:lnTo>
                  <a:pt x="312891" y="5078758"/>
                </a:lnTo>
                <a:cubicBezTo>
                  <a:pt x="288515" y="4959636"/>
                  <a:pt x="206267" y="4861597"/>
                  <a:pt x="96804" y="4815298"/>
                </a:cubicBezTo>
                <a:lnTo>
                  <a:pt x="0" y="4795755"/>
                </a:lnTo>
                <a:lnTo>
                  <a:pt x="0" y="356761"/>
                </a:lnTo>
                <a:lnTo>
                  <a:pt x="96804" y="337217"/>
                </a:lnTo>
                <a:cubicBezTo>
                  <a:pt x="228160" y="281659"/>
                  <a:pt x="320326" y="151593"/>
                  <a:pt x="320326" y="0"/>
                </a:cubicBezTo>
                <a:close/>
              </a:path>
            </a:pathLst>
          </a:custGeom>
          <a:noFill/>
          <a:ln w="6350">
            <a:solidFill>
              <a:srgbClr val="3B55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任意多边形: 形状 43"/>
          <p:cNvSpPr/>
          <p:nvPr/>
        </p:nvSpPr>
        <p:spPr>
          <a:xfrm rot="16200000">
            <a:off x="6209665" y="-162560"/>
            <a:ext cx="1807845" cy="7402830"/>
          </a:xfrm>
          <a:custGeom>
            <a:avLst/>
            <a:gdLst>
              <a:gd name="connsiteX0" fmla="*/ 194233 w 907165"/>
              <a:gd name="connsiteY0" fmla="*/ 0 h 3280223"/>
              <a:gd name="connsiteX1" fmla="*/ 723853 w 907165"/>
              <a:gd name="connsiteY1" fmla="*/ 0 h 3280223"/>
              <a:gd name="connsiteX2" fmla="*/ 859388 w 907165"/>
              <a:gd name="connsiteY2" fmla="*/ 204475 h 3280223"/>
              <a:gd name="connsiteX3" fmla="*/ 907165 w 907165"/>
              <a:gd name="connsiteY3" fmla="*/ 214121 h 3280223"/>
              <a:gd name="connsiteX4" fmla="*/ 907165 w 907165"/>
              <a:gd name="connsiteY4" fmla="*/ 3071706 h 3280223"/>
              <a:gd name="connsiteX5" fmla="*/ 859388 w 907165"/>
              <a:gd name="connsiteY5" fmla="*/ 3081351 h 3280223"/>
              <a:gd name="connsiteX6" fmla="*/ 728362 w 907165"/>
              <a:gd name="connsiteY6" fmla="*/ 3241103 h 3280223"/>
              <a:gd name="connsiteX7" fmla="*/ 724418 w 907165"/>
              <a:gd name="connsiteY7" fmla="*/ 3280223 h 3280223"/>
              <a:gd name="connsiteX8" fmla="*/ 193668 w 907165"/>
              <a:gd name="connsiteY8" fmla="*/ 3280223 h 3280223"/>
              <a:gd name="connsiteX9" fmla="*/ 189725 w 907165"/>
              <a:gd name="connsiteY9" fmla="*/ 3241103 h 3280223"/>
              <a:gd name="connsiteX10" fmla="*/ 58698 w 907165"/>
              <a:gd name="connsiteY10" fmla="*/ 3081351 h 3280223"/>
              <a:gd name="connsiteX11" fmla="*/ 0 w 907165"/>
              <a:gd name="connsiteY11" fmla="*/ 3069501 h 3280223"/>
              <a:gd name="connsiteX12" fmla="*/ 0 w 907165"/>
              <a:gd name="connsiteY12" fmla="*/ 216326 h 3280223"/>
              <a:gd name="connsiteX13" fmla="*/ 58698 w 907165"/>
              <a:gd name="connsiteY13" fmla="*/ 204475 h 3280223"/>
              <a:gd name="connsiteX14" fmla="*/ 194233 w 907165"/>
              <a:gd name="connsiteY14" fmla="*/ 0 h 3280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07164" h="3280223">
                <a:moveTo>
                  <a:pt x="194233" y="0"/>
                </a:moveTo>
                <a:lnTo>
                  <a:pt x="723853" y="0"/>
                </a:lnTo>
                <a:cubicBezTo>
                  <a:pt x="723853" y="91920"/>
                  <a:pt x="779740" y="170787"/>
                  <a:pt x="859388" y="204475"/>
                </a:cubicBezTo>
                <a:lnTo>
                  <a:pt x="907165" y="214121"/>
                </a:lnTo>
                <a:lnTo>
                  <a:pt x="907165" y="3071706"/>
                </a:lnTo>
                <a:lnTo>
                  <a:pt x="859388" y="3081351"/>
                </a:lnTo>
                <a:cubicBezTo>
                  <a:pt x="793014" y="3109425"/>
                  <a:pt x="743142" y="3168872"/>
                  <a:pt x="728362" y="3241103"/>
                </a:cubicBezTo>
                <a:lnTo>
                  <a:pt x="724418" y="3280223"/>
                </a:lnTo>
                <a:lnTo>
                  <a:pt x="193668" y="3280223"/>
                </a:lnTo>
                <a:lnTo>
                  <a:pt x="189725" y="3241103"/>
                </a:lnTo>
                <a:cubicBezTo>
                  <a:pt x="174944" y="3168872"/>
                  <a:pt x="125072" y="3109425"/>
                  <a:pt x="58698" y="3081351"/>
                </a:cubicBezTo>
                <a:lnTo>
                  <a:pt x="0" y="3069501"/>
                </a:lnTo>
                <a:lnTo>
                  <a:pt x="0" y="216326"/>
                </a:lnTo>
                <a:lnTo>
                  <a:pt x="58698" y="204475"/>
                </a:lnTo>
                <a:cubicBezTo>
                  <a:pt x="138347" y="170787"/>
                  <a:pt x="194233" y="91920"/>
                  <a:pt x="194233" y="0"/>
                </a:cubicBezTo>
                <a:close/>
              </a:path>
            </a:pathLst>
          </a:custGeom>
          <a:solidFill>
            <a:schemeClr val="tx2"/>
          </a:solidFill>
          <a:ln w="6350">
            <a:solidFill>
              <a:srgbClr val="3B55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4610" y="4718050"/>
            <a:ext cx="3247390" cy="229616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744595" y="3031490"/>
            <a:ext cx="6772910" cy="10147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>
                <a:latin typeface="华文隶书" panose="02010800040101010101" charset="-122"/>
                <a:ea typeface="华文隶书" panose="02010800040101010101" charset="-122"/>
              </a:rPr>
              <a:t>谢谢大家！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2990215" y="2971165"/>
            <a:ext cx="112039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sz="2800" b="1"/>
              <a:t>孔子一生大体可分为五个阶段：</a:t>
            </a:r>
          </a:p>
        </p:txBody>
      </p:sp>
      <p:sp>
        <p:nvSpPr>
          <p:cNvPr id="5" name="Rectangle 3"/>
          <p:cNvSpPr txBox="1">
            <a:spLocks noChangeArrowheads="1"/>
          </p:cNvSpPr>
          <p:nvPr>
            <p:custDataLst>
              <p:tags r:id="rId2"/>
            </p:custDataLst>
          </p:nvPr>
        </p:nvSpPr>
        <p:spPr>
          <a:xfrm>
            <a:off x="2752090" y="3633470"/>
            <a:ext cx="9383395" cy="2955925"/>
          </a:xfrm>
          <a:prstGeom prst="rect">
            <a:avLst/>
          </a:prstGeom>
        </p:spPr>
        <p:txBody>
          <a:bodyPr lIns="91440" tIns="45720" rIns="91440" bIns="4572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b="1" kern="0">
                <a:effectLst>
                  <a:outerShdw blurRad="38100" dist="38100" dir="2700000" algn="tl">
                    <a:srgbClr val="C0C0C0"/>
                  </a:outerShdw>
                </a:effectLst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（</a:t>
            </a:r>
            <a:r>
              <a:rPr lang="en-US" altLang="zh-CN" b="1" kern="0">
                <a:effectLst>
                  <a:outerShdw blurRad="38100" dist="38100" dir="2700000" algn="tl">
                    <a:srgbClr val="C0C0C0"/>
                  </a:outerShdw>
                </a:effectLst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1</a:t>
            </a:r>
            <a:r>
              <a:rPr lang="zh-CN" altLang="en-US" b="1" kern="0">
                <a:effectLst>
                  <a:outerShdw blurRad="38100" dist="38100" dir="2700000" algn="tl">
                    <a:srgbClr val="C0C0C0"/>
                  </a:outerShdw>
                </a:effectLst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）</a:t>
            </a:r>
            <a:r>
              <a:rPr lang="en-US" altLang="zh-CN" b="1" kern="0">
                <a:effectLst>
                  <a:outerShdw blurRad="38100" dist="38100" dir="2700000" algn="tl">
                    <a:srgbClr val="C0C0C0"/>
                  </a:outerShdw>
                </a:effectLst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30</a:t>
            </a:r>
            <a:r>
              <a:rPr lang="zh-CN" altLang="en-US" b="1" kern="0">
                <a:effectLst>
                  <a:outerShdw blurRad="38100" dist="38100" dir="2700000" algn="tl">
                    <a:srgbClr val="C0C0C0"/>
                  </a:outerShdw>
                </a:effectLst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岁前，位卑而能“鄙事”，有志于学。</a:t>
            </a:r>
          </a:p>
          <a:p>
            <a:pPr marL="0" indent="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b="1" kern="0">
                <a:effectLst>
                  <a:outerShdw blurRad="38100" dist="38100" dir="2700000" algn="tl">
                    <a:srgbClr val="C0C0C0"/>
                  </a:outerShdw>
                </a:effectLst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（</a:t>
            </a:r>
            <a:r>
              <a:rPr lang="en-US" altLang="zh-CN" b="1" kern="0">
                <a:effectLst>
                  <a:outerShdw blurRad="38100" dist="38100" dir="2700000" algn="tl">
                    <a:srgbClr val="C0C0C0"/>
                  </a:outerShdw>
                </a:effectLst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2</a:t>
            </a:r>
            <a:r>
              <a:rPr lang="zh-CN" altLang="en-US" b="1" kern="0">
                <a:effectLst>
                  <a:outerShdw blurRad="38100" dist="38100" dir="2700000" algn="tl">
                    <a:srgbClr val="C0C0C0"/>
                  </a:outerShdw>
                </a:effectLst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）</a:t>
            </a:r>
            <a:r>
              <a:rPr lang="en-US" altLang="zh-CN" b="1" kern="0">
                <a:effectLst>
                  <a:outerShdw blurRad="38100" dist="38100" dir="2700000" algn="tl">
                    <a:srgbClr val="C0C0C0"/>
                  </a:outerShdw>
                </a:effectLst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30—50</a:t>
            </a:r>
            <a:r>
              <a:rPr lang="zh-CN" altLang="en-US" b="1" kern="0">
                <a:effectLst>
                  <a:outerShdw blurRad="38100" dist="38100" dir="2700000" algn="tl">
                    <a:srgbClr val="C0C0C0"/>
                  </a:outerShdw>
                </a:effectLst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岁，欲仕不能。</a:t>
            </a:r>
          </a:p>
          <a:p>
            <a:pPr marL="0" indent="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b="1" kern="0">
                <a:effectLst>
                  <a:outerShdw blurRad="38100" dist="38100" dir="2700000" algn="tl">
                    <a:srgbClr val="C0C0C0"/>
                  </a:outerShdw>
                </a:effectLst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（</a:t>
            </a:r>
            <a:r>
              <a:rPr lang="en-US" altLang="zh-CN" b="1" kern="0">
                <a:effectLst>
                  <a:outerShdw blurRad="38100" dist="38100" dir="2700000" algn="tl">
                    <a:srgbClr val="C0C0C0"/>
                  </a:outerShdw>
                </a:effectLst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3</a:t>
            </a:r>
            <a:r>
              <a:rPr lang="zh-CN" altLang="en-US" b="1" kern="0">
                <a:effectLst>
                  <a:outerShdw blurRad="38100" dist="38100" dir="2700000" algn="tl">
                    <a:srgbClr val="C0C0C0"/>
                  </a:outerShdw>
                </a:effectLst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）</a:t>
            </a:r>
            <a:r>
              <a:rPr lang="en-US" altLang="zh-CN" b="1" kern="0">
                <a:effectLst>
                  <a:outerShdw blurRad="38100" dist="38100" dir="2700000" algn="tl">
                    <a:srgbClr val="C0C0C0"/>
                  </a:outerShdw>
                </a:effectLst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50—55</a:t>
            </a:r>
            <a:r>
              <a:rPr lang="zh-CN" altLang="en-US" b="1" kern="0">
                <a:effectLst>
                  <a:outerShdw blurRad="38100" dist="38100" dir="2700000" algn="tl">
                    <a:srgbClr val="C0C0C0"/>
                  </a:outerShdw>
                </a:effectLst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岁，在鲁从政。</a:t>
            </a:r>
          </a:p>
          <a:p>
            <a:pPr marL="0" indent="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b="1" kern="0">
                <a:effectLst>
                  <a:outerShdw blurRad="38100" dist="38100" dir="2700000" algn="tl">
                    <a:srgbClr val="C0C0C0"/>
                  </a:outerShdw>
                </a:effectLst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（</a:t>
            </a:r>
            <a:r>
              <a:rPr lang="en-US" altLang="zh-CN" b="1" kern="0">
                <a:effectLst>
                  <a:outerShdw blurRad="38100" dist="38100" dir="2700000" algn="tl">
                    <a:srgbClr val="C0C0C0"/>
                  </a:outerShdw>
                </a:effectLst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4</a:t>
            </a:r>
            <a:r>
              <a:rPr lang="zh-CN" altLang="en-US" b="1" kern="0">
                <a:effectLst>
                  <a:outerShdw blurRad="38100" dist="38100" dir="2700000" algn="tl">
                    <a:srgbClr val="C0C0C0"/>
                  </a:outerShdw>
                </a:effectLst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）</a:t>
            </a:r>
            <a:r>
              <a:rPr lang="en-US" altLang="zh-CN" b="1" kern="0">
                <a:effectLst>
                  <a:outerShdw blurRad="38100" dist="38100" dir="2700000" algn="tl">
                    <a:srgbClr val="C0C0C0"/>
                  </a:outerShdw>
                </a:effectLst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55—68</a:t>
            </a:r>
            <a:r>
              <a:rPr lang="zh-CN" altLang="en-US" b="1" kern="0">
                <a:effectLst>
                  <a:outerShdw blurRad="38100" dist="38100" dir="2700000" algn="tl">
                    <a:srgbClr val="C0C0C0"/>
                  </a:outerShdw>
                </a:effectLst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岁，周游列国，历尽艰辛。</a:t>
            </a:r>
          </a:p>
          <a:p>
            <a:pPr marL="0" indent="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b="1" kern="0">
                <a:effectLst>
                  <a:outerShdw blurRad="38100" dist="38100" dir="2700000" algn="tl">
                    <a:srgbClr val="C0C0C0"/>
                  </a:outerShdw>
                </a:effectLst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（</a:t>
            </a:r>
            <a:r>
              <a:rPr lang="en-US" altLang="zh-CN" b="1" kern="0">
                <a:effectLst>
                  <a:outerShdw blurRad="38100" dist="38100" dir="2700000" algn="tl">
                    <a:srgbClr val="C0C0C0"/>
                  </a:outerShdw>
                </a:effectLst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5</a:t>
            </a:r>
            <a:r>
              <a:rPr lang="zh-CN" altLang="en-US" b="1" kern="0">
                <a:effectLst>
                  <a:outerShdw blurRad="38100" dist="38100" dir="2700000" algn="tl">
                    <a:srgbClr val="C0C0C0"/>
                  </a:outerShdw>
                </a:effectLst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）</a:t>
            </a:r>
            <a:r>
              <a:rPr lang="en-US" altLang="zh-CN" b="1" kern="0">
                <a:effectLst>
                  <a:outerShdw blurRad="38100" dist="38100" dir="2700000" algn="tl">
                    <a:srgbClr val="C0C0C0"/>
                  </a:outerShdw>
                </a:effectLst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68—73</a:t>
            </a:r>
            <a:r>
              <a:rPr lang="zh-CN" altLang="en-US" b="1" kern="0">
                <a:effectLst>
                  <a:outerShdw blurRad="38100" dist="38100" dir="2700000" algn="tl">
                    <a:srgbClr val="C0C0C0"/>
                  </a:outerShdw>
                </a:effectLst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岁，安居鲁国，办教育，理六经。</a:t>
            </a:r>
            <a:endParaRPr lang="zh-CN" altLang="en-US" kern="0">
              <a:effectLst>
                <a:outerShdw blurRad="38100" dist="38100" dir="2700000" algn="tl">
                  <a:srgbClr val="C0C0C0"/>
                </a:outerShdw>
              </a:effectLst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</p:txBody>
      </p:sp>
      <p:sp>
        <p:nvSpPr>
          <p:cNvPr id="6" name="文本框 4"/>
          <p:cNvSpPr txBox="1"/>
          <p:nvPr>
            <p:custDataLst>
              <p:tags r:id="rId3"/>
            </p:custDataLst>
          </p:nvPr>
        </p:nvSpPr>
        <p:spPr>
          <a:xfrm>
            <a:off x="1083191" y="284543"/>
            <a:ext cx="2058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>
                <a:latin typeface="隶书" panose="02010509060101010101" pitchFamily="49" charset="-122"/>
                <a:ea typeface="隶书" panose="02010509060101010101" pitchFamily="49" charset="-122"/>
              </a:rPr>
              <a:t>作者简介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59" t="7858" r="13671" b="22035"/>
          <a:stretch>
            <a:fillRect/>
          </a:stretch>
        </p:blipFill>
        <p:spPr>
          <a:xfrm>
            <a:off x="557558" y="742673"/>
            <a:ext cx="2273862" cy="280252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Rectangle 2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536603" y="547361"/>
            <a:ext cx="8640762" cy="23069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华文行楷" panose="02010800040101010101" charset="-122"/>
                <a:ea typeface="华文行楷" panose="02010800040101010101" charset="-122"/>
              </a:rPr>
              <a:t>孔子，</a:t>
            </a:r>
          </a:p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是一个</a:t>
            </a:r>
            <a:r>
              <a:rPr lang="zh-CN" altLang="en-US" sz="360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志在报国又无人重用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36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闲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人，</a:t>
            </a:r>
          </a:p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又是一个</a:t>
            </a:r>
            <a:r>
              <a:rPr lang="zh-CN" altLang="en-US" sz="360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周游列国、苦寻门路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36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忙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人，</a:t>
            </a:r>
          </a:p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更是一个</a:t>
            </a:r>
            <a:r>
              <a:rPr lang="zh-CN" altLang="en-US" sz="360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到处碰壁、从不回头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36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强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人。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4"/>
          <p:cNvSpPr txBox="1"/>
          <p:nvPr>
            <p:custDataLst>
              <p:tags r:id="rId1"/>
            </p:custDataLst>
          </p:nvPr>
        </p:nvSpPr>
        <p:spPr>
          <a:xfrm>
            <a:off x="1083191" y="284543"/>
            <a:ext cx="2058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>
                <a:latin typeface="隶书" panose="02010509060101010101" pitchFamily="49" charset="-122"/>
                <a:ea typeface="隶书" panose="02010509060101010101" pitchFamily="49" charset="-122"/>
              </a:rPr>
              <a:t>作品简介</a:t>
            </a: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3461385" y="361315"/>
            <a:ext cx="8575040" cy="6368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fontAlgn="auto">
              <a:lnSpc>
                <a:spcPct val="170000"/>
              </a:lnSpc>
            </a:pPr>
            <a:r>
              <a:rPr sz="2400" b="1"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  <a:sym typeface="+mn-ea"/>
              </a:rPr>
              <a:t>《论语》是儒家经典之一，是一部以记言为主的语录体散文集</a:t>
            </a:r>
            <a:r>
              <a:rPr lang="zh-CN" sz="2400" b="1"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  <a:sym typeface="+mn-ea"/>
              </a:rPr>
              <a:t>（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  <a:sym typeface="+mn-ea"/>
              </a:rPr>
              <a:t>语录体：偏重于言语的记录，不重文采，不讲求篇章结构，</a:t>
            </a:r>
            <a:r>
              <a:rPr lang="zh-CN" altLang="en-US" sz="24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  <a:sym typeface="+mn-ea"/>
              </a:rPr>
              <a:t>不讲求篇与篇之间或者段与段之间在内容上的必然联系的散文体式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  <a:sym typeface="+mn-ea"/>
              </a:rPr>
              <a:t>。）</a:t>
            </a:r>
            <a:r>
              <a:rPr sz="2400" b="1"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  <a:sym typeface="+mn-ea"/>
              </a:rPr>
              <a:t>，主要以语录和对话文体的形式记录了孔子及其弟子的言行，内容涉及政治、教育、文学、哲学以及立身处世的道理等多方面。</a:t>
            </a:r>
          </a:p>
          <a:p>
            <a:pPr indent="0" fontAlgn="auto">
              <a:lnSpc>
                <a:spcPct val="170000"/>
              </a:lnSpc>
            </a:pPr>
            <a:r>
              <a:rPr sz="2400" b="1"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  <a:sym typeface="+mn-ea"/>
              </a:rPr>
              <a:t>现存《论语》20篇，492章，其中记录孔子与弟子及时人谈论之语约444章，记孔门弟子相互谈论之语48章。</a:t>
            </a:r>
          </a:p>
          <a:p>
            <a:pPr indent="0" fontAlgn="auto">
              <a:lnSpc>
                <a:spcPct val="170000"/>
              </a:lnSpc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南宋大儒朱熹把《论语》和《大学》、《孟子》、《中庸》合编为“四书”。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35" r="28501"/>
          <a:stretch>
            <a:fillRect/>
          </a:stretch>
        </p:blipFill>
        <p:spPr>
          <a:xfrm>
            <a:off x="385445" y="1154430"/>
            <a:ext cx="2947670" cy="334772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 txBox="1"/>
          <p:nvPr>
            <p:custDataLst>
              <p:tags r:id="rId1"/>
            </p:custDataLst>
          </p:nvPr>
        </p:nvSpPr>
        <p:spPr>
          <a:xfrm>
            <a:off x="1980565" y="1356646"/>
            <a:ext cx="10662557" cy="354195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457200">
              <a:lnSpc>
                <a:spcPct val="150000"/>
              </a:lnSpc>
              <a:buNone/>
            </a:pP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48" name="图片 1047" descr="图片包含 黑色, 深色, 就坐&#10;&#10;描述已自动生成"/>
          <p:cNvPicPr>
            <a:picLocks noChangeAspect="1"/>
          </p:cNvPicPr>
          <p:nvPr/>
        </p:nvPicPr>
        <p:blipFill>
          <a:blip r:embed="rId4">
            <a:alphaModFix amt="20000"/>
            <a:biLevel thresh="5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2492" y="1415723"/>
            <a:ext cx="4114025" cy="4246261"/>
          </a:xfrm>
          <a:prstGeom prst="rect">
            <a:avLst/>
          </a:prstGeom>
          <a:ln>
            <a:solidFill>
              <a:schemeClr val="accent4">
                <a:lumMod val="20000"/>
                <a:lumOff val="80000"/>
              </a:schemeClr>
            </a:solidFill>
          </a:ln>
        </p:spPr>
      </p:pic>
      <p:sp>
        <p:nvSpPr>
          <p:cNvPr id="63" name="任意多边形: 形状 62"/>
          <p:cNvSpPr/>
          <p:nvPr/>
        </p:nvSpPr>
        <p:spPr>
          <a:xfrm rot="16200000">
            <a:off x="5735320" y="288290"/>
            <a:ext cx="2108835" cy="6500495"/>
          </a:xfrm>
          <a:custGeom>
            <a:avLst/>
            <a:gdLst>
              <a:gd name="connsiteX0" fmla="*/ 320326 w 1496080"/>
              <a:gd name="connsiteY0" fmla="*/ 0 h 5143274"/>
              <a:gd name="connsiteX1" fmla="*/ 1193765 w 1496080"/>
              <a:gd name="connsiteY1" fmla="*/ 0 h 5143274"/>
              <a:gd name="connsiteX2" fmla="*/ 1417287 w 1496080"/>
              <a:gd name="connsiteY2" fmla="*/ 337217 h 5143274"/>
              <a:gd name="connsiteX3" fmla="*/ 1496080 w 1496080"/>
              <a:gd name="connsiteY3" fmla="*/ 353125 h 5143274"/>
              <a:gd name="connsiteX4" fmla="*/ 1496080 w 1496080"/>
              <a:gd name="connsiteY4" fmla="*/ 4799392 h 5143274"/>
              <a:gd name="connsiteX5" fmla="*/ 1417287 w 1496080"/>
              <a:gd name="connsiteY5" fmla="*/ 4815298 h 5143274"/>
              <a:gd name="connsiteX6" fmla="*/ 1201202 w 1496080"/>
              <a:gd name="connsiteY6" fmla="*/ 5078758 h 5143274"/>
              <a:gd name="connsiteX7" fmla="*/ 1194697 w 1496080"/>
              <a:gd name="connsiteY7" fmla="*/ 5143274 h 5143274"/>
              <a:gd name="connsiteX8" fmla="*/ 319394 w 1496080"/>
              <a:gd name="connsiteY8" fmla="*/ 5143274 h 5143274"/>
              <a:gd name="connsiteX9" fmla="*/ 312891 w 1496080"/>
              <a:gd name="connsiteY9" fmla="*/ 5078758 h 5143274"/>
              <a:gd name="connsiteX10" fmla="*/ 96804 w 1496080"/>
              <a:gd name="connsiteY10" fmla="*/ 4815298 h 5143274"/>
              <a:gd name="connsiteX11" fmla="*/ 0 w 1496080"/>
              <a:gd name="connsiteY11" fmla="*/ 4795755 h 5143274"/>
              <a:gd name="connsiteX12" fmla="*/ 0 w 1496080"/>
              <a:gd name="connsiteY12" fmla="*/ 356761 h 5143274"/>
              <a:gd name="connsiteX13" fmla="*/ 96804 w 1496080"/>
              <a:gd name="connsiteY13" fmla="*/ 337217 h 5143274"/>
              <a:gd name="connsiteX14" fmla="*/ 320326 w 1496080"/>
              <a:gd name="connsiteY14" fmla="*/ 0 h 5143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496080" h="5143274">
                <a:moveTo>
                  <a:pt x="320326" y="0"/>
                </a:moveTo>
                <a:lnTo>
                  <a:pt x="1193765" y="0"/>
                </a:lnTo>
                <a:cubicBezTo>
                  <a:pt x="1193765" y="151593"/>
                  <a:pt x="1285933" y="281659"/>
                  <a:pt x="1417287" y="337217"/>
                </a:cubicBezTo>
                <a:lnTo>
                  <a:pt x="1496080" y="353125"/>
                </a:lnTo>
                <a:lnTo>
                  <a:pt x="1496080" y="4799392"/>
                </a:lnTo>
                <a:lnTo>
                  <a:pt x="1417287" y="4815298"/>
                </a:lnTo>
                <a:cubicBezTo>
                  <a:pt x="1307824" y="4861597"/>
                  <a:pt x="1225576" y="4959636"/>
                  <a:pt x="1201202" y="5078758"/>
                </a:cubicBezTo>
                <a:lnTo>
                  <a:pt x="1194697" y="5143274"/>
                </a:lnTo>
                <a:lnTo>
                  <a:pt x="319394" y="5143274"/>
                </a:lnTo>
                <a:lnTo>
                  <a:pt x="312891" y="5078758"/>
                </a:lnTo>
                <a:cubicBezTo>
                  <a:pt x="288515" y="4959636"/>
                  <a:pt x="206267" y="4861597"/>
                  <a:pt x="96804" y="4815298"/>
                </a:cubicBezTo>
                <a:lnTo>
                  <a:pt x="0" y="4795755"/>
                </a:lnTo>
                <a:lnTo>
                  <a:pt x="0" y="356761"/>
                </a:lnTo>
                <a:lnTo>
                  <a:pt x="96804" y="337217"/>
                </a:lnTo>
                <a:cubicBezTo>
                  <a:pt x="228160" y="281659"/>
                  <a:pt x="320326" y="151593"/>
                  <a:pt x="320326" y="0"/>
                </a:cubicBezTo>
                <a:close/>
              </a:path>
            </a:pathLst>
          </a:custGeom>
          <a:noFill/>
          <a:ln w="6350">
            <a:solidFill>
              <a:srgbClr val="3B55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任意多边形: 形状 43"/>
          <p:cNvSpPr/>
          <p:nvPr/>
        </p:nvSpPr>
        <p:spPr>
          <a:xfrm rot="16200000">
            <a:off x="5877998" y="437904"/>
            <a:ext cx="1807601" cy="6200625"/>
          </a:xfrm>
          <a:custGeom>
            <a:avLst/>
            <a:gdLst>
              <a:gd name="connsiteX0" fmla="*/ 194233 w 907165"/>
              <a:gd name="connsiteY0" fmla="*/ 0 h 3280223"/>
              <a:gd name="connsiteX1" fmla="*/ 723853 w 907165"/>
              <a:gd name="connsiteY1" fmla="*/ 0 h 3280223"/>
              <a:gd name="connsiteX2" fmla="*/ 859388 w 907165"/>
              <a:gd name="connsiteY2" fmla="*/ 204475 h 3280223"/>
              <a:gd name="connsiteX3" fmla="*/ 907165 w 907165"/>
              <a:gd name="connsiteY3" fmla="*/ 214121 h 3280223"/>
              <a:gd name="connsiteX4" fmla="*/ 907165 w 907165"/>
              <a:gd name="connsiteY4" fmla="*/ 3071706 h 3280223"/>
              <a:gd name="connsiteX5" fmla="*/ 859388 w 907165"/>
              <a:gd name="connsiteY5" fmla="*/ 3081351 h 3280223"/>
              <a:gd name="connsiteX6" fmla="*/ 728362 w 907165"/>
              <a:gd name="connsiteY6" fmla="*/ 3241103 h 3280223"/>
              <a:gd name="connsiteX7" fmla="*/ 724418 w 907165"/>
              <a:gd name="connsiteY7" fmla="*/ 3280223 h 3280223"/>
              <a:gd name="connsiteX8" fmla="*/ 193668 w 907165"/>
              <a:gd name="connsiteY8" fmla="*/ 3280223 h 3280223"/>
              <a:gd name="connsiteX9" fmla="*/ 189725 w 907165"/>
              <a:gd name="connsiteY9" fmla="*/ 3241103 h 3280223"/>
              <a:gd name="connsiteX10" fmla="*/ 58698 w 907165"/>
              <a:gd name="connsiteY10" fmla="*/ 3081351 h 3280223"/>
              <a:gd name="connsiteX11" fmla="*/ 0 w 907165"/>
              <a:gd name="connsiteY11" fmla="*/ 3069501 h 3280223"/>
              <a:gd name="connsiteX12" fmla="*/ 0 w 907165"/>
              <a:gd name="connsiteY12" fmla="*/ 216326 h 3280223"/>
              <a:gd name="connsiteX13" fmla="*/ 58698 w 907165"/>
              <a:gd name="connsiteY13" fmla="*/ 204475 h 3280223"/>
              <a:gd name="connsiteX14" fmla="*/ 194233 w 907165"/>
              <a:gd name="connsiteY14" fmla="*/ 0 h 3280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07164" h="3280223">
                <a:moveTo>
                  <a:pt x="194233" y="0"/>
                </a:moveTo>
                <a:lnTo>
                  <a:pt x="723853" y="0"/>
                </a:lnTo>
                <a:cubicBezTo>
                  <a:pt x="723853" y="91920"/>
                  <a:pt x="779740" y="170787"/>
                  <a:pt x="859388" y="204475"/>
                </a:cubicBezTo>
                <a:lnTo>
                  <a:pt x="907165" y="214121"/>
                </a:lnTo>
                <a:lnTo>
                  <a:pt x="907165" y="3071706"/>
                </a:lnTo>
                <a:lnTo>
                  <a:pt x="859388" y="3081351"/>
                </a:lnTo>
                <a:cubicBezTo>
                  <a:pt x="793014" y="3109425"/>
                  <a:pt x="743142" y="3168872"/>
                  <a:pt x="728362" y="3241103"/>
                </a:cubicBezTo>
                <a:lnTo>
                  <a:pt x="724418" y="3280223"/>
                </a:lnTo>
                <a:lnTo>
                  <a:pt x="193668" y="3280223"/>
                </a:lnTo>
                <a:lnTo>
                  <a:pt x="189725" y="3241103"/>
                </a:lnTo>
                <a:cubicBezTo>
                  <a:pt x="174944" y="3168872"/>
                  <a:pt x="125072" y="3109425"/>
                  <a:pt x="58698" y="3081351"/>
                </a:cubicBezTo>
                <a:lnTo>
                  <a:pt x="0" y="3069501"/>
                </a:lnTo>
                <a:lnTo>
                  <a:pt x="0" y="216326"/>
                </a:lnTo>
                <a:lnTo>
                  <a:pt x="58698" y="204475"/>
                </a:lnTo>
                <a:cubicBezTo>
                  <a:pt x="138347" y="170787"/>
                  <a:pt x="194233" y="91920"/>
                  <a:pt x="194233" y="0"/>
                </a:cubicBezTo>
                <a:close/>
              </a:path>
            </a:pathLst>
          </a:custGeom>
          <a:solidFill>
            <a:schemeClr val="tx2"/>
          </a:solidFill>
          <a:ln w="6350">
            <a:solidFill>
              <a:srgbClr val="3B55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4610" y="4718050"/>
            <a:ext cx="3247390" cy="229616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985895" y="3031490"/>
            <a:ext cx="5483860" cy="10147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>
                <a:latin typeface="华文隶书" panose="02010800040101010101" charset="-122"/>
                <a:ea typeface="华文隶书" panose="02010800040101010101" charset="-122"/>
              </a:rPr>
              <a:t>诵读感悟</a:t>
            </a:r>
            <a:r>
              <a:rPr lang="en-US" altLang="zh-CN" sz="6000">
                <a:latin typeface="华文隶书" panose="02010800040101010101" charset="-122"/>
                <a:ea typeface="华文隶书" panose="02010800040101010101" charset="-122"/>
              </a:rPr>
              <a:t>“</a:t>
            </a:r>
            <a:r>
              <a:rPr lang="zh-CN" altLang="en-US" sz="6000">
                <a:latin typeface="华文隶书" panose="02010800040101010101" charset="-122"/>
                <a:ea typeface="华文隶书" panose="02010800040101010101" charset="-122"/>
              </a:rPr>
              <a:t>学</a:t>
            </a:r>
            <a:r>
              <a:rPr lang="en-US" altLang="zh-CN" sz="6000">
                <a:latin typeface="华文隶书" panose="02010800040101010101" charset="-122"/>
                <a:ea typeface="华文隶书" panose="02010800040101010101" charset="-122"/>
              </a:rPr>
              <a:t>”</a:t>
            </a: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alphaModFix amt="90000"/>
          </a:blip>
          <a:stretch>
            <a:fillRect/>
          </a:stretch>
        </p:blipFill>
        <p:spPr>
          <a:xfrm>
            <a:off x="-173176" y="-2969"/>
            <a:ext cx="6644251" cy="6858000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402590" y="372745"/>
            <a:ext cx="11386820" cy="6106795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08635" y="802640"/>
            <a:ext cx="11174095" cy="530987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lvl="0" algn="l">
              <a:lnSpc>
                <a:spcPct val="150000"/>
              </a:lnSpc>
              <a:buClrTx/>
              <a:buSzTx/>
            </a:pPr>
            <a:r>
              <a:rPr lang="en-US" altLang="zh-CN" sz="3200" b="1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汉仪尚巍手书W" charset="0"/>
                <a:sym typeface="+mn-ea"/>
              </a:rPr>
              <a:t>        </a:t>
            </a:r>
            <a:r>
              <a:rPr lang="zh-CN" altLang="en-US" sz="3200" b="1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汉仪尚巍手书W" charset="0"/>
                <a:sym typeface="+mn-ea"/>
              </a:rPr>
              <a:t>学习论语</a:t>
            </a:r>
          </a:p>
          <a:p>
            <a:pPr fontAlgn="auto">
              <a:lnSpc>
                <a:spcPct val="130000"/>
              </a:lnSpc>
            </a:pPr>
            <a:r>
              <a:rPr lang="zh-CN" altLang="en-US" sz="2400" b="1">
                <a:solidFill>
                  <a:schemeClr val="accent1">
                    <a:lumMod val="75000"/>
                  </a:schemeClr>
                </a:solidFill>
                <a:latin typeface="汉仪尚巍手书W" charset="0"/>
                <a:ea typeface="楷体" panose="02010609060101010101" pitchFamily="49" charset="-122"/>
                <a:cs typeface="汉仪尚巍手书W" charset="0"/>
                <a:sym typeface="+mn-ea"/>
              </a:rPr>
              <a:t>       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《论语》开篇第一章</a:t>
            </a:r>
            <a:endParaRPr lang="en-US" altLang="zh-CN" sz="28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ct val="130000"/>
              </a:lnSpc>
            </a:pPr>
            <a:r>
              <a:rPr lang="en-US" altLang="zh-CN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    子曰：“</a:t>
            </a:r>
            <a:r>
              <a:rPr lang="en-US" altLang="zh-CN" sz="28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学</a:t>
            </a:r>
            <a:r>
              <a:rPr lang="en-US" altLang="zh-CN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而时习之，不亦说乎？有朋自远方来，不亦乐乎？人不知而不愠，不亦君子乎 ？ 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《学而》</a:t>
            </a:r>
            <a:endParaRPr lang="zh-CN" altLang="en-US" sz="28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lvl="0" algn="l">
              <a:lnSpc>
                <a:spcPct val="150000"/>
              </a:lnSpc>
              <a:buClrTx/>
              <a:buSzTx/>
            </a:pPr>
            <a:r>
              <a:rPr lang="en-US" altLang="zh-CN" sz="2800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28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此章</a:t>
            </a:r>
            <a:r>
              <a:rPr lang="en-US" altLang="zh-CN" sz="28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乃入道之门，积德之基，学者之先务也。</a:t>
            </a:r>
            <a:r>
              <a:rPr lang="en-US" altLang="zh-CN" sz="28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”</a:t>
            </a:r>
            <a:endParaRPr lang="en-US" altLang="zh-CN" sz="28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algn="r"/>
            <a:r>
              <a:rPr lang="en-US" altLang="zh-CN" sz="28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——</a:t>
            </a:r>
            <a:r>
              <a:rPr lang="zh-CN" altLang="en-US" sz="28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朱熹</a:t>
            </a:r>
          </a:p>
          <a:p>
            <a:pPr algn="just"/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    子曰：“古之学者为己，今之学者为人。”《宪问》</a:t>
            </a:r>
          </a:p>
          <a:p>
            <a:pPr algn="just"/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    子夏曰：“博学而笃志，切问而近思，仁在其中矣。”《子张》</a:t>
            </a:r>
          </a:p>
          <a:p>
            <a:pPr algn="ctr"/>
            <a:r>
              <a:rPr lang="zh-CN" altLang="en-US" sz="28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        以学求仁</a:t>
            </a:r>
          </a:p>
          <a:p>
            <a:pPr algn="ctr"/>
            <a:endParaRPr lang="zh-CN" altLang="en-US" sz="2800" b="1">
              <a:solidFill>
                <a:srgbClr val="7030A0"/>
              </a:solidFill>
              <a:latin typeface="+mn-ea"/>
              <a:ea typeface="宋体" panose="02010600030101010101" pitchFamily="2" charset="-122"/>
              <a:cs typeface="隶书" panose="02010509060101010101" pitchFamily="49" charset="-122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8715" y="4688840"/>
            <a:ext cx="3515360" cy="2486025"/>
          </a:xfrm>
          <a:prstGeom prst="rect">
            <a:avLst/>
          </a:prstGeom>
        </p:spPr>
      </p:pic>
      <p:pic>
        <p:nvPicPr>
          <p:cNvPr id="8" name="图片 7" descr="图片包含 游戏机, 伞  描述已自动生成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-328281" y="705164"/>
            <a:ext cx="2309661" cy="23096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7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8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4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5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6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7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2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9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8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9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5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6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7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6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7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8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5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3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4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0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2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2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4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4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9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0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1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5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8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6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7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3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1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3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1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4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4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4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9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0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5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6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1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4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2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3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6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1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2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4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4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6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0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1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7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7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8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5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6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3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4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5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6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8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0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3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5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6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1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6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7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8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2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5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4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4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5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6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6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5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6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1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4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4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5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0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1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6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9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7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8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3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4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5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7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8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3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4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5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9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2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0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1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7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1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2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7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8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3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6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4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5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3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4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2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3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4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5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6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7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6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2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8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4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5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6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4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4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6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6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7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2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5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3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4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9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0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3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4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5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0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2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6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9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5169</Words>
  <Application>Microsoft Office PowerPoint</Application>
  <PresentationFormat>宽屏</PresentationFormat>
  <Paragraphs>245</Paragraphs>
  <Slides>55</Slides>
  <Notes>9</Notes>
  <HiddenSlides>1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55</vt:i4>
      </vt:variant>
    </vt:vector>
  </HeadingPairs>
  <TitlesOfParts>
    <vt:vector size="73" baseType="lpstr">
      <vt:lpstr>等线</vt:lpstr>
      <vt:lpstr>等线 Light</vt:lpstr>
      <vt:lpstr>仿宋</vt:lpstr>
      <vt:lpstr>汉仪尚巍手书W</vt:lpstr>
      <vt:lpstr>华文行楷</vt:lpstr>
      <vt:lpstr>华文楷体</vt:lpstr>
      <vt:lpstr>华文隶书</vt:lpstr>
      <vt:lpstr>楷体</vt:lpstr>
      <vt:lpstr>隶书</vt:lpstr>
      <vt:lpstr>三极行书简</vt:lpstr>
      <vt:lpstr>宋体</vt:lpstr>
      <vt:lpstr>微软雅黑</vt:lpstr>
      <vt:lpstr>幼圆</vt:lpstr>
      <vt:lpstr>Arial</vt:lpstr>
      <vt:lpstr>Calibri</vt:lpstr>
      <vt:lpstr>Times New Roman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学科网(Zxxk.com)</cp:lastModifiedBy>
  <cp:revision>12</cp:revision>
  <cp:lastPrinted>2022-07-04T17:35:00Z</cp:lastPrinted>
  <dcterms:created xsi:type="dcterms:W3CDTF">2022-07-04T17:35:00Z</dcterms:created>
  <dcterms:modified xsi:type="dcterms:W3CDTF">2022-08-03T05:47:56Z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KSOProductBuildVer">
    <vt:lpwstr>2052-11.1.0.9914</vt:lpwstr>
  </property>
</Properties>
</file>