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7" r:id="rId3"/>
    <p:sldId id="289" r:id="rId4"/>
    <p:sldId id="414" r:id="rId5"/>
    <p:sldId id="415" r:id="rId6"/>
    <p:sldId id="416" r:id="rId7"/>
    <p:sldId id="302" r:id="rId8"/>
    <p:sldId id="419" r:id="rId9"/>
    <p:sldId id="420" r:id="rId10"/>
    <p:sldId id="421" r:id="rId11"/>
    <p:sldId id="423" r:id="rId12"/>
    <p:sldId id="424" r:id="rId13"/>
    <p:sldId id="422" r:id="rId14"/>
    <p:sldId id="425" r:id="rId15"/>
    <p:sldId id="444" r:id="rId16"/>
    <p:sldId id="431" r:id="rId17"/>
    <p:sldId id="435" r:id="rId18"/>
    <p:sldId id="432" r:id="rId19"/>
    <p:sldId id="433" r:id="rId20"/>
    <p:sldId id="436" r:id="rId21"/>
    <p:sldId id="438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918" y="-114"/>
      </p:cViewPr>
      <p:guideLst>
        <p:guide orient="horz" pos="220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936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t" anchorCtr="0"/>
          <a:lstStyle/>
          <a:p>
            <a:pPr lvl="0" algn="l" fontAlgn="base"/>
            <a:endParaRPr lang="en-US" altLang="en-US" sz="1100" strike="noStrike" noProof="1"/>
          </a:p>
        </p:txBody>
      </p:sp>
      <p:sp>
        <p:nvSpPr>
          <p:cNvPr id="1049365" name="Rectangle 3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t" anchorCtr="0"/>
          <a:lstStyle/>
          <a:p>
            <a:pPr lvl="0" algn="r" fontAlgn="base"/>
            <a:endParaRPr lang="en-US" altLang="en-US" sz="1100" strike="noStrike" noProof="1"/>
          </a:p>
        </p:txBody>
      </p:sp>
      <p:sp>
        <p:nvSpPr>
          <p:cNvPr id="30724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sm" len="sm"/>
            <a:tailEnd type="none" w="sm" len="sm"/>
          </a:ln>
        </p:spPr>
      </p:sp>
      <p:sp>
        <p:nvSpPr>
          <p:cNvPr id="30725" name="Rectangle 5"/>
          <p:cNvSpPr>
            <a:spLocks noGrp="1"/>
          </p:cNvSpPr>
          <p:nvPr>
            <p:ph type="body" sz="quarter" idx="7"/>
          </p:nvPr>
        </p:nvSpPr>
        <p:spPr>
          <a:xfrm>
            <a:off x="709613" y="4862513"/>
            <a:ext cx="5680075" cy="4605337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t" anchorCtr="0"/>
          <a:lstStyle/>
          <a:p>
            <a:pPr lvl="0"/>
            <a:r>
              <a:rPr lang="en-US" altLang="en-US"/>
              <a:t>Click to edit Master text styles</a:t>
            </a:r>
            <a:endParaRPr lang="en-US" altLang="en-US"/>
          </a:p>
          <a:p>
            <a:pPr lvl="1"/>
            <a:r>
              <a:rPr lang="en-US" altLang="en-US"/>
              <a:t>Second level</a:t>
            </a:r>
            <a:endParaRPr lang="en-US" altLang="en-US"/>
          </a:p>
          <a:p>
            <a:pPr lvl="2"/>
            <a:r>
              <a:rPr lang="en-US" altLang="en-US"/>
              <a:t>Third level</a:t>
            </a:r>
            <a:endParaRPr lang="en-US" altLang="en-US"/>
          </a:p>
          <a:p>
            <a:pPr lvl="3"/>
            <a:r>
              <a:rPr lang="en-US" altLang="en-US"/>
              <a:t>Fourth level</a:t>
            </a:r>
            <a:endParaRPr lang="en-US" altLang="en-US"/>
          </a:p>
          <a:p>
            <a:pPr lvl="4"/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1049368" name="Rectangle 6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b" anchorCtr="0"/>
          <a:lstStyle/>
          <a:p>
            <a:pPr lvl="0" algn="l" fontAlgn="base"/>
            <a:endParaRPr lang="en-US" altLang="en-US" sz="1100" strike="noStrike" noProof="1"/>
          </a:p>
        </p:txBody>
      </p:sp>
      <p:sp>
        <p:nvSpPr>
          <p:cNvPr id="1049369" name="Rectangle 7"/>
          <p:cNvSpPr>
            <a:spLocks noGrp="1"/>
          </p:cNvSpPr>
          <p:nvPr>
            <p:ph type="sldNum" sz="quarter" idx="5"/>
          </p:nvPr>
        </p:nvSpPr>
        <p:spPr>
          <a:xfrm>
            <a:off x="4021138" y="9720263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b" anchorCtr="0"/>
          <a:lstStyle/>
          <a:p>
            <a:pPr lvl="0" algn="r" fontAlgn="base"/>
            <a:fld id="{9A0DB2DC-4C9A-4742-B13C-FB6460FD3503}" type="slidenum">
              <a:rPr lang="en-US" altLang="en-US" sz="11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en-US" sz="1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-4572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-9144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-13716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4099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0" indent="0" algn="l" fontAlgn="base">
              <a:buFontTx/>
              <a:defRPr sz="1400" b="1" i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0" indent="0" algn="ctr" fontAlgn="base">
              <a:buFontTx/>
              <a:defRPr sz="1400" b="1" i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0" indent="0" algn="r" fontAlgn="base">
              <a:buFontTx/>
              <a:defRPr sz="1400" b="1" i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  <p:pic>
        <p:nvPicPr>
          <p:cNvPr id="104858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Char char="•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–"/>
        <a:defRPr sz="2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•"/>
        <a:defRPr sz="24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–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Relationship Id="rId4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072130" y="1988820"/>
            <a:ext cx="62141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latin typeface="黑体" panose="02010609060101010101" charset="-122"/>
                <a:ea typeface="黑体" panose="02010609060101010101" charset="-122"/>
              </a:rPr>
              <a:t>14 </a:t>
            </a:r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《山水画的意境》</a:t>
            </a:r>
            <a:endParaRPr lang="zh-CN" altLang="en-US" sz="5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999740" y="0"/>
            <a:ext cx="9144000" cy="1296670"/>
          </a:xfrm>
        </p:spPr>
        <p:txBody>
          <a:bodyPr vert="horz" lIns="91440" tIns="45720" rIns="91440" bIns="45720" anchor="ctr" anchorCtr="0"/>
          <a:lstStyle/>
          <a:p>
            <a:pPr algn="r"/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九年级下册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统编版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语文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第四单元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4"/>
          <p:cNvSpPr/>
          <p:nvPr/>
        </p:nvSpPr>
        <p:spPr>
          <a:xfrm>
            <a:off x="3935730" y="260985"/>
            <a:ext cx="4347845" cy="52666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Char char="•"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十六字令三首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　</a:t>
            </a:r>
            <a:r>
              <a:rPr 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毛泽东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　山，快马加鞭未下鞍。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　惊回首，离天三尺三。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rtl="0">
              <a:lnSpc>
                <a:spcPct val="80000"/>
              </a:lnSpc>
              <a:spcBef>
                <a:spcPct val="0"/>
              </a:spcBef>
              <a:buSzTx/>
              <a:buNone/>
            </a:pP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　山，倒海翻江卷巨澜。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　奔腾急，万马战犹酣。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rtl="0">
              <a:lnSpc>
                <a:spcPct val="90000"/>
              </a:lnSpc>
              <a:spcBef>
                <a:spcPct val="0"/>
              </a:spcBef>
              <a:buSzTx/>
              <a:buNone/>
            </a:pP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　山，刺破青天锷未残。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　天欲堕，赖以拄其间。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140" y="1772920"/>
            <a:ext cx="3124835" cy="1718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r>
              <a:rPr lang="zh-CN" altLang="en-US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极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言山高，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反衬了红军越过高山时所表现出的蔑视困难的英雄气概。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12760" y="1701165"/>
            <a:ext cx="3239824" cy="170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r>
              <a:rPr lang="zh-CN" altLang="en-US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表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面上是写群山之磅礴、险峻，实质上是写红军在万山丛中英勇战斗的豪迈气概。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9920" y="4869180"/>
            <a:ext cx="3258185" cy="170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r>
              <a:rPr lang="zh-CN" altLang="en-US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写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众山之坚固坚强，实质上是写红军崇高、坚韧的意志和中流砥柱的作用。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标题 3"/>
          <p:cNvSpPr/>
          <p:nvPr/>
        </p:nvSpPr>
        <p:spPr>
          <a:xfrm>
            <a:off x="-96520" y="197803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拓展延伸，赏山水画“意境</a:t>
            </a:r>
            <a:r>
              <a:rPr lang="en-US" altLang="zh-CN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815" y="1844675"/>
            <a:ext cx="551815" cy="3149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李可染《万山红遍》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950" y="1484630"/>
            <a:ext cx="7323455" cy="36988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36405" y="1268730"/>
            <a:ext cx="2828290" cy="392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画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家以夸张的艺术手法，让一个色彩娇艳、生机勃勃的秋天景象跃然纸上，将毛主席诗意中强烈的浪漫主义色彩和现代气象表现得淋漓尽致。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07670" y="1917065"/>
            <a:ext cx="551815" cy="3749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李可染《漓江胜景图》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72805" y="1557020"/>
            <a:ext cx="3201670" cy="3448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40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</a:rPr>
              <a:t>大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胆的留白处理，左实右虚，虚多实少，船只在江面上缓缓地划行，最终消失在人们的视线里，从而使画面更加的耐人寻味，意境更加的深远。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1631950" y="908685"/>
            <a:ext cx="6333490" cy="49123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4"/>
          <p:cNvSpPr/>
          <p:nvPr/>
        </p:nvSpPr>
        <p:spPr>
          <a:xfrm>
            <a:off x="3143884" y="1417955"/>
            <a:ext cx="5976452" cy="52666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Char char="•"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sz="2400">
                <a:latin typeface="黑体" panose="02010609060101010101" charset="-122"/>
                <a:ea typeface="黑体" panose="02010609060101010101" charset="-122"/>
              </a:rPr>
              <a:t>天净沙·秋思 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sz="2000">
                <a:latin typeface="黑体" panose="02010609060101010101" charset="-122"/>
                <a:ea typeface="黑体" panose="02010609060101010101" charset="-122"/>
              </a:rPr>
              <a:t>【元】马致远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　　枯藤老树昏鸦，小桥流水人家，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古道西风瘦马。夕阳西下，断肠人在天涯。　　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5" name="标题 3"/>
          <p:cNvSpPr/>
          <p:nvPr/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学以致用，品诗词“意境</a:t>
            </a:r>
            <a:r>
              <a:rPr lang="en-US" altLang="zh-CN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79875" y="4940935"/>
            <a:ext cx="3589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u="sng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写景就是写情</a:t>
            </a:r>
            <a:endParaRPr lang="zh-CN" altLang="en-US" sz="2800" u="sng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525" y="1628775"/>
            <a:ext cx="3240187" cy="91986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荒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凉的景色，烘托出游子内心的悲凉凄苦。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16315" y="1628775"/>
            <a:ext cx="3080385" cy="9772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清幽温馨的景色，反衬游子的无限乡愁。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3525" y="3789045"/>
            <a:ext cx="3240187" cy="9787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古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道西风老</a:t>
            </a:r>
            <a:r>
              <a:rPr lang="zh-CN" altLang="en-US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马，</a:t>
            </a:r>
            <a:r>
              <a:rPr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显示着游子的寂寞愁苦</a:t>
            </a:r>
            <a:r>
              <a:rPr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16315" y="3789045"/>
            <a:ext cx="3080385" cy="9772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画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龙点睛</a:t>
            </a:r>
            <a:r>
              <a:rPr lang="zh-CN" altLang="en-US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，道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尽天涯游子的辛酸。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4"/>
          <p:cNvSpPr/>
          <p:nvPr/>
        </p:nvSpPr>
        <p:spPr>
          <a:xfrm>
            <a:off x="1127760" y="1417955"/>
            <a:ext cx="10093325" cy="310134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Char char="•"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 rtl="0">
              <a:lnSpc>
                <a:spcPct val="190000"/>
              </a:lnSpc>
              <a:spcBef>
                <a:spcPct val="0"/>
              </a:spcBef>
              <a:buSzTx/>
              <a:buNone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2400">
                <a:latin typeface="黑体" panose="02010609060101010101" charset="-122"/>
                <a:ea typeface="黑体" panose="02010609060101010101" charset="-122"/>
              </a:rPr>
              <a:t>通过本课的学习，深入理解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了</a:t>
            </a:r>
            <a:r>
              <a:rPr sz="2400">
                <a:latin typeface="黑体" panose="02010609060101010101" charset="-122"/>
                <a:ea typeface="黑体" panose="02010609060101010101" charset="-122"/>
              </a:rPr>
              <a:t>意境的内涵，以及如何在山水画和诗词的赏析中运用意境。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90000"/>
              </a:lnSpc>
              <a:spcBef>
                <a:spcPct val="0"/>
              </a:spcBef>
              <a:buSzTx/>
              <a:buNone/>
            </a:pP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课外拓展</a:t>
            </a:r>
            <a:r>
              <a:rPr sz="2400">
                <a:latin typeface="黑体" panose="02010609060101010101" charset="-122"/>
                <a:ea typeface="黑体" panose="02010609060101010101" charset="-122"/>
              </a:rPr>
              <a:t>阅读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sz="2400">
                <a:latin typeface="黑体" panose="02010609060101010101" charset="-122"/>
                <a:ea typeface="黑体" panose="02010609060101010101" charset="-122"/>
                <a:sym typeface="+mn-ea"/>
              </a:rPr>
              <a:t>袁行霈《谈意境》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90000"/>
              </a:lnSpc>
              <a:spcBef>
                <a:spcPct val="0"/>
              </a:spcBef>
              <a:buSzTx/>
              <a:buNone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              </a:t>
            </a:r>
            <a:r>
              <a:rPr sz="2400">
                <a:latin typeface="黑体" panose="02010609060101010101" charset="-122"/>
                <a:ea typeface="黑体" panose="02010609060101010101" charset="-122"/>
                <a:sym typeface="+mn-ea"/>
              </a:rPr>
              <a:t>李可染《谈学山水画》</a:t>
            </a:r>
            <a:endParaRPr sz="24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1745" name="标题 3"/>
          <p:cNvSpPr/>
          <p:nvPr/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小结</a:t>
            </a:r>
            <a:endParaRPr lang="zh-CN" altLang="zh-CN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4"/>
          <p:cNvSpPr/>
          <p:nvPr/>
        </p:nvSpPr>
        <p:spPr>
          <a:xfrm>
            <a:off x="551384" y="1268730"/>
            <a:ext cx="11377264" cy="52666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Char char="•"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spcBef>
                <a:spcPct val="0"/>
              </a:spcBef>
              <a:buSzTx/>
              <a:buNone/>
            </a:pPr>
            <a:r>
              <a:rPr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一、作者要说的是山水画的意境，为什么要在第二部分大篇幅分析诗歌的意境？</a:t>
            </a:r>
            <a:endParaRPr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70000"/>
              </a:lnSpc>
              <a:spcBef>
                <a:spcPct val="0"/>
              </a:spcBef>
              <a:buSzTx/>
              <a:buNone/>
            </a:pPr>
            <a:endParaRPr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40000"/>
              </a:lnSpc>
              <a:spcBef>
                <a:spcPct val="0"/>
              </a:spcBef>
              <a:buSzTx/>
              <a:buNone/>
            </a:pPr>
            <a:r>
              <a:rPr 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以李白的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《送孟浩然之广陵》为例，诗里包含着朋友惜别的惆怅，使人联想到依依</a:t>
            </a:r>
            <a:r>
              <a:rPr 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惜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别的情景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孤帆远影碧空尽，</a:t>
            </a:r>
            <a:r>
              <a:rPr 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唯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见长江天际流”完全描写自然的景色，然而通过写景，充分表现了人的思想感情，就在这两句里，使人深深体会到诗人对</a:t>
            </a:r>
            <a:r>
              <a:rPr 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朋友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深厚的友情。所以诗歌中的意境与山水画的意境是相通的。因此，作者在这里以诗歌意境为例，也就能更好地诠释山水画的意境，论证了诗画有意境，就有了灵魂。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4"/>
          <p:cNvSpPr/>
          <p:nvPr/>
        </p:nvSpPr>
        <p:spPr>
          <a:xfrm>
            <a:off x="1055440" y="980728"/>
            <a:ext cx="10441160" cy="541054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Char char="•"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 rtl="0">
              <a:lnSpc>
                <a:spcPct val="110000"/>
              </a:lnSpc>
              <a:spcBef>
                <a:spcPct val="0"/>
              </a:spcBef>
              <a:buSzTx/>
              <a:buNone/>
            </a:pPr>
            <a:r>
              <a:rPr 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、如何理解“无论写诗、作画，都要求站得高于现实，这样来观察、认识现实，才可能全面深入”这句话的意思?</a:t>
            </a:r>
            <a:endParaRPr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40000"/>
              </a:lnSpc>
              <a:spcBef>
                <a:spcPct val="0"/>
              </a:spcBef>
              <a:buSzTx/>
              <a:buNone/>
            </a:pPr>
            <a:endParaRPr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李可染在《谈学山水画》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一文中说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： 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艺术从生活中来，但它不等同于生活。艺术来源于生活，是现实生活的反映，但艺术中反映出来的生活，可以而且应当比实际的生活更高，更典型，更理想。就是说，艺术又要求对生活进行高度集中和概括，要求典型化、理想化，从而创造出比现实更美好、更富有诗意、更理想的艺术境界”这段话可作为解释。文中用作例证的《沁园春·雪》开头几句，视野开阔，气势雄浑，所描绘的景物并非纯粹的客观外物，而是经过</a:t>
            </a:r>
            <a:r>
              <a:rPr 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毛主席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高度艺术概括的，融会了他的胸怀和思想</a:t>
            </a:r>
            <a:r>
              <a:rPr 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高度境界，因而，相比一般的自然景物描写，体现出对事物的更深刻的认识。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4"/>
          <p:cNvSpPr/>
          <p:nvPr/>
        </p:nvSpPr>
        <p:spPr>
          <a:xfrm>
            <a:off x="623570" y="1196975"/>
            <a:ext cx="11137900" cy="52666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Char char="•"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 rtl="0">
              <a:lnSpc>
                <a:spcPct val="110000"/>
              </a:lnSpc>
              <a:spcBef>
                <a:spcPct val="0"/>
              </a:spcBef>
              <a:buSzTx/>
              <a:buNone/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三、</a:t>
            </a:r>
            <a:r>
              <a:rPr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各种艺术</a:t>
            </a:r>
            <a:r>
              <a:rPr 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门</a:t>
            </a:r>
            <a:r>
              <a:rPr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类</a:t>
            </a:r>
            <a:r>
              <a:rPr 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之</a:t>
            </a:r>
            <a:r>
              <a:rPr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间有一些</a:t>
            </a:r>
            <a:r>
              <a:rPr 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共通之</a:t>
            </a:r>
            <a:r>
              <a:rPr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处，</a:t>
            </a:r>
            <a:r>
              <a:rPr 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彼</a:t>
            </a:r>
            <a:r>
              <a:rPr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此往往能够互相借鉴。下面这些山水画创作的心得体会，对你的写作有哪些启示?</a:t>
            </a:r>
            <a:endParaRPr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1.对客观对象不熟悉或不太熟悉，就一定画不出好画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对客观对象不熟悉或者不太熟悉，就一定写不出好的文章。这要求我们尽量熟悉写作的对象，把握它们的精神实质。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30000"/>
              </a:lnSpc>
              <a:spcBef>
                <a:spcPct val="0"/>
              </a:spcBef>
              <a:buSzTx/>
              <a:buNone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　2.一棵树、一座山，观其精神实质，经过画家思想感情的夸张渲染，意境会更鲜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明；木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然地画画，是画不出好画的。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要把握客观外物的精神实质，融入自己的情感和感受，才能创造出美好的意境。 不带感情地写作，是写不出好文章的。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4"/>
          <p:cNvSpPr/>
          <p:nvPr/>
        </p:nvSpPr>
        <p:spPr>
          <a:xfrm>
            <a:off x="551815" y="1268730"/>
            <a:ext cx="11241405" cy="52666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Char char="•"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 rtl="0">
              <a:lnSpc>
                <a:spcPct val="110000"/>
              </a:lnSpc>
              <a:spcBef>
                <a:spcPct val="0"/>
              </a:spcBef>
              <a:buSzTx/>
              <a:buNone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sz="2400">
                <a:latin typeface="黑体" panose="02010609060101010101" charset="-122"/>
                <a:ea typeface="黑体" panose="02010609060101010101" charset="-122"/>
              </a:rPr>
              <a:t>3.一个山水画家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2400">
                <a:latin typeface="黑体" panose="02010609060101010101" charset="-122"/>
                <a:ea typeface="黑体" panose="02010609060101010101" charset="-122"/>
              </a:rPr>
              <a:t>对所描绘的景物，一定要有强烈、真挚、朴素的感情，说假话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不行。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10000"/>
              </a:lnSpc>
              <a:spcBef>
                <a:spcPct val="0"/>
              </a:spcBef>
              <a:buSzTx/>
              <a:buNone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对于所描写的景物，一定要有强烈、真挚、朴素的感情，这样才能认识深刻全面，才能打动人。无病呻吟、为赋新词强说愁是不行的。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40000"/>
              </a:lnSpc>
              <a:spcBef>
                <a:spcPct val="0"/>
              </a:spcBef>
              <a:buSzTx/>
              <a:buNone/>
            </a:pP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　4.有的画家，没有深刻感受，没有表现自己亲身感受的强烈欲望，总是重复别人的，就谈不到意境的独创性。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对生活没有深刻感受，不能产生自己的感悟，也没有表现的欲望，总是重复别人说过的话，写出来的文章一定没有个性和独创性。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4"/>
          <p:cNvSpPr/>
          <p:nvPr/>
        </p:nvSpPr>
        <p:spPr>
          <a:xfrm>
            <a:off x="407368" y="1268730"/>
            <a:ext cx="11354102" cy="52666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Char char="•"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 rtl="0"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四</a:t>
            </a:r>
            <a:r>
              <a:rPr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、在摄影技术如此发达的今天,山水画是否会被取代？请结合文章内容简要分析。</a:t>
            </a:r>
            <a:endParaRPr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80000"/>
              </a:lnSpc>
              <a:spcBef>
                <a:spcPct val="0"/>
              </a:spcBef>
              <a:buSzTx/>
              <a:buNone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70000"/>
              </a:lnSpc>
              <a:spcBef>
                <a:spcPct val="0"/>
              </a:spcBef>
              <a:buSzTx/>
              <a:buNone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4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根据本文内容可知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山水画是经过技术加工的作品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融入了作者的思想感情和艺术手段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山水画具有其精神层面的意味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而山水摄影则是自然风貌的真实反映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。因此山水画不是地理、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自然环境的说明和图解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更重要的是表现人对自然的思想感情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可见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山水画具有其精神实质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这也就意味着它不会</a:t>
            </a:r>
            <a:r>
              <a:rPr 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被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山水摄影所取代。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39695" y="0"/>
            <a:ext cx="2635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黄宾虹《溪山卧游》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84290" y="0"/>
            <a:ext cx="2738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黄宾虹《苍山碧水》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290" y="476885"/>
            <a:ext cx="2581275" cy="6323965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4"/>
          <a:stretch>
            <a:fillRect/>
          </a:stretch>
        </p:blipFill>
        <p:spPr>
          <a:xfrm>
            <a:off x="2711450" y="458470"/>
            <a:ext cx="2600960" cy="63112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标题 3"/>
          <p:cNvSpPr/>
          <p:nvPr/>
        </p:nvSpPr>
        <p:spPr>
          <a:xfrm>
            <a:off x="551815" y="213264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5400">
                <a:latin typeface="黑体" panose="02010609060101010101" charset="-122"/>
                <a:ea typeface="黑体" panose="02010609060101010101" charset="-122"/>
              </a:rPr>
              <a:t>谢谢！</a:t>
            </a:r>
            <a:endParaRPr lang="zh-CN" altLang="zh-CN" sz="5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174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25300" y="11734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4"/>
          <p:cNvSpPr/>
          <p:nvPr/>
        </p:nvSpPr>
        <p:spPr>
          <a:xfrm>
            <a:off x="4439920" y="1124585"/>
            <a:ext cx="7345680" cy="52666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Char char="•"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 rtl="0">
              <a:lnSpc>
                <a:spcPct val="110000"/>
              </a:lnSpc>
              <a:spcBef>
                <a:spcPct val="0"/>
              </a:spcBef>
              <a:buSz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李可染(1907—1989)，生于江苏徐州，画家，以山水画的成就为最高。其20世纪40年代的山水作品以清疏简淡为特色，是一种线性笔墨结构。20世纪50年代以后的作品，借助于写生塑造新的山水意象，由线性笔墨结构变为团块性笔墨结构，以墨为主，整体单纯而内中丰富。这是对传统山水画愈益形式化、程式化倾向的一种补正和突破。这一突破，在画界造拒大的影响，不啻是对传统山水画的一场革命。出版有《李可染水墨写生画集》《李可染中国画集》《李可染画牛》《李可染论艺术》等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00000"/>
              </a:lnSpc>
              <a:spcBef>
                <a:spcPct val="0"/>
              </a:spcBef>
              <a:buSzTx/>
              <a:buNone/>
            </a:pP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5" name="标题 3"/>
          <p:cNvSpPr/>
          <p:nvPr/>
        </p:nvSpPr>
        <p:spPr>
          <a:xfrm>
            <a:off x="335915" y="26066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作者简介</a:t>
            </a:r>
            <a:endParaRPr lang="zh-CN" altLang="zh-CN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rcRect r="335" b="5898"/>
          <a:stretch>
            <a:fillRect/>
          </a:stretch>
        </p:blipFill>
        <p:spPr>
          <a:xfrm>
            <a:off x="551815" y="692696"/>
            <a:ext cx="3380740" cy="442222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4"/>
          <p:cNvSpPr/>
          <p:nvPr/>
        </p:nvSpPr>
        <p:spPr>
          <a:xfrm>
            <a:off x="1127448" y="1412875"/>
            <a:ext cx="10757212" cy="310134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Char char="•"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 rtl="0">
              <a:lnSpc>
                <a:spcPct val="190000"/>
              </a:lnSpc>
              <a:spcBef>
                <a:spcPct val="0"/>
              </a:spcBef>
              <a:buSzTx/>
              <a:buNone/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1.把握文章的核心概念，了解概念间的关系，理解作者的行文思路。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90000"/>
              </a:lnSpc>
              <a:spcBef>
                <a:spcPct val="0"/>
              </a:spcBef>
              <a:buSzTx/>
              <a:buNone/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2.分析作者所举实例，体会实例与作者观点的关系。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90000"/>
              </a:lnSpc>
              <a:spcBef>
                <a:spcPct val="0"/>
              </a:spcBef>
              <a:buSzTx/>
              <a:buNone/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3.借鉴文中的理论方法，学习鉴赏文学作品和山水画作。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5" name="标题 3"/>
          <p:cNvSpPr/>
          <p:nvPr/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zh-CN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4"/>
          <p:cNvSpPr/>
          <p:nvPr/>
        </p:nvSpPr>
        <p:spPr>
          <a:xfrm>
            <a:off x="407035" y="1700530"/>
            <a:ext cx="11526520" cy="50507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Char char="•"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 rtl="0">
              <a:lnSpc>
                <a:spcPct val="240000"/>
              </a:lnSpc>
              <a:spcBef>
                <a:spcPct val="0"/>
              </a:spcBef>
              <a:buSzTx/>
              <a:buNone/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sz="2400">
                <a:latin typeface="黑体" panose="02010609060101010101" charset="-122"/>
                <a:ea typeface="黑体" panose="02010609060101010101" charset="-122"/>
              </a:rPr>
              <a:t>在阅读过程中圈点勾画以下要素：核心概念、每段中心句</a:t>
            </a:r>
            <a:r>
              <a:rPr sz="2400" smtClean="0">
                <a:latin typeface="黑体" panose="02010609060101010101" charset="-122"/>
                <a:ea typeface="黑体" panose="02010609060101010101" charset="-122"/>
              </a:rPr>
              <a:t>、所举例子</a:t>
            </a:r>
            <a:r>
              <a:rPr sz="2400">
                <a:latin typeface="黑体" panose="02010609060101010101" charset="-122"/>
                <a:ea typeface="黑体" panose="02010609060101010101" charset="-122"/>
              </a:rPr>
              <a:t>、所做结论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240000"/>
              </a:lnSpc>
              <a:spcBef>
                <a:spcPct val="0"/>
              </a:spcBef>
              <a:buSzTx/>
              <a:buNone/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sz="2400">
                <a:latin typeface="黑体" panose="02010609060101010101" charset="-122"/>
                <a:ea typeface="黑体" panose="02010609060101010101" charset="-122"/>
              </a:rPr>
              <a:t>根据圈画的关键句，以提纲或思维导图的形式呈现文章的论述思路。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5" name="标题 3"/>
          <p:cNvSpPr/>
          <p:nvPr/>
        </p:nvSpPr>
        <p:spPr>
          <a:xfrm>
            <a:off x="609600" y="476672"/>
            <a:ext cx="10972800" cy="940966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阅读任务</a:t>
            </a:r>
            <a:endParaRPr lang="zh-CN" altLang="zh-CN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标题 3"/>
          <p:cNvSpPr/>
          <p:nvPr/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整体感知，梳理论述思路</a:t>
            </a:r>
            <a:endParaRPr lang="zh-CN" altLang="zh-CN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1412240"/>
            <a:ext cx="9899650" cy="111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70" y="2529840"/>
            <a:ext cx="11099800" cy="1504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70" y="4149090"/>
            <a:ext cx="11195050" cy="1098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840595" y="2204720"/>
            <a:ext cx="551815" cy="39643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具体阐释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怎样获得意境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右大括号 4"/>
          <p:cNvSpPr/>
          <p:nvPr/>
        </p:nvSpPr>
        <p:spPr>
          <a:xfrm>
            <a:off x="8400415" y="2189480"/>
            <a:ext cx="288290" cy="3471545"/>
          </a:xfrm>
          <a:prstGeom prst="rightBrace">
            <a:avLst/>
          </a:prstGeom>
          <a:ln w="28575" cmpd="sng">
            <a:solidFill>
              <a:schemeClr val="accent1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" y="1026795"/>
            <a:ext cx="10712450" cy="952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815" y="1979295"/>
            <a:ext cx="6889750" cy="984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375" y="3056890"/>
            <a:ext cx="6661150" cy="97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180" y="4028440"/>
            <a:ext cx="7416393" cy="16319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4"/>
          <p:cNvSpPr>
            <a:spLocks noGrp="1"/>
          </p:cNvSpPr>
          <p:nvPr>
            <p:ph idx="4294967295"/>
          </p:nvPr>
        </p:nvSpPr>
        <p:spPr>
          <a:xfrm>
            <a:off x="1056005" y="1124585"/>
            <a:ext cx="6926580" cy="1942465"/>
          </a:xfrm>
        </p:spPr>
        <p:txBody>
          <a:bodyPr lIns="91440" tIns="45720" rIns="91440" bIns="45720" anchor="t" anchorCtr="0"/>
          <a:lstStyle/>
          <a:p>
            <a:pPr marL="0" indent="0" rtl="0">
              <a:lnSpc>
                <a:spcPct val="120000"/>
              </a:lnSpc>
              <a:buSzTx/>
              <a:buNone/>
            </a:pPr>
            <a:r>
              <a:rPr 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9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段：有了意境不够，还要有意</a:t>
            </a: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匠。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rtl="0">
              <a:lnSpc>
                <a:spcPct val="120000"/>
              </a:lnSpc>
              <a:buSzTx/>
              <a:buNone/>
            </a:pPr>
            <a:endParaRPr lang="zh-CN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rtl="0">
              <a:lnSpc>
                <a:spcPct val="120000"/>
              </a:lnSpc>
              <a:buSzTx/>
              <a:buNone/>
            </a:pPr>
            <a:r>
              <a:rPr 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10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段：意境和意匠是山水画的主要的两个关键。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rtl="0">
              <a:lnSpc>
                <a:spcPct val="120000"/>
              </a:lnSpc>
              <a:buSzTx/>
              <a:buNone/>
            </a:pPr>
            <a:r>
              <a:rPr 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         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rtl="0">
              <a:buSzTx/>
              <a:buNone/>
            </a:pPr>
            <a:endParaRPr lang="zh-CN" altLang="en-US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rtl="0">
              <a:buSzTx/>
              <a:buNone/>
            </a:pPr>
            <a:endParaRPr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buSzTx/>
              <a:buNone/>
            </a:pP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8112760" y="1701165"/>
            <a:ext cx="503555" cy="360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976360" y="1268730"/>
            <a:ext cx="27717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什么是意匠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意匠的重要性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3750" y="3213100"/>
            <a:ext cx="7743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全文论述思路：是什么——为什么——怎么样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3392" y="3881755"/>
            <a:ext cx="10878363" cy="1754326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阅读文艺论文的策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略：</a:t>
            </a:r>
            <a:endParaRPr lang="en-US" altLang="zh-CN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握核心概念的内涵、理解概念之间的关系、把握作者的观点、梳理文章的论述思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路。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4"/>
          <p:cNvSpPr/>
          <p:nvPr/>
        </p:nvSpPr>
        <p:spPr>
          <a:xfrm>
            <a:off x="3143884" y="1417955"/>
            <a:ext cx="5832436" cy="52666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Char char="•"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送孟浩然之广陵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【唐】李白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80000"/>
              </a:lnSpc>
              <a:spcBef>
                <a:spcPct val="0"/>
              </a:spcBef>
              <a:buSzTx/>
              <a:buNone/>
            </a:pP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　　故人西辞黄鹤楼，烟花三月下扬州。</a:t>
            </a:r>
            <a:endParaRPr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80000"/>
              </a:lnSpc>
              <a:spcBef>
                <a:spcPct val="0"/>
              </a:spcBef>
              <a:buSzTx/>
              <a:buNone/>
            </a:pPr>
            <a:r>
              <a:rPr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　　孤帆远影碧空尽，唯见长江天际流。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lnSpc>
                <a:spcPct val="130000"/>
              </a:lnSpc>
              <a:spcBef>
                <a:spcPct val="0"/>
              </a:spcBef>
              <a:buSzTx/>
              <a:buNone/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　　</a:t>
            </a:r>
            <a:endParaRPr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5" name="标题 3"/>
          <p:cNvSpPr/>
          <p:nvPr/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细读文本，</a:t>
            </a:r>
            <a:r>
              <a:rPr lang="zh-CN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分析实例</a:t>
            </a:r>
            <a:endParaRPr lang="zh-CN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8255" y="4580890"/>
            <a:ext cx="1689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融情于景</a:t>
            </a:r>
            <a:endParaRPr lang="zh-CN" altLang="en-US" sz="2800" u="sng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600" y="1203325"/>
            <a:ext cx="2705735" cy="244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10000"/>
              </a:lnSpc>
            </a:pPr>
            <a:r>
              <a:rPr lang="zh-CN" altLang="en-US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既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是描写眼前景象，又是在写情。李白对朋友的一片深情，正体现在这富有诗意的神驰目注之中。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48750" y="1203325"/>
            <a:ext cx="2705735" cy="244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10000"/>
              </a:lnSpc>
            </a:pPr>
            <a:r>
              <a:rPr lang="zh-CN" altLang="en-US" sz="24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“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烟花三月”不仅再现了那暮春时节、繁华之地的迷人景色，而且也透露了时代气氛。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240145" y="3068955"/>
            <a:ext cx="122428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92220" y="3716655"/>
            <a:ext cx="468058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88255" y="3068955"/>
            <a:ext cx="86423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8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jUzNzhhYTVjNmIwNGFjOTIzMjQ0YzdlNjI3ZjNjZDUifQ==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E7E6E6"/>
      </a:dk2>
      <a:lt2>
        <a:srgbClr val="44546A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79</Paragraphs>
  <Slides>20</Slides>
  <Notes>20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6">
      <vt:lpstr>Arial</vt:lpstr>
      <vt:lpstr>宋体</vt:lpstr>
      <vt:lpstr>Cambria</vt:lpstr>
      <vt:lpstr>Calibri</vt:lpstr>
      <vt:lpstr>黑体</vt:lpstr>
      <vt:lpstr>默认设计模板</vt:lpstr>
      <vt:lpstr>九年级下册—统编版—语文—第四单元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2022-06-18T16:32:08.034</cp:lastPrinted>
  <dcterms:created xsi:type="dcterms:W3CDTF">2022-06-18T16:32:08Z</dcterms:created>
  <dcterms:modified xsi:type="dcterms:W3CDTF">2022-06-18T08:32:08Z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