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37"/>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423" r:id="rId32"/>
    <p:sldId id="424" r:id="rId33"/>
    <p:sldId id="425" r:id="rId34"/>
    <p:sldId id="426" r:id="rId35"/>
    <p:sldId id="427" r:id="rId36"/>
  </p:sldIdLst>
  <p:sldSz cx="11522075" cy="6480175"/>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2020-11-26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2643814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slide" Target="slide19.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9.xml"/><Relationship Id="rId5" Type="http://schemas.openxmlformats.org/officeDocument/2006/relationships/slide" Target="slide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古诗文阅读</a:t>
            </a:r>
            <a:endParaRPr lang="zh-CN" altLang="en-US" sz="6600">
              <a:solidFill>
                <a:schemeClr val="bg1"/>
              </a:solidFill>
              <a:ea typeface="黑体"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330190" y="733425"/>
            <a:ext cx="5639435" cy="2122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语言文字运用</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Text Box 2"/>
          <p:cNvSpPr txBox="1">
            <a:spLocks noChangeArrowheads="1"/>
          </p:cNvSpPr>
          <p:nvPr/>
        </p:nvSpPr>
        <p:spPr bwMode="auto">
          <a:xfrm>
            <a:off x="329558" y="1668451"/>
            <a:ext cx="10888663" cy="4312920"/>
          </a:xfrm>
          <a:prstGeom prst="rect">
            <a:avLst/>
          </a:prstGeom>
          <a:noFill/>
          <a:ln w="9525">
            <a:solidFill>
              <a:srgbClr val="00CC00"/>
            </a:solidFill>
            <a:miter lim="800000"/>
          </a:ln>
        </p:spPr>
        <p:txBody>
          <a:bodyPr>
            <a:spAutoFit/>
          </a:bodyPr>
          <a:lstStyle/>
          <a:p>
            <a:pPr>
              <a:lnSpc>
                <a:spcPct val="130000"/>
              </a:lnSpc>
            </a:pPr>
            <a:r>
              <a:rPr lang="en-US" altLang="zh-CN" b="0">
                <a:ea typeface="宋体" pitchFamily="2" charset="-122"/>
              </a:rPr>
              <a:t> </a:t>
            </a:r>
            <a:r>
              <a:rPr lang="en-US" altLang="zh-CN" sz="2400">
                <a:solidFill>
                  <a:srgbClr val="000066"/>
                </a:solidFill>
                <a:latin typeface="宋体" pitchFamily="2" charset="-122"/>
                <a:ea typeface="宋体" pitchFamily="2" charset="-122"/>
              </a:rPr>
              <a:t>1. A.</a:t>
            </a:r>
            <a:r>
              <a:rPr lang="zh-CN" altLang="en-US" sz="2400">
                <a:solidFill>
                  <a:srgbClr val="000066"/>
                </a:solidFill>
                <a:latin typeface="宋体" pitchFamily="2" charset="-122"/>
                <a:ea typeface="宋体" pitchFamily="2" charset="-122"/>
              </a:rPr>
              <a:t>英国政府计划从今年</a:t>
            </a:r>
            <a:r>
              <a:rPr lang="en-US" altLang="zh-CN" sz="2400">
                <a:solidFill>
                  <a:srgbClr val="000066"/>
                </a:solidFill>
                <a:latin typeface="宋体" pitchFamily="2" charset="-122"/>
                <a:ea typeface="宋体" pitchFamily="2" charset="-122"/>
              </a:rPr>
              <a:t>9</a:t>
            </a:r>
            <a:r>
              <a:rPr lang="zh-CN" altLang="en-US" sz="2400">
                <a:solidFill>
                  <a:srgbClr val="000066"/>
                </a:solidFill>
                <a:latin typeface="宋体" pitchFamily="2" charset="-122"/>
                <a:ea typeface="宋体" pitchFamily="2" charset="-122"/>
              </a:rPr>
              <a:t>月开始，推行</a:t>
            </a:r>
            <a:r>
              <a:rPr lang="en-US" altLang="zh-CN" sz="2400">
                <a:solidFill>
                  <a:srgbClr val="000066"/>
                </a:solidFill>
                <a:latin typeface="宋体" pitchFamily="2" charset="-122"/>
                <a:ea typeface="宋体" pitchFamily="2" charset="-122"/>
              </a:rPr>
              <a:t>4</a:t>
            </a:r>
            <a:r>
              <a:rPr lang="zh-CN" altLang="en-US" sz="2400">
                <a:solidFill>
                  <a:srgbClr val="000066"/>
                </a:solidFill>
                <a:latin typeface="宋体" pitchFamily="2" charset="-122"/>
                <a:ea typeface="宋体" pitchFamily="2" charset="-122"/>
              </a:rPr>
              <a:t>到</a:t>
            </a:r>
            <a:r>
              <a:rPr lang="en-US" altLang="zh-CN" sz="2400">
                <a:solidFill>
                  <a:srgbClr val="000066"/>
                </a:solidFill>
                <a:latin typeface="宋体" pitchFamily="2" charset="-122"/>
                <a:ea typeface="宋体" pitchFamily="2" charset="-122"/>
              </a:rPr>
              <a:t>5</a:t>
            </a:r>
            <a:r>
              <a:rPr lang="zh-CN" altLang="en-US" sz="2400">
                <a:solidFill>
                  <a:srgbClr val="000066"/>
                </a:solidFill>
                <a:latin typeface="宋体" pitchFamily="2" charset="-122"/>
                <a:ea typeface="宋体" pitchFamily="2" charset="-122"/>
              </a:rPr>
              <a:t>岁幼童将接受语文和算术能力的“基准测验”，此政策遭到了教师工会的强烈反对。</a:t>
            </a:r>
          </a:p>
          <a:p>
            <a:r>
              <a:rPr lang="zh-CN" altLang="en-US" sz="2400">
                <a:solidFill>
                  <a:srgbClr val="000066"/>
                </a:solidFill>
                <a:latin typeface="宋体" pitchFamily="2" charset="-122"/>
                <a:ea typeface="宋体" pitchFamily="2" charset="-122"/>
              </a:rPr>
              <a:t>　</a:t>
            </a:r>
          </a:p>
          <a:p>
            <a:endParaRPr lang="zh-CN" altLang="en-US" sz="2400">
              <a:solidFill>
                <a:srgbClr val="000066"/>
              </a:solidFill>
              <a:latin typeface="宋体" pitchFamily="2" charset="-122"/>
              <a:ea typeface="宋体" pitchFamily="2" charset="-122"/>
            </a:endParaRPr>
          </a:p>
          <a:p>
            <a:endParaRPr lang="zh-CN" altLang="en-US" sz="2400">
              <a:solidFill>
                <a:srgbClr val="000066"/>
              </a:solidFill>
              <a:latin typeface="宋体" pitchFamily="2" charset="-122"/>
              <a:ea typeface="宋体" pitchFamily="2" charset="-122"/>
            </a:endParaRPr>
          </a:p>
          <a:p>
            <a:r>
              <a:rPr lang="zh-CN" altLang="en-US" sz="2400">
                <a:solidFill>
                  <a:srgbClr val="000066"/>
                </a:solidFill>
                <a:latin typeface="宋体" pitchFamily="2" charset="-122"/>
                <a:ea typeface="宋体" pitchFamily="2" charset="-122"/>
              </a:rPr>
              <a:t>　</a:t>
            </a:r>
          </a:p>
          <a:p>
            <a:r>
              <a:rPr lang="en-US" altLang="zh-CN" sz="2400">
                <a:solidFill>
                  <a:srgbClr val="000066"/>
                </a:solidFill>
                <a:latin typeface="宋体" pitchFamily="2" charset="-122"/>
                <a:ea typeface="宋体" pitchFamily="2" charset="-122"/>
              </a:rPr>
              <a:t>B</a:t>
            </a:r>
            <a:r>
              <a:rPr lang="zh-CN" altLang="en-US" sz="2400">
                <a:solidFill>
                  <a:srgbClr val="000066"/>
                </a:solidFill>
                <a:latin typeface="宋体" pitchFamily="2" charset="-122"/>
                <a:ea typeface="宋体" pitchFamily="2" charset="-122"/>
              </a:rPr>
              <a:t>．今年</a:t>
            </a:r>
            <a:r>
              <a:rPr lang="en-US" altLang="zh-CN" sz="2400">
                <a:solidFill>
                  <a:srgbClr val="000066"/>
                </a:solidFill>
                <a:latin typeface="宋体" pitchFamily="2" charset="-122"/>
                <a:ea typeface="宋体" pitchFamily="2" charset="-122"/>
              </a:rPr>
              <a:t>5</a:t>
            </a:r>
            <a:r>
              <a:rPr lang="zh-CN" altLang="en-US" sz="2400">
                <a:solidFill>
                  <a:srgbClr val="000066"/>
                </a:solidFill>
                <a:latin typeface="宋体" pitchFamily="2" charset="-122"/>
                <a:ea typeface="宋体" pitchFamily="2" charset="-122"/>
              </a:rPr>
              <a:t>月</a:t>
            </a:r>
            <a:r>
              <a:rPr lang="en-US" altLang="zh-CN" sz="2400">
                <a:solidFill>
                  <a:srgbClr val="000066"/>
                </a:solidFill>
                <a:latin typeface="宋体" pitchFamily="2" charset="-122"/>
                <a:ea typeface="宋体" pitchFamily="2" charset="-122"/>
              </a:rPr>
              <a:t>9</a:t>
            </a:r>
            <a:r>
              <a:rPr lang="zh-CN" altLang="en-US" sz="2400">
                <a:solidFill>
                  <a:srgbClr val="000066"/>
                </a:solidFill>
                <a:latin typeface="宋体" pitchFamily="2" charset="-122"/>
                <a:ea typeface="宋体" pitchFamily="2" charset="-122"/>
              </a:rPr>
              <a:t>日是俄罗斯卫国战争胜利</a:t>
            </a:r>
            <a:r>
              <a:rPr lang="en-US" altLang="zh-CN" sz="2400">
                <a:solidFill>
                  <a:srgbClr val="000066"/>
                </a:solidFill>
                <a:latin typeface="宋体" pitchFamily="2" charset="-122"/>
                <a:ea typeface="宋体" pitchFamily="2" charset="-122"/>
              </a:rPr>
              <a:t>70</a:t>
            </a:r>
            <a:r>
              <a:rPr lang="zh-CN" altLang="en-US" sz="2400">
                <a:solidFill>
                  <a:srgbClr val="000066"/>
                </a:solidFill>
                <a:latin typeface="宋体" pitchFamily="2" charset="-122"/>
                <a:ea typeface="宋体" pitchFamily="2" charset="-122"/>
              </a:rPr>
              <a:t>周年，有近</a:t>
            </a:r>
            <a:r>
              <a:rPr lang="en-US" altLang="zh-CN" sz="2400">
                <a:solidFill>
                  <a:srgbClr val="000066"/>
                </a:solidFill>
                <a:latin typeface="宋体" pitchFamily="2" charset="-122"/>
                <a:ea typeface="宋体" pitchFamily="2" charset="-122"/>
              </a:rPr>
              <a:t>30</a:t>
            </a:r>
            <a:r>
              <a:rPr lang="zh-CN" altLang="en-US" sz="2400">
                <a:solidFill>
                  <a:srgbClr val="000066"/>
                </a:solidFill>
                <a:latin typeface="宋体" pitchFamily="2" charset="-122"/>
                <a:ea typeface="宋体" pitchFamily="2" charset="-122"/>
              </a:rPr>
              <a:t>个国家和国际组织的领导人参加了在莫斯科红场举行的阅兵式。</a:t>
            </a:r>
          </a:p>
          <a:p>
            <a:endParaRPr lang="zh-CN" altLang="en-US" sz="2400">
              <a:solidFill>
                <a:srgbClr val="000066"/>
              </a:solidFill>
              <a:latin typeface="宋体" pitchFamily="2" charset="-122"/>
              <a:ea typeface="宋体" pitchFamily="2" charset="-122"/>
            </a:endParaRPr>
          </a:p>
          <a:p>
            <a:endParaRPr lang="zh-CN" altLang="en-US" sz="2400">
              <a:solidFill>
                <a:srgbClr val="000066"/>
              </a:solidFill>
              <a:latin typeface="宋体" pitchFamily="2" charset="-122"/>
              <a:ea typeface="宋体" pitchFamily="2" charset="-122"/>
            </a:endParaRPr>
          </a:p>
          <a:p>
            <a:r>
              <a:rPr lang="zh-CN" altLang="en-US" sz="2000">
                <a:solidFill>
                  <a:srgbClr val="000066"/>
                </a:solidFill>
                <a:latin typeface="宋体" pitchFamily="2" charset="-122"/>
                <a:ea typeface="宋体" pitchFamily="2" charset="-122"/>
              </a:rPr>
              <a:t>　</a:t>
            </a:r>
            <a:endParaRPr lang="en-US" altLang="zh-CN" sz="2000">
              <a:solidFill>
                <a:srgbClr val="000066"/>
              </a:solidFill>
              <a:latin typeface="宋体" pitchFamily="2" charset="-122"/>
              <a:ea typeface="宋体" pitchFamily="2" charset="-122"/>
            </a:endParaRPr>
          </a:p>
        </p:txBody>
      </p:sp>
      <p:sp>
        <p:nvSpPr>
          <p:cNvPr id="18435" name="Text Box 3"/>
          <p:cNvSpPr txBox="1">
            <a:spLocks noChangeArrowheads="1"/>
          </p:cNvSpPr>
          <p:nvPr/>
        </p:nvSpPr>
        <p:spPr bwMode="auto">
          <a:xfrm>
            <a:off x="2115496" y="3555989"/>
            <a:ext cx="309880" cy="368300"/>
          </a:xfrm>
          <a:prstGeom prst="rect">
            <a:avLst/>
          </a:prstGeom>
          <a:noFill/>
          <a:ln w="9525">
            <a:noFill/>
            <a:miter lim="800000"/>
          </a:ln>
        </p:spPr>
        <p:txBody>
          <a:bodyPr wrap="none">
            <a:spAutoFit/>
          </a:bodyPr>
          <a:lstStyle/>
          <a:p>
            <a:endParaRPr lang="zh-CN" altLang="en-US" b="0">
              <a:ea typeface="宋体" pitchFamily="2" charset="-122"/>
            </a:endParaRPr>
          </a:p>
        </p:txBody>
      </p:sp>
      <p:sp>
        <p:nvSpPr>
          <p:cNvPr id="18436" name="Text Box 4"/>
          <p:cNvSpPr txBox="1">
            <a:spLocks noChangeArrowheads="1"/>
          </p:cNvSpPr>
          <p:nvPr/>
        </p:nvSpPr>
        <p:spPr bwMode="auto">
          <a:xfrm flipH="1">
            <a:off x="7584433" y="1987539"/>
            <a:ext cx="636588" cy="521970"/>
          </a:xfrm>
          <a:prstGeom prst="rect">
            <a:avLst/>
          </a:prstGeom>
          <a:noFill/>
          <a:ln w="9525">
            <a:noFill/>
            <a:miter lim="800000"/>
          </a:ln>
        </p:spPr>
        <p:txBody>
          <a:bodyPr>
            <a:spAutoFit/>
          </a:bodyPr>
          <a:lstStyle/>
          <a:p>
            <a:pPr>
              <a:spcBef>
                <a:spcPct val="50000"/>
              </a:spcBef>
            </a:pPr>
            <a:endParaRPr lang="zh-CN" altLang="en-US" sz="2800" b="0">
              <a:solidFill>
                <a:srgbClr val="FF0000"/>
              </a:solidFill>
              <a:ea typeface="宋体" pitchFamily="2" charset="-122"/>
            </a:endParaRPr>
          </a:p>
        </p:txBody>
      </p:sp>
      <p:sp>
        <p:nvSpPr>
          <p:cNvPr id="254981" name="Text Box 5"/>
          <p:cNvSpPr txBox="1">
            <a:spLocks noChangeArrowheads="1"/>
          </p:cNvSpPr>
          <p:nvPr/>
        </p:nvSpPr>
        <p:spPr bwMode="auto">
          <a:xfrm>
            <a:off x="559746" y="3108314"/>
            <a:ext cx="10601325" cy="829945"/>
          </a:xfrm>
          <a:prstGeom prst="rect">
            <a:avLst/>
          </a:prstGeom>
          <a:noFill/>
          <a:ln w="9525">
            <a:solidFill>
              <a:srgbClr val="66FFFF"/>
            </a:solidFill>
            <a:miter lim="800000"/>
          </a:ln>
        </p:spPr>
        <p:txBody>
          <a:bodyPr>
            <a:spAutoFit/>
          </a:bodyPr>
          <a:lstStyle/>
          <a:p>
            <a:pPr>
              <a:spcBef>
                <a:spcPct val="50000"/>
              </a:spcBef>
            </a:pPr>
            <a:r>
              <a:rPr lang="zh-CN" altLang="en-US" sz="2400">
                <a:solidFill>
                  <a:schemeClr val="folHlink"/>
                </a:solidFill>
                <a:latin typeface="楷体_GB2312" charset="-122"/>
                <a:ea typeface="楷体_GB2312" charset="-122"/>
              </a:rPr>
              <a:t>答案：</a:t>
            </a:r>
            <a:r>
              <a:rPr lang="en-US" altLang="zh-CN" sz="2400">
                <a:solidFill>
                  <a:schemeClr val="folHlink"/>
                </a:solidFill>
                <a:latin typeface="楷体_GB2312" charset="-122"/>
                <a:ea typeface="楷体_GB2312" charset="-122"/>
              </a:rPr>
              <a:t>A</a:t>
            </a:r>
            <a:r>
              <a:rPr lang="zh-CN" altLang="en-US" sz="2400">
                <a:solidFill>
                  <a:schemeClr val="folHlink"/>
                </a:solidFill>
                <a:latin typeface="楷体_GB2312" charset="-122"/>
                <a:ea typeface="楷体_GB2312" charset="-122"/>
              </a:rPr>
              <a:t>项，成分残缺，</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推行</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之后缺少与之搭配的宾语，可在第二个逗号之前加</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政策</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 </a:t>
            </a:r>
          </a:p>
        </p:txBody>
      </p:sp>
      <p:sp>
        <p:nvSpPr>
          <p:cNvPr id="254983" name="Text Box 7"/>
          <p:cNvSpPr txBox="1">
            <a:spLocks noChangeArrowheads="1"/>
          </p:cNvSpPr>
          <p:nvPr/>
        </p:nvSpPr>
        <p:spPr bwMode="auto">
          <a:xfrm>
            <a:off x="559746" y="5333989"/>
            <a:ext cx="10415587" cy="460375"/>
          </a:xfrm>
          <a:prstGeom prst="rect">
            <a:avLst/>
          </a:prstGeom>
          <a:noFill/>
          <a:ln w="9525">
            <a:solidFill>
              <a:srgbClr val="66FFFF"/>
            </a:solidFill>
            <a:miter lim="800000"/>
          </a:ln>
        </p:spPr>
        <p:txBody>
          <a:bodyPr>
            <a:spAutoFit/>
          </a:bodyPr>
          <a:lstStyle/>
          <a:p>
            <a:pPr>
              <a:spcBef>
                <a:spcPct val="50000"/>
              </a:spcBef>
            </a:pPr>
            <a:r>
              <a:rPr lang="zh-CN" altLang="en-US" sz="2400">
                <a:solidFill>
                  <a:schemeClr val="folHlink"/>
                </a:solidFill>
                <a:latin typeface="楷体_GB2312" charset="-122"/>
                <a:ea typeface="楷体_GB2312" charset="-122"/>
              </a:rPr>
              <a:t>答案：</a:t>
            </a:r>
            <a:r>
              <a:rPr lang="zh-CN" altLang="en-US" sz="2400">
                <a:ea typeface="宋体" pitchFamily="2" charset="-122"/>
              </a:rPr>
              <a:t> </a:t>
            </a:r>
            <a:r>
              <a:rPr lang="en-US" altLang="zh-CN" sz="2400">
                <a:solidFill>
                  <a:schemeClr val="folHlink"/>
                </a:solidFill>
                <a:latin typeface="楷体_GB2312" charset="-122"/>
                <a:ea typeface="楷体_GB2312" charset="-122"/>
              </a:rPr>
              <a:t>B</a:t>
            </a:r>
            <a:r>
              <a:rPr lang="zh-CN" altLang="en-US" sz="2400">
                <a:solidFill>
                  <a:schemeClr val="folHlink"/>
                </a:solidFill>
                <a:latin typeface="楷体_GB2312" charset="-122"/>
                <a:ea typeface="楷体_GB2312" charset="-122"/>
              </a:rPr>
              <a:t>项，成分残缺，应在</a:t>
            </a:r>
            <a:r>
              <a:rPr lang="zh-CN" altLang="en-US" sz="2400">
                <a:solidFill>
                  <a:schemeClr val="folHlink"/>
                </a:solidFill>
                <a:ea typeface="楷体_GB2312" charset="-122"/>
              </a:rPr>
              <a:t>“</a:t>
            </a:r>
            <a:r>
              <a:rPr lang="en-US" altLang="zh-CN" sz="2400">
                <a:solidFill>
                  <a:schemeClr val="folHlink"/>
                </a:solidFill>
                <a:latin typeface="楷体_GB2312" charset="-122"/>
                <a:ea typeface="楷体_GB2312" charset="-122"/>
              </a:rPr>
              <a:t>70</a:t>
            </a:r>
            <a:r>
              <a:rPr lang="zh-CN" altLang="en-US" sz="2400">
                <a:solidFill>
                  <a:schemeClr val="folHlink"/>
                </a:solidFill>
                <a:latin typeface="楷体_GB2312" charset="-122"/>
                <a:ea typeface="楷体_GB2312" charset="-122"/>
              </a:rPr>
              <a:t>周年</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后加</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纪念日</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a:t>
            </a:r>
          </a:p>
        </p:txBody>
      </p:sp>
      <p:sp>
        <p:nvSpPr>
          <p:cNvPr id="254986" name="Rectangle 10"/>
          <p:cNvSpPr>
            <a:spLocks noGrp="1"/>
          </p:cNvSpPr>
          <p:nvPr>
            <p:ph type="title" idx="4294967295"/>
          </p:nvPr>
        </p:nvSpPr>
        <p:spPr>
          <a:xfrm>
            <a:off x="2149497" y="811213"/>
            <a:ext cx="6897688" cy="530225"/>
          </a:xfrm>
          <a:prstGeom prst="rect">
            <a:avLst/>
          </a:prstGeom>
          <a:noFill/>
          <a:ln w="57150" cmpd="thinThick">
            <a:solidFill>
              <a:schemeClr val="folHlink"/>
            </a:solidFill>
          </a:ln>
        </p:spPr>
        <p:txBody>
          <a:bodyPr/>
          <a:lstStyle/>
          <a:p>
            <a:pPr eaLnBrk="1" hangingPunct="1"/>
            <a:r>
              <a:rPr lang="zh-CN" altLang="en-US" sz="2400" smtClean="0">
                <a:solidFill>
                  <a:schemeClr val="hlink"/>
                </a:solidFill>
                <a:latin typeface="黑体" pitchFamily="2" charset="-122"/>
                <a:ea typeface="黑体" pitchFamily="2" charset="-122"/>
              </a:rPr>
              <a:t>类型三　宾语中心语残缺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3" nodeType="clickEffect">
                                  <p:stCondLst>
                                    <p:cond delay="0"/>
                                  </p:stCondLst>
                                  <p:childTnLst>
                                    <p:set>
                                      <p:cBhvr>
                                        <p:cTn id="6" dur="1" fill="hold">
                                          <p:stCondLst>
                                            <p:cond delay="0"/>
                                          </p:stCondLst>
                                        </p:cTn>
                                        <p:tgtEl>
                                          <p:spTgt spid="254986"/>
                                        </p:tgtEl>
                                        <p:attrNameLst>
                                          <p:attrName>style.visibility</p:attrName>
                                        </p:attrNameLst>
                                      </p:cBhvr>
                                      <p:to>
                                        <p:strVal val="visible"/>
                                      </p:to>
                                    </p:set>
                                    <p:anim calcmode="lin" valueType="num">
                                      <p:cBhvr additive="base">
                                        <p:cTn id="7" dur="500" fill="hold"/>
                                        <p:tgtEl>
                                          <p:spTgt spid="254986"/>
                                        </p:tgtEl>
                                        <p:attrNameLst>
                                          <p:attrName>ppt_x</p:attrName>
                                        </p:attrNameLst>
                                      </p:cBhvr>
                                      <p:tavLst>
                                        <p:tav tm="0">
                                          <p:val>
                                            <p:strVal val="#ppt_x"/>
                                          </p:val>
                                        </p:tav>
                                        <p:tav tm="100000">
                                          <p:val>
                                            <p:strVal val="#ppt_x"/>
                                          </p:val>
                                        </p:tav>
                                      </p:tavLst>
                                    </p:anim>
                                    <p:anim calcmode="lin" valueType="num">
                                      <p:cBhvr additive="base">
                                        <p:cTn id="8" dur="500" fill="hold"/>
                                        <p:tgtEl>
                                          <p:spTgt spid="25498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54978"/>
                                        </p:tgtEl>
                                        <p:attrNameLst>
                                          <p:attrName>style.visibility</p:attrName>
                                        </p:attrNameLst>
                                      </p:cBhvr>
                                      <p:to>
                                        <p:strVal val="visible"/>
                                      </p:to>
                                    </p:set>
                                    <p:animEffect transition="in" filter="blinds(horizontal)">
                                      <p:cBhvr>
                                        <p:cTn id="14" dur="500"/>
                                        <p:tgtEl>
                                          <p:spTgt spid="254978"/>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1" nodeType="clickEffect">
                                  <p:stCondLst>
                                    <p:cond delay="0"/>
                                  </p:stCondLst>
                                  <p:childTnLst>
                                    <p:set>
                                      <p:cBhvr>
                                        <p:cTn id="19" dur="1" fill="hold">
                                          <p:stCondLst>
                                            <p:cond delay="0"/>
                                          </p:stCondLst>
                                        </p:cTn>
                                        <p:tgtEl>
                                          <p:spTgt spid="254981"/>
                                        </p:tgtEl>
                                        <p:attrNameLst>
                                          <p:attrName>style.visibility</p:attrName>
                                        </p:attrNameLst>
                                      </p:cBhvr>
                                      <p:to>
                                        <p:strVal val="visible"/>
                                      </p:to>
                                    </p:set>
                                    <p:animEffect transition="in" filter="dissolve">
                                      <p:cBhvr>
                                        <p:cTn id="20" dur="500"/>
                                        <p:tgtEl>
                                          <p:spTgt spid="254981"/>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3" presetClass="entr" presetSubtype="10" fill="hold" grpId="2" nodeType="clickEffect">
                                  <p:stCondLst>
                                    <p:cond delay="0"/>
                                  </p:stCondLst>
                                  <p:childTnLst>
                                    <p:set>
                                      <p:cBhvr>
                                        <p:cTn id="25" dur="1" fill="hold">
                                          <p:stCondLst>
                                            <p:cond delay="0"/>
                                          </p:stCondLst>
                                        </p:cTn>
                                        <p:tgtEl>
                                          <p:spTgt spid="254983"/>
                                        </p:tgtEl>
                                        <p:attrNameLst>
                                          <p:attrName>style.visibility</p:attrName>
                                        </p:attrNameLst>
                                      </p:cBhvr>
                                      <p:to>
                                        <p:strVal val="visible"/>
                                      </p:to>
                                    </p:set>
                                    <p:animEffect transition="in" filter="blinds(horizontal)">
                                      <p:cBhvr>
                                        <p:cTn id="26" dur="500"/>
                                        <p:tgtEl>
                                          <p:spTgt spid="254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78" grpId="0" animBg="1"/>
      <p:bldP spid="254981" grpId="1" animBg="1"/>
      <p:bldP spid="254983" grpId="2" animBg="1"/>
      <p:bldP spid="254986" grpId="3"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Text Box 2"/>
          <p:cNvSpPr txBox="1">
            <a:spLocks noChangeArrowheads="1"/>
          </p:cNvSpPr>
          <p:nvPr/>
        </p:nvSpPr>
        <p:spPr bwMode="auto">
          <a:xfrm>
            <a:off x="373063" y="1069975"/>
            <a:ext cx="10888662" cy="706755"/>
          </a:xfrm>
          <a:prstGeom prst="rect">
            <a:avLst/>
          </a:prstGeom>
          <a:noFill/>
          <a:ln w="9525">
            <a:solidFill>
              <a:srgbClr val="00CC00"/>
            </a:solidFill>
            <a:miter lim="800000"/>
          </a:ln>
        </p:spPr>
        <p:txBody>
          <a:bodyPr>
            <a:spAutoFit/>
          </a:bodyPr>
          <a:lstStyle/>
          <a:p>
            <a:r>
              <a:rPr lang="en-US" altLang="zh-CN" b="0">
                <a:ea typeface="宋体" pitchFamily="2" charset="-122"/>
              </a:rPr>
              <a:t> 2.</a:t>
            </a:r>
            <a:r>
              <a:rPr lang="zh-CN" altLang="en-US" sz="2000">
                <a:solidFill>
                  <a:srgbClr val="000066"/>
                </a:solidFill>
                <a:latin typeface="宋体" pitchFamily="2" charset="-122"/>
                <a:ea typeface="宋体" pitchFamily="2" charset="-122"/>
              </a:rPr>
              <a:t>执法部门对向未成年人出售、出租或以其他方式传播反动、淫秽、暴力、凶杀、封建迷信的图书报刊、音像制品，应依法从重处罚</a:t>
            </a:r>
            <a:r>
              <a:rPr lang="zh-CN" altLang="en-US" b="0">
                <a:ea typeface="宋体" pitchFamily="2" charset="-122"/>
              </a:rPr>
              <a:t> </a:t>
            </a:r>
            <a:r>
              <a:rPr lang="zh-CN" altLang="en-US" sz="2000">
                <a:solidFill>
                  <a:srgbClr val="000066"/>
                </a:solidFill>
                <a:latin typeface="宋体" pitchFamily="2" charset="-122"/>
                <a:ea typeface="宋体" pitchFamily="2" charset="-122"/>
              </a:rPr>
              <a:t>。</a:t>
            </a:r>
            <a:endParaRPr lang="en-US" altLang="zh-CN" sz="2000">
              <a:solidFill>
                <a:srgbClr val="000066"/>
              </a:solidFill>
              <a:latin typeface="宋体" pitchFamily="2" charset="-122"/>
              <a:ea typeface="宋体" pitchFamily="2" charset="-122"/>
            </a:endParaRPr>
          </a:p>
        </p:txBody>
      </p:sp>
      <p:sp>
        <p:nvSpPr>
          <p:cNvPr id="19459" name="Text Box 3"/>
          <p:cNvSpPr txBox="1">
            <a:spLocks noChangeArrowheads="1"/>
          </p:cNvSpPr>
          <p:nvPr/>
        </p:nvSpPr>
        <p:spPr bwMode="auto">
          <a:xfrm>
            <a:off x="2163763" y="3252788"/>
            <a:ext cx="309880" cy="368300"/>
          </a:xfrm>
          <a:prstGeom prst="rect">
            <a:avLst/>
          </a:prstGeom>
          <a:noFill/>
          <a:ln w="9525">
            <a:noFill/>
            <a:miter lim="800000"/>
          </a:ln>
        </p:spPr>
        <p:txBody>
          <a:bodyPr wrap="none">
            <a:spAutoFit/>
          </a:bodyPr>
          <a:lstStyle/>
          <a:p>
            <a:endParaRPr lang="zh-CN" altLang="en-US" b="0">
              <a:ea typeface="宋体" pitchFamily="2" charset="-122"/>
            </a:endParaRPr>
          </a:p>
        </p:txBody>
      </p:sp>
      <p:sp>
        <p:nvSpPr>
          <p:cNvPr id="19460" name="Text Box 4"/>
          <p:cNvSpPr txBox="1">
            <a:spLocks noChangeArrowheads="1"/>
          </p:cNvSpPr>
          <p:nvPr/>
        </p:nvSpPr>
        <p:spPr bwMode="auto">
          <a:xfrm flipH="1">
            <a:off x="7632700" y="1684338"/>
            <a:ext cx="636588" cy="521970"/>
          </a:xfrm>
          <a:prstGeom prst="rect">
            <a:avLst/>
          </a:prstGeom>
          <a:noFill/>
          <a:ln w="9525">
            <a:noFill/>
            <a:miter lim="800000"/>
          </a:ln>
        </p:spPr>
        <p:txBody>
          <a:bodyPr>
            <a:spAutoFit/>
          </a:bodyPr>
          <a:lstStyle/>
          <a:p>
            <a:pPr>
              <a:spcBef>
                <a:spcPct val="50000"/>
              </a:spcBef>
            </a:pPr>
            <a:endParaRPr lang="zh-CN" altLang="en-US" sz="2800" b="0">
              <a:solidFill>
                <a:srgbClr val="FF0000"/>
              </a:solidFill>
              <a:ea typeface="宋体" pitchFamily="2" charset="-122"/>
            </a:endParaRPr>
          </a:p>
        </p:txBody>
      </p:sp>
      <p:sp>
        <p:nvSpPr>
          <p:cNvPr id="302085" name="Text Box 5"/>
          <p:cNvSpPr txBox="1">
            <a:spLocks noChangeArrowheads="1"/>
          </p:cNvSpPr>
          <p:nvPr/>
        </p:nvSpPr>
        <p:spPr bwMode="auto">
          <a:xfrm>
            <a:off x="373063" y="1887538"/>
            <a:ext cx="10888662" cy="645160"/>
          </a:xfrm>
          <a:prstGeom prst="rect">
            <a:avLst/>
          </a:prstGeom>
          <a:noFill/>
          <a:ln w="9525">
            <a:noFill/>
            <a:miter lim="800000"/>
          </a:ln>
        </p:spPr>
        <p:txBody>
          <a:bodyPr>
            <a:spAutoFit/>
          </a:bodyPr>
          <a:lstStyle/>
          <a:p>
            <a:pPr>
              <a:spcBef>
                <a:spcPct val="50000"/>
              </a:spcBef>
            </a:pPr>
            <a:r>
              <a:rPr lang="zh-CN" altLang="en-US">
                <a:solidFill>
                  <a:schemeClr val="folHlink"/>
                </a:solidFill>
                <a:latin typeface="楷体_GB2312" charset="-122"/>
                <a:ea typeface="楷体_GB2312" charset="-122"/>
              </a:rPr>
              <a:t>答案：此处属宾语中心语残缺。介词</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对</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引导的对象缺失，应在</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音像制品</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之后加上</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对</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引导的宾语中心语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的人或单位</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a:t>
            </a:r>
          </a:p>
        </p:txBody>
      </p:sp>
      <p:sp>
        <p:nvSpPr>
          <p:cNvPr id="302086" name="Text Box 6"/>
          <p:cNvSpPr txBox="1">
            <a:spLocks noChangeArrowheads="1"/>
          </p:cNvSpPr>
          <p:nvPr/>
        </p:nvSpPr>
        <p:spPr bwMode="auto">
          <a:xfrm>
            <a:off x="373063" y="2636838"/>
            <a:ext cx="10888662" cy="706755"/>
          </a:xfrm>
          <a:prstGeom prst="rect">
            <a:avLst/>
          </a:prstGeom>
          <a:noFill/>
          <a:ln w="9525">
            <a:solidFill>
              <a:srgbClr val="00CC00"/>
            </a:solidFill>
            <a:miter lim="800000"/>
          </a:ln>
        </p:spPr>
        <p:txBody>
          <a:bodyPr>
            <a:spAutoFit/>
          </a:bodyPr>
          <a:lstStyle/>
          <a:p>
            <a:r>
              <a:rPr lang="en-US" altLang="zh-CN" sz="2000">
                <a:solidFill>
                  <a:srgbClr val="000066"/>
                </a:solidFill>
                <a:latin typeface="宋体" pitchFamily="2" charset="-122"/>
                <a:ea typeface="宋体" pitchFamily="2" charset="-122"/>
              </a:rPr>
              <a:t>3.</a:t>
            </a:r>
            <a:r>
              <a:rPr lang="zh-CN" altLang="en-US" sz="2000">
                <a:solidFill>
                  <a:srgbClr val="000066"/>
                </a:solidFill>
                <a:latin typeface="宋体" pitchFamily="2" charset="-122"/>
                <a:ea typeface="宋体" pitchFamily="2" charset="-122"/>
              </a:rPr>
              <a:t>省公安厅要求各级公安局长着力解决刑讯逼供、滥用警械、滥用强制措施、超期羁押、随意扣押财物、巧立名目收取办案费</a:t>
            </a:r>
            <a:r>
              <a:rPr lang="zh-CN" altLang="en-US" b="0">
                <a:ea typeface="宋体" pitchFamily="2" charset="-122"/>
              </a:rPr>
              <a:t> </a:t>
            </a:r>
            <a:r>
              <a:rPr lang="zh-CN" altLang="en-US" sz="2000">
                <a:solidFill>
                  <a:srgbClr val="000066"/>
                </a:solidFill>
                <a:latin typeface="宋体" pitchFamily="2" charset="-122"/>
                <a:ea typeface="宋体" pitchFamily="2" charset="-122"/>
              </a:rPr>
              <a:t>。</a:t>
            </a:r>
            <a:endParaRPr lang="en-US" altLang="zh-CN" sz="2000">
              <a:solidFill>
                <a:srgbClr val="000066"/>
              </a:solidFill>
              <a:latin typeface="宋体" pitchFamily="2" charset="-122"/>
              <a:ea typeface="宋体" pitchFamily="2" charset="-122"/>
            </a:endParaRPr>
          </a:p>
        </p:txBody>
      </p:sp>
      <p:sp>
        <p:nvSpPr>
          <p:cNvPr id="302087" name="Text Box 7"/>
          <p:cNvSpPr txBox="1">
            <a:spLocks noChangeArrowheads="1"/>
          </p:cNvSpPr>
          <p:nvPr/>
        </p:nvSpPr>
        <p:spPr bwMode="auto">
          <a:xfrm>
            <a:off x="373063" y="3452813"/>
            <a:ext cx="10798175" cy="645160"/>
          </a:xfrm>
          <a:prstGeom prst="rect">
            <a:avLst/>
          </a:prstGeom>
          <a:noFill/>
          <a:ln w="9525">
            <a:noFill/>
            <a:miter lim="800000"/>
          </a:ln>
        </p:spPr>
        <p:txBody>
          <a:bodyPr>
            <a:spAutoFit/>
          </a:bodyPr>
          <a:lstStyle/>
          <a:p>
            <a:pPr>
              <a:spcBef>
                <a:spcPct val="50000"/>
              </a:spcBef>
            </a:pPr>
            <a:r>
              <a:rPr lang="zh-CN" altLang="en-US">
                <a:solidFill>
                  <a:schemeClr val="folHlink"/>
                </a:solidFill>
                <a:latin typeface="楷体_GB2312" charset="-122"/>
                <a:ea typeface="楷体_GB2312" charset="-122"/>
              </a:rPr>
              <a:t>答案：此处属宾语中心语残缺。此句中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解决</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后面缺少与之相应的宾语中心语，其后一般跟</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的问题</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，故此句应在句末加上</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的问题</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 </a:t>
            </a:r>
          </a:p>
        </p:txBody>
      </p:sp>
      <p:sp>
        <p:nvSpPr>
          <p:cNvPr id="302088" name="Text Box 8"/>
          <p:cNvSpPr txBox="1">
            <a:spLocks noChangeArrowheads="1"/>
          </p:cNvSpPr>
          <p:nvPr/>
        </p:nvSpPr>
        <p:spPr bwMode="auto">
          <a:xfrm>
            <a:off x="373063" y="4202113"/>
            <a:ext cx="10798175" cy="706755"/>
          </a:xfrm>
          <a:prstGeom prst="rect">
            <a:avLst/>
          </a:prstGeom>
          <a:noFill/>
          <a:ln w="9525">
            <a:solidFill>
              <a:srgbClr val="00CC00"/>
            </a:solidFill>
            <a:miter lim="800000"/>
          </a:ln>
        </p:spPr>
        <p:txBody>
          <a:bodyPr>
            <a:spAutoFit/>
          </a:bodyPr>
          <a:lstStyle/>
          <a:p>
            <a:r>
              <a:rPr lang="en-US" altLang="zh-CN" sz="2000">
                <a:solidFill>
                  <a:srgbClr val="000066"/>
                </a:solidFill>
                <a:latin typeface="宋体" pitchFamily="2" charset="-122"/>
                <a:ea typeface="宋体" pitchFamily="2" charset="-122"/>
              </a:rPr>
              <a:t>4.</a:t>
            </a:r>
            <a:r>
              <a:rPr lang="zh-CN" altLang="en-US" sz="2000">
                <a:solidFill>
                  <a:srgbClr val="000066"/>
                </a:solidFill>
                <a:latin typeface="宋体" pitchFamily="2" charset="-122"/>
                <a:ea typeface="宋体" pitchFamily="2" charset="-122"/>
              </a:rPr>
              <a:t>日前，全国网络主管部门、公安机关等联合开展了打击网络有组织制造谣言，查处了一批网络造谣典型案件，抓捕了一批恶意造谣的“网络大</a:t>
            </a:r>
            <a:r>
              <a:rPr lang="en-US" altLang="zh-CN" sz="2000">
                <a:solidFill>
                  <a:srgbClr val="000066"/>
                </a:solidFill>
                <a:latin typeface="宋体" pitchFamily="2" charset="-122"/>
                <a:ea typeface="宋体" pitchFamily="2" charset="-122"/>
              </a:rPr>
              <a:t>V”</a:t>
            </a:r>
            <a:r>
              <a:rPr lang="en-US" altLang="zh-CN" b="0">
                <a:ea typeface="宋体" pitchFamily="2" charset="-122"/>
              </a:rPr>
              <a:t> </a:t>
            </a:r>
            <a:r>
              <a:rPr lang="zh-CN" altLang="en-US" sz="2000">
                <a:solidFill>
                  <a:srgbClr val="000066"/>
                </a:solidFill>
                <a:latin typeface="宋体" pitchFamily="2" charset="-122"/>
                <a:ea typeface="宋体" pitchFamily="2" charset="-122"/>
              </a:rPr>
              <a:t>。</a:t>
            </a:r>
            <a:endParaRPr lang="en-US" altLang="zh-CN" sz="2000">
              <a:solidFill>
                <a:srgbClr val="000066"/>
              </a:solidFill>
              <a:latin typeface="宋体" pitchFamily="2" charset="-122"/>
              <a:ea typeface="宋体" pitchFamily="2" charset="-122"/>
            </a:endParaRPr>
          </a:p>
        </p:txBody>
      </p:sp>
      <p:sp>
        <p:nvSpPr>
          <p:cNvPr id="302089" name="Text Box 9"/>
          <p:cNvSpPr txBox="1">
            <a:spLocks noChangeArrowheads="1"/>
          </p:cNvSpPr>
          <p:nvPr/>
        </p:nvSpPr>
        <p:spPr bwMode="auto">
          <a:xfrm>
            <a:off x="373063" y="5018088"/>
            <a:ext cx="10798175" cy="645160"/>
          </a:xfrm>
          <a:prstGeom prst="rect">
            <a:avLst/>
          </a:prstGeom>
          <a:noFill/>
          <a:ln w="9525">
            <a:noFill/>
            <a:miter lim="800000"/>
          </a:ln>
        </p:spPr>
        <p:txBody>
          <a:bodyPr>
            <a:spAutoFit/>
          </a:bodyPr>
          <a:lstStyle/>
          <a:p>
            <a:pPr>
              <a:spcBef>
                <a:spcPct val="50000"/>
              </a:spcBef>
            </a:pPr>
            <a:r>
              <a:rPr lang="zh-CN" altLang="en-US">
                <a:solidFill>
                  <a:schemeClr val="folHlink"/>
                </a:solidFill>
                <a:latin typeface="楷体_GB2312" charset="-122"/>
                <a:ea typeface="楷体_GB2312" charset="-122"/>
              </a:rPr>
              <a:t>答案：此处属宾语中心语残缺。此句中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开展了打击网络有组织制造谣言</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一句中缺少与</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开展</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相应的宾语中心语，可在</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有组织制造谣言</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后加</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的专项活动</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2082"/>
                                        </p:tgtEl>
                                        <p:attrNameLst>
                                          <p:attrName>style.visibility</p:attrName>
                                        </p:attrNameLst>
                                      </p:cBhvr>
                                      <p:to>
                                        <p:strVal val="visible"/>
                                      </p:to>
                                    </p:set>
                                    <p:animEffect transition="in" filter="blinds(horizontal)">
                                      <p:cBhvr>
                                        <p:cTn id="7" dur="500"/>
                                        <p:tgtEl>
                                          <p:spTgt spid="30208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302085"/>
                                        </p:tgtEl>
                                        <p:attrNameLst>
                                          <p:attrName>style.visibility</p:attrName>
                                        </p:attrNameLst>
                                      </p:cBhvr>
                                      <p:to>
                                        <p:strVal val="visible"/>
                                      </p:to>
                                    </p:set>
                                    <p:animEffect transition="in" filter="dissolve">
                                      <p:cBhvr>
                                        <p:cTn id="13" dur="500"/>
                                        <p:tgtEl>
                                          <p:spTgt spid="30208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8" fill="hold" grpId="2" nodeType="clickEffect">
                                  <p:stCondLst>
                                    <p:cond delay="0"/>
                                  </p:stCondLst>
                                  <p:childTnLst>
                                    <p:set>
                                      <p:cBhvr>
                                        <p:cTn id="18" dur="1" fill="hold">
                                          <p:stCondLst>
                                            <p:cond delay="0"/>
                                          </p:stCondLst>
                                        </p:cTn>
                                        <p:tgtEl>
                                          <p:spTgt spid="302086"/>
                                        </p:tgtEl>
                                        <p:attrNameLst>
                                          <p:attrName>style.visibility</p:attrName>
                                        </p:attrNameLst>
                                      </p:cBhvr>
                                      <p:to>
                                        <p:strVal val="visible"/>
                                      </p:to>
                                    </p:set>
                                    <p:anim calcmode="lin" valueType="num">
                                      <p:cBhvr additive="base">
                                        <p:cTn id="19" dur="1000" fill="hold"/>
                                        <p:tgtEl>
                                          <p:spTgt spid="302086"/>
                                        </p:tgtEl>
                                        <p:attrNameLst>
                                          <p:attrName>ppt_x</p:attrName>
                                        </p:attrNameLst>
                                      </p:cBhvr>
                                      <p:tavLst>
                                        <p:tav tm="0">
                                          <p:val>
                                            <p:strVal val="0-#ppt_w/2"/>
                                          </p:val>
                                        </p:tav>
                                        <p:tav tm="100000">
                                          <p:val>
                                            <p:strVal val="#ppt_x"/>
                                          </p:val>
                                        </p:tav>
                                      </p:tavLst>
                                    </p:anim>
                                    <p:anim calcmode="lin" valueType="num">
                                      <p:cBhvr additive="base">
                                        <p:cTn id="20" dur="1000" fill="hold"/>
                                        <p:tgtEl>
                                          <p:spTgt spid="302086"/>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3" presetClass="entr" presetSubtype="10" fill="hold" grpId="3" nodeType="clickEffect">
                                  <p:stCondLst>
                                    <p:cond delay="0"/>
                                  </p:stCondLst>
                                  <p:childTnLst>
                                    <p:set>
                                      <p:cBhvr>
                                        <p:cTn id="25" dur="1" fill="hold">
                                          <p:stCondLst>
                                            <p:cond delay="0"/>
                                          </p:stCondLst>
                                        </p:cTn>
                                        <p:tgtEl>
                                          <p:spTgt spid="302087"/>
                                        </p:tgtEl>
                                        <p:attrNameLst>
                                          <p:attrName>style.visibility</p:attrName>
                                        </p:attrNameLst>
                                      </p:cBhvr>
                                      <p:to>
                                        <p:strVal val="visible"/>
                                      </p:to>
                                    </p:set>
                                    <p:animEffect transition="in" filter="blinds(horizontal)">
                                      <p:cBhvr>
                                        <p:cTn id="26" dur="500"/>
                                        <p:tgtEl>
                                          <p:spTgt spid="302087"/>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 presetClass="entr" presetSubtype="8" fill="hold" grpId="4" nodeType="clickEffect">
                                  <p:stCondLst>
                                    <p:cond delay="0"/>
                                  </p:stCondLst>
                                  <p:childTnLst>
                                    <p:set>
                                      <p:cBhvr>
                                        <p:cTn id="31" dur="1" fill="hold">
                                          <p:stCondLst>
                                            <p:cond delay="0"/>
                                          </p:stCondLst>
                                        </p:cTn>
                                        <p:tgtEl>
                                          <p:spTgt spid="302088"/>
                                        </p:tgtEl>
                                        <p:attrNameLst>
                                          <p:attrName>style.visibility</p:attrName>
                                        </p:attrNameLst>
                                      </p:cBhvr>
                                      <p:to>
                                        <p:strVal val="visible"/>
                                      </p:to>
                                    </p:set>
                                    <p:anim calcmode="lin" valueType="num">
                                      <p:cBhvr additive="base">
                                        <p:cTn id="32" dur="1000" fill="hold"/>
                                        <p:tgtEl>
                                          <p:spTgt spid="302088"/>
                                        </p:tgtEl>
                                        <p:attrNameLst>
                                          <p:attrName>ppt_x</p:attrName>
                                        </p:attrNameLst>
                                      </p:cBhvr>
                                      <p:tavLst>
                                        <p:tav tm="0">
                                          <p:val>
                                            <p:strVal val="0-#ppt_w/2"/>
                                          </p:val>
                                        </p:tav>
                                        <p:tav tm="100000">
                                          <p:val>
                                            <p:strVal val="#ppt_x"/>
                                          </p:val>
                                        </p:tav>
                                      </p:tavLst>
                                    </p:anim>
                                    <p:anim calcmode="lin" valueType="num">
                                      <p:cBhvr additive="base">
                                        <p:cTn id="33" dur="1000" fill="hold"/>
                                        <p:tgtEl>
                                          <p:spTgt spid="302088"/>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3" presetClass="entr" presetSubtype="10" fill="hold" grpId="5" nodeType="clickEffect">
                                  <p:stCondLst>
                                    <p:cond delay="0"/>
                                  </p:stCondLst>
                                  <p:childTnLst>
                                    <p:set>
                                      <p:cBhvr>
                                        <p:cTn id="38" dur="1" fill="hold">
                                          <p:stCondLst>
                                            <p:cond delay="0"/>
                                          </p:stCondLst>
                                        </p:cTn>
                                        <p:tgtEl>
                                          <p:spTgt spid="302089"/>
                                        </p:tgtEl>
                                        <p:attrNameLst>
                                          <p:attrName>style.visibility</p:attrName>
                                        </p:attrNameLst>
                                      </p:cBhvr>
                                      <p:to>
                                        <p:strVal val="visible"/>
                                      </p:to>
                                    </p:set>
                                    <p:animEffect transition="in" filter="blinds(horizontal)">
                                      <p:cBhvr>
                                        <p:cTn id="39" dur="500"/>
                                        <p:tgtEl>
                                          <p:spTgt spid="302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082" grpId="0" animBg="1"/>
      <p:bldP spid="302085" grpId="1"/>
      <p:bldP spid="302086" grpId="2" animBg="1"/>
      <p:bldP spid="302087" grpId="3"/>
      <p:bldP spid="302088" grpId="4" animBg="1"/>
      <p:bldP spid="302089" grpId="5"/>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p:cNvSpPr>
          <p:nvPr>
            <p:ph type="body" idx="4294967295"/>
          </p:nvPr>
        </p:nvSpPr>
        <p:spPr>
          <a:xfrm>
            <a:off x="533435" y="739775"/>
            <a:ext cx="10371138" cy="5329238"/>
          </a:xfrm>
          <a:prstGeom prst="rect">
            <a:avLst/>
          </a:prstGeom>
          <a:ln>
            <a:noFill/>
          </a:ln>
        </p:spPr>
        <p:txBody>
          <a:bodyPr>
            <a:normAutofit lnSpcReduction="10000"/>
          </a:bodyPr>
          <a:lstStyle/>
          <a:p>
            <a:pPr eaLnBrk="1" hangingPunct="1">
              <a:lnSpc>
                <a:spcPct val="120000"/>
              </a:lnSpc>
              <a:buFont typeface="Arial" pitchFamily="34" charset="0"/>
              <a:buNone/>
              <a:defRPr/>
            </a:pPr>
            <a:r>
              <a:rPr lang="en-US" altLang="zh-CN" sz="2400" b="1" smtClean="0">
                <a:solidFill>
                  <a:srgbClr val="FF0000"/>
                </a:solidFill>
              </a:rPr>
              <a:t>【</a:t>
            </a:r>
            <a:r>
              <a:rPr lang="zh-CN" altLang="zh-CN" sz="2400" b="1" smtClean="0">
                <a:solidFill>
                  <a:srgbClr val="FF0000"/>
                </a:solidFill>
              </a:rPr>
              <a:t>知识精讲】</a:t>
            </a:r>
          </a:p>
          <a:p>
            <a:pPr eaLnBrk="1" hangingPunct="1">
              <a:lnSpc>
                <a:spcPct val="120000"/>
              </a:lnSpc>
              <a:buFont typeface="Arial" pitchFamily="34" charset="0"/>
              <a:buNone/>
              <a:defRPr/>
            </a:pPr>
            <a:r>
              <a:rPr lang="zh-CN" altLang="en-US" sz="2000" b="1" smtClean="0">
                <a:solidFill>
                  <a:schemeClr val="folHlink"/>
                </a:solidFill>
                <a:latin typeface="楷体_GB2312" charset="-122"/>
                <a:ea typeface="楷体_GB2312" charset="-122"/>
              </a:rPr>
              <a:t>                 </a:t>
            </a:r>
            <a:r>
              <a:rPr lang="zh-CN" altLang="zh-CN" sz="2400" b="1" smtClean="0">
                <a:solidFill>
                  <a:schemeClr val="hlink"/>
                </a:solidFill>
                <a:effectLst>
                  <a:outerShdw blurRad="38100" dist="38100" dir="2700000" algn="tl">
                    <a:srgbClr val="C0C0C0"/>
                  </a:outerShdw>
                </a:effectLst>
                <a:latin typeface="楷体_GB2312" charset="-122"/>
                <a:ea typeface="楷体_GB2312" charset="-122"/>
              </a:rPr>
              <a:t>注意宾语修饰语，避免误将定语做宾语</a:t>
            </a:r>
          </a:p>
          <a:p>
            <a:pPr eaLnBrk="1" hangingPunct="1">
              <a:lnSpc>
                <a:spcPct val="120000"/>
              </a:lnSpc>
              <a:buFont typeface="Arial" pitchFamily="34" charset="0"/>
              <a:buNone/>
              <a:defRPr/>
            </a:pPr>
            <a:r>
              <a:rPr lang="zh-CN" altLang="zh-CN" sz="2000" b="1" smtClean="0">
                <a:solidFill>
                  <a:schemeClr val="folHlink"/>
                </a:solidFill>
                <a:latin typeface="楷体_GB2312" charset="-122"/>
                <a:ea typeface="楷体_GB2312" charset="-122"/>
              </a:rPr>
              <a:t>宾语中心语残缺是指因谓语动词所带的宾语是一个复杂的短语，所以表述时，往往只写了宾语的修饰语而没有写宾语中心语。解答此类试题，可从如下方面入手：</a:t>
            </a:r>
            <a:endParaRPr lang="zh-CN" altLang="en-US" sz="2000" b="1" smtClean="0">
              <a:solidFill>
                <a:schemeClr val="folHlink"/>
              </a:solidFill>
              <a:latin typeface="楷体_GB2312" charset="-122"/>
              <a:ea typeface="楷体_GB2312" charset="-122"/>
            </a:endParaRPr>
          </a:p>
          <a:p>
            <a:pPr eaLnBrk="1" hangingPunct="1">
              <a:lnSpc>
                <a:spcPct val="120000"/>
              </a:lnSpc>
              <a:buFont typeface="Arial" pitchFamily="34" charset="0"/>
              <a:buNone/>
              <a:defRPr/>
            </a:pPr>
            <a:r>
              <a:rPr lang="en-US" altLang="zh-CN" sz="2000" b="1" smtClean="0">
                <a:solidFill>
                  <a:schemeClr val="folHlink"/>
                </a:solidFill>
                <a:latin typeface="楷体_GB2312" charset="-122"/>
                <a:ea typeface="楷体_GB2312" charset="-122"/>
              </a:rPr>
              <a:t>1</a:t>
            </a:r>
            <a:r>
              <a:rPr lang="zh-CN" altLang="en-US" sz="2000" b="1" smtClean="0">
                <a:solidFill>
                  <a:schemeClr val="folHlink"/>
                </a:solidFill>
                <a:latin typeface="楷体_GB2312" charset="-122"/>
                <a:ea typeface="楷体_GB2312" charset="-122"/>
              </a:rPr>
              <a:t>．理清句子结构，注意谓语动词的搭配对象。如</a:t>
            </a:r>
            <a:r>
              <a:rPr lang="en-US" altLang="zh-CN" sz="2000" b="1" smtClean="0">
                <a:solidFill>
                  <a:schemeClr val="folHlink"/>
                </a:solidFill>
                <a:latin typeface="楷体_GB2312" charset="-122"/>
                <a:ea typeface="楷体_GB2312" charset="-122"/>
              </a:rPr>
              <a:t>4</a:t>
            </a:r>
            <a:r>
              <a:rPr lang="zh-CN" altLang="en-US" sz="2000" b="1" smtClean="0">
                <a:solidFill>
                  <a:schemeClr val="folHlink"/>
                </a:solidFill>
                <a:latin typeface="楷体_GB2312" charset="-122"/>
                <a:ea typeface="楷体_GB2312" charset="-122"/>
              </a:rPr>
              <a:t>题</a:t>
            </a:r>
            <a:r>
              <a:rPr lang="en-US" altLang="zh-CN"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开展了打击网络有组织制造谣言</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一句中，谓语动词</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开展</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与</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打击网络有组织制造谣言</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不搭配，此处缺少了</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开展</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的宾语中心语</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的专项活动</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a:t>
            </a:r>
          </a:p>
          <a:p>
            <a:pPr eaLnBrk="1" hangingPunct="1">
              <a:lnSpc>
                <a:spcPct val="120000"/>
              </a:lnSpc>
              <a:buFont typeface="Arial" pitchFamily="34" charset="0"/>
              <a:buNone/>
              <a:defRPr/>
            </a:pPr>
            <a:r>
              <a:rPr lang="en-US" altLang="zh-CN" sz="2000" b="1" smtClean="0">
                <a:solidFill>
                  <a:schemeClr val="folHlink"/>
                </a:solidFill>
                <a:latin typeface="楷体_GB2312" charset="-122"/>
                <a:ea typeface="楷体_GB2312" charset="-122"/>
              </a:rPr>
              <a:t>2</a:t>
            </a:r>
            <a:r>
              <a:rPr lang="zh-CN" altLang="en-US" sz="2000" b="1" smtClean="0">
                <a:solidFill>
                  <a:schemeClr val="folHlink"/>
                </a:solidFill>
                <a:latin typeface="楷体_GB2312" charset="-122"/>
                <a:ea typeface="楷体_GB2312" charset="-122"/>
              </a:rPr>
              <a:t>．理清复杂短语的结构关系，注意宾语修饰语。若宾语的修饰成分复杂，结构关系复杂，在表述时，往往会只写了宾语的修饰语而没有写宾语中心语。如</a:t>
            </a:r>
            <a:r>
              <a:rPr lang="en-US" altLang="zh-CN" sz="2000" b="1" smtClean="0">
                <a:solidFill>
                  <a:schemeClr val="folHlink"/>
                </a:solidFill>
                <a:latin typeface="楷体_GB2312" charset="-122"/>
                <a:ea typeface="楷体_GB2312" charset="-122"/>
              </a:rPr>
              <a:t>1</a:t>
            </a:r>
            <a:r>
              <a:rPr lang="zh-CN" altLang="en-US" sz="2000" b="1" smtClean="0">
                <a:solidFill>
                  <a:schemeClr val="folHlink"/>
                </a:solidFill>
                <a:latin typeface="楷体_GB2312" charset="-122"/>
                <a:ea typeface="楷体_GB2312" charset="-122"/>
              </a:rPr>
              <a:t>题中，</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对向未成年人出售</a:t>
            </a:r>
            <a:r>
              <a:rPr lang="en-US" altLang="zh-CN"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音像制品</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一句，通过分析发现这是一个较长的介宾短语，</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对</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之后的文字都是宾语的修饰语，此句缺少</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对</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引导的宾语中心语。再如</a:t>
            </a:r>
            <a:r>
              <a:rPr lang="en-US" altLang="zh-CN" sz="2000" b="1" smtClean="0">
                <a:solidFill>
                  <a:schemeClr val="folHlink"/>
                </a:solidFill>
                <a:latin typeface="楷体_GB2312" charset="-122"/>
                <a:ea typeface="楷体_GB2312" charset="-122"/>
              </a:rPr>
              <a:t>[</a:t>
            </a:r>
            <a:r>
              <a:rPr lang="zh-CN" altLang="en-US" sz="2000" b="1" smtClean="0">
                <a:solidFill>
                  <a:schemeClr val="folHlink"/>
                </a:solidFill>
                <a:latin typeface="楷体_GB2312" charset="-122"/>
                <a:ea typeface="楷体_GB2312" charset="-122"/>
              </a:rPr>
              <a:t>例</a:t>
            </a:r>
            <a:r>
              <a:rPr lang="en-US" altLang="zh-CN" sz="2000" b="1" smtClean="0">
                <a:solidFill>
                  <a:schemeClr val="folHlink"/>
                </a:solidFill>
                <a:latin typeface="楷体_GB2312" charset="-122"/>
                <a:ea typeface="楷体_GB2312" charset="-122"/>
              </a:rPr>
              <a:t>2]</a:t>
            </a:r>
            <a:r>
              <a:rPr lang="zh-CN" altLang="en-US" sz="2000" b="1" smtClean="0">
                <a:solidFill>
                  <a:schemeClr val="folHlink"/>
                </a:solidFill>
                <a:latin typeface="楷体_GB2312" charset="-122"/>
                <a:ea typeface="楷体_GB2312" charset="-122"/>
              </a:rPr>
              <a:t>中</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刑讯逼供</a:t>
            </a:r>
            <a:r>
              <a:rPr lang="en-US" altLang="zh-CN"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巧立名目收取办案费</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只是宾语的长定语，而</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解决</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的真正宾语却被遗漏，造成句子宾语中心语残缺。</a:t>
            </a:r>
            <a:r>
              <a:rPr lang="zh-CN" altLang="en-US" sz="2000" b="1" smtClean="0">
                <a:solidFill>
                  <a:schemeClr val="folHlink"/>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02">
                                            <p:txEl>
                                              <p:pRg st="0" end="0"/>
                                            </p:txEl>
                                          </p:spTgt>
                                        </p:tgtEl>
                                        <p:attrNameLst>
                                          <p:attrName>style.visibility</p:attrName>
                                        </p:attrNameLst>
                                      </p:cBhvr>
                                      <p:to>
                                        <p:strVal val="visible"/>
                                      </p:to>
                                    </p:set>
                                    <p:animEffect transition="in" filter="blinds(horizontal)">
                                      <p:cBhvr>
                                        <p:cTn id="7" dur="500"/>
                                        <p:tgtEl>
                                          <p:spTgt spid="25600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56002">
                                            <p:txEl>
                                              <p:pRg st="1" end="1"/>
                                            </p:txEl>
                                          </p:spTgt>
                                        </p:tgtEl>
                                        <p:attrNameLst>
                                          <p:attrName>style.visibility</p:attrName>
                                        </p:attrNameLst>
                                      </p:cBhvr>
                                      <p:to>
                                        <p:strVal val="visible"/>
                                      </p:to>
                                    </p:set>
                                    <p:animEffect transition="in" filter="blinds(horizontal)">
                                      <p:cBhvr>
                                        <p:cTn id="13" dur="500"/>
                                        <p:tgtEl>
                                          <p:spTgt spid="256002">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56002">
                                            <p:txEl>
                                              <p:pRg st="2" end="2"/>
                                            </p:txEl>
                                          </p:spTgt>
                                        </p:tgtEl>
                                        <p:attrNameLst>
                                          <p:attrName>style.visibility</p:attrName>
                                        </p:attrNameLst>
                                      </p:cBhvr>
                                      <p:to>
                                        <p:strVal val="visible"/>
                                      </p:to>
                                    </p:set>
                                    <p:animEffect transition="in" filter="blinds(horizontal)">
                                      <p:cBhvr>
                                        <p:cTn id="19" dur="500"/>
                                        <p:tgtEl>
                                          <p:spTgt spid="256002">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56002">
                                            <p:txEl>
                                              <p:pRg st="3" end="3"/>
                                            </p:txEl>
                                          </p:spTgt>
                                        </p:tgtEl>
                                        <p:attrNameLst>
                                          <p:attrName>style.visibility</p:attrName>
                                        </p:attrNameLst>
                                      </p:cBhvr>
                                      <p:to>
                                        <p:strVal val="visible"/>
                                      </p:to>
                                    </p:set>
                                    <p:animEffect transition="in" filter="blinds(horizontal)">
                                      <p:cBhvr>
                                        <p:cTn id="25" dur="500"/>
                                        <p:tgtEl>
                                          <p:spTgt spid="256002">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56002">
                                            <p:txEl>
                                              <p:pRg st="4" end="4"/>
                                            </p:txEl>
                                          </p:spTgt>
                                        </p:tgtEl>
                                        <p:attrNameLst>
                                          <p:attrName>style.visibility</p:attrName>
                                        </p:attrNameLst>
                                      </p:cBhvr>
                                      <p:to>
                                        <p:strVal val="visible"/>
                                      </p:to>
                                    </p:set>
                                    <p:animEffect transition="in" filter="blinds(horizontal)">
                                      <p:cBhvr>
                                        <p:cTn id="31" dur="500"/>
                                        <p:tgtEl>
                                          <p:spTgt spid="25600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2"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Text Box 2"/>
          <p:cNvSpPr txBox="1">
            <a:spLocks noChangeArrowheads="1"/>
          </p:cNvSpPr>
          <p:nvPr/>
        </p:nvSpPr>
        <p:spPr bwMode="auto">
          <a:xfrm>
            <a:off x="263525" y="1266825"/>
            <a:ext cx="10888663" cy="706755"/>
          </a:xfrm>
          <a:prstGeom prst="rect">
            <a:avLst/>
          </a:prstGeom>
          <a:noFill/>
          <a:ln w="9525">
            <a:solidFill>
              <a:srgbClr val="00CC00"/>
            </a:solidFill>
            <a:miter lim="800000"/>
          </a:ln>
        </p:spPr>
        <p:txBody>
          <a:bodyPr>
            <a:spAutoFit/>
          </a:bodyPr>
          <a:lstStyle/>
          <a:p>
            <a:r>
              <a:rPr lang="en-US" altLang="zh-CN" sz="2000">
                <a:solidFill>
                  <a:srgbClr val="000066"/>
                </a:solidFill>
                <a:latin typeface="宋体" pitchFamily="2" charset="-122"/>
                <a:ea typeface="宋体" pitchFamily="2" charset="-122"/>
              </a:rPr>
              <a:t>1.</a:t>
            </a:r>
            <a:r>
              <a:rPr lang="zh-CN" altLang="en-US" sz="2000">
                <a:solidFill>
                  <a:srgbClr val="000066"/>
                </a:solidFill>
                <a:latin typeface="宋体" pitchFamily="2" charset="-122"/>
                <a:ea typeface="宋体" pitchFamily="2" charset="-122"/>
              </a:rPr>
              <a:t>贝母是一种多年生草本植物，因其鳞茎具有止咳化痰、清热散结的神奇功效，常常采集起来，加工成药材</a:t>
            </a:r>
            <a:r>
              <a:rPr lang="zh-CN" altLang="en-US" b="0">
                <a:ea typeface="宋体" pitchFamily="2" charset="-122"/>
              </a:rPr>
              <a:t> </a:t>
            </a:r>
            <a:r>
              <a:rPr lang="zh-CN" altLang="en-US" sz="2000">
                <a:solidFill>
                  <a:srgbClr val="000066"/>
                </a:solidFill>
                <a:latin typeface="宋体" pitchFamily="2" charset="-122"/>
                <a:ea typeface="宋体" pitchFamily="2" charset="-122"/>
              </a:rPr>
              <a:t>。</a:t>
            </a:r>
            <a:endParaRPr lang="en-US" altLang="zh-CN" sz="2000">
              <a:solidFill>
                <a:srgbClr val="000066"/>
              </a:solidFill>
              <a:latin typeface="宋体" pitchFamily="2" charset="-122"/>
              <a:ea typeface="宋体" pitchFamily="2" charset="-122"/>
            </a:endParaRPr>
          </a:p>
        </p:txBody>
      </p:sp>
      <p:sp>
        <p:nvSpPr>
          <p:cNvPr id="21507" name="Text Box 3"/>
          <p:cNvSpPr txBox="1">
            <a:spLocks noChangeArrowheads="1"/>
          </p:cNvSpPr>
          <p:nvPr/>
        </p:nvSpPr>
        <p:spPr bwMode="auto">
          <a:xfrm>
            <a:off x="2054225" y="3449638"/>
            <a:ext cx="309880" cy="368300"/>
          </a:xfrm>
          <a:prstGeom prst="rect">
            <a:avLst/>
          </a:prstGeom>
          <a:noFill/>
          <a:ln w="9525">
            <a:noFill/>
            <a:miter lim="800000"/>
          </a:ln>
        </p:spPr>
        <p:txBody>
          <a:bodyPr wrap="none">
            <a:spAutoFit/>
          </a:bodyPr>
          <a:lstStyle/>
          <a:p>
            <a:endParaRPr lang="zh-CN" altLang="en-US" b="0">
              <a:ea typeface="宋体" pitchFamily="2" charset="-122"/>
            </a:endParaRPr>
          </a:p>
        </p:txBody>
      </p:sp>
      <p:sp>
        <p:nvSpPr>
          <p:cNvPr id="21508" name="Text Box 4"/>
          <p:cNvSpPr txBox="1">
            <a:spLocks noChangeArrowheads="1"/>
          </p:cNvSpPr>
          <p:nvPr/>
        </p:nvSpPr>
        <p:spPr bwMode="auto">
          <a:xfrm flipH="1">
            <a:off x="7523163" y="1881188"/>
            <a:ext cx="636587" cy="521970"/>
          </a:xfrm>
          <a:prstGeom prst="rect">
            <a:avLst/>
          </a:prstGeom>
          <a:noFill/>
          <a:ln w="9525">
            <a:noFill/>
            <a:miter lim="800000"/>
          </a:ln>
        </p:spPr>
        <p:txBody>
          <a:bodyPr>
            <a:spAutoFit/>
          </a:bodyPr>
          <a:lstStyle/>
          <a:p>
            <a:pPr>
              <a:spcBef>
                <a:spcPct val="50000"/>
              </a:spcBef>
            </a:pPr>
            <a:endParaRPr lang="zh-CN" altLang="en-US" sz="2800" b="0">
              <a:solidFill>
                <a:srgbClr val="FF0000"/>
              </a:solidFill>
              <a:ea typeface="宋体" pitchFamily="2" charset="-122"/>
            </a:endParaRPr>
          </a:p>
        </p:txBody>
      </p:sp>
      <p:sp>
        <p:nvSpPr>
          <p:cNvPr id="257029" name="Text Box 5"/>
          <p:cNvSpPr txBox="1">
            <a:spLocks noChangeArrowheads="1"/>
          </p:cNvSpPr>
          <p:nvPr/>
        </p:nvSpPr>
        <p:spPr bwMode="auto">
          <a:xfrm>
            <a:off x="263525" y="2084388"/>
            <a:ext cx="10888663" cy="645160"/>
          </a:xfrm>
          <a:prstGeom prst="rect">
            <a:avLst/>
          </a:prstGeom>
          <a:noFill/>
          <a:ln w="9525">
            <a:noFill/>
            <a:miter lim="800000"/>
          </a:ln>
        </p:spPr>
        <p:txBody>
          <a:bodyPr>
            <a:spAutoFit/>
          </a:bodyPr>
          <a:lstStyle/>
          <a:p>
            <a:pPr>
              <a:spcBef>
                <a:spcPct val="50000"/>
              </a:spcBef>
            </a:pPr>
            <a:r>
              <a:rPr lang="zh-CN" altLang="en-US">
                <a:solidFill>
                  <a:schemeClr val="folHlink"/>
                </a:solidFill>
                <a:latin typeface="楷体_GB2312" charset="-122"/>
                <a:ea typeface="楷体_GB2312" charset="-122"/>
              </a:rPr>
              <a:t>答案：此处属介词残缺。此句中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常常采集起来，加工成药材</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一句缺少必要的介词，致使句子结构上混乱不清，可在</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常常</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后加上介词</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被</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a:t>
            </a:r>
          </a:p>
        </p:txBody>
      </p:sp>
      <p:sp>
        <p:nvSpPr>
          <p:cNvPr id="257030" name="Text Box 6"/>
          <p:cNvSpPr txBox="1">
            <a:spLocks noChangeArrowheads="1"/>
          </p:cNvSpPr>
          <p:nvPr/>
        </p:nvSpPr>
        <p:spPr bwMode="auto">
          <a:xfrm>
            <a:off x="263525" y="2833688"/>
            <a:ext cx="10888663" cy="706755"/>
          </a:xfrm>
          <a:prstGeom prst="rect">
            <a:avLst/>
          </a:prstGeom>
          <a:noFill/>
          <a:ln w="9525">
            <a:solidFill>
              <a:srgbClr val="00CC00"/>
            </a:solidFill>
            <a:miter lim="800000"/>
          </a:ln>
        </p:spPr>
        <p:txBody>
          <a:bodyPr>
            <a:spAutoFit/>
          </a:bodyPr>
          <a:lstStyle/>
          <a:p>
            <a:r>
              <a:rPr lang="en-US" altLang="zh-CN" sz="2000">
                <a:solidFill>
                  <a:srgbClr val="000066"/>
                </a:solidFill>
                <a:latin typeface="宋体" pitchFamily="2" charset="-122"/>
                <a:ea typeface="宋体" pitchFamily="2" charset="-122"/>
              </a:rPr>
              <a:t>2.</a:t>
            </a:r>
            <a:r>
              <a:rPr lang="zh-CN" altLang="en-US" sz="2000">
                <a:solidFill>
                  <a:srgbClr val="000066"/>
                </a:solidFill>
                <a:latin typeface="宋体" pitchFamily="2" charset="-122"/>
                <a:ea typeface="宋体" pitchFamily="2" charset="-122"/>
              </a:rPr>
              <a:t>市防汛指挥部指出，今年防汛形势依然严峻，有关部门要对人民群众生命财产和城市发展高度负责的态度，扎扎实实地把防汛部署落到实处</a:t>
            </a:r>
            <a:r>
              <a:rPr lang="zh-CN" altLang="en-US" b="0">
                <a:ea typeface="宋体" pitchFamily="2" charset="-122"/>
              </a:rPr>
              <a:t> </a:t>
            </a:r>
            <a:r>
              <a:rPr lang="zh-CN" altLang="en-US" sz="2000">
                <a:solidFill>
                  <a:srgbClr val="000066"/>
                </a:solidFill>
                <a:latin typeface="宋体" pitchFamily="2" charset="-122"/>
                <a:ea typeface="宋体" pitchFamily="2" charset="-122"/>
              </a:rPr>
              <a:t>。</a:t>
            </a:r>
            <a:endParaRPr lang="en-US" altLang="zh-CN" sz="2000">
              <a:solidFill>
                <a:srgbClr val="000066"/>
              </a:solidFill>
              <a:latin typeface="宋体" pitchFamily="2" charset="-122"/>
              <a:ea typeface="宋体" pitchFamily="2" charset="-122"/>
            </a:endParaRPr>
          </a:p>
        </p:txBody>
      </p:sp>
      <p:sp>
        <p:nvSpPr>
          <p:cNvPr id="257031" name="Text Box 7"/>
          <p:cNvSpPr txBox="1">
            <a:spLocks noChangeArrowheads="1"/>
          </p:cNvSpPr>
          <p:nvPr/>
        </p:nvSpPr>
        <p:spPr bwMode="auto">
          <a:xfrm>
            <a:off x="263525" y="3921125"/>
            <a:ext cx="10798175" cy="645160"/>
          </a:xfrm>
          <a:prstGeom prst="rect">
            <a:avLst/>
          </a:prstGeom>
          <a:noFill/>
          <a:ln w="9525">
            <a:noFill/>
            <a:miter lim="800000"/>
          </a:ln>
        </p:spPr>
        <p:txBody>
          <a:bodyPr>
            <a:spAutoFit/>
          </a:bodyPr>
          <a:lstStyle/>
          <a:p>
            <a:pPr>
              <a:spcBef>
                <a:spcPct val="50000"/>
              </a:spcBef>
            </a:pPr>
            <a:r>
              <a:rPr lang="zh-CN" altLang="en-US">
                <a:solidFill>
                  <a:schemeClr val="folHlink"/>
                </a:solidFill>
                <a:latin typeface="楷体_GB2312" charset="-122"/>
                <a:ea typeface="楷体_GB2312" charset="-122"/>
              </a:rPr>
              <a:t>答案：此处属介词残缺。此句中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对</a:t>
            </a:r>
            <a:r>
              <a:rPr lang="en-US" altLang="zh-CN">
                <a:solidFill>
                  <a:schemeClr val="folHlink"/>
                </a:solidFill>
                <a:ea typeface="楷体_GB2312" charset="-122"/>
              </a:rPr>
              <a:t>……</a:t>
            </a:r>
            <a:r>
              <a:rPr lang="zh-CN" altLang="en-US">
                <a:solidFill>
                  <a:schemeClr val="folHlink"/>
                </a:solidFill>
                <a:latin typeface="楷体_GB2312" charset="-122"/>
                <a:ea typeface="楷体_GB2312" charset="-122"/>
              </a:rPr>
              <a:t>态度</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之前缺少必要的介词</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以</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或</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本着</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，可在</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有关部门要</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后加上</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以</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或</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本着</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等表方式的介词，与后面</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态度</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搭配。 </a:t>
            </a:r>
          </a:p>
        </p:txBody>
      </p:sp>
      <p:sp>
        <p:nvSpPr>
          <p:cNvPr id="257032" name="Text Box 8"/>
          <p:cNvSpPr txBox="1">
            <a:spLocks noChangeArrowheads="1"/>
          </p:cNvSpPr>
          <p:nvPr/>
        </p:nvSpPr>
        <p:spPr bwMode="auto">
          <a:xfrm>
            <a:off x="263525" y="4670425"/>
            <a:ext cx="10798175" cy="706755"/>
          </a:xfrm>
          <a:prstGeom prst="rect">
            <a:avLst/>
          </a:prstGeom>
          <a:noFill/>
          <a:ln w="9525">
            <a:solidFill>
              <a:srgbClr val="00CC00"/>
            </a:solidFill>
            <a:miter lim="800000"/>
          </a:ln>
        </p:spPr>
        <p:txBody>
          <a:bodyPr>
            <a:spAutoFit/>
          </a:bodyPr>
          <a:lstStyle/>
          <a:p>
            <a:r>
              <a:rPr lang="zh-CN" altLang="en-US" sz="2000">
                <a:solidFill>
                  <a:srgbClr val="000066"/>
                </a:solidFill>
                <a:latin typeface="宋体" pitchFamily="2" charset="-122"/>
                <a:ea typeface="宋体" pitchFamily="2" charset="-122"/>
              </a:rPr>
              <a:t>3</a:t>
            </a:r>
            <a:r>
              <a:rPr lang="en-US" altLang="zh-CN" sz="2000">
                <a:solidFill>
                  <a:srgbClr val="000066"/>
                </a:solidFill>
                <a:latin typeface="宋体" pitchFamily="2" charset="-122"/>
                <a:ea typeface="宋体" pitchFamily="2" charset="-122"/>
              </a:rPr>
              <a:t>.</a:t>
            </a:r>
            <a:r>
              <a:rPr lang="zh-CN" altLang="zh-CN" sz="2000">
                <a:solidFill>
                  <a:srgbClr val="000066"/>
                </a:solidFill>
                <a:latin typeface="宋体" pitchFamily="2" charset="-122"/>
                <a:ea typeface="宋体" pitchFamily="2" charset="-122"/>
              </a:rPr>
              <a:t>天津市决定自今年</a:t>
            </a:r>
            <a:r>
              <a:rPr lang="en-US" altLang="zh-CN" sz="2000">
                <a:solidFill>
                  <a:srgbClr val="000066"/>
                </a:solidFill>
                <a:latin typeface="宋体" pitchFamily="2" charset="-122"/>
                <a:ea typeface="宋体" pitchFamily="2" charset="-122"/>
              </a:rPr>
              <a:t>5</a:t>
            </a:r>
            <a:r>
              <a:rPr lang="zh-CN" altLang="en-US" sz="2000">
                <a:solidFill>
                  <a:srgbClr val="000066"/>
                </a:solidFill>
                <a:latin typeface="宋体" pitchFamily="2" charset="-122"/>
                <a:ea typeface="宋体" pitchFamily="2" charset="-122"/>
              </a:rPr>
              <a:t>月</a:t>
            </a:r>
            <a:r>
              <a:rPr lang="en-US" altLang="zh-CN" sz="2000">
                <a:solidFill>
                  <a:srgbClr val="000066"/>
                </a:solidFill>
                <a:latin typeface="宋体" pitchFamily="2" charset="-122"/>
                <a:ea typeface="宋体" pitchFamily="2" charset="-122"/>
              </a:rPr>
              <a:t>31</a:t>
            </a:r>
            <a:r>
              <a:rPr lang="zh-CN" altLang="en-US" sz="2000">
                <a:solidFill>
                  <a:srgbClr val="000066"/>
                </a:solidFill>
                <a:latin typeface="宋体" pitchFamily="2" charset="-122"/>
                <a:ea typeface="宋体" pitchFamily="2" charset="-122"/>
              </a:rPr>
              <a:t>日起，停止外省市户籍人员购买商品住房、投资兴办企业和引进人才的方式办理蓝印户口</a:t>
            </a:r>
            <a:r>
              <a:rPr lang="zh-CN" altLang="en-US">
                <a:ea typeface="宋体" pitchFamily="2" charset="-122"/>
              </a:rPr>
              <a:t>。</a:t>
            </a:r>
            <a:endParaRPr lang="en-US" altLang="zh-CN" sz="2000">
              <a:solidFill>
                <a:srgbClr val="000066"/>
              </a:solidFill>
              <a:latin typeface="宋体" pitchFamily="2" charset="-122"/>
              <a:ea typeface="宋体" pitchFamily="2" charset="-122"/>
            </a:endParaRPr>
          </a:p>
        </p:txBody>
      </p:sp>
      <p:sp>
        <p:nvSpPr>
          <p:cNvPr id="257033" name="Text Box 9"/>
          <p:cNvSpPr txBox="1">
            <a:spLocks noChangeArrowheads="1"/>
          </p:cNvSpPr>
          <p:nvPr/>
        </p:nvSpPr>
        <p:spPr bwMode="auto">
          <a:xfrm>
            <a:off x="263525" y="5554663"/>
            <a:ext cx="10439400" cy="645160"/>
          </a:xfrm>
          <a:prstGeom prst="rect">
            <a:avLst/>
          </a:prstGeom>
          <a:noFill/>
          <a:ln w="9525">
            <a:noFill/>
            <a:miter lim="800000"/>
          </a:ln>
        </p:spPr>
        <p:txBody>
          <a:bodyPr>
            <a:spAutoFit/>
          </a:bodyPr>
          <a:lstStyle/>
          <a:p>
            <a:pPr>
              <a:spcBef>
                <a:spcPct val="50000"/>
              </a:spcBef>
            </a:pPr>
            <a:r>
              <a:rPr lang="zh-CN" altLang="en-US">
                <a:solidFill>
                  <a:schemeClr val="folHlink"/>
                </a:solidFill>
                <a:latin typeface="楷体_GB2312" charset="-122"/>
                <a:ea typeface="楷体_GB2312" charset="-122"/>
              </a:rPr>
              <a:t>答案：此处属介词残缺。此句中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购买商品住房、投资兴办企业和引进人才的方式</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是</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办理</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的条件状语，其前面缺少必要的介词</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通过</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，可在</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外省市户籍人员</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后添加</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通过</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a:t>
            </a:r>
          </a:p>
        </p:txBody>
      </p:sp>
      <p:sp>
        <p:nvSpPr>
          <p:cNvPr id="257034" name="Rectangle 10"/>
          <p:cNvSpPr>
            <a:spLocks noGrp="1"/>
          </p:cNvSpPr>
          <p:nvPr>
            <p:ph type="title" idx="4294967295"/>
          </p:nvPr>
        </p:nvSpPr>
        <p:spPr>
          <a:xfrm>
            <a:off x="2220935" y="655638"/>
            <a:ext cx="6897688" cy="530225"/>
          </a:xfrm>
          <a:prstGeom prst="rect">
            <a:avLst/>
          </a:prstGeom>
          <a:noFill/>
          <a:ln w="57150" cmpd="thinThick">
            <a:solidFill>
              <a:schemeClr val="folHlink"/>
            </a:solidFill>
          </a:ln>
        </p:spPr>
        <p:txBody>
          <a:bodyPr/>
          <a:lstStyle/>
          <a:p>
            <a:pPr eaLnBrk="1" hangingPunct="1"/>
            <a:r>
              <a:rPr lang="zh-CN" altLang="en-US" sz="2400" smtClean="0">
                <a:solidFill>
                  <a:schemeClr val="hlink"/>
                </a:solidFill>
                <a:latin typeface="黑体" pitchFamily="2" charset="-122"/>
                <a:ea typeface="黑体" pitchFamily="2" charset="-122"/>
              </a:rPr>
              <a:t>类型四　介词残缺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6" nodeType="clickEffect">
                                  <p:stCondLst>
                                    <p:cond delay="0"/>
                                  </p:stCondLst>
                                  <p:childTnLst>
                                    <p:set>
                                      <p:cBhvr>
                                        <p:cTn id="6" dur="1" fill="hold">
                                          <p:stCondLst>
                                            <p:cond delay="0"/>
                                          </p:stCondLst>
                                        </p:cTn>
                                        <p:tgtEl>
                                          <p:spTgt spid="257034"/>
                                        </p:tgtEl>
                                        <p:attrNameLst>
                                          <p:attrName>style.visibility</p:attrName>
                                        </p:attrNameLst>
                                      </p:cBhvr>
                                      <p:to>
                                        <p:strVal val="visible"/>
                                      </p:to>
                                    </p:set>
                                    <p:anim calcmode="lin" valueType="num">
                                      <p:cBhvr additive="base">
                                        <p:cTn id="7" dur="500" fill="hold"/>
                                        <p:tgtEl>
                                          <p:spTgt spid="257034"/>
                                        </p:tgtEl>
                                        <p:attrNameLst>
                                          <p:attrName>ppt_x</p:attrName>
                                        </p:attrNameLst>
                                      </p:cBhvr>
                                      <p:tavLst>
                                        <p:tav tm="0">
                                          <p:val>
                                            <p:strVal val="#ppt_x"/>
                                          </p:val>
                                        </p:tav>
                                        <p:tav tm="100000">
                                          <p:val>
                                            <p:strVal val="#ppt_x"/>
                                          </p:val>
                                        </p:tav>
                                      </p:tavLst>
                                    </p:anim>
                                    <p:anim calcmode="lin" valueType="num">
                                      <p:cBhvr additive="base">
                                        <p:cTn id="8" dur="500" fill="hold"/>
                                        <p:tgtEl>
                                          <p:spTgt spid="2570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57026"/>
                                        </p:tgtEl>
                                        <p:attrNameLst>
                                          <p:attrName>style.visibility</p:attrName>
                                        </p:attrNameLst>
                                      </p:cBhvr>
                                      <p:to>
                                        <p:strVal val="visible"/>
                                      </p:to>
                                    </p:set>
                                    <p:animEffect transition="in" filter="blinds(horizontal)">
                                      <p:cBhvr>
                                        <p:cTn id="14" dur="500"/>
                                        <p:tgtEl>
                                          <p:spTgt spid="257026"/>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1" nodeType="clickEffect">
                                  <p:stCondLst>
                                    <p:cond delay="0"/>
                                  </p:stCondLst>
                                  <p:childTnLst>
                                    <p:set>
                                      <p:cBhvr>
                                        <p:cTn id="19" dur="1" fill="hold">
                                          <p:stCondLst>
                                            <p:cond delay="0"/>
                                          </p:stCondLst>
                                        </p:cTn>
                                        <p:tgtEl>
                                          <p:spTgt spid="257029"/>
                                        </p:tgtEl>
                                        <p:attrNameLst>
                                          <p:attrName>style.visibility</p:attrName>
                                        </p:attrNameLst>
                                      </p:cBhvr>
                                      <p:to>
                                        <p:strVal val="visible"/>
                                      </p:to>
                                    </p:set>
                                    <p:animEffect transition="in" filter="dissolve">
                                      <p:cBhvr>
                                        <p:cTn id="20" dur="500"/>
                                        <p:tgtEl>
                                          <p:spTgt spid="257029"/>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8" fill="hold" grpId="2" nodeType="clickEffect">
                                  <p:stCondLst>
                                    <p:cond delay="0"/>
                                  </p:stCondLst>
                                  <p:childTnLst>
                                    <p:set>
                                      <p:cBhvr>
                                        <p:cTn id="25" dur="1" fill="hold">
                                          <p:stCondLst>
                                            <p:cond delay="0"/>
                                          </p:stCondLst>
                                        </p:cTn>
                                        <p:tgtEl>
                                          <p:spTgt spid="257030"/>
                                        </p:tgtEl>
                                        <p:attrNameLst>
                                          <p:attrName>style.visibility</p:attrName>
                                        </p:attrNameLst>
                                      </p:cBhvr>
                                      <p:to>
                                        <p:strVal val="visible"/>
                                      </p:to>
                                    </p:set>
                                    <p:anim calcmode="lin" valueType="num">
                                      <p:cBhvr additive="base">
                                        <p:cTn id="26" dur="1000" fill="hold"/>
                                        <p:tgtEl>
                                          <p:spTgt spid="257030"/>
                                        </p:tgtEl>
                                        <p:attrNameLst>
                                          <p:attrName>ppt_x</p:attrName>
                                        </p:attrNameLst>
                                      </p:cBhvr>
                                      <p:tavLst>
                                        <p:tav tm="0">
                                          <p:val>
                                            <p:strVal val="0-#ppt_w/2"/>
                                          </p:val>
                                        </p:tav>
                                        <p:tav tm="100000">
                                          <p:val>
                                            <p:strVal val="#ppt_x"/>
                                          </p:val>
                                        </p:tav>
                                      </p:tavLst>
                                    </p:anim>
                                    <p:anim calcmode="lin" valueType="num">
                                      <p:cBhvr additive="base">
                                        <p:cTn id="27" dur="1000" fill="hold"/>
                                        <p:tgtEl>
                                          <p:spTgt spid="257030"/>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3" presetClass="entr" presetSubtype="10" fill="hold" grpId="3" nodeType="clickEffect">
                                  <p:stCondLst>
                                    <p:cond delay="0"/>
                                  </p:stCondLst>
                                  <p:childTnLst>
                                    <p:set>
                                      <p:cBhvr>
                                        <p:cTn id="32" dur="1" fill="hold">
                                          <p:stCondLst>
                                            <p:cond delay="0"/>
                                          </p:stCondLst>
                                        </p:cTn>
                                        <p:tgtEl>
                                          <p:spTgt spid="257031"/>
                                        </p:tgtEl>
                                        <p:attrNameLst>
                                          <p:attrName>style.visibility</p:attrName>
                                        </p:attrNameLst>
                                      </p:cBhvr>
                                      <p:to>
                                        <p:strVal val="visible"/>
                                      </p:to>
                                    </p:set>
                                    <p:animEffect transition="in" filter="blinds(horizontal)">
                                      <p:cBhvr>
                                        <p:cTn id="33" dur="500"/>
                                        <p:tgtEl>
                                          <p:spTgt spid="257031"/>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 presetClass="entr" presetSubtype="8" fill="hold" grpId="4" nodeType="clickEffect">
                                  <p:stCondLst>
                                    <p:cond delay="0"/>
                                  </p:stCondLst>
                                  <p:childTnLst>
                                    <p:set>
                                      <p:cBhvr>
                                        <p:cTn id="38" dur="1" fill="hold">
                                          <p:stCondLst>
                                            <p:cond delay="0"/>
                                          </p:stCondLst>
                                        </p:cTn>
                                        <p:tgtEl>
                                          <p:spTgt spid="257032"/>
                                        </p:tgtEl>
                                        <p:attrNameLst>
                                          <p:attrName>style.visibility</p:attrName>
                                        </p:attrNameLst>
                                      </p:cBhvr>
                                      <p:to>
                                        <p:strVal val="visible"/>
                                      </p:to>
                                    </p:set>
                                    <p:anim calcmode="lin" valueType="num">
                                      <p:cBhvr additive="base">
                                        <p:cTn id="39" dur="1000" fill="hold"/>
                                        <p:tgtEl>
                                          <p:spTgt spid="257032"/>
                                        </p:tgtEl>
                                        <p:attrNameLst>
                                          <p:attrName>ppt_x</p:attrName>
                                        </p:attrNameLst>
                                      </p:cBhvr>
                                      <p:tavLst>
                                        <p:tav tm="0">
                                          <p:val>
                                            <p:strVal val="0-#ppt_w/2"/>
                                          </p:val>
                                        </p:tav>
                                        <p:tav tm="100000">
                                          <p:val>
                                            <p:strVal val="#ppt_x"/>
                                          </p:val>
                                        </p:tav>
                                      </p:tavLst>
                                    </p:anim>
                                    <p:anim calcmode="lin" valueType="num">
                                      <p:cBhvr additive="base">
                                        <p:cTn id="40" dur="1000" fill="hold"/>
                                        <p:tgtEl>
                                          <p:spTgt spid="257032"/>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3" presetClass="entr" presetSubtype="10" fill="hold" grpId="5" nodeType="clickEffect">
                                  <p:stCondLst>
                                    <p:cond delay="0"/>
                                  </p:stCondLst>
                                  <p:childTnLst>
                                    <p:set>
                                      <p:cBhvr>
                                        <p:cTn id="45" dur="1" fill="hold">
                                          <p:stCondLst>
                                            <p:cond delay="0"/>
                                          </p:stCondLst>
                                        </p:cTn>
                                        <p:tgtEl>
                                          <p:spTgt spid="257033"/>
                                        </p:tgtEl>
                                        <p:attrNameLst>
                                          <p:attrName>style.visibility</p:attrName>
                                        </p:attrNameLst>
                                      </p:cBhvr>
                                      <p:to>
                                        <p:strVal val="visible"/>
                                      </p:to>
                                    </p:set>
                                    <p:animEffect transition="in" filter="blinds(horizontal)">
                                      <p:cBhvr>
                                        <p:cTn id="46" dur="500"/>
                                        <p:tgtEl>
                                          <p:spTgt spid="257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6" grpId="0" animBg="1"/>
      <p:bldP spid="257029" grpId="1"/>
      <p:bldP spid="257030" grpId="2" animBg="1"/>
      <p:bldP spid="257031" grpId="3"/>
      <p:bldP spid="257032" grpId="4" animBg="1"/>
      <p:bldP spid="257033" grpId="5"/>
      <p:bldP spid="257034" grpId="6"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p:cNvSpPr>
          <p:nvPr>
            <p:ph type="body" idx="4294967295"/>
          </p:nvPr>
        </p:nvSpPr>
        <p:spPr>
          <a:xfrm>
            <a:off x="288207" y="782638"/>
            <a:ext cx="10848975" cy="5386387"/>
          </a:xfrm>
          <a:prstGeom prst="rect">
            <a:avLst/>
          </a:prstGeom>
          <a:ln>
            <a:noFill/>
          </a:ln>
        </p:spPr>
        <p:txBody>
          <a:bodyPr>
            <a:normAutofit fontScale="90000" lnSpcReduction="10000"/>
          </a:bodyPr>
          <a:lstStyle/>
          <a:p>
            <a:pPr marL="0" indent="0" eaLnBrk="1" hangingPunct="1">
              <a:lnSpc>
                <a:spcPct val="80000"/>
              </a:lnSpc>
              <a:buFont typeface="Arial" pitchFamily="34" charset="0"/>
              <a:buNone/>
              <a:defRPr/>
            </a:pPr>
            <a:r>
              <a:rPr lang="en-US" altLang="zh-CN" sz="2400" smtClean="0">
                <a:solidFill>
                  <a:srgbClr val="FF0000"/>
                </a:solidFill>
              </a:rPr>
              <a:t>【</a:t>
            </a:r>
            <a:r>
              <a:rPr lang="zh-CN" altLang="zh-CN" sz="2400" smtClean="0">
                <a:solidFill>
                  <a:srgbClr val="FF0000"/>
                </a:solidFill>
              </a:rPr>
              <a:t>知识精讲】</a:t>
            </a:r>
          </a:p>
          <a:p>
            <a:pPr marL="0" indent="0" eaLnBrk="1" hangingPunct="1">
              <a:buFont typeface="Arial" pitchFamily="34" charset="0"/>
              <a:buNone/>
              <a:defRPr/>
            </a:pPr>
            <a:r>
              <a:rPr lang="zh-CN" altLang="en-US" sz="1200" smtClean="0">
                <a:solidFill>
                  <a:schemeClr val="folHlink"/>
                </a:solidFill>
                <a:latin typeface="楷体_GB2312" charset="-122"/>
                <a:ea typeface="楷体_GB2312" charset="-122"/>
              </a:rPr>
              <a:t>                                                </a:t>
            </a:r>
            <a:r>
              <a:rPr lang="zh-CN" altLang="zh-CN" sz="2400" b="1" smtClean="0">
                <a:solidFill>
                  <a:schemeClr val="hlink"/>
                </a:solidFill>
                <a:effectLst>
                  <a:outerShdw blurRad="38100" dist="38100" dir="2700000" algn="tl">
                    <a:srgbClr val="C0C0C0"/>
                  </a:outerShdw>
                </a:effectLst>
                <a:latin typeface="楷体_GB2312" charset="-122"/>
                <a:ea typeface="楷体_GB2312" charset="-122"/>
              </a:rPr>
              <a:t>查介宾结构，看句式特点</a:t>
            </a:r>
            <a:r>
              <a:rPr lang="zh-CN" altLang="en-US" sz="2000" smtClean="0">
                <a:solidFill>
                  <a:schemeClr val="folHlink"/>
                </a:solidFill>
                <a:latin typeface="楷体_GB2312" charset="-122"/>
                <a:ea typeface="楷体_GB2312" charset="-122"/>
              </a:rPr>
              <a:t>    </a:t>
            </a:r>
          </a:p>
          <a:p>
            <a:pPr marL="0" indent="0" eaLnBrk="1" hangingPunct="1">
              <a:buFont typeface="Arial" pitchFamily="34" charset="0"/>
              <a:buNone/>
              <a:defRPr/>
            </a:pPr>
            <a:r>
              <a:rPr lang="zh-CN" altLang="en-US" sz="2000" smtClean="0">
                <a:solidFill>
                  <a:schemeClr val="folHlink"/>
                </a:solidFill>
                <a:latin typeface="楷体_GB2312" charset="-122"/>
                <a:ea typeface="楷体_GB2312" charset="-122"/>
              </a:rPr>
              <a:t>    </a:t>
            </a:r>
            <a:r>
              <a:rPr lang="zh-CN" altLang="zh-CN" sz="2000" b="1" smtClean="0">
                <a:solidFill>
                  <a:schemeClr val="folHlink"/>
                </a:solidFill>
                <a:latin typeface="楷体_GB2312" charset="-122"/>
                <a:ea typeface="楷体_GB2312" charset="-122"/>
              </a:rPr>
              <a:t>介词残缺通常的情况是，介宾结构过长、结构复杂，或被动句式在叙述时介词</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被</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遗漏。解答此类试题时，可从如下方面入手：</a:t>
            </a:r>
          </a:p>
          <a:p>
            <a:pPr marL="0" indent="0" eaLnBrk="1" hangingPunct="1">
              <a:buFont typeface="Arial" pitchFamily="34" charset="0"/>
              <a:buNone/>
              <a:defRPr/>
            </a:pPr>
            <a:r>
              <a:rPr lang="en-US" altLang="zh-CN" sz="2000" b="1" smtClean="0">
                <a:solidFill>
                  <a:schemeClr val="folHlink"/>
                </a:solidFill>
                <a:latin typeface="楷体_GB2312" charset="-122"/>
                <a:ea typeface="楷体_GB2312" charset="-122"/>
              </a:rPr>
              <a:t>    1</a:t>
            </a:r>
            <a:r>
              <a:rPr lang="zh-CN" altLang="en-US" sz="2000" b="1" smtClean="0">
                <a:solidFill>
                  <a:schemeClr val="folHlink"/>
                </a:solidFill>
                <a:latin typeface="楷体_GB2312" charset="-122"/>
                <a:ea typeface="楷体_GB2312" charset="-122"/>
              </a:rPr>
              <a:t>．介词结构常用来做表示工具、方式、用途等词语的状语，其后往往跟着一个名词性的中心语，如</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以</a:t>
            </a:r>
            <a:r>
              <a:rPr lang="en-US" altLang="zh-CN"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的方式</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对</a:t>
            </a:r>
            <a:r>
              <a:rPr lang="en-US" altLang="zh-CN"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的看法</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等，但由于结构过长，往往出现介词残缺的语病。如</a:t>
            </a:r>
            <a:r>
              <a:rPr lang="en-US" altLang="zh-CN" sz="2000" b="1" smtClean="0">
                <a:solidFill>
                  <a:schemeClr val="folHlink"/>
                </a:solidFill>
                <a:latin typeface="楷体_GB2312" charset="-122"/>
                <a:ea typeface="楷体_GB2312" charset="-122"/>
              </a:rPr>
              <a:t>[</a:t>
            </a:r>
            <a:r>
              <a:rPr lang="zh-CN" altLang="en-US" sz="2000" b="1" smtClean="0">
                <a:solidFill>
                  <a:schemeClr val="folHlink"/>
                </a:solidFill>
                <a:latin typeface="楷体_GB2312" charset="-122"/>
                <a:ea typeface="楷体_GB2312" charset="-122"/>
              </a:rPr>
              <a:t>例</a:t>
            </a:r>
            <a:r>
              <a:rPr lang="en-US" altLang="zh-CN" sz="2000" b="1" smtClean="0">
                <a:solidFill>
                  <a:schemeClr val="folHlink"/>
                </a:solidFill>
                <a:latin typeface="楷体_GB2312" charset="-122"/>
                <a:ea typeface="楷体_GB2312" charset="-122"/>
              </a:rPr>
              <a:t>3]</a:t>
            </a:r>
            <a:r>
              <a:rPr lang="zh-CN" altLang="en-US" sz="2000" b="1" smtClean="0">
                <a:solidFill>
                  <a:schemeClr val="folHlink"/>
                </a:solidFill>
                <a:latin typeface="楷体_GB2312" charset="-122"/>
                <a:ea typeface="楷体_GB2312" charset="-122"/>
              </a:rPr>
              <a:t>中，</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购买商品住房、投资兴办企业和引进人才的方式</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一句前缺少必要的介词</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通过</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a:t>
            </a:r>
          </a:p>
          <a:p>
            <a:pPr marL="0" indent="0" eaLnBrk="1" hangingPunct="1">
              <a:buFont typeface="Arial" pitchFamily="34" charset="0"/>
              <a:buNone/>
              <a:defRPr/>
            </a:pPr>
            <a:r>
              <a:rPr lang="en-US" altLang="zh-CN" sz="2000" b="1" smtClean="0">
                <a:solidFill>
                  <a:schemeClr val="folHlink"/>
                </a:solidFill>
                <a:latin typeface="楷体_GB2312" charset="-122"/>
                <a:ea typeface="楷体_GB2312" charset="-122"/>
              </a:rPr>
              <a:t>    2</a:t>
            </a:r>
            <a:r>
              <a:rPr lang="zh-CN" altLang="en-US" sz="2000" b="1" smtClean="0">
                <a:solidFill>
                  <a:schemeClr val="folHlink"/>
                </a:solidFill>
                <a:latin typeface="楷体_GB2312" charset="-122"/>
                <a:ea typeface="楷体_GB2312" charset="-122"/>
              </a:rPr>
              <a:t>．大的介词结构中又套有小的介词结构，容易出现用小的介词结构中的介词充当大的介词结构中的介词的情况，致使介词残缺。如</a:t>
            </a:r>
            <a:r>
              <a:rPr lang="en-US" altLang="zh-CN" sz="2000" b="1" smtClean="0">
                <a:solidFill>
                  <a:schemeClr val="folHlink"/>
                </a:solidFill>
                <a:latin typeface="楷体_GB2312" charset="-122"/>
                <a:ea typeface="楷体_GB2312" charset="-122"/>
              </a:rPr>
              <a:t>[</a:t>
            </a:r>
            <a:r>
              <a:rPr lang="zh-CN" altLang="en-US" sz="2000" b="1" smtClean="0">
                <a:solidFill>
                  <a:schemeClr val="folHlink"/>
                </a:solidFill>
                <a:latin typeface="楷体_GB2312" charset="-122"/>
                <a:ea typeface="楷体_GB2312" charset="-122"/>
              </a:rPr>
              <a:t>例</a:t>
            </a:r>
            <a:r>
              <a:rPr lang="en-US" altLang="zh-CN" sz="2000" b="1" smtClean="0">
                <a:solidFill>
                  <a:schemeClr val="folHlink"/>
                </a:solidFill>
                <a:latin typeface="楷体_GB2312" charset="-122"/>
                <a:ea typeface="楷体_GB2312" charset="-122"/>
              </a:rPr>
              <a:t>2]</a:t>
            </a:r>
            <a:r>
              <a:rPr lang="zh-CN" altLang="en-US" sz="2000" b="1" smtClean="0">
                <a:solidFill>
                  <a:schemeClr val="folHlink"/>
                </a:solidFill>
                <a:latin typeface="楷体_GB2312" charset="-122"/>
                <a:ea typeface="楷体_GB2312" charset="-122"/>
              </a:rPr>
              <a:t>，</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对人民群众生命财产和城市发展</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是小的介词结构，而</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以</a:t>
            </a:r>
            <a:r>
              <a:rPr lang="en-US" altLang="zh-CN"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高度负责的态度</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是大的介词结构，此句中错将小的介词结构的介词</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对</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当作了大的介词结构中的介词，显然不恰当。</a:t>
            </a:r>
          </a:p>
          <a:p>
            <a:pPr marL="0" indent="0" eaLnBrk="1" hangingPunct="1">
              <a:buFont typeface="Arial" pitchFamily="34" charset="0"/>
              <a:buNone/>
              <a:defRPr/>
            </a:pPr>
            <a:r>
              <a:rPr lang="en-US" altLang="zh-CN" sz="2000" b="1" smtClean="0">
                <a:solidFill>
                  <a:schemeClr val="folHlink"/>
                </a:solidFill>
                <a:latin typeface="楷体_GB2312" charset="-122"/>
                <a:ea typeface="楷体_GB2312" charset="-122"/>
              </a:rPr>
              <a:t>    3</a:t>
            </a:r>
            <a:r>
              <a:rPr lang="zh-CN" altLang="en-US" sz="2000" b="1" smtClean="0">
                <a:solidFill>
                  <a:schemeClr val="folHlink"/>
                </a:solidFill>
                <a:latin typeface="楷体_GB2312" charset="-122"/>
                <a:ea typeface="楷体_GB2312" charset="-122"/>
              </a:rPr>
              <a:t>．如果句子语意上是被动关系，就要查看介词</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被</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是否残缺。如</a:t>
            </a:r>
            <a:r>
              <a:rPr lang="en-US" altLang="zh-CN" sz="2000" b="1" smtClean="0">
                <a:solidFill>
                  <a:schemeClr val="folHlink"/>
                </a:solidFill>
                <a:latin typeface="楷体_GB2312" charset="-122"/>
                <a:ea typeface="楷体_GB2312" charset="-122"/>
              </a:rPr>
              <a:t>[</a:t>
            </a:r>
            <a:r>
              <a:rPr lang="zh-CN" altLang="en-US" sz="2000" b="1" smtClean="0">
                <a:solidFill>
                  <a:schemeClr val="folHlink"/>
                </a:solidFill>
                <a:latin typeface="楷体_GB2312" charset="-122"/>
                <a:ea typeface="楷体_GB2312" charset="-122"/>
              </a:rPr>
              <a:t>例</a:t>
            </a:r>
            <a:r>
              <a:rPr lang="en-US" altLang="zh-CN" sz="2000" b="1" smtClean="0">
                <a:solidFill>
                  <a:schemeClr val="folHlink"/>
                </a:solidFill>
                <a:latin typeface="楷体_GB2312" charset="-122"/>
                <a:ea typeface="楷体_GB2312" charset="-122"/>
              </a:rPr>
              <a:t>1]</a:t>
            </a:r>
            <a:r>
              <a:rPr lang="zh-CN" altLang="en-US" sz="2000" b="1" smtClean="0">
                <a:solidFill>
                  <a:schemeClr val="folHlink"/>
                </a:solidFill>
                <a:latin typeface="楷体_GB2312" charset="-122"/>
                <a:ea typeface="楷体_GB2312" charset="-122"/>
              </a:rPr>
              <a:t>中，</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常常采集起来，加工成药材</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承接前句的主语</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贝母</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，形成</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贝母常常采集</a:t>
            </a:r>
            <a:r>
              <a:rPr lang="en-US" altLang="zh-CN"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加工</a:t>
            </a:r>
            <a:r>
              <a:rPr lang="en-US" altLang="zh-CN"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的结构，显然不恰当。此句应该是</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贝母常常被采集</a:t>
            </a:r>
            <a:r>
              <a:rPr lang="en-US" altLang="zh-CN"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，由此可看出，此句缺少了必要的介词</a:t>
            </a:r>
            <a:r>
              <a:rPr lang="zh-CN" altLang="en-US" sz="2000" b="1" smtClean="0">
                <a:solidFill>
                  <a:schemeClr val="folHlink"/>
                </a:solidFill>
                <a:ea typeface="楷体_GB2312" charset="-122"/>
              </a:rPr>
              <a:t>“</a:t>
            </a:r>
            <a:r>
              <a:rPr lang="zh-CN" altLang="en-US" sz="2000" b="1" smtClean="0">
                <a:solidFill>
                  <a:schemeClr val="folHlink"/>
                </a:solidFill>
                <a:latin typeface="楷体_GB2312" charset="-122"/>
                <a:ea typeface="楷体_GB2312" charset="-122"/>
              </a:rPr>
              <a:t>被</a:t>
            </a:r>
            <a:r>
              <a:rPr lang="zh-CN" altLang="en-US" sz="2000" b="1" smtClean="0">
                <a:solidFill>
                  <a:schemeClr val="folHlink"/>
                </a:solidFill>
                <a:ea typeface="楷体_GB2312" charset="-122"/>
              </a:rPr>
              <a:t>”</a:t>
            </a:r>
            <a:r>
              <a:rPr lang="zh-CN" altLang="en-US" sz="2000" b="1" smtClean="0"/>
              <a:t> </a:t>
            </a:r>
            <a:r>
              <a:rPr lang="zh-CN" altLang="en-US" sz="2000" b="1" smtClean="0">
                <a:solidFill>
                  <a:schemeClr val="folHlink"/>
                </a:solidFill>
                <a:latin typeface="楷体_GB2312" charset="-122"/>
                <a:ea typeface="楷体_GB2312" charset="-122"/>
              </a:rPr>
              <a:t>。</a:t>
            </a:r>
            <a:r>
              <a:rPr lang="zh-CN" altLang="en-US" sz="2000" b="1" smtClean="0">
                <a:solidFill>
                  <a:schemeClr val="folHlink"/>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8050">
                                            <p:txEl>
                                              <p:pRg st="0" end="0"/>
                                            </p:txEl>
                                          </p:spTgt>
                                        </p:tgtEl>
                                        <p:attrNameLst>
                                          <p:attrName>style.visibility</p:attrName>
                                        </p:attrNameLst>
                                      </p:cBhvr>
                                      <p:to>
                                        <p:strVal val="visible"/>
                                      </p:to>
                                    </p:set>
                                    <p:animEffect transition="in" filter="blinds(horizontal)">
                                      <p:cBhvr>
                                        <p:cTn id="7" dur="500"/>
                                        <p:tgtEl>
                                          <p:spTgt spid="25805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58050">
                                            <p:txEl>
                                              <p:pRg st="1" end="1"/>
                                            </p:txEl>
                                          </p:spTgt>
                                        </p:tgtEl>
                                        <p:attrNameLst>
                                          <p:attrName>style.visibility</p:attrName>
                                        </p:attrNameLst>
                                      </p:cBhvr>
                                      <p:to>
                                        <p:strVal val="visible"/>
                                      </p:to>
                                    </p:set>
                                    <p:animEffect transition="in" filter="blinds(horizontal)">
                                      <p:cBhvr>
                                        <p:cTn id="13" dur="500"/>
                                        <p:tgtEl>
                                          <p:spTgt spid="258050">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58050">
                                            <p:txEl>
                                              <p:pRg st="2" end="2"/>
                                            </p:txEl>
                                          </p:spTgt>
                                        </p:tgtEl>
                                        <p:attrNameLst>
                                          <p:attrName>style.visibility</p:attrName>
                                        </p:attrNameLst>
                                      </p:cBhvr>
                                      <p:to>
                                        <p:strVal val="visible"/>
                                      </p:to>
                                    </p:set>
                                    <p:animEffect transition="in" filter="blinds(horizontal)">
                                      <p:cBhvr>
                                        <p:cTn id="19" dur="500"/>
                                        <p:tgtEl>
                                          <p:spTgt spid="258050">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58050">
                                            <p:txEl>
                                              <p:pRg st="3" end="3"/>
                                            </p:txEl>
                                          </p:spTgt>
                                        </p:tgtEl>
                                        <p:attrNameLst>
                                          <p:attrName>style.visibility</p:attrName>
                                        </p:attrNameLst>
                                      </p:cBhvr>
                                      <p:to>
                                        <p:strVal val="visible"/>
                                      </p:to>
                                    </p:set>
                                    <p:animEffect transition="in" filter="blinds(horizontal)">
                                      <p:cBhvr>
                                        <p:cTn id="25" dur="500"/>
                                        <p:tgtEl>
                                          <p:spTgt spid="258050">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58050">
                                            <p:txEl>
                                              <p:pRg st="4" end="4"/>
                                            </p:txEl>
                                          </p:spTgt>
                                        </p:tgtEl>
                                        <p:attrNameLst>
                                          <p:attrName>style.visibility</p:attrName>
                                        </p:attrNameLst>
                                      </p:cBhvr>
                                      <p:to>
                                        <p:strVal val="visible"/>
                                      </p:to>
                                    </p:set>
                                    <p:animEffect transition="in" filter="blinds(horizontal)">
                                      <p:cBhvr>
                                        <p:cTn id="31" dur="500"/>
                                        <p:tgtEl>
                                          <p:spTgt spid="258050">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58050">
                                            <p:txEl>
                                              <p:pRg st="5" end="5"/>
                                            </p:txEl>
                                          </p:spTgt>
                                        </p:tgtEl>
                                        <p:attrNameLst>
                                          <p:attrName>style.visibility</p:attrName>
                                        </p:attrNameLst>
                                      </p:cBhvr>
                                      <p:to>
                                        <p:strVal val="visible"/>
                                      </p:to>
                                    </p:set>
                                    <p:animEffect transition="in" filter="blinds(horizontal)">
                                      <p:cBhvr>
                                        <p:cTn id="37" dur="500"/>
                                        <p:tgtEl>
                                          <p:spTgt spid="25805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0"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ext Box 2"/>
          <p:cNvSpPr txBox="1">
            <a:spLocks noChangeArrowheads="1"/>
          </p:cNvSpPr>
          <p:nvPr/>
        </p:nvSpPr>
        <p:spPr bwMode="auto">
          <a:xfrm>
            <a:off x="373063" y="4019550"/>
            <a:ext cx="10888662" cy="829945"/>
          </a:xfrm>
          <a:prstGeom prst="rect">
            <a:avLst/>
          </a:prstGeom>
          <a:noFill/>
          <a:ln w="9525">
            <a:solidFill>
              <a:srgbClr val="00CC00"/>
            </a:solidFill>
            <a:miter lim="800000"/>
          </a:ln>
        </p:spPr>
        <p:txBody>
          <a:bodyPr>
            <a:spAutoFit/>
          </a:bodyPr>
          <a:lstStyle/>
          <a:p>
            <a:r>
              <a:rPr lang="en-US" altLang="zh-CN" sz="2000">
                <a:solidFill>
                  <a:srgbClr val="000066"/>
                </a:solidFill>
                <a:latin typeface="宋体" pitchFamily="2" charset="-122"/>
                <a:ea typeface="宋体" pitchFamily="2" charset="-122"/>
              </a:rPr>
              <a:t> </a:t>
            </a:r>
            <a:r>
              <a:rPr lang="en-US" altLang="zh-CN" sz="2400">
                <a:solidFill>
                  <a:srgbClr val="000066"/>
                </a:solidFill>
                <a:latin typeface="宋体" pitchFamily="2" charset="-122"/>
                <a:ea typeface="宋体" pitchFamily="2" charset="-122"/>
              </a:rPr>
              <a:t>2.</a:t>
            </a:r>
            <a:r>
              <a:rPr lang="zh-CN" altLang="en-US" sz="2400">
                <a:solidFill>
                  <a:srgbClr val="000066"/>
                </a:solidFill>
                <a:latin typeface="宋体" pitchFamily="2" charset="-122"/>
                <a:ea typeface="宋体" pitchFamily="2" charset="-122"/>
              </a:rPr>
              <a:t>虽然有国家资源作支撑，但面临重重困难，国有企业能取得现在这样的成绩，确实可说堪称不易</a:t>
            </a:r>
            <a:r>
              <a:rPr lang="zh-CN" altLang="en-US" sz="2400" b="0">
                <a:ea typeface="宋体" pitchFamily="2" charset="-122"/>
              </a:rPr>
              <a:t> </a:t>
            </a:r>
            <a:r>
              <a:rPr lang="zh-CN" altLang="en-US" sz="2400">
                <a:solidFill>
                  <a:srgbClr val="000066"/>
                </a:solidFill>
                <a:latin typeface="宋体" pitchFamily="2" charset="-122"/>
                <a:ea typeface="宋体" pitchFamily="2" charset="-122"/>
              </a:rPr>
              <a:t>。</a:t>
            </a:r>
            <a:endParaRPr lang="en-US" altLang="zh-CN" sz="2400">
              <a:solidFill>
                <a:srgbClr val="000066"/>
              </a:solidFill>
              <a:latin typeface="宋体" pitchFamily="2" charset="-122"/>
              <a:ea typeface="宋体" pitchFamily="2" charset="-122"/>
            </a:endParaRPr>
          </a:p>
        </p:txBody>
      </p:sp>
      <p:sp>
        <p:nvSpPr>
          <p:cNvPr id="23555" name="Text Box 3"/>
          <p:cNvSpPr txBox="1">
            <a:spLocks noChangeArrowheads="1"/>
          </p:cNvSpPr>
          <p:nvPr/>
        </p:nvSpPr>
        <p:spPr bwMode="auto">
          <a:xfrm>
            <a:off x="2159000" y="3314700"/>
            <a:ext cx="309880" cy="368300"/>
          </a:xfrm>
          <a:prstGeom prst="rect">
            <a:avLst/>
          </a:prstGeom>
          <a:noFill/>
          <a:ln w="9525">
            <a:noFill/>
            <a:miter lim="800000"/>
          </a:ln>
        </p:spPr>
        <p:txBody>
          <a:bodyPr wrap="none">
            <a:spAutoFit/>
          </a:bodyPr>
          <a:lstStyle/>
          <a:p>
            <a:endParaRPr lang="zh-CN" altLang="en-US" b="0">
              <a:ea typeface="宋体" pitchFamily="2" charset="-122"/>
            </a:endParaRPr>
          </a:p>
        </p:txBody>
      </p:sp>
      <p:sp>
        <p:nvSpPr>
          <p:cNvPr id="23556" name="Text Box 4"/>
          <p:cNvSpPr txBox="1">
            <a:spLocks noChangeArrowheads="1"/>
          </p:cNvSpPr>
          <p:nvPr/>
        </p:nvSpPr>
        <p:spPr bwMode="auto">
          <a:xfrm flipH="1">
            <a:off x="7627938" y="1870075"/>
            <a:ext cx="636587" cy="521970"/>
          </a:xfrm>
          <a:prstGeom prst="rect">
            <a:avLst/>
          </a:prstGeom>
          <a:noFill/>
          <a:ln w="9525">
            <a:noFill/>
            <a:miter lim="800000"/>
          </a:ln>
        </p:spPr>
        <p:txBody>
          <a:bodyPr>
            <a:spAutoFit/>
          </a:bodyPr>
          <a:lstStyle/>
          <a:p>
            <a:pPr>
              <a:spcBef>
                <a:spcPct val="50000"/>
              </a:spcBef>
            </a:pPr>
            <a:endParaRPr lang="zh-CN" altLang="en-US" sz="2800" b="0">
              <a:solidFill>
                <a:srgbClr val="FF0000"/>
              </a:solidFill>
              <a:ea typeface="宋体" pitchFamily="2" charset="-122"/>
            </a:endParaRPr>
          </a:p>
        </p:txBody>
      </p:sp>
      <p:sp>
        <p:nvSpPr>
          <p:cNvPr id="303109" name="Text Box 5"/>
          <p:cNvSpPr txBox="1">
            <a:spLocks noChangeArrowheads="1"/>
          </p:cNvSpPr>
          <p:nvPr/>
        </p:nvSpPr>
        <p:spPr bwMode="auto">
          <a:xfrm>
            <a:off x="373063" y="5154399"/>
            <a:ext cx="10888662" cy="829945"/>
          </a:xfrm>
          <a:prstGeom prst="rect">
            <a:avLst/>
          </a:prstGeom>
          <a:noFill/>
          <a:ln w="9525">
            <a:solidFill>
              <a:srgbClr val="66FFFF"/>
            </a:solidFill>
            <a:miter lim="800000"/>
          </a:ln>
        </p:spPr>
        <p:txBody>
          <a:bodyPr>
            <a:spAutoFit/>
          </a:bodyPr>
          <a:lstStyle/>
          <a:p>
            <a:pPr>
              <a:spcBef>
                <a:spcPct val="50000"/>
              </a:spcBef>
            </a:pPr>
            <a:r>
              <a:rPr lang="zh-CN" altLang="en-US" sz="2400">
                <a:solidFill>
                  <a:schemeClr val="folHlink"/>
                </a:solidFill>
                <a:latin typeface="楷体_GB2312" charset="-122"/>
                <a:ea typeface="楷体_GB2312" charset="-122"/>
              </a:rPr>
              <a:t>答案：此处属成分赘余，语意重复。此句中</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堪称</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就是</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可以称作</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的意思，与前面的</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可说</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语意重复，可删去</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可说</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a:t>
            </a:r>
          </a:p>
        </p:txBody>
      </p:sp>
      <p:sp>
        <p:nvSpPr>
          <p:cNvPr id="303114" name="Rectangle 10"/>
          <p:cNvSpPr>
            <a:spLocks noGrp="1"/>
          </p:cNvSpPr>
          <p:nvPr>
            <p:ph type="title" idx="4294967295"/>
          </p:nvPr>
        </p:nvSpPr>
        <p:spPr>
          <a:xfrm>
            <a:off x="2474889" y="739775"/>
            <a:ext cx="6897687" cy="530225"/>
          </a:xfrm>
          <a:prstGeom prst="rect">
            <a:avLst/>
          </a:prstGeom>
          <a:noFill/>
          <a:ln w="57150" cmpd="thinThick">
            <a:solidFill>
              <a:schemeClr val="folHlink"/>
            </a:solidFill>
          </a:ln>
        </p:spPr>
        <p:txBody>
          <a:bodyPr/>
          <a:lstStyle/>
          <a:p>
            <a:pPr eaLnBrk="1" hangingPunct="1"/>
            <a:r>
              <a:rPr lang="zh-CN" altLang="en-US" sz="2800" smtClean="0">
                <a:solidFill>
                  <a:schemeClr val="hlink"/>
                </a:solidFill>
                <a:latin typeface="黑体" pitchFamily="2" charset="-122"/>
                <a:ea typeface="黑体" pitchFamily="2" charset="-122"/>
              </a:rPr>
              <a:t>类型五　语意重复</a:t>
            </a:r>
          </a:p>
        </p:txBody>
      </p:sp>
      <p:sp>
        <p:nvSpPr>
          <p:cNvPr id="303115" name="Text Box 11"/>
          <p:cNvSpPr txBox="1">
            <a:spLocks noChangeArrowheads="1"/>
          </p:cNvSpPr>
          <p:nvPr/>
        </p:nvSpPr>
        <p:spPr bwMode="auto">
          <a:xfrm>
            <a:off x="373063" y="1427163"/>
            <a:ext cx="10888662" cy="1420495"/>
          </a:xfrm>
          <a:prstGeom prst="rect">
            <a:avLst/>
          </a:prstGeom>
          <a:noFill/>
          <a:ln w="9525">
            <a:solidFill>
              <a:srgbClr val="00CC00"/>
            </a:solidFill>
            <a:miter lim="800000"/>
          </a:ln>
        </p:spPr>
        <p:txBody>
          <a:bodyPr>
            <a:spAutoFit/>
          </a:bodyPr>
          <a:lstStyle/>
          <a:p>
            <a:pPr>
              <a:lnSpc>
                <a:spcPct val="120000"/>
              </a:lnSpc>
            </a:pPr>
            <a:r>
              <a:rPr lang="zh-CN" altLang="en-US" sz="2400">
                <a:solidFill>
                  <a:srgbClr val="000066"/>
                </a:solidFill>
                <a:latin typeface="宋体" pitchFamily="2" charset="-122"/>
                <a:ea typeface="宋体" pitchFamily="2" charset="-122"/>
              </a:rPr>
              <a:t>试修改下列病句。</a:t>
            </a:r>
          </a:p>
          <a:p>
            <a:pPr>
              <a:lnSpc>
                <a:spcPct val="120000"/>
              </a:lnSpc>
            </a:pPr>
            <a:r>
              <a:rPr lang="en-US" altLang="zh-CN" sz="2400">
                <a:solidFill>
                  <a:srgbClr val="000066"/>
                </a:solidFill>
                <a:latin typeface="宋体" pitchFamily="2" charset="-122"/>
                <a:ea typeface="宋体" pitchFamily="2" charset="-122"/>
              </a:rPr>
              <a:t>1. </a:t>
            </a:r>
            <a:r>
              <a:rPr lang="zh-CN" altLang="en-US" sz="2400">
                <a:solidFill>
                  <a:srgbClr val="000066"/>
                </a:solidFill>
                <a:latin typeface="宋体" pitchFamily="2" charset="-122"/>
                <a:ea typeface="宋体" pitchFamily="2" charset="-122"/>
              </a:rPr>
              <a:t>今年五一节前夕，发改委发出紧急通知，禁止空调厂商和经销商不得以价格战的手段进行不正当竞争。</a:t>
            </a:r>
            <a:endParaRPr lang="en-US" altLang="zh-CN" sz="2400">
              <a:solidFill>
                <a:srgbClr val="000066"/>
              </a:solidFill>
              <a:latin typeface="宋体" pitchFamily="2" charset="-122"/>
              <a:ea typeface="宋体" pitchFamily="2" charset="-122"/>
            </a:endParaRPr>
          </a:p>
        </p:txBody>
      </p:sp>
      <p:sp>
        <p:nvSpPr>
          <p:cNvPr id="303116" name="Text Box 12"/>
          <p:cNvSpPr txBox="1">
            <a:spLocks noChangeArrowheads="1"/>
          </p:cNvSpPr>
          <p:nvPr/>
        </p:nvSpPr>
        <p:spPr bwMode="auto">
          <a:xfrm>
            <a:off x="373063" y="3154363"/>
            <a:ext cx="10888662" cy="460375"/>
          </a:xfrm>
          <a:prstGeom prst="rect">
            <a:avLst/>
          </a:prstGeom>
          <a:noFill/>
          <a:ln w="9525">
            <a:solidFill>
              <a:srgbClr val="66FFFF"/>
            </a:solidFill>
            <a:miter lim="800000"/>
          </a:ln>
        </p:spPr>
        <p:txBody>
          <a:bodyPr>
            <a:spAutoFit/>
          </a:bodyPr>
          <a:lstStyle/>
          <a:p>
            <a:pPr>
              <a:spcBef>
                <a:spcPct val="50000"/>
              </a:spcBef>
            </a:pPr>
            <a:r>
              <a:rPr lang="zh-CN" altLang="en-US" sz="2400">
                <a:solidFill>
                  <a:schemeClr val="folHlink"/>
                </a:solidFill>
                <a:latin typeface="楷体_GB2312" charset="-122"/>
                <a:ea typeface="楷体_GB2312" charset="-122"/>
              </a:rPr>
              <a:t>答案：重复赘余，</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禁止</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与</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不得</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重复。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2" nodeType="clickEffect">
                                  <p:stCondLst>
                                    <p:cond delay="0"/>
                                  </p:stCondLst>
                                  <p:childTnLst>
                                    <p:set>
                                      <p:cBhvr>
                                        <p:cTn id="6" dur="1" fill="hold">
                                          <p:stCondLst>
                                            <p:cond delay="0"/>
                                          </p:stCondLst>
                                        </p:cTn>
                                        <p:tgtEl>
                                          <p:spTgt spid="303114"/>
                                        </p:tgtEl>
                                        <p:attrNameLst>
                                          <p:attrName>style.visibility</p:attrName>
                                        </p:attrNameLst>
                                      </p:cBhvr>
                                      <p:to>
                                        <p:strVal val="visible"/>
                                      </p:to>
                                    </p:set>
                                    <p:anim calcmode="lin" valueType="num">
                                      <p:cBhvr additive="base">
                                        <p:cTn id="7" dur="500" fill="hold"/>
                                        <p:tgtEl>
                                          <p:spTgt spid="303114"/>
                                        </p:tgtEl>
                                        <p:attrNameLst>
                                          <p:attrName>ppt_x</p:attrName>
                                        </p:attrNameLst>
                                      </p:cBhvr>
                                      <p:tavLst>
                                        <p:tav tm="0">
                                          <p:val>
                                            <p:strVal val="#ppt_x"/>
                                          </p:val>
                                        </p:tav>
                                        <p:tav tm="100000">
                                          <p:val>
                                            <p:strVal val="#ppt_x"/>
                                          </p:val>
                                        </p:tav>
                                      </p:tavLst>
                                    </p:anim>
                                    <p:anim calcmode="lin" valueType="num">
                                      <p:cBhvr additive="base">
                                        <p:cTn id="8" dur="500" fill="hold"/>
                                        <p:tgtEl>
                                          <p:spTgt spid="3031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3" nodeType="clickEffect">
                                  <p:stCondLst>
                                    <p:cond delay="0"/>
                                  </p:stCondLst>
                                  <p:childTnLst>
                                    <p:set>
                                      <p:cBhvr>
                                        <p:cTn id="13" dur="1" fill="hold">
                                          <p:stCondLst>
                                            <p:cond delay="0"/>
                                          </p:stCondLst>
                                        </p:cTn>
                                        <p:tgtEl>
                                          <p:spTgt spid="303115"/>
                                        </p:tgtEl>
                                        <p:attrNameLst>
                                          <p:attrName>style.visibility</p:attrName>
                                        </p:attrNameLst>
                                      </p:cBhvr>
                                      <p:to>
                                        <p:strVal val="visible"/>
                                      </p:to>
                                    </p:set>
                                    <p:animEffect transition="in" filter="blinds(horizontal)">
                                      <p:cBhvr>
                                        <p:cTn id="14" dur="500"/>
                                        <p:tgtEl>
                                          <p:spTgt spid="303115"/>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4" nodeType="clickEffect">
                                  <p:stCondLst>
                                    <p:cond delay="0"/>
                                  </p:stCondLst>
                                  <p:childTnLst>
                                    <p:set>
                                      <p:cBhvr>
                                        <p:cTn id="19" dur="1" fill="hold">
                                          <p:stCondLst>
                                            <p:cond delay="0"/>
                                          </p:stCondLst>
                                        </p:cTn>
                                        <p:tgtEl>
                                          <p:spTgt spid="303116"/>
                                        </p:tgtEl>
                                        <p:attrNameLst>
                                          <p:attrName>style.visibility</p:attrName>
                                        </p:attrNameLst>
                                      </p:cBhvr>
                                      <p:to>
                                        <p:strVal val="visible"/>
                                      </p:to>
                                    </p:set>
                                    <p:animEffect transition="in" filter="dissolve">
                                      <p:cBhvr>
                                        <p:cTn id="20" dur="500"/>
                                        <p:tgtEl>
                                          <p:spTgt spid="303116"/>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03106"/>
                                        </p:tgtEl>
                                        <p:attrNameLst>
                                          <p:attrName>style.visibility</p:attrName>
                                        </p:attrNameLst>
                                      </p:cBhvr>
                                      <p:to>
                                        <p:strVal val="visible"/>
                                      </p:to>
                                    </p:set>
                                    <p:animEffect transition="in" filter="blinds(horizontal)">
                                      <p:cBhvr>
                                        <p:cTn id="26" dur="500"/>
                                        <p:tgtEl>
                                          <p:spTgt spid="303106"/>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9" presetClass="entr" presetSubtype="0" fill="hold" grpId="1" nodeType="clickEffect">
                                  <p:stCondLst>
                                    <p:cond delay="0"/>
                                  </p:stCondLst>
                                  <p:childTnLst>
                                    <p:set>
                                      <p:cBhvr>
                                        <p:cTn id="31" dur="1" fill="hold">
                                          <p:stCondLst>
                                            <p:cond delay="0"/>
                                          </p:stCondLst>
                                        </p:cTn>
                                        <p:tgtEl>
                                          <p:spTgt spid="303109"/>
                                        </p:tgtEl>
                                        <p:attrNameLst>
                                          <p:attrName>style.visibility</p:attrName>
                                        </p:attrNameLst>
                                      </p:cBhvr>
                                      <p:to>
                                        <p:strVal val="visible"/>
                                      </p:to>
                                    </p:set>
                                    <p:animEffect transition="in" filter="dissolve">
                                      <p:cBhvr>
                                        <p:cTn id="32" dur="500"/>
                                        <p:tgtEl>
                                          <p:spTgt spid="303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06" grpId="0" animBg="1"/>
      <p:bldP spid="303109" grpId="1" animBg="1"/>
      <p:bldP spid="303114" grpId="2" animBg="1"/>
      <p:bldP spid="303115" grpId="3" animBg="1"/>
      <p:bldP spid="303116" grpId="4"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3"/>
          <p:cNvSpPr txBox="1">
            <a:spLocks noChangeArrowheads="1"/>
          </p:cNvSpPr>
          <p:nvPr/>
        </p:nvSpPr>
        <p:spPr bwMode="auto">
          <a:xfrm>
            <a:off x="2054225" y="3419475"/>
            <a:ext cx="309880" cy="368300"/>
          </a:xfrm>
          <a:prstGeom prst="rect">
            <a:avLst/>
          </a:prstGeom>
          <a:noFill/>
          <a:ln w="9525">
            <a:noFill/>
            <a:miter lim="800000"/>
          </a:ln>
        </p:spPr>
        <p:txBody>
          <a:bodyPr wrap="none">
            <a:spAutoFit/>
          </a:bodyPr>
          <a:lstStyle/>
          <a:p>
            <a:endParaRPr lang="zh-CN" altLang="en-US" b="0">
              <a:ea typeface="宋体" pitchFamily="2" charset="-122"/>
            </a:endParaRPr>
          </a:p>
        </p:txBody>
      </p:sp>
      <p:sp>
        <p:nvSpPr>
          <p:cNvPr id="24579" name="Text Box 4"/>
          <p:cNvSpPr txBox="1">
            <a:spLocks noChangeArrowheads="1"/>
          </p:cNvSpPr>
          <p:nvPr/>
        </p:nvSpPr>
        <p:spPr bwMode="auto">
          <a:xfrm flipH="1">
            <a:off x="7523163" y="1851025"/>
            <a:ext cx="636587" cy="521970"/>
          </a:xfrm>
          <a:prstGeom prst="rect">
            <a:avLst/>
          </a:prstGeom>
          <a:noFill/>
          <a:ln w="9525">
            <a:noFill/>
            <a:miter lim="800000"/>
          </a:ln>
        </p:spPr>
        <p:txBody>
          <a:bodyPr>
            <a:spAutoFit/>
          </a:bodyPr>
          <a:lstStyle/>
          <a:p>
            <a:pPr>
              <a:spcBef>
                <a:spcPct val="50000"/>
              </a:spcBef>
            </a:pPr>
            <a:endParaRPr lang="zh-CN" altLang="en-US" sz="2800" b="0">
              <a:solidFill>
                <a:srgbClr val="FF0000"/>
              </a:solidFill>
              <a:ea typeface="宋体" pitchFamily="2" charset="-122"/>
            </a:endParaRPr>
          </a:p>
        </p:txBody>
      </p:sp>
      <p:sp>
        <p:nvSpPr>
          <p:cNvPr id="259078" name="Text Box 6"/>
          <p:cNvSpPr txBox="1">
            <a:spLocks noChangeArrowheads="1"/>
          </p:cNvSpPr>
          <p:nvPr/>
        </p:nvSpPr>
        <p:spPr bwMode="auto">
          <a:xfrm>
            <a:off x="434975" y="836613"/>
            <a:ext cx="10793413" cy="1210945"/>
          </a:xfrm>
          <a:prstGeom prst="rect">
            <a:avLst/>
          </a:prstGeom>
          <a:noFill/>
          <a:ln w="9525">
            <a:solidFill>
              <a:srgbClr val="00CC00"/>
            </a:solidFill>
            <a:miter lim="800000"/>
          </a:ln>
        </p:spPr>
        <p:txBody>
          <a:bodyPr>
            <a:spAutoFit/>
          </a:bodyPr>
          <a:lstStyle/>
          <a:p>
            <a:pPr>
              <a:lnSpc>
                <a:spcPct val="130000"/>
              </a:lnSpc>
            </a:pPr>
            <a:r>
              <a:rPr lang="en-US" altLang="zh-CN" sz="2800">
                <a:solidFill>
                  <a:srgbClr val="000066"/>
                </a:solidFill>
                <a:latin typeface="宋体" pitchFamily="2" charset="-122"/>
                <a:ea typeface="宋体" pitchFamily="2" charset="-122"/>
              </a:rPr>
              <a:t>3.</a:t>
            </a:r>
            <a:r>
              <a:rPr lang="zh-CN" altLang="en-US" sz="2800">
                <a:solidFill>
                  <a:srgbClr val="000066"/>
                </a:solidFill>
                <a:latin typeface="宋体" pitchFamily="2" charset="-122"/>
                <a:ea typeface="宋体" pitchFamily="2" charset="-122"/>
              </a:rPr>
              <a:t>近日，深圳一名年仅</a:t>
            </a:r>
            <a:r>
              <a:rPr lang="en-US" altLang="zh-CN" sz="2800">
                <a:solidFill>
                  <a:srgbClr val="000066"/>
                </a:solidFill>
                <a:latin typeface="宋体" pitchFamily="2" charset="-122"/>
                <a:ea typeface="宋体" pitchFamily="2" charset="-122"/>
              </a:rPr>
              <a:t>35</a:t>
            </a:r>
            <a:r>
              <a:rPr lang="zh-CN" altLang="en-US" sz="2800">
                <a:solidFill>
                  <a:srgbClr val="000066"/>
                </a:solidFill>
                <a:latin typeface="宋体" pitchFamily="2" charset="-122"/>
                <a:ea typeface="宋体" pitchFamily="2" charset="-122"/>
              </a:rPr>
              <a:t>岁的外企女白领突然猝死于深圳地铁的台阶上的相关报道，引发了人们对职场白领健康状况的关注</a:t>
            </a:r>
            <a:r>
              <a:rPr lang="zh-CN" altLang="en-US" sz="2800" b="0">
                <a:ea typeface="宋体" pitchFamily="2" charset="-122"/>
              </a:rPr>
              <a:t> </a:t>
            </a:r>
            <a:r>
              <a:rPr lang="zh-CN" altLang="en-US" sz="2800">
                <a:solidFill>
                  <a:srgbClr val="000066"/>
                </a:solidFill>
                <a:latin typeface="宋体" pitchFamily="2" charset="-122"/>
                <a:ea typeface="宋体" pitchFamily="2" charset="-122"/>
              </a:rPr>
              <a:t>。</a:t>
            </a:r>
            <a:endParaRPr lang="en-US" altLang="zh-CN" sz="2800">
              <a:solidFill>
                <a:srgbClr val="000066"/>
              </a:solidFill>
              <a:latin typeface="宋体" pitchFamily="2" charset="-122"/>
              <a:ea typeface="宋体" pitchFamily="2" charset="-122"/>
            </a:endParaRPr>
          </a:p>
        </p:txBody>
      </p:sp>
      <p:sp>
        <p:nvSpPr>
          <p:cNvPr id="259079" name="Text Box 7"/>
          <p:cNvSpPr txBox="1">
            <a:spLocks noChangeArrowheads="1"/>
          </p:cNvSpPr>
          <p:nvPr/>
        </p:nvSpPr>
        <p:spPr bwMode="auto">
          <a:xfrm>
            <a:off x="422275" y="2179638"/>
            <a:ext cx="10799763" cy="1050290"/>
          </a:xfrm>
          <a:prstGeom prst="rect">
            <a:avLst/>
          </a:prstGeom>
          <a:noFill/>
          <a:ln w="9525">
            <a:noFill/>
            <a:miter lim="800000"/>
          </a:ln>
        </p:spPr>
        <p:txBody>
          <a:bodyPr>
            <a:spAutoFit/>
          </a:bodyPr>
          <a:lstStyle/>
          <a:p>
            <a:pPr>
              <a:lnSpc>
                <a:spcPct val="130000"/>
              </a:lnSpc>
              <a:spcBef>
                <a:spcPct val="50000"/>
              </a:spcBef>
            </a:pPr>
            <a:r>
              <a:rPr lang="zh-CN" altLang="en-US" sz="2400">
                <a:solidFill>
                  <a:schemeClr val="folHlink"/>
                </a:solidFill>
                <a:latin typeface="楷体_GB2312" charset="-122"/>
                <a:ea typeface="楷体_GB2312" charset="-122"/>
              </a:rPr>
              <a:t>答案：此处属成分赘余，语意重复。</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猝死</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的意思就是突然死亡，而此句中用</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突然</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修饰</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猝死</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，造成了语意重复，可删去</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突然</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a:t>
            </a:r>
          </a:p>
        </p:txBody>
      </p:sp>
      <p:sp>
        <p:nvSpPr>
          <p:cNvPr id="259080" name="Text Box 8"/>
          <p:cNvSpPr txBox="1">
            <a:spLocks noChangeArrowheads="1"/>
          </p:cNvSpPr>
          <p:nvPr/>
        </p:nvSpPr>
        <p:spPr bwMode="auto">
          <a:xfrm>
            <a:off x="422275" y="3403600"/>
            <a:ext cx="10799763" cy="1383665"/>
          </a:xfrm>
          <a:prstGeom prst="rect">
            <a:avLst/>
          </a:prstGeom>
          <a:noFill/>
          <a:ln w="9525">
            <a:solidFill>
              <a:srgbClr val="00CC00"/>
            </a:solidFill>
            <a:miter lim="800000"/>
          </a:ln>
        </p:spPr>
        <p:txBody>
          <a:bodyPr>
            <a:spAutoFit/>
          </a:bodyPr>
          <a:lstStyle/>
          <a:p>
            <a:r>
              <a:rPr lang="en-US" altLang="zh-CN" sz="2800">
                <a:solidFill>
                  <a:srgbClr val="000066"/>
                </a:solidFill>
                <a:latin typeface="宋体" pitchFamily="2" charset="-122"/>
                <a:ea typeface="宋体" pitchFamily="2" charset="-122"/>
              </a:rPr>
              <a:t>4.</a:t>
            </a:r>
            <a:r>
              <a:rPr lang="zh-CN" altLang="en-US" sz="2800">
                <a:solidFill>
                  <a:srgbClr val="000066"/>
                </a:solidFill>
                <a:latin typeface="宋体" pitchFamily="2" charset="-122"/>
                <a:ea typeface="宋体" pitchFamily="2" charset="-122"/>
              </a:rPr>
              <a:t>上百万次点击，见证着百姓参与两会的热情。教育、医疗、住房、就业</a:t>
            </a:r>
            <a:r>
              <a:rPr lang="en-US" altLang="zh-CN" sz="2800">
                <a:solidFill>
                  <a:srgbClr val="000066"/>
                </a:solidFill>
                <a:latin typeface="宋体" pitchFamily="2" charset="-122"/>
                <a:ea typeface="宋体" pitchFamily="2" charset="-122"/>
              </a:rPr>
              <a:t>……</a:t>
            </a:r>
            <a:r>
              <a:rPr lang="zh-CN" altLang="en-US" sz="2800">
                <a:solidFill>
                  <a:srgbClr val="000066"/>
                </a:solidFill>
                <a:latin typeface="宋体" pitchFamily="2" charset="-122"/>
                <a:ea typeface="宋体" pitchFamily="2" charset="-122"/>
              </a:rPr>
              <a:t>见诸于报端的重头报道无不回应着百姓的关切，努力寻找着问题的答案 。</a:t>
            </a:r>
            <a:endParaRPr lang="en-US" altLang="zh-CN" sz="2800">
              <a:solidFill>
                <a:srgbClr val="000066"/>
              </a:solidFill>
              <a:latin typeface="宋体" pitchFamily="2" charset="-122"/>
              <a:ea typeface="宋体" pitchFamily="2" charset="-122"/>
            </a:endParaRPr>
          </a:p>
        </p:txBody>
      </p:sp>
      <p:sp>
        <p:nvSpPr>
          <p:cNvPr id="259081" name="Text Box 9"/>
          <p:cNvSpPr txBox="1">
            <a:spLocks noChangeArrowheads="1"/>
          </p:cNvSpPr>
          <p:nvPr/>
        </p:nvSpPr>
        <p:spPr bwMode="auto">
          <a:xfrm>
            <a:off x="422275" y="4987925"/>
            <a:ext cx="10799763" cy="1050290"/>
          </a:xfrm>
          <a:prstGeom prst="rect">
            <a:avLst/>
          </a:prstGeom>
          <a:noFill/>
          <a:ln w="9525">
            <a:noFill/>
            <a:miter lim="800000"/>
          </a:ln>
        </p:spPr>
        <p:txBody>
          <a:bodyPr>
            <a:spAutoFit/>
          </a:bodyPr>
          <a:lstStyle/>
          <a:p>
            <a:pPr>
              <a:lnSpc>
                <a:spcPct val="130000"/>
              </a:lnSpc>
              <a:spcBef>
                <a:spcPct val="50000"/>
              </a:spcBef>
            </a:pPr>
            <a:r>
              <a:rPr lang="zh-CN" altLang="en-US" sz="2400">
                <a:solidFill>
                  <a:schemeClr val="folHlink"/>
                </a:solidFill>
                <a:latin typeface="楷体_GB2312" charset="-122"/>
                <a:ea typeface="楷体_GB2312" charset="-122"/>
              </a:rPr>
              <a:t>答案：此处属成分赘余，语意重复。</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见诸于报端</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中的</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诸</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是一个兼词，是</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之于</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的意思，跟句中的</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于</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重复，可删去</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于</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9078"/>
                                        </p:tgtEl>
                                        <p:attrNameLst>
                                          <p:attrName>style.visibility</p:attrName>
                                        </p:attrNameLst>
                                      </p:cBhvr>
                                      <p:to>
                                        <p:strVal val="visible"/>
                                      </p:to>
                                    </p:set>
                                    <p:anim calcmode="lin" valueType="num">
                                      <p:cBhvr additive="base">
                                        <p:cTn id="7" dur="1000" fill="hold"/>
                                        <p:tgtEl>
                                          <p:spTgt spid="259078"/>
                                        </p:tgtEl>
                                        <p:attrNameLst>
                                          <p:attrName>ppt_x</p:attrName>
                                        </p:attrNameLst>
                                      </p:cBhvr>
                                      <p:tavLst>
                                        <p:tav tm="0">
                                          <p:val>
                                            <p:strVal val="0-#ppt_w/2"/>
                                          </p:val>
                                        </p:tav>
                                        <p:tav tm="100000">
                                          <p:val>
                                            <p:strVal val="#ppt_x"/>
                                          </p:val>
                                        </p:tav>
                                      </p:tavLst>
                                    </p:anim>
                                    <p:anim calcmode="lin" valueType="num">
                                      <p:cBhvr additive="base">
                                        <p:cTn id="8" dur="1000" fill="hold"/>
                                        <p:tgtEl>
                                          <p:spTgt spid="25907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59079"/>
                                        </p:tgtEl>
                                        <p:attrNameLst>
                                          <p:attrName>style.visibility</p:attrName>
                                        </p:attrNameLst>
                                      </p:cBhvr>
                                      <p:to>
                                        <p:strVal val="visible"/>
                                      </p:to>
                                    </p:set>
                                    <p:animEffect transition="in" filter="blinds(horizontal)">
                                      <p:cBhvr>
                                        <p:cTn id="14" dur="500"/>
                                        <p:tgtEl>
                                          <p:spTgt spid="259079"/>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8" fill="hold" grpId="2" nodeType="clickEffect">
                                  <p:stCondLst>
                                    <p:cond delay="0"/>
                                  </p:stCondLst>
                                  <p:childTnLst>
                                    <p:set>
                                      <p:cBhvr>
                                        <p:cTn id="19" dur="1" fill="hold">
                                          <p:stCondLst>
                                            <p:cond delay="0"/>
                                          </p:stCondLst>
                                        </p:cTn>
                                        <p:tgtEl>
                                          <p:spTgt spid="259080"/>
                                        </p:tgtEl>
                                        <p:attrNameLst>
                                          <p:attrName>style.visibility</p:attrName>
                                        </p:attrNameLst>
                                      </p:cBhvr>
                                      <p:to>
                                        <p:strVal val="visible"/>
                                      </p:to>
                                    </p:set>
                                    <p:anim calcmode="lin" valueType="num">
                                      <p:cBhvr additive="base">
                                        <p:cTn id="20" dur="1000" fill="hold"/>
                                        <p:tgtEl>
                                          <p:spTgt spid="259080"/>
                                        </p:tgtEl>
                                        <p:attrNameLst>
                                          <p:attrName>ppt_x</p:attrName>
                                        </p:attrNameLst>
                                      </p:cBhvr>
                                      <p:tavLst>
                                        <p:tav tm="0">
                                          <p:val>
                                            <p:strVal val="0-#ppt_w/2"/>
                                          </p:val>
                                        </p:tav>
                                        <p:tav tm="100000">
                                          <p:val>
                                            <p:strVal val="#ppt_x"/>
                                          </p:val>
                                        </p:tav>
                                      </p:tavLst>
                                    </p:anim>
                                    <p:anim calcmode="lin" valueType="num">
                                      <p:cBhvr additive="base">
                                        <p:cTn id="21" dur="1000" fill="hold"/>
                                        <p:tgtEl>
                                          <p:spTgt spid="259080"/>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3" presetClass="entr" presetSubtype="10" fill="hold" grpId="3" nodeType="clickEffect">
                                  <p:stCondLst>
                                    <p:cond delay="0"/>
                                  </p:stCondLst>
                                  <p:childTnLst>
                                    <p:set>
                                      <p:cBhvr>
                                        <p:cTn id="26" dur="1" fill="hold">
                                          <p:stCondLst>
                                            <p:cond delay="0"/>
                                          </p:stCondLst>
                                        </p:cTn>
                                        <p:tgtEl>
                                          <p:spTgt spid="259081"/>
                                        </p:tgtEl>
                                        <p:attrNameLst>
                                          <p:attrName>style.visibility</p:attrName>
                                        </p:attrNameLst>
                                      </p:cBhvr>
                                      <p:to>
                                        <p:strVal val="visible"/>
                                      </p:to>
                                    </p:set>
                                    <p:animEffect transition="in" filter="blinds(horizontal)">
                                      <p:cBhvr>
                                        <p:cTn id="27" dur="500"/>
                                        <p:tgtEl>
                                          <p:spTgt spid="259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8" grpId="0" animBg="1"/>
      <p:bldP spid="259079" grpId="1"/>
      <p:bldP spid="259080" grpId="2" animBg="1"/>
      <p:bldP spid="259081" grpId="3"/>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100" name="Text Box 4"/>
          <p:cNvSpPr txBox="1">
            <a:spLocks noChangeArrowheads="1"/>
          </p:cNvSpPr>
          <p:nvPr/>
        </p:nvSpPr>
        <p:spPr bwMode="auto">
          <a:xfrm>
            <a:off x="668338" y="811232"/>
            <a:ext cx="10379075" cy="5334635"/>
          </a:xfrm>
          <a:prstGeom prst="rect">
            <a:avLst/>
          </a:prstGeom>
          <a:noFill/>
          <a:ln w="9525">
            <a:noFill/>
            <a:miter lim="800000"/>
          </a:ln>
          <a:effectLst/>
        </p:spPr>
        <p:txBody>
          <a:bodyPr>
            <a:spAutoFit/>
          </a:bodyPr>
          <a:lstStyle/>
          <a:p>
            <a:pPr>
              <a:defRPr/>
            </a:pPr>
            <a:r>
              <a:rPr lang="en-US" altLang="zh-CN" sz="2400" b="0">
                <a:solidFill>
                  <a:srgbClr val="FF0000"/>
                </a:solidFill>
                <a:ea typeface="黑体" pitchFamily="2" charset="-122"/>
              </a:rPr>
              <a:t>【</a:t>
            </a:r>
            <a:r>
              <a:rPr lang="zh-CN" altLang="en-US" sz="2400" b="1">
                <a:solidFill>
                  <a:srgbClr val="FF0000"/>
                </a:solidFill>
                <a:ea typeface="黑体" pitchFamily="2" charset="-122"/>
              </a:rPr>
              <a:t>知识精讲</a:t>
            </a:r>
            <a:r>
              <a:rPr lang="en-US" altLang="zh-CN" sz="2400" b="0">
                <a:solidFill>
                  <a:srgbClr val="FF0000"/>
                </a:solidFill>
                <a:ea typeface="黑体" pitchFamily="2" charset="-122"/>
              </a:rPr>
              <a:t>】</a:t>
            </a:r>
          </a:p>
          <a:p>
            <a:pPr algn="ctr">
              <a:lnSpc>
                <a:spcPct val="120000"/>
              </a:lnSpc>
              <a:defRPr/>
            </a:pPr>
            <a:r>
              <a:rPr lang="zh-CN" altLang="en-US" sz="2400" b="1">
                <a:solidFill>
                  <a:schemeClr val="hlink"/>
                </a:solidFill>
                <a:effectLst>
                  <a:outerShdw blurRad="38100" dist="38100" dir="2700000" algn="tl">
                    <a:srgbClr val="C0C0C0"/>
                  </a:outerShdw>
                </a:effectLst>
                <a:ea typeface="宋体" pitchFamily="2" charset="-122"/>
              </a:rPr>
              <a:t>明词义，查句意</a:t>
            </a:r>
          </a:p>
          <a:p>
            <a:pPr>
              <a:lnSpc>
                <a:spcPct val="120000"/>
              </a:lnSpc>
              <a:defRPr/>
            </a:pPr>
            <a:r>
              <a:rPr lang="zh-CN" altLang="en-US" sz="2400" b="0">
                <a:solidFill>
                  <a:schemeClr val="folHlink"/>
                </a:solidFill>
                <a:latin typeface="楷体_GB2312" charset="-122"/>
                <a:ea typeface="楷体_GB2312" charset="-122"/>
              </a:rPr>
              <a:t>    成分赘余往往表现在语意重复这个方面，即个别词语的意思与句子中某些成分的意思重复。解答此类试题时，可从如下方面入手：</a:t>
            </a:r>
          </a:p>
          <a:p>
            <a:pPr>
              <a:lnSpc>
                <a:spcPct val="120000"/>
              </a:lnSpc>
              <a:defRPr/>
            </a:pPr>
            <a:r>
              <a:rPr lang="en-US" altLang="zh-CN" sz="2400" b="0">
                <a:solidFill>
                  <a:schemeClr val="folHlink"/>
                </a:solidFill>
                <a:latin typeface="楷体_GB2312" charset="-122"/>
                <a:ea typeface="楷体_GB2312" charset="-122"/>
              </a:rPr>
              <a:t>    </a:t>
            </a:r>
            <a:r>
              <a:rPr lang="en-US" altLang="zh-CN" sz="2400" i="1" u="sng">
                <a:solidFill>
                  <a:schemeClr val="folHlink"/>
                </a:solidFill>
                <a:latin typeface="楷体_GB2312" charset="-122"/>
                <a:ea typeface="楷体_GB2312" charset="-122"/>
              </a:rPr>
              <a:t>1</a:t>
            </a:r>
            <a:r>
              <a:rPr lang="zh-CN" altLang="en-US" sz="2400" i="1" u="sng">
                <a:solidFill>
                  <a:schemeClr val="folHlink"/>
                </a:solidFill>
                <a:latin typeface="楷体_GB2312" charset="-122"/>
                <a:ea typeface="楷体_GB2312" charset="-122"/>
              </a:rPr>
              <a:t>．明词义。</a:t>
            </a:r>
            <a:r>
              <a:rPr lang="zh-CN" altLang="en-US" sz="2400" b="0">
                <a:solidFill>
                  <a:schemeClr val="folHlink"/>
                </a:solidFill>
                <a:latin typeface="楷体_GB2312" charset="-122"/>
                <a:ea typeface="楷体_GB2312" charset="-122"/>
              </a:rPr>
              <a:t>审读句子，找出词义丰富的词语，特别是含有古义的词语，然后加以分析。如</a:t>
            </a:r>
            <a:r>
              <a:rPr lang="en-US" altLang="zh-CN" sz="2400" b="0">
                <a:solidFill>
                  <a:schemeClr val="folHlink"/>
                </a:solidFill>
                <a:latin typeface="楷体_GB2312" charset="-122"/>
                <a:ea typeface="楷体_GB2312" charset="-122"/>
              </a:rPr>
              <a:t>2</a:t>
            </a:r>
            <a:r>
              <a:rPr lang="zh-CN" altLang="en-US" sz="2400" b="0">
                <a:solidFill>
                  <a:schemeClr val="folHlink"/>
                </a:solidFill>
                <a:latin typeface="楷体_GB2312" charset="-122"/>
                <a:ea typeface="楷体_GB2312" charset="-122"/>
              </a:rPr>
              <a:t>题中，</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堪称</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之中的</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堪</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具有古义</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可以，能够</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的意思。</a:t>
            </a:r>
          </a:p>
          <a:p>
            <a:pPr>
              <a:lnSpc>
                <a:spcPct val="120000"/>
              </a:lnSpc>
              <a:defRPr/>
            </a:pPr>
            <a:r>
              <a:rPr lang="en-US" altLang="zh-CN" sz="2400" b="0">
                <a:solidFill>
                  <a:schemeClr val="folHlink"/>
                </a:solidFill>
                <a:latin typeface="楷体_GB2312" charset="-122"/>
                <a:ea typeface="楷体_GB2312" charset="-122"/>
              </a:rPr>
              <a:t>    </a:t>
            </a:r>
            <a:r>
              <a:rPr lang="en-US" altLang="zh-CN" sz="2400" i="1" u="sng">
                <a:solidFill>
                  <a:schemeClr val="folHlink"/>
                </a:solidFill>
                <a:latin typeface="楷体_GB2312" charset="-122"/>
                <a:ea typeface="楷体_GB2312" charset="-122"/>
              </a:rPr>
              <a:t>2</a:t>
            </a:r>
            <a:r>
              <a:rPr lang="zh-CN" altLang="en-US" sz="2400" i="1" u="sng">
                <a:solidFill>
                  <a:schemeClr val="folHlink"/>
                </a:solidFill>
                <a:latin typeface="楷体_GB2312" charset="-122"/>
                <a:ea typeface="楷体_GB2312" charset="-122"/>
              </a:rPr>
              <a:t>．查句意。</a:t>
            </a:r>
            <a:r>
              <a:rPr lang="zh-CN" altLang="en-US" sz="2400" b="0">
                <a:solidFill>
                  <a:schemeClr val="folHlink"/>
                </a:solidFill>
                <a:latin typeface="楷体_GB2312" charset="-122"/>
                <a:ea typeface="楷体_GB2312" charset="-122"/>
              </a:rPr>
              <a:t>在明确词义的基础上，仔细查看句意，一般在已锁定的词语附近寻找，看看句意中是否有与其词义重复的词语。如果有，则有语病；反之，则没有语病。如</a:t>
            </a:r>
            <a:r>
              <a:rPr lang="en-US" altLang="zh-CN" sz="2400" b="0">
                <a:solidFill>
                  <a:schemeClr val="folHlink"/>
                </a:solidFill>
                <a:latin typeface="楷体_GB2312" charset="-122"/>
                <a:ea typeface="楷体_GB2312" charset="-122"/>
              </a:rPr>
              <a:t>3</a:t>
            </a:r>
            <a:r>
              <a:rPr lang="zh-CN" altLang="en-US" sz="2400" b="0">
                <a:solidFill>
                  <a:schemeClr val="folHlink"/>
                </a:solidFill>
                <a:latin typeface="楷体_GB2312" charset="-122"/>
                <a:ea typeface="楷体_GB2312" charset="-122"/>
              </a:rPr>
              <a:t>题中，明确词语</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猝死</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中的</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猝</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是</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突然</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的意思之后，查看句子可以发现，</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猝死</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之前有一修饰语</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突然</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，这显然与</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猝</a:t>
            </a:r>
            <a:r>
              <a:rPr lang="zh-CN" altLang="en-US" sz="2400" b="0">
                <a:solidFill>
                  <a:schemeClr val="folHlink"/>
                </a:solidFill>
                <a:latin typeface="Arial"/>
                <a:ea typeface="楷体_GB2312" charset="-122"/>
              </a:rPr>
              <a:t>”</a:t>
            </a:r>
            <a:r>
              <a:rPr lang="zh-CN" altLang="en-US" sz="2400" b="0">
                <a:solidFill>
                  <a:schemeClr val="folHlink"/>
                </a:solidFill>
                <a:latin typeface="楷体_GB2312" charset="-122"/>
                <a:ea typeface="楷体_GB2312" charset="-122"/>
              </a:rPr>
              <a:t>表达的意思重复。</a:t>
            </a:r>
            <a:r>
              <a:rPr lang="zh-CN" altLang="en-US" sz="2400" b="0">
                <a:latin typeface="楷体_GB2312" charset="-122"/>
                <a:ea typeface="楷体_GB231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0100"/>
                                        </p:tgtEl>
                                        <p:attrNameLst>
                                          <p:attrName>style.visibility</p:attrName>
                                        </p:attrNameLst>
                                      </p:cBhvr>
                                      <p:to>
                                        <p:strVal val="visible"/>
                                      </p:to>
                                    </p:set>
                                    <p:animEffect transition="in" filter="dissolve">
                                      <p:cBhvr>
                                        <p:cTn id="7" dur="500"/>
                                        <p:tgtEl>
                                          <p:spTgt spid="260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9" descr="77"/>
          <p:cNvPicPr>
            <a:picLocks noChangeAspect="1" noChangeArrowheads="1"/>
          </p:cNvPicPr>
          <p:nvPr/>
        </p:nvPicPr>
        <p:blipFill>
          <a:blip r:embed="rId2"/>
          <a:srcRect r="79649" b="90865"/>
          <a:stretch>
            <a:fillRect/>
          </a:stretch>
        </p:blipFill>
        <p:spPr bwMode="auto">
          <a:xfrm>
            <a:off x="681038" y="639763"/>
            <a:ext cx="2344737" cy="528637"/>
          </a:xfrm>
          <a:prstGeom prst="rect">
            <a:avLst/>
          </a:prstGeom>
          <a:noFill/>
          <a:ln w="9525">
            <a:noFill/>
            <a:miter lim="800000"/>
          </a:ln>
        </p:spPr>
      </p:pic>
      <p:sp>
        <p:nvSpPr>
          <p:cNvPr id="304131" name="Text Box 3"/>
          <p:cNvSpPr txBox="1">
            <a:spLocks noChangeArrowheads="1"/>
          </p:cNvSpPr>
          <p:nvPr/>
        </p:nvSpPr>
        <p:spPr bwMode="auto">
          <a:xfrm>
            <a:off x="436563" y="1666875"/>
            <a:ext cx="6896100" cy="4399915"/>
          </a:xfrm>
          <a:prstGeom prst="rect">
            <a:avLst/>
          </a:prstGeom>
          <a:noFill/>
          <a:ln w="9525">
            <a:noFill/>
            <a:miter lim="800000"/>
          </a:ln>
        </p:spPr>
        <p:txBody>
          <a:bodyPr>
            <a:spAutoFit/>
          </a:bodyPr>
          <a:lstStyle/>
          <a:p>
            <a:r>
              <a:rPr lang="zh-CN" altLang="en-US" sz="2000">
                <a:solidFill>
                  <a:schemeClr val="hlink"/>
                </a:solidFill>
                <a:latin typeface="楷体_GB2312" charset="-122"/>
                <a:ea typeface="楷体_GB2312" charset="-122"/>
              </a:rPr>
              <a:t>1</a:t>
            </a:r>
            <a:r>
              <a:rPr lang="en-US" altLang="zh-CN" sz="2000">
                <a:solidFill>
                  <a:schemeClr val="hlink"/>
                </a:solidFill>
                <a:latin typeface="楷体_GB2312" charset="-122"/>
                <a:ea typeface="楷体_GB2312" charset="-122"/>
              </a:rPr>
              <a:t>.</a:t>
            </a:r>
            <a:r>
              <a:rPr lang="zh-CN" altLang="zh-CN" sz="2000">
                <a:solidFill>
                  <a:schemeClr val="hlink"/>
                </a:solidFill>
                <a:latin typeface="楷体_GB2312" charset="-122"/>
                <a:ea typeface="楷体_GB2312" charset="-122"/>
              </a:rPr>
              <a:t>下列各句中，没有语病的一句是</a:t>
            </a:r>
            <a:r>
              <a:rPr lang="en-US" altLang="zh-CN" sz="2000">
                <a:solidFill>
                  <a:schemeClr val="hlink"/>
                </a:solidFill>
                <a:latin typeface="楷体_GB2312" charset="-122"/>
                <a:ea typeface="楷体_GB2312" charset="-122"/>
              </a:rPr>
              <a:t>(</a:t>
            </a:r>
            <a:r>
              <a:rPr lang="zh-CN" altLang="en-US" sz="2000">
                <a:solidFill>
                  <a:schemeClr val="hlink"/>
                </a:solidFill>
                <a:latin typeface="楷体_GB2312" charset="-122"/>
                <a:ea typeface="楷体_GB2312" charset="-122"/>
              </a:rPr>
              <a:t>　　</a:t>
            </a:r>
            <a:r>
              <a:rPr lang="en-US" altLang="zh-CN" sz="2000">
                <a:solidFill>
                  <a:schemeClr val="hlink"/>
                </a:solidFill>
                <a:latin typeface="楷体_GB2312" charset="-122"/>
                <a:ea typeface="楷体_GB2312" charset="-122"/>
              </a:rPr>
              <a:t>)</a:t>
            </a:r>
          </a:p>
          <a:p>
            <a:r>
              <a:rPr lang="en-US" altLang="zh-CN" sz="2000">
                <a:solidFill>
                  <a:schemeClr val="hlink"/>
                </a:solidFill>
                <a:latin typeface="楷体_GB2312" charset="-122"/>
                <a:ea typeface="楷体_GB2312" charset="-122"/>
              </a:rPr>
              <a:t>A</a:t>
            </a:r>
            <a:r>
              <a:rPr lang="zh-CN" altLang="en-US" sz="2000">
                <a:solidFill>
                  <a:schemeClr val="hlink"/>
                </a:solidFill>
                <a:latin typeface="楷体_GB2312" charset="-122"/>
                <a:ea typeface="楷体_GB2312" charset="-122"/>
              </a:rPr>
              <a:t>．有研究表明，熊胆并非不可替代的特效药，没有哪种病必须用熊胆治疗，使用人工合成的熊去氧胆酸也同样可以达到治愈好的效果。</a:t>
            </a:r>
          </a:p>
          <a:p>
            <a:r>
              <a:rPr lang="en-US" altLang="zh-CN" sz="2000">
                <a:solidFill>
                  <a:schemeClr val="hlink"/>
                </a:solidFill>
                <a:latin typeface="楷体_GB2312" charset="-122"/>
                <a:ea typeface="楷体_GB2312" charset="-122"/>
              </a:rPr>
              <a:t>B</a:t>
            </a:r>
            <a:r>
              <a:rPr lang="zh-CN" altLang="en-US" sz="2000">
                <a:solidFill>
                  <a:schemeClr val="hlink"/>
                </a:solidFill>
                <a:latin typeface="楷体_GB2312" charset="-122"/>
                <a:ea typeface="楷体_GB2312" charset="-122"/>
              </a:rPr>
              <a:t>．</a:t>
            </a:r>
            <a:r>
              <a:rPr lang="en-US" altLang="zh-CN" sz="2000">
                <a:solidFill>
                  <a:schemeClr val="hlink"/>
                </a:solidFill>
                <a:latin typeface="楷体_GB2312" charset="-122"/>
                <a:ea typeface="楷体_GB2312" charset="-122"/>
              </a:rPr>
              <a:t>2016</a:t>
            </a:r>
            <a:r>
              <a:rPr lang="zh-CN" altLang="en-US" sz="2000">
                <a:solidFill>
                  <a:schemeClr val="hlink"/>
                </a:solidFill>
                <a:latin typeface="楷体_GB2312" charset="-122"/>
                <a:ea typeface="楷体_GB2312" charset="-122"/>
              </a:rPr>
              <a:t>年</a:t>
            </a:r>
            <a:r>
              <a:rPr lang="en-US" altLang="zh-CN" sz="2000">
                <a:solidFill>
                  <a:schemeClr val="hlink"/>
                </a:solidFill>
                <a:latin typeface="楷体_GB2312" charset="-122"/>
                <a:ea typeface="楷体_GB2312" charset="-122"/>
              </a:rPr>
              <a:t>3</a:t>
            </a:r>
            <a:r>
              <a:rPr lang="zh-CN" altLang="en-US" sz="2000">
                <a:solidFill>
                  <a:schemeClr val="hlink"/>
                </a:solidFill>
                <a:latin typeface="楷体_GB2312" charset="-122"/>
                <a:ea typeface="楷体_GB2312" charset="-122"/>
              </a:rPr>
              <a:t>月</a:t>
            </a:r>
            <a:r>
              <a:rPr lang="en-US" altLang="zh-CN" sz="2000">
                <a:solidFill>
                  <a:schemeClr val="hlink"/>
                </a:solidFill>
                <a:latin typeface="楷体_GB2312" charset="-122"/>
                <a:ea typeface="楷体_GB2312" charset="-122"/>
              </a:rPr>
              <a:t>28</a:t>
            </a:r>
            <a:r>
              <a:rPr lang="zh-CN" altLang="en-US" sz="2000">
                <a:solidFill>
                  <a:schemeClr val="hlink"/>
                </a:solidFill>
                <a:latin typeface="楷体_GB2312" charset="-122"/>
                <a:ea typeface="楷体_GB2312" charset="-122"/>
              </a:rPr>
              <a:t>日至</a:t>
            </a:r>
            <a:r>
              <a:rPr lang="en-US" altLang="zh-CN" sz="2000">
                <a:solidFill>
                  <a:schemeClr val="hlink"/>
                </a:solidFill>
                <a:latin typeface="楷体_GB2312" charset="-122"/>
                <a:ea typeface="楷体_GB2312" charset="-122"/>
              </a:rPr>
              <a:t>29</a:t>
            </a:r>
            <a:r>
              <a:rPr lang="zh-CN" altLang="en-US" sz="2000">
                <a:solidFill>
                  <a:schemeClr val="hlink"/>
                </a:solidFill>
                <a:latin typeface="楷体_GB2312" charset="-122"/>
                <a:ea typeface="楷体_GB2312" charset="-122"/>
              </a:rPr>
              <a:t>日，金砖国家领导人第</a:t>
            </a:r>
            <a:r>
              <a:rPr lang="en-US" altLang="zh-CN" sz="2000">
                <a:solidFill>
                  <a:schemeClr val="hlink"/>
                </a:solidFill>
                <a:latin typeface="楷体_GB2312" charset="-122"/>
                <a:ea typeface="楷体_GB2312" charset="-122"/>
              </a:rPr>
              <a:t>5</a:t>
            </a:r>
            <a:r>
              <a:rPr lang="zh-CN" altLang="en-US" sz="2000">
                <a:solidFill>
                  <a:schemeClr val="hlink"/>
                </a:solidFill>
                <a:latin typeface="楷体_GB2312" charset="-122"/>
                <a:ea typeface="楷体_GB2312" charset="-122"/>
              </a:rPr>
              <a:t>次会晤在巴西首都举行，中国、俄罗斯、巴西、印度、南非五国领导人将全球治理、可持续发展、金砖国家合作等问题深入交换意见。</a:t>
            </a:r>
          </a:p>
          <a:p>
            <a:r>
              <a:rPr lang="en-US" altLang="zh-CN" sz="2000">
                <a:solidFill>
                  <a:schemeClr val="hlink"/>
                </a:solidFill>
                <a:latin typeface="楷体_GB2312" charset="-122"/>
                <a:ea typeface="楷体_GB2312" charset="-122"/>
              </a:rPr>
              <a:t>C</a:t>
            </a:r>
            <a:r>
              <a:rPr lang="zh-CN" altLang="en-US" sz="2000">
                <a:solidFill>
                  <a:schemeClr val="hlink"/>
                </a:solidFill>
                <a:latin typeface="楷体_GB2312" charset="-122"/>
                <a:ea typeface="楷体_GB2312" charset="-122"/>
              </a:rPr>
              <a:t>．香港特别行政区第四任行政长官选举结果揭晓，现年</a:t>
            </a:r>
            <a:r>
              <a:rPr lang="en-US" altLang="zh-CN" sz="2000">
                <a:solidFill>
                  <a:schemeClr val="hlink"/>
                </a:solidFill>
                <a:latin typeface="楷体_GB2312" charset="-122"/>
                <a:ea typeface="楷体_GB2312" charset="-122"/>
              </a:rPr>
              <a:t>58</a:t>
            </a:r>
            <a:r>
              <a:rPr lang="zh-CN" altLang="en-US" sz="2000">
                <a:solidFill>
                  <a:schemeClr val="hlink"/>
                </a:solidFill>
                <a:latin typeface="楷体_GB2312" charset="-122"/>
                <a:ea typeface="楷体_GB2312" charset="-122"/>
              </a:rPr>
              <a:t>岁的梁振英当选为香港特别行政区第四任行政长官，其多年来的夙愿终于实现。</a:t>
            </a:r>
          </a:p>
          <a:p>
            <a:r>
              <a:rPr lang="en-US" altLang="zh-CN" sz="2000">
                <a:solidFill>
                  <a:schemeClr val="hlink"/>
                </a:solidFill>
                <a:latin typeface="楷体_GB2312" charset="-122"/>
                <a:ea typeface="楷体_GB2312" charset="-122"/>
              </a:rPr>
              <a:t>D</a:t>
            </a:r>
            <a:r>
              <a:rPr lang="zh-CN" altLang="en-US" sz="2000">
                <a:solidFill>
                  <a:schemeClr val="hlink"/>
                </a:solidFill>
                <a:latin typeface="楷体_GB2312" charset="-122"/>
                <a:ea typeface="楷体_GB2312" charset="-122"/>
              </a:rPr>
              <a:t>．</a:t>
            </a:r>
            <a:r>
              <a:rPr lang="en-US" altLang="zh-CN" sz="2000">
                <a:solidFill>
                  <a:schemeClr val="hlink"/>
                </a:solidFill>
                <a:latin typeface="楷体_GB2312" charset="-122"/>
                <a:ea typeface="楷体_GB2312" charset="-122"/>
              </a:rPr>
              <a:t>2017</a:t>
            </a:r>
            <a:r>
              <a:rPr lang="zh-CN" altLang="en-US" sz="2000">
                <a:solidFill>
                  <a:schemeClr val="hlink"/>
                </a:solidFill>
                <a:latin typeface="楷体_GB2312" charset="-122"/>
                <a:ea typeface="楷体_GB2312" charset="-122"/>
              </a:rPr>
              <a:t>年</a:t>
            </a:r>
            <a:r>
              <a:rPr lang="en-US" altLang="zh-CN" sz="2000">
                <a:solidFill>
                  <a:schemeClr val="hlink"/>
                </a:solidFill>
                <a:latin typeface="楷体_GB2312" charset="-122"/>
                <a:ea typeface="楷体_GB2312" charset="-122"/>
              </a:rPr>
              <a:t>1</a:t>
            </a:r>
            <a:r>
              <a:rPr lang="zh-CN" altLang="en-US" sz="2000">
                <a:solidFill>
                  <a:schemeClr val="hlink"/>
                </a:solidFill>
                <a:latin typeface="楷体_GB2312" charset="-122"/>
                <a:ea typeface="楷体_GB2312" charset="-122"/>
              </a:rPr>
              <a:t>月</a:t>
            </a:r>
            <a:r>
              <a:rPr lang="en-US" altLang="zh-CN" sz="2000">
                <a:solidFill>
                  <a:schemeClr val="hlink"/>
                </a:solidFill>
                <a:latin typeface="楷体_GB2312" charset="-122"/>
                <a:ea typeface="楷体_GB2312" charset="-122"/>
              </a:rPr>
              <a:t>16</a:t>
            </a:r>
            <a:r>
              <a:rPr lang="zh-CN" altLang="en-US" sz="2000">
                <a:solidFill>
                  <a:schemeClr val="hlink"/>
                </a:solidFill>
                <a:latin typeface="楷体_GB2312" charset="-122"/>
                <a:ea typeface="楷体_GB2312" charset="-122"/>
              </a:rPr>
              <a:t>日零时起，我国铁路实施新的列车运行图，新图使部分高铁降低速度；各席别票价在现行票价水平基础上，下浮</a:t>
            </a:r>
            <a:r>
              <a:rPr lang="en-US" altLang="zh-CN" sz="2000">
                <a:solidFill>
                  <a:schemeClr val="hlink"/>
                </a:solidFill>
                <a:latin typeface="楷体_GB2312" charset="-122"/>
                <a:ea typeface="楷体_GB2312" charset="-122"/>
              </a:rPr>
              <a:t>5%</a:t>
            </a:r>
            <a:r>
              <a:rPr lang="zh-CN" altLang="en-US" sz="2000">
                <a:solidFill>
                  <a:schemeClr val="hlink"/>
                </a:solidFill>
                <a:latin typeface="楷体_GB2312" charset="-122"/>
                <a:ea typeface="楷体_GB2312" charset="-122"/>
              </a:rPr>
              <a:t>左右。</a:t>
            </a:r>
          </a:p>
        </p:txBody>
      </p:sp>
      <p:sp>
        <p:nvSpPr>
          <p:cNvPr id="304132" name="AutoShape 4"/>
          <p:cNvSpPr/>
          <p:nvPr/>
        </p:nvSpPr>
        <p:spPr bwMode="auto">
          <a:xfrm rot="10800000">
            <a:off x="7812088" y="2616200"/>
            <a:ext cx="3378200" cy="1139825"/>
          </a:xfrm>
          <a:prstGeom prst="borderCallout1">
            <a:avLst>
              <a:gd name="adj1" fmla="val -6690"/>
              <a:gd name="adj2" fmla="val 3606"/>
              <a:gd name="adj3" fmla="val -6690"/>
              <a:gd name="adj4" fmla="val 290426"/>
            </a:avLst>
          </a:prstGeom>
          <a:noFill/>
          <a:ln w="28575">
            <a:solidFill>
              <a:schemeClr val="folHlink"/>
            </a:solidFill>
            <a:miter lim="800000"/>
          </a:ln>
        </p:spPr>
        <p:txBody>
          <a:bodyPr rot="10800000"/>
          <a:lstStyle/>
          <a:p>
            <a:r>
              <a:rPr lang="zh-CN" altLang="en-US">
                <a:ea typeface="宋体" pitchFamily="2" charset="-122"/>
              </a:rPr>
              <a:t>成分残缺，缺少介词，应在</a:t>
            </a:r>
            <a:r>
              <a:rPr lang="zh-CN" altLang="en-US">
                <a:latin typeface="宋体" pitchFamily="2" charset="-122"/>
                <a:ea typeface="宋体" pitchFamily="2" charset="-122"/>
              </a:rPr>
              <a:t>“</a:t>
            </a:r>
            <a:r>
              <a:rPr lang="zh-CN" altLang="en-US">
                <a:ea typeface="宋体" pitchFamily="2" charset="-122"/>
              </a:rPr>
              <a:t>将</a:t>
            </a:r>
            <a:r>
              <a:rPr lang="zh-CN" altLang="en-US">
                <a:latin typeface="宋体" pitchFamily="2" charset="-122"/>
                <a:ea typeface="宋体" pitchFamily="2" charset="-122"/>
              </a:rPr>
              <a:t>”</a:t>
            </a:r>
            <a:r>
              <a:rPr lang="zh-CN" altLang="en-US">
                <a:ea typeface="宋体" pitchFamily="2" charset="-122"/>
              </a:rPr>
              <a:t>后加</a:t>
            </a:r>
            <a:r>
              <a:rPr lang="zh-CN" altLang="en-US">
                <a:latin typeface="宋体" pitchFamily="2" charset="-122"/>
                <a:ea typeface="宋体" pitchFamily="2" charset="-122"/>
              </a:rPr>
              <a:t>“</a:t>
            </a:r>
            <a:r>
              <a:rPr lang="zh-CN" altLang="en-US">
                <a:ea typeface="宋体" pitchFamily="2" charset="-122"/>
              </a:rPr>
              <a:t>对</a:t>
            </a:r>
            <a:r>
              <a:rPr lang="zh-CN" altLang="en-US">
                <a:latin typeface="宋体" pitchFamily="2" charset="-122"/>
                <a:ea typeface="宋体" pitchFamily="2" charset="-122"/>
              </a:rPr>
              <a:t>”</a:t>
            </a:r>
            <a:r>
              <a:rPr lang="zh-CN" altLang="en-US">
                <a:ea typeface="宋体" pitchFamily="2" charset="-122"/>
              </a:rPr>
              <a:t>或</a:t>
            </a:r>
            <a:r>
              <a:rPr lang="zh-CN" altLang="en-US">
                <a:latin typeface="宋体" pitchFamily="2" charset="-122"/>
                <a:ea typeface="宋体" pitchFamily="2" charset="-122"/>
              </a:rPr>
              <a:t>“</a:t>
            </a:r>
            <a:r>
              <a:rPr lang="zh-CN" altLang="en-US">
                <a:ea typeface="宋体" pitchFamily="2" charset="-122"/>
              </a:rPr>
              <a:t>就</a:t>
            </a:r>
            <a:r>
              <a:rPr lang="zh-CN" altLang="en-US">
                <a:latin typeface="宋体" pitchFamily="2" charset="-122"/>
                <a:ea typeface="宋体" pitchFamily="2" charset="-122"/>
              </a:rPr>
              <a:t>”</a:t>
            </a:r>
            <a:r>
              <a:rPr lang="zh-CN" altLang="en-US">
                <a:ea typeface="宋体" pitchFamily="2" charset="-122"/>
              </a:rPr>
              <a:t>。  </a:t>
            </a:r>
          </a:p>
        </p:txBody>
      </p:sp>
      <p:sp>
        <p:nvSpPr>
          <p:cNvPr id="304133" name="AutoShape 5"/>
          <p:cNvSpPr/>
          <p:nvPr/>
        </p:nvSpPr>
        <p:spPr bwMode="auto">
          <a:xfrm rot="10800000">
            <a:off x="7812088" y="3898900"/>
            <a:ext cx="3378200" cy="1198563"/>
          </a:xfrm>
          <a:prstGeom prst="borderCallout1">
            <a:avLst>
              <a:gd name="adj1" fmla="val 37463"/>
              <a:gd name="adj2" fmla="val 101352"/>
              <a:gd name="adj3" fmla="val 13088"/>
              <a:gd name="adj4" fmla="val 275787"/>
            </a:avLst>
          </a:prstGeom>
          <a:noFill/>
          <a:ln w="28575">
            <a:solidFill>
              <a:schemeClr val="folHlink"/>
            </a:solidFill>
            <a:miter lim="800000"/>
          </a:ln>
        </p:spPr>
        <p:txBody>
          <a:bodyPr rot="10800000"/>
          <a:lstStyle/>
          <a:p>
            <a:r>
              <a:rPr lang="zh-CN" altLang="en-US">
                <a:ea typeface="宋体" pitchFamily="2" charset="-122"/>
              </a:rPr>
              <a:t>成分赘余，</a:t>
            </a:r>
            <a:r>
              <a:rPr lang="zh-CN" altLang="en-US">
                <a:latin typeface="宋体" pitchFamily="2" charset="-122"/>
                <a:ea typeface="宋体" pitchFamily="2" charset="-122"/>
              </a:rPr>
              <a:t>“</a:t>
            </a:r>
            <a:r>
              <a:rPr lang="zh-CN" altLang="en-US">
                <a:ea typeface="宋体" pitchFamily="2" charset="-122"/>
              </a:rPr>
              <a:t>夙愿</a:t>
            </a:r>
            <a:r>
              <a:rPr lang="zh-CN" altLang="en-US">
                <a:latin typeface="宋体" pitchFamily="2" charset="-122"/>
                <a:ea typeface="宋体" pitchFamily="2" charset="-122"/>
              </a:rPr>
              <a:t>”</a:t>
            </a:r>
            <a:r>
              <a:rPr lang="zh-CN" altLang="en-US">
                <a:ea typeface="宋体" pitchFamily="2" charset="-122"/>
              </a:rPr>
              <a:t>意为</a:t>
            </a:r>
            <a:r>
              <a:rPr lang="zh-CN" altLang="en-US">
                <a:latin typeface="宋体" pitchFamily="2" charset="-122"/>
                <a:ea typeface="宋体" pitchFamily="2" charset="-122"/>
              </a:rPr>
              <a:t>“</a:t>
            </a:r>
            <a:r>
              <a:rPr lang="zh-CN" altLang="en-US">
                <a:ea typeface="宋体" pitchFamily="2" charset="-122"/>
              </a:rPr>
              <a:t>一向怀着的愿望</a:t>
            </a:r>
            <a:r>
              <a:rPr lang="zh-CN" altLang="en-US">
                <a:latin typeface="宋体" pitchFamily="2" charset="-122"/>
                <a:ea typeface="宋体" pitchFamily="2" charset="-122"/>
              </a:rPr>
              <a:t>”</a:t>
            </a:r>
            <a:r>
              <a:rPr lang="zh-CN" altLang="en-US">
                <a:ea typeface="宋体" pitchFamily="2" charset="-122"/>
              </a:rPr>
              <a:t>，已含有</a:t>
            </a:r>
            <a:r>
              <a:rPr lang="zh-CN" altLang="en-US">
                <a:latin typeface="宋体" pitchFamily="2" charset="-122"/>
                <a:ea typeface="宋体" pitchFamily="2" charset="-122"/>
              </a:rPr>
              <a:t>“</a:t>
            </a:r>
            <a:r>
              <a:rPr lang="zh-CN" altLang="en-US">
                <a:ea typeface="宋体" pitchFamily="2" charset="-122"/>
              </a:rPr>
              <a:t>多年</a:t>
            </a:r>
            <a:r>
              <a:rPr lang="zh-CN" altLang="en-US">
                <a:latin typeface="宋体" pitchFamily="2" charset="-122"/>
                <a:ea typeface="宋体" pitchFamily="2" charset="-122"/>
              </a:rPr>
              <a:t>”</a:t>
            </a:r>
            <a:r>
              <a:rPr lang="zh-CN" altLang="en-US">
                <a:ea typeface="宋体" pitchFamily="2" charset="-122"/>
              </a:rPr>
              <a:t>的意思，应删去</a:t>
            </a:r>
            <a:r>
              <a:rPr lang="zh-CN" altLang="en-US">
                <a:latin typeface="宋体" pitchFamily="2" charset="-122"/>
                <a:ea typeface="宋体" pitchFamily="2" charset="-122"/>
              </a:rPr>
              <a:t>“</a:t>
            </a:r>
            <a:r>
              <a:rPr lang="zh-CN" altLang="en-US">
                <a:ea typeface="宋体" pitchFamily="2" charset="-122"/>
              </a:rPr>
              <a:t>多年来的</a:t>
            </a:r>
            <a:r>
              <a:rPr lang="zh-CN" altLang="en-US">
                <a:latin typeface="宋体" pitchFamily="2" charset="-122"/>
                <a:ea typeface="宋体" pitchFamily="2" charset="-122"/>
              </a:rPr>
              <a:t>”</a:t>
            </a:r>
            <a:r>
              <a:rPr lang="zh-CN" altLang="en-US">
                <a:ea typeface="宋体" pitchFamily="2" charset="-122"/>
              </a:rPr>
              <a:t>。</a:t>
            </a:r>
          </a:p>
        </p:txBody>
      </p:sp>
      <p:pic>
        <p:nvPicPr>
          <p:cNvPr id="304134" name="Picture 6" descr="蝴蝶"/>
          <p:cNvPicPr>
            <a:picLocks noChangeAspect="1" noChangeArrowheads="1" noCrop="1"/>
          </p:cNvPicPr>
          <p:nvPr/>
        </p:nvPicPr>
        <p:blipFill>
          <a:blip r:embed="rId3"/>
          <a:stretch>
            <a:fillRect/>
          </a:stretch>
        </p:blipFill>
        <p:spPr bwMode="auto">
          <a:xfrm>
            <a:off x="206375" y="4906963"/>
            <a:ext cx="642938" cy="544512"/>
          </a:xfrm>
          <a:prstGeom prst="rect">
            <a:avLst/>
          </a:prstGeom>
          <a:noFill/>
          <a:ln w="9525">
            <a:noFill/>
            <a:miter lim="800000"/>
          </a:ln>
        </p:spPr>
      </p:pic>
      <p:sp>
        <p:nvSpPr>
          <p:cNvPr id="304135" name="Text Box 7"/>
          <p:cNvSpPr txBox="1">
            <a:spLocks noChangeArrowheads="1"/>
          </p:cNvSpPr>
          <p:nvPr/>
        </p:nvSpPr>
        <p:spPr bwMode="auto">
          <a:xfrm>
            <a:off x="566738" y="1162050"/>
            <a:ext cx="6440487" cy="398780"/>
          </a:xfrm>
          <a:prstGeom prst="rect">
            <a:avLst/>
          </a:prstGeom>
          <a:noFill/>
          <a:ln w="9525">
            <a:noFill/>
            <a:miter lim="800000"/>
          </a:ln>
        </p:spPr>
        <p:txBody>
          <a:bodyPr>
            <a:spAutoFit/>
          </a:bodyPr>
          <a:lstStyle/>
          <a:p>
            <a:pPr>
              <a:spcBef>
                <a:spcPct val="50000"/>
              </a:spcBef>
            </a:pPr>
            <a:r>
              <a:rPr lang="zh-CN" altLang="en-US" sz="2000" b="0">
                <a:solidFill>
                  <a:schemeClr val="folHlink"/>
                </a:solidFill>
                <a:ea typeface="宋体" pitchFamily="2" charset="-122"/>
              </a:rPr>
              <a:t>怎样快速掌握成分残缺或赘余的解题技巧？</a:t>
            </a:r>
          </a:p>
        </p:txBody>
      </p:sp>
      <p:sp>
        <p:nvSpPr>
          <p:cNvPr id="304136" name="AutoShape 8"/>
          <p:cNvSpPr>
            <a:spLocks noChangeArrowheads="1"/>
          </p:cNvSpPr>
          <p:nvPr/>
        </p:nvSpPr>
        <p:spPr bwMode="auto">
          <a:xfrm>
            <a:off x="7812088" y="1162050"/>
            <a:ext cx="3378200" cy="1157288"/>
          </a:xfrm>
          <a:prstGeom prst="wedgeRectCallout">
            <a:avLst>
              <a:gd name="adj1" fmla="val -208546"/>
              <a:gd name="adj2" fmla="val 82648"/>
            </a:avLst>
          </a:prstGeom>
          <a:noFill/>
          <a:ln w="19050">
            <a:solidFill>
              <a:schemeClr val="folHlink"/>
            </a:solidFill>
            <a:miter lim="800000"/>
          </a:ln>
        </p:spPr>
        <p:txBody>
          <a:bodyPr/>
          <a:lstStyle/>
          <a:p>
            <a:r>
              <a:rPr lang="zh-CN" altLang="en-US">
                <a:ea typeface="宋体" pitchFamily="2" charset="-122"/>
              </a:rPr>
              <a:t>成分赘余，“治愈”已含有“好”的意思，后面再加上“好”多余，应删去“好”。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3" nodeType="clickEffect">
                                  <p:stCondLst>
                                    <p:cond delay="0"/>
                                  </p:stCondLst>
                                  <p:childTnLst>
                                    <p:set>
                                      <p:cBhvr>
                                        <p:cTn id="6" dur="1" fill="hold">
                                          <p:stCondLst>
                                            <p:cond delay="0"/>
                                          </p:stCondLst>
                                        </p:cTn>
                                        <p:tgtEl>
                                          <p:spTgt spid="304135"/>
                                        </p:tgtEl>
                                        <p:attrNameLst>
                                          <p:attrName>style.visibility</p:attrName>
                                        </p:attrNameLst>
                                      </p:cBhvr>
                                      <p:to>
                                        <p:strVal val="visible"/>
                                      </p:to>
                                    </p:set>
                                    <p:animEffect transition="in" filter="blinds(horizontal)">
                                      <p:cBhvr>
                                        <p:cTn id="7" dur="500"/>
                                        <p:tgtEl>
                                          <p:spTgt spid="30413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304131"/>
                                        </p:tgtEl>
                                        <p:attrNameLst>
                                          <p:attrName>style.visibility</p:attrName>
                                        </p:attrNameLst>
                                      </p:cBhvr>
                                      <p:to>
                                        <p:strVal val="visible"/>
                                      </p:to>
                                    </p:set>
                                    <p:animEffect transition="in" filter="checkerboard(across)">
                                      <p:cBhvr>
                                        <p:cTn id="13" dur="500"/>
                                        <p:tgtEl>
                                          <p:spTgt spid="30413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3" fill="hold" grpId="4" nodeType="clickEffect">
                                  <p:stCondLst>
                                    <p:cond delay="0"/>
                                  </p:stCondLst>
                                  <p:childTnLst>
                                    <p:set>
                                      <p:cBhvr>
                                        <p:cTn id="18" dur="1" fill="hold">
                                          <p:stCondLst>
                                            <p:cond delay="0"/>
                                          </p:stCondLst>
                                        </p:cTn>
                                        <p:tgtEl>
                                          <p:spTgt spid="304136"/>
                                        </p:tgtEl>
                                        <p:attrNameLst>
                                          <p:attrName>style.visibility</p:attrName>
                                        </p:attrNameLst>
                                      </p:cBhvr>
                                      <p:to>
                                        <p:strVal val="visible"/>
                                      </p:to>
                                    </p:set>
                                    <p:anim calcmode="lin" valueType="num">
                                      <p:cBhvr additive="base">
                                        <p:cTn id="19" dur="500" fill="hold"/>
                                        <p:tgtEl>
                                          <p:spTgt spid="304136"/>
                                        </p:tgtEl>
                                        <p:attrNameLst>
                                          <p:attrName>ppt_x</p:attrName>
                                        </p:attrNameLst>
                                      </p:cBhvr>
                                      <p:tavLst>
                                        <p:tav tm="0">
                                          <p:val>
                                            <p:strVal val="1+#ppt_w/2"/>
                                          </p:val>
                                        </p:tav>
                                        <p:tav tm="100000">
                                          <p:val>
                                            <p:strVal val="#ppt_x"/>
                                          </p:val>
                                        </p:tav>
                                      </p:tavLst>
                                    </p:anim>
                                    <p:anim calcmode="lin" valueType="num">
                                      <p:cBhvr additive="base">
                                        <p:cTn id="20" dur="500" fill="hold"/>
                                        <p:tgtEl>
                                          <p:spTgt spid="304136"/>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14" presetClass="entr" presetSubtype="10" fill="hold" grpId="1" nodeType="clickEffect">
                                  <p:stCondLst>
                                    <p:cond delay="0"/>
                                  </p:stCondLst>
                                  <p:childTnLst>
                                    <p:set>
                                      <p:cBhvr>
                                        <p:cTn id="25" dur="1" fill="hold">
                                          <p:stCondLst>
                                            <p:cond delay="0"/>
                                          </p:stCondLst>
                                        </p:cTn>
                                        <p:tgtEl>
                                          <p:spTgt spid="304132"/>
                                        </p:tgtEl>
                                        <p:attrNameLst>
                                          <p:attrName>style.visibility</p:attrName>
                                        </p:attrNameLst>
                                      </p:cBhvr>
                                      <p:to>
                                        <p:strVal val="visible"/>
                                      </p:to>
                                    </p:set>
                                    <p:animEffect transition="in" filter="randombar(horizontal)">
                                      <p:cBhvr>
                                        <p:cTn id="26" dur="500"/>
                                        <p:tgtEl>
                                          <p:spTgt spid="304132"/>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14" presetClass="entr" presetSubtype="10" fill="hold" grpId="2" nodeType="clickEffect">
                                  <p:stCondLst>
                                    <p:cond delay="0"/>
                                  </p:stCondLst>
                                  <p:childTnLst>
                                    <p:set>
                                      <p:cBhvr>
                                        <p:cTn id="31" dur="1" fill="hold">
                                          <p:stCondLst>
                                            <p:cond delay="0"/>
                                          </p:stCondLst>
                                        </p:cTn>
                                        <p:tgtEl>
                                          <p:spTgt spid="304133"/>
                                        </p:tgtEl>
                                        <p:attrNameLst>
                                          <p:attrName>style.visibility</p:attrName>
                                        </p:attrNameLst>
                                      </p:cBhvr>
                                      <p:to>
                                        <p:strVal val="visible"/>
                                      </p:to>
                                    </p:set>
                                    <p:animEffect transition="in" filter="randombar(horizontal)">
                                      <p:cBhvr>
                                        <p:cTn id="32" dur="500"/>
                                        <p:tgtEl>
                                          <p:spTgt spid="304133"/>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 presetClass="entr" presetSubtype="4" fill="hold" nodeType="clickEffect">
                                  <p:stCondLst>
                                    <p:cond delay="0"/>
                                  </p:stCondLst>
                                  <p:childTnLst>
                                    <p:set>
                                      <p:cBhvr>
                                        <p:cTn id="37" dur="1" fill="hold">
                                          <p:stCondLst>
                                            <p:cond delay="0"/>
                                          </p:stCondLst>
                                        </p:cTn>
                                        <p:tgtEl>
                                          <p:spTgt spid="304134"/>
                                        </p:tgtEl>
                                        <p:attrNameLst>
                                          <p:attrName>style.visibility</p:attrName>
                                        </p:attrNameLst>
                                      </p:cBhvr>
                                      <p:to>
                                        <p:strVal val="visible"/>
                                      </p:to>
                                    </p:set>
                                    <p:anim calcmode="lin" valueType="num">
                                      <p:cBhvr additive="base">
                                        <p:cTn id="38" dur="1000" fill="hold"/>
                                        <p:tgtEl>
                                          <p:spTgt spid="304134"/>
                                        </p:tgtEl>
                                        <p:attrNameLst>
                                          <p:attrName>ppt_x</p:attrName>
                                        </p:attrNameLst>
                                      </p:cBhvr>
                                      <p:tavLst>
                                        <p:tav tm="0">
                                          <p:val>
                                            <p:strVal val="#ppt_x"/>
                                          </p:val>
                                        </p:tav>
                                        <p:tav tm="100000">
                                          <p:val>
                                            <p:strVal val="#ppt_x"/>
                                          </p:val>
                                        </p:tav>
                                      </p:tavLst>
                                    </p:anim>
                                    <p:anim calcmode="lin" valueType="num">
                                      <p:cBhvr additive="base">
                                        <p:cTn id="39" dur="1000" fill="hold"/>
                                        <p:tgtEl>
                                          <p:spTgt spid="3041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1" grpId="0"/>
      <p:bldP spid="304132" grpId="1" animBg="1"/>
      <p:bldP spid="304133" grpId="2" animBg="1"/>
      <p:bldP spid="304135" grpId="3"/>
      <p:bldP spid="304136" grpId="4"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3" name="Text Box 3"/>
          <p:cNvSpPr txBox="1">
            <a:spLocks noChangeArrowheads="1"/>
          </p:cNvSpPr>
          <p:nvPr/>
        </p:nvSpPr>
        <p:spPr bwMode="auto">
          <a:xfrm>
            <a:off x="590550" y="1042988"/>
            <a:ext cx="6896100" cy="4966335"/>
          </a:xfrm>
          <a:prstGeom prst="rect">
            <a:avLst/>
          </a:prstGeom>
          <a:noFill/>
          <a:ln w="9525">
            <a:noFill/>
            <a:miter lim="800000"/>
          </a:ln>
        </p:spPr>
        <p:txBody>
          <a:bodyPr>
            <a:spAutoFit/>
          </a:bodyPr>
          <a:lstStyle/>
          <a:p>
            <a:pPr>
              <a:lnSpc>
                <a:spcPct val="120000"/>
              </a:lnSpc>
            </a:pPr>
            <a:r>
              <a:rPr lang="zh-CN" altLang="zh-CN" sz="2400">
                <a:solidFill>
                  <a:schemeClr val="hlink"/>
                </a:solidFill>
                <a:latin typeface="楷体_GB2312" charset="-122"/>
                <a:ea typeface="楷体_GB2312" charset="-122"/>
              </a:rPr>
              <a:t>下列各句中，没有语病的一句是</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　　</a:t>
            </a:r>
            <a:r>
              <a:rPr lang="en-US" altLang="zh-CN" sz="2400">
                <a:solidFill>
                  <a:schemeClr val="hlink"/>
                </a:solidFill>
                <a:latin typeface="楷体_GB2312" charset="-122"/>
                <a:ea typeface="楷体_GB2312" charset="-122"/>
              </a:rPr>
              <a:t>)</a:t>
            </a:r>
          </a:p>
          <a:p>
            <a:r>
              <a:rPr lang="en-US" altLang="zh-CN" sz="2400">
                <a:solidFill>
                  <a:schemeClr val="hlink"/>
                </a:solidFill>
                <a:latin typeface="楷体_GB2312" charset="-122"/>
                <a:ea typeface="楷体_GB2312" charset="-122"/>
              </a:rPr>
              <a:t>A</a:t>
            </a:r>
            <a:r>
              <a:rPr lang="zh-CN" altLang="en-US" sz="2400">
                <a:solidFill>
                  <a:schemeClr val="hlink"/>
                </a:solidFill>
                <a:latin typeface="楷体_GB2312" charset="-122"/>
                <a:ea typeface="楷体_GB2312" charset="-122"/>
              </a:rPr>
              <a:t>．温州市正推出申请新的贷款和减免中小企业税负等一揽子计划，避免因融资贷款等问题导致老板逃跑的事件不再发生。</a:t>
            </a:r>
          </a:p>
          <a:p>
            <a:r>
              <a:rPr lang="en-US" altLang="zh-CN" sz="2400">
                <a:solidFill>
                  <a:schemeClr val="hlink"/>
                </a:solidFill>
                <a:latin typeface="楷体_GB2312" charset="-122"/>
                <a:ea typeface="楷体_GB2312" charset="-122"/>
              </a:rPr>
              <a:t>B</a:t>
            </a:r>
            <a:r>
              <a:rPr lang="zh-CN" altLang="en-US" sz="2400">
                <a:solidFill>
                  <a:schemeClr val="hlink"/>
                </a:solidFill>
                <a:latin typeface="楷体_GB2312" charset="-122"/>
                <a:ea typeface="楷体_GB2312" charset="-122"/>
              </a:rPr>
              <a:t>．今年，我省将新增</a:t>
            </a:r>
            <a:r>
              <a:rPr lang="en-US" altLang="zh-CN" sz="2400">
                <a:solidFill>
                  <a:schemeClr val="hlink"/>
                </a:solidFill>
                <a:latin typeface="楷体_GB2312" charset="-122"/>
                <a:ea typeface="楷体_GB2312" charset="-122"/>
              </a:rPr>
              <a:t>202</a:t>
            </a:r>
            <a:r>
              <a:rPr lang="zh-CN" altLang="en-US" sz="2400">
                <a:solidFill>
                  <a:schemeClr val="hlink"/>
                </a:solidFill>
                <a:latin typeface="楷体_GB2312" charset="-122"/>
                <a:ea typeface="楷体_GB2312" charset="-122"/>
              </a:rPr>
              <a:t>万亩林地，主要分布在受污染物影响较大的地方，如高速路或主干道的路边，对尾气削减和扬尘会有很好的作用。</a:t>
            </a:r>
          </a:p>
          <a:p>
            <a:r>
              <a:rPr lang="en-US" altLang="zh-CN" sz="2400">
                <a:solidFill>
                  <a:schemeClr val="hlink"/>
                </a:solidFill>
                <a:latin typeface="楷体_GB2312" charset="-122"/>
                <a:ea typeface="楷体_GB2312" charset="-122"/>
              </a:rPr>
              <a:t>C</a:t>
            </a:r>
            <a:r>
              <a:rPr lang="zh-CN" altLang="en-US" sz="2400">
                <a:solidFill>
                  <a:schemeClr val="hlink"/>
                </a:solidFill>
                <a:latin typeface="楷体_GB2312" charset="-122"/>
                <a:ea typeface="楷体_GB2312" charset="-122"/>
              </a:rPr>
              <a:t>．乔布斯逝世后，苹果股价并未出现大的波动，说明市场仍看好苹果公司的未来，认识到苹果的创新活动仍可继续下去。</a:t>
            </a:r>
          </a:p>
          <a:p>
            <a:r>
              <a:rPr lang="en-US" altLang="zh-CN" sz="2400">
                <a:solidFill>
                  <a:schemeClr val="hlink"/>
                </a:solidFill>
                <a:latin typeface="楷体_GB2312" charset="-122"/>
                <a:ea typeface="楷体_GB2312" charset="-122"/>
              </a:rPr>
              <a:t>D</a:t>
            </a:r>
            <a:r>
              <a:rPr lang="zh-CN" altLang="en-US" sz="2400">
                <a:solidFill>
                  <a:schemeClr val="hlink"/>
                </a:solidFill>
                <a:latin typeface="楷体_GB2312" charset="-122"/>
                <a:ea typeface="楷体_GB2312" charset="-122"/>
              </a:rPr>
              <a:t>．广东佛山两岁多的女孩小悦悦遭遇不幸的事件考问着我们冷漠的灵魂，</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拒绝冷漠，传递温暖</a:t>
            </a:r>
            <a:r>
              <a:rPr lang="zh-CN" altLang="en-US" sz="2400">
                <a:solidFill>
                  <a:schemeClr val="hlink"/>
                </a:solidFill>
                <a:ea typeface="楷体_GB2312" charset="-122"/>
              </a:rPr>
              <a:t>”</a:t>
            </a:r>
            <a:r>
              <a:rPr lang="zh-CN" altLang="en-US" sz="2400">
                <a:solidFill>
                  <a:schemeClr val="hlink"/>
                </a:solidFill>
                <a:latin typeface="楷体_GB2312" charset="-122"/>
                <a:ea typeface="楷体_GB2312" charset="-122"/>
              </a:rPr>
              <a:t>的道德良知再次被唤醒</a:t>
            </a:r>
            <a:r>
              <a:rPr lang="zh-CN" altLang="en-US" sz="2400" b="0">
                <a:solidFill>
                  <a:schemeClr val="hlink"/>
                </a:solidFill>
                <a:ea typeface="宋体" pitchFamily="2" charset="-122"/>
              </a:rPr>
              <a:t> </a:t>
            </a:r>
            <a:r>
              <a:rPr lang="zh-CN" altLang="en-US" sz="2400">
                <a:solidFill>
                  <a:schemeClr val="hlink"/>
                </a:solidFill>
                <a:latin typeface="楷体_GB2312" charset="-122"/>
                <a:ea typeface="楷体_GB2312" charset="-122"/>
              </a:rPr>
              <a:t>。</a:t>
            </a:r>
          </a:p>
        </p:txBody>
      </p:sp>
      <p:sp>
        <p:nvSpPr>
          <p:cNvPr id="261125" name="AutoShape 5"/>
          <p:cNvSpPr/>
          <p:nvPr/>
        </p:nvSpPr>
        <p:spPr bwMode="auto">
          <a:xfrm rot="10800000">
            <a:off x="8018463" y="2479675"/>
            <a:ext cx="3019425" cy="1139825"/>
          </a:xfrm>
          <a:prstGeom prst="borderCallout1">
            <a:avLst>
              <a:gd name="adj1" fmla="val -6690"/>
              <a:gd name="adj2" fmla="val 4037"/>
              <a:gd name="adj3" fmla="val -6690"/>
              <a:gd name="adj4" fmla="val 221366"/>
            </a:avLst>
          </a:prstGeom>
          <a:noFill/>
          <a:ln w="28575">
            <a:solidFill>
              <a:schemeClr val="folHlink"/>
            </a:solidFill>
            <a:miter lim="800000"/>
          </a:ln>
        </p:spPr>
        <p:txBody>
          <a:bodyPr rot="10800000"/>
          <a:lstStyle/>
          <a:p>
            <a:r>
              <a:rPr lang="zh-CN" altLang="en-US">
                <a:ea typeface="宋体" pitchFamily="2" charset="-122"/>
              </a:rPr>
              <a:t>成分赘余，应将</a:t>
            </a:r>
            <a:r>
              <a:rPr lang="zh-CN" altLang="en-US">
                <a:latin typeface="宋体" pitchFamily="2" charset="-122"/>
                <a:ea typeface="宋体" pitchFamily="2" charset="-122"/>
              </a:rPr>
              <a:t>“</a:t>
            </a:r>
            <a:r>
              <a:rPr lang="zh-CN" altLang="en-US">
                <a:ea typeface="宋体" pitchFamily="2" charset="-122"/>
              </a:rPr>
              <a:t>路边</a:t>
            </a:r>
            <a:r>
              <a:rPr lang="zh-CN" altLang="en-US">
                <a:latin typeface="宋体" pitchFamily="2" charset="-122"/>
                <a:ea typeface="宋体" pitchFamily="2" charset="-122"/>
              </a:rPr>
              <a:t>”</a:t>
            </a:r>
            <a:r>
              <a:rPr lang="zh-CN" altLang="en-US">
                <a:ea typeface="宋体" pitchFamily="2" charset="-122"/>
              </a:rPr>
              <a:t>改为</a:t>
            </a:r>
            <a:r>
              <a:rPr lang="zh-CN" altLang="en-US">
                <a:latin typeface="宋体" pitchFamily="2" charset="-122"/>
                <a:ea typeface="宋体" pitchFamily="2" charset="-122"/>
              </a:rPr>
              <a:t>“</a:t>
            </a:r>
            <a:r>
              <a:rPr lang="zh-CN" altLang="en-US">
                <a:ea typeface="宋体" pitchFamily="2" charset="-122"/>
              </a:rPr>
              <a:t>旁边</a:t>
            </a:r>
            <a:r>
              <a:rPr lang="zh-CN" altLang="en-US">
                <a:latin typeface="宋体" pitchFamily="2" charset="-122"/>
                <a:ea typeface="宋体" pitchFamily="2" charset="-122"/>
              </a:rPr>
              <a:t>”</a:t>
            </a:r>
            <a:r>
              <a:rPr lang="zh-CN" altLang="en-US">
                <a:ea typeface="宋体" pitchFamily="2" charset="-122"/>
              </a:rPr>
              <a:t>；成分残缺，</a:t>
            </a:r>
            <a:r>
              <a:rPr lang="zh-CN" altLang="en-US">
                <a:latin typeface="宋体" pitchFamily="2" charset="-122"/>
                <a:ea typeface="宋体" pitchFamily="2" charset="-122"/>
              </a:rPr>
              <a:t>“</a:t>
            </a:r>
            <a:r>
              <a:rPr lang="zh-CN" altLang="en-US">
                <a:ea typeface="宋体" pitchFamily="2" charset="-122"/>
              </a:rPr>
              <a:t>扬尘</a:t>
            </a:r>
            <a:r>
              <a:rPr lang="zh-CN" altLang="en-US">
                <a:latin typeface="宋体" pitchFamily="2" charset="-122"/>
                <a:ea typeface="宋体" pitchFamily="2" charset="-122"/>
              </a:rPr>
              <a:t>”</a:t>
            </a:r>
            <a:r>
              <a:rPr lang="zh-CN" altLang="en-US">
                <a:ea typeface="宋体" pitchFamily="2" charset="-122"/>
              </a:rPr>
              <a:t>后应加</a:t>
            </a:r>
            <a:r>
              <a:rPr lang="zh-CN" altLang="en-US">
                <a:latin typeface="宋体" pitchFamily="2" charset="-122"/>
                <a:ea typeface="宋体" pitchFamily="2" charset="-122"/>
              </a:rPr>
              <a:t>“</a:t>
            </a:r>
            <a:r>
              <a:rPr lang="zh-CN" altLang="en-US">
                <a:ea typeface="宋体" pitchFamily="2" charset="-122"/>
              </a:rPr>
              <a:t>抑制</a:t>
            </a:r>
            <a:r>
              <a:rPr lang="zh-CN" altLang="en-US">
                <a:latin typeface="宋体" pitchFamily="2" charset="-122"/>
                <a:ea typeface="宋体" pitchFamily="2" charset="-122"/>
              </a:rPr>
              <a:t>”</a:t>
            </a:r>
            <a:r>
              <a:rPr lang="zh-CN" altLang="en-US">
                <a:ea typeface="宋体" pitchFamily="2" charset="-122"/>
              </a:rPr>
              <a:t> </a:t>
            </a:r>
          </a:p>
        </p:txBody>
      </p:sp>
      <p:sp>
        <p:nvSpPr>
          <p:cNvPr id="261126" name="AutoShape 6"/>
          <p:cNvSpPr/>
          <p:nvPr/>
        </p:nvSpPr>
        <p:spPr bwMode="auto">
          <a:xfrm rot="10800000">
            <a:off x="8018463" y="3949700"/>
            <a:ext cx="3019425" cy="790575"/>
          </a:xfrm>
          <a:prstGeom prst="borderCallout1">
            <a:avLst>
              <a:gd name="adj1" fmla="val -9639"/>
              <a:gd name="adj2" fmla="val 4037"/>
              <a:gd name="adj3" fmla="val -9639"/>
              <a:gd name="adj4" fmla="val 342176"/>
            </a:avLst>
          </a:prstGeom>
          <a:noFill/>
          <a:ln w="28575">
            <a:solidFill>
              <a:schemeClr val="folHlink"/>
            </a:solidFill>
            <a:miter lim="800000"/>
          </a:ln>
        </p:spPr>
        <p:txBody>
          <a:bodyPr rot="10800000"/>
          <a:lstStyle/>
          <a:p>
            <a:r>
              <a:rPr lang="zh-CN" altLang="en-US">
                <a:ea typeface="宋体" pitchFamily="2" charset="-122"/>
              </a:rPr>
              <a:t>成分残缺，最后一个分句缺少主语 </a:t>
            </a:r>
          </a:p>
        </p:txBody>
      </p:sp>
      <p:pic>
        <p:nvPicPr>
          <p:cNvPr id="261127" name="Picture 7" descr="蝴蝶"/>
          <p:cNvPicPr>
            <a:picLocks noChangeAspect="1" noChangeArrowheads="1" noCrop="1"/>
          </p:cNvPicPr>
          <p:nvPr/>
        </p:nvPicPr>
        <p:blipFill>
          <a:blip r:embed="rId2"/>
          <a:stretch>
            <a:fillRect/>
          </a:stretch>
        </p:blipFill>
        <p:spPr bwMode="auto">
          <a:xfrm>
            <a:off x="512763" y="4714875"/>
            <a:ext cx="642937" cy="544513"/>
          </a:xfrm>
          <a:prstGeom prst="rect">
            <a:avLst/>
          </a:prstGeom>
          <a:noFill/>
          <a:ln w="9525">
            <a:noFill/>
            <a:miter lim="800000"/>
          </a:ln>
        </p:spPr>
      </p:pic>
      <p:sp>
        <p:nvSpPr>
          <p:cNvPr id="261129" name="AutoShape 9"/>
          <p:cNvSpPr>
            <a:spLocks noChangeArrowheads="1"/>
          </p:cNvSpPr>
          <p:nvPr/>
        </p:nvSpPr>
        <p:spPr bwMode="auto">
          <a:xfrm>
            <a:off x="8053388" y="1252538"/>
            <a:ext cx="2994025" cy="1157287"/>
          </a:xfrm>
          <a:prstGeom prst="wedgeRectCallout">
            <a:avLst>
              <a:gd name="adj1" fmla="val -189083"/>
              <a:gd name="adj2" fmla="val 46435"/>
            </a:avLst>
          </a:prstGeom>
          <a:noFill/>
          <a:ln w="19050">
            <a:solidFill>
              <a:schemeClr val="folHlink"/>
            </a:solidFill>
            <a:miter lim="800000"/>
          </a:ln>
        </p:spPr>
        <p:txBody>
          <a:bodyPr/>
          <a:lstStyle/>
          <a:p>
            <a:r>
              <a:rPr lang="zh-CN" altLang="en-US">
                <a:ea typeface="宋体" pitchFamily="2" charset="-122"/>
              </a:rPr>
              <a:t>成分赘余，多重否定不当，“避免”已含有“否定”的意思，后面不能再跟否定词“不”</a:t>
            </a:r>
            <a:r>
              <a:rPr lang="zh-CN" altLang="en-US" b="0">
                <a:ea typeface="宋体" pitchFamily="2" charset="-122"/>
              </a:rPr>
              <a:t> </a:t>
            </a:r>
          </a:p>
          <a:p>
            <a:pPr algn="ctr"/>
            <a:endParaRPr lang="zh-CN" altLang="en-US" b="0">
              <a:ea typeface="宋体" pitchFamily="2" charset="-122"/>
            </a:endParaRPr>
          </a:p>
        </p:txBody>
      </p:sp>
      <p:pic>
        <p:nvPicPr>
          <p:cNvPr id="261130" name="New picture"/>
          <p:cNvPicPr/>
          <p:nvPr/>
        </p:nvPicPr>
        <p:blipFill>
          <a:blip r:embed="rId3"/>
          <a:stretch>
            <a:fillRect/>
          </a:stretch>
        </p:blipFill>
        <p:spPr>
          <a:xfrm>
            <a:off x="10426700" y="11734800"/>
            <a:ext cx="3556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61123"/>
                                        </p:tgtEl>
                                        <p:attrNameLst>
                                          <p:attrName>style.visibility</p:attrName>
                                        </p:attrNameLst>
                                      </p:cBhvr>
                                      <p:to>
                                        <p:strVal val="visible"/>
                                      </p:to>
                                    </p:set>
                                    <p:animEffect transition="in" filter="checkerboard(across)">
                                      <p:cBhvr>
                                        <p:cTn id="7" dur="500"/>
                                        <p:tgtEl>
                                          <p:spTgt spid="26112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3" nodeType="clickEffect">
                                  <p:stCondLst>
                                    <p:cond delay="0"/>
                                  </p:stCondLst>
                                  <p:childTnLst>
                                    <p:set>
                                      <p:cBhvr>
                                        <p:cTn id="12" dur="1" fill="hold">
                                          <p:stCondLst>
                                            <p:cond delay="0"/>
                                          </p:stCondLst>
                                        </p:cTn>
                                        <p:tgtEl>
                                          <p:spTgt spid="261129"/>
                                        </p:tgtEl>
                                        <p:attrNameLst>
                                          <p:attrName>style.visibility</p:attrName>
                                        </p:attrNameLst>
                                      </p:cBhvr>
                                      <p:to>
                                        <p:strVal val="visible"/>
                                      </p:to>
                                    </p:set>
                                    <p:anim calcmode="lin" valueType="num">
                                      <p:cBhvr additive="base">
                                        <p:cTn id="13" dur="500" fill="hold"/>
                                        <p:tgtEl>
                                          <p:spTgt spid="261129"/>
                                        </p:tgtEl>
                                        <p:attrNameLst>
                                          <p:attrName>ppt_x</p:attrName>
                                        </p:attrNameLst>
                                      </p:cBhvr>
                                      <p:tavLst>
                                        <p:tav tm="0">
                                          <p:val>
                                            <p:strVal val="1+#ppt_w/2"/>
                                          </p:val>
                                        </p:tav>
                                        <p:tav tm="100000">
                                          <p:val>
                                            <p:strVal val="#ppt_x"/>
                                          </p:val>
                                        </p:tav>
                                      </p:tavLst>
                                    </p:anim>
                                    <p:anim calcmode="lin" valueType="num">
                                      <p:cBhvr additive="base">
                                        <p:cTn id="14" dur="500" fill="hold"/>
                                        <p:tgtEl>
                                          <p:spTgt spid="261129"/>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4" presetClass="entr" presetSubtype="10" fill="hold" grpId="1" nodeType="clickEffect">
                                  <p:stCondLst>
                                    <p:cond delay="0"/>
                                  </p:stCondLst>
                                  <p:childTnLst>
                                    <p:set>
                                      <p:cBhvr>
                                        <p:cTn id="19" dur="1" fill="hold">
                                          <p:stCondLst>
                                            <p:cond delay="0"/>
                                          </p:stCondLst>
                                        </p:cTn>
                                        <p:tgtEl>
                                          <p:spTgt spid="261125"/>
                                        </p:tgtEl>
                                        <p:attrNameLst>
                                          <p:attrName>style.visibility</p:attrName>
                                        </p:attrNameLst>
                                      </p:cBhvr>
                                      <p:to>
                                        <p:strVal val="visible"/>
                                      </p:to>
                                    </p:set>
                                    <p:animEffect transition="in" filter="randombar(horizontal)">
                                      <p:cBhvr>
                                        <p:cTn id="20" dur="500"/>
                                        <p:tgtEl>
                                          <p:spTgt spid="261125"/>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14" presetClass="entr" presetSubtype="10" fill="hold" grpId="2" nodeType="clickEffect">
                                  <p:stCondLst>
                                    <p:cond delay="0"/>
                                  </p:stCondLst>
                                  <p:childTnLst>
                                    <p:set>
                                      <p:cBhvr>
                                        <p:cTn id="25" dur="1" fill="hold">
                                          <p:stCondLst>
                                            <p:cond delay="0"/>
                                          </p:stCondLst>
                                        </p:cTn>
                                        <p:tgtEl>
                                          <p:spTgt spid="261126"/>
                                        </p:tgtEl>
                                        <p:attrNameLst>
                                          <p:attrName>style.visibility</p:attrName>
                                        </p:attrNameLst>
                                      </p:cBhvr>
                                      <p:to>
                                        <p:strVal val="visible"/>
                                      </p:to>
                                    </p:set>
                                    <p:animEffect transition="in" filter="randombar(horizontal)">
                                      <p:cBhvr>
                                        <p:cTn id="26" dur="500"/>
                                        <p:tgtEl>
                                          <p:spTgt spid="261126"/>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261127"/>
                                        </p:tgtEl>
                                        <p:attrNameLst>
                                          <p:attrName>style.visibility</p:attrName>
                                        </p:attrNameLst>
                                      </p:cBhvr>
                                      <p:to>
                                        <p:strVal val="visible"/>
                                      </p:to>
                                    </p:set>
                                    <p:anim calcmode="lin" valueType="num">
                                      <p:cBhvr additive="base">
                                        <p:cTn id="32" dur="1000" fill="hold"/>
                                        <p:tgtEl>
                                          <p:spTgt spid="261127"/>
                                        </p:tgtEl>
                                        <p:attrNameLst>
                                          <p:attrName>ppt_x</p:attrName>
                                        </p:attrNameLst>
                                      </p:cBhvr>
                                      <p:tavLst>
                                        <p:tav tm="0">
                                          <p:val>
                                            <p:strVal val="#ppt_x"/>
                                          </p:val>
                                        </p:tav>
                                        <p:tav tm="100000">
                                          <p:val>
                                            <p:strVal val="#ppt_x"/>
                                          </p:val>
                                        </p:tav>
                                      </p:tavLst>
                                    </p:anim>
                                    <p:anim calcmode="lin" valueType="num">
                                      <p:cBhvr additive="base">
                                        <p:cTn id="33" dur="1000" fill="hold"/>
                                        <p:tgtEl>
                                          <p:spTgt spid="2611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3" grpId="0"/>
      <p:bldP spid="261125" grpId="1" animBg="1"/>
      <p:bldP spid="261126" grpId="2" animBg="1"/>
      <p:bldP spid="261129" grpId="3"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1189005" y="1972310"/>
            <a:ext cx="9679655" cy="110680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6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3-5</a:t>
            </a:r>
            <a:r>
              <a:rPr altLang="zh-CN" sz="66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辨析并修改病句（</a:t>
            </a:r>
            <a:r>
              <a:rPr lang="zh-CN" sz="66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三</a:t>
            </a:r>
            <a:r>
              <a:rPr altLang="zh-CN" sz="66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Text Box 2"/>
          <p:cNvSpPr txBox="1">
            <a:spLocks noChangeArrowheads="1"/>
          </p:cNvSpPr>
          <p:nvPr/>
        </p:nvSpPr>
        <p:spPr bwMode="auto">
          <a:xfrm>
            <a:off x="738188" y="758825"/>
            <a:ext cx="10380662" cy="5409565"/>
          </a:xfrm>
          <a:prstGeom prst="rect">
            <a:avLst/>
          </a:prstGeom>
          <a:noFill/>
          <a:ln w="9525">
            <a:noFill/>
            <a:miter lim="800000"/>
          </a:ln>
          <a:effectLst/>
        </p:spPr>
        <p:txBody>
          <a:bodyPr>
            <a:spAutoFit/>
          </a:bodyPr>
          <a:lstStyle/>
          <a:p>
            <a:pPr>
              <a:lnSpc>
                <a:spcPct val="120000"/>
              </a:lnSpc>
              <a:defRPr/>
            </a:pPr>
            <a:r>
              <a:rPr lang="en-US" altLang="zh-CN" sz="2400">
                <a:solidFill>
                  <a:srgbClr val="FF0000"/>
                </a:solidFill>
                <a:ea typeface="黑体" pitchFamily="2" charset="-122"/>
              </a:rPr>
              <a:t>【</a:t>
            </a:r>
            <a:r>
              <a:rPr lang="zh-CN" altLang="zh-CN" sz="2400">
                <a:solidFill>
                  <a:srgbClr val="FF0000"/>
                </a:solidFill>
                <a:ea typeface="黑体" pitchFamily="2" charset="-122"/>
              </a:rPr>
              <a:t>就题点拨</a:t>
            </a:r>
            <a:r>
              <a:rPr lang="en-US" altLang="zh-CN" sz="2400">
                <a:solidFill>
                  <a:srgbClr val="FF0000"/>
                </a:solidFill>
                <a:ea typeface="黑体" pitchFamily="2" charset="-122"/>
              </a:rPr>
              <a:t>]</a:t>
            </a:r>
          </a:p>
          <a:p>
            <a:pPr algn="ctr">
              <a:lnSpc>
                <a:spcPct val="120000"/>
              </a:lnSpc>
              <a:defRPr/>
            </a:pPr>
            <a:r>
              <a:rPr lang="zh-CN" altLang="en-US" sz="2400">
                <a:effectLst>
                  <a:outerShdw blurRad="38100" dist="38100" dir="2700000" algn="tl">
                    <a:srgbClr val="C0C0C0"/>
                  </a:outerShdw>
                </a:effectLst>
                <a:ea typeface="宋体" pitchFamily="2" charset="-122"/>
              </a:rPr>
              <a:t>诊断成分残缺或赘余的“五警惕”与“三探查”</a:t>
            </a:r>
          </a:p>
          <a:p>
            <a:pPr>
              <a:lnSpc>
                <a:spcPct val="120000"/>
              </a:lnSpc>
              <a:defRPr/>
            </a:pPr>
            <a:r>
              <a:rPr lang="zh-CN" altLang="en-US" sz="2000">
                <a:solidFill>
                  <a:schemeClr val="folHlink"/>
                </a:solidFill>
                <a:latin typeface="楷体_GB2312" charset="-122"/>
                <a:ea typeface="楷体_GB2312" charset="-122"/>
              </a:rPr>
              <a:t>要做到五警惕：</a:t>
            </a:r>
          </a:p>
          <a:p>
            <a:pPr>
              <a:lnSpc>
                <a:spcPct val="120000"/>
              </a:lnSpc>
              <a:defRPr/>
            </a:pPr>
            <a:r>
              <a:rPr lang="en-US" altLang="zh-CN" sz="2000">
                <a:solidFill>
                  <a:schemeClr val="folHlink"/>
                </a:solidFill>
                <a:latin typeface="楷体_GB2312" charset="-122"/>
                <a:ea typeface="楷体_GB2312" charset="-122"/>
              </a:rPr>
              <a:t>1</a:t>
            </a:r>
            <a:r>
              <a:rPr lang="zh-CN" altLang="en-US" sz="2000">
                <a:solidFill>
                  <a:schemeClr val="folHlink"/>
                </a:solidFill>
                <a:latin typeface="楷体_GB2312" charset="-122"/>
                <a:ea typeface="楷体_GB2312" charset="-122"/>
              </a:rPr>
              <a:t>．警惕滥用介词而造成主语残缺，如介词</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由于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通过</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经过</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经由</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对</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对于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等。</a:t>
            </a:r>
          </a:p>
          <a:p>
            <a:pPr>
              <a:lnSpc>
                <a:spcPct val="120000"/>
              </a:lnSpc>
              <a:defRPr/>
            </a:pPr>
            <a:r>
              <a:rPr lang="en-US" altLang="zh-CN" sz="2000">
                <a:solidFill>
                  <a:schemeClr val="folHlink"/>
                </a:solidFill>
                <a:latin typeface="楷体_GB2312" charset="-122"/>
                <a:ea typeface="楷体_GB2312" charset="-122"/>
              </a:rPr>
              <a:t>2</a:t>
            </a:r>
            <a:r>
              <a:rPr lang="zh-CN" altLang="en-US" sz="2000">
                <a:solidFill>
                  <a:schemeClr val="folHlink"/>
                </a:solidFill>
                <a:latin typeface="楷体_GB2312" charset="-122"/>
                <a:ea typeface="楷体_GB2312" charset="-122"/>
              </a:rPr>
              <a:t>．警惕暗中更换主语而造成主语残缺，如</a:t>
            </a:r>
            <a:r>
              <a:rPr lang="en-US" altLang="zh-CN" sz="2000">
                <a:solidFill>
                  <a:schemeClr val="folHlink"/>
                </a:solidFill>
                <a:latin typeface="楷体_GB2312" charset="-122"/>
                <a:ea typeface="楷体_GB2312" charset="-122"/>
              </a:rPr>
              <a:t>[</a:t>
            </a:r>
            <a:r>
              <a:rPr lang="zh-CN" altLang="en-US" sz="2000">
                <a:solidFill>
                  <a:schemeClr val="folHlink"/>
                </a:solidFill>
                <a:latin typeface="楷体_GB2312" charset="-122"/>
                <a:ea typeface="楷体_GB2312" charset="-122"/>
              </a:rPr>
              <a:t>探究</a:t>
            </a:r>
            <a:r>
              <a:rPr lang="en-US" altLang="zh-CN" sz="2000">
                <a:solidFill>
                  <a:schemeClr val="folHlink"/>
                </a:solidFill>
                <a:latin typeface="楷体_GB2312" charset="-122"/>
                <a:ea typeface="楷体_GB2312" charset="-122"/>
              </a:rPr>
              <a:t>]</a:t>
            </a:r>
            <a:r>
              <a:rPr lang="zh-CN" altLang="en-US" sz="2000">
                <a:solidFill>
                  <a:schemeClr val="folHlink"/>
                </a:solidFill>
                <a:latin typeface="楷体_GB2312" charset="-122"/>
                <a:ea typeface="楷体_GB2312" charset="-122"/>
              </a:rPr>
              <a:t>中的</a:t>
            </a:r>
            <a:r>
              <a:rPr lang="en-US" altLang="zh-CN" sz="2000">
                <a:solidFill>
                  <a:schemeClr val="folHlink"/>
                </a:solidFill>
                <a:latin typeface="楷体_GB2312" charset="-122"/>
                <a:ea typeface="楷体_GB2312" charset="-122"/>
              </a:rPr>
              <a:t>C</a:t>
            </a:r>
            <a:r>
              <a:rPr lang="zh-CN" altLang="en-US" sz="2000">
                <a:solidFill>
                  <a:schemeClr val="folHlink"/>
                </a:solidFill>
                <a:latin typeface="楷体_GB2312" charset="-122"/>
                <a:ea typeface="楷体_GB2312" charset="-122"/>
              </a:rPr>
              <a:t>项。</a:t>
            </a:r>
          </a:p>
          <a:p>
            <a:pPr>
              <a:lnSpc>
                <a:spcPct val="120000"/>
              </a:lnSpc>
              <a:defRPr/>
            </a:pPr>
            <a:r>
              <a:rPr lang="en-US" altLang="zh-CN" sz="2000">
                <a:solidFill>
                  <a:schemeClr val="folHlink"/>
                </a:solidFill>
                <a:latin typeface="楷体_GB2312" charset="-122"/>
                <a:ea typeface="楷体_GB2312" charset="-122"/>
              </a:rPr>
              <a:t>3</a:t>
            </a:r>
            <a:r>
              <a:rPr lang="zh-CN" altLang="en-US" sz="2000">
                <a:solidFill>
                  <a:schemeClr val="folHlink"/>
                </a:solidFill>
                <a:latin typeface="楷体_GB2312" charset="-122"/>
                <a:ea typeface="楷体_GB2312" charset="-122"/>
              </a:rPr>
              <a:t>．警惕缺少谓语动词而造成谓语残缺。</a:t>
            </a:r>
          </a:p>
          <a:p>
            <a:pPr>
              <a:lnSpc>
                <a:spcPct val="120000"/>
              </a:lnSpc>
              <a:defRPr/>
            </a:pPr>
            <a:r>
              <a:rPr lang="en-US" altLang="zh-CN" sz="2000">
                <a:solidFill>
                  <a:schemeClr val="folHlink"/>
                </a:solidFill>
                <a:latin typeface="楷体_GB2312" charset="-122"/>
                <a:ea typeface="楷体_GB2312" charset="-122"/>
              </a:rPr>
              <a:t>4</a:t>
            </a:r>
            <a:r>
              <a:rPr lang="zh-CN" altLang="en-US" sz="2000">
                <a:solidFill>
                  <a:schemeClr val="folHlink"/>
                </a:solidFill>
                <a:latin typeface="楷体_GB2312" charset="-122"/>
                <a:ea typeface="楷体_GB2312" charset="-122"/>
              </a:rPr>
              <a:t>．警惕复杂长句中缺少动词所支配的宾语而造成宾语残缺。</a:t>
            </a:r>
          </a:p>
          <a:p>
            <a:pPr>
              <a:lnSpc>
                <a:spcPct val="120000"/>
              </a:lnSpc>
              <a:defRPr/>
            </a:pPr>
            <a:r>
              <a:rPr lang="en-US" altLang="zh-CN" sz="2000">
                <a:solidFill>
                  <a:schemeClr val="folHlink"/>
                </a:solidFill>
                <a:latin typeface="楷体_GB2312" charset="-122"/>
                <a:ea typeface="楷体_GB2312" charset="-122"/>
              </a:rPr>
              <a:t>5</a:t>
            </a:r>
            <a:r>
              <a:rPr lang="zh-CN" altLang="en-US" sz="2000">
                <a:solidFill>
                  <a:schemeClr val="folHlink"/>
                </a:solidFill>
                <a:latin typeface="楷体_GB2312" charset="-122"/>
                <a:ea typeface="楷体_GB2312" charset="-122"/>
              </a:rPr>
              <a:t>．警惕复句中关联词语残缺。</a:t>
            </a:r>
          </a:p>
          <a:p>
            <a:pPr>
              <a:lnSpc>
                <a:spcPct val="120000"/>
              </a:lnSpc>
              <a:defRPr/>
            </a:pPr>
            <a:r>
              <a:rPr lang="zh-CN" altLang="en-US" sz="2000">
                <a:solidFill>
                  <a:schemeClr val="folHlink"/>
                </a:solidFill>
                <a:latin typeface="楷体_GB2312" charset="-122"/>
                <a:ea typeface="楷体_GB2312" charset="-122"/>
              </a:rPr>
              <a:t>要做到三个探查：</a:t>
            </a:r>
          </a:p>
          <a:p>
            <a:pPr>
              <a:lnSpc>
                <a:spcPct val="120000"/>
              </a:lnSpc>
              <a:defRPr/>
            </a:pPr>
            <a:r>
              <a:rPr lang="en-US" altLang="zh-CN" sz="2000">
                <a:solidFill>
                  <a:schemeClr val="folHlink"/>
                </a:solidFill>
                <a:latin typeface="楷体_GB2312" charset="-122"/>
                <a:ea typeface="楷体_GB2312" charset="-122"/>
              </a:rPr>
              <a:t>1</a:t>
            </a:r>
            <a:r>
              <a:rPr lang="zh-CN" altLang="en-US" sz="2000">
                <a:solidFill>
                  <a:schemeClr val="folHlink"/>
                </a:solidFill>
                <a:latin typeface="楷体_GB2312" charset="-122"/>
                <a:ea typeface="楷体_GB2312" charset="-122"/>
              </a:rPr>
              <a:t>．探查定语或状语与中心语是否重复，造成赘余。</a:t>
            </a:r>
          </a:p>
          <a:p>
            <a:pPr>
              <a:lnSpc>
                <a:spcPct val="120000"/>
              </a:lnSpc>
              <a:defRPr/>
            </a:pPr>
            <a:r>
              <a:rPr lang="en-US" altLang="zh-CN" sz="2000">
                <a:solidFill>
                  <a:schemeClr val="folHlink"/>
                </a:solidFill>
                <a:latin typeface="楷体_GB2312" charset="-122"/>
                <a:ea typeface="楷体_GB2312" charset="-122"/>
              </a:rPr>
              <a:t>2</a:t>
            </a:r>
            <a:r>
              <a:rPr lang="zh-CN" altLang="en-US" sz="2000">
                <a:solidFill>
                  <a:schemeClr val="folHlink"/>
                </a:solidFill>
                <a:latin typeface="楷体_GB2312" charset="-122"/>
                <a:ea typeface="楷体_GB2312" charset="-122"/>
              </a:rPr>
              <a:t>．探查补语对中心语是否作多余的补充说明，造成赘余。</a:t>
            </a:r>
          </a:p>
          <a:p>
            <a:pPr>
              <a:lnSpc>
                <a:spcPct val="120000"/>
              </a:lnSpc>
              <a:defRPr/>
            </a:pPr>
            <a:r>
              <a:rPr lang="en-US" altLang="zh-CN" sz="2000">
                <a:solidFill>
                  <a:schemeClr val="folHlink"/>
                </a:solidFill>
                <a:latin typeface="楷体_GB2312" charset="-122"/>
                <a:ea typeface="楷体_GB2312" charset="-122"/>
              </a:rPr>
              <a:t>3</a:t>
            </a:r>
            <a:r>
              <a:rPr lang="zh-CN" altLang="en-US" sz="2000">
                <a:solidFill>
                  <a:schemeClr val="folHlink"/>
                </a:solidFill>
                <a:latin typeface="楷体_GB2312" charset="-122"/>
                <a:ea typeface="楷体_GB2312" charset="-122"/>
              </a:rPr>
              <a:t>．探查虚词是否滥用，造成赘余，如</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这次科考获取的材料有助于对课题的深入研究</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中的</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对</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赘余，因为</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即</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对于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a:t>
            </a:r>
            <a:r>
              <a:rPr lang="zh-CN" altLang="en-US" sz="2000">
                <a:latin typeface="楷体_GB2312" charset="-122"/>
                <a:ea typeface="楷体_GB231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2146"/>
                                        </p:tgtEl>
                                        <p:attrNameLst>
                                          <p:attrName>style.visibility</p:attrName>
                                        </p:attrNameLst>
                                      </p:cBhvr>
                                      <p:to>
                                        <p:strVal val="visible"/>
                                      </p:to>
                                    </p:set>
                                    <p:animEffect transition="in" filter="dissolve">
                                      <p:cBhvr>
                                        <p:cTn id="7" dur="500"/>
                                        <p:tgtEl>
                                          <p:spTgt spid="262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跟进矫正2"/>
          <p:cNvPicPr>
            <a:picLocks noChangeAspect="1" noChangeArrowheads="1"/>
          </p:cNvPicPr>
          <p:nvPr/>
        </p:nvPicPr>
        <p:blipFill>
          <a:blip r:embed="rId2">
            <a:clrChange>
              <a:clrFrom>
                <a:srgbClr val="FBFCF4"/>
              </a:clrFrom>
              <a:clrTo>
                <a:srgbClr val="FBFCF4">
                  <a:alpha val="0"/>
                </a:srgbClr>
              </a:clrTo>
            </a:clrChange>
          </a:blip>
          <a:srcRect r="74800" b="81708"/>
          <a:stretch>
            <a:fillRect/>
          </a:stretch>
        </p:blipFill>
        <p:spPr bwMode="auto">
          <a:xfrm>
            <a:off x="117435" y="525443"/>
            <a:ext cx="2903538" cy="1071563"/>
          </a:xfrm>
          <a:prstGeom prst="rect">
            <a:avLst/>
          </a:prstGeom>
          <a:noFill/>
          <a:ln w="9525">
            <a:noFill/>
            <a:miter lim="800000"/>
          </a:ln>
        </p:spPr>
      </p:pic>
      <p:sp>
        <p:nvSpPr>
          <p:cNvPr id="264195" name="Text Box 3"/>
          <p:cNvSpPr txBox="1">
            <a:spLocks noChangeArrowheads="1"/>
          </p:cNvSpPr>
          <p:nvPr/>
        </p:nvSpPr>
        <p:spPr bwMode="auto">
          <a:xfrm>
            <a:off x="263525" y="1246188"/>
            <a:ext cx="11071225" cy="1938020"/>
          </a:xfrm>
          <a:prstGeom prst="rect">
            <a:avLst/>
          </a:prstGeom>
          <a:noFill/>
          <a:ln w="38100">
            <a:noFill/>
            <a:miter lim="800000"/>
          </a:ln>
        </p:spPr>
        <p:txBody>
          <a:bodyPr>
            <a:spAutoFit/>
          </a:bodyPr>
          <a:lstStyle/>
          <a:p>
            <a:r>
              <a:rPr lang="en-US" altLang="zh-CN" sz="2000">
                <a:solidFill>
                  <a:srgbClr val="009900"/>
                </a:solidFill>
                <a:ea typeface="宋体" pitchFamily="2" charset="-122"/>
              </a:rPr>
              <a:t>    </a:t>
            </a:r>
            <a:r>
              <a:rPr lang="zh-CN" altLang="en-US" sz="2000">
                <a:solidFill>
                  <a:srgbClr val="009900"/>
                </a:solidFill>
                <a:ea typeface="宋体" pitchFamily="2" charset="-122"/>
              </a:rPr>
              <a:t>                   </a:t>
            </a:r>
            <a:r>
              <a:rPr lang="zh-CN" altLang="en-US" sz="2000" smtClean="0">
                <a:solidFill>
                  <a:srgbClr val="009900"/>
                </a:solidFill>
                <a:ea typeface="宋体" pitchFamily="2" charset="-122"/>
              </a:rPr>
              <a:t>                                         </a:t>
            </a:r>
            <a:r>
              <a:rPr lang="zh-CN" altLang="en-US" sz="2000" b="0" smtClean="0">
                <a:solidFill>
                  <a:srgbClr val="FF0000"/>
                </a:solidFill>
                <a:latin typeface="黑体" pitchFamily="2" charset="-122"/>
                <a:ea typeface="黑体" pitchFamily="2" charset="-122"/>
              </a:rPr>
              <a:t>矫正</a:t>
            </a:r>
            <a:r>
              <a:rPr lang="zh-CN" altLang="en-US" sz="2000" b="0">
                <a:solidFill>
                  <a:srgbClr val="FF0000"/>
                </a:solidFill>
                <a:latin typeface="黑体" pitchFamily="2" charset="-122"/>
                <a:ea typeface="黑体" pitchFamily="2" charset="-122"/>
              </a:rPr>
              <a:t>一　介词滥用导致的主语残缺</a:t>
            </a:r>
          </a:p>
          <a:p>
            <a:r>
              <a:rPr lang="zh-CN" altLang="en-US" sz="2000">
                <a:solidFill>
                  <a:srgbClr val="009900"/>
                </a:solidFill>
                <a:ea typeface="宋体" pitchFamily="2" charset="-122"/>
              </a:rPr>
              <a:t>       矫正提示：遇到介词“对”“在”“通过”“经过”“根据”“从”放在句首时，一定要看看是否造成了主语残缺。</a:t>
            </a:r>
          </a:p>
          <a:p>
            <a:r>
              <a:rPr lang="zh-CN" altLang="en-US" sz="2000">
                <a:solidFill>
                  <a:schemeClr val="hlink"/>
                </a:solidFill>
                <a:latin typeface="楷体_GB2312" charset="-122"/>
                <a:ea typeface="楷体_GB2312" charset="-122"/>
              </a:rPr>
              <a:t>下列句子中，有无主语残缺的现象？并加以修改。</a:t>
            </a:r>
          </a:p>
          <a:p>
            <a:r>
              <a:rPr lang="en-US" altLang="zh-CN" sz="2000">
                <a:solidFill>
                  <a:schemeClr val="hlink"/>
                </a:solidFill>
                <a:latin typeface="楷体_GB2312" charset="-122"/>
                <a:ea typeface="楷体_GB2312" charset="-122"/>
              </a:rPr>
              <a:t>1</a:t>
            </a:r>
            <a:r>
              <a:rPr lang="zh-CN" altLang="en-US" sz="2000">
                <a:solidFill>
                  <a:schemeClr val="hlink"/>
                </a:solidFill>
                <a:latin typeface="楷体_GB2312" charset="-122"/>
                <a:ea typeface="楷体_GB2312" charset="-122"/>
              </a:rPr>
              <a:t>．泡利说，在他进一步探究的过程中发现，开普勒最早不是根据天文观测数据，而是根据哥白尼图像与荣格称为神像的原型的一致，认定了哥白尼体系的正确性。</a:t>
            </a:r>
            <a:r>
              <a:rPr lang="zh-CN" altLang="en-US">
                <a:ea typeface="宋体" pitchFamily="2" charset="-122"/>
              </a:rPr>
              <a:t> </a:t>
            </a:r>
          </a:p>
        </p:txBody>
      </p:sp>
      <p:sp>
        <p:nvSpPr>
          <p:cNvPr id="264199" name="Text Box 7"/>
          <p:cNvSpPr txBox="1">
            <a:spLocks noChangeArrowheads="1"/>
          </p:cNvSpPr>
          <p:nvPr/>
        </p:nvSpPr>
        <p:spPr bwMode="auto">
          <a:xfrm>
            <a:off x="344488" y="5783263"/>
            <a:ext cx="10287000" cy="460375"/>
          </a:xfrm>
          <a:prstGeom prst="rect">
            <a:avLst/>
          </a:prstGeom>
          <a:noFill/>
          <a:ln w="12700">
            <a:noFill/>
            <a:miter lim="800000"/>
          </a:ln>
        </p:spPr>
        <p:txBody>
          <a:bodyPr>
            <a:spAutoFit/>
          </a:bodyPr>
          <a:lstStyle/>
          <a:p>
            <a:pPr>
              <a:lnSpc>
                <a:spcPct val="120000"/>
              </a:lnSpc>
            </a:pPr>
            <a:r>
              <a:rPr lang="zh-CN" altLang="en-US" sz="2000">
                <a:solidFill>
                  <a:schemeClr val="folHlink"/>
                </a:solidFill>
                <a:ea typeface="黑体" pitchFamily="2" charset="-122"/>
              </a:rPr>
              <a:t>答案：　滥用介词导致句子无主语，去掉“由于”。</a:t>
            </a:r>
          </a:p>
        </p:txBody>
      </p:sp>
      <p:sp>
        <p:nvSpPr>
          <p:cNvPr id="264200" name="Text Box 8"/>
          <p:cNvSpPr txBox="1">
            <a:spLocks noChangeArrowheads="1"/>
          </p:cNvSpPr>
          <p:nvPr/>
        </p:nvSpPr>
        <p:spPr bwMode="auto">
          <a:xfrm>
            <a:off x="268288" y="3767138"/>
            <a:ext cx="10707687" cy="398780"/>
          </a:xfrm>
          <a:prstGeom prst="rect">
            <a:avLst/>
          </a:prstGeom>
          <a:noFill/>
          <a:ln w="12700">
            <a:solidFill>
              <a:srgbClr val="FFFF00"/>
            </a:solidFill>
            <a:miter lim="800000"/>
          </a:ln>
        </p:spPr>
        <p:txBody>
          <a:bodyPr>
            <a:spAutoFit/>
          </a:bodyPr>
          <a:lstStyle/>
          <a:p>
            <a:r>
              <a:rPr lang="en-US" altLang="zh-CN" sz="2000">
                <a:solidFill>
                  <a:schemeClr val="hlink"/>
                </a:solidFill>
                <a:latin typeface="楷体_GB2312" charset="-122"/>
                <a:ea typeface="楷体_GB2312" charset="-122"/>
              </a:rPr>
              <a:t>2</a:t>
            </a:r>
            <a:r>
              <a:rPr lang="zh-CN" altLang="en-US" sz="2000">
                <a:solidFill>
                  <a:schemeClr val="hlink"/>
                </a:solidFill>
                <a:latin typeface="楷体_GB2312" charset="-122"/>
                <a:ea typeface="楷体_GB2312" charset="-122"/>
              </a:rPr>
              <a:t>．在越来越多的国外艺术精品进入中国以后，促使我们加快树立自己的世界艺术品牌</a:t>
            </a:r>
          </a:p>
        </p:txBody>
      </p:sp>
      <p:sp>
        <p:nvSpPr>
          <p:cNvPr id="264201" name="Text Box 9"/>
          <p:cNvSpPr txBox="1">
            <a:spLocks noChangeArrowheads="1"/>
          </p:cNvSpPr>
          <p:nvPr/>
        </p:nvSpPr>
        <p:spPr bwMode="auto">
          <a:xfrm>
            <a:off x="344488" y="3228975"/>
            <a:ext cx="10799762" cy="423545"/>
          </a:xfrm>
          <a:prstGeom prst="rect">
            <a:avLst/>
          </a:prstGeom>
          <a:noFill/>
          <a:ln w="12700">
            <a:noFill/>
            <a:miter lim="800000"/>
          </a:ln>
        </p:spPr>
        <p:txBody>
          <a:bodyPr>
            <a:spAutoFit/>
          </a:bodyPr>
          <a:lstStyle/>
          <a:p>
            <a:pPr>
              <a:lnSpc>
                <a:spcPct val="120000"/>
              </a:lnSpc>
            </a:pPr>
            <a:r>
              <a:rPr lang="zh-CN" altLang="en-US">
                <a:solidFill>
                  <a:schemeClr val="folHlink"/>
                </a:solidFill>
                <a:ea typeface="黑体" pitchFamily="2" charset="-122"/>
              </a:rPr>
              <a:t>答案：“发现”的主语应是“他”，而“他”却在介宾短语“在</a:t>
            </a:r>
            <a:r>
              <a:rPr lang="en-US" altLang="zh-CN">
                <a:solidFill>
                  <a:schemeClr val="folHlink"/>
                </a:solidFill>
                <a:ea typeface="黑体" pitchFamily="2" charset="-122"/>
              </a:rPr>
              <a:t>……</a:t>
            </a:r>
            <a:r>
              <a:rPr lang="zh-CN" altLang="en-US">
                <a:solidFill>
                  <a:schemeClr val="folHlink"/>
                </a:solidFill>
                <a:ea typeface="黑体" pitchFamily="2" charset="-122"/>
              </a:rPr>
              <a:t>中”，可把“他”调至“在”前。</a:t>
            </a:r>
          </a:p>
        </p:txBody>
      </p:sp>
      <p:sp>
        <p:nvSpPr>
          <p:cNvPr id="264202" name="Text Box 10"/>
          <p:cNvSpPr txBox="1">
            <a:spLocks noChangeArrowheads="1"/>
          </p:cNvSpPr>
          <p:nvPr/>
        </p:nvSpPr>
        <p:spPr bwMode="auto">
          <a:xfrm>
            <a:off x="268288" y="4919663"/>
            <a:ext cx="10907712" cy="706755"/>
          </a:xfrm>
          <a:prstGeom prst="rect">
            <a:avLst/>
          </a:prstGeom>
          <a:noFill/>
          <a:ln w="12700">
            <a:solidFill>
              <a:srgbClr val="FFFF00"/>
            </a:solidFill>
            <a:miter lim="800000"/>
          </a:ln>
        </p:spPr>
        <p:txBody>
          <a:bodyPr>
            <a:spAutoFit/>
          </a:bodyPr>
          <a:lstStyle/>
          <a:p>
            <a:r>
              <a:rPr lang="en-US" altLang="zh-CN" sz="2000">
                <a:solidFill>
                  <a:schemeClr val="hlink"/>
                </a:solidFill>
                <a:latin typeface="楷体_GB2312" charset="-122"/>
                <a:ea typeface="楷体_GB2312" charset="-122"/>
              </a:rPr>
              <a:t>3</a:t>
            </a:r>
            <a:r>
              <a:rPr lang="zh-CN" altLang="en-US" sz="2000">
                <a:solidFill>
                  <a:schemeClr val="hlink"/>
                </a:solidFill>
                <a:latin typeface="楷体_GB2312" charset="-122"/>
                <a:ea typeface="楷体_GB2312" charset="-122"/>
              </a:rPr>
              <a:t>．由于青少年心智尚未成熟，好奇心又强，对事物缺乏分辨力，容易被大众媒介中的不良信息诱导，从而产生思想上、行为上的偏差。</a:t>
            </a:r>
          </a:p>
        </p:txBody>
      </p:sp>
      <p:sp>
        <p:nvSpPr>
          <p:cNvPr id="264204" name="Text Box 12"/>
          <p:cNvSpPr txBox="1">
            <a:spLocks noChangeArrowheads="1"/>
          </p:cNvSpPr>
          <p:nvPr/>
        </p:nvSpPr>
        <p:spPr bwMode="auto">
          <a:xfrm>
            <a:off x="344488" y="4271963"/>
            <a:ext cx="10798175" cy="460375"/>
          </a:xfrm>
          <a:prstGeom prst="rect">
            <a:avLst/>
          </a:prstGeom>
          <a:noFill/>
          <a:ln w="12700">
            <a:noFill/>
            <a:miter lim="800000"/>
          </a:ln>
        </p:spPr>
        <p:txBody>
          <a:bodyPr>
            <a:spAutoFit/>
          </a:bodyPr>
          <a:lstStyle/>
          <a:p>
            <a:pPr>
              <a:lnSpc>
                <a:spcPct val="120000"/>
              </a:lnSpc>
            </a:pPr>
            <a:r>
              <a:rPr lang="zh-CN" altLang="en-US" sz="2000">
                <a:solidFill>
                  <a:schemeClr val="folHlink"/>
                </a:solidFill>
                <a:ea typeface="黑体" pitchFamily="2" charset="-122"/>
              </a:rPr>
              <a:t>答案：去掉“在”和“以后”，让“精品”作主语。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4195"/>
                                        </p:tgtEl>
                                        <p:attrNameLst>
                                          <p:attrName>style.visibility</p:attrName>
                                        </p:attrNameLst>
                                      </p:cBhvr>
                                      <p:to>
                                        <p:strVal val="visible"/>
                                      </p:to>
                                    </p:set>
                                    <p:animEffect transition="in" filter="diamond(in)">
                                      <p:cBhvr>
                                        <p:cTn id="7" dur="2000"/>
                                        <p:tgtEl>
                                          <p:spTgt spid="26419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3" nodeType="clickEffect">
                                  <p:stCondLst>
                                    <p:cond delay="0"/>
                                  </p:stCondLst>
                                  <p:childTnLst>
                                    <p:set>
                                      <p:cBhvr>
                                        <p:cTn id="12" dur="1" fill="hold">
                                          <p:stCondLst>
                                            <p:cond delay="0"/>
                                          </p:stCondLst>
                                        </p:cTn>
                                        <p:tgtEl>
                                          <p:spTgt spid="264201"/>
                                        </p:tgtEl>
                                        <p:attrNameLst>
                                          <p:attrName>style.visibility</p:attrName>
                                        </p:attrNameLst>
                                      </p:cBhvr>
                                      <p:to>
                                        <p:strVal val="visible"/>
                                      </p:to>
                                    </p:set>
                                    <p:animEffect transition="in" filter="diamond(in)">
                                      <p:cBhvr>
                                        <p:cTn id="13" dur="2000"/>
                                        <p:tgtEl>
                                          <p:spTgt spid="26420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 presetClass="entr" presetSubtype="0" fill="hold" grpId="2" nodeType="clickEffect">
                                  <p:stCondLst>
                                    <p:cond delay="0"/>
                                  </p:stCondLst>
                                  <p:childTnLst>
                                    <p:set>
                                      <p:cBhvr>
                                        <p:cTn id="18" dur="1" fill="hold">
                                          <p:stCondLst>
                                            <p:cond delay="0"/>
                                          </p:stCondLst>
                                        </p:cTn>
                                        <p:tgtEl>
                                          <p:spTgt spid="26420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indefinite"/>
                            </p:stCondLst>
                          </p:cTn>
                        </p:par>
                        <p:par>
                          <p:cTn id="21" fill="hold" nodeType="afterGroup">
                            <p:stCondLst>
                              <p:cond delay="0"/>
                            </p:stCondLst>
                            <p:childTnLst>
                              <p:par>
                                <p:cTn id="22" presetID="8" presetClass="entr" presetSubtype="16" fill="hold" grpId="5" nodeType="clickEffect">
                                  <p:stCondLst>
                                    <p:cond delay="0"/>
                                  </p:stCondLst>
                                  <p:childTnLst>
                                    <p:set>
                                      <p:cBhvr>
                                        <p:cTn id="23" dur="1" fill="hold">
                                          <p:stCondLst>
                                            <p:cond delay="0"/>
                                          </p:stCondLst>
                                        </p:cTn>
                                        <p:tgtEl>
                                          <p:spTgt spid="264204"/>
                                        </p:tgtEl>
                                        <p:attrNameLst>
                                          <p:attrName>style.visibility</p:attrName>
                                        </p:attrNameLst>
                                      </p:cBhvr>
                                      <p:to>
                                        <p:strVal val="visible"/>
                                      </p:to>
                                    </p:set>
                                    <p:animEffect transition="in" filter="diamond(in)">
                                      <p:cBhvr>
                                        <p:cTn id="24" dur="2000"/>
                                        <p:tgtEl>
                                          <p:spTgt spid="264204"/>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1" presetClass="entr" presetSubtype="0" fill="hold" grpId="4" nodeType="clickEffect">
                                  <p:stCondLst>
                                    <p:cond delay="0"/>
                                  </p:stCondLst>
                                  <p:childTnLst>
                                    <p:set>
                                      <p:cBhvr>
                                        <p:cTn id="29" dur="1" fill="hold">
                                          <p:stCondLst>
                                            <p:cond delay="0"/>
                                          </p:stCondLst>
                                        </p:cTn>
                                        <p:tgtEl>
                                          <p:spTgt spid="264202"/>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8" presetClass="entr" presetSubtype="16" fill="hold" grpId="1" nodeType="clickEffect">
                                  <p:stCondLst>
                                    <p:cond delay="0"/>
                                  </p:stCondLst>
                                  <p:childTnLst>
                                    <p:set>
                                      <p:cBhvr>
                                        <p:cTn id="34" dur="1" fill="hold">
                                          <p:stCondLst>
                                            <p:cond delay="0"/>
                                          </p:stCondLst>
                                        </p:cTn>
                                        <p:tgtEl>
                                          <p:spTgt spid="264199"/>
                                        </p:tgtEl>
                                        <p:attrNameLst>
                                          <p:attrName>style.visibility</p:attrName>
                                        </p:attrNameLst>
                                      </p:cBhvr>
                                      <p:to>
                                        <p:strVal val="visible"/>
                                      </p:to>
                                    </p:set>
                                    <p:animEffect transition="in" filter="diamond(in)">
                                      <p:cBhvr>
                                        <p:cTn id="35" dur="2000"/>
                                        <p:tgtEl>
                                          <p:spTgt spid="264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5" grpId="0"/>
      <p:bldP spid="264199" grpId="1"/>
      <p:bldP spid="264200" grpId="2" animBg="1"/>
      <p:bldP spid="264201" grpId="3"/>
      <p:bldP spid="264202" grpId="4" animBg="1"/>
      <p:bldP spid="264204" grpId="5"/>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Text Box 2"/>
          <p:cNvSpPr txBox="1">
            <a:spLocks noChangeArrowheads="1"/>
          </p:cNvSpPr>
          <p:nvPr/>
        </p:nvSpPr>
        <p:spPr bwMode="auto">
          <a:xfrm>
            <a:off x="460375" y="1240385"/>
            <a:ext cx="10677525" cy="4154170"/>
          </a:xfrm>
          <a:prstGeom prst="rect">
            <a:avLst/>
          </a:prstGeom>
          <a:noFill/>
          <a:ln w="9525">
            <a:noFill/>
            <a:miter lim="800000"/>
          </a:ln>
        </p:spPr>
        <p:txBody>
          <a:bodyPr>
            <a:spAutoFit/>
          </a:bodyPr>
          <a:lstStyle/>
          <a:p>
            <a:r>
              <a:rPr lang="zh-CN" altLang="en-US" sz="2400" b="0">
                <a:solidFill>
                  <a:srgbClr val="FF0000"/>
                </a:solidFill>
                <a:ea typeface="宋体" pitchFamily="2" charset="-122"/>
              </a:rPr>
              <a:t>                        </a:t>
            </a:r>
            <a:r>
              <a:rPr lang="zh-CN" altLang="en-US" sz="2400" b="0" smtClean="0">
                <a:solidFill>
                  <a:srgbClr val="FF0000"/>
                </a:solidFill>
                <a:ea typeface="宋体" pitchFamily="2" charset="-122"/>
              </a:rPr>
              <a:t>                              矫正</a:t>
            </a:r>
            <a:r>
              <a:rPr lang="zh-CN" altLang="en-US" sz="2400" b="0">
                <a:solidFill>
                  <a:srgbClr val="FF0000"/>
                </a:solidFill>
                <a:ea typeface="宋体" pitchFamily="2" charset="-122"/>
              </a:rPr>
              <a:t>二　偷换主语或省略不当导致的主语残缺</a:t>
            </a:r>
          </a:p>
          <a:p>
            <a:r>
              <a:rPr lang="zh-CN" altLang="en-US" sz="2400">
                <a:solidFill>
                  <a:srgbClr val="009900"/>
                </a:solidFill>
                <a:ea typeface="宋体" pitchFamily="2" charset="-122"/>
              </a:rPr>
              <a:t>        </a:t>
            </a:r>
            <a:r>
              <a:rPr lang="zh-CN" altLang="en-US" sz="2400" smtClean="0">
                <a:solidFill>
                  <a:srgbClr val="009900"/>
                </a:solidFill>
                <a:ea typeface="宋体" pitchFamily="2" charset="-122"/>
              </a:rPr>
              <a:t> 矫正</a:t>
            </a:r>
            <a:r>
              <a:rPr lang="zh-CN" altLang="en-US" sz="2400">
                <a:solidFill>
                  <a:srgbClr val="009900"/>
                </a:solidFill>
                <a:ea typeface="宋体" pitchFamily="2" charset="-122"/>
              </a:rPr>
              <a:t>提示：主语残缺与主语省略不同，它是主语省略后使句意不明。对此，可用找主语的办法来检查是否存在主语残缺的现象。</a:t>
            </a:r>
            <a:r>
              <a:rPr lang="zh-CN" altLang="en-US" sz="2400" b="0">
                <a:ea typeface="宋体" pitchFamily="2" charset="-122"/>
              </a:rPr>
              <a:t> </a:t>
            </a:r>
            <a:endParaRPr lang="zh-CN" altLang="en-US" sz="2400">
              <a:solidFill>
                <a:srgbClr val="009900"/>
              </a:solidFill>
              <a:ea typeface="宋体" pitchFamily="2" charset="-122"/>
            </a:endParaRPr>
          </a:p>
          <a:p>
            <a:r>
              <a:rPr lang="en-US" altLang="zh-CN" sz="2400" b="0">
                <a:solidFill>
                  <a:schemeClr val="folHlink"/>
                </a:solidFill>
                <a:latin typeface="楷体_GB2312" charset="-122"/>
                <a:ea typeface="楷体_GB2312" charset="-122"/>
              </a:rPr>
              <a:t>1</a:t>
            </a:r>
            <a:r>
              <a:rPr lang="zh-CN" altLang="en-US" sz="2400" b="0">
                <a:solidFill>
                  <a:schemeClr val="folHlink"/>
                </a:solidFill>
                <a:latin typeface="楷体_GB2312" charset="-122"/>
                <a:ea typeface="楷体_GB2312" charset="-122"/>
              </a:rPr>
              <a:t>．试辨析下列病句，对错误的句子进行修改。</a:t>
            </a:r>
          </a:p>
          <a:p>
            <a:r>
              <a:rPr lang="zh-CN" altLang="en-US" sz="2400" b="0">
                <a:solidFill>
                  <a:schemeClr val="folHlink"/>
                </a:solidFill>
                <a:latin typeface="楷体_GB2312" charset="-122"/>
                <a:ea typeface="楷体_GB2312" charset="-122"/>
              </a:rPr>
              <a:t>①巴以双方在民族仇恨的驱使下，虽然经过国际社会多次调解，紧张的局势不但没有得到缓和，反而愈演愈烈，让人一时难见和平的曙光。</a:t>
            </a:r>
          </a:p>
          <a:p>
            <a:r>
              <a:rPr lang="zh-CN" altLang="en-US" sz="2400" b="0">
                <a:solidFill>
                  <a:schemeClr val="folHlink"/>
                </a:solidFill>
                <a:latin typeface="楷体_GB2312" charset="-122"/>
                <a:ea typeface="楷体_GB2312" charset="-122"/>
              </a:rPr>
              <a:t>②名帅戚务生的执教经验丰富，在短短</a:t>
            </a:r>
            <a:r>
              <a:rPr lang="en-US" altLang="zh-CN" sz="2400" b="0">
                <a:solidFill>
                  <a:schemeClr val="folHlink"/>
                </a:solidFill>
                <a:latin typeface="楷体_GB2312" charset="-122"/>
                <a:ea typeface="楷体_GB2312" charset="-122"/>
              </a:rPr>
              <a:t>5</a:t>
            </a:r>
            <a:r>
              <a:rPr lang="zh-CN" altLang="en-US" sz="2400" b="0">
                <a:solidFill>
                  <a:schemeClr val="folHlink"/>
                </a:solidFill>
                <a:latin typeface="楷体_GB2312" charset="-122"/>
                <a:ea typeface="楷体_GB2312" charset="-122"/>
              </a:rPr>
              <a:t>年内，把云南红塔队改造成一支甲</a:t>
            </a:r>
            <a:r>
              <a:rPr lang="en-US" altLang="zh-CN" sz="2400" b="0">
                <a:solidFill>
                  <a:schemeClr val="folHlink"/>
                </a:solidFill>
                <a:latin typeface="楷体_GB2312" charset="-122"/>
                <a:ea typeface="楷体_GB2312" charset="-122"/>
              </a:rPr>
              <a:t>A</a:t>
            </a:r>
            <a:r>
              <a:rPr lang="zh-CN" altLang="en-US" sz="2400" b="0">
                <a:solidFill>
                  <a:schemeClr val="folHlink"/>
                </a:solidFill>
                <a:latin typeface="楷体_GB2312" charset="-122"/>
                <a:ea typeface="楷体_GB2312" charset="-122"/>
              </a:rPr>
              <a:t>强队，为西南足球赢得荣誉。</a:t>
            </a:r>
          </a:p>
          <a:p>
            <a:r>
              <a:rPr lang="zh-CN" altLang="en-US" sz="2400" b="0">
                <a:solidFill>
                  <a:schemeClr val="folHlink"/>
                </a:solidFill>
                <a:latin typeface="楷体_GB2312" charset="-122"/>
                <a:ea typeface="楷体_GB2312" charset="-122"/>
              </a:rPr>
              <a:t>③晋文公当上晋国国君以后，治理政治，发展生产，训练军队，成为北方一大强国。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6242"/>
                                        </p:tgtEl>
                                        <p:attrNameLst>
                                          <p:attrName>style.visibility</p:attrName>
                                        </p:attrNameLst>
                                      </p:cBhvr>
                                      <p:to>
                                        <p:strVal val="visible"/>
                                      </p:to>
                                    </p:set>
                                    <p:animEffect transition="in" filter="dissolve">
                                      <p:cBhvr>
                                        <p:cTn id="7" dur="500"/>
                                        <p:tgtEl>
                                          <p:spTgt spid="266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384175" y="1239823"/>
            <a:ext cx="10753725" cy="4154170"/>
          </a:xfrm>
          <a:prstGeom prst="rect">
            <a:avLst/>
          </a:prstGeom>
          <a:noFill/>
          <a:ln w="9525">
            <a:noFill/>
            <a:miter lim="800000"/>
          </a:ln>
        </p:spPr>
        <p:txBody>
          <a:bodyPr>
            <a:spAutoFit/>
          </a:bodyPr>
          <a:lstStyle/>
          <a:p>
            <a:r>
              <a:rPr lang="zh-CN" altLang="en-US" sz="2400">
                <a:solidFill>
                  <a:schemeClr val="hlink"/>
                </a:solidFill>
                <a:ea typeface="方正仿宋_GBK" pitchFamily="65" charset="-122"/>
              </a:rPr>
              <a:t>答案：　①前一句话主语是“巴以双方”，主语到底怎样，还没有说完</a:t>
            </a:r>
            <a:r>
              <a:rPr lang="en-US" altLang="zh-CN" sz="2400">
                <a:solidFill>
                  <a:schemeClr val="hlink"/>
                </a:solidFill>
                <a:ea typeface="方正仿宋_GBK" pitchFamily="65" charset="-122"/>
              </a:rPr>
              <a:t>(“</a:t>
            </a:r>
            <a:r>
              <a:rPr lang="zh-CN" altLang="en-US" sz="2400">
                <a:solidFill>
                  <a:schemeClr val="hlink"/>
                </a:solidFill>
                <a:ea typeface="方正仿宋_GBK" pitchFamily="65" charset="-122"/>
              </a:rPr>
              <a:t>在</a:t>
            </a:r>
            <a:r>
              <a:rPr lang="en-US" altLang="zh-CN" sz="2400">
                <a:solidFill>
                  <a:schemeClr val="hlink"/>
                </a:solidFill>
                <a:ea typeface="方正仿宋_GBK" pitchFamily="65" charset="-122"/>
              </a:rPr>
              <a:t>……</a:t>
            </a:r>
            <a:r>
              <a:rPr lang="zh-CN" altLang="en-US" sz="2400">
                <a:solidFill>
                  <a:schemeClr val="hlink"/>
                </a:solidFill>
                <a:ea typeface="方正仿宋_GBK" pitchFamily="65" charset="-122"/>
              </a:rPr>
              <a:t>下”“虽然</a:t>
            </a:r>
            <a:r>
              <a:rPr lang="en-US" altLang="zh-CN" sz="2400">
                <a:solidFill>
                  <a:schemeClr val="hlink"/>
                </a:solidFill>
                <a:ea typeface="方正仿宋_GBK" pitchFamily="65" charset="-122"/>
              </a:rPr>
              <a:t>……”</a:t>
            </a:r>
            <a:r>
              <a:rPr lang="zh-CN" altLang="en-US" sz="2400">
                <a:solidFill>
                  <a:schemeClr val="hlink"/>
                </a:solidFill>
                <a:ea typeface="方正仿宋_GBK" pitchFamily="65" charset="-122"/>
              </a:rPr>
              <a:t>作状语，没有谓语，视为没有说完</a:t>
            </a:r>
            <a:r>
              <a:rPr lang="en-US" altLang="zh-CN" sz="2400">
                <a:solidFill>
                  <a:schemeClr val="hlink"/>
                </a:solidFill>
                <a:ea typeface="方正仿宋_GBK" pitchFamily="65" charset="-122"/>
              </a:rPr>
              <a:t>)</a:t>
            </a:r>
            <a:r>
              <a:rPr lang="zh-CN" altLang="en-US" sz="2400">
                <a:solidFill>
                  <a:schemeClr val="hlink"/>
                </a:solidFill>
                <a:ea typeface="方正仿宋_GBK" pitchFamily="65" charset="-122"/>
              </a:rPr>
              <a:t>，后边的主语成了“紧张的局势”了，所以是主语偷换。</a:t>
            </a:r>
          </a:p>
          <a:p>
            <a:r>
              <a:rPr lang="zh-CN" altLang="en-US" sz="2400">
                <a:solidFill>
                  <a:schemeClr val="hlink"/>
                </a:solidFill>
                <a:ea typeface="方正仿宋_GBK" pitchFamily="65" charset="-122"/>
              </a:rPr>
              <a:t>②在这个句子中前一句的主语是“执教经验”，后面的几句话都没有主语，视为“执教经验”的省略，但省略的对吗？我们套上看看显然不对，是人“把云南红塔队改造成一支甲</a:t>
            </a:r>
            <a:r>
              <a:rPr lang="en-US" altLang="zh-CN" sz="2400">
                <a:solidFill>
                  <a:schemeClr val="hlink"/>
                </a:solidFill>
                <a:ea typeface="方正仿宋_GBK" pitchFamily="65" charset="-122"/>
              </a:rPr>
              <a:t>A</a:t>
            </a:r>
            <a:r>
              <a:rPr lang="zh-CN" altLang="en-US" sz="2400">
                <a:solidFill>
                  <a:schemeClr val="hlink"/>
                </a:solidFill>
                <a:ea typeface="方正仿宋_GBK" pitchFamily="65" charset="-122"/>
              </a:rPr>
              <a:t>强队，为西南足球赢得荣誉”，不是“执教经验”，所以主语偷换了。在“在短短</a:t>
            </a:r>
            <a:r>
              <a:rPr lang="en-US" altLang="zh-CN" sz="2400">
                <a:solidFill>
                  <a:schemeClr val="hlink"/>
                </a:solidFill>
                <a:ea typeface="方正仿宋_GBK" pitchFamily="65" charset="-122"/>
              </a:rPr>
              <a:t>5</a:t>
            </a:r>
            <a:r>
              <a:rPr lang="zh-CN" altLang="en-US" sz="2400">
                <a:solidFill>
                  <a:schemeClr val="hlink"/>
                </a:solidFill>
                <a:ea typeface="方正仿宋_GBK" pitchFamily="65" charset="-122"/>
              </a:rPr>
              <a:t>年内”前加上作主语的“他”就可以了。</a:t>
            </a:r>
          </a:p>
          <a:p>
            <a:r>
              <a:rPr lang="zh-CN" altLang="en-US" sz="2400">
                <a:solidFill>
                  <a:schemeClr val="hlink"/>
                </a:solidFill>
                <a:ea typeface="方正仿宋_GBK" pitchFamily="65" charset="-122"/>
              </a:rPr>
              <a:t>③在这个句子中，前一句的主语是“晋文公”，后面的句子省略了主语，第二、三、四句话的主语都是“晋文公”，可以，然而最后一句话主语也省略了，主语还是“晋文公”吗？套上一看，显然是晋国，所以主语偷换了。在最后一句话前加上“使晋国”，主语成了晋文公，这样就可以了。 </a:t>
            </a:r>
            <a:endParaRPr lang="zh-CN" altLang="en-US" sz="2400">
              <a:solidFill>
                <a:schemeClr val="hlink"/>
              </a:solidFill>
              <a:latin typeface="楷体_GB2312" charset="-122"/>
              <a:ea typeface="方正仿宋_GBK" pitchFamily="65"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5" name="Text Box 3"/>
          <p:cNvSpPr txBox="1">
            <a:spLocks noChangeArrowheads="1"/>
          </p:cNvSpPr>
          <p:nvPr/>
        </p:nvSpPr>
        <p:spPr bwMode="auto">
          <a:xfrm>
            <a:off x="347701" y="668319"/>
            <a:ext cx="10985500" cy="3815080"/>
          </a:xfrm>
          <a:prstGeom prst="rect">
            <a:avLst/>
          </a:prstGeom>
          <a:noFill/>
          <a:ln w="38100">
            <a:noFill/>
            <a:miter lim="800000"/>
          </a:ln>
        </p:spPr>
        <p:txBody>
          <a:bodyPr>
            <a:spAutoFit/>
          </a:bodyPr>
          <a:lstStyle/>
          <a:p>
            <a:r>
              <a:rPr lang="en-US" altLang="zh-CN" sz="2200">
                <a:solidFill>
                  <a:schemeClr val="hlink"/>
                </a:solidFill>
                <a:latin typeface="楷体_GB2312" charset="-122"/>
                <a:ea typeface="楷体_GB2312" charset="-122"/>
              </a:rPr>
              <a:t>2.</a:t>
            </a:r>
            <a:r>
              <a:rPr lang="zh-CN" altLang="en-US" sz="2200">
                <a:solidFill>
                  <a:schemeClr val="hlink"/>
                </a:solidFill>
                <a:latin typeface="楷体_GB2312" charset="-122"/>
                <a:ea typeface="楷体_GB2312" charset="-122"/>
              </a:rPr>
              <a:t>下列句子中，有无主语残缺的现象？并加以修改。</a:t>
            </a:r>
          </a:p>
          <a:p>
            <a:r>
              <a:rPr lang="zh-CN" altLang="en-US" sz="2200">
                <a:solidFill>
                  <a:schemeClr val="hlink"/>
                </a:solidFill>
                <a:latin typeface="楷体_GB2312" charset="-122"/>
                <a:ea typeface="楷体_GB2312" charset="-122"/>
              </a:rPr>
              <a:t>①友谊舞厅发生了火灾，向大家敲响了警钟。</a:t>
            </a:r>
          </a:p>
          <a:p>
            <a:r>
              <a:rPr lang="zh-CN" altLang="en-US" sz="2200">
                <a:solidFill>
                  <a:schemeClr val="hlink"/>
                </a:solidFill>
                <a:latin typeface="楷体_GB2312" charset="-122"/>
                <a:ea typeface="楷体_GB2312" charset="-122"/>
              </a:rPr>
              <a:t>②轰动全国的</a:t>
            </a:r>
            <a:r>
              <a:rPr lang="zh-CN" altLang="en-US" sz="2200">
                <a:solidFill>
                  <a:schemeClr val="hlink"/>
                </a:solidFill>
                <a:ea typeface="楷体_GB2312" charset="-122"/>
              </a:rPr>
              <a:t>“</a:t>
            </a:r>
            <a:r>
              <a:rPr lang="zh-CN" altLang="en-US" sz="2200">
                <a:solidFill>
                  <a:schemeClr val="hlink"/>
                </a:solidFill>
                <a:latin typeface="楷体_GB2312" charset="-122"/>
                <a:ea typeface="楷体_GB2312" charset="-122"/>
              </a:rPr>
              <a:t>张明宝醉酒驾车致</a:t>
            </a:r>
            <a:r>
              <a:rPr lang="en-US" altLang="zh-CN" sz="2200">
                <a:solidFill>
                  <a:schemeClr val="hlink"/>
                </a:solidFill>
                <a:latin typeface="楷体_GB2312" charset="-122"/>
                <a:ea typeface="楷体_GB2312" charset="-122"/>
              </a:rPr>
              <a:t>5</a:t>
            </a:r>
            <a:r>
              <a:rPr lang="zh-CN" altLang="en-US" sz="2200">
                <a:solidFill>
                  <a:schemeClr val="hlink"/>
                </a:solidFill>
                <a:latin typeface="楷体_GB2312" charset="-122"/>
                <a:ea typeface="楷体_GB2312" charset="-122"/>
              </a:rPr>
              <a:t>死</a:t>
            </a:r>
            <a:r>
              <a:rPr lang="en-US" altLang="zh-CN" sz="2200">
                <a:solidFill>
                  <a:schemeClr val="hlink"/>
                </a:solidFill>
                <a:latin typeface="楷体_GB2312" charset="-122"/>
                <a:ea typeface="楷体_GB2312" charset="-122"/>
              </a:rPr>
              <a:t>4</a:t>
            </a:r>
            <a:r>
              <a:rPr lang="zh-CN" altLang="en-US" sz="2200">
                <a:solidFill>
                  <a:schemeClr val="hlink"/>
                </a:solidFill>
                <a:latin typeface="楷体_GB2312" charset="-122"/>
                <a:ea typeface="楷体_GB2312" charset="-122"/>
              </a:rPr>
              <a:t>伤案</a:t>
            </a:r>
            <a:r>
              <a:rPr lang="zh-CN" altLang="en-US" sz="2200">
                <a:solidFill>
                  <a:schemeClr val="hlink"/>
                </a:solidFill>
                <a:ea typeface="楷体_GB2312" charset="-122"/>
              </a:rPr>
              <a:t>”</a:t>
            </a:r>
            <a:r>
              <a:rPr lang="zh-CN" altLang="en-US" sz="2200">
                <a:solidFill>
                  <a:schemeClr val="hlink"/>
                </a:solidFill>
                <a:latin typeface="楷体_GB2312" charset="-122"/>
                <a:ea typeface="楷体_GB2312" charset="-122"/>
              </a:rPr>
              <a:t>，近日依法以</a:t>
            </a:r>
            <a:r>
              <a:rPr lang="zh-CN" altLang="en-US" sz="2200">
                <a:solidFill>
                  <a:schemeClr val="hlink"/>
                </a:solidFill>
                <a:ea typeface="楷体_GB2312" charset="-122"/>
              </a:rPr>
              <a:t>“</a:t>
            </a:r>
            <a:r>
              <a:rPr lang="zh-CN" altLang="en-US" sz="2200">
                <a:solidFill>
                  <a:schemeClr val="hlink"/>
                </a:solidFill>
                <a:latin typeface="楷体_GB2312" charset="-122"/>
                <a:ea typeface="楷体_GB2312" charset="-122"/>
              </a:rPr>
              <a:t>以危险方式危害公共安全罪</a:t>
            </a:r>
            <a:r>
              <a:rPr lang="zh-CN" altLang="en-US" sz="2200">
                <a:solidFill>
                  <a:schemeClr val="hlink"/>
                </a:solidFill>
                <a:ea typeface="楷体_GB2312" charset="-122"/>
              </a:rPr>
              <a:t>”</a:t>
            </a:r>
            <a:r>
              <a:rPr lang="zh-CN" altLang="en-US" sz="2200">
                <a:solidFill>
                  <a:schemeClr val="hlink"/>
                </a:solidFill>
                <a:latin typeface="楷体_GB2312" charset="-122"/>
                <a:ea typeface="楷体_GB2312" charset="-122"/>
              </a:rPr>
              <a:t>判决张明宝无期徒刑。</a:t>
            </a:r>
          </a:p>
          <a:p>
            <a:r>
              <a:rPr lang="zh-CN" altLang="en-US" sz="2200">
                <a:solidFill>
                  <a:schemeClr val="hlink"/>
                </a:solidFill>
                <a:latin typeface="楷体_GB2312" charset="-122"/>
                <a:ea typeface="楷体_GB2312" charset="-122"/>
              </a:rPr>
              <a:t>③前不久，在加拿大召开的有</a:t>
            </a:r>
            <a:r>
              <a:rPr lang="en-US" altLang="zh-CN" sz="2200">
                <a:solidFill>
                  <a:schemeClr val="hlink"/>
                </a:solidFill>
                <a:latin typeface="楷体_GB2312" charset="-122"/>
                <a:ea typeface="楷体_GB2312" charset="-122"/>
              </a:rPr>
              <a:t>20</a:t>
            </a:r>
            <a:r>
              <a:rPr lang="zh-CN" altLang="en-US" sz="2200">
                <a:solidFill>
                  <a:schemeClr val="hlink"/>
                </a:solidFill>
                <a:latin typeface="楷体_GB2312" charset="-122"/>
                <a:ea typeface="楷体_GB2312" charset="-122"/>
              </a:rPr>
              <a:t>个国家、</a:t>
            </a:r>
            <a:r>
              <a:rPr lang="en-US" altLang="zh-CN" sz="2200">
                <a:solidFill>
                  <a:schemeClr val="hlink"/>
                </a:solidFill>
                <a:latin typeface="楷体_GB2312" charset="-122"/>
                <a:ea typeface="楷体_GB2312" charset="-122"/>
              </a:rPr>
              <a:t>400</a:t>
            </a:r>
            <a:r>
              <a:rPr lang="zh-CN" altLang="en-US" sz="2200">
                <a:solidFill>
                  <a:schemeClr val="hlink"/>
                </a:solidFill>
                <a:latin typeface="楷体_GB2312" charset="-122"/>
                <a:ea typeface="楷体_GB2312" charset="-122"/>
              </a:rPr>
              <a:t>多位科学家参加的第八届激光学术会议上，这两篇论文受到高度重视，给予了颇高评价。</a:t>
            </a:r>
          </a:p>
          <a:p>
            <a:r>
              <a:rPr lang="zh-CN" altLang="en-US" sz="2200">
                <a:solidFill>
                  <a:schemeClr val="hlink"/>
                </a:solidFill>
                <a:latin typeface="楷体_GB2312" charset="-122"/>
                <a:ea typeface="楷体_GB2312" charset="-122"/>
              </a:rPr>
              <a:t>④我国</a:t>
            </a:r>
            <a:r>
              <a:rPr lang="en-US" altLang="zh-CN" sz="2200">
                <a:solidFill>
                  <a:schemeClr val="hlink"/>
                </a:solidFill>
                <a:latin typeface="楷体_GB2312" charset="-122"/>
                <a:ea typeface="楷体_GB2312" charset="-122"/>
              </a:rPr>
              <a:t>11</a:t>
            </a:r>
            <a:r>
              <a:rPr lang="zh-CN" altLang="en-US" sz="2200">
                <a:solidFill>
                  <a:schemeClr val="hlink"/>
                </a:solidFill>
                <a:latin typeface="楷体_GB2312" charset="-122"/>
                <a:ea typeface="楷体_GB2312" charset="-122"/>
              </a:rPr>
              <a:t>日下午从酒泉卫星发射中心发射了一枚火箭，将一枚侦察卫星和另外两枚科学卫星送入预定轨道，可以在全球范围内提高军队进行监视的能力。</a:t>
            </a:r>
          </a:p>
          <a:p>
            <a:r>
              <a:rPr lang="zh-CN" altLang="en-US" sz="2200">
                <a:solidFill>
                  <a:schemeClr val="hlink"/>
                </a:solidFill>
                <a:latin typeface="楷体_GB2312" charset="-122"/>
                <a:ea typeface="楷体_GB2312" charset="-122"/>
              </a:rPr>
              <a:t>⑤王羽除了班里和学生会的工作外，还承担了校广播站</a:t>
            </a:r>
            <a:r>
              <a:rPr lang="zh-CN" altLang="en-US" sz="2200">
                <a:solidFill>
                  <a:schemeClr val="hlink"/>
                </a:solidFill>
                <a:ea typeface="楷体_GB2312" charset="-122"/>
              </a:rPr>
              <a:t>“</a:t>
            </a:r>
            <a:r>
              <a:rPr lang="zh-CN" altLang="en-US" sz="2200">
                <a:solidFill>
                  <a:schemeClr val="hlink"/>
                </a:solidFill>
                <a:latin typeface="楷体_GB2312" charset="-122"/>
                <a:ea typeface="楷体_GB2312" charset="-122"/>
              </a:rPr>
              <a:t>音乐不断</a:t>
            </a:r>
            <a:r>
              <a:rPr lang="zh-CN" altLang="en-US" sz="2200">
                <a:solidFill>
                  <a:schemeClr val="hlink"/>
                </a:solidFill>
                <a:ea typeface="楷体_GB2312" charset="-122"/>
              </a:rPr>
              <a:t>”“</a:t>
            </a:r>
            <a:r>
              <a:rPr lang="zh-CN" altLang="en-US" sz="2200">
                <a:solidFill>
                  <a:schemeClr val="hlink"/>
                </a:solidFill>
                <a:latin typeface="楷体_GB2312" charset="-122"/>
                <a:ea typeface="楷体_GB2312" charset="-122"/>
              </a:rPr>
              <a:t>英语角</a:t>
            </a:r>
            <a:r>
              <a:rPr lang="zh-CN" altLang="en-US" sz="2200">
                <a:solidFill>
                  <a:schemeClr val="hlink"/>
                </a:solidFill>
                <a:ea typeface="楷体_GB2312" charset="-122"/>
              </a:rPr>
              <a:t>”</a:t>
            </a:r>
            <a:r>
              <a:rPr lang="zh-CN" altLang="en-US" sz="2200">
                <a:solidFill>
                  <a:schemeClr val="hlink"/>
                </a:solidFill>
                <a:latin typeface="楷体_GB2312" charset="-122"/>
                <a:ea typeface="楷体_GB2312" charset="-122"/>
              </a:rPr>
              <a:t>栏目主持，居然没有影响学习成绩，真让人佩服。</a:t>
            </a:r>
          </a:p>
          <a:p>
            <a:r>
              <a:rPr lang="zh-CN" altLang="en-US" sz="2200">
                <a:solidFill>
                  <a:schemeClr val="hlink"/>
                </a:solidFill>
                <a:latin typeface="楷体_GB2312" charset="-122"/>
                <a:ea typeface="楷体_GB2312" charset="-122"/>
              </a:rPr>
              <a:t>⑥唐在西突厥地区先后建立安西都护府和北庭都护府，是唐朝在西域的最高统治机构。</a:t>
            </a:r>
          </a:p>
        </p:txBody>
      </p:sp>
      <p:sp>
        <p:nvSpPr>
          <p:cNvPr id="305156" name="Text Box 4"/>
          <p:cNvSpPr txBox="1">
            <a:spLocks noChangeArrowheads="1"/>
          </p:cNvSpPr>
          <p:nvPr/>
        </p:nvSpPr>
        <p:spPr bwMode="auto">
          <a:xfrm>
            <a:off x="331749" y="4454533"/>
            <a:ext cx="10874375" cy="1714500"/>
          </a:xfrm>
          <a:prstGeom prst="rect">
            <a:avLst/>
          </a:prstGeom>
          <a:noFill/>
          <a:ln w="12700">
            <a:solidFill>
              <a:srgbClr val="CC00FF"/>
            </a:solidFill>
            <a:miter lim="800000"/>
          </a:ln>
        </p:spPr>
        <p:txBody>
          <a:bodyPr>
            <a:spAutoFit/>
          </a:bodyPr>
          <a:lstStyle/>
          <a:p>
            <a:pPr>
              <a:lnSpc>
                <a:spcPct val="120000"/>
              </a:lnSpc>
            </a:pPr>
            <a:r>
              <a:rPr lang="zh-CN" altLang="en-US" sz="2200">
                <a:solidFill>
                  <a:schemeClr val="folHlink"/>
                </a:solidFill>
                <a:ea typeface="黑体" pitchFamily="2" charset="-122"/>
              </a:rPr>
              <a:t>答案：①⑥属滥用承前省略造成主语残缺。①在“向”前加“火灾”，⑥在“是”前加“它们”。②③④⑤均是暗换主语造成主语残缺。②在“近日”前加“法院”，③在“给予”前加“大会”，④在“可以”前加“侦察卫星”，⑤在“居然”前加“这些工作”。</a:t>
            </a:r>
            <a:r>
              <a:rPr lang="zh-CN" altLang="en-US" sz="2200" b="0">
                <a:ea typeface="宋体"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05155"/>
                                        </p:tgtEl>
                                        <p:attrNameLst>
                                          <p:attrName>style.visibility</p:attrName>
                                        </p:attrNameLst>
                                      </p:cBhvr>
                                      <p:to>
                                        <p:strVal val="visible"/>
                                      </p:to>
                                    </p:set>
                                    <p:animEffect transition="in" filter="diamond(in)">
                                      <p:cBhvr>
                                        <p:cTn id="7" dur="2000"/>
                                        <p:tgtEl>
                                          <p:spTgt spid="30515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305156"/>
                                        </p:tgtEl>
                                        <p:attrNameLst>
                                          <p:attrName>style.visibility</p:attrName>
                                        </p:attrNameLst>
                                      </p:cBhvr>
                                      <p:to>
                                        <p:strVal val="visible"/>
                                      </p:to>
                                    </p:set>
                                    <p:animEffect transition="in" filter="diamond(in)">
                                      <p:cBhvr>
                                        <p:cTn id="13" dur="2000"/>
                                        <p:tgtEl>
                                          <p:spTgt spid="305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155" grpId="0"/>
      <p:bldP spid="30515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7" name="Rectangle 7"/>
          <p:cNvSpPr>
            <a:spLocks noChangeArrowheads="1"/>
          </p:cNvSpPr>
          <p:nvPr/>
        </p:nvSpPr>
        <p:spPr bwMode="auto">
          <a:xfrm>
            <a:off x="7904177" y="0"/>
            <a:ext cx="1500198" cy="595313"/>
          </a:xfrm>
          <a:prstGeom prst="rect">
            <a:avLst/>
          </a:prstGeom>
          <a:solidFill>
            <a:srgbClr val="FF9900"/>
          </a:solidFill>
          <a:ln w="9525">
            <a:noFill/>
            <a:miter lim="800000"/>
          </a:ln>
        </p:spPr>
        <p:txBody>
          <a:bodyPr/>
          <a:lstStyle/>
          <a:p>
            <a:endParaRPr lang="zh-CN" altLang="en-US" b="0"/>
          </a:p>
        </p:txBody>
      </p:sp>
      <p:sp>
        <p:nvSpPr>
          <p:cNvPr id="12298" name="Rectangle 18"/>
          <p:cNvSpPr>
            <a:spLocks noChangeArrowheads="1"/>
          </p:cNvSpPr>
          <p:nvPr/>
        </p:nvSpPr>
        <p:spPr bwMode="auto">
          <a:xfrm>
            <a:off x="7999413" y="114300"/>
            <a:ext cx="1333524" cy="368935"/>
          </a:xfrm>
          <a:prstGeom prst="rect">
            <a:avLst/>
          </a:prstGeom>
          <a:noFill/>
          <a:ln w="9525">
            <a:noFill/>
            <a:miter lim="800000"/>
          </a:ln>
        </p:spPr>
        <p:txBody>
          <a:bodyPr wrap="square" lIns="0" tIns="0" rIns="0" bIns="0">
            <a:spAutoFit/>
          </a:bodyPr>
          <a:lstStyle/>
          <a:p>
            <a:pPr algn="ctr"/>
            <a:r>
              <a:rPr lang="zh-CN" altLang="en-US" sz="2400" b="0" smtClean="0">
                <a:solidFill>
                  <a:schemeClr val="bg1"/>
                </a:solidFill>
                <a:latin typeface="微软雅黑" pitchFamily="34" charset="-122"/>
                <a:ea typeface="微软雅黑" pitchFamily="34" charset="-122"/>
                <a:cs typeface="方正兰亭黑简体" pitchFamily="2" charset="-122"/>
              </a:rPr>
              <a:t>结构混乱</a:t>
            </a:r>
            <a:endParaRPr lang="zh-CN" altLang="en-US" sz="2400" b="0">
              <a:solidFill>
                <a:schemeClr val="bg1"/>
              </a:solidFill>
              <a:latin typeface="微软雅黑" pitchFamily="34" charset="-122"/>
              <a:ea typeface="微软雅黑" pitchFamily="34" charset="-122"/>
              <a:cs typeface="方正兰亭黑简体" pitchFamily="2" charset="-122"/>
            </a:endParaRPr>
          </a:p>
        </p:txBody>
      </p:sp>
      <p:sp>
        <p:nvSpPr>
          <p:cNvPr id="12" name="Text Box 5"/>
          <p:cNvSpPr txBox="1">
            <a:spLocks noChangeArrowheads="1"/>
          </p:cNvSpPr>
          <p:nvPr/>
        </p:nvSpPr>
        <p:spPr bwMode="auto">
          <a:xfrm>
            <a:off x="3475021" y="811195"/>
            <a:ext cx="5329238" cy="460375"/>
          </a:xfrm>
          <a:prstGeom prst="rect">
            <a:avLst/>
          </a:prstGeom>
          <a:solidFill>
            <a:schemeClr val="accent1"/>
          </a:solidFill>
          <a:ln w="9525">
            <a:noFill/>
            <a:miter lim="800000"/>
          </a:ln>
          <a:effectLst/>
        </p:spPr>
        <p:txBody>
          <a:bodyPr>
            <a:spAutoFit/>
          </a:bodyPr>
          <a:lstStyle/>
          <a:p>
            <a:r>
              <a:rPr lang="zh-CN" altLang="en-US" sz="2400">
                <a:solidFill>
                  <a:schemeClr val="bg1"/>
                </a:solidFill>
              </a:rPr>
              <a:t>考点四　结构混乱的常见易考类型</a:t>
            </a:r>
            <a:r>
              <a:rPr lang="zh-CN" altLang="en-US"/>
              <a:t> </a:t>
            </a:r>
          </a:p>
        </p:txBody>
      </p:sp>
      <p:grpSp>
        <p:nvGrpSpPr>
          <p:cNvPr id="2" name="组合 303157"/>
          <p:cNvGrpSpPr>
            <a:grpSpLocks noChangeAspect="1"/>
          </p:cNvGrpSpPr>
          <p:nvPr/>
        </p:nvGrpSpPr>
        <p:grpSpPr>
          <a:xfrm>
            <a:off x="899795" y="1969770"/>
            <a:ext cx="9721850" cy="4008438"/>
            <a:chOff x="1905" y="1132"/>
            <a:chExt cx="2880" cy="1584"/>
          </a:xfrm>
        </p:grpSpPr>
        <p:sp>
          <p:nvSpPr>
            <p:cNvPr id="303159" name="矩形 303158"/>
            <p:cNvSpPr>
              <a:spLocks noChangeAspect="1" noTextEdit="1"/>
            </p:cNvSpPr>
            <p:nvPr/>
          </p:nvSpPr>
          <p:spPr>
            <a:xfrm>
              <a:off x="1905" y="1132"/>
              <a:ext cx="2880" cy="1584"/>
            </a:xfrm>
            <a:prstGeom prst="rect">
              <a:avLst/>
            </a:prstGeom>
            <a:noFill/>
            <a:ln w="9525">
              <a:noFill/>
            </a:ln>
          </p:spPr>
          <p:txBody>
            <a:bodyPr/>
            <a:lstStyle/>
            <a:p>
              <a:endParaRPr lang="zh-CN" altLang="en-US"/>
            </a:p>
          </p:txBody>
        </p:sp>
        <p:cxnSp>
          <p:nvCxnSpPr>
            <p:cNvPr id="303178" name="_s303178"/>
            <p:cNvCxnSpPr>
              <a:stCxn id="303177" idx="0"/>
              <a:endCxn id="303171" idx="2"/>
            </p:cNvCxnSpPr>
            <p:nvPr/>
          </p:nvCxnSpPr>
          <p:spPr>
            <a:xfrm rot="-16200000" flipH="1">
              <a:off x="3021" y="2104"/>
              <a:ext cx="144" cy="504"/>
            </a:xfrm>
            <a:prstGeom prst="bentConnector3">
              <a:avLst>
                <a:gd name="adj1" fmla="val 31306"/>
              </a:avLst>
            </a:prstGeom>
            <a:ln w="28575" cap="flat" cmpd="sng">
              <a:solidFill>
                <a:schemeClr val="tx1"/>
              </a:solidFill>
              <a:prstDash val="solid"/>
              <a:miter/>
              <a:headEnd type="none" w="med" len="med"/>
              <a:tailEnd type="none" w="med" len="med"/>
            </a:ln>
          </p:spPr>
        </p:cxnSp>
        <p:cxnSp>
          <p:nvCxnSpPr>
            <p:cNvPr id="303176" name="_s303176"/>
            <p:cNvCxnSpPr>
              <a:stCxn id="303175" idx="0"/>
              <a:endCxn id="303171" idx="2"/>
            </p:cNvCxnSpPr>
            <p:nvPr/>
          </p:nvCxnSpPr>
          <p:spPr>
            <a:xfrm rot="16200000">
              <a:off x="2517" y="2104"/>
              <a:ext cx="144" cy="504"/>
            </a:xfrm>
            <a:prstGeom prst="bentConnector3">
              <a:avLst>
                <a:gd name="adj1" fmla="val 31306"/>
              </a:avLst>
            </a:prstGeom>
            <a:ln w="28575" cap="flat" cmpd="sng">
              <a:solidFill>
                <a:schemeClr val="tx1"/>
              </a:solidFill>
              <a:prstDash val="solid"/>
              <a:miter/>
              <a:headEnd type="none" w="med" len="med"/>
              <a:tailEnd type="none" w="med" len="med"/>
            </a:ln>
          </p:spPr>
        </p:cxnSp>
        <p:cxnSp>
          <p:nvCxnSpPr>
            <p:cNvPr id="303174" name="_s303174"/>
            <p:cNvCxnSpPr>
              <a:stCxn id="303173" idx="0"/>
              <a:endCxn id="303163" idx="2"/>
            </p:cNvCxnSpPr>
            <p:nvPr/>
          </p:nvCxnSpPr>
          <p:spPr>
            <a:xfrm rot="-16200000" flipH="1">
              <a:off x="3525" y="1672"/>
              <a:ext cx="144" cy="504"/>
            </a:xfrm>
            <a:prstGeom prst="bentConnector3">
              <a:avLst>
                <a:gd name="adj1" fmla="val 31440"/>
              </a:avLst>
            </a:prstGeom>
            <a:ln w="28575" cap="flat" cmpd="sng">
              <a:solidFill>
                <a:schemeClr val="tx1"/>
              </a:solidFill>
              <a:prstDash val="solid"/>
              <a:miter/>
              <a:headEnd type="none" w="med" len="med"/>
              <a:tailEnd type="none" w="med" len="med"/>
            </a:ln>
          </p:spPr>
        </p:cxnSp>
        <p:cxnSp>
          <p:nvCxnSpPr>
            <p:cNvPr id="303172" name="_s303172"/>
            <p:cNvCxnSpPr>
              <a:stCxn id="303171" idx="0"/>
              <a:endCxn id="303163" idx="2"/>
            </p:cNvCxnSpPr>
            <p:nvPr/>
          </p:nvCxnSpPr>
          <p:spPr>
            <a:xfrm rot="16200000">
              <a:off x="3021" y="1672"/>
              <a:ext cx="144" cy="504"/>
            </a:xfrm>
            <a:prstGeom prst="bentConnector3">
              <a:avLst>
                <a:gd name="adj1" fmla="val 31440"/>
              </a:avLst>
            </a:prstGeom>
            <a:ln w="28575" cap="flat" cmpd="sng">
              <a:solidFill>
                <a:schemeClr val="tx1"/>
              </a:solidFill>
              <a:prstDash val="solid"/>
              <a:miter/>
              <a:headEnd type="none" w="med" len="med"/>
              <a:tailEnd type="none" w="med" len="med"/>
            </a:ln>
          </p:spPr>
        </p:cxnSp>
        <p:cxnSp>
          <p:nvCxnSpPr>
            <p:cNvPr id="303160" name="_s303160"/>
            <p:cNvCxnSpPr>
              <a:stCxn id="303164" idx="0"/>
              <a:endCxn id="303162" idx="2"/>
            </p:cNvCxnSpPr>
            <p:nvPr/>
          </p:nvCxnSpPr>
          <p:spPr>
            <a:xfrm rot="-16200000" flipH="1">
              <a:off x="4029" y="1240"/>
              <a:ext cx="144" cy="504"/>
            </a:xfrm>
            <a:prstGeom prst="bentConnector3">
              <a:avLst>
                <a:gd name="adj1" fmla="val 31306"/>
              </a:avLst>
            </a:prstGeom>
            <a:ln w="28575" cap="flat" cmpd="sng">
              <a:solidFill>
                <a:schemeClr val="tx1"/>
              </a:solidFill>
              <a:prstDash val="solid"/>
              <a:miter/>
              <a:headEnd type="none" w="med" len="med"/>
              <a:tailEnd type="none" w="med" len="med"/>
            </a:ln>
          </p:spPr>
        </p:cxnSp>
        <p:cxnSp>
          <p:nvCxnSpPr>
            <p:cNvPr id="303161" name="_s303161"/>
            <p:cNvCxnSpPr>
              <a:stCxn id="303163" idx="0"/>
              <a:endCxn id="303162" idx="2"/>
            </p:cNvCxnSpPr>
            <p:nvPr/>
          </p:nvCxnSpPr>
          <p:spPr>
            <a:xfrm rot="16200000">
              <a:off x="3525" y="1240"/>
              <a:ext cx="144" cy="504"/>
            </a:xfrm>
            <a:prstGeom prst="bentConnector3">
              <a:avLst>
                <a:gd name="adj1" fmla="val 31306"/>
              </a:avLst>
            </a:prstGeom>
            <a:ln w="28575" cap="flat" cmpd="sng">
              <a:solidFill>
                <a:schemeClr val="tx1"/>
              </a:solidFill>
              <a:prstDash val="solid"/>
              <a:miter/>
              <a:headEnd type="none" w="med" len="med"/>
              <a:tailEnd type="none" w="med" len="med"/>
            </a:ln>
          </p:spPr>
        </p:cxnSp>
        <p:sp>
          <p:nvSpPr>
            <p:cNvPr id="303162" name="_s303162"/>
            <p:cNvSpPr/>
            <p:nvPr/>
          </p:nvSpPr>
          <p:spPr>
            <a:xfrm>
              <a:off x="3417" y="1132"/>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2400">
                  <a:latin typeface="Arial" pitchFamily="34" charset="0"/>
                  <a:ea typeface="宋体" pitchFamily="2" charset="-122"/>
                </a:rPr>
                <a:t>结构混乱</a:t>
              </a:r>
              <a:r>
                <a:rPr lang="zh-CN" altLang="en-US" sz="1900">
                  <a:latin typeface="Arial" pitchFamily="34" charset="0"/>
                  <a:ea typeface="宋体" pitchFamily="2" charset="-122"/>
                </a:rPr>
                <a:t> </a:t>
              </a:r>
            </a:p>
          </p:txBody>
        </p:sp>
        <p:sp>
          <p:nvSpPr>
            <p:cNvPr id="303163" name="_s303163"/>
            <p:cNvSpPr/>
            <p:nvPr/>
          </p:nvSpPr>
          <p:spPr>
            <a:xfrm>
              <a:off x="2913" y="1564"/>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2400">
                  <a:latin typeface="Arial" pitchFamily="34" charset="0"/>
                  <a:ea typeface="宋体" pitchFamily="2" charset="-122"/>
                </a:rPr>
                <a:t>中途易辙</a:t>
              </a:r>
              <a:r>
                <a:rPr lang="zh-CN" altLang="en-US" sz="1900">
                  <a:latin typeface="Arial" pitchFamily="34" charset="0"/>
                  <a:ea typeface="宋体" pitchFamily="2" charset="-122"/>
                </a:rPr>
                <a:t> </a:t>
              </a:r>
            </a:p>
          </p:txBody>
        </p:sp>
        <p:sp>
          <p:nvSpPr>
            <p:cNvPr id="303164" name="_s303164"/>
            <p:cNvSpPr/>
            <p:nvPr/>
          </p:nvSpPr>
          <p:spPr>
            <a:xfrm>
              <a:off x="3921" y="1564"/>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2400">
                  <a:latin typeface="Arial" pitchFamily="34" charset="0"/>
                  <a:ea typeface="宋体" pitchFamily="2" charset="-122"/>
                </a:rPr>
                <a:t>句式杂糅 </a:t>
              </a:r>
            </a:p>
          </p:txBody>
        </p:sp>
        <p:sp>
          <p:nvSpPr>
            <p:cNvPr id="303171" name="_s303171"/>
            <p:cNvSpPr/>
            <p:nvPr/>
          </p:nvSpPr>
          <p:spPr>
            <a:xfrm>
              <a:off x="2409" y="1996"/>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2400">
                  <a:latin typeface="Arial" pitchFamily="34" charset="0"/>
                  <a:ea typeface="宋体" pitchFamily="2" charset="-122"/>
                </a:rPr>
                <a:t>暗换主语</a:t>
              </a:r>
              <a:r>
                <a:rPr lang="zh-CN" altLang="en-US" sz="1900">
                  <a:latin typeface="Arial" pitchFamily="34" charset="0"/>
                  <a:ea typeface="宋体" pitchFamily="2" charset="-122"/>
                </a:rPr>
                <a:t> </a:t>
              </a:r>
            </a:p>
          </p:txBody>
        </p:sp>
        <p:sp>
          <p:nvSpPr>
            <p:cNvPr id="303173" name="_s303173"/>
            <p:cNvSpPr/>
            <p:nvPr/>
          </p:nvSpPr>
          <p:spPr>
            <a:xfrm>
              <a:off x="3417" y="1996"/>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2400">
                  <a:latin typeface="Arial" pitchFamily="34" charset="0"/>
                  <a:ea typeface="宋体" pitchFamily="2" charset="-122"/>
                </a:rPr>
                <a:t>转换话题 </a:t>
              </a:r>
            </a:p>
          </p:txBody>
        </p:sp>
        <p:sp>
          <p:nvSpPr>
            <p:cNvPr id="303175" name="_s303175"/>
            <p:cNvSpPr/>
            <p:nvPr/>
          </p:nvSpPr>
          <p:spPr>
            <a:xfrm>
              <a:off x="1905" y="2428"/>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2400">
                  <a:latin typeface="Arial" pitchFamily="34" charset="0"/>
                  <a:ea typeface="宋体" pitchFamily="2" charset="-122"/>
                </a:rPr>
                <a:t>藕断丝连 </a:t>
              </a:r>
            </a:p>
          </p:txBody>
        </p:sp>
        <p:sp>
          <p:nvSpPr>
            <p:cNvPr id="303177" name="_s303177"/>
            <p:cNvSpPr/>
            <p:nvPr/>
          </p:nvSpPr>
          <p:spPr>
            <a:xfrm>
              <a:off x="2913" y="2428"/>
              <a:ext cx="864" cy="288"/>
            </a:xfrm>
            <a:prstGeom prst="roundRect">
              <a:avLst>
                <a:gd name="adj" fmla="val 16667"/>
              </a:avLst>
            </a:prstGeom>
            <a:solidFill>
              <a:schemeClr val="accent1"/>
            </a:solidFill>
            <a:ln w="9525" cap="flat" cmpd="sng">
              <a:solidFill>
                <a:schemeClr val="tx1"/>
              </a:solidFill>
              <a:prstDash val="solid"/>
              <a:headEnd type="none" w="med" len="med"/>
              <a:tailEnd type="none" w="med" len="med"/>
            </a:ln>
          </p:spPr>
          <p:txBody>
            <a:bodyPr wrap="none" lIns="0" tIns="0" rIns="0" bIns="0" anchor="ctr"/>
            <a:lstStyle/>
            <a:p>
              <a:pPr algn="ctr"/>
              <a:r>
                <a:rPr lang="zh-CN" altLang="en-US" sz="2400">
                  <a:latin typeface="Arial" pitchFamily="34" charset="0"/>
                  <a:ea typeface="宋体" pitchFamily="2" charset="-122"/>
                </a:rPr>
                <a:t>反客为主 </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Text Box 2"/>
          <p:cNvSpPr txBox="1">
            <a:spLocks noChangeArrowheads="1"/>
          </p:cNvSpPr>
          <p:nvPr/>
        </p:nvSpPr>
        <p:spPr bwMode="auto">
          <a:xfrm>
            <a:off x="215900" y="1439863"/>
            <a:ext cx="10888663" cy="829945"/>
          </a:xfrm>
          <a:prstGeom prst="rect">
            <a:avLst/>
          </a:prstGeom>
          <a:noFill/>
          <a:ln w="9525">
            <a:solidFill>
              <a:srgbClr val="00CC00"/>
            </a:solidFill>
            <a:miter lim="800000"/>
          </a:ln>
          <a:effectLst/>
        </p:spPr>
        <p:txBody>
          <a:bodyPr>
            <a:spAutoFit/>
          </a:bodyPr>
          <a:lstStyle/>
          <a:p>
            <a:r>
              <a:rPr lang="en-US" altLang="zh-CN" sz="2400">
                <a:solidFill>
                  <a:srgbClr val="000066"/>
                </a:solidFill>
                <a:latin typeface="宋体" pitchFamily="2" charset="-122"/>
              </a:rPr>
              <a:t>1. </a:t>
            </a:r>
            <a:r>
              <a:rPr lang="zh-CN" altLang="en-US" sz="2400">
                <a:solidFill>
                  <a:srgbClr val="000066"/>
                </a:solidFill>
                <a:latin typeface="宋体" pitchFamily="2" charset="-122"/>
              </a:rPr>
              <a:t>本书首次将各民族文学广泛载入中国文学通史，但就其章节设置、阐释深度等方面依然有很大的改进空间。</a:t>
            </a:r>
            <a:endParaRPr lang="en-US" altLang="zh-CN" sz="2400">
              <a:solidFill>
                <a:srgbClr val="000066"/>
              </a:solidFill>
              <a:latin typeface="宋体" pitchFamily="2" charset="-122"/>
            </a:endParaRPr>
          </a:p>
        </p:txBody>
      </p:sp>
      <p:sp>
        <p:nvSpPr>
          <p:cNvPr id="269315" name="Text Box 3"/>
          <p:cNvSpPr txBox="1">
            <a:spLocks noChangeArrowheads="1"/>
          </p:cNvSpPr>
          <p:nvPr/>
        </p:nvSpPr>
        <p:spPr bwMode="auto">
          <a:xfrm>
            <a:off x="2016125" y="3040063"/>
            <a:ext cx="309880" cy="368300"/>
          </a:xfrm>
          <a:prstGeom prst="rect">
            <a:avLst/>
          </a:prstGeom>
          <a:noFill/>
          <a:ln w="9525">
            <a:noFill/>
            <a:miter lim="800000"/>
          </a:ln>
          <a:effectLst/>
        </p:spPr>
        <p:txBody>
          <a:bodyPr wrap="none">
            <a:spAutoFit/>
          </a:bodyPr>
          <a:lstStyle/>
          <a:p>
            <a:endParaRPr lang="zh-CN" altLang="en-US" b="0"/>
          </a:p>
        </p:txBody>
      </p:sp>
      <p:sp>
        <p:nvSpPr>
          <p:cNvPr id="269316" name="Text Box 4"/>
          <p:cNvSpPr txBox="1">
            <a:spLocks noChangeArrowheads="1"/>
          </p:cNvSpPr>
          <p:nvPr/>
        </p:nvSpPr>
        <p:spPr bwMode="auto">
          <a:xfrm flipH="1">
            <a:off x="7485063" y="1471613"/>
            <a:ext cx="636587" cy="521970"/>
          </a:xfrm>
          <a:prstGeom prst="rect">
            <a:avLst/>
          </a:prstGeom>
          <a:noFill/>
          <a:ln w="9525">
            <a:noFill/>
            <a:miter lim="800000"/>
          </a:ln>
          <a:effectLst/>
        </p:spPr>
        <p:txBody>
          <a:bodyPr>
            <a:spAutoFit/>
          </a:bodyPr>
          <a:lstStyle/>
          <a:p>
            <a:pPr>
              <a:spcBef>
                <a:spcPct val="50000"/>
              </a:spcBef>
            </a:pPr>
            <a:endParaRPr lang="zh-CN" altLang="en-US" sz="2800" b="0">
              <a:solidFill>
                <a:srgbClr val="FF0000"/>
              </a:solidFill>
            </a:endParaRPr>
          </a:p>
        </p:txBody>
      </p:sp>
      <p:sp>
        <p:nvSpPr>
          <p:cNvPr id="269317" name="Text Box 5"/>
          <p:cNvSpPr txBox="1">
            <a:spLocks noChangeArrowheads="1"/>
          </p:cNvSpPr>
          <p:nvPr/>
        </p:nvSpPr>
        <p:spPr bwMode="auto">
          <a:xfrm>
            <a:off x="215900" y="2447925"/>
            <a:ext cx="10888663" cy="1198880"/>
          </a:xfrm>
          <a:prstGeom prst="rect">
            <a:avLst/>
          </a:prstGeom>
          <a:noFill/>
          <a:ln w="9525">
            <a:solidFill>
              <a:srgbClr val="66FFFF"/>
            </a:solidFill>
            <a:miter lim="800000"/>
          </a:ln>
          <a:effectLst/>
        </p:spPr>
        <p:txBody>
          <a:bodyPr>
            <a:spAutoFit/>
          </a:bodyPr>
          <a:lstStyle/>
          <a:p>
            <a:pPr>
              <a:spcBef>
                <a:spcPct val="50000"/>
              </a:spcBef>
            </a:pPr>
            <a:r>
              <a:rPr lang="zh-CN" altLang="en-US" sz="2400">
                <a:solidFill>
                  <a:schemeClr val="folHlink"/>
                </a:solidFill>
                <a:latin typeface="楷体_GB2312" charset="-122"/>
                <a:ea typeface="楷体_GB2312" charset="-122"/>
              </a:rPr>
              <a:t>答案：此处属句式杂糅。</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但就其</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方面</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句式杂糅，</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就</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而言</a:t>
            </a:r>
            <a:r>
              <a:rPr lang="en-US" altLang="zh-CN" sz="2400">
                <a:solidFill>
                  <a:schemeClr val="folHlink"/>
                </a:solidFill>
                <a:latin typeface="楷体_GB2312" charset="-122"/>
                <a:ea typeface="楷体_GB2312" charset="-122"/>
              </a:rPr>
              <a:t>(</a:t>
            </a:r>
            <a:r>
              <a:rPr lang="zh-CN" altLang="en-US" sz="2400">
                <a:solidFill>
                  <a:schemeClr val="folHlink"/>
                </a:solidFill>
                <a:latin typeface="楷体_GB2312" charset="-122"/>
                <a:ea typeface="楷体_GB2312" charset="-122"/>
              </a:rPr>
              <a:t>来说</a:t>
            </a:r>
            <a:r>
              <a:rPr lang="en-US" altLang="zh-CN" sz="2400">
                <a:solidFill>
                  <a:schemeClr val="folHlink"/>
                </a:solidFill>
                <a:latin typeface="楷体_GB2312" charset="-122"/>
                <a:ea typeface="楷体_GB2312" charset="-122"/>
              </a:rPr>
              <a:t>)</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与</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在</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方面</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两种结构杂糅在一起，可将</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就</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改为</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在</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，或在</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等方面</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后加</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而言</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 。</a:t>
            </a:r>
          </a:p>
        </p:txBody>
      </p:sp>
      <p:sp>
        <p:nvSpPr>
          <p:cNvPr id="269318" name="Text Box 6"/>
          <p:cNvSpPr txBox="1">
            <a:spLocks noChangeArrowheads="1"/>
          </p:cNvSpPr>
          <p:nvPr/>
        </p:nvSpPr>
        <p:spPr bwMode="auto">
          <a:xfrm>
            <a:off x="215900" y="3816350"/>
            <a:ext cx="10888663" cy="829945"/>
          </a:xfrm>
          <a:prstGeom prst="rect">
            <a:avLst/>
          </a:prstGeom>
          <a:noFill/>
          <a:ln w="9525">
            <a:solidFill>
              <a:srgbClr val="00CC00"/>
            </a:solidFill>
            <a:miter lim="800000"/>
          </a:ln>
          <a:effectLst/>
        </p:spPr>
        <p:txBody>
          <a:bodyPr>
            <a:spAutoFit/>
          </a:bodyPr>
          <a:lstStyle/>
          <a:p>
            <a:r>
              <a:rPr lang="en-US" altLang="zh-CN" sz="2400">
                <a:solidFill>
                  <a:srgbClr val="000066"/>
                </a:solidFill>
                <a:latin typeface="宋体" pitchFamily="2" charset="-122"/>
              </a:rPr>
              <a:t>2.</a:t>
            </a:r>
            <a:r>
              <a:rPr lang="zh-CN" altLang="en-US" sz="2400">
                <a:solidFill>
                  <a:srgbClr val="000066"/>
                </a:solidFill>
                <a:latin typeface="宋体" pitchFamily="2" charset="-122"/>
              </a:rPr>
              <a:t>中方搜寻</a:t>
            </a:r>
            <a:r>
              <a:rPr lang="en-US" altLang="zh-CN" sz="2400">
                <a:solidFill>
                  <a:srgbClr val="000066"/>
                </a:solidFill>
                <a:latin typeface="宋体" pitchFamily="2" charset="-122"/>
              </a:rPr>
              <a:t>MH370</a:t>
            </a:r>
            <a:r>
              <a:rPr lang="zh-CN" altLang="en-US" sz="2400">
                <a:solidFill>
                  <a:srgbClr val="000066"/>
                </a:solidFill>
                <a:latin typeface="宋体" pitchFamily="2" charset="-122"/>
              </a:rPr>
              <a:t>失联客机的编队包括“海巡</a:t>
            </a:r>
            <a:r>
              <a:rPr lang="en-US" altLang="zh-CN" sz="2400">
                <a:solidFill>
                  <a:srgbClr val="000066"/>
                </a:solidFill>
                <a:latin typeface="宋体" pitchFamily="2" charset="-122"/>
              </a:rPr>
              <a:t>01”</a:t>
            </a:r>
            <a:r>
              <a:rPr lang="zh-CN" altLang="en-US" sz="2400">
                <a:solidFill>
                  <a:srgbClr val="000066"/>
                </a:solidFill>
                <a:latin typeface="宋体" pitchFamily="2" charset="-122"/>
              </a:rPr>
              <a:t>轮与“井冈山”舰在内的多艘舰艇组成，但到目前为止，尚未发现失联客机的确切信息。</a:t>
            </a:r>
            <a:endParaRPr lang="en-US" altLang="zh-CN" sz="2400">
              <a:solidFill>
                <a:srgbClr val="000066"/>
              </a:solidFill>
              <a:latin typeface="宋体" pitchFamily="2" charset="-122"/>
            </a:endParaRPr>
          </a:p>
        </p:txBody>
      </p:sp>
      <p:sp>
        <p:nvSpPr>
          <p:cNvPr id="269319" name="Text Box 7"/>
          <p:cNvSpPr txBox="1">
            <a:spLocks noChangeArrowheads="1"/>
          </p:cNvSpPr>
          <p:nvPr/>
        </p:nvSpPr>
        <p:spPr bwMode="auto">
          <a:xfrm>
            <a:off x="225425" y="4805363"/>
            <a:ext cx="10798175" cy="829945"/>
          </a:xfrm>
          <a:prstGeom prst="rect">
            <a:avLst/>
          </a:prstGeom>
          <a:noFill/>
          <a:ln w="9525">
            <a:solidFill>
              <a:srgbClr val="66FFFF"/>
            </a:solidFill>
            <a:miter lim="800000"/>
          </a:ln>
          <a:effectLst/>
        </p:spPr>
        <p:txBody>
          <a:bodyPr>
            <a:spAutoFit/>
          </a:bodyPr>
          <a:lstStyle/>
          <a:p>
            <a:pPr>
              <a:spcBef>
                <a:spcPct val="50000"/>
              </a:spcBef>
            </a:pPr>
            <a:r>
              <a:rPr lang="zh-CN" altLang="en-US" sz="2400">
                <a:solidFill>
                  <a:schemeClr val="folHlink"/>
                </a:solidFill>
                <a:latin typeface="楷体_GB2312" charset="-122"/>
                <a:ea typeface="楷体_GB2312" charset="-122"/>
              </a:rPr>
              <a:t>答案：此处属句式杂糅。此句中</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包括</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海巡</a:t>
            </a:r>
            <a:r>
              <a:rPr lang="en-US" altLang="zh-CN" sz="2400">
                <a:solidFill>
                  <a:schemeClr val="folHlink"/>
                </a:solidFill>
                <a:latin typeface="楷体_GB2312" charset="-122"/>
                <a:ea typeface="楷体_GB2312" charset="-122"/>
              </a:rPr>
              <a:t>01</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轮与</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井冈山</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舰在内的多艘舰艇组成</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包括</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与</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由</a:t>
            </a:r>
            <a:r>
              <a:rPr lang="en-US" altLang="zh-CN"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组成</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两种结构杂糅在一起 。 </a:t>
            </a:r>
          </a:p>
        </p:txBody>
      </p:sp>
      <p:sp>
        <p:nvSpPr>
          <p:cNvPr id="269322" name="Rectangle 10"/>
          <p:cNvSpPr>
            <a:spLocks noGrp="1"/>
          </p:cNvSpPr>
          <p:nvPr>
            <p:ph type="title" idx="4294967295"/>
          </p:nvPr>
        </p:nvSpPr>
        <p:spPr>
          <a:xfrm>
            <a:off x="4583113" y="596900"/>
            <a:ext cx="6938962" cy="833438"/>
          </a:xfrm>
          <a:prstGeom prst="rect">
            <a:avLst/>
          </a:prstGeom>
          <a:noFill/>
          <a:ln w="57150" cmpd="thinThick">
            <a:noFill/>
          </a:ln>
        </p:spPr>
        <p:txBody>
          <a:bodyPr/>
          <a:lstStyle/>
          <a:p>
            <a:r>
              <a:rPr lang="zh-CN" altLang="en-US" sz="2800" smtClean="0">
                <a:solidFill>
                  <a:schemeClr val="hlink"/>
                </a:solidFill>
                <a:latin typeface="黑体" pitchFamily="2" charset="-122"/>
                <a:ea typeface="黑体" pitchFamily="2" charset="-122"/>
              </a:rPr>
              <a:t>类型一　句式杂糅</a:t>
            </a:r>
            <a:r>
              <a:rPr lang="zh-CN" altLang="en-US" smtClean="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4" nodeType="clickEffect">
                                  <p:stCondLst>
                                    <p:cond delay="0"/>
                                  </p:stCondLst>
                                  <p:childTnLst>
                                    <p:set>
                                      <p:cBhvr>
                                        <p:cTn id="6" dur="1" fill="hold">
                                          <p:stCondLst>
                                            <p:cond delay="0"/>
                                          </p:stCondLst>
                                        </p:cTn>
                                        <p:tgtEl>
                                          <p:spTgt spid="269322"/>
                                        </p:tgtEl>
                                        <p:attrNameLst>
                                          <p:attrName>style.visibility</p:attrName>
                                        </p:attrNameLst>
                                      </p:cBhvr>
                                      <p:to>
                                        <p:strVal val="visible"/>
                                      </p:to>
                                    </p:set>
                                    <p:anim calcmode="lin" valueType="num">
                                      <p:cBhvr additive="base">
                                        <p:cTn id="7" dur="500" fill="hold"/>
                                        <p:tgtEl>
                                          <p:spTgt spid="269322"/>
                                        </p:tgtEl>
                                        <p:attrNameLst>
                                          <p:attrName>ppt_x</p:attrName>
                                        </p:attrNameLst>
                                      </p:cBhvr>
                                      <p:tavLst>
                                        <p:tav tm="0">
                                          <p:val>
                                            <p:strVal val="#ppt_x"/>
                                          </p:val>
                                        </p:tav>
                                        <p:tav tm="100000">
                                          <p:val>
                                            <p:strVal val="#ppt_x"/>
                                          </p:val>
                                        </p:tav>
                                      </p:tavLst>
                                    </p:anim>
                                    <p:anim calcmode="lin" valueType="num">
                                      <p:cBhvr additive="base">
                                        <p:cTn id="8" dur="500" fill="hold"/>
                                        <p:tgtEl>
                                          <p:spTgt spid="2693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69314"/>
                                        </p:tgtEl>
                                        <p:attrNameLst>
                                          <p:attrName>style.visibility</p:attrName>
                                        </p:attrNameLst>
                                      </p:cBhvr>
                                      <p:to>
                                        <p:strVal val="visible"/>
                                      </p:to>
                                    </p:set>
                                    <p:animEffect transition="in" filter="blinds(horizontal)">
                                      <p:cBhvr>
                                        <p:cTn id="14" dur="500"/>
                                        <p:tgtEl>
                                          <p:spTgt spid="269314"/>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1" nodeType="clickEffect">
                                  <p:stCondLst>
                                    <p:cond delay="0"/>
                                  </p:stCondLst>
                                  <p:childTnLst>
                                    <p:set>
                                      <p:cBhvr>
                                        <p:cTn id="19" dur="1" fill="hold">
                                          <p:stCondLst>
                                            <p:cond delay="0"/>
                                          </p:stCondLst>
                                        </p:cTn>
                                        <p:tgtEl>
                                          <p:spTgt spid="269317"/>
                                        </p:tgtEl>
                                        <p:attrNameLst>
                                          <p:attrName>style.visibility</p:attrName>
                                        </p:attrNameLst>
                                      </p:cBhvr>
                                      <p:to>
                                        <p:strVal val="visible"/>
                                      </p:to>
                                    </p:set>
                                    <p:animEffect transition="in" filter="dissolve">
                                      <p:cBhvr>
                                        <p:cTn id="20" dur="500"/>
                                        <p:tgtEl>
                                          <p:spTgt spid="269317"/>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8" fill="hold" grpId="2" nodeType="clickEffect">
                                  <p:stCondLst>
                                    <p:cond delay="0"/>
                                  </p:stCondLst>
                                  <p:childTnLst>
                                    <p:set>
                                      <p:cBhvr>
                                        <p:cTn id="25" dur="1" fill="hold">
                                          <p:stCondLst>
                                            <p:cond delay="0"/>
                                          </p:stCondLst>
                                        </p:cTn>
                                        <p:tgtEl>
                                          <p:spTgt spid="269318"/>
                                        </p:tgtEl>
                                        <p:attrNameLst>
                                          <p:attrName>style.visibility</p:attrName>
                                        </p:attrNameLst>
                                      </p:cBhvr>
                                      <p:to>
                                        <p:strVal val="visible"/>
                                      </p:to>
                                    </p:set>
                                    <p:anim calcmode="lin" valueType="num">
                                      <p:cBhvr additive="base">
                                        <p:cTn id="26" dur="1000" fill="hold"/>
                                        <p:tgtEl>
                                          <p:spTgt spid="269318"/>
                                        </p:tgtEl>
                                        <p:attrNameLst>
                                          <p:attrName>ppt_x</p:attrName>
                                        </p:attrNameLst>
                                      </p:cBhvr>
                                      <p:tavLst>
                                        <p:tav tm="0">
                                          <p:val>
                                            <p:strVal val="0-#ppt_w/2"/>
                                          </p:val>
                                        </p:tav>
                                        <p:tav tm="100000">
                                          <p:val>
                                            <p:strVal val="#ppt_x"/>
                                          </p:val>
                                        </p:tav>
                                      </p:tavLst>
                                    </p:anim>
                                    <p:anim calcmode="lin" valueType="num">
                                      <p:cBhvr additive="base">
                                        <p:cTn id="27" dur="1000" fill="hold"/>
                                        <p:tgtEl>
                                          <p:spTgt spid="269318"/>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3" presetClass="entr" presetSubtype="10" fill="hold" grpId="3" nodeType="clickEffect">
                                  <p:stCondLst>
                                    <p:cond delay="0"/>
                                  </p:stCondLst>
                                  <p:childTnLst>
                                    <p:set>
                                      <p:cBhvr>
                                        <p:cTn id="32" dur="1" fill="hold">
                                          <p:stCondLst>
                                            <p:cond delay="0"/>
                                          </p:stCondLst>
                                        </p:cTn>
                                        <p:tgtEl>
                                          <p:spTgt spid="269319"/>
                                        </p:tgtEl>
                                        <p:attrNameLst>
                                          <p:attrName>style.visibility</p:attrName>
                                        </p:attrNameLst>
                                      </p:cBhvr>
                                      <p:to>
                                        <p:strVal val="visible"/>
                                      </p:to>
                                    </p:set>
                                    <p:animEffect transition="in" filter="blinds(horizontal)">
                                      <p:cBhvr>
                                        <p:cTn id="33" dur="500"/>
                                        <p:tgtEl>
                                          <p:spTgt spid="269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4" grpId="0" animBg="1"/>
      <p:bldP spid="269317" grpId="1" animBg="1"/>
      <p:bldP spid="269318" grpId="2" animBg="1"/>
      <p:bldP spid="269319" grpId="3" animBg="1"/>
      <p:bldP spid="269322" grpId="4"/>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Text Box 2"/>
          <p:cNvSpPr txBox="1">
            <a:spLocks noChangeArrowheads="1"/>
          </p:cNvSpPr>
          <p:nvPr/>
        </p:nvSpPr>
        <p:spPr bwMode="auto">
          <a:xfrm>
            <a:off x="602987" y="1742880"/>
            <a:ext cx="10429948" cy="3709035"/>
          </a:xfrm>
          <a:prstGeom prst="rect">
            <a:avLst/>
          </a:prstGeom>
          <a:solidFill>
            <a:schemeClr val="bg1"/>
          </a:solidFill>
          <a:ln w="57150" cmpd="thickThin">
            <a:noFill/>
            <a:miter lim="800000"/>
          </a:ln>
          <a:effectLst/>
        </p:spPr>
        <p:txBody>
          <a:bodyPr wrap="square">
            <a:spAutoFit/>
          </a:bodyPr>
          <a:lstStyle/>
          <a:p>
            <a:pPr>
              <a:lnSpc>
                <a:spcPct val="140000"/>
              </a:lnSpc>
            </a:pPr>
            <a:r>
              <a:rPr lang="zh-CN" altLang="en-US" sz="2000">
                <a:solidFill>
                  <a:schemeClr val="hlink"/>
                </a:solidFill>
                <a:latin typeface="楷体_GB2312" charset="-122"/>
                <a:ea typeface="楷体_GB2312" charset="-122"/>
              </a:rPr>
              <a:t>    </a:t>
            </a:r>
            <a:r>
              <a:rPr lang="zh-CN" altLang="en-US" sz="2400">
                <a:solidFill>
                  <a:schemeClr val="hlink"/>
                </a:solidFill>
                <a:latin typeface="楷体_GB2312" charset="-122"/>
                <a:ea typeface="楷体_GB2312" charset="-122"/>
              </a:rPr>
              <a:t>句式杂糅，即两种结构的句式混在一起表达，造成了结构混乱。解答此类试题时，可从如下方面入手：</a:t>
            </a:r>
          </a:p>
          <a:p>
            <a:pPr>
              <a:lnSpc>
                <a:spcPct val="140000"/>
              </a:lnSpc>
            </a:pPr>
            <a:r>
              <a:rPr lang="en-US" altLang="zh-CN" sz="2400">
                <a:solidFill>
                  <a:schemeClr val="hlink"/>
                </a:solidFill>
                <a:latin typeface="楷体_GB2312" charset="-122"/>
                <a:ea typeface="楷体_GB2312" charset="-122"/>
              </a:rPr>
              <a:t>    1</a:t>
            </a:r>
            <a:r>
              <a:rPr lang="zh-CN" altLang="en-US" sz="2400">
                <a:solidFill>
                  <a:schemeClr val="hlink"/>
                </a:solidFill>
                <a:latin typeface="楷体_GB2312" charset="-122"/>
                <a:ea typeface="楷体_GB2312" charset="-122"/>
              </a:rPr>
              <a:t>．分析句子结构，看句子中是否存在两个谓语结构叠加的情况。杂糅主要是前一种结构的头与后一种结构的尾交叉组合在一起，如</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例</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包括</a:t>
            </a:r>
            <a:r>
              <a:rPr lang="en-US" altLang="zh-CN"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与</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由</a:t>
            </a:r>
            <a:r>
              <a:rPr lang="en-US" altLang="zh-CN"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组成</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两个谓语结构相叠加，造成了句式杂糅。</a:t>
            </a:r>
          </a:p>
          <a:p>
            <a:pPr>
              <a:lnSpc>
                <a:spcPct val="140000"/>
              </a:lnSpc>
            </a:pPr>
            <a:r>
              <a:rPr lang="en-US" altLang="zh-CN" sz="2400">
                <a:solidFill>
                  <a:schemeClr val="hlink"/>
                </a:solidFill>
                <a:latin typeface="楷体_GB2312" charset="-122"/>
                <a:ea typeface="楷体_GB2312" charset="-122"/>
              </a:rPr>
              <a:t>    2</a:t>
            </a:r>
            <a:r>
              <a:rPr lang="zh-CN" altLang="en-US" sz="2400">
                <a:solidFill>
                  <a:schemeClr val="hlink"/>
                </a:solidFill>
                <a:latin typeface="楷体_GB2312" charset="-122"/>
                <a:ea typeface="楷体_GB2312" charset="-122"/>
              </a:rPr>
              <a:t>．特别注意介词结构。如</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就</a:t>
            </a:r>
            <a:r>
              <a:rPr lang="en-US" altLang="zh-CN"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方面</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对于</a:t>
            </a:r>
            <a:r>
              <a:rPr lang="en-US" altLang="zh-CN"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问题上</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由于</a:t>
            </a:r>
            <a:r>
              <a:rPr lang="en-US" altLang="zh-CN"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下</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等，都是介词结构造成的句式杂糅。二者保留一个即可。  </a:t>
            </a:r>
          </a:p>
        </p:txBody>
      </p:sp>
      <p:sp>
        <p:nvSpPr>
          <p:cNvPr id="270339" name="Text Box 3"/>
          <p:cNvSpPr txBox="1">
            <a:spLocks noChangeArrowheads="1"/>
          </p:cNvSpPr>
          <p:nvPr/>
        </p:nvSpPr>
        <p:spPr bwMode="auto">
          <a:xfrm>
            <a:off x="388673" y="996756"/>
            <a:ext cx="9715568" cy="521970"/>
          </a:xfrm>
          <a:prstGeom prst="rect">
            <a:avLst/>
          </a:prstGeom>
          <a:solidFill>
            <a:schemeClr val="bg1"/>
          </a:solidFill>
          <a:ln w="19050">
            <a:noFill/>
            <a:miter lim="800000"/>
          </a:ln>
          <a:effectLst/>
        </p:spPr>
        <p:txBody>
          <a:bodyPr wrap="square">
            <a:spAutoFit/>
          </a:bodyPr>
          <a:lstStyle/>
          <a:p>
            <a:pPr>
              <a:spcBef>
                <a:spcPct val="50000"/>
              </a:spcBef>
            </a:pPr>
            <a:r>
              <a:rPr lang="en-US" altLang="zh-CN" sz="2800"/>
              <a:t>【</a:t>
            </a:r>
            <a:r>
              <a:rPr lang="zh-CN" altLang="en-US" sz="2800" b="1"/>
              <a:t>知识精讲</a:t>
            </a:r>
            <a:r>
              <a:rPr lang="en-US" altLang="zh-CN" sz="2800" b="1"/>
              <a:t>】  </a:t>
            </a:r>
            <a:r>
              <a:rPr lang="en-US" altLang="zh-CN" sz="2800" b="1" smtClean="0"/>
              <a:t>    </a:t>
            </a:r>
            <a:r>
              <a:rPr lang="zh-CN" altLang="en-US" sz="2800" b="1" smtClean="0">
                <a:solidFill>
                  <a:srgbClr val="FF33CC"/>
                </a:solidFill>
                <a:ea typeface="楷体_GB2312" charset="-122"/>
              </a:rPr>
              <a:t>分清</a:t>
            </a:r>
            <a:r>
              <a:rPr lang="zh-CN" altLang="en-US" sz="2800" b="1">
                <a:solidFill>
                  <a:srgbClr val="FF33CC"/>
                </a:solidFill>
                <a:ea typeface="楷体_GB2312" charset="-122"/>
              </a:rPr>
              <a:t>句子结构，辨明句式杂糅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270339"/>
                                        </p:tgtEl>
                                        <p:attrNameLst>
                                          <p:attrName>style.visibility</p:attrName>
                                        </p:attrNameLst>
                                      </p:cBhvr>
                                      <p:to>
                                        <p:strVal val="visible"/>
                                      </p:to>
                                    </p:set>
                                    <p:animEffect transition="in" filter="dissolve">
                                      <p:cBhvr>
                                        <p:cTn id="7" dur="500"/>
                                        <p:tgtEl>
                                          <p:spTgt spid="27033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70338"/>
                                        </p:tgtEl>
                                        <p:attrNameLst>
                                          <p:attrName>style.visibility</p:attrName>
                                        </p:attrNameLst>
                                      </p:cBhvr>
                                      <p:to>
                                        <p:strVal val="visible"/>
                                      </p:to>
                                    </p:set>
                                    <p:animEffect transition="in" filter="blinds(horizontal)">
                                      <p:cBhvr>
                                        <p:cTn id="13" dur="500"/>
                                        <p:tgtEl>
                                          <p:spTgt spid="270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8" grpId="0" animBg="1"/>
      <p:bldP spid="270339"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Text Box 2"/>
          <p:cNvSpPr txBox="1">
            <a:spLocks noChangeArrowheads="1"/>
          </p:cNvSpPr>
          <p:nvPr/>
        </p:nvSpPr>
        <p:spPr bwMode="auto">
          <a:xfrm>
            <a:off x="301662" y="1439623"/>
            <a:ext cx="10888663" cy="829945"/>
          </a:xfrm>
          <a:prstGeom prst="rect">
            <a:avLst/>
          </a:prstGeom>
          <a:noFill/>
          <a:ln w="9525">
            <a:solidFill>
              <a:srgbClr val="00CC00"/>
            </a:solidFill>
            <a:miter lim="800000"/>
          </a:ln>
          <a:effectLst/>
        </p:spPr>
        <p:txBody>
          <a:bodyPr>
            <a:spAutoFit/>
          </a:bodyPr>
          <a:lstStyle/>
          <a:p>
            <a:r>
              <a:rPr lang="en-US" altLang="zh-CN" sz="2400">
                <a:solidFill>
                  <a:srgbClr val="000066"/>
                </a:solidFill>
                <a:latin typeface="宋体" pitchFamily="2" charset="-122"/>
              </a:rPr>
              <a:t>1.</a:t>
            </a:r>
            <a:r>
              <a:rPr lang="zh-CN" altLang="en-US" sz="2400">
                <a:solidFill>
                  <a:srgbClr val="000066"/>
                </a:solidFill>
                <a:latin typeface="宋体" pitchFamily="2" charset="-122"/>
              </a:rPr>
              <a:t>作为一名语文老师，他非常喜欢茅盾的小说，对茅盾的</a:t>
            </a:r>
            <a:r>
              <a:rPr lang="en-US" altLang="zh-CN" sz="2400">
                <a:solidFill>
                  <a:srgbClr val="000066"/>
                </a:solidFill>
                <a:latin typeface="宋体" pitchFamily="2" charset="-122"/>
              </a:rPr>
              <a:t>《</a:t>
            </a:r>
            <a:r>
              <a:rPr lang="zh-CN" altLang="en-US" sz="2400">
                <a:solidFill>
                  <a:srgbClr val="000066"/>
                </a:solidFill>
                <a:latin typeface="宋体" pitchFamily="2" charset="-122"/>
              </a:rPr>
              <a:t>子夜</a:t>
            </a:r>
            <a:r>
              <a:rPr lang="en-US" altLang="zh-CN" sz="2400">
                <a:solidFill>
                  <a:srgbClr val="000066"/>
                </a:solidFill>
                <a:latin typeface="宋体" pitchFamily="2" charset="-122"/>
              </a:rPr>
              <a:t>》</a:t>
            </a:r>
            <a:r>
              <a:rPr lang="zh-CN" altLang="en-US" sz="2400">
                <a:solidFill>
                  <a:srgbClr val="000066"/>
                </a:solidFill>
                <a:latin typeface="宋体" pitchFamily="2" charset="-122"/>
              </a:rPr>
              <a:t>曾反复阅读，一直被翻得破烂不堪，只好重新装订。</a:t>
            </a:r>
            <a:endParaRPr lang="en-US" altLang="zh-CN" sz="2400">
              <a:solidFill>
                <a:srgbClr val="000066"/>
              </a:solidFill>
              <a:latin typeface="宋体" pitchFamily="2" charset="-122"/>
            </a:endParaRPr>
          </a:p>
        </p:txBody>
      </p:sp>
      <p:sp>
        <p:nvSpPr>
          <p:cNvPr id="271363" name="Text Box 3"/>
          <p:cNvSpPr txBox="1">
            <a:spLocks noChangeArrowheads="1"/>
          </p:cNvSpPr>
          <p:nvPr/>
        </p:nvSpPr>
        <p:spPr bwMode="auto">
          <a:xfrm>
            <a:off x="2057476" y="3025549"/>
            <a:ext cx="309880" cy="368300"/>
          </a:xfrm>
          <a:prstGeom prst="rect">
            <a:avLst/>
          </a:prstGeom>
          <a:noFill/>
          <a:ln w="9525">
            <a:noFill/>
            <a:miter lim="800000"/>
          </a:ln>
          <a:effectLst/>
        </p:spPr>
        <p:txBody>
          <a:bodyPr wrap="none">
            <a:spAutoFit/>
          </a:bodyPr>
          <a:lstStyle/>
          <a:p>
            <a:endParaRPr lang="zh-CN" altLang="en-US" b="0"/>
          </a:p>
        </p:txBody>
      </p:sp>
      <p:sp>
        <p:nvSpPr>
          <p:cNvPr id="271364" name="Text Box 4"/>
          <p:cNvSpPr txBox="1">
            <a:spLocks noChangeArrowheads="1"/>
          </p:cNvSpPr>
          <p:nvPr/>
        </p:nvSpPr>
        <p:spPr bwMode="auto">
          <a:xfrm flipH="1">
            <a:off x="7526414" y="1457099"/>
            <a:ext cx="636587" cy="521970"/>
          </a:xfrm>
          <a:prstGeom prst="rect">
            <a:avLst/>
          </a:prstGeom>
          <a:noFill/>
          <a:ln w="9525">
            <a:noFill/>
            <a:miter lim="800000"/>
          </a:ln>
          <a:effectLst/>
        </p:spPr>
        <p:txBody>
          <a:bodyPr>
            <a:spAutoFit/>
          </a:bodyPr>
          <a:lstStyle/>
          <a:p>
            <a:pPr>
              <a:spcBef>
                <a:spcPct val="50000"/>
              </a:spcBef>
            </a:pPr>
            <a:endParaRPr lang="zh-CN" altLang="en-US" sz="2800" b="0">
              <a:solidFill>
                <a:srgbClr val="FF0000"/>
              </a:solidFill>
            </a:endParaRPr>
          </a:p>
        </p:txBody>
      </p:sp>
      <p:sp>
        <p:nvSpPr>
          <p:cNvPr id="271365" name="Text Box 5"/>
          <p:cNvSpPr txBox="1">
            <a:spLocks noChangeArrowheads="1"/>
          </p:cNvSpPr>
          <p:nvPr/>
        </p:nvSpPr>
        <p:spPr bwMode="auto">
          <a:xfrm>
            <a:off x="247702" y="2490542"/>
            <a:ext cx="10888663" cy="829945"/>
          </a:xfrm>
          <a:prstGeom prst="rect">
            <a:avLst/>
          </a:prstGeom>
          <a:noFill/>
          <a:ln w="9525">
            <a:noFill/>
            <a:miter lim="800000"/>
          </a:ln>
          <a:effectLst/>
        </p:spPr>
        <p:txBody>
          <a:bodyPr>
            <a:spAutoFit/>
          </a:bodyPr>
          <a:lstStyle/>
          <a:p>
            <a:pPr>
              <a:spcBef>
                <a:spcPct val="50000"/>
              </a:spcBef>
            </a:pPr>
            <a:r>
              <a:rPr lang="zh-CN" altLang="en-US" sz="2400">
                <a:solidFill>
                  <a:schemeClr val="folHlink"/>
                </a:solidFill>
                <a:latin typeface="楷体_GB2312" charset="-122"/>
                <a:ea typeface="楷体_GB2312" charset="-122"/>
              </a:rPr>
              <a:t>答案：此处属中途易辙。此句中</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一直被翻得破烂不堪</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由于滥用介词</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被</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，致使此句的主语与前后文的主语不一致，造成句子出现了中途易辙的语病。</a:t>
            </a:r>
          </a:p>
        </p:txBody>
      </p:sp>
      <p:sp>
        <p:nvSpPr>
          <p:cNvPr id="271366" name="Text Box 6"/>
          <p:cNvSpPr txBox="1">
            <a:spLocks noChangeArrowheads="1"/>
          </p:cNvSpPr>
          <p:nvPr/>
        </p:nvSpPr>
        <p:spPr bwMode="auto">
          <a:xfrm>
            <a:off x="301662" y="3890723"/>
            <a:ext cx="10888663" cy="829945"/>
          </a:xfrm>
          <a:prstGeom prst="rect">
            <a:avLst/>
          </a:prstGeom>
          <a:noFill/>
          <a:ln w="9525">
            <a:solidFill>
              <a:srgbClr val="00CC00"/>
            </a:solidFill>
            <a:miter lim="800000"/>
          </a:ln>
          <a:effectLst/>
        </p:spPr>
        <p:txBody>
          <a:bodyPr>
            <a:spAutoFit/>
          </a:bodyPr>
          <a:lstStyle/>
          <a:p>
            <a:r>
              <a:rPr lang="en-US" altLang="zh-CN" sz="2400">
                <a:solidFill>
                  <a:srgbClr val="000066"/>
                </a:solidFill>
                <a:latin typeface="宋体" pitchFamily="2" charset="-122"/>
              </a:rPr>
              <a:t>2.</a:t>
            </a:r>
            <a:r>
              <a:rPr lang="zh-CN" altLang="en-US" b="0"/>
              <a:t> </a:t>
            </a:r>
            <a:r>
              <a:rPr lang="zh-CN" altLang="en-US" sz="2400">
                <a:solidFill>
                  <a:srgbClr val="000066"/>
                </a:solidFill>
                <a:latin typeface="宋体" pitchFamily="2" charset="-122"/>
              </a:rPr>
              <a:t>他家离铁路不远，小时候常常去看火车玩儿，火车每当鸣着汽笛从他身边飞驰而过时，他就很兴奋，觉得自己也被赋予了一种力量。</a:t>
            </a:r>
            <a:endParaRPr lang="en-US" altLang="zh-CN" sz="2400">
              <a:solidFill>
                <a:srgbClr val="000066"/>
              </a:solidFill>
              <a:latin typeface="宋体" pitchFamily="2" charset="-122"/>
            </a:endParaRPr>
          </a:p>
        </p:txBody>
      </p:sp>
      <p:sp>
        <p:nvSpPr>
          <p:cNvPr id="271367" name="Text Box 7"/>
          <p:cNvSpPr txBox="1">
            <a:spLocks noChangeArrowheads="1"/>
          </p:cNvSpPr>
          <p:nvPr/>
        </p:nvSpPr>
        <p:spPr bwMode="auto">
          <a:xfrm>
            <a:off x="247702" y="4941642"/>
            <a:ext cx="10798175" cy="1198880"/>
          </a:xfrm>
          <a:prstGeom prst="rect">
            <a:avLst/>
          </a:prstGeom>
          <a:noFill/>
          <a:ln w="9525">
            <a:noFill/>
            <a:miter lim="800000"/>
          </a:ln>
          <a:effectLst/>
        </p:spPr>
        <p:txBody>
          <a:bodyPr>
            <a:spAutoFit/>
          </a:bodyPr>
          <a:lstStyle/>
          <a:p>
            <a:pPr>
              <a:spcBef>
                <a:spcPct val="50000"/>
              </a:spcBef>
            </a:pPr>
            <a:r>
              <a:rPr lang="zh-CN" altLang="en-US" sz="2400">
                <a:solidFill>
                  <a:schemeClr val="folHlink"/>
                </a:solidFill>
                <a:latin typeface="楷体_GB2312" charset="-122"/>
                <a:ea typeface="楷体_GB2312" charset="-122"/>
              </a:rPr>
              <a:t>答案：此处属中途易辙。此句中</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火车每当鸣着汽笛从他身边飞驰而过时</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由于介词</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每当</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位置不当，致使本句没有说完，而后一句又更换了主语，造成句子出现了中途易辙的语病。可将</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火车</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放到</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每当</a:t>
            </a:r>
            <a:r>
              <a:rPr lang="zh-CN" altLang="en-US" sz="2400">
                <a:solidFill>
                  <a:schemeClr val="folHlink"/>
                </a:solidFill>
                <a:latin typeface="Arial"/>
                <a:ea typeface="楷体_GB2312" charset="-122"/>
              </a:rPr>
              <a:t>”</a:t>
            </a:r>
            <a:r>
              <a:rPr lang="zh-CN" altLang="en-US" sz="2400">
                <a:solidFill>
                  <a:schemeClr val="folHlink"/>
                </a:solidFill>
                <a:latin typeface="楷体_GB2312" charset="-122"/>
                <a:ea typeface="楷体_GB2312" charset="-122"/>
              </a:rPr>
              <a:t>之后。 </a:t>
            </a:r>
          </a:p>
        </p:txBody>
      </p:sp>
      <p:sp>
        <p:nvSpPr>
          <p:cNvPr id="271368" name="Rectangle 8"/>
          <p:cNvSpPr>
            <a:spLocks noGrp="1"/>
          </p:cNvSpPr>
          <p:nvPr>
            <p:ph type="title" idx="4294967295"/>
          </p:nvPr>
        </p:nvSpPr>
        <p:spPr>
          <a:xfrm>
            <a:off x="2405163" y="582386"/>
            <a:ext cx="6897687" cy="744538"/>
          </a:xfrm>
          <a:prstGeom prst="rect">
            <a:avLst/>
          </a:prstGeom>
          <a:noFill/>
          <a:ln w="57150" cmpd="thinThick">
            <a:noFill/>
          </a:ln>
        </p:spPr>
        <p:txBody>
          <a:bodyPr/>
          <a:lstStyle/>
          <a:p>
            <a:r>
              <a:rPr lang="zh-CN" altLang="en-US" sz="2800" b="1" smtClean="0">
                <a:solidFill>
                  <a:schemeClr val="hlink"/>
                </a:solidFill>
                <a:latin typeface="黑体" pitchFamily="2" charset="-122"/>
                <a:ea typeface="黑体" pitchFamily="2" charset="-122"/>
              </a:rPr>
              <a:t>类型二　中途易辙</a:t>
            </a:r>
            <a:r>
              <a:rPr lang="zh-CN" altLang="en-US" b="1" smtClean="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4" nodeType="clickEffect">
                                  <p:stCondLst>
                                    <p:cond delay="0"/>
                                  </p:stCondLst>
                                  <p:childTnLst>
                                    <p:set>
                                      <p:cBhvr>
                                        <p:cTn id="6" dur="1" fill="hold">
                                          <p:stCondLst>
                                            <p:cond delay="0"/>
                                          </p:stCondLst>
                                        </p:cTn>
                                        <p:tgtEl>
                                          <p:spTgt spid="271368"/>
                                        </p:tgtEl>
                                        <p:attrNameLst>
                                          <p:attrName>style.visibility</p:attrName>
                                        </p:attrNameLst>
                                      </p:cBhvr>
                                      <p:to>
                                        <p:strVal val="visible"/>
                                      </p:to>
                                    </p:set>
                                    <p:anim calcmode="lin" valueType="num">
                                      <p:cBhvr additive="base">
                                        <p:cTn id="7" dur="500" fill="hold"/>
                                        <p:tgtEl>
                                          <p:spTgt spid="271368"/>
                                        </p:tgtEl>
                                        <p:attrNameLst>
                                          <p:attrName>ppt_x</p:attrName>
                                        </p:attrNameLst>
                                      </p:cBhvr>
                                      <p:tavLst>
                                        <p:tav tm="0">
                                          <p:val>
                                            <p:strVal val="#ppt_x"/>
                                          </p:val>
                                        </p:tav>
                                        <p:tav tm="100000">
                                          <p:val>
                                            <p:strVal val="#ppt_x"/>
                                          </p:val>
                                        </p:tav>
                                      </p:tavLst>
                                    </p:anim>
                                    <p:anim calcmode="lin" valueType="num">
                                      <p:cBhvr additive="base">
                                        <p:cTn id="8" dur="500" fill="hold"/>
                                        <p:tgtEl>
                                          <p:spTgt spid="27136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71362"/>
                                        </p:tgtEl>
                                        <p:attrNameLst>
                                          <p:attrName>style.visibility</p:attrName>
                                        </p:attrNameLst>
                                      </p:cBhvr>
                                      <p:to>
                                        <p:strVal val="visible"/>
                                      </p:to>
                                    </p:set>
                                    <p:animEffect transition="in" filter="blinds(horizontal)">
                                      <p:cBhvr>
                                        <p:cTn id="14" dur="500"/>
                                        <p:tgtEl>
                                          <p:spTgt spid="271362"/>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1" nodeType="clickEffect">
                                  <p:stCondLst>
                                    <p:cond delay="0"/>
                                  </p:stCondLst>
                                  <p:childTnLst>
                                    <p:set>
                                      <p:cBhvr>
                                        <p:cTn id="19" dur="1" fill="hold">
                                          <p:stCondLst>
                                            <p:cond delay="0"/>
                                          </p:stCondLst>
                                        </p:cTn>
                                        <p:tgtEl>
                                          <p:spTgt spid="271365"/>
                                        </p:tgtEl>
                                        <p:attrNameLst>
                                          <p:attrName>style.visibility</p:attrName>
                                        </p:attrNameLst>
                                      </p:cBhvr>
                                      <p:to>
                                        <p:strVal val="visible"/>
                                      </p:to>
                                    </p:set>
                                    <p:animEffect transition="in" filter="dissolve">
                                      <p:cBhvr>
                                        <p:cTn id="20" dur="500"/>
                                        <p:tgtEl>
                                          <p:spTgt spid="271365"/>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8" fill="hold" grpId="2" nodeType="clickEffect">
                                  <p:stCondLst>
                                    <p:cond delay="0"/>
                                  </p:stCondLst>
                                  <p:childTnLst>
                                    <p:set>
                                      <p:cBhvr>
                                        <p:cTn id="25" dur="1" fill="hold">
                                          <p:stCondLst>
                                            <p:cond delay="0"/>
                                          </p:stCondLst>
                                        </p:cTn>
                                        <p:tgtEl>
                                          <p:spTgt spid="271366"/>
                                        </p:tgtEl>
                                        <p:attrNameLst>
                                          <p:attrName>style.visibility</p:attrName>
                                        </p:attrNameLst>
                                      </p:cBhvr>
                                      <p:to>
                                        <p:strVal val="visible"/>
                                      </p:to>
                                    </p:set>
                                    <p:anim calcmode="lin" valueType="num">
                                      <p:cBhvr additive="base">
                                        <p:cTn id="26" dur="1000" fill="hold"/>
                                        <p:tgtEl>
                                          <p:spTgt spid="271366"/>
                                        </p:tgtEl>
                                        <p:attrNameLst>
                                          <p:attrName>ppt_x</p:attrName>
                                        </p:attrNameLst>
                                      </p:cBhvr>
                                      <p:tavLst>
                                        <p:tav tm="0">
                                          <p:val>
                                            <p:strVal val="0-#ppt_w/2"/>
                                          </p:val>
                                        </p:tav>
                                        <p:tav tm="100000">
                                          <p:val>
                                            <p:strVal val="#ppt_x"/>
                                          </p:val>
                                        </p:tav>
                                      </p:tavLst>
                                    </p:anim>
                                    <p:anim calcmode="lin" valueType="num">
                                      <p:cBhvr additive="base">
                                        <p:cTn id="27" dur="1000" fill="hold"/>
                                        <p:tgtEl>
                                          <p:spTgt spid="271366"/>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3" presetClass="entr" presetSubtype="10" fill="hold" grpId="3" nodeType="clickEffect">
                                  <p:stCondLst>
                                    <p:cond delay="0"/>
                                  </p:stCondLst>
                                  <p:childTnLst>
                                    <p:set>
                                      <p:cBhvr>
                                        <p:cTn id="32" dur="1" fill="hold">
                                          <p:stCondLst>
                                            <p:cond delay="0"/>
                                          </p:stCondLst>
                                        </p:cTn>
                                        <p:tgtEl>
                                          <p:spTgt spid="271367"/>
                                        </p:tgtEl>
                                        <p:attrNameLst>
                                          <p:attrName>style.visibility</p:attrName>
                                        </p:attrNameLst>
                                      </p:cBhvr>
                                      <p:to>
                                        <p:strVal val="visible"/>
                                      </p:to>
                                    </p:set>
                                    <p:animEffect transition="in" filter="blinds(horizontal)">
                                      <p:cBhvr>
                                        <p:cTn id="33" dur="500"/>
                                        <p:tgtEl>
                                          <p:spTgt spid="271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2" grpId="0" animBg="1"/>
      <p:bldP spid="271365" grpId="1"/>
      <p:bldP spid="271366" grpId="2" animBg="1"/>
      <p:bldP spid="271367" grpId="3"/>
      <p:bldP spid="271368" grpId="4"/>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Text Box 2"/>
          <p:cNvSpPr txBox="1">
            <a:spLocks noChangeArrowheads="1"/>
          </p:cNvSpPr>
          <p:nvPr/>
        </p:nvSpPr>
        <p:spPr bwMode="auto">
          <a:xfrm>
            <a:off x="474625" y="1742880"/>
            <a:ext cx="10618822" cy="3710305"/>
          </a:xfrm>
          <a:prstGeom prst="rect">
            <a:avLst/>
          </a:prstGeom>
          <a:solidFill>
            <a:schemeClr val="bg1"/>
          </a:solidFill>
          <a:ln w="57150" cmpd="thickThin">
            <a:noFill/>
            <a:miter lim="800000"/>
          </a:ln>
          <a:effectLst/>
        </p:spPr>
        <p:txBody>
          <a:bodyPr wrap="square">
            <a:spAutoFit/>
          </a:bodyPr>
          <a:lstStyle/>
          <a:p>
            <a:r>
              <a:rPr lang="zh-CN" altLang="en-US" sz="2400">
                <a:solidFill>
                  <a:schemeClr val="hlink"/>
                </a:solidFill>
                <a:latin typeface="楷体_GB2312" charset="-122"/>
                <a:ea typeface="楷体_GB2312" charset="-122"/>
              </a:rPr>
              <a:t>    介词结构常常做状语，但是，有些句子却误将介词结构当作谓语，导致前后语句出现中途易辙的语病。解答此类试题时，可从如下方面入手：</a:t>
            </a:r>
          </a:p>
          <a:p>
            <a:r>
              <a:rPr lang="en-US" altLang="zh-CN" sz="2400">
                <a:solidFill>
                  <a:schemeClr val="hlink"/>
                </a:solidFill>
                <a:latin typeface="楷体_GB2312" charset="-122"/>
                <a:ea typeface="楷体_GB2312" charset="-122"/>
              </a:rPr>
              <a:t>    1</a:t>
            </a:r>
            <a:r>
              <a:rPr lang="zh-CN" altLang="en-US" sz="2400">
                <a:solidFill>
                  <a:schemeClr val="hlink"/>
                </a:solidFill>
                <a:latin typeface="楷体_GB2312" charset="-122"/>
                <a:ea typeface="楷体_GB2312" charset="-122"/>
              </a:rPr>
              <a:t>．抓住句子中的介词结构，看其前后主语、谓语是否缺失。如</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例</a:t>
            </a:r>
            <a:r>
              <a:rPr lang="en-US" altLang="zh-CN" sz="2400">
                <a:solidFill>
                  <a:schemeClr val="hlink"/>
                </a:solidFill>
                <a:latin typeface="楷体_GB2312" charset="-122"/>
                <a:ea typeface="楷体_GB2312" charset="-122"/>
              </a:rPr>
              <a:t>2]</a:t>
            </a:r>
            <a:r>
              <a:rPr lang="zh-CN" altLang="en-US" sz="2400">
                <a:solidFill>
                  <a:schemeClr val="hlink"/>
                </a:solidFill>
                <a:latin typeface="楷体_GB2312" charset="-122"/>
                <a:ea typeface="楷体_GB2312" charset="-122"/>
              </a:rPr>
              <a:t>中介词结构</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每当</a:t>
            </a:r>
            <a:r>
              <a:rPr lang="en-US" altLang="zh-CN"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时</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，其前面有主语</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火车</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，而其后面并没有谓语来陈述</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火车</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怎样。</a:t>
            </a:r>
          </a:p>
          <a:p>
            <a:r>
              <a:rPr lang="en-US" altLang="zh-CN" sz="2400">
                <a:solidFill>
                  <a:schemeClr val="hlink"/>
                </a:solidFill>
                <a:latin typeface="楷体_GB2312" charset="-122"/>
                <a:ea typeface="楷体_GB2312" charset="-122"/>
              </a:rPr>
              <a:t>    2</a:t>
            </a:r>
            <a:r>
              <a:rPr lang="zh-CN" altLang="en-US" sz="2400">
                <a:solidFill>
                  <a:schemeClr val="hlink"/>
                </a:solidFill>
                <a:latin typeface="楷体_GB2312" charset="-122"/>
                <a:ea typeface="楷体_GB2312" charset="-122"/>
              </a:rPr>
              <a:t>．查看介词</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被</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是否造成中途易辙。如</a:t>
            </a:r>
            <a:r>
              <a:rPr lang="en-US" altLang="zh-CN" sz="2400">
                <a:solidFill>
                  <a:schemeClr val="hlink"/>
                </a:solidFill>
                <a:latin typeface="楷体_GB2312" charset="-122"/>
                <a:ea typeface="楷体_GB2312" charset="-122"/>
              </a:rPr>
              <a:t>[</a:t>
            </a:r>
            <a:r>
              <a:rPr lang="zh-CN" altLang="en-US" sz="2400">
                <a:solidFill>
                  <a:schemeClr val="hlink"/>
                </a:solidFill>
                <a:latin typeface="楷体_GB2312" charset="-122"/>
                <a:ea typeface="楷体_GB2312" charset="-122"/>
              </a:rPr>
              <a:t>例</a:t>
            </a:r>
            <a:r>
              <a:rPr lang="en-US" altLang="zh-CN" sz="2400">
                <a:solidFill>
                  <a:schemeClr val="hlink"/>
                </a:solidFill>
                <a:latin typeface="楷体_GB2312" charset="-122"/>
                <a:ea typeface="楷体_GB2312" charset="-122"/>
              </a:rPr>
              <a:t>1]</a:t>
            </a:r>
            <a:r>
              <a:rPr lang="zh-CN" altLang="en-US" sz="2400">
                <a:solidFill>
                  <a:schemeClr val="hlink"/>
                </a:solidFill>
                <a:latin typeface="楷体_GB2312" charset="-122"/>
                <a:ea typeface="楷体_GB2312" charset="-122"/>
              </a:rPr>
              <a:t>中，介词</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被</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的出现使</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一直被翻得破烂不堪</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的主语成了</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小说</a:t>
            </a:r>
            <a:r>
              <a:rPr lang="zh-CN" altLang="en-US" sz="2400">
                <a:solidFill>
                  <a:schemeClr val="hlink"/>
                </a:solidFill>
                <a:latin typeface="Arial"/>
                <a:ea typeface="楷体_GB2312" charset="-122"/>
              </a:rPr>
              <a:t>”</a:t>
            </a:r>
            <a:r>
              <a:rPr lang="zh-CN" altLang="en-US" sz="2400">
                <a:solidFill>
                  <a:schemeClr val="hlink"/>
                </a:solidFill>
                <a:latin typeface="楷体_GB2312" charset="-122"/>
                <a:ea typeface="楷体_GB2312" charset="-122"/>
              </a:rPr>
              <a:t>，造成了句子中途易辙。</a:t>
            </a:r>
          </a:p>
          <a:p>
            <a:pPr>
              <a:lnSpc>
                <a:spcPct val="140000"/>
              </a:lnSpc>
            </a:pPr>
            <a:r>
              <a:rPr lang="en-US" altLang="zh-CN" sz="2400">
                <a:solidFill>
                  <a:schemeClr val="hlink"/>
                </a:solidFill>
                <a:latin typeface="楷体_GB2312" charset="-122"/>
                <a:ea typeface="楷体_GB2312" charset="-122"/>
              </a:rPr>
              <a:t>    3</a:t>
            </a:r>
            <a:r>
              <a:rPr lang="zh-CN" altLang="en-US" sz="2400">
                <a:solidFill>
                  <a:schemeClr val="hlink"/>
                </a:solidFill>
                <a:latin typeface="楷体_GB2312" charset="-122"/>
                <a:ea typeface="楷体_GB2312" charset="-122"/>
              </a:rPr>
              <a:t>．查看主语位置。找出介词结构之后，看句子中主语的位置是否恰当。主语一般位于介词之后。  </a:t>
            </a:r>
          </a:p>
        </p:txBody>
      </p:sp>
      <p:sp>
        <p:nvSpPr>
          <p:cNvPr id="272387" name="Text Box 3"/>
          <p:cNvSpPr txBox="1">
            <a:spLocks noChangeArrowheads="1"/>
          </p:cNvSpPr>
          <p:nvPr/>
        </p:nvSpPr>
        <p:spPr bwMode="auto">
          <a:xfrm>
            <a:off x="546063" y="1028500"/>
            <a:ext cx="9620250" cy="521970"/>
          </a:xfrm>
          <a:prstGeom prst="rect">
            <a:avLst/>
          </a:prstGeom>
          <a:noFill/>
          <a:ln w="19050">
            <a:noFill/>
            <a:miter lim="800000"/>
          </a:ln>
          <a:effectLst/>
        </p:spPr>
        <p:txBody>
          <a:bodyPr>
            <a:spAutoFit/>
          </a:bodyPr>
          <a:lstStyle/>
          <a:p>
            <a:pPr>
              <a:spcBef>
                <a:spcPct val="50000"/>
              </a:spcBef>
            </a:pPr>
            <a:r>
              <a:rPr lang="en-US" altLang="zh-CN" sz="2800"/>
              <a:t>【</a:t>
            </a:r>
            <a:r>
              <a:rPr lang="zh-CN" altLang="en-US" sz="2800" b="1"/>
              <a:t>知识精讲</a:t>
            </a:r>
            <a:r>
              <a:rPr lang="en-US" altLang="zh-CN" sz="2800" smtClean="0"/>
              <a:t>】                </a:t>
            </a:r>
            <a:r>
              <a:rPr lang="zh-CN" altLang="en-US" sz="2800" b="1" smtClean="0">
                <a:solidFill>
                  <a:srgbClr val="FF33CC"/>
                </a:solidFill>
                <a:ea typeface="楷体_GB2312" charset="-122"/>
              </a:rPr>
              <a:t>抓</a:t>
            </a:r>
            <a:r>
              <a:rPr lang="zh-CN" altLang="en-US" sz="2800" b="1">
                <a:solidFill>
                  <a:srgbClr val="FF33CC"/>
                </a:solidFill>
                <a:ea typeface="楷体_GB2312" charset="-122"/>
              </a:rPr>
              <a:t>介词结构，看主语位置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272387"/>
                                        </p:tgtEl>
                                        <p:attrNameLst>
                                          <p:attrName>style.visibility</p:attrName>
                                        </p:attrNameLst>
                                      </p:cBhvr>
                                      <p:to>
                                        <p:strVal val="visible"/>
                                      </p:to>
                                    </p:set>
                                    <p:animEffect transition="in" filter="dissolve">
                                      <p:cBhvr>
                                        <p:cTn id="7" dur="500"/>
                                        <p:tgtEl>
                                          <p:spTgt spid="27238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72386"/>
                                        </p:tgtEl>
                                        <p:attrNameLst>
                                          <p:attrName>style.visibility</p:attrName>
                                        </p:attrNameLst>
                                      </p:cBhvr>
                                      <p:to>
                                        <p:strVal val="visible"/>
                                      </p:to>
                                    </p:set>
                                    <p:animEffect transition="in" filter="blinds(horizontal)">
                                      <p:cBhvr>
                                        <p:cTn id="13" dur="500"/>
                                        <p:tgtEl>
                                          <p:spTgt spid="272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6" grpId="0" animBg="1"/>
      <p:bldP spid="27238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2" name="Text Box 6">
            <a:hlinkClick r:id="rId5" action="ppaction://hlinksldjump"/>
          </p:cNvPr>
          <p:cNvSpPr txBox="1">
            <a:spLocks noChangeArrowheads="1"/>
          </p:cNvSpPr>
          <p:nvPr/>
        </p:nvSpPr>
        <p:spPr bwMode="auto">
          <a:xfrm>
            <a:off x="4117963" y="2025641"/>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cs typeface="方正兰亭黑简体" pitchFamily="2" charset="-122"/>
              </a:rPr>
              <a:t>考点三</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成分缺余</a:t>
            </a:r>
            <a:endParaRPr lang="zh-CN" altLang="en-US" sz="3200" b="1">
              <a:solidFill>
                <a:schemeClr val="bg1"/>
              </a:solidFill>
              <a:ea typeface="楷体_GB2312" charset="-122"/>
            </a:endParaRPr>
          </a:p>
        </p:txBody>
      </p:sp>
      <p:sp>
        <p:nvSpPr>
          <p:cNvPr id="214023" name="Text Box 7">
            <a:hlinkClick r:id="rId6" action="ppaction://hlinksldjump"/>
          </p:cNvPr>
          <p:cNvSpPr txBox="1">
            <a:spLocks noChangeArrowheads="1"/>
          </p:cNvSpPr>
          <p:nvPr/>
        </p:nvSpPr>
        <p:spPr bwMode="auto">
          <a:xfrm>
            <a:off x="4117963" y="297655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考点四</a:t>
            </a:r>
            <a:r>
              <a:rPr lang="en-US" altLang="zh-CN" sz="3200" b="1" smtClean="0">
                <a:solidFill>
                  <a:schemeClr val="bg1"/>
                </a:solidFill>
                <a:ea typeface="楷体_GB2312" charset="-122"/>
              </a:rPr>
              <a:t>· </a:t>
            </a:r>
            <a:r>
              <a:rPr lang="zh-CN" altLang="en-US" sz="3200" b="1" smtClean="0">
                <a:solidFill>
                  <a:schemeClr val="bg1"/>
                </a:solidFill>
                <a:ea typeface="楷体_GB2312" charset="-122"/>
              </a:rPr>
              <a:t>结构混乱</a:t>
            </a:r>
            <a:endParaRPr lang="zh-CN" altLang="en-US" sz="3200" b="1">
              <a:solidFill>
                <a:schemeClr val="bg1"/>
              </a:solidFill>
              <a:ea typeface="楷体_GB2312" charset="-122"/>
            </a:endParaRPr>
          </a:p>
        </p:txBody>
      </p:sp>
      <p:sp>
        <p:nvSpPr>
          <p:cNvPr id="7" name="Text Box 5">
            <a:hlinkClick r:id="rId7" action="ppaction://hlinksldjump"/>
          </p:cNvPr>
          <p:cNvSpPr txBox="1">
            <a:spLocks noChangeArrowheads="1"/>
          </p:cNvSpPr>
          <p:nvPr/>
        </p:nvSpPr>
        <p:spPr bwMode="auto">
          <a:xfrm>
            <a:off x="4117963" y="395446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3410" name="Text Box 2"/>
          <p:cNvSpPr txBox="1">
            <a:spLocks noChangeArrowheads="1"/>
          </p:cNvSpPr>
          <p:nvPr/>
        </p:nvSpPr>
        <p:spPr bwMode="auto">
          <a:xfrm>
            <a:off x="3376613" y="2336549"/>
            <a:ext cx="309880" cy="368300"/>
          </a:xfrm>
          <a:prstGeom prst="rect">
            <a:avLst/>
          </a:prstGeom>
          <a:noFill/>
          <a:ln w="9525">
            <a:noFill/>
            <a:miter lim="800000"/>
          </a:ln>
          <a:effectLst/>
        </p:spPr>
        <p:txBody>
          <a:bodyPr wrap="none">
            <a:spAutoFit/>
          </a:bodyPr>
          <a:lstStyle/>
          <a:p>
            <a:endParaRPr lang="zh-CN" altLang="en-US" b="0"/>
          </a:p>
        </p:txBody>
      </p:sp>
      <p:sp>
        <p:nvSpPr>
          <p:cNvPr id="273413" name="Text Box 5"/>
          <p:cNvSpPr txBox="1">
            <a:spLocks noChangeArrowheads="1"/>
          </p:cNvSpPr>
          <p:nvPr/>
        </p:nvSpPr>
        <p:spPr bwMode="auto">
          <a:xfrm>
            <a:off x="260311" y="1361811"/>
            <a:ext cx="6532563" cy="1014730"/>
          </a:xfrm>
          <a:prstGeom prst="rect">
            <a:avLst/>
          </a:prstGeom>
          <a:solidFill>
            <a:srgbClr val="CCFFFF"/>
          </a:solidFill>
          <a:ln w="9525">
            <a:noFill/>
            <a:miter lim="800000"/>
          </a:ln>
          <a:effectLst/>
        </p:spPr>
        <p:txBody>
          <a:bodyPr>
            <a:spAutoFit/>
          </a:bodyPr>
          <a:lstStyle/>
          <a:p>
            <a:pPr algn="just"/>
            <a:r>
              <a:rPr lang="en-US" altLang="zh-CN" sz="2000">
                <a:latin typeface="宋体" pitchFamily="2" charset="-122"/>
              </a:rPr>
              <a:t>1</a:t>
            </a:r>
            <a:r>
              <a:rPr lang="zh-CN" altLang="en-US" sz="2000">
                <a:latin typeface="宋体" pitchFamily="2" charset="-122"/>
              </a:rPr>
              <a:t>．青铜器馆门窗的构成是由磨砂板和防砸板两部分组成，磨砂板可隔绝紫外线，防砸板有强大的抗砸击功能，均按古建筑保护要求设计安装。</a:t>
            </a:r>
          </a:p>
        </p:txBody>
      </p:sp>
      <p:sp>
        <p:nvSpPr>
          <p:cNvPr id="273414" name="AutoShape 6" descr="大棋盘"/>
          <p:cNvSpPr>
            <a:spLocks noChangeArrowheads="1"/>
          </p:cNvSpPr>
          <p:nvPr/>
        </p:nvSpPr>
        <p:spPr bwMode="auto">
          <a:xfrm>
            <a:off x="7118359" y="1218935"/>
            <a:ext cx="3992563" cy="1428750"/>
          </a:xfrm>
          <a:prstGeom prst="roundRect">
            <a:avLst>
              <a:gd name="adj" fmla="val 856"/>
            </a:avLst>
          </a:prstGeom>
          <a:pattFill prst="lgCheck">
            <a:fgClr>
              <a:srgbClr val="FFCCCC"/>
            </a:fgClr>
            <a:bgClr>
              <a:srgbClr val="FFFFFF"/>
            </a:bgClr>
          </a:pattFill>
          <a:ln w="28575">
            <a:solidFill>
              <a:srgbClr val="800080"/>
            </a:solidFill>
            <a:round/>
          </a:ln>
          <a:effectLst/>
        </p:spPr>
        <p:txBody>
          <a:bodyPr anchor="ctr"/>
          <a:lstStyle/>
          <a:p>
            <a:r>
              <a:rPr lang="zh-CN" altLang="en-US"/>
              <a:t>句式杂糅，“的构成是由</a:t>
            </a:r>
            <a:r>
              <a:rPr lang="en-US" altLang="zh-CN"/>
              <a:t>……</a:t>
            </a:r>
            <a:r>
              <a:rPr lang="zh-CN" altLang="en-US"/>
              <a:t>组成”将两种句式混杂在了一起，可去掉“的构成”或“由</a:t>
            </a:r>
            <a:r>
              <a:rPr lang="en-US" altLang="zh-CN"/>
              <a:t>……</a:t>
            </a:r>
            <a:r>
              <a:rPr lang="zh-CN" altLang="en-US"/>
              <a:t>组成”三个字，保留一种说法即可</a:t>
            </a:r>
            <a:r>
              <a:rPr lang="zh-CN" altLang="en-US" b="0"/>
              <a:t> </a:t>
            </a:r>
          </a:p>
        </p:txBody>
      </p:sp>
      <p:sp>
        <p:nvSpPr>
          <p:cNvPr id="273415" name="AutoShape 7" descr="大棋盘"/>
          <p:cNvSpPr>
            <a:spLocks noChangeArrowheads="1"/>
          </p:cNvSpPr>
          <p:nvPr/>
        </p:nvSpPr>
        <p:spPr bwMode="auto">
          <a:xfrm>
            <a:off x="7118359" y="2782623"/>
            <a:ext cx="3992563" cy="954087"/>
          </a:xfrm>
          <a:prstGeom prst="roundRect">
            <a:avLst>
              <a:gd name="adj" fmla="val 1028"/>
            </a:avLst>
          </a:prstGeom>
          <a:pattFill prst="lgCheck">
            <a:fgClr>
              <a:srgbClr val="FFCCCC"/>
            </a:fgClr>
            <a:bgClr>
              <a:srgbClr val="FFFFFF"/>
            </a:bgClr>
          </a:pattFill>
          <a:ln w="28575">
            <a:solidFill>
              <a:srgbClr val="800080"/>
            </a:solidFill>
            <a:round/>
          </a:ln>
          <a:effectLst/>
        </p:spPr>
        <p:txBody>
          <a:bodyPr anchor="ctr"/>
          <a:lstStyle/>
          <a:p>
            <a:r>
              <a:rPr lang="zh-CN" altLang="en-US"/>
              <a:t>结构混乱，前句没说完，就又另起话题，应去掉“鞭策我，激励我” </a:t>
            </a:r>
          </a:p>
        </p:txBody>
      </p:sp>
      <p:sp>
        <p:nvSpPr>
          <p:cNvPr id="273416" name="Text Box 8"/>
          <p:cNvSpPr txBox="1">
            <a:spLocks noChangeArrowheads="1"/>
          </p:cNvSpPr>
          <p:nvPr/>
        </p:nvSpPr>
        <p:spPr bwMode="auto">
          <a:xfrm>
            <a:off x="260311" y="2644510"/>
            <a:ext cx="6532563" cy="706755"/>
          </a:xfrm>
          <a:prstGeom prst="rect">
            <a:avLst/>
          </a:prstGeom>
          <a:solidFill>
            <a:srgbClr val="CCFFFF"/>
          </a:solidFill>
          <a:ln w="9525">
            <a:noFill/>
            <a:miter lim="800000"/>
          </a:ln>
          <a:effectLst/>
        </p:spPr>
        <p:txBody>
          <a:bodyPr>
            <a:spAutoFit/>
          </a:bodyPr>
          <a:lstStyle/>
          <a:p>
            <a:pPr algn="just"/>
            <a:r>
              <a:rPr lang="en-US" altLang="zh-CN" b="0"/>
              <a:t> </a:t>
            </a:r>
            <a:r>
              <a:rPr lang="en-US" altLang="zh-CN" sz="2000">
                <a:latin typeface="宋体" pitchFamily="2" charset="-122"/>
              </a:rPr>
              <a:t>2</a:t>
            </a:r>
            <a:r>
              <a:rPr lang="zh-CN" altLang="en-US" sz="2000">
                <a:latin typeface="宋体" pitchFamily="2" charset="-122"/>
              </a:rPr>
              <a:t>．他们渊博的学识修养、严谨的治学态度，将成为让我受用终生的宝贵的精神财富鞭策我，激励我。</a:t>
            </a:r>
            <a:r>
              <a:rPr lang="zh-CN" altLang="en-US" b="0"/>
              <a:t> </a:t>
            </a:r>
          </a:p>
        </p:txBody>
      </p:sp>
      <p:sp>
        <p:nvSpPr>
          <p:cNvPr id="273417" name="Text Box 9"/>
          <p:cNvSpPr txBox="1">
            <a:spLocks noChangeArrowheads="1"/>
          </p:cNvSpPr>
          <p:nvPr/>
        </p:nvSpPr>
        <p:spPr bwMode="auto">
          <a:xfrm>
            <a:off x="260311" y="3731947"/>
            <a:ext cx="6624638" cy="1014730"/>
          </a:xfrm>
          <a:prstGeom prst="rect">
            <a:avLst/>
          </a:prstGeom>
          <a:solidFill>
            <a:srgbClr val="CCFFFF"/>
          </a:solidFill>
          <a:ln w="9525">
            <a:noFill/>
            <a:miter lim="800000"/>
          </a:ln>
          <a:effectLst/>
        </p:spPr>
        <p:txBody>
          <a:bodyPr>
            <a:spAutoFit/>
          </a:bodyPr>
          <a:lstStyle/>
          <a:p>
            <a:pPr algn="just"/>
            <a:r>
              <a:rPr lang="en-US" altLang="zh-CN" b="0"/>
              <a:t> </a:t>
            </a:r>
            <a:r>
              <a:rPr lang="en-US" altLang="zh-CN" sz="2000">
                <a:latin typeface="宋体" pitchFamily="2" charset="-122"/>
              </a:rPr>
              <a:t>3.</a:t>
            </a:r>
            <a:r>
              <a:rPr lang="zh-CN" altLang="en-US" sz="2000">
                <a:latin typeface="宋体" pitchFamily="2" charset="-122"/>
              </a:rPr>
              <a:t>对那些刻苦训练的年轻运动员，即使他们在比赛中偶尔有发挥失常的情况，依然应该受到爱护，绝不能一棍子就把人打倒。</a:t>
            </a:r>
          </a:p>
        </p:txBody>
      </p:sp>
      <p:sp>
        <p:nvSpPr>
          <p:cNvPr id="273418" name="AutoShape 10" descr="大棋盘"/>
          <p:cNvSpPr>
            <a:spLocks noChangeArrowheads="1"/>
          </p:cNvSpPr>
          <p:nvPr/>
        </p:nvSpPr>
        <p:spPr bwMode="auto">
          <a:xfrm>
            <a:off x="7118359" y="3939910"/>
            <a:ext cx="3992563" cy="952500"/>
          </a:xfrm>
          <a:prstGeom prst="roundRect">
            <a:avLst>
              <a:gd name="adj" fmla="val 1028"/>
            </a:avLst>
          </a:prstGeom>
          <a:pattFill prst="lgCheck">
            <a:fgClr>
              <a:srgbClr val="FFCCCC"/>
            </a:fgClr>
            <a:bgClr>
              <a:srgbClr val="FFFFFF"/>
            </a:bgClr>
          </a:pattFill>
          <a:ln w="28575">
            <a:solidFill>
              <a:srgbClr val="800080"/>
            </a:solidFill>
            <a:round/>
          </a:ln>
          <a:effectLst/>
        </p:spPr>
        <p:txBody>
          <a:bodyPr anchor="ctr"/>
          <a:lstStyle/>
          <a:p>
            <a:r>
              <a:rPr lang="zh-CN" altLang="en-US"/>
              <a:t>缺少主语，将“对”去掉；暗换主语，最后一个分句的主语不再是“他们” </a:t>
            </a:r>
          </a:p>
        </p:txBody>
      </p:sp>
      <p:sp>
        <p:nvSpPr>
          <p:cNvPr id="273419" name="Rectangle 11"/>
          <p:cNvSpPr>
            <a:spLocks noChangeArrowheads="1"/>
          </p:cNvSpPr>
          <p:nvPr/>
        </p:nvSpPr>
        <p:spPr bwMode="auto">
          <a:xfrm>
            <a:off x="2411374" y="1442774"/>
            <a:ext cx="1368425" cy="273050"/>
          </a:xfrm>
          <a:prstGeom prst="rect">
            <a:avLst/>
          </a:prstGeom>
          <a:noFill/>
          <a:ln w="19050">
            <a:solidFill>
              <a:srgbClr val="FF0000"/>
            </a:solidFill>
            <a:miter lim="800000"/>
          </a:ln>
          <a:effectLst/>
        </p:spPr>
        <p:txBody>
          <a:bodyPr wrap="none" anchor="ctr"/>
          <a:lstStyle/>
          <a:p>
            <a:endParaRPr lang="zh-CN" altLang="en-US"/>
          </a:p>
        </p:txBody>
      </p:sp>
      <p:sp>
        <p:nvSpPr>
          <p:cNvPr id="273420" name="Rectangle 12"/>
          <p:cNvSpPr>
            <a:spLocks noChangeArrowheads="1"/>
          </p:cNvSpPr>
          <p:nvPr/>
        </p:nvSpPr>
        <p:spPr bwMode="auto">
          <a:xfrm>
            <a:off x="3132099" y="3028685"/>
            <a:ext cx="2268537" cy="273050"/>
          </a:xfrm>
          <a:prstGeom prst="rect">
            <a:avLst/>
          </a:prstGeom>
          <a:noFill/>
          <a:ln w="19050">
            <a:solidFill>
              <a:srgbClr val="FF0000"/>
            </a:solidFill>
            <a:miter lim="800000"/>
          </a:ln>
          <a:effectLst/>
        </p:spPr>
        <p:txBody>
          <a:bodyPr wrap="none" anchor="ctr"/>
          <a:lstStyle/>
          <a:p>
            <a:endParaRPr lang="zh-CN" altLang="en-US"/>
          </a:p>
        </p:txBody>
      </p:sp>
      <p:sp>
        <p:nvSpPr>
          <p:cNvPr id="273421" name="Rectangle 13"/>
          <p:cNvSpPr>
            <a:spLocks noChangeArrowheads="1"/>
          </p:cNvSpPr>
          <p:nvPr/>
        </p:nvSpPr>
        <p:spPr bwMode="auto">
          <a:xfrm>
            <a:off x="649249" y="3747822"/>
            <a:ext cx="365125" cy="341313"/>
          </a:xfrm>
          <a:prstGeom prst="rect">
            <a:avLst/>
          </a:prstGeom>
          <a:noFill/>
          <a:ln w="19050">
            <a:solidFill>
              <a:srgbClr val="FF0000"/>
            </a:solidFill>
            <a:miter lim="800000"/>
          </a:ln>
          <a:effectLst/>
        </p:spPr>
        <p:txBody>
          <a:bodyPr wrap="none" anchor="ctr"/>
          <a:lstStyle/>
          <a:p>
            <a:endParaRPr lang="zh-CN" altLang="en-US"/>
          </a:p>
        </p:txBody>
      </p:sp>
      <p:sp>
        <p:nvSpPr>
          <p:cNvPr id="273422" name="Rectangle 14"/>
          <p:cNvSpPr>
            <a:spLocks noChangeArrowheads="1"/>
          </p:cNvSpPr>
          <p:nvPr/>
        </p:nvSpPr>
        <p:spPr bwMode="auto">
          <a:xfrm>
            <a:off x="6372186" y="1371336"/>
            <a:ext cx="360363" cy="339725"/>
          </a:xfrm>
          <a:prstGeom prst="rect">
            <a:avLst/>
          </a:prstGeom>
          <a:noFill/>
          <a:ln w="19050">
            <a:solidFill>
              <a:srgbClr val="FF0000"/>
            </a:solidFill>
            <a:miter lim="800000"/>
          </a:ln>
          <a:effectLst/>
        </p:spPr>
        <p:txBody>
          <a:bodyPr wrap="none" anchor="ctr"/>
          <a:lstStyle/>
          <a:p>
            <a:endParaRPr lang="zh-CN" altLang="en-US"/>
          </a:p>
        </p:txBody>
      </p:sp>
      <p:sp>
        <p:nvSpPr>
          <p:cNvPr id="273423" name="Rectangle 15"/>
          <p:cNvSpPr>
            <a:spLocks noChangeArrowheads="1"/>
          </p:cNvSpPr>
          <p:nvPr/>
        </p:nvSpPr>
        <p:spPr bwMode="auto">
          <a:xfrm>
            <a:off x="5364124" y="2739760"/>
            <a:ext cx="909637" cy="271462"/>
          </a:xfrm>
          <a:prstGeom prst="rect">
            <a:avLst/>
          </a:prstGeom>
          <a:noFill/>
          <a:ln w="19050">
            <a:solidFill>
              <a:srgbClr val="FF0000"/>
            </a:solidFill>
            <a:miter lim="800000"/>
          </a:ln>
          <a:effectLst/>
        </p:spPr>
        <p:txBody>
          <a:bodyPr wrap="none" anchor="ctr"/>
          <a:lstStyle/>
          <a:p>
            <a:endParaRPr lang="zh-CN" altLang="en-US"/>
          </a:p>
        </p:txBody>
      </p:sp>
      <p:sp>
        <p:nvSpPr>
          <p:cNvPr id="273425" name="Rectangle 17"/>
          <p:cNvSpPr>
            <a:spLocks noChangeArrowheads="1"/>
          </p:cNvSpPr>
          <p:nvPr/>
        </p:nvSpPr>
        <p:spPr bwMode="auto">
          <a:xfrm>
            <a:off x="4859299" y="3747822"/>
            <a:ext cx="723900" cy="339725"/>
          </a:xfrm>
          <a:prstGeom prst="rect">
            <a:avLst/>
          </a:prstGeom>
          <a:noFill/>
          <a:ln w="19050">
            <a:solidFill>
              <a:srgbClr val="FF0000"/>
            </a:solidFill>
            <a:miter lim="800000"/>
          </a:ln>
          <a:effectLst/>
        </p:spPr>
        <p:txBody>
          <a:bodyPr wrap="none" anchor="ctr"/>
          <a:lstStyle/>
          <a:p>
            <a:endParaRPr lang="zh-CN" altLang="en-US"/>
          </a:p>
        </p:txBody>
      </p:sp>
      <p:sp>
        <p:nvSpPr>
          <p:cNvPr id="273428" name="Text Box 20"/>
          <p:cNvSpPr txBox="1">
            <a:spLocks noChangeArrowheads="1"/>
          </p:cNvSpPr>
          <p:nvPr/>
        </p:nvSpPr>
        <p:spPr bwMode="auto">
          <a:xfrm>
            <a:off x="260311" y="5094022"/>
            <a:ext cx="6624638" cy="1014730"/>
          </a:xfrm>
          <a:prstGeom prst="rect">
            <a:avLst/>
          </a:prstGeom>
          <a:solidFill>
            <a:srgbClr val="CCFFFF"/>
          </a:solidFill>
          <a:ln w="9525">
            <a:noFill/>
            <a:miter lim="800000"/>
          </a:ln>
          <a:effectLst/>
        </p:spPr>
        <p:txBody>
          <a:bodyPr>
            <a:spAutoFit/>
          </a:bodyPr>
          <a:lstStyle/>
          <a:p>
            <a:pPr algn="just"/>
            <a:r>
              <a:rPr lang="en-US" altLang="zh-CN" b="0"/>
              <a:t> </a:t>
            </a:r>
            <a:r>
              <a:rPr lang="en-US" altLang="zh-CN" sz="2000">
                <a:latin typeface="宋体" pitchFamily="2" charset="-122"/>
              </a:rPr>
              <a:t>4.</a:t>
            </a:r>
            <a:r>
              <a:rPr lang="zh-CN" altLang="en-US" sz="2000">
                <a:latin typeface="宋体" pitchFamily="2" charset="-122"/>
              </a:rPr>
              <a:t>读完徐志摩的</a:t>
            </a:r>
            <a:r>
              <a:rPr lang="en-US" altLang="zh-CN" sz="2000">
                <a:latin typeface="宋体" pitchFamily="2" charset="-122"/>
              </a:rPr>
              <a:t>《</a:t>
            </a:r>
            <a:r>
              <a:rPr lang="zh-CN" altLang="en-US" sz="2000">
                <a:latin typeface="宋体" pitchFamily="2" charset="-122"/>
              </a:rPr>
              <a:t>我所知道的康桥</a:t>
            </a:r>
            <a:r>
              <a:rPr lang="en-US" altLang="zh-CN" sz="2000">
                <a:latin typeface="宋体" pitchFamily="2" charset="-122"/>
              </a:rPr>
              <a:t>》</a:t>
            </a:r>
            <a:r>
              <a:rPr lang="zh-CN" altLang="en-US" sz="2000">
                <a:latin typeface="宋体" pitchFamily="2" charset="-122"/>
              </a:rPr>
              <a:t>，读者就会被这诗一般的语言所谱写的回忆梦幻曲所感染，使读者感到余味无穷，不忍释手。</a:t>
            </a:r>
          </a:p>
        </p:txBody>
      </p:sp>
      <p:sp>
        <p:nvSpPr>
          <p:cNvPr id="273429" name="AutoShape 21" descr="大棋盘"/>
          <p:cNvSpPr>
            <a:spLocks noChangeArrowheads="1"/>
          </p:cNvSpPr>
          <p:nvPr/>
        </p:nvSpPr>
        <p:spPr bwMode="auto">
          <a:xfrm>
            <a:off x="7118359" y="5097198"/>
            <a:ext cx="3992563" cy="952500"/>
          </a:xfrm>
          <a:prstGeom prst="roundRect">
            <a:avLst>
              <a:gd name="adj" fmla="val 1028"/>
            </a:avLst>
          </a:prstGeom>
          <a:pattFill prst="lgCheck">
            <a:fgClr>
              <a:srgbClr val="FFCCCC"/>
            </a:fgClr>
            <a:bgClr>
              <a:srgbClr val="FFFFFF"/>
            </a:bgClr>
          </a:pattFill>
          <a:ln w="28575">
            <a:solidFill>
              <a:srgbClr val="800080"/>
            </a:solidFill>
            <a:round/>
          </a:ln>
          <a:effectLst/>
        </p:spPr>
        <p:txBody>
          <a:bodyPr anchor="ctr"/>
          <a:lstStyle/>
          <a:p>
            <a:r>
              <a:rPr lang="zh-CN" altLang="en-US"/>
              <a:t>前面主语是“读者”，后面又用“使读者</a:t>
            </a:r>
            <a:r>
              <a:rPr lang="en-US" altLang="zh-CN"/>
              <a:t>……”</a:t>
            </a:r>
            <a:r>
              <a:rPr lang="zh-CN" altLang="en-US"/>
              <a:t>，根据语意，可以删除“使读者” </a:t>
            </a:r>
          </a:p>
        </p:txBody>
      </p:sp>
      <p:sp>
        <p:nvSpPr>
          <p:cNvPr id="273430" name="Rectangle 22"/>
          <p:cNvSpPr>
            <a:spLocks noChangeArrowheads="1"/>
          </p:cNvSpPr>
          <p:nvPr/>
        </p:nvSpPr>
        <p:spPr bwMode="auto">
          <a:xfrm>
            <a:off x="4932324" y="5116247"/>
            <a:ext cx="635000" cy="339725"/>
          </a:xfrm>
          <a:prstGeom prst="rect">
            <a:avLst/>
          </a:prstGeom>
          <a:noFill/>
          <a:ln w="19050">
            <a:solidFill>
              <a:srgbClr val="FF0000"/>
            </a:solidFill>
            <a:miter lim="800000"/>
          </a:ln>
          <a:effectLst/>
        </p:spPr>
        <p:txBody>
          <a:bodyPr wrap="none" anchor="ctr"/>
          <a:lstStyle/>
          <a:p>
            <a:endParaRPr lang="zh-CN" altLang="en-US"/>
          </a:p>
        </p:txBody>
      </p:sp>
      <p:sp>
        <p:nvSpPr>
          <p:cNvPr id="273431" name="Rectangle 23"/>
          <p:cNvSpPr>
            <a:spLocks noChangeArrowheads="1"/>
          </p:cNvSpPr>
          <p:nvPr/>
        </p:nvSpPr>
        <p:spPr bwMode="auto">
          <a:xfrm>
            <a:off x="5003761" y="5476610"/>
            <a:ext cx="720725" cy="339725"/>
          </a:xfrm>
          <a:prstGeom prst="rect">
            <a:avLst/>
          </a:prstGeom>
          <a:noFill/>
          <a:ln w="19050">
            <a:solidFill>
              <a:srgbClr val="FF0000"/>
            </a:solidFill>
            <a:miter lim="800000"/>
          </a:ln>
          <a:effectLst/>
        </p:spPr>
        <p:txBody>
          <a:bodyPr wrap="none" anchor="ctr"/>
          <a:lstStyle/>
          <a:p>
            <a:endParaRPr lang="zh-CN" altLang="en-US"/>
          </a:p>
        </p:txBody>
      </p:sp>
      <p:sp>
        <p:nvSpPr>
          <p:cNvPr id="22" name="TextBox 21"/>
          <p:cNvSpPr txBox="1"/>
          <p:nvPr/>
        </p:nvSpPr>
        <p:spPr>
          <a:xfrm>
            <a:off x="903253" y="661945"/>
            <a:ext cx="3429024" cy="460375"/>
          </a:xfrm>
          <a:prstGeom prst="rect">
            <a:avLst/>
          </a:prstGeom>
          <a:noFill/>
        </p:spPr>
        <p:txBody>
          <a:bodyPr wrap="square" rtlCol="0">
            <a:spAutoFit/>
          </a:bodyPr>
          <a:lstStyle/>
          <a:p>
            <a:r>
              <a:rPr lang="en-US" altLang="zh-CN" sz="2400" b="1" smtClean="0">
                <a:solidFill>
                  <a:srgbClr val="FF0000"/>
                </a:solidFill>
              </a:rPr>
              <a:t>【</a:t>
            </a:r>
            <a:r>
              <a:rPr lang="zh-CN" altLang="en-US" sz="2400" b="1" smtClean="0">
                <a:solidFill>
                  <a:srgbClr val="FF0000"/>
                </a:solidFill>
              </a:rPr>
              <a:t>现场探究</a:t>
            </a:r>
            <a:r>
              <a:rPr lang="en-US" altLang="zh-CN" sz="2400" b="1" smtClean="0">
                <a:solidFill>
                  <a:srgbClr val="FF0000"/>
                </a:solidFill>
              </a:rPr>
              <a:t>】</a:t>
            </a:r>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3413"/>
                                        </p:tgtEl>
                                        <p:attrNameLst>
                                          <p:attrName>style.visibility</p:attrName>
                                        </p:attrNameLst>
                                      </p:cBhvr>
                                      <p:to>
                                        <p:strVal val="visible"/>
                                      </p:to>
                                    </p:set>
                                    <p:animEffect transition="in" filter="checkerboard(across)">
                                      <p:cBhvr>
                                        <p:cTn id="7" dur="500"/>
                                        <p:tgtEl>
                                          <p:spTgt spid="27341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4" presetClass="entr" presetSubtype="10" fill="hold" grpId="6" nodeType="clickEffect">
                                  <p:stCondLst>
                                    <p:cond delay="0"/>
                                  </p:stCondLst>
                                  <p:childTnLst>
                                    <p:set>
                                      <p:cBhvr>
                                        <p:cTn id="12" dur="1" fill="hold">
                                          <p:stCondLst>
                                            <p:cond delay="0"/>
                                          </p:stCondLst>
                                        </p:cTn>
                                        <p:tgtEl>
                                          <p:spTgt spid="273419"/>
                                        </p:tgtEl>
                                        <p:attrNameLst>
                                          <p:attrName>style.visibility</p:attrName>
                                        </p:attrNameLst>
                                      </p:cBhvr>
                                      <p:to>
                                        <p:strVal val="visible"/>
                                      </p:to>
                                    </p:set>
                                    <p:animEffect transition="in" filter="randombar(horizontal)">
                                      <p:cBhvr>
                                        <p:cTn id="13" dur="500"/>
                                        <p:tgtEl>
                                          <p:spTgt spid="27341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4" presetClass="entr" presetSubtype="10" fill="hold" grpId="9" nodeType="clickEffect">
                                  <p:stCondLst>
                                    <p:cond delay="0"/>
                                  </p:stCondLst>
                                  <p:childTnLst>
                                    <p:set>
                                      <p:cBhvr>
                                        <p:cTn id="18" dur="1" fill="hold">
                                          <p:stCondLst>
                                            <p:cond delay="0"/>
                                          </p:stCondLst>
                                        </p:cTn>
                                        <p:tgtEl>
                                          <p:spTgt spid="273422"/>
                                        </p:tgtEl>
                                        <p:attrNameLst>
                                          <p:attrName>style.visibility</p:attrName>
                                        </p:attrNameLst>
                                      </p:cBhvr>
                                      <p:to>
                                        <p:strVal val="visible"/>
                                      </p:to>
                                    </p:set>
                                    <p:animEffect transition="in" filter="randombar(horizontal)">
                                      <p:cBhvr>
                                        <p:cTn id="19" dur="500"/>
                                        <p:tgtEl>
                                          <p:spTgt spid="273422"/>
                                        </p:tgtEl>
                                      </p:cBhvr>
                                    </p:animEffect>
                                  </p:childTnLst>
                                </p:cTn>
                              </p:par>
                              <p:par>
                                <p:cTn id="20" presetID="14" presetClass="entr" presetSubtype="10" fill="hold" grpId="1" nodeType="withEffect">
                                  <p:stCondLst>
                                    <p:cond delay="0"/>
                                  </p:stCondLst>
                                  <p:childTnLst>
                                    <p:set>
                                      <p:cBhvr>
                                        <p:cTn id="21" dur="1" fill="hold">
                                          <p:stCondLst>
                                            <p:cond delay="0"/>
                                          </p:stCondLst>
                                        </p:cTn>
                                        <p:tgtEl>
                                          <p:spTgt spid="273414"/>
                                        </p:tgtEl>
                                        <p:attrNameLst>
                                          <p:attrName>style.visibility</p:attrName>
                                        </p:attrNameLst>
                                      </p:cBhvr>
                                      <p:to>
                                        <p:strVal val="visible"/>
                                      </p:to>
                                    </p:set>
                                    <p:animEffect transition="in" filter="randombar(horizontal)">
                                      <p:cBhvr>
                                        <p:cTn id="22" dur="500"/>
                                        <p:tgtEl>
                                          <p:spTgt spid="273414"/>
                                        </p:tgtEl>
                                      </p:cBhvr>
                                    </p:animEffec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5" presetClass="entr" presetSubtype="10" fill="hold" grpId="3" nodeType="clickEffect">
                                  <p:stCondLst>
                                    <p:cond delay="0"/>
                                  </p:stCondLst>
                                  <p:childTnLst>
                                    <p:set>
                                      <p:cBhvr>
                                        <p:cTn id="27" dur="1" fill="hold">
                                          <p:stCondLst>
                                            <p:cond delay="0"/>
                                          </p:stCondLst>
                                        </p:cTn>
                                        <p:tgtEl>
                                          <p:spTgt spid="273416"/>
                                        </p:tgtEl>
                                        <p:attrNameLst>
                                          <p:attrName>style.visibility</p:attrName>
                                        </p:attrNameLst>
                                      </p:cBhvr>
                                      <p:to>
                                        <p:strVal val="visible"/>
                                      </p:to>
                                    </p:set>
                                    <p:animEffect transition="in" filter="checkerboard(across)">
                                      <p:cBhvr>
                                        <p:cTn id="28" dur="500"/>
                                        <p:tgtEl>
                                          <p:spTgt spid="273416"/>
                                        </p:tgtEl>
                                      </p:cBhvr>
                                    </p:animEffec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14" presetClass="entr" presetSubtype="10" fill="hold" grpId="10" nodeType="clickEffect">
                                  <p:stCondLst>
                                    <p:cond delay="0"/>
                                  </p:stCondLst>
                                  <p:childTnLst>
                                    <p:set>
                                      <p:cBhvr>
                                        <p:cTn id="33" dur="1" fill="hold">
                                          <p:stCondLst>
                                            <p:cond delay="0"/>
                                          </p:stCondLst>
                                        </p:cTn>
                                        <p:tgtEl>
                                          <p:spTgt spid="273423"/>
                                        </p:tgtEl>
                                        <p:attrNameLst>
                                          <p:attrName>style.visibility</p:attrName>
                                        </p:attrNameLst>
                                      </p:cBhvr>
                                      <p:to>
                                        <p:strVal val="visible"/>
                                      </p:to>
                                    </p:set>
                                    <p:animEffect transition="in" filter="randombar(horizontal)">
                                      <p:cBhvr>
                                        <p:cTn id="34" dur="500"/>
                                        <p:tgtEl>
                                          <p:spTgt spid="273423"/>
                                        </p:tgtEl>
                                      </p:cBhvr>
                                    </p:animEffec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14" presetClass="entr" presetSubtype="10" fill="hold" grpId="7" nodeType="clickEffect">
                                  <p:stCondLst>
                                    <p:cond delay="0"/>
                                  </p:stCondLst>
                                  <p:childTnLst>
                                    <p:set>
                                      <p:cBhvr>
                                        <p:cTn id="39" dur="1" fill="hold">
                                          <p:stCondLst>
                                            <p:cond delay="0"/>
                                          </p:stCondLst>
                                        </p:cTn>
                                        <p:tgtEl>
                                          <p:spTgt spid="273420"/>
                                        </p:tgtEl>
                                        <p:attrNameLst>
                                          <p:attrName>style.visibility</p:attrName>
                                        </p:attrNameLst>
                                      </p:cBhvr>
                                      <p:to>
                                        <p:strVal val="visible"/>
                                      </p:to>
                                    </p:set>
                                    <p:animEffect transition="in" filter="randombar(horizontal)">
                                      <p:cBhvr>
                                        <p:cTn id="40" dur="500"/>
                                        <p:tgtEl>
                                          <p:spTgt spid="273420"/>
                                        </p:tgtEl>
                                      </p:cBhvr>
                                    </p:animEffect>
                                  </p:childTnLst>
                                </p:cTn>
                              </p:par>
                              <p:par>
                                <p:cTn id="41" presetID="14" presetClass="entr" presetSubtype="10" fill="hold" grpId="2" nodeType="withEffect">
                                  <p:stCondLst>
                                    <p:cond delay="0"/>
                                  </p:stCondLst>
                                  <p:childTnLst>
                                    <p:set>
                                      <p:cBhvr>
                                        <p:cTn id="42" dur="1" fill="hold">
                                          <p:stCondLst>
                                            <p:cond delay="0"/>
                                          </p:stCondLst>
                                        </p:cTn>
                                        <p:tgtEl>
                                          <p:spTgt spid="273415"/>
                                        </p:tgtEl>
                                        <p:attrNameLst>
                                          <p:attrName>style.visibility</p:attrName>
                                        </p:attrNameLst>
                                      </p:cBhvr>
                                      <p:to>
                                        <p:strVal val="visible"/>
                                      </p:to>
                                    </p:set>
                                    <p:animEffect transition="in" filter="randombar(horizontal)">
                                      <p:cBhvr>
                                        <p:cTn id="43" dur="500"/>
                                        <p:tgtEl>
                                          <p:spTgt spid="273415"/>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5" presetClass="entr" presetSubtype="10" fill="hold" grpId="4" nodeType="clickEffect">
                                  <p:stCondLst>
                                    <p:cond delay="0"/>
                                  </p:stCondLst>
                                  <p:childTnLst>
                                    <p:set>
                                      <p:cBhvr>
                                        <p:cTn id="48" dur="1" fill="hold">
                                          <p:stCondLst>
                                            <p:cond delay="0"/>
                                          </p:stCondLst>
                                        </p:cTn>
                                        <p:tgtEl>
                                          <p:spTgt spid="273417"/>
                                        </p:tgtEl>
                                        <p:attrNameLst>
                                          <p:attrName>style.visibility</p:attrName>
                                        </p:attrNameLst>
                                      </p:cBhvr>
                                      <p:to>
                                        <p:strVal val="visible"/>
                                      </p:to>
                                    </p:set>
                                    <p:animEffect transition="in" filter="checkerboard(across)">
                                      <p:cBhvr>
                                        <p:cTn id="49" dur="500"/>
                                        <p:tgtEl>
                                          <p:spTgt spid="273417"/>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14" presetClass="entr" presetSubtype="10" fill="hold" grpId="8" nodeType="clickEffect">
                                  <p:stCondLst>
                                    <p:cond delay="0"/>
                                  </p:stCondLst>
                                  <p:childTnLst>
                                    <p:set>
                                      <p:cBhvr>
                                        <p:cTn id="54" dur="1" fill="hold">
                                          <p:stCondLst>
                                            <p:cond delay="0"/>
                                          </p:stCondLst>
                                        </p:cTn>
                                        <p:tgtEl>
                                          <p:spTgt spid="273421"/>
                                        </p:tgtEl>
                                        <p:attrNameLst>
                                          <p:attrName>style.visibility</p:attrName>
                                        </p:attrNameLst>
                                      </p:cBhvr>
                                      <p:to>
                                        <p:strVal val="visible"/>
                                      </p:to>
                                    </p:set>
                                    <p:animEffect transition="in" filter="randombar(horizontal)">
                                      <p:cBhvr>
                                        <p:cTn id="55" dur="500"/>
                                        <p:tgtEl>
                                          <p:spTgt spid="273421"/>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14" presetClass="entr" presetSubtype="10" fill="hold" grpId="11" nodeType="clickEffect">
                                  <p:stCondLst>
                                    <p:cond delay="0"/>
                                  </p:stCondLst>
                                  <p:childTnLst>
                                    <p:set>
                                      <p:cBhvr>
                                        <p:cTn id="60" dur="1" fill="hold">
                                          <p:stCondLst>
                                            <p:cond delay="0"/>
                                          </p:stCondLst>
                                        </p:cTn>
                                        <p:tgtEl>
                                          <p:spTgt spid="273425"/>
                                        </p:tgtEl>
                                        <p:attrNameLst>
                                          <p:attrName>style.visibility</p:attrName>
                                        </p:attrNameLst>
                                      </p:cBhvr>
                                      <p:to>
                                        <p:strVal val="visible"/>
                                      </p:to>
                                    </p:set>
                                    <p:animEffect transition="in" filter="randombar(horizontal)">
                                      <p:cBhvr>
                                        <p:cTn id="61" dur="500"/>
                                        <p:tgtEl>
                                          <p:spTgt spid="273425"/>
                                        </p:tgtEl>
                                      </p:cBhvr>
                                    </p:animEffect>
                                  </p:childTnLst>
                                </p:cTn>
                              </p:par>
                              <p:par>
                                <p:cTn id="62" presetID="14" presetClass="entr" presetSubtype="10" fill="hold" grpId="5" nodeType="withEffect">
                                  <p:stCondLst>
                                    <p:cond delay="0"/>
                                  </p:stCondLst>
                                  <p:childTnLst>
                                    <p:set>
                                      <p:cBhvr>
                                        <p:cTn id="63" dur="1" fill="hold">
                                          <p:stCondLst>
                                            <p:cond delay="0"/>
                                          </p:stCondLst>
                                        </p:cTn>
                                        <p:tgtEl>
                                          <p:spTgt spid="273418"/>
                                        </p:tgtEl>
                                        <p:attrNameLst>
                                          <p:attrName>style.visibility</p:attrName>
                                        </p:attrNameLst>
                                      </p:cBhvr>
                                      <p:to>
                                        <p:strVal val="visible"/>
                                      </p:to>
                                    </p:set>
                                    <p:animEffect transition="in" filter="randombar(horizontal)">
                                      <p:cBhvr>
                                        <p:cTn id="64" dur="500"/>
                                        <p:tgtEl>
                                          <p:spTgt spid="273418"/>
                                        </p:tgtEl>
                                      </p:cBhvr>
                                    </p:animEffect>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5" presetClass="entr" presetSubtype="10" fill="hold" grpId="12" nodeType="clickEffect">
                                  <p:stCondLst>
                                    <p:cond delay="0"/>
                                  </p:stCondLst>
                                  <p:childTnLst>
                                    <p:set>
                                      <p:cBhvr>
                                        <p:cTn id="69" dur="1" fill="hold">
                                          <p:stCondLst>
                                            <p:cond delay="0"/>
                                          </p:stCondLst>
                                        </p:cTn>
                                        <p:tgtEl>
                                          <p:spTgt spid="273428"/>
                                        </p:tgtEl>
                                        <p:attrNameLst>
                                          <p:attrName>style.visibility</p:attrName>
                                        </p:attrNameLst>
                                      </p:cBhvr>
                                      <p:to>
                                        <p:strVal val="visible"/>
                                      </p:to>
                                    </p:set>
                                    <p:animEffect transition="in" filter="checkerboard(across)">
                                      <p:cBhvr>
                                        <p:cTn id="70" dur="500"/>
                                        <p:tgtEl>
                                          <p:spTgt spid="273428"/>
                                        </p:tgtEl>
                                      </p:cBhvr>
                                    </p:animEffect>
                                  </p:childTnLst>
                                </p:cTn>
                              </p:par>
                            </p:childTnLst>
                          </p:cTn>
                        </p:par>
                      </p:childTnLst>
                    </p:cTn>
                  </p:par>
                  <p:par>
                    <p:cTn id="71" fill="hold" nodeType="clickPar">
                      <p:stCondLst>
                        <p:cond delay="indefinite"/>
                      </p:stCondLst>
                      <p:childTnLst>
                        <p:par>
                          <p:cTn id="72" fill="hold" nodeType="withGroup">
                            <p:stCondLst>
                              <p:cond delay="indefinite"/>
                            </p:stCondLst>
                          </p:cTn>
                        </p:par>
                        <p:par>
                          <p:cTn id="73" fill="hold" nodeType="afterGroup">
                            <p:stCondLst>
                              <p:cond delay="0"/>
                            </p:stCondLst>
                            <p:childTnLst>
                              <p:par>
                                <p:cTn id="74" presetID="14" presetClass="entr" presetSubtype="10" fill="hold" grpId="14" nodeType="clickEffect">
                                  <p:stCondLst>
                                    <p:cond delay="0"/>
                                  </p:stCondLst>
                                  <p:childTnLst>
                                    <p:set>
                                      <p:cBhvr>
                                        <p:cTn id="75" dur="1" fill="hold">
                                          <p:stCondLst>
                                            <p:cond delay="0"/>
                                          </p:stCondLst>
                                        </p:cTn>
                                        <p:tgtEl>
                                          <p:spTgt spid="273430"/>
                                        </p:tgtEl>
                                        <p:attrNameLst>
                                          <p:attrName>style.visibility</p:attrName>
                                        </p:attrNameLst>
                                      </p:cBhvr>
                                      <p:to>
                                        <p:strVal val="visible"/>
                                      </p:to>
                                    </p:set>
                                    <p:animEffect transition="in" filter="randombar(horizontal)">
                                      <p:cBhvr>
                                        <p:cTn id="76" dur="500"/>
                                        <p:tgtEl>
                                          <p:spTgt spid="273430"/>
                                        </p:tgtEl>
                                      </p:cBhvr>
                                    </p:animEffect>
                                  </p:childTnLst>
                                </p:cTn>
                              </p:par>
                            </p:childTnLst>
                          </p:cTn>
                        </p:par>
                      </p:childTnLst>
                    </p:cTn>
                  </p:par>
                  <p:par>
                    <p:cTn id="77" fill="hold" nodeType="clickPar">
                      <p:stCondLst>
                        <p:cond delay="indefinite"/>
                      </p:stCondLst>
                      <p:childTnLst>
                        <p:par>
                          <p:cTn id="78" fill="hold" nodeType="withGroup">
                            <p:stCondLst>
                              <p:cond delay="indefinite"/>
                            </p:stCondLst>
                          </p:cTn>
                        </p:par>
                        <p:par>
                          <p:cTn id="79" fill="hold" nodeType="afterGroup">
                            <p:stCondLst>
                              <p:cond delay="0"/>
                            </p:stCondLst>
                            <p:childTnLst>
                              <p:par>
                                <p:cTn id="80" presetID="14" presetClass="entr" presetSubtype="10" fill="hold" grpId="15" nodeType="clickEffect">
                                  <p:stCondLst>
                                    <p:cond delay="0"/>
                                  </p:stCondLst>
                                  <p:childTnLst>
                                    <p:set>
                                      <p:cBhvr>
                                        <p:cTn id="81" dur="1" fill="hold">
                                          <p:stCondLst>
                                            <p:cond delay="0"/>
                                          </p:stCondLst>
                                        </p:cTn>
                                        <p:tgtEl>
                                          <p:spTgt spid="273431"/>
                                        </p:tgtEl>
                                        <p:attrNameLst>
                                          <p:attrName>style.visibility</p:attrName>
                                        </p:attrNameLst>
                                      </p:cBhvr>
                                      <p:to>
                                        <p:strVal val="visible"/>
                                      </p:to>
                                    </p:set>
                                    <p:animEffect transition="in" filter="randombar(horizontal)">
                                      <p:cBhvr>
                                        <p:cTn id="82" dur="500"/>
                                        <p:tgtEl>
                                          <p:spTgt spid="273431"/>
                                        </p:tgtEl>
                                      </p:cBhvr>
                                    </p:animEffect>
                                  </p:childTnLst>
                                </p:cTn>
                              </p:par>
                              <p:par>
                                <p:cTn id="83" presetID="14" presetClass="entr" presetSubtype="10" fill="hold" grpId="13" nodeType="withEffect">
                                  <p:stCondLst>
                                    <p:cond delay="0"/>
                                  </p:stCondLst>
                                  <p:childTnLst>
                                    <p:set>
                                      <p:cBhvr>
                                        <p:cTn id="84" dur="1" fill="hold">
                                          <p:stCondLst>
                                            <p:cond delay="0"/>
                                          </p:stCondLst>
                                        </p:cTn>
                                        <p:tgtEl>
                                          <p:spTgt spid="273429"/>
                                        </p:tgtEl>
                                        <p:attrNameLst>
                                          <p:attrName>style.visibility</p:attrName>
                                        </p:attrNameLst>
                                      </p:cBhvr>
                                      <p:to>
                                        <p:strVal val="visible"/>
                                      </p:to>
                                    </p:set>
                                    <p:animEffect transition="in" filter="randombar(horizontal)">
                                      <p:cBhvr>
                                        <p:cTn id="85" dur="500"/>
                                        <p:tgtEl>
                                          <p:spTgt spid="273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3" grpId="0" animBg="1"/>
      <p:bldP spid="273414" grpId="1" animBg="1"/>
      <p:bldP spid="273415" grpId="2" animBg="1"/>
      <p:bldP spid="273416" grpId="3" animBg="1"/>
      <p:bldP spid="273417" grpId="4" animBg="1"/>
      <p:bldP spid="273418" grpId="5" animBg="1"/>
      <p:bldP spid="273419" grpId="6" animBg="1"/>
      <p:bldP spid="273420" grpId="7" animBg="1"/>
      <p:bldP spid="273421" grpId="8" animBg="1"/>
      <p:bldP spid="273422" grpId="9" animBg="1"/>
      <p:bldP spid="273423" grpId="10" animBg="1"/>
      <p:bldP spid="273425" grpId="11" animBg="1"/>
      <p:bldP spid="273428" grpId="12" animBg="1"/>
      <p:bldP spid="273429" grpId="13" animBg="1"/>
      <p:bldP spid="273430" grpId="14" animBg="1"/>
      <p:bldP spid="273431" grpId="15"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Text Box 2"/>
          <p:cNvSpPr txBox="1">
            <a:spLocks noChangeArrowheads="1"/>
          </p:cNvSpPr>
          <p:nvPr/>
        </p:nvSpPr>
        <p:spPr bwMode="auto">
          <a:xfrm>
            <a:off x="403187" y="882633"/>
            <a:ext cx="10617200" cy="5139055"/>
          </a:xfrm>
          <a:prstGeom prst="rect">
            <a:avLst/>
          </a:prstGeom>
          <a:noFill/>
          <a:ln w="9525">
            <a:noFill/>
            <a:miter lim="800000"/>
          </a:ln>
          <a:effectLst/>
        </p:spPr>
        <p:txBody>
          <a:bodyPr>
            <a:spAutoFit/>
          </a:bodyPr>
          <a:lstStyle/>
          <a:p>
            <a:r>
              <a:rPr lang="en-US" altLang="zh-CN" sz="2400" smtClean="0">
                <a:solidFill>
                  <a:srgbClr val="FF0000"/>
                </a:solidFill>
                <a:ea typeface="黑体" pitchFamily="2" charset="-122"/>
              </a:rPr>
              <a:t>【</a:t>
            </a:r>
            <a:r>
              <a:rPr lang="zh-CN" altLang="zh-CN" sz="2400" smtClean="0">
                <a:solidFill>
                  <a:srgbClr val="FF0000"/>
                </a:solidFill>
                <a:ea typeface="黑体" pitchFamily="2" charset="-122"/>
              </a:rPr>
              <a:t>就题点拨</a:t>
            </a:r>
            <a:r>
              <a:rPr lang="en-US" altLang="zh-CN" sz="2400" smtClean="0">
                <a:solidFill>
                  <a:srgbClr val="FF0000"/>
                </a:solidFill>
                <a:ea typeface="黑体" pitchFamily="2" charset="-122"/>
              </a:rPr>
              <a:t>】                         </a:t>
            </a:r>
            <a:r>
              <a:rPr lang="en-US" altLang="zh-CN" sz="2400">
                <a:solidFill>
                  <a:srgbClr val="00CC00"/>
                </a:solidFill>
              </a:rPr>
              <a:t>“</a:t>
            </a:r>
            <a:r>
              <a:rPr lang="zh-CN" altLang="en-US" sz="2400">
                <a:solidFill>
                  <a:srgbClr val="00CC00"/>
                </a:solidFill>
              </a:rPr>
              <a:t>四个弄清”巧识结构混乱语病</a:t>
            </a:r>
            <a:endParaRPr lang="en-US" altLang="zh-CN" sz="2400">
              <a:solidFill>
                <a:srgbClr val="00CC00"/>
              </a:solidFill>
              <a:ea typeface="黑体" pitchFamily="2" charset="-122"/>
            </a:endParaRPr>
          </a:p>
          <a:p>
            <a:endParaRPr lang="en-US" altLang="zh-CN" sz="2400">
              <a:solidFill>
                <a:srgbClr val="00CC00"/>
              </a:solidFill>
              <a:ea typeface="黑体" pitchFamily="2" charset="-122"/>
            </a:endParaRPr>
          </a:p>
          <a:p>
            <a:r>
              <a:rPr lang="en-US" altLang="zh-CN" sz="2000">
                <a:solidFill>
                  <a:schemeClr val="folHlink"/>
                </a:solidFill>
                <a:latin typeface="楷体_GB2312" charset="-122"/>
                <a:ea typeface="楷体_GB2312" charset="-122"/>
              </a:rPr>
              <a:t>    1</a:t>
            </a:r>
            <a:r>
              <a:rPr lang="zh-CN" altLang="en-US" sz="2000">
                <a:solidFill>
                  <a:schemeClr val="folHlink"/>
                </a:solidFill>
                <a:latin typeface="楷体_GB2312" charset="-122"/>
                <a:ea typeface="楷体_GB2312" charset="-122"/>
              </a:rPr>
              <a:t>．要弄清是否属于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两句混杂</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。指一个句子可以用这种结构表达，也可以用那种结构表达，结果句中两种结构都用了，导致句子结构纠缠不清。如</a:t>
            </a:r>
            <a:r>
              <a:rPr lang="en-US" altLang="zh-CN" sz="2000">
                <a:solidFill>
                  <a:schemeClr val="folHlink"/>
                </a:solidFill>
                <a:latin typeface="楷体_GB2312" charset="-122"/>
                <a:ea typeface="楷体_GB2312" charset="-122"/>
              </a:rPr>
              <a:t>[</a:t>
            </a:r>
            <a:r>
              <a:rPr lang="zh-CN" altLang="en-US" sz="2000">
                <a:solidFill>
                  <a:schemeClr val="folHlink"/>
                </a:solidFill>
                <a:latin typeface="楷体_GB2312" charset="-122"/>
                <a:ea typeface="楷体_GB2312" charset="-122"/>
              </a:rPr>
              <a:t>探究</a:t>
            </a:r>
            <a:r>
              <a:rPr lang="en-US" altLang="zh-CN" sz="2000">
                <a:solidFill>
                  <a:schemeClr val="folHlink"/>
                </a:solidFill>
                <a:latin typeface="楷体_GB2312" charset="-122"/>
                <a:ea typeface="楷体_GB2312" charset="-122"/>
              </a:rPr>
              <a:t>1]</a:t>
            </a:r>
            <a:r>
              <a:rPr lang="zh-CN" altLang="en-US" sz="2000">
                <a:solidFill>
                  <a:schemeClr val="folHlink"/>
                </a:solidFill>
                <a:latin typeface="楷体_GB2312" charset="-122"/>
                <a:ea typeface="楷体_GB2312" charset="-122"/>
              </a:rPr>
              <a:t>就属于这种情况。</a:t>
            </a:r>
          </a:p>
          <a:p>
            <a:r>
              <a:rPr lang="en-US" altLang="zh-CN" sz="2000">
                <a:solidFill>
                  <a:schemeClr val="folHlink"/>
                </a:solidFill>
                <a:latin typeface="楷体_GB2312" charset="-122"/>
                <a:ea typeface="楷体_GB2312" charset="-122"/>
              </a:rPr>
              <a:t>    2</a:t>
            </a:r>
            <a:r>
              <a:rPr lang="zh-CN" altLang="en-US" sz="2000">
                <a:solidFill>
                  <a:schemeClr val="folHlink"/>
                </a:solidFill>
                <a:latin typeface="楷体_GB2312" charset="-122"/>
                <a:ea typeface="楷体_GB2312" charset="-122"/>
              </a:rPr>
              <a:t>．要弄清是否属于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藕断丝连</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。把一句结构完整的话的最后一部分用来做另一句的开头，硬凑起来。如</a:t>
            </a:r>
            <a:r>
              <a:rPr lang="en-US" altLang="zh-CN" sz="2000">
                <a:solidFill>
                  <a:schemeClr val="folHlink"/>
                </a:solidFill>
                <a:latin typeface="楷体_GB2312" charset="-122"/>
                <a:ea typeface="楷体_GB2312" charset="-122"/>
              </a:rPr>
              <a:t>[</a:t>
            </a:r>
            <a:r>
              <a:rPr lang="zh-CN" altLang="en-US" sz="2000">
                <a:solidFill>
                  <a:schemeClr val="folHlink"/>
                </a:solidFill>
                <a:latin typeface="楷体_GB2312" charset="-122"/>
                <a:ea typeface="楷体_GB2312" charset="-122"/>
              </a:rPr>
              <a:t>探究</a:t>
            </a:r>
            <a:r>
              <a:rPr lang="en-US" altLang="zh-CN" sz="2000">
                <a:solidFill>
                  <a:schemeClr val="folHlink"/>
                </a:solidFill>
                <a:latin typeface="楷体_GB2312" charset="-122"/>
                <a:ea typeface="楷体_GB2312" charset="-122"/>
              </a:rPr>
              <a:t>2]</a:t>
            </a:r>
            <a:r>
              <a:rPr lang="zh-CN" altLang="en-US" sz="2000">
                <a:solidFill>
                  <a:schemeClr val="folHlink"/>
                </a:solidFill>
                <a:latin typeface="楷体_GB2312" charset="-122"/>
                <a:ea typeface="楷体_GB2312" charset="-122"/>
              </a:rPr>
              <a:t>就属于这种情况。</a:t>
            </a:r>
          </a:p>
          <a:p>
            <a:r>
              <a:rPr lang="en-US" altLang="zh-CN" sz="2000">
                <a:solidFill>
                  <a:schemeClr val="folHlink"/>
                </a:solidFill>
                <a:latin typeface="楷体_GB2312" charset="-122"/>
                <a:ea typeface="楷体_GB2312" charset="-122"/>
              </a:rPr>
              <a:t>    3</a:t>
            </a:r>
            <a:r>
              <a:rPr lang="zh-CN" altLang="en-US" sz="2000">
                <a:solidFill>
                  <a:schemeClr val="folHlink"/>
                </a:solidFill>
                <a:latin typeface="楷体_GB2312" charset="-122"/>
                <a:ea typeface="楷体_GB2312" charset="-122"/>
              </a:rPr>
              <a:t>．要弄清是否属于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暗换主语</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。指一句话说了一半，忽然话锋一转，更换话题。如</a:t>
            </a:r>
            <a:r>
              <a:rPr lang="en-US" altLang="zh-CN" sz="2000">
                <a:solidFill>
                  <a:schemeClr val="folHlink"/>
                </a:solidFill>
                <a:latin typeface="楷体_GB2312" charset="-122"/>
                <a:ea typeface="楷体_GB2312" charset="-122"/>
              </a:rPr>
              <a:t>[</a:t>
            </a:r>
            <a:r>
              <a:rPr lang="zh-CN" altLang="en-US" sz="2000">
                <a:solidFill>
                  <a:schemeClr val="folHlink"/>
                </a:solidFill>
                <a:latin typeface="楷体_GB2312" charset="-122"/>
                <a:ea typeface="楷体_GB2312" charset="-122"/>
              </a:rPr>
              <a:t>探究</a:t>
            </a:r>
            <a:r>
              <a:rPr lang="en-US" altLang="zh-CN" sz="2000">
                <a:solidFill>
                  <a:schemeClr val="folHlink"/>
                </a:solidFill>
                <a:latin typeface="楷体_GB2312" charset="-122"/>
                <a:ea typeface="楷体_GB2312" charset="-122"/>
              </a:rPr>
              <a:t>3]</a:t>
            </a:r>
            <a:r>
              <a:rPr lang="zh-CN" altLang="en-US" sz="2000">
                <a:solidFill>
                  <a:schemeClr val="folHlink"/>
                </a:solidFill>
                <a:latin typeface="楷体_GB2312" charset="-122"/>
                <a:ea typeface="楷体_GB2312" charset="-122"/>
              </a:rPr>
              <a:t>就属于这种情况。</a:t>
            </a:r>
          </a:p>
          <a:p>
            <a:r>
              <a:rPr lang="zh-CN" altLang="en-US" sz="2000">
                <a:solidFill>
                  <a:schemeClr val="folHlink"/>
                </a:solidFill>
                <a:latin typeface="楷体_GB2312" charset="-122"/>
                <a:ea typeface="楷体_GB2312" charset="-122"/>
              </a:rPr>
              <a:t>    如：代表们观摩了这次关于农村经营承包合同法的庭审以后，我们这些</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村官</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的法律水平有了很大的提高。</a:t>
            </a:r>
          </a:p>
          <a:p>
            <a:r>
              <a:rPr lang="en-US" altLang="zh-CN" sz="2000">
                <a:solidFill>
                  <a:schemeClr val="folHlink"/>
                </a:solidFill>
                <a:latin typeface="楷体_GB2312" charset="-122"/>
                <a:ea typeface="楷体_GB2312" charset="-122"/>
              </a:rPr>
              <a:t>    4</a:t>
            </a:r>
            <a:r>
              <a:rPr lang="zh-CN" altLang="en-US" sz="2000">
                <a:solidFill>
                  <a:schemeClr val="folHlink"/>
                </a:solidFill>
                <a:latin typeface="楷体_GB2312" charset="-122"/>
                <a:ea typeface="楷体_GB2312" charset="-122"/>
              </a:rPr>
              <a:t>．要弄清是否属于</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反客为主</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。指把上半句主语以外的成分用来做下半句的主语，致使句子结构纠缠不清。如</a:t>
            </a:r>
            <a:r>
              <a:rPr lang="en-US" altLang="zh-CN" sz="2000">
                <a:solidFill>
                  <a:schemeClr val="folHlink"/>
                </a:solidFill>
                <a:latin typeface="楷体_GB2312" charset="-122"/>
                <a:ea typeface="楷体_GB2312" charset="-122"/>
              </a:rPr>
              <a:t>[</a:t>
            </a:r>
            <a:r>
              <a:rPr lang="zh-CN" altLang="en-US" sz="2000">
                <a:solidFill>
                  <a:schemeClr val="folHlink"/>
                </a:solidFill>
                <a:latin typeface="楷体_GB2312" charset="-122"/>
                <a:ea typeface="楷体_GB2312" charset="-122"/>
              </a:rPr>
              <a:t>探究</a:t>
            </a:r>
            <a:r>
              <a:rPr lang="en-US" altLang="zh-CN" sz="2000">
                <a:solidFill>
                  <a:schemeClr val="folHlink"/>
                </a:solidFill>
                <a:latin typeface="楷体_GB2312" charset="-122"/>
                <a:ea typeface="楷体_GB2312" charset="-122"/>
              </a:rPr>
              <a:t>4]</a:t>
            </a:r>
            <a:r>
              <a:rPr lang="zh-CN" altLang="en-US" sz="2000">
                <a:solidFill>
                  <a:schemeClr val="folHlink"/>
                </a:solidFill>
                <a:latin typeface="楷体_GB2312" charset="-122"/>
                <a:ea typeface="楷体_GB2312" charset="-122"/>
              </a:rPr>
              <a:t>就属于这种情况。</a:t>
            </a:r>
          </a:p>
          <a:p>
            <a:r>
              <a:rPr lang="zh-CN" altLang="en-US" sz="2000">
                <a:solidFill>
                  <a:schemeClr val="folHlink"/>
                </a:solidFill>
                <a:latin typeface="楷体_GB2312" charset="-122"/>
                <a:ea typeface="楷体_GB2312" charset="-122"/>
              </a:rPr>
              <a:t>    如：世界抗击艾滋病会议的代表中有中国中央电视台台长、东方电视台台长和香港凤凰卫视总裁也应邀列席了会议。    </a:t>
            </a:r>
          </a:p>
          <a:p>
            <a:r>
              <a:rPr lang="zh-CN" altLang="en-US" sz="2000">
                <a:solidFill>
                  <a:schemeClr val="folHlink"/>
                </a:solidFill>
                <a:latin typeface="楷体_GB2312" charset="-122"/>
                <a:ea typeface="楷体_GB2312" charset="-122"/>
              </a:rPr>
              <a:t>    分析：</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香港凤凰卫视总裁</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是前半句的宾语，在没有过渡转折的情况下突然成了</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也应邀列席了会议</a:t>
            </a:r>
            <a:r>
              <a:rPr lang="zh-CN" altLang="en-US" sz="2000">
                <a:solidFill>
                  <a:schemeClr val="folHlink"/>
                </a:solidFill>
                <a:latin typeface="Arial"/>
                <a:ea typeface="楷体_GB2312" charset="-122"/>
              </a:rPr>
              <a:t>”</a:t>
            </a:r>
            <a:r>
              <a:rPr lang="zh-CN" altLang="en-US" sz="2000">
                <a:solidFill>
                  <a:schemeClr val="folHlink"/>
                </a:solidFill>
                <a:latin typeface="楷体_GB2312" charset="-122"/>
                <a:ea typeface="楷体_GB2312" charset="-122"/>
              </a:rPr>
              <a:t>的主语，导致句子结构混乱。</a:t>
            </a:r>
            <a:r>
              <a:rPr lang="zh-CN" altLang="en-US" sz="2000" b="0">
                <a:latin typeface="楷体_GB2312" charset="-122"/>
                <a:ea typeface="楷体_GB231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4434"/>
                                        </p:tgtEl>
                                        <p:attrNameLst>
                                          <p:attrName>style.visibility</p:attrName>
                                        </p:attrNameLst>
                                      </p:cBhvr>
                                      <p:to>
                                        <p:strVal val="visible"/>
                                      </p:to>
                                    </p:set>
                                    <p:animEffect transition="in" filter="dissolve">
                                      <p:cBhvr>
                                        <p:cTn id="7" dur="500"/>
                                        <p:tgtEl>
                                          <p:spTgt spid="274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9" name="Text Box 3"/>
          <p:cNvSpPr txBox="1">
            <a:spLocks noChangeArrowheads="1"/>
          </p:cNvSpPr>
          <p:nvPr/>
        </p:nvSpPr>
        <p:spPr bwMode="auto">
          <a:xfrm>
            <a:off x="332881" y="938425"/>
            <a:ext cx="10831512" cy="3192780"/>
          </a:xfrm>
          <a:prstGeom prst="rect">
            <a:avLst/>
          </a:prstGeom>
          <a:noFill/>
          <a:ln w="9525">
            <a:noFill/>
            <a:miter lim="800000"/>
          </a:ln>
          <a:effectLst/>
        </p:spPr>
        <p:txBody>
          <a:bodyPr>
            <a:spAutoFit/>
          </a:bodyPr>
          <a:lstStyle/>
          <a:p>
            <a:pPr>
              <a:lnSpc>
                <a:spcPct val="120000"/>
              </a:lnSpc>
            </a:pPr>
            <a:r>
              <a:rPr lang="en-US" altLang="zh-CN" sz="2400">
                <a:solidFill>
                  <a:srgbClr val="009900"/>
                </a:solidFill>
              </a:rPr>
              <a:t>                               1</a:t>
            </a:r>
            <a:r>
              <a:rPr lang="zh-CN" altLang="en-US" sz="2400">
                <a:solidFill>
                  <a:srgbClr val="009900"/>
                </a:solidFill>
              </a:rPr>
              <a:t>．请分析下列病句错误的原因，并提出修改意见。</a:t>
            </a:r>
          </a:p>
          <a:p>
            <a:pPr>
              <a:lnSpc>
                <a:spcPct val="120000"/>
              </a:lnSpc>
            </a:pPr>
            <a:r>
              <a:rPr lang="en-US" altLang="zh-CN" sz="2400">
                <a:solidFill>
                  <a:srgbClr val="009900"/>
                </a:solidFill>
              </a:rPr>
              <a:t>(1)</a:t>
            </a:r>
            <a:r>
              <a:rPr lang="zh-CN" altLang="en-US" sz="2400">
                <a:solidFill>
                  <a:srgbClr val="009900"/>
                </a:solidFill>
              </a:rPr>
              <a:t>闪闪发光的银块，如果加工成极其细小、只有十分之几微米的银粉时，会变成黑色的，这是为什么呢？</a:t>
            </a:r>
          </a:p>
          <a:p>
            <a:pPr>
              <a:lnSpc>
                <a:spcPct val="120000"/>
              </a:lnSpc>
            </a:pPr>
            <a:r>
              <a:rPr lang="en-US" altLang="zh-CN" sz="2400">
                <a:solidFill>
                  <a:srgbClr val="009900"/>
                </a:solidFill>
              </a:rPr>
              <a:t>(2)</a:t>
            </a:r>
            <a:r>
              <a:rPr lang="zh-CN" altLang="en-US" sz="2400">
                <a:solidFill>
                  <a:srgbClr val="009900"/>
                </a:solidFill>
              </a:rPr>
              <a:t>汉绣注重构图，讲究纹饰，花鸟虫鱼、龙虎凤凰、飞禽走兽，皆可绣以为纹，写实与抽象融为一体，形成了独特的风格。</a:t>
            </a:r>
          </a:p>
          <a:p>
            <a:pPr>
              <a:lnSpc>
                <a:spcPct val="120000"/>
              </a:lnSpc>
            </a:pPr>
            <a:r>
              <a:rPr lang="en-US" altLang="zh-CN" sz="2400">
                <a:solidFill>
                  <a:srgbClr val="009900"/>
                </a:solidFill>
              </a:rPr>
              <a:t>(3)</a:t>
            </a:r>
            <a:r>
              <a:rPr lang="zh-CN" altLang="en-US" sz="2400">
                <a:solidFill>
                  <a:srgbClr val="009900"/>
                </a:solidFill>
              </a:rPr>
              <a:t>北接陆上丝绸之路、南连海上丝绸之路，将于</a:t>
            </a:r>
            <a:r>
              <a:rPr lang="en-US" altLang="zh-CN" sz="2400">
                <a:solidFill>
                  <a:srgbClr val="009900"/>
                </a:solidFill>
              </a:rPr>
              <a:t>2014</a:t>
            </a:r>
            <a:r>
              <a:rPr lang="zh-CN" altLang="en-US" sz="2400">
                <a:solidFill>
                  <a:srgbClr val="009900"/>
                </a:solidFill>
              </a:rPr>
              <a:t>年申遗的“中国大运河”，包括了京杭大运河、隋唐大运河以及浙东运河所组成。　</a:t>
            </a:r>
          </a:p>
        </p:txBody>
      </p:sp>
      <p:sp>
        <p:nvSpPr>
          <p:cNvPr id="301060" name="Text Box 4"/>
          <p:cNvSpPr txBox="1">
            <a:spLocks noChangeArrowheads="1"/>
          </p:cNvSpPr>
          <p:nvPr/>
        </p:nvSpPr>
        <p:spPr bwMode="auto">
          <a:xfrm>
            <a:off x="404319" y="4138621"/>
            <a:ext cx="10799762" cy="1938020"/>
          </a:xfrm>
          <a:prstGeom prst="rect">
            <a:avLst/>
          </a:prstGeom>
          <a:noFill/>
          <a:ln w="38100">
            <a:solidFill>
              <a:srgbClr val="FFFF00"/>
            </a:solidFill>
            <a:miter lim="800000"/>
          </a:ln>
          <a:effectLst/>
        </p:spPr>
        <p:txBody>
          <a:bodyPr>
            <a:spAutoFit/>
          </a:bodyPr>
          <a:lstStyle/>
          <a:p>
            <a:r>
              <a:rPr lang="zh-CN" altLang="en-US" sz="2400">
                <a:solidFill>
                  <a:srgbClr val="FF0000"/>
                </a:solidFill>
                <a:latin typeface="黑体" pitchFamily="2" charset="-122"/>
                <a:ea typeface="黑体" pitchFamily="2" charset="-122"/>
              </a:rPr>
              <a:t>答案</a:t>
            </a:r>
            <a:r>
              <a:rPr lang="zh-CN" altLang="en-US" sz="2400">
                <a:solidFill>
                  <a:srgbClr val="FF0000"/>
                </a:solidFill>
                <a:latin typeface="黑体" pitchFamily="2" charset="-122"/>
                <a:ea typeface="黑体" pitchFamily="2" charset="-122"/>
                <a:sym typeface="Wingdings" pitchFamily="2" charset="2"/>
              </a:rPr>
              <a:t>：（</a:t>
            </a:r>
            <a:r>
              <a:rPr lang="en-US" altLang="zh-CN" sz="2400">
                <a:solidFill>
                  <a:srgbClr val="FF0000"/>
                </a:solidFill>
                <a:latin typeface="黑体" pitchFamily="2" charset="-122"/>
                <a:ea typeface="黑体" pitchFamily="2" charset="-122"/>
                <a:sym typeface="Wingdings" pitchFamily="2" charset="2"/>
              </a:rPr>
              <a:t>1</a:t>
            </a:r>
            <a:r>
              <a:rPr lang="zh-CN" altLang="en-US" sz="2400">
                <a:solidFill>
                  <a:srgbClr val="FF0000"/>
                </a:solidFill>
                <a:latin typeface="黑体" pitchFamily="2" charset="-122"/>
                <a:ea typeface="黑体" pitchFamily="2" charset="-122"/>
                <a:sym typeface="Wingdings" pitchFamily="2" charset="2"/>
              </a:rPr>
              <a:t>）</a:t>
            </a:r>
            <a:r>
              <a:rPr lang="zh-CN" altLang="en-US" sz="2400">
                <a:solidFill>
                  <a:srgbClr val="FF0000"/>
                </a:solidFill>
                <a:latin typeface="黑体" pitchFamily="2" charset="-122"/>
                <a:ea typeface="黑体" pitchFamily="2" charset="-122"/>
              </a:rPr>
              <a:t>暗换主语，</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会变成黑色的</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不是</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银块</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，而是</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银粉</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加工</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前应加上</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被</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字。</a:t>
            </a:r>
          </a:p>
          <a:p>
            <a:r>
              <a:rPr lang="en-US" altLang="zh-CN" sz="2400">
                <a:solidFill>
                  <a:srgbClr val="FF0000"/>
                </a:solidFill>
                <a:latin typeface="黑体" pitchFamily="2" charset="-122"/>
                <a:ea typeface="黑体" pitchFamily="2" charset="-122"/>
              </a:rPr>
              <a:t>(2)</a:t>
            </a:r>
            <a:r>
              <a:rPr lang="zh-CN" altLang="en-US" sz="2400">
                <a:solidFill>
                  <a:srgbClr val="FF0000"/>
                </a:solidFill>
                <a:latin typeface="黑体" pitchFamily="2" charset="-122"/>
                <a:ea typeface="黑体" pitchFamily="2" charset="-122"/>
              </a:rPr>
              <a:t> 结构混乱，在</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写实</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前加</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把</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a:t>
            </a:r>
          </a:p>
          <a:p>
            <a:r>
              <a:rPr lang="en-US" altLang="zh-CN" sz="2400">
                <a:solidFill>
                  <a:srgbClr val="FF0000"/>
                </a:solidFill>
                <a:latin typeface="黑体" pitchFamily="2" charset="-122"/>
                <a:ea typeface="黑体" pitchFamily="2" charset="-122"/>
              </a:rPr>
              <a:t>(3)</a:t>
            </a:r>
            <a:r>
              <a:rPr lang="zh-CN" altLang="en-US" sz="2400">
                <a:solidFill>
                  <a:srgbClr val="FF0000"/>
                </a:solidFill>
                <a:latin typeface="黑体" pitchFamily="2" charset="-122"/>
                <a:ea typeface="黑体" pitchFamily="2" charset="-122"/>
              </a:rPr>
              <a:t> 句式杂糅，将</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所组成</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去掉，或改为</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由京杭大运河、隋唐大运河以及浙东运河所组成</a:t>
            </a:r>
            <a:r>
              <a:rPr lang="zh-CN" altLang="en-US" sz="2400">
                <a:solidFill>
                  <a:srgbClr val="FF0000"/>
                </a:solidFill>
                <a:latin typeface="Arial"/>
                <a:ea typeface="黑体" pitchFamily="2" charset="-122"/>
              </a:rPr>
              <a:t>”</a:t>
            </a:r>
            <a:r>
              <a:rPr lang="zh-CN" altLang="en-US" sz="2400">
                <a:solidFill>
                  <a:srgbClr val="FF0000"/>
                </a:solidFill>
                <a:latin typeface="黑体" pitchFamily="2" charset="-122"/>
                <a:ea typeface="黑体" pitchFamily="2" charset="-122"/>
              </a:rPr>
              <a:t>。</a:t>
            </a:r>
          </a:p>
        </p:txBody>
      </p:sp>
      <p:sp>
        <p:nvSpPr>
          <p:cNvPr id="5" name="TextBox 4"/>
          <p:cNvSpPr txBox="1"/>
          <p:nvPr/>
        </p:nvSpPr>
        <p:spPr>
          <a:xfrm>
            <a:off x="690071" y="652673"/>
            <a:ext cx="3429024" cy="460375"/>
          </a:xfrm>
          <a:prstGeom prst="rect">
            <a:avLst/>
          </a:prstGeom>
          <a:noFill/>
        </p:spPr>
        <p:txBody>
          <a:bodyPr wrap="square" rtlCol="0">
            <a:spAutoFit/>
          </a:bodyPr>
          <a:lstStyle/>
          <a:p>
            <a:r>
              <a:rPr lang="en-US" altLang="zh-CN" sz="2400" b="1" smtClean="0">
                <a:solidFill>
                  <a:srgbClr val="FF0000"/>
                </a:solidFill>
              </a:rPr>
              <a:t>【</a:t>
            </a:r>
            <a:r>
              <a:rPr lang="zh-CN" altLang="en-US" sz="2400" b="1" smtClean="0">
                <a:solidFill>
                  <a:srgbClr val="FF0000"/>
                </a:solidFill>
              </a:rPr>
              <a:t>跟进矫正</a:t>
            </a:r>
            <a:r>
              <a:rPr lang="en-US" altLang="zh-CN" sz="2400" b="1" smtClean="0">
                <a:solidFill>
                  <a:srgbClr val="FF0000"/>
                </a:solidFill>
              </a:rPr>
              <a:t>】</a:t>
            </a:r>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01059"/>
                                        </p:tgtEl>
                                        <p:attrNameLst>
                                          <p:attrName>style.visibility</p:attrName>
                                        </p:attrNameLst>
                                      </p:cBhvr>
                                      <p:to>
                                        <p:strVal val="visible"/>
                                      </p:to>
                                    </p:set>
                                    <p:animEffect transition="in" filter="diamond(in)">
                                      <p:cBhvr>
                                        <p:cTn id="7" dur="2000"/>
                                        <p:tgtEl>
                                          <p:spTgt spid="30105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3010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59" grpId="0"/>
      <p:bldP spid="301060"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9" name="Text Box 3"/>
          <p:cNvSpPr txBox="1">
            <a:spLocks noChangeArrowheads="1"/>
          </p:cNvSpPr>
          <p:nvPr/>
        </p:nvSpPr>
        <p:spPr bwMode="auto">
          <a:xfrm>
            <a:off x="546063" y="1096947"/>
            <a:ext cx="10668000" cy="3193415"/>
          </a:xfrm>
          <a:prstGeom prst="rect">
            <a:avLst/>
          </a:prstGeom>
          <a:noFill/>
          <a:ln w="9525">
            <a:noFill/>
            <a:miter lim="800000"/>
          </a:ln>
          <a:effectLst/>
        </p:spPr>
        <p:txBody>
          <a:bodyPr>
            <a:spAutoFit/>
          </a:bodyPr>
          <a:lstStyle/>
          <a:p>
            <a:pPr>
              <a:lnSpc>
                <a:spcPct val="120000"/>
              </a:lnSpc>
            </a:pPr>
            <a:r>
              <a:rPr lang="en-US" altLang="zh-CN" sz="2400">
                <a:solidFill>
                  <a:srgbClr val="009900"/>
                </a:solidFill>
                <a:latin typeface="Times New Roman" pitchFamily="18" charset="0"/>
                <a:cs typeface="Times New Roman" panose="02020603050405020304" pitchFamily="18" charset="0"/>
              </a:rPr>
              <a:t>(4)</a:t>
            </a:r>
            <a:r>
              <a:rPr lang="zh-CN" altLang="en-US" sz="2400">
                <a:solidFill>
                  <a:srgbClr val="009900"/>
                </a:solidFill>
                <a:latin typeface="Times New Roman" pitchFamily="18" charset="0"/>
                <a:cs typeface="Times New Roman" panose="02020603050405020304" pitchFamily="18" charset="0"/>
              </a:rPr>
              <a:t>深陷债务危机的希腊和西班牙，失业率已经超过</a:t>
            </a:r>
            <a:r>
              <a:rPr lang="en-US" altLang="zh-CN" sz="2400">
                <a:solidFill>
                  <a:srgbClr val="009900"/>
                </a:solidFill>
                <a:latin typeface="Times New Roman" pitchFamily="18" charset="0"/>
                <a:cs typeface="Times New Roman" panose="02020603050405020304" pitchFamily="18" charset="0"/>
              </a:rPr>
              <a:t>20%</a:t>
            </a:r>
            <a:r>
              <a:rPr lang="zh-CN" altLang="en-US" sz="2400">
                <a:solidFill>
                  <a:srgbClr val="009900"/>
                </a:solidFill>
                <a:latin typeface="Times New Roman" pitchFamily="18" charset="0"/>
                <a:cs typeface="Times New Roman" panose="02020603050405020304" pitchFamily="18" charset="0"/>
              </a:rPr>
              <a:t>，主要是由于这两个国家经济衰退和实施大规模财政紧缩政策所导致的。</a:t>
            </a:r>
          </a:p>
          <a:p>
            <a:r>
              <a:rPr lang="zh-CN" altLang="en-US" sz="2400">
                <a:solidFill>
                  <a:srgbClr val="009900"/>
                </a:solidFill>
                <a:latin typeface="Times New Roman" pitchFamily="18" charset="0"/>
                <a:cs typeface="Times New Roman" panose="02020603050405020304" pitchFamily="18" charset="0"/>
              </a:rPr>
              <a:t>　</a:t>
            </a:r>
          </a:p>
          <a:p>
            <a:r>
              <a:rPr lang="en-US" altLang="zh-CN" sz="2400">
                <a:solidFill>
                  <a:srgbClr val="009900"/>
                </a:solidFill>
                <a:latin typeface="Times New Roman" pitchFamily="18" charset="0"/>
                <a:cs typeface="Times New Roman" panose="02020603050405020304" pitchFamily="18" charset="0"/>
              </a:rPr>
              <a:t>(5)</a:t>
            </a:r>
            <a:r>
              <a:rPr lang="zh-CN" altLang="en-US" sz="2400">
                <a:solidFill>
                  <a:srgbClr val="009900"/>
                </a:solidFill>
                <a:latin typeface="Times New Roman" pitchFamily="18" charset="0"/>
                <a:cs typeface="Times New Roman" panose="02020603050405020304" pitchFamily="18" charset="0"/>
              </a:rPr>
              <a:t>据世界黄金协会分析，</a:t>
            </a:r>
            <a:r>
              <a:rPr lang="en-US" altLang="zh-CN" sz="2400">
                <a:solidFill>
                  <a:srgbClr val="009900"/>
                </a:solidFill>
                <a:latin typeface="Times New Roman" pitchFamily="18" charset="0"/>
                <a:cs typeface="Times New Roman" panose="02020603050405020304" pitchFamily="18" charset="0"/>
              </a:rPr>
              <a:t>2014</a:t>
            </a:r>
            <a:r>
              <a:rPr lang="zh-CN" altLang="en-US" sz="2400">
                <a:solidFill>
                  <a:srgbClr val="009900"/>
                </a:solidFill>
                <a:latin typeface="Times New Roman" pitchFamily="18" charset="0"/>
                <a:cs typeface="Times New Roman" panose="02020603050405020304" pitchFamily="18" charset="0"/>
              </a:rPr>
              <a:t>年春节前后中国黄金需求高涨的原因，主要在于消费者对中国经济前景充满信心所致。</a:t>
            </a:r>
          </a:p>
          <a:p>
            <a:r>
              <a:rPr lang="zh-CN" altLang="en-US" sz="2400">
                <a:solidFill>
                  <a:srgbClr val="009900"/>
                </a:solidFill>
                <a:latin typeface="Times New Roman" pitchFamily="18" charset="0"/>
                <a:cs typeface="Times New Roman" panose="02020603050405020304" pitchFamily="18" charset="0"/>
              </a:rPr>
              <a:t>　</a:t>
            </a:r>
          </a:p>
          <a:p>
            <a:r>
              <a:rPr lang="en-US" altLang="zh-CN" sz="2400">
                <a:solidFill>
                  <a:srgbClr val="009900"/>
                </a:solidFill>
                <a:latin typeface="Times New Roman" pitchFamily="18" charset="0"/>
                <a:cs typeface="Times New Roman" panose="02020603050405020304" pitchFamily="18" charset="0"/>
              </a:rPr>
              <a:t>(6)</a:t>
            </a:r>
            <a:r>
              <a:rPr lang="zh-CN" altLang="en-US" sz="2400">
                <a:solidFill>
                  <a:srgbClr val="009900"/>
                </a:solidFill>
                <a:latin typeface="Times New Roman" pitchFamily="18" charset="0"/>
                <a:cs typeface="Times New Roman" panose="02020603050405020304" pitchFamily="18" charset="0"/>
              </a:rPr>
              <a:t>关于</a:t>
            </a:r>
            <a:r>
              <a:rPr lang="en-US" altLang="zh-CN" sz="2400">
                <a:solidFill>
                  <a:srgbClr val="009900"/>
                </a:solidFill>
                <a:latin typeface="Times New Roman" pitchFamily="18" charset="0"/>
                <a:cs typeface="Times New Roman" panose="02020603050405020304" pitchFamily="18" charset="0"/>
              </a:rPr>
              <a:t>《</a:t>
            </a:r>
            <a:r>
              <a:rPr lang="zh-CN" altLang="en-US" sz="2400">
                <a:solidFill>
                  <a:srgbClr val="009900"/>
                </a:solidFill>
                <a:latin typeface="Times New Roman" pitchFamily="18" charset="0"/>
                <a:cs typeface="Times New Roman" panose="02020603050405020304" pitchFamily="18" charset="0"/>
              </a:rPr>
              <a:t>红楼梦</a:t>
            </a:r>
            <a:r>
              <a:rPr lang="en-US" altLang="zh-CN" sz="2400">
                <a:solidFill>
                  <a:srgbClr val="009900"/>
                </a:solidFill>
                <a:latin typeface="Times New Roman" pitchFamily="18" charset="0"/>
                <a:cs typeface="Times New Roman" panose="02020603050405020304" pitchFamily="18" charset="0"/>
              </a:rPr>
              <a:t>》</a:t>
            </a:r>
            <a:r>
              <a:rPr lang="zh-CN" altLang="en-US" sz="2400">
                <a:solidFill>
                  <a:srgbClr val="009900"/>
                </a:solidFill>
                <a:latin typeface="Times New Roman" pitchFamily="18" charset="0"/>
                <a:cs typeface="Times New Roman" panose="02020603050405020304" pitchFamily="18" charset="0"/>
              </a:rPr>
              <a:t>后</a:t>
            </a:r>
            <a:r>
              <a:rPr lang="en-US" altLang="zh-CN" sz="2400">
                <a:solidFill>
                  <a:srgbClr val="009900"/>
                </a:solidFill>
                <a:latin typeface="Times New Roman" pitchFamily="18" charset="0"/>
                <a:cs typeface="Times New Roman" panose="02020603050405020304" pitchFamily="18" charset="0"/>
              </a:rPr>
              <a:t>40</a:t>
            </a:r>
            <a:r>
              <a:rPr lang="zh-CN" altLang="en-US" sz="2400">
                <a:solidFill>
                  <a:srgbClr val="009900"/>
                </a:solidFill>
                <a:latin typeface="Times New Roman" pitchFamily="18" charset="0"/>
                <a:cs typeface="Times New Roman" panose="02020603050405020304" pitchFamily="18" charset="0"/>
              </a:rPr>
              <a:t>回的作者是谁这个问题，红学家历来有不同的说法，现在大家一般采用的是以高鹗续作这一说法为准。</a:t>
            </a:r>
          </a:p>
        </p:txBody>
      </p:sp>
      <p:sp>
        <p:nvSpPr>
          <p:cNvPr id="275460" name="Text Box 4"/>
          <p:cNvSpPr txBox="1">
            <a:spLocks noChangeArrowheads="1"/>
          </p:cNvSpPr>
          <p:nvPr/>
        </p:nvSpPr>
        <p:spPr bwMode="auto">
          <a:xfrm>
            <a:off x="604877" y="4440019"/>
            <a:ext cx="10799762" cy="1198880"/>
          </a:xfrm>
          <a:prstGeom prst="rect">
            <a:avLst/>
          </a:prstGeom>
          <a:noFill/>
          <a:ln w="38100">
            <a:noFill/>
            <a:miter lim="800000"/>
          </a:ln>
          <a:effectLst/>
        </p:spPr>
        <p:txBody>
          <a:bodyPr>
            <a:spAutoFit/>
          </a:bodyPr>
          <a:lstStyle/>
          <a:p>
            <a:r>
              <a:rPr lang="zh-CN" altLang="en-US" sz="2400">
                <a:solidFill>
                  <a:srgbClr val="FF0000"/>
                </a:solidFill>
                <a:latin typeface="Times New Roman" pitchFamily="18" charset="0"/>
                <a:ea typeface="黑体" pitchFamily="2" charset="-122"/>
                <a:cs typeface="Times New Roman" panose="02020603050405020304" pitchFamily="18" charset="0"/>
              </a:rPr>
              <a:t>答案： </a:t>
            </a:r>
            <a:r>
              <a:rPr lang="en-US" altLang="zh-CN" sz="2400">
                <a:solidFill>
                  <a:srgbClr val="FF0000"/>
                </a:solidFill>
                <a:latin typeface="Times New Roman" pitchFamily="18" charset="0"/>
                <a:ea typeface="黑体" pitchFamily="2" charset="-122"/>
                <a:cs typeface="Times New Roman" panose="02020603050405020304" pitchFamily="18" charset="0"/>
              </a:rPr>
              <a:t>(4)</a:t>
            </a:r>
            <a:r>
              <a:rPr lang="zh-CN" altLang="en-US" sz="2400">
                <a:solidFill>
                  <a:srgbClr val="FF0000"/>
                </a:solidFill>
                <a:latin typeface="Times New Roman" pitchFamily="18" charset="0"/>
                <a:ea typeface="黑体" pitchFamily="2" charset="-122"/>
                <a:cs typeface="Times New Roman" panose="02020603050405020304" pitchFamily="18" charset="0"/>
              </a:rPr>
              <a:t> 句式杂糅，应去掉“由于”或“所导致的”。</a:t>
            </a:r>
          </a:p>
          <a:p>
            <a:r>
              <a:rPr lang="en-US" altLang="zh-CN" sz="2400">
                <a:solidFill>
                  <a:srgbClr val="FF0000"/>
                </a:solidFill>
                <a:latin typeface="Times New Roman" pitchFamily="18" charset="0"/>
                <a:ea typeface="黑体" pitchFamily="2" charset="-122"/>
                <a:cs typeface="Times New Roman" panose="02020603050405020304" pitchFamily="18" charset="0"/>
              </a:rPr>
              <a:t>(5)</a:t>
            </a:r>
            <a:r>
              <a:rPr lang="zh-CN" altLang="en-US" sz="2400">
                <a:solidFill>
                  <a:srgbClr val="FF0000"/>
                </a:solidFill>
                <a:latin typeface="Times New Roman" pitchFamily="18" charset="0"/>
                <a:ea typeface="黑体" pitchFamily="2" charset="-122"/>
                <a:cs typeface="Times New Roman" panose="02020603050405020304" pitchFamily="18" charset="0"/>
              </a:rPr>
              <a:t> “主要在于消费者对中国经济前景充满信心所致”句式杂糅。</a:t>
            </a:r>
          </a:p>
          <a:p>
            <a:r>
              <a:rPr lang="en-US" altLang="zh-CN" sz="2400">
                <a:solidFill>
                  <a:srgbClr val="FF0000"/>
                </a:solidFill>
                <a:latin typeface="Times New Roman" pitchFamily="18" charset="0"/>
                <a:ea typeface="黑体" pitchFamily="2" charset="-122"/>
                <a:cs typeface="Times New Roman" panose="02020603050405020304" pitchFamily="18" charset="0"/>
              </a:rPr>
              <a:t>(6)</a:t>
            </a:r>
            <a:r>
              <a:rPr lang="zh-CN" altLang="en-US" sz="2400">
                <a:solidFill>
                  <a:srgbClr val="FF0000"/>
                </a:solidFill>
                <a:latin typeface="Times New Roman" pitchFamily="18" charset="0"/>
                <a:ea typeface="黑体" pitchFamily="2" charset="-122"/>
                <a:cs typeface="Times New Roman" panose="02020603050405020304" pitchFamily="18" charset="0"/>
              </a:rPr>
              <a:t> 句式杂糅，将“为准”去掉，或者把“采用的”去掉。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5459"/>
                                        </p:tgtEl>
                                        <p:attrNameLst>
                                          <p:attrName>style.visibility</p:attrName>
                                        </p:attrNameLst>
                                      </p:cBhvr>
                                      <p:to>
                                        <p:strVal val="visible"/>
                                      </p:to>
                                    </p:set>
                                    <p:animEffect transition="in" filter="diamond(in)">
                                      <p:cBhvr>
                                        <p:cTn id="7" dur="2000"/>
                                        <p:tgtEl>
                                          <p:spTgt spid="27545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2754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59" grpId="0"/>
      <p:bldP spid="275460"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Text Box 2"/>
          <p:cNvSpPr txBox="1">
            <a:spLocks noChangeArrowheads="1"/>
          </p:cNvSpPr>
          <p:nvPr/>
        </p:nvSpPr>
        <p:spPr bwMode="auto">
          <a:xfrm>
            <a:off x="844446" y="739757"/>
            <a:ext cx="9890125" cy="3928110"/>
          </a:xfrm>
          <a:prstGeom prst="rect">
            <a:avLst/>
          </a:prstGeom>
          <a:noFill/>
          <a:ln w="9525">
            <a:noFill/>
            <a:miter lim="800000"/>
          </a:ln>
          <a:effectLst/>
        </p:spPr>
        <p:txBody>
          <a:bodyPr>
            <a:spAutoFit/>
          </a:bodyPr>
          <a:lstStyle/>
          <a:p>
            <a:pPr>
              <a:lnSpc>
                <a:spcPct val="130000"/>
              </a:lnSpc>
            </a:pPr>
            <a:r>
              <a:rPr lang="en-US" altLang="zh-CN" sz="2400">
                <a:solidFill>
                  <a:srgbClr val="009900"/>
                </a:solidFill>
              </a:rPr>
              <a:t>2</a:t>
            </a:r>
            <a:r>
              <a:rPr lang="zh-CN" altLang="en-US" sz="2400">
                <a:solidFill>
                  <a:srgbClr val="009900"/>
                </a:solidFill>
              </a:rPr>
              <a:t>．下列各句中，没有语病的一句是</a:t>
            </a:r>
            <a:r>
              <a:rPr lang="en-US" altLang="zh-CN" sz="2400">
                <a:solidFill>
                  <a:srgbClr val="009900"/>
                </a:solidFill>
              </a:rPr>
              <a:t>(</a:t>
            </a:r>
            <a:r>
              <a:rPr lang="zh-CN" altLang="en-US" sz="2400">
                <a:solidFill>
                  <a:srgbClr val="009900"/>
                </a:solidFill>
              </a:rPr>
              <a:t>　　</a:t>
            </a:r>
            <a:r>
              <a:rPr lang="en-US" altLang="zh-CN" sz="2400">
                <a:solidFill>
                  <a:srgbClr val="009900"/>
                </a:solidFill>
              </a:rPr>
              <a:t>)</a:t>
            </a:r>
          </a:p>
          <a:p>
            <a:pPr>
              <a:lnSpc>
                <a:spcPct val="130000"/>
              </a:lnSpc>
            </a:pPr>
            <a:r>
              <a:rPr lang="en-US" altLang="zh-CN" sz="2400">
                <a:solidFill>
                  <a:srgbClr val="009900"/>
                </a:solidFill>
              </a:rPr>
              <a:t>A</a:t>
            </a:r>
            <a:r>
              <a:rPr lang="zh-CN" altLang="en-US" sz="2400">
                <a:solidFill>
                  <a:srgbClr val="009900"/>
                </a:solidFill>
              </a:rPr>
              <a:t>．六部委联合举办的“中华赞”诗词征集活动，将围绕春节、清明、端午、中秋四个传统节日为主题征集原创性诗词。</a:t>
            </a:r>
          </a:p>
          <a:p>
            <a:pPr>
              <a:lnSpc>
                <a:spcPct val="130000"/>
              </a:lnSpc>
            </a:pPr>
            <a:r>
              <a:rPr lang="en-US" altLang="zh-CN" sz="2400">
                <a:solidFill>
                  <a:srgbClr val="009900"/>
                </a:solidFill>
              </a:rPr>
              <a:t>B</a:t>
            </a:r>
            <a:r>
              <a:rPr lang="zh-CN" altLang="en-US" sz="2400">
                <a:solidFill>
                  <a:srgbClr val="009900"/>
                </a:solidFill>
              </a:rPr>
              <a:t>．科学工作者认为，如此独特的适于华南虎种群自然繁衍的生态环境，目前国内已经不多了。</a:t>
            </a:r>
          </a:p>
          <a:p>
            <a:pPr>
              <a:lnSpc>
                <a:spcPct val="130000"/>
              </a:lnSpc>
            </a:pPr>
            <a:r>
              <a:rPr lang="en-US" altLang="zh-CN" sz="2400">
                <a:solidFill>
                  <a:srgbClr val="009900"/>
                </a:solidFill>
              </a:rPr>
              <a:t>C</a:t>
            </a:r>
            <a:r>
              <a:rPr lang="zh-CN" altLang="en-US" sz="2400">
                <a:solidFill>
                  <a:srgbClr val="009900"/>
                </a:solidFill>
              </a:rPr>
              <a:t>．以“都市桃花源”为主题，用两个巨大而奇特的魔比斯环为载体，世博湖南馆将吸引众多参观者的眼球而流连忘返。</a:t>
            </a:r>
          </a:p>
          <a:p>
            <a:pPr>
              <a:lnSpc>
                <a:spcPct val="130000"/>
              </a:lnSpc>
            </a:pPr>
            <a:r>
              <a:rPr lang="en-US" altLang="zh-CN" sz="2400">
                <a:solidFill>
                  <a:srgbClr val="009900"/>
                </a:solidFill>
              </a:rPr>
              <a:t>D</a:t>
            </a:r>
            <a:r>
              <a:rPr lang="zh-CN" altLang="en-US" sz="2400">
                <a:solidFill>
                  <a:srgbClr val="009900"/>
                </a:solidFill>
              </a:rPr>
              <a:t>．我们在这大是大非面前，我们有能力办好这些事情。</a:t>
            </a:r>
            <a:endParaRPr lang="zh-CN" altLang="en-US" sz="2400"/>
          </a:p>
        </p:txBody>
      </p:sp>
      <p:sp>
        <p:nvSpPr>
          <p:cNvPr id="276483" name="Text Box 3"/>
          <p:cNvSpPr txBox="1">
            <a:spLocks noChangeArrowheads="1"/>
          </p:cNvSpPr>
          <p:nvPr/>
        </p:nvSpPr>
        <p:spPr bwMode="auto">
          <a:xfrm>
            <a:off x="760377" y="4668847"/>
            <a:ext cx="9799637" cy="1420495"/>
          </a:xfrm>
          <a:prstGeom prst="rect">
            <a:avLst/>
          </a:prstGeom>
          <a:noFill/>
          <a:ln w="38100">
            <a:solidFill>
              <a:srgbClr val="FFFF00"/>
            </a:solidFill>
            <a:miter lim="800000"/>
          </a:ln>
          <a:effectLst/>
        </p:spPr>
        <p:txBody>
          <a:bodyPr>
            <a:spAutoFit/>
          </a:bodyPr>
          <a:lstStyle/>
          <a:p>
            <a:pPr>
              <a:lnSpc>
                <a:spcPct val="120000"/>
              </a:lnSpc>
              <a:spcBef>
                <a:spcPct val="50000"/>
              </a:spcBef>
            </a:pPr>
            <a:r>
              <a:rPr lang="zh-CN" altLang="en-US" sz="2400">
                <a:solidFill>
                  <a:schemeClr val="hlink"/>
                </a:solidFill>
                <a:latin typeface="宋体" pitchFamily="2" charset="-122"/>
              </a:rPr>
              <a:t>解析：　</a:t>
            </a:r>
            <a:r>
              <a:rPr lang="en-US" altLang="zh-CN" sz="2400">
                <a:solidFill>
                  <a:schemeClr val="hlink"/>
                </a:solidFill>
                <a:latin typeface="宋体" pitchFamily="2" charset="-122"/>
              </a:rPr>
              <a:t>A</a:t>
            </a:r>
            <a:r>
              <a:rPr lang="zh-CN" altLang="en-US" sz="2400">
                <a:solidFill>
                  <a:schemeClr val="hlink"/>
                </a:solidFill>
                <a:latin typeface="宋体" pitchFamily="2" charset="-122"/>
              </a:rPr>
              <a:t>．句式杂糅。 将“围绕</a:t>
            </a:r>
            <a:r>
              <a:rPr lang="en-US" altLang="zh-CN" sz="2400">
                <a:solidFill>
                  <a:schemeClr val="hlink"/>
                </a:solidFill>
                <a:latin typeface="宋体" pitchFamily="2" charset="-122"/>
              </a:rPr>
              <a:t>……</a:t>
            </a:r>
            <a:r>
              <a:rPr lang="zh-CN" altLang="en-US" sz="2400">
                <a:solidFill>
                  <a:schemeClr val="hlink"/>
                </a:solidFill>
                <a:latin typeface="宋体" pitchFamily="2" charset="-122"/>
              </a:rPr>
              <a:t>为主题”改为“以</a:t>
            </a:r>
            <a:r>
              <a:rPr lang="en-US" altLang="zh-CN" sz="2400">
                <a:solidFill>
                  <a:schemeClr val="hlink"/>
                </a:solidFill>
                <a:latin typeface="宋体" pitchFamily="2" charset="-122"/>
              </a:rPr>
              <a:t>……</a:t>
            </a:r>
            <a:r>
              <a:rPr lang="zh-CN" altLang="en-US" sz="2400">
                <a:solidFill>
                  <a:schemeClr val="hlink"/>
                </a:solidFill>
                <a:latin typeface="宋体" pitchFamily="2" charset="-122"/>
              </a:rPr>
              <a:t>为主题”。</a:t>
            </a:r>
            <a:r>
              <a:rPr lang="en-US" altLang="zh-CN" sz="2400">
                <a:solidFill>
                  <a:schemeClr val="hlink"/>
                </a:solidFill>
                <a:latin typeface="宋体" pitchFamily="2" charset="-122"/>
              </a:rPr>
              <a:t>C.</a:t>
            </a:r>
            <a:r>
              <a:rPr lang="zh-CN" altLang="en-US" sz="2400">
                <a:solidFill>
                  <a:schemeClr val="hlink"/>
                </a:solidFill>
                <a:latin typeface="宋体" pitchFamily="2" charset="-122"/>
              </a:rPr>
              <a:t>句式杂糅。可改为“吸引众多参观者的眼球，使其流连忘返”。</a:t>
            </a:r>
            <a:r>
              <a:rPr lang="en-US" altLang="zh-CN" sz="2400">
                <a:solidFill>
                  <a:schemeClr val="hlink"/>
                </a:solidFill>
                <a:latin typeface="宋体" pitchFamily="2" charset="-122"/>
              </a:rPr>
              <a:t>D.</a:t>
            </a:r>
            <a:r>
              <a:rPr lang="zh-CN" altLang="en-US" sz="2400">
                <a:solidFill>
                  <a:schemeClr val="hlink"/>
                </a:solidFill>
                <a:latin typeface="宋体" pitchFamily="2" charset="-122"/>
              </a:rPr>
              <a:t>中途易辙。第一句话还没有说完，就另说一句。</a:t>
            </a:r>
          </a:p>
        </p:txBody>
      </p:sp>
      <p:sp>
        <p:nvSpPr>
          <p:cNvPr id="276484" name="Text Box 4"/>
          <p:cNvSpPr txBox="1">
            <a:spLocks noChangeArrowheads="1"/>
          </p:cNvSpPr>
          <p:nvPr/>
        </p:nvSpPr>
        <p:spPr bwMode="auto">
          <a:xfrm>
            <a:off x="5845106" y="768785"/>
            <a:ext cx="1000125" cy="583565"/>
          </a:xfrm>
          <a:prstGeom prst="rect">
            <a:avLst/>
          </a:prstGeom>
          <a:noFill/>
          <a:ln w="9525">
            <a:noFill/>
            <a:miter lim="800000"/>
          </a:ln>
          <a:effectLst/>
        </p:spPr>
        <p:txBody>
          <a:bodyPr>
            <a:spAutoFit/>
          </a:bodyPr>
          <a:lstStyle/>
          <a:p>
            <a:pPr>
              <a:spcBef>
                <a:spcPct val="50000"/>
              </a:spcBef>
            </a:pPr>
            <a:r>
              <a:rPr lang="en-US" altLang="zh-CN" sz="3200">
                <a:solidFill>
                  <a:srgbClr val="FF0000"/>
                </a:solidFill>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6482"/>
                                        </p:tgtEl>
                                        <p:attrNameLst>
                                          <p:attrName>style.visibility</p:attrName>
                                        </p:attrNameLst>
                                      </p:cBhvr>
                                      <p:to>
                                        <p:strVal val="visible"/>
                                      </p:to>
                                    </p:set>
                                    <p:animEffect transition="in" filter="diamond(in)">
                                      <p:cBhvr>
                                        <p:cTn id="7" dur="2000"/>
                                        <p:tgtEl>
                                          <p:spTgt spid="27648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27648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76484">
                                            <p:txEl>
                                              <p:pRg st="0" end="0"/>
                                            </p:txEl>
                                          </p:spTgt>
                                        </p:tgtEl>
                                        <p:attrNameLst>
                                          <p:attrName>style.visibility</p:attrName>
                                        </p:attrNameLst>
                                      </p:cBhvr>
                                      <p:to>
                                        <p:strVal val="visible"/>
                                      </p:to>
                                    </p:set>
                                    <p:anim calcmode="lin" valueType="num">
                                      <p:cBhvr additive="base">
                                        <p:cTn id="18" dur="500" fill="hold"/>
                                        <p:tgtEl>
                                          <p:spTgt spid="27648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7648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2" grpId="0"/>
      <p:bldP spid="27648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3" name="Text Box 5"/>
          <p:cNvSpPr txBox="1">
            <a:spLocks noChangeArrowheads="1"/>
          </p:cNvSpPr>
          <p:nvPr/>
        </p:nvSpPr>
        <p:spPr bwMode="auto">
          <a:xfrm>
            <a:off x="3600450" y="801688"/>
            <a:ext cx="5329238" cy="460375"/>
          </a:xfrm>
          <a:prstGeom prst="rect">
            <a:avLst/>
          </a:prstGeom>
          <a:solidFill>
            <a:schemeClr val="hlink"/>
          </a:solidFill>
          <a:ln w="9525">
            <a:noFill/>
            <a:miter lim="800000"/>
          </a:ln>
        </p:spPr>
        <p:txBody>
          <a:bodyPr>
            <a:spAutoFit/>
          </a:bodyPr>
          <a:lstStyle/>
          <a:p>
            <a:r>
              <a:rPr lang="zh-CN" altLang="en-US" sz="2400">
                <a:solidFill>
                  <a:schemeClr val="bg1"/>
                </a:solidFill>
                <a:ea typeface="宋体" pitchFamily="2" charset="-122"/>
              </a:rPr>
              <a:t>考点三　成分残缺或赘余的</a:t>
            </a:r>
            <a:r>
              <a:rPr lang="en-US" altLang="zh-CN" sz="2400">
                <a:solidFill>
                  <a:schemeClr val="bg1"/>
                </a:solidFill>
                <a:ea typeface="宋体" pitchFamily="2" charset="-122"/>
              </a:rPr>
              <a:t>5</a:t>
            </a:r>
            <a:r>
              <a:rPr lang="zh-CN" altLang="en-US" sz="2400">
                <a:solidFill>
                  <a:schemeClr val="bg1"/>
                </a:solidFill>
                <a:ea typeface="宋体" pitchFamily="2" charset="-122"/>
              </a:rPr>
              <a:t>种类型 </a:t>
            </a:r>
          </a:p>
        </p:txBody>
      </p:sp>
      <p:sp>
        <p:nvSpPr>
          <p:cNvPr id="309254" name="AutoShape 6"/>
          <p:cNvSpPr>
            <a:spLocks noChangeArrowheads="1"/>
          </p:cNvSpPr>
          <p:nvPr/>
        </p:nvSpPr>
        <p:spPr bwMode="auto">
          <a:xfrm flipH="1">
            <a:off x="6397625" y="1568450"/>
            <a:ext cx="3035300" cy="544513"/>
          </a:xfrm>
          <a:prstGeom prst="wedgeRoundRectCallout">
            <a:avLst>
              <a:gd name="adj1" fmla="val 174370"/>
              <a:gd name="adj2" fmla="val 302477"/>
              <a:gd name="adj3" fmla="val 16667"/>
            </a:avLst>
          </a:prstGeom>
          <a:solidFill>
            <a:srgbClr val="FFCCFF"/>
          </a:solidFill>
          <a:ln w="9525">
            <a:solidFill>
              <a:schemeClr val="tx1"/>
            </a:solidFill>
            <a:miter lim="800000"/>
          </a:ln>
        </p:spPr>
        <p:txBody>
          <a:bodyPr/>
          <a:lstStyle/>
          <a:p>
            <a:pPr algn="ctr"/>
            <a:r>
              <a:rPr lang="zh-CN" altLang="en-US" sz="2400">
                <a:ea typeface="宋体" pitchFamily="2" charset="-122"/>
              </a:rPr>
              <a:t>①主语残缺</a:t>
            </a:r>
            <a:r>
              <a:rPr lang="zh-CN" altLang="en-US">
                <a:ea typeface="宋体" pitchFamily="2" charset="-122"/>
              </a:rPr>
              <a:t> </a:t>
            </a:r>
          </a:p>
        </p:txBody>
      </p:sp>
      <p:sp>
        <p:nvSpPr>
          <p:cNvPr id="309255" name="Text Box 7"/>
          <p:cNvSpPr txBox="1">
            <a:spLocks noChangeArrowheads="1"/>
          </p:cNvSpPr>
          <p:nvPr/>
        </p:nvSpPr>
        <p:spPr bwMode="auto">
          <a:xfrm>
            <a:off x="1760509" y="1382699"/>
            <a:ext cx="792163" cy="4399915"/>
          </a:xfrm>
          <a:prstGeom prst="rect">
            <a:avLst/>
          </a:prstGeom>
          <a:solidFill>
            <a:srgbClr val="CCFFFF"/>
          </a:solidFill>
          <a:ln w="9525">
            <a:noFill/>
            <a:miter lim="800000"/>
          </a:ln>
        </p:spPr>
        <p:txBody>
          <a:bodyPr>
            <a:spAutoFit/>
          </a:bodyPr>
          <a:lstStyle/>
          <a:p>
            <a:r>
              <a:rPr lang="zh-CN" altLang="en-US" sz="4000" b="0">
                <a:latin typeface="黑体" pitchFamily="2" charset="-122"/>
                <a:ea typeface="黑体" pitchFamily="2" charset="-122"/>
              </a:rPr>
              <a:t>成分残缺或赘余</a:t>
            </a:r>
          </a:p>
        </p:txBody>
      </p:sp>
      <p:sp>
        <p:nvSpPr>
          <p:cNvPr id="309256" name="AutoShape 8"/>
          <p:cNvSpPr>
            <a:spLocks noChangeArrowheads="1"/>
          </p:cNvSpPr>
          <p:nvPr/>
        </p:nvSpPr>
        <p:spPr bwMode="auto">
          <a:xfrm flipH="1">
            <a:off x="6408738" y="2457450"/>
            <a:ext cx="3024187" cy="476250"/>
          </a:xfrm>
          <a:prstGeom prst="wedgeRoundRectCallout">
            <a:avLst>
              <a:gd name="adj1" fmla="val 173829"/>
              <a:gd name="adj2" fmla="val 191329"/>
              <a:gd name="adj3" fmla="val 16667"/>
            </a:avLst>
          </a:prstGeom>
          <a:solidFill>
            <a:srgbClr val="FFCCFF"/>
          </a:solidFill>
          <a:ln w="9525" algn="ctr">
            <a:solidFill>
              <a:schemeClr val="tx1"/>
            </a:solidFill>
            <a:miter lim="800000"/>
          </a:ln>
        </p:spPr>
        <p:txBody>
          <a:bodyPr/>
          <a:lstStyle/>
          <a:p>
            <a:pPr algn="ctr"/>
            <a:r>
              <a:rPr lang="zh-CN" altLang="en-US" sz="2400">
                <a:ea typeface="宋体" pitchFamily="2" charset="-122"/>
              </a:rPr>
              <a:t>②谓语残缺 </a:t>
            </a:r>
          </a:p>
        </p:txBody>
      </p:sp>
      <p:sp>
        <p:nvSpPr>
          <p:cNvPr id="309257" name="AutoShape 9"/>
          <p:cNvSpPr>
            <a:spLocks noChangeArrowheads="1"/>
          </p:cNvSpPr>
          <p:nvPr/>
        </p:nvSpPr>
        <p:spPr bwMode="auto">
          <a:xfrm flipH="1">
            <a:off x="6337300" y="3465513"/>
            <a:ext cx="3095625" cy="574675"/>
          </a:xfrm>
          <a:prstGeom prst="wedgeRoundRectCallout">
            <a:avLst>
              <a:gd name="adj1" fmla="val 169537"/>
              <a:gd name="adj2" fmla="val 5801"/>
              <a:gd name="adj3" fmla="val 16667"/>
            </a:avLst>
          </a:prstGeom>
          <a:solidFill>
            <a:srgbClr val="FFCCFF"/>
          </a:solidFill>
          <a:ln w="9525">
            <a:solidFill>
              <a:schemeClr val="tx1"/>
            </a:solidFill>
            <a:miter lim="800000"/>
          </a:ln>
        </p:spPr>
        <p:txBody>
          <a:bodyPr/>
          <a:lstStyle/>
          <a:p>
            <a:pPr algn="ctr"/>
            <a:r>
              <a:rPr lang="zh-CN" altLang="en-US" sz="2400">
                <a:ea typeface="宋体" pitchFamily="2" charset="-122"/>
              </a:rPr>
              <a:t>③宾语中心语残缺</a:t>
            </a:r>
            <a:r>
              <a:rPr lang="zh-CN" altLang="en-US">
                <a:ea typeface="宋体" pitchFamily="2" charset="-122"/>
              </a:rPr>
              <a:t> </a:t>
            </a:r>
          </a:p>
        </p:txBody>
      </p:sp>
      <p:sp>
        <p:nvSpPr>
          <p:cNvPr id="309258" name="AutoShape 10"/>
          <p:cNvSpPr>
            <a:spLocks noChangeArrowheads="1"/>
          </p:cNvSpPr>
          <p:nvPr/>
        </p:nvSpPr>
        <p:spPr bwMode="auto">
          <a:xfrm flipH="1">
            <a:off x="6475417" y="4525971"/>
            <a:ext cx="2952750" cy="476250"/>
          </a:xfrm>
          <a:prstGeom prst="wedgeRoundRectCallout">
            <a:avLst>
              <a:gd name="adj1" fmla="val 180638"/>
              <a:gd name="adj2" fmla="val -168189"/>
              <a:gd name="adj3" fmla="val 16667"/>
            </a:avLst>
          </a:prstGeom>
          <a:solidFill>
            <a:srgbClr val="FFCCFF"/>
          </a:solidFill>
          <a:ln w="9525">
            <a:solidFill>
              <a:schemeClr val="tx1"/>
            </a:solidFill>
            <a:miter lim="800000"/>
          </a:ln>
        </p:spPr>
        <p:txBody>
          <a:bodyPr/>
          <a:lstStyle/>
          <a:p>
            <a:pPr algn="ctr"/>
            <a:r>
              <a:rPr lang="zh-CN" altLang="en-US" sz="2400">
                <a:ea typeface="宋体" pitchFamily="2" charset="-122"/>
              </a:rPr>
              <a:t>④介词残缺</a:t>
            </a:r>
            <a:r>
              <a:rPr lang="zh-CN" altLang="en-US">
                <a:ea typeface="宋体" pitchFamily="2" charset="-122"/>
              </a:rPr>
              <a:t> </a:t>
            </a:r>
          </a:p>
        </p:txBody>
      </p:sp>
      <p:sp>
        <p:nvSpPr>
          <p:cNvPr id="309259" name="AutoShape 11"/>
          <p:cNvSpPr>
            <a:spLocks noChangeArrowheads="1"/>
          </p:cNvSpPr>
          <p:nvPr/>
        </p:nvSpPr>
        <p:spPr bwMode="auto">
          <a:xfrm flipH="1">
            <a:off x="6475417" y="5383227"/>
            <a:ext cx="2952750" cy="544513"/>
          </a:xfrm>
          <a:prstGeom prst="wedgeRoundRectCallout">
            <a:avLst>
              <a:gd name="adj1" fmla="val 180049"/>
              <a:gd name="adj2" fmla="val -303239"/>
              <a:gd name="adj3" fmla="val 16667"/>
            </a:avLst>
          </a:prstGeom>
          <a:solidFill>
            <a:srgbClr val="FFCCFF"/>
          </a:solidFill>
          <a:ln w="9525">
            <a:solidFill>
              <a:schemeClr val="tx1"/>
            </a:solidFill>
            <a:miter lim="800000"/>
          </a:ln>
        </p:spPr>
        <p:txBody>
          <a:bodyPr/>
          <a:lstStyle/>
          <a:p>
            <a:pPr algn="ctr"/>
            <a:r>
              <a:rPr lang="zh-CN" altLang="en-US" sz="2400">
                <a:ea typeface="宋体" pitchFamily="2" charset="-122"/>
              </a:rPr>
              <a:t>⑤语意重复</a:t>
            </a:r>
            <a:r>
              <a:rPr lang="zh-CN" altLang="en-US">
                <a:ea typeface="宋体" pitchFamily="2" charset="-122"/>
              </a:rPr>
              <a:t> </a:t>
            </a:r>
          </a:p>
        </p:txBody>
      </p:sp>
      <p:sp>
        <p:nvSpPr>
          <p:cNvPr id="12297" name="Rectangle 7"/>
          <p:cNvSpPr>
            <a:spLocks noChangeArrowheads="1"/>
          </p:cNvSpPr>
          <p:nvPr/>
        </p:nvSpPr>
        <p:spPr bwMode="auto">
          <a:xfrm>
            <a:off x="7904177" y="0"/>
            <a:ext cx="1428760" cy="595313"/>
          </a:xfrm>
          <a:prstGeom prst="rect">
            <a:avLst/>
          </a:prstGeom>
          <a:solidFill>
            <a:srgbClr val="FF9900"/>
          </a:solidFill>
          <a:ln w="9525">
            <a:noFill/>
            <a:miter lim="800000"/>
          </a:ln>
        </p:spPr>
        <p:txBody>
          <a:bodyPr/>
          <a:lstStyle/>
          <a:p>
            <a:endParaRPr lang="zh-CN" altLang="en-US" b="0"/>
          </a:p>
        </p:txBody>
      </p:sp>
      <p:sp>
        <p:nvSpPr>
          <p:cNvPr id="12298" name="Rectangle 18"/>
          <p:cNvSpPr>
            <a:spLocks noChangeArrowheads="1"/>
          </p:cNvSpPr>
          <p:nvPr/>
        </p:nvSpPr>
        <p:spPr bwMode="auto">
          <a:xfrm>
            <a:off x="7999413" y="114300"/>
            <a:ext cx="1333524" cy="368935"/>
          </a:xfrm>
          <a:prstGeom prst="rect">
            <a:avLst/>
          </a:prstGeom>
          <a:noFill/>
          <a:ln w="9525">
            <a:noFill/>
            <a:miter lim="800000"/>
          </a:ln>
        </p:spPr>
        <p:txBody>
          <a:bodyPr wrap="square" lIns="0" tIns="0" rIns="0" bIns="0">
            <a:spAutoFit/>
          </a:bodyPr>
          <a:lstStyle/>
          <a:p>
            <a:pPr algn="ctr"/>
            <a:r>
              <a:rPr lang="zh-CN" altLang="en-US" sz="2400" b="0" smtClean="0">
                <a:solidFill>
                  <a:schemeClr val="bg1"/>
                </a:solidFill>
                <a:latin typeface="微软雅黑" pitchFamily="34" charset="-122"/>
                <a:ea typeface="微软雅黑" pitchFamily="34" charset="-122"/>
                <a:cs typeface="方正兰亭黑简体" pitchFamily="2" charset="-122"/>
              </a:rPr>
              <a:t>成分缺余</a:t>
            </a:r>
            <a:endParaRPr lang="zh-CN" altLang="en-US" sz="2400" b="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9253"/>
                                        </p:tgtEl>
                                        <p:attrNameLst>
                                          <p:attrName>style.visibility</p:attrName>
                                        </p:attrNameLst>
                                      </p:cBhvr>
                                      <p:to>
                                        <p:strVal val="visible"/>
                                      </p:to>
                                    </p:set>
                                    <p:anim calcmode="lin" valueType="num">
                                      <p:cBhvr additive="base">
                                        <p:cTn id="7" dur="500" fill="hold"/>
                                        <p:tgtEl>
                                          <p:spTgt spid="309253"/>
                                        </p:tgtEl>
                                        <p:attrNameLst>
                                          <p:attrName>ppt_x</p:attrName>
                                        </p:attrNameLst>
                                      </p:cBhvr>
                                      <p:tavLst>
                                        <p:tav tm="0">
                                          <p:val>
                                            <p:strVal val="0-#ppt_w/2"/>
                                          </p:val>
                                        </p:tav>
                                        <p:tav tm="100000">
                                          <p:val>
                                            <p:strVal val="#ppt_x"/>
                                          </p:val>
                                        </p:tav>
                                      </p:tavLst>
                                    </p:anim>
                                    <p:anim calcmode="lin" valueType="num">
                                      <p:cBhvr additive="base">
                                        <p:cTn id="8" dur="500" fill="hold"/>
                                        <p:tgtEl>
                                          <p:spTgt spid="30925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2" nodeType="clickEffect">
                                  <p:stCondLst>
                                    <p:cond delay="0"/>
                                  </p:stCondLst>
                                  <p:childTnLst>
                                    <p:set>
                                      <p:cBhvr>
                                        <p:cTn id="13" dur="1" fill="hold">
                                          <p:stCondLst>
                                            <p:cond delay="0"/>
                                          </p:stCondLst>
                                        </p:cTn>
                                        <p:tgtEl>
                                          <p:spTgt spid="309255"/>
                                        </p:tgtEl>
                                        <p:attrNameLst>
                                          <p:attrName>style.visibility</p:attrName>
                                        </p:attrNameLst>
                                      </p:cBhvr>
                                      <p:to>
                                        <p:strVal val="visible"/>
                                      </p:to>
                                    </p:set>
                                    <p:animEffect transition="in" filter="checkerboard(across)">
                                      <p:cBhvr>
                                        <p:cTn id="14" dur="500"/>
                                        <p:tgtEl>
                                          <p:spTgt spid="309255"/>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9" fill="hold" grpId="1" nodeType="clickEffect">
                                  <p:stCondLst>
                                    <p:cond delay="0"/>
                                  </p:stCondLst>
                                  <p:childTnLst>
                                    <p:set>
                                      <p:cBhvr>
                                        <p:cTn id="19" dur="1" fill="hold">
                                          <p:stCondLst>
                                            <p:cond delay="0"/>
                                          </p:stCondLst>
                                        </p:cTn>
                                        <p:tgtEl>
                                          <p:spTgt spid="309254"/>
                                        </p:tgtEl>
                                        <p:attrNameLst>
                                          <p:attrName>style.visibility</p:attrName>
                                        </p:attrNameLst>
                                      </p:cBhvr>
                                      <p:to>
                                        <p:strVal val="visible"/>
                                      </p:to>
                                    </p:set>
                                    <p:anim calcmode="lin" valueType="num">
                                      <p:cBhvr additive="base">
                                        <p:cTn id="20" dur="500" fill="hold"/>
                                        <p:tgtEl>
                                          <p:spTgt spid="309254"/>
                                        </p:tgtEl>
                                        <p:attrNameLst>
                                          <p:attrName>ppt_x</p:attrName>
                                        </p:attrNameLst>
                                      </p:cBhvr>
                                      <p:tavLst>
                                        <p:tav tm="0">
                                          <p:val>
                                            <p:strVal val="0-#ppt_w/2"/>
                                          </p:val>
                                        </p:tav>
                                        <p:tav tm="100000">
                                          <p:val>
                                            <p:strVal val="#ppt_x"/>
                                          </p:val>
                                        </p:tav>
                                      </p:tavLst>
                                    </p:anim>
                                    <p:anim calcmode="lin" valueType="num">
                                      <p:cBhvr additive="base">
                                        <p:cTn id="21" dur="500" fill="hold"/>
                                        <p:tgtEl>
                                          <p:spTgt spid="309254"/>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9" fill="hold" grpId="3" nodeType="clickEffect">
                                  <p:stCondLst>
                                    <p:cond delay="0"/>
                                  </p:stCondLst>
                                  <p:childTnLst>
                                    <p:set>
                                      <p:cBhvr>
                                        <p:cTn id="26" dur="1" fill="hold">
                                          <p:stCondLst>
                                            <p:cond delay="0"/>
                                          </p:stCondLst>
                                        </p:cTn>
                                        <p:tgtEl>
                                          <p:spTgt spid="309256"/>
                                        </p:tgtEl>
                                        <p:attrNameLst>
                                          <p:attrName>style.visibility</p:attrName>
                                        </p:attrNameLst>
                                      </p:cBhvr>
                                      <p:to>
                                        <p:strVal val="visible"/>
                                      </p:to>
                                    </p:set>
                                    <p:anim calcmode="lin" valueType="num">
                                      <p:cBhvr additive="base">
                                        <p:cTn id="27" dur="500" fill="hold"/>
                                        <p:tgtEl>
                                          <p:spTgt spid="309256"/>
                                        </p:tgtEl>
                                        <p:attrNameLst>
                                          <p:attrName>ppt_x</p:attrName>
                                        </p:attrNameLst>
                                      </p:cBhvr>
                                      <p:tavLst>
                                        <p:tav tm="0">
                                          <p:val>
                                            <p:strVal val="0-#ppt_w/2"/>
                                          </p:val>
                                        </p:tav>
                                        <p:tav tm="100000">
                                          <p:val>
                                            <p:strVal val="#ppt_x"/>
                                          </p:val>
                                        </p:tav>
                                      </p:tavLst>
                                    </p:anim>
                                    <p:anim calcmode="lin" valueType="num">
                                      <p:cBhvr additive="base">
                                        <p:cTn id="28" dur="500" fill="hold"/>
                                        <p:tgtEl>
                                          <p:spTgt spid="309256"/>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9" fill="hold" grpId="4" nodeType="clickEffect">
                                  <p:stCondLst>
                                    <p:cond delay="0"/>
                                  </p:stCondLst>
                                  <p:childTnLst>
                                    <p:set>
                                      <p:cBhvr>
                                        <p:cTn id="33" dur="1" fill="hold">
                                          <p:stCondLst>
                                            <p:cond delay="0"/>
                                          </p:stCondLst>
                                        </p:cTn>
                                        <p:tgtEl>
                                          <p:spTgt spid="309257"/>
                                        </p:tgtEl>
                                        <p:attrNameLst>
                                          <p:attrName>style.visibility</p:attrName>
                                        </p:attrNameLst>
                                      </p:cBhvr>
                                      <p:to>
                                        <p:strVal val="visible"/>
                                      </p:to>
                                    </p:set>
                                    <p:anim calcmode="lin" valueType="num">
                                      <p:cBhvr additive="base">
                                        <p:cTn id="34" dur="500" fill="hold"/>
                                        <p:tgtEl>
                                          <p:spTgt spid="309257"/>
                                        </p:tgtEl>
                                        <p:attrNameLst>
                                          <p:attrName>ppt_x</p:attrName>
                                        </p:attrNameLst>
                                      </p:cBhvr>
                                      <p:tavLst>
                                        <p:tav tm="0">
                                          <p:val>
                                            <p:strVal val="0-#ppt_w/2"/>
                                          </p:val>
                                        </p:tav>
                                        <p:tav tm="100000">
                                          <p:val>
                                            <p:strVal val="#ppt_x"/>
                                          </p:val>
                                        </p:tav>
                                      </p:tavLst>
                                    </p:anim>
                                    <p:anim calcmode="lin" valueType="num">
                                      <p:cBhvr additive="base">
                                        <p:cTn id="35" dur="500" fill="hold"/>
                                        <p:tgtEl>
                                          <p:spTgt spid="309257"/>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9" fill="hold" grpId="5" nodeType="clickEffect">
                                  <p:stCondLst>
                                    <p:cond delay="0"/>
                                  </p:stCondLst>
                                  <p:childTnLst>
                                    <p:set>
                                      <p:cBhvr>
                                        <p:cTn id="40" dur="1" fill="hold">
                                          <p:stCondLst>
                                            <p:cond delay="0"/>
                                          </p:stCondLst>
                                        </p:cTn>
                                        <p:tgtEl>
                                          <p:spTgt spid="309258"/>
                                        </p:tgtEl>
                                        <p:attrNameLst>
                                          <p:attrName>style.visibility</p:attrName>
                                        </p:attrNameLst>
                                      </p:cBhvr>
                                      <p:to>
                                        <p:strVal val="visible"/>
                                      </p:to>
                                    </p:set>
                                    <p:anim calcmode="lin" valueType="num">
                                      <p:cBhvr additive="base">
                                        <p:cTn id="41" dur="500" fill="hold"/>
                                        <p:tgtEl>
                                          <p:spTgt spid="309258"/>
                                        </p:tgtEl>
                                        <p:attrNameLst>
                                          <p:attrName>ppt_x</p:attrName>
                                        </p:attrNameLst>
                                      </p:cBhvr>
                                      <p:tavLst>
                                        <p:tav tm="0">
                                          <p:val>
                                            <p:strVal val="0-#ppt_w/2"/>
                                          </p:val>
                                        </p:tav>
                                        <p:tav tm="100000">
                                          <p:val>
                                            <p:strVal val="#ppt_x"/>
                                          </p:val>
                                        </p:tav>
                                      </p:tavLst>
                                    </p:anim>
                                    <p:anim calcmode="lin" valueType="num">
                                      <p:cBhvr additive="base">
                                        <p:cTn id="42" dur="500" fill="hold"/>
                                        <p:tgtEl>
                                          <p:spTgt spid="309258"/>
                                        </p:tgtEl>
                                        <p:attrNameLst>
                                          <p:attrName>ppt_y</p:attrName>
                                        </p:attrNameLst>
                                      </p:cBhvr>
                                      <p:tavLst>
                                        <p:tav tm="0">
                                          <p:val>
                                            <p:strVal val="0-#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ntr" presetSubtype="9" fill="hold" grpId="6" nodeType="clickEffect">
                                  <p:stCondLst>
                                    <p:cond delay="0"/>
                                  </p:stCondLst>
                                  <p:childTnLst>
                                    <p:set>
                                      <p:cBhvr>
                                        <p:cTn id="47" dur="1" fill="hold">
                                          <p:stCondLst>
                                            <p:cond delay="0"/>
                                          </p:stCondLst>
                                        </p:cTn>
                                        <p:tgtEl>
                                          <p:spTgt spid="309259"/>
                                        </p:tgtEl>
                                        <p:attrNameLst>
                                          <p:attrName>style.visibility</p:attrName>
                                        </p:attrNameLst>
                                      </p:cBhvr>
                                      <p:to>
                                        <p:strVal val="visible"/>
                                      </p:to>
                                    </p:set>
                                    <p:anim calcmode="lin" valueType="num">
                                      <p:cBhvr additive="base">
                                        <p:cTn id="48" dur="500" fill="hold"/>
                                        <p:tgtEl>
                                          <p:spTgt spid="309259"/>
                                        </p:tgtEl>
                                        <p:attrNameLst>
                                          <p:attrName>ppt_x</p:attrName>
                                        </p:attrNameLst>
                                      </p:cBhvr>
                                      <p:tavLst>
                                        <p:tav tm="0">
                                          <p:val>
                                            <p:strVal val="0-#ppt_w/2"/>
                                          </p:val>
                                        </p:tav>
                                        <p:tav tm="100000">
                                          <p:val>
                                            <p:strVal val="#ppt_x"/>
                                          </p:val>
                                        </p:tav>
                                      </p:tavLst>
                                    </p:anim>
                                    <p:anim calcmode="lin" valueType="num">
                                      <p:cBhvr additive="base">
                                        <p:cTn id="49" dur="500" fill="hold"/>
                                        <p:tgtEl>
                                          <p:spTgt spid="30925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3" grpId="0" animBg="1"/>
      <p:bldP spid="309254" grpId="1" animBg="1"/>
      <p:bldP spid="309255" grpId="2" animBg="1"/>
      <p:bldP spid="309256" grpId="3" animBg="1"/>
      <p:bldP spid="309257" grpId="4" animBg="1"/>
      <p:bldP spid="309258" grpId="5" animBg="1"/>
      <p:bldP spid="309259" grpId="6"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Text Box 2"/>
          <p:cNvSpPr txBox="1">
            <a:spLocks noChangeArrowheads="1"/>
          </p:cNvSpPr>
          <p:nvPr/>
        </p:nvSpPr>
        <p:spPr bwMode="auto">
          <a:xfrm>
            <a:off x="460375" y="3756042"/>
            <a:ext cx="10601325" cy="829945"/>
          </a:xfrm>
          <a:prstGeom prst="rect">
            <a:avLst/>
          </a:prstGeom>
          <a:noFill/>
          <a:ln w="9525">
            <a:solidFill>
              <a:srgbClr val="00CC00"/>
            </a:solidFill>
            <a:miter lim="800000"/>
          </a:ln>
        </p:spPr>
        <p:txBody>
          <a:bodyPr>
            <a:spAutoFit/>
          </a:bodyPr>
          <a:lstStyle/>
          <a:p>
            <a:r>
              <a:rPr lang="en-US" altLang="zh-CN" sz="2400">
                <a:solidFill>
                  <a:srgbClr val="000066"/>
                </a:solidFill>
                <a:latin typeface="宋体" pitchFamily="2" charset="-122"/>
                <a:ea typeface="宋体" pitchFamily="2" charset="-122"/>
              </a:rPr>
              <a:t>2. </a:t>
            </a:r>
            <a:r>
              <a:rPr lang="zh-CN" altLang="en-US" sz="2400">
                <a:solidFill>
                  <a:srgbClr val="000066"/>
                </a:solidFill>
                <a:latin typeface="宋体" pitchFamily="2" charset="-122"/>
                <a:ea typeface="宋体" pitchFamily="2" charset="-122"/>
              </a:rPr>
              <a:t>近年来，随着房地产市场的发展和商品房价格的持续上涨，引起了有关部门的高度重视。</a:t>
            </a:r>
            <a:endParaRPr lang="en-US" altLang="zh-CN" sz="2400">
              <a:solidFill>
                <a:srgbClr val="000066"/>
              </a:solidFill>
              <a:latin typeface="宋体" pitchFamily="2" charset="-122"/>
              <a:ea typeface="宋体" pitchFamily="2" charset="-122"/>
            </a:endParaRPr>
          </a:p>
        </p:txBody>
      </p:sp>
      <p:sp>
        <p:nvSpPr>
          <p:cNvPr id="13315" name="Text Box 3"/>
          <p:cNvSpPr txBox="1">
            <a:spLocks noChangeArrowheads="1"/>
          </p:cNvSpPr>
          <p:nvPr/>
        </p:nvSpPr>
        <p:spPr bwMode="auto">
          <a:xfrm>
            <a:off x="2016125" y="3268679"/>
            <a:ext cx="309880" cy="368300"/>
          </a:xfrm>
          <a:prstGeom prst="rect">
            <a:avLst/>
          </a:prstGeom>
          <a:noFill/>
          <a:ln w="9525">
            <a:noFill/>
            <a:miter lim="800000"/>
          </a:ln>
        </p:spPr>
        <p:txBody>
          <a:bodyPr wrap="none">
            <a:spAutoFit/>
          </a:bodyPr>
          <a:lstStyle/>
          <a:p>
            <a:endParaRPr lang="zh-CN" altLang="en-US" b="0">
              <a:ea typeface="宋体" pitchFamily="2" charset="-122"/>
            </a:endParaRPr>
          </a:p>
        </p:txBody>
      </p:sp>
      <p:sp>
        <p:nvSpPr>
          <p:cNvPr id="13316" name="Text Box 4"/>
          <p:cNvSpPr txBox="1">
            <a:spLocks noChangeArrowheads="1"/>
          </p:cNvSpPr>
          <p:nvPr/>
        </p:nvSpPr>
        <p:spPr bwMode="auto">
          <a:xfrm flipH="1">
            <a:off x="7485063" y="2139969"/>
            <a:ext cx="636587" cy="521970"/>
          </a:xfrm>
          <a:prstGeom prst="rect">
            <a:avLst/>
          </a:prstGeom>
          <a:noFill/>
          <a:ln w="9525">
            <a:noFill/>
            <a:miter lim="800000"/>
          </a:ln>
        </p:spPr>
        <p:txBody>
          <a:bodyPr>
            <a:spAutoFit/>
          </a:bodyPr>
          <a:lstStyle/>
          <a:p>
            <a:pPr>
              <a:spcBef>
                <a:spcPct val="50000"/>
              </a:spcBef>
            </a:pPr>
            <a:endParaRPr lang="zh-CN" altLang="en-US" sz="2800" b="0">
              <a:solidFill>
                <a:srgbClr val="FF0000"/>
              </a:solidFill>
              <a:ea typeface="宋体" pitchFamily="2" charset="-122"/>
            </a:endParaRPr>
          </a:p>
        </p:txBody>
      </p:sp>
      <p:sp>
        <p:nvSpPr>
          <p:cNvPr id="250885" name="Text Box 5"/>
          <p:cNvSpPr txBox="1">
            <a:spLocks noChangeArrowheads="1"/>
          </p:cNvSpPr>
          <p:nvPr/>
        </p:nvSpPr>
        <p:spPr bwMode="auto">
          <a:xfrm>
            <a:off x="460375" y="3036904"/>
            <a:ext cx="10601325" cy="460375"/>
          </a:xfrm>
          <a:prstGeom prst="rect">
            <a:avLst/>
          </a:prstGeom>
          <a:noFill/>
          <a:ln w="9525">
            <a:noFill/>
            <a:miter lim="800000"/>
          </a:ln>
        </p:spPr>
        <p:txBody>
          <a:bodyPr>
            <a:spAutoFit/>
          </a:bodyPr>
          <a:lstStyle/>
          <a:p>
            <a:pPr>
              <a:spcBef>
                <a:spcPct val="50000"/>
              </a:spcBef>
            </a:pPr>
            <a:r>
              <a:rPr lang="zh-CN" altLang="en-US" sz="2400">
                <a:solidFill>
                  <a:schemeClr val="folHlink"/>
                </a:solidFill>
                <a:latin typeface="楷体_GB2312" charset="-122"/>
                <a:ea typeface="楷体_GB2312" charset="-122"/>
              </a:rPr>
              <a:t>答案：</a:t>
            </a:r>
            <a:r>
              <a:rPr lang="zh-CN" altLang="en-US">
                <a:ea typeface="宋体" pitchFamily="2" charset="-122"/>
              </a:rPr>
              <a:t>　</a:t>
            </a:r>
            <a:r>
              <a:rPr lang="zh-CN" altLang="en-US" sz="2400">
                <a:solidFill>
                  <a:schemeClr val="folHlink"/>
                </a:solidFill>
                <a:latin typeface="楷体_GB2312" charset="-122"/>
                <a:ea typeface="楷体_GB2312" charset="-122"/>
              </a:rPr>
              <a:t>滥用介词造成主语残缺。去掉</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由于</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或</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使</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a:t>
            </a:r>
          </a:p>
        </p:txBody>
      </p:sp>
      <p:sp>
        <p:nvSpPr>
          <p:cNvPr id="250890" name="Rectangle 10"/>
          <p:cNvSpPr>
            <a:spLocks noGrp="1"/>
          </p:cNvSpPr>
          <p:nvPr>
            <p:ph type="title" idx="4294967295"/>
          </p:nvPr>
        </p:nvSpPr>
        <p:spPr>
          <a:xfrm>
            <a:off x="546063" y="949571"/>
            <a:ext cx="6897688" cy="530225"/>
          </a:xfrm>
          <a:prstGeom prst="rect">
            <a:avLst/>
          </a:prstGeom>
          <a:noFill/>
          <a:ln w="57150" cmpd="thinThick">
            <a:solidFill>
              <a:schemeClr val="folHlink"/>
            </a:solidFill>
          </a:ln>
        </p:spPr>
        <p:txBody>
          <a:bodyPr/>
          <a:lstStyle/>
          <a:p>
            <a:pPr eaLnBrk="1" hangingPunct="1"/>
            <a:r>
              <a:rPr lang="zh-CN" altLang="en-US" sz="2400" smtClean="0">
                <a:solidFill>
                  <a:schemeClr val="hlink"/>
                </a:solidFill>
                <a:latin typeface="黑体" pitchFamily="2" charset="-122"/>
                <a:ea typeface="黑体" pitchFamily="2" charset="-122"/>
              </a:rPr>
              <a:t>类型一　主语残缺</a:t>
            </a:r>
          </a:p>
        </p:txBody>
      </p:sp>
      <p:sp>
        <p:nvSpPr>
          <p:cNvPr id="250891" name="Text Box 11"/>
          <p:cNvSpPr txBox="1">
            <a:spLocks noChangeArrowheads="1"/>
          </p:cNvSpPr>
          <p:nvPr/>
        </p:nvSpPr>
        <p:spPr bwMode="auto">
          <a:xfrm>
            <a:off x="455613" y="1741507"/>
            <a:ext cx="10606087" cy="829945"/>
          </a:xfrm>
          <a:prstGeom prst="rect">
            <a:avLst/>
          </a:prstGeom>
          <a:noFill/>
          <a:ln w="9525">
            <a:solidFill>
              <a:srgbClr val="00CC00"/>
            </a:solidFill>
            <a:miter lim="800000"/>
          </a:ln>
        </p:spPr>
        <p:txBody>
          <a:bodyPr>
            <a:spAutoFit/>
          </a:bodyPr>
          <a:lstStyle/>
          <a:p>
            <a:r>
              <a:rPr lang="en-US" altLang="zh-CN" sz="2400">
                <a:solidFill>
                  <a:srgbClr val="000066"/>
                </a:solidFill>
                <a:latin typeface="宋体" pitchFamily="2" charset="-122"/>
                <a:ea typeface="宋体" pitchFamily="2" charset="-122"/>
              </a:rPr>
              <a:t>1</a:t>
            </a:r>
            <a:r>
              <a:rPr lang="zh-CN" altLang="en-US" sz="2400">
                <a:solidFill>
                  <a:srgbClr val="000066"/>
                </a:solidFill>
                <a:latin typeface="宋体" pitchFamily="2" charset="-122"/>
                <a:ea typeface="宋体" pitchFamily="2" charset="-122"/>
              </a:rPr>
              <a:t>．由于自贸区致力于营造国际化、法治化、市场化的营商环境，使更多金融、物流和</a:t>
            </a:r>
            <a:r>
              <a:rPr lang="en-US" altLang="zh-CN" sz="2400">
                <a:solidFill>
                  <a:srgbClr val="000066"/>
                </a:solidFill>
                <a:latin typeface="宋体" pitchFamily="2" charset="-122"/>
                <a:ea typeface="宋体" pitchFamily="2" charset="-122"/>
              </a:rPr>
              <a:t>IT</a:t>
            </a:r>
            <a:r>
              <a:rPr lang="zh-CN" altLang="en-US" sz="2400">
                <a:solidFill>
                  <a:srgbClr val="000066"/>
                </a:solidFill>
                <a:latin typeface="宋体" pitchFamily="2" charset="-122"/>
                <a:ea typeface="宋体" pitchFamily="2" charset="-122"/>
              </a:rPr>
              <a:t>等专业人才有机会不出国门，就能拿到远超同行水平的“国际工资</a:t>
            </a:r>
            <a:r>
              <a:rPr lang="zh-CN" altLang="en-US" sz="2400" smtClean="0">
                <a:solidFill>
                  <a:srgbClr val="000066"/>
                </a:solidFill>
                <a:latin typeface="宋体" pitchFamily="2" charset="-122"/>
                <a:ea typeface="宋体" pitchFamily="2" charset="-122"/>
              </a:rPr>
              <a:t>”。</a:t>
            </a:r>
            <a:r>
              <a:rPr lang="zh-CN" altLang="en-US">
                <a:ea typeface="宋体" pitchFamily="2" charset="-122"/>
              </a:rPr>
              <a:t>　</a:t>
            </a:r>
            <a:endParaRPr lang="en-US" altLang="zh-CN">
              <a:ea typeface="宋体" pitchFamily="2" charset="-122"/>
            </a:endParaRPr>
          </a:p>
        </p:txBody>
      </p:sp>
      <p:sp>
        <p:nvSpPr>
          <p:cNvPr id="250892" name="Text Box 12"/>
          <p:cNvSpPr txBox="1">
            <a:spLocks noChangeArrowheads="1"/>
          </p:cNvSpPr>
          <p:nvPr/>
        </p:nvSpPr>
        <p:spPr bwMode="auto">
          <a:xfrm>
            <a:off x="460375" y="4908567"/>
            <a:ext cx="10601325" cy="829945"/>
          </a:xfrm>
          <a:prstGeom prst="rect">
            <a:avLst/>
          </a:prstGeom>
          <a:noFill/>
          <a:ln w="9525">
            <a:noFill/>
            <a:miter lim="800000"/>
          </a:ln>
        </p:spPr>
        <p:txBody>
          <a:bodyPr>
            <a:spAutoFit/>
          </a:bodyPr>
          <a:lstStyle/>
          <a:p>
            <a:pPr>
              <a:spcBef>
                <a:spcPct val="50000"/>
              </a:spcBef>
            </a:pPr>
            <a:r>
              <a:rPr lang="zh-CN" altLang="en-US" sz="2400">
                <a:solidFill>
                  <a:schemeClr val="folHlink"/>
                </a:solidFill>
                <a:latin typeface="楷体_GB2312" charset="-122"/>
                <a:ea typeface="楷体_GB2312" charset="-122"/>
              </a:rPr>
              <a:t>答案：此处属主语残缺。此句中滥用介词</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随着</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，使句子主语缺失，故可删去</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随着</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2" nodeType="clickEffect">
                                  <p:stCondLst>
                                    <p:cond delay="0"/>
                                  </p:stCondLst>
                                  <p:childTnLst>
                                    <p:set>
                                      <p:cBhvr>
                                        <p:cTn id="6" dur="1" fill="hold">
                                          <p:stCondLst>
                                            <p:cond delay="0"/>
                                          </p:stCondLst>
                                        </p:cTn>
                                        <p:tgtEl>
                                          <p:spTgt spid="250890"/>
                                        </p:tgtEl>
                                        <p:attrNameLst>
                                          <p:attrName>style.visibility</p:attrName>
                                        </p:attrNameLst>
                                      </p:cBhvr>
                                      <p:to>
                                        <p:strVal val="visible"/>
                                      </p:to>
                                    </p:set>
                                    <p:anim calcmode="lin" valueType="num">
                                      <p:cBhvr additive="base">
                                        <p:cTn id="7" dur="500" fill="hold"/>
                                        <p:tgtEl>
                                          <p:spTgt spid="250890"/>
                                        </p:tgtEl>
                                        <p:attrNameLst>
                                          <p:attrName>ppt_x</p:attrName>
                                        </p:attrNameLst>
                                      </p:cBhvr>
                                      <p:tavLst>
                                        <p:tav tm="0">
                                          <p:val>
                                            <p:strVal val="#ppt_x"/>
                                          </p:val>
                                        </p:tav>
                                        <p:tav tm="100000">
                                          <p:val>
                                            <p:strVal val="#ppt_x"/>
                                          </p:val>
                                        </p:tav>
                                      </p:tavLst>
                                    </p:anim>
                                    <p:anim calcmode="lin" valueType="num">
                                      <p:cBhvr additive="base">
                                        <p:cTn id="8" dur="500" fill="hold"/>
                                        <p:tgtEl>
                                          <p:spTgt spid="25089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3" nodeType="clickEffect">
                                  <p:stCondLst>
                                    <p:cond delay="0"/>
                                  </p:stCondLst>
                                  <p:childTnLst>
                                    <p:set>
                                      <p:cBhvr>
                                        <p:cTn id="13" dur="1" fill="hold">
                                          <p:stCondLst>
                                            <p:cond delay="0"/>
                                          </p:stCondLst>
                                        </p:cTn>
                                        <p:tgtEl>
                                          <p:spTgt spid="250891"/>
                                        </p:tgtEl>
                                        <p:attrNameLst>
                                          <p:attrName>style.visibility</p:attrName>
                                        </p:attrNameLst>
                                      </p:cBhvr>
                                      <p:to>
                                        <p:strVal val="visible"/>
                                      </p:to>
                                    </p:set>
                                    <p:animEffect transition="in" filter="blinds(horizontal)">
                                      <p:cBhvr>
                                        <p:cTn id="14" dur="500"/>
                                        <p:tgtEl>
                                          <p:spTgt spid="250891"/>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9" presetClass="entr" presetSubtype="0" fill="hold" grpId="1" nodeType="clickEffect">
                                  <p:stCondLst>
                                    <p:cond delay="0"/>
                                  </p:stCondLst>
                                  <p:childTnLst>
                                    <p:set>
                                      <p:cBhvr>
                                        <p:cTn id="19" dur="1" fill="hold">
                                          <p:stCondLst>
                                            <p:cond delay="0"/>
                                          </p:stCondLst>
                                        </p:cTn>
                                        <p:tgtEl>
                                          <p:spTgt spid="250885"/>
                                        </p:tgtEl>
                                        <p:attrNameLst>
                                          <p:attrName>style.visibility</p:attrName>
                                        </p:attrNameLst>
                                      </p:cBhvr>
                                      <p:to>
                                        <p:strVal val="visible"/>
                                      </p:to>
                                    </p:set>
                                    <p:animEffect transition="in" filter="dissolve">
                                      <p:cBhvr>
                                        <p:cTn id="20" dur="500"/>
                                        <p:tgtEl>
                                          <p:spTgt spid="250885"/>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50882"/>
                                        </p:tgtEl>
                                        <p:attrNameLst>
                                          <p:attrName>style.visibility</p:attrName>
                                        </p:attrNameLst>
                                      </p:cBhvr>
                                      <p:to>
                                        <p:strVal val="visible"/>
                                      </p:to>
                                    </p:set>
                                    <p:animEffect transition="in" filter="blinds(horizontal)">
                                      <p:cBhvr>
                                        <p:cTn id="26" dur="500"/>
                                        <p:tgtEl>
                                          <p:spTgt spid="250882"/>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9" presetClass="entr" presetSubtype="0" fill="hold" grpId="4" nodeType="clickEffect">
                                  <p:stCondLst>
                                    <p:cond delay="0"/>
                                  </p:stCondLst>
                                  <p:childTnLst>
                                    <p:set>
                                      <p:cBhvr>
                                        <p:cTn id="31" dur="1" fill="hold">
                                          <p:stCondLst>
                                            <p:cond delay="0"/>
                                          </p:stCondLst>
                                        </p:cTn>
                                        <p:tgtEl>
                                          <p:spTgt spid="250892"/>
                                        </p:tgtEl>
                                        <p:attrNameLst>
                                          <p:attrName>style.visibility</p:attrName>
                                        </p:attrNameLst>
                                      </p:cBhvr>
                                      <p:to>
                                        <p:strVal val="visible"/>
                                      </p:to>
                                    </p:set>
                                    <p:animEffect transition="in" filter="dissolve">
                                      <p:cBhvr>
                                        <p:cTn id="32" dur="500"/>
                                        <p:tgtEl>
                                          <p:spTgt spid="250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2" grpId="0" animBg="1"/>
      <p:bldP spid="250885" grpId="1"/>
      <p:bldP spid="250890" grpId="2" animBg="1"/>
      <p:bldP spid="250891" grpId="3" animBg="1"/>
      <p:bldP spid="250892" grpId="4"/>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3"/>
          <p:cNvSpPr txBox="1">
            <a:spLocks noChangeArrowheads="1"/>
          </p:cNvSpPr>
          <p:nvPr/>
        </p:nvSpPr>
        <p:spPr bwMode="auto">
          <a:xfrm>
            <a:off x="2154238" y="3184524"/>
            <a:ext cx="309880" cy="368300"/>
          </a:xfrm>
          <a:prstGeom prst="rect">
            <a:avLst/>
          </a:prstGeom>
          <a:noFill/>
          <a:ln w="9525">
            <a:noFill/>
            <a:miter lim="800000"/>
          </a:ln>
        </p:spPr>
        <p:txBody>
          <a:bodyPr wrap="none">
            <a:spAutoFit/>
          </a:bodyPr>
          <a:lstStyle/>
          <a:p>
            <a:endParaRPr lang="zh-CN" altLang="en-US" b="0">
              <a:ea typeface="宋体" pitchFamily="2" charset="-122"/>
            </a:endParaRPr>
          </a:p>
        </p:txBody>
      </p:sp>
      <p:sp>
        <p:nvSpPr>
          <p:cNvPr id="301062" name="Text Box 6"/>
          <p:cNvSpPr txBox="1">
            <a:spLocks noChangeArrowheads="1"/>
          </p:cNvSpPr>
          <p:nvPr/>
        </p:nvSpPr>
        <p:spPr bwMode="auto">
          <a:xfrm>
            <a:off x="444500" y="823906"/>
            <a:ext cx="10888663" cy="1050290"/>
          </a:xfrm>
          <a:prstGeom prst="rect">
            <a:avLst/>
          </a:prstGeom>
          <a:noFill/>
          <a:ln w="9525">
            <a:solidFill>
              <a:srgbClr val="00CC00"/>
            </a:solidFill>
            <a:miter lim="800000"/>
          </a:ln>
        </p:spPr>
        <p:txBody>
          <a:bodyPr>
            <a:spAutoFit/>
          </a:bodyPr>
          <a:lstStyle/>
          <a:p>
            <a:pPr>
              <a:lnSpc>
                <a:spcPct val="130000"/>
              </a:lnSpc>
            </a:pPr>
            <a:r>
              <a:rPr lang="en-US" altLang="zh-CN" sz="2400">
                <a:solidFill>
                  <a:srgbClr val="000066"/>
                </a:solidFill>
                <a:latin typeface="宋体" pitchFamily="2" charset="-122"/>
                <a:ea typeface="宋体" pitchFamily="2" charset="-122"/>
              </a:rPr>
              <a:t>3.</a:t>
            </a:r>
            <a:r>
              <a:rPr lang="zh-CN" altLang="en-US" sz="2400">
                <a:solidFill>
                  <a:srgbClr val="000066"/>
                </a:solidFill>
                <a:latin typeface="宋体" pitchFamily="2" charset="-122"/>
                <a:ea typeface="宋体" pitchFamily="2" charset="-122"/>
              </a:rPr>
              <a:t>老人跌倒该不该扶？当这个简单的问题都要作为一个话题来讨论的时候，表明了我们的道德素质和精神文明急需提高</a:t>
            </a:r>
            <a:r>
              <a:rPr lang="zh-CN" altLang="en-US" sz="2400" b="0">
                <a:ea typeface="宋体" pitchFamily="2" charset="-122"/>
              </a:rPr>
              <a:t> </a:t>
            </a:r>
            <a:r>
              <a:rPr lang="zh-CN" altLang="en-US" sz="2400">
                <a:solidFill>
                  <a:srgbClr val="000066"/>
                </a:solidFill>
                <a:latin typeface="宋体" pitchFamily="2" charset="-122"/>
                <a:ea typeface="宋体" pitchFamily="2" charset="-122"/>
              </a:rPr>
              <a:t>。</a:t>
            </a:r>
            <a:endParaRPr lang="en-US" altLang="zh-CN" sz="2400">
              <a:solidFill>
                <a:srgbClr val="000066"/>
              </a:solidFill>
              <a:latin typeface="宋体" pitchFamily="2" charset="-122"/>
              <a:ea typeface="宋体" pitchFamily="2" charset="-122"/>
            </a:endParaRPr>
          </a:p>
        </p:txBody>
      </p:sp>
      <p:sp>
        <p:nvSpPr>
          <p:cNvPr id="301063" name="Text Box 7"/>
          <p:cNvSpPr txBox="1">
            <a:spLocks noChangeArrowheads="1"/>
          </p:cNvSpPr>
          <p:nvPr/>
        </p:nvSpPr>
        <p:spPr bwMode="auto">
          <a:xfrm>
            <a:off x="444500" y="2009775"/>
            <a:ext cx="10799763" cy="1050290"/>
          </a:xfrm>
          <a:prstGeom prst="rect">
            <a:avLst/>
          </a:prstGeom>
          <a:noFill/>
          <a:ln w="9525">
            <a:noFill/>
            <a:miter lim="800000"/>
          </a:ln>
        </p:spPr>
        <p:txBody>
          <a:bodyPr>
            <a:spAutoFit/>
          </a:bodyPr>
          <a:lstStyle/>
          <a:p>
            <a:pPr>
              <a:lnSpc>
                <a:spcPct val="130000"/>
              </a:lnSpc>
              <a:spcBef>
                <a:spcPct val="50000"/>
              </a:spcBef>
            </a:pPr>
            <a:r>
              <a:rPr lang="zh-CN" altLang="en-US" sz="2400">
                <a:solidFill>
                  <a:schemeClr val="folHlink"/>
                </a:solidFill>
                <a:latin typeface="楷体_GB2312" charset="-122"/>
                <a:ea typeface="楷体_GB2312" charset="-122"/>
              </a:rPr>
              <a:t>答案：此处属主语残缺。此句中滥用介词结构</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当</a:t>
            </a:r>
            <a:r>
              <a:rPr lang="en-US" altLang="zh-CN" sz="2400">
                <a:solidFill>
                  <a:schemeClr val="folHlink"/>
                </a:solidFill>
                <a:ea typeface="楷体_GB2312" charset="-122"/>
              </a:rPr>
              <a:t>……</a:t>
            </a:r>
            <a:r>
              <a:rPr lang="zh-CN" altLang="en-US" sz="2400">
                <a:solidFill>
                  <a:schemeClr val="folHlink"/>
                </a:solidFill>
                <a:latin typeface="楷体_GB2312" charset="-122"/>
                <a:ea typeface="楷体_GB2312" charset="-122"/>
              </a:rPr>
              <a:t>的时候</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，使主语残缺，可删去</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当</a:t>
            </a:r>
            <a:r>
              <a:rPr lang="en-US" altLang="zh-CN" sz="2400">
                <a:solidFill>
                  <a:schemeClr val="folHlink"/>
                </a:solidFill>
                <a:ea typeface="楷体_GB2312" charset="-122"/>
              </a:rPr>
              <a:t>……</a:t>
            </a:r>
            <a:r>
              <a:rPr lang="zh-CN" altLang="en-US" sz="2400">
                <a:solidFill>
                  <a:schemeClr val="folHlink"/>
                </a:solidFill>
                <a:latin typeface="楷体_GB2312" charset="-122"/>
                <a:ea typeface="楷体_GB2312" charset="-122"/>
              </a:rPr>
              <a:t>的时候</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，并且此句中</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文明</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与</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提高</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不搭配。</a:t>
            </a:r>
          </a:p>
        </p:txBody>
      </p:sp>
      <p:sp>
        <p:nvSpPr>
          <p:cNvPr id="301064" name="Text Box 8"/>
          <p:cNvSpPr txBox="1">
            <a:spLocks noChangeArrowheads="1"/>
          </p:cNvSpPr>
          <p:nvPr/>
        </p:nvSpPr>
        <p:spPr bwMode="auto">
          <a:xfrm>
            <a:off x="444500" y="3168649"/>
            <a:ext cx="10799763" cy="1050290"/>
          </a:xfrm>
          <a:prstGeom prst="rect">
            <a:avLst/>
          </a:prstGeom>
          <a:noFill/>
          <a:ln w="9525">
            <a:solidFill>
              <a:srgbClr val="00CC00"/>
            </a:solidFill>
            <a:miter lim="800000"/>
          </a:ln>
        </p:spPr>
        <p:txBody>
          <a:bodyPr>
            <a:spAutoFit/>
          </a:bodyPr>
          <a:lstStyle/>
          <a:p>
            <a:pPr>
              <a:lnSpc>
                <a:spcPct val="130000"/>
              </a:lnSpc>
            </a:pPr>
            <a:r>
              <a:rPr lang="en-US" altLang="zh-CN" sz="2400">
                <a:solidFill>
                  <a:srgbClr val="000066"/>
                </a:solidFill>
                <a:latin typeface="宋体" pitchFamily="2" charset="-122"/>
                <a:ea typeface="宋体" pitchFamily="2" charset="-122"/>
              </a:rPr>
              <a:t>4.</a:t>
            </a:r>
            <a:r>
              <a:rPr lang="zh-CN" altLang="en-US" sz="2400">
                <a:solidFill>
                  <a:srgbClr val="000066"/>
                </a:solidFill>
                <a:latin typeface="宋体" pitchFamily="2" charset="-122"/>
                <a:ea typeface="宋体" pitchFamily="2" charset="-122"/>
              </a:rPr>
              <a:t>中心思想是针对文章的整体内容而言的，要求具有较高的分析概括能力和准确的语言表达能力。</a:t>
            </a:r>
            <a:endParaRPr lang="en-US" altLang="zh-CN" sz="2400">
              <a:solidFill>
                <a:srgbClr val="000066"/>
              </a:solidFill>
              <a:latin typeface="宋体" pitchFamily="2" charset="-122"/>
              <a:ea typeface="宋体" pitchFamily="2" charset="-122"/>
            </a:endParaRPr>
          </a:p>
        </p:txBody>
      </p:sp>
      <p:sp>
        <p:nvSpPr>
          <p:cNvPr id="301065" name="Text Box 9"/>
          <p:cNvSpPr txBox="1">
            <a:spLocks noChangeArrowheads="1"/>
          </p:cNvSpPr>
          <p:nvPr/>
        </p:nvSpPr>
        <p:spPr bwMode="auto">
          <a:xfrm>
            <a:off x="444500" y="4500582"/>
            <a:ext cx="10799763" cy="1529715"/>
          </a:xfrm>
          <a:prstGeom prst="rect">
            <a:avLst/>
          </a:prstGeom>
          <a:noFill/>
          <a:ln w="9525">
            <a:noFill/>
            <a:miter lim="800000"/>
          </a:ln>
        </p:spPr>
        <p:txBody>
          <a:bodyPr>
            <a:spAutoFit/>
          </a:bodyPr>
          <a:lstStyle/>
          <a:p>
            <a:pPr>
              <a:lnSpc>
                <a:spcPct val="130000"/>
              </a:lnSpc>
              <a:spcBef>
                <a:spcPct val="50000"/>
              </a:spcBef>
            </a:pPr>
            <a:r>
              <a:rPr lang="zh-CN" altLang="en-US" sz="2400">
                <a:solidFill>
                  <a:schemeClr val="folHlink"/>
                </a:solidFill>
                <a:latin typeface="楷体_GB2312" charset="-122"/>
                <a:ea typeface="楷体_GB2312" charset="-122"/>
              </a:rPr>
              <a:t>答案：此处属偷换主语造成的分句主语残缺。此句中</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要求具有</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的主语若承前一分句的主语</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中心思想</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，则与后面的宾语</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分析概括能力</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语言表达能力</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不搭配，故应在</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要求具有</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前加上</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中心思想的提炼</a:t>
            </a:r>
            <a:r>
              <a:rPr lang="zh-CN" altLang="en-US" sz="2400">
                <a:solidFill>
                  <a:schemeClr val="folHlink"/>
                </a:solidFill>
                <a:ea typeface="楷体_GB2312" charset="-122"/>
              </a:rPr>
              <a:t>”</a:t>
            </a:r>
            <a:r>
              <a:rPr lang="zh-CN" altLang="en-US" sz="2400">
                <a:solidFill>
                  <a:schemeClr val="folHlink"/>
                </a:solidFill>
                <a:latin typeface="楷体_GB2312" charset="-122"/>
                <a:ea typeface="楷体_GB231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1062"/>
                                        </p:tgtEl>
                                        <p:attrNameLst>
                                          <p:attrName>style.visibility</p:attrName>
                                        </p:attrNameLst>
                                      </p:cBhvr>
                                      <p:to>
                                        <p:strVal val="visible"/>
                                      </p:to>
                                    </p:set>
                                    <p:anim calcmode="lin" valueType="num">
                                      <p:cBhvr additive="base">
                                        <p:cTn id="7" dur="1000" fill="hold"/>
                                        <p:tgtEl>
                                          <p:spTgt spid="301062"/>
                                        </p:tgtEl>
                                        <p:attrNameLst>
                                          <p:attrName>ppt_x</p:attrName>
                                        </p:attrNameLst>
                                      </p:cBhvr>
                                      <p:tavLst>
                                        <p:tav tm="0">
                                          <p:val>
                                            <p:strVal val="0-#ppt_w/2"/>
                                          </p:val>
                                        </p:tav>
                                        <p:tav tm="100000">
                                          <p:val>
                                            <p:strVal val="#ppt_x"/>
                                          </p:val>
                                        </p:tav>
                                      </p:tavLst>
                                    </p:anim>
                                    <p:anim calcmode="lin" valueType="num">
                                      <p:cBhvr additive="base">
                                        <p:cTn id="8" dur="1000" fill="hold"/>
                                        <p:tgtEl>
                                          <p:spTgt spid="30106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301063"/>
                                        </p:tgtEl>
                                        <p:attrNameLst>
                                          <p:attrName>style.visibility</p:attrName>
                                        </p:attrNameLst>
                                      </p:cBhvr>
                                      <p:to>
                                        <p:strVal val="visible"/>
                                      </p:to>
                                    </p:set>
                                    <p:animEffect transition="in" filter="blinds(horizontal)">
                                      <p:cBhvr>
                                        <p:cTn id="14" dur="500"/>
                                        <p:tgtEl>
                                          <p:spTgt spid="301063"/>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8" fill="hold" grpId="2" nodeType="clickEffect">
                                  <p:stCondLst>
                                    <p:cond delay="0"/>
                                  </p:stCondLst>
                                  <p:childTnLst>
                                    <p:set>
                                      <p:cBhvr>
                                        <p:cTn id="19" dur="1" fill="hold">
                                          <p:stCondLst>
                                            <p:cond delay="0"/>
                                          </p:stCondLst>
                                        </p:cTn>
                                        <p:tgtEl>
                                          <p:spTgt spid="301064"/>
                                        </p:tgtEl>
                                        <p:attrNameLst>
                                          <p:attrName>style.visibility</p:attrName>
                                        </p:attrNameLst>
                                      </p:cBhvr>
                                      <p:to>
                                        <p:strVal val="visible"/>
                                      </p:to>
                                    </p:set>
                                    <p:anim calcmode="lin" valueType="num">
                                      <p:cBhvr additive="base">
                                        <p:cTn id="20" dur="1000" fill="hold"/>
                                        <p:tgtEl>
                                          <p:spTgt spid="301064"/>
                                        </p:tgtEl>
                                        <p:attrNameLst>
                                          <p:attrName>ppt_x</p:attrName>
                                        </p:attrNameLst>
                                      </p:cBhvr>
                                      <p:tavLst>
                                        <p:tav tm="0">
                                          <p:val>
                                            <p:strVal val="0-#ppt_w/2"/>
                                          </p:val>
                                        </p:tav>
                                        <p:tav tm="100000">
                                          <p:val>
                                            <p:strVal val="#ppt_x"/>
                                          </p:val>
                                        </p:tav>
                                      </p:tavLst>
                                    </p:anim>
                                    <p:anim calcmode="lin" valueType="num">
                                      <p:cBhvr additive="base">
                                        <p:cTn id="21" dur="1000" fill="hold"/>
                                        <p:tgtEl>
                                          <p:spTgt spid="301064"/>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3" presetClass="entr" presetSubtype="10" fill="hold" grpId="3" nodeType="clickEffect">
                                  <p:stCondLst>
                                    <p:cond delay="0"/>
                                  </p:stCondLst>
                                  <p:childTnLst>
                                    <p:set>
                                      <p:cBhvr>
                                        <p:cTn id="26" dur="1" fill="hold">
                                          <p:stCondLst>
                                            <p:cond delay="0"/>
                                          </p:stCondLst>
                                        </p:cTn>
                                        <p:tgtEl>
                                          <p:spTgt spid="301065"/>
                                        </p:tgtEl>
                                        <p:attrNameLst>
                                          <p:attrName>style.visibility</p:attrName>
                                        </p:attrNameLst>
                                      </p:cBhvr>
                                      <p:to>
                                        <p:strVal val="visible"/>
                                      </p:to>
                                    </p:set>
                                    <p:animEffect transition="in" filter="blinds(horizontal)">
                                      <p:cBhvr>
                                        <p:cTn id="27" dur="500"/>
                                        <p:tgtEl>
                                          <p:spTgt spid="301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2" grpId="0" animBg="1"/>
      <p:bldP spid="301063" grpId="1"/>
      <p:bldP spid="301064" grpId="2" animBg="1"/>
      <p:bldP spid="301065" grpId="3"/>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1" name="Rectangle 3"/>
          <p:cNvSpPr>
            <a:spLocks noGrp="1"/>
          </p:cNvSpPr>
          <p:nvPr>
            <p:ph type="body" idx="4294967295"/>
          </p:nvPr>
        </p:nvSpPr>
        <p:spPr>
          <a:xfrm>
            <a:off x="331749" y="841375"/>
            <a:ext cx="10729912" cy="5256213"/>
          </a:xfrm>
          <a:prstGeom prst="rect">
            <a:avLst/>
          </a:prstGeom>
          <a:ln>
            <a:noFill/>
          </a:ln>
        </p:spPr>
        <p:txBody>
          <a:bodyPr>
            <a:normAutofit lnSpcReduction="10000"/>
          </a:bodyPr>
          <a:lstStyle/>
          <a:p>
            <a:pPr eaLnBrk="1" hangingPunct="1">
              <a:lnSpc>
                <a:spcPct val="120000"/>
              </a:lnSpc>
              <a:buFont typeface="Arial" pitchFamily="34" charset="0"/>
              <a:buNone/>
              <a:defRPr/>
            </a:pPr>
            <a:r>
              <a:rPr lang="en-US" altLang="zh-CN" sz="2400" smtClean="0">
                <a:solidFill>
                  <a:srgbClr val="FF0000"/>
                </a:solidFill>
              </a:rPr>
              <a:t>【</a:t>
            </a:r>
            <a:r>
              <a:rPr lang="zh-CN" altLang="en-US" sz="2400" b="1" smtClean="0">
                <a:solidFill>
                  <a:srgbClr val="FF0000"/>
                </a:solidFill>
              </a:rPr>
              <a:t>知识精讲</a:t>
            </a:r>
            <a:r>
              <a:rPr lang="en-US" altLang="zh-CN" sz="2400" smtClean="0">
                <a:solidFill>
                  <a:srgbClr val="FF0000"/>
                </a:solidFill>
              </a:rPr>
              <a:t>】</a:t>
            </a:r>
          </a:p>
          <a:p>
            <a:pPr eaLnBrk="1" hangingPunct="1">
              <a:lnSpc>
                <a:spcPct val="120000"/>
              </a:lnSpc>
              <a:buFont typeface="Arial" pitchFamily="34" charset="0"/>
              <a:buNone/>
              <a:defRPr/>
            </a:pPr>
            <a:r>
              <a:rPr lang="zh-CN" altLang="en-US" sz="2400" smtClean="0">
                <a:solidFill>
                  <a:schemeClr val="folHlink"/>
                </a:solidFill>
              </a:rPr>
              <a:t>                                              </a:t>
            </a:r>
            <a:r>
              <a:rPr lang="zh-CN" altLang="en-US" sz="2400" b="1" smtClean="0">
                <a:solidFill>
                  <a:schemeClr val="hlink"/>
                </a:solidFill>
                <a:effectLst>
                  <a:outerShdw blurRad="38100" dist="38100" dir="2700000" algn="tl">
                    <a:srgbClr val="C0C0C0"/>
                  </a:outerShdw>
                </a:effectLst>
              </a:rPr>
              <a:t>防止滥用介词，注意偷换主语</a:t>
            </a:r>
          </a:p>
          <a:p>
            <a:pPr eaLnBrk="1" hangingPunct="1">
              <a:lnSpc>
                <a:spcPct val="120000"/>
              </a:lnSpc>
              <a:buFont typeface="Arial" pitchFamily="34" charset="0"/>
              <a:buNone/>
              <a:defRPr/>
            </a:pPr>
            <a:r>
              <a:rPr lang="zh-CN" altLang="en-US" sz="2400" smtClean="0">
                <a:solidFill>
                  <a:schemeClr val="folHlink"/>
                </a:solidFill>
              </a:rPr>
              <a:t>主语残缺是高考病句考查的常见类型。解答此类试题时，可从如下方面入手：</a:t>
            </a:r>
          </a:p>
          <a:p>
            <a:pPr eaLnBrk="1" hangingPunct="1">
              <a:lnSpc>
                <a:spcPct val="120000"/>
              </a:lnSpc>
              <a:buFont typeface="Arial" pitchFamily="34" charset="0"/>
              <a:buNone/>
              <a:defRPr/>
            </a:pPr>
            <a:r>
              <a:rPr lang="en-US" altLang="zh-CN" sz="2400" smtClean="0">
                <a:solidFill>
                  <a:schemeClr val="folHlink"/>
                </a:solidFill>
              </a:rPr>
              <a:t>1</a:t>
            </a:r>
            <a:r>
              <a:rPr lang="zh-CN" altLang="en-US" sz="2400" smtClean="0">
                <a:solidFill>
                  <a:schemeClr val="folHlink"/>
                </a:solidFill>
              </a:rPr>
              <a:t>．看到介词，检查是否滥用介词致使主语残缺。如</a:t>
            </a:r>
            <a:r>
              <a:rPr lang="en-US" altLang="zh-CN" sz="2400" smtClean="0">
                <a:solidFill>
                  <a:schemeClr val="folHlink"/>
                </a:solidFill>
              </a:rPr>
              <a:t>2</a:t>
            </a:r>
            <a:r>
              <a:rPr lang="zh-CN" altLang="en-US" sz="2400" smtClean="0">
                <a:solidFill>
                  <a:schemeClr val="folHlink"/>
                </a:solidFill>
              </a:rPr>
              <a:t>题中滥用介词“随着”，</a:t>
            </a:r>
            <a:r>
              <a:rPr lang="en-US" altLang="zh-CN" sz="2400" smtClean="0">
                <a:solidFill>
                  <a:schemeClr val="folHlink"/>
                </a:solidFill>
              </a:rPr>
              <a:t>3</a:t>
            </a:r>
            <a:r>
              <a:rPr lang="zh-CN" altLang="en-US" sz="2400" smtClean="0">
                <a:solidFill>
                  <a:schemeClr val="folHlink"/>
                </a:solidFill>
              </a:rPr>
              <a:t>题中滥用介词结构“当</a:t>
            </a:r>
            <a:r>
              <a:rPr lang="en-US" altLang="zh-CN" sz="2400" smtClean="0">
                <a:solidFill>
                  <a:schemeClr val="folHlink"/>
                </a:solidFill>
              </a:rPr>
              <a:t>……</a:t>
            </a:r>
            <a:r>
              <a:rPr lang="zh-CN" altLang="en-US" sz="2400" smtClean="0">
                <a:solidFill>
                  <a:schemeClr val="folHlink"/>
                </a:solidFill>
              </a:rPr>
              <a:t>的时候”，致使句子缺少主语。</a:t>
            </a:r>
          </a:p>
          <a:p>
            <a:pPr eaLnBrk="1" hangingPunct="1">
              <a:lnSpc>
                <a:spcPct val="120000"/>
              </a:lnSpc>
              <a:buFont typeface="Arial" pitchFamily="34" charset="0"/>
              <a:buNone/>
              <a:defRPr/>
            </a:pPr>
            <a:r>
              <a:rPr lang="en-US" altLang="zh-CN" sz="2400" smtClean="0">
                <a:solidFill>
                  <a:schemeClr val="folHlink"/>
                </a:solidFill>
              </a:rPr>
              <a:t>2</a:t>
            </a:r>
            <a:r>
              <a:rPr lang="zh-CN" altLang="en-US" sz="2400" smtClean="0">
                <a:solidFill>
                  <a:schemeClr val="folHlink"/>
                </a:solidFill>
              </a:rPr>
              <a:t>．检查句子是否滥用省略造成主语残缺。如</a:t>
            </a:r>
            <a:r>
              <a:rPr lang="en-US" altLang="zh-CN" sz="2400" smtClean="0">
                <a:solidFill>
                  <a:schemeClr val="folHlink"/>
                </a:solidFill>
              </a:rPr>
              <a:t>4</a:t>
            </a:r>
            <a:r>
              <a:rPr lang="zh-CN" altLang="en-US" sz="2400" smtClean="0">
                <a:solidFill>
                  <a:schemeClr val="folHlink"/>
                </a:solidFill>
              </a:rPr>
              <a:t>题中，“要求具有较高的分析概括能力和准确的语言表达能力”一句，顺着前文来看，其主语是前面分句的主语“中心思想”，但是，这样此句就形成了“中心思想要求具有</a:t>
            </a:r>
            <a:r>
              <a:rPr lang="en-US" altLang="zh-CN" sz="2400" smtClean="0">
                <a:solidFill>
                  <a:schemeClr val="folHlink"/>
                </a:solidFill>
              </a:rPr>
              <a:t>……</a:t>
            </a:r>
            <a:r>
              <a:rPr lang="zh-CN" altLang="en-US" sz="2400" smtClean="0">
                <a:solidFill>
                  <a:schemeClr val="folHlink"/>
                </a:solidFill>
              </a:rPr>
              <a:t>的分析概括能力和</a:t>
            </a:r>
            <a:r>
              <a:rPr lang="en-US" altLang="zh-CN" sz="2400" smtClean="0">
                <a:solidFill>
                  <a:schemeClr val="folHlink"/>
                </a:solidFill>
              </a:rPr>
              <a:t>……</a:t>
            </a:r>
            <a:r>
              <a:rPr lang="zh-CN" altLang="en-US" sz="2400" smtClean="0">
                <a:solidFill>
                  <a:schemeClr val="folHlink"/>
                </a:solidFill>
              </a:rPr>
              <a:t>的语言表达能力”的结构，这样显然主宾搭配不当，犯了“偷换主语”的错误，造成了后一个分句的主语残缺。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2931">
                                            <p:txEl>
                                              <p:pRg st="0" end="0"/>
                                            </p:txEl>
                                          </p:spTgt>
                                        </p:tgtEl>
                                        <p:attrNameLst>
                                          <p:attrName>style.visibility</p:attrName>
                                        </p:attrNameLst>
                                      </p:cBhvr>
                                      <p:to>
                                        <p:strVal val="visible"/>
                                      </p:to>
                                    </p:set>
                                    <p:animEffect transition="in" filter="dissolve">
                                      <p:cBhvr>
                                        <p:cTn id="7" dur="500"/>
                                        <p:tgtEl>
                                          <p:spTgt spid="2529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252931">
                                            <p:txEl>
                                              <p:pRg st="1" end="1"/>
                                            </p:txEl>
                                          </p:spTgt>
                                        </p:tgtEl>
                                        <p:attrNameLst>
                                          <p:attrName>style.visibility</p:attrName>
                                        </p:attrNameLst>
                                      </p:cBhvr>
                                      <p:to>
                                        <p:strVal val="visible"/>
                                      </p:to>
                                    </p:set>
                                    <p:animEffect transition="in" filter="dissolve">
                                      <p:cBhvr>
                                        <p:cTn id="13" dur="500"/>
                                        <p:tgtEl>
                                          <p:spTgt spid="252931">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52931">
                                            <p:txEl>
                                              <p:pRg st="2" end="2"/>
                                            </p:txEl>
                                          </p:spTgt>
                                        </p:tgtEl>
                                        <p:attrNameLst>
                                          <p:attrName>style.visibility</p:attrName>
                                        </p:attrNameLst>
                                      </p:cBhvr>
                                      <p:to>
                                        <p:strVal val="visible"/>
                                      </p:to>
                                    </p:set>
                                    <p:animEffect transition="in" filter="dissolve">
                                      <p:cBhvr>
                                        <p:cTn id="19" dur="500"/>
                                        <p:tgtEl>
                                          <p:spTgt spid="252931">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252931">
                                            <p:txEl>
                                              <p:pRg st="3" end="3"/>
                                            </p:txEl>
                                          </p:spTgt>
                                        </p:tgtEl>
                                        <p:attrNameLst>
                                          <p:attrName>style.visibility</p:attrName>
                                        </p:attrNameLst>
                                      </p:cBhvr>
                                      <p:to>
                                        <p:strVal val="visible"/>
                                      </p:to>
                                    </p:set>
                                    <p:animEffect transition="in" filter="dissolve">
                                      <p:cBhvr>
                                        <p:cTn id="25" dur="500"/>
                                        <p:tgtEl>
                                          <p:spTgt spid="252931">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52931">
                                            <p:txEl>
                                              <p:pRg st="4" end="4"/>
                                            </p:txEl>
                                          </p:spTgt>
                                        </p:tgtEl>
                                        <p:attrNameLst>
                                          <p:attrName>style.visibility</p:attrName>
                                        </p:attrNameLst>
                                      </p:cBhvr>
                                      <p:to>
                                        <p:strVal val="visible"/>
                                      </p:to>
                                    </p:set>
                                    <p:animEffect transition="in" filter="dissolve">
                                      <p:cBhvr>
                                        <p:cTn id="31" dur="500"/>
                                        <p:tgtEl>
                                          <p:spTgt spid="2529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1"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Text Box 2"/>
          <p:cNvSpPr txBox="1">
            <a:spLocks noChangeArrowheads="1"/>
          </p:cNvSpPr>
          <p:nvPr/>
        </p:nvSpPr>
        <p:spPr bwMode="auto">
          <a:xfrm>
            <a:off x="436563" y="4697186"/>
            <a:ext cx="10753725" cy="706755"/>
          </a:xfrm>
          <a:prstGeom prst="rect">
            <a:avLst/>
          </a:prstGeom>
          <a:noFill/>
          <a:ln w="9525">
            <a:solidFill>
              <a:srgbClr val="00CC00"/>
            </a:solidFill>
            <a:miter lim="800000"/>
          </a:ln>
        </p:spPr>
        <p:txBody>
          <a:bodyPr>
            <a:spAutoFit/>
          </a:bodyPr>
          <a:lstStyle/>
          <a:p>
            <a:r>
              <a:rPr lang="en-US" altLang="zh-CN" sz="2000">
                <a:solidFill>
                  <a:srgbClr val="000066"/>
                </a:solidFill>
                <a:latin typeface="宋体" pitchFamily="2" charset="-122"/>
                <a:ea typeface="宋体" pitchFamily="2" charset="-122"/>
              </a:rPr>
              <a:t>3.</a:t>
            </a:r>
            <a:r>
              <a:rPr lang="zh-CN" altLang="en-US" sz="2000">
                <a:solidFill>
                  <a:srgbClr val="000066"/>
                </a:solidFill>
                <a:latin typeface="宋体" pitchFamily="2" charset="-122"/>
                <a:ea typeface="宋体" pitchFamily="2" charset="-122"/>
              </a:rPr>
              <a:t>新“旅游法”的颁布实施，让很多旅行社必须面对新规定带来的各种新问题，不少旅行社正从过去拼价格向未来拼服务转型的阵痛</a:t>
            </a:r>
            <a:r>
              <a:rPr lang="zh-CN" altLang="en-US" b="0">
                <a:ea typeface="宋体" pitchFamily="2" charset="-122"/>
              </a:rPr>
              <a:t> </a:t>
            </a:r>
            <a:r>
              <a:rPr lang="zh-CN" altLang="en-US" sz="2000">
                <a:solidFill>
                  <a:srgbClr val="000066"/>
                </a:solidFill>
                <a:latin typeface="宋体" pitchFamily="2" charset="-122"/>
                <a:ea typeface="宋体" pitchFamily="2" charset="-122"/>
              </a:rPr>
              <a:t>。</a:t>
            </a:r>
            <a:endParaRPr lang="en-US" altLang="zh-CN" sz="2000">
              <a:solidFill>
                <a:srgbClr val="000066"/>
              </a:solidFill>
              <a:latin typeface="宋体" pitchFamily="2" charset="-122"/>
              <a:ea typeface="宋体" pitchFamily="2" charset="-122"/>
            </a:endParaRPr>
          </a:p>
        </p:txBody>
      </p:sp>
      <p:sp>
        <p:nvSpPr>
          <p:cNvPr id="16387" name="Text Box 3"/>
          <p:cNvSpPr txBox="1">
            <a:spLocks noChangeArrowheads="1"/>
          </p:cNvSpPr>
          <p:nvPr/>
        </p:nvSpPr>
        <p:spPr bwMode="auto">
          <a:xfrm>
            <a:off x="2222500" y="3489099"/>
            <a:ext cx="309880" cy="368300"/>
          </a:xfrm>
          <a:prstGeom prst="rect">
            <a:avLst/>
          </a:prstGeom>
          <a:noFill/>
          <a:ln w="9525">
            <a:noFill/>
            <a:miter lim="800000"/>
          </a:ln>
        </p:spPr>
        <p:txBody>
          <a:bodyPr wrap="none">
            <a:spAutoFit/>
          </a:bodyPr>
          <a:lstStyle/>
          <a:p>
            <a:endParaRPr lang="zh-CN" altLang="en-US" b="0">
              <a:ea typeface="宋体" pitchFamily="2" charset="-122"/>
            </a:endParaRPr>
          </a:p>
        </p:txBody>
      </p:sp>
      <p:sp>
        <p:nvSpPr>
          <p:cNvPr id="16388" name="Text Box 4"/>
          <p:cNvSpPr txBox="1">
            <a:spLocks noChangeArrowheads="1"/>
          </p:cNvSpPr>
          <p:nvPr/>
        </p:nvSpPr>
        <p:spPr bwMode="auto">
          <a:xfrm flipH="1">
            <a:off x="7691438" y="1920649"/>
            <a:ext cx="636587" cy="521970"/>
          </a:xfrm>
          <a:prstGeom prst="rect">
            <a:avLst/>
          </a:prstGeom>
          <a:noFill/>
          <a:ln w="9525">
            <a:noFill/>
            <a:miter lim="800000"/>
          </a:ln>
        </p:spPr>
        <p:txBody>
          <a:bodyPr>
            <a:spAutoFit/>
          </a:bodyPr>
          <a:lstStyle/>
          <a:p>
            <a:pPr>
              <a:spcBef>
                <a:spcPct val="50000"/>
              </a:spcBef>
            </a:pPr>
            <a:endParaRPr lang="zh-CN" altLang="en-US" sz="2800" b="0">
              <a:solidFill>
                <a:srgbClr val="FF0000"/>
              </a:solidFill>
              <a:ea typeface="宋体" pitchFamily="2" charset="-122"/>
            </a:endParaRPr>
          </a:p>
        </p:txBody>
      </p:sp>
      <p:sp>
        <p:nvSpPr>
          <p:cNvPr id="251910" name="Text Box 6"/>
          <p:cNvSpPr txBox="1">
            <a:spLocks noChangeArrowheads="1"/>
          </p:cNvSpPr>
          <p:nvPr/>
        </p:nvSpPr>
        <p:spPr bwMode="auto">
          <a:xfrm>
            <a:off x="436563" y="1385661"/>
            <a:ext cx="10753725" cy="706755"/>
          </a:xfrm>
          <a:prstGeom prst="rect">
            <a:avLst/>
          </a:prstGeom>
          <a:noFill/>
          <a:ln w="9525">
            <a:solidFill>
              <a:srgbClr val="00CC00"/>
            </a:solidFill>
            <a:miter lim="800000"/>
          </a:ln>
        </p:spPr>
        <p:txBody>
          <a:bodyPr>
            <a:spAutoFit/>
          </a:bodyPr>
          <a:lstStyle/>
          <a:p>
            <a:r>
              <a:rPr lang="en-US" altLang="zh-CN" sz="2000">
                <a:solidFill>
                  <a:srgbClr val="000066"/>
                </a:solidFill>
                <a:latin typeface="宋体" pitchFamily="2" charset="-122"/>
                <a:ea typeface="宋体" pitchFamily="2" charset="-122"/>
              </a:rPr>
              <a:t>1.</a:t>
            </a:r>
            <a:r>
              <a:rPr lang="zh-CN" altLang="en-US" sz="2000">
                <a:solidFill>
                  <a:srgbClr val="000066"/>
                </a:solidFill>
                <a:latin typeface="宋体" pitchFamily="2" charset="-122"/>
                <a:ea typeface="宋体" pitchFamily="2" charset="-122"/>
              </a:rPr>
              <a:t>传统的教学认为只有学会了才能去做，因此教师一般先教授所要学的概念和知识点，而后让学生做练习，再尝试相关问题</a:t>
            </a:r>
            <a:r>
              <a:rPr lang="zh-CN" altLang="en-US" b="0">
                <a:ea typeface="宋体" pitchFamily="2" charset="-122"/>
              </a:rPr>
              <a:t> </a:t>
            </a:r>
            <a:r>
              <a:rPr lang="zh-CN" altLang="en-US" sz="2000">
                <a:solidFill>
                  <a:srgbClr val="000066"/>
                </a:solidFill>
                <a:latin typeface="宋体" pitchFamily="2" charset="-122"/>
                <a:ea typeface="宋体" pitchFamily="2" charset="-122"/>
              </a:rPr>
              <a:t>。</a:t>
            </a:r>
            <a:endParaRPr lang="en-US" altLang="zh-CN" sz="2000">
              <a:solidFill>
                <a:srgbClr val="000066"/>
              </a:solidFill>
              <a:latin typeface="宋体" pitchFamily="2" charset="-122"/>
              <a:ea typeface="宋体" pitchFamily="2" charset="-122"/>
            </a:endParaRPr>
          </a:p>
        </p:txBody>
      </p:sp>
      <p:sp>
        <p:nvSpPr>
          <p:cNvPr id="251911" name="Text Box 7"/>
          <p:cNvSpPr txBox="1">
            <a:spLocks noChangeArrowheads="1"/>
          </p:cNvSpPr>
          <p:nvPr/>
        </p:nvSpPr>
        <p:spPr bwMode="auto">
          <a:xfrm>
            <a:off x="436563" y="2176236"/>
            <a:ext cx="10753725" cy="645160"/>
          </a:xfrm>
          <a:prstGeom prst="rect">
            <a:avLst/>
          </a:prstGeom>
          <a:noFill/>
          <a:ln w="9525">
            <a:solidFill>
              <a:srgbClr val="66FFFF"/>
            </a:solidFill>
            <a:miter lim="800000"/>
          </a:ln>
        </p:spPr>
        <p:txBody>
          <a:bodyPr>
            <a:spAutoFit/>
          </a:bodyPr>
          <a:lstStyle/>
          <a:p>
            <a:pPr>
              <a:spcBef>
                <a:spcPct val="50000"/>
              </a:spcBef>
            </a:pPr>
            <a:r>
              <a:rPr lang="zh-CN" altLang="en-US">
                <a:solidFill>
                  <a:schemeClr val="folHlink"/>
                </a:solidFill>
                <a:latin typeface="楷体_GB2312" charset="-122"/>
                <a:ea typeface="楷体_GB2312" charset="-122"/>
              </a:rPr>
              <a:t>答案：此处属谓语残缺。此句中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再尝试相关问题</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一句缺少谓语动词，可在</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相关问题</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前加上</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解答</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或</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解决</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 </a:t>
            </a:r>
          </a:p>
        </p:txBody>
      </p:sp>
      <p:sp>
        <p:nvSpPr>
          <p:cNvPr id="251912" name="Text Box 8"/>
          <p:cNvSpPr txBox="1">
            <a:spLocks noChangeArrowheads="1"/>
          </p:cNvSpPr>
          <p:nvPr/>
        </p:nvSpPr>
        <p:spPr bwMode="auto">
          <a:xfrm>
            <a:off x="436563" y="2968399"/>
            <a:ext cx="10753725" cy="706755"/>
          </a:xfrm>
          <a:prstGeom prst="rect">
            <a:avLst/>
          </a:prstGeom>
          <a:noFill/>
          <a:ln w="9525">
            <a:solidFill>
              <a:srgbClr val="00CC00"/>
            </a:solidFill>
            <a:miter lim="800000"/>
          </a:ln>
        </p:spPr>
        <p:txBody>
          <a:bodyPr>
            <a:spAutoFit/>
          </a:bodyPr>
          <a:lstStyle/>
          <a:p>
            <a:r>
              <a:rPr lang="en-US" altLang="zh-CN" sz="2000">
                <a:solidFill>
                  <a:srgbClr val="000066"/>
                </a:solidFill>
                <a:latin typeface="宋体" pitchFamily="2" charset="-122"/>
                <a:ea typeface="宋体" pitchFamily="2" charset="-122"/>
              </a:rPr>
              <a:t>2.</a:t>
            </a:r>
            <a:r>
              <a:rPr lang="zh-CN" altLang="en-US" sz="2000">
                <a:solidFill>
                  <a:srgbClr val="000066"/>
                </a:solidFill>
                <a:latin typeface="宋体" pitchFamily="2" charset="-122"/>
                <a:ea typeface="宋体" pitchFamily="2" charset="-122"/>
              </a:rPr>
              <a:t>爱和善良是联系在一起的，爱包含着善良的因素，拥有爱心的人，对人对事往往是温和的、善良的。这种温和善良的爱心拒绝残暴，维护美好，它能化干戈为玉帛，使邪恶的人感化</a:t>
            </a:r>
            <a:r>
              <a:rPr lang="zh-CN" altLang="en-US" b="0">
                <a:ea typeface="宋体" pitchFamily="2" charset="-122"/>
              </a:rPr>
              <a:t> </a:t>
            </a:r>
            <a:r>
              <a:rPr lang="zh-CN" altLang="en-US" sz="2000">
                <a:solidFill>
                  <a:srgbClr val="000066"/>
                </a:solidFill>
                <a:latin typeface="宋体" pitchFamily="2" charset="-122"/>
                <a:ea typeface="宋体" pitchFamily="2" charset="-122"/>
              </a:rPr>
              <a:t>。</a:t>
            </a:r>
            <a:endParaRPr lang="en-US" altLang="zh-CN" sz="2000">
              <a:solidFill>
                <a:srgbClr val="000066"/>
              </a:solidFill>
              <a:latin typeface="宋体" pitchFamily="2" charset="-122"/>
              <a:ea typeface="宋体" pitchFamily="2" charset="-122"/>
            </a:endParaRPr>
          </a:p>
        </p:txBody>
      </p:sp>
      <p:sp>
        <p:nvSpPr>
          <p:cNvPr id="251913" name="Text Box 9"/>
          <p:cNvSpPr txBox="1">
            <a:spLocks noChangeArrowheads="1"/>
          </p:cNvSpPr>
          <p:nvPr/>
        </p:nvSpPr>
        <p:spPr bwMode="auto">
          <a:xfrm>
            <a:off x="436563" y="4120924"/>
            <a:ext cx="10753725" cy="368300"/>
          </a:xfrm>
          <a:prstGeom prst="rect">
            <a:avLst/>
          </a:prstGeom>
          <a:noFill/>
          <a:ln w="9525">
            <a:solidFill>
              <a:srgbClr val="66FFFF"/>
            </a:solidFill>
            <a:miter lim="800000"/>
          </a:ln>
        </p:spPr>
        <p:txBody>
          <a:bodyPr>
            <a:spAutoFit/>
          </a:bodyPr>
          <a:lstStyle/>
          <a:p>
            <a:pPr>
              <a:spcBef>
                <a:spcPct val="50000"/>
              </a:spcBef>
            </a:pPr>
            <a:r>
              <a:rPr lang="zh-CN" altLang="en-US">
                <a:solidFill>
                  <a:schemeClr val="folHlink"/>
                </a:solidFill>
                <a:latin typeface="楷体_GB2312" charset="-122"/>
                <a:ea typeface="楷体_GB2312" charset="-122"/>
              </a:rPr>
              <a:t>答案：此处属谓语残缺。此句中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使邪恶的人感化</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一句缺少谓语动词，可在</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感化</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前加上</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受到</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 </a:t>
            </a:r>
          </a:p>
        </p:txBody>
      </p:sp>
      <p:sp>
        <p:nvSpPr>
          <p:cNvPr id="251914" name="Rectangle 10"/>
          <p:cNvSpPr>
            <a:spLocks noGrp="1"/>
          </p:cNvSpPr>
          <p:nvPr>
            <p:ph type="title" idx="4294967295"/>
          </p:nvPr>
        </p:nvSpPr>
        <p:spPr>
          <a:xfrm>
            <a:off x="3260707" y="712561"/>
            <a:ext cx="6040437" cy="530225"/>
          </a:xfrm>
          <a:prstGeom prst="rect">
            <a:avLst/>
          </a:prstGeom>
          <a:noFill/>
          <a:ln w="57150" cmpd="thinThick">
            <a:solidFill>
              <a:schemeClr val="folHlink"/>
            </a:solidFill>
          </a:ln>
        </p:spPr>
        <p:txBody>
          <a:bodyPr/>
          <a:lstStyle/>
          <a:p>
            <a:pPr eaLnBrk="1" hangingPunct="1"/>
            <a:r>
              <a:rPr lang="zh-CN" altLang="en-US" sz="2400" smtClean="0">
                <a:solidFill>
                  <a:schemeClr val="hlink"/>
                </a:solidFill>
                <a:latin typeface="黑体" pitchFamily="2" charset="-122"/>
                <a:ea typeface="黑体" pitchFamily="2" charset="-122"/>
              </a:rPr>
              <a:t>类型二　谓语残缺</a:t>
            </a:r>
          </a:p>
        </p:txBody>
      </p:sp>
      <p:sp>
        <p:nvSpPr>
          <p:cNvPr id="251915" name="Text Box 11"/>
          <p:cNvSpPr txBox="1">
            <a:spLocks noChangeArrowheads="1"/>
          </p:cNvSpPr>
          <p:nvPr/>
        </p:nvSpPr>
        <p:spPr bwMode="auto">
          <a:xfrm>
            <a:off x="436563" y="5633811"/>
            <a:ext cx="9967912" cy="645160"/>
          </a:xfrm>
          <a:prstGeom prst="rect">
            <a:avLst/>
          </a:prstGeom>
          <a:noFill/>
          <a:ln w="9525">
            <a:solidFill>
              <a:srgbClr val="66FFFF"/>
            </a:solidFill>
            <a:miter lim="800000"/>
          </a:ln>
        </p:spPr>
        <p:txBody>
          <a:bodyPr>
            <a:spAutoFit/>
          </a:bodyPr>
          <a:lstStyle/>
          <a:p>
            <a:pPr>
              <a:spcBef>
                <a:spcPct val="50000"/>
              </a:spcBef>
            </a:pPr>
            <a:r>
              <a:rPr lang="zh-CN" altLang="en-US">
                <a:solidFill>
                  <a:schemeClr val="folHlink"/>
                </a:solidFill>
                <a:latin typeface="楷体_GB2312" charset="-122"/>
                <a:ea typeface="楷体_GB2312" charset="-122"/>
              </a:rPr>
              <a:t>答案：此处属谓语残缺。此句中</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不少旅行社正从过去拼价格向未来拼服务转型的阵痛</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一句缺少谓语动词，可在</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不少旅行社正</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之后加上谓语动词</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经历</a:t>
            </a:r>
            <a:r>
              <a:rPr lang="zh-CN" altLang="en-US">
                <a:solidFill>
                  <a:schemeClr val="folHlink"/>
                </a:solidFill>
                <a:ea typeface="楷体_GB2312" charset="-122"/>
              </a:rPr>
              <a:t>”</a:t>
            </a:r>
            <a:r>
              <a:rPr lang="zh-CN" altLang="en-US">
                <a:solidFill>
                  <a:schemeClr val="folHlink"/>
                </a:solidFill>
                <a:latin typeface="楷体_GB2312" charset="-122"/>
                <a:ea typeface="楷体_GB231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5" nodeType="clickEffect">
                                  <p:stCondLst>
                                    <p:cond delay="0"/>
                                  </p:stCondLst>
                                  <p:childTnLst>
                                    <p:set>
                                      <p:cBhvr>
                                        <p:cTn id="6" dur="1" fill="hold">
                                          <p:stCondLst>
                                            <p:cond delay="0"/>
                                          </p:stCondLst>
                                        </p:cTn>
                                        <p:tgtEl>
                                          <p:spTgt spid="251914"/>
                                        </p:tgtEl>
                                        <p:attrNameLst>
                                          <p:attrName>style.visibility</p:attrName>
                                        </p:attrNameLst>
                                      </p:cBhvr>
                                      <p:to>
                                        <p:strVal val="visible"/>
                                      </p:to>
                                    </p:set>
                                    <p:anim calcmode="lin" valueType="num">
                                      <p:cBhvr additive="base">
                                        <p:cTn id="7" dur="500" fill="hold"/>
                                        <p:tgtEl>
                                          <p:spTgt spid="251914"/>
                                        </p:tgtEl>
                                        <p:attrNameLst>
                                          <p:attrName>ppt_x</p:attrName>
                                        </p:attrNameLst>
                                      </p:cBhvr>
                                      <p:tavLst>
                                        <p:tav tm="0">
                                          <p:val>
                                            <p:strVal val="#ppt_x"/>
                                          </p:val>
                                        </p:tav>
                                        <p:tav tm="100000">
                                          <p:val>
                                            <p:strVal val="#ppt_x"/>
                                          </p:val>
                                        </p:tav>
                                      </p:tavLst>
                                    </p:anim>
                                    <p:anim calcmode="lin" valueType="num">
                                      <p:cBhvr additive="base">
                                        <p:cTn id="8" dur="500" fill="hold"/>
                                        <p:tgtEl>
                                          <p:spTgt spid="2519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1" nodeType="clickEffect">
                                  <p:stCondLst>
                                    <p:cond delay="0"/>
                                  </p:stCondLst>
                                  <p:childTnLst>
                                    <p:set>
                                      <p:cBhvr>
                                        <p:cTn id="13" dur="1" fill="hold">
                                          <p:stCondLst>
                                            <p:cond delay="0"/>
                                          </p:stCondLst>
                                        </p:cTn>
                                        <p:tgtEl>
                                          <p:spTgt spid="251910"/>
                                        </p:tgtEl>
                                        <p:attrNameLst>
                                          <p:attrName>style.visibility</p:attrName>
                                        </p:attrNameLst>
                                      </p:cBhvr>
                                      <p:to>
                                        <p:strVal val="visible"/>
                                      </p:to>
                                    </p:set>
                                    <p:anim calcmode="lin" valueType="num">
                                      <p:cBhvr additive="base">
                                        <p:cTn id="14" dur="1000" fill="hold"/>
                                        <p:tgtEl>
                                          <p:spTgt spid="251910"/>
                                        </p:tgtEl>
                                        <p:attrNameLst>
                                          <p:attrName>ppt_x</p:attrName>
                                        </p:attrNameLst>
                                      </p:cBhvr>
                                      <p:tavLst>
                                        <p:tav tm="0">
                                          <p:val>
                                            <p:strVal val="0-#ppt_w/2"/>
                                          </p:val>
                                        </p:tav>
                                        <p:tav tm="100000">
                                          <p:val>
                                            <p:strVal val="#ppt_x"/>
                                          </p:val>
                                        </p:tav>
                                      </p:tavLst>
                                    </p:anim>
                                    <p:anim calcmode="lin" valueType="num">
                                      <p:cBhvr additive="base">
                                        <p:cTn id="15" dur="1000" fill="hold"/>
                                        <p:tgtEl>
                                          <p:spTgt spid="251910"/>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3" presetClass="entr" presetSubtype="10" fill="hold" grpId="2" nodeType="clickEffect">
                                  <p:stCondLst>
                                    <p:cond delay="0"/>
                                  </p:stCondLst>
                                  <p:childTnLst>
                                    <p:set>
                                      <p:cBhvr>
                                        <p:cTn id="20" dur="1" fill="hold">
                                          <p:stCondLst>
                                            <p:cond delay="0"/>
                                          </p:stCondLst>
                                        </p:cTn>
                                        <p:tgtEl>
                                          <p:spTgt spid="251911"/>
                                        </p:tgtEl>
                                        <p:attrNameLst>
                                          <p:attrName>style.visibility</p:attrName>
                                        </p:attrNameLst>
                                      </p:cBhvr>
                                      <p:to>
                                        <p:strVal val="visible"/>
                                      </p:to>
                                    </p:set>
                                    <p:animEffect transition="in" filter="blinds(horizontal)">
                                      <p:cBhvr>
                                        <p:cTn id="21" dur="500"/>
                                        <p:tgtEl>
                                          <p:spTgt spid="251911"/>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8" fill="hold" grpId="3" nodeType="clickEffect">
                                  <p:stCondLst>
                                    <p:cond delay="0"/>
                                  </p:stCondLst>
                                  <p:childTnLst>
                                    <p:set>
                                      <p:cBhvr>
                                        <p:cTn id="26" dur="1" fill="hold">
                                          <p:stCondLst>
                                            <p:cond delay="0"/>
                                          </p:stCondLst>
                                        </p:cTn>
                                        <p:tgtEl>
                                          <p:spTgt spid="251912"/>
                                        </p:tgtEl>
                                        <p:attrNameLst>
                                          <p:attrName>style.visibility</p:attrName>
                                        </p:attrNameLst>
                                      </p:cBhvr>
                                      <p:to>
                                        <p:strVal val="visible"/>
                                      </p:to>
                                    </p:set>
                                    <p:anim calcmode="lin" valueType="num">
                                      <p:cBhvr additive="base">
                                        <p:cTn id="27" dur="1000" fill="hold"/>
                                        <p:tgtEl>
                                          <p:spTgt spid="251912"/>
                                        </p:tgtEl>
                                        <p:attrNameLst>
                                          <p:attrName>ppt_x</p:attrName>
                                        </p:attrNameLst>
                                      </p:cBhvr>
                                      <p:tavLst>
                                        <p:tav tm="0">
                                          <p:val>
                                            <p:strVal val="0-#ppt_w/2"/>
                                          </p:val>
                                        </p:tav>
                                        <p:tav tm="100000">
                                          <p:val>
                                            <p:strVal val="#ppt_x"/>
                                          </p:val>
                                        </p:tav>
                                      </p:tavLst>
                                    </p:anim>
                                    <p:anim calcmode="lin" valueType="num">
                                      <p:cBhvr additive="base">
                                        <p:cTn id="28" dur="1000" fill="hold"/>
                                        <p:tgtEl>
                                          <p:spTgt spid="251912"/>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3" presetClass="entr" presetSubtype="10" fill="hold" grpId="4" nodeType="clickEffect">
                                  <p:stCondLst>
                                    <p:cond delay="0"/>
                                  </p:stCondLst>
                                  <p:childTnLst>
                                    <p:set>
                                      <p:cBhvr>
                                        <p:cTn id="33" dur="1" fill="hold">
                                          <p:stCondLst>
                                            <p:cond delay="0"/>
                                          </p:stCondLst>
                                        </p:cTn>
                                        <p:tgtEl>
                                          <p:spTgt spid="251913"/>
                                        </p:tgtEl>
                                        <p:attrNameLst>
                                          <p:attrName>style.visibility</p:attrName>
                                        </p:attrNameLst>
                                      </p:cBhvr>
                                      <p:to>
                                        <p:strVal val="visible"/>
                                      </p:to>
                                    </p:set>
                                    <p:animEffect transition="in" filter="blinds(horizontal)">
                                      <p:cBhvr>
                                        <p:cTn id="34" dur="500"/>
                                        <p:tgtEl>
                                          <p:spTgt spid="251913"/>
                                        </p:tgtEl>
                                      </p:cBhvr>
                                    </p:animEffec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51906"/>
                                        </p:tgtEl>
                                        <p:attrNameLst>
                                          <p:attrName>style.visibility</p:attrName>
                                        </p:attrNameLst>
                                      </p:cBhvr>
                                      <p:to>
                                        <p:strVal val="visible"/>
                                      </p:to>
                                    </p:set>
                                    <p:animEffect transition="in" filter="blinds(horizontal)">
                                      <p:cBhvr>
                                        <p:cTn id="40" dur="500"/>
                                        <p:tgtEl>
                                          <p:spTgt spid="251906"/>
                                        </p:tgtEl>
                                      </p:cBhvr>
                                    </p:animEffect>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9" presetClass="entr" presetSubtype="0" fill="hold" grpId="6" nodeType="clickEffect">
                                  <p:stCondLst>
                                    <p:cond delay="0"/>
                                  </p:stCondLst>
                                  <p:childTnLst>
                                    <p:set>
                                      <p:cBhvr>
                                        <p:cTn id="45" dur="1" fill="hold">
                                          <p:stCondLst>
                                            <p:cond delay="0"/>
                                          </p:stCondLst>
                                        </p:cTn>
                                        <p:tgtEl>
                                          <p:spTgt spid="251915"/>
                                        </p:tgtEl>
                                        <p:attrNameLst>
                                          <p:attrName>style.visibility</p:attrName>
                                        </p:attrNameLst>
                                      </p:cBhvr>
                                      <p:to>
                                        <p:strVal val="visible"/>
                                      </p:to>
                                    </p:set>
                                    <p:animEffect transition="in" filter="dissolve">
                                      <p:cBhvr>
                                        <p:cTn id="46" dur="500"/>
                                        <p:tgtEl>
                                          <p:spTgt spid="251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6" grpId="0" animBg="1"/>
      <p:bldP spid="251910" grpId="1" animBg="1"/>
      <p:bldP spid="251911" grpId="2" animBg="1"/>
      <p:bldP spid="251912" grpId="3" animBg="1"/>
      <p:bldP spid="251913" grpId="4" animBg="1"/>
      <p:bldP spid="251914" grpId="5" animBg="1"/>
      <p:bldP spid="251915" grpId="6"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5" name="Rectangle 3"/>
          <p:cNvSpPr>
            <a:spLocks noGrp="1"/>
          </p:cNvSpPr>
          <p:nvPr>
            <p:ph type="body" idx="4294967295"/>
          </p:nvPr>
        </p:nvSpPr>
        <p:spPr>
          <a:xfrm>
            <a:off x="604647" y="1057275"/>
            <a:ext cx="10428288" cy="4754563"/>
          </a:xfrm>
          <a:prstGeom prst="rect">
            <a:avLst/>
          </a:prstGeom>
          <a:ln>
            <a:noFill/>
          </a:ln>
        </p:spPr>
        <p:txBody>
          <a:bodyPr/>
          <a:lstStyle/>
          <a:p>
            <a:pPr eaLnBrk="1" hangingPunct="1">
              <a:lnSpc>
                <a:spcPct val="120000"/>
              </a:lnSpc>
              <a:buFont typeface="Arial" pitchFamily="34" charset="0"/>
              <a:buNone/>
              <a:defRPr/>
            </a:pPr>
            <a:r>
              <a:rPr lang="en-US" altLang="zh-CN" sz="2400" smtClean="0">
                <a:solidFill>
                  <a:srgbClr val="FF0000"/>
                </a:solidFill>
              </a:rPr>
              <a:t>【</a:t>
            </a:r>
            <a:r>
              <a:rPr lang="zh-CN" altLang="en-US" sz="2400" b="1" smtClean="0">
                <a:solidFill>
                  <a:srgbClr val="FF0000"/>
                </a:solidFill>
              </a:rPr>
              <a:t>知识精讲</a:t>
            </a:r>
            <a:r>
              <a:rPr lang="en-US" altLang="zh-CN" sz="2400" smtClean="0">
                <a:solidFill>
                  <a:srgbClr val="FF0000"/>
                </a:solidFill>
              </a:rPr>
              <a:t>】</a:t>
            </a:r>
          </a:p>
          <a:p>
            <a:pPr eaLnBrk="1" hangingPunct="1">
              <a:lnSpc>
                <a:spcPct val="120000"/>
              </a:lnSpc>
              <a:buFont typeface="Arial" pitchFamily="34" charset="0"/>
              <a:buNone/>
              <a:defRPr/>
            </a:pPr>
            <a:r>
              <a:rPr lang="zh-CN" altLang="en-US" sz="2400" smtClean="0">
                <a:solidFill>
                  <a:schemeClr val="folHlink"/>
                </a:solidFill>
              </a:rPr>
              <a:t>                                              </a:t>
            </a:r>
            <a:r>
              <a:rPr lang="zh-CN" altLang="en-US" sz="2400" b="1" smtClean="0">
                <a:solidFill>
                  <a:schemeClr val="hlink"/>
                </a:solidFill>
                <a:effectLst>
                  <a:outerShdw blurRad="38100" dist="38100" dir="2700000" algn="tl">
                    <a:srgbClr val="C0C0C0"/>
                  </a:outerShdw>
                </a:effectLst>
              </a:rPr>
              <a:t>明确常考类型，判定谓语残缺</a:t>
            </a:r>
          </a:p>
          <a:p>
            <a:pPr eaLnBrk="1" hangingPunct="1">
              <a:lnSpc>
                <a:spcPct val="120000"/>
              </a:lnSpc>
              <a:buFont typeface="Arial" pitchFamily="34" charset="0"/>
              <a:buNone/>
              <a:defRPr/>
            </a:pPr>
            <a:r>
              <a:rPr lang="zh-CN" altLang="en-US" sz="2400" smtClean="0">
                <a:solidFill>
                  <a:schemeClr val="folHlink"/>
                </a:solidFill>
              </a:rPr>
              <a:t>              谓语残缺的病因常常是误将介宾短语或宾语中的动词作为谓语，造成谓语残缺。主要类型有：</a:t>
            </a:r>
          </a:p>
          <a:p>
            <a:pPr eaLnBrk="1" hangingPunct="1">
              <a:lnSpc>
                <a:spcPct val="120000"/>
              </a:lnSpc>
              <a:buFont typeface="Arial" pitchFamily="34" charset="0"/>
              <a:buNone/>
              <a:defRPr/>
            </a:pPr>
            <a:r>
              <a:rPr lang="en-US" altLang="zh-CN" sz="2400" smtClean="0">
                <a:solidFill>
                  <a:schemeClr val="folHlink"/>
                </a:solidFill>
              </a:rPr>
              <a:t>1</a:t>
            </a:r>
            <a:r>
              <a:rPr lang="zh-CN" altLang="en-US" sz="2400" smtClean="0">
                <a:solidFill>
                  <a:schemeClr val="folHlink"/>
                </a:solidFill>
              </a:rPr>
              <a:t>．误将介宾短语作为谓语。如</a:t>
            </a:r>
            <a:r>
              <a:rPr lang="en-US" altLang="zh-CN" sz="2400" smtClean="0">
                <a:solidFill>
                  <a:schemeClr val="folHlink"/>
                </a:solidFill>
              </a:rPr>
              <a:t>3</a:t>
            </a:r>
            <a:r>
              <a:rPr lang="zh-CN" altLang="en-US" sz="2400" smtClean="0">
                <a:solidFill>
                  <a:schemeClr val="folHlink"/>
                </a:solidFill>
              </a:rPr>
              <a:t>题，“不少旅行社正从过去拼价格向未来拼服务转型的阵痛”一句，就误将介宾短语“从过去拼价格向未来拼服务转型”作为了句子的谓语，造成谓语残缺。</a:t>
            </a:r>
          </a:p>
          <a:p>
            <a:pPr eaLnBrk="1" hangingPunct="1">
              <a:lnSpc>
                <a:spcPct val="120000"/>
              </a:lnSpc>
              <a:buFont typeface="Arial" pitchFamily="34" charset="0"/>
              <a:buNone/>
              <a:defRPr/>
            </a:pPr>
            <a:r>
              <a:rPr lang="en-US" altLang="zh-CN" sz="2400" smtClean="0">
                <a:solidFill>
                  <a:schemeClr val="folHlink"/>
                </a:solidFill>
              </a:rPr>
              <a:t>2</a:t>
            </a:r>
            <a:r>
              <a:rPr lang="zh-CN" altLang="en-US" sz="2400" smtClean="0">
                <a:solidFill>
                  <a:schemeClr val="folHlink"/>
                </a:solidFill>
              </a:rPr>
              <a:t>．误将宾语中的动词作为谓语。如</a:t>
            </a:r>
            <a:r>
              <a:rPr lang="en-US" altLang="zh-CN" sz="2400" smtClean="0">
                <a:solidFill>
                  <a:schemeClr val="folHlink"/>
                </a:solidFill>
              </a:rPr>
              <a:t>2</a:t>
            </a:r>
            <a:r>
              <a:rPr lang="zh-CN" altLang="en-US" sz="2400" smtClean="0">
                <a:solidFill>
                  <a:schemeClr val="folHlink"/>
                </a:solidFill>
              </a:rPr>
              <a:t>题，“感化”一词做宾语，此句中却误将其当作了句子的谓语。</a:t>
            </a:r>
            <a:r>
              <a:rPr lang="zh-CN" altLang="en-US" sz="1800" smtClean="0">
                <a:solidFill>
                  <a:schemeClr val="folHlink"/>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3955">
                                            <p:txEl>
                                              <p:pRg st="0" end="0"/>
                                            </p:txEl>
                                          </p:spTgt>
                                        </p:tgtEl>
                                        <p:attrNameLst>
                                          <p:attrName>style.visibility</p:attrName>
                                        </p:attrNameLst>
                                      </p:cBhvr>
                                      <p:to>
                                        <p:strVal val="visible"/>
                                      </p:to>
                                    </p:set>
                                    <p:animEffect transition="in" filter="blinds(horizontal)">
                                      <p:cBhvr>
                                        <p:cTn id="7" dur="500"/>
                                        <p:tgtEl>
                                          <p:spTgt spid="2539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53955">
                                            <p:txEl>
                                              <p:pRg st="1" end="1"/>
                                            </p:txEl>
                                          </p:spTgt>
                                        </p:tgtEl>
                                        <p:attrNameLst>
                                          <p:attrName>style.visibility</p:attrName>
                                        </p:attrNameLst>
                                      </p:cBhvr>
                                      <p:to>
                                        <p:strVal val="visible"/>
                                      </p:to>
                                    </p:set>
                                    <p:animEffect transition="in" filter="blinds(horizontal)">
                                      <p:cBhvr>
                                        <p:cTn id="13" dur="500"/>
                                        <p:tgtEl>
                                          <p:spTgt spid="253955">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53955">
                                            <p:txEl>
                                              <p:pRg st="2" end="2"/>
                                            </p:txEl>
                                          </p:spTgt>
                                        </p:tgtEl>
                                        <p:attrNameLst>
                                          <p:attrName>style.visibility</p:attrName>
                                        </p:attrNameLst>
                                      </p:cBhvr>
                                      <p:to>
                                        <p:strVal val="visible"/>
                                      </p:to>
                                    </p:set>
                                    <p:animEffect transition="in" filter="blinds(horizontal)">
                                      <p:cBhvr>
                                        <p:cTn id="19" dur="500"/>
                                        <p:tgtEl>
                                          <p:spTgt spid="253955">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53955">
                                            <p:txEl>
                                              <p:pRg st="3" end="3"/>
                                            </p:txEl>
                                          </p:spTgt>
                                        </p:tgtEl>
                                        <p:attrNameLst>
                                          <p:attrName>style.visibility</p:attrName>
                                        </p:attrNameLst>
                                      </p:cBhvr>
                                      <p:to>
                                        <p:strVal val="visible"/>
                                      </p:to>
                                    </p:set>
                                    <p:animEffect transition="in" filter="blinds(horizontal)">
                                      <p:cBhvr>
                                        <p:cTn id="25" dur="500"/>
                                        <p:tgtEl>
                                          <p:spTgt spid="253955">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53955">
                                            <p:txEl>
                                              <p:pRg st="4" end="4"/>
                                            </p:txEl>
                                          </p:spTgt>
                                        </p:tgtEl>
                                        <p:attrNameLst>
                                          <p:attrName>style.visibility</p:attrName>
                                        </p:attrNameLst>
                                      </p:cBhvr>
                                      <p:to>
                                        <p:strVal val="visible"/>
                                      </p:to>
                                    </p:set>
                                    <p:animEffect transition="in" filter="blinds(horizontal)">
                                      <p:cBhvr>
                                        <p:cTn id="31" dur="500"/>
                                        <p:tgtEl>
                                          <p:spTgt spid="2539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5"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4596</Words>
  <Application>Microsoft Office PowerPoint</Application>
  <PresentationFormat>自定义</PresentationFormat>
  <Paragraphs>217</Paragraphs>
  <Slides>34</Slides>
  <Notes>1</Notes>
  <HiddenSlides>1</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34</vt:i4>
      </vt:variant>
    </vt:vector>
  </HeadingPairs>
  <TitlesOfParts>
    <vt:vector size="37" baseType="lpstr">
      <vt:lpstr>自定义设计方案</vt:lpstr>
      <vt:lpstr>1_自定义设计方案</vt:lpstr>
      <vt:lpstr>Image</vt:lpstr>
      <vt:lpstr>PowerPoint 演示文稿</vt:lpstr>
      <vt:lpstr>PowerPoint 演示文稿</vt:lpstr>
      <vt:lpstr>PowerPoint 演示文稿</vt:lpstr>
      <vt:lpstr>PowerPoint 演示文稿</vt:lpstr>
      <vt:lpstr>类型一　主语残缺</vt:lpstr>
      <vt:lpstr>PowerPoint 演示文稿</vt:lpstr>
      <vt:lpstr>PowerPoint 演示文稿</vt:lpstr>
      <vt:lpstr>类型二　谓语残缺</vt:lpstr>
      <vt:lpstr>PowerPoint 演示文稿</vt:lpstr>
      <vt:lpstr>类型三　宾语中心语残缺</vt:lpstr>
      <vt:lpstr>PowerPoint 演示文稿</vt:lpstr>
      <vt:lpstr>PowerPoint 演示文稿</vt:lpstr>
      <vt:lpstr>类型四　介词残缺</vt:lpstr>
      <vt:lpstr>PowerPoint 演示文稿</vt:lpstr>
      <vt:lpstr>类型五　语意重复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类型一　句式杂糅 </vt:lpstr>
      <vt:lpstr>PowerPoint 演示文稿</vt:lpstr>
      <vt:lpstr>类型二　中途易辙 </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2020-10-21T18:04:40Z</cp:lastPrinted>
  <dcterms:created xsi:type="dcterms:W3CDTF">2020-10-21T18:04:40Z</dcterms:created>
  <dcterms:modified xsi:type="dcterms:W3CDTF">2020-11-26T08:17:28Z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