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8" r:id="rId3"/>
    <p:sldId id="267" r:id="rId4"/>
    <p:sldId id="266" r:id="rId5"/>
    <p:sldId id="263" r:id="rId6"/>
    <p:sldId id="264" r:id="rId7"/>
    <p:sldId id="265" r:id="rId8"/>
    <p:sldId id="269" r:id="rId9"/>
    <p:sldId id="270" r:id="rId10"/>
    <p:sldId id="283" r:id="rId11"/>
    <p:sldId id="271" r:id="rId12"/>
    <p:sldId id="272" r:id="rId13"/>
    <p:sldId id="273" r:id="rId14"/>
    <p:sldId id="274" r:id="rId15"/>
    <p:sldId id="277" r:id="rId16"/>
    <p:sldId id="278" r:id="rId17"/>
    <p:sldId id="279" r:id="rId18"/>
    <p:sldId id="275" r:id="rId19"/>
    <p:sldId id="280" r:id="rId20"/>
    <p:sldId id="276" r:id="rId21"/>
    <p:sldId id="284" r:id="rId22"/>
    <p:sldId id="285" r:id="rId23"/>
    <p:sldId id="286" r:id="rId24"/>
    <p:sldId id="287" r:id="rId25"/>
    <p:sldId id="290" r:id="rId26"/>
    <p:sldId id="288" r:id="rId27"/>
    <p:sldId id="289" r:id="rId28"/>
    <p:sldId id="281" r:id="rId29"/>
    <p:sldId id="28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22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9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BCB80-909F-4CAD-A5BD-F8A6933336A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C6E0E-83F3-4712-A74F-18FA655C8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6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496C9B2-53CE-411F-8576-1D0AF763BD0C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ags" Target="../tags/tag34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>
          <p:custDataLst>
            <p:tags r:id="rId6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48.xml" /><Relationship Id="rId2" Type="http://schemas.openxmlformats.org/officeDocument/2006/relationships/tags" Target="../tags/tag42.xml" /><Relationship Id="rId3" Type="http://schemas.openxmlformats.org/officeDocument/2006/relationships/image" Target="../media/image2.png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image" Target="../media/image3.png" /><Relationship Id="rId9" Type="http://schemas.openxmlformats.org/officeDocument/2006/relationships/tags" Target="../tags/tag4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png" /><Relationship Id="rId11" Type="http://schemas.microsoft.com/office/2007/relationships/hdphoto" Target="../media/image12.wdp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2" Type="http://schemas.openxmlformats.org/officeDocument/2006/relationships/tags" Target="../tags/tag82.xml" /><Relationship Id="rId3" Type="http://schemas.openxmlformats.org/officeDocument/2006/relationships/image" Target="../media/image9.png" /><Relationship Id="rId4" Type="http://schemas.openxmlformats.org/officeDocument/2006/relationships/tags" Target="../tags/tag83.xml" /><Relationship Id="rId5" Type="http://schemas.openxmlformats.org/officeDocument/2006/relationships/image" Target="../media/image10.png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image" Target="../media/image13.png" /><Relationship Id="rId5" Type="http://schemas.openxmlformats.org/officeDocument/2006/relationships/tags" Target="../tags/tag95.xml" /><Relationship Id="rId6" Type="http://schemas.openxmlformats.org/officeDocument/2006/relationships/image" Target="../media/image14.png" /><Relationship Id="rId7" Type="http://schemas.openxmlformats.org/officeDocument/2006/relationships/tags" Target="../tags/tag96.xml" /><Relationship Id="rId8" Type="http://schemas.openxmlformats.org/officeDocument/2006/relationships/tags" Target="../tags/tag9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5.xml" /><Relationship Id="rId4" Type="http://schemas.openxmlformats.org/officeDocument/2006/relationships/image" Target="../media/image2.png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image" Target="../media/image15.png" /><Relationship Id="rId8" Type="http://schemas.openxmlformats.org/officeDocument/2006/relationships/tags" Target="../tags/tag10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hdphoto" Target="../media/image18.wdp" /><Relationship Id="rId11" Type="http://schemas.openxmlformats.org/officeDocument/2006/relationships/tags" Target="../tags/tag117.xml" /><Relationship Id="rId12" Type="http://schemas.openxmlformats.org/officeDocument/2006/relationships/tags" Target="../tags/tag11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3.xml" /><Relationship Id="rId4" Type="http://schemas.openxmlformats.org/officeDocument/2006/relationships/image" Target="../media/image2.png" /><Relationship Id="rId5" Type="http://schemas.openxmlformats.org/officeDocument/2006/relationships/tags" Target="../tags/tag114.xml" /><Relationship Id="rId6" Type="http://schemas.openxmlformats.org/officeDocument/2006/relationships/image" Target="../media/image16.png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3.xml" /><Relationship Id="rId4" Type="http://schemas.openxmlformats.org/officeDocument/2006/relationships/image" Target="../media/image2.png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image" Target="../media/image19.png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28.xml" /><Relationship Id="rId3" Type="http://schemas.openxmlformats.org/officeDocument/2006/relationships/tags" Target="../tags/tag12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1.png" /><Relationship Id="rId11" Type="http://schemas.openxmlformats.org/officeDocument/2006/relationships/tags" Target="../tags/tag139.xml" /><Relationship Id="rId12" Type="http://schemas.openxmlformats.org/officeDocument/2006/relationships/image" Target="../media/image22.png" /><Relationship Id="rId13" Type="http://schemas.openxmlformats.org/officeDocument/2006/relationships/tags" Target="../tags/tag140.xml" /><Relationship Id="rId14" Type="http://schemas.openxmlformats.org/officeDocument/2006/relationships/tags" Target="../tags/tag141.xml" /><Relationship Id="rId15" Type="http://schemas.openxmlformats.org/officeDocument/2006/relationships/tags" Target="../tags/tag142.xml" /><Relationship Id="rId16" Type="http://schemas.openxmlformats.org/officeDocument/2006/relationships/tags" Target="../tags/tag14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34.xml" /><Relationship Id="rId4" Type="http://schemas.openxmlformats.org/officeDocument/2006/relationships/image" Target="../media/image2.png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image" Target="../media/image20.png" /><Relationship Id="rId9" Type="http://schemas.openxmlformats.org/officeDocument/2006/relationships/tags" Target="../tags/tag13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2.xml" /><Relationship Id="rId4" Type="http://schemas.openxmlformats.org/officeDocument/2006/relationships/image" Target="../media/image5.png" /><Relationship Id="rId5" Type="http://schemas.openxmlformats.org/officeDocument/2006/relationships/tags" Target="../tags/tag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vmlDrawing" Target="../drawings/vmlDrawing1.v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oleObject" Target="../embeddings/oleObject1.bin" TargetMode="Internal" /><Relationship Id="rId9" Type="http://schemas.openxmlformats.org/officeDocument/2006/relationships/image" Target="../media/image23.wm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tags" Target="../tags/tag16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85.xml" /><Relationship Id="rId2" Type="http://schemas.openxmlformats.org/officeDocument/2006/relationships/tags" Target="../tags/tag179.xml" /><Relationship Id="rId3" Type="http://schemas.openxmlformats.org/officeDocument/2006/relationships/image" Target="../media/image24.png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image" Target="../media/image25.jpeg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tags" Target="../tags/tag1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hyperlink" Target="http://baike.baidu.com/view/6715.htm" TargetMode="External" /><Relationship Id="rId5" Type="http://schemas.openxmlformats.org/officeDocument/2006/relationships/image" Target="../media/image6.png" /><Relationship Id="rId6" Type="http://schemas.openxmlformats.org/officeDocument/2006/relationships/tags" Target="../tags/tag59.xml" /><Relationship Id="rId7" Type="http://schemas.openxmlformats.org/officeDocument/2006/relationships/image" Target="../media/image7.jpeg" /><Relationship Id="rId8" Type="http://schemas.openxmlformats.org/officeDocument/2006/relationships/tags" Target="../tags/tag6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1.xml" /><Relationship Id="rId3" Type="http://schemas.openxmlformats.org/officeDocument/2006/relationships/tags" Target="../tags/tag6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3.xml" /><Relationship Id="rId3" Type="http://schemas.openxmlformats.org/officeDocument/2006/relationships/tags" Target="../tags/tag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2.xml" /><Relationship Id="rId11" Type="http://schemas.openxmlformats.org/officeDocument/2006/relationships/tags" Target="../tags/tag73.xml" /><Relationship Id="rId12" Type="http://schemas.openxmlformats.org/officeDocument/2006/relationships/tags" Target="../tags/tag74.xml" /><Relationship Id="rId13" Type="http://schemas.openxmlformats.org/officeDocument/2006/relationships/tags" Target="../tags/tag75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image" Target="../media/image8.png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Relationship Id="rId3" Type="http://schemas.openxmlformats.org/officeDocument/2006/relationships/image" Target="../media/image9.png" /><Relationship Id="rId4" Type="http://schemas.openxmlformats.org/officeDocument/2006/relationships/tags" Target="../tags/tag77.xml" /><Relationship Id="rId5" Type="http://schemas.openxmlformats.org/officeDocument/2006/relationships/image" Target="../media/image10.png" /><Relationship Id="rId6" Type="http://schemas.openxmlformats.org/officeDocument/2006/relationships/tags" Target="../tags/tag78.xml" /><Relationship Id="rId7" Type="http://schemas.openxmlformats.org/officeDocument/2006/relationships/tags" Target="../tags/tag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80.xml" /><Relationship Id="rId3" Type="http://schemas.openxmlformats.org/officeDocument/2006/relationships/tags" Target="../tags/tag8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3554" name="Rectangle 2" title="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935355" y="539115"/>
            <a:ext cx="10972800" cy="1143000"/>
          </a:xfrm>
        </p:spPr>
        <p:txBody>
          <a:bodyPr/>
          <a:lstStyle/>
          <a:p>
            <a:r>
              <a:rPr lang="zh-CN" altLang="en-US" b="1">
                <a:ea typeface="楷体" panose="02010609060101010101" charset="-122"/>
              </a:rPr>
              <a:t>莲的心事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作者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: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席慕蓉</a:t>
            </a:r>
          </a:p>
        </p:txBody>
      </p:sp>
      <p:sp>
        <p:nvSpPr>
          <p:cNvPr id="23557" name="Text Box 5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7240" y="1219200"/>
            <a:ext cx="7112000" cy="4637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" panose="02010609060101010101" charset="-122"/>
              </a:rPr>
              <a:t>我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是一朵盛开的夏莲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多希望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你能看见现在的我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　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风霜还不曾来侵蚀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秋雨还未滴落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青涩的季节又已离我远去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我已亭亭　不忧　亦不惧</a:t>
            </a:r>
            <a:br>
              <a:rPr lang="zh-CN" altLang="en-US" sz="2800"/>
            </a:br>
            <a:r>
              <a:rPr lang="zh-CN" altLang="en-US" sz="2800"/>
              <a:t>　</a:t>
            </a:r>
            <a:br>
              <a:rPr lang="zh-CN" altLang="en-US" sz="2800"/>
            </a:br>
            <a:endParaRPr lang="zh-CN" altLang="en-US"/>
          </a:p>
        </p:txBody>
      </p:sp>
      <p:sp>
        <p:nvSpPr>
          <p:cNvPr id="23558" name="Text Box 6" title="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93890" y="2315476"/>
            <a:ext cx="6299200" cy="5003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" panose="02010609060101010101" charset="-122"/>
              </a:rPr>
              <a:t>现在　正是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最美丽的时刻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重门却已深锁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在芬芳的笑靥之后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谁人知我莲的心事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　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无缘的你啊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不是来得太早　就是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太迟</a:t>
            </a:r>
            <a:br>
              <a:rPr lang="zh-CN" altLang="en-US" sz="2800" b="1">
                <a:ea typeface="楷体" panose="02010609060101010101" charset="-122"/>
              </a:rPr>
            </a:br>
            <a:r>
              <a:rPr lang="zh-CN" altLang="en-US" sz="2800" b="1">
                <a:ea typeface="楷体" panose="02010609060101010101" charset="-122"/>
              </a:rPr>
              <a:t>　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ea typeface="楷体" panose="02010609060101010101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417" y="2596267"/>
            <a:ext cx="4048645" cy="4261733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769600" y="11950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New picture" title="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42700" y="11036300"/>
            <a:ext cx="342900" cy="254000"/>
          </a:xfrm>
          <a:prstGeom prst="cube">
            <a:avLst/>
          </a:prstGeom>
        </p:spPr>
      </p:pic>
      <p:pic>
        <p:nvPicPr>
          <p:cNvPr id="9" name="New picture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74400" y="10756900"/>
            <a:ext cx="330200" cy="241300"/>
          </a:xfrm>
          <a:prstGeom prst="cube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2460977" y="712466"/>
            <a:ext cx="9460089" cy="6388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、涉</a:t>
            </a:r>
            <a:r>
              <a:rPr lang="zh-CN" altLang="en-US" sz="4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江而采，为什么要采芙蓉？</a:t>
            </a: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2088445" y="1397918"/>
            <a:ext cx="101035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余独爱莲之</a:t>
            </a:r>
            <a:r>
              <a:rPr lang="zh-CN" altLang="en-US" sz="3200">
                <a:solidFill>
                  <a:srgbClr val="FF0000"/>
                </a:solidFill>
              </a:rPr>
              <a:t>出淤泥而不染，濯清涟而不妖</a:t>
            </a:r>
            <a:r>
              <a:rPr lang="zh-CN" altLang="en-US" sz="3200"/>
              <a:t>，中通外直，不蔓不枝，香远益清，亭亭净直。</a:t>
            </a:r>
          </a:p>
          <a:p>
            <a:r>
              <a:rPr lang="zh-CN" altLang="en-US" sz="3200"/>
              <a:t> </a:t>
            </a:r>
            <a:r>
              <a:rPr lang="en-US" altLang="zh-CN" sz="3200"/>
              <a:t>                                                 ——</a:t>
            </a:r>
            <a:r>
              <a:rPr lang="zh-CN" altLang="en-US" sz="3200"/>
              <a:t>周敦颐《爱莲说》</a:t>
            </a:r>
          </a:p>
          <a:p>
            <a:endParaRPr lang="zh-CN" altLang="en-US" sz="3200"/>
          </a:p>
          <a:p>
            <a:r>
              <a:rPr lang="zh-CN" altLang="en-US" sz="3200"/>
              <a:t>开门郎不至，出门采红莲。采莲南塘秋，莲花过人头。低头弄莲子，莲子清如水。</a:t>
            </a:r>
            <a:r>
              <a:rPr lang="en-US" altLang="zh-CN" sz="3200"/>
              <a:t>——</a:t>
            </a:r>
            <a:r>
              <a:rPr lang="zh-CN" altLang="en-US" sz="3200"/>
              <a:t>《西洲曲》</a:t>
            </a:r>
          </a:p>
          <a:p>
            <a:endParaRPr lang="zh-CN" altLang="en-US" sz="3200"/>
          </a:p>
          <a:p>
            <a:r>
              <a:rPr lang="zh-CN" altLang="en-US" sz="3200"/>
              <a:t>最是那一低头的温柔，像</a:t>
            </a:r>
            <a:r>
              <a:rPr lang="zh-CN" altLang="en-US" sz="3200">
                <a:solidFill>
                  <a:srgbClr val="FF0000"/>
                </a:solidFill>
              </a:rPr>
              <a:t>水莲花</a:t>
            </a:r>
            <a:r>
              <a:rPr lang="zh-CN" altLang="en-US" sz="3200"/>
              <a:t>不胜凉风的娇羞，道一声珍重，道一声珍重，那一声珍重里有蜜甜的忧愁</a:t>
            </a:r>
            <a:r>
              <a:rPr lang="en-US" altLang="zh-CN" sz="3200"/>
              <a:t>——</a:t>
            </a:r>
            <a:r>
              <a:rPr lang="zh-CN" altLang="en-US" sz="3200"/>
              <a:t>沙扬娜拉！</a:t>
            </a:r>
            <a:r>
              <a:rPr lang="en-US" altLang="zh-CN" sz="3200"/>
              <a:t>——</a:t>
            </a:r>
            <a:r>
              <a:rPr lang="zh-CN" altLang="en-US" sz="3200"/>
              <a:t>徐志摩《沙扬娜拉》</a:t>
            </a:r>
          </a:p>
        </p:txBody>
      </p:sp>
      <p:graphicFrame>
        <p:nvGraphicFramePr>
          <p:cNvPr id="4" name="表格 3" title="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3100363" y="1707808"/>
          <a:ext cx="8698230" cy="4138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9115"/>
                <a:gridCol w="4349115"/>
              </a:tblGrid>
              <a:tr h="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  <a:p>
                      <a:pPr algn="ctr">
                        <a:buNone/>
                      </a:pPr>
                      <a:r>
                        <a:rPr lang="zh-CN" altLang="en-US" sz="2400"/>
                        <a:t>“芙蓉”又叫莲花，荷花，芙蕖[fú qú]、菡萏[hàn dàn]。</a:t>
                      </a:r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0483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①“莲”：《爱莲说》“出淤泥而不染，濯清涟而不妖 。”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是纯洁的代表。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21856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②“莲”与“怜”谐音，“莲子”的谐音是“怜子”，换成今天的话，就是 “(我)爱你” 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象征男女爱慕之情。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0483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③“芙蓉”的谐音是 “夫容”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表现的是妻子对丈夫的思念。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图片 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b="99459" l="8654" r="91731" t="9743">
                        <a14:foregroundMark x1="91923" x2="91346" y1="26793" y2="31664"/>
                        <a14:foregroundMark x1="9038" x2="8654" y1="50474" y2="52503"/>
                        <a14:foregroundMark x1="36731" x2="39808" y1="62246" y2="81326"/>
                        <a14:foregroundMark x1="39808" x2="47500" y1="81326" y2="91881"/>
                        <a14:foregroundMark x1="47500" x2="55192" y1="91881" y2="96752"/>
                        <a14:foregroundMark x1="55192" x2="56154" y1="96752" y2="97970"/>
                        <a14:foregroundMark x1="56154" x2="51346" y1="86604" y2="99459"/>
                        <a14:foregroundMark x1="60769" x2="60769" y1="53721" y2="589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27295" y="1827702"/>
            <a:ext cx="3539558" cy="5030256"/>
          </a:xfrm>
          <a:prstGeom prst="rect">
            <a:avLst/>
          </a:prstGeom>
        </p:spPr>
      </p:pic>
      <p:sp>
        <p:nvSpPr>
          <p:cNvPr id="10" name="TextBox 9" title=""/>
          <p:cNvSpPr txBox="1"/>
          <p:nvPr>
            <p:custDataLst>
              <p:tags r:id="rId13"/>
            </p:custDataLst>
          </p:nvPr>
        </p:nvSpPr>
        <p:spPr>
          <a:xfrm>
            <a:off x="480430" y="682270"/>
            <a:ext cx="861774" cy="61757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活动二：探究文本内容。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9565" y="661528"/>
            <a:ext cx="10515600" cy="977265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B0F0"/>
                </a:solidFill>
              </a:rPr>
              <a:t>2</a:t>
            </a:r>
            <a:r>
              <a:rPr lang="zh-CN" altLang="en-US" sz="3200" b="1" smtClean="0">
                <a:solidFill>
                  <a:srgbClr val="00B0F0"/>
                </a:solidFill>
              </a:rPr>
              <a:t>、芙蓉</a:t>
            </a:r>
            <a:r>
              <a:rPr lang="zh-CN" altLang="en-US" sz="3200" b="1">
                <a:solidFill>
                  <a:srgbClr val="00B0F0"/>
                </a:solidFill>
              </a:rPr>
              <a:t>在本诗中有什么作用？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7965" y="1557867"/>
            <a:ext cx="11891645" cy="5200438"/>
          </a:xfrm>
        </p:spPr>
        <p:txBody>
          <a:bodyPr>
            <a:normAutofit fontScale="97500" lnSpcReduction="1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以荷花喻君子圣洁之风范</a:t>
            </a:r>
          </a:p>
          <a:p>
            <a:r>
              <a:rPr lang="zh-CN" altLang="en-US">
                <a:solidFill>
                  <a:srgbClr val="FF0000"/>
                </a:solidFill>
              </a:rPr>
              <a:t>以荷花喻美好纯洁的女子</a:t>
            </a:r>
          </a:p>
          <a:p>
            <a:r>
              <a:rPr lang="zh-CN" altLang="en-US">
                <a:solidFill>
                  <a:srgbClr val="FF0000"/>
                </a:solidFill>
              </a:rPr>
              <a:t>以荷花喻爱情之坚贞美好</a:t>
            </a:r>
          </a:p>
          <a:p>
            <a:endParaRPr lang="zh-CN" altLang="en-US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作用：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/>
              <a:t>①芙蓉，即荷花给人以清幽、高洁之感。起首句，营造了清幽、高洁的意境。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②</a:t>
            </a:r>
            <a:r>
              <a:rPr lang="zh-CN" altLang="en-US"/>
              <a:t>侧面烘托主人公形象的雅致、高尚和感情的纯洁、美好。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③</a:t>
            </a:r>
            <a:r>
              <a:rPr lang="zh-CN" altLang="en-US"/>
              <a:t>花草娇嫩美丽,又给人欣欣向荣的感觉，以花草赠亲朋,既有关怀、思念，也有表达了美好祝愿。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>
            <p:custDataLst>
              <p:tags r:id="rId3"/>
            </p:custDataLst>
          </p:nvPr>
        </p:nvSpPr>
        <p:spPr>
          <a:xfrm>
            <a:off x="672031" y="583586"/>
            <a:ext cx="102651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</a:t>
            </a:r>
            <a:r>
              <a:rPr lang="zh-CN" altLang="en-US" sz="4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：有人认为这首诗歌主人公是男子，也有人认为是女子，你怎么看？</a:t>
            </a:r>
            <a:br>
              <a:rPr lang="zh-CN" altLang="en-US" sz="4000" b="1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4000"/>
          </a:p>
        </p:txBody>
      </p:sp>
      <p:pic>
        <p:nvPicPr>
          <p:cNvPr id="11" name="图片 10" title="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77" y="1741319"/>
            <a:ext cx="4507349" cy="4647554"/>
          </a:xfrm>
          <a:prstGeom prst="ellipse">
            <a:avLst/>
          </a:prstGeom>
        </p:spPr>
      </p:pic>
      <p:pic>
        <p:nvPicPr>
          <p:cNvPr id="13" name="图片 12" title=""/>
          <p:cNvPicPr/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720" y="1778630"/>
            <a:ext cx="4507349" cy="4572931"/>
          </a:xfrm>
          <a:prstGeom prst="ellipse">
            <a:avLst/>
          </a:prstGeom>
        </p:spPr>
      </p:pic>
      <p:sp>
        <p:nvSpPr>
          <p:cNvPr id="14" name="文本框 13" title=""/>
          <p:cNvSpPr txBox="1"/>
          <p:nvPr>
            <p:custDataLst>
              <p:tags r:id="rId8"/>
            </p:custDataLst>
          </p:nvPr>
        </p:nvSpPr>
        <p:spPr>
          <a:xfrm>
            <a:off x="5105400" y="761365"/>
            <a:ext cx="2321560" cy="2339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err="1">
                <a:solidFill>
                  <a:srgbClr val="7030A0"/>
                </a:solidFill>
                <a:latin typeface="汉仪尚巍手书W" pitchFamily="18" charset="-122"/>
                <a:ea typeface="汉仪尚巍手书W" pitchFamily="18" charset="-122"/>
              </a:rPr>
              <a:t>vs</a:t>
            </a:r>
            <a:endParaRPr lang="zh-CN" altLang="en-US" sz="19900">
              <a:solidFill>
                <a:srgbClr val="7030A0"/>
              </a:solidFill>
              <a:latin typeface="汉仪尚巍手书W" pitchFamily="18" charset="-122"/>
              <a:ea typeface="汉仪尚巍手书W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24" name="Text Box 4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25888" y="1915235"/>
            <a:ext cx="8266112" cy="2062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375D8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）涉江采芙蓉，兰泽多芳草。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采之欲遗谁？所思在远道。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）还顾望旧乡，长路漫浩浩。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）同心而离居，忧伤以终老。</a:t>
            </a: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451555" y="2407920"/>
            <a:ext cx="3150023" cy="175323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rgbClr val="00B0F0"/>
                </a:solidFill>
              </a:rPr>
              <a:t>谁</a:t>
            </a:r>
            <a:r>
              <a:rPr lang="zh-CN" altLang="en-US" sz="5400" b="1">
                <a:solidFill>
                  <a:srgbClr val="00B0F0"/>
                </a:solidFill>
              </a:rPr>
              <a:t>在</a:t>
            </a:r>
            <a:r>
              <a:rPr lang="en-US" altLang="zh-CN" sz="5400" b="1">
                <a:solidFill>
                  <a:srgbClr val="00B0F0"/>
                </a:solidFill>
              </a:rPr>
              <a:t>   </a:t>
            </a:r>
            <a:r>
              <a:rPr lang="en-US" altLang="zh-CN" sz="5400" b="1" smtClean="0">
                <a:solidFill>
                  <a:srgbClr val="00B0F0"/>
                </a:solidFill>
              </a:rPr>
              <a:t> </a:t>
            </a:r>
          </a:p>
          <a:p>
            <a:r>
              <a:rPr lang="en-US" altLang="zh-CN" sz="5400" b="1" smtClean="0">
                <a:solidFill>
                  <a:srgbClr val="00B0F0"/>
                </a:solidFill>
              </a:rPr>
              <a:t>   </a:t>
            </a:r>
            <a:r>
              <a:rPr lang="zh-CN" altLang="en-US" sz="5400" b="1" smtClean="0">
                <a:solidFill>
                  <a:srgbClr val="00B0F0"/>
                </a:solidFill>
              </a:rPr>
              <a:t>忧伤？</a:t>
            </a:r>
            <a:endParaRPr lang="zh-CN" altLang="en-US" sz="54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2" name="矩形 21" title=""/>
          <p:cNvSpPr/>
          <p:nvPr>
            <p:custDataLst>
              <p:tags r:id="rId6"/>
            </p:custDataLst>
          </p:nvPr>
        </p:nvSpPr>
        <p:spPr>
          <a:xfrm>
            <a:off x="6210485" y="2214048"/>
            <a:ext cx="476864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是女子</a:t>
            </a:r>
            <a:r>
              <a:rPr lang="zh-CN" altLang="zh-CN" sz="40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，因为只有女孩子才喜欢采一些花花草草，依据是“涉江采芙蓉”。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Picture 4" title=""/>
          <p:cNvPicPr>
            <a:picLocks noGrp="1" noChangeAspect="1" noChangeArrowheads="1"/>
          </p:cNvPicPr>
          <p:nvPr>
            <p:ph idx="1"/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40815" y="560070"/>
            <a:ext cx="3989070" cy="5621020"/>
          </a:xfrm>
          <a:noFill/>
          <a:effectLst>
            <a:outerShdw blurRad="482600" dist="50800" dir="5400000" sx="99000" sy="99000" algn="ctr" rotWithShape="0">
              <a:srgbClr val="000000">
                <a:alpha val="92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>
            <a:fillRect/>
          </a:stretch>
        </p:blipFill>
        <p:spPr>
          <a:xfrm>
            <a:off x="1380164" y="1104341"/>
            <a:ext cx="1155478" cy="4119269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>
            <a:fillRect/>
          </a:stretch>
        </p:blipFill>
        <p:spPr>
          <a:xfrm>
            <a:off x="1147371" y="2679857"/>
            <a:ext cx="1000898" cy="2566261"/>
          </a:xfrm>
          <a:prstGeom prst="rect">
            <a:avLst/>
          </a:prstGeom>
        </p:spPr>
      </p:pic>
      <p:pic>
        <p:nvPicPr>
          <p:cNvPr id="12" name="图片 1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05" y="3573097"/>
            <a:ext cx="1907182" cy="1941858"/>
          </a:xfrm>
          <a:prstGeom prst="rect">
            <a:avLst/>
          </a:prstGeom>
        </p:spPr>
      </p:pic>
      <p:sp>
        <p:nvSpPr>
          <p:cNvPr id="9" name="矩形 8" title=""/>
          <p:cNvSpPr/>
          <p:nvPr>
            <p:custDataLst>
              <p:tags r:id="rId12"/>
            </p:custDataLst>
          </p:nvPr>
        </p:nvSpPr>
        <p:spPr>
          <a:xfrm>
            <a:off x="2959796" y="804278"/>
            <a:ext cx="8573729" cy="5073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采莲是江南的旧俗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，在朱自清的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荷塘月色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中就有这样的描绘“采莲的是年少的女子，她们是荡着小船，唱着艳歌去的。”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而且按江南民歌所常用的</a:t>
            </a:r>
            <a:r>
              <a:rPr lang="zh-CN" altLang="en-US" sz="36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谐音双关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手法</a:t>
            </a:r>
            <a:r>
              <a:rPr lang="zh-CN" altLang="en-US" sz="3600" b="1" smtClean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“芙蓉”往往暗关着“夫容”；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随水而居不伴妾身，独飘摇于江心活水之上。 ”，</a:t>
            </a:r>
            <a:r>
              <a:rPr lang="zh-CN" altLang="en-US" sz="36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“莲子”即“怜子”</a:t>
            </a:r>
          </a:p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另外，所思在“远道”，</a:t>
            </a:r>
            <a:r>
              <a:rPr lang="zh-CN" altLang="en-US" sz="36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离旧乡而走远道的人在古代大半是男子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，那我们就可以由此推想采莲的是一个女子。</a:t>
            </a:r>
            <a:endParaRPr lang="zh-CN" altLang="en-US" sz="3600" b="1" smtClean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4961890" y="1699260"/>
            <a:ext cx="1062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>
                <a:noFill/>
              </a:rPr>
              <a:t>郑州人流医院 http://www.120zzzzyy.com/</a:t>
            </a:r>
          </a:p>
          <a:p>
            <a:r>
              <a:rPr lang="zh-CN" altLang="en-US" sz="100">
                <a:noFill/>
              </a:rPr>
              <a:t>郑州人流手术多少钱 http://www.zzzzyy120.com/</a:t>
            </a:r>
          </a:p>
          <a:p>
            <a:r>
              <a:rPr lang="zh-CN" altLang="en-US" sz="100">
                <a:noFill/>
              </a:rPr>
              <a:t>郑州无痛人流 http://www.zzzykdfk.com/</a:t>
            </a:r>
          </a:p>
          <a:p>
            <a:r>
              <a:rPr lang="zh-CN" altLang="en-US" sz="100">
                <a:noFill/>
              </a:rPr>
              <a:t>郑州无痛人流医院 http://www.zzzy120.com/</a:t>
            </a:r>
          </a:p>
          <a:p>
            <a:r>
              <a:rPr lang="zh-CN" altLang="en-US" sz="100">
                <a:noFill/>
              </a:rPr>
              <a:t>郑州无痛人流医院哪家好 http://www.zyyyzz.com/</a:t>
            </a:r>
          </a:p>
          <a:p>
            <a:r>
              <a:rPr lang="zh-CN" altLang="en-US" sz="100">
                <a:noFill/>
              </a:rPr>
              <a:t>郑州较好的妇科医院 http://www.zykdyy.com/</a:t>
            </a:r>
          </a:p>
          <a:p>
            <a:r>
              <a:rPr lang="zh-CN" altLang="en-US" sz="100">
                <a:noFill/>
              </a:rPr>
              <a:t>郑州有哪些妇科医院 http://www.zykdfkyy.com/</a:t>
            </a:r>
          </a:p>
          <a:p>
            <a:r>
              <a:rPr lang="zh-CN" altLang="en-US" sz="100">
                <a:noFill/>
              </a:rPr>
              <a:t>郑州无痛人流多少钱 http://www.zykdfk.com/</a:t>
            </a:r>
          </a:p>
          <a:p>
            <a:r>
              <a:rPr lang="zh-CN" altLang="en-US" sz="100">
                <a:noFill/>
              </a:rPr>
              <a:t>郑州妇科医院 http://www.zyfuke.com/</a:t>
            </a:r>
          </a:p>
          <a:p>
            <a:r>
              <a:rPr lang="zh-CN" altLang="en-US" sz="100">
                <a:noFill/>
              </a:rPr>
              <a:t>郑州人流手术哪家好 http://www.zhongyuan120.com/</a:t>
            </a:r>
          </a:p>
          <a:p>
            <a:r>
              <a:rPr lang="zh-CN" altLang="en-US" sz="100">
                <a:noFill/>
              </a:rPr>
              <a:t>郑州妇科医院哪家好 http://www.120zzzy.com/</a:t>
            </a:r>
          </a:p>
          <a:p>
            <a:r>
              <a:rPr lang="zh-CN" altLang="en-US" sz="100">
                <a:noFill/>
              </a:rPr>
              <a:t>郑州哪家医院做人流好 http://www.120120zy.com/</a:t>
            </a:r>
          </a:p>
          <a:p>
            <a:r>
              <a:rPr lang="zh-CN" altLang="en-US" sz="100">
                <a:noFill/>
              </a:rPr>
              <a:t>郑州人流手术费用 http://mobile.zzzzyy120.com/</a:t>
            </a:r>
          </a:p>
          <a:p>
            <a:r>
              <a:rPr lang="zh-CN" altLang="en-US" sz="100">
                <a:noFill/>
              </a:rPr>
              <a:t>郑州人流医院哪家好 http://mobile.zzzykdfk.com/</a:t>
            </a:r>
          </a:p>
          <a:p>
            <a:r>
              <a:rPr lang="zh-CN" altLang="en-US" sz="100">
                <a:noFill/>
              </a:rPr>
              <a:t>郑州做人流手术多少钱 http://mobile.zzzy120.com/</a:t>
            </a:r>
          </a:p>
          <a:p>
            <a:r>
              <a:rPr lang="zh-CN" altLang="en-US" sz="100">
                <a:noFill/>
              </a:rPr>
              <a:t>郑州无痛人流多少钱 http://mobile.zyyyzz.com/</a:t>
            </a:r>
          </a:p>
          <a:p>
            <a:r>
              <a:rPr lang="zh-CN" altLang="en-US" sz="100">
                <a:noFill/>
              </a:rPr>
              <a:t>郑州妇科好的医院 http://mobile.zykdyy.com/</a:t>
            </a:r>
          </a:p>
          <a:p>
            <a:r>
              <a:rPr lang="zh-CN" altLang="en-US" sz="100">
                <a:noFill/>
              </a:rPr>
              <a:t>郑州好的妇科医院 http://mobile.zykdfkyy.com/</a:t>
            </a:r>
          </a:p>
          <a:p>
            <a:r>
              <a:rPr lang="zh-CN" altLang="en-US" sz="100">
                <a:noFill/>
              </a:rPr>
              <a:t>郑州人流医院 http://mobile.zykdfk.com/</a:t>
            </a:r>
          </a:p>
          <a:p>
            <a:r>
              <a:rPr lang="zh-CN" altLang="en-US" sz="100">
                <a:noFill/>
              </a:rPr>
              <a:t>郑州做无痛人流多少钱 http://mobile.zhongyuan120.com/</a:t>
            </a:r>
          </a:p>
          <a:p>
            <a:r>
              <a:rPr lang="zh-CN" altLang="en-US" sz="100">
                <a:noFill/>
              </a:rPr>
              <a:t>郑州做人流多少钱 http://mobile.120zzzzyy.com/</a:t>
            </a:r>
          </a:p>
          <a:p>
            <a:r>
              <a:rPr lang="zh-CN" altLang="en-US" sz="100">
                <a:noFill/>
              </a:rPr>
              <a:t>郑州专业妇科医院 http://mobile.120zzzy.com/</a:t>
            </a:r>
          </a:p>
          <a:p>
            <a:r>
              <a:rPr lang="zh-CN" altLang="en-US" sz="100">
                <a:noFill/>
              </a:rPr>
              <a:t>郑州无痛人流手术多少钱 http://mobile.120120zy.com/</a:t>
            </a:r>
          </a:p>
          <a:p>
            <a:r>
              <a:rPr lang="zh-CN" altLang="en-US" sz="100">
                <a:noFill/>
              </a:rPr>
              <a:t>郑州无痛人流医院 http://m.zyfuke.com/</a:t>
            </a:r>
          </a:p>
        </p:txBody>
      </p:sp>
      <p:pic>
        <p:nvPicPr>
          <p:cNvPr id="10" name="Picture 11" title=""/>
          <p:cNvPicPr>
            <a:picLocks noGrp="1" noChangeAspect="1" noChangeArrowheads="1"/>
          </p:cNvPicPr>
          <p:nvPr>
            <p:ph idx="1"/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0080" y="450277"/>
            <a:ext cx="3937819" cy="5958348"/>
          </a:xfrm>
          <a:noFill/>
          <a:effectLst>
            <a:outerShdw blurRad="304800" dir="5400000" sx="102000" sy="102000" algn="ctr" rotWithShape="0">
              <a:srgbClr val="000000">
                <a:alpha val="52000"/>
              </a:srgbClr>
            </a:outerShdw>
          </a:effectLst>
        </p:spPr>
      </p:pic>
      <p:sp>
        <p:nvSpPr>
          <p:cNvPr id="80897" name="Rectangle 1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69611" y="1844462"/>
            <a:ext cx="6327058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F70997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是男子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，“还顾望旧乡”，古代只有男子才出来游历求学，女子一般不出远门，既然望故乡说明是远游，由此判断是男子。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75285" y="625475"/>
          <a:ext cx="11441430" cy="5676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3810"/>
                <a:gridCol w="3813810"/>
                <a:gridCol w="3813810"/>
              </a:tblGrid>
              <a:tr h="11353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主人公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采莲者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望乡者</a:t>
                      </a:r>
                    </a:p>
                  </a:txBody>
                  <a:tcPr/>
                </a:tc>
              </a:tr>
              <a:tr h="113538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4400"/>
                    </a:p>
                    <a:p>
                      <a:pPr algn="ctr">
                        <a:buNone/>
                      </a:pPr>
                      <a:r>
                        <a:rPr lang="zh-CN" altLang="en-US" sz="4400"/>
                        <a:t>闺妇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（实写）闺妇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（虚写）游子</a:t>
                      </a:r>
                    </a:p>
                  </a:txBody>
                  <a:tcPr/>
                </a:tc>
              </a:tr>
              <a:tr h="113538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（虚写）游子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（虚写）游子</a:t>
                      </a:r>
                    </a:p>
                  </a:txBody>
                  <a:tcPr/>
                </a:tc>
              </a:tr>
              <a:tr h="113538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4400"/>
                    </a:p>
                    <a:p>
                      <a:pPr algn="ctr">
                        <a:buNone/>
                      </a:pPr>
                      <a:r>
                        <a:rPr lang="zh-CN" altLang="en-US" sz="4400"/>
                        <a:t>游子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（虚写）闺妇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（实写）游子</a:t>
                      </a:r>
                    </a:p>
                  </a:txBody>
                  <a:tcPr/>
                </a:tc>
              </a:tr>
              <a:tr h="113538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（实写）游子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</a:rPr>
                        <a:t>（实写）游子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grpSp>
        <p:nvGrpSpPr>
          <p:cNvPr id="2" name="组合 12" title=""/>
          <p:cNvGrpSpPr/>
          <p:nvPr>
            <p:custDataLst>
              <p:tags r:id="rId6"/>
            </p:custDataLst>
          </p:nvPr>
        </p:nvGrpSpPr>
        <p:grpSpPr>
          <a:xfrm>
            <a:off x="7473771" y="2266051"/>
            <a:ext cx="3855977" cy="3855977"/>
            <a:chOff x="4171190" y="1640576"/>
            <a:chExt cx="3855977" cy="3855977"/>
          </a:xfrm>
        </p:grpSpPr>
        <p:sp>
          <p:nvSpPr>
            <p:cNvPr id="14" name="椭圆 13"/>
            <p:cNvSpPr/>
            <p:nvPr>
              <p:custDataLst>
                <p:tags r:id="rId7"/>
              </p:custDataLst>
            </p:nvPr>
          </p:nvSpPr>
          <p:spPr>
            <a:xfrm>
              <a:off x="4171190" y="1640576"/>
              <a:ext cx="3855977" cy="3855977"/>
            </a:xfrm>
            <a:prstGeom prst="ellipse">
              <a:avLst/>
            </a:prstGeom>
            <a:solidFill>
              <a:srgbClr val="F6F1EE"/>
            </a:solidFill>
            <a:ln>
              <a:solidFill>
                <a:srgbClr val="C5E4F1"/>
              </a:solidFill>
            </a:ln>
            <a:effectLst>
              <a:innerShdw blurRad="190500" dist="1016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85142" y="3307686"/>
              <a:ext cx="1381530" cy="186003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4802" y="1718617"/>
              <a:ext cx="2215875" cy="3449106"/>
            </a:xfrm>
            <a:prstGeom prst="rect">
              <a:avLst/>
            </a:prstGeom>
          </p:spPr>
        </p:pic>
      </p:grpSp>
      <p:pic>
        <p:nvPicPr>
          <p:cNvPr id="17" name="图片 1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772">
            <a:off x="8826959" y="2940326"/>
            <a:ext cx="360122" cy="363301"/>
          </a:xfrm>
          <a:prstGeom prst="rect">
            <a:avLst/>
          </a:prstGeom>
        </p:spPr>
      </p:pic>
      <p:sp>
        <p:nvSpPr>
          <p:cNvPr id="84993" name="Rectangle 1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39214" y="823443"/>
            <a:ext cx="8937521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抒情主人公是女性，“涉江”者是</a:t>
            </a:r>
            <a:r>
              <a:rPr lang="zh-CN" altLang="en-US" sz="40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</a:rPr>
              <a:t>女子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，“还顾”者则是“所思”的</a:t>
            </a:r>
            <a:r>
              <a:rPr lang="zh-CN" altLang="en-US" sz="4000" b="1" smtClean="0">
                <a:solidFill>
                  <a:srgbClr val="F70997"/>
                </a:solidFill>
                <a:latin typeface="楷体" panose="02010609060101010101" charset="-122"/>
                <a:ea typeface="楷体" panose="02010609060101010101" charset="-122"/>
              </a:rPr>
              <a:t>男子。</a:t>
            </a:r>
            <a:endParaRPr kumimoji="0" lang="zh-CN" altLang="en-US" sz="4000" b="0" i="0" u="none" strike="noStrike" cap="none" normalizeH="0" baseline="0" smtClean="0">
              <a:ln>
                <a:noFill/>
              </a:ln>
              <a:solidFill>
                <a:srgbClr val="F70997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10" title=""/>
          <p:cNvSpPr/>
          <p:nvPr>
            <p:custDataLst>
              <p:tags r:id="rId15"/>
            </p:custDataLst>
          </p:nvPr>
        </p:nvSpPr>
        <p:spPr>
          <a:xfrm>
            <a:off x="715645" y="2767965"/>
            <a:ext cx="6421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是女子想象自己游历在外的丈夫在回头望故乡思念自己。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Box 12" title=""/>
          <p:cNvSpPr txBox="1"/>
          <p:nvPr>
            <p:custDataLst>
              <p:tags r:id="rId16"/>
            </p:custDataLst>
          </p:nvPr>
        </p:nvSpPr>
        <p:spPr>
          <a:xfrm>
            <a:off x="715645" y="4402455"/>
            <a:ext cx="64960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这种写法叫“</a:t>
            </a:r>
            <a:r>
              <a:rPr lang="zh-CN" altLang="en-US" sz="4000" smtClean="0">
                <a:solidFill>
                  <a:srgbClr val="F7099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悬想法</a:t>
            </a:r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”或“</a:t>
            </a:r>
            <a:r>
              <a:rPr lang="zh-CN" altLang="en-US" sz="4000" smtClean="0">
                <a:solidFill>
                  <a:srgbClr val="F7099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主客移位</a:t>
            </a:r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3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标题 1" title="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814664" y="225778"/>
            <a:ext cx="7886700" cy="1325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对面落笔（对写、悬想）</a:t>
            </a:r>
          </a:p>
        </p:txBody>
      </p:sp>
      <p:sp>
        <p:nvSpPr>
          <p:cNvPr id="52227" name="内容占位符 2" title="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447455" y="1058087"/>
            <a:ext cx="11251936" cy="6048375"/>
          </a:xfrm>
        </p:spPr>
        <p:txBody>
          <a:bodyPr/>
          <a:lstStyle/>
          <a:p>
            <a:pPr marL="0" indent="3429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所谓“落笔对面”，就是在表现怀远、思归之情时，作者不直接抒发对对方的思念，而是反弹琵琶，从对方着笔，简单说就是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不写自己如何思念对方，而是着力描绘对方如何思念自己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的一种手法。这样，就使得作者的怀远或思归之情，显得生动形象，富有意境。既深化感情，又强化主题。形式上，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常用“忆”、“想得”、“遥知”、“遥怜”之类领字来结构全篇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>
                <a:solidFill>
                  <a:srgbClr val="809E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好处：</a:t>
            </a:r>
            <a:endParaRPr lang="zh-CN" altLang="en-US" sz="3200" b="1">
              <a:solidFill>
                <a:srgbClr val="809E7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①扩大了诗歌的意境，丰富了情感内涵；</a:t>
            </a:r>
            <a:endParaRPr lang="zh-CN" altLang="en-US" sz="3200" b="1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②使抒情更加含蓄蕴藉，富有含蓄之美。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6675" y="0"/>
            <a:ext cx="12258675" cy="69348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4994" name="标题 84993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16088" y="737658"/>
            <a:ext cx="11593689" cy="1325563"/>
          </a:xfrm>
        </p:spPr>
        <p:txBody>
          <a:bodyPr anchor="ctr">
            <a:normAutofit/>
          </a:bodyPr>
          <a:lstStyle/>
          <a:p>
            <a:r>
              <a:rPr lang="en-US" altLang="zh-CN" sz="4000" b="1" smtClean="0">
                <a:solidFill>
                  <a:srgbClr val="00B0F0"/>
                </a:solidFill>
              </a:rPr>
              <a:t>4</a:t>
            </a:r>
            <a:r>
              <a:rPr lang="zh-CN" altLang="en-US" sz="4000" b="1" smtClean="0">
                <a:solidFill>
                  <a:srgbClr val="00B0F0"/>
                </a:solidFill>
              </a:rPr>
              <a:t>、汉</a:t>
            </a:r>
            <a:r>
              <a:rPr lang="zh-CN" altLang="en-US" sz="4000" b="1">
                <a:solidFill>
                  <a:srgbClr val="00B0F0"/>
                </a:solidFill>
              </a:rPr>
              <a:t>末文人不从自己的角度落笔，而借用思妇的口吻来抒情，是什么原因呢？ </a:t>
            </a:r>
          </a:p>
        </p:txBody>
      </p:sp>
      <p:sp>
        <p:nvSpPr>
          <p:cNvPr id="84995" name="文本占位符 84994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965" y="2251710"/>
            <a:ext cx="11062335" cy="4606290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首先，在那个时代，女性只能把全部的生命寄托于爱情和婚姻。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思人”是女性独有的视角。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其次，女性情感的深婉细腻，是男性所不及的。为诗人的创作提供了意蕴丰厚的意象和意境。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女性为主人公有不可替代的优势。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第三，这些汉末文人对女性不仅有真诚的理解与同情，抒写女性的不幸，也融入了自己饱经忧患与痛苦的人生体验。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汉末文人具备以女性角度抒写情感的可能。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2" name="WordArt 4" title=""/>
          <p:cNvSpPr/>
          <p:nvPr>
            <p:custDataLst>
              <p:tags r:id="rId3"/>
            </p:custDataLst>
          </p:nvPr>
        </p:nvSpPr>
        <p:spPr>
          <a:xfrm>
            <a:off x="804863" y="698500"/>
            <a:ext cx="381635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3600" smtClean="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</a:t>
            </a:r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乐景衬哀情</a:t>
            </a:r>
          </a:p>
        </p:txBody>
      </p:sp>
      <p:sp>
        <p:nvSpPr>
          <p:cNvPr id="222220" name="任意多边形 222219" title=""/>
          <p:cNvSpPr/>
          <p:nvPr>
            <p:custDataLst>
              <p:tags r:id="rId4"/>
            </p:custDataLst>
          </p:nvPr>
        </p:nvSpPr>
        <p:spPr>
          <a:xfrm>
            <a:off x="7766050" y="2967673"/>
            <a:ext cx="3097213" cy="2492375"/>
          </a:xfrm>
          <a:custGeom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1" name="文本框 222220" title=""/>
          <p:cNvSpPr txBox="1"/>
          <p:nvPr>
            <p:custDataLst>
              <p:tags r:id="rId5"/>
            </p:custDataLst>
          </p:nvPr>
        </p:nvSpPr>
        <p:spPr>
          <a:xfrm>
            <a:off x="8107045" y="3244850"/>
            <a:ext cx="2663825" cy="110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6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同心而离居，</a:t>
            </a:r>
          </a:p>
          <a:p>
            <a:pPr>
              <a:lnSpc>
                <a:spcPts val="36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忧伤以终老。</a:t>
            </a: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805180" y="3106420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ln>
                  <a:solidFill>
                    <a:schemeClr val="accent4">
                      <a:lumMod val="50000"/>
                    </a:schemeClr>
                  </a:solidFill>
                </a:ln>
                <a:latin typeface="Arial" panose="020b0604020202020204" pitchFamily="34" charset="0"/>
                <a:sym typeface="+mn-ea"/>
              </a:rPr>
              <a:t>涉江采芙蓉，</a:t>
            </a:r>
            <a:endParaRPr lang="zh-CN" altLang="en-US" sz="2800" b="1">
              <a:ln>
                <a:solidFill>
                  <a:schemeClr val="accent4">
                    <a:lumMod val="50000"/>
                  </a:schemeClr>
                </a:solidFill>
              </a:ln>
              <a:latin typeface="Arial" panose="020b0604020202020204" pitchFamily="34" charset="0"/>
            </a:endParaRPr>
          </a:p>
          <a:p>
            <a:pPr algn="ctr"/>
            <a:r>
              <a:rPr lang="zh-CN" altLang="en-US" sz="2800" b="1">
                <a:ln>
                  <a:solidFill>
                    <a:schemeClr val="accent4">
                      <a:lumMod val="50000"/>
                    </a:schemeClr>
                  </a:solidFill>
                </a:ln>
                <a:latin typeface="Arial" panose="020b0604020202020204" pitchFamily="34" charset="0"/>
                <a:sym typeface="+mn-ea"/>
              </a:rPr>
              <a:t>兰泽多芳草。</a:t>
            </a:r>
          </a:p>
        </p:txBody>
      </p:sp>
      <p:graphicFrame>
        <p:nvGraphicFramePr>
          <p:cNvPr id="3" name="对象 2" title="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8" imgW="914400" imgH="215640" progId="Equation.3">
                  <p:embed/>
                </p:oleObj>
              </mc:Choice>
              <mc:Fallback>
                <p:oleObj r:id="rId8" imgW="914400" imgH="21564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右箭头 4" title=""/>
          <p:cNvSpPr/>
          <p:nvPr>
            <p:custDataLst>
              <p:tags r:id="rId10"/>
            </p:custDataLst>
          </p:nvPr>
        </p:nvSpPr>
        <p:spPr>
          <a:xfrm>
            <a:off x="3593465" y="3601085"/>
            <a:ext cx="3249295" cy="603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title=""/>
          <p:cNvSpPr/>
          <p:nvPr>
            <p:custDataLst>
              <p:tags r:id="rId11"/>
            </p:custDataLst>
          </p:nvPr>
        </p:nvSpPr>
        <p:spPr>
          <a:xfrm>
            <a:off x="4171315" y="2402205"/>
            <a:ext cx="248031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衬托</a:t>
            </a:r>
          </a:p>
        </p:txBody>
      </p:sp>
      <p:sp>
        <p:nvSpPr>
          <p:cNvPr id="7" name="矩形 6" title=""/>
          <p:cNvSpPr/>
          <p:nvPr>
            <p:custDataLst>
              <p:tags r:id="rId12"/>
            </p:custDataLst>
          </p:nvPr>
        </p:nvSpPr>
        <p:spPr>
          <a:xfrm>
            <a:off x="1216025" y="442087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乐景</a:t>
            </a:r>
          </a:p>
        </p:txBody>
      </p:sp>
      <p:sp>
        <p:nvSpPr>
          <p:cNvPr id="8" name="矩形 7" title=""/>
          <p:cNvSpPr/>
          <p:nvPr>
            <p:custDataLst>
              <p:tags r:id="rId13"/>
            </p:custDataLst>
          </p:nvPr>
        </p:nvSpPr>
        <p:spPr>
          <a:xfrm>
            <a:off x="7925435" y="4646295"/>
            <a:ext cx="338645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哀情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8901" name="文本框 208900" title=""/>
          <p:cNvSpPr txBox="1"/>
          <p:nvPr>
            <p:custDataLst>
              <p:tags r:id="rId3"/>
            </p:custDataLst>
          </p:nvPr>
        </p:nvSpPr>
        <p:spPr>
          <a:xfrm>
            <a:off x="516573" y="1108710"/>
            <a:ext cx="8064500" cy="583565"/>
          </a:xfrm>
          <a:prstGeom prst="rect">
            <a:avLst/>
          </a:prstGeom>
          <a:noFill/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为什么要远行？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zh-CN" sz="3200" b="1">
                <a:latin typeface="楷体_GB2312" pitchFamily="49" charset="-122"/>
                <a:ea typeface="楷体_GB2312" pitchFamily="49" charset="-122"/>
              </a:rPr>
              <a:t>联系背景）</a:t>
            </a:r>
          </a:p>
        </p:txBody>
      </p:sp>
      <p:sp>
        <p:nvSpPr>
          <p:cNvPr id="208902" name="文本框 208901" title=""/>
          <p:cNvSpPr txBox="1"/>
          <p:nvPr>
            <p:custDataLst>
              <p:tags r:id="rId4"/>
            </p:custDataLst>
          </p:nvPr>
        </p:nvSpPr>
        <p:spPr>
          <a:xfrm>
            <a:off x="1143000" y="2748280"/>
            <a:ext cx="98609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写作背景</a:t>
            </a:r>
          </a:p>
          <a:p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诗创作于东汉桓帝、灵帝时，是时宦官外戚勾结擅权，官僚集团垄断仕途，上层士流结党标榜，“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窃选举、盗荣宠者不可胜数也，既获者贤己而遂往，羡慕者并驱而追之，悠悠皆是，孰能不然者乎？</a:t>
            </a:r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”(徐干《中论·谴交》)在这样的形势和风气下，中下层士子为了谋求前程，只得奔走交游。他们离乡背井，辞别父母，“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亲戚隔绝，闺门分离，无罪无辜，而亡命是效</a:t>
            </a:r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”。然而往往一事无成，落得满腹牢骚和乡愁。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animBg="1"/>
      <p:bldP spid="2089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9" name="文本占位符 86018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从这一点看，</a:t>
            </a:r>
            <a:r>
              <a:rPr lang="en-US" altLang="zh-CN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涉江采芙蓉</a:t>
            </a:r>
            <a:r>
              <a:rPr lang="en-US" altLang="zh-CN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的真实意图似乎还是表现东汉末年这些外出游子的思乡之情。为表现游子思乡的苦闷，不仅虚拟了全篇的“思妇”之词，而且在虚拟中又借思妇口吻，“悬想”出游子“还顾望旧乡”的情景。这样我们解读这首由汉末文人创作的诗歌的时候，对含蓄蕴藉的文人诗风，对婉转曲折的诗意美有了更深的理解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2995" name="文本占位符 212994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804584" y="722489"/>
            <a:ext cx="6553200" cy="324008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庭中有奇树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>
                <a:latin typeface="楷体" panose="02010609060101010101" pitchFamily="1" charset="-122"/>
                <a:ea typeface="楷体" panose="02010609060101010101" pitchFamily="1" charset="-122"/>
              </a:rPr>
              <a:t>      </a:t>
            </a:r>
            <a:r>
              <a:rPr lang="en-US" altLang="zh-CN" sz="3600"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3600">
                <a:latin typeface="楷体" panose="02010609060101010101" pitchFamily="1" charset="-122"/>
                <a:ea typeface="楷体" panose="02010609060101010101" pitchFamily="1" charset="-122"/>
              </a:rPr>
              <a:t>古诗十九首</a:t>
            </a:r>
            <a:r>
              <a:rPr lang="en-US" altLang="zh-CN" sz="3600"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ea typeface="楷体" panose="02010609060101010101" pitchFamily="1" charset="-122"/>
              </a:rPr>
              <a:t>庭中有奇树，绿叶发华滋。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ea typeface="楷体" panose="02010609060101010101" pitchFamily="1" charset="-122"/>
              </a:rPr>
              <a:t>攀条折其荣，将以遗所思。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ea typeface="楷体" panose="02010609060101010101" pitchFamily="1" charset="-122"/>
              </a:rPr>
              <a:t>馨香盈怀袖，路远莫致之。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ea typeface="楷体" panose="02010609060101010101" pitchFamily="1" charset="-122"/>
              </a:rPr>
              <a:t>此物何足贵，但感别经时。</a:t>
            </a:r>
          </a:p>
        </p:txBody>
      </p:sp>
      <p:sp>
        <p:nvSpPr>
          <p:cNvPr id="212996" name="文本框 212995" title=""/>
          <p:cNvSpPr txBox="1"/>
          <p:nvPr>
            <p:custDataLst>
              <p:tags r:id="rId4"/>
            </p:custDataLst>
          </p:nvPr>
        </p:nvSpPr>
        <p:spPr>
          <a:xfrm>
            <a:off x="386291" y="824089"/>
            <a:ext cx="21424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对比阅读：</a:t>
            </a:r>
            <a:endParaRPr lang="zh-CN" altLang="en-US" sz="3600" b="1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212997" name="文本框 212996" title=""/>
          <p:cNvSpPr txBox="1"/>
          <p:nvPr>
            <p:custDataLst>
              <p:tags r:id="rId5"/>
            </p:custDataLst>
          </p:nvPr>
        </p:nvSpPr>
        <p:spPr>
          <a:xfrm>
            <a:off x="158503" y="4398363"/>
            <a:ext cx="117964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1.</a:t>
            </a:r>
            <a:r>
              <a:rPr lang="zh-CN" altLang="en-US" sz="3200" b="1">
                <a:latin typeface="Arial" panose="020b0604020202020204" pitchFamily="34" charset="0"/>
              </a:rPr>
              <a:t>诗歌中抒情主人公表达感情的方式是什么</a:t>
            </a:r>
            <a:r>
              <a:rPr lang="en-US" altLang="zh-CN" sz="3200" b="1">
                <a:latin typeface="Arial" panose="020b0604020202020204" pitchFamily="34" charset="0"/>
              </a:rPr>
              <a:t>?</a:t>
            </a:r>
            <a:r>
              <a:rPr lang="zh-CN" altLang="en-US" sz="3200" b="1">
                <a:latin typeface="Arial" panose="020b0604020202020204" pitchFamily="34" charset="0"/>
              </a:rPr>
              <a:t>其目的是什么</a:t>
            </a:r>
            <a:r>
              <a:rPr lang="en-US" altLang="zh-CN" sz="3200" b="1"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212999" name="文本框 212998" title=""/>
          <p:cNvSpPr txBox="1"/>
          <p:nvPr>
            <p:custDataLst>
              <p:tags r:id="rId6"/>
            </p:custDataLst>
          </p:nvPr>
        </p:nvSpPr>
        <p:spPr>
          <a:xfrm>
            <a:off x="194663" y="5057422"/>
            <a:ext cx="1132000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2.</a:t>
            </a:r>
            <a:r>
              <a:rPr lang="zh-CN" altLang="en-US" sz="3200" b="1">
                <a:latin typeface="Arial" panose="020b0604020202020204" pitchFamily="34" charset="0"/>
              </a:rPr>
              <a:t>诗的最后两句”此物何足贵</a:t>
            </a:r>
            <a:r>
              <a:rPr lang="en-US" altLang="zh-CN" sz="3200" b="1">
                <a:latin typeface="Arial" panose="020b0604020202020204" pitchFamily="34" charset="0"/>
              </a:rPr>
              <a:t>,</a:t>
            </a:r>
            <a:r>
              <a:rPr lang="zh-CN" altLang="en-US" sz="3200" b="1">
                <a:latin typeface="Arial" panose="020b0604020202020204" pitchFamily="34" charset="0"/>
              </a:rPr>
              <a:t>但感别经时”是否与前面的矛盾</a:t>
            </a:r>
            <a:r>
              <a:rPr lang="en-US" altLang="zh-CN" sz="3200" b="1">
                <a:latin typeface="Arial" panose="020b0604020202020204" pitchFamily="34" charset="0"/>
              </a:rPr>
              <a:t>?</a:t>
            </a:r>
            <a:r>
              <a:rPr lang="zh-CN" altLang="en-US" sz="3200" b="1">
                <a:latin typeface="Arial" panose="020b0604020202020204" pitchFamily="34" charset="0"/>
              </a:rPr>
              <a:t>表达了作者怎样的思想感情</a:t>
            </a:r>
            <a:r>
              <a:rPr lang="en-US" altLang="zh-CN" sz="3200" b="1">
                <a:latin typeface="Arial" panose="020b0604020202020204" pitchFamily="34" charset="0"/>
              </a:rPr>
              <a:t>?</a:t>
            </a:r>
            <a:r>
              <a:rPr lang="zh-CN" altLang="en-US" sz="3200" b="1">
                <a:latin typeface="Arial" panose="020b0604020202020204" pitchFamily="34" charset="0"/>
              </a:rPr>
              <a:t>试结合全诗分析作者的情感。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/>
      <p:bldP spid="2129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2996" name="文本框 212995" title=""/>
          <p:cNvSpPr txBox="1"/>
          <p:nvPr>
            <p:custDataLst>
              <p:tags r:id="rId3"/>
            </p:custDataLst>
          </p:nvPr>
        </p:nvSpPr>
        <p:spPr>
          <a:xfrm>
            <a:off x="386291" y="824089"/>
            <a:ext cx="21424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对比阅读：</a:t>
            </a:r>
            <a:endParaRPr lang="zh-CN" altLang="en-US" sz="3600" b="1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1" charset="-122"/>
            </a:endParaRPr>
          </a:p>
        </p:txBody>
      </p:sp>
      <p:sp>
        <p:nvSpPr>
          <p:cNvPr id="212997" name="文本框 212996" title=""/>
          <p:cNvSpPr txBox="1"/>
          <p:nvPr>
            <p:custDataLst>
              <p:tags r:id="rId4"/>
            </p:custDataLst>
          </p:nvPr>
        </p:nvSpPr>
        <p:spPr>
          <a:xfrm>
            <a:off x="519748" y="3054985"/>
            <a:ext cx="7993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</a:rPr>
              <a:t>1.</a:t>
            </a:r>
            <a:r>
              <a:rPr lang="zh-CN" altLang="en-US" sz="2000" b="1">
                <a:latin typeface="Arial" panose="020b0604020202020204" pitchFamily="34" charset="0"/>
              </a:rPr>
              <a:t>诗歌中抒情主人公表达感情的方式是什么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  <a:r>
              <a:rPr lang="zh-CN" altLang="en-US" sz="2000" b="1">
                <a:latin typeface="Arial" panose="020b0604020202020204" pitchFamily="34" charset="0"/>
              </a:rPr>
              <a:t>其目的是什么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212998" name="文本框 212997" title=""/>
          <p:cNvSpPr txBox="1"/>
          <p:nvPr>
            <p:custDataLst>
              <p:tags r:id="rId5"/>
            </p:custDataLst>
          </p:nvPr>
        </p:nvSpPr>
        <p:spPr>
          <a:xfrm>
            <a:off x="1774825" y="3357563"/>
            <a:ext cx="8135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A210A"/>
                </a:solidFill>
                <a:latin typeface="Arial" panose="020b0604020202020204" pitchFamily="34" charset="0"/>
              </a:rPr>
              <a:t>答案：方式是”折其荣”</a:t>
            </a:r>
            <a:r>
              <a:rPr lang="en-US" altLang="zh-CN" sz="2400" b="1">
                <a:solidFill>
                  <a:srgbClr val="FA210A"/>
                </a:solidFill>
                <a:latin typeface="Arial" panose="020b0604020202020204" pitchFamily="34" charset="0"/>
              </a:rPr>
              <a:t>;</a:t>
            </a:r>
            <a:r>
              <a:rPr lang="zh-CN" altLang="en-US" sz="2400" b="1">
                <a:solidFill>
                  <a:srgbClr val="FA210A"/>
                </a:solidFill>
                <a:latin typeface="Arial" panose="020b0604020202020204" pitchFamily="34" charset="0"/>
              </a:rPr>
              <a:t>目的是”遗所思”</a:t>
            </a:r>
          </a:p>
        </p:txBody>
      </p:sp>
      <p:sp>
        <p:nvSpPr>
          <p:cNvPr id="212999" name="文本框 212998" title=""/>
          <p:cNvSpPr txBox="1"/>
          <p:nvPr>
            <p:custDataLst>
              <p:tags r:id="rId6"/>
            </p:custDataLst>
          </p:nvPr>
        </p:nvSpPr>
        <p:spPr>
          <a:xfrm>
            <a:off x="883285" y="3860800"/>
            <a:ext cx="95338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</a:rPr>
              <a:t>2.</a:t>
            </a:r>
            <a:r>
              <a:rPr lang="zh-CN" altLang="en-US" sz="2000" b="1">
                <a:latin typeface="Arial" panose="020b0604020202020204" pitchFamily="34" charset="0"/>
              </a:rPr>
              <a:t>诗的最后两句”此物何足贵</a:t>
            </a:r>
            <a:r>
              <a:rPr lang="en-US" altLang="zh-CN" sz="2000" b="1">
                <a:latin typeface="Arial" panose="020b0604020202020204" pitchFamily="34" charset="0"/>
              </a:rPr>
              <a:t>,</a:t>
            </a:r>
            <a:r>
              <a:rPr lang="zh-CN" altLang="en-US" sz="2000" b="1">
                <a:latin typeface="Arial" panose="020b0604020202020204" pitchFamily="34" charset="0"/>
              </a:rPr>
              <a:t>但感别经时”是否与前面的矛盾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  <a:r>
              <a:rPr lang="zh-CN" altLang="en-US" sz="2000" b="1">
                <a:latin typeface="Arial" panose="020b0604020202020204" pitchFamily="34" charset="0"/>
              </a:rPr>
              <a:t>表达了作者怎样的思想感情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  <a:r>
              <a:rPr lang="zh-CN" altLang="en-US" sz="2000" b="1">
                <a:latin typeface="Arial" panose="020b0604020202020204" pitchFamily="34" charset="0"/>
              </a:rPr>
              <a:t>试结合全诗分析作者的情感。</a:t>
            </a:r>
          </a:p>
        </p:txBody>
      </p:sp>
      <p:sp>
        <p:nvSpPr>
          <p:cNvPr id="213000" name="文本框 212999" title=""/>
          <p:cNvSpPr txBox="1"/>
          <p:nvPr>
            <p:custDataLst>
              <p:tags r:id="rId7"/>
            </p:custDataLst>
          </p:nvPr>
        </p:nvSpPr>
        <p:spPr>
          <a:xfrm>
            <a:off x="610870" y="4365625"/>
            <a:ext cx="1115250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不矛盾</a:t>
            </a:r>
            <a:r>
              <a:rPr lang="zh-CN" altLang="en-US" sz="2000" b="1">
                <a:latin typeface="Arial" panose="020b0604020202020204" pitchFamily="34" charset="0"/>
              </a:rPr>
              <a:t>。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这是主人公无可奈何，自我宽慰的话</a:t>
            </a:r>
            <a:r>
              <a:rPr lang="zh-CN" altLang="en-US" sz="2000" b="1">
                <a:latin typeface="Arial" panose="020b0604020202020204" pitchFamily="34" charset="0"/>
              </a:rPr>
              <a:t>，同时也点明了全诗的主题。从前六句看，诗人对花的美丽本来是极力赞扬的，可写到这里突然又说“此物何足贵”，未免使人有点惊疑。其实对花落下先抑之笔，正是为了后扬“但感别经时”这一相思怀念的主题，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无论说花的可贵或是不足稀奇，都是为了表达同样的思想感情</a:t>
            </a:r>
            <a:r>
              <a:rPr lang="zh-CN" altLang="en-US" sz="2000" b="1">
                <a:latin typeface="Arial" panose="020b0604020202020204" pitchFamily="34" charset="0"/>
              </a:rPr>
              <a:t>，但这一抑一扬，诗的感情增强了，诗写到这里结束了，然而题外之意仍然耐人寻味，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主人公折花原是为了解脱相思之苦，从中得到一点慰藉，而偏偏所思在天涯，花儿无法寄达平白又添了一层苦恼，相思怀念更加无法解脱。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/>
      <p:bldP spid="212998" grpId="0"/>
      <p:bldP spid="212999" grpId="0"/>
      <p:bldP spid="2130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42" name="文本框 215041" title=""/>
          <p:cNvSpPr txBox="1"/>
          <p:nvPr>
            <p:custDataLst>
              <p:tags r:id="rId3"/>
            </p:custDataLst>
          </p:nvPr>
        </p:nvSpPr>
        <p:spPr>
          <a:xfrm>
            <a:off x="2279650" y="765175"/>
            <a:ext cx="76327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异：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两首诗歌所寄托的外物有所不同，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涉江采芙蓉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借“芙蓉”“兰泽”“芳草”的幽香等美好欢乐的情景来以乐景衬哀情；而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庭中有奇树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则是以树为寄托物。另外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涉江采芙蓉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的结句哀伤不止，而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庭中有奇树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则自我宽慰。</a:t>
            </a:r>
          </a:p>
        </p:txBody>
      </p:sp>
      <p:sp>
        <p:nvSpPr>
          <p:cNvPr id="215043" name="矩形 215042" title=""/>
          <p:cNvSpPr/>
          <p:nvPr>
            <p:custDataLst>
              <p:tags r:id="rId4"/>
            </p:custDataLst>
          </p:nvPr>
        </p:nvSpPr>
        <p:spPr>
          <a:xfrm>
            <a:off x="2495550" y="3500438"/>
            <a:ext cx="78486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同：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两首诗都采用了先扬后抑的写法。前面六句，诗人对于花、树（意象）的珍奇美丽极力赞扬，最后两句点明了全诗主题。两首诗歌都意境高洁、清幽；含蓄不尽，余味悠长。</a:t>
            </a:r>
          </a:p>
        </p:txBody>
      </p:sp>
    </p:spTree>
  </p:cSld>
  <p:clrMapOvr>
    <a:masterClrMapping/>
  </p:clrMapOvr>
  <p:transition>
    <p:cover dir="rd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59130" y="1"/>
            <a:ext cx="847754" cy="885198"/>
          </a:xfrm>
          <a:prstGeom prst="rect">
            <a:avLst/>
          </a:prstGeom>
        </p:spPr>
      </p:pic>
      <p:sp>
        <p:nvSpPr>
          <p:cNvPr id="5" name="矩形 4" title=""/>
          <p:cNvSpPr/>
          <p:nvPr>
            <p:custDataLst>
              <p:tags r:id="rId5"/>
            </p:custDataLst>
          </p:nvPr>
        </p:nvSpPr>
        <p:spPr>
          <a:xfrm>
            <a:off x="673735" y="1430020"/>
            <a:ext cx="11149965" cy="128333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  <a:spcAft>
                <a:spcPts val="2400"/>
              </a:spcAft>
            </a:pPr>
            <a:r>
              <a:rPr lang="zh-CN" altLang="en-US" sz="35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本诗借助家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乡思妇采集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芙蓉和他乡游子回望家乡来表达彼此之间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的思念之情，深刻地反映了游子思妇的现实生活与精神生活的痛苦。</a:t>
            </a:r>
          </a:p>
        </p:txBody>
      </p:sp>
      <p:sp>
        <p:nvSpPr>
          <p:cNvPr id="4" name="文本框 3" title=""/>
          <p:cNvSpPr txBox="1"/>
          <p:nvPr>
            <p:custDataLst>
              <p:tags r:id="rId6"/>
            </p:custDataLst>
          </p:nvPr>
        </p:nvSpPr>
        <p:spPr>
          <a:xfrm>
            <a:off x="246662" y="705273"/>
            <a:ext cx="1105535" cy="119888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课堂小结</a:t>
            </a:r>
          </a:p>
        </p:txBody>
      </p:sp>
      <p:pic>
        <p:nvPicPr>
          <p:cNvPr id="13314" name="Picture 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26780" y="3258185"/>
            <a:ext cx="3296920" cy="3075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675640" y="3036570"/>
            <a:ext cx="786828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2400"/>
              </a:spcAft>
            </a:pPr>
            <a:r>
              <a:rPr lang="en-US" altLang="zh-CN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全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诗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运用直接抒情、借景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抒情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及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叙事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抒情的手法，抒写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漂泊异地失意者的离别相思之情；从游子和思妇两个角度交错叙写，表现游子思妇的强烈情感；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运用对写手法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，在虚实结合中强化了夫妻之</a:t>
            </a:r>
            <a:r>
              <a:rPr lang="zh-CN" altLang="en-US" sz="2800" b="1" smtClean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爱及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妻子对丈夫的深情。</a:t>
            </a:r>
            <a:endParaRPr lang="zh-CN" altLang="en-US" sz="2800"/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144074" y="588716"/>
            <a:ext cx="11619865" cy="2814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《涉江采芙蓉》理解性默写</a:t>
            </a:r>
          </a:p>
          <a:p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）抒发了主人公担忧此生无缘相聚的忧伤，又表达出自己对爱情的忠贞的诗句是：____________，____________。</a:t>
            </a:r>
          </a:p>
          <a:p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）“____________，____________”运用比兴手法写抒情主人公形象的雅洁及营造清幽、高洁的意境。</a:t>
            </a:r>
          </a:p>
          <a:p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）《涉江采芙蓉》中，“_______，_______”，这两句话，诗角度变了，转为从远在洛阳求仕的游子方面写。在这样一个季节里，自然想起家乡采莲一事，只是举目远望，回乡的路途绵延无尽。</a:t>
            </a:r>
          </a:p>
          <a:p>
            <a:endParaRPr lang="zh-CN" altLang="en-US" sz="3200"/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454595" y="2229203"/>
            <a:ext cx="480695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同心而离居，忧伤以终老。</a:t>
            </a: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861608" y="3088146"/>
            <a:ext cx="480695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涉江采芙蓉，兰泽多芳草。</a:t>
            </a: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4795873" y="4519084"/>
            <a:ext cx="480695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还顾望旧乡，长路漫浩浩。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476603" y="783731"/>
            <a:ext cx="3647153" cy="9233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学习目标</a:t>
            </a:r>
            <a:r>
              <a:rPr lang="zh-CN" altLang="en-US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：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59104" y="2163445"/>
            <a:ext cx="11405517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1</a:t>
            </a:r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、通读诗歌，了解诗歌大意；</a:t>
            </a:r>
          </a:p>
          <a:p>
            <a:r>
              <a:rPr lang="en-US" altLang="zh-CN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、抓住意象，体会诗歌营造的意境，把握作者的思想情感；</a:t>
            </a:r>
          </a:p>
          <a:p>
            <a:r>
              <a:rPr lang="en-US" altLang="zh-CN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3</a:t>
            </a:r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、体会诗歌所采用的艺术手法。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42" name="Text Box 7" title=""/>
          <p:cNvSpPr txBox="1"/>
          <p:nvPr>
            <p:custDataLst>
              <p:tags r:id="rId3"/>
            </p:custDataLst>
          </p:nvPr>
        </p:nvSpPr>
        <p:spPr>
          <a:xfrm>
            <a:off x="660400" y="2167890"/>
            <a:ext cx="7958455" cy="2891790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汉代无名作家的作品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五言诗成熟期的代表作，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hlinkClick r:id="rId4"/>
              </a:rPr>
              <a:t>刘勰</a:t>
            </a:r>
            <a:r>
              <a:rPr lang="zh-CN" altLang="en-US" sz="2800" b="1">
                <a:latin typeface="Arial" panose="020b0604020202020204" pitchFamily="34" charset="0"/>
              </a:rPr>
              <a:t>的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latin typeface="Arial" panose="020b0604020202020204" pitchFamily="34" charset="0"/>
              </a:rPr>
              <a:t>文心雕龙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称它为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“五言之冠冕”，</a:t>
            </a:r>
            <a:r>
              <a:rPr lang="zh-CN" altLang="en-US" sz="2800" b="1">
                <a:latin typeface="Arial" panose="020b0604020202020204" pitchFamily="34" charset="0"/>
              </a:rPr>
              <a:t>钟嵘的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latin typeface="Arial" panose="020b0604020202020204" pitchFamily="34" charset="0"/>
              </a:rPr>
              <a:t>诗品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赞颂它“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天衣无缝，一字千金”。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萧统</a:t>
            </a:r>
            <a:r>
              <a:rPr lang="zh-CN" altLang="en-US" sz="2800" b="1">
                <a:latin typeface="Times New Roman" panose="02020603050405020304" pitchFamily="18" charset="0"/>
              </a:rPr>
              <a:t>将之合收在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文选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</a:rPr>
              <a:t>中。</a:t>
            </a:r>
          </a:p>
        </p:txBody>
      </p:sp>
      <p:pic>
        <p:nvPicPr>
          <p:cNvPr id="163843" name="WordArt 8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44950" y="926395"/>
            <a:ext cx="4537075" cy="699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2" name="图片 3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21115" y="4482465"/>
            <a:ext cx="1891030" cy="1917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d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9746" name="文本框 159745" title=""/>
          <p:cNvSpPr txBox="1"/>
          <p:nvPr>
            <p:custDataLst>
              <p:tags r:id="rId3"/>
            </p:custDataLst>
          </p:nvPr>
        </p:nvSpPr>
        <p:spPr>
          <a:xfrm>
            <a:off x="850265" y="533400"/>
            <a:ext cx="10626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萧统</a:t>
            </a:r>
            <a:r>
              <a:rPr lang="en-US" altLang="zh-CN" sz="3600" b="1">
                <a:latin typeface="Arial" panose="020b0604020202020204" pitchFamily="34" charset="0"/>
              </a:rPr>
              <a:t>(501</a:t>
            </a:r>
            <a:r>
              <a:rPr lang="zh-CN" altLang="en-US" sz="3600" b="1">
                <a:latin typeface="Arial" panose="020b0604020202020204" pitchFamily="34" charset="0"/>
              </a:rPr>
              <a:t>～</a:t>
            </a:r>
            <a:r>
              <a:rPr lang="en-US" altLang="zh-CN" sz="3600" b="1">
                <a:latin typeface="Arial" panose="020b0604020202020204" pitchFamily="34" charset="0"/>
              </a:rPr>
              <a:t>531)</a:t>
            </a:r>
            <a:r>
              <a:rPr lang="zh-CN" altLang="en-US" sz="3600" b="1">
                <a:latin typeface="Arial" panose="020b0604020202020204" pitchFamily="34" charset="0"/>
              </a:rPr>
              <a:t>南朝梁代文学家，梁武帝萧衍长子。萧统</a:t>
            </a: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岁被立为太子，未及即位而卒，谥昭明，世称昭明太子。萧统对文学颇有研究，招集文人学士，广集古今书籍</a:t>
            </a:r>
            <a:r>
              <a:rPr lang="en-US" altLang="zh-CN" sz="3600" b="1">
                <a:latin typeface="Arial" panose="020b0604020202020204" pitchFamily="34" charset="0"/>
              </a:rPr>
              <a:t>3</a:t>
            </a:r>
            <a:r>
              <a:rPr lang="zh-CN" altLang="en-US" sz="3600" b="1">
                <a:latin typeface="Arial" panose="020b0604020202020204" pitchFamily="34" charset="0"/>
              </a:rPr>
              <a:t>万卷，编集成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文选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en-US" altLang="zh-CN" sz="3600" b="1">
                <a:latin typeface="Arial" panose="020b0604020202020204" pitchFamily="34" charset="0"/>
              </a:rPr>
              <a:t>30</a:t>
            </a:r>
            <a:r>
              <a:rPr lang="zh-CN" altLang="en-US" sz="3600" b="1">
                <a:latin typeface="Arial" panose="020b0604020202020204" pitchFamily="34" charset="0"/>
              </a:rPr>
              <a:t>卷。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文选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是中国古代第一部文学作品选集</a:t>
            </a:r>
            <a:r>
              <a:rPr lang="zh-CN" altLang="en-US" sz="3600" b="1">
                <a:latin typeface="Arial" panose="020b0604020202020204" pitchFamily="34" charset="0"/>
              </a:rPr>
              <a:t>，选编了先秦至梁以前的各种文体代表作品，对后世有较大影响。旧时读书人有“</a:t>
            </a:r>
            <a:r>
              <a:rPr lang="en-US" altLang="zh-CN" sz="3600" b="1">
                <a:latin typeface="Arial" panose="020b0604020202020204" pitchFamily="34" charset="0"/>
              </a:rPr>
              <a:t>《</a:t>
            </a:r>
            <a:r>
              <a:rPr lang="zh-CN" altLang="en-US" sz="3600" b="1">
                <a:latin typeface="Arial" panose="020b0604020202020204" pitchFamily="34" charset="0"/>
              </a:rPr>
              <a:t>文选</a:t>
            </a:r>
            <a:r>
              <a:rPr lang="en-US" altLang="zh-CN" sz="3600" b="1">
                <a:latin typeface="Arial" panose="020b0604020202020204" pitchFamily="34" charset="0"/>
              </a:rPr>
              <a:t>》</a:t>
            </a:r>
            <a:r>
              <a:rPr lang="zh-CN" altLang="en-US" sz="3600" b="1">
                <a:latin typeface="Arial" panose="020b0604020202020204" pitchFamily="34" charset="0"/>
              </a:rPr>
              <a:t>烂，秀才半”的说法。为后世推崇。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4866" name="文本框 164865" title=""/>
          <p:cNvSpPr txBox="1"/>
          <p:nvPr>
            <p:custDataLst>
              <p:tags r:id="rId3"/>
            </p:custDataLst>
          </p:nvPr>
        </p:nvSpPr>
        <p:spPr>
          <a:xfrm>
            <a:off x="527050" y="549275"/>
            <a:ext cx="10482580" cy="5046345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</a:pP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古诗十九首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的思想内容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、失志伤时、人生无常的感慨。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今日良宴会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生年不满百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（”生年不满百，常怀千年忧。昼短苦夜长，何不秉烛游。为乐当及时，何能待来兹？“）、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驱车上东门行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（“人生忽如寄，寿无金石固。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……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服食求神仙，多为药所误。不如饮美酒，被服纨与素。”）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、世态的炎凉与人情的冷暖。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西北有高楼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感叹知音难逢。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明月皎夜光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写朋友离我而去。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、游子思妇们离别相思之苦。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涉江采芙蓉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行行重行行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青青河畔草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</p:cSld>
  <p:clrMapOvr>
    <a:masterClrMapping/>
  </p:clrMapOvr>
  <p:transition>
    <p:cover dir="rd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" name="文本框 26" title=""/>
          <p:cNvSpPr txBox="1"/>
          <p:nvPr>
            <p:custDataLst>
              <p:tags r:id="rId3"/>
            </p:custDataLst>
          </p:nvPr>
        </p:nvSpPr>
        <p:spPr>
          <a:xfrm>
            <a:off x="2878746" y="954353"/>
            <a:ext cx="6096000" cy="4408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涉江采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芙蓉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</a:rPr>
              <a:t>古诗十九首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涉江采芙蓉，兰泽多芳草。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采之欲遗谁？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所思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在远道。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还顾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望旧乡，长路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漫浩浩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。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同心而离居，忧伤以终老。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6360" y="4216023"/>
            <a:ext cx="2878746" cy="27284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标注: 线形 2" title=""/>
          <p:cNvSpPr/>
          <p:nvPr>
            <p:custDataLst>
              <p:tags r:id="rId6"/>
            </p:custDataLst>
          </p:nvPr>
        </p:nvSpPr>
        <p:spPr>
          <a:xfrm>
            <a:off x="7534941" y="262270"/>
            <a:ext cx="4515292" cy="1070344"/>
          </a:xfrm>
          <a:prstGeom prst="borderCallout1">
            <a:avLst>
              <a:gd name="adj1" fmla="val 18750"/>
              <a:gd name="adj2" fmla="val -8333"/>
              <a:gd name="adj3" fmla="val 81375"/>
              <a:gd name="adj4" fmla="val -1656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芙蓉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，即荷花。它还有莲花、水芙蓉、芙蕖、菡萏等称谓。　　</a:t>
            </a:r>
          </a:p>
        </p:txBody>
      </p:sp>
      <p:sp>
        <p:nvSpPr>
          <p:cNvPr id="6" name="标注: 线形 5" title=""/>
          <p:cNvSpPr/>
          <p:nvPr>
            <p:custDataLst>
              <p:tags r:id="rId7"/>
            </p:custDataLst>
          </p:nvPr>
        </p:nvSpPr>
        <p:spPr>
          <a:xfrm>
            <a:off x="8974746" y="2301742"/>
            <a:ext cx="2920408" cy="1254639"/>
          </a:xfrm>
          <a:prstGeom prst="borderCallout1">
            <a:avLst>
              <a:gd name="adj1" fmla="val 18750"/>
              <a:gd name="adj2" fmla="val -8333"/>
              <a:gd name="adj3" fmla="val 93291"/>
              <a:gd name="adj4" fmla="val -7813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所思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：思念的人。所，用在动词前，构成名词性词组，指代人或事物。</a:t>
            </a:r>
          </a:p>
        </p:txBody>
      </p:sp>
      <p:sp>
        <p:nvSpPr>
          <p:cNvPr id="8" name="标注: 线形 7" title=""/>
          <p:cNvSpPr/>
          <p:nvPr>
            <p:custDataLst>
              <p:tags r:id="rId8"/>
            </p:custDataLst>
          </p:nvPr>
        </p:nvSpPr>
        <p:spPr>
          <a:xfrm>
            <a:off x="375683" y="3682835"/>
            <a:ext cx="2749423" cy="616688"/>
          </a:xfrm>
          <a:prstGeom prst="borderCallout1">
            <a:avLst>
              <a:gd name="adj1" fmla="val 69325"/>
              <a:gd name="adj2" fmla="val 101090"/>
              <a:gd name="adj3" fmla="val 90661"/>
              <a:gd name="adj4" fmla="val 11672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还顾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：回顾，回头看。</a:t>
            </a:r>
          </a:p>
        </p:txBody>
      </p:sp>
      <p:sp>
        <p:nvSpPr>
          <p:cNvPr id="9" name="标注: 线形 8" title=""/>
          <p:cNvSpPr/>
          <p:nvPr>
            <p:custDataLst>
              <p:tags r:id="rId9"/>
            </p:custDataLst>
          </p:nvPr>
        </p:nvSpPr>
        <p:spPr>
          <a:xfrm>
            <a:off x="8711609" y="3806457"/>
            <a:ext cx="3141883" cy="819132"/>
          </a:xfrm>
          <a:prstGeom prst="borderCallout1">
            <a:avLst>
              <a:gd name="adj1" fmla="val 18750"/>
              <a:gd name="adj2" fmla="val -8333"/>
              <a:gd name="adj3" fmla="val 57065"/>
              <a:gd name="adj4" fmla="val -2152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漫浩浩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：形容路途的遥远而无尽头。</a:t>
            </a: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3749242" y="575688"/>
            <a:ext cx="58468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/>
              </a:rPr>
              <a:t>诵读诗歌</a:t>
            </a:r>
            <a:endParaRPr kumimoji="0" lang="zh-CN" sz="4000" b="0" i="0" kern="1200" cap="none" spc="0" normalizeH="0" baseline="0" noProof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Arial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4533839" y="297879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wèi</a:t>
            </a:r>
            <a:endParaRPr lang="zh-CN" altLang="en-US" sz="3600"/>
          </a:p>
        </p:txBody>
      </p: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3256538" y="3714629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huán</a:t>
            </a:r>
            <a:endParaRPr lang="zh-CN" altLang="en-US" sz="3200"/>
          </a:p>
        </p:txBody>
      </p:sp>
      <p:sp>
        <p:nvSpPr>
          <p:cNvPr id="11" name="TextBox 10" title=""/>
          <p:cNvSpPr txBox="1"/>
          <p:nvPr>
            <p:custDataLst>
              <p:tags r:id="rId13"/>
            </p:custDataLst>
          </p:nvPr>
        </p:nvSpPr>
        <p:spPr>
          <a:xfrm>
            <a:off x="0" y="756356"/>
            <a:ext cx="33866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活动一：整体感知。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New picture" title="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42700" y="11036300"/>
            <a:ext cx="342900" cy="254000"/>
          </a:xfrm>
          <a:prstGeom prst="cube">
            <a:avLst/>
          </a:prstGeom>
        </p:spPr>
      </p:pic>
      <p:pic>
        <p:nvPicPr>
          <p:cNvPr id="9" name="New picture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74400" y="10756900"/>
            <a:ext cx="330200" cy="241300"/>
          </a:xfrm>
          <a:prstGeom prst="cube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665480" y="118745"/>
            <a:ext cx="99726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全诗诗眼是什么？</a:t>
            </a:r>
          </a:p>
          <a:p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忧伤</a:t>
            </a:r>
            <a:r>
              <a:rPr lang="en-US" altLang="zh-CN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因何忧伤？</a:t>
            </a:r>
          </a:p>
          <a:p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①所思在远道</a:t>
            </a:r>
          </a:p>
          <a:p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②长路漫浩浩</a:t>
            </a:r>
          </a:p>
          <a:p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③同心而离居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638175" y="613410"/>
            <a:ext cx="10071735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白话</a:t>
            </a:r>
            <a:r>
              <a:rPr lang="zh-CN" altLang="en-US" sz="3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译文：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踏过江水去采荷花，到兰草生长的沼泽地采兰花。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采了花要送给谁呢？想要送给那远在故乡的爱人。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回想起故乡的爱妻，却又长路漫漫遥望无边无际。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漂泊异乡两地相思，怀念爱妻愁苦忧伤以至终老。   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739"/>
</p:tagLst>
</file>

<file path=ppt/tags/tag10.xml><?xml version="1.0" encoding="utf-8"?>
<p:tagLst xmlns:p="http://schemas.openxmlformats.org/presentationml/2006/main">
  <p:tag name="AS_UNIQUEID" val="3748"/>
</p:tagLst>
</file>

<file path=ppt/tags/tag100.xml><?xml version="1.0" encoding="utf-8"?>
<p:tagLst xmlns:p="http://schemas.openxmlformats.org/presentationml/2006/main">
  <p:tag name="AS_UNIQUEID" val="3723"/>
</p:tagLst>
</file>

<file path=ppt/tags/tag101.xml><?xml version="1.0" encoding="utf-8"?>
<p:tagLst xmlns:p="http://schemas.openxmlformats.org/presentationml/2006/main">
  <p:tag name="AS_UNIQUEID" val="3804"/>
</p:tagLst>
</file>

<file path=ppt/tags/tag102.xml><?xml version="1.0" encoding="utf-8"?>
<p:tagLst xmlns:p="http://schemas.openxmlformats.org/presentationml/2006/main">
  <p:tag name="AS_UNIQUEID" val="1354"/>
</p:tagLst>
</file>

<file path=ppt/tags/tag103.xml><?xml version="1.0" encoding="utf-8"?>
<p:tagLst xmlns:p="http://schemas.openxmlformats.org/presentationml/2006/main">
  <p:tag name="AS_UNIQUEID" val="1355"/>
</p:tagLst>
</file>

<file path=ppt/tags/tag104.xml><?xml version="1.0" encoding="utf-8"?>
<p:tagLst xmlns:p="http://schemas.openxmlformats.org/presentationml/2006/main">
  <p:tag name="AS_UNIQUEID" val="1356"/>
</p:tagLst>
</file>

<file path=ppt/tags/tag105.xml><?xml version="1.0" encoding="utf-8"?>
<p:tagLst xmlns:p="http://schemas.openxmlformats.org/presentationml/2006/main">
  <p:tag name="AS_UNIQUEID" val="3805"/>
</p:tagLst>
</file>

<file path=ppt/tags/tag106.xml><?xml version="1.0" encoding="utf-8"?>
<p:tagLst xmlns:p="http://schemas.openxmlformats.org/presentationml/2006/main">
  <p:tag name="AS_UNIQUEID" val="1358"/>
  <p:tag name="KSO_WM_UNIT_PLACING_PICTURE_USER_VIEWPORT" val="{&quot;height&quot;:10099,&quot;width&quot;:18449}"/>
</p:tagLst>
</file>

<file path=ppt/tags/tag107.xml><?xml version="1.0" encoding="utf-8"?>
<p:tagLst xmlns:p="http://schemas.openxmlformats.org/presentationml/2006/main">
  <p:tag name="AS_UNIQUEID" val="1359"/>
</p:tagLst>
</file>

<file path=ppt/tags/tag108.xml><?xml version="1.0" encoding="utf-8"?>
<p:tagLst xmlns:p="http://schemas.openxmlformats.org/presentationml/2006/main">
  <p:tag name="AS_UNIQUEID" val="1360"/>
</p:tagLst>
</file>

<file path=ppt/tags/tag109.xml><?xml version="1.0" encoding="utf-8"?>
<p:tagLst xmlns:p="http://schemas.openxmlformats.org/presentationml/2006/main">
  <p:tag name="AS_UNIQUEID" val="3806"/>
</p:tagLst>
</file>

<file path=ppt/tags/tag11.xml><?xml version="1.0" encoding="utf-8"?>
<p:tagLst xmlns:p="http://schemas.openxmlformats.org/presentationml/2006/main">
  <p:tag name="AS_UNIQUEID" val="3749"/>
</p:tagLst>
</file>

<file path=ppt/tags/tag110.xml><?xml version="1.0" encoding="utf-8"?>
<p:tagLst xmlns:p="http://schemas.openxmlformats.org/presentationml/2006/main">
  <p:tag name="AS_UNIQUEID" val="1362"/>
</p:tagLst>
</file>

<file path=ppt/tags/tag111.xml><?xml version="1.0" encoding="utf-8"?>
<p:tagLst xmlns:p="http://schemas.openxmlformats.org/presentationml/2006/main">
  <p:tag name="AS_UNIQUEID" val="1363"/>
</p:tagLst>
</file>

<file path=ppt/tags/tag112.xml><?xml version="1.0" encoding="utf-8"?>
<p:tagLst xmlns:p="http://schemas.openxmlformats.org/presentationml/2006/main">
  <p:tag name="AS_UNIQUEID" val="1364"/>
</p:tagLst>
</file>

<file path=ppt/tags/tag113.xml><?xml version="1.0" encoding="utf-8"?>
<p:tagLst xmlns:p="http://schemas.openxmlformats.org/presentationml/2006/main">
  <p:tag name="AS_UNIQUEID" val="3807"/>
</p:tagLst>
</file>

<file path=ppt/tags/tag114.xml><?xml version="1.0" encoding="utf-8"?>
<p:tagLst xmlns:p="http://schemas.openxmlformats.org/presentationml/2006/main">
  <p:tag name="AS_UNIQUEID" val="1366"/>
  <p:tag name="KSO_WM_UNIT_PLACING_PICTURE_USER_VIEWPORT" val="{&quot;height&quot;:10099,&quot;width&quot;:18449}"/>
</p:tagLst>
</file>

<file path=ppt/tags/tag115.xml><?xml version="1.0" encoding="utf-8"?>
<p:tagLst xmlns:p="http://schemas.openxmlformats.org/presentationml/2006/main">
  <p:tag name="AS_UNIQUEID" val="1367"/>
</p:tagLst>
</file>

<file path=ppt/tags/tag116.xml><?xml version="1.0" encoding="utf-8"?>
<p:tagLst xmlns:p="http://schemas.openxmlformats.org/presentationml/2006/main">
  <p:tag name="AS_UNIQUEID" val="1368"/>
</p:tagLst>
</file>

<file path=ppt/tags/tag117.xml><?xml version="1.0" encoding="utf-8"?>
<p:tagLst xmlns:p="http://schemas.openxmlformats.org/presentationml/2006/main">
  <p:tag name="AS_UNIQUEID" val="1369"/>
</p:tagLst>
</file>

<file path=ppt/tags/tag118.xml><?xml version="1.0" encoding="utf-8"?>
<p:tagLst xmlns:p="http://schemas.openxmlformats.org/presentationml/2006/main">
  <p:tag name="AS_UNIQUEID" val="1370"/>
</p:tagLst>
</file>

<file path=ppt/tags/tag119.xml><?xml version="1.0" encoding="utf-8"?>
<p:tagLst xmlns:p="http://schemas.openxmlformats.org/presentationml/2006/main">
  <p:tag name="AS_UNIQUEID" val="3808"/>
</p:tagLst>
</file>

<file path=ppt/tags/tag12.xml><?xml version="1.0" encoding="utf-8"?>
<p:tagLst xmlns:p="http://schemas.openxmlformats.org/presentationml/2006/main">
  <p:tag name="AS_UNIQUEID" val="3750"/>
</p:tagLst>
</file>

<file path=ppt/tags/tag120.xml><?xml version="1.0" encoding="utf-8"?>
<p:tagLst xmlns:p="http://schemas.openxmlformats.org/presentationml/2006/main">
  <p:tag name="AS_UNIQUEID" val="1372"/>
</p:tagLst>
</file>

<file path=ppt/tags/tag121.xml><?xml version="1.0" encoding="utf-8"?>
<p:tagLst xmlns:p="http://schemas.openxmlformats.org/presentationml/2006/main">
  <p:tag name="AS_UNIQUEID" val="1373"/>
</p:tagLst>
</file>

<file path=ppt/tags/tag122.xml><?xml version="1.0" encoding="utf-8"?>
<p:tagLst xmlns:p="http://schemas.openxmlformats.org/presentationml/2006/main">
  <p:tag name="AS_UNIQUEID" val="1374"/>
</p:tagLst>
</file>

<file path=ppt/tags/tag123.xml><?xml version="1.0" encoding="utf-8"?>
<p:tagLst xmlns:p="http://schemas.openxmlformats.org/presentationml/2006/main">
  <p:tag name="AS_UNIQUEID" val="3809"/>
</p:tagLst>
</file>

<file path=ppt/tags/tag124.xml><?xml version="1.0" encoding="utf-8"?>
<p:tagLst xmlns:p="http://schemas.openxmlformats.org/presentationml/2006/main">
  <p:tag name="AS_UNIQUEID" val="1376"/>
  <p:tag name="KSO_WM_UNIT_PLACING_PICTURE_USER_VIEWPORT" val="{&quot;height&quot;:10099,&quot;width&quot;:18449}"/>
</p:tagLst>
</file>

<file path=ppt/tags/tag125.xml><?xml version="1.0" encoding="utf-8"?>
<p:tagLst xmlns:p="http://schemas.openxmlformats.org/presentationml/2006/main">
  <p:tag name="AS_UNIQUEID" val="1377"/>
</p:tagLst>
</file>

<file path=ppt/tags/tag126.xml><?xml version="1.0" encoding="utf-8"?>
<p:tagLst xmlns:p="http://schemas.openxmlformats.org/presentationml/2006/main">
  <p:tag name="AS_UNIQUEID" val="1378"/>
</p:tagLst>
</file>

<file path=ppt/tags/tag127.xml><?xml version="1.0" encoding="utf-8"?>
<p:tagLst xmlns:p="http://schemas.openxmlformats.org/presentationml/2006/main">
  <p:tag name="AS_UNIQUEID" val="1379"/>
</p:tagLst>
</file>

<file path=ppt/tags/tag128.xml><?xml version="1.0" encoding="utf-8"?>
<p:tagLst xmlns:p="http://schemas.openxmlformats.org/presentationml/2006/main">
  <p:tag name="AS_UNIQUEID" val="3810"/>
</p:tagLst>
</file>

<file path=ppt/tags/tag129.xml><?xml version="1.0" encoding="utf-8"?>
<p:tagLst xmlns:p="http://schemas.openxmlformats.org/presentationml/2006/main">
  <p:tag name="AS_UNIQUEID" val="3725"/>
  <p:tag name="TABLE_ENDDRAG_ORIGIN_RECT" val="900*446"/>
  <p:tag name="TABLE_ENDDRAG_RECT" val="29*49*900*446"/>
</p:tagLst>
</file>

<file path=ppt/tags/tag13.xml><?xml version="1.0" encoding="utf-8"?>
<p:tagLst xmlns:p="http://schemas.openxmlformats.org/presentationml/2006/main">
  <p:tag name="AS_UNIQUEID" val="3751"/>
</p:tagLst>
</file>

<file path=ppt/tags/tag130.xml><?xml version="1.0" encoding="utf-8"?>
<p:tagLst xmlns:p="http://schemas.openxmlformats.org/presentationml/2006/main">
  <p:tag name="AS_UNIQUEID" val="3811"/>
</p:tagLst>
</file>

<file path=ppt/tags/tag131.xml><?xml version="1.0" encoding="utf-8"?>
<p:tagLst xmlns:p="http://schemas.openxmlformats.org/presentationml/2006/main">
  <p:tag name="AS_UNIQUEID" val="1381"/>
</p:tagLst>
</file>

<file path=ppt/tags/tag132.xml><?xml version="1.0" encoding="utf-8"?>
<p:tagLst xmlns:p="http://schemas.openxmlformats.org/presentationml/2006/main">
  <p:tag name="AS_UNIQUEID" val="1382"/>
</p:tagLst>
</file>

<file path=ppt/tags/tag133.xml><?xml version="1.0" encoding="utf-8"?>
<p:tagLst xmlns:p="http://schemas.openxmlformats.org/presentationml/2006/main">
  <p:tag name="AS_UNIQUEID" val="1383"/>
</p:tagLst>
</file>

<file path=ppt/tags/tag134.xml><?xml version="1.0" encoding="utf-8"?>
<p:tagLst xmlns:p="http://schemas.openxmlformats.org/presentationml/2006/main">
  <p:tag name="AS_UNIQUEID" val="3812"/>
</p:tagLst>
</file>

<file path=ppt/tags/tag135.xml><?xml version="1.0" encoding="utf-8"?>
<p:tagLst xmlns:p="http://schemas.openxmlformats.org/presentationml/2006/main">
  <p:tag name="AS_UNIQUEID" val="1385"/>
  <p:tag name="KSO_WM_UNIT_PLACING_PICTURE_USER_VIEWPORT" val="{&quot;height&quot;:10099,&quot;width&quot;:18449}"/>
</p:tagLst>
</file>

<file path=ppt/tags/tag136.xml><?xml version="1.0" encoding="utf-8"?>
<p:tagLst xmlns:p="http://schemas.openxmlformats.org/presentationml/2006/main">
  <p:tag name="AS_UNIQUEID" val="1386"/>
</p:tagLst>
</file>

<file path=ppt/tags/tag137.xml><?xml version="1.0" encoding="utf-8"?>
<p:tagLst xmlns:p="http://schemas.openxmlformats.org/presentationml/2006/main">
  <p:tag name="AS_UNIQUEID" val="1387"/>
</p:tagLst>
</file>

<file path=ppt/tags/tag138.xml><?xml version="1.0" encoding="utf-8"?>
<p:tagLst xmlns:p="http://schemas.openxmlformats.org/presentationml/2006/main">
  <p:tag name="AS_UNIQUEID" val="1388"/>
</p:tagLst>
</file>

<file path=ppt/tags/tag139.xml><?xml version="1.0" encoding="utf-8"?>
<p:tagLst xmlns:p="http://schemas.openxmlformats.org/presentationml/2006/main">
  <p:tag name="AS_UNIQUEID" val="1389"/>
</p:tagLst>
</file>

<file path=ppt/tags/tag14.xml><?xml version="1.0" encoding="utf-8"?>
<p:tagLst xmlns:p="http://schemas.openxmlformats.org/presentationml/2006/main">
  <p:tag name="AS_UNIQUEID" val="3752"/>
</p:tagLst>
</file>

<file path=ppt/tags/tag140.xml><?xml version="1.0" encoding="utf-8"?>
<p:tagLst xmlns:p="http://schemas.openxmlformats.org/presentationml/2006/main">
  <p:tag name="AS_UNIQUEID" val="1390"/>
</p:tagLst>
</file>

<file path=ppt/tags/tag141.xml><?xml version="1.0" encoding="utf-8"?>
<p:tagLst xmlns:p="http://schemas.openxmlformats.org/presentationml/2006/main">
  <p:tag name="AS_UNIQUEID" val="1391"/>
</p:tagLst>
</file>

<file path=ppt/tags/tag142.xml><?xml version="1.0" encoding="utf-8"?>
<p:tagLst xmlns:p="http://schemas.openxmlformats.org/presentationml/2006/main">
  <p:tag name="AS_UNIQUEID" val="1392"/>
</p:tagLst>
</file>

<file path=ppt/tags/tag143.xml><?xml version="1.0" encoding="utf-8"?>
<p:tagLst xmlns:p="http://schemas.openxmlformats.org/presentationml/2006/main">
  <p:tag name="AS_UNIQUEID" val="1393"/>
</p:tagLst>
</file>

<file path=ppt/tags/tag144.xml><?xml version="1.0" encoding="utf-8"?>
<p:tagLst xmlns:p="http://schemas.openxmlformats.org/presentationml/2006/main">
  <p:tag name="AS_UNIQUEID" val="3813"/>
</p:tagLst>
</file>

<file path=ppt/tags/tag145.xml><?xml version="1.0" encoding="utf-8"?>
<p:tagLst xmlns:p="http://schemas.openxmlformats.org/presentationml/2006/main">
  <p:tag name="AS_UNIQUEID" val="3727"/>
</p:tagLst>
</file>

<file path=ppt/tags/tag146.xml><?xml version="1.0" encoding="utf-8"?>
<p:tagLst xmlns:p="http://schemas.openxmlformats.org/presentationml/2006/main">
  <p:tag name="AS_UNIQUEID" val="3728"/>
</p:tagLst>
</file>

<file path=ppt/tags/tag147.xml><?xml version="1.0" encoding="utf-8"?>
<p:tagLst xmlns:p="http://schemas.openxmlformats.org/presentationml/2006/main">
  <p:tag name="AS_UNIQUEID" val="3814"/>
</p:tagLst>
</file>

<file path=ppt/tags/tag148.xml><?xml version="1.0" encoding="utf-8"?>
<p:tagLst xmlns:p="http://schemas.openxmlformats.org/presentationml/2006/main">
  <p:tag name="AS_UNIQUEID" val="3815"/>
</p:tagLst>
</file>

<file path=ppt/tags/tag149.xml><?xml version="1.0" encoding="utf-8"?>
<p:tagLst xmlns:p="http://schemas.openxmlformats.org/presentationml/2006/main">
  <p:tag name="AS_UNIQUEID" val="3816"/>
</p:tagLst>
</file>

<file path=ppt/tags/tag15.xml><?xml version="1.0" encoding="utf-8"?>
<p:tagLst xmlns:p="http://schemas.openxmlformats.org/presentationml/2006/main">
  <p:tag name="AS_UNIQUEID" val="3753"/>
</p:tagLst>
</file>

<file path=ppt/tags/tag150.xml><?xml version="1.0" encoding="utf-8"?>
<p:tagLst xmlns:p="http://schemas.openxmlformats.org/presentationml/2006/main">
  <p:tag name="AS_UNIQUEID" val="3817"/>
</p:tagLst>
</file>

<file path=ppt/tags/tag151.xml><?xml version="1.0" encoding="utf-8"?>
<p:tagLst xmlns:p="http://schemas.openxmlformats.org/presentationml/2006/main">
  <p:tag name="AS_UNIQUEID" val="3818"/>
</p:tagLst>
</file>

<file path=ppt/tags/tag152.xml><?xml version="1.0" encoding="utf-8"?>
<p:tagLst xmlns:p="http://schemas.openxmlformats.org/presentationml/2006/main">
  <p:tag name="AS_UNIQUEID" val="3819"/>
</p:tagLst>
</file>

<file path=ppt/tags/tag153.xml><?xml version="1.0" encoding="utf-8"?>
<p:tagLst xmlns:p="http://schemas.openxmlformats.org/presentationml/2006/main">
  <p:tag name="AS_UNIQUEID" val="3820"/>
</p:tagLst>
</file>

<file path=ppt/tags/tag154.xml><?xml version="1.0" encoding="utf-8"?>
<p:tagLst xmlns:p="http://schemas.openxmlformats.org/presentationml/2006/main">
  <p:tag name="AS_UNIQUEID" val="3821"/>
</p:tagLst>
</file>

<file path=ppt/tags/tag155.xml><?xml version="1.0" encoding="utf-8"?>
<p:tagLst xmlns:p="http://schemas.openxmlformats.org/presentationml/2006/main">
  <p:tag name="AS_UNIQUEID" val="3822"/>
</p:tagLst>
</file>

<file path=ppt/tags/tag156.xml><?xml version="1.0" encoding="utf-8"?>
<p:tagLst xmlns:p="http://schemas.openxmlformats.org/presentationml/2006/main">
  <p:tag name="AS_UNIQUEID" val="3823"/>
</p:tagLst>
</file>

<file path=ppt/tags/tag157.xml><?xml version="1.0" encoding="utf-8"?>
<p:tagLst xmlns:p="http://schemas.openxmlformats.org/presentationml/2006/main">
  <p:tag name="AS_UNIQUEID" val="3824"/>
</p:tagLst>
</file>

<file path=ppt/tags/tag158.xml><?xml version="1.0" encoding="utf-8"?>
<p:tagLst xmlns:p="http://schemas.openxmlformats.org/presentationml/2006/main">
  <p:tag name="AS_UNIQUEID" val="3825"/>
</p:tagLst>
</file>

<file path=ppt/tags/tag159.xml><?xml version="1.0" encoding="utf-8"?>
<p:tagLst xmlns:p="http://schemas.openxmlformats.org/presentationml/2006/main">
  <p:tag name="AS_UNIQUEID" val="3826"/>
</p:tagLst>
</file>

<file path=ppt/tags/tag16.xml><?xml version="1.0" encoding="utf-8"?>
<p:tagLst xmlns:p="http://schemas.openxmlformats.org/presentationml/2006/main">
  <p:tag name="AS_UNIQUEID" val="3754"/>
</p:tagLst>
</file>

<file path=ppt/tags/tag160.xml><?xml version="1.0" encoding="utf-8"?>
<p:tagLst xmlns:p="http://schemas.openxmlformats.org/presentationml/2006/main">
  <p:tag name="AS_UNIQUEID" val="3827"/>
</p:tagLst>
</file>

<file path=ppt/tags/tag161.xml><?xml version="1.0" encoding="utf-8"?>
<p:tagLst xmlns:p="http://schemas.openxmlformats.org/presentationml/2006/main">
  <p:tag name="AS_UNIQUEID" val="3828"/>
</p:tagLst>
</file>

<file path=ppt/tags/tag162.xml><?xml version="1.0" encoding="utf-8"?>
<p:tagLst xmlns:p="http://schemas.openxmlformats.org/presentationml/2006/main">
  <p:tag name="AS_UNIQUEID" val="3829"/>
</p:tagLst>
</file>

<file path=ppt/tags/tag163.xml><?xml version="1.0" encoding="utf-8"?>
<p:tagLst xmlns:p="http://schemas.openxmlformats.org/presentationml/2006/main">
  <p:tag name="AS_UNIQUEID" val="3830"/>
</p:tagLst>
</file>

<file path=ppt/tags/tag164.xml><?xml version="1.0" encoding="utf-8"?>
<p:tagLst xmlns:p="http://schemas.openxmlformats.org/presentationml/2006/main">
  <p:tag name="AS_UNIQUEID" val="3831"/>
</p:tagLst>
</file>

<file path=ppt/tags/tag165.xml><?xml version="1.0" encoding="utf-8"?>
<p:tagLst xmlns:p="http://schemas.openxmlformats.org/presentationml/2006/main">
  <p:tag name="AS_UNIQUEID" val="3832"/>
</p:tagLst>
</file>

<file path=ppt/tags/tag166.xml><?xml version="1.0" encoding="utf-8"?>
<p:tagLst xmlns:p="http://schemas.openxmlformats.org/presentationml/2006/main">
  <p:tag name="AS_UNIQUEID" val="3833"/>
</p:tagLst>
</file>

<file path=ppt/tags/tag167.xml><?xml version="1.0" encoding="utf-8"?>
<p:tagLst xmlns:p="http://schemas.openxmlformats.org/presentationml/2006/main">
  <p:tag name="AS_UNIQUEID" val="3834"/>
</p:tagLst>
</file>

<file path=ppt/tags/tag168.xml><?xml version="1.0" encoding="utf-8"?>
<p:tagLst xmlns:p="http://schemas.openxmlformats.org/presentationml/2006/main">
  <p:tag name="AS_UNIQUEID" val="3835"/>
</p:tagLst>
</file>

<file path=ppt/tags/tag169.xml><?xml version="1.0" encoding="utf-8"?>
<p:tagLst xmlns:p="http://schemas.openxmlformats.org/presentationml/2006/main">
  <p:tag name="AS_UNIQUEID" val="3836"/>
</p:tagLst>
</file>

<file path=ppt/tags/tag17.xml><?xml version="1.0" encoding="utf-8"?>
<p:tagLst xmlns:p="http://schemas.openxmlformats.org/presentationml/2006/main">
  <p:tag name="AS_UNIQUEID" val="3755"/>
</p:tagLst>
</file>

<file path=ppt/tags/tag170.xml><?xml version="1.0" encoding="utf-8"?>
<p:tagLst xmlns:p="http://schemas.openxmlformats.org/presentationml/2006/main">
  <p:tag name="AS_UNIQUEID" val="3837"/>
</p:tagLst>
</file>

<file path=ppt/tags/tag171.xml><?xml version="1.0" encoding="utf-8"?>
<p:tagLst xmlns:p="http://schemas.openxmlformats.org/presentationml/2006/main">
  <p:tag name="AS_UNIQUEID" val="3838"/>
</p:tagLst>
</file>

<file path=ppt/tags/tag172.xml><?xml version="1.0" encoding="utf-8"?>
<p:tagLst xmlns:p="http://schemas.openxmlformats.org/presentationml/2006/main">
  <p:tag name="AS_UNIQUEID" val="3839"/>
</p:tagLst>
</file>

<file path=ppt/tags/tag173.xml><?xml version="1.0" encoding="utf-8"?>
<p:tagLst xmlns:p="http://schemas.openxmlformats.org/presentationml/2006/main">
  <p:tag name="AS_UNIQUEID" val="3840"/>
</p:tagLst>
</file>

<file path=ppt/tags/tag174.xml><?xml version="1.0" encoding="utf-8"?>
<p:tagLst xmlns:p="http://schemas.openxmlformats.org/presentationml/2006/main">
  <p:tag name="AS_UNIQUEID" val="3841"/>
</p:tagLst>
</file>

<file path=ppt/tags/tag175.xml><?xml version="1.0" encoding="utf-8"?>
<p:tagLst xmlns:p="http://schemas.openxmlformats.org/presentationml/2006/main">
  <p:tag name="AS_UNIQUEID" val="3842"/>
</p:tagLst>
</file>

<file path=ppt/tags/tag176.xml><?xml version="1.0" encoding="utf-8"?>
<p:tagLst xmlns:p="http://schemas.openxmlformats.org/presentationml/2006/main">
  <p:tag name="AS_UNIQUEID" val="3843"/>
</p:tagLst>
</file>

<file path=ppt/tags/tag177.xml><?xml version="1.0" encoding="utf-8"?>
<p:tagLst xmlns:p="http://schemas.openxmlformats.org/presentationml/2006/main">
  <p:tag name="AS_UNIQUEID" val="3844"/>
</p:tagLst>
</file>

<file path=ppt/tags/tag178.xml><?xml version="1.0" encoding="utf-8"?>
<p:tagLst xmlns:p="http://schemas.openxmlformats.org/presentationml/2006/main">
  <p:tag name="AS_UNIQUEID" val="3845"/>
</p:tagLst>
</file>

<file path=ppt/tags/tag179.xml><?xml version="1.0" encoding="utf-8"?>
<p:tagLst xmlns:p="http://schemas.openxmlformats.org/presentationml/2006/main">
  <p:tag name="AS_UNIQUEID" val="3846"/>
</p:tagLst>
</file>

<file path=ppt/tags/tag18.xml><?xml version="1.0" encoding="utf-8"?>
<p:tagLst xmlns:p="http://schemas.openxmlformats.org/presentationml/2006/main">
  <p:tag name="AS_UNIQUEID" val="3756"/>
</p:tagLst>
</file>

<file path=ppt/tags/tag180.xml><?xml version="1.0" encoding="utf-8"?>
<p:tagLst xmlns:p="http://schemas.openxmlformats.org/presentationml/2006/main">
  <p:tag name="AS_UNIQUEID" val="12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e0178a2-1ff6-413a-8736-abd067e251a6}"/>
</p:tagLst>
</file>

<file path=ppt/tags/tag181.xml><?xml version="1.0" encoding="utf-8"?>
<p:tagLst xmlns:p="http://schemas.openxmlformats.org/presentationml/2006/main">
  <p:tag name="AS_UNIQUEID" val="1211"/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p="http://schemas.openxmlformats.org/presentationml/2006/main">
  <p:tag name="AS_UNIQUEID" val="1212"/>
</p:tagLst>
</file>

<file path=ppt/tags/tag183.xml><?xml version="1.0" encoding="utf-8"?>
<p:tagLst xmlns:p="http://schemas.openxmlformats.org/presentationml/2006/main">
  <p:tag name="AS_UNIQUEID" val="1213"/>
</p:tagLst>
</file>

<file path=ppt/tags/tag184.xml><?xml version="1.0" encoding="utf-8"?>
<p:tagLst xmlns:p="http://schemas.openxmlformats.org/presentationml/2006/main">
  <p:tag name="AS_UNIQUEID" val="1214"/>
</p:tagLst>
</file>

<file path=ppt/tags/tag1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6.xml><?xml version="1.0" encoding="utf-8"?>
<p:tagLst xmlns:p="http://schemas.openxmlformats.org/presentationml/2006/main">
  <p:tag name="AS_UNIQUEID" val="3847"/>
</p:tagLst>
</file>

<file path=ppt/tags/tag187.xml><?xml version="1.0" encoding="utf-8"?>
<p:tagLst xmlns:p="http://schemas.openxmlformats.org/presentationml/2006/main">
  <p:tag name="AS_UNIQUEID" val="3735"/>
</p:tagLst>
</file>

<file path=ppt/tags/tag188.xml><?xml version="1.0" encoding="utf-8"?>
<p:tagLst xmlns:p="http://schemas.openxmlformats.org/presentationml/2006/main">
  <p:tag name="AS_UNIQUEID" val="3736"/>
</p:tagLst>
</file>

<file path=ppt/tags/tag189.xml><?xml version="1.0" encoding="utf-8"?>
<p:tagLst xmlns:p="http://schemas.openxmlformats.org/presentationml/2006/main">
  <p:tag name="AS_UNIQUEID" val="3737"/>
</p:tagLst>
</file>

<file path=ppt/tags/tag19.xml><?xml version="1.0" encoding="utf-8"?>
<p:tagLst xmlns:p="http://schemas.openxmlformats.org/presentationml/2006/main">
  <p:tag name="AS_UNIQUEID" val="3757"/>
</p:tagLst>
</file>

<file path=ppt/tags/tag190.xml><?xml version="1.0" encoding="utf-8"?>
<p:tagLst xmlns:p="http://schemas.openxmlformats.org/presentationml/2006/main">
  <p:tag name="AS_UNIQUEID" val="3738"/>
</p:tagLst>
</file>

<file path=ppt/tags/tag19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2.xml><?xml version="1.0" encoding="utf-8"?>
<p:tagLst xmlns:p="http://schemas.openxmlformats.org/presentationml/2006/main">
  <p:tag name="AS_UNIQUEID" val="3740"/>
</p:tagLst>
</file>

<file path=ppt/tags/tag20.xml><?xml version="1.0" encoding="utf-8"?>
<p:tagLst xmlns:p="http://schemas.openxmlformats.org/presentationml/2006/main">
  <p:tag name="AS_UNIQUEID" val="3758"/>
</p:tagLst>
</file>

<file path=ppt/tags/tag21.xml><?xml version="1.0" encoding="utf-8"?>
<p:tagLst xmlns:p="http://schemas.openxmlformats.org/presentationml/2006/main">
  <p:tag name="AS_UNIQUEID" val="3759"/>
</p:tagLst>
</file>

<file path=ppt/tags/tag22.xml><?xml version="1.0" encoding="utf-8"?>
<p:tagLst xmlns:p="http://schemas.openxmlformats.org/presentationml/2006/main">
  <p:tag name="AS_UNIQUEID" val="3760"/>
</p:tagLst>
</file>

<file path=ppt/tags/tag23.xml><?xml version="1.0" encoding="utf-8"?>
<p:tagLst xmlns:p="http://schemas.openxmlformats.org/presentationml/2006/main">
  <p:tag name="AS_UNIQUEID" val="3761"/>
</p:tagLst>
</file>

<file path=ppt/tags/tag24.xml><?xml version="1.0" encoding="utf-8"?>
<p:tagLst xmlns:p="http://schemas.openxmlformats.org/presentationml/2006/main">
  <p:tag name="AS_UNIQUEID" val="3762"/>
</p:tagLst>
</file>

<file path=ppt/tags/tag25.xml><?xml version="1.0" encoding="utf-8"?>
<p:tagLst xmlns:p="http://schemas.openxmlformats.org/presentationml/2006/main">
  <p:tag name="AS_UNIQUEID" val="3763"/>
</p:tagLst>
</file>

<file path=ppt/tags/tag26.xml><?xml version="1.0" encoding="utf-8"?>
<p:tagLst xmlns:p="http://schemas.openxmlformats.org/presentationml/2006/main">
  <p:tag name="AS_UNIQUEID" val="3764"/>
</p:tagLst>
</file>

<file path=ppt/tags/tag27.xml><?xml version="1.0" encoding="utf-8"?>
<p:tagLst xmlns:p="http://schemas.openxmlformats.org/presentationml/2006/main">
  <p:tag name="AS_UNIQUEID" val="3765"/>
</p:tagLst>
</file>

<file path=ppt/tags/tag28.xml><?xml version="1.0" encoding="utf-8"?>
<p:tagLst xmlns:p="http://schemas.openxmlformats.org/presentationml/2006/main">
  <p:tag name="AS_UNIQUEID" val="3766"/>
</p:tagLst>
</file>

<file path=ppt/tags/tag29.xml><?xml version="1.0" encoding="utf-8"?>
<p:tagLst xmlns:p="http://schemas.openxmlformats.org/presentationml/2006/main">
  <p:tag name="AS_UNIQUEID" val="3767"/>
</p:tagLst>
</file>

<file path=ppt/tags/tag3.xml><?xml version="1.0" encoding="utf-8"?>
<p:tagLst xmlns:p="http://schemas.openxmlformats.org/presentationml/2006/main">
  <p:tag name="AS_UNIQUEID" val="3741"/>
</p:tagLst>
</file>

<file path=ppt/tags/tag30.xml><?xml version="1.0" encoding="utf-8"?>
<p:tagLst xmlns:p="http://schemas.openxmlformats.org/presentationml/2006/main">
  <p:tag name="AS_UNIQUEID" val="3768"/>
</p:tagLst>
</file>

<file path=ppt/tags/tag31.xml><?xml version="1.0" encoding="utf-8"?>
<p:tagLst xmlns:p="http://schemas.openxmlformats.org/presentationml/2006/main">
  <p:tag name="AS_UNIQUEID" val="3769"/>
</p:tagLst>
</file>

<file path=ppt/tags/tag32.xml><?xml version="1.0" encoding="utf-8"?>
<p:tagLst xmlns:p="http://schemas.openxmlformats.org/presentationml/2006/main">
  <p:tag name="AS_UNIQUEID" val="3770"/>
</p:tagLst>
</file>

<file path=ppt/tags/tag33.xml><?xml version="1.0" encoding="utf-8"?>
<p:tagLst xmlns:p="http://schemas.openxmlformats.org/presentationml/2006/main">
  <p:tag name="AS_UNIQUEID" val="3771"/>
</p:tagLst>
</file>

<file path=ppt/tags/tag34.xml><?xml version="1.0" encoding="utf-8"?>
<p:tagLst xmlns:p="http://schemas.openxmlformats.org/presentationml/2006/main">
  <p:tag name="AS_UNIQUEID" val="3772"/>
</p:tagLst>
</file>

<file path=ppt/tags/tag35.xml><?xml version="1.0" encoding="utf-8"?>
<p:tagLst xmlns:p="http://schemas.openxmlformats.org/presentationml/2006/main">
  <p:tag name="AS_UNIQUEID" val="3773"/>
</p:tagLst>
</file>

<file path=ppt/tags/tag36.xml><?xml version="1.0" encoding="utf-8"?>
<p:tagLst xmlns:p="http://schemas.openxmlformats.org/presentationml/2006/main">
  <p:tag name="AS_UNIQUEID" val="3774"/>
</p:tagLst>
</file>

<file path=ppt/tags/tag37.xml><?xml version="1.0" encoding="utf-8"?>
<p:tagLst xmlns:p="http://schemas.openxmlformats.org/presentationml/2006/main">
  <p:tag name="AS_UNIQUEID" val="3775"/>
</p:tagLst>
</file>

<file path=ppt/tags/tag38.xml><?xml version="1.0" encoding="utf-8"?>
<p:tagLst xmlns:p="http://schemas.openxmlformats.org/presentationml/2006/main">
  <p:tag name="AS_UNIQUEID" val="3776"/>
</p:tagLst>
</file>

<file path=ppt/tags/tag39.xml><?xml version="1.0" encoding="utf-8"?>
<p:tagLst xmlns:p="http://schemas.openxmlformats.org/presentationml/2006/main">
  <p:tag name="AS_UNIQUEID" val="3777"/>
</p:tagLst>
</file>

<file path=ppt/tags/tag4.xml><?xml version="1.0" encoding="utf-8"?>
<p:tagLst xmlns:p="http://schemas.openxmlformats.org/presentationml/2006/main">
  <p:tag name="AS_UNIQUEID" val="3742"/>
</p:tagLst>
</file>

<file path=ppt/tags/tag40.xml><?xml version="1.0" encoding="utf-8"?>
<p:tagLst xmlns:p="http://schemas.openxmlformats.org/presentationml/2006/main">
  <p:tag name="AS_UNIQUEID" val="3778"/>
</p:tagLst>
</file>

<file path=ppt/tags/tag41.xml><?xml version="1.0" encoding="utf-8"?>
<p:tagLst xmlns:p="http://schemas.openxmlformats.org/presentationml/2006/main">
  <p:tag name="AS_UNIQUEID" val="3779"/>
</p:tagLst>
</file>

<file path=ppt/tags/tag42.xml><?xml version="1.0" encoding="utf-8"?>
<p:tagLst xmlns:p="http://schemas.openxmlformats.org/presentationml/2006/main">
  <p:tag name="AS_UNIQUEID" val="3780"/>
</p:tagLst>
</file>

<file path=ppt/tags/tag43.xml><?xml version="1.0" encoding="utf-8"?>
<p:tagLst xmlns:p="http://schemas.openxmlformats.org/presentationml/2006/main">
  <p:tag name="AS_UNIQUEID" val="1455"/>
  <p:tag name="KSO_WM_UNIT_PLACING_PICTURE_USER_VIEWPORT" val="{&quot;height&quot;:10099,&quot;width&quot;:18449}"/>
</p:tagLst>
</file>

<file path=ppt/tags/tag44.xml><?xml version="1.0" encoding="utf-8"?>
<p:tagLst xmlns:p="http://schemas.openxmlformats.org/presentationml/2006/main">
  <p:tag name="AS_UNIQUEID" val="1456"/>
</p:tagLst>
</file>

<file path=ppt/tags/tag45.xml><?xml version="1.0" encoding="utf-8"?>
<p:tagLst xmlns:p="http://schemas.openxmlformats.org/presentationml/2006/main">
  <p:tag name="AS_UNIQUEID" val="1457"/>
</p:tagLst>
</file>

<file path=ppt/tags/tag46.xml><?xml version="1.0" encoding="utf-8"?>
<p:tagLst xmlns:p="http://schemas.openxmlformats.org/presentationml/2006/main">
  <p:tag name="AS_UNIQUEID" val="1458"/>
</p:tagLst>
</file>

<file path=ppt/tags/tag47.xml><?xml version="1.0" encoding="utf-8"?>
<p:tagLst xmlns:p="http://schemas.openxmlformats.org/presentationml/2006/main">
  <p:tag name="AS_UNIQUEID" val="1459"/>
</p:tagLst>
</file>

<file path=ppt/tags/tag48.xml><?xml version="1.0" encoding="utf-8"?>
<p:tagLst xmlns:p="http://schemas.openxmlformats.org/presentationml/2006/main">
  <p:tag name="AS_UNIQUEID" val="3848"/>
</p:tagLst>
</file>

<file path=ppt/tags/tag49.xml><?xml version="1.0" encoding="utf-8"?>
<p:tagLst xmlns:p="http://schemas.openxmlformats.org/presentationml/2006/main">
  <p:tag name="AS_UNIQUEID" val="3781"/>
</p:tagLst>
</file>

<file path=ppt/tags/tag5.xml><?xml version="1.0" encoding="utf-8"?>
<p:tagLst xmlns:p="http://schemas.openxmlformats.org/presentationml/2006/main">
  <p:tag name="AS_UNIQUEID" val="3743"/>
</p:tagLst>
</file>

<file path=ppt/tags/tag50.xml><?xml version="1.0" encoding="utf-8"?>
<p:tagLst xmlns:p="http://schemas.openxmlformats.org/presentationml/2006/main">
  <p:tag name="AS_UNIQUEID" val="156"/>
</p:tagLst>
</file>

<file path=ppt/tags/tag51.xml><?xml version="1.0" encoding="utf-8"?>
<p:tagLst xmlns:p="http://schemas.openxmlformats.org/presentationml/2006/main">
  <p:tag name="AS_UNIQUEID" val="157"/>
</p:tagLst>
</file>

<file path=ppt/tags/tag52.xml><?xml version="1.0" encoding="utf-8"?>
<p:tagLst xmlns:p="http://schemas.openxmlformats.org/presentationml/2006/main">
  <p:tag name="AS_UNIQUEID" val="3782"/>
</p:tagLst>
</file>

<file path=ppt/tags/tag53.xml><?xml version="1.0" encoding="utf-8"?>
<p:tagLst xmlns:p="http://schemas.openxmlformats.org/presentationml/2006/main">
  <p:tag name="AS_UNIQUEID" val="159"/>
  <p:tag name="KSO_WM_UNIT_PLACING_PICTURE_USER_VIEWPORT" val="{&quot;height&quot;:10801,&quot;width&quot;:14439}"/>
</p:tagLst>
</file>

<file path=ppt/tags/tag54.xml><?xml version="1.0" encoding="utf-8"?>
<p:tagLst xmlns:p="http://schemas.openxmlformats.org/presentationml/2006/main">
  <p:tag name="AS_UNIQUEID" val="3783"/>
</p:tagLst>
</file>

<file path=ppt/tags/tag55.xml><?xml version="1.0" encoding="utf-8"?>
<p:tagLst xmlns:p="http://schemas.openxmlformats.org/presentationml/2006/main">
  <p:tag name="AS_UNIQUEID" val="3784"/>
</p:tagLst>
</file>

<file path=ppt/tags/tag56.xml><?xml version="1.0" encoding="utf-8"?>
<p:tagLst xmlns:p="http://schemas.openxmlformats.org/presentationml/2006/main">
  <p:tag name="AS_UNIQUEID" val="3785"/>
</p:tagLst>
</file>

<file path=ppt/tags/tag57.xml><?xml version="1.0" encoding="utf-8"?>
<p:tagLst xmlns:p="http://schemas.openxmlformats.org/presentationml/2006/main">
  <p:tag name="AS_UNIQUEID" val="3786"/>
</p:tagLst>
</file>

<file path=ppt/tags/tag58.xml><?xml version="1.0" encoding="utf-8"?>
<p:tagLst xmlns:p="http://schemas.openxmlformats.org/presentationml/2006/main">
  <p:tag name="AS_UNIQUEID" val="3787"/>
</p:tagLst>
</file>

<file path=ppt/tags/tag59.xml><?xml version="1.0" encoding="utf-8"?>
<p:tagLst xmlns:p="http://schemas.openxmlformats.org/presentationml/2006/main">
  <p:tag name="AS_UNIQUEID" val="3788"/>
</p:tagLst>
</file>

<file path=ppt/tags/tag6.xml><?xml version="1.0" encoding="utf-8"?>
<p:tagLst xmlns:p="http://schemas.openxmlformats.org/presentationml/2006/main">
  <p:tag name="AS_UNIQUEID" val="3744"/>
</p:tagLst>
</file>

<file path=ppt/tags/tag60.xml><?xml version="1.0" encoding="utf-8"?>
<p:tagLst xmlns:p="http://schemas.openxmlformats.org/presentationml/2006/main">
  <p:tag name="AS_UNIQUEID" val="3789"/>
</p:tagLst>
</file>

<file path=ppt/tags/tag61.xml><?xml version="1.0" encoding="utf-8"?>
<p:tagLst xmlns:p="http://schemas.openxmlformats.org/presentationml/2006/main">
  <p:tag name="AS_UNIQUEID" val="3790"/>
</p:tagLst>
</file>

<file path=ppt/tags/tag62.xml><?xml version="1.0" encoding="utf-8"?>
<p:tagLst xmlns:p="http://schemas.openxmlformats.org/presentationml/2006/main">
  <p:tag name="AS_UNIQUEID" val="3791"/>
</p:tagLst>
</file>

<file path=ppt/tags/tag63.xml><?xml version="1.0" encoding="utf-8"?>
<p:tagLst xmlns:p="http://schemas.openxmlformats.org/presentationml/2006/main">
  <p:tag name="AS_UNIQUEID" val="3792"/>
</p:tagLst>
</file>

<file path=ppt/tags/tag64.xml><?xml version="1.0" encoding="utf-8"?>
<p:tagLst xmlns:p="http://schemas.openxmlformats.org/presentationml/2006/main">
  <p:tag name="AS_UNIQUEID" val="3793"/>
</p:tagLst>
</file>

<file path=ppt/tags/tag65.xml><?xml version="1.0" encoding="utf-8"?>
<p:tagLst xmlns:p="http://schemas.openxmlformats.org/presentationml/2006/main">
  <p:tag name="AS_UNIQUEID" val="3794"/>
</p:tagLst>
</file>

<file path=ppt/tags/tag66.xml><?xml version="1.0" encoding="utf-8"?>
<p:tagLst xmlns:p="http://schemas.openxmlformats.org/presentationml/2006/main">
  <p:tag name="AS_UNIQUEID" val="3091"/>
</p:tagLst>
</file>

<file path=ppt/tags/tag67.xml><?xml version="1.0" encoding="utf-8"?>
<p:tagLst xmlns:p="http://schemas.openxmlformats.org/presentationml/2006/main">
  <p:tag name="AS_UNIQUEID" val="3092"/>
</p:tagLst>
</file>

<file path=ppt/tags/tag68.xml><?xml version="1.0" encoding="utf-8"?>
<p:tagLst xmlns:p="http://schemas.openxmlformats.org/presentationml/2006/main">
  <p:tag name="AS_UNIQUEID" val="3093"/>
</p:tagLst>
</file>

<file path=ppt/tags/tag69.xml><?xml version="1.0" encoding="utf-8"?>
<p:tagLst xmlns:p="http://schemas.openxmlformats.org/presentationml/2006/main">
  <p:tag name="AS_UNIQUEID" val="3094"/>
</p:tagLst>
</file>

<file path=ppt/tags/tag7.xml><?xml version="1.0" encoding="utf-8"?>
<p:tagLst xmlns:p="http://schemas.openxmlformats.org/presentationml/2006/main">
  <p:tag name="AS_UNIQUEID" val="3745"/>
</p:tagLst>
</file>

<file path=ppt/tags/tag70.xml><?xml version="1.0" encoding="utf-8"?>
<p:tagLst xmlns:p="http://schemas.openxmlformats.org/presentationml/2006/main">
  <p:tag name="AS_UNIQUEID" val="3095"/>
</p:tagLst>
</file>

<file path=ppt/tags/tag71.xml><?xml version="1.0" encoding="utf-8"?>
<p:tagLst xmlns:p="http://schemas.openxmlformats.org/presentationml/2006/main">
  <p:tag name="AS_UNIQUEID" val="3096"/>
</p:tagLst>
</file>

<file path=ppt/tags/tag72.xml><?xml version="1.0" encoding="utf-8"?>
<p:tagLst xmlns:p="http://schemas.openxmlformats.org/presentationml/2006/main">
  <p:tag name="AS_UNIQUEID" val="3563"/>
</p:tagLst>
</file>

<file path=ppt/tags/tag73.xml><?xml version="1.0" encoding="utf-8"?>
<p:tagLst xmlns:p="http://schemas.openxmlformats.org/presentationml/2006/main">
  <p:tag name="AS_UNIQUEID" val="3702"/>
  <p:tag name="KSO_WM_BEAUTIFY_FLAG" val=""/>
</p:tagLst>
</file>

<file path=ppt/tags/tag74.xml><?xml version="1.0" encoding="utf-8"?>
<p:tagLst xmlns:p="http://schemas.openxmlformats.org/presentationml/2006/main">
  <p:tag name="AS_UNIQUEID" val="3703"/>
  <p:tag name="KSO_WM_BEAUTIFY_FLAG" val=""/>
</p:tagLst>
</file>

<file path=ppt/tags/tag75.xml><?xml version="1.0" encoding="utf-8"?>
<p:tagLst xmlns:p="http://schemas.openxmlformats.org/presentationml/2006/main">
  <p:tag name="AS_UNIQUEID" val="3795"/>
</p:tagLst>
</file>

<file path=ppt/tags/tag76.xml><?xml version="1.0" encoding="utf-8"?>
<p:tagLst xmlns:p="http://schemas.openxmlformats.org/presentationml/2006/main">
  <p:tag name="AS_UNIQUEID" val="3796"/>
</p:tagLst>
</file>

<file path=ppt/tags/tag77.xml><?xml version="1.0" encoding="utf-8"?>
<p:tagLst xmlns:p="http://schemas.openxmlformats.org/presentationml/2006/main">
  <p:tag name="AS_UNIQUEID" val="71"/>
</p:tagLst>
</file>

<file path=ppt/tags/tag78.xml><?xml version="1.0" encoding="utf-8"?>
<p:tagLst xmlns:p="http://schemas.openxmlformats.org/presentationml/2006/main">
  <p:tag name="AS_UNIQUEID" val="180"/>
</p:tagLst>
</file>

<file path=ppt/tags/tag79.xml><?xml version="1.0" encoding="utf-8"?>
<p:tagLst xmlns:p="http://schemas.openxmlformats.org/presentationml/2006/main">
  <p:tag name="AS_UNIQUEID" val="3705"/>
</p:tagLst>
</file>

<file path=ppt/tags/tag8.xml><?xml version="1.0" encoding="utf-8"?>
<p:tagLst xmlns:p="http://schemas.openxmlformats.org/presentationml/2006/main">
  <p:tag name="AS_UNIQUEID" val="3746"/>
</p:tagLst>
</file>

<file path=ppt/tags/tag80.xml><?xml version="1.0" encoding="utf-8"?>
<p:tagLst xmlns:p="http://schemas.openxmlformats.org/presentationml/2006/main">
  <p:tag name="AS_UNIQUEID" val="3797"/>
</p:tagLst>
</file>

<file path=ppt/tags/tag81.xml><?xml version="1.0" encoding="utf-8"?>
<p:tagLst xmlns:p="http://schemas.openxmlformats.org/presentationml/2006/main">
  <p:tag name="AS_UNIQUEID" val="3798"/>
</p:tagLst>
</file>

<file path=ppt/tags/tag82.xml><?xml version="1.0" encoding="utf-8"?>
<p:tagLst xmlns:p="http://schemas.openxmlformats.org/presentationml/2006/main">
  <p:tag name="AS_UNIQUEID" val="3799"/>
</p:tagLst>
</file>

<file path=ppt/tags/tag83.xml><?xml version="1.0" encoding="utf-8"?>
<p:tagLst xmlns:p="http://schemas.openxmlformats.org/presentationml/2006/main">
  <p:tag name="AS_UNIQUEID" val="71"/>
</p:tagLst>
</file>

<file path=ppt/tags/tag84.xml><?xml version="1.0" encoding="utf-8"?>
<p:tagLst xmlns:p="http://schemas.openxmlformats.org/presentationml/2006/main">
  <p:tag name="AS_UNIQUEID" val="180"/>
</p:tagLst>
</file>

<file path=ppt/tags/tag85.xml><?xml version="1.0" encoding="utf-8"?>
<p:tagLst xmlns:p="http://schemas.openxmlformats.org/presentationml/2006/main">
  <p:tag name="AS_UNIQUEID" val="3707"/>
</p:tagLst>
</file>

<file path=ppt/tags/tag86.xml><?xml version="1.0" encoding="utf-8"?>
<p:tagLst xmlns:p="http://schemas.openxmlformats.org/presentationml/2006/main">
  <p:tag name="AS_UNIQUEID" val="3709"/>
</p:tagLst>
</file>

<file path=ppt/tags/tag87.xml><?xml version="1.0" encoding="utf-8"?>
<p:tagLst xmlns:p="http://schemas.openxmlformats.org/presentationml/2006/main">
  <p:tag name="AS_UNIQUEID" val="3710"/>
  <p:tag name="TABLE_ENDDRAG_ORIGIN_RECT" val="684*343"/>
  <p:tag name="TABLE_ENDDRAG_RECT" val="267*132*684*343"/>
</p:tagLst>
</file>

<file path=ppt/tags/tag88.xml><?xml version="1.0" encoding="utf-8"?>
<p:tagLst xmlns:p="http://schemas.openxmlformats.org/presentationml/2006/main">
  <p:tag name="AS_UNIQUEID" val="3711"/>
  <p:tag name="KSO_WM_BEAUTIFY_FLAG" val=""/>
</p:tagLst>
</file>

<file path=ppt/tags/tag89.xml><?xml version="1.0" encoding="utf-8"?>
<p:tagLst xmlns:p="http://schemas.openxmlformats.org/presentationml/2006/main">
  <p:tag name="AS_UNIQUEID" val="3800"/>
</p:tagLst>
</file>

<file path=ppt/tags/tag9.xml><?xml version="1.0" encoding="utf-8"?>
<p:tagLst xmlns:p="http://schemas.openxmlformats.org/presentationml/2006/main">
  <p:tag name="AS_UNIQUEID" val="3747"/>
</p:tagLst>
</file>

<file path=ppt/tags/tag90.xml><?xml version="1.0" encoding="utf-8"?>
<p:tagLst xmlns:p="http://schemas.openxmlformats.org/presentationml/2006/main">
  <p:tag name="AS_UNIQUEID" val="3801"/>
</p:tagLst>
</file>

<file path=ppt/tags/tag91.xml><?xml version="1.0" encoding="utf-8"?>
<p:tagLst xmlns:p="http://schemas.openxmlformats.org/presentationml/2006/main">
  <p:tag name="AS_UNIQUEID" val="3713"/>
</p:tagLst>
</file>

<file path=ppt/tags/tag92.xml><?xml version="1.0" encoding="utf-8"?>
<p:tagLst xmlns:p="http://schemas.openxmlformats.org/presentationml/2006/main">
  <p:tag name="AS_UNIQUEID" val="3714"/>
</p:tagLst>
</file>

<file path=ppt/tags/tag93.xml><?xml version="1.0" encoding="utf-8"?>
<p:tagLst xmlns:p="http://schemas.openxmlformats.org/presentationml/2006/main">
  <p:tag name="AS_UNIQUEID" val="3802"/>
</p:tagLst>
</file>

<file path=ppt/tags/tag94.xml><?xml version="1.0" encoding="utf-8"?>
<p:tagLst xmlns:p="http://schemas.openxmlformats.org/presentationml/2006/main">
  <p:tag name="AS_UNIQUEID" val="3716"/>
</p:tagLst>
</file>

<file path=ppt/tags/tag95.xml><?xml version="1.0" encoding="utf-8"?>
<p:tagLst xmlns:p="http://schemas.openxmlformats.org/presentationml/2006/main">
  <p:tag name="AS_UNIQUEID" val="3717"/>
</p:tagLst>
</file>

<file path=ppt/tags/tag96.xml><?xml version="1.0" encoding="utf-8"?>
<p:tagLst xmlns:p="http://schemas.openxmlformats.org/presentationml/2006/main">
  <p:tag name="AS_UNIQUEID" val="3718"/>
</p:tagLst>
</file>

<file path=ppt/tags/tag97.xml><?xml version="1.0" encoding="utf-8"?>
<p:tagLst xmlns:p="http://schemas.openxmlformats.org/presentationml/2006/main">
  <p:tag name="AS_UNIQUEID" val="3719"/>
</p:tagLst>
</file>

<file path=ppt/tags/tag98.xml><?xml version="1.0" encoding="utf-8"?>
<p:tagLst xmlns:p="http://schemas.openxmlformats.org/presentationml/2006/main">
  <p:tag name="AS_UNIQUEID" val="3803"/>
</p:tagLst>
</file>

<file path=ppt/tags/tag99.xml><?xml version="1.0" encoding="utf-8"?>
<p:tagLst xmlns:p="http://schemas.openxmlformats.org/presentationml/2006/main">
  <p:tag name="AS_UNIQUEID" val="372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142</Paragraphs>
  <Slides>28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4">
      <vt:lpstr>Arial</vt:lpstr>
      <vt:lpstr>等线 Light</vt:lpstr>
      <vt:lpstr>等线</vt:lpstr>
      <vt:lpstr>Calibri</vt:lpstr>
      <vt:lpstr>楷体</vt:lpstr>
      <vt:lpstr>Times New Roman</vt:lpstr>
      <vt:lpstr>Wingdings</vt:lpstr>
      <vt:lpstr>华文新魏</vt:lpstr>
      <vt:lpstr>宋体</vt:lpstr>
      <vt:lpstr>黑体</vt:lpstr>
      <vt:lpstr>隶书</vt:lpstr>
      <vt:lpstr>华文楷体</vt:lpstr>
      <vt:lpstr>汉仪尚巍手书W</vt:lpstr>
      <vt:lpstr>楷体_GB2312</vt:lpstr>
      <vt:lpstr>微软雅黑</vt:lpstr>
      <vt:lpstr>Office 主题​​</vt:lpstr>
      <vt:lpstr>莲的心事作者: 席慕蓉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2、芙蓉在本诗中有什么作用？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对面落笔（对写、悬想）</vt:lpstr>
      <vt:lpstr>4、汉末文人不从自己的角度落笔，而借用思妇的口吻来抒情，是什么原因呢？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2023-09-19T21:06:35.471</cp:lastPrinted>
  <dcterms:created xsi:type="dcterms:W3CDTF">2023-09-19T21:06:35Z</dcterms:created>
  <dcterms:modified xsi:type="dcterms:W3CDTF">2023-09-19T13:06:35Z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