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346" r:id="rId2"/>
    <p:sldId id="260" r:id="rId3"/>
    <p:sldId id="261" r:id="rId4"/>
    <p:sldId id="288" r:id="rId5"/>
    <p:sldId id="258" r:id="rId6"/>
    <p:sldId id="259" r:id="rId7"/>
    <p:sldId id="262" r:id="rId8"/>
    <p:sldId id="264" r:id="rId9"/>
    <p:sldId id="322" r:id="rId10"/>
    <p:sldId id="289" r:id="rId11"/>
    <p:sldId id="272" r:id="rId12"/>
    <p:sldId id="271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65" r:id="rId21"/>
    <p:sldId id="378" r:id="rId22"/>
    <p:sldId id="300" r:id="rId23"/>
    <p:sldId id="299" r:id="rId24"/>
    <p:sldId id="303" r:id="rId25"/>
    <p:sldId id="273" r:id="rId26"/>
    <p:sldId id="323" r:id="rId27"/>
    <p:sldId id="267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tags" Target="tags/tag1.xml" /><Relationship Id="rId3" Type="http://schemas.openxmlformats.org/officeDocument/2006/relationships/slide" Target="slides/slide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A093A-5B53-4760-B8AB-9D1C2A7BA5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30124-E568-4ACC-A286-D1B00A02A4D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A093A-5B53-4760-B8AB-9D1C2A7BA5CF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4290" y="1224280"/>
            <a:ext cx="8469630" cy="21837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边塞诗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                               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91565" y="608965"/>
            <a:ext cx="7904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ym typeface="+mn-ea"/>
              </a:rPr>
              <a:t>请大家先朗读，后判断诗句所对应的意境。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631825" y="1358900"/>
            <a:ext cx="105041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“大漠孤烟直，长河落日圆”的意境是</a:t>
            </a:r>
            <a:endParaRPr lang="zh-CN" altLang="en-US" sz="2800" b="1"/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“青海长云暗雪山，孤城遥望玉门关”的意境是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>
                <a:sym typeface="+mn-ea"/>
              </a:rPr>
              <a:t>“三春白雪归青冢，万里黄河绕黑山” 的意境是</a:t>
            </a:r>
            <a:endParaRPr lang="zh-CN" altLang="en-US" sz="2800" b="1"/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“回乐峰前沙似雪，受降城外月如霜” 的意境是</a:t>
            </a:r>
            <a:endParaRPr lang="zh-CN" altLang="en-US" sz="2800" b="1"/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“羌笛何须怨杨柳，春风不度玉门关” 的意境是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9650095" y="2169795"/>
            <a:ext cx="3153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瑰丽雄壮。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9650095" y="1341120"/>
            <a:ext cx="2080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雄浑壮阔。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650095" y="3028950"/>
            <a:ext cx="182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悲壮苍凉。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9650095" y="4783455"/>
            <a:ext cx="1916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孤寂冷清。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9650095" y="3888105"/>
            <a:ext cx="1773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萧瑟凄凉。</a:t>
            </a:r>
            <a:endParaRPr lang="zh-CN" altLang="en-US" sz="2800" b="1"/>
          </a:p>
        </p:txBody>
      </p:sp>
      <p:cxnSp>
        <p:nvCxnSpPr>
          <p:cNvPr id="9" name="直接箭头连接符 8"/>
          <p:cNvCxnSpPr/>
          <p:nvPr/>
        </p:nvCxnSpPr>
        <p:spPr>
          <a:xfrm>
            <a:off x="8491220" y="1607185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8549005" y="4166235"/>
            <a:ext cx="914400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8393430" y="3331210"/>
            <a:ext cx="1225550" cy="247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endCxn id="5" idx="1"/>
          </p:cNvCxnSpPr>
          <p:nvPr/>
        </p:nvCxnSpPr>
        <p:spPr>
          <a:xfrm flipV="1">
            <a:off x="8328660" y="1602105"/>
            <a:ext cx="1321435" cy="85788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8308975" y="4252595"/>
            <a:ext cx="1275080" cy="82423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淘宝店chenying0907 12"/>
          <p:cNvSpPr txBox="1"/>
          <p:nvPr/>
        </p:nvSpPr>
        <p:spPr>
          <a:xfrm>
            <a:off x="1779540" y="1004063"/>
            <a:ext cx="196787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smtClean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15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淘宝店chenying0907 13"/>
          <p:cNvSpPr txBox="1"/>
          <p:nvPr/>
        </p:nvSpPr>
        <p:spPr>
          <a:xfrm>
            <a:off x="562724" y="2958375"/>
            <a:ext cx="5014912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>
                <a:solidFill>
                  <a:schemeClr val="accent4"/>
                </a:solidFill>
                <a:sym typeface="+mn-ea"/>
              </a:rPr>
              <a:t>叙述视角探情感</a:t>
            </a:r>
            <a:br>
              <a:rPr lang="zh-CN" altLang="en-US" sz="4000" b="1">
                <a:solidFill>
                  <a:schemeClr val="accent4"/>
                </a:solidFill>
                <a:sym typeface="+mn-ea"/>
              </a:rPr>
            </a:b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9249" y="2864841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395595" y="264795"/>
            <a:ext cx="62388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chemeClr val="accent4"/>
                </a:solidFill>
                <a:sym typeface="+mn-ea"/>
              </a:rPr>
              <a:t>         </a:t>
            </a:r>
            <a:r>
              <a:rPr lang="zh-CN" altLang="en-US" sz="3600" b="1">
                <a:solidFill>
                  <a:schemeClr val="accent4"/>
                </a:solidFill>
                <a:sym typeface="+mn-ea"/>
              </a:rPr>
              <a:t>意象是寄托情感的，意境是景中含情的，那么边塞诗往往表达诗人哪些情感呢？我们进入今天的第二个学习任务，探究不同叙事视角的不同情感。</a:t>
            </a:r>
            <a:endParaRPr lang="zh-CN" altLang="en-US" sz="3600" b="1">
              <a:solidFill>
                <a:schemeClr val="accent4"/>
              </a:solidFill>
            </a:endParaRPr>
          </a:p>
          <a:p>
            <a:r>
              <a:rPr lang="en-US" altLang="zh-CN" sz="3600" b="1">
                <a:solidFill>
                  <a:schemeClr val="accent4"/>
                </a:solidFill>
                <a:sym typeface="+mn-ea"/>
              </a:rPr>
              <a:t>        </a:t>
            </a:r>
            <a:r>
              <a:rPr lang="zh-CN" altLang="en-US" sz="3600" b="1">
                <a:solidFill>
                  <a:schemeClr val="accent4"/>
                </a:solidFill>
                <a:sym typeface="+mn-ea"/>
              </a:rPr>
              <a:t>什么是叙述视角？视就是看</a:t>
            </a:r>
            <a:r>
              <a:rPr lang="en-US" altLang="zh-CN" sz="3600" b="1">
                <a:solidFill>
                  <a:schemeClr val="accent4"/>
                </a:solidFill>
                <a:sym typeface="+mn-ea"/>
              </a:rPr>
              <a:t>,</a:t>
            </a:r>
            <a:r>
              <a:rPr lang="zh-CN" altLang="en-US" sz="3600" b="1">
                <a:solidFill>
                  <a:schemeClr val="accent4"/>
                </a:solidFill>
                <a:sym typeface="+mn-ea"/>
              </a:rPr>
              <a:t>简单说就是诗人以什么身份谁的口吻来写这首诗。边塞诗的叙述视角有哪些呢？         </a:t>
            </a:r>
            <a:endParaRPr lang="zh-CN" altLang="en-US" sz="3600" b="1">
              <a:solidFill>
                <a:schemeClr val="accent4"/>
              </a:solidFill>
            </a:endParaRPr>
          </a:p>
          <a:p>
            <a:endParaRPr lang="zh-CN" altLang="en-US" sz="3600" b="1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-893445" y="-1233805"/>
            <a:ext cx="3208655" cy="307530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-220345" y="-577215"/>
            <a:ext cx="2322195" cy="2021205"/>
          </a:xfrm>
          <a:prstGeom prst="ellipse">
            <a:avLst/>
          </a:prstGeom>
          <a:solidFill>
            <a:srgbClr val="F5C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4230" y="1155065"/>
            <a:ext cx="1112837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endParaRPr lang="zh-CN" altLang="en-US" sz="2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98645" y="443230"/>
            <a:ext cx="6651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4"/>
                </a:solidFill>
              </a:rPr>
              <a:t>叙述视角探情感</a:t>
            </a:r>
            <a:endParaRPr lang="zh-CN" altLang="en-US" sz="3600" b="1">
              <a:solidFill>
                <a:schemeClr val="accent4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380" y="1690370"/>
            <a:ext cx="2845435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4"/>
                </a:solidFill>
              </a:rPr>
              <a:t>           </a:t>
            </a:r>
            <a:r>
              <a:rPr lang="zh-CN" altLang="en-US" sz="28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从军行</a:t>
            </a:r>
            <a:endParaRPr lang="zh-CN" altLang="en-US" sz="2800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20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</a:t>
            </a:r>
            <a:r>
              <a:rPr lang="zh-CN" altLang="en-US" sz="2000" b="1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[ 唐 ]</a:t>
            </a:r>
            <a:r>
              <a:rPr lang="zh-CN" altLang="en-US" sz="20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王昌龄</a:t>
            </a:r>
            <a:endParaRPr lang="zh-CN" altLang="en-US" sz="2000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endParaRPr lang="zh-CN" altLang="en-US" sz="2800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青海长云暗雪山，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孤城遥望玉门关。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黄沙百战穿金甲，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不破楼兰终不还。</a:t>
            </a:r>
            <a:endParaRPr lang="zh-CN" altLang="en-US" sz="2800" b="1">
              <a:solidFill>
                <a:schemeClr val="accent4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3750" y="1585595"/>
            <a:ext cx="28651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夜上受降城闻笛</a:t>
            </a:r>
            <a:endParaRPr lang="zh-CN" altLang="en-US" sz="2800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28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en-US" altLang="zh-CN" sz="24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lang="zh-CN" altLang="en-US" sz="24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[ 唐 ] 李益</a:t>
            </a:r>
            <a:endParaRPr lang="zh-CN" altLang="en-US" sz="2400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endParaRPr lang="zh-CN" altLang="en-US" sz="2400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回乐烽前沙似雪，受降城外月如霜。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不知何处吹芦管，一夜征人尽望乡</a:t>
            </a:r>
            <a:r>
              <a:rPr lang="zh-CN" altLang="en-US" sz="2800">
                <a:solidFill>
                  <a:schemeClr val="accent4"/>
                </a:solidFill>
              </a:rPr>
              <a:t>。</a:t>
            </a:r>
            <a:endParaRPr lang="zh-CN" altLang="en-US" sz="2800">
              <a:solidFill>
                <a:schemeClr val="accent4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9220" y="1443990"/>
            <a:ext cx="283654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子夜吴歌·秋歌</a:t>
            </a:r>
            <a:endParaRPr lang="zh-CN" altLang="en-US" sz="2800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2400" b="1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</a:t>
            </a:r>
            <a:r>
              <a:rPr lang="zh-CN" altLang="en-US" sz="2400" b="1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[ 唐 ] 李白</a:t>
            </a:r>
            <a:endParaRPr lang="zh-CN" altLang="en-US" sz="2400" b="1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solidFill>
                  <a:schemeClr val="accent4"/>
                </a:solidFill>
              </a:rPr>
              <a:t>长安一片月，</a:t>
            </a:r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endParaRPr lang="en-US" altLang="zh-CN" sz="2800" b="1">
              <a:solidFill>
                <a:schemeClr val="accent4"/>
              </a:solidFill>
            </a:endParaRPr>
          </a:p>
          <a:p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solidFill>
                  <a:schemeClr val="accent4"/>
                </a:solidFill>
              </a:rPr>
              <a:t>万户捣衣声。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solidFill>
                  <a:schemeClr val="accent4"/>
                </a:solidFill>
              </a:rPr>
              <a:t>秋风吹不尽，</a:t>
            </a:r>
            <a:r>
              <a:rPr lang="en-US" altLang="zh-CN" sz="2800" b="1">
                <a:solidFill>
                  <a:schemeClr val="accent4"/>
                </a:solidFill>
              </a:rPr>
              <a:t> </a:t>
            </a:r>
            <a:endParaRPr lang="en-US" altLang="zh-CN" sz="2800" b="1">
              <a:solidFill>
                <a:schemeClr val="accent4"/>
              </a:solidFill>
            </a:endParaRPr>
          </a:p>
          <a:p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solidFill>
                  <a:schemeClr val="accent4"/>
                </a:solidFill>
              </a:rPr>
              <a:t>总是玉关情。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solidFill>
                  <a:schemeClr val="accent4"/>
                </a:solidFill>
              </a:rPr>
              <a:t>何日平胡虏，</a:t>
            </a:r>
            <a:r>
              <a:rPr lang="en-US" altLang="zh-CN" sz="2800" b="1">
                <a:solidFill>
                  <a:schemeClr val="accent4"/>
                </a:solidFill>
              </a:rPr>
              <a:t> </a:t>
            </a:r>
            <a:endParaRPr lang="en-US" altLang="zh-CN" sz="2800" b="1">
              <a:solidFill>
                <a:schemeClr val="accent4"/>
              </a:solidFill>
            </a:endParaRPr>
          </a:p>
          <a:p>
            <a:r>
              <a:rPr lang="en-US" altLang="zh-CN" sz="2800" b="1"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solidFill>
                  <a:schemeClr val="accent4"/>
                </a:solidFill>
              </a:rPr>
              <a:t>良人罢远征。</a:t>
            </a:r>
            <a:endParaRPr lang="zh-CN" altLang="en-US" sz="2800" b="1">
              <a:solidFill>
                <a:schemeClr val="accent4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22130" y="1324610"/>
            <a:ext cx="221234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4"/>
                </a:solidFill>
              </a:rPr>
              <a:t>   </a:t>
            </a:r>
            <a:r>
              <a:rPr lang="zh-CN" altLang="en-US" sz="2800" b="1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前出塞</a:t>
            </a:r>
            <a:endParaRPr lang="zh-CN" altLang="en-US" sz="2800" b="1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24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</a:t>
            </a:r>
            <a:r>
              <a:rPr lang="zh-CN" altLang="en-US" sz="2400">
                <a:solidFill>
                  <a:schemeClr val="accent4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[ 唐 ] 杜甫</a:t>
            </a:r>
            <a:endParaRPr lang="zh-CN" altLang="en-US" sz="2400">
              <a:solidFill>
                <a:schemeClr val="accent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挽弓当挽强，用箭当用长。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射人先射马，擒贼先擒王。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杀人亦有限，列国自有疆。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</a:rPr>
              <a:t>苟能制侵陵，岂在多杀伤。</a:t>
            </a:r>
            <a:endParaRPr lang="zh-CN" altLang="en-US" sz="2800" b="1">
              <a:solidFill>
                <a:schemeClr val="accent4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380" y="5346700"/>
            <a:ext cx="90487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请同学们思考上面四首诗叙述视角有何不同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?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流露了什么样的情感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?</a:t>
            </a:r>
            <a:endParaRPr lang="en-US" altLang="zh-CN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17925" y="590550"/>
            <a:ext cx="606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4"/>
                </a:solidFill>
                <a:sym typeface="+mn-ea"/>
              </a:rPr>
              <a:t>      </a:t>
            </a:r>
            <a:r>
              <a:rPr lang="zh-CN" altLang="en-US" sz="3600" b="1">
                <a:solidFill>
                  <a:schemeClr val="accent4"/>
                </a:solidFill>
                <a:sym typeface="+mn-ea"/>
              </a:rPr>
              <a:t>叙述视角探情感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910590" y="1808480"/>
            <a:ext cx="27311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4"/>
                </a:solidFill>
                <a:sym typeface="+mn-ea"/>
              </a:rPr>
              <a:t>   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从军行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en-US" altLang="zh-CN" sz="2800">
                <a:solidFill>
                  <a:schemeClr val="accent4"/>
                </a:solidFill>
                <a:sym typeface="+mn-ea"/>
              </a:rPr>
              <a:t>         </a:t>
            </a:r>
            <a:r>
              <a:rPr lang="zh-CN" altLang="en-US" sz="2400" b="1">
                <a:solidFill>
                  <a:schemeClr val="accent4"/>
                </a:solidFill>
                <a:sym typeface="+mn-ea"/>
              </a:rPr>
              <a:t>[ 唐 ]王昌龄</a:t>
            </a:r>
            <a:endParaRPr lang="zh-CN" altLang="en-US" sz="2400" b="1">
              <a:solidFill>
                <a:schemeClr val="accent4"/>
              </a:solidFill>
            </a:endParaRPr>
          </a:p>
          <a:p>
            <a:endParaRPr lang="zh-CN" altLang="en-US" sz="24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青海长云暗雪山，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孤城遥望玉门关。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黄沙百战穿金甲，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不破楼兰终不还。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8449310" y="1568450"/>
            <a:ext cx="281813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夜上受降城闻笛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en-US" altLang="zh-CN" sz="2800">
                <a:solidFill>
                  <a:schemeClr val="accent4"/>
                </a:solidFill>
                <a:sym typeface="+mn-ea"/>
              </a:rPr>
              <a:t>           </a:t>
            </a:r>
            <a:r>
              <a:rPr lang="zh-CN" altLang="en-US" sz="2800">
                <a:solidFill>
                  <a:schemeClr val="accent4"/>
                </a:solidFill>
                <a:sym typeface="+mn-ea"/>
              </a:rPr>
              <a:t>[ 唐 ] 李益</a:t>
            </a:r>
            <a:endParaRPr lang="zh-CN" altLang="en-US" sz="2800">
              <a:solidFill>
                <a:schemeClr val="accent4"/>
              </a:solidFill>
            </a:endParaRPr>
          </a:p>
          <a:p>
            <a:endParaRPr lang="zh-CN" altLang="en-US" sz="2800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回乐烽前沙似雪，受降城外月如霜。</a:t>
            </a:r>
            <a:endParaRPr lang="zh-CN" altLang="en-US" sz="2800" b="1">
              <a:solidFill>
                <a:schemeClr val="accent4"/>
              </a:solidFill>
            </a:endParaRPr>
          </a:p>
          <a:p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不知何处吹芦管，一夜征人尽望乡</a:t>
            </a:r>
            <a:r>
              <a:rPr lang="zh-CN" altLang="en-US" sz="2800">
                <a:solidFill>
                  <a:schemeClr val="accent4"/>
                </a:solidFill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9" name="流程图: 可选过程 8"/>
          <p:cNvSpPr/>
          <p:nvPr/>
        </p:nvSpPr>
        <p:spPr>
          <a:xfrm>
            <a:off x="5537835" y="3051810"/>
            <a:ext cx="1116965" cy="139763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将士</a:t>
            </a:r>
            <a:r>
              <a:rPr lang="zh-CN" altLang="en-US" sz="3200"/>
              <a:t>视角</a:t>
            </a:r>
            <a:endParaRPr lang="zh-CN" altLang="en-US" sz="3200"/>
          </a:p>
        </p:txBody>
      </p:sp>
      <p:sp>
        <p:nvSpPr>
          <p:cNvPr id="10" name="左右箭头 9"/>
          <p:cNvSpPr/>
          <p:nvPr/>
        </p:nvSpPr>
        <p:spPr>
          <a:xfrm>
            <a:off x="3749040" y="3639820"/>
            <a:ext cx="1691005" cy="2838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右箭头 10"/>
          <p:cNvSpPr/>
          <p:nvPr/>
        </p:nvSpPr>
        <p:spPr>
          <a:xfrm>
            <a:off x="6751955" y="3639185"/>
            <a:ext cx="1690370" cy="28511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49040" y="3216910"/>
            <a:ext cx="1659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战争惨烈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6500" y="4012565"/>
            <a:ext cx="1694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报国豪情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4340" y="3168015"/>
            <a:ext cx="1659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故乡之思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4340" y="3927475"/>
            <a:ext cx="1666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亲人之念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045" y="4854575"/>
            <a:ext cx="48266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艺术手法：一二句以景衬情，情景交融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；三四句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用典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借代</a:t>
            </a:r>
            <a:endParaRPr lang="zh-CN" alt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00135" y="4740910"/>
            <a:ext cx="2567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修辞手法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比喻</a:t>
            </a:r>
            <a:endParaRPr lang="zh-CN" alt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937374" y="1491525"/>
            <a:ext cx="5014912" cy="3538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子夜吴歌·秋歌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       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[ 唐 ] 李白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长安一片月，</a:t>
            </a: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endParaRPr lang="en-US" altLang="zh-CN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万户捣衣声。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秋风吹不尽，</a:t>
            </a: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</a:t>
            </a:r>
            <a:endParaRPr lang="en-US" altLang="zh-CN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总是玉关情。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何日平胡虏，</a:t>
            </a: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</a:t>
            </a:r>
            <a:endParaRPr lang="en-US" altLang="zh-CN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良人罢远征。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7925" y="590550"/>
            <a:ext cx="606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4"/>
                </a:solidFill>
                <a:sym typeface="+mn-ea"/>
              </a:rPr>
              <a:t>      </a:t>
            </a:r>
            <a:r>
              <a:rPr lang="zh-CN" altLang="en-US" sz="3600" b="1">
                <a:solidFill>
                  <a:schemeClr val="accent4"/>
                </a:solidFill>
                <a:sym typeface="+mn-ea"/>
              </a:rPr>
              <a:t>叙述视角探情感</a:t>
            </a:r>
            <a:endParaRPr lang="zh-CN" altLang="en-US" sz="3600" b="1"/>
          </a:p>
        </p:txBody>
      </p:sp>
      <p:sp>
        <p:nvSpPr>
          <p:cNvPr id="9" name="流程图: 可选过程 8"/>
          <p:cNvSpPr/>
          <p:nvPr/>
        </p:nvSpPr>
        <p:spPr>
          <a:xfrm>
            <a:off x="7445375" y="2573020"/>
            <a:ext cx="1950720" cy="175196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思妇</a:t>
            </a:r>
            <a:endParaRPr lang="zh-CN" altLang="en-US" sz="40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4000"/>
              <a:t>视角</a:t>
            </a:r>
            <a:endParaRPr lang="zh-CN" altLang="en-US" sz="4000"/>
          </a:p>
        </p:txBody>
      </p:sp>
      <p:sp>
        <p:nvSpPr>
          <p:cNvPr id="10" name="左右箭头 9"/>
          <p:cNvSpPr/>
          <p:nvPr/>
        </p:nvSpPr>
        <p:spPr>
          <a:xfrm>
            <a:off x="5071110" y="3562985"/>
            <a:ext cx="1691005" cy="2838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10480" y="3846830"/>
            <a:ext cx="172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批判战争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0480" y="316230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向往和平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0480" y="2738120"/>
            <a:ext cx="1798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思念亲人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5395" y="5172710"/>
            <a:ext cx="370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寓情于景，景中含情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8" grpId="0"/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649605" y="1121410"/>
            <a:ext cx="2810510" cy="4399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前出塞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>
                <a:solidFill>
                  <a:schemeClr val="accent4"/>
                </a:solidFill>
                <a:sym typeface="+mn-ea"/>
              </a:rPr>
              <a:t>      </a:t>
            </a:r>
            <a:r>
              <a:rPr lang="zh-CN" altLang="en-US" sz="2800">
                <a:solidFill>
                  <a:schemeClr val="accent4"/>
                </a:solidFill>
                <a:sym typeface="+mn-ea"/>
              </a:rPr>
              <a:t>[ 唐 ] 杜甫</a:t>
            </a:r>
            <a:endParaRPr lang="zh-CN" altLang="en-US" sz="2800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挽弓当挽强，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用箭当用长。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射人先射马，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擒贼先擒王。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杀人亦有限，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列国自有疆。</a:t>
            </a:r>
            <a:endParaRPr lang="zh-CN" altLang="en-US" sz="2800" b="1">
              <a:solidFill>
                <a:schemeClr val="accent4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苟能制侵陵，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岂在多杀伤。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0330" y="648335"/>
            <a:ext cx="511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3600" b="1">
                <a:solidFill>
                  <a:schemeClr val="accent4"/>
                </a:solidFill>
                <a:sym typeface="+mn-ea"/>
              </a:rPr>
              <a:t>叙述视角探情感</a:t>
            </a:r>
            <a:endParaRPr lang="zh-CN" altLang="en-US" sz="3600" b="1"/>
          </a:p>
        </p:txBody>
      </p:sp>
      <p:sp>
        <p:nvSpPr>
          <p:cNvPr id="10" name="左右箭头 9"/>
          <p:cNvSpPr/>
          <p:nvPr/>
        </p:nvSpPr>
        <p:spPr>
          <a:xfrm>
            <a:off x="3391535" y="3087370"/>
            <a:ext cx="1691005" cy="2838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可选过程 8"/>
          <p:cNvSpPr/>
          <p:nvPr/>
        </p:nvSpPr>
        <p:spPr>
          <a:xfrm>
            <a:off x="5494020" y="2353310"/>
            <a:ext cx="1950720" cy="175196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旁观者</a:t>
            </a:r>
            <a:endParaRPr lang="zh-CN" altLang="en-US" sz="40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4000"/>
              <a:t>视角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3460115" y="2565400"/>
            <a:ext cx="1910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控诉战争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0115" y="3444240"/>
            <a:ext cx="1691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渴望和平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63180" y="367665"/>
            <a:ext cx="4370705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                 </a:t>
            </a:r>
            <a:r>
              <a:rPr lang="zh-CN" altLang="en-US" sz="24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兵</a:t>
            </a:r>
            <a:r>
              <a:rPr lang="zh-CN" altLang="en-US" sz="24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车行</a:t>
            </a:r>
            <a:endParaRPr lang="zh-CN" altLang="en-US" sz="24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</a:t>
            </a:r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[ 唐 ] 杜甫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车辚辚，马萧萧，行人弓箭各在腰。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爷娘妻子走相送，尘埃不见咸阳桥。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牵衣顿足拦道哭，哭声直上干云霄。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道傍过者问行人，行人但云点行频。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或从十五北防河，便至四十西营田。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去时里正与裹头，归来头白还戍边。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边庭流血成海水，武皇开边意未已。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君不闻汉家山东二百州，千村万落生荆杞。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纵有健妇把锄犁，禾生陇亩无东西。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况复秦兵耐苦战，被驱不异犬与鸡。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长者虽有问，役夫敢申恨？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且如今年冬，未休关西卒。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县官急索租，租税从何出？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accent2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信知生男恶，反是生女好。</a:t>
            </a:r>
            <a:endParaRPr lang="zh-CN" altLang="en-US" b="1">
              <a:solidFill>
                <a:schemeClr val="accent2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accent2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生女犹得嫁比邻，生男埋没随百草。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君不见，青海头，古来白骨无人收。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新鬼烦冤旧鬼哭，天阴雨湿声啾啾！</a:t>
            </a:r>
            <a:endParaRPr lang="zh-CN" altLang="en-US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454660" y="1252220"/>
            <a:ext cx="11283315" cy="187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小结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这个环节我们探究了不同的叙事视角，有渴望战场杀敌报国的将士，有渴望家国团圆觉悟很高的思妇，有渴望国家和平的思考者，这些不同视角其实构成了盛唐共同的边塞情怀，然后才能支撑起唐朝的辽阔边疆。下面我们归纳一下边塞诗表达的思想情感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716280" y="715010"/>
            <a:ext cx="599249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chemeClr val="accent2"/>
                </a:solidFill>
                <a:sym typeface="+mn-ea"/>
              </a:rPr>
              <a:t>边塞诗常见思想情感主题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7105" y="1492250"/>
            <a:ext cx="1069657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sym typeface="+mn-ea"/>
              </a:rPr>
              <a:t>1．抒写将士杀敌卫国建功立业的豪情</a:t>
            </a:r>
            <a:endParaRPr lang="zh-CN" altLang="en-US" sz="3200" b="1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如王昌龄的《从军行》“青海长云暗雪山，孤城遥望玉门关。黄沙百战穿金甲，不破楼兰终不还。”借孤寂艰苦悲壮的战争生活的描写表现戍边将土的壮志豪情。李益的《塞下曲》“蕃州部落能结束，朝暮驰猎黄河曲。燕歌未断塞鸿飞，牧马群嘶边草绿。”借边塞人欢马叫的壮丽景象，赞美将士们慷慨激昂，为国献身的精神和必胜信念。 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994410" y="705485"/>
            <a:ext cx="10122535" cy="2738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chemeClr val="bg1"/>
                </a:solidFill>
                <a:sym typeface="+mn-ea"/>
              </a:rPr>
              <a:t>2．表现与亲人友人的离情别绪，表现思乡思亲的主题。</a:t>
            </a:r>
            <a:endParaRPr lang="zh-CN" altLang="en-US" sz="3200" b="1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 如岑参的《碛中作》“走马西来欲到天，辞家见月两回圆。今夜不知何处宿，平沙万里绝人烟。”在无处投宿的沙漠里行走，更激起抒情主人公的思乡之情。《题苜蓿峰寄家人》“苜蓿峰边逢立春，胡芦河上泪沾巾。闺中只是空思想，不见沙场愁杀人。”以家人的思念来反衬征人思乡的愁苦。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659765" y="367030"/>
            <a:ext cx="10544810" cy="40925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indent="0"/>
            <a:r>
              <a:rPr lang="en-US" sz="3200" b="1">
                <a:solidFill>
                  <a:schemeClr val="bg1"/>
                </a:solidFill>
                <a:latin typeface="Calibri"/>
                <a:sym typeface="+mn-ea"/>
              </a:rPr>
              <a:t>3</a:t>
            </a:r>
            <a:r>
              <a:rPr lang="zh-CN" sz="3200" b="1">
                <a:solidFill>
                  <a:schemeClr val="bg1"/>
                </a:solidFill>
                <a:latin typeface="Calibri"/>
                <a:ea typeface="宋体" panose="02010600030101010101" pitchFamily="2" charset="-122"/>
                <a:sym typeface="+mn-ea"/>
              </a:rPr>
              <a:t>．描绘戍守战斗的场面，揭露官兵之间的矛盾，表达反战主题。</a:t>
            </a:r>
            <a:r>
              <a:rPr lang="en-US" sz="2800">
                <a:latin typeface="Calibri"/>
                <a:sym typeface="+mn-ea"/>
              </a:rPr>
              <a:t>    </a:t>
            </a:r>
            <a:r>
              <a:rPr lang="en-US" sz="2800">
                <a:latin typeface="楷体_GB2312" panose="02010609030101010101" charset="-122"/>
                <a:sym typeface="+mn-ea"/>
              </a:rPr>
              <a:t> </a:t>
            </a:r>
            <a:r>
              <a:rPr lang="en-US" sz="2800">
                <a:latin typeface="Calibri"/>
                <a:sym typeface="+mn-ea"/>
              </a:rPr>
              <a:t>  </a:t>
            </a:r>
            <a:endParaRPr lang="en-US" sz="2800" b="0">
              <a:latin typeface="Calibri"/>
            </a:endParaRPr>
          </a:p>
          <a:p>
            <a:pPr indent="0"/>
            <a:r>
              <a:rPr lang="en-US" altLang="zh-CN" sz="2800">
                <a:cs typeface="楷体_GB2312" panose="02010609030101010101" charset="-122"/>
                <a:sym typeface="+mn-ea"/>
              </a:rPr>
              <a:t>        </a:t>
            </a:r>
            <a:r>
              <a:rPr lang="zh-CN" sz="2800" b="1">
                <a:solidFill>
                  <a:schemeClr val="accent2"/>
                </a:solidFill>
                <a:cs typeface="楷体_GB2312" panose="02010609030101010101" charset="-122"/>
                <a:sym typeface="+mn-ea"/>
              </a:rPr>
              <a:t>卢纶的《逢病军人》“行多有病住无粮，万里还乡未到乡。蓬鬓哀吟古城下，不堪秋色入金疮。”借—个饥、寒、疲、病、伤的退伍军人形象控诉了扩边战争给人民带来的痛苦。王昌龄的《出塞》(秦时明月汉时关)体现了诗人对良将的期待，对无能边将的嘲讽。高适的《燕歌行》</a:t>
            </a:r>
            <a:r>
              <a:rPr lang="en-US" altLang="zh-CN" sz="2800" b="1">
                <a:solidFill>
                  <a:schemeClr val="accent2"/>
                </a:solidFill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cs typeface="楷体_GB2312" panose="02010609030101010101" charset="-122"/>
                <a:sym typeface="+mn-ea"/>
              </a:rPr>
              <a:t>战士军前半死生，美人帐下犹歌舞</a:t>
            </a:r>
            <a:r>
              <a:rPr lang="en-US" altLang="zh-CN" sz="2800" b="1">
                <a:solidFill>
                  <a:schemeClr val="accent2"/>
                </a:solidFill>
                <a:cs typeface="楷体_GB2312" panose="02010609030101010101" charset="-122"/>
                <a:sym typeface="+mn-ea"/>
              </a:rPr>
              <a:t>”</a:t>
            </a:r>
            <a:r>
              <a:rPr lang="zh-CN" sz="2800" b="1">
                <a:solidFill>
                  <a:schemeClr val="accent2"/>
                </a:solidFill>
                <a:cs typeface="楷体_GB2312" panose="02010609030101010101" charset="-122"/>
                <a:sym typeface="+mn-ea"/>
              </a:rPr>
              <a:t>除了赞扬战士们为国立功，奋不顾身的牺牲精神，也揭露了军中官兵对立，苦乐悬殊的事实。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淘宝店chenying0907 12"/>
          <p:cNvSpPr txBox="1"/>
          <p:nvPr/>
        </p:nvSpPr>
        <p:spPr>
          <a:xfrm>
            <a:off x="914400" y="1252855"/>
            <a:ext cx="44716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8800" b="1" noProof="0" smtClean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sym typeface="+mn-ea"/>
              </a:rPr>
              <a:t>01</a:t>
            </a:r>
            <a:r>
              <a:rPr lang="zh-CN" altLang="en-US" sz="8800" b="1">
                <a:solidFill>
                  <a:schemeClr val="accent4"/>
                </a:solidFill>
                <a:sym typeface="+mn-ea"/>
              </a:rPr>
              <a:t>序章</a:t>
            </a:r>
            <a:endParaRPr kumimoji="0" lang="zh-CN" altLang="en-US" sz="115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淘宝店chenying0907 13"/>
          <p:cNvSpPr txBox="1"/>
          <p:nvPr/>
        </p:nvSpPr>
        <p:spPr>
          <a:xfrm>
            <a:off x="429260" y="3034665"/>
            <a:ext cx="5512435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ym typeface="+mn-ea"/>
              </a:rPr>
              <a:t> </a:t>
            </a:r>
            <a:r>
              <a:rPr lang="zh-CN" altLang="en-US" sz="6000" b="1">
                <a:solidFill>
                  <a:schemeClr val="accent4"/>
                </a:solidFill>
                <a:sym typeface="+mn-ea"/>
              </a:rPr>
              <a:t>边塞诗</a:t>
            </a:r>
            <a:r>
              <a:rPr lang="en-US" altLang="zh-CN" sz="6000" b="1">
                <a:solidFill>
                  <a:schemeClr val="accent4"/>
                </a:solidFill>
                <a:sym typeface="+mn-ea"/>
              </a:rPr>
              <a:t>  </a:t>
            </a:r>
            <a:r>
              <a:rPr lang="zh-CN" altLang="en-US" sz="6000" b="1">
                <a:solidFill>
                  <a:schemeClr val="accent4"/>
                </a:solidFill>
                <a:sym typeface="+mn-ea"/>
              </a:rPr>
              <a:t>盛唐魂</a:t>
            </a:r>
            <a:br>
              <a:rPr lang="zh-CN" altLang="en-US" sz="6000" b="1">
                <a:solidFill>
                  <a:schemeClr val="accent4"/>
                </a:solidFill>
                <a:sym typeface="+mn-ea"/>
              </a:rPr>
            </a:b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78674" y="2866111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淘宝店chenying0907 13"/>
          <p:cNvSpPr txBox="1"/>
          <p:nvPr/>
        </p:nvSpPr>
        <p:spPr>
          <a:xfrm>
            <a:off x="6044565" y="390525"/>
            <a:ext cx="5943600" cy="4227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>
                <a:solidFill>
                  <a:schemeClr val="accent4"/>
                </a:solidFill>
                <a:sym typeface="+mn-ea"/>
              </a:rPr>
              <a:t>         </a:t>
            </a:r>
            <a:r>
              <a:rPr lang="zh-CN" altLang="en-US" sz="32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唐朝的诗浩如烟海，多如繁星。在一眼望不到边的唐诗海洋中，今天我们只取一滴来细细研究，这一滴，是唐诗中思想性最深刻，想象力最丰富，艺术性最强的一部分，这就是——边塞诗。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936625" y="447040"/>
            <a:ext cx="10343515" cy="14452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chemeClr val="bg1"/>
                </a:solidFill>
                <a:sym typeface="+mn-ea"/>
              </a:rPr>
              <a:t>4．描绘边塞的奇异风光与边陲人民的生活状况。 </a:t>
            </a:r>
            <a:endParaRPr lang="zh-CN" altLang="en-US" sz="3200" b="1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       边塞诗人抒发感情和描写人物是常用粗犷的笔触、厚重的色彩描绘出苍茫雄浑的边塞风光作为背景。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9740" y="543560"/>
            <a:ext cx="1114679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        </a:t>
            </a:r>
            <a:r>
              <a:rPr lang="zh-CN" altLang="en-US" sz="3200" b="1"/>
              <a:t>边塞诗是时代的产物，也是最能体现国运盛衰的作品，不同的国运，边塞诗呈现出来的情感是不一样的。</a:t>
            </a:r>
            <a:endParaRPr lang="zh-CN" altLang="en-US" sz="3200" b="1"/>
          </a:p>
          <a:p>
            <a:r>
              <a:rPr lang="en-US" altLang="zh-CN" sz="3200" b="1"/>
              <a:t>        </a:t>
            </a:r>
            <a:r>
              <a:rPr lang="zh-CN" altLang="en-US" sz="3200" b="1"/>
              <a:t>盛唐——边塞诗多抒写为国征战者死而无悔的壮志豪情。基调壮丽，明快、昂扬向上，但不回避战争的艰苦。</a:t>
            </a:r>
            <a:endParaRPr lang="zh-CN" altLang="en-US" sz="3200" b="1"/>
          </a:p>
          <a:p>
            <a:r>
              <a:rPr lang="en-US" altLang="zh-CN" sz="3200" b="1"/>
              <a:t>        </a:t>
            </a:r>
            <a:r>
              <a:rPr lang="zh-CN" altLang="en-US" sz="3200" b="1"/>
              <a:t>孰知不向边庭苦，纵死犹闻侠骨香。</a:t>
            </a:r>
            <a:endParaRPr lang="zh-CN" altLang="en-US" sz="3200" b="1"/>
          </a:p>
          <a:p>
            <a:r>
              <a:rPr lang="en-US" altLang="zh-CN" sz="3200" b="1"/>
              <a:t>        </a:t>
            </a:r>
            <a:r>
              <a:rPr lang="zh-CN" altLang="en-US" sz="3200" b="1"/>
              <a:t>醉卧沙场君莫笑，古来征战几人回。</a:t>
            </a:r>
            <a:endParaRPr lang="zh-CN" altLang="en-US" sz="3200" b="1"/>
          </a:p>
          <a:p>
            <a:r>
              <a:rPr lang="en-US" altLang="zh-CN" sz="3200" b="1"/>
              <a:t>        </a:t>
            </a:r>
            <a:r>
              <a:rPr lang="zh-CN" altLang="en-US" sz="3200" b="1"/>
              <a:t>黄沙百战穿金甲，不破楼兰终不还。</a:t>
            </a:r>
            <a:endParaRPr lang="zh-CN" altLang="en-US" sz="3200" b="1"/>
          </a:p>
          <a:p>
            <a:r>
              <a:rPr lang="en-US" altLang="zh-CN" sz="3200" b="1"/>
              <a:t>        </a:t>
            </a:r>
            <a:r>
              <a:rPr lang="zh-CN" altLang="en-US" sz="3200" b="1"/>
              <a:t>中晚唐——国势开始衰微，昂扬向上中多了几分悲壮、悲凉、感伤。</a:t>
            </a:r>
            <a:endParaRPr lang="zh-CN" altLang="en-US" sz="3200" b="1"/>
          </a:p>
          <a:p>
            <a:r>
              <a:rPr lang="en-US" altLang="zh-CN" sz="3200" b="1"/>
              <a:t>       </a:t>
            </a:r>
            <a:r>
              <a:rPr lang="zh-CN" altLang="en-US" sz="3200" b="1"/>
              <a:t>碛里征人三十万，一时回首月中看。</a:t>
            </a:r>
            <a:endParaRPr lang="zh-CN" altLang="en-US" sz="3200" b="1"/>
          </a:p>
          <a:p>
            <a:r>
              <a:rPr lang="en-US" altLang="zh-CN" sz="3200" b="1"/>
              <a:t>       </a:t>
            </a:r>
            <a:r>
              <a:rPr lang="zh-CN" altLang="en-US" sz="3200" b="1"/>
              <a:t>可怜无定河边骨，犹是春闺梦里人。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271145" y="591185"/>
            <a:ext cx="11781790" cy="66471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统治者——穷兵黩武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战争罪恶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家乡——思乡念亲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渴望和平</a:t>
            </a:r>
            <a:endParaRPr lang="zh-CN" altLang="en-US" sz="280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将士——艰苦生活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报国豪情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友人——惜别感伤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壮别感奋</a:t>
            </a:r>
            <a:endParaRPr lang="zh-CN" altLang="en-US" sz="280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边塞风光——奇丽壮阔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雄浑苍莽</a:t>
            </a:r>
            <a:r>
              <a:rPr lang="en-US" altLang="zh-CN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280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塞诗词是边塞生活的艺术反映，其思想内容极其丰富：可以抒发渴望建功立业、报效国家的豪情壮志；可以状写戍边将士的乡愁、家中思妇的别离之情；可以表现塞外戍边生活的单调艰辛、连年征战的残酷艰辛；可以宣泄对黩武开边的不满、对将军贪功启衅的怨情；可以惊叹描摹边地绝域的奇异风光和民风民俗。而诗中流露的也可能是矛盾的复杂的情感：慷慨从军与久戍思乡的无奈；卫国激情与艰苦生活的冲突；献身为国与痛恨庸将无能的悲慨。</a:t>
            </a:r>
            <a:endParaRPr lang="zh-CN" altLang="en-US" sz="2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为边塞的生活是丰富多彩的，也是有喜有乐的。因而就造成边塞诗词题材十分广泛，内容异常丰富。因为每个朝代的不同时期或盛或衰，诗词中所表现出来的情调或高昂或低沉，而每个诗人前往边塞的原因不同，目的不同，所抒发出的情感也不同。</a:t>
            </a:r>
            <a:endParaRPr lang="zh-CN" altLang="en-US" sz="2400" b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985" y="131445"/>
            <a:ext cx="4207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边塞诗主题：</a:t>
            </a:r>
            <a:endParaRPr lang="zh-CN" altLang="en-US" sz="3200" b="1">
              <a:solidFill>
                <a:schemeClr val="accent2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淘宝店chenying0907 12"/>
          <p:cNvSpPr txBox="1"/>
          <p:nvPr/>
        </p:nvSpPr>
        <p:spPr>
          <a:xfrm>
            <a:off x="5112655" y="908178"/>
            <a:ext cx="196787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smtClean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04</a:t>
            </a:r>
            <a:endParaRPr kumimoji="0" lang="en-US" sz="115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淘宝店chenying0907 13"/>
          <p:cNvSpPr txBox="1"/>
          <p:nvPr/>
        </p:nvSpPr>
        <p:spPr>
          <a:xfrm>
            <a:off x="5056505" y="3034665"/>
            <a:ext cx="3616325" cy="8915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实战演练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334904" y="2901671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435" y="283845"/>
            <a:ext cx="11885930" cy="661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一、阅读下面一首唐诗，完成下面小题。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从军行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        </a:t>
            </a:r>
            <a:r>
              <a:rPr lang="zh-CN" altLang="en-US" sz="2000" b="1">
                <a:solidFill>
                  <a:schemeClr val="bg1"/>
                </a:solidFill>
              </a:rPr>
              <a:t>王昌龄</a:t>
            </a:r>
            <a:endParaRPr lang="zh-CN" altLang="en-US" sz="2000" b="1">
              <a:solidFill>
                <a:schemeClr val="bg1"/>
              </a:solidFill>
            </a:endParaRPr>
          </a:p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           </a:t>
            </a:r>
            <a:r>
              <a:rPr lang="zh-CN" altLang="en-US" sz="2400" b="1">
                <a:solidFill>
                  <a:schemeClr val="bg1"/>
                </a:solidFill>
              </a:rPr>
              <a:t>胡瓶落膊紫薄汗（1），碎叶城西秋月团。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明敕星驰封宝剑，辞君一夜取楼兰。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000" b="1">
                <a:solidFill>
                  <a:schemeClr val="bg1"/>
                </a:solidFill>
              </a:rPr>
              <a:t>【注释】（1）胡瓶：西域出产的一种储水器。紫薄汗：健马名。</a:t>
            </a:r>
            <a:endParaRPr lang="zh-CN" altLang="en-US" sz="20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1. 下列对这首诗的赏析，不正确的一项是（   ）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A. 首句写将领的战时装束和勇武雄姿。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B. 次句暗示将领时刻准备奔赴边塞，保境安民。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C. 后两句写出了将军奔赴边关杀敌的神速和气势。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D. 全诗表达了诗人对国家命运的关注与担忧。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. 古诗常用“楼兰”泛指敌人，这是借代的运用，它能使诗歌形象突出、特点鲜明。下面没用借代手法的一项是（   ）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A. 孤帆远影碧空尽，唯见长江天际流。      （李白《送孟浩然之广陵》）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B. 剑外忽传收蓟北，初闻涕泪满衣裳。       （杜甫《闻官军收河南河北》）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C. 主人下马客在船，举酒欲饮无管弦。            （白居易《琵琶行》）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D. 金戈铁马，气吞万里如虎。    （辛弃疾《永遇乐·京口北固亭怀古》）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7105" y="2346960"/>
            <a:ext cx="584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sym typeface="+mn-ea"/>
              </a:rPr>
              <a:t> D  </a:t>
            </a:r>
            <a:endParaRPr lang="zh-CN" altLang="en-US" sz="24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9220" y="4561205"/>
            <a:ext cx="49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sym typeface="+mn-ea"/>
              </a:rPr>
              <a:t> B 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455" y="273685"/>
            <a:ext cx="1220343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None/>
            </a:pPr>
            <a:r>
              <a:rPr lang="en-US" sz="2800" b="1">
                <a:solidFill>
                  <a:schemeClr val="accent2"/>
                </a:solidFill>
                <a:sym typeface="+mn-ea"/>
              </a:rPr>
              <a:t>3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 仔细阅读下面这首诗，分析两首《从军行》所表达的感情有何异同。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indent="0" algn="ctr">
              <a:lnSpc>
                <a:spcPct val="130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从军行 / </a:t>
            </a:r>
            <a:r>
              <a:rPr lang="zh-CN" altLang="en-US" sz="2000" b="1">
                <a:solidFill>
                  <a:schemeClr val="accent2"/>
                </a:solidFill>
                <a:sym typeface="+mn-ea"/>
              </a:rPr>
              <a:t>王昌龄</a:t>
            </a:r>
            <a:endParaRPr lang="zh-CN" altLang="en-US" sz="2000" b="1">
              <a:solidFill>
                <a:schemeClr val="accent2"/>
              </a:solidFill>
            </a:endParaRPr>
          </a:p>
          <a:p>
            <a:pPr indent="0" algn="ctr">
              <a:lnSpc>
                <a:spcPct val="130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关城榆叶早疏黄，日暮云沙古战场。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indent="0" algn="ctr">
              <a:lnSpc>
                <a:spcPct val="130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表请回军掩尘骨，莫教兵士哭龙荒。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indent="0" algn="l">
              <a:lnSpc>
                <a:spcPct val="13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[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参考答案</a:t>
            </a: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]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  <a:p>
            <a:pPr indent="0" algn="l">
              <a:lnSpc>
                <a:spcPct val="130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 </a:t>
            </a: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同：都通过对边塞荒凉景象的描绘，赞颂了边关将士英勇无畏、杀敌报国的英雄气概。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indent="0" algn="l">
              <a:lnSpc>
                <a:spcPct val="13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异：第一首通过描绘将士们英勇无畏、为国出征的豪情，反映出诗人对国家强大与军力的自信与自豪之情。第二首还表达了诗人对边关将士的爱护，以及对战死沙场的将士们的同情。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indent="0" algn="l">
              <a:lnSpc>
                <a:spcPct val="130000"/>
              </a:lnSpc>
              <a:buNone/>
            </a:pPr>
            <a:endParaRPr lang="zh-CN" altLang="en-US" sz="28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" y="51435"/>
            <a:ext cx="12192000" cy="6858000"/>
          </a:xfrm>
          <a:prstGeom prst="rect">
            <a:avLst/>
          </a:prstGeom>
        </p:spPr>
      </p:pic>
      <p:sp>
        <p:nvSpPr>
          <p:cNvPr id="4" name="淘宝店chenying0907 13"/>
          <p:cNvSpPr txBox="1"/>
          <p:nvPr/>
        </p:nvSpPr>
        <p:spPr>
          <a:xfrm>
            <a:off x="724535" y="705485"/>
            <a:ext cx="11024870" cy="3291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布置作业：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、整理课堂笔记。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、课后搜集自己喜欢的两首边塞诗，体会诗中蕴含的思想情感及运用的艺术手法。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7"/>
          <a:stretch>
            <a:fillRect/>
          </a:stretch>
        </p:blipFill>
        <p:spPr>
          <a:xfrm>
            <a:off x="2780229" y="0"/>
            <a:ext cx="6632812" cy="558193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43941" y="585206"/>
            <a:ext cx="1659890" cy="2529840"/>
          </a:xfrm>
          <a:prstGeom prst="rect">
            <a:avLst/>
          </a:prstGeom>
        </p:spPr>
        <p:txBody>
          <a:bodyPr vert="eaVert"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9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再见</a:t>
            </a:r>
            <a:endParaRPr lang="zh-CN" altLang="en-US" sz="96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64800" y="11417300"/>
            <a:ext cx="317500" cy="241300"/>
          </a:xfrm>
          <a:prstGeom prst="cube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83900" y="12217400"/>
            <a:ext cx="304800" cy="228600"/>
          </a:xfrm>
          <a:prstGeom prst="cube">
            <a:avLst/>
          </a:prstGeom>
        </p:spPr>
      </p:pic>
      <p:pic>
        <p:nvPicPr>
          <p:cNvPr id="1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388600" y="11899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747395" y="503555"/>
            <a:ext cx="2718435" cy="617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990" y="537845"/>
            <a:ext cx="2849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边塞诗的繁荣</a:t>
            </a:r>
            <a:endParaRPr lang="zh-CN" altLang="en-US" sz="32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825" y="1278890"/>
            <a:ext cx="107340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bg1"/>
                </a:solidFill>
                <a:sym typeface="+mn-ea"/>
              </a:rPr>
              <a:t>边塞诗西周时就有了，《诗经》中就有边塞诗的完整诗篇《秦风无衣》“岂曰无衣，与子同袍，王于兴师，修我戈矛。”可是直到唐朝之前，边塞诗还不足200首，而唐朝《全唐诗》中的边塞诗就有2000余首。边塞诗为何在唐朝如此盛行呢</a:t>
            </a:r>
            <a:r>
              <a:rPr lang="en-US" altLang="zh-CN" sz="3200" b="1">
                <a:solidFill>
                  <a:schemeClr val="bg1"/>
                </a:solidFill>
                <a:sym typeface="+mn-ea"/>
              </a:rPr>
              <a:t>?</a:t>
            </a:r>
            <a:endParaRPr lang="en-US" altLang="zh-CN" sz="3200" b="1" kern="1100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1310" y="428625"/>
            <a:ext cx="1136713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ym typeface="+mn-ea"/>
              </a:rPr>
              <a:t>        1.</a:t>
            </a:r>
            <a:r>
              <a:rPr lang="zh-CN" altLang="en-US" sz="3200">
                <a:sym typeface="+mn-ea"/>
              </a:rPr>
              <a:t>唐朝的国力强盛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不断开疆拓土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使得疆域越来越大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边境线越来越长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边疆越来越远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这样就容易发生战争！</a:t>
            </a:r>
            <a:endParaRPr lang="zh-CN" altLang="en-US" sz="3200">
              <a:sym typeface="+mn-ea"/>
            </a:endParaRPr>
          </a:p>
          <a:p>
            <a:r>
              <a:rPr lang="en-US" altLang="zh-CN" sz="3200"/>
              <a:t>        2.</a:t>
            </a:r>
            <a:r>
              <a:rPr lang="zh-CN" altLang="en-US" sz="3200"/>
              <a:t>唐朝文人为了入仕纷纷前往军营当幕僚</a:t>
            </a:r>
            <a:r>
              <a:rPr lang="en-US" altLang="zh-CN" sz="3200"/>
              <a:t>,</a:t>
            </a:r>
            <a:r>
              <a:rPr lang="zh-CN" altLang="en-US" sz="3200"/>
              <a:t>客观上促进边塞诗的发展和繁荣</a:t>
            </a:r>
            <a:r>
              <a:rPr lang="en-US" altLang="zh-CN" sz="3200"/>
              <a:t>.</a:t>
            </a:r>
            <a:endParaRPr lang="en-US" altLang="zh-CN" sz="3200"/>
          </a:p>
          <a:p>
            <a:r>
              <a:rPr lang="en-US" altLang="zh-CN" sz="3200"/>
              <a:t>        3.唐代流行一种尚武行侠的精神,文人喜欢到边塞去实现自己的政治抱负。</a:t>
            </a:r>
            <a:r>
              <a:rPr lang="zh-CN" altLang="en-US" sz="3200"/>
              <a:t>如</a:t>
            </a:r>
            <a:r>
              <a:rPr lang="en-US" altLang="zh-CN" sz="3200"/>
              <a:t>:</a:t>
            </a:r>
            <a:endParaRPr lang="en-US" altLang="zh-CN" sz="3200"/>
          </a:p>
          <a:p>
            <a:r>
              <a:rPr lang="en-US" altLang="zh-CN" sz="3200"/>
              <a:t>      </a:t>
            </a:r>
            <a:r>
              <a:rPr lang="en-US" altLang="zh-CN" sz="3200" b="1">
                <a:solidFill>
                  <a:schemeClr val="accent6"/>
                </a:solidFill>
              </a:rPr>
              <a:t> “孰知不向边庭苦，纵死犹闻侠骨香。”——王维《少年行》</a:t>
            </a:r>
            <a:endParaRPr lang="en-US" altLang="zh-CN" sz="3200"/>
          </a:p>
          <a:p>
            <a:r>
              <a:rPr lang="en-US" altLang="zh-CN" sz="3200"/>
              <a:t>       </a:t>
            </a:r>
            <a:r>
              <a:rPr lang="en-US" altLang="zh-CN" sz="3200" b="1">
                <a:solidFill>
                  <a:srgbClr val="FF0000"/>
                </a:solidFill>
              </a:rPr>
              <a:t>“功名只向马上取，真是英雄一丈夫。”——岑参《送李副使赴碛西官军》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en-US" altLang="zh-CN" sz="3200"/>
              <a:t>       </a:t>
            </a:r>
            <a:r>
              <a:rPr lang="en-US" altLang="zh-CN" sz="3200" b="1">
                <a:solidFill>
                  <a:srgbClr val="C00000"/>
                </a:solidFill>
              </a:rPr>
              <a:t>“宁为百夫长，胜作一书生。”</a:t>
            </a:r>
            <a:r>
              <a:rPr lang="en-US" altLang="zh-CN" sz="3200">
                <a:solidFill>
                  <a:srgbClr val="C00000"/>
                </a:solidFill>
              </a:rPr>
              <a:t>——杨炯《从军行》</a:t>
            </a:r>
            <a:endParaRPr lang="en-US" altLang="zh-CN" sz="3200">
              <a:solidFill>
                <a:srgbClr val="C00000"/>
              </a:solidFill>
            </a:endParaRPr>
          </a:p>
          <a:p>
            <a:r>
              <a:rPr lang="en-US" altLang="zh-CN" sz="3200">
                <a:sym typeface="+mn-ea"/>
              </a:rPr>
              <a:t>         </a:t>
            </a:r>
            <a:r>
              <a:rPr lang="zh-CN" altLang="en-US" sz="3200">
                <a:sym typeface="+mn-ea"/>
              </a:rPr>
              <a:t>小结：一个越推越远的边疆，一个尚武行侠的时代精神，一群优秀的文人来到边塞，这才有了唐代大规模的边塞诗。</a:t>
            </a:r>
            <a:endParaRPr lang="en-US" altLang="zh-CN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淘宝店chenying0907 12"/>
          <p:cNvSpPr txBox="1"/>
          <p:nvPr/>
        </p:nvSpPr>
        <p:spPr>
          <a:xfrm>
            <a:off x="1712865" y="1005333"/>
            <a:ext cx="196787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>
                <a:ln>
                  <a:noFill/>
                </a:ln>
                <a:solidFill>
                  <a:srgbClr val="F5CE85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1500" b="1" i="0" u="none" strike="noStrike" kern="1200" cap="none" spc="0" normalizeH="0" baseline="0" noProof="0">
              <a:ln>
                <a:noFill/>
              </a:ln>
              <a:solidFill>
                <a:srgbClr val="F5CE85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淘宝店chenying0907 13"/>
          <p:cNvSpPr txBox="1"/>
          <p:nvPr/>
        </p:nvSpPr>
        <p:spPr>
          <a:xfrm>
            <a:off x="454774" y="2967900"/>
            <a:ext cx="5014912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>
                <a:solidFill>
                  <a:schemeClr val="accent4"/>
                </a:solidFill>
                <a:sym typeface="+mn-ea"/>
              </a:rPr>
              <a:t>字里行间寻意象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78674" y="2866111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581650" y="346710"/>
            <a:ext cx="65030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      </a:t>
            </a:r>
            <a:r>
              <a:rPr lang="zh-CN" altLang="en-US" sz="3200" b="1">
                <a:solidFill>
                  <a:schemeClr val="accent4"/>
                </a:solidFill>
                <a:sym typeface="+mn-ea"/>
              </a:rPr>
              <a:t>什么是边塞诗</a:t>
            </a:r>
            <a:r>
              <a:rPr lang="en-US" altLang="zh-CN" sz="3200" b="1">
                <a:solidFill>
                  <a:schemeClr val="accent4"/>
                </a:solidFill>
                <a:sym typeface="+mn-ea"/>
              </a:rPr>
              <a:t>?</a:t>
            </a:r>
            <a:r>
              <a:rPr lang="zh-CN" altLang="en-US" sz="3200" b="1">
                <a:solidFill>
                  <a:schemeClr val="accent4"/>
                </a:solidFill>
                <a:sym typeface="+mn-ea"/>
              </a:rPr>
              <a:t>边塞诗是以边疆地区军民生活和自然风光为题材的诗。</a:t>
            </a:r>
            <a:endParaRPr lang="zh-CN" altLang="en-US" sz="3200" b="1">
              <a:solidFill>
                <a:schemeClr val="accent4"/>
              </a:solidFill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4"/>
                </a:solidFill>
                <a:sym typeface="+mn-ea"/>
              </a:rPr>
              <a:t>       </a:t>
            </a:r>
            <a:r>
              <a:rPr lang="zh-CN" altLang="en-US" sz="3200" b="1">
                <a:solidFill>
                  <a:schemeClr val="accent4"/>
                </a:solidFill>
                <a:sym typeface="+mn-ea"/>
              </a:rPr>
              <a:t>军民生活包括军民的衣食住行，自然风光指边塞不同于中原的独特自然风光，把这些作为题材写进诗歌，就构成了边塞诗的意象。</a:t>
            </a:r>
            <a:endParaRPr lang="zh-CN" altLang="en-US" sz="3200" b="1" kern="1100" spc="15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45" y="258445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4015" y="1503045"/>
            <a:ext cx="1173289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“大漠孤烟直，长河落日圆”的意象是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</a:t>
            </a:r>
            <a:endParaRPr lang="en-US" altLang="zh-CN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“燕山雪花大如席，片片吹落轩辕台”的意象是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</a:t>
            </a:r>
            <a:endParaRPr lang="en-US" altLang="zh-CN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“白日登山望烽火，黄昏饮马傍交河”的意象是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   </a:t>
            </a:r>
            <a:endParaRPr lang="en-US" altLang="zh-CN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“百战沙场碎铁衣，城南已合数重围”的意象是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   </a:t>
            </a:r>
            <a:endParaRPr lang="en-US" altLang="zh-CN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“扰乱边愁听不尽，高高秋月照长城”的意象是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2965" y="441960"/>
            <a:ext cx="6238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accent4"/>
                </a:solidFill>
              </a:rPr>
              <a:t>请指出下列诗句中的意象</a:t>
            </a:r>
            <a:endParaRPr lang="zh-CN" altLang="en-US" sz="400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9540" y="1483360"/>
            <a:ext cx="5932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“大漠”“孤烟”“长河”“落日”。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64830" y="2340610"/>
            <a:ext cx="39427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“燕山”“雪花”“轩辕台”。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7835" y="3226435"/>
            <a:ext cx="3956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“山”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“烽火”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                    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“马”“交河”。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7345" y="4526280"/>
            <a:ext cx="4334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“沙场”“铁衣”“城”</a:t>
            </a: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8077835" y="5808345"/>
            <a:ext cx="41135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“秋月”“长城”。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8610" y="298450"/>
            <a:ext cx="1171003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4"/>
                </a:solidFill>
                <a:sym typeface="+mn-ea"/>
              </a:rPr>
              <a:t>      </a:t>
            </a:r>
            <a:endParaRPr lang="en-US" altLang="zh-CN" sz="32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sz="32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《凉州词》“葡萄美酒夜光杯，欲饮琵琶马上催。醉卧沙场君莫笑，古来征战几人回”中的意象是</a:t>
            </a: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4"/>
                </a:solidFill>
                <a:sym typeface="+mn-ea"/>
              </a:rPr>
              <a:t>      </a:t>
            </a:r>
            <a:endParaRPr lang="en-US" altLang="zh-CN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accent4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/>
                </a:solidFill>
                <a:sym typeface="+mn-ea"/>
              </a:rPr>
              <a:t>《凉州词》“黄河远上白云间，一片孤城万仞山。羌笛何须怨杨柳，春风不度玉门关”中的意象是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5123180" y="817880"/>
            <a:ext cx="68954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“葡萄酒”“夜光杯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“琵琶”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“马”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“沙场”。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9455" y="2183130"/>
            <a:ext cx="655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“琵琶”“羌笛”“三军”。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9800" y="3433445"/>
            <a:ext cx="6334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“玉门”“车”“战骨”“蒲桃”。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91050" y="4751070"/>
            <a:ext cx="7216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“黄河”“白云”“孤城”“万仞山”“羌笛”“杨柳”“玉门”。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-893445" y="-1233805"/>
            <a:ext cx="4243705" cy="424370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-297180" y="-577850"/>
            <a:ext cx="3051175" cy="2931160"/>
          </a:xfrm>
          <a:prstGeom prst="ellipse">
            <a:avLst/>
          </a:prstGeom>
          <a:solidFill>
            <a:srgbClr val="F5C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3550" y="304800"/>
            <a:ext cx="1158875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>
                <a:solidFill>
                  <a:schemeClr val="accent2"/>
                </a:solidFill>
                <a:sym typeface="+mn-ea"/>
              </a:rPr>
              <a:t>                                   </a:t>
            </a:r>
            <a:r>
              <a:rPr lang="zh-CN" altLang="en-US" sz="2800">
                <a:solidFill>
                  <a:schemeClr val="bg1"/>
                </a:solidFill>
                <a:sym typeface="+mn-ea"/>
              </a:rPr>
              <a:t>边</a:t>
            </a:r>
            <a:r>
              <a:rPr lang="zh-CN" altLang="en-US" sz="2800" b="1">
                <a:solidFill>
                  <a:schemeClr val="bg1"/>
                </a:solidFill>
                <a:sym typeface="+mn-ea"/>
              </a:rPr>
              <a:t>塞诗中常见的景物意象：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秋月、雪山、大漠、孤城、</a:t>
            </a: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</a:t>
            </a:r>
            <a:endParaRPr lang="en-US" altLang="zh-CN" sz="2800" b="1">
              <a:solidFill>
                <a:schemeClr val="accent2"/>
              </a:solidFill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                        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边关、</a:t>
            </a: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黄河、长云、雨雪、风沙；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                           </a:t>
            </a:r>
            <a:r>
              <a:rPr lang="zh-CN" altLang="en-US" sz="2800" b="1">
                <a:solidFill>
                  <a:schemeClr val="bg1"/>
                </a:solidFill>
                <a:sym typeface="+mn-ea"/>
              </a:rPr>
              <a:t>边塞诗中常见的战事意象：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金鼓、旌旗、烽火、长云、</a:t>
            </a: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</a:t>
            </a:r>
            <a:endParaRPr lang="en-US" altLang="zh-CN" sz="2800" b="1">
              <a:solidFill>
                <a:schemeClr val="accent2"/>
              </a:solidFill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                       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戈矛剑戟、飞箭走马 ；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               </a:t>
            </a:r>
            <a:r>
              <a:rPr lang="en-US" altLang="zh-CN" sz="2800" b="1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sym typeface="+mn-ea"/>
              </a:rPr>
              <a:t>边塞诗中常见的地名意象：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轮台、 夜郎、天山、阴山、玉门关、关山、阳关、凉州、楼兰。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chemeClr val="bg1"/>
                </a:solidFill>
                <a:sym typeface="+mn-ea"/>
              </a:rPr>
              <a:t>边塞诗中常见的乐器意象：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羌笛、琵琶、胡笳、芦管、鼓、角。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chemeClr val="bg1"/>
                </a:solidFill>
                <a:sym typeface="+mn-ea"/>
              </a:rPr>
              <a:t>边塞诗中常见的事物意象：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木杵、砧声、征衣、陇头。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 </a:t>
            </a: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    </a:t>
            </a:r>
            <a:endParaRPr lang="zh-CN" altLang="en-US" sz="32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-1367155" y="-1480820"/>
            <a:ext cx="4243705" cy="424370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-770890" y="-824865"/>
            <a:ext cx="3051175" cy="2931160"/>
          </a:xfrm>
          <a:prstGeom prst="ellipse">
            <a:avLst/>
          </a:prstGeom>
          <a:solidFill>
            <a:srgbClr val="F5C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8965" y="1132840"/>
            <a:ext cx="11384915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1               1</a:t>
            </a:r>
            <a:r>
              <a:rPr lang="zh-CN" altLang="en-US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、分析典型意象，定位诗歌类型。</a:t>
            </a:r>
            <a:endParaRPr lang="zh-CN" altLang="en-US" sz="2800" smtClean="0">
              <a:solidFill>
                <a:srgbClr val="F5CE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诗中若出现几个边塞诗中常见意象就可基本判断为边塞诗。</a:t>
            </a:r>
            <a:endParaRPr lang="zh-CN" altLang="en-US" sz="2800" smtClean="0">
              <a:solidFill>
                <a:srgbClr val="F5CE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</a:t>
            </a:r>
            <a:r>
              <a:rPr lang="zh-CN" altLang="en-US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烘托人物。</a:t>
            </a:r>
            <a:endParaRPr lang="zh-CN" altLang="en-US" sz="2800" smtClean="0">
              <a:solidFill>
                <a:srgbClr val="F5CE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</a:t>
            </a:r>
            <a:r>
              <a:rPr lang="zh-CN" altLang="en-US" sz="2800" smtClean="0">
                <a:solidFill>
                  <a:srgbClr val="F5CE8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描写景象，渲染氛围，营造意境，表达感情。</a:t>
            </a:r>
            <a:endParaRPr lang="zh-CN" altLang="en-US" sz="2800" smtClean="0">
              <a:solidFill>
                <a:srgbClr val="F5CE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sym typeface="+mn-ea"/>
              </a:rPr>
              <a:t>     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这些意象，往往组合出现，形成的独特的传递诗人情感的艺术世界就是意境。常用来评价边塞诗意境的词语有：</a:t>
            </a:r>
            <a:r>
              <a:rPr lang="zh-CN" altLang="en-US" sz="2800" b="1">
                <a:solidFill>
                  <a:schemeClr val="bg1"/>
                </a:solidFill>
                <a:sym typeface="+mn-ea"/>
              </a:rPr>
              <a:t>雄浑壮阔、瑰丽雄壮、孤寂冷清、悲壮苍凉、萧瑟凄凉等。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80000"/>
              </a:lnSpc>
              <a:buFont typeface="Arial" panose="020b0604020202020204" pitchFamily="34" charset="0"/>
              <a:buChar char="•"/>
            </a:pPr>
            <a:endParaRPr lang="zh-CN" altLang="en-US" sz="2800" smtClean="0">
              <a:solidFill>
                <a:srgbClr val="F5CE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5825" y="287655"/>
            <a:ext cx="44900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意象的作用</a:t>
            </a:r>
            <a:endParaRPr lang="zh-CN" altLang="en-US" sz="4000">
              <a:solidFill>
                <a:schemeClr val="bg1"/>
              </a:solidFill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219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7">
      <vt:lpstr>Arial</vt:lpstr>
      <vt:lpstr>Arial Black</vt:lpstr>
      <vt:lpstr>Agency FB</vt:lpstr>
      <vt:lpstr>微软雅黑</vt:lpstr>
      <vt:lpstr>方正粗黑宋简体</vt:lpstr>
      <vt:lpstr>方正大标宋简体</vt:lpstr>
      <vt:lpstr>Calibri</vt:lpstr>
      <vt:lpstr>宋体</vt:lpstr>
      <vt:lpstr>楷体_GB2312</vt:lpstr>
      <vt:lpstr>1_空白设计模板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2022-05-30T19:21:00.499</cp:lastPrinted>
  <dcterms:created xsi:type="dcterms:W3CDTF">2022-05-30T19:21:00Z</dcterms:created>
  <dcterms:modified xsi:type="dcterms:W3CDTF">2022-05-30T11:21:05Z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