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notesMaster" Target="notesMasters/notesMaster1.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00902" y="2824560"/>
            <a:ext cx="3300095" cy="870585"/>
          </a:xfrm>
          <a:prstGeom prst="rect">
            <a:avLst/>
          </a:prstGeom>
        </p:spPr>
        <p:txBody>
          <a:bodyPr wrap="none">
            <a:spAutoFit/>
          </a:bodyPr>
          <a:lstStyle/>
          <a:p>
            <a:pPr algn="just">
              <a:lnSpc>
                <a:spcPct val="150000"/>
              </a:lnSpc>
              <a:spcAft>
                <a:spcPts val="0"/>
              </a:spcAft>
            </a:pPr>
            <a:r>
              <a:rPr lang="zh-CN" altLang="en-US" sz="3375" b="1" kern="100" dirty="0">
                <a:solidFill>
                  <a:srgbClr val="E44B42"/>
                </a:solidFill>
                <a:latin typeface="Times New Roman" panose="02020603050405020304" pitchFamily="18" charset="0"/>
                <a:ea typeface="微软雅黑" panose="020B0503020204020204" pitchFamily="34" charset="-122"/>
                <a:cs typeface="Times New Roman" panose="02020603050405020304" pitchFamily="18" charset="0"/>
              </a:rPr>
              <a:t>课时二 图文转换</a:t>
            </a:r>
            <a:endParaRPr lang="zh-CN" altLang="en-US" sz="3375" b="1" kern="100" dirty="0">
              <a:solidFill>
                <a:srgbClr val="E44B42"/>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20"/>
            <a:ext cx="8621078" cy="1545590"/>
          </a:xfrm>
          <a:prstGeom prst="rect">
            <a:avLst/>
          </a:prstGeom>
          <a:noFill/>
          <a:ln w="28575">
            <a:solidFill>
              <a:srgbClr val="ED7D31"/>
            </a:solidFill>
            <a:prstDash val="dash"/>
          </a:ln>
        </p:spPr>
        <p:txBody>
          <a:bodyPr wrap="square">
            <a:spAutoFit/>
          </a:bodyPr>
          <a:lstStyle/>
          <a:p>
            <a:pPr indent="0" algn="just">
              <a:lnSpc>
                <a:spcPct val="150000"/>
              </a:lnSpc>
            </a:pPr>
            <a:r>
              <a:rPr lang="en-US" sz="2100" dirty="0" smtClean="0">
                <a:solidFill>
                  <a:srgbClr val="FF0000"/>
                </a:solidFill>
                <a:latin typeface="Times New Roman" panose="02020603050405020304" pitchFamily="18" charset="0"/>
                <a:ea typeface="微软雅黑" panose="020B0503020204020204" pitchFamily="34" charset="-122"/>
                <a:sym typeface="+mn-ea"/>
              </a:rPr>
              <a:t>在一个写着“传销”字样的悬崖边上,一个男子手执一枚刻有“入股分钱”字样的钱币高声呼喊着,一些人手握积蓄争先恐后地跑过去,却没料到早已经有人掉下了悬崖｡</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886" y="1543633"/>
            <a:ext cx="8489633" cy="4159885"/>
          </a:xfrm>
          <a:prstGeom prst="rect">
            <a:avLst/>
          </a:prstGeom>
        </p:spPr>
        <p:txBody>
          <a:bodyPr wrap="square">
            <a:spAutoFit/>
          </a:bodyPr>
          <a:lstStyle/>
          <a:p>
            <a:pPr indent="0" algn="just" fontAlgn="auto">
              <a:lnSpc>
                <a:spcPct val="140000"/>
              </a:lnSpc>
              <a:spcBef>
                <a:spcPts val="0"/>
              </a:spcBef>
              <a:spcAft>
                <a:spcPts val="0"/>
              </a:spcAft>
            </a:pPr>
            <a:r>
              <a:rPr sz="2100" b="1" kern="100" dirty="0">
                <a:latin typeface="微软雅黑" panose="020B0503020204020204" pitchFamily="34" charset="-122"/>
                <a:ea typeface="微软雅黑" panose="020B0503020204020204" pitchFamily="34" charset="-122"/>
                <a:cs typeface="Times New Roman" panose="02020603050405020304" pitchFamily="18" charset="0"/>
              </a:rPr>
              <a:t>2.拟写标题类</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40000"/>
              </a:lnSpc>
              <a:spcBef>
                <a:spcPts val="0"/>
              </a:spcBef>
              <a:spcAft>
                <a:spcPts val="0"/>
              </a:spcAft>
            </a:pPr>
            <a:r>
              <a:rPr sz="2100" kern="100" dirty="0">
                <a:latin typeface="微软雅黑" panose="020B0503020204020204" pitchFamily="34" charset="-122"/>
                <a:ea typeface="微软雅黑" panose="020B0503020204020204" pitchFamily="34" charset="-122"/>
                <a:cs typeface="Times New Roman" panose="02020603050405020304" pitchFamily="18" charset="0"/>
              </a:rPr>
              <a:t>标题是漫画的眼睛,是漫画的重要组成部分｡拟写标题可以从以下几个方面入手:</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40000"/>
              </a:lnSpc>
              <a:spcBef>
                <a:spcPts val="0"/>
              </a:spcBef>
              <a:spcAft>
                <a:spcPts val="0"/>
              </a:spcAft>
            </a:pPr>
            <a:r>
              <a:rPr sz="2100" b="1" kern="100" dirty="0">
                <a:latin typeface="微软雅黑" panose="020B0503020204020204" pitchFamily="34" charset="-122"/>
                <a:ea typeface="微软雅黑" panose="020B0503020204020204" pitchFamily="34" charset="-122"/>
                <a:cs typeface="Times New Roman" panose="02020603050405020304" pitchFamily="18" charset="0"/>
              </a:rPr>
              <a:t>(1)抓漫画寓意来拟题｡</a:t>
            </a:r>
            <a:r>
              <a:rPr sz="2100" kern="100" dirty="0">
                <a:latin typeface="微软雅黑" panose="020B0503020204020204" pitchFamily="34" charset="-122"/>
                <a:ea typeface="微软雅黑" panose="020B0503020204020204" pitchFamily="34" charset="-122"/>
                <a:cs typeface="Times New Roman" panose="02020603050405020304" pitchFamily="18" charset="0"/>
              </a:rPr>
              <a:t>作为漫画的眼睛,标题与漫画寓意密切相关,当然,采用这种方式拟题的前提是读懂漫画,准确把握漫画寓意｡</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40000"/>
              </a:lnSpc>
              <a:spcBef>
                <a:spcPts val="0"/>
              </a:spcBef>
              <a:spcAft>
                <a:spcPts val="0"/>
              </a:spcAft>
            </a:pPr>
            <a:r>
              <a:rPr sz="2100" b="1" kern="100" dirty="0">
                <a:latin typeface="微软雅黑" panose="020B0503020204020204" pitchFamily="34" charset="-122"/>
                <a:ea typeface="微软雅黑" panose="020B0503020204020204" pitchFamily="34" charset="-122"/>
                <a:cs typeface="Times New Roman" panose="02020603050405020304" pitchFamily="18" charset="0"/>
              </a:rPr>
              <a:t>(2)抓漫画主体事件(行为)或主体对象来拟题｡</a:t>
            </a:r>
            <a:r>
              <a:rPr sz="2100" kern="100" dirty="0">
                <a:latin typeface="微软雅黑" panose="020B0503020204020204" pitchFamily="34" charset="-122"/>
                <a:ea typeface="微软雅黑" panose="020B0503020204020204" pitchFamily="34" charset="-122"/>
                <a:cs typeface="Times New Roman" panose="02020603050405020304" pitchFamily="18" charset="0"/>
              </a:rPr>
              <a:t>如果漫画涉及到事件或行为,可以以一种客观表述事件(行为)或者挖掘事件(行为)背后的意义的方式拟题｡如果从主体对象的角度拟题,则需挖掘主体对象身上的内在核心特征来拟题｡</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886" y="1543633"/>
            <a:ext cx="8489633" cy="1060450"/>
          </a:xfrm>
          <a:prstGeom prst="rect">
            <a:avLst/>
          </a:prstGeom>
        </p:spPr>
        <p:txBody>
          <a:bodyPr wrap="square">
            <a:spAutoFit/>
          </a:bodyPr>
          <a:lstStyle/>
          <a:p>
            <a:pPr indent="0" algn="just" fontAlgn="auto">
              <a:lnSpc>
                <a:spcPct val="150000"/>
              </a:lnSpc>
              <a:spcAft>
                <a:spcPts val="0"/>
              </a:spcAft>
            </a:pPr>
            <a:r>
              <a:rPr sz="2100" b="1" kern="100" dirty="0">
                <a:latin typeface="微软雅黑" panose="020B0503020204020204" pitchFamily="34" charset="-122"/>
                <a:ea typeface="微软雅黑" panose="020B0503020204020204" pitchFamily="34" charset="-122"/>
                <a:cs typeface="Times New Roman" panose="02020603050405020304" pitchFamily="18" charset="0"/>
              </a:rPr>
              <a:t>(3)巧用成语､俗语以及比喻､反语等修辞来拟题｡</a:t>
            </a:r>
            <a:r>
              <a:rPr sz="2100" kern="100" dirty="0">
                <a:latin typeface="微软雅黑" panose="020B0503020204020204" pitchFamily="34" charset="-122"/>
                <a:ea typeface="微软雅黑" panose="020B0503020204020204" pitchFamily="34" charset="-122"/>
                <a:cs typeface="Times New Roman" panose="02020603050405020304" pitchFamily="18" charset="0"/>
              </a:rPr>
              <a:t>例如,如果是讽刺类漫画,可以采用“如此××”的方式拟题｡</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61461" y="1543519"/>
            <a:ext cx="8621078" cy="396938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给下图拟一个形象的标题,并结合画面内容阐述标题的含义｡</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pic>
        <p:nvPicPr>
          <p:cNvPr id="3" name="图片 2"/>
          <p:cNvPicPr>
            <a:picLocks noChangeAspect="1"/>
          </p:cNvPicPr>
          <p:nvPr/>
        </p:nvPicPr>
        <p:blipFill>
          <a:blip r:embed="rId1"/>
          <a:stretch>
            <a:fillRect/>
          </a:stretch>
        </p:blipFill>
        <p:spPr>
          <a:xfrm>
            <a:off x="2727008" y="2632710"/>
            <a:ext cx="3690461" cy="2692718"/>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2999740"/>
          </a:xfrm>
          <a:prstGeom prst="rect">
            <a:avLst/>
          </a:prstGeom>
          <a:noFill/>
          <a:ln w="28575">
            <a:solidFill>
              <a:srgbClr val="ED7D31"/>
            </a:solidFill>
            <a:prstDash val="dash"/>
          </a:ln>
        </p:spPr>
        <p:txBody>
          <a:bodyPr wrap="square">
            <a:spAutoFit/>
          </a:bodyPr>
          <a:lstStyle/>
          <a:p>
            <a:pPr indent="0" algn="just">
              <a:lnSpc>
                <a:spcPct val="150000"/>
              </a:lnSpc>
            </a:pPr>
            <a:r>
              <a:rPr lang="en-US" sz="2100" b="1" dirty="0" smtClean="0">
                <a:solidFill>
                  <a:srgbClr val="FF0000"/>
                </a:solidFill>
                <a:latin typeface="Times New Roman" panose="02020603050405020304" pitchFamily="18" charset="0"/>
                <a:ea typeface="微软雅黑" panose="020B0503020204020204" pitchFamily="34" charset="-122"/>
                <a:sym typeface="+mn-ea"/>
              </a:rPr>
              <a:t>示例一:</a:t>
            </a:r>
            <a:r>
              <a:rPr lang="en-US" sz="2100" dirty="0" smtClean="0">
                <a:solidFill>
                  <a:srgbClr val="FF0000"/>
                </a:solidFill>
                <a:latin typeface="Times New Roman" panose="02020603050405020304" pitchFamily="18" charset="0"/>
                <a:ea typeface="微软雅黑" panose="020B0503020204020204" pitchFamily="34" charset="-122"/>
                <a:sym typeface="+mn-ea"/>
              </a:rPr>
              <a:t>标题,圆梦之旅;含义,画面中,父子俩(师徒二人)乘坐以书籍阅读为帆的飞船,向着梦想境界进发｡</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en-US" sz="2100" b="1" dirty="0" smtClean="0">
                <a:solidFill>
                  <a:srgbClr val="FF0000"/>
                </a:solidFill>
                <a:latin typeface="Times New Roman" panose="02020603050405020304" pitchFamily="18" charset="0"/>
                <a:ea typeface="微软雅黑" panose="020B0503020204020204" pitchFamily="34" charset="-122"/>
                <a:sym typeface="+mn-ea"/>
              </a:rPr>
              <a:t>示例二:</a:t>
            </a:r>
            <a:r>
              <a:rPr lang="en-US" sz="2100" dirty="0" smtClean="0">
                <a:solidFill>
                  <a:srgbClr val="FF0000"/>
                </a:solidFill>
                <a:latin typeface="Times New Roman" panose="02020603050405020304" pitchFamily="18" charset="0"/>
                <a:ea typeface="微软雅黑" panose="020B0503020204020204" pitchFamily="34" charset="-122"/>
                <a:sym typeface="+mn-ea"/>
              </a:rPr>
              <a:t>标题,学海无涯书作帆;含义,图中两人驾着以书籍为帆的阅读之舟,向前方驶去｡表明阅读给予我们驶向成功的动力｡</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en-US" sz="2100" b="1" dirty="0" smtClean="0">
                <a:solidFill>
                  <a:srgbClr val="FF0000"/>
                </a:solidFill>
                <a:latin typeface="Times New Roman" panose="02020603050405020304" pitchFamily="18" charset="0"/>
                <a:ea typeface="微软雅黑" panose="020B0503020204020204" pitchFamily="34" charset="-122"/>
                <a:sym typeface="+mn-ea"/>
              </a:rPr>
              <a:t>示例三:</a:t>
            </a:r>
            <a:r>
              <a:rPr lang="en-US" sz="2100" dirty="0" smtClean="0">
                <a:solidFill>
                  <a:srgbClr val="FF0000"/>
                </a:solidFill>
                <a:latin typeface="Times New Roman" panose="02020603050405020304" pitchFamily="18" charset="0"/>
                <a:ea typeface="微软雅黑" panose="020B0503020204020204" pitchFamily="34" charset="-122"/>
                <a:sym typeface="+mn-ea"/>
              </a:rPr>
              <a:t>标题,导航;含义,画面中,孩子指着明星,大人掌舵,以书籍阅读为帆,驶向远方｡表明孩子的阅读需要师长的正确引导｡</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2886" y="1543633"/>
            <a:ext cx="8489633" cy="4159885"/>
          </a:xfrm>
          <a:prstGeom prst="rect">
            <a:avLst/>
          </a:prstGeom>
        </p:spPr>
        <p:txBody>
          <a:bodyPr wrap="square">
            <a:spAutoFit/>
          </a:bodyPr>
          <a:lstStyle/>
          <a:p>
            <a:pPr indent="0" algn="just" fontAlgn="auto">
              <a:lnSpc>
                <a:spcPct val="140000"/>
              </a:lnSpc>
              <a:spcBef>
                <a:spcPts val="0"/>
              </a:spcBef>
              <a:spcAft>
                <a:spcPts val="0"/>
              </a:spcAft>
            </a:pPr>
            <a:r>
              <a:rPr sz="2100" b="1" kern="100" dirty="0">
                <a:latin typeface="微软雅黑" panose="020B0503020204020204" pitchFamily="34" charset="-122"/>
                <a:ea typeface="微软雅黑" panose="020B0503020204020204" pitchFamily="34" charset="-122"/>
                <a:cs typeface="Times New Roman" panose="02020603050405020304" pitchFamily="18" charset="0"/>
              </a:rPr>
              <a:t>3.揭示寓意类</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40000"/>
              </a:lnSpc>
              <a:spcBef>
                <a:spcPts val="0"/>
              </a:spcBef>
              <a:spcAft>
                <a:spcPts val="0"/>
              </a:spcAft>
            </a:pPr>
            <a:r>
              <a:rPr sz="2100" kern="100" dirty="0">
                <a:latin typeface="微软雅黑" panose="020B0503020204020204" pitchFamily="34" charset="-122"/>
                <a:ea typeface="微软雅黑" panose="020B0503020204020204" pitchFamily="34" charset="-122"/>
                <a:cs typeface="Times New Roman" panose="02020603050405020304" pitchFamily="18" charset="0"/>
              </a:rPr>
              <a:t>此类题目往往要去揭示画面中人与人､人与物､物与物之间的关系｡解题时需注意以下几点:</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40000"/>
              </a:lnSpc>
              <a:spcBef>
                <a:spcPts val="0"/>
              </a:spcBef>
              <a:spcAft>
                <a:spcPts val="0"/>
              </a:spcAft>
            </a:pPr>
            <a:r>
              <a:rPr sz="2100" kern="100" dirty="0">
                <a:latin typeface="微软雅黑" panose="020B0503020204020204" pitchFamily="34" charset="-122"/>
                <a:ea typeface="微软雅黑" panose="020B0503020204020204" pitchFamily="34" charset="-122"/>
                <a:cs typeface="Times New Roman" panose="02020603050405020304" pitchFamily="18" charset="0"/>
              </a:rPr>
              <a:t>(1)从画面主体及标题入手,弄清画面指向,联系对应的相关生活现实｡</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40000"/>
              </a:lnSpc>
              <a:spcBef>
                <a:spcPts val="0"/>
              </a:spcBef>
              <a:spcAft>
                <a:spcPts val="0"/>
              </a:spcAft>
            </a:pPr>
            <a:r>
              <a:rPr sz="2100" kern="100" dirty="0">
                <a:latin typeface="微软雅黑" panose="020B0503020204020204" pitchFamily="34" charset="-122"/>
                <a:ea typeface="微软雅黑" panose="020B0503020204020204" pitchFamily="34" charset="-122"/>
                <a:cs typeface="Times New Roman" panose="02020603050405020304" pitchFamily="18" charset="0"/>
              </a:rPr>
              <a:t>(2)入乎其内,出乎其外｡既要透过现象抓住画面本质,又要跳出画面之外,揣摩漫画寓意｡</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40000"/>
              </a:lnSpc>
              <a:spcBef>
                <a:spcPts val="0"/>
              </a:spcBef>
              <a:spcAft>
                <a:spcPts val="0"/>
              </a:spcAft>
            </a:pPr>
            <a:r>
              <a:rPr sz="2100" kern="100" dirty="0">
                <a:latin typeface="微软雅黑" panose="020B0503020204020204" pitchFamily="34" charset="-122"/>
                <a:ea typeface="微软雅黑" panose="020B0503020204020204" pitchFamily="34" charset="-122"/>
                <a:cs typeface="Times New Roman" panose="02020603050405020304" pitchFamily="18" charset="0"/>
              </a:rPr>
              <a:t>(3)多角度比对､思考,揣摩创作动机,找到最佳立意点｡</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0" algn="just" fontAlgn="auto">
              <a:lnSpc>
                <a:spcPct val="140000"/>
              </a:lnSpc>
              <a:spcBef>
                <a:spcPts val="0"/>
              </a:spcBef>
              <a:spcAft>
                <a:spcPts val="0"/>
              </a:spcAft>
            </a:pPr>
            <a:r>
              <a:rPr sz="2100" kern="100" dirty="0">
                <a:latin typeface="微软雅黑" panose="020B0503020204020204" pitchFamily="34" charset="-122"/>
                <a:ea typeface="微软雅黑" panose="020B0503020204020204" pitchFamily="34" charset="-122"/>
                <a:cs typeface="Times New Roman" panose="02020603050405020304" pitchFamily="18" charset="0"/>
              </a:rPr>
              <a:t>(4)答题模式:《××》(标题)+简要概括画面主体内容+漫画主题(揭示､揭露､讽刺､批评､警示､歌颂了……)</a:t>
            </a:r>
            <a:endParaRPr sz="21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61461" y="1543519"/>
            <a:ext cx="8621078" cy="396938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欣赏漫画《兔子和萝卜》,说说漫画的寓意｡</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solidFill>
                  <a:srgbClr val="FF0000"/>
                </a:solidFill>
                <a:latin typeface="Times New Roman" panose="02020603050405020304" pitchFamily="18" charset="0"/>
                <a:ea typeface="微软雅黑" panose="020B0503020204020204" pitchFamily="34" charset="-122"/>
                <a:sym typeface="+mn-ea"/>
              </a:rPr>
              <a:t>看事物不能停留在表面,应看问题的实质｡</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pic>
        <p:nvPicPr>
          <p:cNvPr id="2" name="图片 1"/>
          <p:cNvPicPr>
            <a:picLocks noChangeAspect="1"/>
          </p:cNvPicPr>
          <p:nvPr/>
        </p:nvPicPr>
        <p:blipFill>
          <a:blip r:embed="rId1"/>
          <a:stretch>
            <a:fillRect/>
          </a:stretch>
        </p:blipFill>
        <p:spPr>
          <a:xfrm>
            <a:off x="3217069" y="2579370"/>
            <a:ext cx="2709863" cy="23983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7" end="7"/>
                                            </p:txEl>
                                          </p:spTgt>
                                        </p:tgtEl>
                                        <p:attrNameLst>
                                          <p:attrName>style.visibility</p:attrName>
                                        </p:attrNameLst>
                                      </p:cBhvr>
                                      <p:to>
                                        <p:strVal val="visible"/>
                                      </p:to>
                                    </p:set>
                                    <p:anim calcmode="lin" valueType="num">
                                      <p:cBhvr additive="base">
                                        <p:cTn id="7" dur="500" fill="hold"/>
                                        <p:tgtEl>
                                          <p:spTgt spid="100">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3 图标､徽标类</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130743"/>
            <a:ext cx="8687753" cy="3484245"/>
          </a:xfrm>
          <a:prstGeom prst="rect">
            <a:avLst/>
          </a:prstGeom>
          <a:noFill/>
          <a:ln w="9525">
            <a:noFill/>
          </a:ln>
        </p:spPr>
        <p:txBody>
          <a:bodyPr wrap="square">
            <a:spAutoFit/>
          </a:bodyPr>
          <a:lstStyle/>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图标､徽标类考题通常要求考生说明其内涵､创意和设计意图,或者对图标､徽标进行理解和赏析｡答题步骤如下:</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1.通读题干,把握图标､徽标产生的背景､组织等,弄清该图标､徽标是围绕什么活动而设计的,由什么机构设计的｡活动主题以及设计部门的特定职能都与图标､徽标含义密切相关｡</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2.仔细观察图标､徽标的各组成要素,分析构图的各个元素(外形､线条､颜色､符号､时间､地点､事件等),综合全面地考虑这些元素的共同指向｡</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124" y="1541145"/>
            <a:ext cx="8687753" cy="1545590"/>
          </a:xfrm>
          <a:prstGeom prst="rect">
            <a:avLst/>
          </a:prstGeom>
          <a:noFill/>
          <a:ln w="9525">
            <a:noFill/>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3.结合图标､徽标产生的背景,具体分析各组成部分可能代表的寓意及设计意图,做出合理推断,然后再整体考虑各部分的寓意是否能和谐､集中地统一在整个图标､徽标之中｡</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396938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a:lnSpc>
                <a:spcPct val="150000"/>
              </a:lnSpc>
            </a:pPr>
            <a:r>
              <a:rPr lang="en-US" sz="2100" b="1" dirty="0" smtClean="0">
                <a:solidFill>
                  <a:srgbClr val="FF0000"/>
                </a:solidFill>
                <a:latin typeface="Times New Roman" panose="02020603050405020304" pitchFamily="18" charset="0"/>
                <a:ea typeface="微软雅黑" panose="020B0503020204020204" pitchFamily="34" charset="-122"/>
                <a:sym typeface="+mn-ea"/>
              </a:rPr>
              <a:t>示例:</a:t>
            </a:r>
            <a:r>
              <a:rPr lang="en-US" sz="2100" dirty="0" smtClean="0">
                <a:solidFill>
                  <a:srgbClr val="FF0000"/>
                </a:solidFill>
                <a:latin typeface="Times New Roman" panose="02020603050405020304" pitchFamily="18" charset="0"/>
                <a:ea typeface="微软雅黑" panose="020B0503020204020204" pitchFamily="34" charset="-122"/>
                <a:sym typeface="+mn-ea"/>
              </a:rPr>
              <a:t>构图要素为地球､太阳､山､水､橄榄枝以及字母ZHB｡橄榄枝代表和平､安宁,又代表植物和生态环境｡地球､太阳､山､水是全人类赖以生存的环境,人们要共同保护它｡山和水借用中国象形文字并使之图案化,具有中国特色｡ZHB为“中国环境保护”的缩写,表明是中国环境保护的标志｡</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
        <p:nvSpPr>
          <p:cNvPr id="2" name="文本框 1"/>
          <p:cNvSpPr txBox="1"/>
          <p:nvPr/>
        </p:nvSpPr>
        <p:spPr>
          <a:xfrm>
            <a:off x="337661" y="2204561"/>
            <a:ext cx="5664518" cy="1060450"/>
          </a:xfrm>
          <a:prstGeom prst="rect">
            <a:avLst/>
          </a:prstGeom>
          <a:noFill/>
          <a:ln w="9525">
            <a:noFill/>
          </a:ln>
        </p:spPr>
        <p:txBody>
          <a:bodyPr wrap="square">
            <a:spAutoFit/>
          </a:bodyPr>
          <a:p>
            <a:pPr indent="0"/>
            <a:r>
              <a:rPr lang="zh-CN" sz="2100" b="0">
                <a:latin typeface="微软雅黑" panose="020B0503020204020204" pitchFamily="34" charset="-122"/>
                <a:ea typeface="微软雅黑" panose="020B0503020204020204" pitchFamily="34" charset="-122"/>
                <a:cs typeface="微软雅黑" panose="020B0503020204020204" pitchFamily="34" charset="-122"/>
              </a:rPr>
              <a:t>右图是中国环境保护的标志</a:t>
            </a:r>
            <a:r>
              <a:rPr lang="en-US" sz="2100" b="0">
                <a:latin typeface="微软雅黑" panose="020B0503020204020204" pitchFamily="34" charset="-122"/>
                <a:ea typeface="微软雅黑" panose="020B0503020204020204" pitchFamily="34" charset="-122"/>
                <a:cs typeface="微软雅黑" panose="020B0503020204020204" pitchFamily="34" charset="-122"/>
              </a:rPr>
              <a:t>,</a:t>
            </a:r>
            <a:r>
              <a:rPr lang="zh-CN" sz="2100" b="0">
                <a:latin typeface="微软雅黑" panose="020B0503020204020204" pitchFamily="34" charset="-122"/>
                <a:ea typeface="微软雅黑" panose="020B0503020204020204" pitchFamily="34" charset="-122"/>
                <a:cs typeface="微软雅黑" panose="020B0503020204020204" pitchFamily="34" charset="-122"/>
              </a:rPr>
              <a:t>请语意简明地写出该标志的构图要素</a:t>
            </a:r>
            <a:r>
              <a:rPr lang="en-US" sz="2100" b="0">
                <a:latin typeface="微软雅黑" panose="020B0503020204020204" pitchFamily="34" charset="-122"/>
                <a:ea typeface="微软雅黑" panose="020B0503020204020204" pitchFamily="34" charset="-122"/>
                <a:cs typeface="微软雅黑" panose="020B0503020204020204" pitchFamily="34" charset="-122"/>
              </a:rPr>
              <a:t>,</a:t>
            </a:r>
            <a:r>
              <a:rPr lang="zh-CN" sz="2100" b="0">
                <a:latin typeface="微软雅黑" panose="020B0503020204020204" pitchFamily="34" charset="-122"/>
                <a:ea typeface="微软雅黑" panose="020B0503020204020204" pitchFamily="34" charset="-122"/>
                <a:cs typeface="微软雅黑" panose="020B0503020204020204" pitchFamily="34" charset="-122"/>
              </a:rPr>
              <a:t>并任选一个要素说说它的寓意｡</a:t>
            </a:r>
            <a:endParaRPr lang="zh-CN" altLang="en-US" sz="21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413659" y="1676876"/>
            <a:ext cx="1939290" cy="192452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4" end="4"/>
                                            </p:txEl>
                                          </p:spTgt>
                                        </p:tgtEl>
                                        <p:attrNameLst>
                                          <p:attrName>style.visibility</p:attrName>
                                        </p:attrNameLst>
                                      </p:cBhvr>
                                      <p:to>
                                        <p:strVal val="visible"/>
                                      </p:to>
                                    </p:set>
                                    <p:anim calcmode="lin" valueType="num">
                                      <p:cBhvr additive="base">
                                        <p:cTn id="7" dur="5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1 图表类</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61686"/>
            <a:ext cx="8621078" cy="3707765"/>
          </a:xfrm>
          <a:prstGeom prst="rect">
            <a:avLst/>
          </a:prstGeom>
          <a:noFill/>
          <a:ln w="9525">
            <a:noFill/>
          </a:ln>
        </p:spPr>
        <p:txBody>
          <a:bodyPr wrap="square">
            <a:spAutoFit/>
          </a:bodyPr>
          <a:lstStyle/>
          <a:p>
            <a:pPr indent="0" algn="just">
              <a:lnSpc>
                <a:spcPct val="140000"/>
              </a:lnSpc>
            </a:pP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解答图表题的总的方式是:抓住图表中每一项文字､数字透露出来的信息,通过横向以及纵向的比较分析,得出图表中事物的主次关系,以及事物的发展变化情况,再用简明､准确､连贯的语言表述出来｡答题时需要注意以下几点:</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b="1" dirty="0">
                <a:latin typeface="Times New Roman" panose="02020603050405020304" pitchFamily="18" charset="0"/>
                <a:ea typeface="微软雅黑" panose="020B0503020204020204" pitchFamily="34" charset="-122"/>
                <a:sym typeface="+mn-ea"/>
              </a:rPr>
              <a:t>1.审读题干,找准方向｡</a:t>
            </a:r>
            <a:r>
              <a:rPr sz="2100" dirty="0">
                <a:latin typeface="Times New Roman" panose="02020603050405020304" pitchFamily="18" charset="0"/>
                <a:ea typeface="微软雅黑" panose="020B0503020204020204" pitchFamily="34" charset="-122"/>
                <a:sym typeface="+mn-ea"/>
              </a:rPr>
              <a:t>图表题题干里往往涉及到图表研究的对象以及大致特征,仔细审读,找准答题方向,会大大提高答题效率｡</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b="1" dirty="0">
                <a:latin typeface="Times New Roman" panose="02020603050405020304" pitchFamily="18" charset="0"/>
                <a:ea typeface="微软雅黑" panose="020B0503020204020204" pitchFamily="34" charset="-122"/>
                <a:sym typeface="+mn-ea"/>
              </a:rPr>
              <a:t>2.细看表头,准确切入｡</a:t>
            </a:r>
            <a:r>
              <a:rPr sz="2100" dirty="0">
                <a:latin typeface="Times New Roman" panose="02020603050405020304" pitchFamily="18" charset="0"/>
                <a:ea typeface="微软雅黑" panose="020B0503020204020204" pitchFamily="34" charset="-122"/>
                <a:sym typeface="+mn-ea"/>
              </a:rPr>
              <a:t>表头是图表统计的重要标准和依据,也是分析图表的切入点之一｡</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372817" y="2838371"/>
            <a:ext cx="2332355" cy="870585"/>
          </a:xfrm>
          <a:prstGeom prst="rect">
            <a:avLst/>
          </a:prstGeom>
        </p:spPr>
        <p:txBody>
          <a:bodyPr wrap="none">
            <a:spAutoFit/>
          </a:bodyPr>
          <a:p>
            <a:pPr algn="just">
              <a:lnSpc>
                <a:spcPct val="150000"/>
              </a:lnSpc>
              <a:spcAft>
                <a:spcPts val="0"/>
              </a:spcAft>
            </a:pPr>
            <a:r>
              <a:rPr lang="zh-CN" altLang="en-US" sz="3375" b="1" kern="100" dirty="0">
                <a:solidFill>
                  <a:srgbClr val="70C0B1"/>
                </a:solidFill>
                <a:latin typeface="Times New Roman" panose="02020603050405020304" pitchFamily="18" charset="0"/>
                <a:ea typeface="微软雅黑" panose="020B0503020204020204" pitchFamily="34" charset="-122"/>
                <a:cs typeface="Times New Roman" panose="02020603050405020304" pitchFamily="18" charset="0"/>
              </a:rPr>
              <a:t>课堂变式练</a:t>
            </a:r>
            <a:endParaRPr lang="zh-CN" altLang="en-US" sz="3375" b="1" kern="100" dirty="0">
              <a:solidFill>
                <a:srgbClr val="70C0B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28124" y="1541145"/>
            <a:ext cx="8687753" cy="575945"/>
          </a:xfrm>
          <a:prstGeom prst="rect">
            <a:avLst/>
          </a:prstGeom>
          <a:noFill/>
          <a:ln w="9525">
            <a:noFill/>
          </a:ln>
        </p:spPr>
        <p:txBody>
          <a:bodyPr wrap="square">
            <a:spAutoFit/>
          </a:bodyPr>
          <a:p>
            <a:pPr indent="0" algn="just">
              <a:lnSpc>
                <a:spcPct val="150000"/>
              </a:lnSpc>
            </a:pPr>
            <a:r>
              <a:rPr sz="2100" dirty="0">
                <a:latin typeface="Times New Roman" panose="02020603050405020304" pitchFamily="18" charset="0"/>
                <a:ea typeface="微软雅黑" panose="020B0503020204020204" pitchFamily="34" charset="-122"/>
                <a:sym typeface="+mn-ea"/>
              </a:rPr>
              <a:t>1.(2019·德州)概括图中主要信息｡(50字以内)</a:t>
            </a:r>
            <a:endParaRPr sz="2100" dirty="0">
              <a:latin typeface="Times New Roman" panose="02020603050405020304" pitchFamily="18" charset="0"/>
              <a:ea typeface="微软雅黑" panose="020B0503020204020204" pitchFamily="34" charset="-122"/>
              <a:sym typeface="+mn-ea"/>
            </a:endParaRPr>
          </a:p>
        </p:txBody>
      </p:sp>
      <p:sp>
        <p:nvSpPr>
          <p:cNvPr id="100" name="文本框 99"/>
          <p:cNvSpPr txBox="1"/>
          <p:nvPr/>
        </p:nvSpPr>
        <p:spPr>
          <a:xfrm>
            <a:off x="228124" y="4532471"/>
            <a:ext cx="8621078" cy="1060450"/>
          </a:xfrm>
          <a:prstGeom prst="rect">
            <a:avLst/>
          </a:prstGeom>
          <a:noFill/>
          <a:ln w="9525">
            <a:noFill/>
          </a:ln>
        </p:spPr>
        <p:txBody>
          <a:bodyPr wrap="square">
            <a:spAutoFit/>
          </a:bodyPr>
          <a:p>
            <a:pPr indent="0">
              <a:lnSpc>
                <a:spcPct val="150000"/>
              </a:lnSpc>
            </a:pPr>
            <a:r>
              <a:rPr lang="zh-CN" sz="21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示例</a:t>
            </a:r>
            <a:r>
              <a:rPr lang="en-US" sz="21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1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中国春节档电影观影人次和票房</a:t>
            </a:r>
            <a:r>
              <a:rPr lang="en-US" sz="21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,2018</a:t>
            </a:r>
            <a:r>
              <a:rPr lang="zh-CN" sz="21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年较前两年有大幅提升</a:t>
            </a:r>
            <a:r>
              <a:rPr lang="en-US" sz="21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,2019</a:t>
            </a:r>
            <a:r>
              <a:rPr lang="zh-CN" sz="21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年观影人次稍有减少</a:t>
            </a:r>
            <a:r>
              <a:rPr lang="en-US" sz="21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1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而票房略有增加｡</a:t>
            </a:r>
            <a:endParaRPr lang="zh-CN" altLang="en-US" sz="2100" b="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603183" y="2094071"/>
            <a:ext cx="3937635" cy="2438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28124" y="1541145"/>
            <a:ext cx="8687753" cy="1545590"/>
          </a:xfrm>
          <a:prstGeom prst="rect">
            <a:avLst/>
          </a:prstGeom>
          <a:noFill/>
          <a:ln w="9525">
            <a:noFill/>
          </a:ln>
        </p:spPr>
        <p:txBody>
          <a:bodyPr wrap="square">
            <a:spAutoFit/>
          </a:bodyPr>
          <a:p>
            <a:pPr indent="0" algn="just">
              <a:lnSpc>
                <a:spcPct val="150000"/>
              </a:lnSpc>
            </a:pPr>
            <a:r>
              <a:rPr sz="2100" dirty="0">
                <a:latin typeface="Times New Roman" panose="02020603050405020304" pitchFamily="18" charset="0"/>
                <a:ea typeface="微软雅黑" panose="020B0503020204020204" pitchFamily="34" charset="-122"/>
                <a:sym typeface="+mn-ea"/>
              </a:rPr>
              <a:t>2.(2019·甘肃)随着生活水平的提升,运动健身已经融入人们的生活｡班级开展以“步履不停,运动快乐”为主题的综合性学习活动,请你参与并完成任务｡</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阅读下面的图表,写出你的探究所得｡</a:t>
            </a:r>
            <a:endParaRPr sz="2100" dirty="0">
              <a:latin typeface="Times New Roman" panose="02020603050405020304" pitchFamily="18" charset="0"/>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2898458" y="3007043"/>
            <a:ext cx="3347561" cy="2758440"/>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28124" y="1541145"/>
            <a:ext cx="8687753" cy="1545590"/>
          </a:xfrm>
          <a:prstGeom prst="rect">
            <a:avLst/>
          </a:prstGeom>
          <a:noFill/>
          <a:ln w="9525">
            <a:noFill/>
          </a:ln>
        </p:spPr>
        <p:txBody>
          <a:bodyPr wrap="square">
            <a:spAutoFit/>
          </a:bodyPr>
          <a:p>
            <a:pPr indent="0" algn="just">
              <a:lnSpc>
                <a:spcPct val="150000"/>
              </a:lnSpc>
            </a:pPr>
            <a:r>
              <a:rPr sz="2100" dirty="0">
                <a:solidFill>
                  <a:srgbClr val="FF0000"/>
                </a:solidFill>
                <a:latin typeface="Times New Roman" panose="02020603050405020304" pitchFamily="18" charset="0"/>
                <a:ea typeface="微软雅黑" panose="020B0503020204020204" pitchFamily="34" charset="-122"/>
                <a:sym typeface="+mn-ea"/>
              </a:rPr>
              <a:t>年龄越大,日均步数越多(或:年龄越小,日均步数越少);2016~2018年,男女平均步数均呈递增趋势;男性的平均步数高于女性;女性平均步数的涨幅高于男性｡</a:t>
            </a:r>
            <a:endParaRPr sz="2100" dirty="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28124" y="1541145"/>
            <a:ext cx="8687753" cy="1545590"/>
          </a:xfrm>
          <a:prstGeom prst="rect">
            <a:avLst/>
          </a:prstGeom>
          <a:noFill/>
          <a:ln w="9525">
            <a:noFill/>
          </a:ln>
        </p:spPr>
        <p:txBody>
          <a:bodyPr wrap="square">
            <a:spAutoFit/>
          </a:bodyPr>
          <a:p>
            <a:pPr indent="0" algn="just">
              <a:lnSpc>
                <a:spcPct val="150000"/>
              </a:lnSpc>
            </a:pPr>
            <a:r>
              <a:rPr sz="2100" dirty="0">
                <a:latin typeface="Times New Roman" panose="02020603050405020304" pitchFamily="18" charset="0"/>
                <a:ea typeface="微软雅黑" panose="020B0503020204020204" pitchFamily="34" charset="-122"/>
                <a:sym typeface="+mn-ea"/>
              </a:rPr>
              <a:t>3.(2019·盐城)盐海中学开展“走近科技”综合实践活动,组织同学们观看科技成果展｡同学们看到一张关于甲､乙两家科技公司近四年研发经费的统计图,请你根据此图,写出两点结论｡</a:t>
            </a:r>
            <a:endParaRPr sz="2100" dirty="0">
              <a:latin typeface="Times New Roman" panose="02020603050405020304" pitchFamily="18" charset="0"/>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2317433" y="3063716"/>
            <a:ext cx="4509135" cy="2526983"/>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28124" y="1541145"/>
            <a:ext cx="8687753" cy="1060450"/>
          </a:xfrm>
          <a:prstGeom prst="rect">
            <a:avLst/>
          </a:prstGeom>
          <a:noFill/>
          <a:ln w="9525">
            <a:noFill/>
          </a:ln>
        </p:spPr>
        <p:txBody>
          <a:bodyPr wrap="square">
            <a:spAutoFit/>
          </a:bodyPr>
          <a:p>
            <a:pPr indent="0" algn="just">
              <a:lnSpc>
                <a:spcPct val="150000"/>
              </a:lnSpc>
            </a:pPr>
            <a:r>
              <a:rPr sz="2100" dirty="0">
                <a:solidFill>
                  <a:srgbClr val="FF0000"/>
                </a:solidFill>
                <a:latin typeface="Times New Roman" panose="02020603050405020304" pitchFamily="18" charset="0"/>
                <a:ea typeface="微软雅黑" panose="020B0503020204020204" pitchFamily="34" charset="-122"/>
                <a:sym typeface="+mn-ea"/>
              </a:rPr>
              <a:t>①甲､乙两家公司近四年研发经费均呈逐年增长趋势;</a:t>
            </a:r>
            <a:endParaRPr sz="2100" dirty="0">
              <a:solidFill>
                <a:srgbClr val="FF0000"/>
              </a:solidFill>
              <a:latin typeface="Times New Roman" panose="02020603050405020304" pitchFamily="18" charset="0"/>
              <a:ea typeface="微软雅黑" panose="020B0503020204020204" pitchFamily="34" charset="-122"/>
              <a:sym typeface="+mn-ea"/>
            </a:endParaRPr>
          </a:p>
          <a:p>
            <a:pPr indent="0" algn="just">
              <a:lnSpc>
                <a:spcPct val="150000"/>
              </a:lnSpc>
            </a:pPr>
            <a:r>
              <a:rPr sz="2100" dirty="0">
                <a:solidFill>
                  <a:srgbClr val="FF0000"/>
                </a:solidFill>
                <a:latin typeface="Times New Roman" panose="02020603050405020304" pitchFamily="18" charset="0"/>
                <a:ea typeface="微软雅黑" panose="020B0503020204020204" pitchFamily="34" charset="-122"/>
                <a:sym typeface="+mn-ea"/>
              </a:rPr>
              <a:t>②甲公司近四年研发经费支出均远超乙公司｡</a:t>
            </a:r>
            <a:endParaRPr sz="2100" dirty="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28124" y="1541145"/>
            <a:ext cx="8687753" cy="575945"/>
          </a:xfrm>
          <a:prstGeom prst="rect">
            <a:avLst/>
          </a:prstGeom>
          <a:noFill/>
          <a:ln w="9525">
            <a:noFill/>
          </a:ln>
        </p:spPr>
        <p:txBody>
          <a:bodyPr wrap="square">
            <a:spAutoFit/>
          </a:bodyPr>
          <a:p>
            <a:pPr indent="0" algn="just">
              <a:lnSpc>
                <a:spcPct val="150000"/>
              </a:lnSpc>
            </a:pPr>
            <a:r>
              <a:rPr sz="2100" dirty="0">
                <a:latin typeface="Times New Roman" panose="02020603050405020304" pitchFamily="18" charset="0"/>
                <a:ea typeface="微软雅黑" panose="020B0503020204020204" pitchFamily="34" charset="-122"/>
                <a:sym typeface="+mn-ea"/>
              </a:rPr>
              <a:t>4.(2019·梧州)根据下面这幅漫画,完成以下题目｡</a:t>
            </a:r>
            <a:endParaRPr sz="2100" dirty="0">
              <a:latin typeface="Times New Roman" panose="02020603050405020304" pitchFamily="18" charset="0"/>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3180398" y="2094071"/>
            <a:ext cx="2939415" cy="3282315"/>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28124" y="1541145"/>
            <a:ext cx="8687753" cy="3484245"/>
          </a:xfrm>
          <a:prstGeom prst="rect">
            <a:avLst/>
          </a:prstGeom>
          <a:noFill/>
          <a:ln w="9525">
            <a:noFill/>
          </a:ln>
        </p:spPr>
        <p:txBody>
          <a:bodyPr wrap="square">
            <a:spAutoFit/>
          </a:bodyPr>
          <a:p>
            <a:pPr indent="0" algn="just">
              <a:lnSpc>
                <a:spcPct val="150000"/>
              </a:lnSpc>
            </a:pPr>
            <a:r>
              <a:rPr sz="2100" dirty="0">
                <a:latin typeface="Times New Roman" panose="02020603050405020304" pitchFamily="18" charset="0"/>
                <a:ea typeface="微软雅黑" panose="020B0503020204020204" pitchFamily="34" charset="-122"/>
                <a:sym typeface="+mn-ea"/>
              </a:rPr>
              <a:t>(1)请用简洁的语言介绍画面内容｡(含标点限80字以内)</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solidFill>
                  <a:srgbClr val="FF0000"/>
                </a:solidFill>
                <a:latin typeface="Times New Roman" panose="02020603050405020304" pitchFamily="18" charset="0"/>
                <a:ea typeface="微软雅黑" panose="020B0503020204020204" pitchFamily="34" charset="-122"/>
                <a:sym typeface="+mn-ea"/>
              </a:rPr>
              <a:t>墙前站三人,站在地面上的人,眼前只有墙;站在较高书上的人,越过了墙看到了黑暗;站在最高书上的人,越过墙和黑暗,看到了太阳和光明,书包括“词典”和“名著”｡</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(2)请用简洁的语言概括漫画所蕴含的寓意｡</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solidFill>
                  <a:srgbClr val="FF0000"/>
                </a:solidFill>
                <a:latin typeface="Times New Roman" panose="02020603050405020304" pitchFamily="18" charset="0"/>
                <a:ea typeface="微软雅黑" panose="020B0503020204020204" pitchFamily="34" charset="-122"/>
                <a:sym typeface="+mn-ea"/>
              </a:rPr>
              <a:t>书读得越多,积累的东西也就越多,便可以看得更远｡</a:t>
            </a:r>
            <a:endParaRPr sz="2100" dirty="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 calcmode="lin" valueType="num">
                                      <p:cBhvr additive="base">
                                        <p:cTn id="1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28124" y="1541145"/>
            <a:ext cx="8687753" cy="1060450"/>
          </a:xfrm>
          <a:prstGeom prst="rect">
            <a:avLst/>
          </a:prstGeom>
          <a:noFill/>
          <a:ln w="9525">
            <a:noFill/>
          </a:ln>
        </p:spPr>
        <p:txBody>
          <a:bodyPr wrap="square">
            <a:spAutoFit/>
          </a:bodyPr>
          <a:p>
            <a:pPr indent="0" algn="just">
              <a:lnSpc>
                <a:spcPct val="150000"/>
              </a:lnSpc>
            </a:pPr>
            <a:r>
              <a:rPr sz="2100" dirty="0">
                <a:latin typeface="Times New Roman" panose="02020603050405020304" pitchFamily="18" charset="0"/>
                <a:ea typeface="微软雅黑" panose="020B0503020204020204" pitchFamily="34" charset="-122"/>
                <a:sym typeface="+mn-ea"/>
              </a:rPr>
              <a:t>5.(2019·邵阳)下图是湖南省第13届运动会的会徽,其主题为“衡邵同运,三湘共赢”｡仔细观察,请选择介绍会徽的一个构图要素,并简要说明其寓意｡</a:t>
            </a:r>
            <a:endParaRPr sz="2100" dirty="0">
              <a:latin typeface="Times New Roman" panose="02020603050405020304" pitchFamily="18" charset="0"/>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3172301" y="2578894"/>
            <a:ext cx="2799398" cy="3093720"/>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28124" y="1541145"/>
            <a:ext cx="8687753" cy="2515235"/>
          </a:xfrm>
          <a:prstGeom prst="rect">
            <a:avLst/>
          </a:prstGeom>
          <a:noFill/>
          <a:ln w="9525">
            <a:noFill/>
          </a:ln>
        </p:spPr>
        <p:txBody>
          <a:bodyPr wrap="square">
            <a:spAutoFit/>
          </a:bodyPr>
          <a:p>
            <a:pPr indent="0" algn="just">
              <a:lnSpc>
                <a:spcPct val="150000"/>
              </a:lnSpc>
            </a:pPr>
            <a:r>
              <a:rPr sz="2100" b="1" dirty="0">
                <a:solidFill>
                  <a:srgbClr val="FF0000"/>
                </a:solidFill>
                <a:latin typeface="Times New Roman" panose="02020603050405020304" pitchFamily="18" charset="0"/>
                <a:ea typeface="微软雅黑" panose="020B0503020204020204" pitchFamily="34" charset="-122"/>
                <a:sym typeface="+mn-ea"/>
              </a:rPr>
              <a:t>示例:</a:t>
            </a:r>
            <a:r>
              <a:rPr sz="2100" dirty="0">
                <a:solidFill>
                  <a:srgbClr val="FF0000"/>
                </a:solidFill>
                <a:latin typeface="Times New Roman" panose="02020603050405020304" pitchFamily="18" charset="0"/>
                <a:ea typeface="微软雅黑" panose="020B0503020204020204" pitchFamily="34" charset="-122"/>
                <a:sym typeface="+mn-ea"/>
              </a:rPr>
              <a:t>整体构图是数字13,代表第13届湖南运动会,其由三个元素构成:红色的一点是体育圣火,寓意湖南体育事业的红红火火;展翅飞翔的大雁,构成数字1,代表行稳致远､奋勇争先的衡阳市;奔跑造型的邵阳首拼字母S,构成数字3,代表正加快对外开放,加速建设的邵阳｡会徽整体寓意为吉祥圣火照耀下的衡阳､邵阳,同办省运,共铸辉煌｡</a:t>
            </a:r>
            <a:endParaRPr sz="2100" dirty="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461" y="1542574"/>
            <a:ext cx="8621078" cy="3707765"/>
          </a:xfrm>
          <a:prstGeom prst="rect">
            <a:avLst/>
          </a:prstGeom>
          <a:noFill/>
          <a:ln w="9525">
            <a:noFill/>
          </a:ln>
        </p:spPr>
        <p:txBody>
          <a:bodyPr wrap="square">
            <a:spAutoFit/>
          </a:bodyPr>
          <a:lstStyle/>
          <a:p>
            <a:pPr indent="0" algn="just">
              <a:lnSpc>
                <a:spcPct val="140000"/>
              </a:lnSpc>
            </a:pPr>
            <a:r>
              <a:rPr sz="2100" b="1" dirty="0">
                <a:latin typeface="Times New Roman" panose="02020603050405020304" pitchFamily="18" charset="0"/>
                <a:ea typeface="微软雅黑" panose="020B0503020204020204" pitchFamily="34" charset="-122"/>
                <a:sym typeface="+mn-ea"/>
              </a:rPr>
              <a:t>3.观察图表数据,找出板块变化｡</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b="1" dirty="0">
                <a:latin typeface="Times New Roman" panose="02020603050405020304" pitchFamily="18" charset="0"/>
                <a:ea typeface="微软雅黑" panose="020B0503020204020204" pitchFamily="34" charset="-122"/>
                <a:sym typeface="+mn-ea"/>
              </a:rPr>
              <a:t>(1)比较高低,寻找规律｡</a:t>
            </a:r>
            <a:r>
              <a:rPr sz="2100" dirty="0">
                <a:latin typeface="Times New Roman" panose="02020603050405020304" pitchFamily="18" charset="0"/>
                <a:ea typeface="微软雅黑" panose="020B0503020204020204" pitchFamily="34" charset="-122"/>
                <a:sym typeface="+mn-ea"/>
              </a:rPr>
              <a:t>图表通过数据反映调查统计结果,能够明显表现变化规律的关键处是在数据的最高点和最低点上,抓住数据的最高点和最低点可以迅速把握图表的重心,从而找到答题的指向和要点｡</a:t>
            </a:r>
            <a:endParaRPr sz="2100" dirty="0">
              <a:latin typeface="Times New Roman" panose="02020603050405020304" pitchFamily="18" charset="0"/>
              <a:ea typeface="微软雅黑" panose="020B0503020204020204" pitchFamily="34" charset="-122"/>
              <a:sym typeface="+mn-ea"/>
            </a:endParaRPr>
          </a:p>
          <a:p>
            <a:pPr indent="0" algn="just">
              <a:lnSpc>
                <a:spcPct val="140000"/>
              </a:lnSpc>
            </a:pPr>
            <a:r>
              <a:rPr sz="2100" b="1" dirty="0">
                <a:latin typeface="Times New Roman" panose="02020603050405020304" pitchFamily="18" charset="0"/>
                <a:ea typeface="微软雅黑" panose="020B0503020204020204" pitchFamily="34" charset="-122"/>
                <a:sym typeface="+mn-ea"/>
              </a:rPr>
              <a:t>(2)细做统计,得出走势｡</a:t>
            </a:r>
            <a:r>
              <a:rPr sz="2100" dirty="0">
                <a:latin typeface="Times New Roman" panose="02020603050405020304" pitchFamily="18" charset="0"/>
                <a:ea typeface="微软雅黑" panose="020B0503020204020204" pitchFamily="34" charset="-122"/>
                <a:sym typeface="+mn-ea"/>
              </a:rPr>
              <a:t>图表题往往要求阐述某些规律性的结论,而图表反映的只是与统计对象有关的各个分项的统计结果｡因此,我们必须在图表已有的各项具体数据的基础上再做一些关于数据变化规律的综合统计工作,才能更有效地得出自己的结论｡</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461" y="1542574"/>
            <a:ext cx="8621078" cy="1899285"/>
          </a:xfrm>
          <a:prstGeom prst="rect">
            <a:avLst/>
          </a:prstGeom>
          <a:noFill/>
          <a:ln w="9525">
            <a:noFill/>
          </a:ln>
        </p:spPr>
        <p:txBody>
          <a:bodyPr wrap="square">
            <a:spAutoFit/>
          </a:bodyPr>
          <a:lstStyle/>
          <a:p>
            <a:pPr indent="0" algn="just">
              <a:lnSpc>
                <a:spcPct val="140000"/>
              </a:lnSpc>
            </a:pPr>
            <a:r>
              <a:rPr lang="en-US" sz="2100" b="1" dirty="0">
                <a:latin typeface="Times New Roman" panose="02020603050405020304" pitchFamily="18" charset="0"/>
                <a:ea typeface="微软雅黑" panose="020B0503020204020204" pitchFamily="34" charset="-122"/>
                <a:sym typeface="+mn-ea"/>
              </a:rPr>
              <a:t> </a:t>
            </a:r>
            <a:r>
              <a:rPr sz="2100" b="1" dirty="0">
                <a:latin typeface="Times New Roman" panose="02020603050405020304" pitchFamily="18" charset="0"/>
                <a:ea typeface="微软雅黑" panose="020B0503020204020204" pitchFamily="34" charset="-122"/>
                <a:sym typeface="+mn-ea"/>
              </a:rPr>
              <a:t>(3)归纳类别,准确概括｡</a:t>
            </a:r>
            <a:r>
              <a:rPr sz="2100" dirty="0">
                <a:latin typeface="Times New Roman" panose="02020603050405020304" pitchFamily="18" charset="0"/>
                <a:ea typeface="微软雅黑" panose="020B0503020204020204" pitchFamily="34" charset="-122"/>
                <a:sym typeface="+mn-ea"/>
              </a:rPr>
              <a:t>图表反映的是分项的具体､细致的统计结果,我们在答题时不能把思维局限在单纯而又琐碎的分条叙述上,而应在分类统计的基础上进行归纳合并工作,并且在符合题目字数要求的基础上,用准确､简洁的语言得出自己的结论｡</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396938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下表为某市二轮电动车实际使用量和车辆事故率的统计表,请对表中提供的信息进行比较分析,回答问题｡</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pic>
        <p:nvPicPr>
          <p:cNvPr id="2" name="图片 1"/>
          <p:cNvPicPr>
            <a:picLocks noChangeAspect="1"/>
          </p:cNvPicPr>
          <p:nvPr/>
        </p:nvPicPr>
        <p:blipFill>
          <a:blip r:embed="rId1"/>
          <a:stretch>
            <a:fillRect/>
          </a:stretch>
        </p:blipFill>
        <p:spPr>
          <a:xfrm>
            <a:off x="1538288" y="3008948"/>
            <a:ext cx="6001226" cy="241363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20"/>
            <a:ext cx="8621078" cy="2030095"/>
          </a:xfrm>
          <a:prstGeom prst="rect">
            <a:avLst/>
          </a:prstGeom>
          <a:noFill/>
          <a:ln w="28575">
            <a:solidFill>
              <a:srgbClr val="ED7D31"/>
            </a:solidFill>
            <a:prstDash val="dash"/>
          </a:ln>
        </p:spPr>
        <p:txBody>
          <a:bodyPr wrap="square">
            <a:spAutoFit/>
          </a:bodyPr>
          <a:lstStyle/>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分别写出这两年二轮电动车实际使用量和车辆事故率的变化特点｡</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solidFill>
                  <a:srgbClr val="FF0000"/>
                </a:solidFill>
                <a:latin typeface="Times New Roman" panose="02020603050405020304" pitchFamily="18" charset="0"/>
                <a:ea typeface="微软雅黑" panose="020B0503020204020204" pitchFamily="34" charset="-122"/>
                <a:sym typeface="+mn-ea"/>
              </a:rPr>
              <a:t>二轮电动车不论是否登记,实际使用量均明显上升(二轮电动车未登记车辆总量及增量都超过已登记车辆);在车辆事故率方面,公安机关已登记车辆的事故率明显下降,而未登记车辆事故率明显上升｡</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1" end="1"/>
                                            </p:txEl>
                                          </p:spTgt>
                                        </p:tgtEl>
                                        <p:attrNameLst>
                                          <p:attrName>style.visibility</p:attrName>
                                        </p:attrNameLst>
                                      </p:cBhvr>
                                      <p:to>
                                        <p:strVal val="visible"/>
                                      </p:to>
                                    </p:set>
                                    <p:anim calcmode="lin" valueType="num">
                                      <p:cBhvr additive="base">
                                        <p:cTn id="7"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2 漫画类</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83594"/>
            <a:ext cx="8621078" cy="2999740"/>
          </a:xfrm>
          <a:prstGeom prst="rect">
            <a:avLst/>
          </a:prstGeom>
          <a:noFill/>
          <a:ln w="9525">
            <a:noFill/>
          </a:ln>
        </p:spPr>
        <p:txBody>
          <a:bodyPr wrap="square">
            <a:spAutoFit/>
          </a:bodyPr>
          <a:lstStyle/>
          <a:p>
            <a:pPr indent="0" algn="just">
              <a:lnSpc>
                <a:spcPct val="150000"/>
              </a:lnSpc>
            </a:pP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漫画是一种具有讽刺性或幽默性的绘画｡通过夸张､比喻､象征等手法,借幽默､诙谐的画面,讽刺､批评或歌颂某些人和事,启迪人们领悟深奥的道理｡漫画题主要有以下几种类型:</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b="1" dirty="0">
                <a:latin typeface="Times New Roman" panose="02020603050405020304" pitchFamily="18" charset="0"/>
                <a:ea typeface="微软雅黑" panose="020B0503020204020204" pitchFamily="34" charset="-122"/>
                <a:sym typeface="+mn-ea"/>
              </a:rPr>
              <a:t>1.描述漫画类</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描述漫画内容时要语言简洁,描述要尽量包括漫画的所有要素,描述时还要客观,不要加入自己的主观看法,不宜进行想象虚构｡</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461" y="1559243"/>
            <a:ext cx="8621078" cy="4291330"/>
          </a:xfrm>
          <a:prstGeom prst="rect">
            <a:avLst/>
          </a:prstGeom>
          <a:noFill/>
          <a:ln w="9525">
            <a:noFill/>
          </a:ln>
        </p:spPr>
        <p:txBody>
          <a:bodyPr wrap="square">
            <a:spAutoFit/>
          </a:bodyPr>
          <a:lstStyle/>
          <a:p>
            <a:pPr indent="0" algn="just">
              <a:lnSpc>
                <a:spcPct val="130000"/>
              </a:lnSpc>
              <a:spcBef>
                <a:spcPts val="0"/>
              </a:spcBef>
              <a:spcAft>
                <a:spcPts val="0"/>
              </a:spcAft>
            </a:pPr>
            <a:r>
              <a:rPr sz="2100" dirty="0">
                <a:latin typeface="Times New Roman" panose="02020603050405020304" pitchFamily="18" charset="0"/>
                <a:ea typeface="微软雅黑" panose="020B0503020204020204" pitchFamily="34" charset="-122"/>
                <a:sym typeface="+mn-ea"/>
              </a:rPr>
              <a:t>描述时可从以下几个方面入手:</a:t>
            </a:r>
            <a:endParaRPr sz="2100" dirty="0">
              <a:latin typeface="Times New Roman" panose="02020603050405020304" pitchFamily="18" charset="0"/>
              <a:ea typeface="微软雅黑" panose="020B0503020204020204" pitchFamily="34" charset="-122"/>
              <a:sym typeface="+mn-ea"/>
            </a:endParaRPr>
          </a:p>
          <a:p>
            <a:pPr indent="0" algn="just">
              <a:lnSpc>
                <a:spcPct val="130000"/>
              </a:lnSpc>
              <a:spcBef>
                <a:spcPts val="0"/>
              </a:spcBef>
              <a:spcAft>
                <a:spcPts val="0"/>
              </a:spcAft>
            </a:pPr>
            <a:r>
              <a:rPr sz="2100" b="1" dirty="0">
                <a:latin typeface="Times New Roman" panose="02020603050405020304" pitchFamily="18" charset="0"/>
                <a:ea typeface="微软雅黑" panose="020B0503020204020204" pitchFamily="34" charset="-122"/>
                <a:sym typeface="+mn-ea"/>
              </a:rPr>
              <a:t>(1)抓标题｡</a:t>
            </a:r>
            <a:r>
              <a:rPr sz="2100" dirty="0">
                <a:latin typeface="Times New Roman" panose="02020603050405020304" pitchFamily="18" charset="0"/>
                <a:ea typeface="微软雅黑" panose="020B0503020204020204" pitchFamily="34" charset="-122"/>
                <a:sym typeface="+mn-ea"/>
              </a:rPr>
              <a:t>标题是漫画的眼睛,很多时候透过标题可以洞察整个画面的主体内容和主题｡</a:t>
            </a:r>
            <a:endParaRPr sz="2100" dirty="0">
              <a:latin typeface="Times New Roman" panose="02020603050405020304" pitchFamily="18" charset="0"/>
              <a:ea typeface="微软雅黑" panose="020B0503020204020204" pitchFamily="34" charset="-122"/>
              <a:sym typeface="+mn-ea"/>
            </a:endParaRPr>
          </a:p>
          <a:p>
            <a:pPr indent="0" algn="just">
              <a:lnSpc>
                <a:spcPct val="130000"/>
              </a:lnSpc>
              <a:spcBef>
                <a:spcPts val="0"/>
              </a:spcBef>
              <a:spcAft>
                <a:spcPts val="0"/>
              </a:spcAft>
            </a:pPr>
            <a:r>
              <a:rPr sz="2100" b="1" dirty="0">
                <a:latin typeface="Times New Roman" panose="02020603050405020304" pitchFamily="18" charset="0"/>
                <a:ea typeface="微软雅黑" panose="020B0503020204020204" pitchFamily="34" charset="-122"/>
                <a:sym typeface="+mn-ea"/>
              </a:rPr>
              <a:t>(2)看画面｡</a:t>
            </a:r>
            <a:r>
              <a:rPr sz="2100" dirty="0">
                <a:latin typeface="Times New Roman" panose="02020603050405020304" pitchFamily="18" charset="0"/>
                <a:ea typeface="微软雅黑" panose="020B0503020204020204" pitchFamily="34" charset="-122"/>
                <a:sym typeface="+mn-ea"/>
              </a:rPr>
              <a:t>描述漫画内容时要仔细观察画面,既要准确找到画面所有要素,又要抓住画面主体要素,根据它们的主次关系,结合漫画主题,全面而又重点突出地进行描述｡</a:t>
            </a:r>
            <a:endParaRPr sz="2100" dirty="0">
              <a:latin typeface="Times New Roman" panose="02020603050405020304" pitchFamily="18" charset="0"/>
              <a:ea typeface="微软雅黑" panose="020B0503020204020204" pitchFamily="34" charset="-122"/>
              <a:sym typeface="+mn-ea"/>
            </a:endParaRPr>
          </a:p>
          <a:p>
            <a:pPr indent="0" algn="just">
              <a:lnSpc>
                <a:spcPct val="130000"/>
              </a:lnSpc>
              <a:spcBef>
                <a:spcPts val="0"/>
              </a:spcBef>
              <a:spcAft>
                <a:spcPts val="0"/>
              </a:spcAft>
            </a:pPr>
            <a:r>
              <a:rPr sz="2100" b="1" dirty="0">
                <a:latin typeface="Times New Roman" panose="02020603050405020304" pitchFamily="18" charset="0"/>
                <a:ea typeface="微软雅黑" panose="020B0503020204020204" pitchFamily="34" charset="-122"/>
                <a:sym typeface="+mn-ea"/>
              </a:rPr>
              <a:t>(3)审细节｡</a:t>
            </a:r>
            <a:r>
              <a:rPr sz="2100" dirty="0">
                <a:latin typeface="Times New Roman" panose="02020603050405020304" pitchFamily="18" charset="0"/>
                <a:ea typeface="微软雅黑" panose="020B0503020204020204" pitchFamily="34" charset="-122"/>
                <a:sym typeface="+mn-ea"/>
              </a:rPr>
              <a:t>漫画中的文字等细节往往能对揭示漫画寓意起到画龙点睛的作用,是漫画描述的重要内容｡</a:t>
            </a:r>
            <a:endParaRPr sz="2100" dirty="0">
              <a:latin typeface="Times New Roman" panose="02020603050405020304" pitchFamily="18" charset="0"/>
              <a:ea typeface="微软雅黑" panose="020B0503020204020204" pitchFamily="34" charset="-122"/>
              <a:sym typeface="+mn-ea"/>
            </a:endParaRPr>
          </a:p>
          <a:p>
            <a:pPr indent="0" algn="just">
              <a:lnSpc>
                <a:spcPct val="130000"/>
              </a:lnSpc>
              <a:spcBef>
                <a:spcPts val="0"/>
              </a:spcBef>
              <a:spcAft>
                <a:spcPts val="0"/>
              </a:spcAft>
            </a:pPr>
            <a:r>
              <a:rPr sz="2100" b="1" dirty="0">
                <a:latin typeface="Times New Roman" panose="02020603050405020304" pitchFamily="18" charset="0"/>
                <a:ea typeface="微软雅黑" panose="020B0503020204020204" pitchFamily="34" charset="-122"/>
                <a:sym typeface="+mn-ea"/>
              </a:rPr>
              <a:t>(4)讲顺序｡</a:t>
            </a:r>
            <a:r>
              <a:rPr sz="2100" dirty="0">
                <a:latin typeface="Times New Roman" panose="02020603050405020304" pitchFamily="18" charset="0"/>
                <a:ea typeface="微软雅黑" panose="020B0503020204020204" pitchFamily="34" charset="-122"/>
                <a:sym typeface="+mn-ea"/>
              </a:rPr>
              <a:t>根据漫画的构图特点,从上到下､从左到右､从里到外等顺序,井井有条地描述｡</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61461" y="1543519"/>
            <a:ext cx="8621078" cy="396938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观察下面的漫画《前赴后继》,描述画面的主要内容｡</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pic>
        <p:nvPicPr>
          <p:cNvPr id="2" name="图片 1"/>
          <p:cNvPicPr>
            <a:picLocks noChangeAspect="1"/>
          </p:cNvPicPr>
          <p:nvPr/>
        </p:nvPicPr>
        <p:blipFill>
          <a:blip r:embed="rId1"/>
          <a:stretch>
            <a:fillRect/>
          </a:stretch>
        </p:blipFill>
        <p:spPr>
          <a:xfrm>
            <a:off x="2553653" y="2600325"/>
            <a:ext cx="4036695" cy="2749868"/>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3253</Words>
  <Application>WPS 演示</Application>
  <PresentationFormat>在屏幕上显示</PresentationFormat>
  <Paragraphs>133</Paragraphs>
  <Slides>29</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29</vt:i4>
      </vt:variant>
    </vt:vector>
  </HeadingPairs>
  <TitlesOfParts>
    <vt:vector size="37" baseType="lpstr">
      <vt:lpstr>Arial</vt:lpstr>
      <vt:lpstr>宋体</vt:lpstr>
      <vt:lpstr>Wingdings</vt:lpstr>
      <vt:lpstr>Calibri</vt:lpstr>
      <vt:lpstr>Times New Roman</vt:lpstr>
      <vt:lpstr>微软雅黑</vt:lpstr>
      <vt:lpstr>Helvetica</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2020-02-24T04:00:12Z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