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69" r:id="rId3"/>
    <p:sldId id="639" r:id="rId4"/>
    <p:sldId id="667" r:id="rId5"/>
    <p:sldId id="640" r:id="rId6"/>
    <p:sldId id="598" r:id="rId7"/>
    <p:sldId id="632" r:id="rId8"/>
    <p:sldId id="633" r:id="rId9"/>
    <p:sldId id="634" r:id="rId10"/>
    <p:sldId id="631" r:id="rId11"/>
    <p:sldId id="636" r:id="rId12"/>
    <p:sldId id="638" r:id="rId13"/>
    <p:sldId id="637" r:id="rId14"/>
    <p:sldId id="635" r:id="rId15"/>
    <p:sldId id="627" r:id="rId16"/>
    <p:sldId id="628" r:id="rId17"/>
    <p:sldId id="629" r:id="rId18"/>
    <p:sldId id="630" r:id="rId19"/>
    <p:sldId id="644" r:id="rId20"/>
    <p:sldId id="645" r:id="rId21"/>
    <p:sldId id="646" r:id="rId22"/>
    <p:sldId id="647" r:id="rId23"/>
    <p:sldId id="648" r:id="rId24"/>
    <p:sldId id="642" r:id="rId25"/>
    <p:sldId id="649" r:id="rId26"/>
    <p:sldId id="650" r:id="rId27"/>
    <p:sldId id="651" r:id="rId28"/>
    <p:sldId id="652" r:id="rId29"/>
    <p:sldId id="653" r:id="rId30"/>
    <p:sldId id="654" r:id="rId31"/>
    <p:sldId id="655" r:id="rId32"/>
    <p:sldId id="666" r:id="rId33"/>
    <p:sldId id="656" r:id="rId34"/>
    <p:sldId id="657" r:id="rId35"/>
    <p:sldId id="658" r:id="rId36"/>
    <p:sldId id="659" r:id="rId37"/>
    <p:sldId id="660" r:id="rId38"/>
    <p:sldId id="665" r:id="rId39"/>
    <p:sldId id="661" r:id="rId40"/>
    <p:sldId id="662" r:id="rId41"/>
    <p:sldId id="663" r:id="rId42"/>
    <p:sldId id="668" r:id="rId43"/>
  </p:sldIdLst>
  <p:sldSz cx="12192000" cy="6858000"/>
  <p:notesSz cx="7104063" cy="10234613"/>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70" d="100"/>
          <a:sy n="70" d="100"/>
        </p:scale>
        <p:origin x="-35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387.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2020/10/23</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2020/10/23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2020/10/23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2020/10/23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2020/10/23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2020/10/23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2020/10/23</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image" Target="../media/image2.jpeg" /><Relationship Id="rId6" Type="http://schemas.openxmlformats.org/officeDocument/2006/relationships/tags" Target="../tags/tag79.xml" /><Relationship Id="rId7" Type="http://schemas.openxmlformats.org/officeDocument/2006/relationships/tags" Target="../tags/tag8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image" Target="../media/image4.jpeg" /><Relationship Id="rId8" Type="http://schemas.openxmlformats.org/officeDocument/2006/relationships/tags" Target="../tags/tag15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image" Target="../media/image4.jpeg" /><Relationship Id="rId8" Type="http://schemas.openxmlformats.org/officeDocument/2006/relationships/tags" Target="../tags/tag165.xml" /><Relationship Id="rId9" Type="http://schemas.openxmlformats.org/officeDocument/2006/relationships/tags" Target="../tags/tag16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image" Target="../media/image4.jpeg" /><Relationship Id="rId8" Type="http://schemas.openxmlformats.org/officeDocument/2006/relationships/tags" Target="../tags/tag172.xml" /><Relationship Id="rId9" Type="http://schemas.openxmlformats.org/officeDocument/2006/relationships/tags" Target="../tags/tag1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4%B8%89%C2%B7%E4%B8%80%E5%85%AB%E6%83%A8%E6%A1%88" TargetMode="External" /><Relationship Id="rId11" Type="http://schemas.openxmlformats.org/officeDocument/2006/relationships/hyperlink" Target="https://baike.baidu.com/item/%E8%AE%B0%E5%BF%B5%E5%88%98%E5%92%8C%E7%8F%8D%E5%90%9B" TargetMode="External" /><Relationship Id="rId12" Type="http://schemas.openxmlformats.org/officeDocument/2006/relationships/image" Target="../media/image9.jpeg" /><Relationship Id="rId13" Type="http://schemas.openxmlformats.org/officeDocument/2006/relationships/tags" Target="../tags/tag179.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hyperlink" Target="https://baike.baidu.com/item/%E5%AD%A6%E7%94%9F%E8%BF%90%E5%8A%A8/1495658" TargetMode="External" /><Relationship Id="rId8" Type="http://schemas.openxmlformats.org/officeDocument/2006/relationships/hyperlink" Target="https://baike.baidu.com/item/%E5%AD%A6%E6%BD%AE/1395780" TargetMode="External" /><Relationship Id="rId9" Type="http://schemas.openxmlformats.org/officeDocument/2006/relationships/hyperlink" Target="https://baike.baidu.com/item/%E5%8C%97%E6%B4%8B%E5%86%9B%E9%98%80/366336" TargetMode="Ex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 Id="rId7" Type="http://schemas.openxmlformats.org/officeDocument/2006/relationships/image" Target="../media/image9.jpeg" /><Relationship Id="rId8" Type="http://schemas.openxmlformats.org/officeDocument/2006/relationships/tags" Target="../tags/tag18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image" Target="../media/image9.jpeg" /><Relationship Id="rId8" Type="http://schemas.openxmlformats.org/officeDocument/2006/relationships/tags" Target="../tags/tag19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image" Target="../media/image9.jpeg" /><Relationship Id="rId8" Type="http://schemas.openxmlformats.org/officeDocument/2006/relationships/tags" Target="../tags/tag19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8.xml" /><Relationship Id="rId3" Type="http://schemas.openxmlformats.org/officeDocument/2006/relationships/tags" Target="../tags/tag199.xml" /><Relationship Id="rId4" Type="http://schemas.openxmlformats.org/officeDocument/2006/relationships/tags" Target="../tags/tag200.xml" /><Relationship Id="rId5" Type="http://schemas.openxmlformats.org/officeDocument/2006/relationships/tags" Target="../tags/tag201.xml" /><Relationship Id="rId6" Type="http://schemas.openxmlformats.org/officeDocument/2006/relationships/tags" Target="../tags/tag202.xml" /><Relationship Id="rId7" Type="http://schemas.openxmlformats.org/officeDocument/2006/relationships/image" Target="../media/image9.jpeg" /><Relationship Id="rId8" Type="http://schemas.openxmlformats.org/officeDocument/2006/relationships/tags" Target="../tags/tag203.xml" /><Relationship Id="rId9" Type="http://schemas.openxmlformats.org/officeDocument/2006/relationships/tags" Target="../tags/tag20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image" Target="../media/image4.jpeg" /><Relationship Id="rId8" Type="http://schemas.openxmlformats.org/officeDocument/2006/relationships/tags" Target="../tags/tag210.xml" /><Relationship Id="rId9" Type="http://schemas.openxmlformats.org/officeDocument/2006/relationships/tags" Target="../tags/tag21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2.xml" /><Relationship Id="rId3" Type="http://schemas.openxmlformats.org/officeDocument/2006/relationships/tags" Target="../tags/tag213.xml" /><Relationship Id="rId4" Type="http://schemas.openxmlformats.org/officeDocument/2006/relationships/tags" Target="../tags/tag214.xml"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image" Target="../media/image4.jpeg" /><Relationship Id="rId8" Type="http://schemas.openxmlformats.org/officeDocument/2006/relationships/tags" Target="../tags/tag217.xml" /><Relationship Id="rId9" Type="http://schemas.openxmlformats.org/officeDocument/2006/relationships/tags" Target="../tags/tag2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image" Target="../media/image3.jpeg" /><Relationship Id="rId9" Type="http://schemas.openxmlformats.org/officeDocument/2006/relationships/tags" Target="../tags/tag8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image" Target="../media/image4.jpeg" /><Relationship Id="rId8" Type="http://schemas.openxmlformats.org/officeDocument/2006/relationships/tags" Target="../tags/tag224.xml" /><Relationship Id="rId9" Type="http://schemas.openxmlformats.org/officeDocument/2006/relationships/tags" Target="../tags/tag2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6.xml" /><Relationship Id="rId3" Type="http://schemas.openxmlformats.org/officeDocument/2006/relationships/tags" Target="../tags/tag227.xml"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image" Target="../media/image4.jpeg" /><Relationship Id="rId8" Type="http://schemas.openxmlformats.org/officeDocument/2006/relationships/tags" Target="../tags/tag231.xml" /><Relationship Id="rId9" Type="http://schemas.openxmlformats.org/officeDocument/2006/relationships/tags" Target="../tags/tag23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image" Target="../media/image4.jpeg" /><Relationship Id="rId8" Type="http://schemas.openxmlformats.org/officeDocument/2006/relationships/tags" Target="../tags/tag238.xml" /><Relationship Id="rId9" Type="http://schemas.openxmlformats.org/officeDocument/2006/relationships/tags" Target="../tags/tag23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image" Target="../media/image10.jpeg" /><Relationship Id="rId9" Type="http://schemas.openxmlformats.org/officeDocument/2006/relationships/tags" Target="../tags/tag24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tags" Target="../tags/tag252.xml" /><Relationship Id="rId8" Type="http://schemas.openxmlformats.org/officeDocument/2006/relationships/image" Target="../media/image10.jpeg" /><Relationship Id="rId9" Type="http://schemas.openxmlformats.org/officeDocument/2006/relationships/tags" Target="../tags/tag25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54.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 Id="rId8" Type="http://schemas.openxmlformats.org/officeDocument/2006/relationships/image" Target="../media/image10.jpeg" /><Relationship Id="rId9" Type="http://schemas.openxmlformats.org/officeDocument/2006/relationships/tags" Target="../tags/tag26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image" Target="../media/image10.jpeg" /><Relationship Id="rId9" Type="http://schemas.openxmlformats.org/officeDocument/2006/relationships/tags" Target="../tags/tag26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image" Target="../media/image10.jpeg" /><Relationship Id="rId9" Type="http://schemas.openxmlformats.org/officeDocument/2006/relationships/tags" Target="../tags/tag27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image" Target="../media/image10.jpeg" /><Relationship Id="rId9" Type="http://schemas.openxmlformats.org/officeDocument/2006/relationships/tags" Target="../tags/tag28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 Id="rId8" Type="http://schemas.openxmlformats.org/officeDocument/2006/relationships/image" Target="../media/image11.png" /><Relationship Id="rId9" Type="http://schemas.openxmlformats.org/officeDocument/2006/relationships/tags" Target="../tags/tag2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image" Target="../media/image4.jpeg" /><Relationship Id="rId8" Type="http://schemas.openxmlformats.org/officeDocument/2006/relationships/tags" Target="../tags/tag93.xml" /><Relationship Id="rId9" Type="http://schemas.openxmlformats.org/officeDocument/2006/relationships/tags" Target="../tags/tag9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image" Target="../media/image11.png" /><Relationship Id="rId9" Type="http://schemas.openxmlformats.org/officeDocument/2006/relationships/tags" Target="../tags/tag29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image" Target="../media/image11.png" /><Relationship Id="rId8" Type="http://schemas.openxmlformats.org/officeDocument/2006/relationships/tags" Target="../tags/tag301.xml" /><Relationship Id="rId9" Type="http://schemas.openxmlformats.org/officeDocument/2006/relationships/tags" Target="../tags/tag30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image" Target="../media/image11.png" /><Relationship Id="rId8" Type="http://schemas.openxmlformats.org/officeDocument/2006/relationships/tags" Target="../tags/tag308.xml" /><Relationship Id="rId9" Type="http://schemas.openxmlformats.org/officeDocument/2006/relationships/tags" Target="../tags/tag30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7.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image" Target="../media/image11.png" /><Relationship Id="rId9" Type="http://schemas.openxmlformats.org/officeDocument/2006/relationships/tags" Target="../tags/tag31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5.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image" Target="../media/image11.png" /><Relationship Id="rId8" Type="http://schemas.openxmlformats.org/officeDocument/2006/relationships/tags" Target="../tags/tag323.xml" /><Relationship Id="rId9" Type="http://schemas.openxmlformats.org/officeDocument/2006/relationships/tags" Target="../tags/tag32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33.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image" Target="../media/image11.png" /><Relationship Id="rId8" Type="http://schemas.openxmlformats.org/officeDocument/2006/relationships/tags" Target="../tags/tag331.xml" /><Relationship Id="rId9" Type="http://schemas.openxmlformats.org/officeDocument/2006/relationships/tags" Target="../tags/tag33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1.x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tags" Target="../tags/tag338.xml" /><Relationship Id="rId7" Type="http://schemas.openxmlformats.org/officeDocument/2006/relationships/image" Target="../media/image11.png" /><Relationship Id="rId8" Type="http://schemas.openxmlformats.org/officeDocument/2006/relationships/tags" Target="../tags/tag339.xml" /><Relationship Id="rId9" Type="http://schemas.openxmlformats.org/officeDocument/2006/relationships/tags" Target="../tags/tag34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9.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 Id="rId7" Type="http://schemas.openxmlformats.org/officeDocument/2006/relationships/image" Target="../media/image11.png" /><Relationship Id="rId8" Type="http://schemas.openxmlformats.org/officeDocument/2006/relationships/tags" Target="../tags/tag347.xml" /><Relationship Id="rId9" Type="http://schemas.openxmlformats.org/officeDocument/2006/relationships/tags" Target="../tags/tag34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7.xml" /><Relationship Id="rId11" Type="http://schemas.openxmlformats.org/officeDocument/2006/relationships/tags" Target="../tags/tag358.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tags" Target="../tags/tag352.xml"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image" Target="../media/image11.png" /><Relationship Id="rId8" Type="http://schemas.openxmlformats.org/officeDocument/2006/relationships/tags" Target="../tags/tag355.xml" /><Relationship Id="rId9" Type="http://schemas.openxmlformats.org/officeDocument/2006/relationships/tags" Target="../tags/tag35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66.xml" /><Relationship Id="rId11" Type="http://schemas.openxmlformats.org/officeDocument/2006/relationships/tags" Target="../tags/tag367.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tags" Target="../tags/tag361.xml"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image" Target="../media/image11.png" /><Relationship Id="rId8" Type="http://schemas.openxmlformats.org/officeDocument/2006/relationships/tags" Target="../tags/tag364.xml" /><Relationship Id="rId9" Type="http://schemas.openxmlformats.org/officeDocument/2006/relationships/tags" Target="../tags/tag3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02.xml" /><Relationship Id="rId11" Type="http://schemas.openxmlformats.org/officeDocument/2006/relationships/tags" Target="../tags/tag103.xml" /><Relationship Id="rId12" Type="http://schemas.openxmlformats.org/officeDocument/2006/relationships/tags" Target="../tags/tag104.xml" /><Relationship Id="rId13" Type="http://schemas.openxmlformats.org/officeDocument/2006/relationships/tags" Target="../tags/tag105.xml" /><Relationship Id="rId14" Type="http://schemas.openxmlformats.org/officeDocument/2006/relationships/tags" Target="../tags/tag106.xml" /><Relationship Id="rId15" Type="http://schemas.openxmlformats.org/officeDocument/2006/relationships/tags" Target="../tags/tag107.xml" /><Relationship Id="rId16" Type="http://schemas.openxmlformats.org/officeDocument/2006/relationships/tags" Target="../tags/tag108.xml" /><Relationship Id="rId17" Type="http://schemas.openxmlformats.org/officeDocument/2006/relationships/tags" Target="../tags/tag109.xml" /><Relationship Id="rId18" Type="http://schemas.openxmlformats.org/officeDocument/2006/relationships/tags" Target="../tags/tag110.xml" /><Relationship Id="rId19" Type="http://schemas.openxmlformats.org/officeDocument/2006/relationships/tags" Target="../tags/tag111.xml" /><Relationship Id="rId2" Type="http://schemas.openxmlformats.org/officeDocument/2006/relationships/tags" Target="../tags/tag95.xml" /><Relationship Id="rId20" Type="http://schemas.openxmlformats.org/officeDocument/2006/relationships/tags" Target="../tags/tag112.xml" /><Relationship Id="rId21" Type="http://schemas.openxmlformats.org/officeDocument/2006/relationships/tags" Target="../tags/tag113.xml" /><Relationship Id="rId22" Type="http://schemas.openxmlformats.org/officeDocument/2006/relationships/tags" Target="../tags/tag114.xml" /><Relationship Id="rId23" Type="http://schemas.openxmlformats.org/officeDocument/2006/relationships/tags" Target="../tags/tag115.xml" /><Relationship Id="rId24" Type="http://schemas.openxmlformats.org/officeDocument/2006/relationships/tags" Target="../tags/tag116.xml" /><Relationship Id="rId25" Type="http://schemas.openxmlformats.org/officeDocument/2006/relationships/tags" Target="../tags/tag117.xml" /><Relationship Id="rId26" Type="http://schemas.openxmlformats.org/officeDocument/2006/relationships/tags" Target="../tags/tag118.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image" Target="../media/image4.jpeg" /><Relationship Id="rId9" Type="http://schemas.openxmlformats.org/officeDocument/2006/relationships/tags" Target="../tags/tag10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5.xml" /><Relationship Id="rId11" Type="http://schemas.openxmlformats.org/officeDocument/2006/relationships/tags" Target="../tags/tag376.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 Id="rId6" Type="http://schemas.openxmlformats.org/officeDocument/2006/relationships/tags" Target="../tags/tag372.xml" /><Relationship Id="rId7" Type="http://schemas.openxmlformats.org/officeDocument/2006/relationships/image" Target="../media/image11.png" /><Relationship Id="rId8" Type="http://schemas.openxmlformats.org/officeDocument/2006/relationships/tags" Target="../tags/tag373.xml" /><Relationship Id="rId9" Type="http://schemas.openxmlformats.org/officeDocument/2006/relationships/tags" Target="../tags/tag374.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2.jpeg" /><Relationship Id="rId11" Type="http://schemas.openxmlformats.org/officeDocument/2006/relationships/tags" Target="../tags/tag385.xml" /><Relationship Id="rId12" Type="http://schemas.openxmlformats.org/officeDocument/2006/relationships/image" Target="../media/image13.png" /><Relationship Id="rId13" Type="http://schemas.openxmlformats.org/officeDocument/2006/relationships/tags" Target="../tags/tag386.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tags" Target="../tags/tag381.xml" /><Relationship Id="rId7" Type="http://schemas.openxmlformats.org/officeDocument/2006/relationships/tags" Target="../tags/tag382.xml" /><Relationship Id="rId8" Type="http://schemas.openxmlformats.org/officeDocument/2006/relationships/tags" Target="../tags/tag383.xml" /><Relationship Id="rId9" Type="http://schemas.openxmlformats.org/officeDocument/2006/relationships/tags" Target="../tags/tag38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image" Target="../media/image5.jpeg" /><Relationship Id="rId8" Type="http://schemas.openxmlformats.org/officeDocument/2006/relationships/tags" Target="../tags/tag124.xml" /><Relationship Id="rId9" Type="http://schemas.openxmlformats.org/officeDocument/2006/relationships/tags" Target="../tags/tag12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image" Target="../media/image6.jpeg" /><Relationship Id="rId9" Type="http://schemas.openxmlformats.org/officeDocument/2006/relationships/tags" Target="../tags/tag1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 Id="rId3" Type="http://schemas.openxmlformats.org/officeDocument/2006/relationships/image" Target="../media/image7.jpeg"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7.xml" /><Relationship Id="rId2" Type="http://schemas.openxmlformats.org/officeDocument/2006/relationships/tags" Target="../tags/tag140.xml" /><Relationship Id="rId3" Type="http://schemas.openxmlformats.org/officeDocument/2006/relationships/image" Target="../media/image8.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image" Target="../media/image4.jpeg" /><Relationship Id="rId8" Type="http://schemas.openxmlformats.org/officeDocument/2006/relationships/tags" Target="../tags/tag15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ctrTitle"/>
            <p:custDataLst>
              <p:tags r:id="rId3"/>
            </p:custDataLst>
          </p:nvPr>
        </p:nvSpPr>
        <p:spPr/>
        <p:txBody>
          <a:bodyPr/>
          <a:lstStyle/>
          <a:p>
            <a:endParaRPr lang="zh-CN" altLang="en-US"/>
          </a:p>
        </p:txBody>
      </p:sp>
      <p:sp>
        <p:nvSpPr>
          <p:cNvPr id="3" name="副标题 2"/>
          <p:cNvSpPr>
            <a:spLocks noGrp="1"/>
          </p:cNvSpPr>
          <p:nvPr>
            <p:ph type="subTitle" idx="1"/>
            <p:custDataLst>
              <p:tags r:id="rId4"/>
            </p:custDataLst>
          </p:nvPr>
        </p:nvSpPr>
        <p:spPr/>
        <p:txBody>
          <a:bodyPr/>
          <a:lstStyle/>
          <a:p>
            <a:endParaRPr lang="zh-CN" altLang="en-US"/>
          </a:p>
        </p:txBody>
      </p:sp>
      <p:pic>
        <p:nvPicPr>
          <p:cNvPr id="1026" name="Picture 2" descr="C:\Users\Administrator\Desktop\u=475436321,334854443&amp;fm=26&amp;gp=0.jpg"/>
          <p:cNvPicPr>
            <a:picLocks noChangeAspect="1" noChangeArrowheads="1"/>
          </p:cNvPicPr>
          <p:nvPr>
            <p:custDataLst>
              <p:tags r:id="rId6"/>
            </p:custDataLst>
          </p:nvPr>
        </p:nvPicPr>
        <p:blipFill>
          <a:blip r:embed="rId5"/>
          <a:stretch>
            <a:fillRect/>
          </a:stretch>
        </p:blipFill>
        <p:spPr bwMode="auto">
          <a:xfrm>
            <a:off x="1" y="-3412"/>
            <a:ext cx="12192000" cy="6861412"/>
          </a:xfrm>
          <a:prstGeom prst="rect">
            <a:avLst/>
          </a:prstGeom>
          <a:noFill/>
        </p:spPr>
      </p:pic>
      <p:sp>
        <p:nvSpPr>
          <p:cNvPr id="5" name="TextBox 4"/>
          <p:cNvSpPr txBox="1"/>
          <p:nvPr>
            <p:custDataLst>
              <p:tags r:id="rId7"/>
            </p:custDataLst>
          </p:nvPr>
        </p:nvSpPr>
        <p:spPr>
          <a:xfrm>
            <a:off x="922995" y="491318"/>
            <a:ext cx="2215991" cy="5841243"/>
          </a:xfrm>
          <a:prstGeom prst="rect">
            <a:avLst/>
          </a:prstGeom>
          <a:noFill/>
        </p:spPr>
        <p:txBody>
          <a:bodyPr vert="eaVert" wrap="square" rtlCol="0">
            <a:spAutoFit/>
          </a:bodyPr>
          <a:lstStyle/>
          <a:p>
            <a:r>
              <a:rPr lang="zh-CN" altLang="en-US" sz="6600" smtClean="0">
                <a:solidFill>
                  <a:schemeClr val="bg1"/>
                </a:solidFill>
              </a:rPr>
              <a:t>记念刘和珍君</a:t>
            </a:r>
            <a:endParaRPr lang="en-US" altLang="zh-CN" sz="6600" smtClean="0">
              <a:solidFill>
                <a:schemeClr val="bg1"/>
              </a:solidFill>
            </a:endParaRPr>
          </a:p>
          <a:p>
            <a:r>
              <a:rPr lang="en-US" altLang="zh-CN" sz="6600" smtClean="0">
                <a:solidFill>
                  <a:schemeClr val="bg1"/>
                </a:solidFill>
              </a:rPr>
              <a:t>                     </a:t>
            </a:r>
            <a:r>
              <a:rPr lang="zh-CN" altLang="en-US" sz="6600" smtClean="0">
                <a:solidFill>
                  <a:schemeClr val="bg1"/>
                </a:solidFill>
              </a:rPr>
              <a:t>鲁迅</a:t>
            </a:r>
            <a:endParaRPr lang="zh-CN" altLang="en-US" sz="6600">
              <a:solidFill>
                <a:schemeClr val="bg1"/>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文学知识</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52431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zh-CN" altLang="zh-CN" sz="2400" b="1" smtClean="0"/>
              <a:t>杂</a:t>
            </a:r>
            <a:r>
              <a:rPr lang="en-US" altLang="zh-CN" sz="2400" b="1" smtClean="0"/>
              <a:t>       </a:t>
            </a:r>
            <a:r>
              <a:rPr lang="zh-CN" altLang="zh-CN" sz="2400" b="1" smtClean="0"/>
              <a:t>文</a:t>
            </a:r>
            <a:endParaRPr lang="zh-CN" altLang="zh-CN" sz="2400" smtClean="0"/>
          </a:p>
          <a:p>
            <a:r>
              <a:rPr lang="en-US" altLang="zh-CN" sz="2400" b="1" smtClean="0">
                <a:solidFill>
                  <a:srgbClr val="0070C0"/>
                </a:solidFill>
              </a:rPr>
              <a:t>        </a:t>
            </a:r>
            <a:r>
              <a:rPr lang="zh-CN" altLang="zh-CN" sz="2400" b="1" smtClean="0">
                <a:solidFill>
                  <a:srgbClr val="0070C0"/>
                </a:solidFill>
              </a:rPr>
              <a:t>现代散文中的一类</a:t>
            </a:r>
            <a:r>
              <a:rPr lang="en-US" altLang="zh-CN" sz="2400" smtClean="0"/>
              <a:t>,</a:t>
            </a:r>
            <a:r>
              <a:rPr lang="zh-CN" altLang="zh-CN" sz="2400" smtClean="0"/>
              <a:t>是直接而迅速地反映社会事变或动向的文艺性论文</a:t>
            </a:r>
            <a:r>
              <a:rPr lang="en-US" altLang="zh-CN" sz="2400" smtClean="0"/>
              <a:t>,</a:t>
            </a:r>
            <a:r>
              <a:rPr lang="zh-CN" altLang="zh-CN" sz="2400" smtClean="0"/>
              <a:t>具有短小、活泼、犀利、隽永、富有战斗性的特点、。它的内容广泛</a:t>
            </a:r>
            <a:r>
              <a:rPr lang="en-US" altLang="zh-CN" sz="2400" smtClean="0"/>
              <a:t>,</a:t>
            </a:r>
            <a:r>
              <a:rPr lang="zh-CN" altLang="zh-CN" sz="2400" smtClean="0"/>
              <a:t>形式多样。有关社会生活、文化动态以及政治事变的杂感、杂谈、杂论、随笔</a:t>
            </a:r>
            <a:r>
              <a:rPr lang="en-US" altLang="zh-CN" sz="2400" smtClean="0"/>
              <a:t>,</a:t>
            </a:r>
            <a:r>
              <a:rPr lang="zh-CN" altLang="zh-CN" sz="2400" smtClean="0"/>
              <a:t>都可归入这一类。</a:t>
            </a:r>
          </a:p>
          <a:p>
            <a:r>
              <a:rPr lang="en-US" altLang="zh-CN" sz="2400" smtClean="0"/>
              <a:t>       </a:t>
            </a:r>
            <a:r>
              <a:rPr lang="zh-CN" altLang="zh-CN" sz="2400" smtClean="0"/>
              <a:t>杂文在中国古已有之</a:t>
            </a:r>
            <a:r>
              <a:rPr lang="en-US" altLang="zh-CN" sz="2400" smtClean="0"/>
              <a:t>,</a:t>
            </a:r>
            <a:r>
              <a:rPr lang="zh-CN" altLang="zh-CN" sz="2400" smtClean="0"/>
              <a:t>而现代杂文的兴起、发展和繁荣</a:t>
            </a:r>
            <a:r>
              <a:rPr lang="en-US" altLang="zh-CN" sz="2400" smtClean="0"/>
              <a:t>,</a:t>
            </a:r>
            <a:r>
              <a:rPr lang="zh-CN" altLang="zh-CN" sz="2400" smtClean="0"/>
              <a:t>和鲁迅是分不开的。</a:t>
            </a:r>
            <a:r>
              <a:rPr lang="zh-CN" altLang="zh-CN" sz="2400" b="1" smtClean="0">
                <a:solidFill>
                  <a:srgbClr val="0070C0"/>
                </a:solidFill>
              </a:rPr>
              <a:t>在鲁迅的笔下</a:t>
            </a:r>
            <a:r>
              <a:rPr lang="en-US" altLang="zh-CN" sz="2400" b="1" smtClean="0">
                <a:solidFill>
                  <a:srgbClr val="0070C0"/>
                </a:solidFill>
              </a:rPr>
              <a:t>,</a:t>
            </a:r>
            <a:r>
              <a:rPr lang="zh-CN" altLang="zh-CN" sz="2400" b="1" smtClean="0">
                <a:solidFill>
                  <a:srgbClr val="0070C0"/>
                </a:solidFill>
              </a:rPr>
              <a:t>杂文具有一种自由写世相、叙述见闻、评说人事、言志抒情、启迪思想和反抗现实的使命</a:t>
            </a:r>
            <a:r>
              <a:rPr lang="en-US" altLang="zh-CN" sz="2400" b="1" smtClean="0">
                <a:solidFill>
                  <a:srgbClr val="0070C0"/>
                </a:solidFill>
              </a:rPr>
              <a:t>,</a:t>
            </a:r>
            <a:r>
              <a:rPr lang="zh-CN" altLang="zh-CN" sz="2400" b="1" smtClean="0">
                <a:solidFill>
                  <a:srgbClr val="0070C0"/>
                </a:solidFill>
              </a:rPr>
              <a:t>从而以博大精深的思想内涵和独将完美的艺术形式</a:t>
            </a:r>
            <a:r>
              <a:rPr lang="en-US" altLang="zh-CN" sz="2400" b="1" smtClean="0">
                <a:solidFill>
                  <a:srgbClr val="0070C0"/>
                </a:solidFill>
              </a:rPr>
              <a:t>,</a:t>
            </a:r>
            <a:r>
              <a:rPr lang="zh-CN" altLang="zh-CN" sz="2400" b="1" smtClean="0">
                <a:solidFill>
                  <a:srgbClr val="0070C0"/>
                </a:solidFill>
              </a:rPr>
              <a:t>攀上了中国文学的高峰</a:t>
            </a:r>
            <a:r>
              <a:rPr lang="en-US" altLang="zh-CN" sz="2400" b="1" smtClean="0">
                <a:solidFill>
                  <a:srgbClr val="0070C0"/>
                </a:solidFill>
              </a:rPr>
              <a:t>,</a:t>
            </a:r>
            <a:r>
              <a:rPr lang="zh-CN" altLang="zh-CN" sz="2400" b="1" smtClean="0">
                <a:solidFill>
                  <a:srgbClr val="0070C0"/>
                </a:solidFill>
              </a:rPr>
              <a:t>进入了“高尚的文学楼台”。</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资料链接</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566615" y="1323033"/>
            <a:ext cx="7488072" cy="3508653"/>
          </a:xfrm>
          <a:prstGeom prst="rect">
            <a:avLst/>
          </a:prstGeom>
        </p:spPr>
        <p:txBody>
          <a:bodyPr wrap="square">
            <a:spAutoFit/>
          </a:bodyPr>
          <a:lstStyle/>
          <a:p>
            <a:r>
              <a:rPr lang="en-US" altLang="zh-CN" sz="2400" b="1" smtClean="0"/>
              <a:t>                       </a:t>
            </a:r>
            <a:r>
              <a:rPr lang="zh-CN" altLang="zh-CN" sz="2400" b="1" smtClean="0"/>
              <a:t>“城头变幻大王旗”的北洋政府</a:t>
            </a:r>
            <a:endParaRPr lang="zh-CN" altLang="zh-CN" sz="2400" smtClean="0"/>
          </a:p>
          <a:p>
            <a:r>
              <a:rPr lang="en-US" altLang="zh-CN" smtClean="0"/>
              <a:t>        </a:t>
            </a:r>
            <a:r>
              <a:rPr lang="zh-CN" altLang="zh-CN" smtClean="0"/>
              <a:t>北洋政府</a:t>
            </a:r>
            <a:r>
              <a:rPr lang="en-US" altLang="zh-CN" smtClean="0"/>
              <a:t>(1912-1928)</a:t>
            </a:r>
            <a:r>
              <a:rPr lang="zh-CN" altLang="zh-CN" smtClean="0"/>
              <a:t>于</a:t>
            </a:r>
            <a:r>
              <a:rPr lang="en-US" altLang="zh-CN" smtClean="0"/>
              <a:t>1912</a:t>
            </a:r>
            <a:r>
              <a:rPr lang="zh-CN" altLang="zh-CN" smtClean="0"/>
              <a:t>年袁世凯在北京就任中华民国临时大总统后形成。袁世凯死后</a:t>
            </a:r>
            <a:r>
              <a:rPr lang="en-US" altLang="zh-CN" smtClean="0"/>
              <a:t>,</a:t>
            </a:r>
            <a:r>
              <a:rPr lang="zh-CN" altLang="zh-CN" b="1" smtClean="0">
                <a:solidFill>
                  <a:srgbClr val="0070C0"/>
                </a:solidFill>
              </a:rPr>
              <a:t>北洋军阀分裂为皖系</a:t>
            </a:r>
            <a:r>
              <a:rPr lang="en-US" altLang="zh-CN" b="1" smtClean="0">
                <a:solidFill>
                  <a:srgbClr val="0070C0"/>
                </a:solidFill>
              </a:rPr>
              <a:t>(</a:t>
            </a:r>
            <a:r>
              <a:rPr lang="zh-CN" altLang="zh-CN" b="1" smtClean="0">
                <a:solidFill>
                  <a:srgbClr val="0070C0"/>
                </a:solidFill>
              </a:rPr>
              <a:t>段祺瑞</a:t>
            </a:r>
            <a:r>
              <a:rPr lang="en-US" altLang="zh-CN" b="1" smtClean="0">
                <a:solidFill>
                  <a:srgbClr val="0070C0"/>
                </a:solidFill>
              </a:rPr>
              <a:t>)</a:t>
            </a:r>
            <a:r>
              <a:rPr lang="zh-CN" altLang="zh-CN" b="1" smtClean="0">
                <a:solidFill>
                  <a:srgbClr val="0070C0"/>
                </a:solidFill>
              </a:rPr>
              <a:t>、直系</a:t>
            </a:r>
            <a:r>
              <a:rPr lang="en-US" altLang="zh-CN" b="1" smtClean="0">
                <a:solidFill>
                  <a:srgbClr val="0070C0"/>
                </a:solidFill>
              </a:rPr>
              <a:t>(</a:t>
            </a:r>
            <a:r>
              <a:rPr lang="zh-CN" altLang="zh-CN" b="1" smtClean="0">
                <a:solidFill>
                  <a:srgbClr val="0070C0"/>
                </a:solidFill>
              </a:rPr>
              <a:t>冯国璋</a:t>
            </a:r>
            <a:r>
              <a:rPr lang="en-US" altLang="zh-CN" b="1" smtClean="0">
                <a:solidFill>
                  <a:srgbClr val="0070C0"/>
                </a:solidFill>
              </a:rPr>
              <a:t>)</a:t>
            </a:r>
            <a:r>
              <a:rPr lang="zh-CN" altLang="zh-CN" b="1" smtClean="0">
                <a:solidFill>
                  <a:srgbClr val="0070C0"/>
                </a:solidFill>
              </a:rPr>
              <a:t>、奉系</a:t>
            </a:r>
            <a:r>
              <a:rPr lang="en-US" altLang="zh-CN" b="1" smtClean="0">
                <a:solidFill>
                  <a:srgbClr val="0070C0"/>
                </a:solidFill>
              </a:rPr>
              <a:t>(</a:t>
            </a:r>
            <a:r>
              <a:rPr lang="zh-CN" altLang="zh-CN" b="1" smtClean="0">
                <a:solidFill>
                  <a:srgbClr val="0070C0"/>
                </a:solidFill>
              </a:rPr>
              <a:t>张作霖</a:t>
            </a:r>
            <a:r>
              <a:rPr lang="en-US" altLang="zh-CN" b="1" smtClean="0">
                <a:solidFill>
                  <a:srgbClr val="0070C0"/>
                </a:solidFill>
              </a:rPr>
              <a:t>)</a:t>
            </a:r>
            <a:r>
              <a:rPr lang="zh-CN" altLang="zh-CN" b="1" smtClean="0">
                <a:solidFill>
                  <a:srgbClr val="0070C0"/>
                </a:solidFill>
              </a:rPr>
              <a:t>三大派系。</a:t>
            </a:r>
            <a:r>
              <a:rPr lang="zh-CN" altLang="zh-CN" smtClean="0"/>
              <a:t>各派系在列强的支持下</a:t>
            </a:r>
            <a:r>
              <a:rPr lang="en-US" altLang="zh-CN" smtClean="0"/>
              <a:t>,</a:t>
            </a:r>
            <a:r>
              <a:rPr lang="zh-CN" altLang="zh-CN" smtClean="0"/>
              <a:t>先后爆发直皖战争、第一次直奉战争、第二次直奉战争。胜利者则把持北洋政府实权</a:t>
            </a:r>
            <a:r>
              <a:rPr lang="en-US" altLang="zh-CN" smtClean="0"/>
              <a:t>,</a:t>
            </a:r>
            <a:r>
              <a:rPr lang="zh-CN" altLang="zh-CN" smtClean="0"/>
              <a:t>以中央政权的名义发号施令</a:t>
            </a:r>
            <a:r>
              <a:rPr lang="en-US" altLang="zh-CN" smtClean="0"/>
              <a:t>,</a:t>
            </a:r>
            <a:r>
              <a:rPr lang="zh-CN" altLang="zh-CN" smtClean="0"/>
              <a:t>谋求自身利益。</a:t>
            </a:r>
            <a:r>
              <a:rPr lang="zh-CN" altLang="zh-CN" b="1" smtClean="0">
                <a:solidFill>
                  <a:srgbClr val="0070C0"/>
                </a:solidFill>
              </a:rPr>
              <a:t>由于政权更迭频繁</a:t>
            </a:r>
            <a:r>
              <a:rPr lang="en-US" altLang="zh-CN" b="1" smtClean="0">
                <a:solidFill>
                  <a:srgbClr val="0070C0"/>
                </a:solidFill>
              </a:rPr>
              <a:t>,</a:t>
            </a:r>
            <a:r>
              <a:rPr lang="zh-CN" altLang="zh-CN" b="1" smtClean="0">
                <a:solidFill>
                  <a:srgbClr val="0070C0"/>
                </a:solidFill>
              </a:rPr>
              <a:t>被形象地称“城头变幻大王旗”</a:t>
            </a:r>
            <a:r>
              <a:rPr lang="en-US" altLang="zh-CN" b="1" smtClean="0">
                <a:solidFill>
                  <a:srgbClr val="0070C0"/>
                </a:solidFill>
              </a:rPr>
              <a:t>[</a:t>
            </a:r>
            <a:r>
              <a:rPr lang="zh-CN" altLang="zh-CN" b="1" smtClean="0">
                <a:solidFill>
                  <a:srgbClr val="0070C0"/>
                </a:solidFill>
              </a:rPr>
              <a:t>出自鲁迅《无题》</a:t>
            </a:r>
            <a:r>
              <a:rPr lang="en-US" altLang="zh-CN" b="1" smtClean="0">
                <a:solidFill>
                  <a:srgbClr val="0070C0"/>
                </a:solidFill>
              </a:rPr>
              <a:t>(</a:t>
            </a:r>
            <a:r>
              <a:rPr lang="zh-CN" altLang="zh-CN" b="1" smtClean="0">
                <a:solidFill>
                  <a:srgbClr val="0070C0"/>
                </a:solidFill>
              </a:rPr>
              <a:t>惯于长夜过春时</a:t>
            </a:r>
            <a:r>
              <a:rPr lang="en-US" altLang="zh-CN" b="1" smtClean="0">
                <a:solidFill>
                  <a:srgbClr val="0070C0"/>
                </a:solidFill>
              </a:rPr>
              <a:t>)</a:t>
            </a:r>
            <a:r>
              <a:rPr lang="zh-CN" altLang="zh-CN" b="1" smtClean="0">
                <a:solidFill>
                  <a:srgbClr val="0070C0"/>
                </a:solidFill>
              </a:rPr>
              <a:t>诗</a:t>
            </a:r>
            <a:r>
              <a:rPr lang="en-US" altLang="zh-CN" b="1" smtClean="0">
                <a:solidFill>
                  <a:srgbClr val="0070C0"/>
                </a:solidFill>
              </a:rPr>
              <a:t>]</a:t>
            </a:r>
            <a:r>
              <a:rPr lang="zh-CN" altLang="zh-CN" b="1" smtClean="0">
                <a:solidFill>
                  <a:srgbClr val="0070C0"/>
                </a:solidFill>
              </a:rPr>
              <a:t>。</a:t>
            </a:r>
            <a:endParaRPr lang="zh-CN" altLang="zh-CN" smtClean="0">
              <a:solidFill>
                <a:srgbClr val="0070C0"/>
              </a:solidFill>
            </a:endParaRPr>
          </a:p>
          <a:p>
            <a:r>
              <a:rPr lang="en-US" altLang="zh-CN" smtClean="0"/>
              <a:t>         </a:t>
            </a:r>
            <a:r>
              <a:rPr lang="zh-CN" altLang="zh-CN" smtClean="0"/>
              <a:t>这一时期是</a:t>
            </a:r>
            <a:r>
              <a:rPr lang="en-US" altLang="zh-CN" smtClean="0"/>
              <a:t>20</a:t>
            </a:r>
            <a:r>
              <a:rPr lang="zh-CN" altLang="zh-CN" smtClean="0"/>
              <a:t>世纪中国历史上最黑暗的一页</a:t>
            </a:r>
            <a:r>
              <a:rPr lang="en-US" altLang="zh-CN" smtClean="0"/>
              <a:t>,</a:t>
            </a:r>
            <a:r>
              <a:rPr lang="zh-CN" altLang="zh-CN" smtClean="0"/>
              <a:t>特别是政治方面</a:t>
            </a:r>
            <a:r>
              <a:rPr lang="en-US" altLang="zh-CN" smtClean="0"/>
              <a:t>,</a:t>
            </a:r>
            <a:r>
              <a:rPr lang="zh-CN" altLang="zh-CN" smtClean="0"/>
              <a:t>腐败、专制、独裁几乎是这一阶段的代名词。然而</a:t>
            </a:r>
            <a:r>
              <a:rPr lang="en-US" altLang="zh-CN" smtClean="0"/>
              <a:t>,</a:t>
            </a:r>
            <a:r>
              <a:rPr lang="zh-CN" altLang="zh-CN" b="1" smtClean="0">
                <a:solidFill>
                  <a:srgbClr val="FF0000"/>
                </a:solidFill>
              </a:rPr>
              <a:t>许多伟大的历史事件</a:t>
            </a:r>
            <a:r>
              <a:rPr lang="en-US" altLang="zh-CN" b="1" smtClean="0">
                <a:solidFill>
                  <a:srgbClr val="FF0000"/>
                </a:solidFill>
              </a:rPr>
              <a:t>,</a:t>
            </a:r>
            <a:r>
              <a:rPr lang="zh-CN" altLang="zh-CN" b="1" smtClean="0">
                <a:solidFill>
                  <a:srgbClr val="FF0000"/>
                </a:solidFill>
              </a:rPr>
              <a:t>如新文化运动、马克思主义的广泛传播以及中国共产党的创立和壮大等</a:t>
            </a:r>
            <a:r>
              <a:rPr lang="en-US" altLang="zh-CN" b="1" smtClean="0">
                <a:solidFill>
                  <a:srgbClr val="FF0000"/>
                </a:solidFill>
              </a:rPr>
              <a:t>,</a:t>
            </a:r>
            <a:r>
              <a:rPr lang="zh-CN" altLang="zh-CN" b="1" smtClean="0">
                <a:solidFill>
                  <a:srgbClr val="FF0000"/>
                </a:solidFill>
              </a:rPr>
              <a:t>都发生在这一时期。</a:t>
            </a:r>
            <a:endParaRPr lang="zh-CN" altLang="zh-CN" smtClean="0">
              <a:solidFill>
                <a:srgbClr val="FF0000"/>
              </a:solidFill>
            </a:endParaRPr>
          </a:p>
          <a:p>
            <a:r>
              <a:rPr lang="en-US" altLang="zh-CN" b="1" smtClean="0">
                <a:solidFill>
                  <a:srgbClr val="FF0000"/>
                </a:solidFill>
              </a:rPr>
              <a:t> </a:t>
            </a:r>
            <a:endParaRPr lang="zh-CN" altLang="zh-CN"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资料链接</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289110" y="626997"/>
            <a:ext cx="8475259" cy="5170646"/>
          </a:xfrm>
          <a:prstGeom prst="rect">
            <a:avLst/>
          </a:prstGeom>
        </p:spPr>
        <p:txBody>
          <a:bodyPr wrap="square">
            <a:spAutoFit/>
          </a:bodyPr>
          <a:lstStyle/>
          <a:p>
            <a:r>
              <a:rPr lang="en-US" altLang="zh-CN" b="1" smtClean="0"/>
              <a:t>                               </a:t>
            </a:r>
            <a:r>
              <a:rPr lang="zh-CN" altLang="zh-CN" sz="2400" b="1" smtClean="0">
                <a:solidFill>
                  <a:srgbClr val="FF0000"/>
                </a:solidFill>
              </a:rPr>
              <a:t>北京女子师范大学校长杨荫榆</a:t>
            </a:r>
            <a:endParaRPr lang="zh-CN" altLang="zh-CN" sz="2400" smtClean="0">
              <a:solidFill>
                <a:srgbClr val="FF0000"/>
              </a:solidFill>
            </a:endParaRPr>
          </a:p>
          <a:p>
            <a:r>
              <a:rPr lang="en-US" altLang="zh-CN" sz="2400" smtClean="0"/>
              <a:t>       </a:t>
            </a:r>
            <a:r>
              <a:rPr lang="zh-CN" altLang="zh-CN" sz="2400" smtClean="0"/>
              <a:t>杨荫榆</a:t>
            </a:r>
            <a:r>
              <a:rPr lang="en-US" altLang="zh-CN" sz="2400" smtClean="0"/>
              <a:t>,1884</a:t>
            </a:r>
            <a:r>
              <a:rPr lang="zh-CN" altLang="zh-CN" sz="2400" smtClean="0"/>
              <a:t>年出生于江苏无锡。曾留学日本和美国获哥伦比亚大学教育专业硕士学位。</a:t>
            </a:r>
            <a:r>
              <a:rPr lang="en-US" altLang="zh-CN" sz="2400" smtClean="0"/>
              <a:t>1924</a:t>
            </a:r>
            <a:r>
              <a:rPr lang="zh-CN" altLang="zh-CN" sz="2400" smtClean="0"/>
              <a:t>年被任命为北京子师范大学校长。她深受欧风美雨的熏陶</a:t>
            </a:r>
            <a:r>
              <a:rPr lang="en-US" altLang="zh-CN" sz="2400" smtClean="0"/>
              <a:t>,</a:t>
            </a:r>
            <a:r>
              <a:rPr lang="zh-CN" altLang="zh-CN" sz="2400" smtClean="0"/>
              <a:t>一味强调秩序风</a:t>
            </a:r>
            <a:r>
              <a:rPr lang="en-US" altLang="zh-CN" sz="2400" smtClean="0"/>
              <a:t>,</a:t>
            </a:r>
            <a:r>
              <a:rPr lang="zh-CN" altLang="zh-CN" sz="2400" smtClean="0"/>
              <a:t>限制学生思想和行动的自由。</a:t>
            </a:r>
            <a:r>
              <a:rPr lang="en-US" altLang="zh-CN" sz="2400" smtClean="0"/>
              <a:t>1925</a:t>
            </a:r>
            <a:r>
              <a:rPr lang="zh-CN" altLang="zh-CN" sz="2400" smtClean="0"/>
              <a:t>年</a:t>
            </a:r>
            <a:r>
              <a:rPr lang="en-US" altLang="zh-CN" sz="2400" smtClean="0"/>
              <a:t>,</a:t>
            </a:r>
            <a:r>
              <a:rPr lang="zh-CN" altLang="zh-CN" sz="2400" smtClean="0"/>
              <a:t>女师大学生自治向杨荫榆递交了要她去职的宣言</a:t>
            </a:r>
            <a:r>
              <a:rPr lang="en-US" altLang="zh-CN" sz="2400" smtClean="0"/>
              <a:t>,</a:t>
            </a:r>
            <a:r>
              <a:rPr lang="zh-CN" altLang="zh-CN" sz="2400" smtClean="0"/>
              <a:t>她借故宣布开除刘和珍许广平等</a:t>
            </a:r>
            <a:r>
              <a:rPr lang="en-US" altLang="zh-CN" sz="2400" smtClean="0"/>
              <a:t>6</a:t>
            </a:r>
            <a:r>
              <a:rPr lang="zh-CN" altLang="zh-CN" sz="2400" smtClean="0"/>
              <a:t>名学生。下半年</a:t>
            </a:r>
            <a:r>
              <a:rPr lang="en-US" altLang="zh-CN" sz="2400" smtClean="0"/>
              <a:t>,</a:t>
            </a:r>
            <a:r>
              <a:rPr lang="zh-CN" altLang="zh-CN" sz="2400" smtClean="0"/>
              <a:t>女师大学潮日炽</a:t>
            </a:r>
            <a:r>
              <a:rPr lang="en-US" altLang="zh-CN" sz="2400" smtClean="0"/>
              <a:t>,</a:t>
            </a:r>
            <a:r>
              <a:rPr lang="zh-CN" altLang="zh-CN" sz="2400" smtClean="0"/>
              <a:t>杨荫榆被免职。</a:t>
            </a:r>
            <a:r>
              <a:rPr lang="en-US" altLang="zh-CN" sz="2400" smtClean="0"/>
              <a:t>1927</a:t>
            </a:r>
            <a:r>
              <a:rPr lang="zh-CN" altLang="zh-CN" sz="2400" smtClean="0"/>
              <a:t>年</a:t>
            </a:r>
            <a:r>
              <a:rPr lang="en-US" altLang="zh-CN" sz="2400" smtClean="0"/>
              <a:t>,</a:t>
            </a:r>
            <a:r>
              <a:rPr lang="zh-CN" altLang="zh-CN" sz="2400" smtClean="0"/>
              <a:t>杨荫榆至苏州女子师范学校任教。</a:t>
            </a:r>
            <a:r>
              <a:rPr lang="zh-CN" altLang="zh-CN" sz="2400" b="1" smtClean="0">
                <a:solidFill>
                  <a:srgbClr val="00B050"/>
                </a:solidFill>
              </a:rPr>
              <a:t>全民族抗战爆发后</a:t>
            </a:r>
            <a:r>
              <a:rPr lang="en-US" altLang="zh-CN" sz="2400" b="1" smtClean="0">
                <a:solidFill>
                  <a:srgbClr val="00B050"/>
                </a:solidFill>
              </a:rPr>
              <a:t>,</a:t>
            </a:r>
            <a:r>
              <a:rPr lang="zh-CN" altLang="zh-CN" sz="2400" b="1" smtClean="0">
                <a:solidFill>
                  <a:srgbClr val="00B050"/>
                </a:solidFill>
              </a:rPr>
              <a:t>日军侵占苏州</a:t>
            </a:r>
            <a:r>
              <a:rPr lang="en-US" altLang="zh-CN" sz="2400" b="1" smtClean="0">
                <a:solidFill>
                  <a:srgbClr val="00B050"/>
                </a:solidFill>
              </a:rPr>
              <a:t>,</a:t>
            </a:r>
            <a:r>
              <a:rPr lang="zh-CN" altLang="zh-CN" sz="2400" b="1" smtClean="0">
                <a:solidFill>
                  <a:srgbClr val="00B050"/>
                </a:solidFill>
              </a:rPr>
              <a:t>要杨荫榆出任伪职</a:t>
            </a:r>
            <a:r>
              <a:rPr lang="en-US" altLang="zh-CN" sz="2400" b="1" smtClean="0">
                <a:solidFill>
                  <a:srgbClr val="00B050"/>
                </a:solidFill>
              </a:rPr>
              <a:t>,</a:t>
            </a:r>
            <a:r>
              <a:rPr lang="zh-CN" altLang="zh-CN" sz="2400" b="1" smtClean="0">
                <a:solidFill>
                  <a:srgbClr val="00B050"/>
                </a:solidFill>
              </a:rPr>
              <a:t>遭到她的严词拒绝。面对日军烧杀抢掠的暴行</a:t>
            </a:r>
            <a:r>
              <a:rPr lang="en-US" altLang="zh-CN" sz="2400" b="1" smtClean="0">
                <a:solidFill>
                  <a:srgbClr val="00B050"/>
                </a:solidFill>
              </a:rPr>
              <a:t>,</a:t>
            </a:r>
            <a:r>
              <a:rPr lang="zh-CN" altLang="zh-CN" sz="2400" b="1" smtClean="0">
                <a:solidFill>
                  <a:srgbClr val="00B050"/>
                </a:solidFill>
              </a:rPr>
              <a:t>她还曾几次到日军司令部提出抗议。一天</a:t>
            </a:r>
            <a:r>
              <a:rPr lang="en-US" altLang="zh-CN" sz="2400" b="1" smtClean="0">
                <a:solidFill>
                  <a:srgbClr val="00B050"/>
                </a:solidFill>
              </a:rPr>
              <a:t>,</a:t>
            </a:r>
            <a:r>
              <a:rPr lang="zh-CN" altLang="zh-CN" sz="2400" b="1" smtClean="0">
                <a:solidFill>
                  <a:srgbClr val="00B050"/>
                </a:solidFill>
              </a:rPr>
              <a:t>几个被日军追逐的妇女逃至杨荫榆家</a:t>
            </a:r>
            <a:r>
              <a:rPr lang="en-US" altLang="zh-CN" sz="2400" b="1" smtClean="0">
                <a:solidFill>
                  <a:srgbClr val="00B050"/>
                </a:solidFill>
              </a:rPr>
              <a:t>,</a:t>
            </a:r>
            <a:r>
              <a:rPr lang="zh-CN" altLang="zh-CN" sz="2400" b="1" smtClean="0">
                <a:solidFill>
                  <a:srgbClr val="00B050"/>
                </a:solidFill>
              </a:rPr>
              <a:t>杨荫榆勇地站出来同日军交涉</a:t>
            </a:r>
            <a:r>
              <a:rPr lang="en-US" altLang="zh-CN" sz="2400" b="1" smtClean="0">
                <a:solidFill>
                  <a:srgbClr val="00B050"/>
                </a:solidFill>
              </a:rPr>
              <a:t>,</a:t>
            </a:r>
            <a:r>
              <a:rPr lang="zh-CN" altLang="zh-CN" sz="2400" b="1" smtClean="0">
                <a:solidFill>
                  <a:srgbClr val="00B050"/>
                </a:solidFill>
              </a:rPr>
              <a:t>保护了这些中国妇女。</a:t>
            </a:r>
            <a:r>
              <a:rPr lang="en-US" altLang="zh-CN" sz="2400" b="1" smtClean="0">
                <a:solidFill>
                  <a:srgbClr val="00B050"/>
                </a:solidFill>
              </a:rPr>
              <a:t>1938</a:t>
            </a:r>
            <a:r>
              <a:rPr lang="zh-CN" altLang="zh-CN" sz="2400" b="1" smtClean="0">
                <a:solidFill>
                  <a:srgbClr val="00B050"/>
                </a:solidFill>
              </a:rPr>
              <a:t>年</a:t>
            </a:r>
            <a:r>
              <a:rPr lang="en-US" altLang="zh-CN" sz="2400" b="1" smtClean="0">
                <a:solidFill>
                  <a:srgbClr val="00B050"/>
                </a:solidFill>
              </a:rPr>
              <a:t>1</a:t>
            </a:r>
            <a:r>
              <a:rPr lang="zh-CN" altLang="zh-CN" sz="2400" b="1" smtClean="0">
                <a:solidFill>
                  <a:srgbClr val="00B050"/>
                </a:solidFill>
              </a:rPr>
              <a:t>月</a:t>
            </a:r>
            <a:r>
              <a:rPr lang="en-US" altLang="zh-CN" sz="2400" b="1" smtClean="0">
                <a:solidFill>
                  <a:srgbClr val="00B050"/>
                </a:solidFill>
              </a:rPr>
              <a:t>16</a:t>
            </a:r>
            <a:r>
              <a:rPr lang="zh-CN" altLang="zh-CN" sz="2400" b="1" smtClean="0">
                <a:solidFill>
                  <a:srgbClr val="00B050"/>
                </a:solidFill>
              </a:rPr>
              <a:t>两名日军把她诱出家门</a:t>
            </a:r>
            <a:r>
              <a:rPr lang="en-US" altLang="zh-CN" sz="2400" b="1" smtClean="0">
                <a:solidFill>
                  <a:srgbClr val="00B050"/>
                </a:solidFill>
              </a:rPr>
              <a:t>,</a:t>
            </a:r>
            <a:r>
              <a:rPr lang="zh-CN" altLang="zh-CN" sz="2400" b="1" smtClean="0">
                <a:solidFill>
                  <a:srgbClr val="00B050"/>
                </a:solidFill>
              </a:rPr>
              <a:t>将其杀害。她终以正义和无畏的精为自己的人生画上一个美丽的句号。</a:t>
            </a:r>
          </a:p>
          <a:p>
            <a:r>
              <a:rPr lang="en-US" altLang="zh-CN" b="1" smtClean="0">
                <a:solidFill>
                  <a:srgbClr val="FF0000"/>
                </a:solidFill>
              </a:rPr>
              <a:t> </a:t>
            </a:r>
            <a:endParaRPr lang="zh-CN" altLang="zh-CN" sz="2400">
              <a:solidFill>
                <a:srgbClr val="FF0000"/>
              </a:solidFill>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23331" y="518614"/>
            <a:ext cx="2988860"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鉴赏人物形象</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4284617" y="791571"/>
            <a:ext cx="7111263" cy="4154984"/>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zh-CN" altLang="zh-CN" sz="2400" b="1" smtClean="0">
                <a:solidFill>
                  <a:srgbClr val="0070C0"/>
                </a:solidFill>
                <a:latin typeface="Times New Roman" pitchFamily="18" charset="0"/>
                <a:ea typeface="宋体" panose="02010600030101010101" pitchFamily="2" charset="-122"/>
                <a:cs typeface="宋体" pitchFamily="2" charset="-122"/>
              </a:rPr>
              <a:t>任务导引</a:t>
            </a:r>
            <a:endParaRPr lang="zh-CN" altLang="zh-CN" sz="2400" smtClean="0">
              <a:latin typeface="Arial" panose="020b0604020202020204" pitchFamily="34" charset="0"/>
              <a:ea typeface="宋体" panose="02010600030101010101" pitchFamily="2" charset="-122"/>
              <a:cs typeface="宋体" panose="02010600030101010101" pitchFamily="2" charset="-122"/>
            </a:endParaRPr>
          </a:p>
          <a:p>
            <a:pPr lvl="0" eaLnBrk="0" fontAlgn="base" hangingPunct="0">
              <a:spcBef>
                <a:spcPct val="0"/>
              </a:spcBef>
              <a:spcAft>
                <a:spcPct val="0"/>
              </a:spcAft>
            </a:pPr>
            <a:r>
              <a:rPr lang="en-US" altLang="zh-CN" sz="2400" smtClean="0">
                <a:solidFill>
                  <a:srgbClr val="333333"/>
                </a:solidFill>
                <a:latin typeface="Arial" pitchFamily="34" charset="0"/>
                <a:ea typeface="宋体" panose="02010600030101010101" pitchFamily="2" charset="-122"/>
                <a:cs typeface="Arial" pitchFamily="34" charset="0"/>
              </a:rPr>
              <a:t>        </a:t>
            </a:r>
            <a:r>
              <a:rPr lang="zh-CN" altLang="zh-CN" sz="2400" smtClean="0">
                <a:solidFill>
                  <a:srgbClr val="333333"/>
                </a:solidFill>
                <a:latin typeface="Arial" pitchFamily="34" charset="0"/>
                <a:ea typeface="宋体" panose="02010600030101010101" pitchFamily="2" charset="-122"/>
                <a:cs typeface="Arial" pitchFamily="34" charset="0"/>
              </a:rPr>
              <a:t>刘和珍（</a:t>
            </a:r>
            <a:r>
              <a:rPr lang="en-US" altLang="zh-CN" sz="2400" smtClean="0">
                <a:solidFill>
                  <a:srgbClr val="333333"/>
                </a:solidFill>
                <a:latin typeface="Arial" pitchFamily="34" charset="0"/>
                <a:ea typeface="宋体" panose="02010600030101010101" pitchFamily="2" charset="-122"/>
                <a:cs typeface="Arial" pitchFamily="34" charset="0"/>
              </a:rPr>
              <a:t>1904</a:t>
            </a:r>
            <a:r>
              <a:rPr lang="zh-CN" altLang="en-US" sz="2400" smtClean="0">
                <a:solidFill>
                  <a:srgbClr val="333333"/>
                </a:solidFill>
                <a:latin typeface="Arial" pitchFamily="34" charset="0"/>
                <a:ea typeface="宋体" panose="02010600030101010101" pitchFamily="2" charset="-122"/>
                <a:cs typeface="Arial" pitchFamily="34" charset="0"/>
              </a:rPr>
              <a:t>年</a:t>
            </a:r>
            <a:r>
              <a:rPr lang="en-US" altLang="zh-CN" sz="2400" smtClean="0">
                <a:solidFill>
                  <a:srgbClr val="333333"/>
                </a:solidFill>
                <a:latin typeface="Arial" pitchFamily="34" charset="0"/>
                <a:ea typeface="宋体" panose="02010600030101010101" pitchFamily="2" charset="-122"/>
                <a:cs typeface="Arial" pitchFamily="34" charset="0"/>
              </a:rPr>
              <a:t>—1926)</a:t>
            </a:r>
            <a:r>
              <a:rPr lang="zh-CN" altLang="en-US" sz="2400" smtClean="0">
                <a:solidFill>
                  <a:srgbClr val="333333"/>
                </a:solidFill>
                <a:latin typeface="Arial" pitchFamily="34" charset="0"/>
                <a:ea typeface="宋体" panose="02010600030101010101" pitchFamily="2" charset="-122"/>
                <a:cs typeface="Arial" pitchFamily="34" charset="0"/>
              </a:rPr>
              <a:t>年</a:t>
            </a:r>
            <a:r>
              <a:rPr lang="en-US" altLang="zh-CN" sz="2400" smtClean="0">
                <a:solidFill>
                  <a:srgbClr val="333333"/>
                </a:solidFill>
                <a:latin typeface="Arial" pitchFamily="34" charset="0"/>
                <a:ea typeface="宋体" panose="02010600030101010101" pitchFamily="2" charset="-122"/>
                <a:cs typeface="Arial" pitchFamily="34" charset="0"/>
              </a:rPr>
              <a:t>3</a:t>
            </a:r>
            <a:r>
              <a:rPr lang="zh-CN" altLang="en-US" sz="2400" smtClean="0">
                <a:solidFill>
                  <a:srgbClr val="333333"/>
                </a:solidFill>
                <a:latin typeface="Arial" pitchFamily="34" charset="0"/>
                <a:ea typeface="宋体" panose="02010600030101010101" pitchFamily="2" charset="-122"/>
                <a:cs typeface="Arial" pitchFamily="34" charset="0"/>
              </a:rPr>
              <a:t>月</a:t>
            </a:r>
            <a:r>
              <a:rPr lang="en-US" altLang="zh-CN" sz="2400" smtClean="0">
                <a:solidFill>
                  <a:srgbClr val="333333"/>
                </a:solidFill>
                <a:latin typeface="Arial" pitchFamily="34" charset="0"/>
                <a:ea typeface="宋体" panose="02010600030101010101" pitchFamily="2" charset="-122"/>
                <a:cs typeface="Arial" pitchFamily="34" charset="0"/>
              </a:rPr>
              <a:t>18</a:t>
            </a:r>
            <a:r>
              <a:rPr lang="zh-CN" altLang="en-US" sz="2400" smtClean="0">
                <a:solidFill>
                  <a:srgbClr val="333333"/>
                </a:solidFill>
                <a:latin typeface="Arial" pitchFamily="34" charset="0"/>
                <a:ea typeface="宋体" panose="02010600030101010101" pitchFamily="2" charset="-122"/>
                <a:cs typeface="Arial" pitchFamily="34" charset="0"/>
              </a:rPr>
              <a:t>日，江西南昌人，民国时期北京</a:t>
            </a:r>
            <a:r>
              <a:rPr lang="zh-CN" altLang="en-US" sz="2400" smtClean="0">
                <a:solidFill>
                  <a:srgbClr val="136EC2"/>
                </a:solidFill>
                <a:latin typeface="Arial" pitchFamily="34" charset="0"/>
                <a:ea typeface="宋体" panose="02010600030101010101" pitchFamily="2" charset="-122"/>
                <a:cs typeface="Arial" pitchFamily="34" charset="0"/>
                <a:hlinkClick r:id="rId7"/>
              </a:rPr>
              <a:t>学生运动</a:t>
            </a:r>
            <a:r>
              <a:rPr lang="zh-CN" altLang="en-US" sz="2400" smtClean="0">
                <a:solidFill>
                  <a:srgbClr val="333333"/>
                </a:solidFill>
                <a:latin typeface="Arial" pitchFamily="34" charset="0"/>
                <a:ea typeface="宋体" panose="02010600030101010101" pitchFamily="2" charset="-122"/>
                <a:cs typeface="Arial" pitchFamily="34" charset="0"/>
              </a:rPr>
              <a:t>领袖之一。先后就读于南昌女子师范学校、北京女子师范大学，刘和珍积极参加</a:t>
            </a:r>
            <a:r>
              <a:rPr lang="zh-CN" altLang="en-US" sz="2400" smtClean="0">
                <a:solidFill>
                  <a:srgbClr val="136EC2"/>
                </a:solidFill>
                <a:latin typeface="Arial" pitchFamily="34" charset="0"/>
                <a:ea typeface="宋体" panose="02010600030101010101" pitchFamily="2" charset="-122"/>
                <a:cs typeface="Arial" pitchFamily="34" charset="0"/>
                <a:hlinkClick r:id="rId8"/>
              </a:rPr>
              <a:t>学潮</a:t>
            </a:r>
            <a:r>
              <a:rPr lang="zh-CN" altLang="en-US" sz="2400" smtClean="0">
                <a:solidFill>
                  <a:srgbClr val="333333"/>
                </a:solidFill>
                <a:latin typeface="Arial" pitchFamily="34" charset="0"/>
                <a:ea typeface="宋体" panose="02010600030101010101" pitchFamily="2" charset="-122"/>
                <a:cs typeface="Arial" pitchFamily="34" charset="0"/>
              </a:rPr>
              <a:t>运动，带领同学们向封建势力、</a:t>
            </a:r>
            <a:r>
              <a:rPr lang="zh-CN" altLang="en-US" sz="2400" smtClean="0">
                <a:solidFill>
                  <a:srgbClr val="136EC2"/>
                </a:solidFill>
                <a:latin typeface="Arial" pitchFamily="34" charset="0"/>
                <a:ea typeface="宋体" panose="02010600030101010101" pitchFamily="2" charset="-122"/>
                <a:cs typeface="Arial" pitchFamily="34" charset="0"/>
                <a:hlinkClick r:id="rId9"/>
              </a:rPr>
              <a:t>北洋军阀</a:t>
            </a:r>
            <a:r>
              <a:rPr lang="zh-CN" altLang="en-US" sz="2400" smtClean="0">
                <a:solidFill>
                  <a:srgbClr val="333333"/>
                </a:solidFill>
                <a:latin typeface="Arial" pitchFamily="34" charset="0"/>
                <a:ea typeface="宋体" panose="02010600030101010101" pitchFamily="2" charset="-122"/>
                <a:cs typeface="Arial" pitchFamily="34" charset="0"/>
              </a:rPr>
              <a:t>宣战，</a:t>
            </a:r>
            <a:r>
              <a:rPr lang="en-US" altLang="zh-CN" sz="2400" smtClean="0">
                <a:solidFill>
                  <a:srgbClr val="333333"/>
                </a:solidFill>
                <a:latin typeface="Arial" pitchFamily="34" charset="0"/>
                <a:ea typeface="宋体" panose="02010600030101010101" pitchFamily="2" charset="-122"/>
                <a:cs typeface="Arial" pitchFamily="34" charset="0"/>
              </a:rPr>
              <a:t>1926</a:t>
            </a:r>
            <a:r>
              <a:rPr lang="zh-CN" altLang="en-US" sz="2400" smtClean="0">
                <a:solidFill>
                  <a:srgbClr val="333333"/>
                </a:solidFill>
                <a:latin typeface="Arial" pitchFamily="34" charset="0"/>
                <a:ea typeface="宋体" panose="02010600030101010101" pitchFamily="2" charset="-122"/>
                <a:cs typeface="Arial" pitchFamily="34" charset="0"/>
              </a:rPr>
              <a:t>年在</a:t>
            </a:r>
            <a:r>
              <a:rPr lang="zh-CN" altLang="en-US" sz="2400" smtClean="0">
                <a:solidFill>
                  <a:srgbClr val="136EC2"/>
                </a:solidFill>
                <a:latin typeface="Arial" pitchFamily="34" charset="0"/>
                <a:ea typeface="宋体" panose="02010600030101010101" pitchFamily="2" charset="-122"/>
                <a:cs typeface="Arial" pitchFamily="34" charset="0"/>
                <a:hlinkClick r:id="rId10"/>
              </a:rPr>
              <a:t>三</a:t>
            </a:r>
            <a:r>
              <a:rPr lang="en-US" altLang="zh-CN" sz="2400" smtClean="0">
                <a:solidFill>
                  <a:srgbClr val="136EC2"/>
                </a:solidFill>
                <a:latin typeface="Arial" pitchFamily="34" charset="0"/>
                <a:ea typeface="宋体" panose="02010600030101010101" pitchFamily="2" charset="-122"/>
                <a:cs typeface="Arial" pitchFamily="34" charset="0"/>
                <a:hlinkClick r:id="rId10"/>
              </a:rPr>
              <a:t>·</a:t>
            </a:r>
            <a:r>
              <a:rPr lang="zh-CN" altLang="en-US" sz="2400" smtClean="0">
                <a:solidFill>
                  <a:srgbClr val="136EC2"/>
                </a:solidFill>
                <a:latin typeface="Arial" pitchFamily="34" charset="0"/>
                <a:ea typeface="宋体" panose="02010600030101010101" pitchFamily="2" charset="-122"/>
                <a:cs typeface="Arial" pitchFamily="34" charset="0"/>
                <a:hlinkClick r:id="rId10"/>
              </a:rPr>
              <a:t>一八惨案</a:t>
            </a:r>
            <a:r>
              <a:rPr lang="zh-CN" altLang="en-US" sz="2400" smtClean="0">
                <a:solidFill>
                  <a:srgbClr val="333333"/>
                </a:solidFill>
                <a:latin typeface="Arial" pitchFamily="34" charset="0"/>
                <a:ea typeface="宋体" panose="02010600030101010101" pitchFamily="2" charset="-122"/>
                <a:cs typeface="Arial" pitchFamily="34" charset="0"/>
              </a:rPr>
              <a:t>中遇害，年仅</a:t>
            </a:r>
            <a:r>
              <a:rPr lang="en-US" altLang="zh-CN" sz="2400" smtClean="0">
                <a:solidFill>
                  <a:srgbClr val="333333"/>
                </a:solidFill>
                <a:latin typeface="Arial" pitchFamily="34" charset="0"/>
                <a:ea typeface="宋体" panose="02010600030101010101" pitchFamily="2" charset="-122"/>
                <a:cs typeface="Arial" pitchFamily="34" charset="0"/>
              </a:rPr>
              <a:t>22</a:t>
            </a:r>
            <a:r>
              <a:rPr lang="zh-CN" altLang="en-US" sz="2400" smtClean="0">
                <a:solidFill>
                  <a:srgbClr val="333333"/>
                </a:solidFill>
                <a:latin typeface="Arial" pitchFamily="34" charset="0"/>
                <a:ea typeface="宋体" panose="02010600030101010101" pitchFamily="2" charset="-122"/>
                <a:cs typeface="Arial" pitchFamily="34" charset="0"/>
              </a:rPr>
              <a:t>岁。</a:t>
            </a:r>
            <a:endParaRPr lang="zh-CN" altLang="en-US" sz="2400" smtClean="0">
              <a:latin typeface="Arial" panose="020b0604020202020204" pitchFamily="34" charset="0"/>
              <a:ea typeface="宋体" panose="02010600030101010101" pitchFamily="2" charset="-122"/>
              <a:cs typeface="宋体" panose="02010600030101010101" pitchFamily="2" charset="-122"/>
            </a:endParaRPr>
          </a:p>
          <a:p>
            <a:pPr lvl="0" eaLnBrk="0" fontAlgn="base" hangingPunct="0">
              <a:spcBef>
                <a:spcPct val="0"/>
              </a:spcBef>
              <a:spcAft>
                <a:spcPct val="0"/>
              </a:spcAft>
            </a:pPr>
            <a:r>
              <a:rPr lang="zh-CN" altLang="en-US" sz="2400" smtClean="0">
                <a:solidFill>
                  <a:srgbClr val="333333"/>
                </a:solidFill>
                <a:latin typeface="Arial" pitchFamily="34" charset="0"/>
                <a:ea typeface="宋体" panose="02010600030101010101" pitchFamily="2" charset="-122"/>
                <a:cs typeface="Arial" pitchFamily="34" charset="0"/>
              </a:rPr>
              <a:t>       鲁迅先生在参加了刘和珍的追悼会之后，亲作</a:t>
            </a:r>
            <a:r>
              <a:rPr lang="en-US" altLang="zh-CN" sz="2400" smtClean="0">
                <a:solidFill>
                  <a:srgbClr val="333333"/>
                </a:solidFill>
                <a:latin typeface="Arial" pitchFamily="34" charset="0"/>
                <a:ea typeface="宋体" panose="02010600030101010101" pitchFamily="2" charset="-122"/>
                <a:cs typeface="Arial" pitchFamily="34" charset="0"/>
              </a:rPr>
              <a:t>《</a:t>
            </a:r>
            <a:r>
              <a:rPr lang="zh-CN" altLang="en-US" sz="2400" smtClean="0">
                <a:solidFill>
                  <a:srgbClr val="136EC2"/>
                </a:solidFill>
                <a:latin typeface="Arial" pitchFamily="34" charset="0"/>
                <a:ea typeface="宋体" panose="02010600030101010101" pitchFamily="2" charset="-122"/>
                <a:cs typeface="Arial" pitchFamily="34" charset="0"/>
                <a:hlinkClick r:id="rId11"/>
              </a:rPr>
              <a:t>记念刘和珍君</a:t>
            </a:r>
            <a:r>
              <a:rPr lang="en-US" altLang="zh-CN" sz="2400" smtClean="0">
                <a:solidFill>
                  <a:srgbClr val="333333"/>
                </a:solidFill>
                <a:latin typeface="Arial" pitchFamily="34" charset="0"/>
                <a:ea typeface="宋体" panose="02010600030101010101" pitchFamily="2" charset="-122"/>
                <a:cs typeface="Arial" pitchFamily="34" charset="0"/>
              </a:rPr>
              <a:t>》</a:t>
            </a:r>
            <a:r>
              <a:rPr lang="zh-CN" altLang="en-US" sz="2400" smtClean="0">
                <a:solidFill>
                  <a:srgbClr val="333333"/>
                </a:solidFill>
                <a:latin typeface="Arial" pitchFamily="34" charset="0"/>
                <a:ea typeface="宋体" panose="02010600030101010101" pitchFamily="2" charset="-122"/>
                <a:cs typeface="Arial" pitchFamily="34" charset="0"/>
              </a:rPr>
              <a:t>一文。追忆这位“始终微笑的和蔼”的学生。赞扬她是一位具有“干练坚决、百折不回”气概的“真的猛士”，是“为了中国而死”的青年</a:t>
            </a:r>
            <a:endParaRPr lang="zh-CN" altLang="en-US" sz="2400"/>
          </a:p>
        </p:txBody>
      </p:sp>
      <p:pic>
        <p:nvPicPr>
          <p:cNvPr id="7" name="Picture 2" descr="C:\Users\Administrator\Desktop\d1a20cf431adcbef7e58288ea4af2edda2cc9fcd.jpg"/>
          <p:cNvPicPr>
            <a:picLocks noGrp="1" noChangeAspect="1" noChangeArrowheads="1"/>
          </p:cNvPicPr>
          <p:nvPr>
            <p:ph idx="1"/>
            <p:custDataLst>
              <p:tags r:id="rId13"/>
            </p:custDataLst>
          </p:nvPr>
        </p:nvPicPr>
        <p:blipFill>
          <a:blip r:embed="rId12"/>
          <a:stretch>
            <a:fillRect/>
          </a:stretch>
        </p:blipFill>
        <p:spPr bwMode="auto">
          <a:xfrm>
            <a:off x="791570" y="1747860"/>
            <a:ext cx="2794000" cy="3168352"/>
          </a:xfrm>
          <a:prstGeom prst="rect">
            <a:avLst/>
          </a:prstGeom>
          <a:ln>
            <a:noFill/>
          </a:ln>
          <a:effectLst>
            <a:softEdge rad="112500"/>
          </a:effec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鉴赏人物形象</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4562901" y="791571"/>
            <a:ext cx="6832979" cy="4893647"/>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en-US" altLang="zh-CN" sz="2400" b="1" smtClean="0">
                <a:solidFill>
                  <a:srgbClr val="0070C0"/>
                </a:solidFill>
                <a:latin typeface="楷体" pitchFamily="49" charset="-122"/>
                <a:ea typeface="楷体" pitchFamily="49" charset="-122"/>
              </a:rPr>
              <a:t>1</a:t>
            </a:r>
            <a:r>
              <a:rPr lang="zh-CN" altLang="zh-CN" sz="2400" b="1" smtClean="0">
                <a:solidFill>
                  <a:srgbClr val="0070C0"/>
                </a:solidFill>
                <a:latin typeface="楷体" pitchFamily="49" charset="-122"/>
                <a:ea typeface="楷体" pitchFamily="49" charset="-122"/>
              </a:rPr>
              <a:t>、文章叙述了刘和珍的哪些事</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从中可以看出和珍是怎样的一个人</a:t>
            </a:r>
            <a:r>
              <a:rPr lang="en-US" altLang="zh-CN" sz="2400" b="1" smtClean="0">
                <a:solidFill>
                  <a:srgbClr val="0070C0"/>
                </a:solidFill>
                <a:latin typeface="楷体" pitchFamily="49" charset="-122"/>
                <a:ea typeface="楷体" pitchFamily="49" charset="-122"/>
              </a:rPr>
              <a:t>?</a:t>
            </a:r>
            <a:endParaRPr lang="zh-CN" altLang="zh-CN" sz="2400" smtClean="0">
              <a:solidFill>
                <a:srgbClr val="0070C0"/>
              </a:solidFill>
              <a:latin typeface="楷体" panose="02010609060101010101" pitchFamily="49" charset="-122"/>
              <a:ea typeface="楷体" panose="02010609060101010101" pitchFamily="49" charset="-122"/>
            </a:endParaRP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事迹</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①生前爱看鲁迅的文章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②毅然预定了《莽原》全年③成为学生自治会职员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④常常微笑着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态度很温和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⑤虑及母校前途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黯然至于泣下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⑥“欣然前往”参加请愿运动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⑦中弹后又被棍打而牺牲。</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形象</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刘和珍是一个进步学生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是站在时代前列的新女性。文章对刘和珍的描写不多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但可以看出她热心政治运动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追求进步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有组织能力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在同学中有威信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本性善良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为人谦和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勇赴国难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殒身不恤。</a:t>
            </a:r>
          </a:p>
          <a:p>
            <a:pPr lvl="0" fontAlgn="base">
              <a:spcBef>
                <a:spcPct val="0"/>
              </a:spcBef>
              <a:spcAft>
                <a:spcPct val="0"/>
              </a:spcAft>
            </a:pPr>
            <a:endParaRPr lang="zh-CN" altLang="en-US" sz="2400"/>
          </a:p>
        </p:txBody>
      </p:sp>
      <p:pic>
        <p:nvPicPr>
          <p:cNvPr id="7" name="Picture 2" descr="C:\Users\Administrator\Desktop\d1a20cf431adcbef7e58288ea4af2edda2cc9fcd.jpg"/>
          <p:cNvPicPr>
            <a:picLocks noGrp="1" noChangeAspect="1" noChangeArrowheads="1"/>
          </p:cNvPicPr>
          <p:nvPr>
            <p:ph idx="1"/>
            <p:custDataLst>
              <p:tags r:id="rId8"/>
            </p:custDataLst>
          </p:nvPr>
        </p:nvPicPr>
        <p:blipFill>
          <a:blip r:embed="rId7"/>
          <a:stretch>
            <a:fillRect/>
          </a:stretch>
        </p:blipFill>
        <p:spPr bwMode="auto">
          <a:xfrm>
            <a:off x="791570" y="1747860"/>
            <a:ext cx="2794000" cy="3168352"/>
          </a:xfrm>
          <a:prstGeom prst="rect">
            <a:avLst/>
          </a:prstGeom>
          <a:ln>
            <a:noFill/>
          </a:ln>
          <a:effectLst>
            <a:softEdge rad="112500"/>
          </a:effec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鉴赏人物形象</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4562901" y="791571"/>
            <a:ext cx="6832979" cy="4893647"/>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en-US" altLang="zh-CN" sz="3600" b="1" smtClean="0">
                <a:solidFill>
                  <a:srgbClr val="0070C0"/>
                </a:solidFill>
                <a:latin typeface="楷体" pitchFamily="49" charset="-122"/>
                <a:ea typeface="楷体" pitchFamily="49" charset="-122"/>
              </a:rPr>
              <a:t>2</a:t>
            </a:r>
            <a:r>
              <a:rPr lang="zh-CN" altLang="zh-CN" sz="3600" b="1" smtClean="0">
                <a:solidFill>
                  <a:srgbClr val="0070C0"/>
                </a:solidFill>
                <a:latin typeface="楷体" pitchFamily="49" charset="-122"/>
                <a:ea typeface="楷体" pitchFamily="49" charset="-122"/>
              </a:rPr>
              <a:t>、鲁迅先生反复强调刘和珍“微笑着”“态度很温和”有什么用意？</a:t>
            </a:r>
            <a:endParaRPr lang="zh-CN" altLang="zh-CN" sz="3600" smtClean="0">
              <a:solidFill>
                <a:srgbClr val="0070C0"/>
              </a:solidFill>
              <a:latin typeface="楷体" panose="02010609060101010101" pitchFamily="49" charset="-122"/>
              <a:ea typeface="楷体" panose="02010609060101010101" pitchFamily="49" charset="-122"/>
            </a:endParaRPr>
          </a:p>
          <a:p>
            <a:r>
              <a:rPr lang="en-US" altLang="zh-CN" sz="3600" smtClean="0">
                <a:latin typeface="楷体" pitchFamily="49" charset="-122"/>
                <a:ea typeface="楷体" pitchFamily="49" charset="-122"/>
              </a:rPr>
              <a:t>     </a:t>
            </a:r>
            <a:r>
              <a:rPr lang="zh-CN" altLang="zh-CN" sz="3600" smtClean="0">
                <a:latin typeface="楷体" pitchFamily="49" charset="-122"/>
                <a:ea typeface="楷体" pitchFamily="49" charset="-122"/>
              </a:rPr>
              <a:t>与“广有羽翼的校长”以及反动政府镇压革命青年的凶残、血腥手段</a:t>
            </a:r>
            <a:r>
              <a:rPr lang="zh-CN" altLang="zh-CN" sz="3600" b="1" smtClean="0">
                <a:solidFill>
                  <a:srgbClr val="FF0000"/>
                </a:solidFill>
                <a:latin typeface="楷体" pitchFamily="49" charset="-122"/>
                <a:ea typeface="楷体" pitchFamily="49" charset="-122"/>
              </a:rPr>
              <a:t>形成对比</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不仅突出刘和珍的和蔼、善良、乐观</a:t>
            </a:r>
            <a:r>
              <a:rPr lang="en-US" altLang="zh-CN" sz="3600" smtClean="0">
                <a:latin typeface="楷体" pitchFamily="49" charset="-122"/>
                <a:ea typeface="楷体" pitchFamily="49" charset="-122"/>
              </a:rPr>
              <a:t>,</a:t>
            </a:r>
            <a:r>
              <a:rPr lang="zh-CN" altLang="zh-CN" sz="3600" smtClean="0">
                <a:latin typeface="楷体" pitchFamily="49" charset="-122"/>
                <a:ea typeface="楷体" pitchFamily="49" charset="-122"/>
              </a:rPr>
              <a:t>也反衬出反动派的凶残和反动文人的卑劣。</a:t>
            </a:r>
          </a:p>
          <a:p>
            <a:endParaRPr lang="zh-CN" altLang="en-US" sz="2400"/>
          </a:p>
        </p:txBody>
      </p:sp>
      <p:pic>
        <p:nvPicPr>
          <p:cNvPr id="7" name="Picture 2" descr="C:\Users\Administrator\Desktop\d1a20cf431adcbef7e58288ea4af2edda2cc9fcd.jpg"/>
          <p:cNvPicPr>
            <a:picLocks noGrp="1" noChangeAspect="1" noChangeArrowheads="1"/>
          </p:cNvPicPr>
          <p:nvPr>
            <p:ph idx="1"/>
            <p:custDataLst>
              <p:tags r:id="rId8"/>
            </p:custDataLst>
          </p:nvPr>
        </p:nvPicPr>
        <p:blipFill>
          <a:blip r:embed="rId7"/>
          <a:stretch>
            <a:fillRect/>
          </a:stretch>
        </p:blipFill>
        <p:spPr bwMode="auto">
          <a:xfrm>
            <a:off x="791570" y="1747860"/>
            <a:ext cx="2794000" cy="3168352"/>
          </a:xfrm>
          <a:prstGeom prst="rect">
            <a:avLst/>
          </a:prstGeom>
          <a:ln>
            <a:noFill/>
          </a:ln>
          <a:effectLst>
            <a:softEdge rad="112500"/>
          </a:effectLst>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鉴赏人物形象</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4562901" y="791571"/>
            <a:ext cx="6832979" cy="4339650"/>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en-US" altLang="zh-CN" sz="2400" b="1" smtClean="0">
                <a:solidFill>
                  <a:srgbClr val="0070C0"/>
                </a:solidFill>
                <a:latin typeface="楷体" pitchFamily="49" charset="-122"/>
                <a:ea typeface="楷体" pitchFamily="49" charset="-122"/>
              </a:rPr>
              <a:t>3</a:t>
            </a:r>
            <a:r>
              <a:rPr lang="zh-CN" altLang="zh-CN" sz="3600" b="1" smtClean="0">
                <a:solidFill>
                  <a:srgbClr val="0070C0"/>
                </a:solidFill>
                <a:latin typeface="楷体" pitchFamily="49" charset="-122"/>
                <a:ea typeface="楷体" pitchFamily="49" charset="-122"/>
              </a:rPr>
              <a:t>、</a:t>
            </a:r>
            <a:r>
              <a:rPr lang="zh-CN" altLang="zh-CN" sz="2400" b="1" smtClean="0">
                <a:solidFill>
                  <a:srgbClr val="0070C0"/>
                </a:solidFill>
              </a:rPr>
              <a:t>惨象不忍提及，作者为什么要详写三个女子遇难的过程？</a:t>
            </a:r>
            <a:endParaRPr lang="zh-CN" altLang="zh-CN" sz="2400" smtClean="0">
              <a:solidFill>
                <a:srgbClr val="0070C0"/>
              </a:solidFill>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详写三个女子的遇难过程</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一方面展现了三个女子的沉勇友爱和无畏精神</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另一方面露了反动派的凶残</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印证了前文说的“虐杀”。</a:t>
            </a:r>
            <a:r>
              <a:rPr lang="zh-CN" altLang="zh-CN" sz="2400" smtClean="0">
                <a:latin typeface="楷体" pitchFamily="49" charset="-122"/>
                <a:ea typeface="楷体" pitchFamily="49" charset="-122"/>
              </a:rPr>
              <a:t>“斜穿心肺”“中了四弹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其一是手枪”</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中弹后的刘和珍又被在“头部及胸部猛击两棍”等细节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充分证明这是一次有预谋、有组织的屠杀。这些铁一般的事实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有力地戳穿了段祺瑞执政府对死难者横加种种罪名的丑陋嘴脸。</a:t>
            </a:r>
          </a:p>
          <a:p>
            <a:endParaRPr lang="zh-CN" altLang="en-US" sz="2400"/>
          </a:p>
        </p:txBody>
      </p:sp>
      <p:pic>
        <p:nvPicPr>
          <p:cNvPr id="7" name="Picture 2" descr="C:\Users\Administrator\Desktop\d1a20cf431adcbef7e58288ea4af2edda2cc9fcd.jpg"/>
          <p:cNvPicPr>
            <a:picLocks noGrp="1" noChangeAspect="1" noChangeArrowheads="1"/>
          </p:cNvPicPr>
          <p:nvPr>
            <p:ph idx="1"/>
            <p:custDataLst>
              <p:tags r:id="rId8"/>
            </p:custDataLst>
          </p:nvPr>
        </p:nvPicPr>
        <p:blipFill>
          <a:blip r:embed="rId7"/>
          <a:stretch>
            <a:fillRect/>
          </a:stretch>
        </p:blipFill>
        <p:spPr bwMode="auto">
          <a:xfrm>
            <a:off x="791570" y="1747860"/>
            <a:ext cx="2794000" cy="3168352"/>
          </a:xfrm>
          <a:prstGeom prst="rect">
            <a:avLst/>
          </a:prstGeom>
          <a:ln>
            <a:noFill/>
          </a:ln>
          <a:effectLst>
            <a:softEdge rad="112500"/>
          </a:effec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09684" y="518614"/>
            <a:ext cx="2647665"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鉴赏人物形象</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139869"/>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r>
              <a:rPr lang="en-US" altLang="zh-CN" sz="2400" b="1" smtClean="0">
                <a:solidFill>
                  <a:srgbClr val="0070C0"/>
                </a:solidFill>
                <a:latin typeface="Times New Roman" pitchFamily="18" charset="0"/>
                <a:ea typeface="宋体" panose="02010600030101010101" pitchFamily="2" charset="-122"/>
                <a:cs typeface="宋体" pitchFamily="2" charset="-122"/>
              </a:rPr>
              <a:t>4</a:t>
            </a:r>
            <a:r>
              <a:rPr lang="zh-CN" altLang="en-US" sz="2400" b="1" smtClean="0">
                <a:solidFill>
                  <a:srgbClr val="0070C0"/>
                </a:solidFill>
                <a:latin typeface="Times New Roman" pitchFamily="18" charset="0"/>
                <a:ea typeface="宋体" panose="02010600030101010101" pitchFamily="2" charset="-122"/>
                <a:cs typeface="宋体" pitchFamily="2" charset="-122"/>
              </a:rPr>
              <a:t>、</a:t>
            </a:r>
            <a:r>
              <a:rPr lang="en-US" altLang="zh-CN" sz="2400" b="1" smtClean="0">
                <a:solidFill>
                  <a:srgbClr val="0070C0"/>
                </a:solidFill>
              </a:rPr>
              <a:t>(</a:t>
            </a:r>
            <a:r>
              <a:rPr lang="zh-CN" altLang="zh-CN" sz="2400" b="1" smtClean="0">
                <a:solidFill>
                  <a:srgbClr val="0070C0"/>
                </a:solidFill>
              </a:rPr>
              <a:t>拓展延伸</a:t>
            </a:r>
            <a:r>
              <a:rPr lang="en-US" altLang="zh-CN" sz="2400" b="1" smtClean="0">
                <a:solidFill>
                  <a:srgbClr val="0070C0"/>
                </a:solidFill>
              </a:rPr>
              <a:t>) </a:t>
            </a:r>
            <a:r>
              <a:rPr lang="zh-CN" altLang="zh-CN" sz="2400" b="1" smtClean="0">
                <a:solidFill>
                  <a:srgbClr val="0070C0"/>
                </a:solidFill>
              </a:rPr>
              <a:t>在中国人民志愿军抗美援朝出国作战</a:t>
            </a:r>
            <a:r>
              <a:rPr lang="en-US" altLang="zh-CN" sz="2400" b="1" smtClean="0">
                <a:solidFill>
                  <a:srgbClr val="0070C0"/>
                </a:solidFill>
              </a:rPr>
              <a:t>70</a:t>
            </a:r>
            <a:r>
              <a:rPr lang="zh-CN" altLang="zh-CN" sz="2400" b="1" smtClean="0">
                <a:solidFill>
                  <a:srgbClr val="0070C0"/>
                </a:solidFill>
              </a:rPr>
              <a:t>周年之际，作为中国的青年，我们应崇尚英雄学习英雄，请你为刘和珍等</a:t>
            </a:r>
            <a:r>
              <a:rPr lang="en-US" altLang="zh-CN" sz="2400" b="1" smtClean="0">
                <a:solidFill>
                  <a:srgbClr val="0070C0"/>
                </a:solidFill>
              </a:rPr>
              <a:t>“</a:t>
            </a:r>
            <a:r>
              <a:rPr lang="zh-CN" altLang="zh-CN" sz="2400" b="1" smtClean="0">
                <a:solidFill>
                  <a:srgbClr val="0070C0"/>
                </a:solidFill>
              </a:rPr>
              <a:t>为了中国而死</a:t>
            </a:r>
            <a:r>
              <a:rPr lang="en-US" altLang="zh-CN" sz="2400" b="1" smtClean="0">
                <a:solidFill>
                  <a:srgbClr val="0070C0"/>
                </a:solidFill>
              </a:rPr>
              <a:t>”</a:t>
            </a:r>
            <a:r>
              <a:rPr lang="zh-CN" altLang="zh-CN" sz="2400" b="1" smtClean="0">
                <a:solidFill>
                  <a:srgbClr val="0070C0"/>
                </a:solidFill>
              </a:rPr>
              <a:t>的青年写一段颁奖词。</a:t>
            </a:r>
          </a:p>
          <a:p>
            <a:endParaRPr lang="en-US" altLang="zh-CN" sz="2800" b="1" smtClean="0"/>
          </a:p>
          <a:p>
            <a:r>
              <a:rPr lang="zh-CN" altLang="zh-CN" sz="2800" b="1" smtClean="0">
                <a:latin typeface="楷体" pitchFamily="49" charset="-122"/>
                <a:ea typeface="楷体" pitchFamily="49" charset="-122"/>
              </a:rPr>
              <a:t>参考：</a:t>
            </a:r>
            <a:endParaRPr lang="zh-CN" altLang="zh-CN" sz="2800" smtClean="0">
              <a:latin typeface="楷体" panose="02010609060101010101" pitchFamily="49" charset="-122"/>
              <a:ea typeface="楷体" panose="02010609060101010101" pitchFamily="49" charset="-122"/>
            </a:endParaRPr>
          </a:p>
          <a:p>
            <a:pPr lvl="0"/>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“共和国勋章”获奖人物事迹</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张富清</a:t>
            </a:r>
            <a:endParaRPr lang="en-US" altLang="zh-CN" sz="2800" smtClean="0">
              <a:latin typeface="楷体" panose="02010609060101010101" pitchFamily="49" charset="-122"/>
              <a:ea typeface="楷体" panose="02010609060101010101" pitchFamily="49" charset="-122"/>
            </a:endParaRPr>
          </a:p>
          <a:p>
            <a:pPr lvl="0"/>
            <a:r>
              <a:rPr lang="en-US" altLang="zh-CN" sz="2800" smtClean="0">
                <a:solidFill>
                  <a:srgbClr val="000000"/>
                </a:solidFill>
                <a:latin typeface="楷体" pitchFamily="49" charset="-122"/>
                <a:ea typeface="楷体" pitchFamily="49" charset="-122"/>
                <a:cs typeface="Times New Roman" pitchFamily="18" charset="0"/>
              </a:rPr>
              <a:t>  </a:t>
            </a:r>
            <a:r>
              <a:rPr lang="zh-CN" altLang="zh-CN" sz="2800" smtClean="0">
                <a:solidFill>
                  <a:srgbClr val="000000"/>
                </a:solidFill>
                <a:latin typeface="楷体" pitchFamily="49" charset="-122"/>
                <a:ea typeface="楷体" pitchFamily="49" charset="-122"/>
                <a:cs typeface="Times New Roman" pitchFamily="18" charset="0"/>
              </a:rPr>
              <a:t>都知道你朴实勤勉，却不知你曾战功赫赫。你把奖章深藏在箱底，对战友的怀念深藏心底。从不居功索取，只为坚守使命初心，默默奉献。于国于民，你是忠诚伟大的士兵。</a:t>
            </a:r>
            <a:endParaRPr lang="zh-CN" altLang="zh-CN" sz="2800" smtClean="0">
              <a:latin typeface="楷体" panose="02010609060101010101" pitchFamily="49" charset="-122"/>
              <a:ea typeface="楷体" panose="02010609060101010101" pitchFamily="49" charset="-122"/>
              <a:cs typeface="宋体" panose="02010600030101010101" pitchFamily="2" charset="-122"/>
            </a:endParaRPr>
          </a:p>
          <a:p>
            <a:endParaRPr lang="en-US" altLang="zh-CN" sz="2800" smtClean="0">
              <a:latin typeface="楷体" pitchFamily="49" charset="-122"/>
              <a:ea typeface="楷体" pitchFamily="49" charset="-122"/>
            </a:endParaRPr>
          </a:p>
          <a:p>
            <a:endParaRPr lang="zh-CN" altLang="en-US" sz="2800" smtClean="0">
              <a:latin typeface="Arial" panose="020b0604020202020204" pitchFamily="34" charset="0"/>
              <a:ea typeface="宋体" panose="02010600030101010101" pitchFamily="2" charset="-122"/>
              <a:cs typeface="宋体" panose="02010600030101010101" pitchFamily="2" charset="-122"/>
            </a:endParaRPr>
          </a:p>
        </p:txBody>
      </p:sp>
      <p:pic>
        <p:nvPicPr>
          <p:cNvPr id="7" name="Picture 2" descr="C:\Users\Administrator\Desktop\d1a20cf431adcbef7e58288ea4af2edda2cc9fcd.jpg"/>
          <p:cNvPicPr>
            <a:picLocks noGrp="1" noChangeAspect="1" noChangeArrowheads="1"/>
          </p:cNvPicPr>
          <p:nvPr>
            <p:ph idx="1"/>
            <p:custDataLst>
              <p:tags r:id="rId8"/>
            </p:custDataLst>
          </p:nvPr>
        </p:nvPicPr>
        <p:blipFill>
          <a:blip r:embed="rId7"/>
          <a:stretch>
            <a:fillRect/>
          </a:stretch>
        </p:blipFill>
        <p:spPr bwMode="auto">
          <a:xfrm>
            <a:off x="791570" y="1747860"/>
            <a:ext cx="2794000" cy="3168352"/>
          </a:xfrm>
          <a:prstGeom prst="rect">
            <a:avLst/>
          </a:prstGeom>
          <a:ln>
            <a:noFill/>
          </a:ln>
          <a:effectLst>
            <a:softEdge rad="112500"/>
          </a:effectLst>
        </p:spPr>
      </p:pic>
      <p:sp>
        <p:nvSpPr>
          <p:cNvPr id="24577" name="Rectangle 1"/>
          <p:cNvSpPr>
            <a:spLocks noChangeArrowheads="1"/>
          </p:cNvSpPr>
          <p:nvPr>
            <p:custDataLst>
              <p:tags r:id="rId9"/>
            </p:custDataLst>
          </p:nvPr>
        </p:nvSpPr>
        <p:spPr bwMode="auto">
          <a:xfrm>
            <a:off x="3735978" y="4773416"/>
            <a:ext cx="7746274" cy="156966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509588"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rPr>
              <a:t>示例：</a:t>
            </a:r>
            <a:r>
              <a:rPr kumimoji="0" lang="zh-CN" sz="2400" b="1" i="0" u="none" strike="noStrike" cap="none" normalizeH="0" baseline="0" smtClean="0">
                <a:ln>
                  <a:noFill/>
                </a:ln>
                <a:solidFill>
                  <a:srgbClr val="0070C0"/>
                </a:solidFill>
                <a:effectLst/>
                <a:latin typeface="楷体" pitchFamily="49" charset="-122"/>
                <a:ea typeface="楷体" pitchFamily="49" charset="-122"/>
                <a:cs typeface="Times New Roman" pitchFamily="18" charset="0"/>
              </a:rPr>
              <a:t>态度温和，却不为势利所屈，反抗强权；常常微笑，却忧心母校前途，黯然泣下。爱国请愿，你欣然前往；枪打棍击，你殒身不恤。你用勇毅和鲜血激励真的猛士奋然前行！</a:t>
            </a:r>
            <a:endParaRPr kumimoji="0" lang="zh-CN" sz="2400" b="1"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探究结构</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289110" y="487025"/>
            <a:ext cx="8585027" cy="6124754"/>
          </a:xfrm>
          <a:prstGeom prst="rect">
            <a:avLst/>
          </a:prstGeom>
        </p:spPr>
        <p:txBody>
          <a:bodyPr wrap="square">
            <a:spAutoFit/>
          </a:bodyPr>
          <a:lstStyle/>
          <a:p>
            <a:r>
              <a:rPr lang="en-US" altLang="zh-CN" sz="3200" b="1" smtClean="0"/>
              <a:t>                            </a:t>
            </a:r>
            <a:r>
              <a:rPr lang="zh-CN" altLang="zh-CN" sz="3200" b="1" smtClean="0">
                <a:solidFill>
                  <a:srgbClr val="0070C0"/>
                </a:solidFill>
              </a:rPr>
              <a:t>任</a:t>
            </a:r>
            <a:r>
              <a:rPr lang="en-US" altLang="zh-CN" sz="3200" b="1" smtClean="0">
                <a:solidFill>
                  <a:srgbClr val="0070C0"/>
                </a:solidFill>
              </a:rPr>
              <a:t> </a:t>
            </a:r>
            <a:r>
              <a:rPr lang="zh-CN" altLang="zh-CN" sz="3200" b="1" smtClean="0">
                <a:solidFill>
                  <a:srgbClr val="0070C0"/>
                </a:solidFill>
              </a:rPr>
              <a:t>务</a:t>
            </a:r>
            <a:r>
              <a:rPr lang="en-US" altLang="zh-CN" sz="3200" b="1" smtClean="0">
                <a:solidFill>
                  <a:srgbClr val="0070C0"/>
                </a:solidFill>
              </a:rPr>
              <a:t> </a:t>
            </a:r>
            <a:r>
              <a:rPr lang="zh-CN" altLang="zh-CN" sz="3200" b="1" smtClean="0">
                <a:solidFill>
                  <a:srgbClr val="0070C0"/>
                </a:solidFill>
              </a:rPr>
              <a:t>设</a:t>
            </a:r>
            <a:r>
              <a:rPr lang="en-US" altLang="zh-CN" sz="3200" b="1" smtClean="0">
                <a:solidFill>
                  <a:srgbClr val="0070C0"/>
                </a:solidFill>
              </a:rPr>
              <a:t> </a:t>
            </a:r>
            <a:r>
              <a:rPr lang="zh-CN" altLang="zh-CN" sz="3200" b="1" smtClean="0">
                <a:solidFill>
                  <a:srgbClr val="0070C0"/>
                </a:solidFill>
              </a:rPr>
              <a:t>计</a:t>
            </a:r>
            <a:endParaRPr lang="zh-CN" altLang="zh-CN" sz="3200" smtClean="0">
              <a:solidFill>
                <a:srgbClr val="0070C0"/>
              </a:solidFill>
            </a:endParaRPr>
          </a:p>
          <a:p>
            <a:r>
              <a:rPr lang="zh-CN" altLang="zh-CN" sz="2400" b="1" smtClean="0"/>
              <a:t>读课文，概括七部分的主要内容。</a:t>
            </a:r>
            <a:endParaRPr lang="zh-CN" altLang="zh-CN" sz="2400" smtClean="0"/>
          </a:p>
          <a:p>
            <a:r>
              <a:rPr lang="zh-CN" altLang="zh-CN" sz="2400" smtClean="0">
                <a:latin typeface="楷体" pitchFamily="49" charset="-122"/>
                <a:ea typeface="楷体" pitchFamily="49" charset="-122"/>
              </a:rPr>
              <a:t>第一部分：通过对几位遇难烈士悲痛的追悼，阐明写本文的起因。</a:t>
            </a:r>
          </a:p>
          <a:p>
            <a:r>
              <a:rPr lang="zh-CN" altLang="zh-CN" sz="2400" smtClean="0">
                <a:latin typeface="楷体" pitchFamily="49" charset="-122"/>
                <a:ea typeface="楷体" pitchFamily="49" charset="-122"/>
              </a:rPr>
              <a:t>第二部分：通过悲叹庸人易于忘却革命者的牺牲，进一步阐明</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写本文的意图</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要使人们永远记住这笔血债。</a:t>
            </a:r>
          </a:p>
          <a:p>
            <a:r>
              <a:rPr lang="zh-CN" altLang="zh-CN" sz="2400" smtClean="0">
                <a:latin typeface="楷体" pitchFamily="49" charset="-122"/>
                <a:ea typeface="楷体" pitchFamily="49" charset="-122"/>
              </a:rPr>
              <a:t>第三部分：通过对刘和珍的革命精神和优秀品质的回忆，表达</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鲁迅对她的哀悼和尊敬</a:t>
            </a:r>
          </a:p>
          <a:p>
            <a:r>
              <a:rPr lang="zh-CN" altLang="zh-CN" sz="2400" smtClean="0">
                <a:latin typeface="楷体" pitchFamily="49" charset="-122"/>
                <a:ea typeface="楷体" pitchFamily="49" charset="-122"/>
              </a:rPr>
              <a:t>第四部分：写鲁迅得知刘和珍牺牲噩耗的愤怒心情，并控诉反</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动派的血腥罪行，召唤人民起来反抗斗争。</a:t>
            </a:r>
          </a:p>
          <a:p>
            <a:r>
              <a:rPr lang="zh-CN" altLang="zh-CN" sz="2400" smtClean="0">
                <a:latin typeface="楷体" pitchFamily="49" charset="-122"/>
                <a:ea typeface="楷体" pitchFamily="49" charset="-122"/>
              </a:rPr>
              <a:t>第五部分：写刘和珍等惨遭杀害的情况，歌颂爱国青年的英勇，</a:t>
            </a:r>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进一步揭露反动派的凶残无耻。</a:t>
            </a:r>
          </a:p>
          <a:p>
            <a:r>
              <a:rPr lang="zh-CN" altLang="zh-CN" sz="2400" smtClean="0">
                <a:latin typeface="楷体" pitchFamily="49" charset="-122"/>
                <a:ea typeface="楷体" pitchFamily="49" charset="-122"/>
              </a:rPr>
              <a:t>第六部分：评述请愿和烈士死难的意义。</a:t>
            </a:r>
          </a:p>
          <a:p>
            <a:r>
              <a:rPr lang="zh-CN" altLang="zh-CN" sz="2400" smtClean="0">
                <a:latin typeface="楷体" pitchFamily="49" charset="-122"/>
                <a:ea typeface="楷体" pitchFamily="49" charset="-122"/>
              </a:rPr>
              <a:t>第七部分：总结全文，进一步指出烈士死难的意义，鼓舞革命</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者继续战斗。</a:t>
            </a:r>
          </a:p>
          <a:p>
            <a:endParaRPr lang="zh-CN" altLang="zh-CN" sz="2400">
              <a:solidFill>
                <a:srgbClr val="FF0000"/>
              </a:solidFill>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探究结构</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289110" y="487025"/>
            <a:ext cx="8585027" cy="4893647"/>
          </a:xfrm>
          <a:prstGeom prst="rect">
            <a:avLst/>
          </a:prstGeom>
        </p:spPr>
        <p:txBody>
          <a:bodyPr wrap="square">
            <a:spAutoFit/>
          </a:bodyPr>
          <a:lstStyle/>
          <a:p>
            <a:r>
              <a:rPr lang="en-US" altLang="zh-CN" b="1" smtClean="0"/>
              <a:t> </a:t>
            </a:r>
            <a:r>
              <a:rPr lang="en-US" altLang="zh-CN" sz="2400" b="1" smtClean="0"/>
              <a:t>2</a:t>
            </a:r>
            <a:r>
              <a:rPr lang="zh-CN" altLang="zh-CN" sz="2400" b="1" smtClean="0"/>
              <a:t>、本文如果直接从第三节刘和珍的平时表现写起</a:t>
            </a:r>
            <a:r>
              <a:rPr lang="en-US" altLang="zh-CN" sz="2400" b="1" smtClean="0"/>
              <a:t>,</a:t>
            </a:r>
            <a:r>
              <a:rPr lang="zh-CN" altLang="zh-CN" sz="2400" b="1" smtClean="0"/>
              <a:t>把一、二节移到第五节后</a:t>
            </a:r>
            <a:r>
              <a:rPr lang="en-US" altLang="zh-CN" sz="2400" b="1" smtClean="0"/>
              <a:t>,</a:t>
            </a:r>
            <a:r>
              <a:rPr lang="zh-CN" altLang="zh-CN" sz="2400" b="1" smtClean="0"/>
              <a:t>按时间顺序展开思路</a:t>
            </a:r>
            <a:r>
              <a:rPr lang="en-US" altLang="zh-CN" sz="2400" b="1" smtClean="0"/>
              <a:t>,</a:t>
            </a:r>
            <a:r>
              <a:rPr lang="zh-CN" altLang="zh-CN" sz="2400" b="1" smtClean="0"/>
              <a:t>好不好</a:t>
            </a:r>
            <a:r>
              <a:rPr lang="en-US" altLang="zh-CN" sz="2400" b="1" smtClean="0"/>
              <a:t>?</a:t>
            </a:r>
            <a:r>
              <a:rPr lang="zh-CN" altLang="zh-CN" sz="2400" b="1" smtClean="0"/>
              <a:t>为什么</a:t>
            </a:r>
            <a:r>
              <a:rPr lang="en-US" altLang="zh-CN" sz="2400" b="1" smtClean="0"/>
              <a:t>?</a:t>
            </a:r>
            <a:endParaRPr lang="zh-CN" altLang="zh-CN" sz="2400" smtClean="0"/>
          </a:p>
          <a:p>
            <a:r>
              <a:rPr lang="en-US" altLang="zh-CN" sz="2400" b="1" smtClean="0"/>
              <a:t>                                     </a:t>
            </a:r>
            <a:r>
              <a:rPr lang="zh-CN" altLang="zh-CN" sz="2400" b="1" smtClean="0">
                <a:solidFill>
                  <a:srgbClr val="00B0F0"/>
                </a:solidFill>
              </a:rPr>
              <a:t>答题思路</a:t>
            </a:r>
            <a:endParaRPr lang="zh-CN" altLang="zh-CN" sz="2400" smtClean="0">
              <a:solidFill>
                <a:srgbClr val="00B0F0"/>
              </a:solidFill>
            </a:endParaRPr>
          </a:p>
          <a:p>
            <a:r>
              <a:rPr lang="en-US" altLang="zh-CN" sz="2400" b="1" smtClean="0">
                <a:solidFill>
                  <a:srgbClr val="00B0F0"/>
                </a:solidFill>
              </a:rPr>
              <a:t>       </a:t>
            </a:r>
            <a:r>
              <a:rPr lang="zh-CN" altLang="zh-CN" sz="2400" b="1" smtClean="0">
                <a:solidFill>
                  <a:srgbClr val="00B0F0"/>
                </a:solidFill>
              </a:rPr>
              <a:t>本题考查作品结构</a:t>
            </a:r>
            <a:r>
              <a:rPr lang="en-US" altLang="zh-CN" sz="2400" b="1" smtClean="0">
                <a:solidFill>
                  <a:srgbClr val="00B0F0"/>
                </a:solidFill>
              </a:rPr>
              <a:t>(</a:t>
            </a:r>
            <a:r>
              <a:rPr lang="zh-CN" altLang="zh-CN" sz="2400" b="1" smtClean="0">
                <a:solidFill>
                  <a:srgbClr val="00B0F0"/>
                </a:solidFill>
              </a:rPr>
              <a:t>思路</a:t>
            </a:r>
            <a:r>
              <a:rPr lang="en-US" altLang="zh-CN" sz="2400" b="1" smtClean="0">
                <a:solidFill>
                  <a:srgbClr val="00B0F0"/>
                </a:solidFill>
              </a:rPr>
              <a:t>)</a:t>
            </a:r>
            <a:r>
              <a:rPr lang="zh-CN" altLang="zh-CN" sz="2400" b="1" smtClean="0">
                <a:solidFill>
                  <a:srgbClr val="00B0F0"/>
                </a:solidFill>
              </a:rPr>
              <a:t>安排的作用</a:t>
            </a:r>
            <a:r>
              <a:rPr lang="en-US" altLang="zh-CN" sz="2400" b="1" smtClean="0">
                <a:solidFill>
                  <a:srgbClr val="00B0F0"/>
                </a:solidFill>
              </a:rPr>
              <a:t>,</a:t>
            </a:r>
            <a:r>
              <a:rPr lang="zh-CN" altLang="zh-CN" sz="2400" b="1" smtClean="0">
                <a:solidFill>
                  <a:srgbClr val="00B0F0"/>
                </a:solidFill>
              </a:rPr>
              <a:t>作品结构是为内容和表达的主题服务的</a:t>
            </a:r>
            <a:r>
              <a:rPr lang="en-US" altLang="zh-CN" sz="2400" b="1" smtClean="0">
                <a:solidFill>
                  <a:srgbClr val="00B0F0"/>
                </a:solidFill>
              </a:rPr>
              <a:t>,</a:t>
            </a:r>
            <a:r>
              <a:rPr lang="zh-CN" altLang="zh-CN" sz="2400" b="1" smtClean="0">
                <a:solidFill>
                  <a:srgbClr val="00B0F0"/>
                </a:solidFill>
              </a:rPr>
              <a:t>要从作者写作本文的目的来考虑作答。</a:t>
            </a:r>
            <a:endParaRPr lang="zh-CN" altLang="zh-CN" sz="2400" smtClean="0">
              <a:solidFill>
                <a:srgbClr val="00B0F0"/>
              </a:solidFill>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不好。</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如果先写刘和珍平时的表现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再按时间顺序展开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就成了单为刘和珍一人作纪念文章或作传了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而本文题目虽为“记念刘和珍君”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实际目的却是以“记念刘和珍君”为切入点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评述这次惨案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警醒人们不忘血债。从写作缘由写起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正好概括了发生惨案两周来各方面的动态和作者的感情历程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既营造了浓郁的抒情氛围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又丰宽了文章内涵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延展了写作目的。</a:t>
            </a:r>
          </a:p>
          <a:p>
            <a:endParaRPr lang="zh-CN" altLang="zh-CN"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anim calcmode="lin" valueType="num">
                                      <p:cBhvr additive="base">
                                        <p:cTn id="1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 calcmode="lin" valueType="num">
                                      <p:cBhvr additive="base">
                                        <p:cTn id="1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additive="base">
                                        <p:cTn id="2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777923" y="23201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导       入</a:t>
            </a:r>
            <a:endParaRPr lang="zh-CN" altLang="en-US" sz="3200" b="1">
              <a:solidFill>
                <a:schemeClr val="bg1">
                  <a:lumMod val="50000"/>
                </a:schemeClr>
              </a:solidFill>
              <a:latin typeface="微软雅黑" pitchFamily="34" charset="-122"/>
              <a:ea typeface="微软雅黑" panose="020b0503020204020204" pitchFamily="34" charset="-122"/>
            </a:endParaRP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800"/>
          </a:p>
        </p:txBody>
      </p:sp>
      <p:sp>
        <p:nvSpPr>
          <p:cNvPr id="7" name="矩形 6"/>
          <p:cNvSpPr/>
          <p:nvPr>
            <p:custDataLst>
              <p:tags r:id="rId7"/>
            </p:custDataLst>
          </p:nvPr>
        </p:nvSpPr>
        <p:spPr>
          <a:xfrm>
            <a:off x="4576548" y="1132471"/>
            <a:ext cx="7064991" cy="3847207"/>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r>
              <a:rPr lang="zh-CN" altLang="zh-CN" sz="2800" smtClean="0">
                <a:latin typeface="楷体" pitchFamily="49" charset="-122"/>
                <a:ea typeface="楷体" pitchFamily="49" charset="-122"/>
              </a:rPr>
              <a:t>“有的人活着，他已经死了；有的人死了，他还活着。”历史是公正的，只为一己私利而活着的人，会被历史的大浪冲走；那些活着是为了别人更好地活着的人，将在人民心中永生。年仅</a:t>
            </a:r>
            <a:r>
              <a:rPr lang="en-US" altLang="zh-CN" sz="2800" smtClean="0">
                <a:latin typeface="楷体" pitchFamily="49" charset="-122"/>
                <a:ea typeface="楷体" pitchFamily="49" charset="-122"/>
              </a:rPr>
              <a:t>22</a:t>
            </a:r>
            <a:r>
              <a:rPr lang="zh-CN" altLang="zh-CN" sz="2800" smtClean="0">
                <a:latin typeface="楷体" pitchFamily="49" charset="-122"/>
                <a:ea typeface="楷体" pitchFamily="49" charset="-122"/>
              </a:rPr>
              <a:t>岁的刘和珍，在“三一八”惨案中牺牲了，而她的名字，连同她的高尚精神，永远刻在了人民心中。</a:t>
            </a:r>
          </a:p>
          <a:p>
            <a:pPr>
              <a:buNone/>
            </a:pPr>
            <a:r>
              <a:rPr lang="en-US" altLang="zh-CN" sz="2400" smtClean="0">
                <a:latin typeface="楷体" pitchFamily="49" charset="-122"/>
                <a:ea typeface="楷体" pitchFamily="49" charset="-122"/>
              </a:rPr>
              <a:t>.</a:t>
            </a:r>
            <a:endParaRPr lang="zh-CN" altLang="zh-CN" sz="2400">
              <a:latin typeface="楷体" panose="02010609060101010101" pitchFamily="49" charset="-122"/>
              <a:ea typeface="楷体" panose="02010609060101010101" pitchFamily="49" charset="-122"/>
            </a:endParaRPr>
          </a:p>
        </p:txBody>
      </p:sp>
      <p:pic>
        <p:nvPicPr>
          <p:cNvPr id="45057" name="Picture 1" descr="C:\Users\Administrator\Desktop\38dbb6fd5266d0163325086b972bd40735fa35b0.jpg"/>
          <p:cNvPicPr>
            <a:picLocks noChangeAspect="1" noChangeArrowheads="1"/>
          </p:cNvPicPr>
          <p:nvPr>
            <p:custDataLst>
              <p:tags r:id="rId9"/>
            </p:custDataLst>
          </p:nvPr>
        </p:nvPicPr>
        <p:blipFill>
          <a:blip r:embed="rId8"/>
          <a:stretch>
            <a:fillRect/>
          </a:stretch>
        </p:blipFill>
        <p:spPr bwMode="auto">
          <a:xfrm>
            <a:off x="0" y="1241946"/>
            <a:ext cx="4121624" cy="5404514"/>
          </a:xfrm>
          <a:prstGeom prst="rect">
            <a:avLst/>
          </a:prstGeom>
          <a:noFill/>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探究结构</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262985" y="330271"/>
            <a:ext cx="8585027" cy="5940088"/>
          </a:xfrm>
          <a:prstGeom prst="rect">
            <a:avLst/>
          </a:prstGeom>
        </p:spPr>
        <p:txBody>
          <a:bodyPr wrap="square">
            <a:spAutoFit/>
          </a:bodyPr>
          <a:lstStyle/>
          <a:p>
            <a:r>
              <a:rPr lang="en-US" altLang="zh-CN" b="1" smtClean="0"/>
              <a:t> </a:t>
            </a:r>
            <a:r>
              <a:rPr lang="en-US" altLang="zh-CN" sz="2000" b="1" smtClean="0"/>
              <a:t>3</a:t>
            </a:r>
            <a:r>
              <a:rPr lang="zh-CN" altLang="en-US" sz="2000" b="1" smtClean="0"/>
              <a:t>、</a:t>
            </a:r>
            <a:r>
              <a:rPr lang="zh-CN" altLang="zh-CN" sz="2000" b="1" smtClean="0"/>
              <a:t>作者为什么以纪念刘和珍作为写作切入点</a:t>
            </a:r>
            <a:r>
              <a:rPr lang="en-US" altLang="zh-CN" sz="2000" b="1" smtClean="0"/>
              <a:t>,</a:t>
            </a:r>
            <a:r>
              <a:rPr lang="zh-CN" altLang="zh-CN" sz="2000" b="1" smtClean="0"/>
              <a:t>来纪念“三一八”惨案</a:t>
            </a:r>
            <a:r>
              <a:rPr lang="en-US" altLang="zh-CN" sz="2000" b="1" smtClean="0"/>
              <a:t>?</a:t>
            </a:r>
            <a:endParaRPr lang="zh-CN" altLang="zh-CN" sz="2000" smtClean="0"/>
          </a:p>
          <a:p>
            <a:r>
              <a:rPr lang="en-US" altLang="zh-CN" sz="2000" b="1" smtClean="0">
                <a:solidFill>
                  <a:srgbClr val="0070C0"/>
                </a:solidFill>
              </a:rPr>
              <a:t>                                                 </a:t>
            </a:r>
            <a:r>
              <a:rPr lang="zh-CN" altLang="zh-CN" sz="2000" b="1" smtClean="0">
                <a:solidFill>
                  <a:srgbClr val="0070C0"/>
                </a:solidFill>
              </a:rPr>
              <a:t>答题思路</a:t>
            </a:r>
            <a:endParaRPr lang="zh-CN" altLang="zh-CN" sz="2000" smtClean="0">
              <a:solidFill>
                <a:srgbClr val="0070C0"/>
              </a:solidFill>
            </a:endParaRPr>
          </a:p>
          <a:p>
            <a:r>
              <a:rPr lang="en-US" altLang="zh-CN" sz="2000" b="1" smtClean="0">
                <a:solidFill>
                  <a:srgbClr val="0070C0"/>
                </a:solidFill>
              </a:rPr>
              <a:t>      </a:t>
            </a:r>
            <a:r>
              <a:rPr lang="zh-CN" altLang="zh-CN" sz="2000" b="1" smtClean="0">
                <a:solidFill>
                  <a:srgbClr val="0070C0"/>
                </a:solidFill>
              </a:rPr>
              <a:t>考查分析作者的创作意图。鲁迅要揭露的是“三一八”慘案的真相</a:t>
            </a:r>
            <a:r>
              <a:rPr lang="en-US" altLang="zh-CN" sz="2000" b="1" smtClean="0">
                <a:solidFill>
                  <a:srgbClr val="0070C0"/>
                </a:solidFill>
              </a:rPr>
              <a:t>,</a:t>
            </a:r>
            <a:r>
              <a:rPr lang="zh-CN" altLang="zh-CN" sz="2000" b="1" smtClean="0">
                <a:solidFill>
                  <a:srgbClr val="0070C0"/>
                </a:solidFill>
              </a:rPr>
              <a:t>本文的写作背景是</a:t>
            </a:r>
            <a:r>
              <a:rPr lang="en-US" altLang="zh-CN" sz="2000" b="1" smtClean="0">
                <a:solidFill>
                  <a:srgbClr val="0070C0"/>
                </a:solidFill>
              </a:rPr>
              <a:t>:</a:t>
            </a:r>
            <a:r>
              <a:rPr lang="zh-CN" altLang="zh-CN" sz="2000" b="1" smtClean="0">
                <a:solidFill>
                  <a:srgbClr val="0070C0"/>
                </a:solidFill>
              </a:rPr>
              <a:t>惨案发生后</a:t>
            </a:r>
            <a:r>
              <a:rPr lang="en-US" altLang="zh-CN" sz="2000" b="1" smtClean="0">
                <a:solidFill>
                  <a:srgbClr val="0070C0"/>
                </a:solidFill>
              </a:rPr>
              <a:t>,</a:t>
            </a:r>
            <a:r>
              <a:rPr lang="zh-CN" altLang="zh-CN" sz="2000" b="1" smtClean="0">
                <a:solidFill>
                  <a:srgbClr val="0070C0"/>
                </a:solidFill>
              </a:rPr>
              <a:t>反动文人诬蔑请愿学生是“暴徒”。那么</a:t>
            </a:r>
            <a:r>
              <a:rPr lang="en-US" altLang="zh-CN" sz="2000" b="1" smtClean="0">
                <a:solidFill>
                  <a:srgbClr val="0070C0"/>
                </a:solidFill>
              </a:rPr>
              <a:t>,</a:t>
            </a:r>
            <a:r>
              <a:rPr lang="zh-CN" altLang="zh-CN" sz="2000" b="1" smtClean="0">
                <a:solidFill>
                  <a:srgbClr val="0070C0"/>
                </a:solidFill>
              </a:rPr>
              <a:t>本题要围绕对刘和珍等人物的纪念是如何攻破这一诬蔑之说来作答</a:t>
            </a:r>
            <a:endParaRPr lang="zh-CN" altLang="zh-CN" sz="2000" smtClean="0">
              <a:solidFill>
                <a:srgbClr val="0070C0"/>
              </a:solidFill>
            </a:endParaRPr>
          </a:p>
          <a:p>
            <a:r>
              <a:rPr lang="en-US" altLang="zh-CN" sz="2000" smtClean="0"/>
              <a:t>  </a:t>
            </a:r>
            <a:r>
              <a:rPr lang="zh-CN" altLang="zh-CN" sz="2000" smtClean="0"/>
              <a:t>①刘和珍作为一个品行良好的学生</a:t>
            </a:r>
            <a:r>
              <a:rPr lang="en-US" altLang="zh-CN" sz="2000" smtClean="0"/>
              <a:t>,</a:t>
            </a:r>
            <a:r>
              <a:rPr lang="zh-CN" altLang="zh-CN" sz="2000" smtClean="0"/>
              <a:t>具有正义感和责任感</a:t>
            </a:r>
            <a:r>
              <a:rPr lang="en-US" altLang="zh-CN" sz="2000" smtClean="0"/>
              <a:t>,</a:t>
            </a:r>
            <a:r>
              <a:rPr lang="zh-CN" altLang="zh-CN" sz="2000" smtClean="0"/>
              <a:t>作者反复写她的</a:t>
            </a:r>
            <a:r>
              <a:rPr lang="en-US" altLang="zh-CN" sz="2000" smtClean="0"/>
              <a:t>   </a:t>
            </a:r>
            <a:r>
              <a:rPr lang="zh-CN" altLang="zh-CN" sz="2000" smtClean="0"/>
              <a:t>“微笑”“态度很温和”</a:t>
            </a:r>
            <a:r>
              <a:rPr lang="en-US" altLang="zh-CN" sz="2000" smtClean="0"/>
              <a:t>,</a:t>
            </a:r>
            <a:r>
              <a:rPr lang="zh-CN" altLang="zh-CN" sz="2000" smtClean="0"/>
              <a:t>侧面写明请愿群众的身份、形象</a:t>
            </a:r>
            <a:r>
              <a:rPr lang="en-US" altLang="zh-CN" sz="2000" smtClean="0"/>
              <a:t>,</a:t>
            </a:r>
            <a:r>
              <a:rPr lang="zh-CN" altLang="zh-CN" sz="2000" smtClean="0"/>
              <a:t>让人了解这是怎样一批可爱的青年。段祺瑞执政府杀害的就是这样一批可爱的青年</a:t>
            </a:r>
            <a:r>
              <a:rPr lang="en-US" altLang="zh-CN" sz="2000" smtClean="0"/>
              <a:t>,</a:t>
            </a:r>
            <a:r>
              <a:rPr lang="zh-CN" altLang="zh-CN" sz="2000" smtClean="0"/>
              <a:t>流言家诬蔑的就是这样一批可爱的青年</a:t>
            </a:r>
            <a:r>
              <a:rPr lang="en-US" altLang="zh-CN" sz="2000" smtClean="0"/>
              <a:t>,</a:t>
            </a:r>
            <a:r>
              <a:rPr lang="zh-CN" altLang="zh-CN" sz="2000" smtClean="0"/>
              <a:t>其凶残、下劣便不言而喻</a:t>
            </a:r>
            <a:r>
              <a:rPr lang="en-US" altLang="zh-CN" sz="2000" smtClean="0"/>
              <a:t>,</a:t>
            </a:r>
            <a:r>
              <a:rPr lang="zh-CN" altLang="zh-CN" sz="2000" smtClean="0"/>
              <a:t>所谓“</a:t>
            </a:r>
            <a:r>
              <a:rPr lang="zh-CN" altLang="en-US" sz="2000" smtClean="0"/>
              <a:t>暴</a:t>
            </a:r>
            <a:r>
              <a:rPr lang="zh-CN" altLang="zh-CN" sz="2000" smtClean="0"/>
              <a:t>徒”“受人利用”的无耻谰言都不攻自破。</a:t>
            </a:r>
          </a:p>
          <a:p>
            <a:r>
              <a:rPr lang="zh-CN" altLang="zh-CN" sz="2000" smtClean="0"/>
              <a:t>②写刘和珍遇难</a:t>
            </a:r>
            <a:r>
              <a:rPr lang="en-US" altLang="zh-CN" sz="2000" smtClean="0"/>
              <a:t>,</a:t>
            </a:r>
            <a:r>
              <a:rPr lang="zh-CN" altLang="zh-CN" sz="2000" smtClean="0"/>
              <a:t>用了一系列镜头</a:t>
            </a:r>
            <a:r>
              <a:rPr lang="en-US" altLang="zh-CN" sz="2000" smtClean="0"/>
              <a:t>,</a:t>
            </a:r>
            <a:r>
              <a:rPr lang="zh-CN" altLang="zh-CN" sz="2000" smtClean="0"/>
              <a:t>枪弹的攒射、棍棒的挥舞</a:t>
            </a:r>
            <a:r>
              <a:rPr lang="en-US" altLang="zh-CN" sz="2000" smtClean="0"/>
              <a:t>,</a:t>
            </a:r>
            <a:r>
              <a:rPr lang="zh-CN" altLang="zh-CN" sz="2000" smtClean="0"/>
              <a:t>历历在目</a:t>
            </a:r>
            <a:r>
              <a:rPr lang="en-US" altLang="zh-CN" sz="2000" smtClean="0"/>
              <a:t>;</a:t>
            </a:r>
            <a:r>
              <a:rPr lang="zh-CN" altLang="zh-CN" sz="2000" smtClean="0"/>
              <a:t>在枪林弹雨中同学们互相救助的情景也历历在目。这样的特写镜头远能使人想见惨案的全景</a:t>
            </a:r>
            <a:r>
              <a:rPr lang="en-US" altLang="zh-CN" sz="2000" smtClean="0"/>
              <a:t>,</a:t>
            </a:r>
            <a:r>
              <a:rPr lang="zh-CN" altLang="zh-CN" sz="2000" smtClean="0"/>
              <a:t>能够更深刻、形象地揭露段褀瑞反动政府屠杀学生的凶残和暴虐</a:t>
            </a:r>
            <a:r>
              <a:rPr lang="en-US" altLang="zh-CN" sz="2000" smtClean="0"/>
              <a:t>,</a:t>
            </a:r>
            <a:r>
              <a:rPr lang="zh-CN" altLang="zh-CN" sz="2000" smtClean="0"/>
              <a:t>唤醒麻木的“庸人”</a:t>
            </a:r>
            <a:r>
              <a:rPr lang="en-US" altLang="zh-CN" sz="2000" smtClean="0"/>
              <a:t>,</a:t>
            </a:r>
            <a:r>
              <a:rPr lang="zh-CN" altLang="zh-CN" sz="2000" smtClean="0"/>
              <a:t>激励“苟活者”行动起来</a:t>
            </a:r>
            <a:r>
              <a:rPr lang="en-US" altLang="zh-CN" sz="2000" smtClean="0"/>
              <a:t>,</a:t>
            </a:r>
            <a:r>
              <a:rPr lang="zh-CN" altLang="zh-CN" sz="2000" smtClean="0"/>
              <a:t>也更进一步激发“真的猛士”“奋然而前行”的斗志。</a:t>
            </a:r>
          </a:p>
          <a:p>
            <a:r>
              <a:rPr lang="zh-CN" altLang="zh-CN" sz="2000" smtClean="0"/>
              <a:t>③写刘和珍</a:t>
            </a:r>
            <a:r>
              <a:rPr lang="en-US" altLang="zh-CN" sz="2000" smtClean="0"/>
              <a:t>,</a:t>
            </a:r>
            <a:r>
              <a:rPr lang="zh-CN" altLang="zh-CN" sz="2000" smtClean="0"/>
              <a:t>写北京女子师范大学的追悼会</a:t>
            </a:r>
            <a:r>
              <a:rPr lang="en-US" altLang="zh-CN" sz="2000" smtClean="0"/>
              <a:t>,</a:t>
            </a:r>
            <a:r>
              <a:rPr lang="zh-CN" altLang="zh-CN" sz="2000" smtClean="0"/>
              <a:t>写程君的话</a:t>
            </a:r>
            <a:r>
              <a:rPr lang="en-US" altLang="zh-CN" sz="2000" smtClean="0"/>
              <a:t>,</a:t>
            </a:r>
            <a:r>
              <a:rPr lang="zh-CN" altLang="zh-CN" sz="2000" smtClean="0"/>
              <a:t>又真切地反映了“三一八”惨案发生之后正义的人们怎样深切地悼念死难者。通过“记念刘和珍”</a:t>
            </a:r>
            <a:r>
              <a:rPr lang="en-US" altLang="zh-CN" sz="2000" smtClean="0"/>
              <a:t>,</a:t>
            </a:r>
            <a:r>
              <a:rPr lang="zh-CN" altLang="zh-CN" sz="2000" smtClean="0"/>
              <a:t>作者纪念了整个惨案</a:t>
            </a:r>
            <a:r>
              <a:rPr lang="en-US" altLang="zh-CN" sz="2000" smtClean="0"/>
              <a:t>,</a:t>
            </a:r>
            <a:r>
              <a:rPr lang="zh-CN" altLang="zh-CN" sz="2000" smtClean="0"/>
              <a:t>具有深刻的思想意义。</a:t>
            </a:r>
          </a:p>
          <a:p>
            <a:endParaRPr lang="zh-CN" altLang="zh-CN" sz="2000">
              <a:solidFill>
                <a:srgbClr val="FF0000"/>
              </a:solidFill>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探究结构</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315238" y="1179357"/>
            <a:ext cx="8271518" cy="3416320"/>
          </a:xfrm>
          <a:prstGeom prst="rect">
            <a:avLst/>
          </a:prstGeom>
        </p:spPr>
        <p:txBody>
          <a:bodyPr wrap="square">
            <a:spAutoFit/>
          </a:bodyPr>
          <a:lstStyle/>
          <a:p>
            <a:r>
              <a:rPr lang="en-US" altLang="zh-CN" b="1" smtClean="0"/>
              <a:t> </a:t>
            </a:r>
            <a:r>
              <a:rPr lang="en-US" altLang="zh-CN" sz="2400" b="1" smtClean="0">
                <a:latin typeface="楷体" pitchFamily="49" charset="-122"/>
                <a:ea typeface="楷体" pitchFamily="49" charset="-122"/>
              </a:rPr>
              <a:t>4</a:t>
            </a:r>
            <a:r>
              <a:rPr lang="zh-CN" altLang="en-US" sz="2400" b="1" smtClean="0">
                <a:latin typeface="楷体" pitchFamily="49" charset="-122"/>
                <a:ea typeface="楷体" pitchFamily="49" charset="-122"/>
              </a:rPr>
              <a:t>、</a:t>
            </a:r>
            <a:r>
              <a:rPr lang="zh-CN" altLang="zh-CN" sz="2400" b="1" smtClean="0">
                <a:latin typeface="楷体" pitchFamily="49" charset="-122"/>
                <a:ea typeface="楷体" pitchFamily="49" charset="-122"/>
              </a:rPr>
              <a:t>关于刘和珍遇害的情况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 从概况到细节</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文章的思路是怎样展开的</a:t>
            </a:r>
            <a:r>
              <a:rPr lang="en-US" altLang="zh-CN" sz="2400" b="1" smtClean="0">
                <a:latin typeface="楷体" pitchFamily="49" charset="-122"/>
                <a:ea typeface="楷体" pitchFamily="49" charset="-122"/>
              </a:rPr>
              <a:t>?</a:t>
            </a:r>
            <a:endParaRPr lang="zh-CN" altLang="zh-CN" sz="2400" smtClean="0">
              <a:latin typeface="楷体" panose="02010609060101010101" pitchFamily="49" charset="-122"/>
              <a:ea typeface="楷体" panose="02010609060101010101" pitchFamily="49" charset="-122"/>
            </a:endParaRPr>
          </a:p>
          <a:p>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先写</a:t>
            </a:r>
            <a:r>
              <a:rPr lang="zh-CN" altLang="zh-CN" sz="2400" smtClean="0">
                <a:latin typeface="楷体" pitchFamily="49" charset="-122"/>
                <a:ea typeface="楷体" pitchFamily="49" charset="-122"/>
              </a:rPr>
              <a:t>概况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即伤亡情况</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再写</a:t>
            </a:r>
            <a:r>
              <a:rPr lang="zh-CN" altLang="zh-CN" sz="2400" smtClean="0">
                <a:latin typeface="楷体" pitchFamily="49" charset="-122"/>
                <a:ea typeface="楷体" pitchFamily="49" charset="-122"/>
              </a:rPr>
              <a:t>段祺瑞执政府的诬蔑和走狗文人的流言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形成强烈的反差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其中的荒谬性不言而喻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愤怒的控诉就如火山爆发。</a:t>
            </a:r>
            <a:r>
              <a:rPr lang="zh-CN" altLang="zh-CN" sz="2400" smtClean="0">
                <a:solidFill>
                  <a:srgbClr val="FF0000"/>
                </a:solidFill>
                <a:latin typeface="楷体" pitchFamily="49" charset="-122"/>
                <a:ea typeface="楷体" pitchFamily="49" charset="-122"/>
              </a:rPr>
              <a:t>接着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第五节思路深入细节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针对所谓“暴徒”“受人利用”等流言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写刘和珍参加请愿是“欣然前往”的</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又写</a:t>
            </a:r>
            <a:r>
              <a:rPr lang="zh-CN" altLang="zh-CN" sz="2400" smtClean="0">
                <a:latin typeface="楷体" pitchFamily="49" charset="-122"/>
                <a:ea typeface="楷体" pitchFamily="49" charset="-122"/>
              </a:rPr>
              <a:t>段祺瑞执政府怎样用枪弹和棍棒虐杀刘和珍等人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这些反差强烈的事实就成为痛斥反动派的铁证</a:t>
            </a:r>
            <a:r>
              <a:rPr lang="zh-CN" altLang="zh-CN" sz="2400" smtClean="0"/>
              <a:t>。</a:t>
            </a:r>
            <a:endParaRPr lang="zh-CN" altLang="zh-CN" sz="24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探究结构</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57683" y="1037231"/>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249922" y="1100980"/>
            <a:ext cx="8585027" cy="4154984"/>
          </a:xfrm>
          <a:prstGeom prst="rect">
            <a:avLst/>
          </a:prstGeom>
        </p:spPr>
        <p:txBody>
          <a:bodyPr wrap="square">
            <a:spAutoFit/>
          </a:bodyPr>
          <a:lstStyle/>
          <a:p>
            <a:r>
              <a:rPr lang="en-US" altLang="zh-CN" b="1" smtClean="0"/>
              <a:t>     </a:t>
            </a:r>
            <a:r>
              <a:rPr lang="en-US" altLang="zh-CN" sz="2400" b="1" smtClean="0">
                <a:latin typeface="楷体" pitchFamily="49" charset="-122"/>
                <a:ea typeface="楷体" pitchFamily="49" charset="-122"/>
              </a:rPr>
              <a:t>5</a:t>
            </a:r>
            <a:r>
              <a:rPr lang="zh-CN" altLang="en-US" sz="2400" b="1" smtClean="0">
                <a:latin typeface="楷体" pitchFamily="49" charset="-122"/>
                <a:ea typeface="楷体" pitchFamily="49" charset="-122"/>
              </a:rPr>
              <a:t>、</a:t>
            </a:r>
            <a:r>
              <a:rPr lang="zh-CN" altLang="zh-CN" sz="2400" b="1" smtClean="0">
                <a:latin typeface="楷体" pitchFamily="49" charset="-122"/>
                <a:ea typeface="楷体" pitchFamily="49" charset="-122"/>
              </a:rPr>
              <a:t>关于刘和珍遇害的情况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如果把概况和细节合在一起写可不可以</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为什么</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答题思路</a:t>
            </a:r>
            <a:endParaRPr lang="zh-CN" altLang="zh-CN" sz="2400" smtClean="0">
              <a:solidFill>
                <a:srgbClr val="0070C0"/>
              </a:solidFill>
              <a:latin typeface="楷体" pitchFamily="49" charset="-122"/>
              <a:ea typeface="楷体" pitchFamily="49" charset="-122"/>
            </a:endParaRPr>
          </a:p>
          <a:p>
            <a:r>
              <a:rPr lang="en-US" altLang="zh-CN" sz="2400" b="1" smtClean="0">
                <a:solidFill>
                  <a:srgbClr val="0070C0"/>
                </a:solidFill>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本题考查细节描写的作用和文章的行文思路。细节描写和思路安排是为作者要表达的情感服务的</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就这个题来说</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要联系对揭露段祺瑞执政府的凶残和走狗文人的流言有何作用来回答。</a:t>
            </a:r>
            <a:endParaRPr lang="zh-CN" altLang="zh-CN" sz="2400" smtClean="0">
              <a:solidFill>
                <a:srgbClr val="0070C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不可以。</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写刘和珍遇害的情况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是为了揭露段祺瑞执政府的“凶残”和流言家的“下劣”。把遇害情况与细节分开来写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把段祺瑞执政府的诬蔑和走狗文人的流言摆在中间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可以充分显示其荒谬性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并使遇难细节成为痛斥反动派的事实。</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605350" y="1303536"/>
            <a:ext cx="7746274" cy="236988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0070C0"/>
                </a:solidFill>
                <a:latin typeface="楷体" pitchFamily="49" charset="-122"/>
                <a:ea typeface="楷体" pitchFamily="49" charset="-122"/>
              </a:rPr>
              <a:t>        </a:t>
            </a:r>
            <a:r>
              <a:rPr lang="zh-CN" altLang="zh-CN" sz="2800" b="1" smtClean="0"/>
              <a:t>探究作者“悲”“愤”交织的感情</a:t>
            </a:r>
            <a:endParaRPr lang="zh-CN" altLang="zh-CN" sz="2800" smtClean="0"/>
          </a:p>
          <a:p>
            <a:r>
              <a:rPr lang="en-US" altLang="zh-CN" sz="2400" smtClean="0"/>
              <a:t>                                       </a:t>
            </a:r>
          </a:p>
          <a:p>
            <a:r>
              <a:rPr lang="en-US" altLang="zh-CN" sz="2400" b="1" smtClean="0"/>
              <a:t>                                            </a:t>
            </a:r>
            <a:r>
              <a:rPr lang="zh-CN" altLang="zh-CN" sz="2400" b="1" smtClean="0">
                <a:solidFill>
                  <a:srgbClr val="00B0F0"/>
                </a:solidFill>
              </a:rPr>
              <a:t>任务导引</a:t>
            </a:r>
            <a:endParaRPr lang="zh-CN" altLang="zh-CN" sz="2400" smtClean="0">
              <a:solidFill>
                <a:srgbClr val="00B0F0"/>
              </a:solidFill>
            </a:endParaRPr>
          </a:p>
          <a:p>
            <a:r>
              <a:rPr lang="en-US" altLang="zh-CN" sz="2400" smtClean="0"/>
              <a:t>        </a:t>
            </a:r>
            <a:r>
              <a:rPr lang="zh-CN" altLang="zh-CN" sz="2400" smtClean="0">
                <a:latin typeface="楷体" pitchFamily="49" charset="-122"/>
                <a:ea typeface="楷体" pitchFamily="49" charset="-122"/>
              </a:rPr>
              <a:t>文学教育家</a:t>
            </a:r>
            <a:r>
              <a:rPr lang="en-US" altLang="zh-CN" sz="2400" smtClean="0">
                <a:latin typeface="楷体" pitchFamily="49" charset="-122"/>
                <a:ea typeface="楷体" pitchFamily="49" charset="-122"/>
              </a:rPr>
              <a:t>孙绍振</a:t>
            </a:r>
            <a:r>
              <a:rPr lang="zh-CN" altLang="zh-CN" sz="2400" smtClean="0">
                <a:latin typeface="楷体" pitchFamily="49" charset="-122"/>
                <a:ea typeface="楷体" pitchFamily="49" charset="-122"/>
              </a:rPr>
              <a:t>：《记念刘和珍君》在鲁迅散文中无疑是抒情的双璧之一，文章针对现实的批判和赞颂，既有战斗性也有抒情性。</a:t>
            </a:r>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7">
                                            <p:txEl>
                                              <p:pRg st="1" end="1"/>
                                            </p:txEl>
                                          </p:spTgt>
                                        </p:tgtEl>
                                        <p:attrNameLst>
                                          <p:attrName>style.visibility</p:attrName>
                                        </p:attrNameLst>
                                      </p:cBhvr>
                                      <p:to>
                                        <p:strVal val="visible"/>
                                      </p:to>
                                    </p:set>
                                    <p:anim calcmode="lin" valueType="num">
                                      <p:cBhvr additive="base">
                                        <p:cTn id="13" dur="500" fill="hold"/>
                                        <p:tgtEl>
                                          <p:spTgt spid="2457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7">
                                            <p:txEl>
                                              <p:pRg st="2" end="2"/>
                                            </p:txEl>
                                          </p:spTgt>
                                        </p:tgtEl>
                                        <p:attrNameLst>
                                          <p:attrName>style.visibility</p:attrName>
                                        </p:attrNameLst>
                                      </p:cBhvr>
                                      <p:to>
                                        <p:strVal val="visible"/>
                                      </p:to>
                                    </p:set>
                                    <p:anim calcmode="lin" valueType="num">
                                      <p:cBhvr additive="base">
                                        <p:cTn id="19" dur="500" fill="hold"/>
                                        <p:tgtEl>
                                          <p:spTgt spid="2457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77">
                                            <p:txEl>
                                              <p:pRg st="3" end="3"/>
                                            </p:txEl>
                                          </p:spTgt>
                                        </p:tgtEl>
                                        <p:attrNameLst>
                                          <p:attrName>style.visibility</p:attrName>
                                        </p:attrNameLst>
                                      </p:cBhvr>
                                      <p:to>
                                        <p:strVal val="visible"/>
                                      </p:to>
                                    </p:set>
                                    <p:anim calcmode="lin" valueType="num">
                                      <p:cBhvr additive="base">
                                        <p:cTn id="25" dur="500" fill="hold"/>
                                        <p:tgtEl>
                                          <p:spTgt spid="2457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579224" y="750621"/>
            <a:ext cx="7746274"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1</a:t>
            </a:r>
            <a:r>
              <a:rPr lang="zh-CN" altLang="en-US" sz="2400" smtClean="0">
                <a:latin typeface="楷体" pitchFamily="49" charset="-122"/>
                <a:ea typeface="楷体" pitchFamily="49" charset="-122"/>
              </a:rPr>
              <a:t>、</a:t>
            </a:r>
            <a:r>
              <a:rPr lang="zh-CN" altLang="zh-CN" sz="2400" b="1" smtClean="0">
                <a:latin typeface="楷体" pitchFamily="49" charset="-122"/>
                <a:ea typeface="楷体" pitchFamily="49" charset="-122"/>
              </a:rPr>
              <a:t>读文章，有几次出现作者关于“写一点东西”的不同表述</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请找出并体会其蕴含的情感。</a:t>
            </a:r>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solidFill>
                  <a:srgbClr val="0070C0"/>
                </a:solidFill>
                <a:latin typeface="楷体" pitchFamily="49" charset="-122"/>
                <a:ea typeface="楷体" pitchFamily="49" charset="-122"/>
              </a:rPr>
              <a:t>答题思路</a:t>
            </a:r>
          </a:p>
          <a:p>
            <a:r>
              <a:rPr lang="zh-CN" altLang="zh-CN" sz="2400" b="1" smtClean="0">
                <a:solidFill>
                  <a:srgbClr val="0070C0"/>
                </a:solidFill>
                <a:latin typeface="楷体" pitchFamily="49" charset="-122"/>
                <a:ea typeface="楷体" pitchFamily="49" charset="-122"/>
              </a:rPr>
              <a:t>本题考查理解文中重要语句的丰富含意。“写一点东西”的不同表述有三次</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每一次出现的位置不同</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针对的对象不同</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表达的情感也有变化</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要联系具体语境</a:t>
            </a:r>
            <a:r>
              <a:rPr lang="en-US" altLang="zh-CN" sz="2400" b="1" smtClean="0">
                <a:solidFill>
                  <a:srgbClr val="0070C0"/>
                </a:solidFill>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结合针对的对象和表达的感情作答。</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7">
                                            <p:txEl>
                                              <p:pRg st="1" end="1"/>
                                            </p:txEl>
                                          </p:spTgt>
                                        </p:tgtEl>
                                        <p:attrNameLst>
                                          <p:attrName>style.visibility</p:attrName>
                                        </p:attrNameLst>
                                      </p:cBhvr>
                                      <p:to>
                                        <p:strVal val="visible"/>
                                      </p:to>
                                    </p:set>
                                    <p:anim calcmode="lin" valueType="num">
                                      <p:cBhvr additive="base">
                                        <p:cTn id="13" dur="500" fill="hold"/>
                                        <p:tgtEl>
                                          <p:spTgt spid="2457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7">
                                            <p:txEl>
                                              <p:pRg st="2" end="2"/>
                                            </p:txEl>
                                          </p:spTgt>
                                        </p:tgtEl>
                                        <p:attrNameLst>
                                          <p:attrName>style.visibility</p:attrName>
                                        </p:attrNameLst>
                                      </p:cBhvr>
                                      <p:to>
                                        <p:strVal val="visible"/>
                                      </p:to>
                                    </p:set>
                                    <p:anim calcmode="lin" valueType="num">
                                      <p:cBhvr additive="base">
                                        <p:cTn id="19" dur="500" fill="hold"/>
                                        <p:tgtEl>
                                          <p:spTgt spid="2457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77">
                                            <p:txEl>
                                              <p:pRg st="3" end="3"/>
                                            </p:txEl>
                                          </p:spTgt>
                                        </p:tgtEl>
                                        <p:attrNameLst>
                                          <p:attrName>style.visibility</p:attrName>
                                        </p:attrNameLst>
                                      </p:cBhvr>
                                      <p:to>
                                        <p:strVal val="visible"/>
                                      </p:to>
                                    </p:set>
                                    <p:anim calcmode="lin" valueType="num">
                                      <p:cBhvr additive="base">
                                        <p:cTn id="25" dur="500" fill="hold"/>
                                        <p:tgtEl>
                                          <p:spTgt spid="2457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461659" y="856357"/>
            <a:ext cx="839941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1</a:t>
            </a:r>
            <a:r>
              <a:rPr lang="zh-CN" altLang="en-US" sz="2400" smtClean="0">
                <a:latin typeface="楷体" pitchFamily="49" charset="-122"/>
                <a:ea typeface="楷体" pitchFamily="49" charset="-122"/>
              </a:rPr>
              <a:t>、</a:t>
            </a:r>
            <a:r>
              <a:rPr lang="zh-CN" altLang="zh-CN" sz="2400" b="1" smtClean="0">
                <a:latin typeface="楷体" pitchFamily="49" charset="-122"/>
                <a:ea typeface="楷体" pitchFamily="49" charset="-122"/>
              </a:rPr>
              <a:t>读文章，有几次出现作者关于“写一点东西”的不同表述</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请找出并体会其蕴含的情感。</a:t>
            </a:r>
            <a:endParaRPr lang="en-US" altLang="zh-CN" sz="2400" b="1" smtClean="0">
              <a:latin typeface="楷体" pitchFamily="49" charset="-122"/>
              <a:ea typeface="楷体" pitchFamily="49" charset="-122"/>
            </a:endParaRPr>
          </a:p>
          <a:p>
            <a:r>
              <a:rPr lang="en-US" altLang="zh-CN" sz="2400" smtClean="0"/>
              <a:t>  </a:t>
            </a:r>
          </a:p>
          <a:p>
            <a:endParaRPr lang="en-US" altLang="zh-CN" sz="2400" smtClean="0"/>
          </a:p>
          <a:p>
            <a:r>
              <a:rPr lang="en-US" altLang="zh-CN" sz="2400" smtClean="0"/>
              <a:t>  </a:t>
            </a:r>
            <a:r>
              <a:rPr lang="zh-CN" altLang="zh-CN" sz="2400" smtClean="0">
                <a:latin typeface="楷体" pitchFamily="49" charset="-122"/>
                <a:ea typeface="楷体" pitchFamily="49" charset="-122"/>
              </a:rPr>
              <a:t>①第一次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“我也早觉得有写一点东西的必要了”是针对刘和珍来说的。对这样一位热切地渴求革命真理的青年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对这样一位与作者有着师生之谊的忘年知音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对这样一位“为了中国而死的中国的青年”鲁迅不仅是因为程君的请求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更是发自内心地觉得“早”该“写一点东西”来纪念她</a:t>
            </a:r>
            <a:r>
              <a:rPr lang="en-US" altLang="zh-CN" sz="2400" smtClean="0">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以表悲痛之情。</a:t>
            </a:r>
            <a:endParaRPr lang="en-US" altLang="zh-CN" sz="2400" b="1" smtClean="0">
              <a:solidFill>
                <a:srgbClr val="0070C0"/>
              </a:solidFill>
              <a:latin typeface="楷体" panose="02010609060101010101" pitchFamily="49" charset="-122"/>
              <a:ea typeface="楷体" panose="02010609060101010101" pitchFamily="49" charset="-122"/>
            </a:endParaRPr>
          </a:p>
          <a:p>
            <a:endParaRPr lang="en-US" altLang="zh-CN" sz="2400" b="1" smtClean="0">
              <a:solidFill>
                <a:srgbClr val="0070C0"/>
              </a:solidFill>
              <a:latin typeface="楷体" pitchFamily="49" charset="-122"/>
              <a:ea typeface="楷体" pitchFamily="49" charset="-122"/>
            </a:endParaRPr>
          </a:p>
          <a:p>
            <a:endParaRPr lang="zh-CN" altLang="zh-CN" sz="2400" b="1" smtClean="0">
              <a:solidFill>
                <a:srgbClr val="0070C0"/>
              </a:solidFill>
              <a:latin typeface="楷体" panose="02010609060101010101" pitchFamily="49" charset="-122"/>
              <a:ea typeface="楷体" panose="02010609060101010101" pitchFamily="49" charset="-122"/>
            </a:endParaRP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0" end="0"/>
                                            </p:txEl>
                                          </p:spTgt>
                                        </p:tgtEl>
                                        <p:attrNameLst>
                                          <p:attrName>style.visibility</p:attrName>
                                        </p:attrNameLst>
                                      </p:cBhvr>
                                      <p:to>
                                        <p:strVal val="visible"/>
                                      </p:to>
                                    </p:set>
                                    <p:anim calcmode="lin" valueType="num">
                                      <p:cBhvr additive="base">
                                        <p:cTn id="7" dur="500" fill="hold"/>
                                        <p:tgtEl>
                                          <p:spTgt spid="245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7">
                                            <p:txEl>
                                              <p:pRg st="1" end="1"/>
                                            </p:txEl>
                                          </p:spTgt>
                                        </p:tgtEl>
                                        <p:attrNameLst>
                                          <p:attrName>style.visibility</p:attrName>
                                        </p:attrNameLst>
                                      </p:cBhvr>
                                      <p:to>
                                        <p:strVal val="visible"/>
                                      </p:to>
                                    </p:set>
                                    <p:anim calcmode="lin" valueType="num">
                                      <p:cBhvr additive="base">
                                        <p:cTn id="13" dur="500" fill="hold"/>
                                        <p:tgtEl>
                                          <p:spTgt spid="2457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7">
                                            <p:txEl>
                                              <p:pRg st="3" end="3"/>
                                            </p:txEl>
                                          </p:spTgt>
                                        </p:tgtEl>
                                        <p:attrNameLst>
                                          <p:attrName>style.visibility</p:attrName>
                                        </p:attrNameLst>
                                      </p:cBhvr>
                                      <p:to>
                                        <p:strVal val="visible"/>
                                      </p:to>
                                    </p:set>
                                    <p:anim calcmode="lin" valueType="num">
                                      <p:cBhvr additive="base">
                                        <p:cTn id="19" dur="500" fill="hold"/>
                                        <p:tgtEl>
                                          <p:spTgt spid="2457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77">
                                            <p:txEl>
                                              <p:pRg st="7" end="7"/>
                                            </p:txEl>
                                          </p:spTgt>
                                        </p:tgtEl>
                                        <p:attrNameLst>
                                          <p:attrName>style.visibility</p:attrName>
                                        </p:attrNameLst>
                                      </p:cBhvr>
                                      <p:to>
                                        <p:strVal val="visible"/>
                                      </p:to>
                                    </p:set>
                                    <p:anim calcmode="lin" valueType="num">
                                      <p:cBhvr additive="base">
                                        <p:cTn id="25" dur="500" fill="hold"/>
                                        <p:tgtEl>
                                          <p:spTgt spid="24577">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396345" y="1114995"/>
            <a:ext cx="8399416" cy="704808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1</a:t>
            </a:r>
            <a:r>
              <a:rPr lang="zh-CN" altLang="en-US" sz="2400" smtClean="0">
                <a:latin typeface="楷体" pitchFamily="49" charset="-122"/>
                <a:ea typeface="楷体" pitchFamily="49" charset="-122"/>
              </a:rPr>
              <a:t>、</a:t>
            </a:r>
            <a:r>
              <a:rPr lang="zh-CN" altLang="zh-CN" sz="2400" b="1" smtClean="0">
                <a:latin typeface="楷体" pitchFamily="49" charset="-122"/>
                <a:ea typeface="楷体" pitchFamily="49" charset="-122"/>
              </a:rPr>
              <a:t>读文章，有几次出现作者关于“写一点东西”的不同表述</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请找出并体会其蕴含的情感。</a:t>
            </a:r>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zh-CN" altLang="zh-CN" sz="2400" smtClean="0">
                <a:latin typeface="楷体" pitchFamily="49" charset="-122"/>
                <a:ea typeface="楷体" pitchFamily="49" charset="-122"/>
              </a:rPr>
              <a:t> </a:t>
            </a:r>
            <a:r>
              <a:rPr lang="en-US" altLang="zh-CN" sz="2400" smtClean="0">
                <a:latin typeface="楷体" pitchFamily="49" charset="-122"/>
                <a:ea typeface="楷体" pitchFamily="49" charset="-122"/>
              </a:rPr>
              <a:t>  </a:t>
            </a:r>
            <a:r>
              <a:rPr lang="zh-CN" altLang="zh-CN" sz="2000" smtClean="0">
                <a:latin typeface="楷体" pitchFamily="49" charset="-122"/>
                <a:ea typeface="楷体" pitchFamily="49" charset="-122"/>
              </a:rPr>
              <a:t>②第二次</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“我也早觉得有写一点东西的必要了”是紧接着“我们还在这样的世上活着”出现的</a:t>
            </a:r>
            <a:r>
              <a:rPr lang="zh-CN" altLang="en-US" sz="2000" smtClean="0">
                <a:latin typeface="楷体" pitchFamily="49" charset="-122"/>
                <a:ea typeface="楷体" pitchFamily="49" charset="-122"/>
              </a:rPr>
              <a:t>。</a:t>
            </a:r>
            <a:r>
              <a:rPr lang="zh-CN" altLang="zh-CN" sz="2000" b="1" smtClean="0">
                <a:solidFill>
                  <a:srgbClr val="0070C0"/>
                </a:solidFill>
                <a:latin typeface="楷体" pitchFamily="49" charset="-122"/>
                <a:ea typeface="楷体" pitchFamily="49" charset="-122"/>
              </a:rPr>
              <a:t>是指控诉暴行、揭穿流言、唤醒民众的必要</a:t>
            </a:r>
            <a:r>
              <a:rPr lang="en-US" altLang="zh-CN" sz="2000" b="1" smtClean="0">
                <a:solidFill>
                  <a:srgbClr val="0070C0"/>
                </a:solidFill>
                <a:latin typeface="楷体" pitchFamily="49" charset="-122"/>
                <a:ea typeface="楷体" pitchFamily="49" charset="-122"/>
              </a:rPr>
              <a:t>,</a:t>
            </a:r>
            <a:r>
              <a:rPr lang="zh-CN" altLang="zh-CN" sz="2000" b="1" smtClean="0">
                <a:solidFill>
                  <a:srgbClr val="0070C0"/>
                </a:solidFill>
                <a:latin typeface="楷体" pitchFamily="49" charset="-122"/>
                <a:ea typeface="楷体" pitchFamily="49" charset="-122"/>
              </a:rPr>
              <a:t> 也表达了作者对“似人非人”世界的强烈痛恨。</a:t>
            </a:r>
            <a:r>
              <a:rPr lang="zh-CN" altLang="zh-CN" sz="2000" smtClean="0"/>
              <a:t> </a:t>
            </a:r>
            <a:endParaRPr lang="en-US" altLang="zh-CN" sz="2000" smtClean="0"/>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③第三次</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“我正有写一点东西的必要了”是针对“庸人”而言的</a:t>
            </a:r>
            <a:r>
              <a:rPr lang="zh-CN" altLang="en-US" sz="2000" smtClean="0">
                <a:latin typeface="楷体" pitchFamily="49" charset="-122"/>
                <a:ea typeface="楷体" pitchFamily="49" charset="-122"/>
              </a:rPr>
              <a:t>。</a:t>
            </a:r>
            <a:r>
              <a:rPr lang="zh-CN" altLang="zh-CN" sz="2000" smtClean="0">
                <a:latin typeface="楷体" pitchFamily="49" charset="-122"/>
                <a:ea typeface="楷体" pitchFamily="49" charset="-122"/>
              </a:rPr>
              <a:t>惨案才过去两个星期而“忘却的救主快要降临了”。难道烈士的鲜血就这样白流了吗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敌人欠下的血债就不讨还了吗</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不能</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这里“正有写点东西的必要” </a:t>
            </a:r>
            <a:r>
              <a:rPr lang="zh-CN" altLang="zh-CN" sz="2000" b="1" smtClean="0">
                <a:solidFill>
                  <a:srgbClr val="0070C0"/>
                </a:solidFill>
                <a:latin typeface="楷体" pitchFamily="49" charset="-122"/>
                <a:ea typeface="楷体" pitchFamily="49" charset="-122"/>
              </a:rPr>
              <a:t>表达了者对习惯于“忘却”的庸人们的不满和提醒他们不要忘记烈鲜血的强烈希望之情。</a:t>
            </a: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409408" y="338554"/>
            <a:ext cx="8399416" cy="987962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latin typeface="楷体" pitchFamily="49" charset="-122"/>
                <a:ea typeface="楷体" pitchFamily="49" charset="-122"/>
              </a:rPr>
              <a:t>2</a:t>
            </a:r>
            <a:r>
              <a:rPr lang="zh-CN" altLang="en-US" sz="2400" b="1" smtClean="0">
                <a:latin typeface="楷体" pitchFamily="49" charset="-122"/>
                <a:ea typeface="楷体" pitchFamily="49" charset="-122"/>
              </a:rPr>
              <a:t>、</a:t>
            </a:r>
            <a:r>
              <a:rPr lang="zh-CN" altLang="zh-CN" sz="2400" b="1" smtClean="0">
                <a:latin typeface="楷体" pitchFamily="49" charset="-122"/>
                <a:ea typeface="楷体" pitchFamily="49" charset="-122"/>
              </a:rPr>
              <a:t>作者反复提到</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有写一点东西的必要。</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有要说的话</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，但却屡屡表示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无话可说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。本文八个部分自始至终都贯穿着言与不言这一矛盾。是否矛盾谈谈你的看法，并体味语言矛盾中强烈情感。</a:t>
            </a:r>
            <a:endParaRPr lang="en-US" altLang="zh-CN" sz="2400" b="1" smtClean="0">
              <a:latin typeface="楷体" pitchFamily="49" charset="-122"/>
              <a:ea typeface="楷体" pitchFamily="49" charset="-122"/>
            </a:endParaRPr>
          </a:p>
          <a:p>
            <a:r>
              <a:rPr lang="en-US" altLang="zh-CN" sz="2400" smtClean="0"/>
              <a:t>          </a:t>
            </a:r>
            <a:r>
              <a:rPr lang="zh-CN" altLang="zh-CN" sz="2400" smtClean="0">
                <a:latin typeface="楷体" pitchFamily="49" charset="-122"/>
                <a:ea typeface="楷体" pitchFamily="49" charset="-122"/>
              </a:rPr>
              <a:t>不矛盾</a:t>
            </a:r>
            <a:r>
              <a:rPr lang="zh-CN" altLang="zh-CN" sz="2400" smtClean="0"/>
              <a:t>。</a:t>
            </a:r>
          </a:p>
          <a:p>
            <a:r>
              <a:rPr lang="en-US" altLang="zh-CN" sz="2400" smtClean="0"/>
              <a:t>      </a:t>
            </a:r>
            <a:r>
              <a:rPr lang="en-US" altLang="zh-CN" sz="2000" b="1" smtClean="0">
                <a:latin typeface="楷体" pitchFamily="49" charset="-122"/>
                <a:ea typeface="楷体" pitchFamily="49" charset="-122"/>
              </a:rPr>
              <a:t>“</a:t>
            </a:r>
            <a:r>
              <a:rPr lang="zh-CN" altLang="zh-CN" sz="2000" smtClean="0">
                <a:latin typeface="楷体" pitchFamily="49" charset="-122"/>
                <a:ea typeface="楷体" pitchFamily="49" charset="-122"/>
              </a:rPr>
              <a:t>有写一点东西的必要。</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 是尚能保持冷静状态下的鲁迅。但又时时为心中猛烈的情感的火焰所燃烧，呈现无语的状态。</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在无语的表述中，充斥着对反动当局凶残暴虐的控诉，对走狗文人阴险无耻的愤怒，两次谈及都使他无话可说，这样的无语正是强烈情感使然，是情到深时的无言，鲁迅太愤怒了、太痛苦了。</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呜呼，我说不出话，但以此纪念刘和珍君</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一句处于全文结尾，是作者在分析请愿的意义，提出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真的猛士，将更奋然而前行</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后提出。真正无语了，全文止步于此。</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说不出话</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较</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无话可说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所表达的情感则更为浓烈，强烈、丰富的情感已无法以言语的形式来表达，而只能寄以</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呜呼</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的长啸来倾诉。</a:t>
            </a: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992777" y="414111"/>
            <a:ext cx="2573579"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探究情感</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448595" y="190398"/>
            <a:ext cx="8582296" cy="1080295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latin typeface="楷体" pitchFamily="49" charset="-122"/>
                <a:ea typeface="楷体" pitchFamily="49" charset="-122"/>
              </a:rPr>
              <a:t>3</a:t>
            </a:r>
            <a:r>
              <a:rPr lang="zh-CN" altLang="zh-CN" sz="2400" b="1" smtClean="0">
                <a:latin typeface="楷体" pitchFamily="49" charset="-122"/>
                <a:ea typeface="楷体" pitchFamily="49" charset="-122"/>
              </a:rPr>
              <a:t>、鲁迅先生在文中谈了自己对“请愿“的着法</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在《空谈》一文中也说</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请愿的事</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我一向就不以为然的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但并非因为怕有三月十八日那样的惨杀。请结合本文谈谈你对鲁迅先生不以为然态度的理解。</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①鲁迅先生并非对请愿不以为然。鲁迅先生对于一切爱国运动都无限关心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并且积极参加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热烈支持。但他认为向反动派请愿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特别是“徒手的请愿”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是难有效果的。同时他又说“苟活者在淡红的血色中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会依稀看见微茫的希望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真的猛士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将更奋然而前行”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可见鲁迅先生认为“请愿”无疑会提高群众的认识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能鼓舞群众走上革命道路。</a:t>
            </a:r>
          </a:p>
          <a:p>
            <a:r>
              <a:rPr lang="zh-CN" altLang="zh-CN" sz="2400" smtClean="0">
                <a:latin typeface="楷体" pitchFamily="49" charset="-122"/>
                <a:ea typeface="楷体" pitchFamily="49" charset="-122"/>
              </a:rPr>
              <a:t>②鲁迅先生是正确的。像</a:t>
            </a:r>
            <a:r>
              <a:rPr lang="en-US" altLang="zh-CN" sz="2400" smtClean="0">
                <a:latin typeface="楷体" pitchFamily="49" charset="-122"/>
                <a:ea typeface="楷体" pitchFamily="49" charset="-122"/>
              </a:rPr>
              <a:t>1926</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月</a:t>
            </a:r>
            <a:r>
              <a:rPr lang="en-US" altLang="zh-CN" sz="2400" smtClean="0">
                <a:latin typeface="楷体" pitchFamily="49" charset="-122"/>
                <a:ea typeface="楷体" pitchFamily="49" charset="-122"/>
              </a:rPr>
              <a:t>18</a:t>
            </a:r>
            <a:r>
              <a:rPr lang="zh-CN" altLang="zh-CN" sz="2400" smtClean="0">
                <a:latin typeface="楷体" pitchFamily="49" charset="-122"/>
                <a:ea typeface="楷体" pitchFamily="49" charset="-122"/>
              </a:rPr>
              <a:t>日那样的爱国请愿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毫无疑问是群众的一次爱国运动。向政府请愿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提出人民的要求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也毫无疑问是群众的斗争方式之一。但请愿终究不是彻底的革命斗争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也不是彻底的爱国斗争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尤其是向当时的反动政府请愿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除表现了群众的意愿和力量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并没有收到实际的效果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还付出了惨痛的代价。</a:t>
            </a: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53250" name="Picture 2" descr="C:\Users\Administrator\Desktop\u=1809912501,949636825&amp;fm=26&amp;gp=0.jpg"/>
          <p:cNvPicPr>
            <a:picLocks noChangeAspect="1" noChangeArrowheads="1"/>
          </p:cNvPicPr>
          <p:nvPr>
            <p:custDataLst>
              <p:tags r:id="rId9"/>
            </p:custDataLst>
          </p:nvPr>
        </p:nvPicPr>
        <p:blipFill>
          <a:blip r:embed="rId8"/>
          <a:stretch>
            <a:fillRect/>
          </a:stretch>
        </p:blipFill>
        <p:spPr bwMode="auto">
          <a:xfrm>
            <a:off x="300446" y="1841863"/>
            <a:ext cx="3043646" cy="2695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535578"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370218" y="905992"/>
            <a:ext cx="8582296" cy="1049518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800" b="1" smtClean="0">
                <a:latin typeface="楷体" pitchFamily="49" charset="-122"/>
                <a:ea typeface="楷体" pitchFamily="49" charset="-122"/>
              </a:rPr>
              <a:t>体</a:t>
            </a:r>
            <a:r>
              <a:rPr lang="zh-CN" altLang="en-US" sz="2800" b="1" smtClean="0">
                <a:latin typeface="楷体" pitchFamily="49" charset="-122"/>
                <a:ea typeface="楷体" pitchFamily="49" charset="-122"/>
              </a:rPr>
              <a:t>会重要句子的含意</a:t>
            </a:r>
            <a:endParaRPr lang="zh-CN" altLang="zh-CN" sz="28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b="1" smtClean="0">
                <a:solidFill>
                  <a:srgbClr val="00B0F0"/>
                </a:solidFill>
                <a:latin typeface="楷体" pitchFamily="49" charset="-122"/>
                <a:ea typeface="楷体" pitchFamily="49" charset="-122"/>
              </a:rPr>
              <a:t>任务导引</a:t>
            </a:r>
            <a:endParaRPr lang="zh-CN" altLang="zh-CN" sz="2400" smtClean="0">
              <a:solidFill>
                <a:srgbClr val="00B0F0"/>
              </a:solidFill>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400" smtClean="0">
                <a:latin typeface="楷体" pitchFamily="49" charset="-122"/>
                <a:ea typeface="楷体" pitchFamily="49" charset="-122"/>
              </a:rPr>
              <a:t>鲁迅说，杂文必须“生动，泼辣，有益，而且也能移人情。”又说：杂文必须“是匕首，是投枪，能和读者一同杀出一条生存的血路的东西；但自然，它也能给人愉快和休息”</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鲁迅以笔为枪、以语言为刀刃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赋予每一个句子、每一个词语以锋利的光芒</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照亮人性黑暗面的每一个角落</a:t>
            </a:r>
            <a:r>
              <a:rPr lang="en-US" altLang="zh-CN" sz="2400" smtClean="0">
                <a:latin typeface="楷体" pitchFamily="49" charset="-122"/>
                <a:ea typeface="楷体" pitchFamily="49" charset="-122"/>
              </a:rPr>
              <a:t>.</a:t>
            </a:r>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9"/>
            </p:custDataLst>
          </p:nvPr>
        </p:nvPicPr>
        <p:blipFill>
          <a:blip r:embed="rId8"/>
          <a:stretch>
            <a:fillRect/>
          </a:stretch>
        </p:blipFill>
        <p:spPr bwMode="auto">
          <a:xfrm>
            <a:off x="0" y="1105989"/>
            <a:ext cx="3331029" cy="5752011"/>
          </a:xfrm>
          <a:prstGeom prst="rect">
            <a:avLst/>
          </a:prstGeom>
          <a:noFill/>
          <a:ln w="9525">
            <a:noFill/>
            <a:miter lim="800000"/>
          </a:ln>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素养目标</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8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9"/>
            </p:custDataLst>
          </p:nvPr>
        </p:nvSpPr>
        <p:spPr>
          <a:xfrm>
            <a:off x="3552967" y="1432721"/>
            <a:ext cx="6096000" cy="3046988"/>
          </a:xfrm>
          <a:prstGeom prst="rect">
            <a:avLst/>
          </a:prstGeom>
        </p:spPr>
        <p:txBody>
          <a:bodyPr>
            <a:spAutoFit/>
          </a:bodyPr>
          <a:lstStyle/>
          <a:p>
            <a:pPr>
              <a:buNone/>
            </a:pPr>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了解文章的写作背景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理清写作思路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体会</a:t>
            </a:r>
            <a:r>
              <a:rPr lang="en-US" altLang="zh-CN" sz="2400" smtClean="0">
                <a:latin typeface="楷体" pitchFamily="49" charset="-122"/>
                <a:ea typeface="楷体" pitchFamily="49" charset="-122"/>
              </a:rPr>
              <a:t>        </a:t>
            </a: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作者“悲”“愤”交织的感情。</a:t>
            </a:r>
          </a:p>
          <a:p>
            <a:pPr>
              <a:buNone/>
            </a:pPr>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品味语言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结合语境理解文中重要句子的</a:t>
            </a:r>
            <a:r>
              <a:rPr lang="en-US" altLang="zh-CN" sz="2400" smtClean="0">
                <a:latin typeface="楷体" pitchFamily="49" charset="-122"/>
                <a:ea typeface="楷体" pitchFamily="49" charset="-122"/>
              </a:rPr>
              <a:t>    </a:t>
            </a: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含意。</a:t>
            </a:r>
          </a:p>
          <a:p>
            <a:pPr>
              <a:buNone/>
            </a:pPr>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根据人物外貌行为及细节描写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分析刘和</a:t>
            </a:r>
            <a:endParaRPr lang="en-US" altLang="zh-CN" sz="2400" smtClean="0">
              <a:latin typeface="楷体" panose="02010609060101010101" pitchFamily="49" charset="-122"/>
              <a:ea typeface="楷体" panose="02010609060101010101" pitchFamily="49" charset="-122"/>
            </a:endParaRP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珍的形象。</a:t>
            </a:r>
          </a:p>
          <a:p>
            <a:pPr>
              <a:buNone/>
            </a:pPr>
            <a:r>
              <a:rPr lang="en-US" altLang="zh-CN" sz="2400" smtClean="0">
                <a:latin typeface="楷体" pitchFamily="49" charset="-122"/>
                <a:ea typeface="楷体" pitchFamily="49" charset="-122"/>
              </a:rPr>
              <a:t>4.</a:t>
            </a:r>
            <a:r>
              <a:rPr lang="zh-CN" altLang="zh-CN" sz="2400" smtClean="0">
                <a:latin typeface="楷体" pitchFamily="49" charset="-122"/>
                <a:ea typeface="楷体" pitchFamily="49" charset="-122"/>
              </a:rPr>
              <a:t>探究鲁迅以纪念刘和珍作为写作切入点来</a:t>
            </a:r>
            <a:endParaRPr lang="en-US" altLang="zh-CN" sz="24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纪念“三一八”惨案的创作意图。</a:t>
            </a:r>
            <a:endParaRPr lang="zh-CN" altLang="zh-CN" sz="2400">
              <a:latin typeface="楷体" pitchFamily="49" charset="-122"/>
              <a:ea typeface="楷体" pitchFamily="49"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289919" y="259307"/>
            <a:ext cx="2971897" cy="1569660"/>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p>
          <a:p>
            <a:pPr algn="l" fontAlgn="auto">
              <a:lnSpc>
                <a:spcPct val="150000"/>
              </a:lnSpc>
            </a:pP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396343" y="1566981"/>
            <a:ext cx="8582296" cy="85869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1</a:t>
            </a:r>
            <a:r>
              <a:rPr lang="zh-CN" altLang="zh-CN" sz="2400" b="1" smtClean="0">
                <a:latin typeface="楷体" pitchFamily="49" charset="-122"/>
                <a:ea typeface="楷体" pitchFamily="49" charset="-122"/>
              </a:rPr>
              <a:t>、“中华民国十五年三月二十五日”为什么以“中华民国”纪年，有何用意。</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以“中华民国”纪年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包含讽刺之意和愤慨之情以“三民主义”立国的民国已经十五年了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然而人民受宰割的命运依然没有什么改变。同时以史家笔法郑重其事地说明写作时间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意味着历史将永远记住这个日子。</a:t>
            </a:r>
            <a:endParaRPr lang="en-US" altLang="zh-CN" sz="2400"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9"/>
            </p:custDataLst>
          </p:nvPr>
        </p:nvPicPr>
        <p:blipFill>
          <a:blip r:embed="rId8"/>
          <a:stretch>
            <a:fillRect/>
          </a:stretch>
        </p:blipFill>
        <p:spPr bwMode="auto">
          <a:xfrm>
            <a:off x="0" y="1105989"/>
            <a:ext cx="3331029" cy="5752011"/>
          </a:xfrm>
          <a:prstGeom prst="rect">
            <a:avLst/>
          </a:prstGeom>
          <a:noFill/>
          <a:ln w="9525">
            <a:noFill/>
            <a:miter lim="800000"/>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370217" y="1341341"/>
            <a:ext cx="8582296" cy="93256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2</a:t>
            </a:r>
            <a:r>
              <a:rPr lang="zh-CN" altLang="zh-CN" sz="2400" b="1" smtClean="0">
                <a:latin typeface="楷体" pitchFamily="49" charset="-122"/>
                <a:ea typeface="楷体" pitchFamily="49" charset="-122"/>
              </a:rPr>
              <a:t>、“真的猛士</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敢于直面惨淡的人生</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敢于正视淋滴的鲜血。这是怎样的哀痛者和幸福者</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”如何理解句子的含意</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真正的革命志士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能勇敢面对反动统治下的血腥屠杀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为推翻黑暗的反动统治而英勇斗争。“哀痛者”和“幸福者”都是指刘和珍等革命青年。他们为社会的黑暗和民族的苦难而哀痛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为能够打破这黑暗、使民族摆脱苦难而奋斗牺牲感到幸福。这是对刘和珍等“真的猛士”的崇高礼赞。</a:t>
            </a: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9" name="文本框 13"/>
          <p:cNvSpPr txBox="1"/>
          <p:nvPr>
            <p:custDataLst>
              <p:tags r:id="rId9"/>
            </p:custDataLst>
          </p:nvPr>
        </p:nvSpPr>
        <p:spPr>
          <a:xfrm>
            <a:off x="358157" y="24566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1238624"/>
            <a:ext cx="8582296" cy="895629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3</a:t>
            </a:r>
            <a:r>
              <a:rPr lang="zh-CN" altLang="zh-CN" sz="2400" b="1" smtClean="0">
                <a:latin typeface="楷体" pitchFamily="49" charset="-122"/>
                <a:ea typeface="楷体" pitchFamily="49" charset="-122"/>
              </a:rPr>
              <a:t>、“我向来是不惮以最坏的恶意</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来推测中国人的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然而我还不料</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也不信竟会下劣凶残到这地步。况且始终微笑着的和蔼的刘和珍君</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更何至于无端在府门前喋血呢” 如何理解句子的含意</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这两句话从三个层次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层层递进地揭露杀人老的凶残。</a:t>
            </a:r>
          </a:p>
          <a:p>
            <a:r>
              <a:rPr lang="zh-CN" altLang="zh-CN" sz="2400" smtClean="0">
                <a:latin typeface="楷体" pitchFamily="49" charset="-122"/>
                <a:ea typeface="楷体" pitchFamily="49" charset="-122"/>
              </a:rPr>
              <a:t>第一层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“我”以最坏的恶意来想象某些中国人的坏</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第二层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即使如此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“我”也没想到杀人者竟如此凶残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第三层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即使料到了也不相能他们会残杀一个和蔼、善良的女学生。</a:t>
            </a:r>
          </a:p>
          <a:p>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文本框 13"/>
          <p:cNvSpPr txBox="1"/>
          <p:nvPr>
            <p:custDataLst>
              <p:tags r:id="rId9"/>
            </p:custDataLst>
          </p:nvPr>
        </p:nvSpPr>
        <p:spPr>
          <a:xfrm>
            <a:off x="317214" y="259307"/>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535578" y="0"/>
            <a:ext cx="2573579"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欣赏语言</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9"/>
            </p:custDataLst>
          </p:nvPr>
        </p:nvPicPr>
        <p:blipFill>
          <a:blip r:embed="rId8"/>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10"/>
            </p:custDataLst>
          </p:nvPr>
        </p:nvSpPr>
        <p:spPr>
          <a:xfrm>
            <a:off x="3897085" y="856179"/>
            <a:ext cx="7519852" cy="4154984"/>
          </a:xfrm>
          <a:prstGeom prst="rect">
            <a:avLst/>
          </a:prstGeom>
        </p:spPr>
        <p:txBody>
          <a:bodyPr wrap="square">
            <a:spAutoFit/>
          </a:bodyPr>
          <a:lstStyle/>
          <a:p>
            <a:r>
              <a:rPr lang="en-US" altLang="zh-CN" sz="2400" b="1" smtClean="0">
                <a:latin typeface="楷体" pitchFamily="49" charset="-122"/>
                <a:ea typeface="楷体" pitchFamily="49" charset="-122"/>
              </a:rPr>
              <a:t>     4</a:t>
            </a:r>
            <a:r>
              <a:rPr lang="zh-CN" altLang="zh-CN" sz="2400" b="1" smtClean="0">
                <a:latin typeface="楷体" pitchFamily="49" charset="-122"/>
                <a:ea typeface="楷体" pitchFamily="49" charset="-122"/>
              </a:rPr>
              <a:t>、“苟活者在淡红的血色中</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会依稀看见微茫的希望</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真的猛士</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将更奋然而前行。”如何理解句子的含意和作用</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含意：</a:t>
            </a:r>
            <a:r>
              <a:rPr lang="zh-CN" altLang="zh-CN" sz="2400" smtClean="0">
                <a:latin typeface="楷体" pitchFamily="49" charset="-122"/>
                <a:ea typeface="楷体" pitchFamily="49" charset="-122"/>
              </a:rPr>
              <a:t>尽管在这“非人间”的世上活着的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有许多是“苟活者”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但即使是“苟活者”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也将从壮烈的事件中看到一点希望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哪怕是“微茫”的希望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也能逐渐觉悟起来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摆脱麻木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而“真的猛士”将越来越多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先驱者的壮烈精神将激励、鼓舞他们更加勇猛坚定地去斗争、前进。</a:t>
            </a:r>
          </a:p>
          <a:p>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作用：</a:t>
            </a:r>
            <a:r>
              <a:rPr lang="zh-CN" altLang="zh-CN" sz="2400" smtClean="0">
                <a:latin typeface="楷体" pitchFamily="49" charset="-122"/>
                <a:ea typeface="楷体" pitchFamily="49" charset="-122"/>
              </a:rPr>
              <a:t>这个句子恰当地评价了“三一八”惨案对于将来的意义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总结全文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升华主题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给人以激励与启迪。</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6740307"/>
          </a:xfrm>
          <a:prstGeom prst="rect">
            <a:avLst/>
          </a:prstGeom>
        </p:spPr>
        <p:txBody>
          <a:bodyPr wrap="square">
            <a:spAutoFit/>
          </a:bodyPr>
          <a:lstStyle/>
          <a:p>
            <a:r>
              <a:rPr lang="en-US" altLang="zh-CN" sz="2400" b="1" smtClean="0">
                <a:latin typeface="楷体" pitchFamily="49" charset="-122"/>
                <a:ea typeface="楷体" pitchFamily="49" charset="-122"/>
              </a:rPr>
              <a:t>     5</a:t>
            </a:r>
            <a:r>
              <a:rPr lang="zh-CN" altLang="zh-CN" sz="2400" b="1" smtClean="0">
                <a:latin typeface="楷体" pitchFamily="49" charset="-122"/>
                <a:ea typeface="楷体" pitchFamily="49" charset="-122"/>
              </a:rPr>
              <a:t>、文中的“中国人</a:t>
            </a: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“庸人”“苟活者”“无恶意的闲人”各指什么样的人</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“中国人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指所有的中国人。</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“庸人”指平庸之人。他们对反动派的暴行有所不满，对烈士的死难有所哀痛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他们不敢“直面惨淡的人生”不敢“正视淋漓的鲜血”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他们特别容易“忘却”历史的教训，他们的苟且偷生在客观上起着维持这“似人非人的世界”的作用。</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“苟活者”是有一定是非观念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不忘却烈士的死难而又没有行动起来的人。他们“在淡红的血色中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会依稀看见微茫的希望”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他们有可能走向斗争。“苟活者”中包括“苟活到现在的“我”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这是作者的谦辞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意在突出刘和珍“为了中国而死”的光荣。</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“无恶意的闲人”指一般庸俗的市民。这种人尽管在政治上同反动派及其走狗文人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“有恶意的闲人”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有着根本的区别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但是他们对世界的态度极端冷漠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冷眼旁观</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甚至把烈士的鲜血当作他们茶余饭后的谈资。对这种人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作者几乎不抱希望。</a:t>
            </a:r>
          </a:p>
          <a:p>
            <a:endParaRPr lang="zh-CN" altLang="zh-CN" sz="2400" smtClean="0">
              <a:latin typeface="楷体" pitchFamily="49" charset="-122"/>
              <a:ea typeface="楷体" pitchFamily="49" charset="-122"/>
            </a:endParaRPr>
          </a:p>
        </p:txBody>
      </p:sp>
      <p:sp>
        <p:nvSpPr>
          <p:cNvPr id="9" name="文本框 13"/>
          <p:cNvSpPr txBox="1"/>
          <p:nvPr>
            <p:custDataLst>
              <p:tags r:id="rId10"/>
            </p:custDataLst>
          </p:nvPr>
        </p:nvSpPr>
        <p:spPr>
          <a:xfrm>
            <a:off x="0"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5632311"/>
          </a:xfrm>
          <a:prstGeom prst="rect">
            <a:avLst/>
          </a:prstGeom>
        </p:spPr>
        <p:txBody>
          <a:bodyPr wrap="square">
            <a:spAutoFit/>
          </a:bodyPr>
          <a:lstStyle/>
          <a:p>
            <a:r>
              <a:rPr lang="en-US" altLang="zh-CN" sz="2400" b="1" smtClean="0">
                <a:latin typeface="楷体" pitchFamily="49" charset="-122"/>
                <a:ea typeface="楷体" pitchFamily="49" charset="-122"/>
              </a:rPr>
              <a:t>  6</a:t>
            </a:r>
            <a:r>
              <a:rPr lang="zh-CN" altLang="zh-CN" sz="2400" b="1" smtClean="0">
                <a:latin typeface="楷体" pitchFamily="49" charset="-122"/>
                <a:ea typeface="楷体" pitchFamily="49" charset="-122"/>
              </a:rPr>
              <a:t>、 “我将深味这非人间的浓黑的悲凉；以我的最大哀痛显示于非人间，使他们快意于我的苦痛，就将这作为后死者的菲薄的祭品，奉献于逝者的灵前”采用那种修辞，有什么作用？</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通感</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“非人间”形容当时如同地狱一般的黑暗现实。“浓黑的悲凉”突出了极度悲凉的心情。“快意于我的苦痛”实际上是警告反动派别高兴得太早了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总有一天血债必将血偿。“它们”指反动派和那些“所谓学者文人”。“后死者”是作者的自称。</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整体意思是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一是更深入地体会了这“浓黑的悲凉”的“非人间”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二是因不能用更好的形式来纪念烈士而感到深深的歉疚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三是警告“非人间”的魑魅魍魉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不要因为可以肆无忌惮地杀人而高兴得太早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血债一定要用血来还。</a:t>
            </a:r>
          </a:p>
          <a:p>
            <a:endParaRPr lang="zh-CN" altLang="zh-CN" sz="2400" smtClean="0">
              <a:latin typeface="楷体" pitchFamily="49" charset="-122"/>
              <a:ea typeface="楷体" pitchFamily="49" charset="-122"/>
            </a:endParaRPr>
          </a:p>
        </p:txBody>
      </p:sp>
      <p:sp>
        <p:nvSpPr>
          <p:cNvPr id="9" name="文本框 13"/>
          <p:cNvSpPr txBox="1"/>
          <p:nvPr>
            <p:custDataLst>
              <p:tags r:id="rId10"/>
            </p:custDataLst>
          </p:nvPr>
        </p:nvSpPr>
        <p:spPr>
          <a:xfrm>
            <a:off x="0"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35531" y="1436914"/>
            <a:ext cx="8386354" cy="3785652"/>
          </a:xfrm>
          <a:prstGeom prst="rect">
            <a:avLst/>
          </a:prstGeom>
        </p:spPr>
        <p:txBody>
          <a:bodyPr wrap="square">
            <a:spAutoFit/>
          </a:bodyPr>
          <a:lstStyle/>
          <a:p>
            <a:r>
              <a:rPr lang="en-US" altLang="zh-CN" sz="2400" b="1" smtClean="0">
                <a:latin typeface="楷体" pitchFamily="49" charset="-122"/>
                <a:ea typeface="楷体" pitchFamily="49" charset="-122"/>
              </a:rPr>
              <a:t>  7</a:t>
            </a:r>
            <a:r>
              <a:rPr lang="zh-CN" altLang="zh-CN" sz="2400" b="1" smtClean="0">
                <a:latin typeface="楷体" pitchFamily="49" charset="-122"/>
                <a:ea typeface="楷体" pitchFamily="49" charset="-122"/>
              </a:rPr>
              <a:t>、“沉默呵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沉默呵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不在沉默中爆发</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就在沉默中灭亡。”采用何种修辞？有什么含意</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反复</a:t>
            </a:r>
            <a:r>
              <a:rPr lang="zh-CN" altLang="zh-CN" sz="2400" smtClean="0">
                <a:latin typeface="楷体" pitchFamily="49" charset="-122"/>
                <a:ea typeface="楷体" pitchFamily="49" charset="-122"/>
              </a:rPr>
              <a:t>运用“沉默”一词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表达了作者对国人麻木的焦虑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对民族前途的担忧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对革命爆发的渴望。“不在”“就在”这一选择复句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表达了一种非此即彼、毋庸置疑的坚定语气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警醒和激励一切不愿也不忍民族衰亡的有血性的中华儿女在沉默中爆发。</a:t>
            </a: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9" name="文本框 13"/>
          <p:cNvSpPr txBox="1"/>
          <p:nvPr>
            <p:custDataLst>
              <p:tags r:id="rId10"/>
            </p:custDataLst>
          </p:nvPr>
        </p:nvSpPr>
        <p:spPr>
          <a:xfrm>
            <a:off x="535578"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1658982"/>
            <a:ext cx="8386354" cy="3046988"/>
          </a:xfrm>
          <a:prstGeom prst="rect">
            <a:avLst/>
          </a:prstGeom>
        </p:spPr>
        <p:txBody>
          <a:bodyPr wrap="square">
            <a:spAutoFit/>
          </a:bodyPr>
          <a:lstStyle/>
          <a:p>
            <a:r>
              <a:rPr lang="en-US" altLang="zh-CN" sz="2400" b="1" smtClean="0">
                <a:latin typeface="楷体" pitchFamily="49" charset="-122"/>
                <a:ea typeface="楷体" pitchFamily="49" charset="-122"/>
              </a:rPr>
              <a:t>  8</a:t>
            </a:r>
            <a:r>
              <a:rPr lang="zh-CN" altLang="zh-CN" sz="2400" b="1" smtClean="0">
                <a:latin typeface="楷体" pitchFamily="49" charset="-122"/>
                <a:ea typeface="楷体" pitchFamily="49" charset="-122"/>
              </a:rPr>
              <a:t>、“惨象，已使我目不忍视了；流言，尤使我耳不忍闻。”两句话之间什么关系</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“已使”“尤使”使分句间</a:t>
            </a:r>
            <a:r>
              <a:rPr lang="zh-CN" altLang="zh-CN" sz="2400" smtClean="0">
                <a:solidFill>
                  <a:srgbClr val="FF0000"/>
                </a:solidFill>
                <a:latin typeface="楷体" pitchFamily="49" charset="-122"/>
                <a:ea typeface="楷体" pitchFamily="49" charset="-122"/>
              </a:rPr>
              <a:t>形成递进关系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表达了作者对流言的强烈愤慨。这两个分句概括了反动派的凶残和走狗文人的无耻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衬托了爱国青年无辜被害的惨状。</a:t>
            </a: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9" name="文本框 13"/>
          <p:cNvSpPr txBox="1"/>
          <p:nvPr>
            <p:custDataLst>
              <p:tags r:id="rId10"/>
            </p:custDataLst>
          </p:nvPr>
        </p:nvSpPr>
        <p:spPr>
          <a:xfrm>
            <a:off x="208032" y="218364"/>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66561" name="Rectangle 1"/>
          <p:cNvSpPr>
            <a:spLocks noChangeArrowheads="1"/>
          </p:cNvSpPr>
          <p:nvPr>
            <p:custDataLst>
              <p:tags r:id="rId10"/>
            </p:custDataLst>
          </p:nvPr>
        </p:nvSpPr>
        <p:spPr bwMode="auto">
          <a:xfrm>
            <a:off x="3409404" y="1247005"/>
            <a:ext cx="8059783"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63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9</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、“人类的血战前行的历史</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正如煤的形成</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当时用大量的木材</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结果却只是一小块</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但请愿是不在其中的</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更何况是徒手。”如何理解此处“煤”的比喻</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作者对“请愿”持怎样的态度</a:t>
            </a:r>
            <a:r>
              <a:rPr kumimoji="0" lang="en-US" altLang="zh-CN"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endParaRPr kumimoji="0" lang="en-US" alt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2286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以“煤的形成”</a:t>
            </a:r>
            <a:r>
              <a:rPr kumimoji="0" lang="zh-CN" altLang="en-US" sz="2400" b="0" i="0" u="none" strike="noStrike" cap="none" normalizeH="0" baseline="0" smtClean="0">
                <a:ln>
                  <a:noFill/>
                </a:ln>
                <a:solidFill>
                  <a:srgbClr val="FF0000"/>
                </a:solidFill>
                <a:effectLst/>
                <a:latin typeface="楷体" pitchFamily="49" charset="-122"/>
                <a:ea typeface="楷体" pitchFamily="49" charset="-122"/>
                <a:cs typeface="Times New Roman" pitchFamily="18" charset="0"/>
              </a:rPr>
              <a:t>比喻</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“人类的血战前行的历史”</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以“大量的木材”比喻人类社会在残酷的斗争中流了大量的血</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付出了很大的代价</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以“结果却只是一小块”比喻大量流血牺牲而换来的人类历史的前进只是一小步。同时</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作者沉痛地指出“但请愿是不在其中的”</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依靠请愿是不能推动历史前行的。</a:t>
            </a:r>
            <a:endParaRPr kumimoji="0" lang="zh-CN" altLang="en-US"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2286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鲁迅不赞成请愿</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尤其不赞成徒手请愿。</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11" name="文本框 13"/>
          <p:cNvSpPr txBox="1"/>
          <p:nvPr>
            <p:custDataLst>
              <p:tags r:id="rId11"/>
            </p:custDataLst>
          </p:nvPr>
        </p:nvSpPr>
        <p:spPr>
          <a:xfrm>
            <a:off x="221679"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66561" name="Rectangle 1"/>
          <p:cNvSpPr>
            <a:spLocks noChangeArrowheads="1"/>
          </p:cNvSpPr>
          <p:nvPr>
            <p:custDataLst>
              <p:tags r:id="rId10"/>
            </p:custDataLst>
          </p:nvPr>
        </p:nvSpPr>
        <p:spPr bwMode="auto">
          <a:xfrm>
            <a:off x="3461655" y="1569444"/>
            <a:ext cx="8059783"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indent="228600" eaLnBrk="0" fontAlgn="base" hangingPunct="0">
              <a:spcBef>
                <a:spcPct val="0"/>
              </a:spcBef>
              <a:spcAft>
                <a:spcPct val="0"/>
              </a:spcAft>
            </a:pPr>
            <a:r>
              <a:rPr lang="en-US" altLang="zh-CN" sz="2400" b="1" smtClean="0">
                <a:latin typeface="楷体" pitchFamily="49" charset="-122"/>
                <a:ea typeface="楷体" pitchFamily="49" charset="-122"/>
                <a:cs typeface="Times New Roman" pitchFamily="18" charset="0"/>
              </a:rPr>
              <a:t>10</a:t>
            </a:r>
            <a:r>
              <a:rPr lang="zh-CN" altLang="en-US" sz="2400" b="1" smtClean="0">
                <a:latin typeface="楷体" pitchFamily="49" charset="-122"/>
                <a:ea typeface="楷体" pitchFamily="49" charset="-122"/>
                <a:cs typeface="Times New Roman" pitchFamily="18" charset="0"/>
              </a:rPr>
              <a:t>、 “亲戚或余悲</a:t>
            </a:r>
            <a:r>
              <a:rPr lang="en-US" altLang="zh-CN" sz="2400" b="1" smtClean="0">
                <a:latin typeface="楷体" pitchFamily="49" charset="-122"/>
                <a:ea typeface="楷体" pitchFamily="49" charset="-122"/>
                <a:cs typeface="Times New Roman" pitchFamily="18" charset="0"/>
              </a:rPr>
              <a:t>,</a:t>
            </a:r>
            <a:r>
              <a:rPr lang="zh-CN" altLang="en-US" sz="2400" b="1" smtClean="0">
                <a:latin typeface="楷体" pitchFamily="49" charset="-122"/>
                <a:ea typeface="楷体" pitchFamily="49" charset="-122"/>
                <a:cs typeface="Times New Roman" pitchFamily="18" charset="0"/>
              </a:rPr>
              <a:t>他人亦已歌</a:t>
            </a:r>
            <a:r>
              <a:rPr lang="en-US" altLang="zh-CN" sz="2400" b="1" smtClean="0">
                <a:latin typeface="楷体" pitchFamily="49" charset="-122"/>
                <a:ea typeface="楷体" pitchFamily="49" charset="-122"/>
                <a:cs typeface="Times New Roman" pitchFamily="18" charset="0"/>
              </a:rPr>
              <a:t>,</a:t>
            </a:r>
            <a:r>
              <a:rPr lang="zh-CN" altLang="en-US" sz="2400" b="1" smtClean="0">
                <a:latin typeface="楷体" pitchFamily="49" charset="-122"/>
                <a:ea typeface="楷体" pitchFamily="49" charset="-122"/>
                <a:cs typeface="Times New Roman" pitchFamily="18" charset="0"/>
              </a:rPr>
              <a:t>死去何所道</a:t>
            </a:r>
            <a:r>
              <a:rPr lang="en-US" altLang="zh-CN" sz="2400" b="1" smtClean="0">
                <a:latin typeface="楷体" pitchFamily="49" charset="-122"/>
                <a:ea typeface="楷体" pitchFamily="49" charset="-122"/>
                <a:cs typeface="Times New Roman" pitchFamily="18" charset="0"/>
              </a:rPr>
              <a:t>,</a:t>
            </a:r>
            <a:r>
              <a:rPr lang="zh-CN" altLang="en-US" sz="2400" b="1" smtClean="0">
                <a:latin typeface="楷体" pitchFamily="49" charset="-122"/>
                <a:ea typeface="楷体" pitchFamily="49" charset="-122"/>
                <a:cs typeface="Times New Roman" pitchFamily="18" charset="0"/>
              </a:rPr>
              <a:t>托体同山阿。”</a:t>
            </a:r>
            <a:r>
              <a:rPr lang="zh-CN" altLang="en-US" sz="2400" b="1" smtClean="0">
                <a:solidFill>
                  <a:srgbClr val="FF0000"/>
                </a:solidFill>
                <a:latin typeface="楷体" pitchFamily="49" charset="-122"/>
                <a:ea typeface="楷体" pitchFamily="49" charset="-122"/>
                <a:cs typeface="Times New Roman" pitchFamily="18" charset="0"/>
              </a:rPr>
              <a:t>引用</a:t>
            </a:r>
            <a:r>
              <a:rPr lang="zh-CN" altLang="en-US" sz="2400" b="1" smtClean="0">
                <a:latin typeface="楷体" pitchFamily="49" charset="-122"/>
                <a:ea typeface="楷体" pitchFamily="49" charset="-122"/>
                <a:cs typeface="Times New Roman" pitchFamily="18" charset="0"/>
              </a:rPr>
              <a:t>陶潜的诗句有什么作用。</a:t>
            </a:r>
            <a:endParaRPr lang="zh-CN" altLang="en-US" sz="2400" smtClean="0">
              <a:latin typeface="楷体" panose="02010609060101010101" pitchFamily="49" charset="-122"/>
              <a:ea typeface="楷体" panose="02010609060101010101" pitchFamily="49" charset="-122"/>
              <a:cs typeface="宋体" panose="02010600030101010101" pitchFamily="2" charset="-122"/>
            </a:endParaRPr>
          </a:p>
          <a:p>
            <a:pPr lvl="0" indent="228600" eaLnBrk="0" fontAlgn="base" hangingPunct="0">
              <a:spcBef>
                <a:spcPct val="0"/>
              </a:spcBef>
              <a:spcAft>
                <a:spcPct val="0"/>
              </a:spcAft>
            </a:pPr>
            <a:endParaRPr lang="en-US" altLang="zh-CN" sz="2400" smtClean="0">
              <a:latin typeface="楷体" panose="02010609060101010101" pitchFamily="49" charset="-122"/>
              <a:ea typeface="楷体" panose="02010609060101010101" pitchFamily="49" charset="-122"/>
              <a:cs typeface="Times New Roman" panose="02020603050405020304" pitchFamily="18" charset="0"/>
            </a:endParaRPr>
          </a:p>
          <a:p>
            <a:pPr lvl="0" indent="228600" eaLnBrk="0" fontAlgn="base" hangingPunct="0">
              <a:spcBef>
                <a:spcPct val="0"/>
              </a:spcBef>
              <a:spcAft>
                <a:spcPct val="0"/>
              </a:spcAft>
            </a:pPr>
            <a:r>
              <a:rPr lang="en-US" altLang="zh-CN" sz="2400" smtClean="0">
                <a:latin typeface="楷体" pitchFamily="49" charset="-122"/>
                <a:ea typeface="楷体" pitchFamily="49" charset="-122"/>
                <a:cs typeface="Times New Roman" pitchFamily="18" charset="0"/>
              </a:rPr>
              <a:t>  </a:t>
            </a:r>
            <a:r>
              <a:rPr lang="zh-CN" altLang="en-US" sz="2400" smtClean="0">
                <a:latin typeface="楷体" pitchFamily="49" charset="-122"/>
                <a:ea typeface="楷体" pitchFamily="49" charset="-122"/>
                <a:cs typeface="Times New Roman" pitchFamily="18" charset="0"/>
              </a:rPr>
              <a:t>引用陶渊明的诗歌说明尽管徒手请愿意义不大</a:t>
            </a:r>
            <a:r>
              <a:rPr lang="en-US" altLang="zh-CN" sz="2400" smtClean="0">
                <a:latin typeface="楷体" pitchFamily="49" charset="-122"/>
                <a:ea typeface="楷体" pitchFamily="49" charset="-122"/>
                <a:cs typeface="Times New Roman" pitchFamily="18" charset="0"/>
              </a:rPr>
              <a:t>,</a:t>
            </a:r>
            <a:r>
              <a:rPr lang="zh-CN" altLang="en-US" sz="2400" smtClean="0">
                <a:latin typeface="楷体" pitchFamily="49" charset="-122"/>
                <a:ea typeface="楷体" pitchFamily="49" charset="-122"/>
                <a:cs typeface="Times New Roman" pitchFamily="18" charset="0"/>
              </a:rPr>
              <a:t>但既然流了血就一定会有影响</a:t>
            </a:r>
            <a:r>
              <a:rPr lang="en-US" altLang="zh-CN" sz="2400" smtClean="0">
                <a:latin typeface="楷体" pitchFamily="49" charset="-122"/>
                <a:ea typeface="楷体" pitchFamily="49" charset="-122"/>
                <a:cs typeface="Times New Roman" pitchFamily="18" charset="0"/>
              </a:rPr>
              <a:t>,</a:t>
            </a:r>
            <a:r>
              <a:rPr lang="zh-CN" altLang="en-US" sz="2400" smtClean="0">
                <a:latin typeface="楷体" pitchFamily="49" charset="-122"/>
                <a:ea typeface="楷体" pitchFamily="49" charset="-122"/>
                <a:cs typeface="Times New Roman" pitchFamily="18" charset="0"/>
              </a:rPr>
              <a:t>寄托了作者深沉的哀伤和对烈士的赞美之情</a:t>
            </a:r>
            <a:r>
              <a:rPr lang="en-US" altLang="zh-CN" sz="2400" smtClean="0">
                <a:latin typeface="楷体" pitchFamily="49" charset="-122"/>
                <a:ea typeface="楷体" pitchFamily="49" charset="-122"/>
                <a:cs typeface="Times New Roman" pitchFamily="18" charset="0"/>
              </a:rPr>
              <a:t>,</a:t>
            </a:r>
            <a:r>
              <a:rPr lang="zh-CN" altLang="en-US" sz="2400" smtClean="0">
                <a:latin typeface="楷体" pitchFamily="49" charset="-122"/>
                <a:ea typeface="楷体" pitchFamily="49" charset="-122"/>
                <a:cs typeface="Times New Roman" pitchFamily="18" charset="0"/>
              </a:rPr>
              <a:t>有“青山埋忠骨”“精神永流传”之意。</a:t>
            </a:r>
            <a:endParaRPr lang="zh-CN" altLang="en-US" sz="2400" smtClean="0">
              <a:latin typeface="楷体" pitchFamily="49" charset="-122"/>
              <a:ea typeface="楷体" pitchFamily="49" charset="-122"/>
              <a:cs typeface="宋体" pitchFamily="2" charset="-122"/>
            </a:endParaRPr>
          </a:p>
        </p:txBody>
      </p:sp>
      <p:sp>
        <p:nvSpPr>
          <p:cNvPr id="11" name="文本框 13"/>
          <p:cNvSpPr txBox="1"/>
          <p:nvPr>
            <p:custDataLst>
              <p:tags r:id="rId11"/>
            </p:custDataLst>
          </p:nvPr>
        </p:nvSpPr>
        <p:spPr>
          <a:xfrm>
            <a:off x="344509" y="0"/>
            <a:ext cx="2903658" cy="83099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体会句子含意</a:t>
            </a:r>
            <a:endParaRPr lang="zh-CN" altLang="en-US" sz="3200" b="1">
              <a:solidFill>
                <a:schemeClr val="bg1">
                  <a:lumMod val="50000"/>
                </a:schemeClr>
              </a:solidFill>
              <a:latin typeface="微软雅黑" pitchFamily="34" charset="-122"/>
              <a:ea typeface="微软雅黑" pitchFamily="34"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4866280" y="122352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5"/>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6"/>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素养目标</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7"/>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800"/>
          </a:p>
        </p:txBody>
      </p:sp>
      <p:pic>
        <p:nvPicPr>
          <p:cNvPr id="9" name="Picture 2" descr="C:\Users\Administrator\Desktop\timg (1).jpg"/>
          <p:cNvPicPr>
            <a:picLocks noGrp="1" noChangeAspect="1" noChangeArrowheads="1"/>
          </p:cNvPicPr>
          <p:nvPr>
            <p:ph idx="1"/>
            <p:custDataLst>
              <p:tags r:id="rId9"/>
            </p:custDataLst>
          </p:nvPr>
        </p:nvPicPr>
        <p:blipFill>
          <a:blip r:embed="rId8"/>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矩形 6"/>
          <p:cNvSpPr/>
          <p:nvPr>
            <p:custDataLst>
              <p:tags r:id="rId10"/>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11"/>
            </p:custDataLst>
          </p:nvPr>
        </p:nvSpPr>
        <p:spPr>
          <a:xfrm>
            <a:off x="3753395" y="127703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12"/>
            </p:custDataLst>
          </p:nvPr>
        </p:nvSpPr>
        <p:spPr>
          <a:xfrm>
            <a:off x="5029201" y="1280160"/>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3"/>
            </p:custDataLst>
          </p:nvPr>
        </p:nvSpPr>
        <p:spPr>
          <a:xfrm>
            <a:off x="4874989" y="3570489"/>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4"/>
            </p:custDataLst>
          </p:nvPr>
        </p:nvSpPr>
        <p:spPr>
          <a:xfrm>
            <a:off x="5064035" y="3614056"/>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7" name="流程图: 可选过程 16"/>
          <p:cNvSpPr/>
          <p:nvPr>
            <p:custDataLst>
              <p:tags r:id="rId15"/>
            </p:custDataLst>
          </p:nvPr>
        </p:nvSpPr>
        <p:spPr>
          <a:xfrm>
            <a:off x="7642096" y="202677"/>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可选过程 17"/>
          <p:cNvSpPr/>
          <p:nvPr>
            <p:custDataLst>
              <p:tags r:id="rId16"/>
            </p:custDataLst>
          </p:nvPr>
        </p:nvSpPr>
        <p:spPr>
          <a:xfrm>
            <a:off x="7655160" y="189615"/>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7"/>
            </p:custDataLst>
          </p:nvPr>
        </p:nvSpPr>
        <p:spPr>
          <a:xfrm>
            <a:off x="7642096" y="14567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文体知识</a:t>
            </a:r>
            <a:endParaRPr lang="zh-CN" altLang="en-US" sz="2400" b="1">
              <a:solidFill>
                <a:schemeClr val="bg1"/>
              </a:solidFill>
            </a:endParaRPr>
          </a:p>
        </p:txBody>
      </p:sp>
      <p:sp>
        <p:nvSpPr>
          <p:cNvPr id="20" name="流程图: 可选过程 19"/>
          <p:cNvSpPr/>
          <p:nvPr>
            <p:custDataLst>
              <p:tags r:id="rId18"/>
            </p:custDataLst>
          </p:nvPr>
        </p:nvSpPr>
        <p:spPr>
          <a:xfrm>
            <a:off x="7681285" y="210985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1" name="流程图: 可选过程 20"/>
          <p:cNvSpPr/>
          <p:nvPr>
            <p:custDataLst>
              <p:tags r:id="rId19"/>
            </p:custDataLst>
          </p:nvPr>
        </p:nvSpPr>
        <p:spPr>
          <a:xfrm>
            <a:off x="7668222" y="2998128"/>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鉴赏形象</a:t>
            </a:r>
            <a:endParaRPr lang="zh-CN" altLang="en-US" sz="2400" b="1">
              <a:solidFill>
                <a:schemeClr val="bg1"/>
              </a:solidFill>
            </a:endParaRPr>
          </a:p>
        </p:txBody>
      </p:sp>
      <p:sp>
        <p:nvSpPr>
          <p:cNvPr id="22" name="流程图: 可选过程 21"/>
          <p:cNvSpPr/>
          <p:nvPr>
            <p:custDataLst>
              <p:tags r:id="rId20"/>
            </p:custDataLst>
          </p:nvPr>
        </p:nvSpPr>
        <p:spPr>
          <a:xfrm>
            <a:off x="7642097" y="3742710"/>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分析结构</a:t>
            </a:r>
            <a:endParaRPr lang="zh-CN" altLang="en-US" sz="2400" b="1">
              <a:solidFill>
                <a:schemeClr val="bg1"/>
              </a:solidFill>
            </a:endParaRPr>
          </a:p>
        </p:txBody>
      </p:sp>
      <p:sp>
        <p:nvSpPr>
          <p:cNvPr id="23" name="流程图: 可选过程 22"/>
          <p:cNvSpPr/>
          <p:nvPr>
            <p:custDataLst>
              <p:tags r:id="rId21"/>
            </p:custDataLst>
          </p:nvPr>
        </p:nvSpPr>
        <p:spPr>
          <a:xfrm>
            <a:off x="7694347" y="446116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体会情感</a:t>
            </a:r>
            <a:endParaRPr lang="zh-CN" altLang="en-US" sz="2400" b="1">
              <a:solidFill>
                <a:schemeClr val="bg1"/>
              </a:solidFill>
            </a:endParaRPr>
          </a:p>
        </p:txBody>
      </p:sp>
      <p:sp>
        <p:nvSpPr>
          <p:cNvPr id="24" name="流程图: 可选过程 23"/>
          <p:cNvSpPr/>
          <p:nvPr>
            <p:custDataLst>
              <p:tags r:id="rId22"/>
            </p:custDataLst>
          </p:nvPr>
        </p:nvSpPr>
        <p:spPr>
          <a:xfrm>
            <a:off x="7676932" y="51360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品读句子</a:t>
            </a:r>
            <a:endParaRPr lang="zh-CN" altLang="en-US" sz="2400" b="1">
              <a:solidFill>
                <a:schemeClr val="bg1"/>
              </a:solidFill>
            </a:endParaRPr>
          </a:p>
        </p:txBody>
      </p:sp>
      <p:sp>
        <p:nvSpPr>
          <p:cNvPr id="25" name="流程图: 可选过程 24"/>
          <p:cNvSpPr/>
          <p:nvPr>
            <p:custDataLst>
              <p:tags r:id="rId23"/>
            </p:custDataLst>
          </p:nvPr>
        </p:nvSpPr>
        <p:spPr>
          <a:xfrm>
            <a:off x="7650806" y="78615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6" name="流程图: 可选过程 25"/>
          <p:cNvSpPr/>
          <p:nvPr>
            <p:custDataLst>
              <p:tags r:id="rId24"/>
            </p:custDataLst>
          </p:nvPr>
        </p:nvSpPr>
        <p:spPr>
          <a:xfrm>
            <a:off x="7646451" y="76873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5"/>
            </p:custDataLst>
          </p:nvPr>
        </p:nvSpPr>
        <p:spPr>
          <a:xfrm>
            <a:off x="7276011" y="274320"/>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6"/>
            </p:custDataLst>
          </p:nvPr>
        </p:nvSpPr>
        <p:spPr>
          <a:xfrm>
            <a:off x="7336971" y="3130731"/>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6"/>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pic>
        <p:nvPicPr>
          <p:cNvPr id="60418" name="Picture 2"/>
          <p:cNvPicPr>
            <a:picLocks noChangeAspect="1" noChangeArrowheads="1"/>
          </p:cNvPicPr>
          <p:nvPr>
            <p:custDataLst>
              <p:tags r:id="rId8"/>
            </p:custDataLst>
          </p:nvPr>
        </p:nvPicPr>
        <p:blipFill>
          <a:blip r:embed="rId7"/>
          <a:stretch>
            <a:fillRect/>
          </a:stretch>
        </p:blipFill>
        <p:spPr bwMode="auto">
          <a:xfrm>
            <a:off x="0" y="1105989"/>
            <a:ext cx="3331029" cy="5752011"/>
          </a:xfrm>
          <a:prstGeom prst="rect">
            <a:avLst/>
          </a:prstGeom>
          <a:noFill/>
          <a:ln w="9525">
            <a:noFill/>
            <a:miter lim="800000"/>
          </a:ln>
        </p:spPr>
      </p:pic>
      <p:sp>
        <p:nvSpPr>
          <p:cNvPr id="8" name="矩形 7"/>
          <p:cNvSpPr/>
          <p:nvPr>
            <p:custDataLst>
              <p:tags r:id="rId9"/>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11" name="文本框 13"/>
          <p:cNvSpPr txBox="1"/>
          <p:nvPr>
            <p:custDataLst>
              <p:tags r:id="rId10"/>
            </p:custDataLst>
          </p:nvPr>
        </p:nvSpPr>
        <p:spPr>
          <a:xfrm>
            <a:off x="440043" y="191069"/>
            <a:ext cx="2903658"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语言特色</a:t>
            </a:r>
            <a:endParaRPr lang="zh-CN" altLang="en-US" sz="3200" b="1">
              <a:solidFill>
                <a:schemeClr val="bg1">
                  <a:lumMod val="50000"/>
                </a:schemeClr>
              </a:solidFill>
              <a:latin typeface="微软雅黑" pitchFamily="34" charset="-122"/>
              <a:ea typeface="微软雅黑" pitchFamily="34" charset="-122"/>
            </a:endParaRPr>
          </a:p>
        </p:txBody>
      </p:sp>
      <p:sp>
        <p:nvSpPr>
          <p:cNvPr id="6145" name="Rectangle 1"/>
          <p:cNvSpPr>
            <a:spLocks noChangeArrowheads="1"/>
          </p:cNvSpPr>
          <p:nvPr>
            <p:custDataLst>
              <p:tags r:id="rId11"/>
            </p:custDataLst>
          </p:nvPr>
        </p:nvSpPr>
        <p:spPr bwMode="auto">
          <a:xfrm>
            <a:off x="3357349" y="887064"/>
            <a:ext cx="8440615"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44475"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总结文章在运用修辞方面的特色，并举例说明。</a:t>
            </a:r>
            <a:endParaRPr kumimoji="0" lang="zh-CN" sz="24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25438"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本文巧妙地运用了比喻、反语、对比等修辞手法。</a:t>
            </a:r>
            <a:endParaRPr kumimoji="0" 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25438"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如作在表达对于徒手请愿的看法时写道</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人类的血战前行的历史正如媒的形成</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当时用大量的木材</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结果却只是一小块作者用一个比喻句</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具体形象地阐明了一个抽象的道理</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很强的说服力。</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25438"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又如第五节中的“伟绩”“武功”等词</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用反语揭露并讽刺了中外反动派“屠戮妇婴”“惩创学生”的罪恶行径</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25438"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文章用“庸人”与“真的猛士”对比。庸人惯用忘却的方法对人世间的悲哀与不平做淡化处理。作者批判了这种庸的生活哲学</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itchFamily="18" charset="0"/>
              </a:rPr>
              <a:t>肯定了“敢于直面惨淡的人生”和“正视淋漓的鲜血的“真的猛士”的现实主义精神。</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192000" cy="685800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576521" y="204717"/>
            <a:ext cx="2573579"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主题归纳</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94079" y="327546"/>
            <a:ext cx="7831864" cy="523220"/>
          </a:xfrm>
          <a:prstGeom prst="rect">
            <a:avLst/>
          </a:prstGeom>
        </p:spPr>
        <p:txBody>
          <a:bodyPr wrap="square">
            <a:spAutoFit/>
          </a:bodyPr>
          <a:lstStyle/>
          <a:p>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zh-CN" sz="2400" b="1" smtClean="0">
              <a:solidFill>
                <a:srgbClr val="0070C0"/>
              </a:solidFill>
            </a:endParaRPr>
          </a:p>
        </p:txBody>
      </p:sp>
      <p:sp>
        <p:nvSpPr>
          <p:cNvPr id="24577" name="Rectangle 1"/>
          <p:cNvSpPr>
            <a:spLocks noChangeArrowheads="1"/>
          </p:cNvSpPr>
          <p:nvPr>
            <p:custDataLst>
              <p:tags r:id="rId7"/>
            </p:custDataLst>
          </p:nvPr>
        </p:nvSpPr>
        <p:spPr bwMode="auto">
          <a:xfrm>
            <a:off x="3609704" y="2441631"/>
            <a:ext cx="8582296" cy="60016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en-US" altLang="zh-CN" sz="2400" smtClean="0"/>
          </a:p>
          <a:p>
            <a:endParaRPr lang="en-US" altLang="zh-CN" sz="2400" smtClean="0"/>
          </a:p>
          <a:p>
            <a:endParaRPr lang="zh-CN" altLang="zh-CN" sz="2400" smtClean="0"/>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en-US"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a:p>
            <a:endParaRPr lang="en-US" altLang="zh-CN" sz="2400" b="1"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smtClean="0"/>
              <a:t>    </a:t>
            </a:r>
          </a:p>
          <a:p>
            <a:r>
              <a:rPr lang="en-US" altLang="zh-CN" sz="2400" smtClean="0"/>
              <a:t> </a:t>
            </a:r>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pPr lvl="0"/>
            <a:endParaRPr lang="en-US" altLang="zh-CN" sz="2400" b="1" smtClean="0"/>
          </a:p>
          <a:p>
            <a:pPr lvl="0"/>
            <a:endParaRPr lang="zh-CN" altLang="zh-CN" sz="2400" smtClean="0"/>
          </a:p>
          <a:p>
            <a:endParaRPr kumimoji="0" lang="zh-CN" sz="2400" b="1" i="0" u="none" strike="noStrike" cap="none" normalizeH="0" baseline="0" smtClean="0">
              <a:ln>
                <a:noFill/>
              </a:ln>
              <a:solidFill>
                <a:srgbClr val="0070C0"/>
              </a:solidFill>
              <a:effectLst/>
              <a:latin typeface="楷体" pitchFamily="49" charset="-122"/>
              <a:ea typeface="楷体" pitchFamily="49" charset="-122"/>
              <a:cs typeface="宋体" pitchFamily="2" charset="-122"/>
            </a:endParaRPr>
          </a:p>
        </p:txBody>
      </p:sp>
      <p:sp>
        <p:nvSpPr>
          <p:cNvPr id="8" name="矩形 7"/>
          <p:cNvSpPr/>
          <p:nvPr>
            <p:custDataLst>
              <p:tags r:id="rId8"/>
            </p:custDataLst>
          </p:nvPr>
        </p:nvSpPr>
        <p:spPr>
          <a:xfrm>
            <a:off x="3474720" y="235131"/>
            <a:ext cx="8386354" cy="461665"/>
          </a:xfrm>
          <a:prstGeom prst="rect">
            <a:avLst/>
          </a:prstGeom>
        </p:spPr>
        <p:txBody>
          <a:bodyPr wrap="square">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p:txBody>
      </p:sp>
      <p:sp>
        <p:nvSpPr>
          <p:cNvPr id="66561" name="Rectangle 1"/>
          <p:cNvSpPr>
            <a:spLocks noChangeArrowheads="1"/>
          </p:cNvSpPr>
          <p:nvPr>
            <p:custDataLst>
              <p:tags r:id="rId9"/>
            </p:custDataLst>
          </p:nvPr>
        </p:nvSpPr>
        <p:spPr bwMode="auto">
          <a:xfrm>
            <a:off x="2825087" y="450808"/>
            <a:ext cx="8639031"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《记念刘和珍君》通过悼念刘和珍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深刻揭露段祺瑞执政府杀害爱国青年的滔天罪行</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痛斥走狗文人造谣污蔑爱国青年的无耻卑劣行径</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高度赞扬爱国青年临危不惧、团结友爱的高尚品质和殒身不恤的爱国精神</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告诫爱国青年要注意斗争方式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呼唤民众牢记血债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激励猛士要奋然前行。</a:t>
            </a:r>
          </a:p>
        </p:txBody>
      </p:sp>
      <p:pic>
        <p:nvPicPr>
          <p:cNvPr id="1026" name="Picture 2" descr="C:\Users\Administrator\Desktop\a9d3fd1f4134970a7a9146a79dcad1c8a6865d53.jpg"/>
          <p:cNvPicPr>
            <a:picLocks noChangeAspect="1" noChangeArrowheads="1"/>
          </p:cNvPicPr>
          <p:nvPr>
            <p:custDataLst>
              <p:tags r:id="rId11"/>
            </p:custDataLst>
          </p:nvPr>
        </p:nvPicPr>
        <p:blipFill>
          <a:blip r:embed="rId10"/>
          <a:stretch>
            <a:fillRect/>
          </a:stretch>
        </p:blipFill>
        <p:spPr bwMode="auto">
          <a:xfrm>
            <a:off x="0" y="3179928"/>
            <a:ext cx="12192000" cy="3678072"/>
          </a:xfrm>
          <a:prstGeom prst="rect">
            <a:avLst/>
          </a:prstGeom>
          <a:noFill/>
        </p:spPr>
      </p:pic>
      <p:pic>
        <p:nvPicPr>
          <p:cNvPr id="66563" name="New picture" hidden="1"/>
          <p:cNvPicPr/>
          <p:nvPr>
            <p:custDataLst>
              <p:tags r:id="rId13"/>
            </p:custDataLst>
          </p:nvPr>
        </p:nvPicPr>
        <p:blipFill>
          <a:blip r:embed="rId12"/>
          <a:stretch>
            <a:fillRect/>
          </a:stretch>
        </p:blipFill>
        <p:spPr>
          <a:xfrm>
            <a:off x="12395200" y="10299700"/>
            <a:ext cx="469900" cy="2667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走进作者</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962400" y="341195"/>
            <a:ext cx="7406185" cy="3046988"/>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zh-CN" altLang="zh-CN" sz="2400" smtClean="0">
                <a:solidFill>
                  <a:srgbClr val="FF0000"/>
                </a:solidFill>
                <a:latin typeface="楷体" pitchFamily="49" charset="-122"/>
                <a:ea typeface="楷体" pitchFamily="49" charset="-122"/>
              </a:rPr>
              <a:t>鲁迅</a:t>
            </a:r>
            <a:r>
              <a:rPr lang="en-US" altLang="zh-CN" sz="2400" smtClean="0">
                <a:latin typeface="楷体" pitchFamily="49" charset="-122"/>
                <a:ea typeface="楷体" pitchFamily="49" charset="-122"/>
              </a:rPr>
              <a:t>(1881-1936),</a:t>
            </a:r>
            <a:r>
              <a:rPr lang="zh-CN" altLang="zh-CN" sz="2400" smtClean="0">
                <a:latin typeface="楷体" pitchFamily="49" charset="-122"/>
                <a:ea typeface="楷体" pitchFamily="49" charset="-122"/>
              </a:rPr>
              <a:t>原名周树人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字豫才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浙江绍兴人。中国现代文学家思想家、革命家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新文学运动的奠基人，五四新文化运动的旗手。</a:t>
            </a:r>
            <a:r>
              <a:rPr lang="en-US" altLang="zh-CN" sz="2400" smtClean="0">
                <a:latin typeface="楷体" pitchFamily="49" charset="-122"/>
                <a:ea typeface="楷体" pitchFamily="49" charset="-122"/>
              </a:rPr>
              <a:t>1902</a:t>
            </a:r>
            <a:r>
              <a:rPr lang="zh-CN" altLang="zh-CN" sz="2400" smtClean="0">
                <a:latin typeface="楷体" pitchFamily="49" charset="-122"/>
                <a:ea typeface="楷体" pitchFamily="49" charset="-122"/>
              </a:rPr>
              <a:t>年去日本学医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鲁迅一生追求民主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用手中的笔为武器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与压迫民众的旧思想、旧文化、旧势力斗争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不畏强暴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铁骨铮铮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同时又十分热心帮助提携年轻人。</a:t>
            </a:r>
            <a:r>
              <a:rPr lang="zh-CN" altLang="zh-CN" sz="2400" smtClean="0">
                <a:solidFill>
                  <a:srgbClr val="FF0000"/>
                </a:solidFill>
                <a:latin typeface="楷体" pitchFamily="49" charset="-122"/>
                <a:ea typeface="楷体" pitchFamily="49" charset="-122"/>
              </a:rPr>
              <a:t>鲁迅在《自嘲》里写道“横眉冷对千夫指，俯首甘为孺子牛”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这也是他一生的真实写照。</a:t>
            </a:r>
            <a:endParaRPr lang="zh-CN" altLang="en-US" sz="2400"/>
          </a:p>
        </p:txBody>
      </p:sp>
      <p:pic>
        <p:nvPicPr>
          <p:cNvPr id="9" name="Picture 2" descr="C:\Users\Administrator\Desktop\u=1962003029,3665156169&amp;fm=26&amp;gp=0.jpg"/>
          <p:cNvPicPr>
            <a:picLocks noGrp="1" noChangeAspect="1" noChangeArrowheads="1"/>
          </p:cNvPicPr>
          <p:nvPr>
            <p:ph idx="1"/>
            <p:custDataLst>
              <p:tags r:id="rId8"/>
            </p:custDataLst>
          </p:nvPr>
        </p:nvPicPr>
        <p:blipFill>
          <a:blip r:embed="rId7"/>
          <a:stretch>
            <a:fillRect/>
          </a:stretch>
        </p:blipFill>
        <p:spPr bwMode="auto">
          <a:xfrm>
            <a:off x="517358" y="1812093"/>
            <a:ext cx="3214286" cy="32592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矩形 10"/>
          <p:cNvSpPr/>
          <p:nvPr>
            <p:custDataLst>
              <p:tags r:id="rId9"/>
            </p:custDataLst>
          </p:nvPr>
        </p:nvSpPr>
        <p:spPr>
          <a:xfrm>
            <a:off x="3684896" y="3499092"/>
            <a:ext cx="7874758" cy="3046988"/>
          </a:xfrm>
          <a:prstGeom prst="rect">
            <a:avLst/>
          </a:prstGeom>
        </p:spPr>
        <p:txBody>
          <a:bodyPr wrap="square">
            <a:spAutoFit/>
          </a:bodyPr>
          <a:lstStyle/>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“鲁迅”是他</a:t>
            </a:r>
            <a:r>
              <a:rPr lang="en-US" altLang="zh-CN" sz="2400" smtClean="0">
                <a:solidFill>
                  <a:srgbClr val="FF0000"/>
                </a:solidFill>
                <a:latin typeface="楷体" pitchFamily="49" charset="-122"/>
                <a:ea typeface="楷体" pitchFamily="49" charset="-122"/>
              </a:rPr>
              <a:t>1918</a:t>
            </a:r>
            <a:r>
              <a:rPr lang="zh-CN" altLang="zh-CN" sz="2400" smtClean="0">
                <a:solidFill>
                  <a:srgbClr val="FF0000"/>
                </a:solidFill>
                <a:latin typeface="楷体" pitchFamily="49" charset="-122"/>
                <a:ea typeface="楷体" pitchFamily="49" charset="-122"/>
              </a:rPr>
              <a:t>年发表中国现代文学史上第一篇白话小说《狂人日记》时所用的笔名。</a:t>
            </a:r>
            <a:r>
              <a:rPr lang="en-US" altLang="zh-CN" sz="2400" smtClean="0">
                <a:latin typeface="楷体" pitchFamily="49" charset="-122"/>
                <a:ea typeface="楷体" pitchFamily="49" charset="-122"/>
              </a:rPr>
              <a:t>1919</a:t>
            </a:r>
            <a:r>
              <a:rPr lang="zh-CN" altLang="zh-CN" sz="2400" smtClean="0">
                <a:latin typeface="楷体" pitchFamily="49" charset="-122"/>
                <a:ea typeface="楷体" pitchFamily="49" charset="-122"/>
              </a:rPr>
              <a:t>年到</a:t>
            </a:r>
            <a:r>
              <a:rPr lang="en-US" altLang="zh-CN" sz="2400" smtClean="0">
                <a:latin typeface="楷体" pitchFamily="49" charset="-122"/>
                <a:ea typeface="楷体" pitchFamily="49" charset="-122"/>
              </a:rPr>
              <a:t>1936</a:t>
            </a:r>
            <a:r>
              <a:rPr lang="zh-CN" altLang="zh-CN" sz="2400" smtClean="0">
                <a:latin typeface="楷体" pitchFamily="49" charset="-122"/>
                <a:ea typeface="楷体" pitchFamily="49" charset="-122"/>
              </a:rPr>
              <a:t>年间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他陆续创作出版了</a:t>
            </a:r>
            <a:r>
              <a:rPr lang="zh-CN" altLang="zh-CN" sz="2400" b="1" smtClean="0">
                <a:latin typeface="楷体" pitchFamily="49" charset="-122"/>
                <a:ea typeface="楷体" pitchFamily="49" charset="-122"/>
              </a:rPr>
              <a:t>小说集</a:t>
            </a:r>
            <a:r>
              <a:rPr lang="zh-CN" altLang="zh-CN" sz="2400" smtClean="0">
                <a:latin typeface="楷体" pitchFamily="49" charset="-122"/>
                <a:ea typeface="楷体" pitchFamily="49" charset="-122"/>
              </a:rPr>
              <a:t>《呐喊》《彷徨》《故事新编》</a:t>
            </a:r>
            <a:r>
              <a:rPr lang="en-US" altLang="zh-CN" sz="2400" smtClean="0">
                <a:latin typeface="楷体" pitchFamily="49" charset="-122"/>
                <a:ea typeface="楷体" pitchFamily="49" charset="-122"/>
              </a:rPr>
              <a:t>,</a:t>
            </a:r>
            <a:r>
              <a:rPr lang="zh-CN" altLang="zh-CN" sz="2400" b="1" smtClean="0">
                <a:latin typeface="楷体" pitchFamily="49" charset="-122"/>
                <a:ea typeface="楷体" pitchFamily="49" charset="-122"/>
              </a:rPr>
              <a:t>散文诗集</a:t>
            </a:r>
            <a:r>
              <a:rPr lang="zh-CN" altLang="zh-CN" sz="2400" smtClean="0">
                <a:latin typeface="楷体" pitchFamily="49" charset="-122"/>
                <a:ea typeface="楷体" pitchFamily="49" charset="-122"/>
              </a:rPr>
              <a:t>《野草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散文集《朝花夕拾</a:t>
            </a:r>
            <a:r>
              <a:rPr lang="en-US" altLang="zh-CN" sz="2400" smtClean="0">
                <a:latin typeface="楷体" pitchFamily="49" charset="-122"/>
                <a:ea typeface="楷体" pitchFamily="49" charset="-122"/>
              </a:rPr>
              <a:t>,</a:t>
            </a:r>
            <a:r>
              <a:rPr lang="zh-CN" altLang="zh-CN" sz="2400" b="1" smtClean="0">
                <a:latin typeface="楷体" pitchFamily="49" charset="-122"/>
                <a:ea typeface="楷体" pitchFamily="49" charset="-122"/>
              </a:rPr>
              <a:t>杂文集</a:t>
            </a:r>
            <a:r>
              <a:rPr lang="zh-CN" altLang="zh-CN" sz="2400" smtClean="0">
                <a:latin typeface="楷体" pitchFamily="49" charset="-122"/>
                <a:ea typeface="楷体" pitchFamily="49" charset="-122"/>
              </a:rPr>
              <a:t>《坟》《热风》《华盖集》《华盖集续编》《二心集》《南腔北调集》等。其中</a:t>
            </a:r>
            <a:r>
              <a:rPr lang="en-US" altLang="zh-CN" sz="2400" smtClean="0">
                <a:latin typeface="楷体" pitchFamily="49" charset="-122"/>
                <a:ea typeface="楷体" pitchFamily="49" charset="-122"/>
              </a:rPr>
              <a:t>,</a:t>
            </a:r>
            <a:r>
              <a:rPr lang="en-US" altLang="zh-CN" sz="2400" b="1" smtClean="0">
                <a:solidFill>
                  <a:srgbClr val="0070C0"/>
                </a:solidFill>
                <a:latin typeface="楷体" pitchFamily="49" charset="-122"/>
                <a:ea typeface="楷体" pitchFamily="49" charset="-122"/>
              </a:rPr>
              <a:t>1921</a:t>
            </a:r>
            <a:r>
              <a:rPr lang="zh-CN" altLang="zh-CN" sz="2400" b="1" smtClean="0">
                <a:solidFill>
                  <a:srgbClr val="0070C0"/>
                </a:solidFill>
                <a:latin typeface="楷体" pitchFamily="49" charset="-122"/>
                <a:ea typeface="楷体" pitchFamily="49" charset="-122"/>
              </a:rPr>
              <a:t>年发表的中篇小说《阿</a:t>
            </a:r>
            <a:r>
              <a:rPr lang="en-US" altLang="zh-CN" sz="2400" b="1" smtClean="0">
                <a:solidFill>
                  <a:srgbClr val="0070C0"/>
                </a:solidFill>
                <a:latin typeface="楷体" pitchFamily="49" charset="-122"/>
                <a:ea typeface="楷体" pitchFamily="49" charset="-122"/>
              </a:rPr>
              <a:t>Q</a:t>
            </a:r>
            <a:r>
              <a:rPr lang="zh-CN" altLang="zh-CN" sz="2400" b="1" smtClean="0">
                <a:solidFill>
                  <a:srgbClr val="0070C0"/>
                </a:solidFill>
                <a:latin typeface="楷体" pitchFamily="49" charset="-122"/>
                <a:ea typeface="楷体" pitchFamily="49" charset="-122"/>
              </a:rPr>
              <a:t>正传》是中国现代文学史上的不朽杰作。</a:t>
            </a:r>
          </a:p>
          <a:p>
            <a:endParaRPr lang="zh-CN" altLang="zh-CN" sz="2400" b="1">
              <a:solidFill>
                <a:srgbClr val="00B0F0"/>
              </a:solidFill>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鲁迅名言</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sp>
        <p:nvSpPr>
          <p:cNvPr id="11" name="矩形 10"/>
          <p:cNvSpPr/>
          <p:nvPr>
            <p:custDataLst>
              <p:tags r:id="rId7"/>
            </p:custDataLst>
          </p:nvPr>
        </p:nvSpPr>
        <p:spPr>
          <a:xfrm>
            <a:off x="4899546" y="401050"/>
            <a:ext cx="6632812" cy="5262979"/>
          </a:xfrm>
          <a:prstGeom prst="rect">
            <a:avLst/>
          </a:prstGeom>
        </p:spPr>
        <p:txBody>
          <a:bodyPr wrap="square">
            <a:spAutoFit/>
          </a:bodyPr>
          <a:lstStyle/>
          <a:p>
            <a:r>
              <a:rPr lang="en-US" altLang="zh-CN" sz="2400" smtClean="0"/>
              <a:t>1.</a:t>
            </a:r>
            <a:r>
              <a:rPr lang="zh-CN" altLang="zh-CN" sz="2400" smtClean="0"/>
              <a:t>时间对于我来说是很宝贵的</a:t>
            </a:r>
            <a:r>
              <a:rPr lang="en-US" altLang="zh-CN" sz="2400" smtClean="0"/>
              <a:t>,</a:t>
            </a:r>
            <a:r>
              <a:rPr lang="zh-CN" altLang="zh-CN" sz="2400" smtClean="0"/>
              <a:t>用经济学的眼光看是种财富。</a:t>
            </a:r>
          </a:p>
          <a:p>
            <a:r>
              <a:rPr lang="en-US" altLang="zh-CN" sz="2400" smtClean="0"/>
              <a:t>2.</a:t>
            </a:r>
            <a:r>
              <a:rPr lang="zh-CN" altLang="zh-CN" sz="2400" smtClean="0"/>
              <a:t>希望是附丽于存在的</a:t>
            </a:r>
            <a:r>
              <a:rPr lang="en-US" altLang="zh-CN" sz="2400" smtClean="0"/>
              <a:t>,</a:t>
            </a:r>
            <a:r>
              <a:rPr lang="zh-CN" altLang="zh-CN" sz="2400" smtClean="0"/>
              <a:t>有存在</a:t>
            </a:r>
            <a:r>
              <a:rPr lang="en-US" altLang="zh-CN" sz="2400" smtClean="0"/>
              <a:t>,</a:t>
            </a:r>
            <a:r>
              <a:rPr lang="zh-CN" altLang="zh-CN" sz="2400" smtClean="0"/>
              <a:t>便有希望</a:t>
            </a:r>
            <a:r>
              <a:rPr lang="en-US" altLang="zh-CN" sz="2400" smtClean="0"/>
              <a:t>,</a:t>
            </a:r>
            <a:r>
              <a:rPr lang="zh-CN" altLang="zh-CN" sz="2400" smtClean="0"/>
              <a:t>有希望</a:t>
            </a:r>
            <a:r>
              <a:rPr lang="en-US" altLang="zh-CN" sz="2400" smtClean="0"/>
              <a:t>,</a:t>
            </a:r>
            <a:r>
              <a:rPr lang="zh-CN" altLang="zh-CN" sz="2400" smtClean="0"/>
              <a:t>便是光明。</a:t>
            </a:r>
          </a:p>
          <a:p>
            <a:r>
              <a:rPr lang="en-US" altLang="zh-CN" sz="2400" smtClean="0"/>
              <a:t>3.</a:t>
            </a:r>
            <a:r>
              <a:rPr lang="zh-CN" altLang="zh-CN" sz="2400" smtClean="0"/>
              <a:t>友谊是两颗心真诚相待</a:t>
            </a:r>
            <a:r>
              <a:rPr lang="en-US" altLang="zh-CN" sz="2400" smtClean="0"/>
              <a:t>,</a:t>
            </a:r>
            <a:r>
              <a:rPr lang="zh-CN" altLang="zh-CN" sz="2400" smtClean="0"/>
              <a:t>而不是一颗心对另一颗心的敲打。</a:t>
            </a:r>
          </a:p>
          <a:p>
            <a:r>
              <a:rPr lang="en-US" altLang="zh-CN" sz="2400" smtClean="0"/>
              <a:t>4.</a:t>
            </a:r>
            <a:r>
              <a:rPr lang="zh-CN" altLang="zh-CN" sz="2400" smtClean="0"/>
              <a:t>我的确时时解剖别人</a:t>
            </a:r>
            <a:r>
              <a:rPr lang="en-US" altLang="zh-CN" sz="2400" smtClean="0"/>
              <a:t>,</a:t>
            </a:r>
            <a:r>
              <a:rPr lang="zh-CN" altLang="zh-CN" sz="2400" smtClean="0"/>
              <a:t>然而更多的是更无情面地解剖我自己。</a:t>
            </a:r>
          </a:p>
          <a:p>
            <a:r>
              <a:rPr lang="en-US" altLang="zh-CN" sz="2400" smtClean="0"/>
              <a:t>5.</a:t>
            </a:r>
            <a:r>
              <a:rPr lang="zh-CN" altLang="zh-CN" sz="2400" smtClean="0"/>
              <a:t>其实地上本没有路</a:t>
            </a:r>
            <a:r>
              <a:rPr lang="en-US" altLang="zh-CN" sz="2400" smtClean="0"/>
              <a:t>,</a:t>
            </a:r>
            <a:r>
              <a:rPr lang="zh-CN" altLang="zh-CN" sz="2400" smtClean="0"/>
              <a:t>走的人多了</a:t>
            </a:r>
            <a:r>
              <a:rPr lang="en-US" altLang="zh-CN" sz="2400" smtClean="0"/>
              <a:t>,</a:t>
            </a:r>
            <a:r>
              <a:rPr lang="zh-CN" altLang="zh-CN" sz="2400" smtClean="0"/>
              <a:t>也便成了路。</a:t>
            </a:r>
          </a:p>
          <a:p>
            <a:r>
              <a:rPr lang="en-US" altLang="zh-CN" sz="2400" smtClean="0"/>
              <a:t>6.</a:t>
            </a:r>
            <a:r>
              <a:rPr lang="zh-CN" altLang="zh-CN" sz="2400" smtClean="0"/>
              <a:t>不满是向上的车轮</a:t>
            </a:r>
            <a:r>
              <a:rPr lang="en-US" altLang="zh-CN" sz="2400" smtClean="0"/>
              <a:t>,</a:t>
            </a:r>
            <a:r>
              <a:rPr lang="zh-CN" altLang="zh-CN" sz="2400" smtClean="0"/>
              <a:t>能够载着不自满的人类</a:t>
            </a:r>
            <a:r>
              <a:rPr lang="en-US" altLang="zh-CN" sz="2400" smtClean="0"/>
              <a:t>,</a:t>
            </a:r>
            <a:r>
              <a:rPr lang="zh-CN" altLang="zh-CN" sz="2400" smtClean="0"/>
              <a:t>向人道前进。</a:t>
            </a:r>
          </a:p>
          <a:p>
            <a:r>
              <a:rPr lang="en-US" altLang="zh-CN" sz="2400" smtClean="0"/>
              <a:t>7.</a:t>
            </a:r>
            <a:r>
              <a:rPr lang="zh-CN" altLang="zh-CN" sz="2400" smtClean="0"/>
              <a:t>惟有民魂是值得宝贵的</a:t>
            </a:r>
            <a:r>
              <a:rPr lang="en-US" altLang="zh-CN" sz="2400" smtClean="0"/>
              <a:t>,</a:t>
            </a:r>
            <a:r>
              <a:rPr lang="zh-CN" altLang="zh-CN" sz="2400" smtClean="0"/>
              <a:t>惟有他发扬起来</a:t>
            </a:r>
            <a:r>
              <a:rPr lang="en-US" altLang="zh-CN" sz="2400" smtClean="0"/>
              <a:t>,</a:t>
            </a:r>
            <a:r>
              <a:rPr lang="zh-CN" altLang="zh-CN" sz="2400" smtClean="0"/>
              <a:t>中国才有真进步。</a:t>
            </a:r>
          </a:p>
          <a:p>
            <a:endParaRPr lang="zh-CN" altLang="zh-CN" sz="2400" b="1">
              <a:solidFill>
                <a:srgbClr val="00B0F0"/>
              </a:solidFill>
              <a:latin typeface="楷体" pitchFamily="49" charset="-122"/>
              <a:ea typeface="楷体" pitchFamily="49" charset="-122"/>
            </a:endParaRPr>
          </a:p>
        </p:txBody>
      </p:sp>
      <p:pic>
        <p:nvPicPr>
          <p:cNvPr id="13" name="Picture 2" descr="C:\Users\Administrator\Desktop\u=3856817108,2326796226&amp;fm=26&amp;gp=0.jpg"/>
          <p:cNvPicPr>
            <a:picLocks noGrp="1" noChangeAspect="1" noChangeArrowheads="1"/>
          </p:cNvPicPr>
          <p:nvPr>
            <p:ph idx="1"/>
            <p:custDataLst>
              <p:tags r:id="rId9"/>
            </p:custDataLst>
          </p:nvPr>
        </p:nvPicPr>
        <p:blipFill>
          <a:blip r:embed="rId8"/>
          <a:stretch>
            <a:fillRect/>
          </a:stretch>
        </p:blipFill>
        <p:spPr bwMode="auto">
          <a:xfrm>
            <a:off x="539685" y="1689147"/>
            <a:ext cx="3650177" cy="43513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descr="C:\Users\Administrator\Desktop\32fa828ba61ea8d3b5be238c9f0a304e241f589d.jpg"/>
          <p:cNvPicPr>
            <a:picLocks noGrp="1" noChangeAspect="1" noChangeArrowheads="1"/>
          </p:cNvPicPr>
          <p:nvPr>
            <p:ph idx="1"/>
            <p:custDataLst>
              <p:tags r:id="rId4"/>
            </p:custDataLst>
          </p:nvPr>
        </p:nvPicPr>
        <p:blipFill>
          <a:blip r:embed="rId3"/>
          <a:stretch>
            <a:fillRect/>
          </a:stretch>
        </p:blipFill>
        <p:spPr bwMode="auto">
          <a:xfrm>
            <a:off x="1" y="1"/>
            <a:ext cx="6949440" cy="6858000"/>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6"/>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写作背景</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8"/>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sp>
        <p:nvSpPr>
          <p:cNvPr id="16" name="矩形 15"/>
          <p:cNvSpPr/>
          <p:nvPr>
            <p:custDataLst>
              <p:tags r:id="rId9"/>
            </p:custDataLst>
          </p:nvPr>
        </p:nvSpPr>
        <p:spPr>
          <a:xfrm>
            <a:off x="6949440" y="0"/>
            <a:ext cx="4951409" cy="6401753"/>
          </a:xfrm>
          <a:prstGeom prst="rect">
            <a:avLst/>
          </a:prstGeom>
        </p:spPr>
        <p:txBody>
          <a:bodyPr wrap="square">
            <a:spAutoFit/>
          </a:bodyPr>
          <a:lstStyle/>
          <a:p>
            <a:r>
              <a:rPr lang="en-US" altLang="zh-CN" sz="2400" smtClean="0">
                <a:solidFill>
                  <a:srgbClr val="0070C0"/>
                </a:solidFill>
              </a:rPr>
              <a:t>        </a:t>
            </a:r>
            <a:r>
              <a:rPr lang="en-US" altLang="zh-CN" sz="2800" smtClean="0"/>
              <a:t>1926</a:t>
            </a:r>
            <a:r>
              <a:rPr lang="zh-CN" altLang="zh-CN" sz="2800" smtClean="0"/>
              <a:t>年</a:t>
            </a:r>
            <a:r>
              <a:rPr lang="en-US" altLang="zh-CN" sz="2800" smtClean="0"/>
              <a:t>3</a:t>
            </a:r>
            <a:r>
              <a:rPr lang="zh-CN" altLang="zh-CN" sz="2800" smtClean="0"/>
              <a:t>月</a:t>
            </a:r>
            <a:r>
              <a:rPr lang="en-US" altLang="zh-CN" sz="2800" smtClean="0"/>
              <a:t>,</a:t>
            </a:r>
            <a:r>
              <a:rPr lang="zh-CN" altLang="zh-CN" sz="2800" smtClean="0"/>
              <a:t>奉系军阀在日本帝国主义支持下进兵关内</a:t>
            </a:r>
            <a:r>
              <a:rPr lang="en-US" altLang="zh-CN" sz="2800" smtClean="0"/>
              <a:t>,</a:t>
            </a:r>
            <a:r>
              <a:rPr lang="zh-CN" altLang="zh-CN" sz="2800" smtClean="0"/>
              <a:t>冯玉祥 率领的国民军与之作战。日本帝国主义公开援助奉军</a:t>
            </a:r>
            <a:r>
              <a:rPr lang="en-US" altLang="zh-CN" sz="2800" smtClean="0"/>
              <a:t>,</a:t>
            </a:r>
            <a:r>
              <a:rPr lang="zh-CN" altLang="zh-CN" sz="2800" smtClean="0"/>
              <a:t>派军舰驶入大沽口</a:t>
            </a:r>
            <a:r>
              <a:rPr lang="en-US" altLang="zh-CN" sz="2800" smtClean="0"/>
              <a:t>,</a:t>
            </a:r>
            <a:r>
              <a:rPr lang="zh-CN" altLang="zh-CN" sz="2800" smtClean="0"/>
              <a:t>炮击国民军。国民军开炮还击。日本帝国主义便向当时的北洋军阀段祺瑞执政府提出抗议</a:t>
            </a:r>
            <a:r>
              <a:rPr lang="en-US" altLang="zh-CN" sz="2800" smtClean="0"/>
              <a:t>,</a:t>
            </a:r>
            <a:r>
              <a:rPr lang="zh-CN" altLang="zh-CN" sz="2800" smtClean="0"/>
              <a:t>同时又纠合英、美、法、意、荷、比、西等国驻北京公使</a:t>
            </a:r>
            <a:r>
              <a:rPr lang="en-US" altLang="zh-CN" sz="2800" smtClean="0"/>
              <a:t>,</a:t>
            </a:r>
            <a:r>
              <a:rPr lang="zh-CN" altLang="zh-CN" sz="2800" smtClean="0"/>
              <a:t>借口维护八国联军入侵时与清政府签订的《辛丑条约》</a:t>
            </a:r>
            <a:r>
              <a:rPr lang="en-US" altLang="zh-CN" sz="2800" smtClean="0"/>
              <a:t>,</a:t>
            </a:r>
            <a:r>
              <a:rPr lang="zh-CN" altLang="zh-CN" sz="2800" smtClean="0"/>
              <a:t>提岀种种无理条件</a:t>
            </a:r>
            <a:r>
              <a:rPr lang="en-US" altLang="zh-CN" sz="2800" smtClean="0"/>
              <a:t>,</a:t>
            </a:r>
            <a:r>
              <a:rPr lang="zh-CN" altLang="zh-CN" sz="2800" smtClean="0"/>
              <a:t>并且在天津附近集结各国军队</a:t>
            </a:r>
            <a:r>
              <a:rPr lang="en-US" altLang="zh-CN" sz="2800" smtClean="0"/>
              <a:t>,</a:t>
            </a:r>
            <a:r>
              <a:rPr lang="zh-CN" altLang="zh-CN" sz="2800" smtClean="0"/>
              <a:t>准备武力进攻。</a:t>
            </a:r>
          </a:p>
          <a:p>
            <a:r>
              <a:rPr lang="en-US" altLang="zh-CN" smtClean="0"/>
              <a:t>       </a:t>
            </a:r>
            <a:endParaRPr lang="zh-CN" altLang="zh-CN"/>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1" name="Picture 3" descr="C:\Users\Administrator\Desktop\0824ab18972bd407646276807b899e510fb30921.png"/>
          <p:cNvPicPr>
            <a:picLocks noGrp="1" noChangeAspect="1" noChangeArrowheads="1"/>
          </p:cNvPicPr>
          <p:nvPr>
            <p:ph idx="1"/>
            <p:custDataLst>
              <p:tags r:id="rId4"/>
            </p:custDataLst>
          </p:nvPr>
        </p:nvPicPr>
        <p:blipFill>
          <a:blip r:embed="rId3"/>
          <a:stretch>
            <a:fillRect/>
          </a:stretch>
        </p:blipFill>
        <p:spPr bwMode="auto">
          <a:xfrm>
            <a:off x="0" y="0"/>
            <a:ext cx="7236823" cy="685799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6"/>
            </p:custDataLst>
          </p:nvPr>
        </p:nvSpPr>
        <p:spPr>
          <a:xfrm>
            <a:off x="0" y="0"/>
            <a:ext cx="12192000"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0"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rgbClr val="FF0000"/>
                </a:solidFill>
                <a:latin typeface="微软雅黑" pitchFamily="34" charset="-122"/>
                <a:ea typeface="微软雅黑" pitchFamily="34" charset="-122"/>
              </a:rPr>
              <a:t>写作背景</a:t>
            </a:r>
            <a:endParaRPr lang="zh-CN" altLang="en-US" sz="3200" b="1">
              <a:solidFill>
                <a:srgbClr val="FF0000"/>
              </a:solidFill>
              <a:latin typeface="微软雅黑" pitchFamily="34" charset="-122"/>
              <a:ea typeface="微软雅黑" panose="020b0503020204020204" pitchFamily="34" charset="-122"/>
            </a:endParaRPr>
          </a:p>
        </p:txBody>
      </p:sp>
      <p:sp>
        <p:nvSpPr>
          <p:cNvPr id="6" name="矩形 5"/>
          <p:cNvSpPr/>
          <p:nvPr>
            <p:custDataLst>
              <p:tags r:id="rId8"/>
            </p:custDataLst>
          </p:nvPr>
        </p:nvSpPr>
        <p:spPr>
          <a:xfrm>
            <a:off x="3894161" y="723333"/>
            <a:ext cx="7406185" cy="461665"/>
          </a:xfrm>
          <a:prstGeom prst="rect">
            <a:avLst/>
          </a:prstGeom>
        </p:spPr>
        <p:txBody>
          <a:bodyPr wrap="square">
            <a:spAutoFit/>
          </a:bodyPr>
          <a:lstStyle/>
          <a:p>
            <a:pPr lvl="0" fontAlgn="base">
              <a:spcBef>
                <a:spcPct val="0"/>
              </a:spcBef>
              <a:spcAft>
                <a:spcPct val="0"/>
              </a:spcAft>
            </a:pPr>
            <a:r>
              <a:rPr lang="en-US" altLang="zh-CN" sz="2400" b="1" smtClean="0">
                <a:solidFill>
                  <a:srgbClr val="0070C0"/>
                </a:solidFill>
                <a:latin typeface="Times New Roman" pitchFamily="18" charset="0"/>
                <a:ea typeface="宋体" panose="02010600030101010101" pitchFamily="2" charset="-122"/>
                <a:cs typeface="宋体" pitchFamily="2" charset="-122"/>
              </a:rPr>
              <a:t>         </a:t>
            </a:r>
            <a:endParaRPr lang="zh-CN" altLang="en-US" sz="2400"/>
          </a:p>
        </p:txBody>
      </p:sp>
      <p:sp>
        <p:nvSpPr>
          <p:cNvPr id="16" name="矩形 15"/>
          <p:cNvSpPr/>
          <p:nvPr>
            <p:custDataLst>
              <p:tags r:id="rId9"/>
            </p:custDataLst>
          </p:nvPr>
        </p:nvSpPr>
        <p:spPr>
          <a:xfrm>
            <a:off x="7683690" y="504967"/>
            <a:ext cx="4217159" cy="461665"/>
          </a:xfrm>
          <a:prstGeom prst="rect">
            <a:avLst/>
          </a:prstGeom>
        </p:spPr>
        <p:txBody>
          <a:bodyPr wrap="square">
            <a:spAutoFit/>
          </a:bodyPr>
          <a:lstStyle/>
          <a:p>
            <a:r>
              <a:rPr lang="en-US" altLang="zh-CN" sz="2400" smtClean="0">
                <a:solidFill>
                  <a:srgbClr val="0070C0"/>
                </a:solidFill>
              </a:rPr>
              <a:t>        </a:t>
            </a:r>
            <a:endParaRPr lang="zh-CN" altLang="zh-CN"/>
          </a:p>
        </p:txBody>
      </p:sp>
      <p:sp>
        <p:nvSpPr>
          <p:cNvPr id="17" name="矩形 16"/>
          <p:cNvSpPr/>
          <p:nvPr>
            <p:custDataLst>
              <p:tags r:id="rId10"/>
            </p:custDataLst>
          </p:nvPr>
        </p:nvSpPr>
        <p:spPr>
          <a:xfrm>
            <a:off x="7302137" y="0"/>
            <a:ext cx="4721542" cy="6575691"/>
          </a:xfrm>
          <a:prstGeom prst="rect">
            <a:avLst/>
          </a:prstGeom>
        </p:spPr>
        <p:txBody>
          <a:bodyPr wrap="square">
            <a:spAutoFit/>
          </a:bodyPr>
          <a:lstStyle/>
          <a:p>
            <a:r>
              <a:rPr lang="en-US" altLang="zh-CN" smtClean="0"/>
              <a:t>       </a:t>
            </a:r>
            <a:r>
              <a:rPr lang="en-US" altLang="zh-CN" sz="2400" smtClean="0"/>
              <a:t>3</a:t>
            </a:r>
            <a:r>
              <a:rPr lang="zh-CN" altLang="zh-CN" sz="2400" smtClean="0"/>
              <a:t>月</a:t>
            </a:r>
            <a:r>
              <a:rPr lang="en-US" altLang="zh-CN" sz="2400" smtClean="0"/>
              <a:t>18</a:t>
            </a:r>
            <a:r>
              <a:rPr lang="zh-CN" altLang="zh-CN" sz="2400" smtClean="0"/>
              <a:t>日</a:t>
            </a:r>
            <a:r>
              <a:rPr lang="en-US" altLang="zh-CN" sz="2400" smtClean="0"/>
              <a:t>,</a:t>
            </a:r>
            <a:r>
              <a:rPr lang="zh-CN" altLang="zh-CN" sz="2400" smtClean="0"/>
              <a:t>北京各界民众在天安门前集会</a:t>
            </a:r>
            <a:r>
              <a:rPr lang="en-US" altLang="zh-CN" sz="2400" smtClean="0"/>
              <a:t>,</a:t>
            </a:r>
            <a:r>
              <a:rPr lang="zh-CN" altLang="zh-CN" sz="2400" smtClean="0"/>
              <a:t>抗议帝国主义侵犯我国主权</a:t>
            </a:r>
            <a:r>
              <a:rPr lang="en-US" altLang="zh-CN" sz="2400" smtClean="0"/>
              <a:t>,</a:t>
            </a:r>
            <a:r>
              <a:rPr lang="zh-CN" altLang="zh-CN" sz="2400" smtClean="0"/>
              <a:t>会后到执政府前请愿。当游行队伍到达时</a:t>
            </a:r>
            <a:r>
              <a:rPr lang="en-US" altLang="zh-CN" sz="2400" smtClean="0"/>
              <a:t>,</a:t>
            </a:r>
            <a:r>
              <a:rPr lang="zh-CN" altLang="zh-CN" sz="2400" smtClean="0"/>
              <a:t>早已戒备森严的卫兵突然向请愿群众开枪</a:t>
            </a:r>
            <a:r>
              <a:rPr lang="en-US" altLang="zh-CN" sz="2400" smtClean="0"/>
              <a:t>,</a:t>
            </a:r>
            <a:r>
              <a:rPr lang="zh-CN" altLang="zh-CN" sz="2400" smtClean="0"/>
              <a:t>并用大刀铁棍追打砍杀</a:t>
            </a:r>
            <a:r>
              <a:rPr lang="en-US" altLang="zh-CN" sz="2400" smtClean="0"/>
              <a:t>,</a:t>
            </a:r>
            <a:r>
              <a:rPr lang="zh-CN" altLang="zh-CN" sz="2400" smtClean="0"/>
              <a:t>打死打伤二百余人</a:t>
            </a:r>
            <a:r>
              <a:rPr lang="en-US" altLang="zh-CN" sz="2400" smtClean="0"/>
              <a:t>,</a:t>
            </a:r>
            <a:r>
              <a:rPr lang="zh-CN" altLang="zh-CN" sz="2400" b="1" smtClean="0">
                <a:solidFill>
                  <a:srgbClr val="00B050"/>
                </a:solidFill>
              </a:rPr>
              <a:t>制造了屠杀爱国民众的“三一八”惨案。</a:t>
            </a:r>
          </a:p>
          <a:p>
            <a:r>
              <a:rPr lang="en-US" altLang="zh-CN" sz="2400" b="1" smtClean="0">
                <a:solidFill>
                  <a:srgbClr val="0070C0"/>
                </a:solidFill>
              </a:rPr>
              <a:t>        </a:t>
            </a:r>
            <a:r>
              <a:rPr lang="zh-CN" altLang="zh-CN" sz="2400" b="1" smtClean="0">
                <a:solidFill>
                  <a:srgbClr val="0070C0"/>
                </a:solidFill>
              </a:rPr>
              <a:t>惨案发生后</a:t>
            </a:r>
            <a:r>
              <a:rPr lang="en-US" altLang="zh-CN" sz="2400" b="1" smtClean="0">
                <a:solidFill>
                  <a:srgbClr val="0070C0"/>
                </a:solidFill>
              </a:rPr>
              <a:t>,</a:t>
            </a:r>
            <a:r>
              <a:rPr lang="zh-CN" altLang="zh-CN" sz="2400" b="1" smtClean="0">
                <a:solidFill>
                  <a:srgbClr val="0070C0"/>
                </a:solidFill>
              </a:rPr>
              <a:t>依附军阀的反动文人污蔑参加请愿的群众是“暴徒”</a:t>
            </a:r>
            <a:r>
              <a:rPr lang="en-US" altLang="zh-CN" sz="2400" b="1" smtClean="0">
                <a:solidFill>
                  <a:srgbClr val="0070C0"/>
                </a:solidFill>
              </a:rPr>
              <a:t>,</a:t>
            </a:r>
            <a:r>
              <a:rPr lang="zh-CN" altLang="zh-CN" sz="2400" b="1" smtClean="0">
                <a:solidFill>
                  <a:srgbClr val="0070C0"/>
                </a:solidFill>
              </a:rPr>
              <a:t>说“民众领袖”“犯了故意引人去死地的嫌疑”。</a:t>
            </a:r>
            <a:r>
              <a:rPr lang="zh-CN" altLang="zh-CN" sz="2400" smtClean="0"/>
              <a:t>当噩耗传来时</a:t>
            </a:r>
            <a:r>
              <a:rPr lang="en-US" altLang="zh-CN" sz="2400" smtClean="0"/>
              <a:t>,</a:t>
            </a:r>
            <a:r>
              <a:rPr lang="zh-CN" altLang="zh-CN" sz="2400" b="1" smtClean="0">
                <a:solidFill>
                  <a:srgbClr val="FF0000"/>
                </a:solidFill>
              </a:rPr>
              <a:t>鲁迅悲愤异常</a:t>
            </a:r>
            <a:r>
              <a:rPr lang="en-US" altLang="zh-CN" sz="2400" smtClean="0"/>
              <a:t>,</a:t>
            </a:r>
            <a:r>
              <a:rPr lang="zh-CN" altLang="zh-CN" sz="2400" smtClean="0"/>
              <a:t>相继写了《无花的蔷薇之二》《死地》《可惨与可笑》等文。</a:t>
            </a:r>
            <a:r>
              <a:rPr lang="en-US" altLang="zh-CN" sz="2400" smtClean="0"/>
              <a:t>4</a:t>
            </a:r>
            <a:r>
              <a:rPr lang="zh-CN" altLang="zh-CN" sz="2400" smtClean="0"/>
              <a:t>月</a:t>
            </a:r>
            <a:r>
              <a:rPr lang="en-US" altLang="zh-CN" sz="2400" smtClean="0"/>
              <a:t>1</a:t>
            </a:r>
            <a:r>
              <a:rPr lang="zh-CN" altLang="zh-CN" sz="2400" smtClean="0"/>
              <a:t>日</a:t>
            </a:r>
            <a:r>
              <a:rPr lang="en-US" altLang="zh-CN" sz="2400" smtClean="0"/>
              <a:t>,</a:t>
            </a:r>
            <a:r>
              <a:rPr lang="zh-CN" altLang="zh-CN" sz="2400" smtClean="0"/>
              <a:t>他又写下了《记念刘和珍君》</a:t>
            </a:r>
            <a:r>
              <a:rPr lang="en-US" altLang="zh-CN" sz="2400" smtClean="0"/>
              <a:t>,</a:t>
            </a:r>
            <a:r>
              <a:rPr lang="zh-CN" altLang="zh-CN" sz="2400" smtClean="0"/>
              <a:t>深切哀悼革命青年。</a:t>
            </a:r>
            <a:endParaRPr lang="zh-CN" altLang="zh-CN"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p>
        </p:txBody>
      </p:sp>
      <p:sp>
        <p:nvSpPr>
          <p:cNvPr id="10" name="矩形 9"/>
          <p:cNvSpPr/>
          <p:nvPr>
            <p:custDataLst>
              <p:tags r:id="rId4"/>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5"/>
            </p:custDataLst>
          </p:nvPr>
        </p:nvSpPr>
        <p:spPr>
          <a:xfrm>
            <a:off x="1105469" y="51861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itchFamily="34" charset="-122"/>
                <a:ea typeface="微软雅黑" pitchFamily="34" charset="-122"/>
              </a:rPr>
              <a:t>题目解说</a:t>
            </a:r>
            <a:endParaRPr lang="zh-CN" altLang="en-US" sz="3200" b="1">
              <a:solidFill>
                <a:schemeClr val="bg1">
                  <a:lumMod val="50000"/>
                </a:schemeClr>
              </a:solidFill>
              <a:latin typeface="微软雅黑" pitchFamily="34" charset="-122"/>
              <a:ea typeface="微软雅黑" pitchFamily="34" charset="-122"/>
            </a:endParaRPr>
          </a:p>
        </p:txBody>
      </p:sp>
      <p:sp>
        <p:nvSpPr>
          <p:cNvPr id="6" name="矩形 5"/>
          <p:cNvSpPr/>
          <p:nvPr>
            <p:custDataLst>
              <p:tags r:id="rId6"/>
            </p:custDataLst>
          </p:nvPr>
        </p:nvSpPr>
        <p:spPr>
          <a:xfrm>
            <a:off x="3771331" y="1856096"/>
            <a:ext cx="6832979" cy="2677656"/>
          </a:xfrm>
          <a:prstGeom prst="rect">
            <a:avLst/>
          </a:prstGeom>
        </p:spPr>
        <p:txBody>
          <a:bodyPr wrap="square">
            <a:spAutoFit/>
          </a:bodyPr>
          <a:lstStyle/>
          <a:p>
            <a:r>
              <a:rPr lang="en-US" altLang="zh-CN" sz="2400" b="1" smtClean="0">
                <a:solidFill>
                  <a:srgbClr val="0070C0"/>
                </a:solidFill>
                <a:latin typeface="Times New Roman" pitchFamily="18" charset="0"/>
                <a:ea typeface="宋体" panose="02010600030101010101" pitchFamily="2" charset="-122"/>
                <a:cs typeface="宋体" pitchFamily="2" charset="-122"/>
              </a:rPr>
              <a:t>      </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记念</a:t>
            </a:r>
            <a:r>
              <a:rPr lang="zh-CN" altLang="en-US" sz="2800" smtClean="0">
                <a:latin typeface="楷体" pitchFamily="49" charset="-122"/>
                <a:ea typeface="楷体" pitchFamily="49" charset="-122"/>
              </a:rPr>
              <a:t>”</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现在写作“纪念”</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表明这是一篇</a:t>
            </a:r>
            <a:r>
              <a:rPr lang="zh-CN" altLang="zh-CN" sz="2800" smtClean="0">
                <a:solidFill>
                  <a:srgbClr val="FF0000"/>
                </a:solidFill>
                <a:latin typeface="楷体" pitchFamily="49" charset="-122"/>
                <a:ea typeface="楷体" pitchFamily="49" charset="-122"/>
              </a:rPr>
              <a:t>记叙性文章</a:t>
            </a:r>
            <a:r>
              <a:rPr lang="zh-CN" altLang="zh-CN" sz="2800" smtClean="0">
                <a:latin typeface="楷体" pitchFamily="49" charset="-122"/>
                <a:ea typeface="楷体" pitchFamily="49" charset="-122"/>
              </a:rPr>
              <a:t>。</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君</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对人的尊称。作者用“君”来称呼刘和珍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a:t>
            </a:r>
            <a:r>
              <a:rPr lang="zh-CN" altLang="zh-CN" sz="2800" smtClean="0">
                <a:solidFill>
                  <a:srgbClr val="FF0000"/>
                </a:solidFill>
                <a:latin typeface="楷体" pitchFamily="49" charset="-122"/>
                <a:ea typeface="楷体" pitchFamily="49" charset="-122"/>
              </a:rPr>
              <a:t>对她的礼赞</a:t>
            </a:r>
            <a:r>
              <a:rPr lang="zh-CN" altLang="zh-CN" sz="2800" smtClean="0">
                <a:latin typeface="楷体" pitchFamily="49" charset="-122"/>
                <a:ea typeface="楷体" pitchFamily="49" charset="-122"/>
              </a:rPr>
              <a:t>。</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本文以纪念刘和珍为切入点</a:t>
            </a:r>
            <a:r>
              <a:rPr lang="en-US" altLang="zh-CN" sz="2800" smtClean="0">
                <a:latin typeface="楷体" pitchFamily="49" charset="-122"/>
                <a:ea typeface="楷体" pitchFamily="49" charset="-122"/>
              </a:rPr>
              <a:t>,</a:t>
            </a:r>
            <a:r>
              <a:rPr lang="zh-CN" altLang="zh-CN" sz="2800" b="1" smtClean="0">
                <a:solidFill>
                  <a:srgbClr val="00B0F0"/>
                </a:solidFill>
                <a:latin typeface="楷体" pitchFamily="49" charset="-122"/>
                <a:ea typeface="楷体" pitchFamily="49" charset="-122"/>
              </a:rPr>
              <a:t>对“三一八”惨案作总结评述。</a:t>
            </a:r>
          </a:p>
          <a:p>
            <a:pPr lvl="0" fontAlgn="base">
              <a:spcBef>
                <a:spcPct val="0"/>
              </a:spcBef>
              <a:spcAft>
                <a:spcPct val="0"/>
              </a:spcAft>
            </a:pPr>
            <a:r>
              <a:rPr lang="en-US" altLang="zh-CN" sz="2800" b="1" smtClean="0">
                <a:solidFill>
                  <a:srgbClr val="0070C0"/>
                </a:solidFill>
                <a:latin typeface="Times New Roman" pitchFamily="18" charset="0"/>
                <a:ea typeface="宋体" panose="02010600030101010101" pitchFamily="2" charset="-122"/>
                <a:cs typeface="宋体" pitchFamily="2" charset="-122"/>
              </a:rPr>
              <a:t> </a:t>
            </a:r>
            <a:endParaRPr lang="zh-CN" altLang="en-US" sz="2800"/>
          </a:p>
        </p:txBody>
      </p:sp>
      <p:pic>
        <p:nvPicPr>
          <p:cNvPr id="9" name="Picture 2" descr="C:\Users\Administrator\Desktop\timg (1).jpg"/>
          <p:cNvPicPr>
            <a:picLocks noGrp="1" noChangeAspect="1" noChangeArrowheads="1"/>
          </p:cNvPicPr>
          <p:nvPr>
            <p:ph idx="1"/>
            <p:custDataLst>
              <p:tags r:id="rId8"/>
            </p:custDataLst>
          </p:nvPr>
        </p:nvPicPr>
        <p:blipFill>
          <a:blip r:embed="rId7"/>
          <a:stretch>
            <a:fillRect/>
          </a:stretch>
        </p:blipFill>
        <p:spPr bwMode="auto">
          <a:xfrm>
            <a:off x="685469" y="2483892"/>
            <a:ext cx="2426221" cy="229110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7"/>
</p:tagLst>
</file>

<file path=ppt/tags/tag101.xml><?xml version="1.0" encoding="utf-8"?>
<p:tagLst xmlns:p="http://schemas.openxmlformats.org/presentationml/2006/main">
  <p:tag name="AS_UNIQUEID" val="388"/>
</p:tagLst>
</file>

<file path=ppt/tags/tag102.xml><?xml version="1.0" encoding="utf-8"?>
<p:tagLst xmlns:p="http://schemas.openxmlformats.org/presentationml/2006/main">
  <p:tag name="AS_UNIQUEID" val="389"/>
</p:tagLst>
</file>

<file path=ppt/tags/tag103.xml><?xml version="1.0" encoding="utf-8"?>
<p:tagLst xmlns:p="http://schemas.openxmlformats.org/presentationml/2006/main">
  <p:tag name="AS_UNIQUEID" val="390"/>
</p:tagLst>
</file>

<file path=ppt/tags/tag104.xml><?xml version="1.0" encoding="utf-8"?>
<p:tagLst xmlns:p="http://schemas.openxmlformats.org/presentationml/2006/main">
  <p:tag name="AS_UNIQUEID" val="391"/>
</p:tagLst>
</file>

<file path=ppt/tags/tag105.xml><?xml version="1.0" encoding="utf-8"?>
<p:tagLst xmlns:p="http://schemas.openxmlformats.org/presentationml/2006/main">
  <p:tag name="AS_UNIQUEID" val="392"/>
</p:tagLst>
</file>

<file path=ppt/tags/tag106.xml><?xml version="1.0" encoding="utf-8"?>
<p:tagLst xmlns:p="http://schemas.openxmlformats.org/presentationml/2006/main">
  <p:tag name="AS_UNIQUEID" val="393"/>
</p:tagLst>
</file>

<file path=ppt/tags/tag107.xml><?xml version="1.0" encoding="utf-8"?>
<p:tagLst xmlns:p="http://schemas.openxmlformats.org/presentationml/2006/main">
  <p:tag name="AS_UNIQUEID" val="394"/>
</p:tagLst>
</file>

<file path=ppt/tags/tag108.xml><?xml version="1.0" encoding="utf-8"?>
<p:tagLst xmlns:p="http://schemas.openxmlformats.org/presentationml/2006/main">
  <p:tag name="AS_UNIQUEID" val="395"/>
</p:tagLst>
</file>

<file path=ppt/tags/tag109.xml><?xml version="1.0" encoding="utf-8"?>
<p:tagLst xmlns:p="http://schemas.openxmlformats.org/presentationml/2006/main">
  <p:tag name="AS_UNIQUEID" val="396"/>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7"/>
</p:tagLst>
</file>

<file path=ppt/tags/tag111.xml><?xml version="1.0" encoding="utf-8"?>
<p:tagLst xmlns:p="http://schemas.openxmlformats.org/presentationml/2006/main">
  <p:tag name="AS_UNIQUEID" val="398"/>
</p:tagLst>
</file>

<file path=ppt/tags/tag112.xml><?xml version="1.0" encoding="utf-8"?>
<p:tagLst xmlns:p="http://schemas.openxmlformats.org/presentationml/2006/main">
  <p:tag name="AS_UNIQUEID" val="399"/>
</p:tagLst>
</file>

<file path=ppt/tags/tag113.xml><?xml version="1.0" encoding="utf-8"?>
<p:tagLst xmlns:p="http://schemas.openxmlformats.org/presentationml/2006/main">
  <p:tag name="AS_UNIQUEID" val="400"/>
</p:tagLst>
</file>

<file path=ppt/tags/tag114.xml><?xml version="1.0" encoding="utf-8"?>
<p:tagLst xmlns:p="http://schemas.openxmlformats.org/presentationml/2006/main">
  <p:tag name="AS_UNIQUEID" val="401"/>
</p:tagLst>
</file>

<file path=ppt/tags/tag115.xml><?xml version="1.0" encoding="utf-8"?>
<p:tagLst xmlns:p="http://schemas.openxmlformats.org/presentationml/2006/main">
  <p:tag name="AS_UNIQUEID" val="402"/>
</p:tagLst>
</file>

<file path=ppt/tags/tag116.xml><?xml version="1.0" encoding="utf-8"?>
<p:tagLst xmlns:p="http://schemas.openxmlformats.org/presentationml/2006/main">
  <p:tag name="AS_UNIQUEID" val="403"/>
</p:tagLst>
</file>

<file path=ppt/tags/tag117.xml><?xml version="1.0" encoding="utf-8"?>
<p:tagLst xmlns:p="http://schemas.openxmlformats.org/presentationml/2006/main">
  <p:tag name="AS_UNIQUEID" val="404"/>
</p:tagLst>
</file>

<file path=ppt/tags/tag118.xml><?xml version="1.0" encoding="utf-8"?>
<p:tagLst xmlns:p="http://schemas.openxmlformats.org/presentationml/2006/main">
  <p:tag name="AS_UNIQUEID" val="405"/>
</p:tagLst>
</file>

<file path=ppt/tags/tag119.xml><?xml version="1.0" encoding="utf-8"?>
<p:tagLst xmlns:p="http://schemas.openxmlformats.org/presentationml/2006/main">
  <p:tag name="AS_UNIQUEID" val="406"/>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8"/>
</p:tagLst>
</file>

<file path=ppt/tags/tag121.xml><?xml version="1.0" encoding="utf-8"?>
<p:tagLst xmlns:p="http://schemas.openxmlformats.org/presentationml/2006/main">
  <p:tag name="AS_UNIQUEID" val="49"/>
</p:tagLst>
</file>

<file path=ppt/tags/tag122.xml><?xml version="1.0" encoding="utf-8"?>
<p:tagLst xmlns:p="http://schemas.openxmlformats.org/presentationml/2006/main">
  <p:tag name="AS_UNIQUEID" val="50"/>
</p:tagLst>
</file>

<file path=ppt/tags/tag123.xml><?xml version="1.0" encoding="utf-8"?>
<p:tagLst xmlns:p="http://schemas.openxmlformats.org/presentationml/2006/main">
  <p:tag name="AS_UNIQUEID" val="407"/>
</p:tagLst>
</file>

<file path=ppt/tags/tag124.xml><?xml version="1.0" encoding="utf-8"?>
<p:tagLst xmlns:p="http://schemas.openxmlformats.org/presentationml/2006/main">
  <p:tag name="AS_UNIQUEID" val="408"/>
</p:tagLst>
</file>

<file path=ppt/tags/tag125.xml><?xml version="1.0" encoding="utf-8"?>
<p:tagLst xmlns:p="http://schemas.openxmlformats.org/presentationml/2006/main">
  <p:tag name="AS_UNIQUEID" val="409"/>
</p:tagLst>
</file>

<file path=ppt/tags/tag126.xml><?xml version="1.0" encoding="utf-8"?>
<p:tagLst xmlns:p="http://schemas.openxmlformats.org/presentationml/2006/main">
  <p:tag name="AS_UNIQUEID" val="410"/>
</p:tagLst>
</file>

<file path=ppt/tags/tag127.xml><?xml version="1.0" encoding="utf-8"?>
<p:tagLst xmlns:p="http://schemas.openxmlformats.org/presentationml/2006/main">
  <p:tag name="AS_UNIQUEID" val="48"/>
</p:tagLst>
</file>

<file path=ppt/tags/tag128.xml><?xml version="1.0" encoding="utf-8"?>
<p:tagLst xmlns:p="http://schemas.openxmlformats.org/presentationml/2006/main">
  <p:tag name="AS_UNIQUEID" val="49"/>
</p:tagLst>
</file>

<file path=ppt/tags/tag129.xml><?xml version="1.0" encoding="utf-8"?>
<p:tagLst xmlns:p="http://schemas.openxmlformats.org/presentationml/2006/main">
  <p:tag name="AS_UNIQUEID" val="50"/>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11"/>
</p:tagLst>
</file>

<file path=ppt/tags/tag131.xml><?xml version="1.0" encoding="utf-8"?>
<p:tagLst xmlns:p="http://schemas.openxmlformats.org/presentationml/2006/main">
  <p:tag name="AS_UNIQUEID" val="412"/>
</p:tagLst>
</file>

<file path=ppt/tags/tag132.xml><?xml version="1.0" encoding="utf-8"?>
<p:tagLst xmlns:p="http://schemas.openxmlformats.org/presentationml/2006/main">
  <p:tag name="AS_UNIQUEID" val="413"/>
</p:tagLst>
</file>

<file path=ppt/tags/tag133.xml><?xml version="1.0" encoding="utf-8"?>
<p:tagLst xmlns:p="http://schemas.openxmlformats.org/presentationml/2006/main">
  <p:tag name="AS_UNIQUEID" val="414"/>
</p:tagLst>
</file>

<file path=ppt/tags/tag134.xml><?xml version="1.0" encoding="utf-8"?>
<p:tagLst xmlns:p="http://schemas.openxmlformats.org/presentationml/2006/main">
  <p:tag name="AS_UNIQUEID" val="415"/>
</p:tagLst>
</file>

<file path=ppt/tags/tag135.xml><?xml version="1.0" encoding="utf-8"?>
<p:tagLst xmlns:p="http://schemas.openxmlformats.org/presentationml/2006/main">
  <p:tag name="AS_UNIQUEID" val="48"/>
</p:tagLst>
</file>

<file path=ppt/tags/tag136.xml><?xml version="1.0" encoding="utf-8"?>
<p:tagLst xmlns:p="http://schemas.openxmlformats.org/presentationml/2006/main">
  <p:tag name="AS_UNIQUEID" val="49"/>
</p:tagLst>
</file>

<file path=ppt/tags/tag137.xml><?xml version="1.0" encoding="utf-8"?>
<p:tagLst xmlns:p="http://schemas.openxmlformats.org/presentationml/2006/main">
  <p:tag name="AS_UNIQUEID" val="50"/>
</p:tagLst>
</file>

<file path=ppt/tags/tag138.xml><?xml version="1.0" encoding="utf-8"?>
<p:tagLst xmlns:p="http://schemas.openxmlformats.org/presentationml/2006/main">
  <p:tag name="AS_UNIQUEID" val="416"/>
</p:tagLst>
</file>

<file path=ppt/tags/tag139.xml><?xml version="1.0" encoding="utf-8"?>
<p:tagLst xmlns:p="http://schemas.openxmlformats.org/presentationml/2006/main">
  <p:tag name="AS_UNIQUEID" val="417"/>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18"/>
</p:tagLst>
</file>

<file path=ppt/tags/tag141.xml><?xml version="1.0" encoding="utf-8"?>
<p:tagLst xmlns:p="http://schemas.openxmlformats.org/presentationml/2006/main">
  <p:tag name="AS_UNIQUEID" val="419"/>
</p:tagLst>
</file>

<file path=ppt/tags/tag142.xml><?xml version="1.0" encoding="utf-8"?>
<p:tagLst xmlns:p="http://schemas.openxmlformats.org/presentationml/2006/main">
  <p:tag name="AS_UNIQUEID" val="48"/>
</p:tagLst>
</file>

<file path=ppt/tags/tag143.xml><?xml version="1.0" encoding="utf-8"?>
<p:tagLst xmlns:p="http://schemas.openxmlformats.org/presentationml/2006/main">
  <p:tag name="AS_UNIQUEID" val="49"/>
</p:tagLst>
</file>

<file path=ppt/tags/tag144.xml><?xml version="1.0" encoding="utf-8"?>
<p:tagLst xmlns:p="http://schemas.openxmlformats.org/presentationml/2006/main">
  <p:tag name="AS_UNIQUEID" val="50"/>
</p:tagLst>
</file>

<file path=ppt/tags/tag145.xml><?xml version="1.0" encoding="utf-8"?>
<p:tagLst xmlns:p="http://schemas.openxmlformats.org/presentationml/2006/main">
  <p:tag name="AS_UNIQUEID" val="420"/>
</p:tagLst>
</file>

<file path=ppt/tags/tag146.xml><?xml version="1.0" encoding="utf-8"?>
<p:tagLst xmlns:p="http://schemas.openxmlformats.org/presentationml/2006/main">
  <p:tag name="AS_UNIQUEID" val="421"/>
</p:tagLst>
</file>

<file path=ppt/tags/tag147.xml><?xml version="1.0" encoding="utf-8"?>
<p:tagLst xmlns:p="http://schemas.openxmlformats.org/presentationml/2006/main">
  <p:tag name="AS_UNIQUEID" val="422"/>
</p:tagLst>
</file>

<file path=ppt/tags/tag148.xml><?xml version="1.0" encoding="utf-8"?>
<p:tagLst xmlns:p="http://schemas.openxmlformats.org/presentationml/2006/main">
  <p:tag name="AS_UNIQUEID" val="423"/>
</p:tagLst>
</file>

<file path=ppt/tags/tag149.xml><?xml version="1.0" encoding="utf-8"?>
<p:tagLst xmlns:p="http://schemas.openxmlformats.org/presentationml/2006/main">
  <p:tag name="AS_UNIQUEID" val="48"/>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9"/>
</p:tagLst>
</file>

<file path=ppt/tags/tag151.xml><?xml version="1.0" encoding="utf-8"?>
<p:tagLst xmlns:p="http://schemas.openxmlformats.org/presentationml/2006/main">
  <p:tag name="AS_UNIQUEID" val="50"/>
</p:tagLst>
</file>

<file path=ppt/tags/tag152.xml><?xml version="1.0" encoding="utf-8"?>
<p:tagLst xmlns:p="http://schemas.openxmlformats.org/presentationml/2006/main">
  <p:tag name="AS_UNIQUEID" val="424"/>
</p:tagLst>
</file>

<file path=ppt/tags/tag153.xml><?xml version="1.0" encoding="utf-8"?>
<p:tagLst xmlns:p="http://schemas.openxmlformats.org/presentationml/2006/main">
  <p:tag name="AS_UNIQUEID" val="425"/>
</p:tagLst>
</file>

<file path=ppt/tags/tag154.xml><?xml version="1.0" encoding="utf-8"?>
<p:tagLst xmlns:p="http://schemas.openxmlformats.org/presentationml/2006/main">
  <p:tag name="AS_UNIQUEID" val="426"/>
</p:tagLst>
</file>

<file path=ppt/tags/tag155.xml><?xml version="1.0" encoding="utf-8"?>
<p:tagLst xmlns:p="http://schemas.openxmlformats.org/presentationml/2006/main">
  <p:tag name="AS_UNIQUEID" val="48"/>
</p:tagLst>
</file>

<file path=ppt/tags/tag156.xml><?xml version="1.0" encoding="utf-8"?>
<p:tagLst xmlns:p="http://schemas.openxmlformats.org/presentationml/2006/main">
  <p:tag name="AS_UNIQUEID" val="49"/>
</p:tagLst>
</file>

<file path=ppt/tags/tag157.xml><?xml version="1.0" encoding="utf-8"?>
<p:tagLst xmlns:p="http://schemas.openxmlformats.org/presentationml/2006/main">
  <p:tag name="AS_UNIQUEID" val="50"/>
</p:tagLst>
</file>

<file path=ppt/tags/tag158.xml><?xml version="1.0" encoding="utf-8"?>
<p:tagLst xmlns:p="http://schemas.openxmlformats.org/presentationml/2006/main">
  <p:tag name="AS_UNIQUEID" val="427"/>
</p:tagLst>
</file>

<file path=ppt/tags/tag159.xml><?xml version="1.0" encoding="utf-8"?>
<p:tagLst xmlns:p="http://schemas.openxmlformats.org/presentationml/2006/main">
  <p:tag name="AS_UNIQUEID" val="428"/>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29"/>
</p:tagLst>
</file>

<file path=ppt/tags/tag161.xml><?xml version="1.0" encoding="utf-8"?>
<p:tagLst xmlns:p="http://schemas.openxmlformats.org/presentationml/2006/main">
  <p:tag name="AS_UNIQUEID" val="48"/>
</p:tagLst>
</file>

<file path=ppt/tags/tag162.xml><?xml version="1.0" encoding="utf-8"?>
<p:tagLst xmlns:p="http://schemas.openxmlformats.org/presentationml/2006/main">
  <p:tag name="AS_UNIQUEID" val="49"/>
</p:tagLst>
</file>

<file path=ppt/tags/tag163.xml><?xml version="1.0" encoding="utf-8"?>
<p:tagLst xmlns:p="http://schemas.openxmlformats.org/presentationml/2006/main">
  <p:tag name="AS_UNIQUEID" val="50"/>
</p:tagLst>
</file>

<file path=ppt/tags/tag164.xml><?xml version="1.0" encoding="utf-8"?>
<p:tagLst xmlns:p="http://schemas.openxmlformats.org/presentationml/2006/main">
  <p:tag name="AS_UNIQUEID" val="430"/>
</p:tagLst>
</file>

<file path=ppt/tags/tag165.xml><?xml version="1.0" encoding="utf-8"?>
<p:tagLst xmlns:p="http://schemas.openxmlformats.org/presentationml/2006/main">
  <p:tag name="AS_UNIQUEID" val="431"/>
</p:tagLst>
</file>

<file path=ppt/tags/tag166.xml><?xml version="1.0" encoding="utf-8"?>
<p:tagLst xmlns:p="http://schemas.openxmlformats.org/presentationml/2006/main">
  <p:tag name="AS_UNIQUEID" val="432"/>
</p:tagLst>
</file>

<file path=ppt/tags/tag167.xml><?xml version="1.0" encoding="utf-8"?>
<p:tagLst xmlns:p="http://schemas.openxmlformats.org/presentationml/2006/main">
  <p:tag name="AS_UNIQUEID" val="433"/>
</p:tagLst>
</file>

<file path=ppt/tags/tag168.xml><?xml version="1.0" encoding="utf-8"?>
<p:tagLst xmlns:p="http://schemas.openxmlformats.org/presentationml/2006/main">
  <p:tag name="AS_UNIQUEID" val="48"/>
</p:tagLst>
</file>

<file path=ppt/tags/tag169.xml><?xml version="1.0" encoding="utf-8"?>
<p:tagLst xmlns:p="http://schemas.openxmlformats.org/presentationml/2006/main">
  <p:tag name="AS_UNIQUEID" val="49"/>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50"/>
</p:tagLst>
</file>

<file path=ppt/tags/tag171.xml><?xml version="1.0" encoding="utf-8"?>
<p:tagLst xmlns:p="http://schemas.openxmlformats.org/presentationml/2006/main">
  <p:tag name="AS_UNIQUEID" val="434"/>
</p:tagLst>
</file>

<file path=ppt/tags/tag172.xml><?xml version="1.0" encoding="utf-8"?>
<p:tagLst xmlns:p="http://schemas.openxmlformats.org/presentationml/2006/main">
  <p:tag name="AS_UNIQUEID" val="435"/>
</p:tagLst>
</file>

<file path=ppt/tags/tag173.xml><?xml version="1.0" encoding="utf-8"?>
<p:tagLst xmlns:p="http://schemas.openxmlformats.org/presentationml/2006/main">
  <p:tag name="AS_UNIQUEID" val="436"/>
</p:tagLst>
</file>

<file path=ppt/tags/tag174.xml><?xml version="1.0" encoding="utf-8"?>
<p:tagLst xmlns:p="http://schemas.openxmlformats.org/presentationml/2006/main">
  <p:tag name="AS_UNIQUEID" val="437"/>
</p:tagLst>
</file>

<file path=ppt/tags/tag175.xml><?xml version="1.0" encoding="utf-8"?>
<p:tagLst xmlns:p="http://schemas.openxmlformats.org/presentationml/2006/main">
  <p:tag name="AS_UNIQUEID" val="48"/>
</p:tagLst>
</file>

<file path=ppt/tags/tag176.xml><?xml version="1.0" encoding="utf-8"?>
<p:tagLst xmlns:p="http://schemas.openxmlformats.org/presentationml/2006/main">
  <p:tag name="AS_UNIQUEID" val="49"/>
</p:tagLst>
</file>

<file path=ppt/tags/tag177.xml><?xml version="1.0" encoding="utf-8"?>
<p:tagLst xmlns:p="http://schemas.openxmlformats.org/presentationml/2006/main">
  <p:tag name="AS_UNIQUEID" val="50"/>
</p:tagLst>
</file>

<file path=ppt/tags/tag178.xml><?xml version="1.0" encoding="utf-8"?>
<p:tagLst xmlns:p="http://schemas.openxmlformats.org/presentationml/2006/main">
  <p:tag name="AS_UNIQUEID" val="438"/>
</p:tagLst>
</file>

<file path=ppt/tags/tag179.xml><?xml version="1.0" encoding="utf-8"?>
<p:tagLst xmlns:p="http://schemas.openxmlformats.org/presentationml/2006/main">
  <p:tag name="AS_UNIQUEID" val="439"/>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40"/>
</p:tagLst>
</file>

<file path=ppt/tags/tag181.xml><?xml version="1.0" encoding="utf-8"?>
<p:tagLst xmlns:p="http://schemas.openxmlformats.org/presentationml/2006/main">
  <p:tag name="AS_UNIQUEID" val="48"/>
</p:tagLst>
</file>

<file path=ppt/tags/tag182.xml><?xml version="1.0" encoding="utf-8"?>
<p:tagLst xmlns:p="http://schemas.openxmlformats.org/presentationml/2006/main">
  <p:tag name="AS_UNIQUEID" val="49"/>
</p:tagLst>
</file>

<file path=ppt/tags/tag183.xml><?xml version="1.0" encoding="utf-8"?>
<p:tagLst xmlns:p="http://schemas.openxmlformats.org/presentationml/2006/main">
  <p:tag name="AS_UNIQUEID" val="50"/>
</p:tagLst>
</file>

<file path=ppt/tags/tag184.xml><?xml version="1.0" encoding="utf-8"?>
<p:tagLst xmlns:p="http://schemas.openxmlformats.org/presentationml/2006/main">
  <p:tag name="AS_UNIQUEID" val="441"/>
</p:tagLst>
</file>

<file path=ppt/tags/tag185.xml><?xml version="1.0" encoding="utf-8"?>
<p:tagLst xmlns:p="http://schemas.openxmlformats.org/presentationml/2006/main">
  <p:tag name="AS_UNIQUEID" val="442"/>
</p:tagLst>
</file>

<file path=ppt/tags/tag186.xml><?xml version="1.0" encoding="utf-8"?>
<p:tagLst xmlns:p="http://schemas.openxmlformats.org/presentationml/2006/main">
  <p:tag name="AS_UNIQUEID" val="443"/>
</p:tagLst>
</file>

<file path=ppt/tags/tag187.xml><?xml version="1.0" encoding="utf-8"?>
<p:tagLst xmlns:p="http://schemas.openxmlformats.org/presentationml/2006/main">
  <p:tag name="AS_UNIQUEID" val="48"/>
</p:tagLst>
</file>

<file path=ppt/tags/tag188.xml><?xml version="1.0" encoding="utf-8"?>
<p:tagLst xmlns:p="http://schemas.openxmlformats.org/presentationml/2006/main">
  <p:tag name="AS_UNIQUEID" val="49"/>
</p:tagLst>
</file>

<file path=ppt/tags/tag189.xml><?xml version="1.0" encoding="utf-8"?>
<p:tagLst xmlns:p="http://schemas.openxmlformats.org/presentationml/2006/main">
  <p:tag name="AS_UNIQUEID" val="50"/>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44"/>
</p:tagLst>
</file>

<file path=ppt/tags/tag191.xml><?xml version="1.0" encoding="utf-8"?>
<p:tagLst xmlns:p="http://schemas.openxmlformats.org/presentationml/2006/main">
  <p:tag name="AS_UNIQUEID" val="445"/>
</p:tagLst>
</file>

<file path=ppt/tags/tag192.xml><?xml version="1.0" encoding="utf-8"?>
<p:tagLst xmlns:p="http://schemas.openxmlformats.org/presentationml/2006/main">
  <p:tag name="AS_UNIQUEID" val="446"/>
</p:tagLst>
</file>

<file path=ppt/tags/tag193.xml><?xml version="1.0" encoding="utf-8"?>
<p:tagLst xmlns:p="http://schemas.openxmlformats.org/presentationml/2006/main">
  <p:tag name="AS_UNIQUEID" val="48"/>
</p:tagLst>
</file>

<file path=ppt/tags/tag194.xml><?xml version="1.0" encoding="utf-8"?>
<p:tagLst xmlns:p="http://schemas.openxmlformats.org/presentationml/2006/main">
  <p:tag name="AS_UNIQUEID" val="49"/>
</p:tagLst>
</file>

<file path=ppt/tags/tag195.xml><?xml version="1.0" encoding="utf-8"?>
<p:tagLst xmlns:p="http://schemas.openxmlformats.org/presentationml/2006/main">
  <p:tag name="AS_UNIQUEID" val="50"/>
</p:tagLst>
</file>

<file path=ppt/tags/tag196.xml><?xml version="1.0" encoding="utf-8"?>
<p:tagLst xmlns:p="http://schemas.openxmlformats.org/presentationml/2006/main">
  <p:tag name="AS_UNIQUEID" val="447"/>
</p:tagLst>
</file>

<file path=ppt/tags/tag197.xml><?xml version="1.0" encoding="utf-8"?>
<p:tagLst xmlns:p="http://schemas.openxmlformats.org/presentationml/2006/main">
  <p:tag name="AS_UNIQUEID" val="448"/>
</p:tagLst>
</file>

<file path=ppt/tags/tag198.xml><?xml version="1.0" encoding="utf-8"?>
<p:tagLst xmlns:p="http://schemas.openxmlformats.org/presentationml/2006/main">
  <p:tag name="AS_UNIQUEID" val="449"/>
</p:tagLst>
</file>

<file path=ppt/tags/tag199.xml><?xml version="1.0" encoding="utf-8"?>
<p:tagLst xmlns:p="http://schemas.openxmlformats.org/presentationml/2006/main">
  <p:tag name="AS_UNIQUEID" val="48"/>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9"/>
</p:tagLst>
</file>

<file path=ppt/tags/tag201.xml><?xml version="1.0" encoding="utf-8"?>
<p:tagLst xmlns:p="http://schemas.openxmlformats.org/presentationml/2006/main">
  <p:tag name="AS_UNIQUEID" val="50"/>
</p:tagLst>
</file>

<file path=ppt/tags/tag202.xml><?xml version="1.0" encoding="utf-8"?>
<p:tagLst xmlns:p="http://schemas.openxmlformats.org/presentationml/2006/main">
  <p:tag name="AS_UNIQUEID" val="450"/>
</p:tagLst>
</file>

<file path=ppt/tags/tag203.xml><?xml version="1.0" encoding="utf-8"?>
<p:tagLst xmlns:p="http://schemas.openxmlformats.org/presentationml/2006/main">
  <p:tag name="AS_UNIQUEID" val="451"/>
</p:tagLst>
</file>

<file path=ppt/tags/tag204.xml><?xml version="1.0" encoding="utf-8"?>
<p:tagLst xmlns:p="http://schemas.openxmlformats.org/presentationml/2006/main">
  <p:tag name="AS_UNIQUEID" val="452"/>
</p:tagLst>
</file>

<file path=ppt/tags/tag205.xml><?xml version="1.0" encoding="utf-8"?>
<p:tagLst xmlns:p="http://schemas.openxmlformats.org/presentationml/2006/main">
  <p:tag name="AS_UNIQUEID" val="453"/>
</p:tagLst>
</file>

<file path=ppt/tags/tag206.xml><?xml version="1.0" encoding="utf-8"?>
<p:tagLst xmlns:p="http://schemas.openxmlformats.org/presentationml/2006/main">
  <p:tag name="AS_UNIQUEID" val="48"/>
</p:tagLst>
</file>

<file path=ppt/tags/tag207.xml><?xml version="1.0" encoding="utf-8"?>
<p:tagLst xmlns:p="http://schemas.openxmlformats.org/presentationml/2006/main">
  <p:tag name="AS_UNIQUEID" val="49"/>
</p:tagLst>
</file>

<file path=ppt/tags/tag208.xml><?xml version="1.0" encoding="utf-8"?>
<p:tagLst xmlns:p="http://schemas.openxmlformats.org/presentationml/2006/main">
  <p:tag name="AS_UNIQUEID" val="50"/>
</p:tagLst>
</file>

<file path=ppt/tags/tag209.xml><?xml version="1.0" encoding="utf-8"?>
<p:tagLst xmlns:p="http://schemas.openxmlformats.org/presentationml/2006/main">
  <p:tag name="AS_UNIQUEID" val="454"/>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55"/>
</p:tagLst>
</file>

<file path=ppt/tags/tag211.xml><?xml version="1.0" encoding="utf-8"?>
<p:tagLst xmlns:p="http://schemas.openxmlformats.org/presentationml/2006/main">
  <p:tag name="AS_UNIQUEID" val="456"/>
</p:tagLst>
</file>

<file path=ppt/tags/tag212.xml><?xml version="1.0" encoding="utf-8"?>
<p:tagLst xmlns:p="http://schemas.openxmlformats.org/presentationml/2006/main">
  <p:tag name="AS_UNIQUEID" val="457"/>
</p:tagLst>
</file>

<file path=ppt/tags/tag213.xml><?xml version="1.0" encoding="utf-8"?>
<p:tagLst xmlns:p="http://schemas.openxmlformats.org/presentationml/2006/main">
  <p:tag name="AS_UNIQUEID" val="48"/>
</p:tagLst>
</file>

<file path=ppt/tags/tag214.xml><?xml version="1.0" encoding="utf-8"?>
<p:tagLst xmlns:p="http://schemas.openxmlformats.org/presentationml/2006/main">
  <p:tag name="AS_UNIQUEID" val="49"/>
</p:tagLst>
</file>

<file path=ppt/tags/tag215.xml><?xml version="1.0" encoding="utf-8"?>
<p:tagLst xmlns:p="http://schemas.openxmlformats.org/presentationml/2006/main">
  <p:tag name="AS_UNIQUEID" val="50"/>
</p:tagLst>
</file>

<file path=ppt/tags/tag216.xml><?xml version="1.0" encoding="utf-8"?>
<p:tagLst xmlns:p="http://schemas.openxmlformats.org/presentationml/2006/main">
  <p:tag name="AS_UNIQUEID" val="458"/>
</p:tagLst>
</file>

<file path=ppt/tags/tag217.xml><?xml version="1.0" encoding="utf-8"?>
<p:tagLst xmlns:p="http://schemas.openxmlformats.org/presentationml/2006/main">
  <p:tag name="AS_UNIQUEID" val="459"/>
</p:tagLst>
</file>

<file path=ppt/tags/tag218.xml><?xml version="1.0" encoding="utf-8"?>
<p:tagLst xmlns:p="http://schemas.openxmlformats.org/presentationml/2006/main">
  <p:tag name="AS_UNIQUEID" val="460"/>
</p:tagLst>
</file>

<file path=ppt/tags/tag219.xml><?xml version="1.0" encoding="utf-8"?>
<p:tagLst xmlns:p="http://schemas.openxmlformats.org/presentationml/2006/main">
  <p:tag name="AS_UNIQUEID" val="461"/>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8"/>
</p:tagLst>
</file>

<file path=ppt/tags/tag221.xml><?xml version="1.0" encoding="utf-8"?>
<p:tagLst xmlns:p="http://schemas.openxmlformats.org/presentationml/2006/main">
  <p:tag name="AS_UNIQUEID" val="49"/>
</p:tagLst>
</file>

<file path=ppt/tags/tag222.xml><?xml version="1.0" encoding="utf-8"?>
<p:tagLst xmlns:p="http://schemas.openxmlformats.org/presentationml/2006/main">
  <p:tag name="AS_UNIQUEID" val="50"/>
</p:tagLst>
</file>

<file path=ppt/tags/tag223.xml><?xml version="1.0" encoding="utf-8"?>
<p:tagLst xmlns:p="http://schemas.openxmlformats.org/presentationml/2006/main">
  <p:tag name="AS_UNIQUEID" val="462"/>
</p:tagLst>
</file>

<file path=ppt/tags/tag224.xml><?xml version="1.0" encoding="utf-8"?>
<p:tagLst xmlns:p="http://schemas.openxmlformats.org/presentationml/2006/main">
  <p:tag name="AS_UNIQUEID" val="463"/>
</p:tagLst>
</file>

<file path=ppt/tags/tag225.xml><?xml version="1.0" encoding="utf-8"?>
<p:tagLst xmlns:p="http://schemas.openxmlformats.org/presentationml/2006/main">
  <p:tag name="AS_UNIQUEID" val="464"/>
</p:tagLst>
</file>

<file path=ppt/tags/tag226.xml><?xml version="1.0" encoding="utf-8"?>
<p:tagLst xmlns:p="http://schemas.openxmlformats.org/presentationml/2006/main">
  <p:tag name="AS_UNIQUEID" val="465"/>
</p:tagLst>
</file>

<file path=ppt/tags/tag227.xml><?xml version="1.0" encoding="utf-8"?>
<p:tagLst xmlns:p="http://schemas.openxmlformats.org/presentationml/2006/main">
  <p:tag name="AS_UNIQUEID" val="48"/>
</p:tagLst>
</file>

<file path=ppt/tags/tag228.xml><?xml version="1.0" encoding="utf-8"?>
<p:tagLst xmlns:p="http://schemas.openxmlformats.org/presentationml/2006/main">
  <p:tag name="AS_UNIQUEID" val="49"/>
</p:tagLst>
</file>

<file path=ppt/tags/tag229.xml><?xml version="1.0" encoding="utf-8"?>
<p:tagLst xmlns:p="http://schemas.openxmlformats.org/presentationml/2006/main">
  <p:tag name="AS_UNIQUEID" val="50"/>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66"/>
</p:tagLst>
</file>

<file path=ppt/tags/tag231.xml><?xml version="1.0" encoding="utf-8"?>
<p:tagLst xmlns:p="http://schemas.openxmlformats.org/presentationml/2006/main">
  <p:tag name="AS_UNIQUEID" val="467"/>
</p:tagLst>
</file>

<file path=ppt/tags/tag232.xml><?xml version="1.0" encoding="utf-8"?>
<p:tagLst xmlns:p="http://schemas.openxmlformats.org/presentationml/2006/main">
  <p:tag name="AS_UNIQUEID" val="468"/>
</p:tagLst>
</file>

<file path=ppt/tags/tag233.xml><?xml version="1.0" encoding="utf-8"?>
<p:tagLst xmlns:p="http://schemas.openxmlformats.org/presentationml/2006/main">
  <p:tag name="AS_UNIQUEID" val="469"/>
</p:tagLst>
</file>

<file path=ppt/tags/tag234.xml><?xml version="1.0" encoding="utf-8"?>
<p:tagLst xmlns:p="http://schemas.openxmlformats.org/presentationml/2006/main">
  <p:tag name="AS_UNIQUEID" val="48"/>
</p:tagLst>
</file>

<file path=ppt/tags/tag235.xml><?xml version="1.0" encoding="utf-8"?>
<p:tagLst xmlns:p="http://schemas.openxmlformats.org/presentationml/2006/main">
  <p:tag name="AS_UNIQUEID" val="49"/>
</p:tagLst>
</file>

<file path=ppt/tags/tag236.xml><?xml version="1.0" encoding="utf-8"?>
<p:tagLst xmlns:p="http://schemas.openxmlformats.org/presentationml/2006/main">
  <p:tag name="AS_UNIQUEID" val="50"/>
</p:tagLst>
</file>

<file path=ppt/tags/tag237.xml><?xml version="1.0" encoding="utf-8"?>
<p:tagLst xmlns:p="http://schemas.openxmlformats.org/presentationml/2006/main">
  <p:tag name="AS_UNIQUEID" val="470"/>
</p:tagLst>
</file>

<file path=ppt/tags/tag238.xml><?xml version="1.0" encoding="utf-8"?>
<p:tagLst xmlns:p="http://schemas.openxmlformats.org/presentationml/2006/main">
  <p:tag name="AS_UNIQUEID" val="471"/>
</p:tagLst>
</file>

<file path=ppt/tags/tag239.xml><?xml version="1.0" encoding="utf-8"?>
<p:tagLst xmlns:p="http://schemas.openxmlformats.org/presentationml/2006/main">
  <p:tag name="AS_UNIQUEID" val="472"/>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73"/>
</p:tagLst>
</file>

<file path=ppt/tags/tag241.xml><?xml version="1.0" encoding="utf-8"?>
<p:tagLst xmlns:p="http://schemas.openxmlformats.org/presentationml/2006/main">
  <p:tag name="AS_UNIQUEID" val="48"/>
</p:tagLst>
</file>

<file path=ppt/tags/tag242.xml><?xml version="1.0" encoding="utf-8"?>
<p:tagLst xmlns:p="http://schemas.openxmlformats.org/presentationml/2006/main">
  <p:tag name="AS_UNIQUEID" val="49"/>
</p:tagLst>
</file>

<file path=ppt/tags/tag243.xml><?xml version="1.0" encoding="utf-8"?>
<p:tagLst xmlns:p="http://schemas.openxmlformats.org/presentationml/2006/main">
  <p:tag name="AS_UNIQUEID" val="50"/>
</p:tagLst>
</file>

<file path=ppt/tags/tag244.xml><?xml version="1.0" encoding="utf-8"?>
<p:tagLst xmlns:p="http://schemas.openxmlformats.org/presentationml/2006/main">
  <p:tag name="AS_UNIQUEID" val="474"/>
</p:tagLst>
</file>

<file path=ppt/tags/tag245.xml><?xml version="1.0" encoding="utf-8"?>
<p:tagLst xmlns:p="http://schemas.openxmlformats.org/presentationml/2006/main">
  <p:tag name="AS_UNIQUEID" val="475"/>
</p:tagLst>
</file>

<file path=ppt/tags/tag246.xml><?xml version="1.0" encoding="utf-8"?>
<p:tagLst xmlns:p="http://schemas.openxmlformats.org/presentationml/2006/main">
  <p:tag name="AS_UNIQUEID" val="476"/>
</p:tagLst>
</file>

<file path=ppt/tags/tag247.xml><?xml version="1.0" encoding="utf-8"?>
<p:tagLst xmlns:p="http://schemas.openxmlformats.org/presentationml/2006/main">
  <p:tag name="AS_UNIQUEID" val="477"/>
</p:tagLst>
</file>

<file path=ppt/tags/tag248.xml><?xml version="1.0" encoding="utf-8"?>
<p:tagLst xmlns:p="http://schemas.openxmlformats.org/presentationml/2006/main">
  <p:tag name="AS_UNIQUEID" val="48"/>
</p:tagLst>
</file>

<file path=ppt/tags/tag249.xml><?xml version="1.0" encoding="utf-8"?>
<p:tagLst xmlns:p="http://schemas.openxmlformats.org/presentationml/2006/main">
  <p:tag name="AS_UNIQUEID" val="49"/>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50"/>
</p:tagLst>
</file>

<file path=ppt/tags/tag251.xml><?xml version="1.0" encoding="utf-8"?>
<p:tagLst xmlns:p="http://schemas.openxmlformats.org/presentationml/2006/main">
  <p:tag name="AS_UNIQUEID" val="478"/>
</p:tagLst>
</file>

<file path=ppt/tags/tag252.xml><?xml version="1.0" encoding="utf-8"?>
<p:tagLst xmlns:p="http://schemas.openxmlformats.org/presentationml/2006/main">
  <p:tag name="AS_UNIQUEID" val="479"/>
</p:tagLst>
</file>

<file path=ppt/tags/tag253.xml><?xml version="1.0" encoding="utf-8"?>
<p:tagLst xmlns:p="http://schemas.openxmlformats.org/presentationml/2006/main">
  <p:tag name="AS_UNIQUEID" val="480"/>
</p:tagLst>
</file>

<file path=ppt/tags/tag254.xml><?xml version="1.0" encoding="utf-8"?>
<p:tagLst xmlns:p="http://schemas.openxmlformats.org/presentationml/2006/main">
  <p:tag name="AS_UNIQUEID" val="481"/>
</p:tagLst>
</file>

<file path=ppt/tags/tag255.xml><?xml version="1.0" encoding="utf-8"?>
<p:tagLst xmlns:p="http://schemas.openxmlformats.org/presentationml/2006/main">
  <p:tag name="AS_UNIQUEID" val="48"/>
</p:tagLst>
</file>

<file path=ppt/tags/tag256.xml><?xml version="1.0" encoding="utf-8"?>
<p:tagLst xmlns:p="http://schemas.openxmlformats.org/presentationml/2006/main">
  <p:tag name="AS_UNIQUEID" val="49"/>
</p:tagLst>
</file>

<file path=ppt/tags/tag257.xml><?xml version="1.0" encoding="utf-8"?>
<p:tagLst xmlns:p="http://schemas.openxmlformats.org/presentationml/2006/main">
  <p:tag name="AS_UNIQUEID" val="50"/>
</p:tagLst>
</file>

<file path=ppt/tags/tag258.xml><?xml version="1.0" encoding="utf-8"?>
<p:tagLst xmlns:p="http://schemas.openxmlformats.org/presentationml/2006/main">
  <p:tag name="AS_UNIQUEID" val="482"/>
</p:tagLst>
</file>

<file path=ppt/tags/tag259.xml><?xml version="1.0" encoding="utf-8"?>
<p:tagLst xmlns:p="http://schemas.openxmlformats.org/presentationml/2006/main">
  <p:tag name="AS_UNIQUEID" val="483"/>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84"/>
</p:tagLst>
</file>

<file path=ppt/tags/tag261.xml><?xml version="1.0" encoding="utf-8"?>
<p:tagLst xmlns:p="http://schemas.openxmlformats.org/presentationml/2006/main">
  <p:tag name="AS_UNIQUEID" val="485"/>
</p:tagLst>
</file>

<file path=ppt/tags/tag262.xml><?xml version="1.0" encoding="utf-8"?>
<p:tagLst xmlns:p="http://schemas.openxmlformats.org/presentationml/2006/main">
  <p:tag name="AS_UNIQUEID" val="48"/>
</p:tagLst>
</file>

<file path=ppt/tags/tag263.xml><?xml version="1.0" encoding="utf-8"?>
<p:tagLst xmlns:p="http://schemas.openxmlformats.org/presentationml/2006/main">
  <p:tag name="AS_UNIQUEID" val="49"/>
</p:tagLst>
</file>

<file path=ppt/tags/tag264.xml><?xml version="1.0" encoding="utf-8"?>
<p:tagLst xmlns:p="http://schemas.openxmlformats.org/presentationml/2006/main">
  <p:tag name="AS_UNIQUEID" val="50"/>
</p:tagLst>
</file>

<file path=ppt/tags/tag265.xml><?xml version="1.0" encoding="utf-8"?>
<p:tagLst xmlns:p="http://schemas.openxmlformats.org/presentationml/2006/main">
  <p:tag name="AS_UNIQUEID" val="486"/>
</p:tagLst>
</file>

<file path=ppt/tags/tag266.xml><?xml version="1.0" encoding="utf-8"?>
<p:tagLst xmlns:p="http://schemas.openxmlformats.org/presentationml/2006/main">
  <p:tag name="AS_UNIQUEID" val="487"/>
</p:tagLst>
</file>

<file path=ppt/tags/tag267.xml><?xml version="1.0" encoding="utf-8"?>
<p:tagLst xmlns:p="http://schemas.openxmlformats.org/presentationml/2006/main">
  <p:tag name="AS_UNIQUEID" val="488"/>
</p:tagLst>
</file>

<file path=ppt/tags/tag268.xml><?xml version="1.0" encoding="utf-8"?>
<p:tagLst xmlns:p="http://schemas.openxmlformats.org/presentationml/2006/main">
  <p:tag name="AS_UNIQUEID" val="489"/>
</p:tagLst>
</file>

<file path=ppt/tags/tag269.xml><?xml version="1.0" encoding="utf-8"?>
<p:tagLst xmlns:p="http://schemas.openxmlformats.org/presentationml/2006/main">
  <p:tag name="AS_UNIQUEID" val="48"/>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49"/>
</p:tagLst>
</file>

<file path=ppt/tags/tag271.xml><?xml version="1.0" encoding="utf-8"?>
<p:tagLst xmlns:p="http://schemas.openxmlformats.org/presentationml/2006/main">
  <p:tag name="AS_UNIQUEID" val="50"/>
</p:tagLst>
</file>

<file path=ppt/tags/tag272.xml><?xml version="1.0" encoding="utf-8"?>
<p:tagLst xmlns:p="http://schemas.openxmlformats.org/presentationml/2006/main">
  <p:tag name="AS_UNIQUEID" val="490"/>
</p:tagLst>
</file>

<file path=ppt/tags/tag273.xml><?xml version="1.0" encoding="utf-8"?>
<p:tagLst xmlns:p="http://schemas.openxmlformats.org/presentationml/2006/main">
  <p:tag name="AS_UNIQUEID" val="491"/>
</p:tagLst>
</file>

<file path=ppt/tags/tag274.xml><?xml version="1.0" encoding="utf-8"?>
<p:tagLst xmlns:p="http://schemas.openxmlformats.org/presentationml/2006/main">
  <p:tag name="AS_UNIQUEID" val="492"/>
</p:tagLst>
</file>

<file path=ppt/tags/tag275.xml><?xml version="1.0" encoding="utf-8"?>
<p:tagLst xmlns:p="http://schemas.openxmlformats.org/presentationml/2006/main">
  <p:tag name="AS_UNIQUEID" val="493"/>
</p:tagLst>
</file>

<file path=ppt/tags/tag276.xml><?xml version="1.0" encoding="utf-8"?>
<p:tagLst xmlns:p="http://schemas.openxmlformats.org/presentationml/2006/main">
  <p:tag name="AS_UNIQUEID" val="48"/>
</p:tagLst>
</file>

<file path=ppt/tags/tag277.xml><?xml version="1.0" encoding="utf-8"?>
<p:tagLst xmlns:p="http://schemas.openxmlformats.org/presentationml/2006/main">
  <p:tag name="AS_UNIQUEID" val="49"/>
</p:tagLst>
</file>

<file path=ppt/tags/tag278.xml><?xml version="1.0" encoding="utf-8"?>
<p:tagLst xmlns:p="http://schemas.openxmlformats.org/presentationml/2006/main">
  <p:tag name="AS_UNIQUEID" val="50"/>
</p:tagLst>
</file>

<file path=ppt/tags/tag279.xml><?xml version="1.0" encoding="utf-8"?>
<p:tagLst xmlns:p="http://schemas.openxmlformats.org/presentationml/2006/main">
  <p:tag name="AS_UNIQUEID" val="494"/>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495"/>
</p:tagLst>
</file>

<file path=ppt/tags/tag281.xml><?xml version="1.0" encoding="utf-8"?>
<p:tagLst xmlns:p="http://schemas.openxmlformats.org/presentationml/2006/main">
  <p:tag name="AS_UNIQUEID" val="496"/>
</p:tagLst>
</file>

<file path=ppt/tags/tag282.xml><?xml version="1.0" encoding="utf-8"?>
<p:tagLst xmlns:p="http://schemas.openxmlformats.org/presentationml/2006/main">
  <p:tag name="AS_UNIQUEID" val="497"/>
</p:tagLst>
</file>

<file path=ppt/tags/tag283.xml><?xml version="1.0" encoding="utf-8"?>
<p:tagLst xmlns:p="http://schemas.openxmlformats.org/presentationml/2006/main">
  <p:tag name="AS_UNIQUEID" val="48"/>
</p:tagLst>
</file>

<file path=ppt/tags/tag284.xml><?xml version="1.0" encoding="utf-8"?>
<p:tagLst xmlns:p="http://schemas.openxmlformats.org/presentationml/2006/main">
  <p:tag name="AS_UNIQUEID" val="49"/>
</p:tagLst>
</file>

<file path=ppt/tags/tag285.xml><?xml version="1.0" encoding="utf-8"?>
<p:tagLst xmlns:p="http://schemas.openxmlformats.org/presentationml/2006/main">
  <p:tag name="AS_UNIQUEID" val="50"/>
</p:tagLst>
</file>

<file path=ppt/tags/tag286.xml><?xml version="1.0" encoding="utf-8"?>
<p:tagLst xmlns:p="http://schemas.openxmlformats.org/presentationml/2006/main">
  <p:tag name="AS_UNIQUEID" val="498"/>
</p:tagLst>
</file>

<file path=ppt/tags/tag287.xml><?xml version="1.0" encoding="utf-8"?>
<p:tagLst xmlns:p="http://schemas.openxmlformats.org/presentationml/2006/main">
  <p:tag name="AS_UNIQUEID" val="499"/>
</p:tagLst>
</file>

<file path=ppt/tags/tag288.xml><?xml version="1.0" encoding="utf-8"?>
<p:tagLst xmlns:p="http://schemas.openxmlformats.org/presentationml/2006/main">
  <p:tag name="AS_UNIQUEID" val="500"/>
</p:tagLst>
</file>

<file path=ppt/tags/tag289.xml><?xml version="1.0" encoding="utf-8"?>
<p:tagLst xmlns:p="http://schemas.openxmlformats.org/presentationml/2006/main">
  <p:tag name="AS_UNIQUEID" val="501"/>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48"/>
</p:tagLst>
</file>

<file path=ppt/tags/tag291.xml><?xml version="1.0" encoding="utf-8"?>
<p:tagLst xmlns:p="http://schemas.openxmlformats.org/presentationml/2006/main">
  <p:tag name="AS_UNIQUEID" val="49"/>
</p:tagLst>
</file>

<file path=ppt/tags/tag292.xml><?xml version="1.0" encoding="utf-8"?>
<p:tagLst xmlns:p="http://schemas.openxmlformats.org/presentationml/2006/main">
  <p:tag name="AS_UNIQUEID" val="50"/>
</p:tagLst>
</file>

<file path=ppt/tags/tag293.xml><?xml version="1.0" encoding="utf-8"?>
<p:tagLst xmlns:p="http://schemas.openxmlformats.org/presentationml/2006/main">
  <p:tag name="AS_UNIQUEID" val="502"/>
</p:tagLst>
</file>

<file path=ppt/tags/tag294.xml><?xml version="1.0" encoding="utf-8"?>
<p:tagLst xmlns:p="http://schemas.openxmlformats.org/presentationml/2006/main">
  <p:tag name="AS_UNIQUEID" val="503"/>
</p:tagLst>
</file>

<file path=ppt/tags/tag295.xml><?xml version="1.0" encoding="utf-8"?>
<p:tagLst xmlns:p="http://schemas.openxmlformats.org/presentationml/2006/main">
  <p:tag name="AS_UNIQUEID" val="504"/>
</p:tagLst>
</file>

<file path=ppt/tags/tag296.xml><?xml version="1.0" encoding="utf-8"?>
<p:tagLst xmlns:p="http://schemas.openxmlformats.org/presentationml/2006/main">
  <p:tag name="AS_UNIQUEID" val="505"/>
</p:tagLst>
</file>

<file path=ppt/tags/tag297.xml><?xml version="1.0" encoding="utf-8"?>
<p:tagLst xmlns:p="http://schemas.openxmlformats.org/presentationml/2006/main">
  <p:tag name="AS_UNIQUEID" val="48"/>
</p:tagLst>
</file>

<file path=ppt/tags/tag298.xml><?xml version="1.0" encoding="utf-8"?>
<p:tagLst xmlns:p="http://schemas.openxmlformats.org/presentationml/2006/main">
  <p:tag name="AS_UNIQUEID" val="49"/>
</p:tagLst>
</file>

<file path=ppt/tags/tag299.xml><?xml version="1.0" encoding="utf-8"?>
<p:tagLst xmlns:p="http://schemas.openxmlformats.org/presentationml/2006/main">
  <p:tag name="AS_UNIQUEID" val="506"/>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507"/>
</p:tagLst>
</file>

<file path=ppt/tags/tag301.xml><?xml version="1.0" encoding="utf-8"?>
<p:tagLst xmlns:p="http://schemas.openxmlformats.org/presentationml/2006/main">
  <p:tag name="AS_UNIQUEID" val="508"/>
</p:tagLst>
</file>

<file path=ppt/tags/tag302.xml><?xml version="1.0" encoding="utf-8"?>
<p:tagLst xmlns:p="http://schemas.openxmlformats.org/presentationml/2006/main">
  <p:tag name="AS_UNIQUEID" val="50"/>
</p:tagLst>
</file>

<file path=ppt/tags/tag303.xml><?xml version="1.0" encoding="utf-8"?>
<p:tagLst xmlns:p="http://schemas.openxmlformats.org/presentationml/2006/main">
  <p:tag name="AS_UNIQUEID" val="509"/>
</p:tagLst>
</file>

<file path=ppt/tags/tag304.xml><?xml version="1.0" encoding="utf-8"?>
<p:tagLst xmlns:p="http://schemas.openxmlformats.org/presentationml/2006/main">
  <p:tag name="AS_UNIQUEID" val="48"/>
</p:tagLst>
</file>

<file path=ppt/tags/tag305.xml><?xml version="1.0" encoding="utf-8"?>
<p:tagLst xmlns:p="http://schemas.openxmlformats.org/presentationml/2006/main">
  <p:tag name="AS_UNIQUEID" val="49"/>
</p:tagLst>
</file>

<file path=ppt/tags/tag306.xml><?xml version="1.0" encoding="utf-8"?>
<p:tagLst xmlns:p="http://schemas.openxmlformats.org/presentationml/2006/main">
  <p:tag name="AS_UNIQUEID" val="510"/>
</p:tagLst>
</file>

<file path=ppt/tags/tag307.xml><?xml version="1.0" encoding="utf-8"?>
<p:tagLst xmlns:p="http://schemas.openxmlformats.org/presentationml/2006/main">
  <p:tag name="AS_UNIQUEID" val="511"/>
</p:tagLst>
</file>

<file path=ppt/tags/tag308.xml><?xml version="1.0" encoding="utf-8"?>
<p:tagLst xmlns:p="http://schemas.openxmlformats.org/presentationml/2006/main">
  <p:tag name="AS_UNIQUEID" val="512"/>
</p:tagLst>
</file>

<file path=ppt/tags/tag309.xml><?xml version="1.0" encoding="utf-8"?>
<p:tagLst xmlns:p="http://schemas.openxmlformats.org/presentationml/2006/main">
  <p:tag name="AS_UNIQUEID" val="50"/>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513"/>
</p:tagLst>
</file>

<file path=ppt/tags/tag311.xml><?xml version="1.0" encoding="utf-8"?>
<p:tagLst xmlns:p="http://schemas.openxmlformats.org/presentationml/2006/main">
  <p:tag name="AS_UNIQUEID" val="48"/>
</p:tagLst>
</file>

<file path=ppt/tags/tag312.xml><?xml version="1.0" encoding="utf-8"?>
<p:tagLst xmlns:p="http://schemas.openxmlformats.org/presentationml/2006/main">
  <p:tag name="AS_UNIQUEID" val="49"/>
</p:tagLst>
</file>

<file path=ppt/tags/tag313.xml><?xml version="1.0" encoding="utf-8"?>
<p:tagLst xmlns:p="http://schemas.openxmlformats.org/presentationml/2006/main">
  <p:tag name="AS_UNIQUEID" val="50"/>
</p:tagLst>
</file>

<file path=ppt/tags/tag314.xml><?xml version="1.0" encoding="utf-8"?>
<p:tagLst xmlns:p="http://schemas.openxmlformats.org/presentationml/2006/main">
  <p:tag name="AS_UNIQUEID" val="514"/>
</p:tagLst>
</file>

<file path=ppt/tags/tag315.xml><?xml version="1.0" encoding="utf-8"?>
<p:tagLst xmlns:p="http://schemas.openxmlformats.org/presentationml/2006/main">
  <p:tag name="AS_UNIQUEID" val="515"/>
</p:tagLst>
</file>

<file path=ppt/tags/tag316.xml><?xml version="1.0" encoding="utf-8"?>
<p:tagLst xmlns:p="http://schemas.openxmlformats.org/presentationml/2006/main">
  <p:tag name="AS_UNIQUEID" val="516"/>
</p:tagLst>
</file>

<file path=ppt/tags/tag317.xml><?xml version="1.0" encoding="utf-8"?>
<p:tagLst xmlns:p="http://schemas.openxmlformats.org/presentationml/2006/main">
  <p:tag name="AS_UNIQUEID" val="517"/>
</p:tagLst>
</file>

<file path=ppt/tags/tag318.xml><?xml version="1.0" encoding="utf-8"?>
<p:tagLst xmlns:p="http://schemas.openxmlformats.org/presentationml/2006/main">
  <p:tag name="AS_UNIQUEID" val="518"/>
</p:tagLst>
</file>

<file path=ppt/tags/tag319.xml><?xml version="1.0" encoding="utf-8"?>
<p:tagLst xmlns:p="http://schemas.openxmlformats.org/presentationml/2006/main">
  <p:tag name="AS_UNIQUEID" val="48"/>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49"/>
</p:tagLst>
</file>

<file path=ppt/tags/tag321.xml><?xml version="1.0" encoding="utf-8"?>
<p:tagLst xmlns:p="http://schemas.openxmlformats.org/presentationml/2006/main">
  <p:tag name="AS_UNIQUEID" val="519"/>
</p:tagLst>
</file>

<file path=ppt/tags/tag322.xml><?xml version="1.0" encoding="utf-8"?>
<p:tagLst xmlns:p="http://schemas.openxmlformats.org/presentationml/2006/main">
  <p:tag name="AS_UNIQUEID" val="520"/>
</p:tagLst>
</file>

<file path=ppt/tags/tag323.xml><?xml version="1.0" encoding="utf-8"?>
<p:tagLst xmlns:p="http://schemas.openxmlformats.org/presentationml/2006/main">
  <p:tag name="AS_UNIQUEID" val="521"/>
</p:tagLst>
</file>

<file path=ppt/tags/tag324.xml><?xml version="1.0" encoding="utf-8"?>
<p:tagLst xmlns:p="http://schemas.openxmlformats.org/presentationml/2006/main">
  <p:tag name="AS_UNIQUEID" val="522"/>
</p:tagLst>
</file>

<file path=ppt/tags/tag325.xml><?xml version="1.0" encoding="utf-8"?>
<p:tagLst xmlns:p="http://schemas.openxmlformats.org/presentationml/2006/main">
  <p:tag name="AS_UNIQUEID" val="50"/>
</p:tagLst>
</file>

<file path=ppt/tags/tag326.xml><?xml version="1.0" encoding="utf-8"?>
<p:tagLst xmlns:p="http://schemas.openxmlformats.org/presentationml/2006/main">
  <p:tag name="AS_UNIQUEID" val="523"/>
</p:tagLst>
</file>

<file path=ppt/tags/tag327.xml><?xml version="1.0" encoding="utf-8"?>
<p:tagLst xmlns:p="http://schemas.openxmlformats.org/presentationml/2006/main">
  <p:tag name="AS_UNIQUEID" val="48"/>
</p:tagLst>
</file>

<file path=ppt/tags/tag328.xml><?xml version="1.0" encoding="utf-8"?>
<p:tagLst xmlns:p="http://schemas.openxmlformats.org/presentationml/2006/main">
  <p:tag name="AS_UNIQUEID" val="49"/>
</p:tagLst>
</file>

<file path=ppt/tags/tag329.xml><?xml version="1.0" encoding="utf-8"?>
<p:tagLst xmlns:p="http://schemas.openxmlformats.org/presentationml/2006/main">
  <p:tag name="AS_UNIQUEID" val="524"/>
</p:tagLst>
</file>

<file path=ppt/tags/tag33.xml><?xml version="1.0" encoding="utf-8"?>
<p:tagLst xmlns:p="http://schemas.openxmlformats.org/presentationml/2006/main">
  <p:tag name="AS_UNIQUEID" val="317"/>
</p:tagLst>
</file>

<file path=ppt/tags/tag330.xml><?xml version="1.0" encoding="utf-8"?>
<p:tagLst xmlns:p="http://schemas.openxmlformats.org/presentationml/2006/main">
  <p:tag name="AS_UNIQUEID" val="525"/>
</p:tagLst>
</file>

<file path=ppt/tags/tag331.xml><?xml version="1.0" encoding="utf-8"?>
<p:tagLst xmlns:p="http://schemas.openxmlformats.org/presentationml/2006/main">
  <p:tag name="AS_UNIQUEID" val="526"/>
</p:tagLst>
</file>

<file path=ppt/tags/tag332.xml><?xml version="1.0" encoding="utf-8"?>
<p:tagLst xmlns:p="http://schemas.openxmlformats.org/presentationml/2006/main">
  <p:tag name="AS_UNIQUEID" val="527"/>
</p:tagLst>
</file>

<file path=ppt/tags/tag333.xml><?xml version="1.0" encoding="utf-8"?>
<p:tagLst xmlns:p="http://schemas.openxmlformats.org/presentationml/2006/main">
  <p:tag name="AS_UNIQUEID" val="50"/>
</p:tagLst>
</file>

<file path=ppt/tags/tag334.xml><?xml version="1.0" encoding="utf-8"?>
<p:tagLst xmlns:p="http://schemas.openxmlformats.org/presentationml/2006/main">
  <p:tag name="AS_UNIQUEID" val="528"/>
</p:tagLst>
</file>

<file path=ppt/tags/tag335.xml><?xml version="1.0" encoding="utf-8"?>
<p:tagLst xmlns:p="http://schemas.openxmlformats.org/presentationml/2006/main">
  <p:tag name="AS_UNIQUEID" val="48"/>
</p:tagLst>
</file>

<file path=ppt/tags/tag336.xml><?xml version="1.0" encoding="utf-8"?>
<p:tagLst xmlns:p="http://schemas.openxmlformats.org/presentationml/2006/main">
  <p:tag name="AS_UNIQUEID" val="49"/>
</p:tagLst>
</file>

<file path=ppt/tags/tag337.xml><?xml version="1.0" encoding="utf-8"?>
<p:tagLst xmlns:p="http://schemas.openxmlformats.org/presentationml/2006/main">
  <p:tag name="AS_UNIQUEID" val="529"/>
</p:tagLst>
</file>

<file path=ppt/tags/tag338.xml><?xml version="1.0" encoding="utf-8"?>
<p:tagLst xmlns:p="http://schemas.openxmlformats.org/presentationml/2006/main">
  <p:tag name="AS_UNIQUEID" val="530"/>
</p:tagLst>
</file>

<file path=ppt/tags/tag339.xml><?xml version="1.0" encoding="utf-8"?>
<p:tagLst xmlns:p="http://schemas.openxmlformats.org/presentationml/2006/main">
  <p:tag name="AS_UNIQUEID" val="531"/>
</p:tagLst>
</file>

<file path=ppt/tags/tag34.xml><?xml version="1.0" encoding="utf-8"?>
<p:tagLst xmlns:p="http://schemas.openxmlformats.org/presentationml/2006/main">
  <p:tag name="AS_UNIQUEID" val="318"/>
</p:tagLst>
</file>

<file path=ppt/tags/tag340.xml><?xml version="1.0" encoding="utf-8"?>
<p:tagLst xmlns:p="http://schemas.openxmlformats.org/presentationml/2006/main">
  <p:tag name="AS_UNIQUEID" val="532"/>
</p:tagLst>
</file>

<file path=ppt/tags/tag341.xml><?xml version="1.0" encoding="utf-8"?>
<p:tagLst xmlns:p="http://schemas.openxmlformats.org/presentationml/2006/main">
  <p:tag name="AS_UNIQUEID" val="50"/>
</p:tagLst>
</file>

<file path=ppt/tags/tag342.xml><?xml version="1.0" encoding="utf-8"?>
<p:tagLst xmlns:p="http://schemas.openxmlformats.org/presentationml/2006/main">
  <p:tag name="AS_UNIQUEID" val="533"/>
</p:tagLst>
</file>

<file path=ppt/tags/tag343.xml><?xml version="1.0" encoding="utf-8"?>
<p:tagLst xmlns:p="http://schemas.openxmlformats.org/presentationml/2006/main">
  <p:tag name="AS_UNIQUEID" val="48"/>
</p:tagLst>
</file>

<file path=ppt/tags/tag344.xml><?xml version="1.0" encoding="utf-8"?>
<p:tagLst xmlns:p="http://schemas.openxmlformats.org/presentationml/2006/main">
  <p:tag name="AS_UNIQUEID" val="49"/>
</p:tagLst>
</file>

<file path=ppt/tags/tag345.xml><?xml version="1.0" encoding="utf-8"?>
<p:tagLst xmlns:p="http://schemas.openxmlformats.org/presentationml/2006/main">
  <p:tag name="AS_UNIQUEID" val="534"/>
</p:tagLst>
</file>

<file path=ppt/tags/tag346.xml><?xml version="1.0" encoding="utf-8"?>
<p:tagLst xmlns:p="http://schemas.openxmlformats.org/presentationml/2006/main">
  <p:tag name="AS_UNIQUEID" val="535"/>
</p:tagLst>
</file>

<file path=ppt/tags/tag347.xml><?xml version="1.0" encoding="utf-8"?>
<p:tagLst xmlns:p="http://schemas.openxmlformats.org/presentationml/2006/main">
  <p:tag name="AS_UNIQUEID" val="536"/>
</p:tagLst>
</file>

<file path=ppt/tags/tag348.xml><?xml version="1.0" encoding="utf-8"?>
<p:tagLst xmlns:p="http://schemas.openxmlformats.org/presentationml/2006/main">
  <p:tag name="AS_UNIQUEID" val="537"/>
</p:tagLst>
</file>

<file path=ppt/tags/tag349.xml><?xml version="1.0" encoding="utf-8"?>
<p:tagLst xmlns:p="http://schemas.openxmlformats.org/presentationml/2006/main">
  <p:tag name="AS_UNIQUEID" val="50"/>
</p:tagLst>
</file>

<file path=ppt/tags/tag35.xml><?xml version="1.0" encoding="utf-8"?>
<p:tagLst xmlns:p="http://schemas.openxmlformats.org/presentationml/2006/main">
  <p:tag name="AS_UNIQUEID" val="365"/>
</p:tagLst>
</file>

<file path=ppt/tags/tag350.xml><?xml version="1.0" encoding="utf-8"?>
<p:tagLst xmlns:p="http://schemas.openxmlformats.org/presentationml/2006/main">
  <p:tag name="AS_UNIQUEID" val="538"/>
</p:tagLst>
</file>

<file path=ppt/tags/tag351.xml><?xml version="1.0" encoding="utf-8"?>
<p:tagLst xmlns:p="http://schemas.openxmlformats.org/presentationml/2006/main">
  <p:tag name="AS_UNIQUEID" val="48"/>
</p:tagLst>
</file>

<file path=ppt/tags/tag352.xml><?xml version="1.0" encoding="utf-8"?>
<p:tagLst xmlns:p="http://schemas.openxmlformats.org/presentationml/2006/main">
  <p:tag name="AS_UNIQUEID" val="49"/>
</p:tagLst>
</file>

<file path=ppt/tags/tag353.xml><?xml version="1.0" encoding="utf-8"?>
<p:tagLst xmlns:p="http://schemas.openxmlformats.org/presentationml/2006/main">
  <p:tag name="AS_UNIQUEID" val="539"/>
</p:tagLst>
</file>

<file path=ppt/tags/tag354.xml><?xml version="1.0" encoding="utf-8"?>
<p:tagLst xmlns:p="http://schemas.openxmlformats.org/presentationml/2006/main">
  <p:tag name="AS_UNIQUEID" val="540"/>
</p:tagLst>
</file>

<file path=ppt/tags/tag355.xml><?xml version="1.0" encoding="utf-8"?>
<p:tagLst xmlns:p="http://schemas.openxmlformats.org/presentationml/2006/main">
  <p:tag name="AS_UNIQUEID" val="541"/>
</p:tagLst>
</file>

<file path=ppt/tags/tag356.xml><?xml version="1.0" encoding="utf-8"?>
<p:tagLst xmlns:p="http://schemas.openxmlformats.org/presentationml/2006/main">
  <p:tag name="AS_UNIQUEID" val="542"/>
</p:tagLst>
</file>

<file path=ppt/tags/tag357.xml><?xml version="1.0" encoding="utf-8"?>
<p:tagLst xmlns:p="http://schemas.openxmlformats.org/presentationml/2006/main">
  <p:tag name="AS_UNIQUEID" val="543"/>
</p:tagLst>
</file>

<file path=ppt/tags/tag358.xml><?xml version="1.0" encoding="utf-8"?>
<p:tagLst xmlns:p="http://schemas.openxmlformats.org/presentationml/2006/main">
  <p:tag name="AS_UNIQUEID" val="50"/>
</p:tagLst>
</file>

<file path=ppt/tags/tag359.xml><?xml version="1.0" encoding="utf-8"?>
<p:tagLst xmlns:p="http://schemas.openxmlformats.org/presentationml/2006/main">
  <p:tag name="AS_UNIQUEID" val="544"/>
</p:tagLst>
</file>

<file path=ppt/tags/tag36.xml><?xml version="1.0" encoding="utf-8"?>
<p:tagLst xmlns:p="http://schemas.openxmlformats.org/presentationml/2006/main">
  <p:tag name="AS_UNIQUEID" val="320"/>
</p:tagLst>
</file>

<file path=ppt/tags/tag360.xml><?xml version="1.0" encoding="utf-8"?>
<p:tagLst xmlns:p="http://schemas.openxmlformats.org/presentationml/2006/main">
  <p:tag name="AS_UNIQUEID" val="48"/>
</p:tagLst>
</file>

<file path=ppt/tags/tag361.xml><?xml version="1.0" encoding="utf-8"?>
<p:tagLst xmlns:p="http://schemas.openxmlformats.org/presentationml/2006/main">
  <p:tag name="AS_UNIQUEID" val="49"/>
</p:tagLst>
</file>

<file path=ppt/tags/tag362.xml><?xml version="1.0" encoding="utf-8"?>
<p:tagLst xmlns:p="http://schemas.openxmlformats.org/presentationml/2006/main">
  <p:tag name="AS_UNIQUEID" val="545"/>
</p:tagLst>
</file>

<file path=ppt/tags/tag363.xml><?xml version="1.0" encoding="utf-8"?>
<p:tagLst xmlns:p="http://schemas.openxmlformats.org/presentationml/2006/main">
  <p:tag name="AS_UNIQUEID" val="546"/>
</p:tagLst>
</file>

<file path=ppt/tags/tag364.xml><?xml version="1.0" encoding="utf-8"?>
<p:tagLst xmlns:p="http://schemas.openxmlformats.org/presentationml/2006/main">
  <p:tag name="AS_UNIQUEID" val="547"/>
</p:tagLst>
</file>

<file path=ppt/tags/tag365.xml><?xml version="1.0" encoding="utf-8"?>
<p:tagLst xmlns:p="http://schemas.openxmlformats.org/presentationml/2006/main">
  <p:tag name="AS_UNIQUEID" val="548"/>
</p:tagLst>
</file>

<file path=ppt/tags/tag366.xml><?xml version="1.0" encoding="utf-8"?>
<p:tagLst xmlns:p="http://schemas.openxmlformats.org/presentationml/2006/main">
  <p:tag name="AS_UNIQUEID" val="549"/>
</p:tagLst>
</file>

<file path=ppt/tags/tag367.xml><?xml version="1.0" encoding="utf-8"?>
<p:tagLst xmlns:p="http://schemas.openxmlformats.org/presentationml/2006/main">
  <p:tag name="AS_UNIQUEID" val="50"/>
</p:tagLst>
</file>

<file path=ppt/tags/tag368.xml><?xml version="1.0" encoding="utf-8"?>
<p:tagLst xmlns:p="http://schemas.openxmlformats.org/presentationml/2006/main">
  <p:tag name="AS_UNIQUEID" val="550"/>
</p:tagLst>
</file>

<file path=ppt/tags/tag369.xml><?xml version="1.0" encoding="utf-8"?>
<p:tagLst xmlns:p="http://schemas.openxmlformats.org/presentationml/2006/main">
  <p:tag name="AS_UNIQUEID" val="48"/>
</p:tagLst>
</file>

<file path=ppt/tags/tag37.xml><?xml version="1.0" encoding="utf-8"?>
<p:tagLst xmlns:p="http://schemas.openxmlformats.org/presentationml/2006/main">
  <p:tag name="AS_UNIQUEID" val="321"/>
</p:tagLst>
</file>

<file path=ppt/tags/tag370.xml><?xml version="1.0" encoding="utf-8"?>
<p:tagLst xmlns:p="http://schemas.openxmlformats.org/presentationml/2006/main">
  <p:tag name="AS_UNIQUEID" val="49"/>
</p:tagLst>
</file>

<file path=ppt/tags/tag371.xml><?xml version="1.0" encoding="utf-8"?>
<p:tagLst xmlns:p="http://schemas.openxmlformats.org/presentationml/2006/main">
  <p:tag name="AS_UNIQUEID" val="551"/>
</p:tagLst>
</file>

<file path=ppt/tags/tag372.xml><?xml version="1.0" encoding="utf-8"?>
<p:tagLst xmlns:p="http://schemas.openxmlformats.org/presentationml/2006/main">
  <p:tag name="AS_UNIQUEID" val="552"/>
</p:tagLst>
</file>

<file path=ppt/tags/tag373.xml><?xml version="1.0" encoding="utf-8"?>
<p:tagLst xmlns:p="http://schemas.openxmlformats.org/presentationml/2006/main">
  <p:tag name="AS_UNIQUEID" val="553"/>
</p:tagLst>
</file>

<file path=ppt/tags/tag374.xml><?xml version="1.0" encoding="utf-8"?>
<p:tagLst xmlns:p="http://schemas.openxmlformats.org/presentationml/2006/main">
  <p:tag name="AS_UNIQUEID" val="554"/>
</p:tagLst>
</file>

<file path=ppt/tags/tag375.xml><?xml version="1.0" encoding="utf-8"?>
<p:tagLst xmlns:p="http://schemas.openxmlformats.org/presentationml/2006/main">
  <p:tag name="AS_UNIQUEID" val="50"/>
</p:tagLst>
</file>

<file path=ppt/tags/tag376.xml><?xml version="1.0" encoding="utf-8"?>
<p:tagLst xmlns:p="http://schemas.openxmlformats.org/presentationml/2006/main">
  <p:tag name="AS_UNIQUEID" val="555"/>
</p:tagLst>
</file>

<file path=ppt/tags/tag377.xml><?xml version="1.0" encoding="utf-8"?>
<p:tagLst xmlns:p="http://schemas.openxmlformats.org/presentationml/2006/main">
  <p:tag name="AS_UNIQUEID" val="556"/>
</p:tagLst>
</file>

<file path=ppt/tags/tag378.xml><?xml version="1.0" encoding="utf-8"?>
<p:tagLst xmlns:p="http://schemas.openxmlformats.org/presentationml/2006/main">
  <p:tag name="AS_UNIQUEID" val="48"/>
</p:tagLst>
</file>

<file path=ppt/tags/tag379.xml><?xml version="1.0" encoding="utf-8"?>
<p:tagLst xmlns:p="http://schemas.openxmlformats.org/presentationml/2006/main">
  <p:tag name="AS_UNIQUEID" val="49"/>
</p:tagLst>
</file>

<file path=ppt/tags/tag38.xml><?xml version="1.0" encoding="utf-8"?>
<p:tagLst xmlns:p="http://schemas.openxmlformats.org/presentationml/2006/main">
  <p:tag name="AS_UNIQUEID" val="322"/>
</p:tagLst>
</file>

<file path=ppt/tags/tag380.xml><?xml version="1.0" encoding="utf-8"?>
<p:tagLst xmlns:p="http://schemas.openxmlformats.org/presentationml/2006/main">
  <p:tag name="AS_UNIQUEID" val="50"/>
</p:tagLst>
</file>

<file path=ppt/tags/tag381.xml><?xml version="1.0" encoding="utf-8"?>
<p:tagLst xmlns:p="http://schemas.openxmlformats.org/presentationml/2006/main">
  <p:tag name="AS_UNIQUEID" val="557"/>
</p:tagLst>
</file>

<file path=ppt/tags/tag382.xml><?xml version="1.0" encoding="utf-8"?>
<p:tagLst xmlns:p="http://schemas.openxmlformats.org/presentationml/2006/main">
  <p:tag name="AS_UNIQUEID" val="558"/>
</p:tagLst>
</file>

<file path=ppt/tags/tag383.xml><?xml version="1.0" encoding="utf-8"?>
<p:tagLst xmlns:p="http://schemas.openxmlformats.org/presentationml/2006/main">
  <p:tag name="AS_UNIQUEID" val="559"/>
</p:tagLst>
</file>

<file path=ppt/tags/tag384.xml><?xml version="1.0" encoding="utf-8"?>
<p:tagLst xmlns:p="http://schemas.openxmlformats.org/presentationml/2006/main">
  <p:tag name="AS_UNIQUEID" val="560"/>
</p:tagLst>
</file>

<file path=ppt/tags/tag385.xml><?xml version="1.0" encoding="utf-8"?>
<p:tagLst xmlns:p="http://schemas.openxmlformats.org/presentationml/2006/main">
  <p:tag name="AS_UNIQUEID" val="561"/>
</p:tagLst>
</file>

<file path=ppt/tags/tag386.xml><?xml version="1.0" encoding="utf-8"?>
<p:tagLst xmlns:p="http://schemas.openxmlformats.org/presentationml/2006/main">
  <p:tag name="AS_UNIQUEID" val="563"/>
</p:tagLst>
</file>

<file path=ppt/tags/tag387.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373"/>
</p:tagLst>
</file>

<file path=ppt/tags/tag78.xml><?xml version="1.0" encoding="utf-8"?>
<p:tagLst xmlns:p="http://schemas.openxmlformats.org/presentationml/2006/main">
  <p:tag name="AS_UNIQUEID" val="374"/>
</p:tagLst>
</file>

<file path=ppt/tags/tag79.xml><?xml version="1.0" encoding="utf-8"?>
<p:tagLst xmlns:p="http://schemas.openxmlformats.org/presentationml/2006/main">
  <p:tag name="AS_UNIQUEID" val="375"/>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6"/>
</p:tagLst>
</file>

<file path=ppt/tags/tag81.xml><?xml version="1.0" encoding="utf-8"?>
<p:tagLst xmlns:p="http://schemas.openxmlformats.org/presentationml/2006/main">
  <p:tag name="AS_UNIQUEID" val="377"/>
</p:tagLst>
</file>

<file path=ppt/tags/tag82.xml><?xml version="1.0" encoding="utf-8"?>
<p:tagLst xmlns:p="http://schemas.openxmlformats.org/presentationml/2006/main">
  <p:tag name="AS_UNIQUEID" val="48"/>
</p:tagLst>
</file>

<file path=ppt/tags/tag83.xml><?xml version="1.0" encoding="utf-8"?>
<p:tagLst xmlns:p="http://schemas.openxmlformats.org/presentationml/2006/main">
  <p:tag name="AS_UNIQUEID" val="49"/>
</p:tagLst>
</file>

<file path=ppt/tags/tag84.xml><?xml version="1.0" encoding="utf-8"?>
<p:tagLst xmlns:p="http://schemas.openxmlformats.org/presentationml/2006/main">
  <p:tag name="AS_UNIQUEID" val="50"/>
</p:tagLst>
</file>

<file path=ppt/tags/tag85.xml><?xml version="1.0" encoding="utf-8"?>
<p:tagLst xmlns:p="http://schemas.openxmlformats.org/presentationml/2006/main">
  <p:tag name="AS_UNIQUEID" val="378"/>
</p:tagLst>
</file>

<file path=ppt/tags/tag86.xml><?xml version="1.0" encoding="utf-8"?>
<p:tagLst xmlns:p="http://schemas.openxmlformats.org/presentationml/2006/main">
  <p:tag name="AS_UNIQUEID" val="379"/>
</p:tagLst>
</file>

<file path=ppt/tags/tag87.xml><?xml version="1.0" encoding="utf-8"?>
<p:tagLst xmlns:p="http://schemas.openxmlformats.org/presentationml/2006/main">
  <p:tag name="AS_UNIQUEID" val="380"/>
</p:tagLst>
</file>

<file path=ppt/tags/tag88.xml><?xml version="1.0" encoding="utf-8"?>
<p:tagLst xmlns:p="http://schemas.openxmlformats.org/presentationml/2006/main">
  <p:tag name="AS_UNIQUEID" val="381"/>
</p:tagLst>
</file>

<file path=ppt/tags/tag89.xml><?xml version="1.0" encoding="utf-8"?>
<p:tagLst xmlns:p="http://schemas.openxmlformats.org/presentationml/2006/main">
  <p:tag name="AS_UNIQUEID" val="48"/>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49"/>
</p:tagLst>
</file>

<file path=ppt/tags/tag91.xml><?xml version="1.0" encoding="utf-8"?>
<p:tagLst xmlns:p="http://schemas.openxmlformats.org/presentationml/2006/main">
  <p:tag name="AS_UNIQUEID" val="50"/>
</p:tagLst>
</file>

<file path=ppt/tags/tag92.xml><?xml version="1.0" encoding="utf-8"?>
<p:tagLst xmlns:p="http://schemas.openxmlformats.org/presentationml/2006/main">
  <p:tag name="AS_UNIQUEID" val="382"/>
</p:tagLst>
</file>

<file path=ppt/tags/tag93.xml><?xml version="1.0" encoding="utf-8"?>
<p:tagLst xmlns:p="http://schemas.openxmlformats.org/presentationml/2006/main">
  <p:tag name="AS_UNIQUEID" val="383"/>
</p:tagLst>
</file>

<file path=ppt/tags/tag94.xml><?xml version="1.0" encoding="utf-8"?>
<p:tagLst xmlns:p="http://schemas.openxmlformats.org/presentationml/2006/main">
  <p:tag name="AS_UNIQUEID" val="384"/>
</p:tagLst>
</file>

<file path=ppt/tags/tag95.xml><?xml version="1.0" encoding="utf-8"?>
<p:tagLst xmlns:p="http://schemas.openxmlformats.org/presentationml/2006/main">
  <p:tag name="AS_UNIQUEID" val="385"/>
</p:tagLst>
</file>

<file path=ppt/tags/tag96.xml><?xml version="1.0" encoding="utf-8"?>
<p:tagLst xmlns:p="http://schemas.openxmlformats.org/presentationml/2006/main">
  <p:tag name="AS_UNIQUEID" val="386"/>
</p:tagLst>
</file>

<file path=ppt/tags/tag97.xml><?xml version="1.0" encoding="utf-8"?>
<p:tagLst xmlns:p="http://schemas.openxmlformats.org/presentationml/2006/main">
  <p:tag name="AS_UNIQUEID" val="48"/>
</p:tagLst>
</file>

<file path=ppt/tags/tag98.xml><?xml version="1.0" encoding="utf-8"?>
<p:tagLst xmlns:p="http://schemas.openxmlformats.org/presentationml/2006/main">
  <p:tag name="AS_UNIQUEID" val="49"/>
</p:tagLst>
</file>

<file path=ppt/tags/tag99.xml><?xml version="1.0" encoding="utf-8"?>
<p:tagLst xmlns:p="http://schemas.openxmlformats.org/presentationml/2006/main">
  <p:tag name="AS_UNIQUEID" val="5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348</Paragraphs>
  <Slides>41</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41</vt:i4>
      </vt:variant>
    </vt:vector>
  </HeadingPairs>
  <TitlesOfParts>
    <vt:vector baseType="lpstr" size="51">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2020-10-24T09:00:44.650</cp:lastPrinted>
  <dcterms:created xsi:type="dcterms:W3CDTF">2020-10-24T09:00:44Z</dcterms:created>
  <dcterms:modified xsi:type="dcterms:W3CDTF">2020-12-17T05:40:27Z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