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0" r:id="rId3"/>
    <p:sldId id="412" r:id="rId5"/>
    <p:sldId id="417" r:id="rId6"/>
    <p:sldId id="416" r:id="rId7"/>
    <p:sldId id="418" r:id="rId8"/>
    <p:sldId id="419" r:id="rId9"/>
    <p:sldId id="424" r:id="rId10"/>
    <p:sldId id="497" r:id="rId11"/>
    <p:sldId id="426" r:id="rId12"/>
    <p:sldId id="427" r:id="rId13"/>
    <p:sldId id="428" r:id="rId14"/>
    <p:sldId id="430" r:id="rId15"/>
    <p:sldId id="431" r:id="rId16"/>
    <p:sldId id="460" r:id="rId17"/>
    <p:sldId id="432" r:id="rId18"/>
    <p:sldId id="433" r:id="rId19"/>
    <p:sldId id="434" r:id="rId20"/>
    <p:sldId id="435" r:id="rId21"/>
    <p:sldId id="436" r:id="rId22"/>
    <p:sldId id="437" r:id="rId23"/>
    <p:sldId id="438" r:id="rId24"/>
    <p:sldId id="439" r:id="rId25"/>
    <p:sldId id="440" r:id="rId26"/>
    <p:sldId id="442" r:id="rId27"/>
    <p:sldId id="443" r:id="rId28"/>
    <p:sldId id="444" r:id="rId29"/>
    <p:sldId id="445" r:id="rId30"/>
    <p:sldId id="446" r:id="rId31"/>
    <p:sldId id="447" r:id="rId32"/>
    <p:sldId id="429" r:id="rId33"/>
    <p:sldId id="448" r:id="rId34"/>
    <p:sldId id="449" r:id="rId35"/>
    <p:sldId id="506" r:id="rId36"/>
    <p:sldId id="507" r:id="rId37"/>
    <p:sldId id="508" r:id="rId38"/>
    <p:sldId id="513" r:id="rId39"/>
    <p:sldId id="509" r:id="rId40"/>
    <p:sldId id="450" r:id="rId41"/>
    <p:sldId id="452" r:id="rId42"/>
    <p:sldId id="415" r:id="rId43"/>
    <p:sldId id="454" r:id="rId44"/>
    <p:sldId id="455" r:id="rId45"/>
    <p:sldId id="456" r:id="rId46"/>
    <p:sldId id="457" r:id="rId47"/>
    <p:sldId id="458" r:id="rId48"/>
    <p:sldId id="411"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Documents\Tencent%20Files\574576071\FileRecv\&#25340;&#35013;&#32032;&#26448;\&#20013;&#22269;&#39118;-64\\09\subject_holdright_213,70,94_0_staid_full_0.png" TargetMode="Externa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Documents\Tencent%20Files\574576071\FileRecv\&#25340;&#35013;&#32032;&#26448;\&#20013;&#22269;&#39118;-64\\09\subject_holdright_213,70,94_0_staid_full_0.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13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0.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3.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3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3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5.png"/><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193155" y="735096"/>
            <a:ext cx="5486400" cy="5387807"/>
          </a:xfrm>
          <a:prstGeom prst="rect">
            <a:avLst/>
          </a:prstGeom>
        </p:spPr>
      </p:pic>
      <p:sp>
        <p:nvSpPr>
          <p:cNvPr id="16" name="日期占位符 15"/>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sz="quarter" idx="14" hasCustomPrompt="1"/>
            <p:custDataLst>
              <p:tags r:id="rId8"/>
            </p:custDataLst>
          </p:nvPr>
        </p:nvSpPr>
        <p:spPr>
          <a:xfrm>
            <a:off x="1038860" y="3632201"/>
            <a:ext cx="4826000" cy="370205"/>
          </a:xfrm>
          <a:prstGeom prst="rect">
            <a:avLst/>
          </a:prstGeom>
        </p:spPr>
        <p:txBody>
          <a:bodyPr vert="horz" lIns="0" tIns="0" rIns="0" bIns="0" rtlCol="0">
            <a:normAutofit/>
          </a:bodyPr>
          <a:lstStyle>
            <a:lvl1pPr marL="0" indent="0">
              <a:buNone/>
              <a:defRPr kumimoji="0" lang="zh-CN" altLang="en-US" sz="2000" b="0" i="0" spc="200">
                <a:ln>
                  <a:noFill/>
                </a:ln>
                <a:solidFill>
                  <a:schemeClr val="tx1">
                    <a:lumMod val="65000"/>
                    <a:lumOff val="35000"/>
                  </a:schemeClr>
                </a:solidFill>
                <a:effectLst/>
                <a:uLnTx/>
                <a:latin typeface="Arial" panose="020B0604020202020204" pitchFamily="34" charset="0"/>
                <a:ea typeface="隶书" panose="02010509060101010101" pitchFamily="49" charset="-122"/>
              </a:defRPr>
            </a:lvl1pPr>
          </a:lstStyle>
          <a:p>
            <a:pPr marL="228600" marR="0" lvl="0" indent="-228600">
              <a:lnSpc>
                <a:spcPct val="100000"/>
              </a:lnSpc>
              <a:spcAft>
                <a:spcPts val="0"/>
              </a:spcAft>
              <a:buClrTx/>
              <a:buSzTx/>
            </a:pPr>
            <a:r>
              <a:rPr lang="zh-CN" altLang="en-US" dirty="0"/>
              <a:t>单击此处编辑副标题</a:t>
            </a:r>
            <a:endParaRPr lang="zh-CN" altLang="en-US" dirty="0"/>
          </a:p>
        </p:txBody>
      </p:sp>
      <p:sp>
        <p:nvSpPr>
          <p:cNvPr id="4" name="标题 3"/>
          <p:cNvSpPr>
            <a:spLocks noGrp="1"/>
          </p:cNvSpPr>
          <p:nvPr>
            <p:ph type="ctrTitle" idx="15" hasCustomPrompt="1"/>
            <p:custDataLst>
              <p:tags r:id="rId9"/>
            </p:custDataLst>
          </p:nvPr>
        </p:nvSpPr>
        <p:spPr>
          <a:xfrm>
            <a:off x="1038861" y="2236424"/>
            <a:ext cx="4825365" cy="1191307"/>
          </a:xfrm>
        </p:spPr>
        <p:txBody>
          <a:bodyPr vert="horz" lIns="0" tIns="0" rIns="0" bIns="0" rtlCol="0" anchor="b" anchorCtr="0">
            <a:normAutofit/>
          </a:bodyPr>
          <a:lstStyle>
            <a:lvl1pPr>
              <a:defRPr lang="zh-CN" altLang="en-US" sz="4800" b="0" spc="600" baseline="0">
                <a:ln>
                  <a:noFill/>
                </a:ln>
                <a:solidFill>
                  <a:schemeClr val="tx1">
                    <a:lumMod val="85000"/>
                    <a:lumOff val="15000"/>
                  </a:schemeClr>
                </a:solidFill>
                <a:effectLst/>
                <a:uLnTx/>
                <a:latin typeface="Arial" panose="020B0604020202020204" pitchFamily="34" charset="0"/>
                <a:ea typeface="汉仪尚巍手书W" panose="00020600040101010101" pitchFamily="18" charset="-122"/>
              </a:defRPr>
            </a:lvl1pPr>
          </a:lstStyle>
          <a:p>
            <a:pPr marL="0" lvl="0">
              <a:spcAft>
                <a:spcPts val="0"/>
              </a:spcAft>
              <a:buClrTx/>
              <a:buSzTx/>
              <a:buFontTx/>
            </a:pPr>
            <a:r>
              <a:rPr lang="zh-CN" altLang="en-US" dirty="0"/>
              <a:t>编辑标题</a:t>
            </a:r>
            <a:endParaRPr lang="zh-CN" altLang="en-US" dirty="0"/>
          </a:p>
        </p:txBody>
      </p:sp>
      <p:cxnSp>
        <p:nvCxnSpPr>
          <p:cNvPr id="11" name="直接连接符 10"/>
          <p:cNvCxnSpPr/>
          <p:nvPr userDrawn="1">
            <p:custDataLst>
              <p:tags r:id="rId10"/>
            </p:custDataLst>
          </p:nvPr>
        </p:nvCxnSpPr>
        <p:spPr>
          <a:xfrm>
            <a:off x="1015365" y="4187190"/>
            <a:ext cx="4765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6" hasCustomPrompt="1"/>
            <p:custDataLst>
              <p:tags r:id="rId11"/>
            </p:custDataLst>
          </p:nvPr>
        </p:nvSpPr>
        <p:spPr>
          <a:xfrm>
            <a:off x="1015365" y="4371975"/>
            <a:ext cx="1910715" cy="408934"/>
          </a:xfrm>
        </p:spPr>
        <p:txBody>
          <a:bodyPr/>
          <a:lstStyle>
            <a:lvl1pPr marL="0" indent="0">
              <a:buNone/>
              <a:defRPr>
                <a:solidFill>
                  <a:schemeClr val="tx1">
                    <a:lumMod val="65000"/>
                    <a:lumOff val="35000"/>
                  </a:schemeClr>
                </a:solidFill>
              </a:defRPr>
            </a:lvl1pPr>
          </a:lstStyle>
          <a:p>
            <a:pPr lvl="0"/>
            <a:r>
              <a:rPr lang="zh-CN" altLang="en-US" dirty="0"/>
              <a:t>汇报人姓名</a:t>
            </a:r>
            <a:endParaRPr lang="zh-CN" altLang="en-US" dirty="0"/>
          </a:p>
        </p:txBody>
      </p:sp>
      <p:sp>
        <p:nvSpPr>
          <p:cNvPr id="12" name="文本占位符 11"/>
          <p:cNvSpPr>
            <a:spLocks noGrp="1"/>
          </p:cNvSpPr>
          <p:nvPr>
            <p:ph type="body" sz="quarter" idx="17" hasCustomPrompt="1"/>
            <p:custDataLst>
              <p:tags r:id="rId12"/>
            </p:custDataLst>
          </p:nvPr>
        </p:nvSpPr>
        <p:spPr>
          <a:xfrm>
            <a:off x="1015364" y="4881332"/>
            <a:ext cx="1910715" cy="408934"/>
          </a:xfrm>
        </p:spPr>
        <p:txBody>
          <a:bodyPr/>
          <a:lstStyle>
            <a:lvl1pPr marL="0" indent="0">
              <a:buNone/>
              <a:defRPr>
                <a:solidFill>
                  <a:schemeClr val="tx1">
                    <a:lumMod val="65000"/>
                    <a:lumOff val="35000"/>
                  </a:schemeClr>
                </a:solidFill>
              </a:defRPr>
            </a:lvl1pPr>
          </a:lstStyle>
          <a:p>
            <a:pPr lvl="0"/>
            <a:r>
              <a:rPr lang="zh-CN" altLang="en-US" dirty="0"/>
              <a:t>汇报日期</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735096"/>
            <a:ext cx="5486400" cy="5387807"/>
          </a:xfrm>
          <a:prstGeom prst="rect">
            <a:avLst/>
          </a:prstGeom>
        </p:spPr>
      </p:pic>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文本占位符 1"/>
          <p:cNvSpPr>
            <a:spLocks noGrp="1"/>
          </p:cNvSpPr>
          <p:nvPr>
            <p:ph type="body" idx="13" hasCustomPrompt="1"/>
            <p:custDataLst>
              <p:tags r:id="rId8"/>
            </p:custDataLst>
          </p:nvPr>
        </p:nvSpPr>
        <p:spPr>
          <a:xfrm>
            <a:off x="9777095" y="1239202"/>
            <a:ext cx="666895" cy="4380230"/>
          </a:xfrm>
          <a:noFill/>
        </p:spPr>
        <p:txBody>
          <a:bodyPr vert="eaVert" wrap="square" lIns="0" tIns="0" rIns="0" bIns="0" rtlCol="0" anchor="b" anchorCtr="0">
            <a:normAutofit/>
          </a:bodyPr>
          <a:lstStyle>
            <a:lvl1pPr marL="0" indent="0" algn="dist">
              <a:buNone/>
              <a:defRPr lang="zh-CN" altLang="en-US" spc="400">
                <a:solidFill>
                  <a:schemeClr val="tx1">
                    <a:lumMod val="65000"/>
                    <a:lumOff val="35000"/>
                  </a:schemeClr>
                </a:solidFill>
                <a:latin typeface="Arial" panose="020B0604020202020204" pitchFamily="34" charset="0"/>
                <a:ea typeface="隶书" panose="02010509060101010101" pitchFamily="49" charset="-122"/>
              </a:defRPr>
            </a:lvl1pPr>
          </a:lstStyle>
          <a:p>
            <a:pPr marL="0" lvl="0"/>
            <a:r>
              <a:rPr lang="zh-CN" altLang="en-US" dirty="0"/>
              <a:t>单击此处编辑文本</a:t>
            </a:r>
            <a:endParaRPr lang="zh-CN" altLang="en-US" dirty="0"/>
          </a:p>
        </p:txBody>
      </p:sp>
      <p:cxnSp>
        <p:nvCxnSpPr>
          <p:cNvPr id="7" name="直接连接符 6"/>
          <p:cNvCxnSpPr/>
          <p:nvPr userDrawn="1">
            <p:custDataLst>
              <p:tags r:id="rId9"/>
            </p:custDataLst>
          </p:nvPr>
        </p:nvCxnSpPr>
        <p:spPr>
          <a:xfrm>
            <a:off x="9573895" y="1239202"/>
            <a:ext cx="0" cy="4378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14" hasCustomPrompt="1"/>
            <p:custDataLst>
              <p:tags r:id="rId10"/>
            </p:custDataLst>
          </p:nvPr>
        </p:nvSpPr>
        <p:spPr>
          <a:xfrm>
            <a:off x="7966710" y="1238567"/>
            <a:ext cx="1403985" cy="4380230"/>
          </a:xfrm>
          <a:noFill/>
        </p:spPr>
        <p:txBody>
          <a:bodyPr vert="eaVert" wrap="square" lIns="0" tIns="0" rIns="0" bIns="0" rtlCol="0" anchor="t" anchorCtr="0">
            <a:normAutofit/>
          </a:bodyPr>
          <a:lstStyle>
            <a:lvl1pPr>
              <a:defRPr lang="zh-CN" altLang="en-US" sz="6600" b="0" spc="1400">
                <a:solidFill>
                  <a:schemeClr val="tx1">
                    <a:lumMod val="85000"/>
                    <a:lumOff val="15000"/>
                  </a:schemeClr>
                </a:solidFill>
                <a:latin typeface="Arial" panose="020B0604020202020204" pitchFamily="34" charset="0"/>
                <a:ea typeface="汉仪尚巍手书W" panose="00020600040101010101" pitchFamily="18" charset="-122"/>
                <a:cs typeface="+mn-cs"/>
              </a:defRPr>
            </a:lvl1pPr>
          </a:lstStyle>
          <a:p>
            <a:pPr marL="0" lvl="0"/>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8"/>
            </p:custDataLst>
          </p:nvPr>
        </p:nvSpPr>
        <p:spPr/>
        <p:txBody>
          <a:bodyPr/>
          <a:lstStyle>
            <a:lvl1pPr>
              <a:defRPr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4605"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535633"/>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汉仪尚巍手书W" panose="00020600040101010101" pitchFamily="18"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322060"/>
            <a:ext cx="720090" cy="535940"/>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319520"/>
            <a:ext cx="720090" cy="53848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480" y="5652770"/>
            <a:ext cx="1619885" cy="1205230"/>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647055"/>
            <a:ext cx="1619885" cy="12109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1993336"/>
          </a:xfrm>
          <a:prstGeom prst="rect">
            <a:avLst/>
          </a:prstGeom>
        </p:spPr>
      </p:pic>
      <p:sp>
        <p:nvSpPr>
          <p:cNvPr id="4" name="日期占位符 3"/>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7861453" y="1769866"/>
            <a:ext cx="1498294" cy="3632812"/>
          </a:xfrm>
        </p:spPr>
        <p:txBody>
          <a:bodyPr vert="eaVert" anchor="b"/>
          <a:lstStyle>
            <a:lvl1pPr algn="ctr">
              <a:defRPr sz="6000">
                <a:solidFill>
                  <a:schemeClr val="tx1">
                    <a:lumMod val="85000"/>
                    <a:lumOff val="15000"/>
                  </a:schemeClr>
                </a:solidFill>
              </a:defRPr>
            </a:lvl1pPr>
          </a:lstStyle>
          <a:p>
            <a:r>
              <a:rPr lang="zh-CN" altLang="en-US" dirty="0"/>
              <a:t>编辑标题</a:t>
            </a:r>
            <a:endParaRPr lang="zh-CN" altLang="en-US" dirty="0"/>
          </a:p>
        </p:txBody>
      </p:sp>
      <p:sp>
        <p:nvSpPr>
          <p:cNvPr id="8" name="竖排文字占位符 7"/>
          <p:cNvSpPr>
            <a:spLocks noGrp="1"/>
          </p:cNvSpPr>
          <p:nvPr>
            <p:ph type="body" orient="vert" sz="quarter" idx="13" hasCustomPrompt="1"/>
            <p:custDataLst>
              <p:tags r:id="rId9"/>
            </p:custDataLst>
          </p:nvPr>
        </p:nvSpPr>
        <p:spPr>
          <a:xfrm>
            <a:off x="3021376" y="1769866"/>
            <a:ext cx="4692440" cy="3633176"/>
          </a:xfrm>
        </p:spPr>
        <p:txBody>
          <a:bodyPr vert="eaVert" anchor="t">
            <a:normAutofit/>
          </a:bodyPr>
          <a:lstStyle>
            <a:lvl1pPr marL="0" indent="0" algn="ctr">
              <a:buNone/>
              <a:defRPr sz="2000">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zh-CN" altLang="en-US" dirty="0"/>
              <a:t>单击此处编辑文本</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1397000"/>
            <a:ext cx="2069184" cy="4064000"/>
          </a:xfrm>
          <a:prstGeom prst="rect">
            <a:avLst/>
          </a:prstGeom>
        </p:spPr>
      </p:pic>
      <p:sp>
        <p:nvSpPr>
          <p:cNvPr id="2" name="标题 1"/>
          <p:cNvSpPr>
            <a:spLocks noGrp="1"/>
          </p:cNvSpPr>
          <p:nvPr>
            <p:ph type="title"/>
            <p:custDataLst>
              <p:tags r:id="rId5"/>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2.xml"/><Relationship Id="rId19" Type="http://schemas.openxmlformats.org/officeDocument/2006/relationships/tags" Target="../tags/tag136.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0" u="none" strike="noStrike" kern="1200" cap="none" spc="200" normalizeH="0">
          <a:solidFill>
            <a:schemeClr val="tx1"/>
          </a:solidFill>
          <a:uFillTx/>
          <a:latin typeface="Arial" panose="020B0604020202020204" pitchFamily="34" charset="0"/>
          <a:ea typeface="汉仪尚巍手书W" panose="00020600040101010101" pitchFamily="18"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9.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90.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92.xml"/><Relationship Id="rId1" Type="http://schemas.openxmlformats.org/officeDocument/2006/relationships/tags" Target="../tags/tag19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sz="quarter" idx="14"/>
            <p:custDataLst>
              <p:tags r:id="rId1"/>
            </p:custDataLst>
          </p:nvPr>
        </p:nvSpPr>
        <p:spPr>
          <a:xfrm>
            <a:off x="1489710" y="3353435"/>
            <a:ext cx="4399915" cy="716280"/>
          </a:xfrm>
        </p:spPr>
        <p:txBody>
          <a:bodyPr>
            <a:noAutofit/>
          </a:bodyPr>
          <a:lstStyle/>
          <a:p>
            <a:r>
              <a:rPr lang="zh-CN" altLang="en-US" sz="3600">
                <a:solidFill>
                  <a:srgbClr val="FF0000"/>
                </a:solidFill>
              </a:rPr>
              <a:t>第七讲  文言文断句</a:t>
            </a:r>
            <a:endParaRPr lang="zh-CN" altLang="en-US" sz="3600">
              <a:solidFill>
                <a:srgbClr val="FF0000"/>
              </a:solidFill>
            </a:endParaRPr>
          </a:p>
        </p:txBody>
      </p:sp>
      <p:sp>
        <p:nvSpPr>
          <p:cNvPr id="6" name="标题 5"/>
          <p:cNvSpPr>
            <a:spLocks noGrp="1"/>
          </p:cNvSpPr>
          <p:nvPr>
            <p:ph type="ctrTitle" idx="15"/>
            <p:custDataLst>
              <p:tags r:id="rId2"/>
            </p:custDataLst>
          </p:nvPr>
        </p:nvSpPr>
        <p:spPr>
          <a:xfrm>
            <a:off x="1294130" y="1859915"/>
            <a:ext cx="5517515" cy="1191260"/>
          </a:xfrm>
        </p:spPr>
        <p:txBody>
          <a:bodyPr>
            <a:normAutofit/>
          </a:bodyPr>
          <a:lstStyle/>
          <a:p>
            <a:r>
              <a:rPr lang="zh-CN" altLang="en-US" b="1"/>
              <a:t>文言文阅读十一讲</a:t>
            </a:r>
            <a:endParaRPr lang="zh-CN" altLang="en-US" b="1"/>
          </a:p>
        </p:txBody>
      </p:sp>
      <p:sp>
        <p:nvSpPr>
          <p:cNvPr id="8" name="文本占位符 7"/>
          <p:cNvSpPr>
            <a:spLocks noGrp="1"/>
          </p:cNvSpPr>
          <p:nvPr>
            <p:ph type="body" sz="quarter" idx="16"/>
            <p:custDataLst>
              <p:tags r:id="rId3"/>
            </p:custDataLst>
          </p:nvPr>
        </p:nvSpPr>
        <p:spPr>
          <a:xfrm>
            <a:off x="7098665" y="4954270"/>
            <a:ext cx="988695" cy="408940"/>
          </a:xfrm>
        </p:spPr>
        <p:txBody>
          <a:bodyPr>
            <a:normAutofit lnSpcReduction="10000"/>
          </a:bodyPr>
          <a:lstStyle/>
          <a:p>
            <a:r>
              <a:rPr lang="zh-CN" altLang="en-US"/>
              <a:t>张海山</a:t>
            </a:r>
            <a:endParaRPr lang="zh-CN" altLang="en-US"/>
          </a:p>
        </p:txBody>
      </p:sp>
      <p:sp>
        <p:nvSpPr>
          <p:cNvPr id="12" name="文本占位符 1"/>
          <p:cNvSpPr txBox="1"/>
          <p:nvPr>
            <p:custDataLst>
              <p:tags r:id="rId4"/>
            </p:custDataLst>
          </p:nvPr>
        </p:nvSpPr>
        <p:spPr>
          <a:xfrm>
            <a:off x="176530" y="110409"/>
            <a:ext cx="1725930" cy="736600"/>
          </a:xfrm>
          <a:prstGeom prst="rect">
            <a:avLst/>
          </a:prstGeom>
          <a:noFill/>
        </p:spPr>
        <p:txBody>
          <a:bodyPr wrap="square" lIns="0" tIns="0" rIns="0" bIns="0" rtlCol="0" anchor="ctr" anchorCtr="0">
            <a:normAutofit fontScale="90000" lnSpcReduction="1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lang="zh-CN" altLang="en-US" sz="4400" b="1" u="none" strike="noStrike" kern="1200" cap="none" spc="200" normalizeH="0" baseline="0">
                <a:solidFill>
                  <a:schemeClr val="accent1"/>
                </a:solidFill>
                <a:uFillTx/>
                <a:latin typeface="Arial" panose="020B0604020202020204" pitchFamily="34" charset="0"/>
                <a:ea typeface="隶书" panose="02010509060101010101" pitchFamily="49" charset="-122"/>
                <a:cs typeface="Arial" panose="020B0604020202020204" pitchFamily="34" charset="0"/>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a:t>2021</a:t>
            </a:r>
            <a:endParaRPr lang="en-US" dirty="0"/>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370205"/>
            <a:ext cx="10852150" cy="599440"/>
          </a:xfrm>
        </p:spPr>
        <p:txBody>
          <a:bodyPr/>
          <a:p>
            <a:r>
              <a:rPr sz="3600" b="1">
                <a:solidFill>
                  <a:srgbClr val="FF0000"/>
                </a:solidFill>
                <a:sym typeface="+mn-ea"/>
              </a:rPr>
              <a:t>探究一：下列语段断句有什么特点</a:t>
            </a:r>
            <a:endParaRPr lang="zh-CN" altLang="en-US" sz="3600"/>
          </a:p>
        </p:txBody>
      </p:sp>
      <p:sp>
        <p:nvSpPr>
          <p:cNvPr id="3" name="文本框 2"/>
          <p:cNvSpPr txBox="1"/>
          <p:nvPr/>
        </p:nvSpPr>
        <p:spPr>
          <a:xfrm>
            <a:off x="1330960" y="1169035"/>
            <a:ext cx="10698480" cy="1476375"/>
          </a:xfrm>
          <a:prstGeom prst="rect">
            <a:avLst/>
          </a:prstGeom>
          <a:noFill/>
        </p:spPr>
        <p:txBody>
          <a:bodyPr wrap="none" rtlCol="0" anchor="t">
            <a:spAutoFit/>
          </a:bodyPr>
          <a:p>
            <a:pPr>
              <a:spcBef>
                <a:spcPct val="50000"/>
              </a:spcBef>
            </a:pPr>
            <a:r>
              <a:rPr lang="zh-CN" altLang="en-US" sz="3600" dirty="0">
                <a:latin typeface="Arial" panose="020B0604020202020204" pitchFamily="34" charset="0"/>
                <a:sym typeface="+mn-ea"/>
              </a:rPr>
              <a:t>小鸟时来啄食人至不去三五之夜明月半墙桂影斑驳风</a:t>
            </a:r>
            <a:endParaRPr lang="zh-CN" altLang="en-US" sz="3600" dirty="0">
              <a:latin typeface="Arial" panose="020B0604020202020204" pitchFamily="34" charset="0"/>
              <a:sym typeface="+mn-ea"/>
            </a:endParaRPr>
          </a:p>
          <a:p>
            <a:pPr>
              <a:spcBef>
                <a:spcPct val="50000"/>
              </a:spcBef>
            </a:pPr>
            <a:r>
              <a:rPr lang="zh-CN" altLang="en-US" sz="3600" dirty="0">
                <a:latin typeface="Arial" panose="020B0604020202020204" pitchFamily="34" charset="0"/>
                <a:sym typeface="+mn-ea"/>
              </a:rPr>
              <a:t>移影动珊珊可爱然予居于此多可喜亦多可悲</a:t>
            </a:r>
            <a:endParaRPr lang="zh-CN" altLang="en-US" sz="3600"/>
          </a:p>
        </p:txBody>
      </p:sp>
      <p:sp>
        <p:nvSpPr>
          <p:cNvPr id="4" name="文本框 3"/>
          <p:cNvSpPr txBox="1"/>
          <p:nvPr/>
        </p:nvSpPr>
        <p:spPr>
          <a:xfrm>
            <a:off x="1760855" y="3342005"/>
            <a:ext cx="9939655" cy="1753235"/>
          </a:xfrm>
          <a:prstGeom prst="rect">
            <a:avLst/>
          </a:prstGeom>
          <a:noFill/>
        </p:spPr>
        <p:txBody>
          <a:bodyPr wrap="square" rtlCol="0" anchor="t">
            <a:spAutoFit/>
          </a:bodyPr>
          <a:p>
            <a:pPr>
              <a:spcBef>
                <a:spcPct val="50000"/>
              </a:spcBef>
            </a:pPr>
            <a:r>
              <a:rPr lang="zh-CN" altLang="en-US" sz="3600" b="1" dirty="0">
                <a:solidFill>
                  <a:srgbClr val="FF0000"/>
                </a:solidFill>
                <a:latin typeface="Arial" panose="020B0604020202020204" pitchFamily="34" charset="0"/>
                <a:sym typeface="+mn-ea"/>
              </a:rPr>
              <a:t>小鸟</a:t>
            </a:r>
            <a:r>
              <a:rPr lang="zh-CN" altLang="en-US" sz="3600" b="1" dirty="0">
                <a:latin typeface="Arial" panose="020B0604020202020204" pitchFamily="34" charset="0"/>
                <a:sym typeface="+mn-ea"/>
              </a:rPr>
              <a:t>时来啄</a:t>
            </a:r>
            <a:r>
              <a:rPr lang="zh-CN" altLang="en-US"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sym typeface="+mn-ea"/>
              </a:rPr>
              <a:t>食</a:t>
            </a:r>
            <a:r>
              <a:rPr lang="zh-CN" altLang="en-US" sz="3600" b="1" dirty="0">
                <a:solidFill>
                  <a:srgbClr val="FF0000"/>
                </a:solidFill>
                <a:latin typeface="Arial" panose="020B0604020202020204" pitchFamily="34" charset="0"/>
                <a:sym typeface="+mn-ea"/>
              </a:rPr>
              <a:t>∕人</a:t>
            </a:r>
            <a:r>
              <a:rPr lang="zh-CN" altLang="en-US" sz="3600" b="1" dirty="0">
                <a:latin typeface="Arial" panose="020B0604020202020204" pitchFamily="34" charset="0"/>
                <a:sym typeface="+mn-ea"/>
              </a:rPr>
              <a:t>至不去</a:t>
            </a:r>
            <a:r>
              <a:rPr lang="zh-CN" altLang="en-US" sz="3600" b="1" dirty="0">
                <a:solidFill>
                  <a:srgbClr val="FF0000"/>
                </a:solidFill>
                <a:latin typeface="Arial" panose="020B0604020202020204" pitchFamily="34" charset="0"/>
                <a:sym typeface="+mn-ea"/>
              </a:rPr>
              <a:t>∕</a:t>
            </a:r>
            <a:r>
              <a:rPr lang="zh-CN" altLang="en-US" sz="3600" b="1" dirty="0">
                <a:latin typeface="Arial" panose="020B0604020202020204" pitchFamily="34" charset="0"/>
                <a:sym typeface="+mn-ea"/>
              </a:rPr>
              <a:t>三五之夜</a:t>
            </a:r>
            <a:r>
              <a:rPr lang="zh-CN" altLang="en-US" sz="3600" b="1" dirty="0">
                <a:solidFill>
                  <a:srgbClr val="FF0000"/>
                </a:solidFill>
                <a:latin typeface="Arial" panose="020B0604020202020204" pitchFamily="34" charset="0"/>
                <a:sym typeface="+mn-ea"/>
              </a:rPr>
              <a:t>∕明月</a:t>
            </a:r>
            <a:r>
              <a:rPr lang="zh-CN" altLang="en-US" sz="3600" b="1" dirty="0">
                <a:latin typeface="Arial" panose="020B0604020202020204" pitchFamily="34" charset="0"/>
                <a:sym typeface="+mn-ea"/>
              </a:rPr>
              <a:t>半墙</a:t>
            </a:r>
            <a:r>
              <a:rPr lang="zh-CN" altLang="en-US" sz="3600" b="1" dirty="0">
                <a:solidFill>
                  <a:srgbClr val="FF0000"/>
                </a:solidFill>
                <a:latin typeface="Arial" panose="020B0604020202020204" pitchFamily="34" charset="0"/>
                <a:sym typeface="+mn-ea"/>
              </a:rPr>
              <a:t>∕桂影</a:t>
            </a:r>
            <a:r>
              <a:rPr lang="zh-CN" altLang="en-US" sz="3600" b="1" dirty="0">
                <a:latin typeface="Arial" panose="020B0604020202020204" pitchFamily="34" charset="0"/>
                <a:sym typeface="+mn-ea"/>
              </a:rPr>
              <a:t>斑驳</a:t>
            </a:r>
            <a:r>
              <a:rPr lang="zh-CN" altLang="en-US" sz="3600" b="1" dirty="0">
                <a:solidFill>
                  <a:srgbClr val="FF0000"/>
                </a:solidFill>
                <a:latin typeface="Arial" panose="020B0604020202020204" pitchFamily="34" charset="0"/>
                <a:sym typeface="+mn-ea"/>
              </a:rPr>
              <a:t>∕</a:t>
            </a:r>
            <a:r>
              <a:rPr lang="zh-CN" altLang="en-US" sz="3600" b="1" dirty="0">
                <a:solidFill>
                  <a:srgbClr val="FF0000"/>
                </a:solidFill>
                <a:latin typeface="Arial" panose="020B0604020202020204" pitchFamily="34" charset="0"/>
                <a:sym typeface="+mn-ea"/>
              </a:rPr>
              <a:t>风</a:t>
            </a:r>
            <a:r>
              <a:rPr lang="zh-CN" altLang="en-US" sz="3600" b="1" dirty="0">
                <a:latin typeface="Arial" panose="020B0604020202020204" pitchFamily="34" charset="0"/>
                <a:sym typeface="+mn-ea"/>
              </a:rPr>
              <a:t>移影动</a:t>
            </a:r>
            <a:r>
              <a:rPr lang="zh-CN" altLang="en-US" sz="3600" b="1" dirty="0">
                <a:solidFill>
                  <a:srgbClr val="FF0000"/>
                </a:solidFill>
                <a:latin typeface="Arial" panose="020B0604020202020204" pitchFamily="34" charset="0"/>
                <a:sym typeface="+mn-ea"/>
              </a:rPr>
              <a:t>∕</a:t>
            </a:r>
            <a:r>
              <a:rPr lang="zh-CN" altLang="en-US" sz="3600" b="1" dirty="0">
                <a:latin typeface="Arial" panose="020B0604020202020204" pitchFamily="34" charset="0"/>
                <a:sym typeface="+mn-ea"/>
              </a:rPr>
              <a:t>珊珊可爱</a:t>
            </a:r>
            <a:r>
              <a:rPr lang="zh-CN" altLang="en-US" sz="3600" b="1" dirty="0">
                <a:solidFill>
                  <a:srgbClr val="FF0000"/>
                </a:solidFill>
                <a:latin typeface="Arial" panose="020B0604020202020204" pitchFamily="34" charset="0"/>
                <a:sym typeface="+mn-ea"/>
              </a:rPr>
              <a:t>∕</a:t>
            </a:r>
            <a:r>
              <a:rPr lang="zh-CN" altLang="en-US" sz="3600" b="1" dirty="0">
                <a:latin typeface="Arial" panose="020B0604020202020204" pitchFamily="34" charset="0"/>
                <a:sym typeface="+mn-ea"/>
              </a:rPr>
              <a:t>然</a:t>
            </a:r>
            <a:r>
              <a:rPr lang="zh-CN" altLang="en-US" sz="3600" b="1" dirty="0">
                <a:solidFill>
                  <a:srgbClr val="FF0000"/>
                </a:solidFill>
                <a:latin typeface="Arial" panose="020B0604020202020204" pitchFamily="34" charset="0"/>
                <a:sym typeface="+mn-ea"/>
              </a:rPr>
              <a:t>予</a:t>
            </a:r>
            <a:r>
              <a:rPr lang="zh-CN" altLang="en-US" sz="3600" b="1" dirty="0">
                <a:latin typeface="Arial" panose="020B0604020202020204" pitchFamily="34" charset="0"/>
                <a:sym typeface="+mn-ea"/>
              </a:rPr>
              <a:t>居于</a:t>
            </a:r>
            <a:r>
              <a:rPr lang="zh-CN" altLang="en-US" sz="36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Arial" panose="020B0604020202020204" pitchFamily="34" charset="0"/>
                <a:sym typeface="+mn-ea"/>
              </a:rPr>
              <a:t>此</a:t>
            </a:r>
            <a:r>
              <a:rPr lang="zh-CN" altLang="en-US" sz="3600" b="1" dirty="0">
                <a:solidFill>
                  <a:srgbClr val="FF0000"/>
                </a:solidFill>
                <a:latin typeface="Arial" panose="020B0604020202020204" pitchFamily="34" charset="0"/>
                <a:sym typeface="+mn-ea"/>
              </a:rPr>
              <a:t>∕</a:t>
            </a:r>
            <a:r>
              <a:rPr lang="zh-CN" altLang="en-US" sz="3600" b="1" dirty="0">
                <a:latin typeface="Arial" panose="020B0604020202020204" pitchFamily="34" charset="0"/>
                <a:sym typeface="+mn-ea"/>
              </a:rPr>
              <a:t>多可喜</a:t>
            </a:r>
            <a:r>
              <a:rPr lang="zh-CN" altLang="en-US" sz="3600" b="1" dirty="0">
                <a:solidFill>
                  <a:srgbClr val="FF0000"/>
                </a:solidFill>
                <a:latin typeface="Arial" panose="020B0604020202020204" pitchFamily="34" charset="0"/>
                <a:sym typeface="+mn-ea"/>
              </a:rPr>
              <a:t>∕</a:t>
            </a:r>
            <a:r>
              <a:rPr lang="zh-CN" altLang="en-US" sz="3600" b="1" dirty="0">
                <a:latin typeface="Arial" panose="020B0604020202020204" pitchFamily="34" charset="0"/>
                <a:sym typeface="+mn-ea"/>
              </a:rPr>
              <a:t>亦多可悲</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p:nvPr>
            <p:ph type="title"/>
          </p:nvPr>
        </p:nvSpPr>
        <p:spPr>
          <a:xfrm>
            <a:off x="669925" y="443230"/>
            <a:ext cx="10852150" cy="599440"/>
          </a:xfrm>
        </p:spPr>
        <p:txBody>
          <a:bodyPr/>
          <a:p>
            <a:r>
              <a:rPr lang="en-US" altLang="zh-CN" sz="3600" b="1">
                <a:solidFill>
                  <a:srgbClr val="FF0000"/>
                </a:solidFill>
                <a:latin typeface="黑体" panose="02010609060101010101" pitchFamily="49" charset="-122"/>
                <a:ea typeface="黑体" panose="02010609060101010101" pitchFamily="49" charset="-122"/>
                <a:sym typeface="+mn-ea"/>
              </a:rPr>
              <a:t>1</a:t>
            </a:r>
            <a:r>
              <a:rPr sz="3600" b="1">
                <a:solidFill>
                  <a:srgbClr val="FF0000"/>
                </a:solidFill>
                <a:latin typeface="黑体" panose="02010609060101010101" pitchFamily="49" charset="-122"/>
                <a:ea typeface="黑体" panose="02010609060101010101" pitchFamily="49" charset="-122"/>
                <a:sym typeface="+mn-ea"/>
              </a:rPr>
              <a:t>、名词或代词断句</a:t>
            </a:r>
            <a:endParaRPr lang="zh-CN" altLang="en-US" sz="3600" b="1">
              <a:solidFill>
                <a:srgbClr val="FF0000"/>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1996440" y="1166495"/>
            <a:ext cx="7130415" cy="983615"/>
          </a:xfrm>
          <a:prstGeom prst="rect">
            <a:avLst/>
          </a:prstGeom>
          <a:noFill/>
        </p:spPr>
        <p:txBody>
          <a:bodyPr wrap="square" rtlCol="0" anchor="t">
            <a:spAutoFit/>
          </a:bodyPr>
          <a:p>
            <a:r>
              <a:rPr lang="zh-CN" altLang="en-US" sz="4000" b="1" dirty="0">
                <a:latin typeface="黑体" panose="02010609060101010101" pitchFamily="49" charset="-122"/>
                <a:ea typeface="黑体" panose="02010609060101010101" pitchFamily="49" charset="-122"/>
                <a:sym typeface="+mn-ea"/>
              </a:rPr>
              <a:t>（定）</a:t>
            </a:r>
            <a:r>
              <a:rPr lang="zh-CN" altLang="en-US" sz="4000" b="1" dirty="0">
                <a:solidFill>
                  <a:schemeClr val="hlink"/>
                </a:solidFill>
                <a:latin typeface="黑体" panose="02010609060101010101" pitchFamily="49" charset="-122"/>
                <a:ea typeface="黑体" panose="02010609060101010101" pitchFamily="49" charset="-122"/>
                <a:sym typeface="+mn-ea"/>
              </a:rPr>
              <a:t>主</a:t>
            </a:r>
            <a:r>
              <a:rPr lang="zh-CN" altLang="en-US" sz="4000" b="1" dirty="0">
                <a:latin typeface="黑体" panose="02010609060101010101" pitchFamily="49" charset="-122"/>
                <a:ea typeface="黑体" panose="02010609060101010101" pitchFamily="49" charset="-122"/>
                <a:sym typeface="+mn-ea"/>
              </a:rPr>
              <a:t>  </a:t>
            </a:r>
            <a:r>
              <a:rPr lang="en-US" altLang="zh-CN" sz="4000" b="1">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状</a:t>
            </a:r>
            <a:r>
              <a:rPr lang="en-US" altLang="zh-CN" sz="4000" b="1">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 谓（定）</a:t>
            </a:r>
            <a:r>
              <a:rPr lang="zh-CN" altLang="en-US" sz="4000" b="1" dirty="0">
                <a:solidFill>
                  <a:schemeClr val="hlink"/>
                </a:solidFill>
                <a:latin typeface="黑体" panose="02010609060101010101" pitchFamily="49" charset="-122"/>
                <a:ea typeface="黑体" panose="02010609060101010101" pitchFamily="49" charset="-122"/>
                <a:sym typeface="+mn-ea"/>
              </a:rPr>
              <a:t>宾</a:t>
            </a:r>
            <a:endParaRPr lang="zh-CN" altLang="en-US" sz="4000" b="1" dirty="0">
              <a:solidFill>
                <a:schemeClr val="hlink"/>
              </a:solidFill>
              <a:latin typeface="黑体" panose="02010609060101010101" pitchFamily="49" charset="-122"/>
              <a:ea typeface="黑体" panose="02010609060101010101" pitchFamily="49" charset="-122"/>
            </a:endParaRPr>
          </a:p>
          <a:p>
            <a:r>
              <a:rPr lang="en-US" altLang="zh-CN" b="1">
                <a:solidFill>
                  <a:schemeClr val="hlink"/>
                </a:solidFill>
                <a:latin typeface="Arial" panose="020B0604020202020204" pitchFamily="34" charset="0"/>
                <a:ea typeface="黑体" panose="02010609060101010101" pitchFamily="49" charset="-122"/>
                <a:sym typeface="+mn-ea"/>
              </a:rPr>
              <a:t>                                              </a:t>
            </a:r>
            <a:endParaRPr lang="zh-CN" altLang="en-US"/>
          </a:p>
        </p:txBody>
      </p:sp>
      <p:sp>
        <p:nvSpPr>
          <p:cNvPr id="5" name="文本框 4"/>
          <p:cNvSpPr txBox="1"/>
          <p:nvPr/>
        </p:nvSpPr>
        <p:spPr>
          <a:xfrm>
            <a:off x="2374265" y="2272030"/>
            <a:ext cx="7069455" cy="645160"/>
          </a:xfrm>
          <a:prstGeom prst="rect">
            <a:avLst/>
          </a:prstGeom>
          <a:noFill/>
        </p:spPr>
        <p:txBody>
          <a:bodyPr wrap="none" rtlCol="0" anchor="t">
            <a:spAutoFit/>
          </a:bodyPr>
          <a:p>
            <a:r>
              <a:rPr lang="zh-CN" altLang="en-US" sz="3600" b="1" dirty="0">
                <a:solidFill>
                  <a:schemeClr val="hlink"/>
                </a:solidFill>
                <a:latin typeface="黑体" panose="02010609060101010101" pitchFamily="49" charset="-122"/>
                <a:ea typeface="黑体" panose="02010609060101010101" pitchFamily="49" charset="-122"/>
                <a:sym typeface="+mn-ea"/>
              </a:rPr>
              <a:t>主语和宾语</a:t>
            </a:r>
            <a:r>
              <a:rPr lang="zh-CN" altLang="en-US" sz="3600" b="1" dirty="0">
                <a:latin typeface="黑体" panose="02010609060101010101" pitchFamily="49" charset="-122"/>
                <a:ea typeface="黑体" panose="02010609060101010101" pitchFamily="49" charset="-122"/>
                <a:sym typeface="+mn-ea"/>
              </a:rPr>
              <a:t>：由名词或代词充当。</a:t>
            </a:r>
            <a:endParaRPr lang="zh-CN" altLang="en-US" sz="3600"/>
          </a:p>
        </p:txBody>
      </p:sp>
      <p:sp>
        <p:nvSpPr>
          <p:cNvPr id="6" name="文本框 5"/>
          <p:cNvSpPr txBox="1"/>
          <p:nvPr/>
        </p:nvSpPr>
        <p:spPr>
          <a:xfrm>
            <a:off x="1633220" y="3124835"/>
            <a:ext cx="10287000" cy="2651760"/>
          </a:xfrm>
          <a:prstGeom prst="rect">
            <a:avLst/>
          </a:prstGeom>
          <a:noFill/>
        </p:spPr>
        <p:txBody>
          <a:bodyPr wrap="square" rtlCol="0" anchor="t">
            <a:spAutoFit/>
          </a:bodyPr>
          <a:p>
            <a:pPr marL="342900" indent="-342900" eaLnBrk="0" hangingPunct="0">
              <a:spcBef>
                <a:spcPct val="20000"/>
              </a:spcBef>
              <a:buClr>
                <a:schemeClr val="folHlink"/>
              </a:buClr>
              <a:buSzPct val="60000"/>
              <a:buFont typeface="Wingdings" panose="05000000000000000000" pitchFamily="2" charset="2"/>
            </a:pPr>
            <a:r>
              <a:rPr lang="zh-CN" altLang="en-US" sz="3200">
                <a:solidFill>
                  <a:srgbClr val="000000"/>
                </a:solidFill>
                <a:latin typeface="宋体" panose="02010600030101010101" pitchFamily="2" charset="-122"/>
                <a:sym typeface="+mn-ea"/>
              </a:rPr>
              <a:t>随时标出文段中的重要的</a:t>
            </a:r>
            <a:r>
              <a:rPr lang="zh-CN" altLang="en-US" sz="3200">
                <a:solidFill>
                  <a:srgbClr val="FF0000"/>
                </a:solidFill>
                <a:latin typeface="宋体" panose="02010600030101010101" pitchFamily="2" charset="-122"/>
                <a:sym typeface="+mn-ea"/>
              </a:rPr>
              <a:t>名词</a:t>
            </a:r>
            <a:r>
              <a:rPr lang="zh-CN" altLang="en-US" sz="3200">
                <a:latin typeface="宋体" panose="02010600030101010101" pitchFamily="2" charset="-122"/>
                <a:sym typeface="+mn-ea"/>
              </a:rPr>
              <a:t>，</a:t>
            </a:r>
            <a:r>
              <a:rPr lang="zh-CN" altLang="en-US" sz="3200">
                <a:solidFill>
                  <a:srgbClr val="000000"/>
                </a:solidFill>
                <a:latin typeface="宋体" panose="02010600030101010101" pitchFamily="2" charset="-122"/>
                <a:sym typeface="+mn-ea"/>
              </a:rPr>
              <a:t>特别是专有名词，</a:t>
            </a:r>
            <a:r>
              <a:rPr lang="zh-CN" altLang="en-US" sz="3200">
                <a:latin typeface="宋体" panose="02010600030101010101" pitchFamily="2" charset="-122"/>
                <a:sym typeface="+mn-ea"/>
              </a:rPr>
              <a:t>如</a:t>
            </a:r>
            <a:r>
              <a:rPr lang="zh-CN" altLang="en-US" sz="3200">
                <a:solidFill>
                  <a:srgbClr val="0000FF"/>
                </a:solidFill>
                <a:latin typeface="宋体" panose="02010600030101010101" pitchFamily="2" charset="-122"/>
                <a:sym typeface="+mn-ea"/>
              </a:rPr>
              <a:t>人名、地名、事名、物名、官名、族名、国名、器物名、动物名、植物名、朝代名、官职名</a:t>
            </a:r>
            <a:r>
              <a:rPr lang="zh-CN" altLang="en-US" sz="3200">
                <a:latin typeface="宋体" panose="02010600030101010101" pitchFamily="2" charset="-122"/>
                <a:sym typeface="+mn-ea"/>
              </a:rPr>
              <a:t>等。</a:t>
            </a:r>
            <a:endParaRPr lang="zh-CN" altLang="en-US" sz="3200">
              <a:latin typeface="宋体" panose="02010600030101010101" pitchFamily="2" charset="-122"/>
            </a:endParaRPr>
          </a:p>
          <a:p>
            <a:pPr marL="342900" indent="-342900" eaLnBrk="0" hangingPunct="0">
              <a:spcBef>
                <a:spcPct val="20000"/>
              </a:spcBef>
              <a:buClr>
                <a:schemeClr val="folHlink"/>
              </a:buClr>
              <a:buSzPct val="60000"/>
              <a:buFont typeface="Wingdings" panose="05000000000000000000" pitchFamily="2" charset="2"/>
            </a:pPr>
            <a:r>
              <a:rPr lang="zh-CN" altLang="en-US" sz="3200">
                <a:latin typeface="宋体" panose="02010600030101010101" pitchFamily="2" charset="-122"/>
                <a:sym typeface="+mn-ea"/>
              </a:rPr>
              <a:t>    </a:t>
            </a:r>
            <a:r>
              <a:rPr lang="zh-CN" altLang="en-US" sz="3200">
                <a:solidFill>
                  <a:srgbClr val="000000"/>
                </a:solidFill>
                <a:latin typeface="宋体" panose="02010600030101010101" pitchFamily="2" charset="-122"/>
                <a:sym typeface="+mn-ea"/>
              </a:rPr>
              <a:t>这些名词或代词常在句中</a:t>
            </a:r>
            <a:r>
              <a:rPr lang="zh-CN" altLang="en-US" sz="3200">
                <a:solidFill>
                  <a:srgbClr val="0000FF"/>
                </a:solidFill>
                <a:latin typeface="宋体" panose="02010600030101010101" pitchFamily="2" charset="-122"/>
                <a:sym typeface="+mn-ea"/>
              </a:rPr>
              <a:t>作主语</a:t>
            </a:r>
            <a:r>
              <a:rPr lang="zh-CN" altLang="en-US" sz="3200">
                <a:solidFill>
                  <a:srgbClr val="0D0D0D"/>
                </a:solidFill>
                <a:latin typeface="宋体" panose="02010600030101010101" pitchFamily="2" charset="-122"/>
                <a:sym typeface="+mn-ea"/>
              </a:rPr>
              <a:t>或</a:t>
            </a:r>
            <a:r>
              <a:rPr lang="zh-CN" altLang="en-US" sz="3200">
                <a:solidFill>
                  <a:srgbClr val="0000FF"/>
                </a:solidFill>
                <a:latin typeface="宋体" panose="02010600030101010101" pitchFamily="2" charset="-122"/>
                <a:sym typeface="+mn-ea"/>
              </a:rPr>
              <a:t>宾语</a:t>
            </a:r>
            <a:r>
              <a:rPr lang="zh-CN" altLang="en-US" sz="3200">
                <a:latin typeface="宋体" panose="02010600030101010101" pitchFamily="2" charset="-122"/>
                <a:sym typeface="+mn-ea"/>
              </a:rPr>
              <a:t>，</a:t>
            </a:r>
            <a:r>
              <a:rPr lang="zh-CN" altLang="en-US" sz="3200">
                <a:solidFill>
                  <a:srgbClr val="0D0D0D"/>
                </a:solidFill>
                <a:latin typeface="宋体" panose="02010600030101010101" pitchFamily="2" charset="-122"/>
                <a:sym typeface="+mn-ea"/>
              </a:rPr>
              <a:t>然后考虑。在这些名词或代词的</a:t>
            </a:r>
            <a:r>
              <a:rPr lang="zh-CN" altLang="en-US" sz="3200">
                <a:solidFill>
                  <a:srgbClr val="0000FF"/>
                </a:solidFill>
                <a:latin typeface="宋体" panose="02010600030101010101" pitchFamily="2" charset="-122"/>
                <a:sym typeface="+mn-ea"/>
              </a:rPr>
              <a:t>前后</a:t>
            </a:r>
            <a:r>
              <a:rPr lang="zh-CN" altLang="en-US" sz="3200">
                <a:solidFill>
                  <a:srgbClr val="0D0D0D"/>
                </a:solidFill>
                <a:latin typeface="宋体" panose="02010600030101010101" pitchFamily="2" charset="-122"/>
                <a:sym typeface="+mn-ea"/>
              </a:rPr>
              <a:t>往往要进行断句。</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187960"/>
            <a:ext cx="10852150" cy="853440"/>
          </a:xfrm>
        </p:spPr>
        <p:txBody>
          <a:bodyPr/>
          <a:p>
            <a:r>
              <a:rPr sz="4400" b="1">
                <a:latin typeface="楷体" panose="02010609060101010101" charset="-122"/>
                <a:ea typeface="楷体" panose="02010609060101010101" charset="-122"/>
                <a:sym typeface="+mn-ea"/>
              </a:rPr>
              <a:t>主语前断，宾语后断。</a:t>
            </a:r>
            <a:endParaRPr lang="zh-CN" altLang="en-US" sz="4400"/>
          </a:p>
        </p:txBody>
      </p:sp>
      <p:sp>
        <p:nvSpPr>
          <p:cNvPr id="3" name="文本框 2"/>
          <p:cNvSpPr txBox="1"/>
          <p:nvPr/>
        </p:nvSpPr>
        <p:spPr>
          <a:xfrm>
            <a:off x="1629410" y="1557020"/>
            <a:ext cx="9977755" cy="2553335"/>
          </a:xfrm>
          <a:prstGeom prst="rect">
            <a:avLst/>
          </a:prstGeom>
          <a:noFill/>
        </p:spPr>
        <p:txBody>
          <a:bodyPr wrap="square" rtlCol="0" anchor="t">
            <a:spAutoFit/>
          </a:bodyPr>
          <a:p>
            <a:pPr marL="0" indent="0">
              <a:buNone/>
            </a:pPr>
            <a:r>
              <a:rPr lang="zh-CN" altLang="en-US" sz="4000">
                <a:solidFill>
                  <a:srgbClr val="FF0000"/>
                </a:solidFill>
                <a:latin typeface="黑体" panose="02010609060101010101" pitchFamily="49" charset="-122"/>
                <a:ea typeface="黑体" panose="02010609060101010101" pitchFamily="49" charset="-122"/>
                <a:sym typeface="+mn-ea"/>
              </a:rPr>
              <a:t>张良</a:t>
            </a:r>
            <a:r>
              <a:rPr lang="zh-CN" altLang="en-US" sz="4000">
                <a:latin typeface="黑体" panose="02010609060101010101" pitchFamily="49" charset="-122"/>
                <a:ea typeface="黑体" panose="02010609060101010101" pitchFamily="49" charset="-122"/>
                <a:sym typeface="+mn-ea"/>
              </a:rPr>
              <a:t>是时从</a:t>
            </a:r>
            <a:r>
              <a:rPr lang="zh-CN" altLang="en-US" sz="4000">
                <a:solidFill>
                  <a:srgbClr val="FF0000"/>
                </a:solidFill>
                <a:latin typeface="黑体" panose="02010609060101010101" pitchFamily="49" charset="-122"/>
                <a:ea typeface="黑体" panose="02010609060101010101" pitchFamily="49" charset="-122"/>
                <a:sym typeface="+mn-ea"/>
              </a:rPr>
              <a:t>沛公</a:t>
            </a:r>
            <a:r>
              <a:rPr lang="zh-CN" altLang="en-US" sz="4000">
                <a:latin typeface="黑体" panose="02010609060101010101" pitchFamily="49" charset="-122"/>
                <a:ea typeface="黑体" panose="02010609060101010101" pitchFamily="49" charset="-122"/>
                <a:sym typeface="+mn-ea"/>
              </a:rPr>
              <a:t>，</a:t>
            </a:r>
            <a:r>
              <a:rPr lang="zh-CN" altLang="en-US" sz="4000">
                <a:solidFill>
                  <a:srgbClr val="FF0000"/>
                </a:solidFill>
                <a:latin typeface="黑体" panose="02010609060101010101" pitchFamily="49" charset="-122"/>
                <a:ea typeface="黑体" panose="02010609060101010101" pitchFamily="49" charset="-122"/>
                <a:sym typeface="+mn-ea"/>
              </a:rPr>
              <a:t>项伯</a:t>
            </a:r>
            <a:r>
              <a:rPr lang="zh-CN" altLang="en-US" sz="4000">
                <a:latin typeface="黑体" panose="02010609060101010101" pitchFamily="49" charset="-122"/>
                <a:ea typeface="黑体" panose="02010609060101010101" pitchFamily="49" charset="-122"/>
                <a:sym typeface="+mn-ea"/>
              </a:rPr>
              <a:t>乃夜驰之</a:t>
            </a:r>
            <a:r>
              <a:rPr lang="zh-CN" altLang="en-US" sz="4000">
                <a:solidFill>
                  <a:srgbClr val="FF0000"/>
                </a:solidFill>
                <a:latin typeface="黑体" panose="02010609060101010101" pitchFamily="49" charset="-122"/>
                <a:ea typeface="黑体" panose="02010609060101010101" pitchFamily="49" charset="-122"/>
                <a:sym typeface="+mn-ea"/>
              </a:rPr>
              <a:t>沛公军</a:t>
            </a:r>
            <a:r>
              <a:rPr lang="zh-CN" altLang="en-US" sz="4000">
                <a:latin typeface="黑体" panose="02010609060101010101" pitchFamily="49" charset="-122"/>
                <a:ea typeface="黑体" panose="02010609060101010101" pitchFamily="49" charset="-122"/>
                <a:sym typeface="+mn-ea"/>
              </a:rPr>
              <a:t>，私见</a:t>
            </a:r>
            <a:r>
              <a:rPr lang="zh-CN" altLang="en-US" sz="4000">
                <a:solidFill>
                  <a:srgbClr val="FF0000"/>
                </a:solidFill>
                <a:latin typeface="黑体" panose="02010609060101010101" pitchFamily="49" charset="-122"/>
                <a:ea typeface="黑体" panose="02010609060101010101" pitchFamily="49" charset="-122"/>
                <a:sym typeface="+mn-ea"/>
              </a:rPr>
              <a:t>张良</a:t>
            </a:r>
            <a:r>
              <a:rPr lang="zh-CN" altLang="en-US" sz="4000">
                <a:latin typeface="黑体" panose="02010609060101010101" pitchFamily="49" charset="-122"/>
                <a:ea typeface="黑体" panose="02010609060101010101" pitchFamily="49" charset="-122"/>
                <a:sym typeface="+mn-ea"/>
              </a:rPr>
              <a:t>，具告以</a:t>
            </a:r>
            <a:r>
              <a:rPr lang="zh-CN" altLang="en-US" sz="4000">
                <a:solidFill>
                  <a:srgbClr val="FF0000"/>
                </a:solidFill>
                <a:latin typeface="黑体" panose="02010609060101010101" pitchFamily="49" charset="-122"/>
                <a:ea typeface="黑体" panose="02010609060101010101" pitchFamily="49" charset="-122"/>
                <a:sym typeface="+mn-ea"/>
              </a:rPr>
              <a:t>事</a:t>
            </a:r>
            <a:r>
              <a:rPr lang="zh-CN" altLang="en-US" sz="4000">
                <a:latin typeface="黑体" panose="02010609060101010101" pitchFamily="49" charset="-122"/>
                <a:ea typeface="黑体" panose="02010609060101010101" pitchFamily="49" charset="-122"/>
                <a:sym typeface="+mn-ea"/>
              </a:rPr>
              <a:t>，欲呼张良与俱去，曰：</a:t>
            </a:r>
            <a:r>
              <a:rPr lang="en-US" altLang="zh-CN" sz="4000">
                <a:latin typeface="黑体" panose="02010609060101010101" pitchFamily="49" charset="-122"/>
                <a:ea typeface="黑体" panose="02010609060101010101" pitchFamily="49" charset="-122"/>
                <a:sym typeface="+mn-ea"/>
              </a:rPr>
              <a:t>“</a:t>
            </a:r>
            <a:r>
              <a:rPr lang="zh-CN" altLang="en-US" sz="4000">
                <a:latin typeface="黑体" panose="02010609060101010101" pitchFamily="49" charset="-122"/>
                <a:ea typeface="黑体" panose="02010609060101010101" pitchFamily="49" charset="-122"/>
                <a:sym typeface="+mn-ea"/>
              </a:rPr>
              <a:t>毋从俱死也。</a:t>
            </a:r>
            <a:r>
              <a:rPr lang="en-US" altLang="zh-CN" sz="4000">
                <a:latin typeface="黑体" panose="02010609060101010101" pitchFamily="49" charset="-122"/>
                <a:ea typeface="黑体" panose="02010609060101010101" pitchFamily="49" charset="-122"/>
                <a:sym typeface="+mn-ea"/>
              </a:rPr>
              <a:t>”</a:t>
            </a:r>
            <a:r>
              <a:rPr lang="zh-CN" altLang="en-US" sz="4000">
                <a:solidFill>
                  <a:srgbClr val="FF0000"/>
                </a:solidFill>
                <a:latin typeface="黑体" panose="02010609060101010101" pitchFamily="49" charset="-122"/>
                <a:ea typeface="黑体" panose="02010609060101010101" pitchFamily="49" charset="-122"/>
                <a:sym typeface="+mn-ea"/>
              </a:rPr>
              <a:t>张良</a:t>
            </a:r>
            <a:r>
              <a:rPr lang="zh-CN" altLang="en-US" sz="4000">
                <a:latin typeface="黑体" panose="02010609060101010101" pitchFamily="49" charset="-122"/>
                <a:ea typeface="黑体" panose="02010609060101010101" pitchFamily="49" charset="-122"/>
                <a:sym typeface="+mn-ea"/>
              </a:rPr>
              <a:t>曰：</a:t>
            </a:r>
            <a:r>
              <a:rPr lang="en-US" altLang="zh-CN" sz="4000">
                <a:latin typeface="黑体" panose="02010609060101010101" pitchFamily="49" charset="-122"/>
                <a:ea typeface="黑体" panose="02010609060101010101" pitchFamily="49" charset="-122"/>
                <a:sym typeface="+mn-ea"/>
              </a:rPr>
              <a:t>“</a:t>
            </a:r>
            <a:r>
              <a:rPr lang="zh-CN" altLang="en-US" sz="4000">
                <a:solidFill>
                  <a:srgbClr val="FF0000"/>
                </a:solidFill>
                <a:latin typeface="黑体" panose="02010609060101010101" pitchFamily="49" charset="-122"/>
                <a:ea typeface="黑体" panose="02010609060101010101" pitchFamily="49" charset="-122"/>
                <a:sym typeface="+mn-ea"/>
              </a:rPr>
              <a:t>臣</a:t>
            </a:r>
            <a:r>
              <a:rPr lang="zh-CN" altLang="en-US" sz="4000">
                <a:latin typeface="黑体" panose="02010609060101010101" pitchFamily="49" charset="-122"/>
                <a:ea typeface="黑体" panose="02010609060101010101" pitchFamily="49" charset="-122"/>
                <a:sym typeface="+mn-ea"/>
              </a:rPr>
              <a:t>为韩王送</a:t>
            </a:r>
            <a:r>
              <a:rPr lang="zh-CN" altLang="en-US" sz="4000">
                <a:solidFill>
                  <a:srgbClr val="FF0000"/>
                </a:solidFill>
                <a:latin typeface="黑体" panose="02010609060101010101" pitchFamily="49" charset="-122"/>
                <a:ea typeface="黑体" panose="02010609060101010101" pitchFamily="49" charset="-122"/>
                <a:sym typeface="+mn-ea"/>
              </a:rPr>
              <a:t>沛公</a:t>
            </a:r>
            <a:r>
              <a:rPr lang="zh-CN" altLang="en-US" sz="4000">
                <a:latin typeface="黑体" panose="02010609060101010101" pitchFamily="49" charset="-122"/>
                <a:ea typeface="黑体" panose="02010609060101010101" pitchFamily="49" charset="-122"/>
                <a:sym typeface="+mn-ea"/>
              </a:rPr>
              <a:t>，</a:t>
            </a:r>
            <a:r>
              <a:rPr lang="zh-CN" altLang="en-US" sz="4000">
                <a:solidFill>
                  <a:srgbClr val="FF0000"/>
                </a:solidFill>
                <a:latin typeface="黑体" panose="02010609060101010101" pitchFamily="49" charset="-122"/>
                <a:ea typeface="黑体" panose="02010609060101010101" pitchFamily="49" charset="-122"/>
                <a:sym typeface="+mn-ea"/>
              </a:rPr>
              <a:t>沛公</a:t>
            </a:r>
            <a:r>
              <a:rPr lang="zh-CN" altLang="en-US" sz="4000">
                <a:latin typeface="黑体" panose="02010609060101010101" pitchFamily="49" charset="-122"/>
                <a:ea typeface="黑体" panose="02010609060101010101" pitchFamily="49" charset="-122"/>
                <a:sym typeface="+mn-ea"/>
              </a:rPr>
              <a:t>今事有急，亡去不义，不可不语。</a:t>
            </a:r>
            <a:r>
              <a:rPr lang="en-US" altLang="zh-CN" sz="4000">
                <a:latin typeface="黑体" panose="02010609060101010101" pitchFamily="49" charset="-122"/>
                <a:ea typeface="黑体" panose="02010609060101010101" pitchFamily="49" charset="-122"/>
                <a:sym typeface="+mn-ea"/>
              </a:rPr>
              <a:t>”</a:t>
            </a:r>
            <a:endParaRPr lang="zh-CN" altLang="en-US" sz="40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sz="3600" b="1">
                <a:latin typeface="楷体_GB2312" pitchFamily="49" charset="-122"/>
                <a:ea typeface="楷体_GB2312" pitchFamily="49" charset="-122"/>
                <a:sym typeface="+mn-ea"/>
              </a:rPr>
              <a:t>练习</a:t>
            </a:r>
            <a:r>
              <a:rPr lang="en-US" altLang="zh-CN" sz="3600" b="1">
                <a:latin typeface="楷体_GB2312" pitchFamily="49" charset="-122"/>
                <a:ea typeface="楷体_GB2312" pitchFamily="49" charset="-122"/>
                <a:sym typeface="+mn-ea"/>
              </a:rPr>
              <a:t>1</a:t>
            </a:r>
            <a:r>
              <a:rPr sz="3600" b="1">
                <a:latin typeface="楷体_GB2312" pitchFamily="49" charset="-122"/>
                <a:ea typeface="楷体_GB2312" pitchFamily="49" charset="-122"/>
                <a:sym typeface="+mn-ea"/>
              </a:rPr>
              <a:t>：</a:t>
            </a:r>
            <a:endParaRPr lang="zh-CN" altLang="en-US" sz="3600"/>
          </a:p>
        </p:txBody>
      </p:sp>
      <p:sp>
        <p:nvSpPr>
          <p:cNvPr id="3" name="文本框 2"/>
          <p:cNvSpPr txBox="1"/>
          <p:nvPr/>
        </p:nvSpPr>
        <p:spPr>
          <a:xfrm>
            <a:off x="1540510" y="1423035"/>
            <a:ext cx="10066020" cy="1198880"/>
          </a:xfrm>
          <a:prstGeom prst="rect">
            <a:avLst/>
          </a:prstGeom>
          <a:noFill/>
        </p:spPr>
        <p:txBody>
          <a:bodyPr wrap="none" rtlCol="0" anchor="t">
            <a:spAutoFit/>
          </a:bodyPr>
          <a:p>
            <a:r>
              <a:rPr lang="zh-CN" altLang="en-US" sz="3600" b="1" dirty="0">
                <a:latin typeface="楷体_GB2312" pitchFamily="49" charset="-122"/>
                <a:ea typeface="楷体_GB2312" pitchFamily="49" charset="-122"/>
                <a:sym typeface="+mn-ea"/>
              </a:rPr>
              <a:t>匡 衡 勤 学 而 无 烛 邻 舍 有 烛 而 不 逮</a:t>
            </a:r>
            <a:endParaRPr lang="zh-CN" altLang="en-US" sz="3600" b="1" dirty="0">
              <a:latin typeface="楷体_GB2312" pitchFamily="49" charset="-122"/>
              <a:ea typeface="楷体_GB2312" pitchFamily="49" charset="-122"/>
              <a:sym typeface="+mn-ea"/>
            </a:endParaRPr>
          </a:p>
          <a:p>
            <a:r>
              <a:rPr lang="zh-CN" altLang="en-US" sz="3600" b="1" dirty="0">
                <a:latin typeface="楷体_GB2312" pitchFamily="49" charset="-122"/>
                <a:ea typeface="楷体_GB2312" pitchFamily="49" charset="-122"/>
                <a:sym typeface="+mn-ea"/>
              </a:rPr>
              <a:t>衡 乃 穿 壁 引 其 光 以 光 映 书 而 读 之。</a:t>
            </a:r>
            <a:endParaRPr lang="zh-CN" altLang="en-US" sz="3600" b="1" dirty="0">
              <a:latin typeface="楷体_GB2312" pitchFamily="49" charset="-122"/>
              <a:ea typeface="楷体_GB2312" pitchFamily="49" charset="-122"/>
              <a:sym typeface="+mn-ea"/>
            </a:endParaRPr>
          </a:p>
        </p:txBody>
      </p:sp>
      <p:sp>
        <p:nvSpPr>
          <p:cNvPr id="4" name="文本框 3"/>
          <p:cNvSpPr txBox="1"/>
          <p:nvPr/>
        </p:nvSpPr>
        <p:spPr>
          <a:xfrm>
            <a:off x="1766570" y="3235960"/>
            <a:ext cx="9364980" cy="1753235"/>
          </a:xfrm>
          <a:prstGeom prst="rect">
            <a:avLst/>
          </a:prstGeom>
          <a:noFill/>
        </p:spPr>
        <p:txBody>
          <a:bodyPr wrap="none" rtlCol="0" anchor="t">
            <a:spAutoFit/>
          </a:bodyPr>
          <a:p>
            <a:pPr>
              <a:lnSpc>
                <a:spcPct val="150000"/>
              </a:lnSpc>
              <a:buFont typeface="Wingdings" panose="05000000000000000000" pitchFamily="2" charset="2"/>
            </a:pPr>
            <a:r>
              <a:rPr lang="zh-CN" altLang="en-US" sz="3600" b="1" dirty="0">
                <a:solidFill>
                  <a:srgbClr val="FF0000"/>
                </a:solidFill>
                <a:latin typeface="Arial" panose="020B0604020202020204" pitchFamily="34" charset="0"/>
                <a:ea typeface="楷体_GB2312" pitchFamily="49" charset="-122"/>
                <a:sym typeface="+mn-ea"/>
              </a:rPr>
              <a:t>匡衡</a:t>
            </a:r>
            <a:r>
              <a:rPr lang="zh-CN" altLang="en-US" sz="3600" b="1" dirty="0">
                <a:latin typeface="Arial" panose="020B0604020202020204" pitchFamily="34" charset="0"/>
                <a:ea typeface="楷体_GB2312" pitchFamily="49" charset="-122"/>
                <a:sym typeface="+mn-ea"/>
              </a:rPr>
              <a:t>勤学而无</a:t>
            </a:r>
            <a:r>
              <a:rPr lang="zh-CN" altLang="en-US" sz="3600" b="1" dirty="0">
                <a:solidFill>
                  <a:srgbClr val="0C1FD2"/>
                </a:solidFill>
                <a:latin typeface="Arial" panose="020B0604020202020204" pitchFamily="34" charset="0"/>
                <a:ea typeface="楷体_GB2312" pitchFamily="49" charset="-122"/>
                <a:sym typeface="+mn-ea"/>
              </a:rPr>
              <a:t>烛</a:t>
            </a:r>
            <a:r>
              <a:rPr lang="zh-CN" altLang="en-US" sz="3600" b="1" dirty="0">
                <a:solidFill>
                  <a:srgbClr val="FF0000"/>
                </a:solidFill>
                <a:latin typeface="Arial" panose="020B0604020202020204" pitchFamily="34" charset="0"/>
                <a:ea typeface="楷体_GB2312" pitchFamily="49" charset="-122"/>
                <a:sym typeface="+mn-ea"/>
              </a:rPr>
              <a:t>邻舍</a:t>
            </a:r>
            <a:r>
              <a:rPr lang="zh-CN" altLang="en-US" sz="3600" b="1" dirty="0">
                <a:latin typeface="Arial" panose="020B0604020202020204" pitchFamily="34" charset="0"/>
                <a:ea typeface="楷体_GB2312" pitchFamily="49" charset="-122"/>
                <a:sym typeface="+mn-ea"/>
              </a:rPr>
              <a:t>有</a:t>
            </a:r>
            <a:r>
              <a:rPr lang="zh-CN" altLang="en-US" sz="3600" b="1" dirty="0">
                <a:solidFill>
                  <a:srgbClr val="0C1FD2"/>
                </a:solidFill>
                <a:latin typeface="Arial" panose="020B0604020202020204" pitchFamily="34" charset="0"/>
                <a:ea typeface="楷体_GB2312" pitchFamily="49" charset="-122"/>
                <a:sym typeface="+mn-ea"/>
              </a:rPr>
              <a:t>烛</a:t>
            </a:r>
            <a:r>
              <a:rPr lang="zh-CN" altLang="en-US" sz="3600" b="1" dirty="0">
                <a:latin typeface="Arial" panose="020B0604020202020204" pitchFamily="34" charset="0"/>
                <a:ea typeface="楷体_GB2312" pitchFamily="49" charset="-122"/>
                <a:sym typeface="+mn-ea"/>
              </a:rPr>
              <a:t>而</a:t>
            </a:r>
            <a:r>
              <a:rPr lang="zh-CN" altLang="en-US" sz="3600" b="1" dirty="0">
                <a:latin typeface="楷体_GB2312" pitchFamily="49" charset="-122"/>
                <a:ea typeface="楷体_GB2312" pitchFamily="49" charset="-122"/>
                <a:sym typeface="+mn-ea"/>
              </a:rPr>
              <a:t>不逮</a:t>
            </a:r>
            <a:r>
              <a:rPr lang="zh-CN" altLang="en-US" sz="3600" b="1" dirty="0">
                <a:solidFill>
                  <a:srgbClr val="FF0000"/>
                </a:solidFill>
                <a:latin typeface="楷体_GB2312" pitchFamily="49" charset="-122"/>
                <a:ea typeface="楷体_GB2312" pitchFamily="49" charset="-122"/>
                <a:sym typeface="+mn-ea"/>
              </a:rPr>
              <a:t>衡</a:t>
            </a:r>
            <a:r>
              <a:rPr lang="zh-CN" altLang="en-US" sz="3600" b="1" dirty="0">
                <a:latin typeface="楷体_GB2312" pitchFamily="49" charset="-122"/>
                <a:ea typeface="楷体_GB2312" pitchFamily="49" charset="-122"/>
                <a:sym typeface="+mn-ea"/>
              </a:rPr>
              <a:t>乃穿</a:t>
            </a:r>
            <a:r>
              <a:rPr lang="zh-CN" altLang="en-US" sz="3600" b="1" dirty="0">
                <a:solidFill>
                  <a:srgbClr val="0C1FD2"/>
                </a:solidFill>
                <a:latin typeface="楷体_GB2312" pitchFamily="49" charset="-122"/>
                <a:ea typeface="楷体_GB2312" pitchFamily="49" charset="-122"/>
                <a:sym typeface="+mn-ea"/>
              </a:rPr>
              <a:t>壁</a:t>
            </a:r>
            <a:r>
              <a:rPr lang="zh-CN" altLang="en-US" sz="3600" b="1" dirty="0">
                <a:latin typeface="楷体_GB2312" pitchFamily="49" charset="-122"/>
                <a:ea typeface="楷体_GB2312" pitchFamily="49" charset="-122"/>
                <a:sym typeface="+mn-ea"/>
              </a:rPr>
              <a:t>引其</a:t>
            </a:r>
            <a:endParaRPr lang="zh-CN" altLang="en-US" sz="3600" b="1" dirty="0">
              <a:latin typeface="楷体_GB2312" pitchFamily="49" charset="-122"/>
              <a:ea typeface="楷体_GB2312" pitchFamily="49" charset="-122"/>
              <a:sym typeface="+mn-ea"/>
            </a:endParaRPr>
          </a:p>
          <a:p>
            <a:pPr>
              <a:lnSpc>
                <a:spcPct val="150000"/>
              </a:lnSpc>
              <a:buFont typeface="Wingdings" panose="05000000000000000000" pitchFamily="2" charset="2"/>
            </a:pPr>
            <a:r>
              <a:rPr lang="zh-CN" altLang="en-US" sz="3600" b="1" dirty="0">
                <a:solidFill>
                  <a:srgbClr val="0C1FD2"/>
                </a:solidFill>
                <a:latin typeface="楷体_GB2312" pitchFamily="49" charset="-122"/>
                <a:ea typeface="楷体_GB2312" pitchFamily="49" charset="-122"/>
                <a:sym typeface="+mn-ea"/>
              </a:rPr>
              <a:t>光</a:t>
            </a:r>
            <a:r>
              <a:rPr lang="zh-CN" altLang="en-US" sz="3600" b="1" dirty="0">
                <a:latin typeface="楷体_GB2312" pitchFamily="49" charset="-122"/>
                <a:ea typeface="楷体_GB2312" pitchFamily="49" charset="-122"/>
                <a:sym typeface="+mn-ea"/>
              </a:rPr>
              <a:t>以</a:t>
            </a:r>
            <a:r>
              <a:rPr lang="zh-CN" altLang="en-US" sz="3600" b="1" dirty="0">
                <a:solidFill>
                  <a:srgbClr val="0C1FD2"/>
                </a:solidFill>
                <a:latin typeface="楷体_GB2312" pitchFamily="49" charset="-122"/>
                <a:ea typeface="楷体_GB2312" pitchFamily="49" charset="-122"/>
                <a:sym typeface="+mn-ea"/>
              </a:rPr>
              <a:t>书</a:t>
            </a:r>
            <a:r>
              <a:rPr lang="zh-CN" altLang="en-US" sz="3600" b="1" dirty="0">
                <a:latin typeface="楷体_GB2312" pitchFamily="49" charset="-122"/>
                <a:ea typeface="楷体_GB2312" pitchFamily="49" charset="-122"/>
                <a:sym typeface="+mn-ea"/>
              </a:rPr>
              <a:t>映</a:t>
            </a:r>
            <a:r>
              <a:rPr lang="zh-CN" altLang="en-US" sz="3600" b="1" dirty="0">
                <a:solidFill>
                  <a:srgbClr val="0C1FD2"/>
                </a:solidFill>
                <a:latin typeface="楷体_GB2312" pitchFamily="49" charset="-122"/>
                <a:ea typeface="楷体_GB2312" pitchFamily="49" charset="-122"/>
                <a:sym typeface="+mn-ea"/>
              </a:rPr>
              <a:t>光</a:t>
            </a:r>
            <a:r>
              <a:rPr lang="zh-CN" altLang="en-US" sz="3600" b="1" dirty="0">
                <a:latin typeface="楷体_GB2312" pitchFamily="49" charset="-122"/>
                <a:ea typeface="楷体_GB2312" pitchFamily="49" charset="-122"/>
                <a:sym typeface="+mn-ea"/>
              </a:rPr>
              <a:t>而读之</a:t>
            </a:r>
            <a:endParaRPr lang="zh-CN" altLang="en-US" sz="3600"/>
          </a:p>
        </p:txBody>
      </p:sp>
      <p:sp>
        <p:nvSpPr>
          <p:cNvPr id="55299" name="Line 5"/>
          <p:cNvSpPr/>
          <p:nvPr/>
        </p:nvSpPr>
        <p:spPr>
          <a:xfrm flipH="1">
            <a:off x="4946015" y="3389948"/>
            <a:ext cx="263525" cy="792162"/>
          </a:xfrm>
          <a:prstGeom prst="line">
            <a:avLst/>
          </a:prstGeom>
          <a:ln w="57150" cap="flat" cmpd="sng">
            <a:solidFill>
              <a:srgbClr val="0000FF"/>
            </a:solidFill>
            <a:prstDash val="solid"/>
            <a:headEnd type="none" w="med" len="med"/>
            <a:tailEnd type="none" w="med" len="med"/>
          </a:ln>
        </p:spPr>
      </p:sp>
      <p:sp>
        <p:nvSpPr>
          <p:cNvPr id="5" name="Line 5"/>
          <p:cNvSpPr/>
          <p:nvPr/>
        </p:nvSpPr>
        <p:spPr>
          <a:xfrm flipH="1">
            <a:off x="8176260" y="3389948"/>
            <a:ext cx="263525" cy="792162"/>
          </a:xfrm>
          <a:prstGeom prst="line">
            <a:avLst/>
          </a:prstGeom>
          <a:ln w="57150" cap="flat" cmpd="sng">
            <a:solidFill>
              <a:srgbClr val="0000FF"/>
            </a:solidFill>
            <a:prstDash val="solid"/>
            <a:headEnd type="none" w="med" len="med"/>
            <a:tailEnd type="none" w="med" len="med"/>
          </a:ln>
        </p:spPr>
      </p:sp>
      <p:sp>
        <p:nvSpPr>
          <p:cNvPr id="6" name="Line 5"/>
          <p:cNvSpPr/>
          <p:nvPr/>
        </p:nvSpPr>
        <p:spPr>
          <a:xfrm flipH="1">
            <a:off x="2226310" y="4181793"/>
            <a:ext cx="263525" cy="792162"/>
          </a:xfrm>
          <a:prstGeom prst="line">
            <a:avLst/>
          </a:prstGeom>
          <a:ln w="57150" cap="flat" cmpd="sng">
            <a:solidFill>
              <a:srgbClr val="0000FF"/>
            </a:solidFill>
            <a:prstDash val="solid"/>
            <a:headEnd type="none" w="med" len="med"/>
            <a:tailEnd type="none" w="med" len="med"/>
          </a:ln>
        </p:spPr>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box(in)">
                                      <p:cBhvr>
                                        <p:cTn id="7" dur="500"/>
                                        <p:tgtEl>
                                          <p:spTgt spid="5529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ox(i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ox(in)">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b="1">
                <a:latin typeface="楷体_GB2312" pitchFamily="49" charset="-122"/>
                <a:ea typeface="楷体_GB2312" pitchFamily="49" charset="-122"/>
                <a:sym typeface="+mn-ea"/>
              </a:rPr>
              <a:t>练习</a:t>
            </a:r>
            <a:r>
              <a:rPr lang="en-US" altLang="zh-CN" b="1">
                <a:latin typeface="楷体_GB2312" pitchFamily="49" charset="-122"/>
                <a:ea typeface="楷体_GB2312" pitchFamily="49" charset="-122"/>
                <a:sym typeface="+mn-ea"/>
              </a:rPr>
              <a:t>2</a:t>
            </a:r>
            <a:r>
              <a:rPr b="1">
                <a:latin typeface="楷体_GB2312" pitchFamily="49" charset="-122"/>
                <a:ea typeface="楷体_GB2312" pitchFamily="49" charset="-122"/>
                <a:sym typeface="+mn-ea"/>
              </a:rPr>
              <a:t>：</a:t>
            </a:r>
            <a:endParaRPr lang="zh-CN" altLang="en-US"/>
          </a:p>
        </p:txBody>
      </p:sp>
      <p:sp>
        <p:nvSpPr>
          <p:cNvPr id="3" name="文本框 2"/>
          <p:cNvSpPr txBox="1"/>
          <p:nvPr/>
        </p:nvSpPr>
        <p:spPr>
          <a:xfrm>
            <a:off x="2061210" y="1010285"/>
            <a:ext cx="9460865" cy="1938020"/>
          </a:xfrm>
          <a:prstGeom prst="rect">
            <a:avLst/>
          </a:prstGeom>
          <a:noFill/>
        </p:spPr>
        <p:txBody>
          <a:bodyPr wrap="square" rtlCol="0" anchor="t">
            <a:spAutoFit/>
          </a:bodyPr>
          <a:p>
            <a:r>
              <a:rPr lang="zh-CN" altLang="en-US" sz="4000" dirty="0">
                <a:latin typeface="Arial" panose="020B0604020202020204" pitchFamily="34" charset="0"/>
                <a:ea typeface="宋体" panose="02010600030101010101" pitchFamily="2" charset="-122"/>
                <a:sym typeface="+mn-ea"/>
              </a:rPr>
              <a:t>刻削之道鼻莫如大目莫如小鼻大可小小不可大也目小可大大不可小也举事亦然为其后可复者也则事寡败矣</a:t>
            </a:r>
            <a:endParaRPr lang="zh-CN" altLang="en-US" sz="4000"/>
          </a:p>
        </p:txBody>
      </p:sp>
      <p:sp>
        <p:nvSpPr>
          <p:cNvPr id="4" name="文本框 3"/>
          <p:cNvSpPr txBox="1"/>
          <p:nvPr/>
        </p:nvSpPr>
        <p:spPr>
          <a:xfrm>
            <a:off x="2134235" y="3244850"/>
            <a:ext cx="9137650" cy="1753235"/>
          </a:xfrm>
          <a:prstGeom prst="rect">
            <a:avLst/>
          </a:prstGeom>
          <a:noFill/>
        </p:spPr>
        <p:txBody>
          <a:bodyPr wrap="square" rtlCol="0" anchor="t">
            <a:spAutoFit/>
          </a:bodyPr>
          <a:p>
            <a:r>
              <a:rPr lang="zh-CN" altLang="en-US" sz="3600" b="1" dirty="0">
                <a:latin typeface="黑体" panose="02010609060101010101" pitchFamily="49" charset="-122"/>
                <a:ea typeface="黑体" panose="02010609060101010101" pitchFamily="49" charset="-122"/>
                <a:sym typeface="+mn-ea"/>
              </a:rPr>
              <a:t>刻削之</a:t>
            </a:r>
            <a:r>
              <a:rPr lang="zh-CN" altLang="en-US" sz="3600" b="1" dirty="0">
                <a:solidFill>
                  <a:schemeClr val="hlink"/>
                </a:solidFill>
                <a:latin typeface="黑体" panose="02010609060101010101" pitchFamily="49" charset="-122"/>
                <a:ea typeface="黑体" panose="02010609060101010101" pitchFamily="49" charset="-122"/>
                <a:sym typeface="+mn-ea"/>
              </a:rPr>
              <a:t>道</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chemeClr val="hlink"/>
                </a:solidFill>
                <a:latin typeface="黑体" panose="02010609060101010101" pitchFamily="49" charset="-122"/>
                <a:ea typeface="黑体" panose="02010609060101010101" pitchFamily="49" charset="-122"/>
                <a:sym typeface="+mn-ea"/>
              </a:rPr>
              <a:t>鼻</a:t>
            </a:r>
            <a:r>
              <a:rPr lang="zh-CN" altLang="en-US" sz="3600" b="1" dirty="0">
                <a:latin typeface="黑体" panose="02010609060101010101" pitchFamily="49" charset="-122"/>
                <a:ea typeface="黑体" panose="02010609060101010101" pitchFamily="49" charset="-122"/>
                <a:sym typeface="+mn-ea"/>
              </a:rPr>
              <a:t>莫如大</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chemeClr val="hlink"/>
                </a:solidFill>
                <a:latin typeface="黑体" panose="02010609060101010101" pitchFamily="49" charset="-122"/>
                <a:ea typeface="黑体" panose="02010609060101010101" pitchFamily="49" charset="-122"/>
                <a:sym typeface="+mn-ea"/>
              </a:rPr>
              <a:t>目</a:t>
            </a:r>
            <a:r>
              <a:rPr lang="zh-CN" altLang="en-US" sz="3600" b="1" dirty="0">
                <a:latin typeface="黑体" panose="02010609060101010101" pitchFamily="49" charset="-122"/>
                <a:ea typeface="黑体" panose="02010609060101010101" pitchFamily="49" charset="-122"/>
                <a:sym typeface="+mn-ea"/>
              </a:rPr>
              <a:t>莫如小</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chemeClr val="hlink"/>
                </a:solidFill>
                <a:latin typeface="黑体" panose="02010609060101010101" pitchFamily="49" charset="-122"/>
                <a:ea typeface="黑体" panose="02010609060101010101" pitchFamily="49" charset="-122"/>
                <a:sym typeface="+mn-ea"/>
              </a:rPr>
              <a:t>鼻</a:t>
            </a:r>
            <a:r>
              <a:rPr lang="zh-CN" altLang="en-US" sz="3600" b="1" dirty="0">
                <a:latin typeface="黑体" panose="02010609060101010101" pitchFamily="49" charset="-122"/>
                <a:ea typeface="黑体" panose="02010609060101010101" pitchFamily="49" charset="-122"/>
                <a:sym typeface="+mn-ea"/>
              </a:rPr>
              <a:t>大可</a:t>
            </a:r>
            <a:r>
              <a:rPr lang="zh-CN" altLang="en-US" sz="3600" b="1" dirty="0">
                <a:solidFill>
                  <a:srgbClr val="FF0000"/>
                </a:solidFill>
                <a:latin typeface="黑体" panose="02010609060101010101" pitchFamily="49" charset="-122"/>
                <a:ea typeface="黑体" panose="02010609060101010101" pitchFamily="49" charset="-122"/>
                <a:sym typeface="+mn-ea"/>
              </a:rPr>
              <a:t>小</a:t>
            </a:r>
            <a:r>
              <a:rPr lang="en-US" altLang="zh-CN" sz="3600" b="1" dirty="0">
                <a:solidFill>
                  <a:srgbClr val="FF0000"/>
                </a:solidFill>
                <a:latin typeface="黑体" panose="02010609060101010101" pitchFamily="49" charset="-122"/>
                <a:ea typeface="黑体" panose="02010609060101010101" pitchFamily="49" charset="-122"/>
                <a:sym typeface="+mn-ea"/>
              </a:rPr>
              <a:t>/</a:t>
            </a:r>
            <a:r>
              <a:rPr lang="zh-CN" altLang="en-US" sz="3600" b="1" dirty="0">
                <a:solidFill>
                  <a:srgbClr val="FF0000"/>
                </a:solidFill>
                <a:latin typeface="黑体" panose="02010609060101010101" pitchFamily="49" charset="-122"/>
                <a:ea typeface="黑体" panose="02010609060101010101" pitchFamily="49" charset="-122"/>
                <a:sym typeface="+mn-ea"/>
              </a:rPr>
              <a:t>小</a:t>
            </a:r>
            <a:r>
              <a:rPr lang="zh-CN" altLang="en-US" sz="3600" b="1" dirty="0">
                <a:latin typeface="黑体" panose="02010609060101010101" pitchFamily="49" charset="-122"/>
                <a:ea typeface="黑体" panose="02010609060101010101" pitchFamily="49" charset="-122"/>
                <a:sym typeface="+mn-ea"/>
              </a:rPr>
              <a:t>不可大</a:t>
            </a:r>
            <a:r>
              <a:rPr lang="zh-CN" altLang="en-US" sz="3600" b="1" dirty="0">
                <a:solidFill>
                  <a:srgbClr val="009900"/>
                </a:solidFill>
                <a:latin typeface="黑体" panose="02010609060101010101" pitchFamily="49" charset="-122"/>
                <a:ea typeface="黑体" panose="02010609060101010101" pitchFamily="49" charset="-122"/>
                <a:sym typeface="+mn-ea"/>
              </a:rPr>
              <a:t>也</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chemeClr val="hlink"/>
                </a:solidFill>
                <a:latin typeface="黑体" panose="02010609060101010101" pitchFamily="49" charset="-122"/>
                <a:ea typeface="黑体" panose="02010609060101010101" pitchFamily="49" charset="-122"/>
                <a:sym typeface="+mn-ea"/>
              </a:rPr>
              <a:t>目</a:t>
            </a:r>
            <a:r>
              <a:rPr lang="zh-CN" altLang="en-US" sz="3600" b="1" dirty="0">
                <a:latin typeface="黑体" panose="02010609060101010101" pitchFamily="49" charset="-122"/>
                <a:ea typeface="黑体" panose="02010609060101010101" pitchFamily="49" charset="-122"/>
                <a:sym typeface="+mn-ea"/>
              </a:rPr>
              <a:t>小可</a:t>
            </a:r>
            <a:r>
              <a:rPr lang="zh-CN" altLang="en-US" sz="3600" b="1" dirty="0">
                <a:solidFill>
                  <a:srgbClr val="FF0000"/>
                </a:solidFill>
                <a:latin typeface="黑体" panose="02010609060101010101" pitchFamily="49" charset="-122"/>
                <a:ea typeface="黑体" panose="02010609060101010101" pitchFamily="49" charset="-122"/>
                <a:sym typeface="+mn-ea"/>
              </a:rPr>
              <a:t>大</a:t>
            </a:r>
            <a:r>
              <a:rPr lang="en-US" altLang="zh-CN" sz="3600" b="1" dirty="0">
                <a:solidFill>
                  <a:srgbClr val="FF0000"/>
                </a:solidFill>
                <a:latin typeface="黑体" panose="02010609060101010101" pitchFamily="49" charset="-122"/>
                <a:ea typeface="黑体" panose="02010609060101010101" pitchFamily="49" charset="-122"/>
                <a:sym typeface="+mn-ea"/>
              </a:rPr>
              <a:t>/</a:t>
            </a:r>
            <a:r>
              <a:rPr lang="zh-CN" altLang="en-US" sz="3600" b="1" dirty="0">
                <a:solidFill>
                  <a:srgbClr val="FF0000"/>
                </a:solidFill>
                <a:latin typeface="黑体" panose="02010609060101010101" pitchFamily="49" charset="-122"/>
                <a:ea typeface="黑体" panose="02010609060101010101" pitchFamily="49" charset="-122"/>
                <a:sym typeface="+mn-ea"/>
              </a:rPr>
              <a:t>大</a:t>
            </a:r>
            <a:r>
              <a:rPr lang="zh-CN" altLang="en-US" sz="3600" b="1" dirty="0">
                <a:latin typeface="黑体" panose="02010609060101010101" pitchFamily="49" charset="-122"/>
                <a:ea typeface="黑体" panose="02010609060101010101" pitchFamily="49" charset="-122"/>
                <a:sym typeface="+mn-ea"/>
              </a:rPr>
              <a:t>不可小</a:t>
            </a:r>
            <a:r>
              <a:rPr lang="zh-CN" altLang="en-US" sz="3600" b="1" dirty="0">
                <a:solidFill>
                  <a:srgbClr val="009900"/>
                </a:solidFill>
                <a:latin typeface="黑体" panose="02010609060101010101" pitchFamily="49" charset="-122"/>
                <a:ea typeface="黑体" panose="02010609060101010101" pitchFamily="49" charset="-122"/>
                <a:sym typeface="+mn-ea"/>
              </a:rPr>
              <a:t>也</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latin typeface="黑体" panose="02010609060101010101" pitchFamily="49" charset="-122"/>
                <a:ea typeface="黑体" panose="02010609060101010101" pitchFamily="49" charset="-122"/>
                <a:sym typeface="+mn-ea"/>
              </a:rPr>
              <a:t>举</a:t>
            </a:r>
            <a:r>
              <a:rPr lang="zh-CN" altLang="en-US" sz="3600" b="1" dirty="0">
                <a:solidFill>
                  <a:schemeClr val="hlink"/>
                </a:solidFill>
                <a:latin typeface="黑体" panose="02010609060101010101" pitchFamily="49" charset="-122"/>
                <a:ea typeface="黑体" panose="02010609060101010101" pitchFamily="49" charset="-122"/>
                <a:sym typeface="+mn-ea"/>
              </a:rPr>
              <a:t>事</a:t>
            </a:r>
            <a:r>
              <a:rPr lang="zh-CN" altLang="en-US" sz="3600" b="1" dirty="0">
                <a:latin typeface="黑体" panose="02010609060101010101" pitchFamily="49" charset="-122"/>
                <a:ea typeface="黑体" panose="02010609060101010101" pitchFamily="49" charset="-122"/>
                <a:sym typeface="+mn-ea"/>
              </a:rPr>
              <a:t>亦</a:t>
            </a:r>
            <a:r>
              <a:rPr lang="zh-CN" altLang="en-US" sz="3600" b="1" dirty="0">
                <a:solidFill>
                  <a:srgbClr val="009900"/>
                </a:solidFill>
                <a:latin typeface="黑体" panose="02010609060101010101" pitchFamily="49" charset="-122"/>
                <a:ea typeface="黑体" panose="02010609060101010101" pitchFamily="49" charset="-122"/>
                <a:sym typeface="+mn-ea"/>
              </a:rPr>
              <a:t>然</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latin typeface="黑体" panose="02010609060101010101" pitchFamily="49" charset="-122"/>
                <a:ea typeface="黑体" panose="02010609060101010101" pitchFamily="49" charset="-122"/>
                <a:sym typeface="+mn-ea"/>
              </a:rPr>
              <a:t>为其后可复者</a:t>
            </a:r>
            <a:r>
              <a:rPr lang="zh-CN" altLang="en-US" sz="3600" b="1" dirty="0">
                <a:solidFill>
                  <a:srgbClr val="009900"/>
                </a:solidFill>
                <a:latin typeface="黑体" panose="02010609060101010101" pitchFamily="49" charset="-122"/>
                <a:ea typeface="黑体" panose="02010609060101010101" pitchFamily="49" charset="-122"/>
                <a:sym typeface="+mn-ea"/>
              </a:rPr>
              <a:t>也</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latin typeface="黑体" panose="02010609060101010101" pitchFamily="49" charset="-122"/>
                <a:ea typeface="黑体" panose="02010609060101010101" pitchFamily="49" charset="-122"/>
                <a:sym typeface="+mn-ea"/>
              </a:rPr>
              <a:t>则</a:t>
            </a:r>
            <a:r>
              <a:rPr lang="zh-CN" altLang="en-US" sz="3600" b="1" dirty="0">
                <a:solidFill>
                  <a:schemeClr val="hlink"/>
                </a:solidFill>
                <a:latin typeface="黑体" panose="02010609060101010101" pitchFamily="49" charset="-122"/>
                <a:ea typeface="黑体" panose="02010609060101010101" pitchFamily="49" charset="-122"/>
                <a:sym typeface="+mn-ea"/>
              </a:rPr>
              <a:t>事</a:t>
            </a:r>
            <a:r>
              <a:rPr lang="zh-CN" altLang="en-US" sz="3600" b="1" dirty="0">
                <a:latin typeface="黑体" panose="02010609060101010101" pitchFamily="49" charset="-122"/>
                <a:ea typeface="黑体" panose="02010609060101010101" pitchFamily="49" charset="-122"/>
                <a:sym typeface="+mn-ea"/>
              </a:rPr>
              <a:t>寡败</a:t>
            </a:r>
            <a:r>
              <a:rPr lang="zh-CN" altLang="en-US" sz="3600" b="1" dirty="0">
                <a:solidFill>
                  <a:srgbClr val="009900"/>
                </a:solidFill>
                <a:latin typeface="黑体" panose="02010609060101010101" pitchFamily="49" charset="-122"/>
                <a:ea typeface="黑体" panose="02010609060101010101" pitchFamily="49" charset="-122"/>
                <a:sym typeface="+mn-ea"/>
              </a:rPr>
              <a:t>矣</a:t>
            </a:r>
            <a:r>
              <a:rPr lang="zh-CN" altLang="en-US" sz="3600" b="1" dirty="0">
                <a:latin typeface="黑体" panose="02010609060101010101" pitchFamily="49" charset="-122"/>
                <a:ea typeface="黑体" panose="02010609060101010101" pitchFamily="49" charset="-122"/>
                <a:sym typeface="+mn-ea"/>
              </a:rPr>
              <a:t>。</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620520" y="192405"/>
            <a:ext cx="9936480" cy="1076325"/>
          </a:xfrm>
          <a:prstGeom prst="rect">
            <a:avLst/>
          </a:prstGeom>
          <a:noFill/>
        </p:spPr>
        <p:txBody>
          <a:bodyPr wrap="none" rtlCol="0" anchor="t">
            <a:spAutoFit/>
          </a:bodyPr>
          <a:p>
            <a:r>
              <a:rPr lang="zh-CN" altLang="en-US" sz="3200" dirty="0">
                <a:solidFill>
                  <a:srgbClr val="FF0000"/>
                </a:solidFill>
                <a:latin typeface="黑体" panose="02010609060101010101" pitchFamily="49" charset="-122"/>
                <a:ea typeface="黑体" panose="02010609060101010101" pitchFamily="49" charset="-122"/>
                <a:sym typeface="+mn-ea"/>
              </a:rPr>
              <a:t>原文</a:t>
            </a:r>
            <a:r>
              <a:rPr lang="zh-CN" altLang="en-US" sz="3200" dirty="0">
                <a:solidFill>
                  <a:schemeClr val="tx1"/>
                </a:solidFill>
                <a:latin typeface="黑体" panose="02010609060101010101" pitchFamily="49" charset="-122"/>
                <a:ea typeface="黑体" panose="02010609060101010101" pitchFamily="49" charset="-122"/>
                <a:sym typeface="+mn-ea"/>
              </a:rPr>
              <a:t>：羌复引吐谷浑数千骑将入西疆贤密知之又遣兵伏</a:t>
            </a:r>
            <a:endParaRPr lang="zh-CN" altLang="en-US" sz="3200" dirty="0">
              <a:solidFill>
                <a:schemeClr val="tx1"/>
              </a:solidFill>
              <a:latin typeface="黑体" panose="02010609060101010101" pitchFamily="49" charset="-122"/>
              <a:ea typeface="黑体" panose="02010609060101010101" pitchFamily="49" charset="-122"/>
              <a:sym typeface="+mn-ea"/>
            </a:endParaRPr>
          </a:p>
          <a:p>
            <a:r>
              <a:rPr lang="zh-CN" altLang="en-US" sz="3200" dirty="0">
                <a:solidFill>
                  <a:schemeClr val="tx1"/>
                </a:solidFill>
                <a:latin typeface="黑体" panose="02010609060101010101" pitchFamily="49" charset="-122"/>
                <a:ea typeface="黑体" panose="02010609060101010101" pitchFamily="49" charset="-122"/>
                <a:sym typeface="+mn-ea"/>
              </a:rPr>
              <a:t>其隘路复大败之</a:t>
            </a:r>
            <a:endParaRPr lang="zh-CN" altLang="en-US" sz="3200" dirty="0">
              <a:solidFill>
                <a:schemeClr val="tx1"/>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1547495" y="1268730"/>
            <a:ext cx="10361295" cy="3969385"/>
          </a:xfrm>
          <a:prstGeom prst="rect">
            <a:avLst/>
          </a:prstGeom>
          <a:noFill/>
        </p:spPr>
        <p:txBody>
          <a:bodyPr wrap="square" rtlCol="0" anchor="t">
            <a:spAutoFit/>
          </a:bodyPr>
          <a:p>
            <a:r>
              <a:rPr lang="en-US" altLang="zh-CN" sz="2800">
                <a:latin typeface="黑体" panose="02010609060101010101" pitchFamily="49" charset="-122"/>
                <a:ea typeface="黑体" panose="02010609060101010101" pitchFamily="49" charset="-122"/>
                <a:sym typeface="+mn-ea"/>
              </a:rPr>
              <a:t>6</a:t>
            </a:r>
            <a:r>
              <a:rPr lang="zh-CN" altLang="en-US" sz="2800" dirty="0">
                <a:latin typeface="黑体" panose="02010609060101010101" pitchFamily="49" charset="-122"/>
                <a:ea typeface="黑体" panose="02010609060101010101" pitchFamily="49" charset="-122"/>
                <a:sym typeface="+mn-ea"/>
              </a:rPr>
              <a:t>、下列文句中，断句正确的一项是</a:t>
            </a:r>
            <a:br>
              <a:rPr lang="zh-CN" altLang="en-US" sz="2800" dirty="0">
                <a:latin typeface="黑体" panose="02010609060101010101" pitchFamily="49" charset="-122"/>
                <a:ea typeface="黑体" panose="02010609060101010101" pitchFamily="49" charset="-122"/>
                <a:sym typeface="+mn-ea"/>
              </a:rPr>
            </a:br>
            <a:r>
              <a:rPr lang="en-US" altLang="zh-CN" sz="2800">
                <a:latin typeface="黑体" panose="02010609060101010101" pitchFamily="49" charset="-122"/>
                <a:ea typeface="黑体" panose="02010609060101010101" pitchFamily="49" charset="-122"/>
                <a:sym typeface="+mn-ea"/>
              </a:rPr>
              <a:t>A</a:t>
            </a:r>
            <a:r>
              <a:rPr lang="zh-CN" altLang="en-US" sz="2800" dirty="0">
                <a:latin typeface="黑体" panose="02010609060101010101" pitchFamily="49" charset="-122"/>
                <a:ea typeface="黑体" panose="02010609060101010101" pitchFamily="49" charset="-122"/>
                <a:sym typeface="+mn-ea"/>
              </a:rPr>
              <a:t>．羌复引吐谷浑／数千骑将入西疆／贤密知之／又遣兵伏／其隘路复大败之</a:t>
            </a:r>
            <a:br>
              <a:rPr lang="zh-CN" altLang="en-US" sz="2800" dirty="0">
                <a:latin typeface="黑体" panose="02010609060101010101" pitchFamily="49" charset="-122"/>
                <a:ea typeface="黑体" panose="02010609060101010101" pitchFamily="49" charset="-122"/>
                <a:sym typeface="+mn-ea"/>
              </a:rPr>
            </a:br>
            <a:r>
              <a:rPr lang="en-US" altLang="zh-CN" sz="2800">
                <a:latin typeface="黑体" panose="02010609060101010101" pitchFamily="49" charset="-122"/>
                <a:ea typeface="黑体" panose="02010609060101010101" pitchFamily="49" charset="-122"/>
                <a:sym typeface="+mn-ea"/>
              </a:rPr>
              <a:t>B</a:t>
            </a:r>
            <a:r>
              <a:rPr lang="zh-CN" altLang="en-US" sz="2800" dirty="0">
                <a:latin typeface="黑体" panose="02010609060101010101" pitchFamily="49" charset="-122"/>
                <a:ea typeface="黑体" panose="02010609060101010101" pitchFamily="49" charset="-122"/>
                <a:sym typeface="+mn-ea"/>
              </a:rPr>
              <a:t>．羌复引吐谷浑／数千骑将入西疆／贤密知之／又遣兵伏其隘路／复大败之</a:t>
            </a:r>
            <a:br>
              <a:rPr lang="zh-CN" altLang="en-US" sz="2800" dirty="0">
                <a:latin typeface="黑体" panose="02010609060101010101" pitchFamily="49" charset="-122"/>
                <a:ea typeface="黑体" panose="02010609060101010101" pitchFamily="49" charset="-122"/>
                <a:sym typeface="+mn-ea"/>
              </a:rPr>
            </a:br>
            <a:r>
              <a:rPr lang="en-US" altLang="zh-CN" sz="2800">
                <a:latin typeface="黑体" panose="02010609060101010101" pitchFamily="49" charset="-122"/>
                <a:ea typeface="黑体" panose="02010609060101010101" pitchFamily="49" charset="-122"/>
                <a:sym typeface="+mn-ea"/>
              </a:rPr>
              <a:t>C</a:t>
            </a:r>
            <a:r>
              <a:rPr lang="zh-CN" altLang="en-US" sz="2800" dirty="0">
                <a:latin typeface="黑体" panose="02010609060101010101" pitchFamily="49" charset="-122"/>
                <a:ea typeface="黑体" panose="02010609060101010101" pitchFamily="49" charset="-122"/>
                <a:sym typeface="+mn-ea"/>
              </a:rPr>
              <a:t>．羌复引吐谷浑数千骑／将入西疆／贤密知之／又遣兵伏其隘路／复大败之</a:t>
            </a:r>
            <a:br>
              <a:rPr lang="zh-CN" altLang="en-US" sz="2800" dirty="0">
                <a:latin typeface="黑体" panose="02010609060101010101" pitchFamily="49" charset="-122"/>
                <a:ea typeface="黑体" panose="02010609060101010101" pitchFamily="49" charset="-122"/>
                <a:sym typeface="+mn-ea"/>
              </a:rPr>
            </a:br>
            <a:r>
              <a:rPr lang="en-US" altLang="zh-CN" sz="2800">
                <a:latin typeface="黑体" panose="02010609060101010101" pitchFamily="49" charset="-122"/>
                <a:ea typeface="黑体" panose="02010609060101010101" pitchFamily="49" charset="-122"/>
                <a:sym typeface="+mn-ea"/>
              </a:rPr>
              <a:t>D</a:t>
            </a:r>
            <a:r>
              <a:rPr lang="zh-CN" altLang="en-US" sz="2800" dirty="0">
                <a:latin typeface="黑体" panose="02010609060101010101" pitchFamily="49" charset="-122"/>
                <a:ea typeface="黑体" panose="02010609060101010101" pitchFamily="49" charset="-122"/>
                <a:sym typeface="+mn-ea"/>
              </a:rPr>
              <a:t>．羌复引吐谷浑数千骑／将入西疆／贤密知之／又遣兵伏／其隘路复大败之 </a:t>
            </a:r>
            <a:endParaRPr lang="zh-CN" altLang="en-US" sz="2800"/>
          </a:p>
        </p:txBody>
      </p:sp>
      <p:sp>
        <p:nvSpPr>
          <p:cNvPr id="5" name="文本框 4"/>
          <p:cNvSpPr txBox="1"/>
          <p:nvPr/>
        </p:nvSpPr>
        <p:spPr>
          <a:xfrm>
            <a:off x="1717675" y="5238115"/>
            <a:ext cx="8757285" cy="1076325"/>
          </a:xfrm>
          <a:prstGeom prst="rect">
            <a:avLst/>
          </a:prstGeom>
          <a:noFill/>
        </p:spPr>
        <p:txBody>
          <a:bodyPr wrap="none" rtlCol="0" anchor="t">
            <a:spAutoFit/>
          </a:bodyPr>
          <a:p>
            <a:r>
              <a:rPr lang="zh-CN" altLang="en-US" sz="3200" b="1" dirty="0">
                <a:solidFill>
                  <a:srgbClr val="FF0000"/>
                </a:solidFill>
                <a:latin typeface="黑体" panose="02010609060101010101" pitchFamily="49" charset="-122"/>
                <a:ea typeface="黑体" panose="02010609060101010101" pitchFamily="49" charset="-122"/>
                <a:sym typeface="+mn-ea"/>
              </a:rPr>
              <a:t>羌</a:t>
            </a:r>
            <a:r>
              <a:rPr lang="zh-CN" altLang="en-US" sz="3200" b="1" dirty="0">
                <a:solidFill>
                  <a:srgbClr val="0C1FD2"/>
                </a:solidFill>
                <a:latin typeface="黑体" panose="02010609060101010101" pitchFamily="49" charset="-122"/>
                <a:ea typeface="黑体" panose="02010609060101010101" pitchFamily="49" charset="-122"/>
                <a:sym typeface="+mn-ea"/>
              </a:rPr>
              <a:t>复引</a:t>
            </a:r>
            <a:r>
              <a:rPr lang="zh-CN" altLang="en-US" sz="3200" b="1" dirty="0">
                <a:solidFill>
                  <a:srgbClr val="FF0000"/>
                </a:solidFill>
                <a:latin typeface="黑体" panose="02010609060101010101" pitchFamily="49" charset="-122"/>
                <a:ea typeface="黑体" panose="02010609060101010101" pitchFamily="49" charset="-122"/>
                <a:sym typeface="+mn-ea"/>
              </a:rPr>
              <a:t>吐谷浑数千骑</a:t>
            </a:r>
            <a:r>
              <a:rPr lang="zh-CN" altLang="en-US" sz="3200" b="1" dirty="0">
                <a:solidFill>
                  <a:srgbClr val="0C1FD2"/>
                </a:solidFill>
                <a:latin typeface="黑体" panose="02010609060101010101" pitchFamily="49" charset="-122"/>
                <a:ea typeface="黑体" panose="02010609060101010101" pitchFamily="49" charset="-122"/>
                <a:sym typeface="+mn-ea"/>
              </a:rPr>
              <a:t>将入</a:t>
            </a:r>
            <a:r>
              <a:rPr lang="zh-CN" altLang="en-US" sz="3200" b="1" dirty="0">
                <a:solidFill>
                  <a:srgbClr val="FF0000"/>
                </a:solidFill>
                <a:latin typeface="黑体" panose="02010609060101010101" pitchFamily="49" charset="-122"/>
                <a:ea typeface="黑体" panose="02010609060101010101" pitchFamily="49" charset="-122"/>
                <a:sym typeface="+mn-ea"/>
              </a:rPr>
              <a:t>西疆贤</a:t>
            </a:r>
            <a:r>
              <a:rPr lang="zh-CN" altLang="en-US" sz="3200" b="1" dirty="0">
                <a:solidFill>
                  <a:srgbClr val="0C1FD2"/>
                </a:solidFill>
                <a:latin typeface="黑体" panose="02010609060101010101" pitchFamily="49" charset="-122"/>
                <a:ea typeface="黑体" panose="02010609060101010101" pitchFamily="49" charset="-122"/>
                <a:sym typeface="+mn-ea"/>
              </a:rPr>
              <a:t>密知</a:t>
            </a:r>
            <a:r>
              <a:rPr lang="zh-CN" altLang="en-US" sz="3200" b="1" dirty="0">
                <a:solidFill>
                  <a:srgbClr val="FF0000"/>
                </a:solidFill>
                <a:latin typeface="黑体" panose="02010609060101010101" pitchFamily="49" charset="-122"/>
                <a:ea typeface="黑体" panose="02010609060101010101" pitchFamily="49" charset="-122"/>
                <a:sym typeface="+mn-ea"/>
              </a:rPr>
              <a:t>之</a:t>
            </a:r>
            <a:r>
              <a:rPr lang="zh-CN" altLang="en-US" sz="3200" b="1" dirty="0">
                <a:solidFill>
                  <a:srgbClr val="0C1FD2"/>
                </a:solidFill>
                <a:latin typeface="黑体" panose="02010609060101010101" pitchFamily="49" charset="-122"/>
                <a:ea typeface="黑体" panose="02010609060101010101" pitchFamily="49" charset="-122"/>
                <a:sym typeface="+mn-ea"/>
              </a:rPr>
              <a:t>又遣兵伏</a:t>
            </a:r>
            <a:endParaRPr lang="zh-CN" altLang="en-US" sz="3200" b="1" dirty="0">
              <a:solidFill>
                <a:srgbClr val="0C1FD2"/>
              </a:solidFill>
              <a:latin typeface="黑体" panose="02010609060101010101" pitchFamily="49" charset="-122"/>
              <a:ea typeface="黑体" panose="02010609060101010101" pitchFamily="49" charset="-122"/>
              <a:sym typeface="+mn-ea"/>
            </a:endParaRPr>
          </a:p>
          <a:p>
            <a:r>
              <a:rPr lang="zh-CN" altLang="en-US" sz="3200" b="1" dirty="0">
                <a:solidFill>
                  <a:srgbClr val="0C1FD2"/>
                </a:solidFill>
                <a:latin typeface="黑体" panose="02010609060101010101" pitchFamily="49" charset="-122"/>
                <a:ea typeface="黑体" panose="02010609060101010101" pitchFamily="49" charset="-122"/>
                <a:sym typeface="+mn-ea"/>
              </a:rPr>
              <a:t>其</a:t>
            </a:r>
            <a:r>
              <a:rPr lang="zh-CN" altLang="en-US" sz="3200" b="1" dirty="0">
                <a:solidFill>
                  <a:srgbClr val="FF0000"/>
                </a:solidFill>
                <a:latin typeface="黑体" panose="02010609060101010101" pitchFamily="49" charset="-122"/>
                <a:ea typeface="黑体" panose="02010609060101010101" pitchFamily="49" charset="-122"/>
                <a:sym typeface="+mn-ea"/>
              </a:rPr>
              <a:t>隘路</a:t>
            </a:r>
            <a:r>
              <a:rPr lang="zh-CN" altLang="en-US" sz="3200" b="1" dirty="0">
                <a:solidFill>
                  <a:srgbClr val="0C1FD2"/>
                </a:solidFill>
                <a:latin typeface="黑体" panose="02010609060101010101" pitchFamily="49" charset="-122"/>
                <a:ea typeface="黑体" panose="02010609060101010101" pitchFamily="49" charset="-122"/>
                <a:sym typeface="+mn-ea"/>
              </a:rPr>
              <a:t>复大败</a:t>
            </a:r>
            <a:r>
              <a:rPr lang="zh-CN" altLang="en-US" sz="3200" b="1" dirty="0">
                <a:solidFill>
                  <a:srgbClr val="FF0000"/>
                </a:solidFill>
                <a:latin typeface="黑体" panose="02010609060101010101" pitchFamily="49" charset="-122"/>
                <a:ea typeface="黑体" panose="02010609060101010101" pitchFamily="49" charset="-122"/>
                <a:sym typeface="+mn-ea"/>
              </a:rPr>
              <a:t>之。     故选</a:t>
            </a:r>
            <a:r>
              <a:rPr lang="en-US" altLang="zh-CN" sz="3200" b="1" dirty="0">
                <a:solidFill>
                  <a:srgbClr val="FF0000"/>
                </a:solidFill>
                <a:latin typeface="黑体" panose="02010609060101010101" pitchFamily="49" charset="-122"/>
                <a:ea typeface="黑体" panose="02010609060101010101" pitchFamily="49" charset="-122"/>
                <a:sym typeface="+mn-ea"/>
              </a:rPr>
              <a:t>C</a:t>
            </a:r>
            <a:endParaRPr lang="en-US" altLang="zh-CN" sz="3200" b="1" dirty="0">
              <a:solidFill>
                <a:srgbClr val="FF0000"/>
              </a:solidFill>
              <a:latin typeface="黑体" panose="02010609060101010101" pitchFamily="49" charset="-122"/>
              <a:ea typeface="黑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0852150" cy="514985"/>
          </a:xfrm>
        </p:spPr>
        <p:txBody>
          <a:bodyPr/>
          <a:p>
            <a:r>
              <a:rPr lang="en-US" altLang="zh-CN" sz="3600">
                <a:solidFill>
                  <a:srgbClr val="FF0000"/>
                </a:solidFill>
              </a:rPr>
              <a:t>2</a:t>
            </a:r>
            <a:r>
              <a:rPr sz="3600">
                <a:solidFill>
                  <a:srgbClr val="FF0000"/>
                </a:solidFill>
              </a:rPr>
              <a:t>、</a:t>
            </a:r>
            <a:r>
              <a:rPr sz="3600" b="1">
                <a:solidFill>
                  <a:srgbClr val="FF0000"/>
                </a:solidFill>
                <a:latin typeface="黑体" panose="02010609060101010101" pitchFamily="49" charset="-122"/>
                <a:ea typeface="黑体" panose="02010609060101010101" pitchFamily="49" charset="-122"/>
                <a:sym typeface="+mn-ea"/>
              </a:rPr>
              <a:t>虚词断句</a:t>
            </a:r>
            <a:endParaRPr sz="3600" b="1">
              <a:solidFill>
                <a:srgbClr val="FF0000"/>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1238885" y="1077595"/>
            <a:ext cx="10695305" cy="953135"/>
          </a:xfrm>
          <a:prstGeom prst="rect">
            <a:avLst/>
          </a:prstGeom>
          <a:noFill/>
        </p:spPr>
        <p:txBody>
          <a:bodyPr wrap="square" rtlCol="0" anchor="t">
            <a:spAutoFit/>
          </a:bodyPr>
          <a:p>
            <a:r>
              <a:rPr lang="zh-CN" altLang="en-US" sz="2800" b="1" dirty="0">
                <a:latin typeface="黑体" panose="02010609060101010101" pitchFamily="49" charset="-122"/>
                <a:ea typeface="黑体" panose="02010609060101010101" pitchFamily="49" charset="-122"/>
                <a:sym typeface="+mn-ea"/>
              </a:rPr>
              <a:t>①</a:t>
            </a:r>
            <a:r>
              <a:rPr lang="zh-CN" altLang="en-US" sz="2800" b="1" dirty="0">
                <a:solidFill>
                  <a:schemeClr val="hlink"/>
                </a:solidFill>
                <a:latin typeface="黑体" panose="02010609060101010101" pitchFamily="49" charset="-122"/>
                <a:ea typeface="黑体" panose="02010609060101010101" pitchFamily="49" charset="-122"/>
                <a:sym typeface="+mn-ea"/>
              </a:rPr>
              <a:t>句首语气词</a:t>
            </a:r>
            <a:r>
              <a:rPr lang="zh-CN" altLang="en-US" sz="2800" b="1" dirty="0">
                <a:latin typeface="黑体" panose="02010609060101010101" pitchFamily="49" charset="-122"/>
                <a:ea typeface="黑体" panose="02010609060101010101" pitchFamily="49" charset="-122"/>
                <a:sym typeface="+mn-ea"/>
              </a:rPr>
              <a:t>：</a:t>
            </a:r>
            <a:r>
              <a:rPr lang="en-US" altLang="zh-CN" sz="2800" b="1">
                <a:latin typeface="黑体" panose="02010609060101010101" pitchFamily="49" charset="-122"/>
                <a:ea typeface="黑体" panose="02010609060101010101" pitchFamily="49" charset="-122"/>
                <a:sym typeface="+mn-ea"/>
              </a:rPr>
              <a:t> </a:t>
            </a:r>
            <a:r>
              <a:rPr lang="zh-CN" altLang="en-US" sz="2800" b="1" dirty="0">
                <a:solidFill>
                  <a:srgbClr val="0000FF"/>
                </a:solidFill>
                <a:latin typeface="黑体" panose="02010609060101010101" pitchFamily="49" charset="-122"/>
                <a:ea typeface="黑体" panose="02010609060101010101" pitchFamily="49" charset="-122"/>
                <a:sym typeface="+mn-ea"/>
              </a:rPr>
              <a:t>其、</a:t>
            </a:r>
            <a:r>
              <a:rPr lang="zh-CN" altLang="en-US" sz="2800" b="1" u="sng" dirty="0">
                <a:solidFill>
                  <a:srgbClr val="0000FF"/>
                </a:solidFill>
                <a:latin typeface="黑体" panose="02010609060101010101" pitchFamily="49" charset="-122"/>
                <a:ea typeface="黑体" panose="02010609060101010101" pitchFamily="49" charset="-122"/>
                <a:sym typeface="+mn-ea"/>
              </a:rPr>
              <a:t>盖</a:t>
            </a:r>
            <a:r>
              <a:rPr lang="zh-CN" altLang="en-US" sz="2800" b="1" dirty="0">
                <a:solidFill>
                  <a:srgbClr val="0000FF"/>
                </a:solidFill>
                <a:latin typeface="黑体" panose="02010609060101010101" pitchFamily="49" charset="-122"/>
                <a:ea typeface="黑体" panose="02010609060101010101" pitchFamily="49" charset="-122"/>
                <a:sym typeface="+mn-ea"/>
              </a:rPr>
              <a:t>、盍、</a:t>
            </a:r>
            <a:r>
              <a:rPr lang="zh-CN" altLang="en-US" sz="2800" b="1" u="sng" dirty="0">
                <a:solidFill>
                  <a:srgbClr val="0000FF"/>
                </a:solidFill>
                <a:latin typeface="黑体" panose="02010609060101010101" pitchFamily="49" charset="-122"/>
                <a:ea typeface="黑体" panose="02010609060101010101" pitchFamily="49" charset="-122"/>
                <a:sym typeface="+mn-ea"/>
              </a:rPr>
              <a:t>夫</a:t>
            </a:r>
            <a:r>
              <a:rPr lang="zh-CN" altLang="en-US" sz="2800" b="1" dirty="0">
                <a:latin typeface="黑体" panose="02010609060101010101" pitchFamily="49" charset="-122"/>
                <a:ea typeface="黑体" panose="02010609060101010101" pitchFamily="49" charset="-122"/>
                <a:sym typeface="+mn-ea"/>
              </a:rPr>
              <a:t>等前面可断句，而常用于句首的相对独立的叹词，如</a:t>
            </a:r>
            <a:r>
              <a:rPr lang="zh-CN" altLang="en-US" sz="2800" b="1" u="sng" dirty="0">
                <a:solidFill>
                  <a:srgbClr val="0000FF"/>
                </a:solidFill>
                <a:latin typeface="黑体" panose="02010609060101010101" pitchFamily="49" charset="-122"/>
                <a:ea typeface="黑体" panose="02010609060101010101" pitchFamily="49" charset="-122"/>
                <a:sym typeface="+mn-ea"/>
              </a:rPr>
              <a:t>嗟夫、嗟乎、呜呼</a:t>
            </a:r>
            <a:r>
              <a:rPr lang="zh-CN" altLang="en-US" sz="2800" b="1" dirty="0">
                <a:latin typeface="黑体" panose="02010609060101010101" pitchFamily="49" charset="-122"/>
                <a:ea typeface="黑体" panose="02010609060101010101" pitchFamily="49" charset="-122"/>
                <a:sym typeface="+mn-ea"/>
              </a:rPr>
              <a:t>等，前后都可断句。</a:t>
            </a:r>
            <a:endParaRPr lang="zh-CN" altLang="en-US" sz="2800"/>
          </a:p>
        </p:txBody>
      </p:sp>
      <p:sp>
        <p:nvSpPr>
          <p:cNvPr id="4" name="文本框 3"/>
          <p:cNvSpPr txBox="1"/>
          <p:nvPr/>
        </p:nvSpPr>
        <p:spPr>
          <a:xfrm>
            <a:off x="1238885" y="2349500"/>
            <a:ext cx="9837420" cy="953135"/>
          </a:xfrm>
          <a:prstGeom prst="rect">
            <a:avLst/>
          </a:prstGeom>
          <a:noFill/>
        </p:spPr>
        <p:txBody>
          <a:bodyPr wrap="none" rtlCol="0" anchor="t">
            <a:spAutoFit/>
          </a:bodyPr>
          <a:p>
            <a:r>
              <a:rPr lang="zh-CN" altLang="en-US" sz="2800" b="1" dirty="0">
                <a:latin typeface="黑体" panose="02010609060101010101" pitchFamily="49" charset="-122"/>
                <a:ea typeface="黑体" panose="02010609060101010101" pitchFamily="49" charset="-122"/>
                <a:sym typeface="+mn-ea"/>
              </a:rPr>
              <a:t>②</a:t>
            </a:r>
            <a:r>
              <a:rPr lang="zh-CN" altLang="en-US" sz="2800" b="1" dirty="0">
                <a:solidFill>
                  <a:schemeClr val="hlink"/>
                </a:solidFill>
                <a:latin typeface="黑体" panose="02010609060101010101" pitchFamily="49" charset="-122"/>
                <a:ea typeface="黑体" panose="02010609060101010101" pitchFamily="49" charset="-122"/>
                <a:sym typeface="+mn-ea"/>
              </a:rPr>
              <a:t>句末语气词</a:t>
            </a:r>
            <a:r>
              <a:rPr lang="en-US" altLang="zh-CN" sz="2800" b="1">
                <a:latin typeface="黑体" panose="02010609060101010101" pitchFamily="49" charset="-122"/>
                <a:ea typeface="黑体" panose="02010609060101010101" pitchFamily="49" charset="-122"/>
                <a:sym typeface="+mn-ea"/>
              </a:rPr>
              <a:t>: </a:t>
            </a:r>
            <a:r>
              <a:rPr lang="zh-CN" altLang="en-US" sz="2800" b="1" dirty="0">
                <a:solidFill>
                  <a:srgbClr val="0000FF"/>
                </a:solidFill>
                <a:latin typeface="黑体" panose="02010609060101010101" pitchFamily="49" charset="-122"/>
                <a:ea typeface="黑体" panose="02010609060101010101" pitchFamily="49" charset="-122"/>
                <a:sym typeface="+mn-ea"/>
              </a:rPr>
              <a:t>也、焉、兮、耳、矣、与（欤）、哉、乎、耶</a:t>
            </a:r>
            <a:endParaRPr lang="zh-CN" altLang="en-US" sz="2800" b="1" dirty="0">
              <a:solidFill>
                <a:srgbClr val="0000FF"/>
              </a:solidFill>
              <a:latin typeface="黑体" panose="02010609060101010101" pitchFamily="49" charset="-122"/>
              <a:ea typeface="黑体" panose="02010609060101010101" pitchFamily="49" charset="-122"/>
              <a:sym typeface="+mn-ea"/>
            </a:endParaRPr>
          </a:p>
          <a:p>
            <a:r>
              <a:rPr lang="zh-CN" altLang="en-US" sz="2800" b="1" dirty="0">
                <a:solidFill>
                  <a:srgbClr val="0000FF"/>
                </a:solidFill>
                <a:latin typeface="黑体" panose="02010609060101010101" pitchFamily="49" charset="-122"/>
                <a:ea typeface="黑体" panose="02010609060101010101" pitchFamily="49" charset="-122"/>
                <a:sym typeface="+mn-ea"/>
              </a:rPr>
              <a:t>（邪）、而已等。</a:t>
            </a:r>
            <a:endParaRPr lang="zh-CN" altLang="en-US" sz="2800"/>
          </a:p>
        </p:txBody>
      </p:sp>
      <p:sp>
        <p:nvSpPr>
          <p:cNvPr id="5" name="文本框 4"/>
          <p:cNvSpPr txBox="1"/>
          <p:nvPr/>
        </p:nvSpPr>
        <p:spPr>
          <a:xfrm>
            <a:off x="1579245" y="3621405"/>
            <a:ext cx="10194925" cy="953135"/>
          </a:xfrm>
          <a:prstGeom prst="rect">
            <a:avLst/>
          </a:prstGeom>
          <a:noFill/>
        </p:spPr>
        <p:txBody>
          <a:bodyPr wrap="none" rtlCol="0" anchor="t">
            <a:spAutoFit/>
          </a:bodyPr>
          <a:p>
            <a:r>
              <a:rPr lang="zh-CN" altLang="en-US" sz="2800" b="1" dirty="0">
                <a:latin typeface="黑体" panose="02010609060101010101" pitchFamily="49" charset="-122"/>
                <a:ea typeface="黑体" panose="02010609060101010101" pitchFamily="49" charset="-122"/>
                <a:sym typeface="+mn-ea"/>
              </a:rPr>
              <a:t>③</a:t>
            </a:r>
            <a:r>
              <a:rPr lang="zh-CN" altLang="en-US" sz="2800" b="1" dirty="0">
                <a:solidFill>
                  <a:schemeClr val="hlink"/>
                </a:solidFill>
                <a:latin typeface="黑体" panose="02010609060101010101" pitchFamily="49" charset="-122"/>
                <a:ea typeface="黑体" panose="02010609060101010101" pitchFamily="49" charset="-122"/>
                <a:sym typeface="+mn-ea"/>
              </a:rPr>
              <a:t>句首复音虚词、连词</a:t>
            </a:r>
            <a:r>
              <a:rPr lang="en-US" altLang="zh-CN" sz="2800" b="1">
                <a:solidFill>
                  <a:schemeClr val="hlink"/>
                </a:solidFill>
                <a:latin typeface="黑体" panose="02010609060101010101" pitchFamily="49" charset="-122"/>
                <a:ea typeface="黑体" panose="02010609060101010101" pitchFamily="49" charset="-122"/>
                <a:sym typeface="+mn-ea"/>
              </a:rPr>
              <a:t>:</a:t>
            </a:r>
            <a:r>
              <a:rPr lang="en-US" altLang="zh-CN" sz="2800" b="1">
                <a:latin typeface="黑体" panose="02010609060101010101" pitchFamily="49" charset="-122"/>
                <a:ea typeface="黑体" panose="02010609060101010101" pitchFamily="49" charset="-122"/>
                <a:sym typeface="+mn-ea"/>
              </a:rPr>
              <a:t> </a:t>
            </a:r>
            <a:r>
              <a:rPr lang="zh-CN" altLang="en-US" sz="2800" b="1" u="sng" dirty="0">
                <a:solidFill>
                  <a:srgbClr val="0000FF"/>
                </a:solidFill>
                <a:latin typeface="黑体" panose="02010609060101010101" pitchFamily="49" charset="-122"/>
                <a:ea typeface="黑体" panose="02010609060101010101" pitchFamily="49" charset="-122"/>
                <a:sym typeface="+mn-ea"/>
              </a:rPr>
              <a:t>且夫、若夫、</a:t>
            </a:r>
            <a:r>
              <a:rPr lang="zh-CN" altLang="en-US" sz="2800" b="1" dirty="0">
                <a:solidFill>
                  <a:srgbClr val="0000FF"/>
                </a:solidFill>
                <a:latin typeface="Arial" panose="020B0604020202020204" pitchFamily="34" charset="0"/>
                <a:ea typeface="黑体" panose="02010609060101010101" pitchFamily="49" charset="-122"/>
                <a:sym typeface="+mn-ea"/>
              </a:rPr>
              <a:t>是故、</a:t>
            </a:r>
            <a:r>
              <a:rPr lang="zh-CN" altLang="en-US" sz="2800" b="1" u="sng" dirty="0">
                <a:solidFill>
                  <a:srgbClr val="0000FF"/>
                </a:solidFill>
                <a:latin typeface="黑体" panose="02010609060101010101" pitchFamily="49" charset="-122"/>
                <a:ea typeface="黑体" panose="02010609060101010101" pitchFamily="49" charset="-122"/>
                <a:sym typeface="+mn-ea"/>
              </a:rPr>
              <a:t>是以、</a:t>
            </a:r>
            <a:r>
              <a:rPr lang="zh-CN" altLang="en-US" sz="2800" b="1" dirty="0">
                <a:solidFill>
                  <a:srgbClr val="0000FF"/>
                </a:solidFill>
                <a:latin typeface="黑体" panose="02010609060101010101" pitchFamily="49" charset="-122"/>
                <a:ea typeface="黑体" panose="02010609060101010101" pitchFamily="49" charset="-122"/>
                <a:sym typeface="+mn-ea"/>
              </a:rPr>
              <a:t>然而</a:t>
            </a:r>
            <a:r>
              <a:rPr lang="zh-CN" altLang="en-US" sz="2800" b="1" dirty="0">
                <a:solidFill>
                  <a:srgbClr val="0000FF"/>
                </a:solidFill>
                <a:latin typeface="Arial" panose="020B0604020202020204" pitchFamily="34" charset="0"/>
                <a:ea typeface="黑体" panose="02010609060101010101" pitchFamily="49" charset="-122"/>
                <a:sym typeface="+mn-ea"/>
              </a:rPr>
              <a:t>、</a:t>
            </a:r>
            <a:r>
              <a:rPr lang="zh-CN" altLang="en-US" sz="2800" b="1" dirty="0">
                <a:solidFill>
                  <a:srgbClr val="0000FF"/>
                </a:solidFill>
                <a:latin typeface="黑体" panose="02010609060101010101" pitchFamily="49" charset="-122"/>
                <a:ea typeface="黑体" panose="02010609060101010101" pitchFamily="49" charset="-122"/>
                <a:sym typeface="+mn-ea"/>
              </a:rPr>
              <a:t>向使</a:t>
            </a:r>
            <a:endParaRPr lang="zh-CN" altLang="en-US" sz="2800" b="1" dirty="0">
              <a:solidFill>
                <a:srgbClr val="0000FF"/>
              </a:solidFill>
              <a:latin typeface="黑体" panose="02010609060101010101" pitchFamily="49" charset="-122"/>
              <a:ea typeface="黑体" panose="02010609060101010101" pitchFamily="49" charset="-122"/>
              <a:sym typeface="+mn-ea"/>
            </a:endParaRPr>
          </a:p>
          <a:p>
            <a:r>
              <a:rPr lang="zh-CN" altLang="en-US" sz="2800" b="1" dirty="0">
                <a:solidFill>
                  <a:srgbClr val="0000FF"/>
                </a:solidFill>
                <a:latin typeface="黑体" panose="02010609060101010101" pitchFamily="49" charset="-122"/>
                <a:ea typeface="黑体" panose="02010609060101010101" pitchFamily="49" charset="-122"/>
                <a:sym typeface="+mn-ea"/>
              </a:rPr>
              <a:t>、然则、然后、虽然等。</a:t>
            </a:r>
            <a:endParaRPr lang="zh-CN" altLang="en-US" sz="2800"/>
          </a:p>
        </p:txBody>
      </p:sp>
      <p:sp>
        <p:nvSpPr>
          <p:cNvPr id="6" name="文本框 5"/>
          <p:cNvSpPr txBox="1"/>
          <p:nvPr/>
        </p:nvSpPr>
        <p:spPr>
          <a:xfrm>
            <a:off x="1579245" y="4422775"/>
            <a:ext cx="309880" cy="953135"/>
          </a:xfrm>
          <a:prstGeom prst="rect">
            <a:avLst/>
          </a:prstGeom>
          <a:noFill/>
        </p:spPr>
        <p:txBody>
          <a:bodyPr wrap="none" rtlCol="0" anchor="t">
            <a:spAutoFit/>
          </a:bodyPr>
          <a:p>
            <a:endParaRPr lang="zh-CN" altLang="en-US" sz="2800" b="1" dirty="0">
              <a:latin typeface="黑体" panose="02010609060101010101" pitchFamily="49" charset="-122"/>
              <a:ea typeface="黑体" panose="02010609060101010101" pitchFamily="49" charset="-122"/>
              <a:sym typeface="+mn-ea"/>
            </a:endParaRPr>
          </a:p>
          <a:p>
            <a:endParaRPr lang="zh-CN" altLang="en-US" sz="2800" b="1" dirty="0">
              <a:latin typeface="黑体" panose="02010609060101010101" pitchFamily="49" charset="-122"/>
              <a:ea typeface="黑体" panose="02010609060101010101" pitchFamily="49" charset="-122"/>
              <a:sym typeface="+mn-ea"/>
            </a:endParaRPr>
          </a:p>
        </p:txBody>
      </p:sp>
      <p:sp>
        <p:nvSpPr>
          <p:cNvPr id="7" name="文本框 6"/>
          <p:cNvSpPr txBox="1"/>
          <p:nvPr/>
        </p:nvSpPr>
        <p:spPr>
          <a:xfrm>
            <a:off x="1579245" y="4860290"/>
            <a:ext cx="10015220" cy="953135"/>
          </a:xfrm>
          <a:prstGeom prst="rect">
            <a:avLst/>
          </a:prstGeom>
          <a:noFill/>
        </p:spPr>
        <p:txBody>
          <a:bodyPr wrap="none" rtlCol="0" anchor="t">
            <a:spAutoFit/>
          </a:bodyPr>
          <a:p>
            <a:r>
              <a:rPr lang="zh-CN" altLang="en-US" sz="2800" b="1" dirty="0">
                <a:latin typeface="黑体" panose="02010609060101010101" pitchFamily="49" charset="-122"/>
                <a:ea typeface="黑体" panose="02010609060101010101" pitchFamily="49" charset="-122"/>
                <a:sym typeface="+mn-ea"/>
              </a:rPr>
              <a:t>④</a:t>
            </a:r>
            <a:r>
              <a:rPr lang="zh-CN" altLang="en-US" sz="2800" b="1" dirty="0">
                <a:solidFill>
                  <a:schemeClr val="hlink"/>
                </a:solidFill>
                <a:latin typeface="黑体" panose="02010609060101010101" pitchFamily="49" charset="-122"/>
                <a:ea typeface="黑体" panose="02010609060101010101" pitchFamily="49" charset="-122"/>
                <a:sym typeface="+mn-ea"/>
              </a:rPr>
              <a:t>句首时间词</a:t>
            </a:r>
            <a:r>
              <a:rPr lang="zh-CN" altLang="en-US" sz="2800" b="1" dirty="0">
                <a:latin typeface="黑体" panose="02010609060101010101" pitchFamily="49" charset="-122"/>
                <a:ea typeface="黑体" panose="02010609060101010101" pitchFamily="49" charset="-122"/>
                <a:sym typeface="+mn-ea"/>
              </a:rPr>
              <a:t>：</a:t>
            </a:r>
            <a:r>
              <a:rPr lang="zh-CN" altLang="en-US" sz="2800" b="1" dirty="0">
                <a:solidFill>
                  <a:srgbClr val="0000FF"/>
                </a:solidFill>
                <a:latin typeface="黑体" panose="02010609060101010101" pitchFamily="49" charset="-122"/>
                <a:ea typeface="黑体" panose="02010609060101010101" pitchFamily="49" charset="-122"/>
                <a:sym typeface="+mn-ea"/>
              </a:rPr>
              <a:t>顷之、未几、少焉、已而 、既而（已）、俄而</a:t>
            </a:r>
            <a:endParaRPr lang="zh-CN" altLang="en-US" sz="2800" b="1" dirty="0">
              <a:solidFill>
                <a:srgbClr val="0000FF"/>
              </a:solidFill>
              <a:latin typeface="黑体" panose="02010609060101010101" pitchFamily="49" charset="-122"/>
              <a:ea typeface="黑体" panose="02010609060101010101" pitchFamily="49" charset="-122"/>
              <a:sym typeface="+mn-ea"/>
            </a:endParaRPr>
          </a:p>
          <a:p>
            <a:r>
              <a:rPr lang="zh-CN" altLang="en-US" sz="2800" b="1" dirty="0">
                <a:solidFill>
                  <a:srgbClr val="0000FF"/>
                </a:solidFill>
                <a:latin typeface="黑体" panose="02010609060101010101" pitchFamily="49" charset="-122"/>
                <a:ea typeface="黑体" panose="02010609060101010101" pitchFamily="49" charset="-122"/>
                <a:sym typeface="+mn-ea"/>
              </a:rPr>
              <a:t>、</a:t>
            </a:r>
            <a:r>
              <a:rPr lang="zh-CN" altLang="en-US" sz="2800" b="1" dirty="0">
                <a:solidFill>
                  <a:srgbClr val="0000FF"/>
                </a:solidFill>
                <a:latin typeface="Arial" panose="020B0604020202020204" pitchFamily="34" charset="0"/>
                <a:ea typeface="黑体" panose="02010609060101010101" pitchFamily="49" charset="-122"/>
                <a:sym typeface="+mn-ea"/>
              </a:rPr>
              <a:t>久之、</a:t>
            </a:r>
            <a:r>
              <a:rPr lang="zh-CN" altLang="en-US" sz="2800" b="1" dirty="0">
                <a:solidFill>
                  <a:srgbClr val="0000FF"/>
                </a:solidFill>
                <a:latin typeface="黑体" panose="02010609060101010101" pitchFamily="49" charset="-122"/>
                <a:ea typeface="黑体" panose="02010609060101010101" pitchFamily="49" charset="-122"/>
                <a:sym typeface="+mn-ea"/>
              </a:rPr>
              <a:t>昔者、乃今等。</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7" grpId="0"/>
      <p:bldP spid="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0852150" cy="612140"/>
          </a:xfrm>
        </p:spPr>
        <p:txBody>
          <a:bodyPr/>
          <a:p>
            <a:r>
              <a:rPr sz="4000" b="1">
                <a:solidFill>
                  <a:srgbClr val="FF0000"/>
                </a:solidFill>
                <a:latin typeface="思源黑体 Bold" charset="-122"/>
                <a:ea typeface="思源黑体 Bold" charset="-122"/>
                <a:cs typeface="+mn-ea"/>
                <a:sym typeface="+mn-lt"/>
              </a:rPr>
              <a:t>找虚词，定句读</a:t>
            </a:r>
            <a:endParaRPr lang="zh-CN" altLang="en-US" sz="4000"/>
          </a:p>
        </p:txBody>
      </p:sp>
      <p:sp>
        <p:nvSpPr>
          <p:cNvPr id="3" name="文本框 2"/>
          <p:cNvSpPr txBox="1"/>
          <p:nvPr/>
        </p:nvSpPr>
        <p:spPr>
          <a:xfrm>
            <a:off x="2025650" y="1310005"/>
            <a:ext cx="9137015" cy="4831080"/>
          </a:xfrm>
          <a:prstGeom prst="rect">
            <a:avLst/>
          </a:prstGeom>
          <a:noFill/>
        </p:spPr>
        <p:txBody>
          <a:bodyPr wrap="square" rtlCol="0" anchor="t">
            <a:spAutoFit/>
          </a:bodyPr>
          <a:p>
            <a:pPr marL="0" indent="0">
              <a:buNone/>
            </a:pPr>
            <a:r>
              <a:rPr sz="4400">
                <a:latin typeface="黑体" panose="02010609060101010101" pitchFamily="49" charset="-122"/>
                <a:ea typeface="黑体" panose="02010609060101010101" pitchFamily="49" charset="-122"/>
                <a:sym typeface="+mn-ea"/>
              </a:rPr>
              <a:t>于是余有叹</a:t>
            </a:r>
            <a:r>
              <a:rPr sz="4400">
                <a:solidFill>
                  <a:srgbClr val="FF0000"/>
                </a:solidFill>
                <a:latin typeface="黑体" panose="02010609060101010101" pitchFamily="49" charset="-122"/>
                <a:ea typeface="黑体" panose="02010609060101010101" pitchFamily="49" charset="-122"/>
                <a:sym typeface="+mn-ea"/>
              </a:rPr>
              <a:t>焉</a:t>
            </a:r>
            <a:r>
              <a:rPr sz="4400">
                <a:latin typeface="黑体" panose="02010609060101010101" pitchFamily="49" charset="-122"/>
                <a:ea typeface="黑体" panose="02010609060101010101" pitchFamily="49" charset="-122"/>
                <a:sym typeface="+mn-ea"/>
              </a:rPr>
              <a:t>。古人之观于天地、山川、草木、虫鱼、鸟兽，往往有得，</a:t>
            </a:r>
            <a:r>
              <a:rPr sz="4400">
                <a:solidFill>
                  <a:srgbClr val="FF0000"/>
                </a:solidFill>
                <a:latin typeface="黑体" panose="02010609060101010101" pitchFamily="49" charset="-122"/>
                <a:ea typeface="黑体" panose="02010609060101010101" pitchFamily="49" charset="-122"/>
                <a:sym typeface="+mn-ea"/>
              </a:rPr>
              <a:t>以</a:t>
            </a:r>
            <a:r>
              <a:rPr sz="4400">
                <a:latin typeface="黑体" panose="02010609060101010101" pitchFamily="49" charset="-122"/>
                <a:ea typeface="黑体" panose="02010609060101010101" pitchFamily="49" charset="-122"/>
                <a:sym typeface="+mn-ea"/>
              </a:rPr>
              <a:t>其求思之深而无不在</a:t>
            </a:r>
            <a:r>
              <a:rPr sz="4400">
                <a:solidFill>
                  <a:srgbClr val="FF0000"/>
                </a:solidFill>
                <a:latin typeface="黑体" panose="02010609060101010101" pitchFamily="49" charset="-122"/>
                <a:ea typeface="黑体" panose="02010609060101010101" pitchFamily="49" charset="-122"/>
                <a:sym typeface="+mn-ea"/>
              </a:rPr>
              <a:t>也</a:t>
            </a:r>
            <a:r>
              <a:rPr sz="4400">
                <a:latin typeface="黑体" panose="02010609060101010101" pitchFamily="49" charset="-122"/>
                <a:ea typeface="黑体" panose="02010609060101010101" pitchFamily="49" charset="-122"/>
                <a:sym typeface="+mn-ea"/>
              </a:rPr>
              <a:t>。夫夷以近，</a:t>
            </a:r>
            <a:r>
              <a:rPr sz="4400">
                <a:solidFill>
                  <a:srgbClr val="FF0000"/>
                </a:solidFill>
                <a:latin typeface="黑体" panose="02010609060101010101" pitchFamily="49" charset="-122"/>
                <a:ea typeface="黑体" panose="02010609060101010101" pitchFamily="49" charset="-122"/>
                <a:sym typeface="+mn-ea"/>
              </a:rPr>
              <a:t>则</a:t>
            </a:r>
            <a:r>
              <a:rPr sz="4400">
                <a:latin typeface="黑体" panose="02010609060101010101" pitchFamily="49" charset="-122"/>
                <a:ea typeface="黑体" panose="02010609060101010101" pitchFamily="49" charset="-122"/>
                <a:sym typeface="+mn-ea"/>
              </a:rPr>
              <a:t>游者众；险以远，</a:t>
            </a:r>
            <a:r>
              <a:rPr sz="4400">
                <a:solidFill>
                  <a:srgbClr val="FF0000"/>
                </a:solidFill>
                <a:latin typeface="黑体" panose="02010609060101010101" pitchFamily="49" charset="-122"/>
                <a:ea typeface="黑体" panose="02010609060101010101" pitchFamily="49" charset="-122"/>
                <a:sym typeface="+mn-ea"/>
              </a:rPr>
              <a:t>则</a:t>
            </a:r>
            <a:r>
              <a:rPr sz="4400">
                <a:latin typeface="黑体" panose="02010609060101010101" pitchFamily="49" charset="-122"/>
                <a:ea typeface="黑体" panose="02010609060101010101" pitchFamily="49" charset="-122"/>
                <a:sym typeface="+mn-ea"/>
              </a:rPr>
              <a:t>至者少。</a:t>
            </a:r>
            <a:r>
              <a:rPr sz="4400">
                <a:solidFill>
                  <a:srgbClr val="FF0000"/>
                </a:solidFill>
                <a:latin typeface="黑体" panose="02010609060101010101" pitchFamily="49" charset="-122"/>
                <a:ea typeface="黑体" panose="02010609060101010101" pitchFamily="49" charset="-122"/>
                <a:sym typeface="+mn-ea"/>
              </a:rPr>
              <a:t>而</a:t>
            </a:r>
            <a:r>
              <a:rPr sz="4400">
                <a:latin typeface="黑体" panose="02010609060101010101" pitchFamily="49" charset="-122"/>
                <a:ea typeface="黑体" panose="02010609060101010101" pitchFamily="49" charset="-122"/>
                <a:sym typeface="+mn-ea"/>
              </a:rPr>
              <a:t>世之奇伟、瑰怪、非常之观，常在于险远，</a:t>
            </a:r>
            <a:r>
              <a:rPr sz="4400">
                <a:solidFill>
                  <a:srgbClr val="FF0000"/>
                </a:solidFill>
                <a:latin typeface="黑体" panose="02010609060101010101" pitchFamily="49" charset="-122"/>
                <a:ea typeface="黑体" panose="02010609060101010101" pitchFamily="49" charset="-122"/>
                <a:sym typeface="+mn-ea"/>
              </a:rPr>
              <a:t>而</a:t>
            </a:r>
            <a:r>
              <a:rPr sz="4400">
                <a:latin typeface="黑体" panose="02010609060101010101" pitchFamily="49" charset="-122"/>
                <a:ea typeface="黑体" panose="02010609060101010101" pitchFamily="49" charset="-122"/>
                <a:sym typeface="+mn-ea"/>
              </a:rPr>
              <a:t>人之所罕至焉。故非有至者不能至</a:t>
            </a:r>
            <a:r>
              <a:rPr sz="4400">
                <a:solidFill>
                  <a:srgbClr val="FF0000"/>
                </a:solidFill>
                <a:latin typeface="黑体" panose="02010609060101010101" pitchFamily="49" charset="-122"/>
                <a:ea typeface="黑体" panose="02010609060101010101" pitchFamily="49" charset="-122"/>
                <a:sym typeface="+mn-ea"/>
              </a:rPr>
              <a:t>也</a:t>
            </a:r>
            <a:r>
              <a:rPr sz="4400">
                <a:latin typeface="黑体" panose="02010609060101010101" pitchFamily="49" charset="-122"/>
                <a:ea typeface="黑体" panose="02010609060101010101" pitchFamily="49" charset="-122"/>
                <a:sym typeface="+mn-ea"/>
              </a:rPr>
              <a:t>。</a:t>
            </a:r>
            <a:endParaRPr lang="zh-CN" altLang="en-US" sz="4400"/>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t>练习</a:t>
            </a:r>
            <a:r>
              <a:rPr lang="en-US" altLang="zh-CN" sz="4400"/>
              <a:t>1</a:t>
            </a:r>
            <a:r>
              <a:rPr sz="4400"/>
              <a:t>：</a:t>
            </a:r>
            <a:endParaRPr sz="4400"/>
          </a:p>
        </p:txBody>
      </p:sp>
      <p:sp>
        <p:nvSpPr>
          <p:cNvPr id="3" name="文本框 2"/>
          <p:cNvSpPr txBox="1"/>
          <p:nvPr/>
        </p:nvSpPr>
        <p:spPr>
          <a:xfrm>
            <a:off x="2028190" y="1349375"/>
            <a:ext cx="8803640" cy="1918335"/>
          </a:xfrm>
          <a:prstGeom prst="rect">
            <a:avLst/>
          </a:prstGeom>
          <a:noFill/>
        </p:spPr>
        <p:txBody>
          <a:bodyPr wrap="square" rtlCol="0" anchor="t">
            <a:spAutoFit/>
          </a:bodyPr>
          <a:p>
            <a:pPr>
              <a:lnSpc>
                <a:spcPct val="110000"/>
              </a:lnSpc>
              <a:spcBef>
                <a:spcPct val="50000"/>
              </a:spcBef>
            </a:pPr>
            <a:r>
              <a:rPr lang="zh-CN" altLang="en-US" sz="3600" dirty="0">
                <a:latin typeface="Arial" panose="020B0604020202020204" pitchFamily="34" charset="0"/>
                <a:sym typeface="+mn-ea"/>
              </a:rPr>
              <a:t>嗟乎师道之不传也久矣欲人之无惑也难矣古之圣人其出人也远矣犹且从师而问焉今之众人其下圣人也亦远矣而耻学于师</a:t>
            </a:r>
            <a:endParaRPr lang="zh-CN" altLang="en-US" sz="3600"/>
          </a:p>
        </p:txBody>
      </p:sp>
      <p:sp>
        <p:nvSpPr>
          <p:cNvPr id="4" name="文本框 3"/>
          <p:cNvSpPr txBox="1"/>
          <p:nvPr/>
        </p:nvSpPr>
        <p:spPr>
          <a:xfrm>
            <a:off x="2028190" y="3726815"/>
            <a:ext cx="8803640" cy="2084070"/>
          </a:xfrm>
          <a:prstGeom prst="rect">
            <a:avLst/>
          </a:prstGeom>
          <a:noFill/>
        </p:spPr>
        <p:txBody>
          <a:bodyPr wrap="square" rtlCol="0" anchor="t">
            <a:spAutoFit/>
          </a:bodyPr>
          <a:p>
            <a:pPr>
              <a:lnSpc>
                <a:spcPct val="120000"/>
              </a:lnSpc>
              <a:spcBef>
                <a:spcPct val="50000"/>
              </a:spcBef>
            </a:pPr>
            <a:r>
              <a:rPr lang="zh-CN" altLang="en-US" sz="3600" b="1" dirty="0">
                <a:latin typeface="Arial" panose="020B0604020202020204" pitchFamily="34" charset="0"/>
                <a:sym typeface="+mn-ea"/>
              </a:rPr>
              <a:t>嗟</a:t>
            </a:r>
            <a:r>
              <a:rPr lang="zh-CN" altLang="en-US" sz="3600" b="1" dirty="0">
                <a:solidFill>
                  <a:srgbClr val="FF0000"/>
                </a:solidFill>
                <a:latin typeface="Arial" panose="020B0604020202020204" pitchFamily="34" charset="0"/>
                <a:sym typeface="+mn-ea"/>
              </a:rPr>
              <a:t>乎</a:t>
            </a:r>
            <a:r>
              <a:rPr lang="en-US" altLang="zh-CN" sz="3600" b="1">
                <a:latin typeface="Arial" panose="020B0604020202020204" pitchFamily="34" charset="0"/>
                <a:sym typeface="+mn-ea"/>
              </a:rPr>
              <a:t>/</a:t>
            </a:r>
            <a:r>
              <a:rPr lang="zh-CN" altLang="en-US" sz="3600" b="1" dirty="0">
                <a:latin typeface="Arial" panose="020B0604020202020204" pitchFamily="34" charset="0"/>
                <a:sym typeface="+mn-ea"/>
              </a:rPr>
              <a:t>师道之不传也久</a:t>
            </a:r>
            <a:r>
              <a:rPr lang="zh-CN" altLang="en-US" sz="3600" b="1" dirty="0">
                <a:solidFill>
                  <a:srgbClr val="FF0000"/>
                </a:solidFill>
                <a:latin typeface="Arial" panose="020B0604020202020204" pitchFamily="34" charset="0"/>
                <a:sym typeface="+mn-ea"/>
              </a:rPr>
              <a:t>矣</a:t>
            </a:r>
            <a:r>
              <a:rPr lang="en-US" altLang="zh-CN" sz="3600" b="1">
                <a:latin typeface="Arial" panose="020B0604020202020204" pitchFamily="34" charset="0"/>
                <a:sym typeface="+mn-ea"/>
              </a:rPr>
              <a:t>/</a:t>
            </a:r>
            <a:r>
              <a:rPr lang="zh-CN" altLang="en-US" sz="3600" b="1" dirty="0">
                <a:latin typeface="Arial" panose="020B0604020202020204" pitchFamily="34" charset="0"/>
                <a:sym typeface="+mn-ea"/>
              </a:rPr>
              <a:t>欲人之无惑也难</a:t>
            </a:r>
            <a:r>
              <a:rPr lang="zh-CN" altLang="en-US" sz="3600" b="1" dirty="0">
                <a:solidFill>
                  <a:srgbClr val="FF0000"/>
                </a:solidFill>
                <a:latin typeface="Arial" panose="020B0604020202020204" pitchFamily="34" charset="0"/>
                <a:sym typeface="+mn-ea"/>
              </a:rPr>
              <a:t>矣</a:t>
            </a:r>
            <a:r>
              <a:rPr lang="en-US" altLang="zh-CN" sz="3600" b="1">
                <a:latin typeface="Arial" panose="020B0604020202020204" pitchFamily="34" charset="0"/>
                <a:sym typeface="+mn-ea"/>
              </a:rPr>
              <a:t>/</a:t>
            </a:r>
            <a:r>
              <a:rPr lang="zh-CN" altLang="en-US" sz="3600" b="1" dirty="0">
                <a:latin typeface="Arial" panose="020B0604020202020204" pitchFamily="34" charset="0"/>
                <a:sym typeface="+mn-ea"/>
              </a:rPr>
              <a:t>古之圣人</a:t>
            </a:r>
            <a:r>
              <a:rPr lang="en-US" altLang="zh-CN" sz="3600" b="1">
                <a:latin typeface="Arial" panose="020B0604020202020204" pitchFamily="34" charset="0"/>
                <a:sym typeface="+mn-ea"/>
              </a:rPr>
              <a:t>/</a:t>
            </a:r>
            <a:r>
              <a:rPr lang="zh-CN" altLang="en-US" sz="3600" b="1" dirty="0">
                <a:latin typeface="Arial" panose="020B0604020202020204" pitchFamily="34" charset="0"/>
                <a:sym typeface="+mn-ea"/>
              </a:rPr>
              <a:t>其出人也远</a:t>
            </a:r>
            <a:r>
              <a:rPr lang="zh-CN" altLang="en-US" sz="3600" b="1" dirty="0">
                <a:solidFill>
                  <a:srgbClr val="FF0000"/>
                </a:solidFill>
                <a:latin typeface="Arial" panose="020B0604020202020204" pitchFamily="34" charset="0"/>
                <a:sym typeface="+mn-ea"/>
              </a:rPr>
              <a:t>矣</a:t>
            </a:r>
            <a:r>
              <a:rPr lang="en-US" altLang="zh-CN" sz="3600" b="1">
                <a:latin typeface="Arial" panose="020B0604020202020204" pitchFamily="34" charset="0"/>
                <a:sym typeface="+mn-ea"/>
              </a:rPr>
              <a:t>/</a:t>
            </a:r>
            <a:r>
              <a:rPr lang="zh-CN" altLang="en-US" sz="3600" b="1" dirty="0">
                <a:solidFill>
                  <a:srgbClr val="FF0000"/>
                </a:solidFill>
                <a:latin typeface="Arial" panose="020B0604020202020204" pitchFamily="34" charset="0"/>
                <a:sym typeface="+mn-ea"/>
              </a:rPr>
              <a:t>犹且</a:t>
            </a:r>
            <a:r>
              <a:rPr lang="zh-CN" altLang="en-US" sz="3600" b="1" dirty="0">
                <a:latin typeface="Arial" panose="020B0604020202020204" pitchFamily="34" charset="0"/>
                <a:sym typeface="+mn-ea"/>
              </a:rPr>
              <a:t>从师而问</a:t>
            </a:r>
            <a:r>
              <a:rPr lang="zh-CN" altLang="en-US" sz="3600" b="1" dirty="0">
                <a:solidFill>
                  <a:srgbClr val="FF0000"/>
                </a:solidFill>
                <a:latin typeface="Arial" panose="020B0604020202020204" pitchFamily="34" charset="0"/>
                <a:sym typeface="+mn-ea"/>
              </a:rPr>
              <a:t>焉</a:t>
            </a:r>
            <a:r>
              <a:rPr lang="en-US" altLang="zh-CN" sz="3600" b="1">
                <a:latin typeface="Arial" panose="020B0604020202020204" pitchFamily="34" charset="0"/>
                <a:sym typeface="+mn-ea"/>
              </a:rPr>
              <a:t>/</a:t>
            </a:r>
            <a:r>
              <a:rPr lang="zh-CN" altLang="en-US" sz="3600" b="1" dirty="0">
                <a:latin typeface="Arial" panose="020B0604020202020204" pitchFamily="34" charset="0"/>
                <a:sym typeface="+mn-ea"/>
              </a:rPr>
              <a:t>今之众人</a:t>
            </a:r>
            <a:r>
              <a:rPr lang="en-US" altLang="zh-CN" sz="3600" b="1">
                <a:latin typeface="Arial" panose="020B0604020202020204" pitchFamily="34" charset="0"/>
                <a:sym typeface="+mn-ea"/>
              </a:rPr>
              <a:t>/</a:t>
            </a:r>
            <a:r>
              <a:rPr lang="zh-CN" altLang="en-US" sz="3600" b="1" dirty="0">
                <a:latin typeface="Arial" panose="020B0604020202020204" pitchFamily="34" charset="0"/>
                <a:sym typeface="+mn-ea"/>
              </a:rPr>
              <a:t>其下圣人也亦远</a:t>
            </a:r>
            <a:r>
              <a:rPr lang="zh-CN" altLang="en-US" sz="3600" b="1" dirty="0">
                <a:solidFill>
                  <a:srgbClr val="FF0000"/>
                </a:solidFill>
                <a:latin typeface="Arial" panose="020B0604020202020204" pitchFamily="34" charset="0"/>
                <a:sym typeface="+mn-ea"/>
              </a:rPr>
              <a:t>矣</a:t>
            </a:r>
            <a:r>
              <a:rPr lang="en-US" altLang="zh-CN" sz="3600" b="1">
                <a:latin typeface="Arial" panose="020B0604020202020204" pitchFamily="34" charset="0"/>
                <a:sym typeface="+mn-ea"/>
              </a:rPr>
              <a:t>/</a:t>
            </a:r>
            <a:r>
              <a:rPr lang="zh-CN" altLang="en-US" sz="3600" b="1" dirty="0">
                <a:latin typeface="Arial" panose="020B0604020202020204" pitchFamily="34" charset="0"/>
                <a:sym typeface="+mn-ea"/>
              </a:rPr>
              <a:t>而耻学于师</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sz="3600">
                <a:latin typeface="黑体" panose="02010609060101010101" pitchFamily="49" charset="-122"/>
                <a:ea typeface="黑体" panose="02010609060101010101" pitchFamily="49" charset="-122"/>
                <a:sym typeface="+mn-ea"/>
              </a:rPr>
              <a:t>练习</a:t>
            </a:r>
            <a:r>
              <a:rPr lang="en-US" altLang="zh-CN" sz="3600">
                <a:latin typeface="黑体" panose="02010609060101010101" pitchFamily="49" charset="-122"/>
                <a:ea typeface="黑体" panose="02010609060101010101" pitchFamily="49" charset="-122"/>
                <a:sym typeface="+mn-ea"/>
              </a:rPr>
              <a:t>2</a:t>
            </a:r>
            <a:r>
              <a:rPr sz="3600">
                <a:latin typeface="黑体" panose="02010609060101010101" pitchFamily="49" charset="-122"/>
                <a:ea typeface="黑体" panose="02010609060101010101" pitchFamily="49" charset="-122"/>
                <a:sym typeface="+mn-ea"/>
              </a:rPr>
              <a:t>：</a:t>
            </a:r>
            <a:endParaRPr lang="zh-CN" altLang="en-US" sz="3600"/>
          </a:p>
        </p:txBody>
      </p:sp>
      <p:sp>
        <p:nvSpPr>
          <p:cNvPr id="3" name="文本框 2"/>
          <p:cNvSpPr txBox="1"/>
          <p:nvPr/>
        </p:nvSpPr>
        <p:spPr>
          <a:xfrm>
            <a:off x="1717040" y="1285240"/>
            <a:ext cx="9824085" cy="1753235"/>
          </a:xfrm>
          <a:prstGeom prst="rect">
            <a:avLst/>
          </a:prstGeom>
          <a:noFill/>
        </p:spPr>
        <p:txBody>
          <a:bodyPr wrap="none" rtlCol="0" anchor="t">
            <a:spAutoFit/>
          </a:bodyPr>
          <a:p>
            <a:r>
              <a:rPr lang="zh-CN" altLang="en-US" sz="3600" b="1" dirty="0">
                <a:latin typeface="黑体" panose="02010609060101010101" pitchFamily="49" charset="-122"/>
                <a:ea typeface="黑体" panose="02010609060101010101" pitchFamily="49" charset="-122"/>
                <a:sym typeface="+mn-ea"/>
              </a:rPr>
              <a:t>天下事有难易乎为之则难者亦易矣不为则易者亦</a:t>
            </a:r>
            <a:endParaRPr lang="zh-CN" altLang="en-US" sz="3600" b="1" dirty="0">
              <a:latin typeface="黑体" panose="02010609060101010101" pitchFamily="49" charset="-122"/>
              <a:ea typeface="黑体" panose="02010609060101010101" pitchFamily="49" charset="-122"/>
              <a:sym typeface="+mn-ea"/>
            </a:endParaRPr>
          </a:p>
          <a:p>
            <a:r>
              <a:rPr lang="zh-CN" altLang="en-US" sz="3600" b="1" dirty="0">
                <a:latin typeface="黑体" panose="02010609060101010101" pitchFamily="49" charset="-122"/>
                <a:ea typeface="黑体" panose="02010609060101010101" pitchFamily="49" charset="-122"/>
                <a:sym typeface="+mn-ea"/>
              </a:rPr>
              <a:t>难矣人之为学有难易乎为之则难者亦易矣不为则</a:t>
            </a:r>
            <a:endParaRPr lang="zh-CN" altLang="en-US" sz="3600" b="1" dirty="0">
              <a:latin typeface="黑体" panose="02010609060101010101" pitchFamily="49" charset="-122"/>
              <a:ea typeface="黑体" panose="02010609060101010101" pitchFamily="49" charset="-122"/>
              <a:sym typeface="+mn-ea"/>
            </a:endParaRPr>
          </a:p>
          <a:p>
            <a:r>
              <a:rPr lang="zh-CN" altLang="en-US" sz="3600" b="1" dirty="0">
                <a:latin typeface="黑体" panose="02010609060101010101" pitchFamily="49" charset="-122"/>
                <a:ea typeface="黑体" panose="02010609060101010101" pitchFamily="49" charset="-122"/>
                <a:sym typeface="+mn-ea"/>
              </a:rPr>
              <a:t>易者亦难矣 </a:t>
            </a:r>
            <a:endParaRPr lang="zh-CN" altLang="en-US" sz="3600"/>
          </a:p>
        </p:txBody>
      </p:sp>
      <p:sp>
        <p:nvSpPr>
          <p:cNvPr id="4" name="文本框 3"/>
          <p:cNvSpPr txBox="1"/>
          <p:nvPr/>
        </p:nvSpPr>
        <p:spPr>
          <a:xfrm>
            <a:off x="1717040" y="3677285"/>
            <a:ext cx="9667875" cy="1753235"/>
          </a:xfrm>
          <a:prstGeom prst="rect">
            <a:avLst/>
          </a:prstGeom>
          <a:noFill/>
        </p:spPr>
        <p:txBody>
          <a:bodyPr wrap="square" rtlCol="0" anchor="t">
            <a:spAutoFit/>
          </a:bodyPr>
          <a:p>
            <a:r>
              <a:rPr lang="zh-CN" altLang="en-US" sz="3600" b="1" u="sng" dirty="0">
                <a:latin typeface="黑体" panose="02010609060101010101" pitchFamily="49" charset="-122"/>
                <a:ea typeface="黑体" panose="02010609060101010101" pitchFamily="49" charset="-122"/>
                <a:sym typeface="+mn-ea"/>
              </a:rPr>
              <a:t>天下事</a:t>
            </a:r>
            <a:r>
              <a:rPr lang="zh-CN" altLang="en-US" sz="3600" b="1" dirty="0">
                <a:latin typeface="黑体" panose="02010609060101010101" pitchFamily="49" charset="-122"/>
                <a:ea typeface="黑体" panose="02010609060101010101" pitchFamily="49" charset="-122"/>
                <a:sym typeface="+mn-ea"/>
              </a:rPr>
              <a:t>有难易</a:t>
            </a:r>
            <a:r>
              <a:rPr lang="zh-CN" altLang="en-US" sz="3600" b="1" dirty="0">
                <a:solidFill>
                  <a:srgbClr val="0000FF"/>
                </a:solidFill>
                <a:latin typeface="黑体" panose="02010609060101010101" pitchFamily="49" charset="-122"/>
                <a:ea typeface="黑体" panose="02010609060101010101" pitchFamily="49" charset="-122"/>
                <a:sym typeface="+mn-ea"/>
              </a:rPr>
              <a:t>乎</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latin typeface="黑体" panose="02010609060101010101" pitchFamily="49" charset="-122"/>
                <a:ea typeface="黑体" panose="02010609060101010101" pitchFamily="49" charset="-122"/>
                <a:sym typeface="+mn-ea"/>
              </a:rPr>
              <a:t>为之</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rgbClr val="009900"/>
                </a:solidFill>
                <a:latin typeface="黑体" panose="02010609060101010101" pitchFamily="49" charset="-122"/>
                <a:ea typeface="黑体" panose="02010609060101010101" pitchFamily="49" charset="-122"/>
                <a:sym typeface="+mn-ea"/>
              </a:rPr>
              <a:t>则</a:t>
            </a:r>
            <a:r>
              <a:rPr lang="zh-CN" altLang="en-US" sz="3600" b="1" dirty="0">
                <a:latin typeface="黑体" panose="02010609060101010101" pitchFamily="49" charset="-122"/>
                <a:ea typeface="黑体" panose="02010609060101010101" pitchFamily="49" charset="-122"/>
                <a:sym typeface="+mn-ea"/>
              </a:rPr>
              <a:t>难者亦易</a:t>
            </a:r>
            <a:r>
              <a:rPr lang="zh-CN" altLang="en-US" sz="3600" b="1" dirty="0">
                <a:solidFill>
                  <a:srgbClr val="0000FF"/>
                </a:solidFill>
                <a:latin typeface="黑体" panose="02010609060101010101" pitchFamily="49" charset="-122"/>
                <a:ea typeface="黑体" panose="02010609060101010101" pitchFamily="49" charset="-122"/>
                <a:sym typeface="+mn-ea"/>
              </a:rPr>
              <a:t>矣</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latin typeface="黑体" panose="02010609060101010101" pitchFamily="49" charset="-122"/>
                <a:ea typeface="黑体" panose="02010609060101010101" pitchFamily="49" charset="-122"/>
                <a:sym typeface="+mn-ea"/>
              </a:rPr>
              <a:t>不为</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rgbClr val="009900"/>
                </a:solidFill>
                <a:latin typeface="黑体" panose="02010609060101010101" pitchFamily="49" charset="-122"/>
                <a:ea typeface="黑体" panose="02010609060101010101" pitchFamily="49" charset="-122"/>
                <a:sym typeface="+mn-ea"/>
              </a:rPr>
              <a:t>则</a:t>
            </a:r>
            <a:r>
              <a:rPr lang="zh-CN" altLang="en-US" sz="3600" b="1" dirty="0">
                <a:latin typeface="黑体" panose="02010609060101010101" pitchFamily="49" charset="-122"/>
                <a:ea typeface="黑体" panose="02010609060101010101" pitchFamily="49" charset="-122"/>
                <a:sym typeface="+mn-ea"/>
              </a:rPr>
              <a:t>易者亦难</a:t>
            </a:r>
            <a:r>
              <a:rPr lang="zh-CN" altLang="en-US" sz="3600" b="1" dirty="0">
                <a:solidFill>
                  <a:srgbClr val="0000FF"/>
                </a:solidFill>
                <a:latin typeface="黑体" panose="02010609060101010101" pitchFamily="49" charset="-122"/>
                <a:ea typeface="黑体" panose="02010609060101010101" pitchFamily="49" charset="-122"/>
                <a:sym typeface="+mn-ea"/>
              </a:rPr>
              <a:t>矣</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u="sng" dirty="0">
                <a:effectLst>
                  <a:outerShdw blurRad="38100" dist="38100" dir="2700000">
                    <a:srgbClr val="FFFFFF"/>
                  </a:outerShdw>
                </a:effectLst>
                <a:latin typeface="黑体" panose="02010609060101010101" pitchFamily="49" charset="-122"/>
                <a:ea typeface="黑体" panose="02010609060101010101" pitchFamily="49" charset="-122"/>
                <a:sym typeface="+mn-ea"/>
              </a:rPr>
              <a:t>人之为学</a:t>
            </a:r>
            <a:r>
              <a:rPr lang="zh-CN" altLang="en-US" sz="3600" b="1" dirty="0">
                <a:latin typeface="黑体" panose="02010609060101010101" pitchFamily="49" charset="-122"/>
                <a:ea typeface="黑体" panose="02010609060101010101" pitchFamily="49" charset="-122"/>
                <a:sym typeface="+mn-ea"/>
              </a:rPr>
              <a:t>有难易</a:t>
            </a:r>
            <a:r>
              <a:rPr lang="zh-CN" altLang="en-US" sz="3600" b="1" dirty="0">
                <a:solidFill>
                  <a:srgbClr val="0000FF"/>
                </a:solidFill>
                <a:latin typeface="黑体" panose="02010609060101010101" pitchFamily="49" charset="-122"/>
                <a:ea typeface="黑体" panose="02010609060101010101" pitchFamily="49" charset="-122"/>
                <a:sym typeface="+mn-ea"/>
              </a:rPr>
              <a:t>乎</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latin typeface="黑体" panose="02010609060101010101" pitchFamily="49" charset="-122"/>
                <a:ea typeface="黑体" panose="02010609060101010101" pitchFamily="49" charset="-122"/>
                <a:sym typeface="+mn-ea"/>
              </a:rPr>
              <a:t>为之</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rgbClr val="009900"/>
                </a:solidFill>
                <a:latin typeface="黑体" panose="02010609060101010101" pitchFamily="49" charset="-122"/>
                <a:ea typeface="黑体" panose="02010609060101010101" pitchFamily="49" charset="-122"/>
                <a:sym typeface="+mn-ea"/>
              </a:rPr>
              <a:t>则</a:t>
            </a:r>
            <a:r>
              <a:rPr lang="zh-CN" altLang="en-US" sz="3600" b="1" dirty="0">
                <a:latin typeface="黑体" panose="02010609060101010101" pitchFamily="49" charset="-122"/>
                <a:ea typeface="黑体" panose="02010609060101010101" pitchFamily="49" charset="-122"/>
                <a:sym typeface="+mn-ea"/>
              </a:rPr>
              <a:t>难者亦易</a:t>
            </a:r>
            <a:r>
              <a:rPr lang="zh-CN" altLang="en-US" sz="3600" b="1" dirty="0">
                <a:solidFill>
                  <a:srgbClr val="0000FF"/>
                </a:solidFill>
                <a:latin typeface="黑体" panose="02010609060101010101" pitchFamily="49" charset="-122"/>
                <a:ea typeface="黑体" panose="02010609060101010101" pitchFamily="49" charset="-122"/>
                <a:sym typeface="+mn-ea"/>
              </a:rPr>
              <a:t>矣</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latin typeface="黑体" panose="02010609060101010101" pitchFamily="49" charset="-122"/>
                <a:ea typeface="黑体" panose="02010609060101010101" pitchFamily="49" charset="-122"/>
                <a:sym typeface="+mn-ea"/>
              </a:rPr>
              <a:t>不为</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rgbClr val="009900"/>
                </a:solidFill>
                <a:latin typeface="黑体" panose="02010609060101010101" pitchFamily="49" charset="-122"/>
                <a:ea typeface="黑体" panose="02010609060101010101" pitchFamily="49" charset="-122"/>
                <a:sym typeface="+mn-ea"/>
              </a:rPr>
              <a:t>则</a:t>
            </a:r>
            <a:r>
              <a:rPr lang="zh-CN" altLang="en-US" sz="3600" b="1" dirty="0">
                <a:latin typeface="黑体" panose="02010609060101010101" pitchFamily="49" charset="-122"/>
                <a:ea typeface="黑体" panose="02010609060101010101" pitchFamily="49" charset="-122"/>
                <a:sym typeface="+mn-ea"/>
              </a:rPr>
              <a:t>易者亦难</a:t>
            </a:r>
            <a:r>
              <a:rPr lang="zh-CN" altLang="en-US" sz="3600" b="1" dirty="0">
                <a:solidFill>
                  <a:srgbClr val="0000FF"/>
                </a:solidFill>
                <a:latin typeface="黑体" panose="02010609060101010101" pitchFamily="49" charset="-122"/>
                <a:ea typeface="黑体" panose="02010609060101010101" pitchFamily="49" charset="-122"/>
                <a:sym typeface="+mn-ea"/>
              </a:rPr>
              <a:t>矣</a:t>
            </a:r>
            <a:r>
              <a:rPr lang="en-US" altLang="zh-CN" sz="3600" b="1">
                <a:solidFill>
                  <a:srgbClr val="FF0000"/>
                </a:solidFill>
                <a:latin typeface="黑体" panose="02010609060101010101" pitchFamily="49" charset="-122"/>
                <a:ea typeface="黑体" panose="02010609060101010101" pitchFamily="49" charset="-122"/>
                <a:sym typeface="+mn-ea"/>
              </a:rPr>
              <a:t>/ </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0852150" cy="744855"/>
          </a:xfrm>
        </p:spPr>
        <p:txBody>
          <a:bodyPr/>
          <a:p>
            <a:r>
              <a:rPr sz="3200">
                <a:solidFill>
                  <a:srgbClr val="FF0000"/>
                </a:solidFill>
                <a:ea typeface="宋体" panose="02010600030101010101" pitchFamily="2" charset="-122"/>
                <a:sym typeface="+mn-ea"/>
              </a:rPr>
              <a:t>教学目标：</a:t>
            </a:r>
            <a:endParaRPr lang="zh-CN" altLang="en-US" sz="3200">
              <a:solidFill>
                <a:srgbClr val="FF0000"/>
              </a:solidFill>
              <a:ea typeface="宋体" panose="02010600030101010101" pitchFamily="2" charset="-122"/>
              <a:sym typeface="+mn-ea"/>
            </a:endParaRPr>
          </a:p>
        </p:txBody>
      </p:sp>
      <p:sp>
        <p:nvSpPr>
          <p:cNvPr id="100" name="文本框 99"/>
          <p:cNvSpPr txBox="1"/>
          <p:nvPr/>
        </p:nvSpPr>
        <p:spPr>
          <a:xfrm>
            <a:off x="2317115" y="1748790"/>
            <a:ext cx="7957820" cy="4246245"/>
          </a:xfrm>
          <a:prstGeom prst="rect">
            <a:avLst/>
          </a:prstGeom>
          <a:noFill/>
          <a:ln w="9525">
            <a:noFill/>
          </a:ln>
        </p:spPr>
        <p:txBody>
          <a:bodyPr wrap="square">
            <a:spAutoFit/>
          </a:bodyPr>
          <a:p>
            <a:pPr indent="0"/>
            <a:r>
              <a:rPr lang="zh-CN" sz="3600" b="0">
                <a:solidFill>
                  <a:srgbClr val="1E1E1E"/>
                </a:solidFill>
                <a:ea typeface="宋体" panose="02010600030101010101" pitchFamily="2" charset="-122"/>
              </a:rPr>
              <a:t>1、</a:t>
            </a:r>
            <a:r>
              <a:rPr lang="zh-CN" sz="3600" b="0">
                <a:solidFill>
                  <a:srgbClr val="000000"/>
                </a:solidFill>
                <a:ea typeface="宋体" panose="02010600030101010101" pitchFamily="2" charset="-122"/>
              </a:rPr>
              <a:t>了解断句的重要性，掌握断句的基本方法，提高断句能力。2、通过练习文言断句，掌握断句的基本方法，提高阅读浅易文言文的能力。</a:t>
            </a:r>
            <a:endParaRPr lang="zh-CN" sz="3600" b="0">
              <a:solidFill>
                <a:srgbClr val="000000"/>
              </a:solidFill>
              <a:ea typeface="宋体" panose="02010600030101010101" pitchFamily="2" charset="-122"/>
            </a:endParaRPr>
          </a:p>
          <a:p>
            <a:pPr indent="0"/>
            <a:r>
              <a:rPr lang="zh-CN" sz="3600" b="0">
                <a:solidFill>
                  <a:srgbClr val="000000"/>
                </a:solidFill>
                <a:ea typeface="宋体" panose="02010600030101010101" pitchFamily="2" charset="-122"/>
              </a:rPr>
              <a:t>教学重难点：了解断句的重要性，掌握断句的基本方法，提高断句能力。</a:t>
            </a:r>
            <a:endParaRPr lang="zh-CN" sz="1200" b="0">
              <a:solidFill>
                <a:srgbClr val="000000"/>
              </a:solidFill>
              <a:ea typeface="宋体" panose="02010600030101010101" pitchFamily="2" charset="-122"/>
            </a:endParaRPr>
          </a:p>
          <a:p>
            <a:endParaRPr lang="zh-CN" altLang="en-US"/>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18715" y="516255"/>
            <a:ext cx="6177280" cy="830580"/>
          </a:xfrm>
        </p:spPr>
        <p:txBody>
          <a:bodyPr/>
          <a:p>
            <a:r>
              <a:rPr sz="4000" b="1">
                <a:solidFill>
                  <a:srgbClr val="FF0000"/>
                </a:solidFill>
                <a:latin typeface="思源黑体 Bold" charset="-122"/>
                <a:ea typeface="思源黑体 Bold" charset="-122"/>
                <a:cs typeface="+mn-ea"/>
                <a:sym typeface="+mn-lt"/>
              </a:rPr>
              <a:t>虚词</a:t>
            </a:r>
            <a:r>
              <a:rPr sz="4000" b="1">
                <a:solidFill>
                  <a:srgbClr val="FF0000"/>
                </a:solidFill>
                <a:latin typeface="思源黑体 Bold" charset="-122"/>
                <a:ea typeface="思源黑体 Bold" charset="-122"/>
                <a:cs typeface="+mn-ea"/>
                <a:sym typeface="+mn-ea"/>
              </a:rPr>
              <a:t>断句口诀：</a:t>
            </a:r>
            <a:endParaRPr lang="zh-CN" altLang="en-US" sz="4000"/>
          </a:p>
        </p:txBody>
      </p:sp>
      <p:sp>
        <p:nvSpPr>
          <p:cNvPr id="3" name="文本框 2"/>
          <p:cNvSpPr txBox="1"/>
          <p:nvPr/>
        </p:nvSpPr>
        <p:spPr>
          <a:xfrm>
            <a:off x="2725420" y="1555750"/>
            <a:ext cx="7372985" cy="4154170"/>
          </a:xfrm>
          <a:prstGeom prst="rect">
            <a:avLst/>
          </a:prstGeom>
          <a:noFill/>
        </p:spPr>
        <p:txBody>
          <a:bodyPr wrap="square" rtlCol="0" anchor="t">
            <a:spAutoFit/>
          </a:bodyPr>
          <a:p>
            <a:pPr algn="ctr" defTabSz="863600" eaLnBrk="1" hangingPunct="1">
              <a:lnSpc>
                <a:spcPct val="110000"/>
              </a:lnSpc>
            </a:pPr>
            <a:r>
              <a:rPr lang="zh-CN" altLang="en-US" sz="4000" dirty="0">
                <a:latin typeface="楷体" panose="02010609060101010101" charset="-122"/>
                <a:ea typeface="楷体" panose="02010609060101010101" charset="-122"/>
                <a:cs typeface="楷体" panose="02010609060101010101" charset="-122"/>
                <a:sym typeface="+mn-ea"/>
              </a:rPr>
              <a:t>“曰”后冒，“哉”后叹，</a:t>
            </a:r>
            <a:endParaRPr lang="zh-CN" altLang="en-US" sz="4000" dirty="0">
              <a:latin typeface="楷体" panose="02010609060101010101" charset="-122"/>
              <a:ea typeface="楷体" panose="02010609060101010101" charset="-122"/>
              <a:cs typeface="楷体" panose="02010609060101010101" charset="-122"/>
            </a:endParaRPr>
          </a:p>
          <a:p>
            <a:pPr algn="ctr" defTabSz="863600" eaLnBrk="1" hangingPunct="1">
              <a:lnSpc>
                <a:spcPct val="110000"/>
              </a:lnSpc>
            </a:pPr>
            <a:r>
              <a:rPr lang="zh-CN" altLang="en-US" sz="4000" dirty="0">
                <a:latin typeface="楷体" panose="02010609060101010101" charset="-122"/>
                <a:ea typeface="楷体" panose="02010609060101010101" charset="-122"/>
                <a:cs typeface="楷体" panose="02010609060101010101" charset="-122"/>
                <a:sym typeface="+mn-ea"/>
              </a:rPr>
              <a:t>“夫”“盖”大都在句前。</a:t>
            </a:r>
            <a:endParaRPr lang="zh-CN" altLang="en-US" sz="4000" dirty="0">
              <a:latin typeface="楷体" panose="02010609060101010101" charset="-122"/>
              <a:ea typeface="楷体" panose="02010609060101010101" charset="-122"/>
              <a:cs typeface="楷体" panose="02010609060101010101" charset="-122"/>
            </a:endParaRPr>
          </a:p>
          <a:p>
            <a:pPr algn="ctr" defTabSz="863600" eaLnBrk="1" hangingPunct="1">
              <a:lnSpc>
                <a:spcPct val="110000"/>
              </a:lnSpc>
            </a:pPr>
            <a:r>
              <a:rPr lang="zh-CN" altLang="en-US" sz="4000" dirty="0">
                <a:latin typeface="楷体" panose="02010609060101010101" charset="-122"/>
                <a:ea typeface="楷体" panose="02010609060101010101" charset="-122"/>
                <a:cs typeface="楷体" panose="02010609060101010101" charset="-122"/>
                <a:sym typeface="+mn-ea"/>
              </a:rPr>
              <a:t>“于”“而”一般在句间，</a:t>
            </a:r>
            <a:endParaRPr lang="zh-CN" altLang="en-US" sz="4000" dirty="0">
              <a:latin typeface="楷体" panose="02010609060101010101" charset="-122"/>
              <a:ea typeface="楷体" panose="02010609060101010101" charset="-122"/>
              <a:cs typeface="楷体" panose="02010609060101010101" charset="-122"/>
            </a:endParaRPr>
          </a:p>
          <a:p>
            <a:pPr algn="ctr" defTabSz="863600" eaLnBrk="1" hangingPunct="1">
              <a:lnSpc>
                <a:spcPct val="110000"/>
              </a:lnSpc>
            </a:pPr>
            <a:r>
              <a:rPr lang="zh-CN" altLang="en-US" sz="4000" dirty="0">
                <a:latin typeface="楷体" panose="02010609060101010101" charset="-122"/>
                <a:ea typeface="楷体" panose="02010609060101010101" charset="-122"/>
                <a:cs typeface="楷体" panose="02010609060101010101" charset="-122"/>
                <a:sym typeface="+mn-ea"/>
              </a:rPr>
              <a:t>“矣”“耳”后面画圆圈。</a:t>
            </a:r>
            <a:endParaRPr lang="zh-CN" altLang="en-US" sz="4000" dirty="0">
              <a:latin typeface="楷体" panose="02010609060101010101" charset="-122"/>
              <a:ea typeface="楷体" panose="02010609060101010101" charset="-122"/>
              <a:cs typeface="楷体" panose="02010609060101010101" charset="-122"/>
            </a:endParaRPr>
          </a:p>
          <a:p>
            <a:pPr algn="ctr" defTabSz="863600" eaLnBrk="1" hangingPunct="1">
              <a:lnSpc>
                <a:spcPct val="110000"/>
              </a:lnSpc>
            </a:pPr>
            <a:r>
              <a:rPr lang="zh-CN" altLang="en-US" sz="4000" dirty="0">
                <a:latin typeface="楷体" panose="02010609060101010101" charset="-122"/>
                <a:ea typeface="楷体" panose="02010609060101010101" charset="-122"/>
                <a:cs typeface="楷体" panose="02010609060101010101" charset="-122"/>
                <a:sym typeface="+mn-ea"/>
              </a:rPr>
              <a:t>“耶”“乎”经常表疑问，</a:t>
            </a:r>
            <a:endParaRPr lang="zh-CN" altLang="en-US" sz="4000" dirty="0">
              <a:latin typeface="楷体" panose="02010609060101010101" charset="-122"/>
              <a:ea typeface="楷体" panose="02010609060101010101" charset="-122"/>
              <a:cs typeface="楷体" panose="02010609060101010101" charset="-122"/>
            </a:endParaRPr>
          </a:p>
          <a:p>
            <a:pPr algn="ctr" defTabSz="863600" eaLnBrk="1" hangingPunct="1">
              <a:lnSpc>
                <a:spcPct val="110000"/>
              </a:lnSpc>
            </a:pPr>
            <a:r>
              <a:rPr lang="zh-CN" altLang="en-US" sz="4000" dirty="0">
                <a:latin typeface="楷体" panose="02010609060101010101" charset="-122"/>
                <a:ea typeface="楷体" panose="02010609060101010101" charset="-122"/>
                <a:cs typeface="楷体" panose="02010609060101010101" charset="-122"/>
                <a:sym typeface="+mn-ea"/>
              </a:rPr>
              <a:t>“也”“者”作用要停顿。</a:t>
            </a:r>
            <a:endParaRPr lang="zh-CN" altLang="en-US" sz="4000"/>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3600" b="1">
                <a:solidFill>
                  <a:srgbClr val="FF0000"/>
                </a:solidFill>
                <a:ea typeface="黑体" panose="02010609060101010101" pitchFamily="49" charset="-122"/>
                <a:sym typeface="+mn-ea"/>
              </a:rPr>
              <a:t>3.</a:t>
            </a:r>
            <a:r>
              <a:rPr sz="3600" b="1">
                <a:solidFill>
                  <a:srgbClr val="FF0000"/>
                </a:solidFill>
                <a:ea typeface="黑体" panose="02010609060101010101" pitchFamily="49" charset="-122"/>
                <a:sym typeface="+mn-ea"/>
              </a:rPr>
              <a:t>对话断句</a:t>
            </a:r>
            <a:endParaRPr lang="zh-CN" altLang="en-US" sz="3600" b="1">
              <a:solidFill>
                <a:srgbClr val="FF0000"/>
              </a:solidFill>
              <a:ea typeface="黑体" panose="02010609060101010101" pitchFamily="49" charset="-122"/>
              <a:sym typeface="+mn-ea"/>
            </a:endParaRPr>
          </a:p>
        </p:txBody>
      </p:sp>
      <p:sp>
        <p:nvSpPr>
          <p:cNvPr id="3" name="文本框 2"/>
          <p:cNvSpPr txBox="1"/>
          <p:nvPr/>
        </p:nvSpPr>
        <p:spPr>
          <a:xfrm>
            <a:off x="2415540" y="1156335"/>
            <a:ext cx="5212080" cy="645160"/>
          </a:xfrm>
          <a:prstGeom prst="rect">
            <a:avLst/>
          </a:prstGeom>
          <a:noFill/>
        </p:spPr>
        <p:txBody>
          <a:bodyPr wrap="none" rtlCol="0" anchor="t">
            <a:spAutoFit/>
          </a:bodyPr>
          <a:p>
            <a:r>
              <a:rPr lang="zh-CN" altLang="en-US" sz="3600" b="1" dirty="0">
                <a:latin typeface="Arial" panose="020B0604020202020204" pitchFamily="34" charset="0"/>
                <a:sym typeface="+mn-ea"/>
              </a:rPr>
              <a:t>对话、引语常用标志有：</a:t>
            </a:r>
            <a:endParaRPr lang="zh-CN" altLang="en-US" sz="3600" b="1" dirty="0">
              <a:latin typeface="Arial" panose="020B0604020202020204" pitchFamily="34" charset="0"/>
              <a:sym typeface="+mn-ea"/>
            </a:endParaRPr>
          </a:p>
        </p:txBody>
      </p:sp>
      <p:sp>
        <p:nvSpPr>
          <p:cNvPr id="4" name="文本框 3"/>
          <p:cNvSpPr txBox="1"/>
          <p:nvPr/>
        </p:nvSpPr>
        <p:spPr>
          <a:xfrm>
            <a:off x="2087245" y="2091055"/>
            <a:ext cx="7548880" cy="1198880"/>
          </a:xfrm>
          <a:prstGeom prst="rect">
            <a:avLst/>
          </a:prstGeom>
          <a:noFill/>
        </p:spPr>
        <p:txBody>
          <a:bodyPr wrap="none" rtlCol="0" anchor="t">
            <a:spAutoFit/>
          </a:bodyPr>
          <a:p>
            <a:r>
              <a:rPr lang="zh-CN" altLang="en-US" sz="3600" b="1" dirty="0">
                <a:solidFill>
                  <a:srgbClr val="FF0000"/>
                </a:solidFill>
                <a:latin typeface="Arial" panose="020B0604020202020204" pitchFamily="34" charset="0"/>
                <a:sym typeface="+mn-ea"/>
              </a:rPr>
              <a:t>“曰” “云” “言” “白” “语”</a:t>
            </a:r>
            <a:endParaRPr lang="zh-CN" altLang="en-US" sz="3600" b="1" dirty="0">
              <a:solidFill>
                <a:srgbClr val="FF0000"/>
              </a:solidFill>
              <a:latin typeface="Arial" panose="020B0604020202020204" pitchFamily="34" charset="0"/>
              <a:sym typeface="+mn-ea"/>
            </a:endParaRPr>
          </a:p>
          <a:p>
            <a:r>
              <a:rPr lang="zh-CN" altLang="en-US" sz="3600" b="1" dirty="0">
                <a:solidFill>
                  <a:srgbClr val="FF0000"/>
                </a:solidFill>
                <a:latin typeface="Arial" panose="020B0604020202020204" pitchFamily="34" charset="0"/>
                <a:sym typeface="+mn-ea"/>
              </a:rPr>
              <a:t>“道” “谓” “对”</a:t>
            </a:r>
            <a:endParaRPr lang="zh-CN" altLang="en-US" sz="3600" b="1" dirty="0">
              <a:solidFill>
                <a:srgbClr val="FF0000"/>
              </a:solidFill>
              <a:latin typeface="Arial" panose="020B0604020202020204" pitchFamily="34" charset="0"/>
              <a:sym typeface="+mn-ea"/>
            </a:endParaRPr>
          </a:p>
        </p:txBody>
      </p:sp>
      <p:sp>
        <p:nvSpPr>
          <p:cNvPr id="5" name="文本框 4"/>
          <p:cNvSpPr txBox="1"/>
          <p:nvPr/>
        </p:nvSpPr>
        <p:spPr>
          <a:xfrm>
            <a:off x="2577465" y="3463290"/>
            <a:ext cx="1554480" cy="645160"/>
          </a:xfrm>
          <a:prstGeom prst="rect">
            <a:avLst/>
          </a:prstGeom>
          <a:noFill/>
        </p:spPr>
        <p:txBody>
          <a:bodyPr wrap="none" rtlCol="0" anchor="t">
            <a:spAutoFit/>
          </a:bodyPr>
          <a:p>
            <a:r>
              <a:rPr lang="zh-CN" altLang="en-US" sz="3600" b="1" dirty="0">
                <a:latin typeface="Arial" panose="020B0604020202020204" pitchFamily="34" charset="0"/>
                <a:sym typeface="+mn-ea"/>
              </a:rPr>
              <a:t>注意：</a:t>
            </a:r>
            <a:endParaRPr lang="zh-CN" altLang="en-US" sz="3600" b="1" dirty="0">
              <a:latin typeface="Arial" panose="020B0604020202020204" pitchFamily="34" charset="0"/>
              <a:sym typeface="+mn-ea"/>
            </a:endParaRPr>
          </a:p>
        </p:txBody>
      </p:sp>
      <p:sp>
        <p:nvSpPr>
          <p:cNvPr id="6" name="文本框 5"/>
          <p:cNvSpPr txBox="1"/>
          <p:nvPr/>
        </p:nvSpPr>
        <p:spPr>
          <a:xfrm>
            <a:off x="2312035" y="4108450"/>
            <a:ext cx="9327515" cy="2061210"/>
          </a:xfrm>
          <a:prstGeom prst="rect">
            <a:avLst/>
          </a:prstGeom>
          <a:noFill/>
        </p:spPr>
        <p:txBody>
          <a:bodyPr wrap="square" rtlCol="0" anchor="t">
            <a:spAutoFit/>
          </a:bodyPr>
          <a:p>
            <a:r>
              <a:rPr lang="zh-CN" altLang="en-US" sz="3200" b="1" dirty="0">
                <a:latin typeface="Arial" panose="020B0604020202020204" pitchFamily="34" charset="0"/>
                <a:sym typeface="+mn-ea"/>
              </a:rPr>
              <a:t>两人对话，一般在第一次问答写出人名，以后就只用“曰”而把主语省略。</a:t>
            </a:r>
            <a:endParaRPr lang="zh-CN" altLang="en-US" sz="3200" b="1" dirty="0">
              <a:latin typeface="Arial" panose="020B0604020202020204" pitchFamily="34" charset="0"/>
            </a:endParaRPr>
          </a:p>
          <a:p>
            <a:r>
              <a:rPr lang="zh-CN" altLang="en-US" sz="3200" b="1" dirty="0">
                <a:latin typeface="Arial" panose="020B0604020202020204" pitchFamily="34" charset="0"/>
                <a:sym typeface="+mn-ea"/>
              </a:rPr>
              <a:t>       遇到对话，应根据上下文判断出</a:t>
            </a:r>
            <a:r>
              <a:rPr lang="zh-CN" altLang="en-US" sz="3200" b="1" dirty="0">
                <a:solidFill>
                  <a:srgbClr val="FF0000"/>
                </a:solidFill>
                <a:latin typeface="Arial" panose="020B0604020202020204" pitchFamily="34" charset="0"/>
                <a:sym typeface="+mn-ea"/>
              </a:rPr>
              <a:t>问者、答者</a:t>
            </a:r>
            <a:r>
              <a:rPr lang="zh-CN" altLang="en-US" sz="3200" b="1" dirty="0">
                <a:latin typeface="Arial" panose="020B0604020202020204" pitchFamily="34" charset="0"/>
                <a:sym typeface="+mn-ea"/>
              </a:rPr>
              <a:t>，明辨句读。</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t>例子：</a:t>
            </a:r>
            <a:endParaRPr lang="zh-CN" altLang="en-US" sz="4000"/>
          </a:p>
        </p:txBody>
      </p:sp>
      <p:sp>
        <p:nvSpPr>
          <p:cNvPr id="3" name="文本框 2"/>
          <p:cNvSpPr txBox="1"/>
          <p:nvPr/>
        </p:nvSpPr>
        <p:spPr>
          <a:xfrm>
            <a:off x="1887220" y="1085215"/>
            <a:ext cx="9634855" cy="2306955"/>
          </a:xfrm>
          <a:prstGeom prst="rect">
            <a:avLst/>
          </a:prstGeom>
          <a:noFill/>
        </p:spPr>
        <p:txBody>
          <a:bodyPr wrap="square" rtlCol="0" anchor="t">
            <a:spAutoFit/>
          </a:bodyPr>
          <a:p>
            <a:pPr>
              <a:buSzPct val="60000"/>
              <a:buNone/>
            </a:pPr>
            <a:r>
              <a:rPr lang="zh-CN" altLang="en-US" sz="3600" b="1" dirty="0">
                <a:latin typeface="黑体" panose="02010609060101010101" pitchFamily="49" charset="-122"/>
                <a:ea typeface="黑体" panose="02010609060101010101" pitchFamily="49" charset="-122"/>
                <a:sym typeface="+mn-ea"/>
              </a:rPr>
              <a:t>沛公曰孰与君少长良曰长于臣沛公曰君为我呼入吾得兄事之  </a:t>
            </a:r>
            <a:r>
              <a:rPr lang="zh-CN" altLang="en-US" sz="3600" dirty="0">
                <a:latin typeface="黑体" panose="02010609060101010101" pitchFamily="49" charset="-122"/>
                <a:ea typeface="黑体" panose="02010609060101010101" pitchFamily="49" charset="-122"/>
                <a:sym typeface="+mn-ea"/>
              </a:rPr>
              <a:t> </a:t>
            </a:r>
            <a:endParaRPr lang="zh-CN" altLang="en-US" sz="3600" dirty="0">
              <a:latin typeface="黑体" panose="02010609060101010101" pitchFamily="49" charset="-122"/>
              <a:ea typeface="黑体" panose="02010609060101010101" pitchFamily="49" charset="-122"/>
              <a:cs typeface="+mn-cs"/>
            </a:endParaRPr>
          </a:p>
          <a:p>
            <a:pPr>
              <a:buSzPct val="60000"/>
              <a:buNone/>
            </a:pPr>
            <a:r>
              <a:rPr lang="zh-CN" altLang="en-US" sz="3600" dirty="0">
                <a:latin typeface="黑体" panose="02010609060101010101" pitchFamily="49" charset="-122"/>
                <a:ea typeface="黑体" panose="02010609060101010101" pitchFamily="49" charset="-122"/>
                <a:sym typeface="+mn-ea"/>
              </a:rPr>
              <a:t>                            （</a:t>
            </a:r>
            <a:r>
              <a:rPr lang="en-US" altLang="zh-CN" sz="3600">
                <a:latin typeface="黑体" panose="02010609060101010101" pitchFamily="49" charset="-122"/>
                <a:ea typeface="黑体" panose="02010609060101010101" pitchFamily="49" charset="-122"/>
                <a:sym typeface="+mn-ea"/>
              </a:rPr>
              <a:t>《</a:t>
            </a:r>
            <a:r>
              <a:rPr lang="zh-CN" altLang="en-US" sz="3600" dirty="0">
                <a:latin typeface="黑体" panose="02010609060101010101" pitchFamily="49" charset="-122"/>
                <a:ea typeface="黑体" panose="02010609060101010101" pitchFamily="49" charset="-122"/>
                <a:sym typeface="+mn-ea"/>
              </a:rPr>
              <a:t>鸿门宴</a:t>
            </a:r>
            <a:r>
              <a:rPr lang="en-US" altLang="zh-CN" sz="3600">
                <a:latin typeface="黑体" panose="02010609060101010101" pitchFamily="49" charset="-122"/>
                <a:ea typeface="黑体" panose="02010609060101010101" pitchFamily="49" charset="-122"/>
                <a:sym typeface="+mn-ea"/>
              </a:rPr>
              <a:t>》</a:t>
            </a:r>
            <a:r>
              <a:rPr lang="zh-CN" altLang="en-US" sz="3600" dirty="0">
                <a:latin typeface="黑体" panose="02010609060101010101" pitchFamily="49" charset="-122"/>
                <a:ea typeface="黑体" panose="02010609060101010101" pitchFamily="49" charset="-122"/>
                <a:sym typeface="+mn-ea"/>
              </a:rPr>
              <a:t>）</a:t>
            </a:r>
            <a:br>
              <a:rPr lang="zh-CN" altLang="en-US" sz="3600" dirty="0">
                <a:latin typeface="黑体" panose="02010609060101010101" pitchFamily="49" charset="-122"/>
                <a:ea typeface="黑体" panose="02010609060101010101" pitchFamily="49" charset="-122"/>
                <a:sym typeface="+mn-ea"/>
              </a:rPr>
            </a:br>
            <a:endParaRPr lang="zh-CN" altLang="en-US" sz="3600"/>
          </a:p>
        </p:txBody>
      </p:sp>
      <p:sp>
        <p:nvSpPr>
          <p:cNvPr id="4" name="文本框 3"/>
          <p:cNvSpPr txBox="1"/>
          <p:nvPr/>
        </p:nvSpPr>
        <p:spPr>
          <a:xfrm>
            <a:off x="1960245" y="3592195"/>
            <a:ext cx="9336405" cy="2214880"/>
          </a:xfrm>
          <a:prstGeom prst="rect">
            <a:avLst/>
          </a:prstGeom>
          <a:noFill/>
        </p:spPr>
        <p:txBody>
          <a:bodyPr wrap="square" rtlCol="0" anchor="t">
            <a:spAutoFit/>
          </a:bodyPr>
          <a:p>
            <a:r>
              <a:rPr lang="zh-CN" altLang="en-US" sz="4000" b="1" dirty="0">
                <a:latin typeface="黑体" panose="02010609060101010101" pitchFamily="49" charset="-122"/>
                <a:ea typeface="黑体" panose="02010609060101010101" pitchFamily="49" charset="-122"/>
                <a:sym typeface="+mn-ea"/>
              </a:rPr>
              <a:t>沛公</a:t>
            </a:r>
            <a:r>
              <a:rPr lang="zh-CN" altLang="en-US" sz="4000" b="1" dirty="0">
                <a:solidFill>
                  <a:srgbClr val="FF0000"/>
                </a:solidFill>
                <a:latin typeface="黑体" panose="02010609060101010101" pitchFamily="49" charset="-122"/>
                <a:ea typeface="黑体" panose="02010609060101010101" pitchFamily="49" charset="-122"/>
                <a:sym typeface="+mn-ea"/>
              </a:rPr>
              <a:t>曰</a:t>
            </a:r>
            <a:r>
              <a:rPr lang="zh-CN" altLang="en-US" sz="4000" b="1">
                <a:solidFill>
                  <a:srgbClr val="FF0000"/>
                </a:solidFill>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孰与君少</a:t>
            </a:r>
            <a:r>
              <a:rPr lang="zh-CN" altLang="en-US" sz="4000" b="1">
                <a:latin typeface="黑体" panose="02010609060101010101" pitchFamily="49" charset="-122"/>
                <a:ea typeface="黑体" panose="02010609060101010101" pitchFamily="49" charset="-122"/>
                <a:sym typeface="+mn-ea"/>
              </a:rPr>
              <a:t>长</a:t>
            </a:r>
            <a:r>
              <a:rPr lang="zh-CN" altLang="en-US" sz="4000" b="1">
                <a:solidFill>
                  <a:srgbClr val="FF0000"/>
                </a:solidFill>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良</a:t>
            </a:r>
            <a:r>
              <a:rPr lang="zh-CN" altLang="en-US" sz="4000" b="1" dirty="0">
                <a:solidFill>
                  <a:srgbClr val="FF0000"/>
                </a:solidFill>
                <a:latin typeface="黑体" panose="02010609060101010101" pitchFamily="49" charset="-122"/>
                <a:ea typeface="黑体" panose="02010609060101010101" pitchFamily="49" charset="-122"/>
                <a:sym typeface="+mn-ea"/>
              </a:rPr>
              <a:t>曰</a:t>
            </a:r>
            <a:r>
              <a:rPr lang="zh-CN" altLang="en-US" sz="4000" b="1">
                <a:solidFill>
                  <a:srgbClr val="FF0000"/>
                </a:solidFill>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长于</a:t>
            </a:r>
            <a:r>
              <a:rPr lang="zh-CN" altLang="en-US" sz="4000" b="1">
                <a:latin typeface="黑体" panose="02010609060101010101" pitchFamily="49" charset="-122"/>
                <a:ea typeface="黑体" panose="02010609060101010101" pitchFamily="49" charset="-122"/>
                <a:sym typeface="+mn-ea"/>
              </a:rPr>
              <a:t>臣</a:t>
            </a:r>
            <a:r>
              <a:rPr lang="zh-CN" altLang="en-US" sz="4000" b="1">
                <a:solidFill>
                  <a:srgbClr val="FF0000"/>
                </a:solidFill>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沛公</a:t>
            </a:r>
            <a:r>
              <a:rPr lang="zh-CN" altLang="en-US" sz="4000" b="1" dirty="0">
                <a:solidFill>
                  <a:srgbClr val="FF0000"/>
                </a:solidFill>
                <a:latin typeface="黑体" panose="02010609060101010101" pitchFamily="49" charset="-122"/>
                <a:ea typeface="黑体" panose="02010609060101010101" pitchFamily="49" charset="-122"/>
                <a:sym typeface="+mn-ea"/>
              </a:rPr>
              <a:t>曰</a:t>
            </a:r>
            <a:r>
              <a:rPr lang="zh-CN" altLang="en-US" sz="4000" b="1">
                <a:solidFill>
                  <a:srgbClr val="FF0000"/>
                </a:solidFill>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君为我呼</a:t>
            </a:r>
            <a:r>
              <a:rPr lang="zh-CN" altLang="en-US" sz="4000" b="1">
                <a:latin typeface="黑体" panose="02010609060101010101" pitchFamily="49" charset="-122"/>
                <a:ea typeface="黑体" panose="02010609060101010101" pitchFamily="49" charset="-122"/>
                <a:sym typeface="+mn-ea"/>
              </a:rPr>
              <a:t>入</a:t>
            </a:r>
            <a:r>
              <a:rPr lang="zh-CN" altLang="en-US" sz="4000" b="1">
                <a:solidFill>
                  <a:srgbClr val="FF0000"/>
                </a:solidFill>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吾得兄事之  </a:t>
            </a:r>
            <a:r>
              <a:rPr lang="zh-CN" altLang="en-US" sz="4000" dirty="0">
                <a:latin typeface="黑体" panose="02010609060101010101" pitchFamily="49" charset="-122"/>
                <a:ea typeface="黑体" panose="02010609060101010101" pitchFamily="49" charset="-122"/>
                <a:sym typeface="+mn-ea"/>
              </a:rPr>
              <a:t> （</a:t>
            </a:r>
            <a:r>
              <a:rPr lang="en-US" altLang="zh-CN" sz="4000">
                <a:latin typeface="黑体" panose="02010609060101010101" pitchFamily="49" charset="-122"/>
                <a:ea typeface="黑体" panose="02010609060101010101" pitchFamily="49" charset="-122"/>
                <a:sym typeface="+mn-ea"/>
              </a:rPr>
              <a:t>《</a:t>
            </a:r>
            <a:r>
              <a:rPr lang="zh-CN" altLang="en-US" sz="4000" dirty="0">
                <a:latin typeface="黑体" panose="02010609060101010101" pitchFamily="49" charset="-122"/>
                <a:ea typeface="黑体" panose="02010609060101010101" pitchFamily="49" charset="-122"/>
                <a:sym typeface="+mn-ea"/>
              </a:rPr>
              <a:t>鸿门宴</a:t>
            </a:r>
            <a:r>
              <a:rPr lang="en-US" altLang="zh-CN" sz="4000">
                <a:latin typeface="黑体" panose="02010609060101010101" pitchFamily="49" charset="-122"/>
                <a:ea typeface="黑体" panose="02010609060101010101" pitchFamily="49" charset="-122"/>
                <a:sym typeface="+mn-ea"/>
              </a:rPr>
              <a:t>》</a:t>
            </a:r>
            <a:r>
              <a:rPr lang="zh-CN" altLang="en-US" sz="4000" dirty="0">
                <a:latin typeface="黑体" panose="02010609060101010101" pitchFamily="49" charset="-122"/>
                <a:ea typeface="黑体" panose="02010609060101010101" pitchFamily="49" charset="-122"/>
                <a:sym typeface="+mn-ea"/>
              </a:rPr>
              <a:t>）</a:t>
            </a:r>
            <a:br>
              <a:rPr lang="zh-CN" altLang="en-US" dirty="0">
                <a:latin typeface="黑体" panose="02010609060101010101" pitchFamily="49" charset="-122"/>
                <a:ea typeface="黑体" panose="02010609060101010101" pitchFamily="49" charset="-122"/>
                <a:sym typeface="+mn-ea"/>
              </a:rPr>
            </a:b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t>练习：</a:t>
            </a:r>
            <a:endParaRPr lang="zh-CN" altLang="en-US" sz="4000"/>
          </a:p>
        </p:txBody>
      </p:sp>
      <p:sp>
        <p:nvSpPr>
          <p:cNvPr id="3" name="文本框 2"/>
          <p:cNvSpPr txBox="1"/>
          <p:nvPr/>
        </p:nvSpPr>
        <p:spPr>
          <a:xfrm>
            <a:off x="1657985" y="1057910"/>
            <a:ext cx="9864090" cy="2306955"/>
          </a:xfrm>
          <a:prstGeom prst="rect">
            <a:avLst/>
          </a:prstGeom>
          <a:noFill/>
        </p:spPr>
        <p:txBody>
          <a:bodyPr wrap="square" rtlCol="0" anchor="t">
            <a:spAutoFit/>
          </a:bodyPr>
          <a:p>
            <a:r>
              <a:rPr lang="zh-CN" altLang="en-US" sz="3600" dirty="0">
                <a:latin typeface="Arial" panose="020B0604020202020204" pitchFamily="34" charset="0"/>
                <a:ea typeface="黑体" panose="02010609060101010101" pitchFamily="49" charset="-122"/>
                <a:sym typeface="+mn-ea"/>
              </a:rPr>
              <a:t>上尝从容与信言诸将能不各有差上问曰如我能将几何信曰陛下不过能将十万上曰于君何如曰臣多多而益善耳上笑曰多多益善何为为我禽信曰陛下不能将兵而善将将此乃信之所以为陛下禽也</a:t>
            </a:r>
            <a:endParaRPr lang="zh-CN" altLang="en-US" sz="3600"/>
          </a:p>
        </p:txBody>
      </p:sp>
      <p:sp>
        <p:nvSpPr>
          <p:cNvPr id="4" name="文本框 3"/>
          <p:cNvSpPr txBox="1"/>
          <p:nvPr/>
        </p:nvSpPr>
        <p:spPr>
          <a:xfrm>
            <a:off x="1764665" y="3536950"/>
            <a:ext cx="9650730" cy="2861310"/>
          </a:xfrm>
          <a:prstGeom prst="rect">
            <a:avLst/>
          </a:prstGeom>
          <a:noFill/>
        </p:spPr>
        <p:txBody>
          <a:bodyPr wrap="square" rtlCol="0" anchor="t">
            <a:spAutoFit/>
          </a:bodyPr>
          <a:p>
            <a:r>
              <a:rPr lang="zh-CN" altLang="en-US" sz="3600" b="1" dirty="0">
                <a:latin typeface="Arial" panose="020B0604020202020204" pitchFamily="34" charset="0"/>
                <a:ea typeface="黑体" panose="02010609060101010101" pitchFamily="49" charset="-122"/>
                <a:sym typeface="+mn-ea"/>
              </a:rPr>
              <a:t>上尝从容与信言诸将能不∕各有差∕</a:t>
            </a:r>
            <a:r>
              <a:rPr lang="zh-CN" altLang="en-US" sz="3600" b="1" dirty="0">
                <a:solidFill>
                  <a:srgbClr val="FF0000"/>
                </a:solidFill>
                <a:latin typeface="Arial" panose="020B0604020202020204" pitchFamily="34" charset="0"/>
                <a:ea typeface="黑体" panose="02010609060101010101" pitchFamily="49" charset="-122"/>
                <a:sym typeface="+mn-ea"/>
              </a:rPr>
              <a:t>上问曰</a:t>
            </a:r>
            <a:r>
              <a:rPr lang="zh-CN" altLang="en-US" sz="3600" b="1" dirty="0">
                <a:latin typeface="Arial" panose="020B0604020202020204" pitchFamily="34" charset="0"/>
                <a:ea typeface="黑体" panose="02010609060101010101" pitchFamily="49" charset="-122"/>
                <a:sym typeface="+mn-ea"/>
              </a:rPr>
              <a:t>∕如我∕能将几何∕</a:t>
            </a:r>
            <a:r>
              <a:rPr lang="zh-CN" altLang="en-US" sz="3600" b="1" dirty="0">
                <a:solidFill>
                  <a:srgbClr val="0033CC"/>
                </a:solidFill>
                <a:latin typeface="Arial" panose="020B0604020202020204" pitchFamily="34" charset="0"/>
                <a:ea typeface="黑体" panose="02010609060101010101" pitchFamily="49" charset="-122"/>
                <a:sym typeface="+mn-ea"/>
              </a:rPr>
              <a:t>信曰</a:t>
            </a:r>
            <a:r>
              <a:rPr lang="zh-CN" altLang="en-US" sz="3600" b="1" dirty="0">
                <a:latin typeface="Arial" panose="020B0604020202020204" pitchFamily="34" charset="0"/>
                <a:ea typeface="黑体" panose="02010609060101010101" pitchFamily="49" charset="-122"/>
                <a:sym typeface="+mn-ea"/>
              </a:rPr>
              <a:t>∕陛下不过能将十万∕</a:t>
            </a:r>
            <a:r>
              <a:rPr lang="zh-CN" altLang="en-US" sz="3600" b="1" dirty="0">
                <a:solidFill>
                  <a:srgbClr val="FF0000"/>
                </a:solidFill>
                <a:latin typeface="Arial" panose="020B0604020202020204" pitchFamily="34" charset="0"/>
                <a:ea typeface="黑体" panose="02010609060101010101" pitchFamily="49" charset="-122"/>
                <a:sym typeface="+mn-ea"/>
              </a:rPr>
              <a:t>上曰</a:t>
            </a:r>
            <a:r>
              <a:rPr lang="zh-CN" altLang="en-US" sz="3600" b="1" dirty="0">
                <a:latin typeface="Arial" panose="020B0604020202020204" pitchFamily="34" charset="0"/>
                <a:ea typeface="黑体" panose="02010609060101010101" pitchFamily="49" charset="-122"/>
                <a:sym typeface="+mn-ea"/>
              </a:rPr>
              <a:t>∕于君何如∕</a:t>
            </a:r>
            <a:r>
              <a:rPr lang="zh-CN" altLang="en-US" sz="3600" b="1" dirty="0">
                <a:solidFill>
                  <a:srgbClr val="0033CC"/>
                </a:solidFill>
                <a:latin typeface="Arial" panose="020B0604020202020204" pitchFamily="34" charset="0"/>
                <a:ea typeface="黑体" panose="02010609060101010101" pitchFamily="49" charset="-122"/>
                <a:sym typeface="+mn-ea"/>
              </a:rPr>
              <a:t>曰</a:t>
            </a:r>
            <a:r>
              <a:rPr lang="zh-CN" altLang="en-US" sz="3600" b="1" dirty="0">
                <a:latin typeface="Arial" panose="020B0604020202020204" pitchFamily="34" charset="0"/>
                <a:ea typeface="黑体" panose="02010609060101010101" pitchFamily="49" charset="-122"/>
                <a:sym typeface="+mn-ea"/>
              </a:rPr>
              <a:t>∕臣多多而益善耳∕</a:t>
            </a:r>
            <a:r>
              <a:rPr lang="zh-CN" altLang="en-US" sz="3600" b="1" dirty="0">
                <a:solidFill>
                  <a:srgbClr val="FF0000"/>
                </a:solidFill>
                <a:latin typeface="Arial" panose="020B0604020202020204" pitchFamily="34" charset="0"/>
                <a:ea typeface="黑体" panose="02010609060101010101" pitchFamily="49" charset="-122"/>
                <a:sym typeface="+mn-ea"/>
              </a:rPr>
              <a:t>上笑曰</a:t>
            </a:r>
            <a:r>
              <a:rPr lang="zh-CN" altLang="en-US" sz="3600" b="1" dirty="0">
                <a:latin typeface="Arial" panose="020B0604020202020204" pitchFamily="34" charset="0"/>
                <a:ea typeface="黑体" panose="02010609060101010101" pitchFamily="49" charset="-122"/>
                <a:sym typeface="+mn-ea"/>
              </a:rPr>
              <a:t>∕多多益善∕何为为我禽∕</a:t>
            </a:r>
            <a:r>
              <a:rPr lang="zh-CN" altLang="en-US" sz="3600" b="1" dirty="0">
                <a:solidFill>
                  <a:srgbClr val="0033CC"/>
                </a:solidFill>
                <a:latin typeface="Arial" panose="020B0604020202020204" pitchFamily="34" charset="0"/>
                <a:ea typeface="黑体" panose="02010609060101010101" pitchFamily="49" charset="-122"/>
                <a:sym typeface="+mn-ea"/>
              </a:rPr>
              <a:t>信曰</a:t>
            </a:r>
            <a:r>
              <a:rPr lang="zh-CN" altLang="en-US" sz="3600" b="1" dirty="0">
                <a:latin typeface="Arial" panose="020B0604020202020204" pitchFamily="34" charset="0"/>
                <a:ea typeface="黑体" panose="02010609060101010101" pitchFamily="49" charset="-122"/>
                <a:sym typeface="+mn-ea"/>
              </a:rPr>
              <a:t>∕陛下不能将兵∕而善将将∕此乃信之所以为陛下禽也</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54805" y="492125"/>
            <a:ext cx="3918585" cy="588010"/>
          </a:xfrm>
        </p:spPr>
        <p:txBody>
          <a:bodyPr/>
          <a:p>
            <a:r>
              <a:rPr lang="zh-CN" altLang="en-US" sz="4000"/>
              <a:t>参考翻译：</a:t>
            </a:r>
            <a:endParaRPr lang="zh-CN" altLang="en-US" sz="4000"/>
          </a:p>
        </p:txBody>
      </p:sp>
      <p:sp>
        <p:nvSpPr>
          <p:cNvPr id="3" name="文本框 2"/>
          <p:cNvSpPr txBox="1"/>
          <p:nvPr/>
        </p:nvSpPr>
        <p:spPr>
          <a:xfrm>
            <a:off x="2068195" y="1229360"/>
            <a:ext cx="8091170" cy="5077460"/>
          </a:xfrm>
          <a:prstGeom prst="rect">
            <a:avLst/>
          </a:prstGeom>
          <a:noFill/>
        </p:spPr>
        <p:txBody>
          <a:bodyPr wrap="square" rtlCol="0" anchor="t">
            <a:spAutoFit/>
          </a:bodyPr>
          <a:p>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皇上曾经从容地和韩信议论将军们的高下，认为各有长短。皇上问韩信：</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像我的才能能统率多少兵马？</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韩信说：</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陛下不过能统率十万。</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皇上说：</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你怎么样？</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回答说：</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我是越多越好。</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皇上笑着说：</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您越多越好，为什么还被我俘虏了？</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韩信说：</a:t>
            </a:r>
            <a:r>
              <a:rPr lang="en-US" altLang="zh-CN" sz="3600">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dirty="0">
                <a:latin typeface="宋体" panose="02010600030101010101" pitchFamily="2" charset="-122"/>
                <a:ea typeface="宋体" panose="02010600030101010101" pitchFamily="2" charset="-122"/>
                <a:cs typeface="宋体" panose="02010600030101010101" pitchFamily="2" charset="-122"/>
                <a:sym typeface="+mn-ea"/>
              </a:rPr>
              <a:t>陛下不能带兵，却善于驾驭将领，这就是我被陛下俘虏的原因。</a:t>
            </a:r>
            <a:r>
              <a:rPr lang="zh-CN" altLang="en-US" dirty="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3600" b="1">
                <a:solidFill>
                  <a:srgbClr val="FF0000"/>
                </a:solidFill>
                <a:effectLst>
                  <a:outerShdw blurRad="38100" dist="38100" dir="2700000">
                    <a:srgbClr val="000000"/>
                  </a:outerShdw>
                </a:effectLst>
                <a:latin typeface="仿宋" panose="02010609060101010101" charset="-122"/>
                <a:ea typeface="仿宋" panose="02010609060101010101" charset="-122"/>
                <a:cs typeface="仿宋" panose="02010609060101010101" charset="-122"/>
                <a:sym typeface="+mn-ea"/>
              </a:rPr>
              <a:t>4.</a:t>
            </a:r>
            <a:r>
              <a:rPr sz="3600" b="1">
                <a:solidFill>
                  <a:srgbClr val="FF0000"/>
                </a:solidFill>
                <a:effectLst>
                  <a:outerShdw blurRad="38100" dist="38100" dir="2700000">
                    <a:srgbClr val="000000"/>
                  </a:outerShdw>
                </a:effectLst>
                <a:latin typeface="仿宋" panose="02010609060101010101" charset="-122"/>
                <a:ea typeface="仿宋" panose="02010609060101010101" charset="-122"/>
                <a:cs typeface="仿宋" panose="02010609060101010101" charset="-122"/>
                <a:sym typeface="+mn-ea"/>
              </a:rPr>
              <a:t>特殊句式断句</a:t>
            </a:r>
            <a:endParaRPr lang="zh-CN" altLang="en-US" sz="3600" b="1">
              <a:solidFill>
                <a:srgbClr val="FF0000"/>
              </a:solidFill>
              <a:effectLst>
                <a:outerShdw blurRad="38100" dist="38100" dir="2700000">
                  <a:srgbClr val="000000"/>
                </a:outerShdw>
              </a:effectLst>
              <a:latin typeface="仿宋" panose="02010609060101010101" charset="-122"/>
              <a:ea typeface="仿宋" panose="02010609060101010101" charset="-122"/>
              <a:cs typeface="仿宋" panose="02010609060101010101" charset="-122"/>
              <a:sym typeface="+mn-ea"/>
            </a:endParaRPr>
          </a:p>
        </p:txBody>
      </p:sp>
      <p:sp>
        <p:nvSpPr>
          <p:cNvPr id="3" name="文本框 2"/>
          <p:cNvSpPr txBox="1"/>
          <p:nvPr/>
        </p:nvSpPr>
        <p:spPr>
          <a:xfrm>
            <a:off x="1765935" y="1329690"/>
            <a:ext cx="10081260" cy="4030980"/>
          </a:xfrm>
          <a:prstGeom prst="rect">
            <a:avLst/>
          </a:prstGeom>
          <a:noFill/>
        </p:spPr>
        <p:txBody>
          <a:bodyPr wrap="square" rtlCol="0" anchor="t">
            <a:spAutoFit/>
          </a:bodyPr>
          <a:p>
            <a:r>
              <a:rPr lang="zh-CN" altLang="en-US" sz="3200" b="1" dirty="0">
                <a:latin typeface="黑体" panose="02010609060101010101" pitchFamily="49" charset="-122"/>
                <a:ea typeface="黑体" panose="02010609060101010101" pitchFamily="49" charset="-122"/>
                <a:sym typeface="+mn-ea"/>
              </a:rPr>
              <a:t>文言文中有很多特殊句式，熟悉这些固定句式，对文言断句很有帮助。 </a:t>
            </a:r>
            <a:endParaRPr lang="zh-CN" altLang="en-US" sz="3200" b="1" dirty="0">
              <a:latin typeface="黑体" panose="02010609060101010101" pitchFamily="49" charset="-122"/>
              <a:ea typeface="黑体" panose="02010609060101010101" pitchFamily="49" charset="-122"/>
            </a:endParaRPr>
          </a:p>
          <a:p>
            <a:r>
              <a:rPr lang="zh-CN" altLang="en-US" sz="3200" b="1" dirty="0">
                <a:solidFill>
                  <a:srgbClr val="FF0000"/>
                </a:solidFill>
                <a:latin typeface="黑体" panose="02010609060101010101" pitchFamily="49" charset="-122"/>
                <a:ea typeface="黑体" panose="02010609060101010101" pitchFamily="49" charset="-122"/>
                <a:sym typeface="+mn-ea"/>
              </a:rPr>
              <a:t>判断句式</a:t>
            </a:r>
            <a:r>
              <a:rPr lang="zh-CN" altLang="en-US" sz="3200" b="1" dirty="0">
                <a:latin typeface="黑体" panose="02010609060101010101" pitchFamily="49" charset="-122"/>
                <a:ea typeface="黑体" panose="02010609060101010101" pitchFamily="49" charset="-122"/>
                <a:sym typeface="+mn-ea"/>
              </a:rPr>
              <a:t>：</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者</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也、</a:t>
            </a:r>
            <a:r>
              <a:rPr lang="en-US" altLang="zh-CN" sz="3200" b="1">
                <a:latin typeface="宋体" panose="02010600030101010101" pitchFamily="2" charset="-122"/>
                <a:sym typeface="+mn-ea"/>
              </a:rPr>
              <a:t>……</a:t>
            </a:r>
            <a:r>
              <a:rPr lang="zh-CN" altLang="en-US" sz="3200" b="1" dirty="0">
                <a:latin typeface="黑体" panose="02010609060101010101" pitchFamily="49" charset="-122"/>
                <a:sym typeface="+mn-ea"/>
              </a:rPr>
              <a:t>者也</a:t>
            </a:r>
            <a:endParaRPr lang="zh-CN" altLang="en-US" sz="3200" b="1" dirty="0">
              <a:latin typeface="黑体" panose="02010609060101010101" pitchFamily="49" charset="-122"/>
            </a:endParaRPr>
          </a:p>
          <a:p>
            <a:r>
              <a:rPr lang="zh-CN" altLang="en-US" sz="3200" b="1" dirty="0">
                <a:solidFill>
                  <a:srgbClr val="FF0000"/>
                </a:solidFill>
                <a:latin typeface="黑体" panose="02010609060101010101" pitchFamily="49" charset="-122"/>
                <a:ea typeface="黑体" panose="02010609060101010101" pitchFamily="49" charset="-122"/>
                <a:sym typeface="+mn-ea"/>
              </a:rPr>
              <a:t>反问句式</a:t>
            </a:r>
            <a:r>
              <a:rPr lang="zh-CN" altLang="en-US" sz="3200" b="1" dirty="0">
                <a:latin typeface="黑体" panose="02010609060101010101" pitchFamily="49" charset="-122"/>
                <a:ea typeface="黑体" panose="02010609060101010101" pitchFamily="49" charset="-122"/>
                <a:sym typeface="+mn-ea"/>
              </a:rPr>
              <a:t>：不亦</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乎、何</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为、岂</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哉          </a:t>
            </a:r>
            <a:endParaRPr lang="zh-CN" altLang="en-US" sz="3200" b="1" dirty="0">
              <a:latin typeface="黑体" panose="02010609060101010101" pitchFamily="49" charset="-122"/>
              <a:ea typeface="黑体" panose="02010609060101010101" pitchFamily="49" charset="-122"/>
            </a:endParaRPr>
          </a:p>
          <a:p>
            <a:r>
              <a:rPr lang="zh-CN" altLang="en-US" sz="3200" b="1" dirty="0">
                <a:solidFill>
                  <a:srgbClr val="FF0000"/>
                </a:solidFill>
                <a:latin typeface="黑体" panose="02010609060101010101" pitchFamily="49" charset="-122"/>
                <a:ea typeface="黑体" panose="02010609060101010101" pitchFamily="49" charset="-122"/>
                <a:sym typeface="+mn-ea"/>
              </a:rPr>
              <a:t>被动句式</a:t>
            </a:r>
            <a:r>
              <a:rPr lang="zh-CN" altLang="en-US" sz="3200" b="1" dirty="0">
                <a:latin typeface="黑体" panose="02010609060101010101" pitchFamily="49" charset="-122"/>
                <a:ea typeface="黑体" panose="02010609060101010101" pitchFamily="49" charset="-122"/>
                <a:sym typeface="+mn-ea"/>
              </a:rPr>
              <a:t>：为</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所</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、受</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于</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、见</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于 </a:t>
            </a:r>
            <a:r>
              <a:rPr lang="en-US" altLang="zh-CN" sz="3200" b="1">
                <a:latin typeface="宋体" panose="02010600030101010101" pitchFamily="2" charset="-122"/>
                <a:ea typeface="黑体" panose="02010609060101010101" pitchFamily="49" charset="-122"/>
                <a:sym typeface="+mn-ea"/>
              </a:rPr>
              <a:t>…</a:t>
            </a:r>
            <a:endParaRPr lang="en-US" altLang="zh-CN" sz="3200" b="1">
              <a:latin typeface="黑体" panose="02010609060101010101" pitchFamily="49" charset="-122"/>
              <a:ea typeface="黑体" panose="02010609060101010101" pitchFamily="49" charset="-122"/>
            </a:endParaRPr>
          </a:p>
          <a:p>
            <a:r>
              <a:rPr lang="zh-CN" altLang="en-US" sz="3200" b="1" dirty="0">
                <a:solidFill>
                  <a:srgbClr val="FF0000"/>
                </a:solidFill>
                <a:latin typeface="黑体" panose="02010609060101010101" pitchFamily="49" charset="-122"/>
                <a:ea typeface="黑体" panose="02010609060101010101" pitchFamily="49" charset="-122"/>
                <a:sym typeface="+mn-ea"/>
              </a:rPr>
              <a:t>其它固定句式</a:t>
            </a:r>
            <a:r>
              <a:rPr lang="zh-CN" altLang="en-US" sz="3200" b="1" dirty="0">
                <a:latin typeface="黑体" panose="02010609060101010101" pitchFamily="49" charset="-122"/>
                <a:ea typeface="黑体" panose="02010609060101010101" pitchFamily="49" charset="-122"/>
                <a:sym typeface="+mn-ea"/>
              </a:rPr>
              <a:t>：况</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乎；奈</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何；</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sym typeface="+mn-ea"/>
              </a:rPr>
              <a:t> 如（若）</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何；得无（无乃）</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乎；</a:t>
            </a:r>
            <a:endParaRPr lang="zh-CN" altLang="en-US" sz="3200" b="1" dirty="0">
              <a:latin typeface="黑体" panose="02010609060101010101" pitchFamily="49" charset="-122"/>
              <a:ea typeface="黑体" panose="02010609060101010101" pitchFamily="49" charset="-122"/>
            </a:endParaRPr>
          </a:p>
          <a:p>
            <a:r>
              <a:rPr lang="zh-CN" altLang="en-US" sz="3200" b="1" dirty="0">
                <a:solidFill>
                  <a:schemeClr val="tx2"/>
                </a:solidFill>
                <a:latin typeface="黑体" panose="02010609060101010101" pitchFamily="49" charset="-122"/>
                <a:ea typeface="黑体" panose="02010609060101010101" pitchFamily="49" charset="-122"/>
                <a:sym typeface="+mn-ea"/>
              </a:rPr>
              <a:t> </a:t>
            </a:r>
            <a:r>
              <a:rPr lang="zh-CN" altLang="en-US" sz="3200" b="1" dirty="0">
                <a:latin typeface="黑体" panose="02010609060101010101" pitchFamily="49" charset="-122"/>
                <a:ea typeface="黑体" panose="02010609060101010101" pitchFamily="49" charset="-122"/>
                <a:sym typeface="+mn-ea"/>
              </a:rPr>
              <a:t>其</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乎；与其</a:t>
            </a:r>
            <a:r>
              <a:rPr lang="en-US" altLang="zh-CN" sz="3200" b="1">
                <a:latin typeface="宋体" panose="02010600030101010101" pitchFamily="2"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，孰若</a:t>
            </a:r>
            <a:r>
              <a:rPr lang="en-US" altLang="zh-CN" sz="3200" b="1">
                <a:latin typeface="宋体" panose="02010600030101010101" pitchFamily="2" charset="-122"/>
                <a:ea typeface="黑体" panose="02010609060101010101" pitchFamily="49" charset="-122"/>
                <a:sym typeface="+mn-ea"/>
              </a:rPr>
              <a:t>……</a:t>
            </a:r>
            <a:endParaRPr lang="zh-CN" altLang="en-US" sz="32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t>例子：</a:t>
            </a:r>
            <a:endParaRPr lang="zh-CN" altLang="en-US" sz="4000"/>
          </a:p>
        </p:txBody>
      </p:sp>
      <p:sp>
        <p:nvSpPr>
          <p:cNvPr id="3" name="文本框 2"/>
          <p:cNvSpPr txBox="1"/>
          <p:nvPr/>
        </p:nvSpPr>
        <p:spPr>
          <a:xfrm>
            <a:off x="1810385" y="1447800"/>
            <a:ext cx="9573895" cy="1076325"/>
          </a:xfrm>
          <a:prstGeom prst="rect">
            <a:avLst/>
          </a:prstGeom>
          <a:noFill/>
        </p:spPr>
        <p:txBody>
          <a:bodyPr wrap="none" rtlCol="0" anchor="t">
            <a:spAutoFit/>
          </a:bodyPr>
          <a:p>
            <a:r>
              <a:rPr lang="zh-CN" altLang="en-US" sz="3200" b="1" dirty="0">
                <a:latin typeface="黑体" panose="02010609060101010101" pitchFamily="49" charset="-122"/>
                <a:ea typeface="黑体" panose="02010609060101010101" pitchFamily="49" charset="-122"/>
                <a:sym typeface="+mn-ea"/>
              </a:rPr>
              <a:t>学而时习之不亦说乎有朋自远方来不亦乐乎人不知而</a:t>
            </a:r>
            <a:endParaRPr lang="zh-CN" altLang="en-US" sz="3200" b="1" dirty="0">
              <a:latin typeface="黑体" panose="02010609060101010101" pitchFamily="49" charset="-122"/>
              <a:ea typeface="黑体" panose="02010609060101010101" pitchFamily="49" charset="-122"/>
              <a:sym typeface="+mn-ea"/>
            </a:endParaRPr>
          </a:p>
          <a:p>
            <a:r>
              <a:rPr lang="zh-CN" altLang="en-US" sz="3200" b="1" dirty="0">
                <a:latin typeface="黑体" panose="02010609060101010101" pitchFamily="49" charset="-122"/>
                <a:ea typeface="黑体" panose="02010609060101010101" pitchFamily="49" charset="-122"/>
                <a:sym typeface="+mn-ea"/>
              </a:rPr>
              <a:t>不愠不亦君子乎？</a:t>
            </a:r>
            <a:endParaRPr lang="zh-CN" altLang="en-US" sz="3200" b="1" dirty="0">
              <a:latin typeface="黑体" panose="02010609060101010101" pitchFamily="49" charset="-122"/>
              <a:ea typeface="黑体" panose="02010609060101010101" pitchFamily="49" charset="-122"/>
              <a:sym typeface="+mn-ea"/>
            </a:endParaRPr>
          </a:p>
        </p:txBody>
      </p:sp>
      <p:sp>
        <p:nvSpPr>
          <p:cNvPr id="16" name="Line 3"/>
          <p:cNvSpPr/>
          <p:nvPr/>
        </p:nvSpPr>
        <p:spPr>
          <a:xfrm flipH="1">
            <a:off x="3723005" y="1447800"/>
            <a:ext cx="503238" cy="647700"/>
          </a:xfrm>
          <a:prstGeom prst="line">
            <a:avLst/>
          </a:prstGeom>
          <a:ln w="34925" cap="flat" cmpd="sng">
            <a:solidFill>
              <a:srgbClr val="FF0000"/>
            </a:solidFill>
            <a:prstDash val="solid"/>
            <a:headEnd type="none" w="med" len="med"/>
            <a:tailEnd type="none" w="med" len="med"/>
          </a:ln>
        </p:spPr>
      </p:sp>
      <p:sp>
        <p:nvSpPr>
          <p:cNvPr id="4" name="Line 3"/>
          <p:cNvSpPr/>
          <p:nvPr/>
        </p:nvSpPr>
        <p:spPr>
          <a:xfrm flipH="1">
            <a:off x="5422900" y="1332230"/>
            <a:ext cx="503238" cy="647700"/>
          </a:xfrm>
          <a:prstGeom prst="line">
            <a:avLst/>
          </a:prstGeom>
          <a:ln w="34925" cap="flat" cmpd="sng">
            <a:solidFill>
              <a:srgbClr val="FF0000"/>
            </a:solidFill>
            <a:prstDash val="solid"/>
            <a:headEnd type="none" w="med" len="med"/>
            <a:tailEnd type="none" w="med" len="med"/>
          </a:ln>
        </p:spPr>
      </p:sp>
      <p:sp>
        <p:nvSpPr>
          <p:cNvPr id="5" name="Line 3"/>
          <p:cNvSpPr/>
          <p:nvPr/>
        </p:nvSpPr>
        <p:spPr>
          <a:xfrm flipH="1">
            <a:off x="7766685" y="1447800"/>
            <a:ext cx="503238" cy="647700"/>
          </a:xfrm>
          <a:prstGeom prst="line">
            <a:avLst/>
          </a:prstGeom>
          <a:ln w="34925" cap="flat" cmpd="sng">
            <a:solidFill>
              <a:srgbClr val="FF0000"/>
            </a:solidFill>
            <a:prstDash val="solid"/>
            <a:headEnd type="none" w="med" len="med"/>
            <a:tailEnd type="none" w="med" len="med"/>
          </a:ln>
        </p:spPr>
      </p:sp>
      <p:sp>
        <p:nvSpPr>
          <p:cNvPr id="6" name="Line 3"/>
          <p:cNvSpPr/>
          <p:nvPr/>
        </p:nvSpPr>
        <p:spPr>
          <a:xfrm flipH="1">
            <a:off x="9382125" y="1447800"/>
            <a:ext cx="503238" cy="647700"/>
          </a:xfrm>
          <a:prstGeom prst="line">
            <a:avLst/>
          </a:prstGeom>
          <a:ln w="34925" cap="flat" cmpd="sng">
            <a:solidFill>
              <a:srgbClr val="FF0000"/>
            </a:solidFill>
            <a:prstDash val="solid"/>
            <a:headEnd type="none" w="med" len="med"/>
            <a:tailEnd type="none" w="med" len="med"/>
          </a:ln>
        </p:spPr>
      </p:sp>
      <p:sp>
        <p:nvSpPr>
          <p:cNvPr id="7" name="Line 3"/>
          <p:cNvSpPr/>
          <p:nvPr/>
        </p:nvSpPr>
        <p:spPr>
          <a:xfrm flipH="1">
            <a:off x="2448560" y="1876425"/>
            <a:ext cx="503238" cy="647700"/>
          </a:xfrm>
          <a:prstGeom prst="line">
            <a:avLst/>
          </a:prstGeom>
          <a:ln w="34925" cap="flat" cmpd="sng">
            <a:solidFill>
              <a:srgbClr val="FF0000"/>
            </a:solidFill>
            <a:prstDash val="solid"/>
            <a:headEnd type="none" w="med" len="med"/>
            <a:tailEnd type="none" w="med" len="med"/>
          </a:ln>
        </p:spPr>
      </p:sp>
      <p:sp>
        <p:nvSpPr>
          <p:cNvPr id="9" name="文本框 8"/>
          <p:cNvSpPr txBox="1"/>
          <p:nvPr/>
        </p:nvSpPr>
        <p:spPr>
          <a:xfrm>
            <a:off x="5485130" y="2795270"/>
            <a:ext cx="2224405" cy="583565"/>
          </a:xfrm>
          <a:prstGeom prst="rect">
            <a:avLst/>
          </a:prstGeom>
          <a:noFill/>
        </p:spPr>
        <p:txBody>
          <a:bodyPr wrap="none" rtlCol="0" anchor="t">
            <a:spAutoFit/>
          </a:bodyPr>
          <a:p>
            <a:r>
              <a:rPr lang="zh-CN" altLang="en-US" sz="3200" b="1" dirty="0">
                <a:solidFill>
                  <a:srgbClr val="FF0000"/>
                </a:solidFill>
                <a:latin typeface="黑体" panose="02010609060101010101" pitchFamily="49" charset="-122"/>
                <a:ea typeface="黑体" panose="02010609060101010101" pitchFamily="49" charset="-122"/>
                <a:sym typeface="+mn-ea"/>
              </a:rPr>
              <a:t>不亦</a:t>
            </a:r>
            <a:r>
              <a:rPr lang="en-US" altLang="zh-CN" sz="3200" b="1">
                <a:solidFill>
                  <a:srgbClr val="FF0000"/>
                </a:solidFill>
                <a:latin typeface="黑体" panose="02010609060101010101" pitchFamily="49" charset="-122"/>
                <a:ea typeface="黑体" panose="02010609060101010101" pitchFamily="49" charset="-122"/>
                <a:sym typeface="+mn-ea"/>
              </a:rPr>
              <a:t>……</a:t>
            </a:r>
            <a:r>
              <a:rPr lang="zh-CN" altLang="en-US" sz="3200" b="1" dirty="0">
                <a:solidFill>
                  <a:srgbClr val="FF0000"/>
                </a:solidFill>
                <a:latin typeface="黑体" panose="02010609060101010101" pitchFamily="49" charset="-122"/>
                <a:ea typeface="黑体" panose="02010609060101010101" pitchFamily="49" charset="-122"/>
                <a:sym typeface="+mn-ea"/>
              </a:rPr>
              <a:t>乎</a:t>
            </a:r>
            <a:endParaRPr lang="zh-CN" altLang="en-US" sz="3200"/>
          </a:p>
        </p:txBody>
      </p:sp>
      <p:sp>
        <p:nvSpPr>
          <p:cNvPr id="10" name="文本框 9"/>
          <p:cNvSpPr txBox="1"/>
          <p:nvPr/>
        </p:nvSpPr>
        <p:spPr>
          <a:xfrm>
            <a:off x="1931035" y="3888740"/>
            <a:ext cx="7528560" cy="645160"/>
          </a:xfrm>
          <a:prstGeom prst="rect">
            <a:avLst/>
          </a:prstGeom>
          <a:noFill/>
        </p:spPr>
        <p:txBody>
          <a:bodyPr wrap="none" rtlCol="0" anchor="t">
            <a:spAutoFit/>
          </a:bodyPr>
          <a:p>
            <a:r>
              <a:rPr lang="zh-CN" altLang="en-US" sz="3600" b="1" dirty="0">
                <a:latin typeface="黑体" panose="02010609060101010101" pitchFamily="49" charset="-122"/>
                <a:ea typeface="黑体" panose="02010609060101010101" pitchFamily="49" charset="-122"/>
                <a:sym typeface="+mn-ea"/>
              </a:rPr>
              <a:t>天之苍苍其正色邪其远而无所至极邪</a:t>
            </a:r>
            <a:endParaRPr lang="zh-CN" altLang="en-US" sz="3600" b="1" dirty="0">
              <a:latin typeface="黑体" panose="02010609060101010101" pitchFamily="49" charset="-122"/>
              <a:ea typeface="黑体" panose="02010609060101010101" pitchFamily="49" charset="-122"/>
              <a:sym typeface="+mn-ea"/>
            </a:endParaRPr>
          </a:p>
        </p:txBody>
      </p:sp>
      <p:sp>
        <p:nvSpPr>
          <p:cNvPr id="24" name="Line 3"/>
          <p:cNvSpPr/>
          <p:nvPr/>
        </p:nvSpPr>
        <p:spPr>
          <a:xfrm flipH="1">
            <a:off x="3578860" y="3888423"/>
            <a:ext cx="503238" cy="647700"/>
          </a:xfrm>
          <a:prstGeom prst="line">
            <a:avLst/>
          </a:prstGeom>
          <a:ln w="34925" cap="flat" cmpd="sng">
            <a:solidFill>
              <a:srgbClr val="FF0000"/>
            </a:solidFill>
            <a:prstDash val="solid"/>
            <a:headEnd type="none" w="med" len="med"/>
            <a:tailEnd type="none" w="med" len="med"/>
          </a:ln>
        </p:spPr>
      </p:sp>
      <p:sp>
        <p:nvSpPr>
          <p:cNvPr id="11" name="Line 3"/>
          <p:cNvSpPr/>
          <p:nvPr/>
        </p:nvSpPr>
        <p:spPr>
          <a:xfrm flipH="1">
            <a:off x="5485130" y="3888423"/>
            <a:ext cx="503238" cy="647700"/>
          </a:xfrm>
          <a:prstGeom prst="line">
            <a:avLst/>
          </a:prstGeom>
          <a:ln w="34925" cap="flat" cmpd="sng">
            <a:solidFill>
              <a:srgbClr val="FF0000"/>
            </a:solidFill>
            <a:prstDash val="solid"/>
            <a:headEnd type="none" w="med" len="med"/>
            <a:tailEnd type="none" w="med" len="med"/>
          </a:ln>
        </p:spPr>
      </p:sp>
      <p:sp>
        <p:nvSpPr>
          <p:cNvPr id="12" name="文本框 11"/>
          <p:cNvSpPr txBox="1"/>
          <p:nvPr/>
        </p:nvSpPr>
        <p:spPr>
          <a:xfrm>
            <a:off x="5678805" y="4678045"/>
            <a:ext cx="2019300" cy="645160"/>
          </a:xfrm>
          <a:prstGeom prst="rect">
            <a:avLst/>
          </a:prstGeom>
          <a:noFill/>
        </p:spPr>
        <p:txBody>
          <a:bodyPr wrap="none" rtlCol="0" anchor="t">
            <a:spAutoFit/>
          </a:bodyPr>
          <a:p>
            <a:r>
              <a:rPr lang="zh-CN" altLang="en-US" sz="3600" b="1" dirty="0">
                <a:solidFill>
                  <a:srgbClr val="FF0000"/>
                </a:solidFill>
                <a:latin typeface="黑体" panose="02010609060101010101" pitchFamily="49" charset="-122"/>
                <a:ea typeface="黑体" panose="02010609060101010101" pitchFamily="49" charset="-122"/>
                <a:sym typeface="+mn-ea"/>
              </a:rPr>
              <a:t>其</a:t>
            </a:r>
            <a:r>
              <a:rPr lang="en-US" altLang="zh-CN" sz="3600" b="1">
                <a:solidFill>
                  <a:srgbClr val="FF0000"/>
                </a:solidFill>
                <a:latin typeface="黑体" panose="02010609060101010101" pitchFamily="49" charset="-122"/>
                <a:ea typeface="黑体" panose="02010609060101010101" pitchFamily="49" charset="-122"/>
                <a:sym typeface="+mn-ea"/>
              </a:rPr>
              <a:t>……</a:t>
            </a:r>
            <a:r>
              <a:rPr lang="zh-CN" altLang="en-US" sz="3600" b="1" dirty="0">
                <a:solidFill>
                  <a:srgbClr val="FF0000"/>
                </a:solidFill>
                <a:latin typeface="黑体" panose="02010609060101010101" pitchFamily="49" charset="-122"/>
                <a:ea typeface="黑体" panose="02010609060101010101" pitchFamily="49" charset="-122"/>
                <a:sym typeface="+mn-ea"/>
              </a:rPr>
              <a:t>其</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20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ox(in)">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ox(in)">
                                      <p:cBhvr>
                                        <p:cTn id="47" dur="20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ox(in)">
                                      <p:cBhvr>
                                        <p:cTn id="52" dur="20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ox(in)">
                                      <p:cBhvr>
                                        <p:cTn id="5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9" grpId="0"/>
      <p:bldP spid="9" grpId="1"/>
      <p:bldP spid="10" grpId="0"/>
      <p:bldP spid="10" grpId="1"/>
      <p:bldP spid="12" grpId="0"/>
      <p:bldP spid="1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3600" b="1">
                <a:solidFill>
                  <a:srgbClr val="FF0000"/>
                </a:solidFill>
                <a:effectLst>
                  <a:outerShdw blurRad="38100" dist="38100" dir="2700000">
                    <a:srgbClr val="000000"/>
                  </a:outerShdw>
                </a:effectLst>
                <a:sym typeface="+mn-ea"/>
              </a:rPr>
              <a:t>5.</a:t>
            </a:r>
            <a:r>
              <a:rPr sz="3600" b="1">
                <a:solidFill>
                  <a:srgbClr val="FF0000"/>
                </a:solidFill>
                <a:effectLst>
                  <a:outerShdw blurRad="38100" dist="38100" dir="2700000">
                    <a:srgbClr val="000000"/>
                  </a:outerShdw>
                </a:effectLst>
                <a:sym typeface="+mn-ea"/>
              </a:rPr>
              <a:t>对称句式断句</a:t>
            </a:r>
            <a:endParaRPr lang="zh-CN" altLang="en-US" sz="3600" b="1">
              <a:solidFill>
                <a:srgbClr val="FF0000"/>
              </a:solidFill>
              <a:effectLst>
                <a:outerShdw blurRad="38100" dist="38100" dir="2700000">
                  <a:srgbClr val="000000"/>
                </a:outerShdw>
              </a:effectLst>
              <a:sym typeface="+mn-ea"/>
            </a:endParaRPr>
          </a:p>
        </p:txBody>
      </p:sp>
      <p:sp>
        <p:nvSpPr>
          <p:cNvPr id="3" name="文本框 2"/>
          <p:cNvSpPr txBox="1"/>
          <p:nvPr/>
        </p:nvSpPr>
        <p:spPr>
          <a:xfrm>
            <a:off x="2604135" y="1860550"/>
            <a:ext cx="6984365" cy="1938020"/>
          </a:xfrm>
          <a:prstGeom prst="rect">
            <a:avLst/>
          </a:prstGeom>
          <a:noFill/>
        </p:spPr>
        <p:txBody>
          <a:bodyPr wrap="square" rtlCol="0" anchor="t">
            <a:spAutoFit/>
          </a:bodyPr>
          <a:p>
            <a:pPr algn="l">
              <a:spcBef>
                <a:spcPct val="50000"/>
              </a:spcBef>
            </a:pPr>
            <a:r>
              <a:rPr lang="zh-CN" altLang="en-US" sz="4000" b="1" u="sng" dirty="0">
                <a:solidFill>
                  <a:srgbClr val="0000FF"/>
                </a:solidFill>
                <a:latin typeface="黑体" panose="02010609060101010101" pitchFamily="49" charset="-122"/>
                <a:ea typeface="黑体" panose="02010609060101010101" pitchFamily="49" charset="-122"/>
                <a:sym typeface="+mn-ea"/>
              </a:rPr>
              <a:t>古人写文章非常注重语句的整齐对称</a:t>
            </a:r>
            <a:r>
              <a:rPr lang="zh-CN" altLang="en-US" sz="4000" b="1" dirty="0">
                <a:latin typeface="黑体" panose="02010609060101010101" pitchFamily="49" charset="-122"/>
                <a:ea typeface="黑体" panose="02010609060101010101" pitchFamily="49" charset="-122"/>
                <a:sym typeface="+mn-ea"/>
              </a:rPr>
              <a:t>，行文中</a:t>
            </a:r>
            <a:r>
              <a:rPr lang="zh-CN" altLang="en-US" sz="4000" b="1" u="sng" dirty="0">
                <a:solidFill>
                  <a:srgbClr val="0000FF"/>
                </a:solidFill>
                <a:latin typeface="黑体" panose="02010609060101010101" pitchFamily="49" charset="-122"/>
                <a:ea typeface="黑体" panose="02010609060101010101" pitchFamily="49" charset="-122"/>
                <a:sym typeface="+mn-ea"/>
              </a:rPr>
              <a:t>常用字数、结构基本相同的句式</a:t>
            </a:r>
            <a:r>
              <a:rPr lang="en-US" altLang="zh-CN" sz="4000" b="1">
                <a:latin typeface="黑体" panose="02010609060101010101" pitchFamily="49" charset="-122"/>
                <a:ea typeface="黑体" panose="02010609060101010101" pitchFamily="49" charset="-122"/>
                <a:sym typeface="+mn-ea"/>
              </a:rPr>
              <a:t>。</a:t>
            </a:r>
            <a:endParaRPr lang="zh-CN" altLang="en-US" sz="400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400"/>
              <a:t>小练</a:t>
            </a:r>
            <a:r>
              <a:rPr lang="en-US" altLang="zh-CN" sz="4400"/>
              <a:t>1</a:t>
            </a:r>
            <a:r>
              <a:rPr sz="4400"/>
              <a:t>：</a:t>
            </a:r>
            <a:endParaRPr sz="4400"/>
          </a:p>
        </p:txBody>
      </p:sp>
      <p:sp>
        <p:nvSpPr>
          <p:cNvPr id="3" name="文本框 2"/>
          <p:cNvSpPr txBox="1"/>
          <p:nvPr/>
        </p:nvSpPr>
        <p:spPr>
          <a:xfrm>
            <a:off x="1606550" y="1704340"/>
            <a:ext cx="9768840" cy="2748280"/>
          </a:xfrm>
          <a:prstGeom prst="rect">
            <a:avLst/>
          </a:prstGeom>
          <a:noFill/>
        </p:spPr>
        <p:txBody>
          <a:bodyPr wrap="square" rtlCol="0" anchor="t">
            <a:spAutoFit/>
          </a:bodyPr>
          <a:p>
            <a:pPr>
              <a:lnSpc>
                <a:spcPct val="90000"/>
              </a:lnSpc>
              <a:buSzPct val="60000"/>
            </a:pPr>
            <a:r>
              <a:rPr lang="zh-CN" altLang="en-US" sz="4800" dirty="0">
                <a:latin typeface="黑体" panose="02010609060101010101" pitchFamily="49" charset="-122"/>
                <a:ea typeface="黑体" panose="02010609060101010101" pitchFamily="49" charset="-122"/>
                <a:sym typeface="+mn-ea"/>
              </a:rPr>
              <a:t>故不积跬步无以至千里不积小流无以成江海骐骥一跃不能十步驽马十驾功在不舍锲而舍之朽木不折锲而不舍金石可镂。</a:t>
            </a:r>
            <a:endParaRPr lang="zh-CN" altLang="en-US" sz="4800"/>
          </a:p>
        </p:txBody>
      </p:sp>
      <p:sp>
        <p:nvSpPr>
          <p:cNvPr id="4" name="直接连接符 3"/>
          <p:cNvSpPr/>
          <p:nvPr/>
        </p:nvSpPr>
        <p:spPr>
          <a:xfrm flipH="1">
            <a:off x="4615815" y="152273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5" name="直接连接符 4"/>
          <p:cNvSpPr/>
          <p:nvPr/>
        </p:nvSpPr>
        <p:spPr>
          <a:xfrm flipH="1">
            <a:off x="7693660" y="1522730"/>
            <a:ext cx="251460"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6" name="直接连接符 5"/>
          <p:cNvSpPr/>
          <p:nvPr/>
        </p:nvSpPr>
        <p:spPr>
          <a:xfrm flipH="1">
            <a:off x="10122535" y="152273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7" name="直接连接符 6"/>
          <p:cNvSpPr/>
          <p:nvPr/>
        </p:nvSpPr>
        <p:spPr>
          <a:xfrm flipH="1">
            <a:off x="4026535" y="218440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8" name="直接连接符 7"/>
          <p:cNvSpPr/>
          <p:nvPr/>
        </p:nvSpPr>
        <p:spPr>
          <a:xfrm flipH="1">
            <a:off x="6466840" y="218440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9" name="直接连接符 8"/>
          <p:cNvSpPr/>
          <p:nvPr/>
        </p:nvSpPr>
        <p:spPr>
          <a:xfrm flipH="1">
            <a:off x="8895715" y="218440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10" name="直接连接符 9"/>
          <p:cNvSpPr/>
          <p:nvPr/>
        </p:nvSpPr>
        <p:spPr>
          <a:xfrm flipH="1">
            <a:off x="2216785" y="281559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11" name="直接连接符 10"/>
          <p:cNvSpPr/>
          <p:nvPr/>
        </p:nvSpPr>
        <p:spPr>
          <a:xfrm flipH="1">
            <a:off x="4615815" y="281559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12" name="直接连接符 11"/>
          <p:cNvSpPr/>
          <p:nvPr/>
        </p:nvSpPr>
        <p:spPr>
          <a:xfrm flipH="1">
            <a:off x="7013575" y="281559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13" name="直接连接符 12"/>
          <p:cNvSpPr/>
          <p:nvPr/>
        </p:nvSpPr>
        <p:spPr>
          <a:xfrm flipH="1">
            <a:off x="9442450" y="281559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14" name="直接连接符 13"/>
          <p:cNvSpPr/>
          <p:nvPr/>
        </p:nvSpPr>
        <p:spPr>
          <a:xfrm flipH="1">
            <a:off x="2763520" y="3592830"/>
            <a:ext cx="276225" cy="100203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ox(in)">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ox(in)">
                                      <p:cBhvr>
                                        <p:cTn id="47" dur="2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ox(in)">
                                      <p:cBhvr>
                                        <p:cTn id="52" dur="2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ox(in)">
                                      <p:cBhvr>
                                        <p:cTn id="57" dur="20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ox(in)">
                                      <p:cBhvr>
                                        <p:cTn id="6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4000"/>
              <a:t>小练</a:t>
            </a:r>
            <a:r>
              <a:rPr lang="en-US" altLang="zh-CN" sz="4000"/>
              <a:t>2</a:t>
            </a:r>
            <a:r>
              <a:rPr sz="4000"/>
              <a:t>：</a:t>
            </a:r>
            <a:endParaRPr sz="4000"/>
          </a:p>
        </p:txBody>
      </p:sp>
      <p:sp>
        <p:nvSpPr>
          <p:cNvPr id="3" name="文本框 2"/>
          <p:cNvSpPr txBox="1"/>
          <p:nvPr/>
        </p:nvSpPr>
        <p:spPr>
          <a:xfrm>
            <a:off x="1756410" y="1075055"/>
            <a:ext cx="9686925" cy="5015865"/>
          </a:xfrm>
          <a:prstGeom prst="rect">
            <a:avLst/>
          </a:prstGeom>
          <a:noFill/>
        </p:spPr>
        <p:txBody>
          <a:bodyPr wrap="square" rtlCol="0" anchor="t">
            <a:spAutoFit/>
          </a:bodyPr>
          <a:p>
            <a:pPr marR="0" defTabSz="914400">
              <a:lnSpc>
                <a:spcPct val="150000"/>
              </a:lnSpc>
              <a:spcBef>
                <a:spcPct val="50000"/>
              </a:spcBef>
              <a:buClrTx/>
              <a:buSzTx/>
              <a:buFontTx/>
              <a:defRPr/>
            </a:pPr>
            <a:r>
              <a:rPr lang="zh-CN" altLang="en-US" sz="4000" b="1" noProof="0" dirty="0">
                <a:effectLst>
                  <a:outerShdw blurRad="38100" dist="38100" dir="2700000" algn="tl">
                    <a:srgbClr val="C0C0C0"/>
                  </a:outerShdw>
                </a:effectLst>
                <a:latin typeface="黑体" panose="02010609060101010101" pitchFamily="49" charset="-122"/>
                <a:ea typeface="黑体" panose="02010609060101010101" pitchFamily="49" charset="-122"/>
                <a:sym typeface="+mn-ea"/>
              </a:rPr>
              <a:t>秦以攻取之外小则获邑大则得城较秦之所得与战胜而得者其实百倍诸侯之所亡与战败而亡者其实亦百倍则秦之所大欲诸侯之所大患固不在战矣 </a:t>
            </a:r>
            <a:endParaRPr lang="zh-CN" altLang="en-US" sz="4000" b="1" noProof="0" dirty="0">
              <a:effectLst>
                <a:outerShdw blurRad="38100" dist="38100" dir="2700000" algn="tl">
                  <a:srgbClr val="C0C0C0"/>
                </a:outerShdw>
              </a:effectLst>
              <a:latin typeface="黑体" panose="02010609060101010101" pitchFamily="49" charset="-122"/>
              <a:ea typeface="黑体" panose="02010609060101010101" pitchFamily="49" charset="-122"/>
              <a:sym typeface="+mn-ea"/>
            </a:endParaRPr>
          </a:p>
          <a:p>
            <a:pPr marR="0" defTabSz="914400">
              <a:lnSpc>
                <a:spcPct val="150000"/>
              </a:lnSpc>
              <a:spcBef>
                <a:spcPct val="50000"/>
              </a:spcBef>
              <a:buClrTx/>
              <a:buSzTx/>
              <a:buFontTx/>
              <a:defRPr/>
            </a:pPr>
            <a:r>
              <a:rPr lang="zh-CN" altLang="en-US" sz="4000" b="1" noProof="0" dirty="0">
                <a:effectLst>
                  <a:outerShdw blurRad="38100" dist="38100" dir="2700000" algn="tl">
                    <a:srgbClr val="C0C0C0"/>
                  </a:outerShdw>
                </a:effectLst>
                <a:latin typeface="黑体" panose="02010609060101010101" pitchFamily="49" charset="-122"/>
                <a:ea typeface="黑体" panose="02010609060101010101" pitchFamily="49" charset="-122"/>
                <a:sym typeface="+mn-ea"/>
              </a:rPr>
              <a:t>                 </a:t>
            </a:r>
            <a:r>
              <a:rPr lang="zh-CN" altLang="en-US" sz="4000" b="1" noProof="0" dirty="0">
                <a:latin typeface="Arial" panose="020B0604020202020204" pitchFamily="34" charset="0"/>
                <a:ea typeface="楷体_GB2312" pitchFamily="49" charset="-122"/>
                <a:sym typeface="+mn-ea"/>
              </a:rPr>
              <a:t>（</a:t>
            </a:r>
            <a:r>
              <a:rPr lang="en-US" altLang="zh-CN" sz="4000" b="1" noProof="0" dirty="0">
                <a:latin typeface="Arial" panose="020B0604020202020204" pitchFamily="34" charset="0"/>
                <a:ea typeface="楷体_GB2312" pitchFamily="49" charset="-122"/>
                <a:sym typeface="+mn-ea"/>
              </a:rPr>
              <a:t>《</a:t>
            </a:r>
            <a:r>
              <a:rPr lang="zh-CN" altLang="en-US" sz="4000" b="1" noProof="0" dirty="0">
                <a:latin typeface="Arial" panose="020B0604020202020204" pitchFamily="34" charset="0"/>
                <a:ea typeface="楷体_GB2312" pitchFamily="49" charset="-122"/>
                <a:sym typeface="+mn-ea"/>
              </a:rPr>
              <a:t>六国论</a:t>
            </a:r>
            <a:r>
              <a:rPr lang="en-US" altLang="zh-CN" sz="4000" b="1" noProof="0" dirty="0">
                <a:latin typeface="Arial" panose="020B0604020202020204" pitchFamily="34" charset="0"/>
                <a:ea typeface="楷体_GB2312" pitchFamily="49" charset="-122"/>
                <a:sym typeface="+mn-ea"/>
              </a:rPr>
              <a:t>》</a:t>
            </a:r>
            <a:r>
              <a:rPr lang="zh-CN" altLang="en-US" sz="4000" b="1" noProof="0" dirty="0">
                <a:latin typeface="Arial" panose="020B0604020202020204" pitchFamily="34" charset="0"/>
                <a:ea typeface="楷体_GB2312" pitchFamily="49" charset="-122"/>
                <a:sym typeface="+mn-ea"/>
              </a:rPr>
              <a:t>）</a:t>
            </a:r>
            <a:endParaRPr lang="zh-CN" altLang="en-US" sz="4000"/>
          </a:p>
        </p:txBody>
      </p:sp>
      <p:sp>
        <p:nvSpPr>
          <p:cNvPr id="6" name="Line 3"/>
          <p:cNvSpPr>
            <a:spLocks noChangeShapeType="1"/>
          </p:cNvSpPr>
          <p:nvPr/>
        </p:nvSpPr>
        <p:spPr bwMode="auto">
          <a:xfrm flipH="1">
            <a:off x="4792980" y="125349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Line 3"/>
          <p:cNvSpPr>
            <a:spLocks noChangeShapeType="1"/>
          </p:cNvSpPr>
          <p:nvPr/>
        </p:nvSpPr>
        <p:spPr bwMode="auto">
          <a:xfrm flipH="1">
            <a:off x="6857365" y="125349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Line 3"/>
          <p:cNvSpPr>
            <a:spLocks noChangeShapeType="1"/>
          </p:cNvSpPr>
          <p:nvPr/>
        </p:nvSpPr>
        <p:spPr bwMode="auto">
          <a:xfrm flipH="1">
            <a:off x="8922385" y="125349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 name="Line 3"/>
          <p:cNvSpPr>
            <a:spLocks noChangeShapeType="1"/>
          </p:cNvSpPr>
          <p:nvPr/>
        </p:nvSpPr>
        <p:spPr bwMode="auto">
          <a:xfrm flipH="1">
            <a:off x="2243455" y="221234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8" name="Line 3"/>
          <p:cNvSpPr>
            <a:spLocks noChangeShapeType="1"/>
          </p:cNvSpPr>
          <p:nvPr/>
        </p:nvSpPr>
        <p:spPr bwMode="auto">
          <a:xfrm flipH="1">
            <a:off x="5303520" y="221234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9" name="Line 3"/>
          <p:cNvSpPr>
            <a:spLocks noChangeShapeType="1"/>
          </p:cNvSpPr>
          <p:nvPr/>
        </p:nvSpPr>
        <p:spPr bwMode="auto">
          <a:xfrm flipH="1">
            <a:off x="7343140" y="221234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0" name="Line 3"/>
          <p:cNvSpPr>
            <a:spLocks noChangeShapeType="1"/>
          </p:cNvSpPr>
          <p:nvPr/>
        </p:nvSpPr>
        <p:spPr bwMode="auto">
          <a:xfrm flipH="1">
            <a:off x="9881870" y="221234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1" name="Line 3"/>
          <p:cNvSpPr>
            <a:spLocks noChangeShapeType="1"/>
          </p:cNvSpPr>
          <p:nvPr/>
        </p:nvSpPr>
        <p:spPr bwMode="auto">
          <a:xfrm flipH="1">
            <a:off x="3761105" y="303276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Line 3"/>
          <p:cNvSpPr>
            <a:spLocks noChangeShapeType="1"/>
          </p:cNvSpPr>
          <p:nvPr/>
        </p:nvSpPr>
        <p:spPr bwMode="auto">
          <a:xfrm flipH="1">
            <a:off x="6275070" y="318643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Line 3"/>
          <p:cNvSpPr>
            <a:spLocks noChangeShapeType="1"/>
          </p:cNvSpPr>
          <p:nvPr/>
        </p:nvSpPr>
        <p:spPr bwMode="auto">
          <a:xfrm flipH="1">
            <a:off x="9322435" y="3187065"/>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 name="Line 3"/>
          <p:cNvSpPr>
            <a:spLocks noChangeShapeType="1"/>
          </p:cNvSpPr>
          <p:nvPr/>
        </p:nvSpPr>
        <p:spPr bwMode="auto">
          <a:xfrm flipH="1">
            <a:off x="3287395" y="3978910"/>
            <a:ext cx="263525" cy="792163"/>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ox(in)">
                                      <p:cBhvr>
                                        <p:cTn id="42" dur="2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ox(in)">
                                      <p:cBhvr>
                                        <p:cTn id="47" dur="20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ox(in)">
                                      <p:cBhvr>
                                        <p:cTn id="52" dur="20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ox(in)">
                                      <p:cBhvr>
                                        <p:cTn id="57" dur="20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4" presetClass="entr" presetSubtype="16"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ox(in)">
                                      <p:cBhvr>
                                        <p:cTn id="62"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0852150" cy="588010"/>
          </a:xfrm>
        </p:spPr>
        <p:txBody>
          <a:bodyPr/>
          <a:p>
            <a:r>
              <a:rPr sz="3200">
                <a:ln w="12700" cap="flat" cmpd="sng">
                  <a:solidFill>
                    <a:srgbClr val="1717B5"/>
                  </a:solidFill>
                  <a:prstDash val="solid"/>
                  <a:headEnd type="none" w="med" len="med"/>
                  <a:tailEnd type="none" w="med" len="med"/>
                </a:ln>
                <a:solidFill>
                  <a:srgbClr val="6F6F6F"/>
                </a:solidFill>
                <a:effectLst>
                  <a:outerShdw dist="20320" dir="1799969" algn="tl" rotWithShape="0">
                    <a:srgbClr val="000000">
                      <a:alpha val="39998"/>
                    </a:srgbClr>
                  </a:outerShdw>
                </a:effectLst>
                <a:latin typeface="宋体" panose="02010600030101010101" pitchFamily="2" charset="-122"/>
                <a:ea typeface="宋体" panose="02010600030101010101" pitchFamily="2" charset="-122"/>
                <a:sym typeface="+mn-ea"/>
              </a:rPr>
              <a:t>请你断案：没有标点的遗嘱</a:t>
            </a:r>
            <a:endParaRPr lang="zh-CN" altLang="en-US" sz="3200">
              <a:latin typeface="宋体" panose="02010600030101010101" pitchFamily="2" charset="-122"/>
              <a:ea typeface="宋体" panose="02010600030101010101" pitchFamily="2" charset="-122"/>
            </a:endParaRPr>
          </a:p>
        </p:txBody>
      </p:sp>
      <p:sp>
        <p:nvSpPr>
          <p:cNvPr id="3" name="文本框 2"/>
          <p:cNvSpPr txBox="1"/>
          <p:nvPr/>
        </p:nvSpPr>
        <p:spPr>
          <a:xfrm>
            <a:off x="2536825" y="1666240"/>
            <a:ext cx="8310880" cy="1630045"/>
          </a:xfrm>
          <a:prstGeom prst="rect">
            <a:avLst/>
          </a:prstGeom>
          <a:noFill/>
        </p:spPr>
        <p:txBody>
          <a:bodyPr wrap="none" rtlCol="0" anchor="t">
            <a:spAutoFit/>
          </a:bodyPr>
          <a:p>
            <a:pPr>
              <a:spcBef>
                <a:spcPct val="50000"/>
              </a:spcBef>
            </a:pPr>
            <a:r>
              <a:rPr lang="zh-CN" altLang="en-US" sz="4000" dirty="0">
                <a:solidFill>
                  <a:schemeClr val="hlink"/>
                </a:solidFill>
                <a:latin typeface="Arial" panose="020B0604020202020204" pitchFamily="34" charset="0"/>
                <a:ea typeface="黑体" panose="02010609060101010101" pitchFamily="49" charset="-122"/>
                <a:sym typeface="+mn-ea"/>
              </a:rPr>
              <a:t>老儿生一子人言非是我子也家产田园</a:t>
            </a:r>
            <a:endParaRPr lang="zh-CN" altLang="en-US" sz="4000" dirty="0">
              <a:solidFill>
                <a:schemeClr val="hlink"/>
              </a:solidFill>
              <a:latin typeface="Arial" panose="020B0604020202020204" pitchFamily="34" charset="0"/>
              <a:ea typeface="黑体" panose="02010609060101010101" pitchFamily="49" charset="-122"/>
              <a:sym typeface="+mn-ea"/>
            </a:endParaRPr>
          </a:p>
          <a:p>
            <a:pPr>
              <a:spcBef>
                <a:spcPct val="50000"/>
              </a:spcBef>
            </a:pPr>
            <a:r>
              <a:rPr lang="zh-CN" altLang="en-US" sz="4000" dirty="0">
                <a:solidFill>
                  <a:schemeClr val="hlink"/>
                </a:solidFill>
                <a:latin typeface="Arial" panose="020B0604020202020204" pitchFamily="34" charset="0"/>
                <a:ea typeface="黑体" panose="02010609060101010101" pitchFamily="49" charset="-122"/>
                <a:sym typeface="+mn-ea"/>
              </a:rPr>
              <a:t>尽付与女婿外人不得争执</a:t>
            </a:r>
            <a:endParaRPr lang="zh-CN" altLang="en-US" sz="4000"/>
          </a:p>
        </p:txBody>
      </p:sp>
      <p:sp>
        <p:nvSpPr>
          <p:cNvPr id="4" name="文本框 3"/>
          <p:cNvSpPr txBox="1"/>
          <p:nvPr/>
        </p:nvSpPr>
        <p:spPr>
          <a:xfrm>
            <a:off x="6850380" y="4180205"/>
            <a:ext cx="2735580" cy="706755"/>
          </a:xfrm>
          <a:prstGeom prst="rect">
            <a:avLst/>
          </a:prstGeom>
          <a:noFill/>
        </p:spPr>
        <p:txBody>
          <a:bodyPr wrap="none" rtlCol="0" anchor="t">
            <a:spAutoFit/>
          </a:bodyPr>
          <a:p>
            <a:r>
              <a:rPr lang="zh-CN" altLang="en-US" sz="4000" b="1" noProof="0" dirty="0">
                <a:solidFill>
                  <a:schemeClr val="tx1"/>
                </a:solidFill>
                <a:effectLst>
                  <a:outerShdw blurRad="38100" dist="19050" dir="2700000" algn="tl" rotWithShape="0">
                    <a:schemeClr val="dk1">
                      <a:alpha val="40000"/>
                    </a:schemeClr>
                  </a:outerShdw>
                </a:effectLst>
                <a:uLnTx/>
                <a:uFillTx/>
                <a:latin typeface="仿宋_GB2312" pitchFamily="49" charset="-122"/>
                <a:ea typeface="仿宋_GB2312" pitchFamily="49" charset="-122"/>
                <a:sym typeface="+mn-ea"/>
              </a:rPr>
              <a:t>财产归谁？</a:t>
            </a:r>
            <a:endParaRPr lang="zh-CN" altLang="en-US" sz="4000" b="1" noProof="0" dirty="0">
              <a:solidFill>
                <a:schemeClr val="tx1"/>
              </a:solidFill>
              <a:effectLst>
                <a:outerShdw blurRad="38100" dist="19050" dir="2700000" algn="tl" rotWithShape="0">
                  <a:schemeClr val="dk1">
                    <a:alpha val="40000"/>
                  </a:schemeClr>
                </a:outerShdw>
              </a:effectLst>
              <a:uLnTx/>
              <a:uFillTx/>
              <a:latin typeface="仿宋_GB2312" pitchFamily="49" charset="-122"/>
              <a:ea typeface="仿宋_GB2312"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434205" y="273050"/>
            <a:ext cx="2850515" cy="576580"/>
          </a:xfrm>
        </p:spPr>
        <p:txBody>
          <a:bodyPr/>
          <a:p>
            <a:r>
              <a:rPr lang="zh-CN" altLang="en-US" sz="4000" b="1">
                <a:solidFill>
                  <a:srgbClr val="FF0000"/>
                </a:solidFill>
              </a:rPr>
              <a:t>综合练习</a:t>
            </a:r>
            <a:r>
              <a:rPr lang="en-US" altLang="zh-CN" sz="4000" b="1">
                <a:solidFill>
                  <a:srgbClr val="FF0000"/>
                </a:solidFill>
              </a:rPr>
              <a:t>1</a:t>
            </a:r>
            <a:endParaRPr lang="en-US" altLang="zh-CN" sz="4000" b="1">
              <a:solidFill>
                <a:srgbClr val="FF0000"/>
              </a:solidFill>
            </a:endParaRPr>
          </a:p>
        </p:txBody>
      </p:sp>
      <p:sp>
        <p:nvSpPr>
          <p:cNvPr id="3" name="文本框 2"/>
          <p:cNvSpPr txBox="1"/>
          <p:nvPr/>
        </p:nvSpPr>
        <p:spPr>
          <a:xfrm>
            <a:off x="1456690" y="1019810"/>
            <a:ext cx="10065385" cy="3169285"/>
          </a:xfrm>
          <a:prstGeom prst="rect">
            <a:avLst/>
          </a:prstGeom>
          <a:noFill/>
        </p:spPr>
        <p:txBody>
          <a:bodyPr wrap="square" rtlCol="0" anchor="t">
            <a:spAutoFit/>
          </a:bodyPr>
          <a:p>
            <a:r>
              <a:rPr lang="zh-CN" altLang="en-US" sz="4000" b="1" dirty="0">
                <a:latin typeface="Arial" panose="020B0604020202020204" pitchFamily="34" charset="0"/>
                <a:ea typeface="黑体" panose="02010609060101010101" pitchFamily="49" charset="-122"/>
                <a:sym typeface="+mn-ea"/>
              </a:rPr>
              <a:t>时帝姊湖阳公主新寡帝与共论朝臣微观其意主曰宋公威容德器群臣莫及帝曰方且图之后弘被引见帝令主坐屏风后因谓弘曰谚言贵易交富易妻人情乎弘曰臣闻贫贱之知不可忘糟糠之妻不下堂帝顾谓主曰事不谐矣</a:t>
            </a:r>
            <a:endParaRPr lang="zh-CN" altLang="en-US" sz="4000"/>
          </a:p>
        </p:txBody>
      </p:sp>
      <p:sp>
        <p:nvSpPr>
          <p:cNvPr id="4" name="文本框 3"/>
          <p:cNvSpPr txBox="1"/>
          <p:nvPr/>
        </p:nvSpPr>
        <p:spPr>
          <a:xfrm>
            <a:off x="1774825" y="4457065"/>
            <a:ext cx="9938385" cy="583565"/>
          </a:xfrm>
          <a:prstGeom prst="rect">
            <a:avLst/>
          </a:prstGeom>
          <a:noFill/>
        </p:spPr>
        <p:txBody>
          <a:bodyPr wrap="none" rtlCol="0" anchor="t">
            <a:spAutoFit/>
          </a:bodyPr>
          <a:p>
            <a:pPr>
              <a:spcBef>
                <a:spcPct val="50000"/>
              </a:spcBef>
            </a:pPr>
            <a:r>
              <a:rPr lang="zh-CN" altLang="en-US" sz="3200" b="1" dirty="0">
                <a:solidFill>
                  <a:srgbClr val="0000FF"/>
                </a:solidFill>
                <a:latin typeface="Arial" panose="020B0604020202020204" pitchFamily="34" charset="0"/>
                <a:sym typeface="+mn-ea"/>
              </a:rPr>
              <a:t>第一步：</a:t>
            </a:r>
            <a:r>
              <a:rPr lang="zh-CN" altLang="en-US" sz="3200" b="1" dirty="0">
                <a:solidFill>
                  <a:srgbClr val="FF00FF"/>
                </a:solidFill>
                <a:latin typeface="Arial" panose="020B0604020202020204" pitchFamily="34" charset="0"/>
                <a:ea typeface="黑体" panose="02010609060101010101" pitchFamily="49" charset="-122"/>
                <a:sym typeface="+mn-ea"/>
              </a:rPr>
              <a:t>读</a:t>
            </a:r>
            <a:r>
              <a:rPr lang="zh-CN" altLang="en-US" sz="3200" b="1" dirty="0">
                <a:solidFill>
                  <a:srgbClr val="0000FF"/>
                </a:solidFill>
                <a:latin typeface="Arial" panose="020B0604020202020204" pitchFamily="34" charset="0"/>
                <a:sym typeface="+mn-ea"/>
              </a:rPr>
              <a:t>文段。（什么人，什么事，结果是什么？）</a:t>
            </a:r>
            <a:endParaRPr lang="zh-CN" altLang="en-US" sz="3200"/>
          </a:p>
        </p:txBody>
      </p:sp>
      <p:sp>
        <p:nvSpPr>
          <p:cNvPr id="5" name="文本框 4"/>
          <p:cNvSpPr txBox="1"/>
          <p:nvPr/>
        </p:nvSpPr>
        <p:spPr>
          <a:xfrm>
            <a:off x="1774825" y="5263515"/>
            <a:ext cx="9464675" cy="583565"/>
          </a:xfrm>
          <a:prstGeom prst="rect">
            <a:avLst/>
          </a:prstGeom>
          <a:noFill/>
        </p:spPr>
        <p:txBody>
          <a:bodyPr wrap="none" rtlCol="0" anchor="t">
            <a:spAutoFit/>
          </a:bodyPr>
          <a:p>
            <a:r>
              <a:rPr lang="zh-CN" altLang="en-US" sz="3200" b="1" dirty="0">
                <a:solidFill>
                  <a:srgbClr val="0000FF"/>
                </a:solidFill>
                <a:latin typeface="Arial" panose="020B0604020202020204" pitchFamily="34" charset="0"/>
                <a:sym typeface="+mn-ea"/>
              </a:rPr>
              <a:t>第二步：</a:t>
            </a:r>
            <a:r>
              <a:rPr lang="zh-CN" altLang="en-US" sz="3200" b="1" dirty="0">
                <a:solidFill>
                  <a:srgbClr val="FF00FF"/>
                </a:solidFill>
                <a:latin typeface="Arial" panose="020B0604020202020204" pitchFamily="34" charset="0"/>
                <a:ea typeface="黑体" panose="02010609060101010101" pitchFamily="49" charset="-122"/>
                <a:sym typeface="+mn-ea"/>
              </a:rPr>
              <a:t>找</a:t>
            </a:r>
            <a:r>
              <a:rPr lang="zh-CN" altLang="en-US" sz="3200" b="1" dirty="0">
                <a:solidFill>
                  <a:srgbClr val="0000FF"/>
                </a:solidFill>
                <a:latin typeface="Arial" panose="020B0604020202020204" pitchFamily="34" charset="0"/>
                <a:sym typeface="+mn-ea"/>
              </a:rPr>
              <a:t>标志（ 找名词 、虚词 、对话、句式）。</a:t>
            </a:r>
            <a:endParaRPr lang="zh-CN" altLang="en-US" sz="3200"/>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944745" y="358140"/>
            <a:ext cx="2838450" cy="734060"/>
          </a:xfrm>
        </p:spPr>
        <p:txBody>
          <a:bodyPr/>
          <a:p>
            <a:r>
              <a:rPr lang="zh-CN" altLang="en-US" sz="4400" b="1">
                <a:solidFill>
                  <a:srgbClr val="FF0000"/>
                </a:solidFill>
              </a:rPr>
              <a:t>参考答案</a:t>
            </a:r>
            <a:endParaRPr lang="zh-CN" altLang="en-US" sz="4400" b="1">
              <a:solidFill>
                <a:srgbClr val="FF0000"/>
              </a:solidFill>
            </a:endParaRPr>
          </a:p>
        </p:txBody>
      </p:sp>
      <p:sp>
        <p:nvSpPr>
          <p:cNvPr id="3" name="文本框 2"/>
          <p:cNvSpPr txBox="1"/>
          <p:nvPr/>
        </p:nvSpPr>
        <p:spPr>
          <a:xfrm>
            <a:off x="2433320" y="1177925"/>
            <a:ext cx="8096885" cy="4399915"/>
          </a:xfrm>
          <a:prstGeom prst="rect">
            <a:avLst/>
          </a:prstGeom>
          <a:noFill/>
        </p:spPr>
        <p:txBody>
          <a:bodyPr wrap="square" rtlCol="0" anchor="t">
            <a:spAutoFit/>
          </a:bodyPr>
          <a:p>
            <a:pPr indent="0">
              <a:spcBef>
                <a:spcPct val="20000"/>
              </a:spcBef>
              <a:buClr>
                <a:schemeClr val="hlink"/>
              </a:buClr>
              <a:buFont typeface="Wingdings" panose="05000000000000000000" pitchFamily="2" charset="2"/>
              <a:buNone/>
            </a:pPr>
            <a:r>
              <a:rPr lang="zh-CN" altLang="en-US" sz="4000" b="1" dirty="0">
                <a:latin typeface="Arial" panose="020B0604020202020204" pitchFamily="34" charset="0"/>
                <a:ea typeface="黑体" panose="02010609060101010101" pitchFamily="49" charset="-122"/>
                <a:sym typeface="+mn-ea"/>
              </a:rPr>
              <a:t>时帝姊</a:t>
            </a:r>
            <a:r>
              <a:rPr lang="zh-CN" altLang="en-US" sz="4000" b="1" dirty="0">
                <a:latin typeface="Arial" panose="020B0604020202020204" pitchFamily="34" charset="0"/>
                <a:sym typeface="+mn-ea"/>
              </a:rPr>
              <a:t>湖阳公主新寡</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帝</a:t>
            </a:r>
            <a:r>
              <a:rPr lang="zh-CN" altLang="en-US" sz="4000" b="1" dirty="0">
                <a:latin typeface="Arial" panose="020B0604020202020204" pitchFamily="34" charset="0"/>
                <a:sym typeface="+mn-ea"/>
              </a:rPr>
              <a:t>与共论</a:t>
            </a:r>
            <a:r>
              <a:rPr lang="zh-CN" altLang="en-US" sz="4000" b="1" dirty="0">
                <a:solidFill>
                  <a:schemeClr val="hlink"/>
                </a:solidFill>
                <a:latin typeface="Arial" panose="020B0604020202020204" pitchFamily="34" charset="0"/>
                <a:sym typeface="+mn-ea"/>
              </a:rPr>
              <a:t>朝臣</a:t>
            </a:r>
            <a:r>
              <a:rPr lang="en-US" altLang="zh-CN" sz="4000" b="1">
                <a:solidFill>
                  <a:srgbClr val="FF0000"/>
                </a:solidFill>
                <a:latin typeface="Arial" panose="020B0604020202020204" pitchFamily="34" charset="0"/>
                <a:sym typeface="+mn-ea"/>
              </a:rPr>
              <a:t>/</a:t>
            </a:r>
            <a:r>
              <a:rPr lang="zh-CN" altLang="en-US" sz="4000" b="1" dirty="0">
                <a:latin typeface="Arial" panose="020B0604020202020204" pitchFamily="34" charset="0"/>
                <a:sym typeface="+mn-ea"/>
              </a:rPr>
              <a:t>微观其意</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主曰</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宋公</a:t>
            </a:r>
            <a:r>
              <a:rPr lang="zh-CN" altLang="en-US" sz="4000" b="1" dirty="0">
                <a:latin typeface="Arial" panose="020B0604020202020204" pitchFamily="34" charset="0"/>
                <a:sym typeface="+mn-ea"/>
              </a:rPr>
              <a:t>威容德器</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群臣</a:t>
            </a:r>
            <a:r>
              <a:rPr lang="zh-CN" altLang="en-US" sz="4000" b="1" dirty="0">
                <a:latin typeface="Arial" panose="020B0604020202020204" pitchFamily="34" charset="0"/>
                <a:sym typeface="+mn-ea"/>
              </a:rPr>
              <a:t>莫及</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帝曰</a:t>
            </a:r>
            <a:r>
              <a:rPr lang="en-US" altLang="zh-CN" sz="4000" b="1">
                <a:solidFill>
                  <a:srgbClr val="FF0000"/>
                </a:solidFill>
                <a:latin typeface="Arial" panose="020B0604020202020204" pitchFamily="34" charset="0"/>
                <a:sym typeface="+mn-ea"/>
              </a:rPr>
              <a:t>/</a:t>
            </a:r>
            <a:r>
              <a:rPr lang="zh-CN" altLang="en-US" sz="4000" b="1" dirty="0">
                <a:latin typeface="Arial" panose="020B0604020202020204" pitchFamily="34" charset="0"/>
                <a:sym typeface="+mn-ea"/>
              </a:rPr>
              <a:t>方且图之</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后</a:t>
            </a:r>
            <a:r>
              <a:rPr lang="zh-CN" altLang="en-US" sz="4000" b="1" dirty="0">
                <a:latin typeface="Arial" panose="020B0604020202020204" pitchFamily="34" charset="0"/>
                <a:sym typeface="+mn-ea"/>
              </a:rPr>
              <a:t>弘被引见</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帝</a:t>
            </a:r>
            <a:r>
              <a:rPr lang="zh-CN" altLang="en-US" sz="4000" b="1" dirty="0">
                <a:latin typeface="Arial" panose="020B0604020202020204" pitchFamily="34" charset="0"/>
                <a:sym typeface="+mn-ea"/>
              </a:rPr>
              <a:t>令主坐屏风后</a:t>
            </a:r>
            <a:r>
              <a:rPr lang="en-US" altLang="zh-CN" sz="4000" b="1">
                <a:solidFill>
                  <a:srgbClr val="FF0000"/>
                </a:solidFill>
                <a:latin typeface="Arial" panose="020B0604020202020204" pitchFamily="34" charset="0"/>
                <a:sym typeface="+mn-ea"/>
              </a:rPr>
              <a:t>/</a:t>
            </a:r>
            <a:r>
              <a:rPr lang="zh-CN" altLang="en-US" sz="4000" b="1" dirty="0">
                <a:latin typeface="Arial" panose="020B0604020202020204" pitchFamily="34" charset="0"/>
                <a:sym typeface="+mn-ea"/>
              </a:rPr>
              <a:t>因谓弘</a:t>
            </a:r>
            <a:r>
              <a:rPr lang="zh-CN" altLang="en-US" sz="4000" b="1" dirty="0">
                <a:solidFill>
                  <a:schemeClr val="hlink"/>
                </a:solidFill>
                <a:latin typeface="Arial" panose="020B0604020202020204" pitchFamily="34" charset="0"/>
                <a:sym typeface="+mn-ea"/>
              </a:rPr>
              <a:t>曰</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谚言</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贵易交</a:t>
            </a:r>
            <a:r>
              <a:rPr lang="en-US" altLang="zh-CN" sz="4000" b="1">
                <a:solidFill>
                  <a:schemeClr val="hlink"/>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富易妻</a:t>
            </a:r>
            <a:r>
              <a:rPr lang="en-US" altLang="zh-CN" sz="4000" b="1">
                <a:solidFill>
                  <a:srgbClr val="FF0000"/>
                </a:solidFill>
                <a:latin typeface="Arial" panose="020B0604020202020204" pitchFamily="34" charset="0"/>
                <a:sym typeface="+mn-ea"/>
              </a:rPr>
              <a:t>/</a:t>
            </a:r>
            <a:r>
              <a:rPr lang="zh-CN" altLang="en-US" sz="4000" b="1" dirty="0">
                <a:latin typeface="Arial" panose="020B0604020202020204" pitchFamily="34" charset="0"/>
                <a:sym typeface="+mn-ea"/>
              </a:rPr>
              <a:t>人情</a:t>
            </a:r>
            <a:r>
              <a:rPr lang="zh-CN" altLang="en-US" sz="4000" b="1" dirty="0">
                <a:solidFill>
                  <a:schemeClr val="hlink"/>
                </a:solidFill>
                <a:latin typeface="Arial" panose="020B0604020202020204" pitchFamily="34" charset="0"/>
                <a:sym typeface="+mn-ea"/>
              </a:rPr>
              <a:t>乎</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弘曰</a:t>
            </a:r>
            <a:r>
              <a:rPr lang="en-US" altLang="zh-CN" sz="4000" b="1">
                <a:solidFill>
                  <a:srgbClr val="FF0000"/>
                </a:solidFill>
                <a:latin typeface="Arial" panose="020B0604020202020204" pitchFamily="34" charset="0"/>
                <a:sym typeface="+mn-ea"/>
              </a:rPr>
              <a:t>/</a:t>
            </a:r>
            <a:r>
              <a:rPr lang="zh-CN" altLang="en-US" sz="4000" b="1" dirty="0">
                <a:latin typeface="Arial" panose="020B0604020202020204" pitchFamily="34" charset="0"/>
                <a:sym typeface="+mn-ea"/>
              </a:rPr>
              <a:t>臣闻</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贫贱之交不能忘</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糟糠之妻不下堂</a:t>
            </a:r>
            <a:r>
              <a:rPr lang="en-US" altLang="zh-CN" sz="4000" b="1">
                <a:solidFill>
                  <a:srgbClr val="FF0000"/>
                </a:solidFill>
                <a:latin typeface="Arial" panose="020B0604020202020204" pitchFamily="34" charset="0"/>
                <a:sym typeface="+mn-ea"/>
              </a:rPr>
              <a:t>/</a:t>
            </a:r>
            <a:r>
              <a:rPr lang="zh-CN" altLang="en-US" sz="4000" b="1" dirty="0">
                <a:solidFill>
                  <a:schemeClr val="hlink"/>
                </a:solidFill>
                <a:latin typeface="Arial" panose="020B0604020202020204" pitchFamily="34" charset="0"/>
                <a:sym typeface="+mn-ea"/>
              </a:rPr>
              <a:t>帝</a:t>
            </a:r>
            <a:r>
              <a:rPr lang="zh-CN" altLang="en-US" sz="4000" b="1" dirty="0">
                <a:latin typeface="Arial" panose="020B0604020202020204" pitchFamily="34" charset="0"/>
                <a:sym typeface="+mn-ea"/>
              </a:rPr>
              <a:t>顾谓主</a:t>
            </a:r>
            <a:r>
              <a:rPr lang="zh-CN" altLang="en-US" sz="4000" b="1" dirty="0">
                <a:solidFill>
                  <a:schemeClr val="hlink"/>
                </a:solidFill>
                <a:latin typeface="Arial" panose="020B0604020202020204" pitchFamily="34" charset="0"/>
                <a:sym typeface="+mn-ea"/>
              </a:rPr>
              <a:t>曰</a:t>
            </a:r>
            <a:r>
              <a:rPr lang="en-US" altLang="zh-CN" sz="4000" b="1">
                <a:solidFill>
                  <a:srgbClr val="FF0000"/>
                </a:solidFill>
                <a:latin typeface="Arial" panose="020B0604020202020204" pitchFamily="34" charset="0"/>
                <a:sym typeface="+mn-ea"/>
              </a:rPr>
              <a:t>/</a:t>
            </a:r>
            <a:r>
              <a:rPr lang="zh-CN" altLang="en-US" sz="4000" b="1" dirty="0">
                <a:latin typeface="Arial" panose="020B0604020202020204" pitchFamily="34" charset="0"/>
                <a:sym typeface="+mn-ea"/>
              </a:rPr>
              <a:t>事不谐矣</a:t>
            </a:r>
            <a:endParaRPr lang="zh-CN" altLang="en-US" sz="4000"/>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430520" y="492125"/>
            <a:ext cx="2218690" cy="441960"/>
          </a:xfrm>
        </p:spPr>
        <p:txBody>
          <a:bodyPr/>
          <a:p>
            <a:r>
              <a:rPr sz="3200" b="1">
                <a:solidFill>
                  <a:srgbClr val="FF0000"/>
                </a:solidFill>
              </a:rPr>
              <a:t>参考翻译</a:t>
            </a:r>
            <a:endParaRPr sz="3200" b="1">
              <a:solidFill>
                <a:srgbClr val="FF0000"/>
              </a:solidFill>
            </a:endParaRPr>
          </a:p>
        </p:txBody>
      </p:sp>
      <p:sp>
        <p:nvSpPr>
          <p:cNvPr id="3" name="文本框 2"/>
          <p:cNvSpPr txBox="1"/>
          <p:nvPr/>
        </p:nvSpPr>
        <p:spPr>
          <a:xfrm>
            <a:off x="1734185" y="1081405"/>
            <a:ext cx="9787255" cy="5507990"/>
          </a:xfrm>
          <a:prstGeom prst="rect">
            <a:avLst/>
          </a:prstGeom>
          <a:noFill/>
        </p:spPr>
        <p:txBody>
          <a:bodyPr wrap="square" rtlCol="0" anchor="t">
            <a:spAutoFit/>
          </a:bodyPr>
          <a:p>
            <a:r>
              <a:rPr lang="zh-CN" altLang="en-US" sz="3200" b="1" dirty="0">
                <a:latin typeface="楷体" panose="02010609060101010101" charset="-122"/>
                <a:ea typeface="楷体" panose="02010609060101010101" charset="-122"/>
                <a:sym typeface="+mn-ea"/>
              </a:rPr>
              <a:t>时逢光武帝</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刘秀</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的姐姐湖阳公主成了寡妇不长时间</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（光武帝有意让她再嫁）</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便与她一起谈论朝廷的群臣</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仔细揣摩公主的心意。公主说：“宋公（大司空宋弘）仪容庄重</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道德高尚</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是（其他）众臣比不上的。</a:t>
            </a:r>
            <a:r>
              <a:rPr lang="zh-CN" altLang="en-US"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汉武帝说：“待我想个办法（促成此事）。”不久后</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宋弘被汉武帝召见</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汉武帝（事先）让他的姐姐坐在屏风后面</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（带有深意）地对宋弘说</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民间谚语说</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高贵了要换朋友</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有钱了要另娶妻子</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这是人之常情吗</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宋弘答道：我只听说</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对贫穷卑贱的知心朋友不可忘</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共患难的妻子不可抛弃。光武帝听后</a:t>
            </a:r>
            <a:r>
              <a:rPr lang="en-US" altLang="zh-CN" sz="3200" b="1">
                <a:latin typeface="楷体" panose="02010609060101010101" charset="-122"/>
                <a:ea typeface="楷体" panose="02010609060101010101" charset="-122"/>
                <a:sym typeface="+mn-ea"/>
              </a:rPr>
              <a:t>,</a:t>
            </a:r>
            <a:r>
              <a:rPr lang="zh-CN" altLang="en-US" sz="3200" b="1" dirty="0">
                <a:latin typeface="楷体" panose="02010609060101010101" charset="-122"/>
                <a:ea typeface="楷体" panose="02010609060101010101" charset="-122"/>
                <a:sym typeface="+mn-ea"/>
              </a:rPr>
              <a:t>回过头向里边的湖阳公主说：“看来此事是不成了。”</a:t>
            </a:r>
            <a:endParaRPr lang="zh-CN" altLang="en-US" sz="3200"/>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996690" y="273685"/>
            <a:ext cx="3274695" cy="441960"/>
          </a:xfrm>
        </p:spPr>
        <p:txBody>
          <a:bodyPr/>
          <a:p>
            <a:r>
              <a:rPr sz="4000" b="1">
                <a:solidFill>
                  <a:srgbClr val="FF0000"/>
                </a:solidFill>
                <a:sym typeface="+mn-ea"/>
              </a:rPr>
              <a:t>综合练习</a:t>
            </a:r>
            <a:r>
              <a:rPr lang="en-US" altLang="zh-CN" sz="4000" b="1">
                <a:solidFill>
                  <a:srgbClr val="FF0000"/>
                </a:solidFill>
                <a:sym typeface="+mn-ea"/>
              </a:rPr>
              <a:t>2</a:t>
            </a:r>
            <a:endParaRPr lang="en-US" altLang="zh-CN" sz="4000" b="1">
              <a:solidFill>
                <a:srgbClr val="FF0000"/>
              </a:solidFill>
              <a:sym typeface="+mn-ea"/>
            </a:endParaRPr>
          </a:p>
        </p:txBody>
      </p:sp>
      <p:sp>
        <p:nvSpPr>
          <p:cNvPr id="3" name="文本框 2"/>
          <p:cNvSpPr txBox="1"/>
          <p:nvPr/>
        </p:nvSpPr>
        <p:spPr>
          <a:xfrm>
            <a:off x="1621155" y="791845"/>
            <a:ext cx="8742680" cy="2061210"/>
          </a:xfrm>
          <a:prstGeom prst="rect">
            <a:avLst/>
          </a:prstGeom>
          <a:noFill/>
        </p:spPr>
        <p:txBody>
          <a:bodyPr wrap="square" rtlCol="0" anchor="t">
            <a:spAutoFit/>
          </a:bodyPr>
          <a:p>
            <a:r>
              <a:rPr lang="zh-CN" altLang="en-US" sz="3200" b="1" dirty="0">
                <a:latin typeface="黑体" panose="02010609060101010101" pitchFamily="49" charset="-122"/>
                <a:ea typeface="黑体" panose="02010609060101010101" pitchFamily="49" charset="-122"/>
                <a:sym typeface="+mn-ea"/>
              </a:rPr>
              <a:t>客有为齐王画者齐王问曰画孰最难者曰犬马最难孰最易者曰鬼魅最易夫犬马人所知也旦暮罄（</a:t>
            </a:r>
            <a:r>
              <a:rPr lang="en-US" altLang="zh-CN" sz="3200" b="1" err="1">
                <a:latin typeface="黑体" panose="02010609060101010101" pitchFamily="49" charset="-122"/>
                <a:ea typeface="黑体" panose="02010609060101010101" pitchFamily="49" charset="-122"/>
                <a:sym typeface="+mn-ea"/>
              </a:rPr>
              <a:t>qing</a:t>
            </a:r>
            <a:r>
              <a:rPr lang="zh-CN" altLang="en-US" sz="3200" b="1" dirty="0">
                <a:latin typeface="黑体" panose="02010609060101010101" pitchFamily="49" charset="-122"/>
                <a:ea typeface="黑体" panose="02010609060101010101" pitchFamily="49" charset="-122"/>
                <a:sym typeface="+mn-ea"/>
              </a:rPr>
              <a:t>显现）于前不可类之故难鬼魅无形者不罄于前故易之也（</a:t>
            </a:r>
            <a:r>
              <a:rPr lang="en-US" altLang="zh-CN" sz="3200" b="1" dirty="0">
                <a:latin typeface="黑体" panose="02010609060101010101" pitchFamily="49"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韩非子</a:t>
            </a:r>
            <a:r>
              <a:rPr lang="en-US" altLang="zh-CN" sz="3200" b="1">
                <a:latin typeface="Arial" panose="020B0604020202020204" pitchFamily="34" charset="0"/>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外储说左上</a:t>
            </a:r>
            <a:r>
              <a:rPr lang="en-US" altLang="zh-CN" sz="3200" b="1" dirty="0">
                <a:latin typeface="黑体" panose="02010609060101010101" pitchFamily="49" charset="-122"/>
                <a:ea typeface="黑体" panose="02010609060101010101" pitchFamily="49" charset="-122"/>
                <a:sym typeface="+mn-ea"/>
              </a:rPr>
              <a:t>》</a:t>
            </a:r>
            <a:r>
              <a:rPr lang="zh-CN" altLang="en-US" sz="3200" b="1" dirty="0">
                <a:latin typeface="黑体" panose="02010609060101010101" pitchFamily="49" charset="-122"/>
                <a:ea typeface="黑体" panose="02010609060101010101" pitchFamily="49" charset="-122"/>
                <a:sym typeface="+mn-ea"/>
              </a:rPr>
              <a:t>）</a:t>
            </a:r>
            <a:endParaRPr lang="zh-CN" altLang="en-US" sz="3200"/>
          </a:p>
        </p:txBody>
      </p:sp>
      <p:sp>
        <p:nvSpPr>
          <p:cNvPr id="4" name="文本框 3"/>
          <p:cNvSpPr txBox="1"/>
          <p:nvPr/>
        </p:nvSpPr>
        <p:spPr>
          <a:xfrm>
            <a:off x="1621155" y="3277870"/>
            <a:ext cx="8742045" cy="3415030"/>
          </a:xfrm>
          <a:prstGeom prst="rect">
            <a:avLst/>
          </a:prstGeom>
          <a:noFill/>
        </p:spPr>
        <p:txBody>
          <a:bodyPr wrap="square" rtlCol="0" anchor="t">
            <a:spAutoFit/>
          </a:bodyPr>
          <a:p>
            <a:r>
              <a:rPr lang="en-US" altLang="zh-CN" b="1" dirty="0">
                <a:latin typeface="黑体" panose="02010609060101010101" pitchFamily="49" charset="-122"/>
                <a:ea typeface="黑体" panose="02010609060101010101" pitchFamily="49" charset="-122"/>
                <a:sym typeface="+mn-ea"/>
              </a:rPr>
              <a:t> </a:t>
            </a:r>
            <a:r>
              <a:rPr lang="zh-CN" altLang="en-US" sz="3600" b="1" dirty="0">
                <a:latin typeface="黑体" panose="02010609060101010101" pitchFamily="49" charset="-122"/>
                <a:ea typeface="黑体" panose="02010609060101010101" pitchFamily="49" charset="-122"/>
                <a:sym typeface="+mn-ea"/>
              </a:rPr>
              <a:t>答案：客有为齐王画</a:t>
            </a:r>
            <a:r>
              <a:rPr lang="zh-CN" altLang="en-US" sz="3600" b="1" dirty="0">
                <a:solidFill>
                  <a:srgbClr val="FF0000"/>
                </a:solidFill>
                <a:latin typeface="黑体" panose="02010609060101010101" pitchFamily="49" charset="-122"/>
                <a:ea typeface="黑体" panose="02010609060101010101" pitchFamily="49" charset="-122"/>
                <a:sym typeface="+mn-ea"/>
              </a:rPr>
              <a:t>者</a:t>
            </a:r>
            <a:r>
              <a:rPr lang="zh-CN" altLang="en-US" sz="3600" b="1" dirty="0">
                <a:latin typeface="黑体" panose="02010609060101010101" pitchFamily="49" charset="-122"/>
                <a:ea typeface="黑体" panose="02010609060101010101" pitchFamily="49" charset="-122"/>
                <a:sym typeface="+mn-ea"/>
              </a:rPr>
              <a:t>，齐王问</a:t>
            </a:r>
            <a:r>
              <a:rPr lang="zh-CN" altLang="en-US" sz="3600" b="1" dirty="0">
                <a:solidFill>
                  <a:srgbClr val="FF3300"/>
                </a:solidFill>
                <a:latin typeface="黑体" panose="02010609060101010101" pitchFamily="49" charset="-122"/>
                <a:ea typeface="黑体" panose="02010609060101010101" pitchFamily="49" charset="-122"/>
                <a:sym typeface="+mn-ea"/>
              </a:rPr>
              <a:t>曰</a:t>
            </a:r>
            <a:r>
              <a:rPr lang="zh-CN" altLang="en-US" sz="3600" b="1" dirty="0">
                <a:latin typeface="黑体" panose="02010609060101010101" pitchFamily="49" charset="-122"/>
                <a:ea typeface="黑体" panose="02010609060101010101" pitchFamily="49" charset="-122"/>
                <a:sym typeface="+mn-ea"/>
              </a:rPr>
              <a:t>：“画孰最难</a:t>
            </a:r>
            <a:r>
              <a:rPr lang="zh-CN" altLang="en-US" sz="3600" b="1" dirty="0">
                <a:solidFill>
                  <a:srgbClr val="FF0000"/>
                </a:solidFill>
                <a:latin typeface="黑体" panose="02010609060101010101" pitchFamily="49" charset="-122"/>
                <a:ea typeface="黑体" panose="02010609060101010101" pitchFamily="49" charset="-122"/>
                <a:sym typeface="+mn-ea"/>
              </a:rPr>
              <a:t>者</a:t>
            </a:r>
            <a:r>
              <a:rPr lang="zh-CN" altLang="en-US" sz="3600" b="1" dirty="0">
                <a:latin typeface="黑体" panose="02010609060101010101" pitchFamily="49" charset="-122"/>
                <a:ea typeface="黑体" panose="02010609060101010101" pitchFamily="49" charset="-122"/>
                <a:sym typeface="+mn-ea"/>
              </a:rPr>
              <a:t>？”</a:t>
            </a:r>
            <a:r>
              <a:rPr lang="zh-CN" altLang="en-US" sz="3600" b="1" dirty="0">
                <a:solidFill>
                  <a:srgbClr val="FF3300"/>
                </a:solidFill>
                <a:latin typeface="黑体" panose="02010609060101010101" pitchFamily="49" charset="-122"/>
                <a:ea typeface="黑体" panose="02010609060101010101" pitchFamily="49" charset="-122"/>
                <a:sym typeface="+mn-ea"/>
              </a:rPr>
              <a:t>曰</a:t>
            </a:r>
            <a:r>
              <a:rPr lang="zh-CN" altLang="en-US" sz="3600" b="1" dirty="0">
                <a:latin typeface="黑体" panose="02010609060101010101" pitchFamily="49" charset="-122"/>
                <a:ea typeface="黑体" panose="02010609060101010101" pitchFamily="49" charset="-122"/>
                <a:sym typeface="+mn-ea"/>
              </a:rPr>
              <a:t>：“犬马最难。”“</a:t>
            </a:r>
            <a:r>
              <a:rPr lang="zh-CN" altLang="en-US" sz="3600" b="1" dirty="0">
                <a:solidFill>
                  <a:srgbClr val="FF3300"/>
                </a:solidFill>
                <a:latin typeface="黑体" panose="02010609060101010101" pitchFamily="49" charset="-122"/>
                <a:ea typeface="黑体" panose="02010609060101010101" pitchFamily="49" charset="-122"/>
                <a:sym typeface="+mn-ea"/>
              </a:rPr>
              <a:t>孰</a:t>
            </a:r>
            <a:r>
              <a:rPr lang="zh-CN" altLang="en-US" sz="3600" b="1" dirty="0">
                <a:latin typeface="黑体" panose="02010609060101010101" pitchFamily="49" charset="-122"/>
                <a:ea typeface="黑体" panose="02010609060101010101" pitchFamily="49" charset="-122"/>
                <a:sym typeface="+mn-ea"/>
              </a:rPr>
              <a:t>最易</a:t>
            </a:r>
            <a:r>
              <a:rPr lang="zh-CN" altLang="en-US" sz="3600" b="1" dirty="0">
                <a:solidFill>
                  <a:srgbClr val="FF0000"/>
                </a:solidFill>
                <a:latin typeface="黑体" panose="02010609060101010101" pitchFamily="49" charset="-122"/>
                <a:ea typeface="黑体" panose="02010609060101010101" pitchFamily="49" charset="-122"/>
                <a:sym typeface="+mn-ea"/>
              </a:rPr>
              <a:t>者</a:t>
            </a:r>
            <a:r>
              <a:rPr lang="zh-CN" altLang="en-US" sz="3600" b="1" dirty="0">
                <a:latin typeface="黑体" panose="02010609060101010101" pitchFamily="49" charset="-122"/>
                <a:ea typeface="黑体" panose="02010609060101010101" pitchFamily="49" charset="-122"/>
                <a:sym typeface="+mn-ea"/>
              </a:rPr>
              <a:t>？”</a:t>
            </a:r>
            <a:r>
              <a:rPr lang="zh-CN" altLang="en-US" sz="3600" b="1" dirty="0">
                <a:solidFill>
                  <a:srgbClr val="FF3300"/>
                </a:solidFill>
                <a:latin typeface="黑体" panose="02010609060101010101" pitchFamily="49" charset="-122"/>
                <a:ea typeface="黑体" panose="02010609060101010101" pitchFamily="49" charset="-122"/>
                <a:sym typeface="+mn-ea"/>
              </a:rPr>
              <a:t>曰</a:t>
            </a:r>
            <a:r>
              <a:rPr lang="zh-CN" altLang="en-US" sz="3600" b="1" dirty="0">
                <a:latin typeface="黑体" panose="02010609060101010101" pitchFamily="49" charset="-122"/>
                <a:ea typeface="黑体" panose="02010609060101010101" pitchFamily="49" charset="-122"/>
                <a:sym typeface="+mn-ea"/>
              </a:rPr>
              <a:t>：“鬼魅最易。”“</a:t>
            </a:r>
            <a:r>
              <a:rPr lang="zh-CN" altLang="en-US" sz="3600" b="1" dirty="0">
                <a:solidFill>
                  <a:srgbClr val="FF3300"/>
                </a:solidFill>
                <a:latin typeface="黑体" panose="02010609060101010101" pitchFamily="49" charset="-122"/>
                <a:ea typeface="黑体" panose="02010609060101010101" pitchFamily="49" charset="-122"/>
                <a:sym typeface="+mn-ea"/>
              </a:rPr>
              <a:t>夫</a:t>
            </a:r>
            <a:r>
              <a:rPr lang="zh-CN" altLang="en-US" sz="3600" b="1" dirty="0">
                <a:latin typeface="黑体" panose="02010609060101010101" pitchFamily="49" charset="-122"/>
                <a:ea typeface="黑体" panose="02010609060101010101" pitchFamily="49" charset="-122"/>
                <a:sym typeface="+mn-ea"/>
              </a:rPr>
              <a:t>犬马，人所知</a:t>
            </a:r>
            <a:r>
              <a:rPr lang="zh-CN" altLang="en-US" sz="3600" b="1" dirty="0">
                <a:solidFill>
                  <a:srgbClr val="FF0000"/>
                </a:solidFill>
                <a:latin typeface="黑体" panose="02010609060101010101" pitchFamily="49" charset="-122"/>
                <a:ea typeface="黑体" panose="02010609060101010101" pitchFamily="49" charset="-122"/>
                <a:sym typeface="+mn-ea"/>
              </a:rPr>
              <a:t>也</a:t>
            </a:r>
            <a:r>
              <a:rPr lang="zh-CN" altLang="en-US" sz="3600" b="1" dirty="0">
                <a:latin typeface="黑体" panose="02010609060101010101" pitchFamily="49" charset="-122"/>
                <a:ea typeface="黑体" panose="02010609060101010101" pitchFamily="49" charset="-122"/>
                <a:sym typeface="+mn-ea"/>
              </a:rPr>
              <a:t>，旦暮罄（</a:t>
            </a:r>
            <a:r>
              <a:rPr lang="en-US" altLang="zh-CN" sz="3600" b="1" err="1">
                <a:latin typeface="黑体" panose="02010609060101010101" pitchFamily="49" charset="-122"/>
                <a:ea typeface="黑体" panose="02010609060101010101" pitchFamily="49" charset="-122"/>
                <a:sym typeface="+mn-ea"/>
              </a:rPr>
              <a:t>qing</a:t>
            </a:r>
            <a:r>
              <a:rPr lang="zh-CN" altLang="en-US" sz="3600" b="1" dirty="0">
                <a:latin typeface="黑体" panose="02010609060101010101" pitchFamily="49" charset="-122"/>
                <a:ea typeface="黑体" panose="02010609060101010101" pitchFamily="49" charset="-122"/>
                <a:sym typeface="+mn-ea"/>
              </a:rPr>
              <a:t>显现）于前，不可类之，</a:t>
            </a:r>
            <a:r>
              <a:rPr lang="zh-CN" altLang="en-US" sz="3600" b="1" dirty="0">
                <a:solidFill>
                  <a:srgbClr val="FF3300"/>
                </a:solidFill>
                <a:latin typeface="黑体" panose="02010609060101010101" pitchFamily="49" charset="-122"/>
                <a:ea typeface="黑体" panose="02010609060101010101" pitchFamily="49" charset="-122"/>
                <a:sym typeface="+mn-ea"/>
              </a:rPr>
              <a:t>故</a:t>
            </a:r>
            <a:r>
              <a:rPr lang="zh-CN" altLang="en-US" sz="3600" b="1" dirty="0">
                <a:latin typeface="黑体" panose="02010609060101010101" pitchFamily="49" charset="-122"/>
                <a:ea typeface="黑体" panose="02010609060101010101" pitchFamily="49" charset="-122"/>
                <a:sym typeface="+mn-ea"/>
              </a:rPr>
              <a:t>难。鬼魅无形</a:t>
            </a:r>
            <a:r>
              <a:rPr lang="zh-CN" altLang="en-US" sz="3600" b="1" dirty="0">
                <a:solidFill>
                  <a:srgbClr val="FF0000"/>
                </a:solidFill>
                <a:latin typeface="黑体" panose="02010609060101010101" pitchFamily="49" charset="-122"/>
                <a:ea typeface="黑体" panose="02010609060101010101" pitchFamily="49" charset="-122"/>
                <a:sym typeface="+mn-ea"/>
              </a:rPr>
              <a:t>者</a:t>
            </a:r>
            <a:r>
              <a:rPr lang="zh-CN" altLang="en-US" sz="3600" b="1" dirty="0">
                <a:latin typeface="黑体" panose="02010609060101010101" pitchFamily="49" charset="-122"/>
                <a:ea typeface="黑体" panose="02010609060101010101" pitchFamily="49" charset="-122"/>
                <a:sym typeface="+mn-ea"/>
              </a:rPr>
              <a:t>，不罄于前，</a:t>
            </a:r>
            <a:r>
              <a:rPr lang="zh-CN" altLang="en-US" sz="3600" b="1" dirty="0">
                <a:solidFill>
                  <a:srgbClr val="FF3300"/>
                </a:solidFill>
                <a:latin typeface="黑体" panose="02010609060101010101" pitchFamily="49" charset="-122"/>
                <a:ea typeface="黑体" panose="02010609060101010101" pitchFamily="49" charset="-122"/>
                <a:sym typeface="+mn-ea"/>
              </a:rPr>
              <a:t>故</a:t>
            </a:r>
            <a:r>
              <a:rPr lang="zh-CN" altLang="en-US" sz="3600" b="1" dirty="0">
                <a:latin typeface="黑体" panose="02010609060101010101" pitchFamily="49" charset="-122"/>
                <a:ea typeface="黑体" panose="02010609060101010101" pitchFamily="49" charset="-122"/>
                <a:sym typeface="+mn-ea"/>
              </a:rPr>
              <a:t>易之</a:t>
            </a:r>
            <a:r>
              <a:rPr lang="zh-CN" altLang="en-US" sz="3600" b="1" dirty="0">
                <a:solidFill>
                  <a:srgbClr val="FF0000"/>
                </a:solidFill>
                <a:latin typeface="黑体" panose="02010609060101010101" pitchFamily="49" charset="-122"/>
                <a:ea typeface="黑体" panose="02010609060101010101" pitchFamily="49" charset="-122"/>
                <a:sym typeface="+mn-ea"/>
              </a:rPr>
              <a:t>也</a:t>
            </a:r>
            <a:r>
              <a:rPr lang="zh-CN" altLang="en-US" sz="3600" b="1" dirty="0">
                <a:latin typeface="黑体" panose="02010609060101010101" pitchFamily="49" charset="-122"/>
                <a:ea typeface="黑体" panose="02010609060101010101" pitchFamily="49" charset="-122"/>
                <a:sym typeface="+mn-ea"/>
              </a:rPr>
              <a:t>。”</a:t>
            </a:r>
            <a:endParaRPr lang="zh-CN" altLang="en-US" sz="3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750435" y="382270"/>
            <a:ext cx="3250565" cy="636270"/>
          </a:xfrm>
        </p:spPr>
        <p:txBody>
          <a:bodyPr/>
          <a:p>
            <a:r>
              <a:rPr sz="4000" b="1">
                <a:solidFill>
                  <a:srgbClr val="FF0000"/>
                </a:solidFill>
                <a:sym typeface="+mn-ea"/>
              </a:rPr>
              <a:t>综合练习</a:t>
            </a:r>
            <a:r>
              <a:rPr lang="en-US" altLang="zh-CN" sz="4000" b="1">
                <a:solidFill>
                  <a:srgbClr val="FF0000"/>
                </a:solidFill>
                <a:sym typeface="+mn-ea"/>
              </a:rPr>
              <a:t>3</a:t>
            </a:r>
            <a:endParaRPr lang="en-US" altLang="zh-CN" sz="4000" b="1">
              <a:solidFill>
                <a:srgbClr val="FF0000"/>
              </a:solidFill>
              <a:sym typeface="+mn-ea"/>
            </a:endParaRPr>
          </a:p>
        </p:txBody>
      </p:sp>
      <p:sp>
        <p:nvSpPr>
          <p:cNvPr id="3" name="文本框 2"/>
          <p:cNvSpPr txBox="1"/>
          <p:nvPr/>
        </p:nvSpPr>
        <p:spPr>
          <a:xfrm>
            <a:off x="1778635" y="1170305"/>
            <a:ext cx="9762490" cy="2553335"/>
          </a:xfrm>
          <a:prstGeom prst="rect">
            <a:avLst/>
          </a:prstGeom>
          <a:noFill/>
        </p:spPr>
        <p:txBody>
          <a:bodyPr wrap="square" rtlCol="0" anchor="t">
            <a:spAutoFit/>
          </a:bodyPr>
          <a:p>
            <a:pPr>
              <a:lnSpc>
                <a:spcPct val="125000"/>
              </a:lnSpc>
              <a:spcBef>
                <a:spcPct val="0"/>
              </a:spcBef>
              <a:buNone/>
            </a:pPr>
            <a:r>
              <a:rPr lang="zh-CN" altLang="en-US" sz="3200" b="1" dirty="0">
                <a:latin typeface="Times New Roman" panose="02020603050405020304" pitchFamily="18" charset="0"/>
                <a:ea typeface="楷体_GB2312" pitchFamily="49" charset="-122"/>
                <a:sym typeface="+mn-ea"/>
              </a:rPr>
              <a:t>君子之言寡而实，小人之言多而虚。</a:t>
            </a:r>
            <a:r>
              <a:rPr lang="zh-CN" altLang="en-US" sz="3200" b="1" u="sng" dirty="0">
                <a:latin typeface="Times New Roman" panose="02020603050405020304" pitchFamily="18" charset="0"/>
                <a:ea typeface="楷体_GB2312" pitchFamily="49" charset="-122"/>
                <a:sym typeface="+mn-ea"/>
              </a:rPr>
              <a:t>君子之学也入于耳藏于心行之以身君子之治也始于不足见终于不可及也</a:t>
            </a:r>
            <a:r>
              <a:rPr lang="zh-CN" altLang="en-US" sz="3200" b="1" dirty="0">
                <a:latin typeface="Times New Roman" panose="02020603050405020304" pitchFamily="18" charset="0"/>
                <a:ea typeface="楷体_GB2312" pitchFamily="49" charset="-122"/>
                <a:sym typeface="+mn-ea"/>
              </a:rPr>
              <a:t>。君子虑福弗及，虑祸百之，君子择人而取，不择人而与，君子实如虚，有如无。（</a:t>
            </a:r>
            <a:r>
              <a:rPr lang="en-US" altLang="zh-CN" sz="3200" b="1" dirty="0">
                <a:latin typeface="Times New Roman" panose="02020603050405020304" pitchFamily="18" charset="0"/>
                <a:ea typeface="楷体_GB2312" pitchFamily="49" charset="-122"/>
                <a:sym typeface="+mn-ea"/>
              </a:rPr>
              <a:t>《</a:t>
            </a:r>
            <a:r>
              <a:rPr lang="zh-CN" altLang="en-US" sz="3200" b="1" dirty="0">
                <a:latin typeface="Times New Roman" panose="02020603050405020304" pitchFamily="18" charset="0"/>
                <a:ea typeface="楷体_GB2312" pitchFamily="49" charset="-122"/>
                <a:sym typeface="+mn-ea"/>
              </a:rPr>
              <a:t>说苑</a:t>
            </a:r>
            <a:r>
              <a:rPr lang="en-US" altLang="zh-CN" sz="3200" b="1" dirty="0">
                <a:latin typeface="Times New Roman" panose="02020603050405020304" pitchFamily="18" charset="0"/>
                <a:ea typeface="楷体_GB2312" pitchFamily="49" charset="-122"/>
                <a:sym typeface="+mn-ea"/>
              </a:rPr>
              <a:t>》</a:t>
            </a:r>
            <a:r>
              <a:rPr lang="zh-CN" altLang="en-US" sz="3200" b="1" dirty="0">
                <a:latin typeface="Times New Roman" panose="02020603050405020304" pitchFamily="18" charset="0"/>
                <a:ea typeface="楷体_GB2312" pitchFamily="49" charset="-122"/>
                <a:sym typeface="+mn-ea"/>
              </a:rPr>
              <a:t>）</a:t>
            </a:r>
            <a:endParaRPr lang="zh-CN" altLang="en-US" sz="3200"/>
          </a:p>
        </p:txBody>
      </p:sp>
      <p:sp>
        <p:nvSpPr>
          <p:cNvPr id="4" name="文本框 3"/>
          <p:cNvSpPr txBox="1"/>
          <p:nvPr/>
        </p:nvSpPr>
        <p:spPr>
          <a:xfrm>
            <a:off x="1838960" y="4058920"/>
            <a:ext cx="9074150" cy="1076325"/>
          </a:xfrm>
          <a:prstGeom prst="rect">
            <a:avLst/>
          </a:prstGeom>
          <a:noFill/>
        </p:spPr>
        <p:txBody>
          <a:bodyPr wrap="square" rtlCol="0" anchor="t">
            <a:spAutoFit/>
          </a:bodyPr>
          <a:p>
            <a:r>
              <a:rPr lang="zh-CN" altLang="en-US" sz="3200" b="1" dirty="0">
                <a:latin typeface="Times New Roman" panose="02020603050405020304" pitchFamily="18" charset="0"/>
                <a:ea typeface="楷体_GB2312" pitchFamily="49" charset="-122"/>
                <a:sym typeface="+mn-ea"/>
              </a:rPr>
              <a:t>答案：</a:t>
            </a:r>
            <a:r>
              <a:rPr lang="zh-CN" altLang="en-US" sz="3200" b="1" u="sng" dirty="0">
                <a:latin typeface="Times New Roman" panose="02020603050405020304" pitchFamily="18" charset="0"/>
                <a:ea typeface="楷体_GB2312" pitchFamily="49" charset="-122"/>
                <a:sym typeface="+mn-ea"/>
              </a:rPr>
              <a:t>君子之学</a:t>
            </a:r>
            <a:r>
              <a:rPr lang="zh-CN" altLang="en-US" sz="3200" b="1" u="sng" dirty="0">
                <a:solidFill>
                  <a:srgbClr val="FF0000"/>
                </a:solidFill>
                <a:latin typeface="Times New Roman" panose="02020603050405020304" pitchFamily="18" charset="0"/>
                <a:ea typeface="楷体_GB2312" pitchFamily="49" charset="-122"/>
                <a:sym typeface="+mn-ea"/>
              </a:rPr>
              <a:t>也</a:t>
            </a:r>
            <a:r>
              <a:rPr lang="zh-CN" altLang="en-US" sz="3200" b="1" dirty="0">
                <a:latin typeface="Times New Roman" panose="02020603050405020304" pitchFamily="18" charset="0"/>
                <a:ea typeface="楷体_GB2312" pitchFamily="49" charset="-122"/>
                <a:sym typeface="+mn-ea"/>
              </a:rPr>
              <a:t>，</a:t>
            </a:r>
            <a:r>
              <a:rPr lang="zh-CN" altLang="en-US" sz="3200" b="1" u="sng" dirty="0">
                <a:latin typeface="Times New Roman" panose="02020603050405020304" pitchFamily="18" charset="0"/>
                <a:ea typeface="楷体_GB2312" pitchFamily="49" charset="-122"/>
                <a:sym typeface="+mn-ea"/>
              </a:rPr>
              <a:t>入</a:t>
            </a:r>
            <a:r>
              <a:rPr lang="zh-CN" altLang="en-US" sz="3200" b="1" u="sng" dirty="0">
                <a:solidFill>
                  <a:srgbClr val="FF0000"/>
                </a:solidFill>
                <a:latin typeface="Times New Roman" panose="02020603050405020304" pitchFamily="18" charset="0"/>
                <a:ea typeface="楷体_GB2312" pitchFamily="49" charset="-122"/>
                <a:sym typeface="+mn-ea"/>
              </a:rPr>
              <a:t>于</a:t>
            </a:r>
            <a:r>
              <a:rPr lang="zh-CN" altLang="en-US" sz="3200" b="1" u="sng" dirty="0">
                <a:latin typeface="Times New Roman" panose="02020603050405020304" pitchFamily="18" charset="0"/>
                <a:ea typeface="楷体_GB2312" pitchFamily="49" charset="-122"/>
                <a:sym typeface="+mn-ea"/>
              </a:rPr>
              <a:t>耳，藏</a:t>
            </a:r>
            <a:r>
              <a:rPr lang="zh-CN" altLang="en-US" sz="3200" b="1" u="sng" dirty="0">
                <a:solidFill>
                  <a:srgbClr val="FF0000"/>
                </a:solidFill>
                <a:latin typeface="Times New Roman" panose="02020603050405020304" pitchFamily="18" charset="0"/>
                <a:ea typeface="楷体_GB2312" pitchFamily="49" charset="-122"/>
                <a:sym typeface="+mn-ea"/>
              </a:rPr>
              <a:t>于</a:t>
            </a:r>
            <a:r>
              <a:rPr lang="zh-CN" altLang="en-US" sz="3200" b="1" u="sng" dirty="0">
                <a:latin typeface="Times New Roman" panose="02020603050405020304" pitchFamily="18" charset="0"/>
                <a:ea typeface="楷体_GB2312" pitchFamily="49" charset="-122"/>
                <a:sym typeface="+mn-ea"/>
              </a:rPr>
              <a:t>心，行</a:t>
            </a:r>
            <a:r>
              <a:rPr lang="zh-CN" altLang="en-US" sz="3200" b="1" u="sng" dirty="0">
                <a:solidFill>
                  <a:srgbClr val="FF0000"/>
                </a:solidFill>
                <a:latin typeface="Times New Roman" panose="02020603050405020304" pitchFamily="18" charset="0"/>
                <a:ea typeface="楷体_GB2312" pitchFamily="49" charset="-122"/>
                <a:sym typeface="+mn-ea"/>
              </a:rPr>
              <a:t>之</a:t>
            </a:r>
            <a:r>
              <a:rPr lang="zh-CN" altLang="en-US" sz="3200" b="1" u="sng" dirty="0">
                <a:latin typeface="Times New Roman" panose="02020603050405020304" pitchFamily="18" charset="0"/>
                <a:ea typeface="楷体_GB2312" pitchFamily="49" charset="-122"/>
                <a:sym typeface="+mn-ea"/>
              </a:rPr>
              <a:t>以身</a:t>
            </a:r>
            <a:r>
              <a:rPr lang="zh-CN" altLang="en-US" sz="3200" b="1" dirty="0">
                <a:latin typeface="Times New Roman" panose="02020603050405020304" pitchFamily="18" charset="0"/>
                <a:ea typeface="楷体_GB2312" pitchFamily="49" charset="-122"/>
                <a:sym typeface="+mn-ea"/>
              </a:rPr>
              <a:t>；</a:t>
            </a:r>
            <a:r>
              <a:rPr lang="zh-CN" altLang="en-US" sz="3200" b="1" u="sng" dirty="0">
                <a:latin typeface="Times New Roman" panose="02020603050405020304" pitchFamily="18" charset="0"/>
                <a:ea typeface="楷体_GB2312" pitchFamily="49" charset="-122"/>
                <a:sym typeface="+mn-ea"/>
              </a:rPr>
              <a:t>君子之治</a:t>
            </a:r>
            <a:r>
              <a:rPr lang="zh-CN" altLang="en-US" sz="3200" b="1" u="sng" dirty="0">
                <a:solidFill>
                  <a:srgbClr val="FF0000"/>
                </a:solidFill>
                <a:latin typeface="Times New Roman" panose="02020603050405020304" pitchFamily="18" charset="0"/>
                <a:ea typeface="楷体_GB2312" pitchFamily="49" charset="-122"/>
                <a:sym typeface="+mn-ea"/>
              </a:rPr>
              <a:t>也</a:t>
            </a:r>
            <a:r>
              <a:rPr lang="zh-CN" altLang="en-US" sz="3200" b="1" dirty="0">
                <a:latin typeface="Times New Roman" panose="02020603050405020304" pitchFamily="18" charset="0"/>
                <a:ea typeface="楷体_GB2312" pitchFamily="49" charset="-122"/>
                <a:sym typeface="+mn-ea"/>
              </a:rPr>
              <a:t>，</a:t>
            </a:r>
            <a:r>
              <a:rPr lang="zh-CN" altLang="en-US" sz="3200" b="1" u="sng" dirty="0">
                <a:solidFill>
                  <a:srgbClr val="FF0000"/>
                </a:solidFill>
                <a:latin typeface="Times New Roman" panose="02020603050405020304" pitchFamily="18" charset="0"/>
                <a:ea typeface="楷体_GB2312" pitchFamily="49" charset="-122"/>
                <a:sym typeface="+mn-ea"/>
              </a:rPr>
              <a:t>始于</a:t>
            </a:r>
            <a:r>
              <a:rPr lang="zh-CN" altLang="en-US" sz="3200" b="1" dirty="0">
                <a:latin typeface="Times New Roman" panose="02020603050405020304" pitchFamily="18" charset="0"/>
                <a:ea typeface="楷体_GB2312" pitchFamily="49" charset="-122"/>
                <a:sym typeface="+mn-ea"/>
              </a:rPr>
              <a:t>不足见，</a:t>
            </a:r>
            <a:r>
              <a:rPr lang="zh-CN" altLang="en-US" sz="3200" b="1" u="sng" dirty="0">
                <a:solidFill>
                  <a:srgbClr val="FF0000"/>
                </a:solidFill>
                <a:latin typeface="Times New Roman" panose="02020603050405020304" pitchFamily="18" charset="0"/>
                <a:ea typeface="楷体_GB2312" pitchFamily="49" charset="-122"/>
                <a:sym typeface="+mn-ea"/>
              </a:rPr>
              <a:t>终于</a:t>
            </a:r>
            <a:r>
              <a:rPr lang="zh-CN" altLang="en-US" sz="3200" b="1" dirty="0">
                <a:latin typeface="Times New Roman" panose="02020603050405020304" pitchFamily="18" charset="0"/>
                <a:ea typeface="楷体_GB2312" pitchFamily="49" charset="-122"/>
                <a:sym typeface="+mn-ea"/>
              </a:rPr>
              <a:t>不可及</a:t>
            </a:r>
            <a:r>
              <a:rPr lang="zh-CN" altLang="en-US" sz="3200" b="1" dirty="0">
                <a:solidFill>
                  <a:srgbClr val="FF3300"/>
                </a:solidFill>
                <a:latin typeface="Times New Roman" panose="02020603050405020304" pitchFamily="18" charset="0"/>
                <a:ea typeface="楷体_GB2312" pitchFamily="49" charset="-122"/>
                <a:sym typeface="+mn-ea"/>
              </a:rPr>
              <a:t>也</a:t>
            </a:r>
            <a:r>
              <a:rPr lang="zh-CN" altLang="en-US" sz="3200" b="1" dirty="0">
                <a:latin typeface="Times New Roman" panose="02020603050405020304" pitchFamily="18" charset="0"/>
                <a:ea typeface="楷体_GB2312" pitchFamily="49" charset="-122"/>
                <a:sym typeface="+mn-ea"/>
              </a:rPr>
              <a:t>。</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410075" y="187960"/>
            <a:ext cx="2849245" cy="612140"/>
          </a:xfrm>
        </p:spPr>
        <p:txBody>
          <a:bodyPr/>
          <a:p>
            <a:r>
              <a:rPr sz="4000" b="1">
                <a:solidFill>
                  <a:srgbClr val="FF0000"/>
                </a:solidFill>
                <a:sym typeface="+mn-ea"/>
              </a:rPr>
              <a:t>综合练习</a:t>
            </a:r>
            <a:r>
              <a:rPr lang="en-US" altLang="zh-CN" sz="4000" b="1">
                <a:solidFill>
                  <a:srgbClr val="FF0000"/>
                </a:solidFill>
                <a:sym typeface="+mn-ea"/>
              </a:rPr>
              <a:t>4</a:t>
            </a:r>
            <a:endParaRPr lang="en-US" altLang="zh-CN" sz="4000" b="1">
              <a:solidFill>
                <a:srgbClr val="FF0000"/>
              </a:solidFill>
              <a:sym typeface="+mn-ea"/>
            </a:endParaRPr>
          </a:p>
        </p:txBody>
      </p:sp>
      <p:sp>
        <p:nvSpPr>
          <p:cNvPr id="3" name="文本框 2"/>
          <p:cNvSpPr txBox="1"/>
          <p:nvPr/>
        </p:nvSpPr>
        <p:spPr>
          <a:xfrm>
            <a:off x="1461135" y="961390"/>
            <a:ext cx="9269730" cy="2061210"/>
          </a:xfrm>
          <a:prstGeom prst="rect">
            <a:avLst/>
          </a:prstGeom>
          <a:noFill/>
        </p:spPr>
        <p:txBody>
          <a:bodyPr wrap="square" rtlCol="0" anchor="t">
            <a:spAutoFit/>
          </a:bodyPr>
          <a:p>
            <a:pPr algn="just"/>
            <a:r>
              <a:rPr lang="zh-CN" altLang="en-US" sz="3200" b="1" dirty="0">
                <a:latin typeface="Times New Roman" panose="02020603050405020304" pitchFamily="18" charset="0"/>
                <a:ea typeface="楷体_GB2312" pitchFamily="49" charset="-122"/>
                <a:sym typeface="+mn-ea"/>
              </a:rPr>
              <a:t>人之生斯世也但知以已死者为鬼而未知未死者亦鬼也酒罂饭囊或醉或梦块然泥土者则其人虽生与死之鬼何异余尝见未死之鬼吊已死之鬼未之思也特一间耳</a:t>
            </a:r>
            <a:endParaRPr lang="zh-CN" altLang="en-US" sz="3200"/>
          </a:p>
        </p:txBody>
      </p:sp>
      <p:sp>
        <p:nvSpPr>
          <p:cNvPr id="4" name="文本框 3"/>
          <p:cNvSpPr txBox="1"/>
          <p:nvPr/>
        </p:nvSpPr>
        <p:spPr>
          <a:xfrm>
            <a:off x="1764665" y="3330575"/>
            <a:ext cx="9051290" cy="2553335"/>
          </a:xfrm>
          <a:prstGeom prst="rect">
            <a:avLst/>
          </a:prstGeom>
          <a:noFill/>
        </p:spPr>
        <p:txBody>
          <a:bodyPr wrap="square" rtlCol="0" anchor="t">
            <a:spAutoFit/>
          </a:bodyPr>
          <a:p>
            <a:r>
              <a:rPr lang="zh-CN" altLang="en-US" sz="3200" b="1" dirty="0">
                <a:latin typeface="宋体" panose="02010600030101010101" pitchFamily="2" charset="-122"/>
                <a:ea typeface="楷体_GB2312" pitchFamily="49" charset="-122"/>
                <a:sym typeface="+mn-ea"/>
              </a:rPr>
              <a:t>答案</a:t>
            </a:r>
            <a:r>
              <a:rPr lang="en-US" altLang="zh-CN" sz="3200" b="1" dirty="0">
                <a:latin typeface="宋体" panose="02010600030101010101" pitchFamily="2" charset="-122"/>
                <a:ea typeface="楷体_GB2312" pitchFamily="49" charset="-122"/>
                <a:sym typeface="+mn-ea"/>
              </a:rPr>
              <a:t>:</a:t>
            </a:r>
            <a:r>
              <a:rPr lang="zh-CN" altLang="en-US" sz="3200" b="1" dirty="0">
                <a:latin typeface="宋体" panose="02010600030101010101" pitchFamily="2" charset="-122"/>
                <a:ea typeface="楷体_GB2312" pitchFamily="49" charset="-122"/>
                <a:sym typeface="+mn-ea"/>
              </a:rPr>
              <a:t>人之生斯世</a:t>
            </a:r>
            <a:r>
              <a:rPr lang="zh-CN" altLang="en-US" sz="3200" b="1" dirty="0">
                <a:solidFill>
                  <a:srgbClr val="FF0000"/>
                </a:solidFill>
                <a:latin typeface="宋体" panose="02010600030101010101" pitchFamily="2" charset="-122"/>
                <a:ea typeface="楷体_GB2312" pitchFamily="49" charset="-122"/>
                <a:sym typeface="+mn-ea"/>
              </a:rPr>
              <a:t>也</a:t>
            </a:r>
            <a:r>
              <a:rPr lang="zh-CN" altLang="en-US" sz="3200" b="1" dirty="0">
                <a:latin typeface="宋体" panose="02010600030101010101" pitchFamily="2" charset="-122"/>
                <a:ea typeface="楷体_GB2312" pitchFamily="49" charset="-122"/>
                <a:sym typeface="+mn-ea"/>
              </a:rPr>
              <a:t>，</a:t>
            </a:r>
            <a:r>
              <a:rPr lang="zh-CN" altLang="en-US" sz="3200" b="1" dirty="0">
                <a:solidFill>
                  <a:schemeClr val="folHlink"/>
                </a:solidFill>
                <a:latin typeface="宋体" panose="02010600030101010101" pitchFamily="2" charset="-122"/>
                <a:ea typeface="楷体_GB2312" pitchFamily="49" charset="-122"/>
                <a:sym typeface="+mn-ea"/>
              </a:rPr>
              <a:t>但</a:t>
            </a:r>
            <a:r>
              <a:rPr lang="zh-CN" altLang="en-US" sz="3200" b="1" dirty="0">
                <a:latin typeface="宋体" panose="02010600030101010101" pitchFamily="2" charset="-122"/>
                <a:ea typeface="楷体_GB2312" pitchFamily="49" charset="-122"/>
                <a:sym typeface="+mn-ea"/>
              </a:rPr>
              <a:t>知以已死者为鬼，</a:t>
            </a:r>
            <a:r>
              <a:rPr lang="zh-CN" altLang="en-US" sz="3200" b="1" dirty="0">
                <a:solidFill>
                  <a:schemeClr val="folHlink"/>
                </a:solidFill>
                <a:latin typeface="宋体" panose="02010600030101010101" pitchFamily="2" charset="-122"/>
                <a:ea typeface="楷体_GB2312" pitchFamily="49" charset="-122"/>
                <a:sym typeface="+mn-ea"/>
              </a:rPr>
              <a:t>而</a:t>
            </a:r>
            <a:r>
              <a:rPr lang="zh-CN" altLang="en-US" sz="3200" b="1" dirty="0">
                <a:latin typeface="宋体" panose="02010600030101010101" pitchFamily="2" charset="-122"/>
                <a:ea typeface="楷体_GB2312" pitchFamily="49" charset="-122"/>
                <a:sym typeface="+mn-ea"/>
              </a:rPr>
              <a:t>未知未死者亦鬼</a:t>
            </a:r>
            <a:r>
              <a:rPr lang="zh-CN" altLang="en-US" sz="3200" b="1" dirty="0">
                <a:solidFill>
                  <a:srgbClr val="FF0000"/>
                </a:solidFill>
                <a:latin typeface="宋体" panose="02010600030101010101" pitchFamily="2" charset="-122"/>
                <a:ea typeface="楷体_GB2312" pitchFamily="49" charset="-122"/>
                <a:sym typeface="+mn-ea"/>
              </a:rPr>
              <a:t>也</a:t>
            </a:r>
            <a:r>
              <a:rPr lang="zh-CN" altLang="en-US" sz="3200" b="1" dirty="0">
                <a:latin typeface="宋体" panose="02010600030101010101" pitchFamily="2" charset="-122"/>
                <a:ea typeface="楷体_GB2312" pitchFamily="49" charset="-122"/>
                <a:sym typeface="+mn-ea"/>
              </a:rPr>
              <a:t>。酒罂饭囊，或醉或梦，块然（无知无觉的样子）泥土</a:t>
            </a:r>
            <a:r>
              <a:rPr lang="zh-CN" altLang="en-US" sz="3200" b="1" dirty="0">
                <a:solidFill>
                  <a:srgbClr val="FF0000"/>
                </a:solidFill>
                <a:latin typeface="宋体" panose="02010600030101010101" pitchFamily="2" charset="-122"/>
                <a:ea typeface="楷体_GB2312" pitchFamily="49" charset="-122"/>
                <a:sym typeface="+mn-ea"/>
              </a:rPr>
              <a:t>者</a:t>
            </a:r>
            <a:r>
              <a:rPr lang="zh-CN" altLang="en-US" sz="3200" b="1" dirty="0">
                <a:latin typeface="宋体" panose="02010600030101010101" pitchFamily="2" charset="-122"/>
                <a:ea typeface="楷体_GB2312" pitchFamily="49" charset="-122"/>
                <a:sym typeface="+mn-ea"/>
              </a:rPr>
              <a:t>，</a:t>
            </a:r>
            <a:r>
              <a:rPr lang="zh-CN" altLang="en-US" sz="3200" b="1" dirty="0">
                <a:solidFill>
                  <a:schemeClr val="folHlink"/>
                </a:solidFill>
                <a:latin typeface="宋体" panose="02010600030101010101" pitchFamily="2" charset="-122"/>
                <a:ea typeface="楷体_GB2312" pitchFamily="49" charset="-122"/>
                <a:sym typeface="+mn-ea"/>
              </a:rPr>
              <a:t>则</a:t>
            </a:r>
            <a:r>
              <a:rPr lang="zh-CN" altLang="en-US" sz="3200" b="1" dirty="0">
                <a:latin typeface="宋体" panose="02010600030101010101" pitchFamily="2" charset="-122"/>
                <a:ea typeface="楷体_GB2312" pitchFamily="49" charset="-122"/>
                <a:sym typeface="+mn-ea"/>
              </a:rPr>
              <a:t>其人虽生，</a:t>
            </a:r>
            <a:r>
              <a:rPr lang="zh-CN" altLang="en-US" sz="3200" b="1" dirty="0">
                <a:solidFill>
                  <a:schemeClr val="folHlink"/>
                </a:solidFill>
                <a:latin typeface="宋体" panose="02010600030101010101" pitchFamily="2" charset="-122"/>
                <a:ea typeface="楷体_GB2312" pitchFamily="49" charset="-122"/>
                <a:sym typeface="+mn-ea"/>
              </a:rPr>
              <a:t>与</a:t>
            </a:r>
            <a:r>
              <a:rPr lang="zh-CN" altLang="en-US" sz="3200" b="1" dirty="0">
                <a:latin typeface="宋体" panose="02010600030101010101" pitchFamily="2" charset="-122"/>
                <a:ea typeface="楷体_GB2312" pitchFamily="49" charset="-122"/>
                <a:sym typeface="+mn-ea"/>
              </a:rPr>
              <a:t>死之鬼</a:t>
            </a:r>
            <a:r>
              <a:rPr lang="zh-CN" altLang="en-US" sz="3200" b="1" dirty="0">
                <a:solidFill>
                  <a:schemeClr val="folHlink"/>
                </a:solidFill>
                <a:latin typeface="宋体" panose="02010600030101010101" pitchFamily="2" charset="-122"/>
                <a:ea typeface="楷体_GB2312" pitchFamily="49" charset="-122"/>
                <a:sym typeface="+mn-ea"/>
              </a:rPr>
              <a:t>何异</a:t>
            </a:r>
            <a:r>
              <a:rPr lang="zh-CN" altLang="en-US" sz="3200" b="1" dirty="0">
                <a:latin typeface="宋体" panose="02010600030101010101" pitchFamily="2" charset="-122"/>
                <a:ea typeface="楷体_GB2312" pitchFamily="49" charset="-122"/>
                <a:sym typeface="+mn-ea"/>
              </a:rPr>
              <a:t>？余尝见未死之鬼吊已死之鬼，未之思</a:t>
            </a:r>
            <a:r>
              <a:rPr lang="zh-CN" altLang="en-US" sz="3200" b="1" dirty="0">
                <a:solidFill>
                  <a:srgbClr val="FF0000"/>
                </a:solidFill>
                <a:latin typeface="宋体" panose="02010600030101010101" pitchFamily="2" charset="-122"/>
                <a:ea typeface="楷体_GB2312" pitchFamily="49" charset="-122"/>
                <a:sym typeface="+mn-ea"/>
              </a:rPr>
              <a:t>也</a:t>
            </a:r>
            <a:r>
              <a:rPr lang="zh-CN" altLang="en-US" sz="3200" b="1" dirty="0">
                <a:latin typeface="宋体" panose="02010600030101010101" pitchFamily="2" charset="-122"/>
                <a:ea typeface="楷体_GB2312" pitchFamily="49" charset="-122"/>
                <a:sym typeface="+mn-ea"/>
              </a:rPr>
              <a:t>，</a:t>
            </a:r>
            <a:r>
              <a:rPr lang="zh-CN" altLang="en-US" sz="3200" b="1" dirty="0">
                <a:solidFill>
                  <a:schemeClr val="folHlink"/>
                </a:solidFill>
                <a:latin typeface="宋体" panose="02010600030101010101" pitchFamily="2" charset="-122"/>
                <a:ea typeface="楷体_GB2312" pitchFamily="49" charset="-122"/>
                <a:sym typeface="+mn-ea"/>
              </a:rPr>
              <a:t>特</a:t>
            </a:r>
            <a:r>
              <a:rPr lang="zh-CN" altLang="en-US" sz="3200" b="1" dirty="0">
                <a:latin typeface="宋体" panose="02010600030101010101" pitchFamily="2" charset="-122"/>
                <a:ea typeface="楷体_GB2312" pitchFamily="49" charset="-122"/>
                <a:sym typeface="+mn-ea"/>
              </a:rPr>
              <a:t>一间</a:t>
            </a:r>
            <a:r>
              <a:rPr lang="zh-CN" altLang="en-US" sz="3200" b="1" dirty="0">
                <a:solidFill>
                  <a:schemeClr val="folHlink"/>
                </a:solidFill>
                <a:latin typeface="宋体" panose="02010600030101010101" pitchFamily="2" charset="-122"/>
                <a:ea typeface="楷体_GB2312" pitchFamily="49" charset="-122"/>
                <a:sym typeface="+mn-ea"/>
              </a:rPr>
              <a:t>耳</a:t>
            </a:r>
            <a:r>
              <a:rPr lang="zh-CN" altLang="en-US" sz="3200" b="1" dirty="0">
                <a:latin typeface="宋体" panose="02010600030101010101" pitchFamily="2" charset="-122"/>
                <a:ea typeface="楷体_GB2312" pitchFamily="49" charset="-122"/>
                <a:sym typeface="+mn-ea"/>
              </a:rPr>
              <a:t>。</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471035" y="176530"/>
            <a:ext cx="3007995" cy="684530"/>
          </a:xfrm>
        </p:spPr>
        <p:txBody>
          <a:bodyPr/>
          <a:p>
            <a:r>
              <a:rPr sz="4000" b="1">
                <a:solidFill>
                  <a:srgbClr val="FF0000"/>
                </a:solidFill>
                <a:sym typeface="+mn-ea"/>
              </a:rPr>
              <a:t>综合练习</a:t>
            </a:r>
            <a:r>
              <a:rPr lang="en-US" altLang="zh-CN" sz="4000" b="1">
                <a:solidFill>
                  <a:srgbClr val="FF0000"/>
                </a:solidFill>
                <a:sym typeface="+mn-ea"/>
              </a:rPr>
              <a:t>5</a:t>
            </a:r>
            <a:endParaRPr lang="en-US" altLang="zh-CN" sz="4000" b="1">
              <a:solidFill>
                <a:srgbClr val="FF0000"/>
              </a:solidFill>
              <a:sym typeface="+mn-ea"/>
            </a:endParaRPr>
          </a:p>
        </p:txBody>
      </p:sp>
      <p:sp>
        <p:nvSpPr>
          <p:cNvPr id="3" name="文本框 2"/>
          <p:cNvSpPr txBox="1"/>
          <p:nvPr/>
        </p:nvSpPr>
        <p:spPr>
          <a:xfrm>
            <a:off x="1257300" y="861060"/>
            <a:ext cx="10541000" cy="2256155"/>
          </a:xfrm>
          <a:prstGeom prst="rect">
            <a:avLst/>
          </a:prstGeom>
          <a:noFill/>
        </p:spPr>
        <p:txBody>
          <a:bodyPr wrap="square" rtlCol="0" anchor="t">
            <a:spAutoFit/>
          </a:bodyPr>
          <a:p>
            <a:pPr>
              <a:lnSpc>
                <a:spcPct val="110000"/>
              </a:lnSpc>
            </a:pPr>
            <a:r>
              <a:rPr lang="zh-CN" altLang="en-US" sz="3200" b="1" dirty="0">
                <a:latin typeface="黑体" panose="02010609060101010101" pitchFamily="49" charset="-122"/>
                <a:ea typeface="黑体" panose="02010609060101010101" pitchFamily="49" charset="-122"/>
                <a:sym typeface="+mn-ea"/>
              </a:rPr>
              <a:t>太宗曾罢朝怒曰会杀此田舍汉文德后问谁触忤陛下帝曰岂过魏征每廷争辱我使我常不自得后退而具朝服立于庭帝惊曰皇后何为若是对曰妾闻主圣臣忠今陛下圣明故魏征得直言妾幸备数后宫安敢不贺</a:t>
            </a:r>
            <a:endParaRPr lang="zh-CN" altLang="en-US" sz="3200"/>
          </a:p>
        </p:txBody>
      </p:sp>
      <p:sp>
        <p:nvSpPr>
          <p:cNvPr id="4" name="文本框 3"/>
          <p:cNvSpPr txBox="1"/>
          <p:nvPr/>
        </p:nvSpPr>
        <p:spPr>
          <a:xfrm>
            <a:off x="1393825" y="3323590"/>
            <a:ext cx="10267315" cy="2553335"/>
          </a:xfrm>
          <a:prstGeom prst="rect">
            <a:avLst/>
          </a:prstGeom>
          <a:noFill/>
        </p:spPr>
        <p:txBody>
          <a:bodyPr wrap="square" rtlCol="0" anchor="t">
            <a:spAutoFit/>
          </a:bodyPr>
          <a:p>
            <a:r>
              <a:rPr lang="zh-CN" altLang="en-US" sz="3200" b="1" dirty="0">
                <a:latin typeface="Arial" panose="020B0604020202020204" pitchFamily="34" charset="0"/>
                <a:sym typeface="+mn-ea"/>
              </a:rPr>
              <a:t>答案</a:t>
            </a:r>
            <a:r>
              <a:rPr lang="en-US" altLang="zh-CN" sz="3200" b="1" dirty="0">
                <a:latin typeface="Arial" panose="020B0604020202020204" pitchFamily="34" charset="0"/>
                <a:sym typeface="+mn-ea"/>
              </a:rPr>
              <a:t>:</a:t>
            </a:r>
            <a:r>
              <a:rPr lang="zh-CN" altLang="en-US" sz="3200" b="1" dirty="0">
                <a:latin typeface="Arial" panose="020B0604020202020204" pitchFamily="34" charset="0"/>
                <a:sym typeface="+mn-ea"/>
              </a:rPr>
              <a:t>太宗曾罢朝，怒</a:t>
            </a:r>
            <a:r>
              <a:rPr lang="zh-CN" altLang="en-US" sz="3200" b="1" dirty="0">
                <a:solidFill>
                  <a:srgbClr val="FF3300"/>
                </a:solidFill>
                <a:latin typeface="Arial" panose="020B0604020202020204" pitchFamily="34" charset="0"/>
                <a:sym typeface="+mn-ea"/>
              </a:rPr>
              <a:t>曰</a:t>
            </a:r>
            <a:r>
              <a:rPr lang="zh-CN" altLang="en-US" sz="3200" b="1" dirty="0">
                <a:latin typeface="Arial" panose="020B0604020202020204" pitchFamily="34" charset="0"/>
                <a:sym typeface="+mn-ea"/>
              </a:rPr>
              <a:t>：“会杀此田舍汉！”文德后</a:t>
            </a:r>
            <a:r>
              <a:rPr lang="zh-CN" altLang="en-US" sz="3200" b="1" dirty="0">
                <a:solidFill>
                  <a:srgbClr val="FF3300"/>
                </a:solidFill>
                <a:latin typeface="Arial" panose="020B0604020202020204" pitchFamily="34" charset="0"/>
                <a:sym typeface="+mn-ea"/>
              </a:rPr>
              <a:t>问</a:t>
            </a:r>
            <a:r>
              <a:rPr lang="zh-CN" altLang="en-US" sz="3200" b="1" dirty="0">
                <a:latin typeface="Arial" panose="020B0604020202020204" pitchFamily="34" charset="0"/>
                <a:sym typeface="+mn-ea"/>
              </a:rPr>
              <a:t>：“谁触忤陛下</a:t>
            </a:r>
            <a:r>
              <a:rPr lang="en-US" altLang="zh-CN" sz="3200" b="1" dirty="0">
                <a:latin typeface="Arial" panose="020B0604020202020204" pitchFamily="34" charset="0"/>
                <a:sym typeface="+mn-ea"/>
              </a:rPr>
              <a:t>?”</a:t>
            </a:r>
            <a:r>
              <a:rPr lang="zh-CN" altLang="en-US" sz="3200" b="1" dirty="0">
                <a:latin typeface="Arial" panose="020B0604020202020204" pitchFamily="34" charset="0"/>
                <a:sym typeface="+mn-ea"/>
              </a:rPr>
              <a:t>帝</a:t>
            </a:r>
            <a:r>
              <a:rPr lang="zh-CN" altLang="en-US" sz="3200" b="1" dirty="0">
                <a:solidFill>
                  <a:srgbClr val="FF3300"/>
                </a:solidFill>
                <a:latin typeface="Arial" panose="020B0604020202020204" pitchFamily="34" charset="0"/>
                <a:sym typeface="+mn-ea"/>
              </a:rPr>
              <a:t>曰</a:t>
            </a:r>
            <a:r>
              <a:rPr lang="zh-CN" altLang="en-US" sz="3200" b="1" dirty="0">
                <a:latin typeface="Arial" panose="020B0604020202020204" pitchFamily="34" charset="0"/>
                <a:sym typeface="+mn-ea"/>
              </a:rPr>
              <a:t>：“</a:t>
            </a:r>
            <a:r>
              <a:rPr lang="zh-CN" altLang="en-US" sz="3200" b="1" dirty="0">
                <a:solidFill>
                  <a:srgbClr val="FF3300"/>
                </a:solidFill>
                <a:latin typeface="Arial" panose="020B0604020202020204" pitchFamily="34" charset="0"/>
                <a:sym typeface="+mn-ea"/>
              </a:rPr>
              <a:t>岂</a:t>
            </a:r>
            <a:r>
              <a:rPr lang="zh-CN" altLang="en-US" sz="3200" b="1" dirty="0">
                <a:latin typeface="Arial" panose="020B0604020202020204" pitchFamily="34" charset="0"/>
                <a:sym typeface="+mn-ea"/>
              </a:rPr>
              <a:t>过魏征，</a:t>
            </a:r>
            <a:r>
              <a:rPr lang="zh-CN" altLang="en-US" sz="3200" b="1" dirty="0">
                <a:solidFill>
                  <a:srgbClr val="FF3300"/>
                </a:solidFill>
                <a:latin typeface="Arial" panose="020B0604020202020204" pitchFamily="34" charset="0"/>
                <a:sym typeface="+mn-ea"/>
              </a:rPr>
              <a:t>每</a:t>
            </a:r>
            <a:r>
              <a:rPr lang="zh-CN" altLang="en-US" sz="3200" b="1" dirty="0">
                <a:latin typeface="Arial" panose="020B0604020202020204" pitchFamily="34" charset="0"/>
                <a:sym typeface="+mn-ea"/>
              </a:rPr>
              <a:t>廷争辱我，使我常不自得。”后退而具朝服立于庭。帝惊</a:t>
            </a:r>
            <a:r>
              <a:rPr lang="zh-CN" altLang="en-US" sz="3200" b="1" dirty="0">
                <a:solidFill>
                  <a:srgbClr val="FF3300"/>
                </a:solidFill>
                <a:latin typeface="Arial" panose="020B0604020202020204" pitchFamily="34" charset="0"/>
                <a:sym typeface="+mn-ea"/>
              </a:rPr>
              <a:t>曰</a:t>
            </a:r>
            <a:r>
              <a:rPr lang="zh-CN" altLang="en-US" sz="3200" b="1" dirty="0">
                <a:latin typeface="Arial" panose="020B0604020202020204" pitchFamily="34" charset="0"/>
                <a:sym typeface="+mn-ea"/>
              </a:rPr>
              <a:t>：“皇后</a:t>
            </a:r>
            <a:r>
              <a:rPr lang="zh-CN" altLang="en-US" sz="3200" b="1" dirty="0">
                <a:solidFill>
                  <a:schemeClr val="folHlink"/>
                </a:solidFill>
                <a:latin typeface="Arial" panose="020B0604020202020204" pitchFamily="34" charset="0"/>
                <a:sym typeface="+mn-ea"/>
              </a:rPr>
              <a:t>何为</a:t>
            </a:r>
            <a:r>
              <a:rPr lang="zh-CN" altLang="en-US" sz="3200" b="1" dirty="0">
                <a:latin typeface="Arial" panose="020B0604020202020204" pitchFamily="34" charset="0"/>
                <a:sym typeface="+mn-ea"/>
              </a:rPr>
              <a:t>若是</a:t>
            </a:r>
            <a:r>
              <a:rPr lang="en-US" altLang="zh-CN" sz="3200" b="1">
                <a:latin typeface="Arial" panose="020B0604020202020204" pitchFamily="34" charset="0"/>
                <a:sym typeface="+mn-ea"/>
              </a:rPr>
              <a:t>?”</a:t>
            </a:r>
            <a:r>
              <a:rPr lang="zh-CN" altLang="en-US" sz="3200" b="1" dirty="0">
                <a:solidFill>
                  <a:srgbClr val="FF3300"/>
                </a:solidFill>
                <a:latin typeface="Arial" panose="020B0604020202020204" pitchFamily="34" charset="0"/>
                <a:sym typeface="+mn-ea"/>
              </a:rPr>
              <a:t>对曰</a:t>
            </a:r>
            <a:r>
              <a:rPr lang="zh-CN" altLang="en-US" sz="3200" b="1" dirty="0">
                <a:latin typeface="Arial" panose="020B0604020202020204" pitchFamily="34" charset="0"/>
                <a:sym typeface="+mn-ea"/>
              </a:rPr>
              <a:t>：“妾闻主圣臣忠，</a:t>
            </a:r>
            <a:r>
              <a:rPr lang="zh-CN" altLang="en-US" sz="3200" b="1" dirty="0">
                <a:solidFill>
                  <a:srgbClr val="FF3300"/>
                </a:solidFill>
                <a:latin typeface="Arial" panose="020B0604020202020204" pitchFamily="34" charset="0"/>
                <a:sym typeface="+mn-ea"/>
              </a:rPr>
              <a:t>今</a:t>
            </a:r>
            <a:r>
              <a:rPr lang="zh-CN" altLang="en-US" sz="3200" b="1" dirty="0">
                <a:latin typeface="Arial" panose="020B0604020202020204" pitchFamily="34" charset="0"/>
                <a:sym typeface="+mn-ea"/>
              </a:rPr>
              <a:t>陛下圣明，</a:t>
            </a:r>
            <a:r>
              <a:rPr lang="zh-CN" altLang="en-US" sz="3200" b="1" dirty="0">
                <a:solidFill>
                  <a:srgbClr val="FF3300"/>
                </a:solidFill>
                <a:latin typeface="Arial" panose="020B0604020202020204" pitchFamily="34" charset="0"/>
                <a:sym typeface="+mn-ea"/>
              </a:rPr>
              <a:t>故</a:t>
            </a:r>
            <a:r>
              <a:rPr lang="zh-CN" altLang="en-US" sz="3200" b="1" dirty="0">
                <a:latin typeface="Arial" panose="020B0604020202020204" pitchFamily="34" charset="0"/>
                <a:sym typeface="+mn-ea"/>
              </a:rPr>
              <a:t>魏征得直言。妾幸备数后宫，</a:t>
            </a:r>
            <a:r>
              <a:rPr lang="zh-CN" altLang="en-US" sz="3200" b="1" dirty="0">
                <a:solidFill>
                  <a:srgbClr val="FF3300"/>
                </a:solidFill>
                <a:latin typeface="Arial" panose="020B0604020202020204" pitchFamily="34" charset="0"/>
                <a:sym typeface="+mn-ea"/>
              </a:rPr>
              <a:t>安敢</a:t>
            </a:r>
            <a:r>
              <a:rPr lang="zh-CN" altLang="en-US" sz="3200" b="1" dirty="0">
                <a:latin typeface="Arial" panose="020B0604020202020204" pitchFamily="34" charset="0"/>
                <a:sym typeface="+mn-ea"/>
              </a:rPr>
              <a:t>不贺？”</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b="1">
                <a:latin typeface="黑体" panose="02010609060101010101" pitchFamily="49" charset="-122"/>
                <a:ea typeface="黑体" panose="02010609060101010101" pitchFamily="49" charset="-122"/>
                <a:sym typeface="+mn-ea"/>
              </a:rPr>
              <a:t>参考译文：</a:t>
            </a:r>
            <a:endParaRPr lang="zh-CN" altLang="en-US"/>
          </a:p>
        </p:txBody>
      </p:sp>
      <p:sp>
        <p:nvSpPr>
          <p:cNvPr id="3" name="文本框 2"/>
          <p:cNvSpPr txBox="1"/>
          <p:nvPr/>
        </p:nvSpPr>
        <p:spPr>
          <a:xfrm>
            <a:off x="1725930" y="1042670"/>
            <a:ext cx="10076180" cy="5573395"/>
          </a:xfrm>
          <a:prstGeom prst="rect">
            <a:avLst/>
          </a:prstGeom>
          <a:noFill/>
        </p:spPr>
        <p:txBody>
          <a:bodyPr wrap="square" rtlCol="0" anchor="t">
            <a:spAutoFit/>
          </a:bodyPr>
          <a:p>
            <a:pPr>
              <a:lnSpc>
                <a:spcPct val="110000"/>
              </a:lnSpc>
            </a:pPr>
            <a:r>
              <a:rPr lang="zh-CN" altLang="en-US" sz="3600" dirty="0">
                <a:latin typeface="黑体" panose="02010609060101010101" pitchFamily="49" charset="-122"/>
                <a:ea typeface="黑体" panose="02010609060101010101" pitchFamily="49" charset="-122"/>
                <a:sym typeface="+mn-ea"/>
              </a:rPr>
              <a:t>太宗有一次下朝后生气地说：“真该杀了这个乡巴佬</a:t>
            </a:r>
            <a:r>
              <a:rPr lang="en-US" altLang="zh-CN" sz="3600" dirty="0">
                <a:latin typeface="黑体" panose="02010609060101010101" pitchFamily="49" charset="-122"/>
                <a:ea typeface="黑体" panose="02010609060101010101" pitchFamily="49" charset="-122"/>
                <a:sym typeface="+mn-ea"/>
              </a:rPr>
              <a:t>!”</a:t>
            </a:r>
            <a:r>
              <a:rPr lang="zh-CN" altLang="en-US" sz="3600" dirty="0">
                <a:latin typeface="黑体" panose="02010609060101010101" pitchFamily="49" charset="-122"/>
                <a:ea typeface="黑体" panose="02010609060101010101" pitchFamily="49" charset="-122"/>
                <a:sym typeface="+mn-ea"/>
              </a:rPr>
              <a:t>文德皇后问：“谁惹陛下生气了</a:t>
            </a:r>
            <a:r>
              <a:rPr lang="en-US" altLang="zh-CN" sz="3600" dirty="0">
                <a:latin typeface="黑体" panose="02010609060101010101" pitchFamily="49" charset="-122"/>
                <a:ea typeface="黑体" panose="02010609060101010101" pitchFamily="49" charset="-122"/>
                <a:sym typeface="+mn-ea"/>
              </a:rPr>
              <a:t>?”</a:t>
            </a:r>
            <a:r>
              <a:rPr lang="zh-CN" altLang="en-US" sz="3600" dirty="0">
                <a:latin typeface="黑体" panose="02010609060101010101" pitchFamily="49" charset="-122"/>
                <a:ea typeface="黑体" panose="02010609060101010101" pitchFamily="49" charset="-122"/>
                <a:sym typeface="+mn-ea"/>
              </a:rPr>
              <a:t>太宗说：“谁能比魏征更让我生气</a:t>
            </a:r>
            <a:r>
              <a:rPr lang="en-US" altLang="zh-CN" sz="3600" dirty="0">
                <a:latin typeface="黑体" panose="02010609060101010101" pitchFamily="49" charset="-122"/>
                <a:ea typeface="黑体" panose="02010609060101010101" pitchFamily="49" charset="-122"/>
                <a:sym typeface="+mn-ea"/>
              </a:rPr>
              <a:t>?</a:t>
            </a:r>
            <a:r>
              <a:rPr lang="zh-CN" altLang="en-US" sz="3600" dirty="0">
                <a:latin typeface="黑体" panose="02010609060101010101" pitchFamily="49" charset="-122"/>
                <a:ea typeface="黑体" panose="02010609060101010101" pitchFamily="49" charset="-122"/>
                <a:sym typeface="+mn-ea"/>
              </a:rPr>
              <a:t>每次朝会上都直言劝我，弄得我经常不自在。”皇后听了退下去穿上朝服站在庭院里。太宗震惊地说：“ 皇后为什么这样呢</a:t>
            </a:r>
            <a:r>
              <a:rPr lang="en-US" altLang="zh-CN" sz="3600" dirty="0">
                <a:latin typeface="黑体" panose="02010609060101010101" pitchFamily="49" charset="-122"/>
                <a:ea typeface="黑体" panose="02010609060101010101" pitchFamily="49" charset="-122"/>
                <a:sym typeface="+mn-ea"/>
              </a:rPr>
              <a:t>?”</a:t>
            </a:r>
            <a:r>
              <a:rPr lang="zh-CN" altLang="en-US" sz="3600" dirty="0">
                <a:latin typeface="黑体" panose="02010609060101010101" pitchFamily="49" charset="-122"/>
                <a:ea typeface="黑体" panose="02010609060101010101" pitchFamily="49" charset="-122"/>
                <a:sym typeface="+mn-ea"/>
              </a:rPr>
              <a:t>皇后回答说：“我听说君主圣明臣子们就忠诚，现在陛下圣明，所以魏征能够直言劝告。我因能在您这圣明之君的后宫而感到庆幸，怎么能不向您祝贺呢</a:t>
            </a:r>
            <a:r>
              <a:rPr lang="en-US" altLang="zh-CN" sz="3600">
                <a:latin typeface="黑体" panose="02010609060101010101" pitchFamily="49" charset="-122"/>
                <a:ea typeface="黑体" panose="02010609060101010101" pitchFamily="49" charset="-122"/>
                <a:sym typeface="+mn-ea"/>
              </a:rPr>
              <a:t>?”</a:t>
            </a:r>
            <a:endParaRPr lang="zh-CN" altLang="en-US" sz="3600"/>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030855" y="1666240"/>
            <a:ext cx="6812280" cy="706755"/>
          </a:xfrm>
          <a:prstGeom prst="rect">
            <a:avLst/>
          </a:prstGeom>
          <a:noFill/>
        </p:spPr>
        <p:txBody>
          <a:bodyPr wrap="none" rtlCol="0" anchor="t">
            <a:spAutoFit/>
          </a:bodyPr>
          <a:p>
            <a:r>
              <a:rPr lang="zh-CN" altLang="en-US" sz="4000" b="1" cap="all" noProof="0" dirty="0">
                <a:ln w="9000" cmpd="sng">
                  <a:solidFill>
                    <a:schemeClr val="accent4">
                      <a:shade val="50000"/>
                      <a:satMod val="120000"/>
                    </a:schemeClr>
                  </a:solidFill>
                  <a:prstDash val="solid"/>
                </a:ln>
                <a:solidFill>
                  <a:srgbClr val="990033"/>
                </a:solidFill>
                <a:effectLst>
                  <a:reflection blurRad="12700" stA="28000" endPos="45000" dist="1000" dir="5400000" sy="-100000" algn="bl" rotWithShape="0"/>
                </a:effectLst>
                <a:latin typeface="华文行楷" pitchFamily="2" charset="-122"/>
                <a:ea typeface="华文行楷" pitchFamily="2" charset="-122"/>
                <a:sym typeface="+mn-ea"/>
              </a:rPr>
              <a:t>二、</a:t>
            </a:r>
            <a:r>
              <a:rPr lang="en-US" altLang="zh-CN" sz="4000" b="1" cap="all" noProof="0" dirty="0" smtClean="0">
                <a:ln w="9000" cmpd="sng">
                  <a:solidFill>
                    <a:schemeClr val="accent4">
                      <a:shade val="50000"/>
                      <a:satMod val="120000"/>
                    </a:schemeClr>
                  </a:solidFill>
                  <a:prstDash val="solid"/>
                </a:ln>
                <a:solidFill>
                  <a:srgbClr val="990033"/>
                </a:solidFill>
                <a:effectLst>
                  <a:reflection blurRad="12700" stA="28000" endPos="45000" dist="1000" dir="5400000" sy="-100000" algn="bl" rotWithShape="0"/>
                </a:effectLst>
                <a:latin typeface="华文行楷" pitchFamily="2" charset="-122"/>
                <a:ea typeface="华文行楷" pitchFamily="2" charset="-122"/>
                <a:sym typeface="+mn-ea"/>
              </a:rPr>
              <a:t>【</a:t>
            </a:r>
            <a:r>
              <a:rPr lang="zh-CN" altLang="en-US" sz="4000" b="1" cap="all" noProof="0" dirty="0" smtClean="0">
                <a:ln w="9000" cmpd="sng">
                  <a:solidFill>
                    <a:schemeClr val="accent4">
                      <a:shade val="50000"/>
                      <a:satMod val="120000"/>
                    </a:schemeClr>
                  </a:solidFill>
                  <a:prstDash val="solid"/>
                </a:ln>
                <a:solidFill>
                  <a:srgbClr val="990033"/>
                </a:solidFill>
                <a:effectLst>
                  <a:reflection blurRad="12700" stA="28000" endPos="45000" dist="1000" dir="5400000" sy="-100000" algn="bl" rotWithShape="0"/>
                </a:effectLst>
                <a:latin typeface="黑体" panose="02010609060101010101" pitchFamily="49" charset="-122"/>
                <a:ea typeface="黑体" panose="02010609060101010101" pitchFamily="49" charset="-122"/>
                <a:sym typeface="+mn-ea"/>
              </a:rPr>
              <a:t>读</a:t>
            </a:r>
            <a:r>
              <a:rPr lang="zh-CN" altLang="en-US" sz="4000" b="1" cap="all" noProof="0" dirty="0">
                <a:ln w="9000" cmpd="sng">
                  <a:solidFill>
                    <a:schemeClr val="accent4">
                      <a:shade val="50000"/>
                      <a:satMod val="120000"/>
                    </a:schemeClr>
                  </a:solidFill>
                  <a:prstDash val="solid"/>
                </a:ln>
                <a:solidFill>
                  <a:srgbClr val="990033"/>
                </a:solidFill>
                <a:effectLst>
                  <a:reflection blurRad="12700" stA="28000" endPos="45000" dist="1000" dir="5400000" sy="-100000" algn="bl" rotWithShape="0"/>
                </a:effectLst>
                <a:latin typeface="黑体" panose="02010609060101010101" pitchFamily="49" charset="-122"/>
                <a:ea typeface="黑体" panose="02010609060101010101" pitchFamily="49" charset="-122"/>
                <a:sym typeface="+mn-ea"/>
              </a:rPr>
              <a:t>后检</a:t>
            </a:r>
            <a:r>
              <a:rPr lang="zh-CN" altLang="en-US" sz="4000" b="1" cap="all" noProof="0" dirty="0" smtClean="0">
                <a:ln w="9000" cmpd="sng">
                  <a:solidFill>
                    <a:schemeClr val="accent4">
                      <a:shade val="50000"/>
                      <a:satMod val="120000"/>
                    </a:schemeClr>
                  </a:solidFill>
                  <a:prstDash val="solid"/>
                </a:ln>
                <a:solidFill>
                  <a:srgbClr val="990033"/>
                </a:solidFill>
                <a:effectLst>
                  <a:reflection blurRad="12700" stA="28000" endPos="45000" dist="1000" dir="5400000" sy="-100000" algn="bl" rotWithShape="0"/>
                </a:effectLst>
                <a:latin typeface="黑体" panose="02010609060101010101" pitchFamily="49" charset="-122"/>
                <a:ea typeface="黑体" panose="02010609060101010101" pitchFamily="49" charset="-122"/>
                <a:sym typeface="+mn-ea"/>
              </a:rPr>
              <a:t>查，通顺合理</a:t>
            </a:r>
            <a:r>
              <a:rPr lang="en-US" altLang="zh-CN" sz="4000" b="1" cap="all" noProof="0" dirty="0" smtClean="0">
                <a:ln w="9000" cmpd="sng">
                  <a:solidFill>
                    <a:schemeClr val="accent4">
                      <a:shade val="50000"/>
                      <a:satMod val="120000"/>
                    </a:schemeClr>
                  </a:solidFill>
                  <a:prstDash val="solid"/>
                </a:ln>
                <a:solidFill>
                  <a:srgbClr val="990033"/>
                </a:solidFill>
                <a:effectLst>
                  <a:reflection blurRad="12700" stA="28000" endPos="45000" dist="1000" dir="5400000" sy="-100000" algn="bl" rotWithShape="0"/>
                </a:effectLst>
                <a:latin typeface="黑体" panose="02010609060101010101" pitchFamily="49" charset="-122"/>
                <a:ea typeface="黑体" panose="02010609060101010101" pitchFamily="49" charset="-122"/>
                <a:sym typeface="+mn-ea"/>
              </a:rPr>
              <a:t>】</a:t>
            </a:r>
            <a:endParaRPr lang="zh-CN" altLang="en-US" sz="4000"/>
          </a:p>
        </p:txBody>
      </p:sp>
      <p:sp>
        <p:nvSpPr>
          <p:cNvPr id="4" name="文本框 3"/>
          <p:cNvSpPr txBox="1"/>
          <p:nvPr/>
        </p:nvSpPr>
        <p:spPr>
          <a:xfrm>
            <a:off x="3246120" y="2868295"/>
            <a:ext cx="7076440" cy="706755"/>
          </a:xfrm>
          <a:prstGeom prst="rect">
            <a:avLst/>
          </a:prstGeom>
          <a:noFill/>
        </p:spPr>
        <p:txBody>
          <a:bodyPr wrap="none" rtlCol="0" anchor="t">
            <a:spAutoFit/>
          </a:bodyPr>
          <a:p>
            <a:r>
              <a:rPr lang="zh-CN" altLang="en-US" sz="4000" b="1" dirty="0">
                <a:solidFill>
                  <a:srgbClr val="0C1FD2"/>
                </a:solidFill>
                <a:latin typeface="黑体" panose="02010609060101010101" pitchFamily="49" charset="-122"/>
                <a:ea typeface="黑体" panose="02010609060101010101" pitchFamily="49" charset="-122"/>
                <a:sym typeface="+mn-ea"/>
              </a:rPr>
              <a:t>（</a:t>
            </a:r>
            <a:r>
              <a:rPr lang="en-US" altLang="zh-CN" sz="4000" b="1">
                <a:solidFill>
                  <a:srgbClr val="0C1FD2"/>
                </a:solidFill>
                <a:latin typeface="黑体" panose="02010609060101010101" pitchFamily="49" charset="-122"/>
                <a:ea typeface="黑体" panose="02010609060101010101" pitchFamily="49" charset="-122"/>
                <a:sym typeface="+mn-ea"/>
              </a:rPr>
              <a:t>1</a:t>
            </a:r>
            <a:r>
              <a:rPr lang="zh-CN" altLang="en-US" sz="4000" b="1" dirty="0">
                <a:solidFill>
                  <a:srgbClr val="0C1FD2"/>
                </a:solidFill>
                <a:latin typeface="黑体" panose="02010609060101010101" pitchFamily="49" charset="-122"/>
                <a:ea typeface="黑体" panose="02010609060101010101" pitchFamily="49" charset="-122"/>
                <a:sym typeface="+mn-ea"/>
              </a:rPr>
              <a:t>）断句后，意思是否准确。</a:t>
            </a:r>
            <a:endParaRPr lang="zh-CN" altLang="en-US" sz="4000"/>
          </a:p>
        </p:txBody>
      </p:sp>
      <p:sp>
        <p:nvSpPr>
          <p:cNvPr id="5" name="文本框 4"/>
          <p:cNvSpPr txBox="1"/>
          <p:nvPr/>
        </p:nvSpPr>
        <p:spPr>
          <a:xfrm>
            <a:off x="3246120" y="4082415"/>
            <a:ext cx="7076440" cy="706755"/>
          </a:xfrm>
          <a:prstGeom prst="rect">
            <a:avLst/>
          </a:prstGeom>
          <a:noFill/>
        </p:spPr>
        <p:txBody>
          <a:bodyPr wrap="none" rtlCol="0" anchor="t">
            <a:spAutoFit/>
          </a:bodyPr>
          <a:p>
            <a:r>
              <a:rPr lang="zh-CN" altLang="en-US" sz="4000" b="1" kern="0" noProof="0" dirty="0">
                <a:solidFill>
                  <a:srgbClr val="0C1FD2"/>
                </a:solidFill>
                <a:latin typeface="黑体" panose="02010609060101010101" pitchFamily="49" charset="-122"/>
                <a:ea typeface="黑体" panose="02010609060101010101" pitchFamily="49" charset="-122"/>
                <a:cs typeface="+mj-cs"/>
                <a:sym typeface="+mn-ea"/>
              </a:rPr>
              <a:t>（</a:t>
            </a:r>
            <a:r>
              <a:rPr lang="en-US" altLang="zh-CN" sz="4000" b="1" kern="0" noProof="0" dirty="0">
                <a:solidFill>
                  <a:srgbClr val="0C1FD2"/>
                </a:solidFill>
                <a:latin typeface="黑体" panose="02010609060101010101" pitchFamily="49" charset="-122"/>
                <a:ea typeface="黑体" panose="02010609060101010101" pitchFamily="49" charset="-122"/>
                <a:cs typeface="+mj-cs"/>
                <a:sym typeface="+mn-ea"/>
              </a:rPr>
              <a:t>2</a:t>
            </a:r>
            <a:r>
              <a:rPr lang="zh-CN" altLang="en-US" sz="4000" b="1" kern="0" noProof="0" dirty="0">
                <a:solidFill>
                  <a:srgbClr val="0C1FD2"/>
                </a:solidFill>
                <a:latin typeface="黑体" panose="02010609060101010101" pitchFamily="49" charset="-122"/>
                <a:ea typeface="黑体" panose="02010609060101010101" pitchFamily="49" charset="-122"/>
                <a:cs typeface="+mj-cs"/>
                <a:sym typeface="+mn-ea"/>
              </a:rPr>
              <a:t>）断句后，内容是否合理。</a:t>
            </a:r>
            <a:endParaRPr lang="zh-CN" altLang="en-US" sz="4000"/>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90365" y="2728595"/>
            <a:ext cx="4041140" cy="1400175"/>
          </a:xfrm>
        </p:spPr>
        <p:txBody>
          <a:bodyPr/>
          <a:p>
            <a:r>
              <a:rPr lang="zh-CN" altLang="en-US" sz="7200">
                <a:solidFill>
                  <a:srgbClr val="FF0000"/>
                </a:solidFill>
              </a:rPr>
              <a:t>高考真题</a:t>
            </a:r>
            <a:endParaRPr lang="zh-CN" altLang="en-US" sz="7200">
              <a:solidFill>
                <a:srgbClr val="FF0000"/>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31720" y="889000"/>
            <a:ext cx="8862060" cy="1322070"/>
          </a:xfrm>
          <a:prstGeom prst="rect">
            <a:avLst/>
          </a:prstGeom>
          <a:noFill/>
        </p:spPr>
        <p:txBody>
          <a:bodyPr wrap="none" rtlCol="0" anchor="t">
            <a:spAutoFit/>
          </a:bodyPr>
          <a:p>
            <a:r>
              <a:rPr lang="zh-CN" altLang="en-US" sz="4000" b="1" dirty="0">
                <a:latin typeface="Arial" panose="020B0604020202020204" pitchFamily="34" charset="0"/>
                <a:ea typeface="黑体" panose="02010609060101010101" pitchFamily="49" charset="-122"/>
                <a:sym typeface="+mn-ea"/>
              </a:rPr>
              <a:t>老儿生一子，人言非是我子也，</a:t>
            </a:r>
            <a:endParaRPr lang="zh-CN" altLang="en-US" sz="4000" b="1" dirty="0">
              <a:latin typeface="Arial" panose="020B0604020202020204" pitchFamily="34" charset="0"/>
              <a:ea typeface="黑体" panose="02010609060101010101" pitchFamily="49" charset="-122"/>
              <a:sym typeface="+mn-ea"/>
            </a:endParaRPr>
          </a:p>
          <a:p>
            <a:r>
              <a:rPr lang="zh-CN" altLang="en-US" sz="4000" b="1" dirty="0">
                <a:latin typeface="Arial" panose="020B0604020202020204" pitchFamily="34" charset="0"/>
                <a:ea typeface="黑体" panose="02010609060101010101" pitchFamily="49" charset="-122"/>
                <a:sym typeface="+mn-ea"/>
              </a:rPr>
              <a:t>家产田园尽付与女婿，外人不得争执。</a:t>
            </a:r>
            <a:endParaRPr lang="zh-CN" altLang="en-US" sz="4000"/>
          </a:p>
        </p:txBody>
      </p:sp>
      <p:sp>
        <p:nvSpPr>
          <p:cNvPr id="4" name="文本框 3"/>
          <p:cNvSpPr txBox="1"/>
          <p:nvPr/>
        </p:nvSpPr>
        <p:spPr>
          <a:xfrm>
            <a:off x="7068185" y="2406650"/>
            <a:ext cx="2876550" cy="706755"/>
          </a:xfrm>
          <a:prstGeom prst="rect">
            <a:avLst/>
          </a:prstGeom>
          <a:noFill/>
        </p:spPr>
        <p:txBody>
          <a:bodyPr wrap="none" rtlCol="0" anchor="t">
            <a:spAutoFit/>
          </a:bodyPr>
          <a:p>
            <a:pPr algn="l"/>
            <a:r>
              <a:rPr lang="en-US" altLang="zh-CN" sz="4000" b="1" dirty="0">
                <a:latin typeface="Arial" panose="020B0604020202020204" pitchFamily="34" charset="0"/>
                <a:ea typeface="黑体" panose="02010609060101010101" pitchFamily="49" charset="-122"/>
                <a:sym typeface="+mn-ea"/>
              </a:rPr>
              <a:t> </a:t>
            </a:r>
            <a:r>
              <a:rPr lang="zh-CN" altLang="en-US" sz="4000" b="1" dirty="0">
                <a:solidFill>
                  <a:srgbClr val="FF0000"/>
                </a:solidFill>
                <a:latin typeface="Arial" panose="020B0604020202020204" pitchFamily="34" charset="0"/>
                <a:ea typeface="黑体" panose="02010609060101010101" pitchFamily="49" charset="-122"/>
                <a:sym typeface="+mn-ea"/>
              </a:rPr>
              <a:t>财产归女婿</a:t>
            </a:r>
            <a:endParaRPr lang="zh-CN" altLang="en-US" sz="4000" b="1" dirty="0">
              <a:solidFill>
                <a:srgbClr val="FF0000"/>
              </a:solidFill>
              <a:latin typeface="Arial" panose="020B0604020202020204" pitchFamily="34" charset="0"/>
              <a:ea typeface="黑体" panose="02010609060101010101" pitchFamily="49" charset="-122"/>
              <a:sym typeface="+mn-ea"/>
            </a:endParaRPr>
          </a:p>
        </p:txBody>
      </p:sp>
      <p:sp>
        <p:nvSpPr>
          <p:cNvPr id="5" name="文本框 4"/>
          <p:cNvSpPr txBox="1"/>
          <p:nvPr/>
        </p:nvSpPr>
        <p:spPr>
          <a:xfrm>
            <a:off x="2539365" y="3379470"/>
            <a:ext cx="8446770" cy="1198880"/>
          </a:xfrm>
          <a:prstGeom prst="rect">
            <a:avLst/>
          </a:prstGeom>
          <a:noFill/>
        </p:spPr>
        <p:txBody>
          <a:bodyPr wrap="none" rtlCol="0" anchor="t">
            <a:spAutoFit/>
          </a:bodyPr>
          <a:p>
            <a:r>
              <a:rPr lang="zh-CN" altLang="en-US" sz="3600" b="1" dirty="0">
                <a:solidFill>
                  <a:srgbClr val="0000FF"/>
                </a:solidFill>
                <a:latin typeface="Arial" panose="020B0604020202020204" pitchFamily="34" charset="0"/>
                <a:ea typeface="黑体" panose="02010609060101010101" pitchFamily="49" charset="-122"/>
                <a:sym typeface="+mn-ea"/>
              </a:rPr>
              <a:t>老儿生一子，人言非，是我子也。</a:t>
            </a:r>
            <a:endParaRPr lang="zh-CN" altLang="en-US" sz="3600" b="1" dirty="0">
              <a:solidFill>
                <a:srgbClr val="0000FF"/>
              </a:solidFill>
              <a:latin typeface="Arial" panose="020B0604020202020204" pitchFamily="34" charset="0"/>
              <a:ea typeface="黑体" panose="02010609060101010101" pitchFamily="49" charset="-122"/>
              <a:sym typeface="+mn-ea"/>
            </a:endParaRPr>
          </a:p>
          <a:p>
            <a:r>
              <a:rPr lang="zh-CN" altLang="en-US" sz="3600" b="1" dirty="0">
                <a:solidFill>
                  <a:srgbClr val="0000FF"/>
                </a:solidFill>
                <a:latin typeface="Arial" panose="020B0604020202020204" pitchFamily="34" charset="0"/>
                <a:ea typeface="黑体" panose="02010609060101010101" pitchFamily="49" charset="-122"/>
                <a:sym typeface="+mn-ea"/>
              </a:rPr>
              <a:t>家产田园尽付与，女婿外人，不得争执。</a:t>
            </a:r>
            <a:endParaRPr lang="zh-CN" altLang="en-US" sz="3600" b="1" dirty="0">
              <a:solidFill>
                <a:srgbClr val="0000FF"/>
              </a:solidFill>
              <a:latin typeface="Arial" panose="020B0604020202020204" pitchFamily="34" charset="0"/>
              <a:ea typeface="黑体" panose="02010609060101010101" pitchFamily="49" charset="-122"/>
              <a:sym typeface="+mn-ea"/>
            </a:endParaRPr>
          </a:p>
        </p:txBody>
      </p:sp>
      <p:sp>
        <p:nvSpPr>
          <p:cNvPr id="6" name="文本框 5"/>
          <p:cNvSpPr txBox="1"/>
          <p:nvPr/>
        </p:nvSpPr>
        <p:spPr>
          <a:xfrm>
            <a:off x="7432675" y="4884420"/>
            <a:ext cx="2735580" cy="706755"/>
          </a:xfrm>
          <a:prstGeom prst="rect">
            <a:avLst/>
          </a:prstGeom>
          <a:noFill/>
        </p:spPr>
        <p:txBody>
          <a:bodyPr wrap="none" rtlCol="0" anchor="t">
            <a:spAutoFit/>
          </a:bodyPr>
          <a:p>
            <a:r>
              <a:rPr lang="zh-CN" altLang="en-US" sz="4000" b="1" dirty="0">
                <a:solidFill>
                  <a:srgbClr val="FF0000"/>
                </a:solidFill>
                <a:latin typeface="Arial" panose="020B0604020202020204" pitchFamily="34" charset="0"/>
                <a:ea typeface="黑体" panose="02010609060101010101" pitchFamily="49" charset="-122"/>
                <a:sym typeface="+mn-ea"/>
              </a:rPr>
              <a:t>财产归儿子</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in)">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P spid="6" grpId="0"/>
      <p:bldP spid="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【2020年高考新课标Ⅰ卷】</a:t>
            </a:r>
            <a:endParaRPr lang="zh-CN" altLang="en-US"/>
          </a:p>
        </p:txBody>
      </p:sp>
      <p:sp>
        <p:nvSpPr>
          <p:cNvPr id="3" name="文本框 2"/>
          <p:cNvSpPr txBox="1"/>
          <p:nvPr/>
        </p:nvSpPr>
        <p:spPr>
          <a:xfrm>
            <a:off x="1539875" y="885190"/>
            <a:ext cx="10422255" cy="5692775"/>
          </a:xfrm>
          <a:prstGeom prst="rect">
            <a:avLst/>
          </a:prstGeom>
          <a:noFill/>
          <a:ln w="9525">
            <a:noFill/>
          </a:ln>
        </p:spPr>
        <p:txBody>
          <a:bodyPr wrap="square">
            <a:spAutoFit/>
          </a:bodyPr>
          <a:p>
            <a:pPr indent="0"/>
            <a:r>
              <a:rPr lang="en-US" sz="2800" b="0">
                <a:latin typeface="Times New Roman" panose="02020603050405020304" pitchFamily="18" charset="0"/>
                <a:ea typeface="宋体" panose="02010600030101010101" pitchFamily="2" charset="-122"/>
              </a:rPr>
              <a:t>10</a:t>
            </a:r>
            <a:r>
              <a:rPr lang="zh-CN" sz="2800" b="0">
                <a:latin typeface="Times New Roman" panose="02020603050405020304" pitchFamily="18" charset="0"/>
                <a:ea typeface="宋体" panose="02010600030101010101" pitchFamily="2" charset="-122"/>
              </a:rPr>
              <a:t>．</a:t>
            </a:r>
            <a:r>
              <a:rPr lang="zh-CN" sz="2800" b="0">
                <a:ea typeface="宋体" panose="02010600030101010101" pitchFamily="2" charset="-122"/>
              </a:rPr>
              <a:t>下列对文中画波浪线部分的断句，正确的一项是（</a:t>
            </a:r>
            <a:r>
              <a:rPr lang="en-US" sz="2800" b="0">
                <a:latin typeface="宋体" panose="02010600030101010101" pitchFamily="2" charset="-122"/>
                <a:ea typeface="宋体" panose="02010600030101010101" pitchFamily="2" charset="-122"/>
              </a:rPr>
              <a:t>   </a:t>
            </a:r>
            <a:r>
              <a:rPr lang="zh-CN" sz="2800" b="0">
                <a:ea typeface="宋体" panose="02010600030101010101" pitchFamily="2" charset="-122"/>
              </a:rPr>
              <a:t>）</a:t>
            </a:r>
            <a:r>
              <a:rPr lang="en-US" sz="2800" b="0">
                <a:latin typeface="Times New Roman" panose="02020603050405020304" pitchFamily="18" charset="0"/>
                <a:ea typeface="宋体" panose="02010600030101010101" pitchFamily="2" charset="-122"/>
              </a:rPr>
              <a:t>A</a:t>
            </a:r>
            <a:r>
              <a:rPr lang="zh-CN" sz="2800" b="0">
                <a:latin typeface="Times New Roman" panose="02020603050405020304" pitchFamily="18" charset="0"/>
                <a:ea typeface="宋体" panose="02010600030101010101" pitchFamily="2" charset="-122"/>
              </a:rPr>
              <a:t>．</a:t>
            </a:r>
            <a:r>
              <a:rPr lang="zh-CN" sz="2800" b="0">
                <a:ea typeface="宋体" panose="02010600030101010101" pitchFamily="2" charset="-122"/>
              </a:rPr>
              <a:t>三年/权知礼部贡举/会大雪苦寒/士坐庭中/噤未能言/轼宽其禁约/使得尽技/巡辅内侍每摧辱举子/且持暧昧单词/诬以为罪/轼尽奏逐之/</a:t>
            </a:r>
            <a:r>
              <a:rPr lang="en-US" sz="2800" b="0">
                <a:latin typeface="Times New Roman" panose="02020603050405020304" pitchFamily="18" charset="0"/>
                <a:ea typeface="宋体" panose="02010600030101010101" pitchFamily="2" charset="-122"/>
              </a:rPr>
              <a:t>B</a:t>
            </a:r>
            <a:r>
              <a:rPr lang="zh-CN" sz="2800" b="0">
                <a:latin typeface="Times New Roman" panose="02020603050405020304" pitchFamily="18" charset="0"/>
                <a:ea typeface="宋体" panose="02010600030101010101" pitchFamily="2" charset="-122"/>
              </a:rPr>
              <a:t>．</a:t>
            </a:r>
            <a:r>
              <a:rPr lang="zh-CN" sz="2800" b="0">
                <a:ea typeface="宋体" panose="02010600030101010101" pitchFamily="2" charset="-122"/>
              </a:rPr>
              <a:t>三年/权知礼部贡举/会大雪苦寒/士坐庭中噤/未能言轼/宽其禁约/使得尽技/巡辅内侍每摧辱举子/且持暧昧单词/诬以为罪/轼尽奏逐之/</a:t>
            </a:r>
            <a:r>
              <a:rPr lang="en-US" sz="2800" b="0">
                <a:latin typeface="Times New Roman" panose="02020603050405020304" pitchFamily="18" charset="0"/>
                <a:ea typeface="宋体" panose="02010600030101010101" pitchFamily="2" charset="-122"/>
              </a:rPr>
              <a:t>C</a:t>
            </a:r>
            <a:r>
              <a:rPr lang="zh-CN" sz="2800" b="0">
                <a:latin typeface="Times New Roman" panose="02020603050405020304" pitchFamily="18" charset="0"/>
                <a:ea typeface="宋体" panose="02010600030101010101" pitchFamily="2" charset="-122"/>
              </a:rPr>
              <a:t>．</a:t>
            </a:r>
            <a:r>
              <a:rPr lang="zh-CN" sz="2800" b="0">
                <a:ea typeface="宋体" panose="02010600030101010101" pitchFamily="2" charset="-122"/>
              </a:rPr>
              <a:t>三年/权知礼部贡举/会大雪苦寒/士坐庭中噤/未能言轼/宽其禁约/使得尽技巡辅内侍/每摧辱举子/且持暧昧单词/诬以为罪/轼尽奏逐之/</a:t>
            </a:r>
            <a:r>
              <a:rPr lang="en-US" sz="2800" b="0">
                <a:latin typeface="Times New Roman" panose="02020603050405020304" pitchFamily="18" charset="0"/>
                <a:ea typeface="宋体" panose="02010600030101010101" pitchFamily="2" charset="-122"/>
              </a:rPr>
              <a:t>D</a:t>
            </a:r>
            <a:r>
              <a:rPr lang="zh-CN" sz="2800" b="0">
                <a:latin typeface="Times New Roman" panose="02020603050405020304" pitchFamily="18" charset="0"/>
                <a:ea typeface="宋体" panose="02010600030101010101" pitchFamily="2" charset="-122"/>
              </a:rPr>
              <a:t>．</a:t>
            </a:r>
            <a:r>
              <a:rPr lang="zh-CN" sz="2800" b="0">
                <a:ea typeface="宋体" panose="02010600030101010101" pitchFamily="2" charset="-122"/>
              </a:rPr>
              <a:t>三年/权知礼部贡举/会大雪苦寒/士坐庭中/噤未能言/轼宽其禁约/使得尽技巡辅内侍/每摧辱举子/且持暧昧单词/诬以为罪/轼尽奏逐之/</a:t>
            </a:r>
            <a:endParaRPr lang="zh-CN" altLang="en-US" sz="2800"/>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b="1">
                <a:solidFill>
                  <a:srgbClr val="FF0000"/>
                </a:solidFill>
              </a:rPr>
              <a:t>精析：</a:t>
            </a:r>
            <a:endParaRPr lang="zh-CN" altLang="en-US" sz="3200" b="1">
              <a:solidFill>
                <a:srgbClr val="FF0000"/>
              </a:solidFill>
            </a:endParaRPr>
          </a:p>
        </p:txBody>
      </p:sp>
      <p:sp>
        <p:nvSpPr>
          <p:cNvPr id="100" name="文本框 99"/>
          <p:cNvSpPr txBox="1"/>
          <p:nvPr/>
        </p:nvSpPr>
        <p:spPr>
          <a:xfrm>
            <a:off x="1710055" y="1109980"/>
            <a:ext cx="9608820" cy="5507990"/>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句子大意是：元祐三年，暂代知礼部贡举。正逢大雪严寒，士子们坐在庭院中，颤抖地不能说话。苏轼放宽他们的禁约，使他们能尽量发挥。巡视考场的宦官常侮辱应试士人，而且抓住意义暧昧的个别辞语，诬陷为罪状，苏轼把这些宦官都奏请驱逐。其中，“士坐庭中”主谓宾都全，其后断开，且“噤未能言”的主语也是“士”，承前省略，不能把“噤”断到上句，排除</a:t>
            </a:r>
            <a:r>
              <a:rPr lang="en-US" sz="3200" b="0">
                <a:solidFill>
                  <a:srgbClr val="FF0000"/>
                </a:solidFill>
                <a:latin typeface="Times New Roman" panose="02020603050405020304" pitchFamily="18" charset="0"/>
                <a:ea typeface="宋体" panose="02010600030101010101" pitchFamily="2" charset="-122"/>
              </a:rPr>
              <a:t>BC</a:t>
            </a:r>
            <a:r>
              <a:rPr lang="zh-CN" sz="3200" b="0">
                <a:solidFill>
                  <a:srgbClr val="FF0000"/>
                </a:solidFill>
                <a:ea typeface="宋体" panose="02010600030101010101" pitchFamily="2" charset="-122"/>
              </a:rPr>
              <a:t>项；“巡铺内侍每摧辱举子”中，主语是“巡铺内侍”，中间不能断开，更不能将其断到上句，排除</a:t>
            </a:r>
            <a:r>
              <a:rPr lang="en-US" sz="3200" b="0">
                <a:solidFill>
                  <a:srgbClr val="FF0000"/>
                </a:solidFill>
                <a:latin typeface="Times New Roman" panose="02020603050405020304" pitchFamily="18" charset="0"/>
                <a:ea typeface="宋体" panose="02010600030101010101" pitchFamily="2" charset="-122"/>
              </a:rPr>
              <a:t>D</a:t>
            </a:r>
            <a:r>
              <a:rPr lang="zh-CN" sz="3200" b="0">
                <a:solidFill>
                  <a:srgbClr val="FF0000"/>
                </a:solidFill>
                <a:ea typeface="宋体" panose="02010600030101010101" pitchFamily="2" charset="-122"/>
              </a:rPr>
              <a:t>项。故选</a:t>
            </a:r>
            <a:r>
              <a:rPr lang="en-US" sz="3200" b="0">
                <a:solidFill>
                  <a:srgbClr val="FF0000"/>
                </a:solidFill>
                <a:latin typeface="Times New Roman" panose="02020603050405020304" pitchFamily="18" charset="0"/>
                <a:ea typeface="宋体" panose="02010600030101010101" pitchFamily="2" charset="-122"/>
              </a:rPr>
              <a:t>A</a:t>
            </a:r>
            <a:r>
              <a:rPr lang="zh-CN" sz="3200" b="0">
                <a:solidFill>
                  <a:srgbClr val="FF0000"/>
                </a:solidFill>
                <a:ea typeface="宋体" panose="02010600030101010101" pitchFamily="2" charset="-122"/>
              </a:rPr>
              <a:t>。</a:t>
            </a:r>
            <a:endParaRPr lang="zh-CN" altLang="en-US" sz="3200"/>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4887" y="90805"/>
            <a:ext cx="10852237" cy="441964"/>
          </a:xfrm>
        </p:spPr>
        <p:txBody>
          <a:bodyPr/>
          <a:p>
            <a:r>
              <a:rPr lang="zh-CN" altLang="en-US"/>
              <a:t>【2020年高考新课标Ⅱ卷】</a:t>
            </a:r>
            <a:endParaRPr lang="zh-CN" altLang="en-US"/>
          </a:p>
        </p:txBody>
      </p:sp>
      <p:sp>
        <p:nvSpPr>
          <p:cNvPr id="100" name="文本框 99"/>
          <p:cNvSpPr txBox="1"/>
          <p:nvPr/>
        </p:nvSpPr>
        <p:spPr>
          <a:xfrm>
            <a:off x="1442085" y="532765"/>
            <a:ext cx="10434320" cy="6492875"/>
          </a:xfrm>
          <a:prstGeom prst="rect">
            <a:avLst/>
          </a:prstGeom>
          <a:noFill/>
          <a:ln w="9525">
            <a:noFill/>
          </a:ln>
        </p:spPr>
        <p:txBody>
          <a:bodyPr wrap="square">
            <a:spAutoFit/>
          </a:bodyPr>
          <a:p>
            <a:pPr indent="0"/>
            <a:r>
              <a:rPr lang="en-US" sz="3200" b="0">
                <a:latin typeface="Times New Roman" panose="02020603050405020304" pitchFamily="18" charset="0"/>
                <a:ea typeface="宋体" panose="02010600030101010101" pitchFamily="2" charset="-122"/>
              </a:rPr>
              <a:t>10</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下列对文中画波浪线部分的断句，正确的一项是（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r>
              <a:rPr lang="en-US" sz="3200" b="0">
                <a:latin typeface="Times New Roman" panose="02020603050405020304" pitchFamily="18" charset="0"/>
                <a:ea typeface="宋体" panose="02010600030101010101" pitchFamily="2" charset="-122"/>
              </a:rPr>
              <a:t>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开封逻卒夜迹盗/盗脱去/民有惊出与卒遇/缚以为盗/民讼诸府/不胜考掠之惨/遂诬服/安中廉知之/按得冤状/即出民/抵吏罪/</a:t>
            </a:r>
            <a:r>
              <a:rPr lang="en-US" sz="3200" b="0">
                <a:latin typeface="Times New Roman" panose="02020603050405020304" pitchFamily="18" charset="0"/>
                <a:ea typeface="宋体" panose="02010600030101010101" pitchFamily="2" charset="-122"/>
              </a:rPr>
              <a:t>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开封逻卒夜迹盗/盗脱去/民有惊出与卒遇/缚以为盗/民讼诸府不胜/考掠之惨/遂诬服/安中廉知之/按得冤状/即出民/抵吏罪/</a:t>
            </a:r>
            <a:r>
              <a:rPr lang="en-US" sz="3200" b="0">
                <a:latin typeface="Times New Roman" panose="02020603050405020304" pitchFamily="18" charset="0"/>
                <a:ea typeface="宋体" panose="02010600030101010101" pitchFamily="2" charset="-122"/>
              </a:rPr>
              <a:t>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开封逻卒夜迹盗/盗脱去/民有惊出与卒遇/缚以为盗/民讼诸府/不胜考掠之惨/遂诬服/安中廉知之/按得冤状/即出民抵吏罪/</a:t>
            </a:r>
            <a:r>
              <a:rPr lang="en-US" sz="3200" b="0">
                <a:latin typeface="Times New Roman" panose="02020603050405020304" pitchFamily="18" charset="0"/>
                <a:ea typeface="宋体" panose="02010600030101010101" pitchFamily="2" charset="-122"/>
              </a:rPr>
              <a:t>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开封逻卒夜迹盗/盗脱去/民有惊出与卒遇/缚以为盗/民讼诸府不胜/考掠之惨/遂诬服/安中廉知之/按得冤状/即出民抵吏罪/</a:t>
            </a:r>
            <a:endParaRPr lang="zh-CN" altLang="en-US" sz="3200"/>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sz="3600" b="1">
                <a:solidFill>
                  <a:srgbClr val="FF0000"/>
                </a:solidFill>
                <a:sym typeface="+mn-ea"/>
              </a:rPr>
              <a:t>精析：</a:t>
            </a:r>
            <a:endParaRPr lang="zh-CN" altLang="en-US" sz="3600"/>
          </a:p>
        </p:txBody>
      </p:sp>
      <p:sp>
        <p:nvSpPr>
          <p:cNvPr id="100" name="文本框 99"/>
          <p:cNvSpPr txBox="1"/>
          <p:nvPr/>
        </p:nvSpPr>
        <p:spPr>
          <a:xfrm>
            <a:off x="1697990" y="1506220"/>
            <a:ext cx="9738995" cy="3415030"/>
          </a:xfrm>
          <a:prstGeom prst="rect">
            <a:avLst/>
          </a:prstGeom>
          <a:noFill/>
          <a:ln w="9525">
            <a:noFill/>
          </a:ln>
        </p:spPr>
        <p:txBody>
          <a:bodyPr wrap="square">
            <a:spAutoFit/>
          </a:bodyPr>
          <a:p>
            <a:pPr indent="0"/>
            <a:r>
              <a:rPr lang="zh-CN" sz="3600" b="0">
                <a:solidFill>
                  <a:srgbClr val="FF0000"/>
                </a:solidFill>
                <a:ea typeface="宋体" panose="02010600030101010101" pitchFamily="2" charset="-122"/>
              </a:rPr>
              <a:t>“民讼诸府”意思是民向官府诉讼，“诸府”是诉讼的对象，做状语，修饰“讼”其后断开，“不胜”是忍受不住，说明“考掠”的情况，二者不能断开，据此排除</a:t>
            </a:r>
            <a:r>
              <a:rPr lang="en-US" sz="3600" b="0">
                <a:solidFill>
                  <a:srgbClr val="FF0000"/>
                </a:solidFill>
                <a:latin typeface="Times New Roman" panose="02020603050405020304" pitchFamily="18" charset="0"/>
                <a:ea typeface="宋体" panose="02010600030101010101" pitchFamily="2" charset="-122"/>
              </a:rPr>
              <a:t>BD</a:t>
            </a:r>
            <a:r>
              <a:rPr lang="zh-CN" sz="3600" b="0">
                <a:solidFill>
                  <a:srgbClr val="FF0000"/>
                </a:solidFill>
                <a:ea typeface="宋体" panose="02010600030101010101" pitchFamily="2" charset="-122"/>
              </a:rPr>
              <a:t>；“即出民”中，“民”是“出”的宾语，其后断开，排除</a:t>
            </a:r>
            <a:r>
              <a:rPr lang="en-US" sz="3600" b="0">
                <a:solidFill>
                  <a:srgbClr val="FF0000"/>
                </a:solidFill>
                <a:latin typeface="Times New Roman" panose="02020603050405020304" pitchFamily="18" charset="0"/>
                <a:ea typeface="宋体" panose="02010600030101010101" pitchFamily="2" charset="-122"/>
              </a:rPr>
              <a:t>C</a:t>
            </a:r>
            <a:r>
              <a:rPr lang="zh-CN" sz="3600" b="0">
                <a:solidFill>
                  <a:srgbClr val="FF0000"/>
                </a:solidFill>
                <a:ea typeface="宋体" panose="02010600030101010101" pitchFamily="2" charset="-122"/>
              </a:rPr>
              <a:t>。故选</a:t>
            </a:r>
            <a:r>
              <a:rPr lang="en-US" sz="3600" b="0">
                <a:solidFill>
                  <a:srgbClr val="FF0000"/>
                </a:solidFill>
                <a:latin typeface="Times New Roman" panose="02020603050405020304" pitchFamily="18" charset="0"/>
                <a:ea typeface="宋体" panose="02010600030101010101" pitchFamily="2" charset="-122"/>
              </a:rPr>
              <a:t>A</a:t>
            </a:r>
            <a:r>
              <a:rPr lang="zh-CN" sz="3600" b="0">
                <a:solidFill>
                  <a:srgbClr val="FF0000"/>
                </a:solidFill>
                <a:ea typeface="宋体" panose="02010600030101010101" pitchFamily="2" charset="-122"/>
              </a:rPr>
              <a:t>。</a:t>
            </a:r>
            <a:endParaRPr lang="zh-CN" altLang="en-US" sz="3600"/>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7637" y="114935"/>
            <a:ext cx="10852237" cy="441964"/>
          </a:xfrm>
        </p:spPr>
        <p:txBody>
          <a:bodyPr/>
          <a:p>
            <a:r>
              <a:rPr lang="zh-CN" altLang="en-US"/>
              <a:t>【2020年高考新课标Ⅲ卷】</a:t>
            </a:r>
            <a:endParaRPr lang="zh-CN" altLang="en-US"/>
          </a:p>
        </p:txBody>
      </p:sp>
      <p:sp>
        <p:nvSpPr>
          <p:cNvPr id="100" name="文本框 99"/>
          <p:cNvSpPr txBox="1"/>
          <p:nvPr/>
        </p:nvSpPr>
        <p:spPr>
          <a:xfrm>
            <a:off x="1260475" y="556895"/>
            <a:ext cx="10798810" cy="6492875"/>
          </a:xfrm>
          <a:prstGeom prst="rect">
            <a:avLst/>
          </a:prstGeom>
          <a:noFill/>
          <a:ln w="9525">
            <a:noFill/>
          </a:ln>
        </p:spPr>
        <p:txBody>
          <a:bodyPr wrap="square">
            <a:spAutoFit/>
          </a:bodyPr>
          <a:p>
            <a:pPr indent="0"/>
            <a:r>
              <a:rPr lang="en-US" sz="3200" b="0">
                <a:latin typeface="Times New Roman" panose="02020603050405020304" pitchFamily="18" charset="0"/>
                <a:ea typeface="宋体" panose="02010600030101010101" pitchFamily="2" charset="-122"/>
              </a:rPr>
              <a:t>10</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下列对文中画波浪线部分的断句，正确的一项是（</a:t>
            </a:r>
            <a:r>
              <a:rPr lang="en-US" sz="3200" b="0">
                <a:latin typeface="宋体" panose="02010600030101010101" pitchFamily="2" charset="-122"/>
                <a:ea typeface="宋体" panose="02010600030101010101" pitchFamily="2" charset="-122"/>
              </a:rPr>
              <a:t>   </a:t>
            </a:r>
            <a:r>
              <a:rPr lang="zh-CN" sz="3200" b="0">
                <a:ea typeface="宋体" panose="02010600030101010101" pitchFamily="2" charset="-122"/>
              </a:rPr>
              <a:t>）</a:t>
            </a:r>
            <a:r>
              <a:rPr lang="en-US" sz="3200" b="0">
                <a:latin typeface="Times New Roman" panose="02020603050405020304" pitchFamily="18" charset="0"/>
                <a:ea typeface="宋体" panose="02010600030101010101" pitchFamily="2" charset="-122"/>
              </a:rPr>
              <a:t>A</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答曰/中兴以来/郊祀往往有赦/愚意尝谓非宜/何者/黎庶不达/其意将谓郊祀必赦/至此时/凶愚之辈复生心于侥幸矣/遂从之/</a:t>
            </a:r>
            <a:r>
              <a:rPr lang="en-US" sz="3200" b="0">
                <a:latin typeface="Times New Roman" panose="02020603050405020304" pitchFamily="18" charset="0"/>
                <a:ea typeface="宋体" panose="02010600030101010101" pitchFamily="2" charset="-122"/>
              </a:rPr>
              <a:t>B</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答曰/中兴以来/郊祀往往有赦/愚意尝谓非宜/何者/黎庶不达其意/将谓郊祀必赦/至此时/凶愚之辈复生心于侥幸矣/遂从之/</a:t>
            </a:r>
            <a:r>
              <a:rPr lang="en-US" sz="3200" b="0">
                <a:latin typeface="Times New Roman" panose="02020603050405020304" pitchFamily="18" charset="0"/>
                <a:ea typeface="宋体" panose="02010600030101010101" pitchFamily="2" charset="-122"/>
              </a:rPr>
              <a:t>C</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答曰/中兴以来/郊祀往往有赦/愚意尝谓非宜何者/黎庶不达/其意将谓郊祀必赦/至此时/凶愚之辈复生心于侥幸矣/遂从之/</a:t>
            </a:r>
            <a:r>
              <a:rPr lang="en-US" sz="3200" b="0">
                <a:latin typeface="Times New Roman" panose="02020603050405020304" pitchFamily="18" charset="0"/>
                <a:ea typeface="宋体" panose="02010600030101010101" pitchFamily="2" charset="-122"/>
              </a:rPr>
              <a:t>D</a:t>
            </a:r>
            <a:r>
              <a:rPr lang="zh-CN" sz="3200" b="0">
                <a:latin typeface="Times New Roman" panose="02020603050405020304" pitchFamily="18" charset="0"/>
                <a:ea typeface="宋体" panose="02010600030101010101" pitchFamily="2" charset="-122"/>
              </a:rPr>
              <a:t>．</a:t>
            </a:r>
            <a:r>
              <a:rPr lang="zh-CN" sz="3200" b="0">
                <a:ea typeface="宋体" panose="02010600030101010101" pitchFamily="2" charset="-122"/>
              </a:rPr>
              <a:t>答曰/中兴以来/郊祀往往有赦/愚意尝谓非宜何者/黎庶不达其意/将谓郊祀必赦/至此时/凶愚之辈复生心于侥幸矣/遂从之/</a:t>
            </a:r>
            <a:endParaRPr lang="zh-CN" altLang="en-US" sz="3200"/>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0852150" cy="623570"/>
          </a:xfrm>
        </p:spPr>
        <p:txBody>
          <a:bodyPr/>
          <a:p>
            <a:r>
              <a:rPr sz="4000" b="1">
                <a:solidFill>
                  <a:srgbClr val="FF0000"/>
                </a:solidFill>
                <a:sym typeface="+mn-ea"/>
              </a:rPr>
              <a:t>精析：</a:t>
            </a:r>
            <a:endParaRPr lang="zh-CN" altLang="en-US" sz="4000"/>
          </a:p>
        </p:txBody>
      </p:sp>
      <p:sp>
        <p:nvSpPr>
          <p:cNvPr id="100" name="文本框 99"/>
          <p:cNvSpPr txBox="1"/>
          <p:nvPr/>
        </p:nvSpPr>
        <p:spPr>
          <a:xfrm>
            <a:off x="1929130" y="1421130"/>
            <a:ext cx="9592945" cy="4399915"/>
          </a:xfrm>
          <a:prstGeom prst="rect">
            <a:avLst/>
          </a:prstGeom>
          <a:noFill/>
          <a:ln w="9525">
            <a:noFill/>
          </a:ln>
        </p:spPr>
        <p:txBody>
          <a:bodyPr wrap="square">
            <a:spAutoFit/>
          </a:bodyPr>
          <a:p>
            <a:pPr indent="0"/>
            <a:r>
              <a:rPr lang="zh-CN" sz="4000" b="0">
                <a:solidFill>
                  <a:srgbClr val="FF0000"/>
                </a:solidFill>
                <a:ea typeface="宋体" panose="02010600030101010101" pitchFamily="2" charset="-122"/>
              </a:rPr>
              <a:t>本题中，“愚意尝谓非宜”意思是：我认为不合时宜。“何者”是针对“愚意尝谓非宜”而发问的，故要断开，排除</a:t>
            </a:r>
            <a:r>
              <a:rPr lang="en-US" sz="4000" b="0">
                <a:solidFill>
                  <a:srgbClr val="FF0000"/>
                </a:solidFill>
                <a:latin typeface="Times New Roman" panose="02020603050405020304" pitchFamily="18" charset="0"/>
                <a:ea typeface="宋体" panose="02010600030101010101" pitchFamily="2" charset="-122"/>
              </a:rPr>
              <a:t>CD</a:t>
            </a:r>
            <a:r>
              <a:rPr lang="zh-CN" sz="4000" b="0">
                <a:solidFill>
                  <a:srgbClr val="FF0000"/>
                </a:solidFill>
                <a:ea typeface="宋体" panose="02010600030101010101" pitchFamily="2" charset="-122"/>
              </a:rPr>
              <a:t>；“黎庶不达其意”，“黎庶”是主语，“不达”谓语，“其意”宾语，本句主谓宾齐全，结构完整，不能断开，排除</a:t>
            </a:r>
            <a:r>
              <a:rPr lang="en-US" sz="4000" b="0">
                <a:solidFill>
                  <a:srgbClr val="FF0000"/>
                </a:solidFill>
                <a:latin typeface="Times New Roman" panose="02020603050405020304" pitchFamily="18" charset="0"/>
                <a:ea typeface="宋体" panose="02010600030101010101" pitchFamily="2" charset="-122"/>
              </a:rPr>
              <a:t>A</a:t>
            </a:r>
            <a:r>
              <a:rPr lang="zh-CN" sz="4000" b="0">
                <a:solidFill>
                  <a:srgbClr val="FF0000"/>
                </a:solidFill>
                <a:ea typeface="宋体" panose="02010600030101010101" pitchFamily="2" charset="-122"/>
              </a:rPr>
              <a:t>。故选</a:t>
            </a:r>
            <a:r>
              <a:rPr lang="en-US" sz="4000" b="0">
                <a:solidFill>
                  <a:srgbClr val="FF0000"/>
                </a:solidFill>
                <a:latin typeface="Times New Roman" panose="02020603050405020304" pitchFamily="18" charset="0"/>
                <a:ea typeface="宋体" panose="02010600030101010101" pitchFamily="2" charset="-122"/>
              </a:rPr>
              <a:t>B</a:t>
            </a:r>
            <a:r>
              <a:rPr lang="zh-CN" sz="4000" b="0">
                <a:solidFill>
                  <a:srgbClr val="FF0000"/>
                </a:solidFill>
                <a:ea typeface="宋体" panose="02010600030101010101" pitchFamily="2" charset="-122"/>
              </a:rPr>
              <a:t>。</a:t>
            </a:r>
            <a:endParaRPr lang="zh-CN" altLang="en-US" sz="4000"/>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14"/>
            <p:custDataLst>
              <p:tags r:id="rId1"/>
            </p:custDataLst>
          </p:nvPr>
        </p:nvSpPr>
        <p:spPr/>
        <p:txBody>
          <a:bodyPr/>
          <a:lstStyle/>
          <a:p>
            <a:r>
              <a:rPr lang="zh-CN" altLang="en-US"/>
              <a:t>谢谢观看</a:t>
            </a:r>
            <a:endParaRPr lang="zh-CN" altLang="en-US"/>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sz="3600" b="1">
                <a:sym typeface="+mn-ea"/>
              </a:rPr>
              <a:t>阔少爷断错句娶错妻</a:t>
            </a:r>
            <a:endParaRPr lang="zh-CN" altLang="en-US" sz="3600"/>
          </a:p>
        </p:txBody>
      </p:sp>
      <p:sp>
        <p:nvSpPr>
          <p:cNvPr id="3" name="文本框 2"/>
          <p:cNvSpPr txBox="1"/>
          <p:nvPr/>
        </p:nvSpPr>
        <p:spPr>
          <a:xfrm>
            <a:off x="1384300" y="1066800"/>
            <a:ext cx="10624820" cy="3046095"/>
          </a:xfrm>
          <a:prstGeom prst="rect">
            <a:avLst/>
          </a:prstGeom>
          <a:noFill/>
        </p:spPr>
        <p:txBody>
          <a:bodyPr wrap="square" rtlCol="0" anchor="t">
            <a:spAutoFit/>
          </a:bodyPr>
          <a:p>
            <a:r>
              <a:rPr lang="en-US" altLang="zh-CN" sz="3200">
                <a:sym typeface="+mn-ea"/>
              </a:rPr>
              <a:t>       </a:t>
            </a:r>
            <a:r>
              <a:rPr lang="zh-CN" altLang="en-US" sz="3200">
                <a:sym typeface="+mn-ea"/>
              </a:rPr>
              <a:t>以前，有一位阔少爷，常希望找个漂亮妻子。某天，他收到媒人寄来的提亲信，并描述那女子的样貌</a:t>
            </a:r>
            <a:r>
              <a:rPr lang="en-US" altLang="zh-CN" sz="3200">
                <a:sym typeface="+mn-ea"/>
              </a:rPr>
              <a:t>﹕“</a:t>
            </a:r>
            <a:r>
              <a:rPr lang="zh-CN" altLang="en-US" sz="3200">
                <a:solidFill>
                  <a:srgbClr val="0070C0"/>
                </a:solidFill>
                <a:sym typeface="+mn-ea"/>
              </a:rPr>
              <a:t>脚不大好头发没有麻子</a:t>
            </a:r>
            <a:r>
              <a:rPr lang="zh-CN" altLang="en-US" sz="3200">
                <a:sym typeface="+mn-ea"/>
              </a:rPr>
              <a:t>”。阔少爷认为自己将会娶到一位</a:t>
            </a:r>
            <a:r>
              <a:rPr lang="zh-CN" altLang="en-US" sz="3200">
                <a:solidFill>
                  <a:srgbClr val="3333CC"/>
                </a:solidFill>
                <a:sym typeface="+mn-ea"/>
              </a:rPr>
              <a:t>“脚不大，好头发，没有麻子。”</a:t>
            </a:r>
            <a:r>
              <a:rPr lang="zh-CN" altLang="en-US" sz="3200">
                <a:sym typeface="+mn-ea"/>
              </a:rPr>
              <a:t>的美人，非常高兴。拜堂之日，阔少爷发现其妻属丑女，便找媒人算帐。媒人说</a:t>
            </a:r>
            <a:r>
              <a:rPr lang="en-US" altLang="zh-CN" sz="3200">
                <a:sym typeface="+mn-ea"/>
              </a:rPr>
              <a:t>﹕“</a:t>
            </a:r>
            <a:r>
              <a:rPr lang="zh-CN" altLang="en-US" sz="3200">
                <a:sym typeface="+mn-ea"/>
              </a:rPr>
              <a:t>我没有说谎，早就告诉你，这女子：</a:t>
            </a:r>
            <a:endParaRPr lang="zh-CN" altLang="en-US" sz="3200"/>
          </a:p>
        </p:txBody>
      </p:sp>
      <p:sp>
        <p:nvSpPr>
          <p:cNvPr id="4" name="文本框 3"/>
          <p:cNvSpPr txBox="1"/>
          <p:nvPr/>
        </p:nvSpPr>
        <p:spPr>
          <a:xfrm>
            <a:off x="2774315" y="4289425"/>
            <a:ext cx="5490845" cy="583565"/>
          </a:xfrm>
          <a:prstGeom prst="rect">
            <a:avLst/>
          </a:prstGeom>
          <a:noFill/>
        </p:spPr>
        <p:txBody>
          <a:bodyPr wrap="none" rtlCol="0" anchor="t">
            <a:spAutoFit/>
          </a:bodyPr>
          <a:p>
            <a:r>
              <a:rPr lang="zh-CN" altLang="en-US" sz="3200" b="1">
                <a:solidFill>
                  <a:srgbClr val="FF3300"/>
                </a:solidFill>
                <a:ea typeface="方正启体简体" pitchFamily="65" charset="-122"/>
                <a:sym typeface="+mn-ea"/>
              </a:rPr>
              <a:t>脚不大好，头发没有，麻子。</a:t>
            </a:r>
            <a:endParaRPr lang="zh-CN" altLang="en-US" sz="3200" b="1">
              <a:solidFill>
                <a:srgbClr val="FF3300"/>
              </a:solidFill>
              <a:ea typeface="方正启体简体" pitchFamily="65" charset="-122"/>
              <a:sym typeface="+mn-ea"/>
            </a:endParaRPr>
          </a:p>
        </p:txBody>
      </p:sp>
      <p:sp>
        <p:nvSpPr>
          <p:cNvPr id="5" name="文本框 4"/>
          <p:cNvSpPr txBox="1"/>
          <p:nvPr/>
        </p:nvSpPr>
        <p:spPr>
          <a:xfrm>
            <a:off x="2247900" y="5260340"/>
            <a:ext cx="7696835" cy="583565"/>
          </a:xfrm>
          <a:prstGeom prst="rect">
            <a:avLst/>
          </a:prstGeom>
          <a:noFill/>
        </p:spPr>
        <p:txBody>
          <a:bodyPr wrap="none" rtlCol="0" anchor="t">
            <a:spAutoFit/>
          </a:bodyPr>
          <a:p>
            <a:pPr algn="l"/>
            <a:r>
              <a:rPr lang="zh-CN" altLang="en-US" b="1">
                <a:sym typeface="+mn-ea"/>
              </a:rPr>
              <a:t> </a:t>
            </a:r>
            <a:r>
              <a:rPr lang="zh-CN" altLang="en-US" sz="3200">
                <a:sym typeface="+mn-ea"/>
              </a:rPr>
              <a:t>媒人：</a:t>
            </a:r>
            <a:r>
              <a:rPr lang="en-US" altLang="zh-CN" sz="3200">
                <a:sym typeface="+mn-ea"/>
              </a:rPr>
              <a:t>“</a:t>
            </a:r>
            <a:r>
              <a:rPr lang="zh-CN" altLang="en-US" sz="3200">
                <a:sym typeface="+mn-ea"/>
              </a:rPr>
              <a:t>是你自己断错句，怎可怪我呢？”</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sz="3200" b="1">
                <a:ea typeface="黑体" panose="02010609060101010101" pitchFamily="49" charset="-122"/>
                <a:sym typeface="+mn-ea"/>
              </a:rPr>
              <a:t>什么叫断句</a:t>
            </a:r>
            <a:endParaRPr lang="zh-CN" altLang="en-US" sz="3200"/>
          </a:p>
        </p:txBody>
      </p:sp>
      <p:sp>
        <p:nvSpPr>
          <p:cNvPr id="3" name="文本框 2"/>
          <p:cNvSpPr txBox="1"/>
          <p:nvPr/>
        </p:nvSpPr>
        <p:spPr>
          <a:xfrm>
            <a:off x="1617345" y="1397635"/>
            <a:ext cx="10328275" cy="3553460"/>
          </a:xfrm>
          <a:prstGeom prst="rect">
            <a:avLst/>
          </a:prstGeom>
          <a:noFill/>
        </p:spPr>
        <p:txBody>
          <a:bodyPr wrap="square" rtlCol="0" anchor="t">
            <a:spAutoFit/>
          </a:bodyPr>
          <a:p>
            <a:pPr algn="just">
              <a:lnSpc>
                <a:spcPct val="125000"/>
              </a:lnSpc>
            </a:pPr>
            <a:r>
              <a:rPr lang="zh-CN" altLang="en-US" sz="3600"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古书无标点，古人读书都要自己断句，常常在一句话的末了用“。”断开，叫“句”；在一句之内语气停顿的地方用“、”断开，叫“读”（</a:t>
            </a:r>
            <a:r>
              <a:rPr lang="en-US" altLang="zh-CN"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d</a:t>
            </a:r>
            <a:r>
              <a:rPr lang="en-US" altLang="en-US" sz="360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ò</a:t>
            </a:r>
            <a:r>
              <a:rPr lang="en-US" altLang="zh-CN" sz="3600"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u</a:t>
            </a:r>
            <a:r>
              <a:rPr lang="zh-CN" altLang="en-US" sz="3600"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）。现代用的标点符号是“句读”的发展，所以用标点符号给古书断句也可以叫断句读。</a:t>
            </a:r>
            <a:endParaRPr lang="zh-CN" altLang="en-US" sz="3600" dirty="0">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nvSpPr>
        <p:spPr>
          <a:xfrm>
            <a:off x="1360805" y="5224780"/>
            <a:ext cx="9724390" cy="645160"/>
          </a:xfrm>
          <a:prstGeom prst="rect">
            <a:avLst/>
          </a:prstGeom>
          <a:noFill/>
        </p:spPr>
        <p:txBody>
          <a:bodyPr wrap="square" rtlCol="0" anchor="t">
            <a:spAutoFit/>
          </a:bodyPr>
          <a:p>
            <a:r>
              <a:rPr lang="zh-CN" altLang="en-US" b="1" dirty="0">
                <a:solidFill>
                  <a:schemeClr val="tx2"/>
                </a:solidFill>
                <a:latin typeface="Arial" panose="020B0604020202020204" pitchFamily="34" charset="0"/>
                <a:sym typeface="+mn-ea"/>
              </a:rPr>
              <a:t> </a:t>
            </a:r>
            <a:r>
              <a:rPr lang="zh-CN" altLang="en-US" sz="3600" dirty="0">
                <a:solidFill>
                  <a:schemeClr val="tx1"/>
                </a:solidFill>
                <a:effectLst>
                  <a:outerShdw blurRad="38100" dist="19050" dir="2700000" algn="tl" rotWithShape="0">
                    <a:schemeClr val="dk1">
                      <a:alpha val="40000"/>
                    </a:schemeClr>
                  </a:outerShdw>
                </a:effectLst>
                <a:latin typeface="Arial" panose="020B0604020202020204" pitchFamily="34" charset="0"/>
                <a:sym typeface="+mn-ea"/>
              </a:rPr>
              <a:t> </a:t>
            </a:r>
            <a:r>
              <a:rPr lang="zh-CN" altLang="en-US" sz="3600">
                <a:solidFill>
                  <a:schemeClr val="tx1"/>
                </a:solidFill>
                <a:effectLst>
                  <a:outerShdw blurRad="38100" dist="19050" dir="2700000" algn="tl" rotWithShape="0">
                    <a:schemeClr val="dk1">
                      <a:alpha val="40000"/>
                    </a:schemeClr>
                  </a:outerShdw>
                </a:effectLst>
                <a:latin typeface="Arial" panose="020B0604020202020204" pitchFamily="34" charset="0"/>
                <a:sym typeface="+mn-ea"/>
              </a:rPr>
              <a:t>  </a:t>
            </a:r>
            <a:r>
              <a:rPr lang="zh-CN" altLang="en-US" sz="3600" dirty="0">
                <a:solidFill>
                  <a:schemeClr val="tx1"/>
                </a:solidFill>
                <a:effectLst>
                  <a:outerShdw blurRad="38100" dist="19050" dir="2700000" algn="tl" rotWithShape="0">
                    <a:schemeClr val="dk1">
                      <a:alpha val="40000"/>
                    </a:schemeClr>
                  </a:outerShdw>
                </a:effectLst>
                <a:latin typeface="Arial" panose="020B0604020202020204" pitchFamily="34" charset="0"/>
                <a:sym typeface="+mn-ea"/>
              </a:rPr>
              <a:t>“彼童子之师，授之书而习其</a:t>
            </a:r>
            <a:r>
              <a:rPr lang="zh-CN" altLang="en-US" sz="3600" dirty="0">
                <a:solidFill>
                  <a:srgbClr val="FF0000"/>
                </a:solidFill>
                <a:effectLst>
                  <a:outerShdw blurRad="38100" dist="19050" dir="2700000" algn="tl" rotWithShape="0">
                    <a:schemeClr val="dk1">
                      <a:alpha val="40000"/>
                    </a:schemeClr>
                  </a:outerShdw>
                </a:effectLst>
                <a:latin typeface="Arial" panose="020B0604020202020204" pitchFamily="34" charset="0"/>
                <a:sym typeface="+mn-ea"/>
              </a:rPr>
              <a:t>句读</a:t>
            </a:r>
            <a:r>
              <a:rPr lang="zh-CN" altLang="en-US" sz="3600" dirty="0">
                <a:solidFill>
                  <a:schemeClr val="tx1"/>
                </a:solidFill>
                <a:effectLst>
                  <a:outerShdw blurRad="38100" dist="19050" dir="2700000" algn="tl" rotWithShape="0">
                    <a:schemeClr val="dk1">
                      <a:alpha val="40000"/>
                    </a:schemeClr>
                  </a:outerShdw>
                </a:effectLst>
                <a:latin typeface="Arial" panose="020B0604020202020204" pitchFamily="34" charset="0"/>
                <a:sym typeface="+mn-ea"/>
              </a:rPr>
              <a:t>（</a:t>
            </a:r>
            <a:r>
              <a:rPr lang="en-US" altLang="zh-CN" sz="3600">
                <a:solidFill>
                  <a:schemeClr val="tx1"/>
                </a:solidFill>
                <a:effectLst>
                  <a:outerShdw blurRad="38100" dist="19050" dir="2700000" algn="tl" rotWithShape="0">
                    <a:schemeClr val="dk1">
                      <a:alpha val="40000"/>
                    </a:schemeClr>
                  </a:outerShdw>
                </a:effectLst>
                <a:latin typeface="Arial" panose="020B0604020202020204" pitchFamily="34" charset="0"/>
                <a:sym typeface="+mn-ea"/>
              </a:rPr>
              <a:t>dòu</a:t>
            </a:r>
            <a:r>
              <a:rPr lang="zh-CN" altLang="en-US" sz="3600">
                <a:solidFill>
                  <a:schemeClr val="tx1"/>
                </a:solidFill>
                <a:effectLst>
                  <a:outerShdw blurRad="38100" dist="19050" dir="2700000" algn="tl" rotWithShape="0">
                    <a:schemeClr val="dk1">
                      <a:alpha val="40000"/>
                    </a:schemeClr>
                  </a:outerShdw>
                </a:effectLst>
                <a:latin typeface="Arial" panose="020B0604020202020204" pitchFamily="34" charset="0"/>
                <a:sym typeface="+mn-ea"/>
              </a:rPr>
              <a:t>）</a:t>
            </a:r>
            <a:r>
              <a:rPr lang="zh-CN" altLang="en-US" sz="3600" dirty="0">
                <a:solidFill>
                  <a:schemeClr val="tx1"/>
                </a:solidFill>
                <a:effectLst>
                  <a:outerShdw blurRad="38100" dist="19050" dir="2700000" algn="tl" rotWithShape="0">
                    <a:schemeClr val="dk1">
                      <a:alpha val="40000"/>
                    </a:schemeClr>
                  </a:outerShdw>
                </a:effectLst>
                <a:latin typeface="Arial" panose="020B0604020202020204" pitchFamily="34" charset="0"/>
                <a:sym typeface="+mn-ea"/>
              </a:rPr>
              <a:t>者”</a:t>
            </a:r>
            <a:endParaRPr lang="zh-CN" altLang="en-US" sz="3600" dirty="0">
              <a:solidFill>
                <a:schemeClr val="tx1"/>
              </a:solidFill>
              <a:effectLst>
                <a:outerShdw blurRad="38100" dist="19050" dir="2700000" algn="tl" rotWithShape="0">
                  <a:schemeClr val="dk1">
                    <a:alpha val="40000"/>
                  </a:schemeClr>
                </a:outerShdw>
              </a:effectLst>
              <a:latin typeface="Arial" panose="020B0604020202020204" pitchFamily="34" charset="0"/>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40790" y="443230"/>
            <a:ext cx="8630920" cy="914400"/>
          </a:xfrm>
        </p:spPr>
        <p:txBody>
          <a:bodyPr/>
          <a:p>
            <a:r>
              <a:rPr lang="zh-CN" altLang="en-US" sz="4400" b="1">
                <a:solidFill>
                  <a:srgbClr val="FF0000"/>
                </a:solidFill>
              </a:rPr>
              <a:t>考试题型</a:t>
            </a:r>
            <a:endParaRPr lang="zh-CN" altLang="en-US" sz="4400" b="1">
              <a:solidFill>
                <a:srgbClr val="FF0000"/>
              </a:solidFill>
            </a:endParaRPr>
          </a:p>
        </p:txBody>
      </p:sp>
      <p:sp>
        <p:nvSpPr>
          <p:cNvPr id="3" name="文本框 2"/>
          <p:cNvSpPr txBox="1"/>
          <p:nvPr/>
        </p:nvSpPr>
        <p:spPr>
          <a:xfrm>
            <a:off x="2167255" y="1951990"/>
            <a:ext cx="9354820" cy="3169285"/>
          </a:xfrm>
          <a:prstGeom prst="rect">
            <a:avLst/>
          </a:prstGeom>
          <a:noFill/>
        </p:spPr>
        <p:txBody>
          <a:bodyPr wrap="square" rtlCol="0" anchor="t">
            <a:spAutoFit/>
          </a:bodyPr>
          <a:p>
            <a:r>
              <a:rPr lang="zh-CN" altLang="zh-CN" sz="4000" b="1" dirty="0">
                <a:latin typeface="黑体" panose="02010609060101010101" pitchFamily="49" charset="-122"/>
                <a:ea typeface="黑体" panose="02010609060101010101" pitchFamily="49" charset="-122"/>
                <a:sym typeface="+mn-ea"/>
              </a:rPr>
              <a:t>1．</a:t>
            </a:r>
            <a:r>
              <a:rPr lang="zh-CN" altLang="en-US" sz="4000" b="1" dirty="0">
                <a:latin typeface="黑体" panose="02010609060101010101" pitchFamily="49" charset="-122"/>
                <a:ea typeface="黑体" panose="02010609060101010101" pitchFamily="49" charset="-122"/>
                <a:sym typeface="+mn-ea"/>
              </a:rPr>
              <a:t>下列用斜线</a:t>
            </a:r>
            <a:r>
              <a:rPr lang="zh-CN" altLang="en-US" sz="4000" b="1">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a:t>
            </a:r>
            <a:r>
              <a:rPr lang="zh-CN" altLang="en-US" sz="4000" b="1">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给文中画波浪线部分 </a:t>
            </a:r>
            <a:endParaRPr lang="zh-CN" altLang="en-US" sz="4000" b="1" dirty="0">
              <a:latin typeface="黑体" panose="02010609060101010101" pitchFamily="49" charset="-122"/>
              <a:ea typeface="黑体" panose="02010609060101010101" pitchFamily="49" charset="-122"/>
            </a:endParaRPr>
          </a:p>
          <a:p>
            <a:r>
              <a:rPr lang="zh-CN" altLang="en-US" sz="4000" b="1" dirty="0">
                <a:latin typeface="黑体" panose="02010609060101010101" pitchFamily="49" charset="-122"/>
                <a:ea typeface="黑体" panose="02010609060101010101" pitchFamily="49" charset="-122"/>
                <a:sym typeface="+mn-ea"/>
              </a:rPr>
              <a:t>   的断句，正确的一项是（</a:t>
            </a:r>
            <a:r>
              <a:rPr lang="zh-CN" altLang="en-US" sz="4000" b="1" dirty="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选择题</a:t>
            </a:r>
            <a:r>
              <a:rPr lang="zh-CN" altLang="en-US" sz="4000" b="1" dirty="0">
                <a:latin typeface="黑体" panose="02010609060101010101" pitchFamily="49" charset="-122"/>
                <a:ea typeface="黑体" panose="02010609060101010101" pitchFamily="49" charset="-122"/>
                <a:sym typeface="+mn-ea"/>
              </a:rPr>
              <a:t>）</a:t>
            </a:r>
            <a:endParaRPr lang="zh-CN" altLang="zh-CN" sz="4000" b="1" dirty="0">
              <a:latin typeface="黑体" panose="02010609060101010101" pitchFamily="49" charset="-122"/>
              <a:ea typeface="黑体" panose="02010609060101010101" pitchFamily="49" charset="-122"/>
            </a:endParaRPr>
          </a:p>
          <a:p>
            <a:endParaRPr lang="zh-CN" altLang="en-US" sz="4000" b="1" dirty="0">
              <a:latin typeface="黑体" panose="02010609060101010101" pitchFamily="49" charset="-122"/>
              <a:ea typeface="黑体" panose="02010609060101010101" pitchFamily="49" charset="-122"/>
            </a:endParaRPr>
          </a:p>
          <a:p>
            <a:r>
              <a:rPr lang="zh-CN" altLang="zh-CN" sz="4000" b="1" dirty="0">
                <a:latin typeface="黑体" panose="02010609060101010101" pitchFamily="49" charset="-122"/>
                <a:ea typeface="黑体" panose="02010609060101010101" pitchFamily="49" charset="-122"/>
                <a:sym typeface="+mn-ea"/>
              </a:rPr>
              <a:t>2．</a:t>
            </a:r>
            <a:r>
              <a:rPr lang="zh-CN" altLang="en-US" sz="4000" b="1" dirty="0">
                <a:latin typeface="黑体" panose="02010609060101010101" pitchFamily="49" charset="-122"/>
                <a:ea typeface="黑体" panose="02010609060101010101" pitchFamily="49" charset="-122"/>
                <a:sym typeface="+mn-ea"/>
              </a:rPr>
              <a:t>用斜线</a:t>
            </a:r>
            <a:r>
              <a:rPr lang="zh-CN" altLang="en-US" sz="4000" b="1">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a:t>
            </a:r>
            <a:r>
              <a:rPr lang="zh-CN" altLang="en-US" sz="4000" b="1">
                <a:latin typeface="黑体" panose="02010609060101010101" pitchFamily="49" charset="-122"/>
                <a:ea typeface="黑体" panose="02010609060101010101" pitchFamily="49" charset="-122"/>
                <a:sym typeface="+mn-ea"/>
              </a:rPr>
              <a:t>”</a:t>
            </a:r>
            <a:r>
              <a:rPr lang="zh-CN" altLang="en-US" sz="4000" b="1" dirty="0">
                <a:latin typeface="黑体" panose="02010609060101010101" pitchFamily="49" charset="-122"/>
                <a:ea typeface="黑体" panose="02010609060101010101" pitchFamily="49" charset="-122"/>
                <a:sym typeface="+mn-ea"/>
              </a:rPr>
              <a:t>给下面文言文断句。</a:t>
            </a:r>
            <a:endParaRPr lang="zh-CN" altLang="en-US" sz="40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199380" y="321310"/>
            <a:ext cx="2838450" cy="915670"/>
          </a:xfrm>
        </p:spPr>
        <p:txBody>
          <a:bodyPr/>
          <a:p>
            <a:r>
              <a:rPr sz="4400" b="1">
                <a:solidFill>
                  <a:srgbClr val="FF0000"/>
                </a:solidFill>
                <a:sym typeface="+mn-ea"/>
              </a:rPr>
              <a:t>断句步骤</a:t>
            </a:r>
            <a:endParaRPr lang="zh-CN" altLang="en-US" sz="4400" b="1">
              <a:solidFill>
                <a:srgbClr val="FF0000"/>
              </a:solidFill>
              <a:sym typeface="+mn-ea"/>
            </a:endParaRPr>
          </a:p>
        </p:txBody>
      </p:sp>
      <p:sp>
        <p:nvSpPr>
          <p:cNvPr id="3" name="文本框 2"/>
          <p:cNvSpPr txBox="1"/>
          <p:nvPr/>
        </p:nvSpPr>
        <p:spPr>
          <a:xfrm>
            <a:off x="3498215" y="1921510"/>
            <a:ext cx="6786880" cy="706755"/>
          </a:xfrm>
          <a:prstGeom prst="rect">
            <a:avLst/>
          </a:prstGeom>
          <a:noFill/>
        </p:spPr>
        <p:txBody>
          <a:bodyPr wrap="none" rtlCol="0" anchor="t">
            <a:spAutoFit/>
          </a:bodyPr>
          <a:p>
            <a:r>
              <a:rPr lang="zh-CN" altLang="en-US" sz="4000">
                <a:solidFill>
                  <a:srgbClr val="FF0000"/>
                </a:solidFill>
                <a:sym typeface="+mn-ea"/>
              </a:rPr>
              <a:t>第一步：</a:t>
            </a:r>
            <a:r>
              <a:rPr lang="zh-CN" altLang="en-US" sz="4000">
                <a:sym typeface="+mn-ea"/>
              </a:rPr>
              <a:t>通读全文，弄懂大意</a:t>
            </a:r>
            <a:endParaRPr lang="zh-CN" altLang="en-US" sz="4000"/>
          </a:p>
        </p:txBody>
      </p:sp>
      <p:sp>
        <p:nvSpPr>
          <p:cNvPr id="4" name="文本框 3"/>
          <p:cNvSpPr txBox="1"/>
          <p:nvPr/>
        </p:nvSpPr>
        <p:spPr>
          <a:xfrm>
            <a:off x="3498215" y="3244850"/>
            <a:ext cx="6786880" cy="706755"/>
          </a:xfrm>
          <a:prstGeom prst="rect">
            <a:avLst/>
          </a:prstGeom>
          <a:noFill/>
        </p:spPr>
        <p:txBody>
          <a:bodyPr wrap="none" rtlCol="0" anchor="t">
            <a:spAutoFit/>
          </a:bodyPr>
          <a:p>
            <a:r>
              <a:rPr lang="zh-CN" altLang="en-US" sz="4000">
                <a:solidFill>
                  <a:srgbClr val="FF0000"/>
                </a:solidFill>
                <a:sym typeface="+mn-ea"/>
              </a:rPr>
              <a:t>第二步：</a:t>
            </a:r>
            <a:r>
              <a:rPr lang="zh-CN" altLang="en-US" sz="4000">
                <a:sym typeface="+mn-ea"/>
              </a:rPr>
              <a:t>循序渐进，先易后难</a:t>
            </a:r>
            <a:endParaRPr lang="zh-CN" altLang="en-US" sz="4000"/>
          </a:p>
        </p:txBody>
      </p:sp>
      <p:sp>
        <p:nvSpPr>
          <p:cNvPr id="5" name="文本框 4"/>
          <p:cNvSpPr txBox="1"/>
          <p:nvPr/>
        </p:nvSpPr>
        <p:spPr>
          <a:xfrm>
            <a:off x="3498215" y="4750435"/>
            <a:ext cx="6786880" cy="706755"/>
          </a:xfrm>
          <a:prstGeom prst="rect">
            <a:avLst/>
          </a:prstGeom>
          <a:noFill/>
        </p:spPr>
        <p:txBody>
          <a:bodyPr wrap="none" rtlCol="0" anchor="t">
            <a:spAutoFit/>
          </a:bodyPr>
          <a:p>
            <a:r>
              <a:rPr lang="zh-CN" altLang="en-US" sz="4000">
                <a:solidFill>
                  <a:srgbClr val="FF0000"/>
                </a:solidFill>
                <a:sym typeface="+mn-ea"/>
              </a:rPr>
              <a:t>第三步：</a:t>
            </a:r>
            <a:r>
              <a:rPr lang="zh-CN" altLang="en-US" sz="4000">
                <a:sym typeface="+mn-ea"/>
              </a:rPr>
              <a:t>巧用</a:t>
            </a:r>
            <a:r>
              <a:rPr lang="zh-CN" altLang="en-US" sz="4000">
                <a:solidFill>
                  <a:srgbClr val="FF0000"/>
                </a:solidFill>
                <a:sym typeface="+mn-ea"/>
              </a:rPr>
              <a:t>规律</a:t>
            </a:r>
            <a:r>
              <a:rPr lang="zh-CN" altLang="en-US" sz="4000">
                <a:sym typeface="+mn-ea"/>
              </a:rPr>
              <a:t>，进行断句</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br>
              <a:rPr lang="zh-CN" altLang="en-US" b="0" dirty="0">
                <a:solidFill>
                  <a:schemeClr val="bg1"/>
                </a:solidFill>
                <a:latin typeface="Times New Roman" panose="02020603050405020304" pitchFamily="18" charset="0"/>
                <a:ea typeface="华文中宋" pitchFamily="2" charset="-122"/>
              </a:rPr>
            </a:br>
            <a:endParaRPr lang="zh-CN" altLang="en-US"/>
          </a:p>
        </p:txBody>
      </p:sp>
      <p:sp>
        <p:nvSpPr>
          <p:cNvPr id="3" name="文本框 2"/>
          <p:cNvSpPr txBox="1"/>
          <p:nvPr/>
        </p:nvSpPr>
        <p:spPr>
          <a:xfrm>
            <a:off x="1619250" y="341630"/>
            <a:ext cx="5233035" cy="645160"/>
          </a:xfrm>
          <a:prstGeom prst="rect">
            <a:avLst/>
          </a:prstGeom>
          <a:noFill/>
        </p:spPr>
        <p:txBody>
          <a:bodyPr wrap="none" rtlCol="0" anchor="t">
            <a:spAutoFit/>
          </a:bodyPr>
          <a:p>
            <a:r>
              <a:rPr lang="zh-CN" altLang="en-US" sz="3600" b="1" dirty="0">
                <a:solidFill>
                  <a:srgbClr val="FF66FF"/>
                </a:solidFill>
                <a:latin typeface="黑体" panose="02010609060101010101" pitchFamily="49" charset="-122"/>
                <a:ea typeface="黑体" panose="02010609060101010101" pitchFamily="49" charset="-122"/>
                <a:sym typeface="+mn-ea"/>
              </a:rPr>
              <a:t>断句的基础或前提在于</a:t>
            </a:r>
            <a:r>
              <a:rPr lang="zh-CN" altLang="en-US" sz="3600" b="1" dirty="0">
                <a:latin typeface="黑体" panose="02010609060101010101" pitchFamily="49" charset="-122"/>
                <a:ea typeface="黑体" panose="02010609060101010101" pitchFamily="49" charset="-122"/>
                <a:sym typeface="+mn-ea"/>
              </a:rPr>
              <a:t>：</a:t>
            </a:r>
            <a:endParaRPr lang="zh-CN" altLang="en-US" sz="3600"/>
          </a:p>
        </p:txBody>
      </p:sp>
      <p:sp>
        <p:nvSpPr>
          <p:cNvPr id="4" name="文本框 3"/>
          <p:cNvSpPr txBox="1"/>
          <p:nvPr/>
        </p:nvSpPr>
        <p:spPr>
          <a:xfrm>
            <a:off x="2021840" y="1393825"/>
            <a:ext cx="9375775" cy="3969385"/>
          </a:xfrm>
          <a:prstGeom prst="rect">
            <a:avLst/>
          </a:prstGeom>
          <a:noFill/>
        </p:spPr>
        <p:txBody>
          <a:bodyPr wrap="square" rtlCol="0" anchor="t">
            <a:spAutoFit/>
          </a:bodyPr>
          <a:p>
            <a:pPr>
              <a:buNone/>
            </a:pPr>
            <a:r>
              <a:rPr lang="en-US" altLang="zh-CN" sz="3600" dirty="0">
                <a:latin typeface="黑体" panose="02010609060101010101" pitchFamily="49" charset="-122"/>
                <a:ea typeface="黑体" panose="02010609060101010101" pitchFamily="49" charset="-122"/>
                <a:sym typeface="+mn-ea"/>
              </a:rPr>
              <a:t>     </a:t>
            </a:r>
            <a:r>
              <a:rPr lang="zh-CN" altLang="en-US" sz="3600" dirty="0">
                <a:latin typeface="黑体" panose="02010609060101010101" pitchFamily="49" charset="-122"/>
                <a:ea typeface="黑体" panose="02010609060101010101" pitchFamily="49" charset="-122"/>
                <a:sym typeface="+mn-ea"/>
              </a:rPr>
              <a:t>领会全篇的文意，因此断句前先要读几遍原文，力求对原文内容有个大致的了解，</a:t>
            </a:r>
            <a:r>
              <a:rPr lang="zh-CN" altLang="en-US" sz="3600" dirty="0">
                <a:solidFill>
                  <a:srgbClr val="FF0000"/>
                </a:solidFill>
                <a:latin typeface="黑体" panose="02010609060101010101" pitchFamily="49" charset="-122"/>
                <a:ea typeface="黑体" panose="02010609060101010101" pitchFamily="49" charset="-122"/>
                <a:sym typeface="+mn-ea"/>
              </a:rPr>
              <a:t>凭语感将能断开的先断开</a:t>
            </a:r>
            <a:r>
              <a:rPr lang="zh-CN" altLang="en-US" sz="3600" dirty="0">
                <a:latin typeface="黑体" panose="02010609060101010101" pitchFamily="49" charset="-122"/>
                <a:ea typeface="黑体" panose="02010609060101010101" pitchFamily="49" charset="-122"/>
                <a:sym typeface="+mn-ea"/>
              </a:rPr>
              <a:t>，逐步缩小范围，然后</a:t>
            </a:r>
            <a:r>
              <a:rPr lang="zh-CN" altLang="en-US" sz="3600" dirty="0">
                <a:solidFill>
                  <a:srgbClr val="FF0000"/>
                </a:solidFill>
                <a:latin typeface="黑体" panose="02010609060101010101" pitchFamily="49" charset="-122"/>
                <a:ea typeface="黑体" panose="02010609060101010101" pitchFamily="49" charset="-122"/>
                <a:sym typeface="+mn-ea"/>
              </a:rPr>
              <a:t>再集中分析难断的句子</a:t>
            </a:r>
            <a:r>
              <a:rPr lang="zh-CN" altLang="en-US" sz="3600" dirty="0">
                <a:latin typeface="黑体" panose="02010609060101010101" pitchFamily="49" charset="-122"/>
                <a:ea typeface="黑体" panose="02010609060101010101" pitchFamily="49" charset="-122"/>
                <a:sym typeface="+mn-ea"/>
              </a:rPr>
              <a:t>。</a:t>
            </a:r>
            <a:endParaRPr lang="zh-CN" altLang="en-US" sz="3600" dirty="0">
              <a:latin typeface="黑体" panose="02010609060101010101" pitchFamily="49" charset="-122"/>
              <a:ea typeface="黑体" panose="02010609060101010101" pitchFamily="49" charset="-122"/>
            </a:endParaRPr>
          </a:p>
          <a:p>
            <a:pPr>
              <a:buNone/>
            </a:pPr>
            <a:r>
              <a:rPr lang="zh-CN" altLang="en-US" sz="3600" dirty="0">
                <a:solidFill>
                  <a:srgbClr val="FF0000"/>
                </a:solidFill>
                <a:latin typeface="黑体" panose="02010609060101010101" pitchFamily="49" charset="-122"/>
                <a:ea typeface="黑体" panose="02010609060101010101" pitchFamily="49" charset="-122"/>
                <a:sym typeface="+mn-ea"/>
              </a:rPr>
              <a:t>     </a:t>
            </a:r>
            <a:r>
              <a:rPr lang="zh-CN" altLang="en-US" sz="3600" dirty="0">
                <a:latin typeface="黑体" panose="02010609060101010101" pitchFamily="49" charset="-122"/>
                <a:ea typeface="黑体" panose="02010609060101010101" pitchFamily="49" charset="-122"/>
                <a:sym typeface="+mn-ea"/>
              </a:rPr>
              <a:t>自然，</a:t>
            </a:r>
            <a:r>
              <a:rPr lang="zh-CN" altLang="en-US" sz="3600" dirty="0">
                <a:solidFill>
                  <a:srgbClr val="FF0000"/>
                </a:solidFill>
                <a:latin typeface="黑体" panose="02010609060101010101" pitchFamily="49" charset="-122"/>
                <a:ea typeface="黑体" panose="02010609060101010101" pitchFamily="49" charset="-122"/>
                <a:sym typeface="+mn-ea"/>
              </a:rPr>
              <a:t>语感</a:t>
            </a:r>
            <a:r>
              <a:rPr lang="zh-CN" altLang="en-US" sz="3600" dirty="0">
                <a:latin typeface="黑体" panose="02010609060101010101" pitchFamily="49" charset="-122"/>
                <a:ea typeface="黑体" panose="02010609060101010101" pitchFamily="49" charset="-122"/>
                <a:sym typeface="+mn-ea"/>
              </a:rPr>
              <a:t>对断句有很大的帮助，但</a:t>
            </a:r>
            <a:endParaRPr lang="zh-CN" altLang="en-US" sz="3600" dirty="0">
              <a:latin typeface="黑体" panose="02010609060101010101" pitchFamily="49" charset="-122"/>
              <a:ea typeface="黑体" panose="02010609060101010101" pitchFamily="49" charset="-122"/>
            </a:endParaRPr>
          </a:p>
          <a:p>
            <a:pPr>
              <a:buNone/>
            </a:pPr>
            <a:r>
              <a:rPr lang="zh-CN" altLang="en-US" sz="3600" dirty="0">
                <a:latin typeface="黑体" panose="02010609060101010101" pitchFamily="49" charset="-122"/>
                <a:ea typeface="黑体" panose="02010609060101010101" pitchFamily="49" charset="-122"/>
                <a:sym typeface="+mn-ea"/>
              </a:rPr>
              <a:t>  除此之外，还可以借助一定的方法和技巧来帮助断句。 </a:t>
            </a:r>
            <a:endParaRPr lang="zh-CN" altLang="en-US" sz="3600"/>
          </a:p>
        </p:txBody>
      </p:sp>
    </p:spTree>
    <p:custDataLst>
      <p:tags r:id="rId1"/>
    </p:custDataLst>
  </p:cSld>
  <p:clrMapOvr>
    <a:masterClrMapping/>
  </p:clrMapOvr>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0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0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1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29.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4136"/>
  <p:tag name="KSO_WM_TEMPLATE_SUBCATEGORY" val="0"/>
  <p:tag name="KSO_WM_TEMPLATE_MASTER_TYPE" val="1"/>
  <p:tag name="KSO_WM_TEMPLATE_COLOR_TYPE" val="1"/>
  <p:tag name="KSO_WM_TEMPLATE_MASTER_THUMB_INDEX" val="12"/>
  <p:tag name="KSO_WM_TEMPLATE_THUMBS_INDEX" val="1、4、7、8、9、10、16、17、18、19、24、29、32、3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单击此处添加副标题内容"/>
  <p:tag name="KSO_WM_TEMPLATE_CATEGORY" val="custom"/>
  <p:tag name="KSO_WM_TEMPLATE_INDEX" val="20204136"/>
  <p:tag name="KSO_WM_UNIT_ID" val="custom20204136_1*b*1"/>
  <p:tag name="KSO_WM_UNIT_ISNUMDGMTITLE"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中国风通用模板"/>
  <p:tag name="KSO_WM_TEMPLATE_CATEGORY" val="custom"/>
  <p:tag name="KSO_WM_TEMPLATE_INDEX" val="20204136"/>
  <p:tag name="KSO_WM_UNIT_ID" val="custom20204136_1*a*1"/>
  <p:tag name="KSO_WM_UNIT_ISNUMDGMTITLE" val="0"/>
</p:tagLst>
</file>

<file path=ppt/tags/tag144.xml><?xml version="1.0" encoding="utf-8"?>
<p:tagLst xmlns:p="http://schemas.openxmlformats.org/presentationml/2006/main">
  <p:tag name="KSO_WM_UNIT_ISCONTENTSTITLE" val="0"/>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04136_1*f*1"/>
  <p:tag name="KSO_WM_TEMPLATE_CATEGORY" val="custom"/>
  <p:tag name="KSO_WM_TEMPLATE_INDEX" val="20204136"/>
  <p:tag name="KSO_WM_UNIT_LAYERLEVEL" val="1"/>
  <p:tag name="KSO_WM_TAG_VERSION" val="1.0"/>
  <p:tag name="KSO_WM_BEAUTIFY_FLAG" val="#wm#"/>
  <p:tag name="KSO_WM_UNIT_SUBTYPE" val="b"/>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6_1*i*1"/>
  <p:tag name="KSO_WM_TEMPLATE_CATEGORY" val="custom"/>
  <p:tag name="KSO_WM_TEMPLATE_INDEX" val="20204136"/>
  <p:tag name="KSO_WM_UNIT_LAYERLEVEL" val="1"/>
  <p:tag name="KSO_WM_TAG_VERSION" val="1.0"/>
  <p:tag name="KSO_WM_BEAUTIFY_FLAG" val="#wm#"/>
</p:tagLst>
</file>

<file path=ppt/tags/tag146.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136"/>
  <p:tag name="KSO_WM_SLIDE_ID" val="custom20204136_1"/>
  <p:tag name="KSO_WM_TEMPLATE_MASTER_THUMB_INDEX" val="12"/>
  <p:tag name="KSO_WM_TEMPLATE_THUMBS_INDEX" val="1、4、7、8、9、10、16、17、18、19、24、29、32、33"/>
  <p:tag name="KSO_WM_SPECIAL_SOURCE" val="bdnull"/>
</p:tagLst>
</file>

<file path=ppt/tags/tag14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4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4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5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6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7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1.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2.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3.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4.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5.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6.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7.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8.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89.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4136"/>
  <p:tag name="KSO_WM_SPECIAL_SOURCE" val="bdnull"/>
</p:tagLst>
</file>

<file path=ppt/tags/tag191.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PRESET_TEXT" val="谢谢观看"/>
  <p:tag name="KSO_WM_TEMPLATE_CATEGORY" val="custom"/>
  <p:tag name="KSO_WM_TEMPLATE_INDEX" val="20204136"/>
  <p:tag name="KSO_WM_UNIT_ID" val="custom20204136_33*a*1"/>
  <p:tag name="KSO_WM_UNIT_ISNUMDGMTITLE" val="0"/>
</p:tagLst>
</file>

<file path=ppt/tags/tag192.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33"/>
  <p:tag name="KSO_WM_TAG_VERSION" val="1.0"/>
  <p:tag name="KSO_WM_SLIDE_LAYOUT" val="a_b"/>
  <p:tag name="KSO_WM_SLIDE_LAYOUT_CNT" val="1_1"/>
  <p:tag name="KSO_WM_TEMPLATE_MASTER_TYPE" val="1"/>
  <p:tag name="KSO_WM_TEMPLATE_COLOR_TYPE" val="1"/>
  <p:tag name="KSO_WM_TEMPLATE_CATEGORY" val="custom"/>
  <p:tag name="KSO_WM_TEMPLATE_INDEX" val="20204136"/>
  <p:tag name="KSO_WM_SLIDE_ID" val="custom20204136_33"/>
  <p:tag name="KSO_WM_SPECIAL_SOURCE" val="bdnull"/>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8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9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heme/theme1.xml><?xml version="1.0" encoding="utf-8"?>
<a:theme xmlns:a="http://schemas.openxmlformats.org/drawingml/2006/main" name="1_Office 主题​​">
  <a:themeElements>
    <a:clrScheme name="1422">
      <a:dk1>
        <a:sysClr val="windowText" lastClr="000000"/>
      </a:dk1>
      <a:lt1>
        <a:sysClr val="window" lastClr="FFFFFF"/>
      </a:lt1>
      <a:dk2>
        <a:srgbClr val="EFEAEB"/>
      </a:dk2>
      <a:lt2>
        <a:srgbClr val="FFFFFF"/>
      </a:lt2>
      <a:accent1>
        <a:srgbClr val="BA2631"/>
      </a:accent1>
      <a:accent2>
        <a:srgbClr val="D36E83"/>
      </a:accent2>
      <a:accent3>
        <a:srgbClr val="ECB5D6"/>
      </a:accent3>
      <a:accent4>
        <a:srgbClr val="DBB5F1"/>
      </a:accent4>
      <a:accent5>
        <a:srgbClr val="A06ED6"/>
      </a:accent5>
      <a:accent6>
        <a:srgbClr val="6526B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5937</Words>
  <Application>WPS 演示</Application>
  <PresentationFormat>宽屏</PresentationFormat>
  <Paragraphs>312</Paragraphs>
  <Slides>46</Slides>
  <Notes>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46</vt:i4>
      </vt:variant>
    </vt:vector>
  </HeadingPairs>
  <TitlesOfParts>
    <vt:vector size="66" baseType="lpstr">
      <vt:lpstr>Arial</vt:lpstr>
      <vt:lpstr>宋体</vt:lpstr>
      <vt:lpstr>Wingdings</vt:lpstr>
      <vt:lpstr>隶书</vt:lpstr>
      <vt:lpstr>微软雅黑</vt:lpstr>
      <vt:lpstr>汉仪尚巍手书W</vt:lpstr>
      <vt:lpstr>黑体</vt:lpstr>
      <vt:lpstr>仿宋_GB2312</vt:lpstr>
      <vt:lpstr>仿宋</vt:lpstr>
      <vt:lpstr>方正启体简体</vt:lpstr>
      <vt:lpstr>Times New Roman</vt:lpstr>
      <vt:lpstr>华文中宋</vt:lpstr>
      <vt:lpstr>Arial Unicode MS</vt:lpstr>
      <vt:lpstr>Calibri</vt:lpstr>
      <vt:lpstr>楷体</vt:lpstr>
      <vt:lpstr>楷体_GB2312</vt:lpstr>
      <vt:lpstr>新宋体</vt:lpstr>
      <vt:lpstr>思源黑体 Bold</vt:lpstr>
      <vt:lpstr>华文行楷</vt:lpstr>
      <vt:lpstr>1_Office 主题​​</vt:lpstr>
      <vt:lpstr>文言文阅读十二讲</vt:lpstr>
      <vt:lpstr>教学目标：</vt:lpstr>
      <vt:lpstr>请你断案：没有标点的遗嘱</vt:lpstr>
      <vt:lpstr>PowerPoint 演示文稿</vt:lpstr>
      <vt:lpstr>阔少爷断错句娶错妻</vt:lpstr>
      <vt:lpstr>什么叫断句</vt:lpstr>
      <vt:lpstr>考试题型</vt:lpstr>
      <vt:lpstr>断句步骤</vt:lpstr>
      <vt:lpstr> </vt:lpstr>
      <vt:lpstr>探究一：下列语段断句有什么特点</vt:lpstr>
      <vt:lpstr>1、名词或代词断句</vt:lpstr>
      <vt:lpstr>主语前断，宾语后断。</vt:lpstr>
      <vt:lpstr>练习1：</vt:lpstr>
      <vt:lpstr>练习2：</vt:lpstr>
      <vt:lpstr>PowerPoint 演示文稿</vt:lpstr>
      <vt:lpstr>2、虚词断句</vt:lpstr>
      <vt:lpstr>找虚词，定句读</vt:lpstr>
      <vt:lpstr>练习1：</vt:lpstr>
      <vt:lpstr>练习2：</vt:lpstr>
      <vt:lpstr>虚词断句口诀：</vt:lpstr>
      <vt:lpstr>3.对话断句</vt:lpstr>
      <vt:lpstr>例子：</vt:lpstr>
      <vt:lpstr>练习：</vt:lpstr>
      <vt:lpstr>参考翻译：</vt:lpstr>
      <vt:lpstr>4.特殊句式断句</vt:lpstr>
      <vt:lpstr>例子：</vt:lpstr>
      <vt:lpstr>5.对称句式断句</vt:lpstr>
      <vt:lpstr>小练1：</vt:lpstr>
      <vt:lpstr>小练2：</vt:lpstr>
      <vt:lpstr>综合练习1</vt:lpstr>
      <vt:lpstr>参考答案</vt:lpstr>
      <vt:lpstr>参考翻译</vt:lpstr>
      <vt:lpstr>综合练习2</vt:lpstr>
      <vt:lpstr>综合练习3</vt:lpstr>
      <vt:lpstr>综合练习4</vt:lpstr>
      <vt:lpstr>综合练习5</vt:lpstr>
      <vt:lpstr>参考译文：</vt:lpstr>
      <vt:lpstr>PowerPoint 演示文稿</vt:lpstr>
      <vt:lpstr>高考真题</vt:lpstr>
      <vt:lpstr>【2020年高考新课标Ⅰ卷】</vt:lpstr>
      <vt:lpstr>精析：</vt:lpstr>
      <vt:lpstr>【2020年高考新课标Ⅱ卷】</vt:lpstr>
      <vt:lpstr>精析：</vt:lpstr>
      <vt:lpstr>【2020年高考新课标Ⅲ卷】</vt:lpstr>
      <vt:lpstr>精析：</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WPS_1507351124</cp:lastModifiedBy>
  <cp:revision>153</cp:revision>
  <dcterms:created xsi:type="dcterms:W3CDTF">2019-06-19T02:08:00Z</dcterms:created>
  <dcterms:modified xsi:type="dcterms:W3CDTF">2020-12-01T05:33:21Z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