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93" r:id="rId3"/>
    <p:sldId id="260" r:id="rId4"/>
    <p:sldId id="257" r:id="rId5"/>
    <p:sldId id="258" r:id="rId6"/>
    <p:sldId id="261" r:id="rId7"/>
    <p:sldId id="263" r:id="rId8"/>
    <p:sldId id="262" r:id="rId9"/>
    <p:sldId id="292" r:id="rId10"/>
    <p:sldId id="264" r:id="rId11"/>
    <p:sldId id="274" r:id="rId12"/>
    <p:sldId id="277" r:id="rId13"/>
    <p:sldId id="275" r:id="rId14"/>
    <p:sldId id="266" r:id="rId15"/>
    <p:sldId id="265" r:id="rId16"/>
    <p:sldId id="267" r:id="rId17"/>
    <p:sldId id="271" r:id="rId18"/>
    <p:sldId id="268" r:id="rId19"/>
    <p:sldId id="270" r:id="rId20"/>
    <p:sldId id="269" r:id="rId21"/>
    <p:sldId id="272" r:id="rId22"/>
    <p:sldId id="279" r:id="rId23"/>
    <p:sldId id="280" r:id="rId24"/>
    <p:sldId id="273" r:id="rId25"/>
    <p:sldId id="282" r:id="rId26"/>
    <p:sldId id="283" r:id="rId27"/>
    <p:sldId id="276" r:id="rId28"/>
    <p:sldId id="281" r:id="rId29"/>
    <p:sldId id="285" r:id="rId30"/>
    <p:sldId id="284" r:id="rId31"/>
    <p:sldId id="289" r:id="rId32"/>
    <p:sldId id="288" r:id="rId33"/>
    <p:sldId id="290" r:id="rId34"/>
    <p:sldId id="295" r:id="rId35"/>
    <p:sldId id="296" r:id="rId36"/>
    <p:sldId id="327"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notesMaster" Target="notesMasters/notesMaster1.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jpeg"/><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6.jpeg"/><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9.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22.png"/><Relationship Id="rId1" Type="http://schemas.openxmlformats.org/officeDocument/2006/relationships/image" Target="../media/image21.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751dc1b16f39a9a9d1e2b2db38281b92\insertfill"/>
          <p:cNvPicPr>
            <a:picLocks noChangeAspect="1"/>
          </p:cNvPicPr>
          <p:nvPr/>
        </p:nvPicPr>
        <p:blipFill>
          <a:blip r:embed="rId1"/>
          <a:stretch>
            <a:fillRect/>
          </a:stretch>
        </p:blipFill>
        <p:spPr>
          <a:xfrm>
            <a:off x="-220980" y="0"/>
            <a:ext cx="12192000" cy="6858000"/>
          </a:xfrm>
          <a:prstGeom prst="rect">
            <a:avLst/>
          </a:prstGeom>
        </p:spPr>
      </p:pic>
      <p:sp>
        <p:nvSpPr>
          <p:cNvPr id="5" name="矩形 4"/>
          <p:cNvSpPr/>
          <p:nvPr/>
        </p:nvSpPr>
        <p:spPr>
          <a:xfrm>
            <a:off x="1148715" y="304800"/>
            <a:ext cx="9072880" cy="5631180"/>
          </a:xfrm>
          <a:prstGeom prst="rect">
            <a:avLst/>
          </a:prstGeom>
          <a:noFill/>
          <a:ln>
            <a:noFill/>
          </a:ln>
        </p:spPr>
        <p:txBody>
          <a:bodyPr wrap="none" rtlCol="0" anchor="t">
            <a:spAutoFit/>
          </a:bodyPr>
          <a:p>
            <a:pPr algn="ctr"/>
            <a:r>
              <a:rPr lang="zh-CN" altLang="en-US" sz="10000">
                <a:ln w="22225">
                  <a:solidFill>
                    <a:schemeClr val="accent2"/>
                  </a:solidFill>
                  <a:prstDash val="solid"/>
                </a:ln>
                <a:solidFill>
                  <a:schemeClr val="accent2">
                    <a:lumMod val="40000"/>
                    <a:lumOff val="60000"/>
                  </a:schemeClr>
                </a:solidFill>
                <a:effectLst/>
                <a:sym typeface="+mn-ea"/>
              </a:rPr>
              <a:t>分析</a:t>
            </a:r>
            <a:r>
              <a:rPr lang="zh-CN" altLang="en-US" sz="10000">
                <a:sym typeface="+mn-ea"/>
              </a:rPr>
              <a:t>：</a:t>
            </a:r>
            <a:br>
              <a:rPr lang="zh-CN" altLang="en-US" sz="10000">
                <a:sym typeface="+mn-ea"/>
              </a:rPr>
            </a:br>
            <a:r>
              <a:rPr lang="en-US" altLang="zh-CN" sz="6000">
                <a:sym typeface="+mn-ea"/>
              </a:rPr>
              <a:t>2020</a:t>
            </a:r>
            <a:r>
              <a:rPr lang="zh-CN" altLang="en-US" sz="6000">
                <a:sym typeface="+mn-ea"/>
              </a:rPr>
              <a:t>年</a:t>
            </a:r>
            <a:r>
              <a:rPr lang="en-US" altLang="zh-CN" sz="6000">
                <a:sym typeface="+mn-ea"/>
              </a:rPr>
              <a:t>3</a:t>
            </a:r>
            <a:r>
              <a:rPr lang="zh-CN" altLang="en-US" sz="6000">
                <a:sym typeface="+mn-ea"/>
              </a:rPr>
              <a:t>月月考</a:t>
            </a:r>
            <a:r>
              <a:rPr lang="en-US" altLang="zh-CN" sz="6000">
                <a:sym typeface="+mn-ea"/>
              </a:rPr>
              <a:t>21</a:t>
            </a:r>
            <a:r>
              <a:rPr lang="zh-CN" altLang="en-US" sz="6000">
                <a:sym typeface="+mn-ea"/>
              </a:rPr>
              <a:t>题</a:t>
            </a:r>
            <a:endParaRPr lang="zh-CN" altLang="en-US" sz="6000">
              <a:sym typeface="+mn-ea"/>
            </a:endParaRPr>
          </a:p>
          <a:p>
            <a:pPr algn="ctr"/>
            <a:r>
              <a:rPr lang="zh-CN" altLang="en-US" sz="10000">
                <a:ln w="22225">
                  <a:solidFill>
                    <a:schemeClr val="accent2"/>
                  </a:solidFill>
                  <a:prstDash val="solid"/>
                </a:ln>
                <a:solidFill>
                  <a:schemeClr val="accent2">
                    <a:lumMod val="40000"/>
                    <a:lumOff val="60000"/>
                  </a:schemeClr>
                </a:solidFill>
                <a:effectLst/>
                <a:sym typeface="+mn-ea"/>
              </a:rPr>
              <a:t>复习：</a:t>
            </a:r>
            <a:r>
              <a:rPr lang="zh-CN" altLang="en-US" sz="10000">
                <a:solidFill>
                  <a:srgbClr val="FF0000"/>
                </a:solidFill>
                <a:sym typeface="+mn-ea"/>
              </a:rPr>
              <a:t>新闻压缩</a:t>
            </a:r>
            <a:endParaRPr lang="zh-CN" altLang="en-US" sz="10000">
              <a:solidFill>
                <a:srgbClr val="FF0000"/>
              </a:solidFill>
            </a:endParaRPr>
          </a:p>
          <a:p>
            <a:pPr algn="ctr"/>
            <a:endParaRPr lang="zh-CN" altLang="en-US" sz="10000" b="1">
              <a:blipFill>
                <a:blip r:embed="rId2"/>
                <a:stretch>
                  <a:fillRect/>
                </a:stretch>
              </a:blipFill>
              <a:effectLst/>
              <a:latin typeface="汉仪晓波美妍体简" charset="0"/>
              <a:ea typeface="汉仪晓波美妍体简"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a99714693d377645e900f0819fc269e\insertfill"/>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3464560" y="2613978"/>
            <a:ext cx="5262880" cy="1630045"/>
          </a:xfrm>
          <a:prstGeom prst="rect">
            <a:avLst/>
          </a:prstGeom>
          <a:noFill/>
          <a:ln>
            <a:noFill/>
          </a:ln>
        </p:spPr>
        <p:txBody>
          <a:bodyPr wrap="none" rtlCol="0" anchor="t">
            <a:spAutoFit/>
          </a:bodyPr>
          <a:p>
            <a:pPr algn="ctr"/>
            <a:r>
              <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解题方法</a:t>
            </a:r>
            <a:endPar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解题途径2"/>
          <p:cNvPicPr>
            <a:picLocks noChangeAspect="1"/>
          </p:cNvPicPr>
          <p:nvPr>
            <p:ph idx="1"/>
          </p:nvPr>
        </p:nvPicPr>
        <p:blipFill>
          <a:blip r:embed="rId1"/>
          <a:stretch>
            <a:fillRect/>
          </a:stretch>
        </p:blipFill>
        <p:spPr>
          <a:xfrm>
            <a:off x="577215" y="210185"/>
            <a:ext cx="9168130" cy="6876415"/>
          </a:xfrm>
          <a:prstGeom prst="rect">
            <a:avLst/>
          </a:prstGeom>
        </p:spPr>
      </p:pic>
      <p:sp>
        <p:nvSpPr>
          <p:cNvPr id="5" name="文本框 4"/>
          <p:cNvSpPr txBox="1"/>
          <p:nvPr/>
        </p:nvSpPr>
        <p:spPr>
          <a:xfrm>
            <a:off x="10072370" y="1691005"/>
            <a:ext cx="1545590" cy="1198880"/>
          </a:xfrm>
          <a:prstGeom prst="rect">
            <a:avLst/>
          </a:prstGeom>
          <a:noFill/>
        </p:spPr>
        <p:txBody>
          <a:bodyPr wrap="square" rtlCol="0">
            <a:spAutoFit/>
          </a:bodyPr>
          <a:p>
            <a:r>
              <a:rPr lang="en-US" altLang="zh-CN" sz="3600" b="1">
                <a:solidFill>
                  <a:srgbClr val="FF0000"/>
                </a:solidFill>
              </a:rPr>
              <a:t>5</a:t>
            </a:r>
            <a:r>
              <a:rPr lang="zh-CN" altLang="en-US" sz="3600" b="1">
                <a:solidFill>
                  <a:srgbClr val="FF0000"/>
                </a:solidFill>
              </a:rPr>
              <a:t>个</a:t>
            </a:r>
            <a:r>
              <a:rPr lang="en-US" altLang="zh-CN" sz="3600" b="1">
                <a:solidFill>
                  <a:srgbClr val="FF0000"/>
                </a:solidFill>
              </a:rPr>
              <a:t>W</a:t>
            </a:r>
            <a:endParaRPr lang="en-US" altLang="zh-CN" sz="3600" b="1">
              <a:solidFill>
                <a:srgbClr val="FF0000"/>
              </a:solidFill>
            </a:endParaRPr>
          </a:p>
          <a:p>
            <a:r>
              <a:rPr lang="en-US" altLang="zh-CN" sz="3600" b="1">
                <a:solidFill>
                  <a:srgbClr val="FF0000"/>
                </a:solidFill>
              </a:rPr>
              <a:t>1</a:t>
            </a:r>
            <a:r>
              <a:rPr lang="zh-CN" altLang="en-US" sz="3600" b="1">
                <a:solidFill>
                  <a:srgbClr val="FF0000"/>
                </a:solidFill>
              </a:rPr>
              <a:t>个</a:t>
            </a:r>
            <a:r>
              <a:rPr lang="en-US" altLang="zh-CN" sz="3600" b="1">
                <a:solidFill>
                  <a:srgbClr val="FF0000"/>
                </a:solidFill>
              </a:rPr>
              <a:t>H</a:t>
            </a:r>
            <a:endParaRPr lang="en-US" altLang="zh-CN"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5" name="内容占位符 4"/>
          <p:cNvPicPr>
            <a:picLocks noChangeAspect="1"/>
          </p:cNvPicPr>
          <p:nvPr>
            <p:ph idx="1"/>
          </p:nvPr>
        </p:nvPicPr>
        <p:blipFill>
          <a:blip r:embed="rId1"/>
          <a:stretch>
            <a:fillRect/>
          </a:stretch>
        </p:blipFill>
        <p:spPr>
          <a:xfrm>
            <a:off x="996315" y="285750"/>
            <a:ext cx="9599295" cy="65728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a99714693d377645e900f0819fc269e\insertfill"/>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3464560" y="2613978"/>
            <a:ext cx="5262880" cy="1630045"/>
          </a:xfrm>
          <a:prstGeom prst="rect">
            <a:avLst/>
          </a:prstGeom>
          <a:noFill/>
          <a:ln>
            <a:noFill/>
          </a:ln>
        </p:spPr>
        <p:txBody>
          <a:bodyPr wrap="none" rtlCol="0" anchor="t">
            <a:spAutoFit/>
          </a:bodyPr>
          <a:p>
            <a:pPr algn="ctr"/>
            <a:r>
              <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月考情况</a:t>
            </a:r>
            <a:endPar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21.61"/>
          <p:cNvPicPr>
            <a:picLocks noChangeAspect="1"/>
          </p:cNvPicPr>
          <p:nvPr/>
        </p:nvPicPr>
        <p:blipFill>
          <a:blip r:embed="rId1"/>
          <a:stretch>
            <a:fillRect/>
          </a:stretch>
        </p:blipFill>
        <p:spPr>
          <a:xfrm>
            <a:off x="1599565" y="1276350"/>
            <a:ext cx="9387205" cy="2790190"/>
          </a:xfrm>
          <a:prstGeom prst="rect">
            <a:avLst/>
          </a:prstGeom>
        </p:spPr>
      </p:pic>
      <p:sp>
        <p:nvSpPr>
          <p:cNvPr id="4" name="文本框 3"/>
          <p:cNvSpPr txBox="1"/>
          <p:nvPr/>
        </p:nvSpPr>
        <p:spPr>
          <a:xfrm>
            <a:off x="658495" y="400685"/>
            <a:ext cx="1035050" cy="768350"/>
          </a:xfrm>
          <a:prstGeom prst="rect">
            <a:avLst/>
          </a:prstGeom>
          <a:noFill/>
        </p:spPr>
        <p:txBody>
          <a:bodyPr wrap="square" rtlCol="0">
            <a:spAutoFit/>
          </a:bodyPr>
          <a:p>
            <a:r>
              <a:rPr lang="en-US" altLang="zh-CN" sz="4400" b="1">
                <a:solidFill>
                  <a:srgbClr val="FF0000"/>
                </a:solidFill>
              </a:rPr>
              <a:t>5</a:t>
            </a:r>
            <a:r>
              <a:rPr lang="zh-CN" altLang="en-US" sz="4400" b="1">
                <a:solidFill>
                  <a:srgbClr val="FF0000"/>
                </a:solidFill>
              </a:rPr>
              <a:t>分</a:t>
            </a:r>
            <a:endParaRPr lang="zh-CN" altLang="en-US" sz="4400" b="1">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21.62"/>
          <p:cNvPicPr>
            <a:picLocks noChangeAspect="1"/>
          </p:cNvPicPr>
          <p:nvPr/>
        </p:nvPicPr>
        <p:blipFill>
          <a:blip r:embed="rId1"/>
          <a:stretch>
            <a:fillRect/>
          </a:stretch>
        </p:blipFill>
        <p:spPr>
          <a:xfrm>
            <a:off x="413385" y="2419985"/>
            <a:ext cx="11365230" cy="3063240"/>
          </a:xfrm>
          <a:prstGeom prst="rect">
            <a:avLst/>
          </a:prstGeom>
        </p:spPr>
      </p:pic>
      <p:sp>
        <p:nvSpPr>
          <p:cNvPr id="2" name="文本框 1"/>
          <p:cNvSpPr txBox="1"/>
          <p:nvPr/>
        </p:nvSpPr>
        <p:spPr>
          <a:xfrm>
            <a:off x="1034415" y="892810"/>
            <a:ext cx="1852930" cy="829945"/>
          </a:xfrm>
          <a:prstGeom prst="rect">
            <a:avLst/>
          </a:prstGeom>
          <a:noFill/>
        </p:spPr>
        <p:txBody>
          <a:bodyPr wrap="square" rtlCol="0">
            <a:spAutoFit/>
          </a:bodyPr>
          <a:p>
            <a:r>
              <a:rPr lang="en-US" altLang="zh-CN" sz="4800" b="1">
                <a:solidFill>
                  <a:srgbClr val="FF0000"/>
                </a:solidFill>
              </a:rPr>
              <a:t>4</a:t>
            </a:r>
            <a:r>
              <a:rPr lang="zh-CN" altLang="en-US" sz="4800" b="1">
                <a:solidFill>
                  <a:srgbClr val="FF0000"/>
                </a:solidFill>
              </a:rPr>
              <a:t>分：</a:t>
            </a:r>
            <a:endParaRPr lang="zh-CN" altLang="en-US" sz="4800" b="1">
              <a:solidFill>
                <a:srgbClr val="FF0000"/>
              </a:solidFill>
            </a:endParaRPr>
          </a:p>
        </p:txBody>
      </p:sp>
      <p:sp>
        <p:nvSpPr>
          <p:cNvPr id="3" name="文本框 2"/>
          <p:cNvSpPr txBox="1"/>
          <p:nvPr/>
        </p:nvSpPr>
        <p:spPr>
          <a:xfrm>
            <a:off x="2675255" y="892810"/>
            <a:ext cx="2651125" cy="829945"/>
          </a:xfrm>
          <a:prstGeom prst="rect">
            <a:avLst/>
          </a:prstGeom>
          <a:noFill/>
        </p:spPr>
        <p:txBody>
          <a:bodyPr wrap="square" rtlCol="0">
            <a:spAutoFit/>
          </a:bodyPr>
          <a:p>
            <a:r>
              <a:rPr lang="zh-CN" altLang="en-US" sz="4800" b="1">
                <a:solidFill>
                  <a:srgbClr val="FF0000"/>
                </a:solidFill>
              </a:rPr>
              <a:t>超字数</a:t>
            </a:r>
            <a:endParaRPr lang="zh-CN" altLang="en-US" sz="4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468120" cy="1021715"/>
          </a:xfrm>
        </p:spPr>
        <p:txBody>
          <a:bodyPr/>
          <a:p>
            <a:r>
              <a:rPr lang="en-US" altLang="zh-CN" b="1">
                <a:solidFill>
                  <a:srgbClr val="FF0000"/>
                </a:solidFill>
              </a:rPr>
              <a:t>3</a:t>
            </a:r>
            <a:r>
              <a:rPr lang="zh-CN" altLang="en-US" b="1">
                <a:solidFill>
                  <a:srgbClr val="FF0000"/>
                </a:solidFill>
              </a:rPr>
              <a:t>分：</a:t>
            </a:r>
            <a:endParaRPr lang="zh-CN" altLang="en-US" b="1">
              <a:solidFill>
                <a:srgbClr val="FF0000"/>
              </a:solidFill>
            </a:endParaRPr>
          </a:p>
        </p:txBody>
      </p:sp>
      <p:pic>
        <p:nvPicPr>
          <p:cNvPr id="4" name="图片 3" descr="21.31"/>
          <p:cNvPicPr>
            <a:picLocks noChangeAspect="1"/>
          </p:cNvPicPr>
          <p:nvPr/>
        </p:nvPicPr>
        <p:blipFill>
          <a:blip r:embed="rId1"/>
          <a:stretch>
            <a:fillRect/>
          </a:stretch>
        </p:blipFill>
        <p:spPr>
          <a:xfrm>
            <a:off x="1474470" y="2007870"/>
            <a:ext cx="9243060" cy="2842260"/>
          </a:xfrm>
          <a:prstGeom prst="rect">
            <a:avLst/>
          </a:prstGeom>
        </p:spPr>
      </p:pic>
      <p:sp>
        <p:nvSpPr>
          <p:cNvPr id="5" name="文本框 4"/>
          <p:cNvSpPr txBox="1"/>
          <p:nvPr/>
        </p:nvSpPr>
        <p:spPr>
          <a:xfrm>
            <a:off x="2504440" y="365125"/>
            <a:ext cx="2621280" cy="829945"/>
          </a:xfrm>
          <a:prstGeom prst="rect">
            <a:avLst/>
          </a:prstGeom>
          <a:noFill/>
        </p:spPr>
        <p:txBody>
          <a:bodyPr wrap="none" rtlCol="0">
            <a:spAutoFit/>
          </a:bodyPr>
          <a:p>
            <a:r>
              <a:rPr lang="zh-CN" altLang="en-US" sz="4800" b="1">
                <a:solidFill>
                  <a:srgbClr val="FF0000"/>
                </a:solidFill>
              </a:rPr>
              <a:t>权衡失当</a:t>
            </a:r>
            <a:endParaRPr lang="zh-CN" altLang="en-US" sz="4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315720" cy="1143635"/>
          </a:xfrm>
        </p:spPr>
        <p:txBody>
          <a:bodyPr/>
          <a:p>
            <a:r>
              <a:rPr lang="en-US" altLang="zh-CN" b="1">
                <a:solidFill>
                  <a:srgbClr val="FF0000"/>
                </a:solidFill>
              </a:rPr>
              <a:t>2</a:t>
            </a:r>
            <a:r>
              <a:rPr lang="zh-CN" altLang="en-US" b="1">
                <a:solidFill>
                  <a:srgbClr val="FF0000"/>
                </a:solidFill>
              </a:rPr>
              <a:t>分</a:t>
            </a:r>
            <a:endParaRPr lang="zh-CN" altLang="en-US" b="1">
              <a:solidFill>
                <a:srgbClr val="FF0000"/>
              </a:solidFill>
            </a:endParaRPr>
          </a:p>
        </p:txBody>
      </p:sp>
      <p:pic>
        <p:nvPicPr>
          <p:cNvPr id="3" name="图片 2" descr="21.11"/>
          <p:cNvPicPr>
            <a:picLocks noChangeAspect="1"/>
          </p:cNvPicPr>
          <p:nvPr/>
        </p:nvPicPr>
        <p:blipFill>
          <a:blip r:embed="rId1"/>
          <a:stretch>
            <a:fillRect/>
          </a:stretch>
        </p:blipFill>
        <p:spPr>
          <a:xfrm>
            <a:off x="1463040" y="1611630"/>
            <a:ext cx="9265920" cy="3634740"/>
          </a:xfrm>
          <a:prstGeom prst="rect">
            <a:avLst/>
          </a:prstGeom>
        </p:spPr>
      </p:pic>
      <p:sp>
        <p:nvSpPr>
          <p:cNvPr id="4" name="文本框 3"/>
          <p:cNvSpPr txBox="1"/>
          <p:nvPr/>
        </p:nvSpPr>
        <p:spPr>
          <a:xfrm>
            <a:off x="2240915" y="502920"/>
            <a:ext cx="7392670" cy="768350"/>
          </a:xfrm>
          <a:prstGeom prst="rect">
            <a:avLst/>
          </a:prstGeom>
          <a:noFill/>
        </p:spPr>
        <p:txBody>
          <a:bodyPr wrap="square" rtlCol="0">
            <a:spAutoFit/>
          </a:bodyPr>
          <a:p>
            <a:r>
              <a:rPr lang="zh-CN" altLang="en-US" sz="4400" b="1">
                <a:solidFill>
                  <a:srgbClr val="FF0000"/>
                </a:solidFill>
              </a:rPr>
              <a:t>缺信息、没提炼、超字数</a:t>
            </a:r>
            <a:endParaRPr lang="zh-CN" altLang="en-US" sz="4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438275" cy="900430"/>
          </a:xfrm>
        </p:spPr>
        <p:txBody>
          <a:bodyPr/>
          <a:p>
            <a:r>
              <a:rPr lang="en-US" altLang="zh-CN" b="1">
                <a:solidFill>
                  <a:srgbClr val="FF0000"/>
                </a:solidFill>
              </a:rPr>
              <a:t>1</a:t>
            </a:r>
            <a:r>
              <a:rPr lang="zh-CN" altLang="en-US" b="1">
                <a:solidFill>
                  <a:srgbClr val="FF0000"/>
                </a:solidFill>
              </a:rPr>
              <a:t>分：</a:t>
            </a:r>
            <a:endParaRPr lang="zh-CN" altLang="en-US" b="1">
              <a:solidFill>
                <a:srgbClr val="FF0000"/>
              </a:solidFill>
            </a:endParaRPr>
          </a:p>
        </p:txBody>
      </p:sp>
      <p:pic>
        <p:nvPicPr>
          <p:cNvPr id="3" name="图片 2" descr="21.13"/>
          <p:cNvPicPr>
            <a:picLocks noChangeAspect="1"/>
          </p:cNvPicPr>
          <p:nvPr/>
        </p:nvPicPr>
        <p:blipFill>
          <a:blip r:embed="rId1"/>
          <a:stretch>
            <a:fillRect/>
          </a:stretch>
        </p:blipFill>
        <p:spPr>
          <a:xfrm>
            <a:off x="955040" y="1828800"/>
            <a:ext cx="10058400" cy="1821180"/>
          </a:xfrm>
          <a:prstGeom prst="rect">
            <a:avLst/>
          </a:prstGeom>
        </p:spPr>
      </p:pic>
      <p:sp>
        <p:nvSpPr>
          <p:cNvPr id="4" name="文本框 3"/>
          <p:cNvSpPr txBox="1"/>
          <p:nvPr/>
        </p:nvSpPr>
        <p:spPr>
          <a:xfrm>
            <a:off x="2382520" y="435610"/>
            <a:ext cx="5128260" cy="829945"/>
          </a:xfrm>
          <a:prstGeom prst="rect">
            <a:avLst/>
          </a:prstGeom>
          <a:noFill/>
        </p:spPr>
        <p:txBody>
          <a:bodyPr wrap="square" rtlCol="0">
            <a:spAutoFit/>
          </a:bodyPr>
          <a:p>
            <a:r>
              <a:rPr lang="zh-CN" altLang="en-US" sz="4800" b="1">
                <a:solidFill>
                  <a:srgbClr val="FF0000"/>
                </a:solidFill>
              </a:rPr>
              <a:t>过度压缩、乱整合</a:t>
            </a:r>
            <a:endParaRPr lang="zh-CN" altLang="en-US" sz="4800" b="1">
              <a:solidFill>
                <a:srgbClr val="FF0000"/>
              </a:solidFill>
            </a:endParaRPr>
          </a:p>
        </p:txBody>
      </p:sp>
      <p:pic>
        <p:nvPicPr>
          <p:cNvPr id="5" name="图片 4" descr="21.14"/>
          <p:cNvPicPr>
            <a:picLocks noChangeAspect="1"/>
          </p:cNvPicPr>
          <p:nvPr/>
        </p:nvPicPr>
        <p:blipFill>
          <a:blip r:embed="rId2"/>
          <a:stretch>
            <a:fillRect/>
          </a:stretch>
        </p:blipFill>
        <p:spPr>
          <a:xfrm>
            <a:off x="1066800" y="4265930"/>
            <a:ext cx="10058400" cy="20986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438275" cy="1002030"/>
          </a:xfrm>
        </p:spPr>
        <p:txBody>
          <a:bodyPr/>
          <a:p>
            <a:r>
              <a:rPr lang="en-US" altLang="zh-CN" b="1">
                <a:solidFill>
                  <a:srgbClr val="FF0000"/>
                </a:solidFill>
              </a:rPr>
              <a:t>1</a:t>
            </a:r>
            <a:r>
              <a:rPr lang="zh-CN" altLang="en-US" b="1">
                <a:solidFill>
                  <a:srgbClr val="FF0000"/>
                </a:solidFill>
              </a:rPr>
              <a:t>分：</a:t>
            </a:r>
            <a:endParaRPr lang="zh-CN" altLang="en-US" b="1">
              <a:solidFill>
                <a:srgbClr val="FF0000"/>
              </a:solidFill>
            </a:endParaRPr>
          </a:p>
        </p:txBody>
      </p:sp>
      <p:pic>
        <p:nvPicPr>
          <p:cNvPr id="3" name="图片 2" descr="21.12"/>
          <p:cNvPicPr>
            <a:picLocks noChangeAspect="1"/>
          </p:cNvPicPr>
          <p:nvPr/>
        </p:nvPicPr>
        <p:blipFill>
          <a:blip r:embed="rId1"/>
          <a:stretch>
            <a:fillRect/>
          </a:stretch>
        </p:blipFill>
        <p:spPr>
          <a:xfrm>
            <a:off x="945515" y="1551940"/>
            <a:ext cx="10058400" cy="2455545"/>
          </a:xfrm>
          <a:prstGeom prst="rect">
            <a:avLst/>
          </a:prstGeom>
        </p:spPr>
      </p:pic>
      <p:sp>
        <p:nvSpPr>
          <p:cNvPr id="4" name="文本框 3"/>
          <p:cNvSpPr txBox="1"/>
          <p:nvPr/>
        </p:nvSpPr>
        <p:spPr>
          <a:xfrm>
            <a:off x="2677160" y="451485"/>
            <a:ext cx="2011680" cy="829945"/>
          </a:xfrm>
          <a:prstGeom prst="rect">
            <a:avLst/>
          </a:prstGeom>
          <a:noFill/>
        </p:spPr>
        <p:txBody>
          <a:bodyPr wrap="none" rtlCol="0">
            <a:spAutoFit/>
          </a:bodyPr>
          <a:p>
            <a:r>
              <a:rPr lang="zh-CN" altLang="en-US" sz="4800" b="1">
                <a:solidFill>
                  <a:srgbClr val="FF0000"/>
                </a:solidFill>
              </a:rPr>
              <a:t>不成句</a:t>
            </a:r>
            <a:endParaRPr lang="zh-CN" altLang="en-US" sz="4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a99714693d377645e900f0819fc269e\insertfill"/>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3464560" y="2613978"/>
            <a:ext cx="5262880" cy="1630045"/>
          </a:xfrm>
          <a:prstGeom prst="rect">
            <a:avLst/>
          </a:prstGeom>
          <a:noFill/>
          <a:ln>
            <a:noFill/>
          </a:ln>
        </p:spPr>
        <p:txBody>
          <a:bodyPr wrap="none" rtlCol="0" anchor="t">
            <a:spAutoFit/>
          </a:bodyPr>
          <a:p>
            <a:pPr algn="ctr"/>
            <a:r>
              <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回顾分析</a:t>
            </a:r>
            <a:endPar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438275" cy="1011555"/>
          </a:xfrm>
        </p:spPr>
        <p:txBody>
          <a:bodyPr/>
          <a:p>
            <a:r>
              <a:rPr lang="en-US" altLang="zh-CN" b="1">
                <a:solidFill>
                  <a:srgbClr val="FF0000"/>
                </a:solidFill>
              </a:rPr>
              <a:t>0</a:t>
            </a:r>
            <a:r>
              <a:rPr lang="zh-CN" altLang="en-US" b="1">
                <a:solidFill>
                  <a:srgbClr val="FF0000"/>
                </a:solidFill>
              </a:rPr>
              <a:t>分：</a:t>
            </a:r>
            <a:endParaRPr lang="zh-CN" altLang="en-US" b="1">
              <a:solidFill>
                <a:srgbClr val="FF0000"/>
              </a:solidFill>
            </a:endParaRPr>
          </a:p>
        </p:txBody>
      </p:sp>
      <p:pic>
        <p:nvPicPr>
          <p:cNvPr id="4" name="图片 3" descr="21.02"/>
          <p:cNvPicPr>
            <a:picLocks noChangeAspect="1"/>
          </p:cNvPicPr>
          <p:nvPr/>
        </p:nvPicPr>
        <p:blipFill>
          <a:blip r:embed="rId1"/>
          <a:stretch>
            <a:fillRect/>
          </a:stretch>
        </p:blipFill>
        <p:spPr>
          <a:xfrm>
            <a:off x="838835" y="1287780"/>
            <a:ext cx="10717530" cy="2274570"/>
          </a:xfrm>
          <a:prstGeom prst="rect">
            <a:avLst/>
          </a:prstGeom>
        </p:spPr>
      </p:pic>
      <p:pic>
        <p:nvPicPr>
          <p:cNvPr id="5" name="图片 4" descr="21.03"/>
          <p:cNvPicPr>
            <a:picLocks noChangeAspect="1"/>
          </p:cNvPicPr>
          <p:nvPr/>
        </p:nvPicPr>
        <p:blipFill>
          <a:blip r:embed="rId2"/>
          <a:stretch>
            <a:fillRect/>
          </a:stretch>
        </p:blipFill>
        <p:spPr>
          <a:xfrm>
            <a:off x="952500" y="3771265"/>
            <a:ext cx="10489565" cy="1888490"/>
          </a:xfrm>
          <a:prstGeom prst="rect">
            <a:avLst/>
          </a:prstGeom>
        </p:spPr>
      </p:pic>
      <p:sp>
        <p:nvSpPr>
          <p:cNvPr id="6" name="文本框 5"/>
          <p:cNvSpPr txBox="1"/>
          <p:nvPr/>
        </p:nvSpPr>
        <p:spPr>
          <a:xfrm>
            <a:off x="2575560" y="455930"/>
            <a:ext cx="4450080" cy="829945"/>
          </a:xfrm>
          <a:prstGeom prst="rect">
            <a:avLst/>
          </a:prstGeom>
          <a:noFill/>
        </p:spPr>
        <p:txBody>
          <a:bodyPr wrap="none" rtlCol="0">
            <a:spAutoFit/>
          </a:bodyPr>
          <a:p>
            <a:r>
              <a:rPr lang="zh-CN" altLang="en-US" sz="4800" b="1">
                <a:solidFill>
                  <a:srgbClr val="FF0000"/>
                </a:solidFill>
              </a:rPr>
              <a:t>错别字、不回看</a:t>
            </a:r>
            <a:endParaRPr lang="zh-CN" altLang="en-US" sz="4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a99714693d377645e900f0819fc269e\insertfill"/>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3464560" y="2613978"/>
            <a:ext cx="5262880" cy="1630045"/>
          </a:xfrm>
          <a:prstGeom prst="rect">
            <a:avLst/>
          </a:prstGeom>
          <a:noFill/>
          <a:ln>
            <a:noFill/>
          </a:ln>
        </p:spPr>
        <p:txBody>
          <a:bodyPr wrap="none" rtlCol="0" anchor="t">
            <a:spAutoFit/>
          </a:bodyPr>
          <a:p>
            <a:pPr algn="ctr"/>
            <a:r>
              <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提分措施</a:t>
            </a:r>
            <a:endPar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a99714693d377645e900f0819fc269e\insertfill"/>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2438083" y="2613978"/>
            <a:ext cx="7315835" cy="1630045"/>
          </a:xfrm>
          <a:prstGeom prst="rect">
            <a:avLst/>
          </a:prstGeom>
          <a:noFill/>
          <a:ln>
            <a:noFill/>
          </a:ln>
        </p:spPr>
        <p:txBody>
          <a:bodyPr wrap="none" rtlCol="0" anchor="t">
            <a:spAutoFit/>
          </a:bodyPr>
          <a:p>
            <a:pPr algn="ctr"/>
            <a:r>
              <a:rPr lang="en-US" altLang="zh-CN"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1</a:t>
            </a:r>
            <a:r>
              <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、压缩有度</a:t>
            </a:r>
            <a:endPar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3" name="图片 2" descr="压缩有度：题"/>
          <p:cNvPicPr>
            <a:picLocks noChangeAspect="1"/>
          </p:cNvPicPr>
          <p:nvPr/>
        </p:nvPicPr>
        <p:blipFill>
          <a:blip r:embed="rId1"/>
          <a:stretch>
            <a:fillRect/>
          </a:stretch>
        </p:blipFill>
        <p:spPr>
          <a:xfrm>
            <a:off x="1278255" y="-20955"/>
            <a:ext cx="9776460" cy="7002145"/>
          </a:xfrm>
          <a:prstGeom prst="rect">
            <a:avLst/>
          </a:prstGeom>
        </p:spPr>
      </p:pic>
      <p:sp>
        <p:nvSpPr>
          <p:cNvPr id="4" name="文本框 3"/>
          <p:cNvSpPr txBox="1"/>
          <p:nvPr/>
        </p:nvSpPr>
        <p:spPr>
          <a:xfrm>
            <a:off x="406400" y="117475"/>
            <a:ext cx="871855" cy="645160"/>
          </a:xfrm>
          <a:prstGeom prst="rect">
            <a:avLst/>
          </a:prstGeom>
          <a:noFill/>
        </p:spPr>
        <p:txBody>
          <a:bodyPr wrap="none" rtlCol="0">
            <a:spAutoFit/>
          </a:bodyPr>
          <a:p>
            <a:r>
              <a:rPr lang="zh-CN" altLang="en-US" sz="3600" b="1">
                <a:solidFill>
                  <a:srgbClr val="FF0000"/>
                </a:solidFill>
              </a:rPr>
              <a:t>例</a:t>
            </a:r>
            <a:r>
              <a:rPr lang="en-US" altLang="zh-CN" sz="3600" b="1">
                <a:solidFill>
                  <a:srgbClr val="FF0000"/>
                </a:solidFill>
              </a:rPr>
              <a:t>1</a:t>
            </a:r>
            <a:endParaRPr lang="en-US" altLang="zh-CN"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文本框 2"/>
          <p:cNvSpPr txBox="1"/>
          <p:nvPr/>
        </p:nvSpPr>
        <p:spPr>
          <a:xfrm>
            <a:off x="9458325" y="561340"/>
            <a:ext cx="2070735" cy="3046095"/>
          </a:xfrm>
          <a:prstGeom prst="rect">
            <a:avLst/>
          </a:prstGeom>
          <a:noFill/>
        </p:spPr>
        <p:txBody>
          <a:bodyPr wrap="square" rtlCol="0">
            <a:spAutoFit/>
          </a:bodyPr>
          <a:p>
            <a:r>
              <a:rPr lang="zh-CN" altLang="en-US" sz="3200" b="1">
                <a:solidFill>
                  <a:srgbClr val="FF0000"/>
                </a:solidFill>
              </a:rPr>
              <a:t>字数要求：</a:t>
            </a:r>
            <a:endParaRPr lang="zh-CN" altLang="en-US" sz="3200" b="1">
              <a:solidFill>
                <a:srgbClr val="FF0000"/>
              </a:solidFill>
            </a:endParaRPr>
          </a:p>
          <a:p>
            <a:r>
              <a:rPr lang="zh-CN" altLang="en-US" sz="4000" b="1">
                <a:solidFill>
                  <a:srgbClr val="FF0000"/>
                </a:solidFill>
                <a:latin typeface="Calibri" panose="020F0502020204030204" charset="0"/>
              </a:rPr>
              <a:t>①</a:t>
            </a:r>
            <a:r>
              <a:rPr lang="en-US" altLang="zh-CN" sz="4000" b="1">
                <a:solidFill>
                  <a:srgbClr val="FF0000"/>
                </a:solidFill>
              </a:rPr>
              <a:t>60</a:t>
            </a:r>
            <a:r>
              <a:rPr lang="zh-CN" altLang="en-US" sz="4000" b="1">
                <a:solidFill>
                  <a:srgbClr val="FF0000"/>
                </a:solidFill>
              </a:rPr>
              <a:t>；</a:t>
            </a:r>
            <a:r>
              <a:rPr lang="zh-CN" altLang="en-US" sz="4000" b="1">
                <a:solidFill>
                  <a:srgbClr val="FF0000"/>
                </a:solidFill>
                <a:latin typeface="Calibri" panose="020F0502020204030204" charset="0"/>
              </a:rPr>
              <a:t>②</a:t>
            </a:r>
            <a:r>
              <a:rPr lang="en-US" altLang="zh-CN" sz="4000" b="1">
                <a:solidFill>
                  <a:srgbClr val="FF0000"/>
                </a:solidFill>
              </a:rPr>
              <a:t>40</a:t>
            </a:r>
            <a:r>
              <a:rPr lang="zh-CN" altLang="en-US" sz="4000" b="1">
                <a:solidFill>
                  <a:srgbClr val="FF0000"/>
                </a:solidFill>
              </a:rPr>
              <a:t>；</a:t>
            </a:r>
            <a:endParaRPr lang="zh-CN" altLang="en-US" sz="4000" b="1">
              <a:solidFill>
                <a:srgbClr val="FF0000"/>
              </a:solidFill>
            </a:endParaRPr>
          </a:p>
          <a:p>
            <a:r>
              <a:rPr lang="zh-CN" altLang="en-US" sz="4000" b="1">
                <a:solidFill>
                  <a:srgbClr val="FF0000"/>
                </a:solidFill>
                <a:latin typeface="Calibri" panose="020F0502020204030204" charset="0"/>
              </a:rPr>
              <a:t>③</a:t>
            </a:r>
            <a:r>
              <a:rPr lang="en-US" altLang="zh-CN" sz="4000" b="1">
                <a:solidFill>
                  <a:srgbClr val="FF0000"/>
                </a:solidFill>
              </a:rPr>
              <a:t>20</a:t>
            </a:r>
            <a:r>
              <a:rPr lang="zh-CN" altLang="en-US" sz="4000" b="1">
                <a:solidFill>
                  <a:srgbClr val="FF0000"/>
                </a:solidFill>
              </a:rPr>
              <a:t>；</a:t>
            </a:r>
            <a:r>
              <a:rPr lang="zh-CN" altLang="en-US" sz="4000" b="1">
                <a:solidFill>
                  <a:srgbClr val="FF0000"/>
                </a:solidFill>
                <a:sym typeface="+mn-ea"/>
              </a:rPr>
              <a:t>④</a:t>
            </a:r>
            <a:r>
              <a:rPr lang="en-US" altLang="zh-CN" sz="4000" b="1">
                <a:solidFill>
                  <a:srgbClr val="FF0000"/>
                </a:solidFill>
              </a:rPr>
              <a:t>10</a:t>
            </a:r>
            <a:r>
              <a:rPr lang="zh-CN" altLang="en-US" sz="4000" b="1">
                <a:solidFill>
                  <a:srgbClr val="FF0000"/>
                </a:solidFill>
              </a:rPr>
              <a:t>。</a:t>
            </a:r>
            <a:endParaRPr lang="zh-CN" altLang="en-US" sz="4000" b="1">
              <a:solidFill>
                <a:srgbClr val="FF0000"/>
              </a:solidFill>
            </a:endParaRPr>
          </a:p>
        </p:txBody>
      </p:sp>
      <p:pic>
        <p:nvPicPr>
          <p:cNvPr id="6" name="图片 5"/>
          <p:cNvPicPr>
            <a:picLocks noChangeAspect="1"/>
          </p:cNvPicPr>
          <p:nvPr/>
        </p:nvPicPr>
        <p:blipFill>
          <a:blip r:embed="rId1"/>
          <a:stretch>
            <a:fillRect/>
          </a:stretch>
        </p:blipFill>
        <p:spPr>
          <a:xfrm>
            <a:off x="241935" y="365125"/>
            <a:ext cx="8930005" cy="61741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3" name="图片 2" descr="压缩有度：答案"/>
          <p:cNvPicPr>
            <a:picLocks noChangeAspect="1"/>
          </p:cNvPicPr>
          <p:nvPr/>
        </p:nvPicPr>
        <p:blipFill>
          <a:blip r:embed="rId1"/>
          <a:stretch>
            <a:fillRect/>
          </a:stretch>
        </p:blipFill>
        <p:spPr>
          <a:xfrm>
            <a:off x="1066800" y="107315"/>
            <a:ext cx="10057765" cy="66440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解题途径"/>
          <p:cNvPicPr>
            <a:picLocks noChangeAspect="1"/>
          </p:cNvPicPr>
          <p:nvPr>
            <p:ph idx="1"/>
          </p:nvPr>
        </p:nvPicPr>
        <p:blipFill>
          <a:blip r:embed="rId1"/>
          <a:stretch>
            <a:fillRect/>
          </a:stretch>
        </p:blipFill>
        <p:spPr>
          <a:xfrm>
            <a:off x="1390015" y="-220345"/>
            <a:ext cx="9169400" cy="68770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868805" y="2390775"/>
            <a:ext cx="9044940" cy="1691005"/>
          </a:xfrm>
        </p:spPr>
        <p:txBody>
          <a:bodyPr>
            <a:noAutofit/>
          </a:bodyPr>
          <a:p>
            <a:r>
              <a:rPr lang="zh-CN" altLang="en-US" sz="6600" b="1">
                <a:solidFill>
                  <a:srgbClr val="FF0000"/>
                </a:solidFill>
              </a:rPr>
              <a:t>辨题筛选    压缩有度</a:t>
            </a:r>
            <a:endParaRPr lang="zh-CN" altLang="en-US" sz="6600" b="1">
              <a:solidFill>
                <a:srgbClr val="FF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a99714693d377645e900f0819fc269e\insertfill"/>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2438083" y="2613978"/>
            <a:ext cx="7315835" cy="1630045"/>
          </a:xfrm>
          <a:prstGeom prst="rect">
            <a:avLst/>
          </a:prstGeom>
          <a:noFill/>
          <a:ln>
            <a:noFill/>
          </a:ln>
        </p:spPr>
        <p:txBody>
          <a:bodyPr wrap="none" rtlCol="0" anchor="t">
            <a:spAutoFit/>
          </a:bodyPr>
          <a:p>
            <a:pPr algn="ctr"/>
            <a:r>
              <a:rPr lang="en-US" altLang="zh-CN"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2</a:t>
            </a:r>
            <a:r>
              <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、权衡价值</a:t>
            </a:r>
            <a:endPar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1062335" cy="6277610"/>
          </a:xfrm>
        </p:spPr>
        <p:txBody>
          <a:bodyPr>
            <a:normAutofit fontScale="90000"/>
          </a:bodyPr>
          <a:p>
            <a:r>
              <a:rPr lang="zh-CN" altLang="en-US" sz="4000"/>
              <a:t>根据下面的新闻材料，拟一条新闻标题，不超过20字。</a:t>
            </a:r>
            <a:br>
              <a:rPr lang="zh-CN" altLang="en-US" sz="4000"/>
            </a:br>
            <a:r>
              <a:rPr lang="zh-CN" altLang="en-US" sz="4000"/>
              <a:t>　　昨日，负责曹操墓发掘的河南省文物考古研究所在郑州举办曹操高陵考古发现说明会，就大家关心的曹操谥导问题、出土石牌刻铭真伪等问题一一进行澄清与答复。</a:t>
            </a:r>
            <a:br>
              <a:rPr lang="zh-CN" altLang="en-US" sz="4000"/>
            </a:br>
            <a:r>
              <a:rPr lang="zh-CN" altLang="en-US" sz="4000"/>
              <a:t>　　有专家认为，墓穴没有发现墓志铭非常遗憾，也缺乏有力证据。孙新民则表示，该墓葬中没有发现墓志铭是符合客疯历史事实的。东汉时期流行墓前立碑，坦入墓中的石刻是不多见的。魏晋之后的南北朝时期，墓志铭葬俗才逐步定型。目前，最早的墓葬蓉志铭是发现公元464年，距曹操死亡的时间相距约240余年。</a:t>
            </a:r>
            <a:endParaRPr lang="zh-CN" altLang="en-US" sz="4000"/>
          </a:p>
        </p:txBody>
      </p:sp>
      <p:sp>
        <p:nvSpPr>
          <p:cNvPr id="4" name="文本框 3"/>
          <p:cNvSpPr txBox="1"/>
          <p:nvPr/>
        </p:nvSpPr>
        <p:spPr>
          <a:xfrm>
            <a:off x="406400" y="117475"/>
            <a:ext cx="871855" cy="645160"/>
          </a:xfrm>
          <a:prstGeom prst="rect">
            <a:avLst/>
          </a:prstGeom>
          <a:noFill/>
        </p:spPr>
        <p:txBody>
          <a:bodyPr wrap="none" rtlCol="0">
            <a:spAutoFit/>
          </a:bodyPr>
          <a:p>
            <a:r>
              <a:rPr lang="zh-CN" altLang="en-US" sz="3600" b="1">
                <a:solidFill>
                  <a:srgbClr val="FF0000"/>
                </a:solidFill>
              </a:rPr>
              <a:t>例</a:t>
            </a:r>
            <a:r>
              <a:rPr lang="en-US" altLang="zh-CN" sz="3600" b="1">
                <a:solidFill>
                  <a:srgbClr val="FF0000"/>
                </a:solidFill>
              </a:rPr>
              <a:t>2</a:t>
            </a:r>
            <a:endParaRPr lang="en-US" altLang="zh-CN"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96240" y="123825"/>
            <a:ext cx="11609705" cy="5462905"/>
          </a:xfrm>
        </p:spPr>
        <p:txBody>
          <a:bodyPr>
            <a:normAutofit/>
          </a:bodyPr>
          <a:p>
            <a:r>
              <a:rPr lang="zh-CN" altLang="en-US" sz="2665"/>
              <a:t>21.把下面</a:t>
            </a:r>
            <a:r>
              <a:rPr lang="zh-CN" altLang="en-US" sz="2665">
                <a:solidFill>
                  <a:srgbClr val="FF0000"/>
                </a:solidFill>
              </a:rPr>
              <a:t>一段话</a:t>
            </a:r>
            <a:r>
              <a:rPr lang="zh-CN" altLang="en-US" sz="2665"/>
              <a:t>的</a:t>
            </a:r>
            <a:r>
              <a:rPr lang="zh-CN" altLang="en-US" sz="2665">
                <a:solidFill>
                  <a:srgbClr val="FF0000"/>
                </a:solidFill>
              </a:rPr>
              <a:t>主要</a:t>
            </a:r>
            <a:r>
              <a:rPr lang="zh-CN" altLang="en-US" sz="2665"/>
              <a:t>意思</a:t>
            </a:r>
            <a:r>
              <a:rPr lang="zh-CN" altLang="en-US" sz="2665">
                <a:solidFill>
                  <a:srgbClr val="FF0000"/>
                </a:solidFill>
              </a:rPr>
              <a:t>压缩</a:t>
            </a:r>
            <a:r>
              <a:rPr lang="zh-CN" altLang="en-US" sz="2665">
                <a:solidFill>
                  <a:schemeClr val="tx1"/>
                </a:solidFill>
                <a:effectLst>
                  <a:outerShdw blurRad="38100" dist="19050" dir="2700000" algn="tl" rotWithShape="0">
                    <a:schemeClr val="dk1">
                      <a:alpha val="40000"/>
                    </a:schemeClr>
                  </a:outerShdw>
                </a:effectLst>
              </a:rPr>
              <a:t>成</a:t>
            </a:r>
            <a:r>
              <a:rPr lang="zh-CN" altLang="en-US" sz="2665">
                <a:solidFill>
                  <a:srgbClr val="FF0000"/>
                </a:solidFill>
              </a:rPr>
              <a:t>一段话</a:t>
            </a:r>
            <a:r>
              <a:rPr lang="zh-CN" altLang="en-US" sz="2665"/>
              <a:t>,不超过</a:t>
            </a:r>
            <a:r>
              <a:rPr lang="zh-CN" altLang="en-US" sz="2665">
                <a:solidFill>
                  <a:srgbClr val="FF0000"/>
                </a:solidFill>
              </a:rPr>
              <a:t>50</a:t>
            </a:r>
            <a:r>
              <a:rPr lang="zh-CN" altLang="en-US" sz="2665"/>
              <a:t>个字。(</a:t>
            </a:r>
            <a:r>
              <a:rPr lang="zh-CN" altLang="en-US" sz="2665">
                <a:solidFill>
                  <a:srgbClr val="FF0000"/>
                </a:solidFill>
              </a:rPr>
              <a:t>5</a:t>
            </a:r>
            <a:r>
              <a:rPr lang="zh-CN" altLang="en-US" sz="2665"/>
              <a:t>分)</a:t>
            </a:r>
            <a:br>
              <a:rPr lang="zh-CN" altLang="en-US" sz="2665"/>
            </a:br>
            <a:r>
              <a:rPr lang="zh-CN" altLang="en-US" sz="2665"/>
              <a:t>        新一轮中美经贸高级别磋商10月11日在华盛顿结束。两天时间里,双方在两国元首重要共识指导下,就共同关心的经贸问题进行了坦诚、高效、富有建设性的讨论。双方在农业、知识产权保护、汇率、金融服务、扩大贸易合作、技术转让、争端解决等领域取得实质性进展。 双方讨论了后续磋商安排,同意共同朝最终达成协议的方向努力。</a:t>
            </a:r>
            <a:br>
              <a:rPr lang="zh-CN" altLang="en-US" sz="2665"/>
            </a:br>
            <a:r>
              <a:rPr lang="zh-CN" altLang="en-US" sz="2665"/>
              <a:t>       </a:t>
            </a:r>
            <a:r>
              <a:rPr lang="zh-CN" altLang="en-US" sz="2665"/>
              <a:t>这样的结果值得肯定。 它表明,中美双方用理性务实的态度,朝着解决问题的方向迈进一步,避免贸易摩擦进一步升级和扩散,顺应民意,符合国际社会普遍期待。</a:t>
            </a:r>
            <a:br>
              <a:rPr lang="zh-CN" altLang="en-US" sz="2665"/>
            </a:br>
            <a:r>
              <a:rPr lang="zh-CN" altLang="en-US" sz="2665"/>
              <a:t>       </a:t>
            </a:r>
            <a:r>
              <a:rPr lang="zh-CN" altLang="en-US" sz="2665"/>
              <a:t>罗马非一日建成。 中美作为世界前两大经济体,经贸问题错综复杂,解决起来不可能一蹴而就。经过一年多的打打谈谈、几经波折,双方应该看到,坚持求同存异,先从分歧较小的议题入手达成共识,由易到难,循序渐进,让一个个阶段性目标累积成最终协议,显然是更切实际的解决问题办法。</a:t>
            </a:r>
            <a:br>
              <a:rPr lang="zh-CN" altLang="en-US" sz="2665"/>
            </a:br>
            <a:r>
              <a:rPr lang="zh-CN" altLang="en-US" sz="2665"/>
              <a:t>                                                                                                       </a:t>
            </a:r>
            <a:r>
              <a:rPr lang="zh-CN" altLang="en-US" sz="2665"/>
              <a:t>(选编自《环球时报》)</a:t>
            </a:r>
            <a:endParaRPr lang="zh-CN" altLang="en-US" sz="2665"/>
          </a:p>
        </p:txBody>
      </p:sp>
      <p:sp>
        <p:nvSpPr>
          <p:cNvPr id="3" name="内容占位符 2"/>
          <p:cNvSpPr>
            <a:spLocks noGrp="1"/>
          </p:cNvSpPr>
          <p:nvPr>
            <p:ph idx="1"/>
          </p:nvPr>
        </p:nvSpPr>
        <p:spPr>
          <a:xfrm>
            <a:off x="597535" y="5438140"/>
            <a:ext cx="11594465" cy="1200150"/>
          </a:xfrm>
        </p:spPr>
        <p:txBody>
          <a:bodyPr>
            <a:normAutofit/>
          </a:bodyPr>
          <a:p>
            <a:r>
              <a:rPr lang="zh-CN" altLang="en-US">
                <a:ln w="22225">
                  <a:solidFill>
                    <a:schemeClr val="accent2"/>
                  </a:solidFill>
                  <a:prstDash val="solid"/>
                </a:ln>
                <a:solidFill>
                  <a:srgbClr val="FF0000"/>
                </a:solidFill>
                <a:effectLst/>
              </a:rPr>
              <a:t>审题：</a:t>
            </a:r>
            <a:endParaRPr lang="zh-CN" altLang="en-US">
              <a:ln w="22225">
                <a:solidFill>
                  <a:schemeClr val="accent2"/>
                </a:solidFill>
                <a:prstDash val="solid"/>
              </a:ln>
              <a:solidFill>
                <a:srgbClr val="FF0000"/>
              </a:solidFill>
              <a:effectLst/>
            </a:endParaRPr>
          </a:p>
          <a:p>
            <a:pPr marL="0" indent="0">
              <a:buNone/>
            </a:pPr>
            <a:r>
              <a:rPr lang="zh-CN" altLang="en-US">
                <a:latin typeface="Calibri" panose="020F0502020204030204" charset="0"/>
              </a:rPr>
              <a:t>①</a:t>
            </a:r>
            <a:r>
              <a:rPr lang="zh-CN" altLang="en-US"/>
              <a:t>范围：</a:t>
            </a:r>
            <a:r>
              <a:rPr lang="zh-CN" altLang="en-US">
                <a:solidFill>
                  <a:srgbClr val="FF0000"/>
                </a:solidFill>
                <a:sym typeface="+mn-ea"/>
              </a:rPr>
              <a:t>一段话   </a:t>
            </a:r>
            <a:r>
              <a:rPr lang="zh-CN" altLang="en-US">
                <a:solidFill>
                  <a:schemeClr val="tx1"/>
                </a:solidFill>
                <a:latin typeface="Calibri" panose="020F0502020204030204" charset="0"/>
                <a:sym typeface="+mn-ea"/>
              </a:rPr>
              <a:t>②</a:t>
            </a:r>
            <a:r>
              <a:rPr lang="zh-CN" altLang="en-US">
                <a:solidFill>
                  <a:schemeClr val="tx1"/>
                </a:solidFill>
              </a:rPr>
              <a:t>考点</a:t>
            </a:r>
            <a:r>
              <a:rPr lang="zh-CN" altLang="en-US"/>
              <a:t>：</a:t>
            </a:r>
            <a:r>
              <a:rPr lang="zh-CN" altLang="en-US">
                <a:solidFill>
                  <a:srgbClr val="FF0000"/>
                </a:solidFill>
                <a:sym typeface="+mn-ea"/>
              </a:rPr>
              <a:t>压缩  </a:t>
            </a:r>
            <a:r>
              <a:rPr lang="zh-CN" altLang="en-US">
                <a:solidFill>
                  <a:schemeClr val="tx1"/>
                </a:solidFill>
                <a:sym typeface="+mn-ea"/>
              </a:rPr>
              <a:t> </a:t>
            </a:r>
            <a:r>
              <a:rPr lang="zh-CN" altLang="en-US">
                <a:solidFill>
                  <a:schemeClr val="tx1"/>
                </a:solidFill>
                <a:latin typeface="Calibri" panose="020F0502020204030204" charset="0"/>
                <a:sym typeface="+mn-ea"/>
              </a:rPr>
              <a:t>③</a:t>
            </a:r>
            <a:r>
              <a:rPr lang="zh-CN" altLang="en-US">
                <a:solidFill>
                  <a:schemeClr val="tx1"/>
                </a:solidFill>
                <a:sym typeface="+mn-ea"/>
              </a:rPr>
              <a:t>要求</a:t>
            </a:r>
            <a:r>
              <a:rPr lang="zh-CN" altLang="en-US">
                <a:solidFill>
                  <a:schemeClr val="tx1"/>
                </a:solidFill>
                <a:effectLst>
                  <a:outerShdw blurRad="38100" dist="19050" dir="2700000" algn="tl" rotWithShape="0">
                    <a:schemeClr val="dk1">
                      <a:alpha val="40000"/>
                    </a:schemeClr>
                  </a:outerShdw>
                </a:effectLst>
                <a:sym typeface="+mn-ea"/>
              </a:rPr>
              <a:t>限制</a:t>
            </a:r>
            <a:r>
              <a:rPr lang="en-US" altLang="zh-CN">
                <a:solidFill>
                  <a:schemeClr val="tx1"/>
                </a:solidFill>
                <a:effectLst>
                  <a:outerShdw blurRad="38100" dist="19050" dir="2700000" algn="tl" rotWithShape="0">
                    <a:schemeClr val="dk1">
                      <a:alpha val="40000"/>
                    </a:schemeClr>
                  </a:outerShdw>
                </a:effectLst>
                <a:sym typeface="+mn-ea"/>
              </a:rPr>
              <a:t>:</a:t>
            </a:r>
            <a:r>
              <a:rPr lang="zh-CN" altLang="en-US">
                <a:solidFill>
                  <a:srgbClr val="FF0000"/>
                </a:solidFill>
                <a:sym typeface="+mn-ea"/>
              </a:rPr>
              <a:t>一段话</a:t>
            </a:r>
            <a:r>
              <a:rPr lang="en-US" altLang="zh-CN">
                <a:solidFill>
                  <a:srgbClr val="FF0000"/>
                </a:solidFill>
                <a:sym typeface="+mn-ea"/>
              </a:rPr>
              <a:t>, </a:t>
            </a:r>
            <a:r>
              <a:rPr lang="zh-CN" altLang="en-US">
                <a:solidFill>
                  <a:srgbClr val="FF0000"/>
                </a:solidFill>
                <a:sym typeface="+mn-ea"/>
              </a:rPr>
              <a:t>50</a:t>
            </a:r>
            <a:r>
              <a:rPr lang="zh-CN" altLang="en-US">
                <a:sym typeface="+mn-ea"/>
              </a:rPr>
              <a:t>个字  ④分值：</a:t>
            </a:r>
            <a:r>
              <a:rPr lang="en-US" altLang="zh-CN">
                <a:sym typeface="+mn-ea"/>
              </a:rPr>
              <a:t>5</a:t>
            </a:r>
            <a:endParaRPr lang="en-US" altLang="zh-CN">
              <a:solidFill>
                <a:srgbClr val="FF0000"/>
              </a:solidFill>
              <a:effectLst>
                <a:outerShdw blurRad="38100" dist="19050" dir="2700000" algn="tl" rotWithShape="0">
                  <a:schemeClr val="dk1">
                    <a:alpha val="40000"/>
                  </a:schemeClr>
                </a:outerShdw>
              </a:effectLst>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3" name="图片 2"/>
          <p:cNvPicPr>
            <a:picLocks noChangeAspect="1"/>
          </p:cNvPicPr>
          <p:nvPr/>
        </p:nvPicPr>
        <p:blipFill>
          <a:blip r:embed="rId1"/>
          <a:stretch>
            <a:fillRect/>
          </a:stretch>
        </p:blipFill>
        <p:spPr>
          <a:xfrm>
            <a:off x="461645" y="-635"/>
            <a:ext cx="11410315" cy="5575300"/>
          </a:xfrm>
          <a:prstGeom prst="rect">
            <a:avLst/>
          </a:prstGeom>
        </p:spPr>
      </p:pic>
      <p:pic>
        <p:nvPicPr>
          <p:cNvPr id="4" name="图片 3"/>
          <p:cNvPicPr>
            <a:picLocks noChangeAspect="1"/>
          </p:cNvPicPr>
          <p:nvPr/>
        </p:nvPicPr>
        <p:blipFill>
          <a:blip r:embed="rId2"/>
          <a:stretch>
            <a:fillRect/>
          </a:stretch>
        </p:blipFill>
        <p:spPr>
          <a:xfrm>
            <a:off x="944880" y="5808345"/>
            <a:ext cx="10765155" cy="71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3" name="图片 2"/>
          <p:cNvPicPr>
            <a:picLocks noChangeAspect="1"/>
          </p:cNvPicPr>
          <p:nvPr/>
        </p:nvPicPr>
        <p:blipFill>
          <a:blip r:embed="rId1"/>
          <a:stretch>
            <a:fillRect/>
          </a:stretch>
        </p:blipFill>
        <p:spPr>
          <a:xfrm>
            <a:off x="1000125" y="365125"/>
            <a:ext cx="11191875" cy="6233160"/>
          </a:xfrm>
          <a:prstGeom prst="rect">
            <a:avLst/>
          </a:prstGeom>
        </p:spPr>
      </p:pic>
      <p:sp>
        <p:nvSpPr>
          <p:cNvPr id="4" name="文本框 3"/>
          <p:cNvSpPr txBox="1"/>
          <p:nvPr/>
        </p:nvSpPr>
        <p:spPr>
          <a:xfrm>
            <a:off x="0" y="0"/>
            <a:ext cx="871855" cy="1198880"/>
          </a:xfrm>
          <a:prstGeom prst="rect">
            <a:avLst/>
          </a:prstGeom>
          <a:noFill/>
        </p:spPr>
        <p:txBody>
          <a:bodyPr wrap="none" rtlCol="0">
            <a:spAutoFit/>
          </a:bodyPr>
          <a:p>
            <a:r>
              <a:rPr lang="zh-CN" altLang="en-US" sz="3600" b="1">
                <a:solidFill>
                  <a:srgbClr val="FF0000"/>
                </a:solidFill>
              </a:rPr>
              <a:t>例</a:t>
            </a:r>
            <a:r>
              <a:rPr lang="en-US" altLang="zh-CN" sz="3600" b="1">
                <a:solidFill>
                  <a:srgbClr val="FF0000"/>
                </a:solidFill>
              </a:rPr>
              <a:t>3</a:t>
            </a:r>
            <a:endParaRPr lang="en-US" altLang="zh-CN" sz="3600" b="1">
              <a:solidFill>
                <a:srgbClr val="FF0000"/>
              </a:solidFill>
            </a:endParaRPr>
          </a:p>
          <a:p>
            <a:endParaRPr lang="en-US" altLang="zh-CN" sz="36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3" name="图片 2"/>
          <p:cNvPicPr>
            <a:picLocks noChangeAspect="1"/>
          </p:cNvPicPr>
          <p:nvPr/>
        </p:nvPicPr>
        <p:blipFill>
          <a:blip r:embed="rId1"/>
          <a:stretch>
            <a:fillRect/>
          </a:stretch>
        </p:blipFill>
        <p:spPr>
          <a:xfrm>
            <a:off x="430530" y="365125"/>
            <a:ext cx="11209020" cy="2025650"/>
          </a:xfrm>
          <a:prstGeom prst="rect">
            <a:avLst/>
          </a:prstGeom>
        </p:spPr>
      </p:pic>
      <p:sp>
        <p:nvSpPr>
          <p:cNvPr id="5" name="文本框 4"/>
          <p:cNvSpPr txBox="1"/>
          <p:nvPr/>
        </p:nvSpPr>
        <p:spPr>
          <a:xfrm>
            <a:off x="493395" y="3307715"/>
            <a:ext cx="10860405" cy="3415030"/>
          </a:xfrm>
          <a:prstGeom prst="rect">
            <a:avLst/>
          </a:prstGeom>
          <a:noFill/>
        </p:spPr>
        <p:txBody>
          <a:bodyPr wrap="square" rtlCol="0">
            <a:spAutoFit/>
          </a:bodyPr>
          <a:p>
            <a:pPr algn="l"/>
            <a:r>
              <a:rPr lang="zh-CN" altLang="en-US" sz="54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FF0000"/>
                </a:solidFill>
                <a:effectLst>
                  <a:innerShdw dist="38100" dir="18900000">
                    <a:srgbClr val="749E85"/>
                  </a:innerShdw>
                  <a:reflection blurRad="6350" stA="50000" endA="300" endPos="50000" dist="12700" dir="5400000" sy="-100000" algn="bl" rotWithShape="0"/>
                </a:effectLst>
                <a:latin typeface="+mj-ea"/>
                <a:ea typeface="+mj-ea"/>
                <a:sym typeface="+mn-ea"/>
              </a:rPr>
              <a:t>权衡价值：</a:t>
            </a:r>
            <a:r>
              <a:rPr lang="zh-CN" altLang="en-US" sz="54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sym typeface="+mn-ea"/>
              </a:rPr>
              <a:t>在找出基本的新闻发素的前提下，着重突出新闻</a:t>
            </a:r>
            <a:r>
              <a:rPr lang="zh-CN" altLang="en-US" sz="54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FF0000"/>
                </a:solidFill>
                <a:effectLst>
                  <a:innerShdw dist="38100" dir="18900000">
                    <a:srgbClr val="749E85"/>
                  </a:innerShdw>
                  <a:reflection blurRad="6350" stA="50000" endA="300" endPos="50000" dist="12700" dir="5400000" sy="-100000" algn="bl" rotWithShape="0"/>
                </a:effectLst>
                <a:latin typeface="+mj-ea"/>
                <a:ea typeface="+mj-ea"/>
                <a:sym typeface="+mn-ea"/>
              </a:rPr>
              <a:t>最吸引人、最有价值</a:t>
            </a:r>
            <a:r>
              <a:rPr lang="zh-CN" altLang="en-US" sz="54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sym typeface="+mn-ea"/>
              </a:rPr>
              <a:t>的信息。</a:t>
            </a:r>
            <a:endParaRPr lang="zh-CN" altLang="en-US" sz="54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endParaRPr>
          </a:p>
          <a:p>
            <a:endParaRPr lang="zh-CN" altLang="en-US" sz="5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a99714693d377645e900f0819fc269e\insertfill"/>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2438083" y="2613978"/>
            <a:ext cx="7315835" cy="1630045"/>
          </a:xfrm>
          <a:prstGeom prst="rect">
            <a:avLst/>
          </a:prstGeom>
          <a:noFill/>
          <a:ln>
            <a:noFill/>
          </a:ln>
        </p:spPr>
        <p:txBody>
          <a:bodyPr wrap="none" rtlCol="0" anchor="t">
            <a:spAutoFit/>
          </a:bodyPr>
          <a:p>
            <a:pPr algn="ctr"/>
            <a:r>
              <a:rPr lang="en-US" altLang="zh-CN"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3</a:t>
            </a:r>
            <a:r>
              <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、整合复查</a:t>
            </a:r>
            <a:endPar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endParaRPr>
          </a:p>
        </p:txBody>
      </p:sp>
      <p:sp>
        <p:nvSpPr>
          <p:cNvPr id="2" name="文本框 1"/>
          <p:cNvSpPr txBox="1"/>
          <p:nvPr/>
        </p:nvSpPr>
        <p:spPr>
          <a:xfrm>
            <a:off x="3716655" y="4679950"/>
            <a:ext cx="5613400" cy="1445260"/>
          </a:xfrm>
          <a:prstGeom prst="rect">
            <a:avLst/>
          </a:prstGeom>
          <a:noFill/>
        </p:spPr>
        <p:txBody>
          <a:bodyPr wrap="square" rtlCol="0">
            <a:spAutoFit/>
          </a:bodyPr>
          <a:p>
            <a:r>
              <a:rPr lang="zh-CN" altLang="en-US" sz="4400">
                <a:solidFill>
                  <a:srgbClr val="FF0000"/>
                </a:solidFill>
                <a:effectLst>
                  <a:outerShdw blurRad="38100" dist="38100" dir="2700000" algn="tl">
                    <a:srgbClr val="000000">
                      <a:alpha val="43137"/>
                    </a:srgbClr>
                  </a:outerShdw>
                </a:effectLst>
              </a:rPr>
              <a:t>核对要素、句子通顺、</a:t>
            </a:r>
            <a:endParaRPr lang="zh-CN" altLang="en-US" sz="4400">
              <a:solidFill>
                <a:srgbClr val="FF0000"/>
              </a:solidFill>
              <a:effectLst>
                <a:outerShdw blurRad="38100" dist="38100" dir="2700000" algn="tl">
                  <a:srgbClr val="000000">
                    <a:alpha val="43137"/>
                  </a:srgbClr>
                </a:outerShdw>
              </a:effectLst>
            </a:endParaRPr>
          </a:p>
          <a:p>
            <a:r>
              <a:rPr lang="zh-CN" altLang="en-US" sz="4400">
                <a:solidFill>
                  <a:srgbClr val="FF0000"/>
                </a:solidFill>
                <a:effectLst>
                  <a:outerShdw blurRad="38100" dist="38100" dir="2700000" algn="tl">
                    <a:srgbClr val="000000">
                      <a:alpha val="43137"/>
                    </a:srgbClr>
                  </a:outerShdw>
                </a:effectLst>
              </a:rPr>
              <a:t>纠错别字、字数要求</a:t>
            </a:r>
            <a:endParaRPr lang="zh-CN" altLang="en-US" sz="440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b="1"/>
              <a:t>小结</a:t>
            </a:r>
            <a:r>
              <a:rPr lang="zh-CN" altLang="en-US"/>
              <a:t>：</a:t>
            </a:r>
            <a:r>
              <a:rPr lang="zh-CN" altLang="en-US">
                <a:solidFill>
                  <a:srgbClr val="FF0000"/>
                </a:solidFill>
                <a:sym typeface="+mn-ea"/>
              </a:rPr>
              <a:t>新闻压缩</a:t>
            </a:r>
            <a:endParaRPr lang="zh-CN" altLang="en-US"/>
          </a:p>
        </p:txBody>
      </p:sp>
      <p:sp>
        <p:nvSpPr>
          <p:cNvPr id="3" name="内容占位符 2"/>
          <p:cNvSpPr>
            <a:spLocks noGrp="1"/>
          </p:cNvSpPr>
          <p:nvPr>
            <p:ph idx="1"/>
          </p:nvPr>
        </p:nvSpPr>
        <p:spPr/>
        <p:txBody>
          <a:bodyPr/>
          <a:p>
            <a:r>
              <a:rPr lang="en-US" altLang="zh-CN" b="1">
                <a:solidFill>
                  <a:schemeClr val="accent5">
                    <a:lumMod val="75000"/>
                  </a:schemeClr>
                </a:solidFill>
              </a:rPr>
              <a:t>1</a:t>
            </a:r>
            <a:r>
              <a:rPr lang="zh-CN" altLang="en-US" b="1">
                <a:solidFill>
                  <a:schemeClr val="accent5">
                    <a:lumMod val="75000"/>
                  </a:schemeClr>
                </a:solidFill>
              </a:rPr>
              <a:t>、</a:t>
            </a:r>
            <a:r>
              <a:rPr lang="zh-CN" altLang="en-US" b="1">
                <a:solidFill>
                  <a:srgbClr val="FF0000"/>
                </a:solidFill>
              </a:rPr>
              <a:t>辨别</a:t>
            </a:r>
            <a:r>
              <a:rPr lang="zh-CN" altLang="en-US" b="1">
                <a:solidFill>
                  <a:schemeClr val="accent5">
                    <a:lumMod val="75000"/>
                  </a:schemeClr>
                </a:solidFill>
              </a:rPr>
              <a:t>题型</a:t>
            </a:r>
            <a:endParaRPr lang="zh-CN" altLang="en-US" b="1">
              <a:solidFill>
                <a:schemeClr val="accent5">
                  <a:lumMod val="75000"/>
                </a:schemeClr>
              </a:solidFill>
            </a:endParaRPr>
          </a:p>
          <a:p>
            <a:r>
              <a:rPr lang="en-US" altLang="zh-CN" b="1">
                <a:solidFill>
                  <a:schemeClr val="accent5">
                    <a:lumMod val="75000"/>
                  </a:schemeClr>
                </a:solidFill>
              </a:rPr>
              <a:t>2</a:t>
            </a:r>
            <a:r>
              <a:rPr lang="zh-CN" altLang="en-US" b="1">
                <a:solidFill>
                  <a:schemeClr val="accent5">
                    <a:lumMod val="75000"/>
                  </a:schemeClr>
                </a:solidFill>
              </a:rPr>
              <a:t>、</a:t>
            </a:r>
            <a:r>
              <a:rPr lang="zh-CN" altLang="en-US" b="1">
                <a:solidFill>
                  <a:srgbClr val="FF0000"/>
                </a:solidFill>
              </a:rPr>
              <a:t>筛选</a:t>
            </a:r>
            <a:r>
              <a:rPr lang="zh-CN" altLang="en-US" b="1">
                <a:solidFill>
                  <a:schemeClr val="accent5">
                    <a:lumMod val="75000"/>
                  </a:schemeClr>
                </a:solidFill>
              </a:rPr>
              <a:t>方法：</a:t>
            </a:r>
            <a:r>
              <a:rPr lang="en-US" altLang="zh-CN" b="1">
                <a:solidFill>
                  <a:schemeClr val="accent5">
                    <a:lumMod val="75000"/>
                  </a:schemeClr>
                </a:solidFill>
              </a:rPr>
              <a:t>5W+1H</a:t>
            </a:r>
            <a:r>
              <a:rPr lang="zh-CN" altLang="en-US" b="1">
                <a:solidFill>
                  <a:schemeClr val="accent5">
                    <a:lumMod val="75000"/>
                  </a:schemeClr>
                </a:solidFill>
              </a:rPr>
              <a:t>（对象</a:t>
            </a:r>
            <a:r>
              <a:rPr lang="en-US" altLang="zh-CN" b="1">
                <a:solidFill>
                  <a:schemeClr val="accent5">
                    <a:lumMod val="75000"/>
                  </a:schemeClr>
                </a:solidFill>
              </a:rPr>
              <a:t>+</a:t>
            </a:r>
            <a:r>
              <a:rPr lang="zh-CN" altLang="en-US" b="1">
                <a:solidFill>
                  <a:schemeClr val="accent5">
                    <a:lumMod val="75000"/>
                  </a:schemeClr>
                </a:solidFill>
              </a:rPr>
              <a:t>时间</a:t>
            </a:r>
            <a:r>
              <a:rPr lang="en-US" altLang="zh-CN" b="1">
                <a:solidFill>
                  <a:schemeClr val="accent5">
                    <a:lumMod val="75000"/>
                  </a:schemeClr>
                </a:solidFill>
              </a:rPr>
              <a:t>+</a:t>
            </a:r>
            <a:r>
              <a:rPr lang="zh-CN" altLang="en-US" b="1">
                <a:solidFill>
                  <a:schemeClr val="accent5">
                    <a:lumMod val="75000"/>
                  </a:schemeClr>
                </a:solidFill>
              </a:rPr>
              <a:t>地点</a:t>
            </a:r>
            <a:r>
              <a:rPr lang="en-US" altLang="zh-CN" b="1">
                <a:solidFill>
                  <a:schemeClr val="accent5">
                    <a:lumMod val="75000"/>
                  </a:schemeClr>
                </a:solidFill>
              </a:rPr>
              <a:t>+</a:t>
            </a:r>
            <a:r>
              <a:rPr lang="zh-CN" altLang="en-US" b="1">
                <a:solidFill>
                  <a:schemeClr val="accent5">
                    <a:lumMod val="75000"/>
                  </a:schemeClr>
                </a:solidFill>
              </a:rPr>
              <a:t>原因</a:t>
            </a:r>
            <a:r>
              <a:rPr lang="en-US" altLang="zh-CN" b="1">
                <a:solidFill>
                  <a:schemeClr val="accent5">
                    <a:lumMod val="75000"/>
                  </a:schemeClr>
                </a:solidFill>
              </a:rPr>
              <a:t>+</a:t>
            </a:r>
            <a:r>
              <a:rPr lang="zh-CN" altLang="en-US" b="1">
                <a:solidFill>
                  <a:schemeClr val="accent5">
                    <a:lumMod val="75000"/>
                  </a:schemeClr>
                </a:solidFill>
              </a:rPr>
              <a:t>事件</a:t>
            </a:r>
            <a:r>
              <a:rPr lang="en-US" altLang="zh-CN" b="1">
                <a:solidFill>
                  <a:schemeClr val="accent5">
                    <a:lumMod val="75000"/>
                  </a:schemeClr>
                </a:solidFill>
              </a:rPr>
              <a:t>+</a:t>
            </a:r>
            <a:r>
              <a:rPr lang="zh-CN" altLang="en-US" b="1">
                <a:solidFill>
                  <a:schemeClr val="accent5">
                    <a:lumMod val="75000"/>
                  </a:schemeClr>
                </a:solidFill>
              </a:rPr>
              <a:t>结果）</a:t>
            </a:r>
            <a:endParaRPr lang="zh-CN" altLang="en-US" b="1">
              <a:solidFill>
                <a:schemeClr val="accent5">
                  <a:lumMod val="75000"/>
                </a:schemeClr>
              </a:solidFill>
            </a:endParaRPr>
          </a:p>
          <a:p>
            <a:r>
              <a:rPr lang="en-US" altLang="zh-CN" b="1">
                <a:solidFill>
                  <a:schemeClr val="accent5">
                    <a:lumMod val="75000"/>
                  </a:schemeClr>
                </a:solidFill>
              </a:rPr>
              <a:t>                            </a:t>
            </a:r>
            <a:r>
              <a:rPr lang="zh-CN" altLang="en-US" b="1">
                <a:solidFill>
                  <a:srgbClr val="FF0000"/>
                </a:solidFill>
              </a:rPr>
              <a:t>谁</a:t>
            </a:r>
            <a:r>
              <a:rPr lang="zh-CN" altLang="en-US" b="1">
                <a:solidFill>
                  <a:schemeClr val="accent5">
                    <a:lumMod val="75000"/>
                  </a:schemeClr>
                </a:solidFill>
              </a:rPr>
              <a:t>在何时、何地、因何、</a:t>
            </a:r>
            <a:r>
              <a:rPr lang="zh-CN" altLang="en-US" b="1">
                <a:solidFill>
                  <a:srgbClr val="FF0000"/>
                </a:solidFill>
              </a:rPr>
              <a:t>做</a:t>
            </a:r>
            <a:r>
              <a:rPr lang="zh-CN" altLang="en-US" b="1">
                <a:solidFill>
                  <a:schemeClr val="accent5">
                    <a:lumMod val="75000"/>
                  </a:schemeClr>
                </a:solidFill>
              </a:rPr>
              <a:t>了</a:t>
            </a:r>
            <a:r>
              <a:rPr lang="zh-CN" altLang="en-US" b="1">
                <a:solidFill>
                  <a:srgbClr val="FF0000"/>
                </a:solidFill>
              </a:rPr>
              <a:t>什么</a:t>
            </a:r>
            <a:r>
              <a:rPr lang="zh-CN" altLang="en-US" b="1">
                <a:solidFill>
                  <a:schemeClr val="accent5">
                    <a:lumMod val="75000"/>
                  </a:schemeClr>
                </a:solidFill>
              </a:rPr>
              <a:t>事，结果怎么样</a:t>
            </a:r>
            <a:endParaRPr lang="zh-CN" altLang="en-US" b="1">
              <a:solidFill>
                <a:schemeClr val="accent5">
                  <a:lumMod val="75000"/>
                </a:schemeClr>
              </a:solidFill>
            </a:endParaRPr>
          </a:p>
          <a:p>
            <a:r>
              <a:rPr lang="en-US" altLang="zh-CN" b="1">
                <a:solidFill>
                  <a:schemeClr val="accent5">
                    <a:lumMod val="75000"/>
                  </a:schemeClr>
                </a:solidFill>
              </a:rPr>
              <a:t>3</a:t>
            </a:r>
            <a:r>
              <a:rPr lang="zh-CN" altLang="en-US" b="1">
                <a:solidFill>
                  <a:schemeClr val="accent5">
                    <a:lumMod val="75000"/>
                  </a:schemeClr>
                </a:solidFill>
              </a:rPr>
              <a:t>、</a:t>
            </a:r>
            <a:r>
              <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chemeClr val="accent5">
                    <a:lumMod val="75000"/>
                  </a:schemeClr>
                </a:solidFill>
                <a:effectLst>
                  <a:innerShdw dist="38100" dir="18900000">
                    <a:srgbClr val="749E85"/>
                  </a:innerShdw>
                  <a:reflection blurRad="6350" stA="50000" endA="300" endPos="50000" dist="12700" dir="5400000" sy="-100000" algn="bl" rotWithShape="0"/>
                </a:effectLst>
                <a:latin typeface="+mj-ea"/>
                <a:ea typeface="+mj-ea"/>
                <a:sym typeface="+mn-ea"/>
              </a:rPr>
              <a:t>压缩</a:t>
            </a:r>
            <a:r>
              <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FF0000"/>
                </a:solidFill>
                <a:effectLst>
                  <a:innerShdw dist="38100" dir="18900000">
                    <a:srgbClr val="749E85"/>
                  </a:innerShdw>
                  <a:reflection blurRad="6350" stA="50000" endA="300" endPos="50000" dist="12700" dir="5400000" sy="-100000" algn="bl" rotWithShape="0"/>
                </a:effectLst>
                <a:latin typeface="+mj-ea"/>
                <a:ea typeface="+mj-ea"/>
                <a:sym typeface="+mn-ea"/>
              </a:rPr>
              <a:t>有度</a:t>
            </a:r>
            <a:endPar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chemeClr val="accent5">
                  <a:lumMod val="75000"/>
                </a:schemeClr>
              </a:solidFill>
              <a:effectLst>
                <a:innerShdw dist="38100" dir="18900000">
                  <a:srgbClr val="749E85"/>
                </a:innerShdw>
                <a:reflection blurRad="6350" stA="50000" endA="300" endPos="50000" dist="12700" dir="5400000" sy="-100000" algn="bl" rotWithShape="0"/>
              </a:effectLst>
              <a:latin typeface="+mj-ea"/>
              <a:ea typeface="+mj-ea"/>
            </a:endParaRPr>
          </a:p>
          <a:p>
            <a:r>
              <a:rPr lang="en-US" altLang="zh-CN" b="1">
                <a:solidFill>
                  <a:schemeClr val="accent5">
                    <a:lumMod val="75000"/>
                  </a:schemeClr>
                </a:solidFill>
              </a:rPr>
              <a:t>4</a:t>
            </a:r>
            <a:r>
              <a:rPr lang="zh-CN" altLang="en-US" b="1">
                <a:solidFill>
                  <a:schemeClr val="accent5">
                    <a:lumMod val="75000"/>
                  </a:schemeClr>
                </a:solidFill>
              </a:rPr>
              <a:t>、</a:t>
            </a:r>
            <a:r>
              <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chemeClr val="accent5">
                    <a:lumMod val="75000"/>
                  </a:schemeClr>
                </a:solidFill>
                <a:effectLst>
                  <a:innerShdw dist="38100" dir="18900000">
                    <a:srgbClr val="749E85"/>
                  </a:innerShdw>
                  <a:reflection blurRad="6350" stA="50000" endA="300" endPos="50000" dist="12700" dir="5400000" sy="-100000" algn="bl" rotWithShape="0"/>
                </a:effectLst>
                <a:latin typeface="+mj-ea"/>
                <a:ea typeface="+mj-ea"/>
                <a:sym typeface="+mn-ea"/>
              </a:rPr>
              <a:t>权衡</a:t>
            </a:r>
            <a:r>
              <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FF0000"/>
                </a:solidFill>
                <a:effectLst>
                  <a:innerShdw dist="38100" dir="18900000">
                    <a:srgbClr val="749E85"/>
                  </a:innerShdw>
                  <a:reflection blurRad="6350" stA="50000" endA="300" endPos="50000" dist="12700" dir="5400000" sy="-100000" algn="bl" rotWithShape="0"/>
                </a:effectLst>
                <a:latin typeface="+mj-ea"/>
                <a:ea typeface="+mj-ea"/>
                <a:sym typeface="+mn-ea"/>
              </a:rPr>
              <a:t>价值</a:t>
            </a:r>
            <a:endPar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chemeClr val="accent5">
                  <a:lumMod val="75000"/>
                </a:schemeClr>
              </a:solidFill>
              <a:effectLst>
                <a:innerShdw dist="38100" dir="18900000">
                  <a:srgbClr val="749E85"/>
                </a:innerShdw>
                <a:reflection blurRad="6350" stA="50000" endA="300" endPos="50000" dist="12700" dir="5400000" sy="-100000" algn="bl" rotWithShape="0"/>
              </a:effectLst>
              <a:latin typeface="+mj-ea"/>
              <a:ea typeface="+mj-ea"/>
            </a:endParaRPr>
          </a:p>
          <a:p>
            <a:r>
              <a:rPr lang="en-US" altLang="zh-CN" b="1">
                <a:solidFill>
                  <a:schemeClr val="accent5">
                    <a:lumMod val="75000"/>
                  </a:schemeClr>
                </a:solidFill>
              </a:rPr>
              <a:t>5</a:t>
            </a:r>
            <a:r>
              <a:rPr lang="zh-CN" altLang="en-US" b="1">
                <a:solidFill>
                  <a:schemeClr val="accent5">
                    <a:lumMod val="75000"/>
                  </a:schemeClr>
                </a:solidFill>
              </a:rPr>
              <a:t>、</a:t>
            </a:r>
            <a:r>
              <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chemeClr val="accent5">
                    <a:lumMod val="75000"/>
                  </a:schemeClr>
                </a:solidFill>
                <a:effectLst>
                  <a:innerShdw dist="38100" dir="18900000">
                    <a:srgbClr val="749E85"/>
                  </a:innerShdw>
                  <a:reflection blurRad="6350" stA="50000" endA="300" endPos="50000" dist="12700" dir="5400000" sy="-100000" algn="bl" rotWithShape="0"/>
                </a:effectLst>
                <a:latin typeface="+mj-ea"/>
                <a:ea typeface="+mj-ea"/>
                <a:sym typeface="+mn-ea"/>
              </a:rPr>
              <a:t>整合</a:t>
            </a:r>
            <a:r>
              <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FF0000"/>
                </a:solidFill>
                <a:effectLst>
                  <a:innerShdw dist="38100" dir="18900000">
                    <a:srgbClr val="749E85"/>
                  </a:innerShdw>
                  <a:reflection blurRad="6350" stA="50000" endA="300" endPos="50000" dist="12700" dir="5400000" sy="-100000" algn="bl" rotWithShape="0"/>
                </a:effectLst>
                <a:latin typeface="+mj-ea"/>
                <a:ea typeface="+mj-ea"/>
                <a:sym typeface="+mn-ea"/>
              </a:rPr>
              <a:t>复查</a:t>
            </a:r>
            <a:endPar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chemeClr val="accent5">
                  <a:lumMod val="75000"/>
                </a:schemeClr>
              </a:solidFill>
              <a:effectLst>
                <a:innerShdw dist="38100" dir="18900000">
                  <a:srgbClr val="749E85"/>
                </a:innerShdw>
                <a:reflection blurRad="6350" stA="50000" endA="300" endPos="50000" dist="12700" dir="5400000" sy="-100000" algn="bl" rotWithShape="0"/>
              </a:effectLst>
              <a:latin typeface="+mj-ea"/>
              <a:ea typeface="+mj-ea"/>
            </a:endParaRPr>
          </a:p>
          <a:p>
            <a:endParaRPr lang="zh-CN" altLang="en-US"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chemeClr val="accent5">
                  <a:lumMod val="75000"/>
                </a:schemeClr>
              </a:solidFill>
              <a:effectLst>
                <a:innerShdw dist="38100" dir="18900000">
                  <a:srgbClr val="749E85"/>
                </a:innerShdw>
                <a:reflection blurRad="6350" stA="50000" endA="300" endPos="50000" dist="12700" dir="5400000" sy="-100000" algn="bl" rotWithShape="0"/>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末"/>
          <p:cNvPicPr>
            <a:picLocks noChangeAspect="1"/>
          </p:cNvPicPr>
          <p:nvPr>
            <p:ph idx="1"/>
          </p:nvPr>
        </p:nvPicPr>
        <p:blipFill>
          <a:blip r:embed="rId1"/>
          <a:stretch>
            <a:fillRect/>
          </a:stretch>
        </p:blipFill>
        <p:spPr>
          <a:xfrm>
            <a:off x="1221740" y="365125"/>
            <a:ext cx="9115425" cy="61341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参考答案：</a:t>
            </a:r>
            <a:endParaRPr lang="zh-CN" altLang="en-US"/>
          </a:p>
        </p:txBody>
      </p:sp>
      <p:sp>
        <p:nvSpPr>
          <p:cNvPr id="3" name="内容占位符 2"/>
          <p:cNvSpPr>
            <a:spLocks noGrp="1"/>
          </p:cNvSpPr>
          <p:nvPr>
            <p:ph idx="1"/>
          </p:nvPr>
        </p:nvSpPr>
        <p:spPr>
          <a:xfrm>
            <a:off x="718185" y="1404620"/>
            <a:ext cx="11077575" cy="5224145"/>
          </a:xfrm>
        </p:spPr>
        <p:txBody>
          <a:bodyPr>
            <a:normAutofit fontScale="80000"/>
          </a:bodyPr>
          <a:p>
            <a:pPr fontAlgn="auto">
              <a:lnSpc>
                <a:spcPct val="150000"/>
              </a:lnSpc>
            </a:pPr>
            <a:r>
              <a:rPr lang="zh-CN" altLang="en-US" sz="3600">
                <a:solidFill>
                  <a:schemeClr val="tx1"/>
                </a:solidFill>
                <a:effectLst>
                  <a:outerShdw blurRad="38100" dist="19050" dir="2700000" algn="tl" rotWithShape="0">
                    <a:schemeClr val="dk1">
                      <a:alpha val="40000"/>
                    </a:schemeClr>
                  </a:outerShdw>
                </a:effectLst>
              </a:rPr>
              <a:t>21.</a:t>
            </a:r>
            <a:r>
              <a:rPr lang="zh-CN" altLang="en-US" sz="3600">
                <a:ln w="22225">
                  <a:solidFill>
                    <a:schemeClr val="accent2"/>
                  </a:solidFill>
                  <a:prstDash val="solid"/>
                </a:ln>
                <a:solidFill>
                  <a:srgbClr val="FF0000"/>
                </a:solidFill>
                <a:effectLst/>
              </a:rPr>
              <a:t>新一轮</a:t>
            </a:r>
            <a:r>
              <a:rPr lang="zh-CN" altLang="en-US" sz="3600" u="sng">
                <a:solidFill>
                  <a:srgbClr val="FF0000"/>
                </a:solidFill>
                <a:effectLst>
                  <a:outerShdw blurRad="38100" dist="25400" dir="5400000" algn="ctr" rotWithShape="0">
                    <a:srgbClr val="6E747A">
                      <a:alpha val="43000"/>
                    </a:srgbClr>
                  </a:outerShdw>
                </a:effectLst>
              </a:rPr>
              <a:t>中美经贸</a:t>
            </a:r>
            <a:r>
              <a:rPr lang="zh-CN" altLang="en-US" sz="3600">
                <a:solidFill>
                  <a:srgbClr val="FF0000"/>
                </a:solidFill>
                <a:effectLst>
                  <a:outerShdw blurRad="38100" dist="25400" dir="5400000" algn="ctr" rotWithShape="0">
                    <a:srgbClr val="6E747A">
                      <a:alpha val="43000"/>
                    </a:srgbClr>
                  </a:outerShdw>
                </a:effectLst>
              </a:rPr>
              <a:t>高级别磋商</a:t>
            </a:r>
            <a:r>
              <a:rPr lang="zh-CN" altLang="en-US" sz="3600" u="sng">
                <a:solidFill>
                  <a:srgbClr val="00B050"/>
                </a:solidFill>
                <a:effectLst>
                  <a:outerShdw blurRad="38100" dist="19050" dir="2700000" algn="tl" rotWithShape="0">
                    <a:schemeClr val="dk1">
                      <a:alpha val="40000"/>
                    </a:schemeClr>
                  </a:outerShdw>
                </a:effectLst>
              </a:rPr>
              <a:t>10月11日</a:t>
            </a:r>
            <a:r>
              <a:rPr lang="zh-CN" altLang="en-US" sz="3600">
                <a:solidFill>
                  <a:schemeClr val="tx1"/>
                </a:solidFill>
                <a:effectLst>
                  <a:outerShdw blurRad="38100" dist="19050" dir="2700000" algn="tl" rotWithShape="0">
                    <a:schemeClr val="dk1">
                      <a:alpha val="40000"/>
                    </a:schemeClr>
                  </a:outerShdw>
                </a:effectLst>
              </a:rPr>
              <a:t>在</a:t>
            </a:r>
            <a:r>
              <a:rPr lang="zh-CN" altLang="en-US" sz="3600" u="sng">
                <a:gradFill>
                  <a:gsLst>
                    <a:gs pos="0">
                      <a:srgbClr val="007BD3"/>
                    </a:gs>
                    <a:gs pos="100000">
                      <a:srgbClr val="034373"/>
                    </a:gs>
                  </a:gsLst>
                  <a:lin scaled="0"/>
                </a:gradFill>
                <a:effectLst>
                  <a:outerShdw blurRad="38100" dist="19050" dir="2700000" algn="tl" rotWithShape="0">
                    <a:schemeClr val="dk1">
                      <a:alpha val="40000"/>
                    </a:schemeClr>
                  </a:outerShdw>
                </a:effectLst>
              </a:rPr>
              <a:t>华盛顿</a:t>
            </a:r>
            <a:r>
              <a:rPr lang="zh-CN" altLang="en-US" sz="3600">
                <a:solidFill>
                  <a:srgbClr val="FF0000"/>
                </a:solidFill>
                <a:effectLst>
                  <a:outerShdw blurRad="38100" dist="19050" dir="2700000" algn="tl" rotWithShape="0">
                    <a:schemeClr val="dk1">
                      <a:alpha val="40000"/>
                    </a:schemeClr>
                  </a:outerShdw>
                </a:effectLst>
              </a:rPr>
              <a:t>结束</a:t>
            </a:r>
            <a:r>
              <a:rPr lang="zh-CN" altLang="en-US" sz="3600">
                <a:solidFill>
                  <a:schemeClr val="tx1"/>
                </a:solidFill>
                <a:effectLst>
                  <a:outerShdw blurRad="38100" dist="19050" dir="2700000" algn="tl" rotWithShape="0">
                    <a:schemeClr val="dk1">
                      <a:alpha val="40000"/>
                    </a:schemeClr>
                  </a:outerShdw>
                </a:effectLst>
              </a:rPr>
              <a:t>。双方围绕</a:t>
            </a:r>
            <a:r>
              <a:rPr lang="zh-CN" altLang="en-US" sz="3600" u="sng">
                <a:solidFill>
                  <a:srgbClr val="FF0000"/>
                </a:solidFill>
                <a:effectLst>
                  <a:outerShdw blurRad="38100" dist="19050" dir="2700000" algn="tl" rotWithShape="0">
                    <a:schemeClr val="dk1">
                      <a:alpha val="40000"/>
                    </a:schemeClr>
                  </a:outerShdw>
                </a:effectLst>
              </a:rPr>
              <a:t>经贸问题</a:t>
            </a:r>
            <a:r>
              <a:rPr lang="zh-CN" altLang="en-US" sz="3600">
                <a:solidFill>
                  <a:schemeClr val="tx1"/>
                </a:solidFill>
                <a:effectLst>
                  <a:outerShdw blurRad="38100" dist="19050" dir="2700000" algn="tl" rotWithShape="0">
                    <a:schemeClr val="dk1">
                      <a:alpha val="40000"/>
                    </a:schemeClr>
                  </a:outerShdw>
                </a:effectLst>
              </a:rPr>
              <a:t>进行讨论，</a:t>
            </a:r>
            <a:r>
              <a:rPr lang="zh-CN" altLang="en-US" sz="3600">
                <a:solidFill>
                  <a:srgbClr val="7030A0"/>
                </a:solidFill>
                <a:effectLst>
                  <a:outerShdw blurRad="38100" dist="19050" dir="2700000" algn="tl" rotWithShape="0">
                    <a:schemeClr val="dk1">
                      <a:alpha val="40000"/>
                    </a:schemeClr>
                  </a:outerShdw>
                </a:effectLst>
              </a:rPr>
              <a:t>在</a:t>
            </a:r>
            <a:r>
              <a:rPr lang="zh-CN" altLang="en-US" sz="3600" u="sng">
                <a:solidFill>
                  <a:srgbClr val="7030A0"/>
                </a:solidFill>
                <a:effectLst>
                  <a:outerShdw blurRad="38100" dist="19050" dir="2700000" algn="tl" rotWithShape="0">
                    <a:schemeClr val="dk1">
                      <a:alpha val="40000"/>
                    </a:schemeClr>
                  </a:outerShdw>
                </a:effectLst>
              </a:rPr>
              <a:t>许多领域</a:t>
            </a:r>
            <a:r>
              <a:rPr lang="zh-CN" altLang="en-US" sz="3600">
                <a:solidFill>
                  <a:srgbClr val="7030A0"/>
                </a:solidFill>
                <a:effectLst>
                  <a:outerShdw blurRad="38100" dist="19050" dir="2700000" algn="tl" rotWithShape="0">
                    <a:schemeClr val="dk1">
                      <a:alpha val="40000"/>
                    </a:schemeClr>
                  </a:outerShdw>
                </a:effectLst>
              </a:rPr>
              <a:t>取得实质性进展</a:t>
            </a:r>
            <a:r>
              <a:rPr lang="zh-CN" altLang="en-US" sz="3600">
                <a:solidFill>
                  <a:schemeClr val="tx1"/>
                </a:solidFill>
                <a:effectLst>
                  <a:outerShdw blurRad="38100" dist="19050" dir="2700000" algn="tl" rotWithShape="0">
                    <a:schemeClr val="dk1">
                      <a:alpha val="40000"/>
                    </a:schemeClr>
                  </a:outerShdw>
                </a:effectLst>
              </a:rPr>
              <a:t>。</a:t>
            </a:r>
            <a:endParaRPr lang="zh-CN" altLang="en-US" sz="3600">
              <a:solidFill>
                <a:schemeClr val="tx1"/>
              </a:solidFill>
              <a:effectLst>
                <a:outerShdw blurRad="38100" dist="19050" dir="2700000" algn="tl" rotWithShape="0">
                  <a:schemeClr val="dk1">
                    <a:alpha val="40000"/>
                  </a:schemeClr>
                </a:outerShdw>
              </a:effectLst>
            </a:endParaRPr>
          </a:p>
          <a:p>
            <a:endParaRPr lang="zh-CN" altLang="en-US"/>
          </a:p>
          <a:p>
            <a:pPr fontAlgn="auto">
              <a:lnSpc>
                <a:spcPct val="150000"/>
              </a:lnSpc>
            </a:pPr>
            <a:r>
              <a:rPr lang="zh-CN" altLang="en-US"/>
              <a:t>解析：解答本题,要在通读材料，了解整体意思的基础上，抓住</a:t>
            </a:r>
            <a:r>
              <a:rPr lang="zh-CN" altLang="en-US">
                <a:gradFill>
                  <a:gsLst>
                    <a:gs pos="0">
                      <a:srgbClr val="14CD68"/>
                    </a:gs>
                    <a:gs pos="100000">
                      <a:srgbClr val="0B6E38"/>
                    </a:gs>
                  </a:gsLst>
                  <a:lin scaled="0"/>
                </a:gradFill>
              </a:rPr>
              <a:t>时间</a:t>
            </a:r>
            <a:r>
              <a:rPr lang="zh-CN" altLang="en-US"/>
              <a:t>、</a:t>
            </a:r>
            <a:r>
              <a:rPr lang="zh-CN" altLang="en-US">
                <a:gradFill>
                  <a:gsLst>
                    <a:gs pos="0">
                      <a:srgbClr val="007BD3"/>
                    </a:gs>
                    <a:gs pos="100000">
                      <a:srgbClr val="034373"/>
                    </a:gs>
                  </a:gsLst>
                  <a:lin scaled="0"/>
                </a:gradFill>
              </a:rPr>
              <a:t>地点</a:t>
            </a:r>
            <a:r>
              <a:rPr lang="zh-CN" altLang="en-US"/>
              <a:t>、</a:t>
            </a:r>
            <a:r>
              <a:rPr lang="zh-CN" altLang="en-US">
                <a:solidFill>
                  <a:srgbClr val="FF0000"/>
                </a:solidFill>
              </a:rPr>
              <a:t>对象</a:t>
            </a:r>
            <a:r>
              <a:rPr lang="zh-CN" altLang="en-US"/>
              <a:t>、</a:t>
            </a:r>
            <a:r>
              <a:rPr lang="zh-CN" altLang="en-US">
                <a:solidFill>
                  <a:srgbClr val="FF0000"/>
                </a:solidFill>
              </a:rPr>
              <a:t>事件</a:t>
            </a:r>
            <a:r>
              <a:rPr lang="zh-CN" altLang="en-US"/>
              <a:t>、</a:t>
            </a:r>
            <a:r>
              <a:rPr lang="zh-CN" altLang="en-US">
                <a:gradFill>
                  <a:gsLst>
                    <a:gs pos="0">
                      <a:srgbClr val="7B32B2"/>
                    </a:gs>
                    <a:gs pos="100000">
                      <a:srgbClr val="401A5D"/>
                    </a:gs>
                  </a:gsLst>
                  <a:lin scaled="0"/>
                </a:gradFill>
              </a:rPr>
              <a:t>进程</a:t>
            </a:r>
            <a:r>
              <a:rPr lang="zh-CN" altLang="en-US"/>
              <a:t>等要点进行概括。</a:t>
            </a:r>
            <a:r>
              <a:rPr lang="zh-CN" altLang="en-US">
                <a:solidFill>
                  <a:srgbClr val="FF0000"/>
                </a:solidFill>
              </a:rPr>
              <a:t>（核心词）</a:t>
            </a:r>
            <a:endParaRPr lang="zh-CN" altLang="en-US"/>
          </a:p>
          <a:p>
            <a:pPr fontAlgn="auto">
              <a:lnSpc>
                <a:spcPct val="150000"/>
              </a:lnSpc>
            </a:pPr>
            <a:endParaRPr lang="zh-CN" altLang="en-US"/>
          </a:p>
          <a:p>
            <a:pPr fontAlgn="auto">
              <a:lnSpc>
                <a:spcPct val="150000"/>
              </a:lnSpc>
            </a:pPr>
            <a:r>
              <a:rPr lang="zh-CN" altLang="en-US"/>
              <a:t>命题说明：本题考查语言文字运用中压缩语段的能力。能力层级为E级。难度层级：高。</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97510" y="575310"/>
            <a:ext cx="11428095" cy="1135380"/>
          </a:xfrm>
        </p:spPr>
        <p:txBody>
          <a:bodyPr>
            <a:normAutofit fontScale="90000"/>
          </a:bodyPr>
          <a:p>
            <a:r>
              <a:rPr lang="zh-CN" altLang="en-US">
                <a:ln w="22225">
                  <a:solidFill>
                    <a:schemeClr val="accent2"/>
                  </a:solidFill>
                  <a:prstDash val="solid"/>
                </a:ln>
                <a:solidFill>
                  <a:srgbClr val="FF0000"/>
                </a:solidFill>
                <a:effectLst/>
                <a:sym typeface="+mn-ea"/>
              </a:rPr>
              <a:t>新一轮</a:t>
            </a:r>
            <a:r>
              <a:rPr lang="zh-CN" altLang="en-US">
                <a:solidFill>
                  <a:srgbClr val="FF0000"/>
                </a:solidFill>
                <a:effectLst>
                  <a:outerShdw blurRad="38100" dist="25400" dir="5400000" algn="ctr" rotWithShape="0">
                    <a:srgbClr val="6E747A">
                      <a:alpha val="43000"/>
                    </a:srgbClr>
                  </a:outerShdw>
                </a:effectLst>
                <a:sym typeface="+mn-ea"/>
              </a:rPr>
              <a:t>中美经贸高级别磋商</a:t>
            </a:r>
            <a:r>
              <a:rPr lang="zh-CN" altLang="en-US">
                <a:solidFill>
                  <a:srgbClr val="00B050"/>
                </a:solidFill>
                <a:effectLst>
                  <a:outerShdw blurRad="38100" dist="19050" dir="2700000" algn="tl" rotWithShape="0">
                    <a:schemeClr val="dk1">
                      <a:alpha val="40000"/>
                    </a:schemeClr>
                  </a:outerShdw>
                </a:effectLst>
                <a:sym typeface="+mn-ea"/>
              </a:rPr>
              <a:t>10月11日</a:t>
            </a:r>
            <a:r>
              <a:rPr lang="zh-CN" altLang="en-US">
                <a:effectLst>
                  <a:outerShdw blurRad="38100" dist="19050" dir="2700000" algn="tl" rotWithShape="0">
                    <a:schemeClr val="dk1">
                      <a:alpha val="40000"/>
                    </a:schemeClr>
                  </a:outerShdw>
                </a:effectLst>
                <a:sym typeface="+mn-ea"/>
              </a:rPr>
              <a:t>在</a:t>
            </a:r>
            <a:r>
              <a:rPr lang="zh-CN" altLang="en-US">
                <a:gradFill>
                  <a:gsLst>
                    <a:gs pos="0">
                      <a:srgbClr val="007BD3"/>
                    </a:gs>
                    <a:gs pos="100000">
                      <a:srgbClr val="034373"/>
                    </a:gs>
                  </a:gsLst>
                  <a:lin scaled="0"/>
                </a:gradFill>
                <a:effectLst>
                  <a:outerShdw blurRad="38100" dist="19050" dir="2700000" algn="tl" rotWithShape="0">
                    <a:schemeClr val="dk1">
                      <a:alpha val="40000"/>
                    </a:schemeClr>
                  </a:outerShdw>
                </a:effectLst>
                <a:sym typeface="+mn-ea"/>
              </a:rPr>
              <a:t>华盛顿</a:t>
            </a:r>
            <a:r>
              <a:rPr lang="zh-CN" altLang="en-US">
                <a:solidFill>
                  <a:srgbClr val="FF0000"/>
                </a:solidFill>
                <a:effectLst>
                  <a:outerShdw blurRad="38100" dist="19050" dir="2700000" algn="tl" rotWithShape="0">
                    <a:schemeClr val="dk1">
                      <a:alpha val="40000"/>
                    </a:schemeClr>
                  </a:outerShdw>
                </a:effectLst>
                <a:sym typeface="+mn-ea"/>
              </a:rPr>
              <a:t>结束</a:t>
            </a:r>
            <a:r>
              <a:rPr lang="zh-CN" altLang="en-US">
                <a:effectLst>
                  <a:outerShdw blurRad="38100" dist="19050" dir="2700000" algn="tl" rotWithShape="0">
                    <a:schemeClr val="dk1">
                      <a:alpha val="40000"/>
                    </a:schemeClr>
                  </a:outerShdw>
                </a:effectLst>
                <a:sym typeface="+mn-ea"/>
              </a:rPr>
              <a:t>。双方围绕</a:t>
            </a:r>
            <a:r>
              <a:rPr lang="zh-CN" altLang="en-US">
                <a:solidFill>
                  <a:srgbClr val="FF0000"/>
                </a:solidFill>
                <a:effectLst>
                  <a:outerShdw blurRad="38100" dist="19050" dir="2700000" algn="tl" rotWithShape="0">
                    <a:schemeClr val="dk1">
                      <a:alpha val="40000"/>
                    </a:schemeClr>
                  </a:outerShdw>
                </a:effectLst>
                <a:sym typeface="+mn-ea"/>
              </a:rPr>
              <a:t>经贸问题</a:t>
            </a:r>
            <a:r>
              <a:rPr lang="zh-CN" altLang="en-US">
                <a:effectLst>
                  <a:outerShdw blurRad="38100" dist="19050" dir="2700000" algn="tl" rotWithShape="0">
                    <a:schemeClr val="dk1">
                      <a:alpha val="40000"/>
                    </a:schemeClr>
                  </a:outerShdw>
                </a:effectLst>
                <a:sym typeface="+mn-ea"/>
              </a:rPr>
              <a:t>进行讨论，</a:t>
            </a:r>
            <a:r>
              <a:rPr lang="zh-CN" altLang="en-US">
                <a:solidFill>
                  <a:srgbClr val="7030A0"/>
                </a:solidFill>
                <a:effectLst>
                  <a:outerShdw blurRad="38100" dist="19050" dir="2700000" algn="tl" rotWithShape="0">
                    <a:schemeClr val="dk1">
                      <a:alpha val="40000"/>
                    </a:schemeClr>
                  </a:outerShdw>
                </a:effectLst>
                <a:sym typeface="+mn-ea"/>
              </a:rPr>
              <a:t>在许多领域取得实质性进展</a:t>
            </a:r>
            <a:r>
              <a:rPr lang="zh-CN" altLang="en-US">
                <a:effectLst>
                  <a:outerShdw blurRad="38100" dist="19050" dir="2700000" algn="tl" rotWithShape="0">
                    <a:schemeClr val="dk1">
                      <a:alpha val="40000"/>
                    </a:schemeClr>
                  </a:outerShdw>
                </a:effectLst>
                <a:sym typeface="+mn-ea"/>
              </a:rPr>
              <a:t>。</a:t>
            </a:r>
            <a:endParaRPr lang="zh-CN" altLang="en-US"/>
          </a:p>
        </p:txBody>
      </p:sp>
      <p:sp>
        <p:nvSpPr>
          <p:cNvPr id="3" name="内容占位符 2"/>
          <p:cNvSpPr>
            <a:spLocks noGrp="1"/>
          </p:cNvSpPr>
          <p:nvPr>
            <p:ph idx="1"/>
          </p:nvPr>
        </p:nvSpPr>
        <p:spPr>
          <a:xfrm>
            <a:off x="306070" y="2157095"/>
            <a:ext cx="11650345" cy="4612640"/>
          </a:xfrm>
        </p:spPr>
        <p:txBody>
          <a:bodyPr>
            <a:normAutofit fontScale="90000"/>
          </a:bodyPr>
          <a:p>
            <a:r>
              <a:rPr lang="en-US" altLang="zh-CN" b="1">
                <a:solidFill>
                  <a:srgbClr val="FF0000"/>
                </a:solidFill>
                <a:sym typeface="+mn-ea"/>
              </a:rPr>
              <a:t>       </a:t>
            </a:r>
            <a:r>
              <a:rPr lang="zh-CN" altLang="en-US" b="1">
                <a:solidFill>
                  <a:srgbClr val="FF0000"/>
                </a:solidFill>
                <a:sym typeface="+mn-ea"/>
              </a:rPr>
              <a:t>新一轮中美经贸高级别磋商10月11日在华盛顿结束。</a:t>
            </a:r>
            <a:r>
              <a:rPr lang="zh-CN" altLang="en-US">
                <a:sym typeface="+mn-ea"/>
              </a:rPr>
              <a:t>两天时间里,双方在两国元首重要共识指导下,</a:t>
            </a:r>
            <a:r>
              <a:rPr lang="zh-CN" altLang="en-US" b="1">
                <a:solidFill>
                  <a:srgbClr val="FF0000"/>
                </a:solidFill>
                <a:sym typeface="+mn-ea"/>
              </a:rPr>
              <a:t>就</a:t>
            </a:r>
            <a:r>
              <a:rPr lang="zh-CN" altLang="en-US">
                <a:sym typeface="+mn-ea"/>
              </a:rPr>
              <a:t>共同关心的</a:t>
            </a:r>
            <a:r>
              <a:rPr lang="zh-CN" altLang="en-US" b="1">
                <a:solidFill>
                  <a:srgbClr val="FF0000"/>
                </a:solidFill>
                <a:sym typeface="+mn-ea"/>
              </a:rPr>
              <a:t>经贸问题进行</a:t>
            </a:r>
            <a:r>
              <a:rPr lang="zh-CN" altLang="en-US">
                <a:sym typeface="+mn-ea"/>
              </a:rPr>
              <a:t>了坦诚、高效、富有建设性的</a:t>
            </a:r>
            <a:r>
              <a:rPr lang="zh-CN" altLang="en-US" b="1">
                <a:solidFill>
                  <a:srgbClr val="FF0000"/>
                </a:solidFill>
                <a:sym typeface="+mn-ea"/>
              </a:rPr>
              <a:t>讨论</a:t>
            </a:r>
            <a:r>
              <a:rPr lang="zh-CN" altLang="en-US">
                <a:sym typeface="+mn-ea"/>
              </a:rPr>
              <a:t>。双方</a:t>
            </a:r>
            <a:r>
              <a:rPr lang="zh-CN" altLang="en-US" b="1">
                <a:solidFill>
                  <a:srgbClr val="FF0000"/>
                </a:solidFill>
                <a:sym typeface="+mn-ea"/>
              </a:rPr>
              <a:t>在</a:t>
            </a:r>
            <a:r>
              <a:rPr lang="zh-CN" altLang="en-US" u="sng">
                <a:effectLst>
                  <a:outerShdw blurRad="38100" dist="38100" dir="2700000" algn="tl">
                    <a:srgbClr val="000000">
                      <a:alpha val="43137"/>
                    </a:srgbClr>
                  </a:outerShdw>
                </a:effectLst>
                <a:sym typeface="+mn-ea"/>
              </a:rPr>
              <a:t>农业、知识产权保护、汇率、金融服务、扩大贸易合作、技术转让、争端解决</a:t>
            </a:r>
            <a:r>
              <a:rPr lang="zh-CN" altLang="en-US" b="1">
                <a:solidFill>
                  <a:srgbClr val="FF0000"/>
                </a:solidFill>
                <a:sym typeface="+mn-ea"/>
              </a:rPr>
              <a:t>等领域取得实质性进展</a:t>
            </a:r>
            <a:r>
              <a:rPr lang="zh-CN" altLang="en-US">
                <a:sym typeface="+mn-ea"/>
              </a:rPr>
              <a:t>。 双方讨论了后续磋商安排,同意共同朝最终达成协议的方向努力。</a:t>
            </a:r>
            <a:br>
              <a:rPr lang="zh-CN" altLang="en-US">
                <a:sym typeface="+mn-ea"/>
              </a:rPr>
            </a:br>
            <a:r>
              <a:rPr lang="zh-CN" altLang="en-US">
                <a:sym typeface="+mn-ea"/>
              </a:rPr>
              <a:t>      这样的结果值得肯定。 它表明,中美双方用理性务实的态度,朝着解决问题的方向迈进一步,避免贸易摩擦进一步升级和扩散,顺应民意,符合国际社会普遍期待。</a:t>
            </a:r>
            <a:br>
              <a:rPr lang="zh-CN" altLang="en-US">
                <a:sym typeface="+mn-ea"/>
              </a:rPr>
            </a:br>
            <a:r>
              <a:rPr lang="zh-CN" altLang="en-US">
                <a:sym typeface="+mn-ea"/>
              </a:rPr>
              <a:t>     罗马非一日建成。 中美作为世界前两大经济体,经贸问题错综复杂,解决起来不可能一蹴而就。经过一年多的打打谈谈、几经波折,双方应该看到,坚持求同存异,先从分歧较小的议题入手达成共识,由易到难,循序渐进,让一个个阶段性目标累积成最终协议,显然是更切实际的解决问题办法。</a:t>
            </a:r>
            <a:br>
              <a:rPr lang="zh-CN" altLang="en-US">
                <a:sym typeface="+mn-ea"/>
              </a:rPr>
            </a:br>
            <a:r>
              <a:rPr lang="zh-CN" altLang="en-US">
                <a:sym typeface="+mn-ea"/>
              </a:rPr>
              <a:t>                                                                                                               (选编自《环球时报》)</a:t>
            </a:r>
            <a:endParaRPr lang="zh-CN" altLang="en-US"/>
          </a:p>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da99714693d377645e900f0819fc269e\insertfill"/>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3464560" y="2613978"/>
            <a:ext cx="5262880" cy="1630045"/>
          </a:xfrm>
          <a:prstGeom prst="rect">
            <a:avLst/>
          </a:prstGeom>
          <a:noFill/>
          <a:ln>
            <a:noFill/>
          </a:ln>
        </p:spPr>
        <p:txBody>
          <a:bodyPr wrap="none" rtlCol="0" anchor="t">
            <a:spAutoFit/>
          </a:bodyPr>
          <a:p>
            <a:pPr algn="ctr"/>
            <a:r>
              <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rPr>
              <a:t>考点题型</a:t>
            </a:r>
            <a:endParaRPr lang="zh-CN" altLang="en-US" sz="10000" b="1">
              <a:ln w="12700" cmpd="sng">
                <a:gradFill>
                  <a:gsLst>
                    <a:gs pos="0">
                      <a:srgbClr val="9EA993"/>
                    </a:gs>
                    <a:gs pos="37000">
                      <a:srgbClr val="8E9B84"/>
                    </a:gs>
                    <a:gs pos="52000">
                      <a:srgbClr val="223A35"/>
                    </a:gs>
                    <a:gs pos="20000">
                      <a:schemeClr val="bg1"/>
                    </a:gs>
                    <a:gs pos="73000">
                      <a:srgbClr val="A6C6B2"/>
                    </a:gs>
                    <a:gs pos="95000">
                      <a:srgbClr val="72A38B"/>
                    </a:gs>
                  </a:gsLst>
                  <a:lin ang="16200000" scaled="1"/>
                </a:gradFill>
                <a:prstDash val="sysDash"/>
              </a:ln>
              <a:solidFill>
                <a:srgbClr val="516C58"/>
              </a:solidFill>
              <a:effectLst>
                <a:innerShdw dist="38100" dir="18900000">
                  <a:srgbClr val="749E85"/>
                </a:innerShdw>
                <a:reflection blurRad="6350" stA="50000" endA="300" endPos="50000" dist="12700" dir="5400000" sy="-100000" algn="bl" rotWithShape="0"/>
              </a:effectLst>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内容占位符 3" descr="考纲"/>
          <p:cNvPicPr>
            <a:picLocks noChangeAspect="1"/>
          </p:cNvPicPr>
          <p:nvPr>
            <p:ph idx="1"/>
            <p:custDataLst>
              <p:tags r:id="rId1"/>
            </p:custDataLst>
          </p:nvPr>
        </p:nvPicPr>
        <p:blipFill>
          <a:blip r:embed="rId2"/>
          <a:stretch>
            <a:fillRect/>
          </a:stretch>
        </p:blipFill>
        <p:spPr>
          <a:xfrm>
            <a:off x="740410" y="342265"/>
            <a:ext cx="9979660" cy="617982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7730" name="Rectangle 2"/>
          <p:cNvSpPr>
            <a:spLocks noChangeArrowheads="1"/>
          </p:cNvSpPr>
          <p:nvPr/>
        </p:nvSpPr>
        <p:spPr bwMode="auto">
          <a:xfrm>
            <a:off x="2286000" y="152400"/>
            <a:ext cx="6096000" cy="684213"/>
          </a:xfrm>
          <a:prstGeom prst="rect">
            <a:avLst/>
          </a:prstGeom>
          <a:solidFill>
            <a:schemeClr val="bg1"/>
          </a:solidFill>
          <a:ln w="57150">
            <a:solidFill>
              <a:schemeClr val="accent2"/>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rPr>
              <a:t>浙江科普节学术节金秋举行</a:t>
            </a:r>
            <a:endPar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Arial" panose="020B0604020202020204" pitchFamily="34" charset="0"/>
              <a:ea typeface="黑体" panose="02010609060101010101" pitchFamily="49" charset="-122"/>
              <a:cs typeface="+mn-cs"/>
            </a:endParaRPr>
          </a:p>
        </p:txBody>
      </p:sp>
      <p:sp>
        <p:nvSpPr>
          <p:cNvPr id="102403" name="Text Box 3"/>
          <p:cNvSpPr txBox="1"/>
          <p:nvPr/>
        </p:nvSpPr>
        <p:spPr>
          <a:xfrm>
            <a:off x="1524000" y="1125538"/>
            <a:ext cx="7772400" cy="4846320"/>
          </a:xfrm>
          <a:prstGeom prst="rect">
            <a:avLst/>
          </a:prstGeom>
          <a:noFill/>
          <a:ln w="9525">
            <a:noFill/>
          </a:ln>
        </p:spPr>
        <p:txBody>
          <a:bodyPr>
            <a:spAutoFit/>
          </a:bodyPr>
          <a:p>
            <a:pPr>
              <a:lnSpc>
                <a:spcPct val="75000"/>
              </a:lnSpc>
              <a:spcBef>
                <a:spcPct val="50000"/>
              </a:spcBef>
            </a:pPr>
            <a:r>
              <a:rPr lang="en-US" altLang="zh-CN" sz="2400" b="1">
                <a:latin typeface="华文新魏" panose="02010800040101010101" pitchFamily="2" charset="-122"/>
                <a:ea typeface="华文新魏" panose="02010800040101010101" pitchFamily="2" charset="-122"/>
              </a:rPr>
              <a:t>   </a:t>
            </a:r>
            <a:r>
              <a:rPr lang="zh-CN" altLang="en-US" sz="2400" b="1" dirty="0">
                <a:solidFill>
                  <a:srgbClr val="FF0066"/>
                </a:solidFill>
                <a:latin typeface="华文新魏" panose="02010800040101010101" pitchFamily="2" charset="-122"/>
                <a:ea typeface="华文新魏" panose="02010800040101010101" pitchFamily="2" charset="-122"/>
              </a:rPr>
              <a:t>本报杭州</a:t>
            </a:r>
            <a:r>
              <a:rPr lang="en-US" altLang="zh-CN" sz="2400" b="1" dirty="0">
                <a:solidFill>
                  <a:srgbClr val="FF0066"/>
                </a:solidFill>
                <a:latin typeface="华文新魏" panose="02010800040101010101" pitchFamily="2" charset="-122"/>
                <a:ea typeface="华文新魏" panose="02010800040101010101" pitchFamily="2" charset="-122"/>
              </a:rPr>
              <a:t>9</a:t>
            </a:r>
            <a:r>
              <a:rPr lang="zh-CN" altLang="en-US" sz="2400" b="1" dirty="0">
                <a:solidFill>
                  <a:srgbClr val="FF0066"/>
                </a:solidFill>
                <a:latin typeface="华文新魏" panose="02010800040101010101" pitchFamily="2" charset="-122"/>
                <a:ea typeface="华文新魏" panose="02010800040101010101" pitchFamily="2" charset="-122"/>
              </a:rPr>
              <a:t>月</a:t>
            </a:r>
            <a:r>
              <a:rPr lang="en-US" altLang="zh-CN" sz="2400" b="1" dirty="0">
                <a:solidFill>
                  <a:srgbClr val="FF0066"/>
                </a:solidFill>
                <a:latin typeface="华文新魏" panose="02010800040101010101" pitchFamily="2" charset="-122"/>
                <a:ea typeface="华文新魏" panose="02010800040101010101" pitchFamily="2" charset="-122"/>
              </a:rPr>
              <a:t>3</a:t>
            </a:r>
            <a:r>
              <a:rPr lang="zh-CN" altLang="en-US" sz="2400" b="1" dirty="0">
                <a:solidFill>
                  <a:srgbClr val="FF0066"/>
                </a:solidFill>
                <a:latin typeface="华文新魏" panose="02010800040101010101" pitchFamily="2" charset="-122"/>
                <a:ea typeface="华文新魏" panose="02010800040101010101" pitchFamily="2" charset="-122"/>
              </a:rPr>
              <a:t>日讯</a:t>
            </a:r>
            <a:r>
              <a:rPr lang="zh-CN" altLang="en-US" sz="2000" b="1" dirty="0">
                <a:solidFill>
                  <a:srgbClr val="FF0066"/>
                </a:solidFill>
                <a:latin typeface="宋体" panose="02010600030101010101" pitchFamily="2" charset="-122"/>
              </a:rPr>
              <a:t>（记者 肖国强） 首届中国浙江科普节、中国浙江学术节将分别于</a:t>
            </a:r>
            <a:r>
              <a:rPr lang="en-US" altLang="zh-CN" sz="2000" b="1" dirty="0">
                <a:solidFill>
                  <a:srgbClr val="FF0066"/>
                </a:solidFill>
                <a:latin typeface="宋体" panose="02010600030101010101" pitchFamily="2" charset="-122"/>
              </a:rPr>
              <a:t>9</a:t>
            </a:r>
            <a:r>
              <a:rPr lang="zh-CN" altLang="en-US" sz="2000" b="1" dirty="0">
                <a:solidFill>
                  <a:srgbClr val="FF0066"/>
                </a:solidFill>
                <a:latin typeface="宋体" panose="02010600030101010101" pitchFamily="2" charset="-122"/>
              </a:rPr>
              <a:t>月下旬和</a:t>
            </a:r>
            <a:r>
              <a:rPr lang="en-US" altLang="zh-CN" sz="2000" b="1" dirty="0">
                <a:solidFill>
                  <a:srgbClr val="FF0066"/>
                </a:solidFill>
                <a:latin typeface="宋体" panose="02010600030101010101" pitchFamily="2" charset="-122"/>
              </a:rPr>
              <a:t>10</a:t>
            </a:r>
            <a:r>
              <a:rPr lang="zh-CN" altLang="en-US" sz="2000" b="1" dirty="0">
                <a:solidFill>
                  <a:srgbClr val="FF0066"/>
                </a:solidFill>
                <a:latin typeface="宋体" panose="02010600030101010101" pitchFamily="2" charset="-122"/>
              </a:rPr>
              <a:t>月举行。届时，将有海内外著名科学家、万名科技人员和百万群众参与数百项活动。这是记者今天上午从省政府新闻办获得的消息。</a:t>
            </a:r>
            <a:endParaRPr lang="zh-CN" altLang="en-US" sz="2000" b="1" dirty="0">
              <a:solidFill>
                <a:srgbClr val="FF0066"/>
              </a:solidFill>
              <a:latin typeface="宋体" panose="02010600030101010101" pitchFamily="2" charset="-122"/>
            </a:endParaRPr>
          </a:p>
          <a:p>
            <a:pPr>
              <a:spcBef>
                <a:spcPct val="50000"/>
              </a:spcBef>
            </a:pPr>
            <a:r>
              <a:rPr lang="zh-CN" altLang="en-US" sz="2000" b="1" dirty="0">
                <a:latin typeface="宋体" panose="02010600030101010101" pitchFamily="2" charset="-122"/>
              </a:rPr>
              <a:t>     </a:t>
            </a:r>
            <a:r>
              <a:rPr lang="zh-CN" altLang="en-US" sz="2000" b="1" dirty="0">
                <a:solidFill>
                  <a:srgbClr val="006600"/>
                </a:solidFill>
                <a:latin typeface="宋体" panose="02010600030101010101" pitchFamily="2" charset="-122"/>
              </a:rPr>
              <a:t>省科协创办“两节”，是在新世纪发展科协事业，推进科普工作和科技创新、促进经济发展和社会进步的新探索，得到了省委、省政府、中国科协和我省科技界的高度重视和支持。</a:t>
            </a:r>
            <a:endParaRPr lang="zh-CN" altLang="en-US" sz="2000" b="1" dirty="0">
              <a:solidFill>
                <a:srgbClr val="006600"/>
              </a:solidFill>
              <a:latin typeface="宋体" panose="02010600030101010101" pitchFamily="2" charset="-122"/>
            </a:endParaRPr>
          </a:p>
          <a:p>
            <a:pPr>
              <a:spcBef>
                <a:spcPct val="50000"/>
              </a:spcBef>
            </a:pPr>
            <a:r>
              <a:rPr lang="zh-CN" altLang="en-US" sz="2000" b="1" dirty="0">
                <a:solidFill>
                  <a:srgbClr val="006600"/>
                </a:solidFill>
                <a:latin typeface="宋体" panose="02010600030101010101" pitchFamily="2" charset="-122"/>
              </a:rPr>
              <a:t>     科普节将于</a:t>
            </a:r>
            <a:r>
              <a:rPr lang="en-US" altLang="zh-CN" sz="2000" b="1" dirty="0">
                <a:solidFill>
                  <a:srgbClr val="006600"/>
                </a:solidFill>
                <a:latin typeface="宋体" panose="02010600030101010101" pitchFamily="2" charset="-122"/>
              </a:rPr>
              <a:t>9</a:t>
            </a:r>
            <a:r>
              <a:rPr lang="zh-CN" altLang="en-US" sz="2000" b="1" dirty="0">
                <a:solidFill>
                  <a:srgbClr val="006600"/>
                </a:solidFill>
                <a:latin typeface="宋体" panose="02010600030101010101" pitchFamily="2" charset="-122"/>
              </a:rPr>
              <a:t>月</a:t>
            </a:r>
            <a:r>
              <a:rPr lang="en-US" altLang="zh-CN" sz="2000" b="1" dirty="0">
                <a:solidFill>
                  <a:srgbClr val="006600"/>
                </a:solidFill>
                <a:latin typeface="宋体" panose="02010600030101010101" pitchFamily="2" charset="-122"/>
              </a:rPr>
              <a:t>20</a:t>
            </a:r>
            <a:r>
              <a:rPr lang="zh-CN" altLang="en-US" sz="2000" b="1" dirty="0">
                <a:solidFill>
                  <a:srgbClr val="006600"/>
                </a:solidFill>
                <a:latin typeface="宋体" panose="02010600030101010101" pitchFamily="2" charset="-122"/>
              </a:rPr>
              <a:t>日至</a:t>
            </a:r>
            <a:r>
              <a:rPr lang="en-US" altLang="zh-CN" sz="2000" b="1" dirty="0">
                <a:solidFill>
                  <a:srgbClr val="006600"/>
                </a:solidFill>
                <a:latin typeface="宋体" panose="02010600030101010101" pitchFamily="2" charset="-122"/>
              </a:rPr>
              <a:t>28</a:t>
            </a:r>
            <a:r>
              <a:rPr lang="zh-CN" altLang="en-US" sz="2000" b="1" dirty="0">
                <a:solidFill>
                  <a:srgbClr val="006600"/>
                </a:solidFill>
                <a:latin typeface="宋体" panose="02010600030101010101" pitchFamily="2" charset="-122"/>
              </a:rPr>
              <a:t>日举行，主题是“科普、文明、小康”。科普节面向大众、全省联动，开展十万农民进修农业新技术、百场万人科技报告会等</a:t>
            </a:r>
            <a:r>
              <a:rPr lang="en-US" altLang="zh-CN" sz="2000" b="1" dirty="0">
                <a:solidFill>
                  <a:srgbClr val="006600"/>
                </a:solidFill>
                <a:latin typeface="宋体" panose="02010600030101010101" pitchFamily="2" charset="-122"/>
              </a:rPr>
              <a:t>500</a:t>
            </a:r>
            <a:r>
              <a:rPr lang="zh-CN" altLang="en-US" sz="2000" b="1" dirty="0">
                <a:solidFill>
                  <a:srgbClr val="006600"/>
                </a:solidFill>
                <a:latin typeface="宋体" panose="02010600030101010101" pitchFamily="2" charset="-122"/>
              </a:rPr>
              <a:t>余项科普活动。</a:t>
            </a:r>
            <a:endParaRPr lang="zh-CN" altLang="en-US" sz="2000" b="1" dirty="0">
              <a:solidFill>
                <a:srgbClr val="006600"/>
              </a:solidFill>
              <a:latin typeface="宋体" panose="02010600030101010101" pitchFamily="2" charset="-122"/>
            </a:endParaRPr>
          </a:p>
          <a:p>
            <a:pPr>
              <a:spcBef>
                <a:spcPct val="50000"/>
              </a:spcBef>
            </a:pPr>
            <a:r>
              <a:rPr lang="zh-CN" altLang="en-US" sz="2000" b="1" dirty="0">
                <a:solidFill>
                  <a:srgbClr val="006600"/>
                </a:solidFill>
                <a:latin typeface="宋体" panose="02010600030101010101" pitchFamily="2" charset="-122"/>
              </a:rPr>
              <a:t>     学术节将于</a:t>
            </a:r>
            <a:r>
              <a:rPr lang="en-US" altLang="zh-CN" sz="2000" b="1" dirty="0">
                <a:solidFill>
                  <a:srgbClr val="006600"/>
                </a:solidFill>
                <a:latin typeface="宋体" panose="02010600030101010101" pitchFamily="2" charset="-122"/>
              </a:rPr>
              <a:t>10</a:t>
            </a:r>
            <a:r>
              <a:rPr lang="zh-CN" altLang="en-US" sz="2000" b="1" dirty="0">
                <a:solidFill>
                  <a:srgbClr val="006600"/>
                </a:solidFill>
                <a:latin typeface="宋体" panose="02010600030101010101" pitchFamily="2" charset="-122"/>
              </a:rPr>
              <a:t>月</a:t>
            </a:r>
            <a:r>
              <a:rPr lang="en-US" altLang="zh-CN" sz="2000" b="1" dirty="0">
                <a:solidFill>
                  <a:srgbClr val="006600"/>
                </a:solidFill>
                <a:latin typeface="宋体" panose="02010600030101010101" pitchFamily="2" charset="-122"/>
              </a:rPr>
              <a:t>9</a:t>
            </a:r>
            <a:r>
              <a:rPr lang="zh-CN" altLang="en-US" sz="2000" b="1" dirty="0">
                <a:solidFill>
                  <a:srgbClr val="006600"/>
                </a:solidFill>
                <a:latin typeface="宋体" panose="02010600030101010101" pitchFamily="2" charset="-122"/>
              </a:rPr>
              <a:t>日至</a:t>
            </a:r>
            <a:r>
              <a:rPr lang="en-US" altLang="zh-CN" sz="2000" b="1" dirty="0">
                <a:solidFill>
                  <a:srgbClr val="006600"/>
                </a:solidFill>
                <a:latin typeface="宋体" panose="02010600030101010101" pitchFamily="2" charset="-122"/>
              </a:rPr>
              <a:t>16</a:t>
            </a:r>
            <a:r>
              <a:rPr lang="zh-CN" altLang="en-US" sz="2000" b="1" dirty="0">
                <a:solidFill>
                  <a:srgbClr val="006600"/>
                </a:solidFill>
                <a:latin typeface="宋体" panose="02010600030101010101" pitchFamily="2" charset="-122"/>
              </a:rPr>
              <a:t>日举行，以“开放、合作、发展”为主题。学术节上，将举办一批国际性、全国性、区域性及海峡两岸交流的学术会议和全省性系列学术研讨活动。</a:t>
            </a:r>
            <a:endParaRPr lang="zh-CN" altLang="en-US" sz="2000" b="1" dirty="0">
              <a:solidFill>
                <a:srgbClr val="006600"/>
              </a:solidFill>
              <a:latin typeface="宋体" panose="02010600030101010101" pitchFamily="2" charset="-122"/>
            </a:endParaRPr>
          </a:p>
          <a:p>
            <a:pPr>
              <a:spcBef>
                <a:spcPct val="50000"/>
              </a:spcBef>
            </a:pPr>
            <a:r>
              <a:rPr lang="zh-CN" altLang="en-US" sz="2400" b="1" dirty="0">
                <a:latin typeface="宋体" panose="02010600030101010101" pitchFamily="2" charset="-122"/>
              </a:rPr>
              <a:t>    </a:t>
            </a:r>
            <a:r>
              <a:rPr lang="zh-CN" altLang="en-US" sz="2000" b="1" dirty="0">
                <a:solidFill>
                  <a:srgbClr val="FF00FF"/>
                </a:solidFill>
                <a:latin typeface="宋体" panose="02010600030101010101" pitchFamily="2" charset="-122"/>
              </a:rPr>
              <a:t>据悉，中国浙江科普节、中国浙江学术节以后每两年举办一次。</a:t>
            </a:r>
            <a:endParaRPr lang="zh-CN" altLang="en-US" sz="2000" b="1" dirty="0">
              <a:solidFill>
                <a:srgbClr val="FF00FF"/>
              </a:solidFill>
              <a:latin typeface="宋体" panose="02010600030101010101" pitchFamily="2" charset="-122"/>
            </a:endParaRPr>
          </a:p>
        </p:txBody>
      </p:sp>
      <p:sp>
        <p:nvSpPr>
          <p:cNvPr id="457732" name="Text Box 4"/>
          <p:cNvSpPr txBox="1"/>
          <p:nvPr/>
        </p:nvSpPr>
        <p:spPr>
          <a:xfrm>
            <a:off x="9448800" y="333375"/>
            <a:ext cx="1219200" cy="706755"/>
          </a:xfrm>
          <a:prstGeom prst="rect">
            <a:avLst/>
          </a:prstGeom>
          <a:gradFill rotWithShape="0">
            <a:gsLst>
              <a:gs pos="0">
                <a:srgbClr val="CCFF99"/>
              </a:gs>
              <a:gs pos="100000">
                <a:srgbClr val="FFCCFF"/>
              </a:gs>
            </a:gsLst>
            <a:lin ang="0" scaled="1"/>
            <a:tileRect/>
          </a:gradFill>
          <a:ln w="9525">
            <a:noFill/>
          </a:ln>
        </p:spPr>
        <p:txBody>
          <a:bodyPr>
            <a:spAutoFit/>
          </a:bodyPr>
          <a:p>
            <a:pPr>
              <a:spcBef>
                <a:spcPct val="50000"/>
              </a:spcBef>
            </a:pPr>
            <a:r>
              <a:rPr lang="zh-CN" altLang="en-US" sz="4000" b="1" dirty="0">
                <a:solidFill>
                  <a:srgbClr val="000000"/>
                </a:solidFill>
                <a:latin typeface="Times New Roman" panose="02020603050405020304" pitchFamily="18" charset="0"/>
                <a:ea typeface="黑体" panose="02010609060101010101" pitchFamily="49" charset="-122"/>
              </a:rPr>
              <a:t>标题</a:t>
            </a:r>
            <a:endParaRPr lang="zh-CN" altLang="en-US" sz="4000" b="1" dirty="0">
              <a:solidFill>
                <a:srgbClr val="000000"/>
              </a:solidFill>
              <a:latin typeface="Times New Roman" panose="02020603050405020304" pitchFamily="18" charset="0"/>
              <a:ea typeface="黑体" panose="02010609060101010101" pitchFamily="49" charset="-122"/>
            </a:endParaRPr>
          </a:p>
        </p:txBody>
      </p:sp>
      <p:sp>
        <p:nvSpPr>
          <p:cNvPr id="457733" name="Text Box 5"/>
          <p:cNvSpPr txBox="1">
            <a:spLocks noChangeArrowheads="1"/>
          </p:cNvSpPr>
          <p:nvPr/>
        </p:nvSpPr>
        <p:spPr bwMode="auto">
          <a:xfrm>
            <a:off x="9448800" y="1412875"/>
            <a:ext cx="1219200" cy="706755"/>
          </a:xfrm>
          <a:prstGeom prst="rect">
            <a:avLst/>
          </a:prstGeom>
          <a:gradFill rotWithShape="0">
            <a:gsLst>
              <a:gs pos="0">
                <a:srgbClr val="CCFF99"/>
              </a:gs>
              <a:gs pos="100000">
                <a:srgbClr val="FFCCFF"/>
              </a:gs>
            </a:gsLst>
            <a:lin ang="0" scaled="1"/>
          </a:gradFill>
          <a:ln w="9525">
            <a:noFill/>
            <a:miter lim="800000"/>
          </a:ln>
          <a:effectLst/>
        </p:spPr>
        <p:txBody>
          <a:bodyPr>
            <a:spAutoFit/>
          </a:bodyPr>
          <a:lstStyle/>
          <a:p>
            <a:pPr marR="0" defTabSz="914400">
              <a:spcBef>
                <a:spcPct val="50000"/>
              </a:spcBef>
              <a:buClrTx/>
              <a:buSzTx/>
              <a:buFontTx/>
              <a:defRPr/>
            </a:pPr>
            <a:r>
              <a:rPr kumimoji="1" lang="zh-CN" altLang="en-US" sz="4000" b="1" kern="1200" cap="none" spc="0" normalizeH="0" baseline="0" noProof="0">
                <a:solidFill>
                  <a:srgbClr val="FF0000"/>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rPr>
              <a:t>导语</a:t>
            </a:r>
            <a:endParaRPr kumimoji="1" lang="zh-CN" altLang="en-US" sz="4000" b="1" kern="1200" cap="none" spc="0" normalizeH="0" baseline="0" noProof="0">
              <a:solidFill>
                <a:srgbClr val="FF0000"/>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endParaRPr>
          </a:p>
        </p:txBody>
      </p:sp>
      <p:sp>
        <p:nvSpPr>
          <p:cNvPr id="457734" name="Text Box 6"/>
          <p:cNvSpPr txBox="1">
            <a:spLocks noChangeArrowheads="1"/>
          </p:cNvSpPr>
          <p:nvPr/>
        </p:nvSpPr>
        <p:spPr bwMode="auto">
          <a:xfrm>
            <a:off x="9448800" y="3448050"/>
            <a:ext cx="1219200" cy="706755"/>
          </a:xfrm>
          <a:prstGeom prst="rect">
            <a:avLst/>
          </a:prstGeom>
          <a:gradFill rotWithShape="0">
            <a:gsLst>
              <a:gs pos="0">
                <a:srgbClr val="CCFF99"/>
              </a:gs>
              <a:gs pos="100000">
                <a:srgbClr val="FFCCFF"/>
              </a:gs>
            </a:gsLst>
            <a:lin ang="0" scaled="1"/>
          </a:gradFill>
          <a:ln w="9525">
            <a:noFill/>
            <a:miter lim="800000"/>
          </a:ln>
          <a:effectLst/>
        </p:spPr>
        <p:txBody>
          <a:bodyPr>
            <a:spAutoFit/>
          </a:bodyPr>
          <a:lstStyle/>
          <a:p>
            <a:pPr marR="0" defTabSz="914400">
              <a:spcBef>
                <a:spcPct val="50000"/>
              </a:spcBef>
              <a:buClrTx/>
              <a:buSzTx/>
              <a:buFontTx/>
              <a:defRPr/>
            </a:pPr>
            <a:r>
              <a:rPr kumimoji="1" lang="zh-CN" altLang="en-US" sz="4000" b="1" kern="1200" cap="none" spc="0" normalizeH="0" baseline="0" noProof="0">
                <a:solidFill>
                  <a:schemeClr val="accent1"/>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rPr>
              <a:t>主体</a:t>
            </a:r>
            <a:endParaRPr kumimoji="1" lang="zh-CN" altLang="en-US" sz="4000" b="1" kern="1200" cap="none" spc="0" normalizeH="0" baseline="0" noProof="0">
              <a:solidFill>
                <a:schemeClr val="accent1"/>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endParaRPr>
          </a:p>
        </p:txBody>
      </p:sp>
      <p:sp>
        <p:nvSpPr>
          <p:cNvPr id="457735" name="Text Box 7"/>
          <p:cNvSpPr txBox="1">
            <a:spLocks noChangeArrowheads="1"/>
          </p:cNvSpPr>
          <p:nvPr/>
        </p:nvSpPr>
        <p:spPr bwMode="auto">
          <a:xfrm>
            <a:off x="9448800" y="5373688"/>
            <a:ext cx="1219200" cy="706755"/>
          </a:xfrm>
          <a:prstGeom prst="rect">
            <a:avLst/>
          </a:prstGeom>
          <a:gradFill rotWithShape="0">
            <a:gsLst>
              <a:gs pos="0">
                <a:srgbClr val="CCFF99"/>
              </a:gs>
              <a:gs pos="100000">
                <a:srgbClr val="FFCCFF"/>
              </a:gs>
            </a:gsLst>
            <a:lin ang="0" scaled="1"/>
          </a:gradFill>
          <a:ln w="9525">
            <a:noFill/>
            <a:miter lim="800000"/>
          </a:ln>
          <a:effectLst/>
        </p:spPr>
        <p:txBody>
          <a:bodyPr>
            <a:spAutoFit/>
          </a:bodyPr>
          <a:lstStyle/>
          <a:p>
            <a:pPr marR="0" defTabSz="914400">
              <a:spcBef>
                <a:spcPct val="50000"/>
              </a:spcBef>
              <a:buClrTx/>
              <a:buSzTx/>
              <a:buFontTx/>
              <a:defRPr/>
            </a:pPr>
            <a:r>
              <a:rPr kumimoji="1" lang="zh-CN" altLang="en-US" sz="4000" b="1" kern="1200" cap="none" spc="0" normalizeH="0" baseline="0" noProof="0">
                <a:solidFill>
                  <a:schemeClr val="accent2"/>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rPr>
              <a:t>结尾</a:t>
            </a:r>
            <a:endParaRPr kumimoji="1" lang="zh-CN" altLang="en-US" sz="4000" b="1" kern="1200" cap="none" spc="0" normalizeH="0" baseline="0" noProof="0">
              <a:solidFill>
                <a:schemeClr val="accent2"/>
              </a:solidFill>
              <a:effectLst>
                <a:outerShdw blurRad="38100" dist="38100" dir="2700000" algn="tl">
                  <a:srgbClr val="000000"/>
                </a:outerShdw>
              </a:effectLst>
              <a:latin typeface="Times New Roman" panose="02020603050405020304" pitchFamily="18" charset="0"/>
              <a:ea typeface="黑体" panose="02010609060101010101" pitchFamily="49" charset="-122"/>
              <a:cs typeface="+mn-cs"/>
            </a:endParaRPr>
          </a:p>
        </p:txBody>
      </p:sp>
      <p:sp>
        <p:nvSpPr>
          <p:cNvPr id="457736" name="AutoShape 8"/>
          <p:cNvSpPr/>
          <p:nvPr/>
        </p:nvSpPr>
        <p:spPr>
          <a:xfrm>
            <a:off x="8401050" y="404813"/>
            <a:ext cx="990600" cy="228600"/>
          </a:xfrm>
          <a:prstGeom prst="leftArrow">
            <a:avLst>
              <a:gd name="adj1" fmla="val 50000"/>
              <a:gd name="adj2" fmla="val 108333"/>
            </a:avLst>
          </a:prstGeom>
          <a:solidFill>
            <a:schemeClr val="accent2"/>
          </a:solidFill>
          <a:ln w="9525" cap="flat" cmpd="sng">
            <a:solidFill>
              <a:schemeClr val="tx1"/>
            </a:solidFill>
            <a:prstDash val="solid"/>
            <a:miter/>
            <a:headEnd type="none" w="med" len="med"/>
            <a:tailEnd type="none" w="med" len="med"/>
          </a:ln>
        </p:spPr>
        <p:txBody>
          <a:bodyPr wrap="none" anchor="ctr"/>
          <a:p>
            <a:endParaRPr dirty="0">
              <a:latin typeface="Arial" panose="020B0604020202020204" pitchFamily="34" charset="0"/>
              <a:ea typeface="黑体" panose="02010609060101010101" pitchFamily="49" charset="-122"/>
            </a:endParaRPr>
          </a:p>
        </p:txBody>
      </p:sp>
      <p:sp>
        <p:nvSpPr>
          <p:cNvPr id="457737" name="AutoShape 9"/>
          <p:cNvSpPr/>
          <p:nvPr/>
        </p:nvSpPr>
        <p:spPr>
          <a:xfrm>
            <a:off x="9191625" y="1052513"/>
            <a:ext cx="217488" cy="1008062"/>
          </a:xfrm>
          <a:prstGeom prst="rightBrace">
            <a:avLst>
              <a:gd name="adj1" fmla="val 38625"/>
              <a:gd name="adj2" fmla="val 50000"/>
            </a:avLst>
          </a:prstGeom>
          <a:noFill/>
          <a:ln w="57150" cap="flat" cmpd="sng">
            <a:solidFill>
              <a:srgbClr val="FF0000"/>
            </a:solidFill>
            <a:prstDash val="solid"/>
            <a:headEnd type="none" w="med" len="med"/>
            <a:tailEnd type="none" w="med" len="med"/>
          </a:ln>
        </p:spPr>
        <p:txBody>
          <a:bodyPr wrap="none" anchor="ctr"/>
          <a:p>
            <a:pPr algn="ctr"/>
            <a:endParaRPr lang="zh-CN" altLang="zh-CN" sz="2400" dirty="0">
              <a:solidFill>
                <a:srgbClr val="FF0000"/>
              </a:solidFill>
              <a:latin typeface="Times New Roman" panose="02020603050405020304" pitchFamily="18" charset="0"/>
            </a:endParaRPr>
          </a:p>
        </p:txBody>
      </p:sp>
      <p:sp>
        <p:nvSpPr>
          <p:cNvPr id="457738" name="AutoShape 10"/>
          <p:cNvSpPr/>
          <p:nvPr/>
        </p:nvSpPr>
        <p:spPr>
          <a:xfrm>
            <a:off x="9191625" y="2349500"/>
            <a:ext cx="228600" cy="2895600"/>
          </a:xfrm>
          <a:prstGeom prst="rightBrace">
            <a:avLst>
              <a:gd name="adj1" fmla="val 105555"/>
              <a:gd name="adj2" fmla="val 50000"/>
            </a:avLst>
          </a:prstGeom>
          <a:noFill/>
          <a:ln w="57150" cap="flat" cmpd="sng">
            <a:solidFill>
              <a:schemeClr val="accent1"/>
            </a:solidFill>
            <a:prstDash val="solid"/>
            <a:headEnd type="none" w="med" len="med"/>
            <a:tailEnd type="none" w="med" len="med"/>
          </a:ln>
        </p:spPr>
        <p:txBody>
          <a:bodyPr wrap="none" anchor="ctr"/>
          <a:p>
            <a:endParaRPr dirty="0">
              <a:latin typeface="Arial" panose="020B0604020202020204" pitchFamily="34" charset="0"/>
              <a:ea typeface="黑体" panose="02010609060101010101" pitchFamily="49" charset="-122"/>
            </a:endParaRPr>
          </a:p>
        </p:txBody>
      </p:sp>
      <p:sp>
        <p:nvSpPr>
          <p:cNvPr id="457739" name="AutoShape 11"/>
          <p:cNvSpPr/>
          <p:nvPr/>
        </p:nvSpPr>
        <p:spPr>
          <a:xfrm>
            <a:off x="8975725" y="5516563"/>
            <a:ext cx="381000" cy="381000"/>
          </a:xfrm>
          <a:prstGeom prst="leftArrow">
            <a:avLst>
              <a:gd name="adj1" fmla="val 50000"/>
              <a:gd name="adj2" fmla="val 25000"/>
            </a:avLst>
          </a:prstGeom>
          <a:solidFill>
            <a:schemeClr val="accent2"/>
          </a:solidFill>
          <a:ln w="9525" cap="flat" cmpd="sng">
            <a:solidFill>
              <a:schemeClr val="tx1"/>
            </a:solidFill>
            <a:prstDash val="solid"/>
            <a:miter/>
            <a:headEnd type="none" w="med" len="med"/>
            <a:tailEnd type="none" w="med" len="med"/>
          </a:ln>
        </p:spPr>
        <p:txBody>
          <a:bodyPr wrap="none" anchor="ctr"/>
          <a:p>
            <a:endParaRPr dirty="0">
              <a:latin typeface="Arial" panose="020B0604020202020204" pitchFamily="34" charset="0"/>
              <a:ea typeface="黑体" panose="02010609060101010101" pitchFamily="49" charset="-122"/>
            </a:endParaRPr>
          </a:p>
        </p:txBody>
      </p:sp>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57730"/>
                                        </p:tgtEl>
                                        <p:attrNameLst>
                                          <p:attrName>style.visibility</p:attrName>
                                        </p:attrNameLst>
                                      </p:cBhvr>
                                      <p:to>
                                        <p:strVal val="visible"/>
                                      </p:to>
                                    </p:set>
                                    <p:anim calcmode="lin" valueType="num">
                                      <p:cBhvr additive="base">
                                        <p:cTn id="7" dur="500" fill="hold"/>
                                        <p:tgtEl>
                                          <p:spTgt spid="457730"/>
                                        </p:tgtEl>
                                        <p:attrNameLst>
                                          <p:attrName>ppt_x</p:attrName>
                                        </p:attrNameLst>
                                      </p:cBhvr>
                                      <p:tavLst>
                                        <p:tav tm="0">
                                          <p:val>
                                            <p:strVal val="1+#ppt_w/2"/>
                                          </p:val>
                                        </p:tav>
                                        <p:tav tm="100000">
                                          <p:val>
                                            <p:strVal val="#ppt_x"/>
                                          </p:val>
                                        </p:tav>
                                      </p:tavLst>
                                    </p:anim>
                                    <p:anim calcmode="lin" valueType="num">
                                      <p:cBhvr additive="base">
                                        <p:cTn id="8" dur="500" fill="hold"/>
                                        <p:tgtEl>
                                          <p:spTgt spid="4577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457736"/>
                                        </p:tgtEl>
                                        <p:attrNameLst>
                                          <p:attrName>style.visibility</p:attrName>
                                        </p:attrNameLst>
                                      </p:cBhvr>
                                      <p:to>
                                        <p:strVal val="visible"/>
                                      </p:to>
                                    </p:set>
                                    <p:anim calcmode="lin" valueType="num">
                                      <p:cBhvr additive="base">
                                        <p:cTn id="12" dur="500" fill="hold"/>
                                        <p:tgtEl>
                                          <p:spTgt spid="457736"/>
                                        </p:tgtEl>
                                        <p:attrNameLst>
                                          <p:attrName>ppt_x</p:attrName>
                                        </p:attrNameLst>
                                      </p:cBhvr>
                                      <p:tavLst>
                                        <p:tav tm="0">
                                          <p:val>
                                            <p:strVal val="1+#ppt_w/2"/>
                                          </p:val>
                                        </p:tav>
                                        <p:tav tm="100000">
                                          <p:val>
                                            <p:strVal val="#ppt_x"/>
                                          </p:val>
                                        </p:tav>
                                      </p:tavLst>
                                    </p:anim>
                                    <p:anim calcmode="lin" valueType="num">
                                      <p:cBhvr additive="base">
                                        <p:cTn id="13" dur="500" fill="hold"/>
                                        <p:tgtEl>
                                          <p:spTgt spid="45773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457732"/>
                                        </p:tgtEl>
                                        <p:attrNameLst>
                                          <p:attrName>style.visibility</p:attrName>
                                        </p:attrNameLst>
                                      </p:cBhvr>
                                      <p:to>
                                        <p:strVal val="visible"/>
                                      </p:to>
                                    </p:set>
                                    <p:anim calcmode="lin" valueType="num">
                                      <p:cBhvr additive="base">
                                        <p:cTn id="17" dur="500" fill="hold"/>
                                        <p:tgtEl>
                                          <p:spTgt spid="457732"/>
                                        </p:tgtEl>
                                        <p:attrNameLst>
                                          <p:attrName>ppt_x</p:attrName>
                                        </p:attrNameLst>
                                      </p:cBhvr>
                                      <p:tavLst>
                                        <p:tav tm="0">
                                          <p:val>
                                            <p:strVal val="1+#ppt_w/2"/>
                                          </p:val>
                                        </p:tav>
                                        <p:tav tm="100000">
                                          <p:val>
                                            <p:strVal val="#ppt_x"/>
                                          </p:val>
                                        </p:tav>
                                      </p:tavLst>
                                    </p:anim>
                                    <p:anim calcmode="lin" valueType="num">
                                      <p:cBhvr additive="base">
                                        <p:cTn id="18" dur="500" fill="hold"/>
                                        <p:tgtEl>
                                          <p:spTgt spid="45773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457737"/>
                                        </p:tgtEl>
                                        <p:attrNameLst>
                                          <p:attrName>style.visibility</p:attrName>
                                        </p:attrNameLst>
                                      </p:cBhvr>
                                      <p:to>
                                        <p:strVal val="visible"/>
                                      </p:to>
                                    </p:set>
                                    <p:anim calcmode="lin" valueType="num">
                                      <p:cBhvr additive="base">
                                        <p:cTn id="22" dur="500" fill="hold"/>
                                        <p:tgtEl>
                                          <p:spTgt spid="457737"/>
                                        </p:tgtEl>
                                        <p:attrNameLst>
                                          <p:attrName>ppt_x</p:attrName>
                                        </p:attrNameLst>
                                      </p:cBhvr>
                                      <p:tavLst>
                                        <p:tav tm="0">
                                          <p:val>
                                            <p:strVal val="1+#ppt_w/2"/>
                                          </p:val>
                                        </p:tav>
                                        <p:tav tm="100000">
                                          <p:val>
                                            <p:strVal val="#ppt_x"/>
                                          </p:val>
                                        </p:tav>
                                      </p:tavLst>
                                    </p:anim>
                                    <p:anim calcmode="lin" valueType="num">
                                      <p:cBhvr additive="base">
                                        <p:cTn id="23" dur="500" fill="hold"/>
                                        <p:tgtEl>
                                          <p:spTgt spid="45773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57733"/>
                                        </p:tgtEl>
                                        <p:attrNameLst>
                                          <p:attrName>style.visibility</p:attrName>
                                        </p:attrNameLst>
                                      </p:cBhvr>
                                      <p:to>
                                        <p:strVal val="visible"/>
                                      </p:to>
                                    </p:set>
                                    <p:anim calcmode="lin" valueType="num">
                                      <p:cBhvr additive="base">
                                        <p:cTn id="27" dur="500" fill="hold"/>
                                        <p:tgtEl>
                                          <p:spTgt spid="457733"/>
                                        </p:tgtEl>
                                        <p:attrNameLst>
                                          <p:attrName>ppt_x</p:attrName>
                                        </p:attrNameLst>
                                      </p:cBhvr>
                                      <p:tavLst>
                                        <p:tav tm="0">
                                          <p:val>
                                            <p:strVal val="1+#ppt_w/2"/>
                                          </p:val>
                                        </p:tav>
                                        <p:tav tm="100000">
                                          <p:val>
                                            <p:strVal val="#ppt_x"/>
                                          </p:val>
                                        </p:tav>
                                      </p:tavLst>
                                    </p:anim>
                                    <p:anim calcmode="lin" valueType="num">
                                      <p:cBhvr additive="base">
                                        <p:cTn id="28" dur="500" fill="hold"/>
                                        <p:tgtEl>
                                          <p:spTgt spid="457733"/>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57738"/>
                                        </p:tgtEl>
                                        <p:attrNameLst>
                                          <p:attrName>style.visibility</p:attrName>
                                        </p:attrNameLst>
                                      </p:cBhvr>
                                      <p:to>
                                        <p:strVal val="visible"/>
                                      </p:to>
                                    </p:set>
                                    <p:anim calcmode="lin" valueType="num">
                                      <p:cBhvr additive="base">
                                        <p:cTn id="32" dur="500" fill="hold"/>
                                        <p:tgtEl>
                                          <p:spTgt spid="457738"/>
                                        </p:tgtEl>
                                        <p:attrNameLst>
                                          <p:attrName>ppt_x</p:attrName>
                                        </p:attrNameLst>
                                      </p:cBhvr>
                                      <p:tavLst>
                                        <p:tav tm="0">
                                          <p:val>
                                            <p:strVal val="1+#ppt_w/2"/>
                                          </p:val>
                                        </p:tav>
                                        <p:tav tm="100000">
                                          <p:val>
                                            <p:strVal val="#ppt_x"/>
                                          </p:val>
                                        </p:tav>
                                      </p:tavLst>
                                    </p:anim>
                                    <p:anim calcmode="lin" valueType="num">
                                      <p:cBhvr additive="base">
                                        <p:cTn id="33" dur="500" fill="hold"/>
                                        <p:tgtEl>
                                          <p:spTgt spid="45773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457734"/>
                                        </p:tgtEl>
                                        <p:attrNameLst>
                                          <p:attrName>style.visibility</p:attrName>
                                        </p:attrNameLst>
                                      </p:cBhvr>
                                      <p:to>
                                        <p:strVal val="visible"/>
                                      </p:to>
                                    </p:set>
                                    <p:anim calcmode="lin" valueType="num">
                                      <p:cBhvr additive="base">
                                        <p:cTn id="37" dur="500" fill="hold"/>
                                        <p:tgtEl>
                                          <p:spTgt spid="457734"/>
                                        </p:tgtEl>
                                        <p:attrNameLst>
                                          <p:attrName>ppt_x</p:attrName>
                                        </p:attrNameLst>
                                      </p:cBhvr>
                                      <p:tavLst>
                                        <p:tav tm="0">
                                          <p:val>
                                            <p:strVal val="1+#ppt_w/2"/>
                                          </p:val>
                                        </p:tav>
                                        <p:tav tm="100000">
                                          <p:val>
                                            <p:strVal val="#ppt_x"/>
                                          </p:val>
                                        </p:tav>
                                      </p:tavLst>
                                    </p:anim>
                                    <p:anim calcmode="lin" valueType="num">
                                      <p:cBhvr additive="base">
                                        <p:cTn id="38" dur="500" fill="hold"/>
                                        <p:tgtEl>
                                          <p:spTgt spid="457734"/>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457739"/>
                                        </p:tgtEl>
                                        <p:attrNameLst>
                                          <p:attrName>style.visibility</p:attrName>
                                        </p:attrNameLst>
                                      </p:cBhvr>
                                      <p:to>
                                        <p:strVal val="visible"/>
                                      </p:to>
                                    </p:set>
                                    <p:anim calcmode="lin" valueType="num">
                                      <p:cBhvr additive="base">
                                        <p:cTn id="42" dur="500" fill="hold"/>
                                        <p:tgtEl>
                                          <p:spTgt spid="457739"/>
                                        </p:tgtEl>
                                        <p:attrNameLst>
                                          <p:attrName>ppt_x</p:attrName>
                                        </p:attrNameLst>
                                      </p:cBhvr>
                                      <p:tavLst>
                                        <p:tav tm="0">
                                          <p:val>
                                            <p:strVal val="1+#ppt_w/2"/>
                                          </p:val>
                                        </p:tav>
                                        <p:tav tm="100000">
                                          <p:val>
                                            <p:strVal val="#ppt_x"/>
                                          </p:val>
                                        </p:tav>
                                      </p:tavLst>
                                    </p:anim>
                                    <p:anim calcmode="lin" valueType="num">
                                      <p:cBhvr additive="base">
                                        <p:cTn id="43" dur="500" fill="hold"/>
                                        <p:tgtEl>
                                          <p:spTgt spid="45773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457735"/>
                                        </p:tgtEl>
                                        <p:attrNameLst>
                                          <p:attrName>style.visibility</p:attrName>
                                        </p:attrNameLst>
                                      </p:cBhvr>
                                      <p:to>
                                        <p:strVal val="visible"/>
                                      </p:to>
                                    </p:set>
                                    <p:anim calcmode="lin" valueType="num">
                                      <p:cBhvr additive="base">
                                        <p:cTn id="47" dur="500" fill="hold"/>
                                        <p:tgtEl>
                                          <p:spTgt spid="457735"/>
                                        </p:tgtEl>
                                        <p:attrNameLst>
                                          <p:attrName>ppt_x</p:attrName>
                                        </p:attrNameLst>
                                      </p:cBhvr>
                                      <p:tavLst>
                                        <p:tav tm="0">
                                          <p:val>
                                            <p:strVal val="1+#ppt_w/2"/>
                                          </p:val>
                                        </p:tav>
                                        <p:tav tm="100000">
                                          <p:val>
                                            <p:strVal val="#ppt_x"/>
                                          </p:val>
                                        </p:tav>
                                      </p:tavLst>
                                    </p:anim>
                                    <p:anim calcmode="lin" valueType="num">
                                      <p:cBhvr additive="base">
                                        <p:cTn id="48" dur="500" fill="hold"/>
                                        <p:tgtEl>
                                          <p:spTgt spid="4577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7730" grpId="0" bldLvl="0" animBg="1"/>
      <p:bldP spid="457732" grpId="0" bldLvl="0" animBg="1"/>
      <p:bldP spid="457733" grpId="0" bldLvl="0" animBg="1"/>
      <p:bldP spid="457734" grpId="0" bldLvl="0" animBg="1"/>
      <p:bldP spid="457735" grpId="0" bldLvl="0" animBg="1"/>
      <p:bldP spid="457736" grpId="0" bldLvl="0" animBg="1"/>
      <p:bldP spid="457737" grpId="0" bldLvl="0" animBg="1"/>
      <p:bldP spid="457738" grpId="0" bldLvl="0" animBg="1"/>
      <p:bldP spid="45773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746125" y="1038860"/>
            <a:ext cx="6621780" cy="4130040"/>
          </a:xfrm>
          <a:prstGeom prst="rect">
            <a:avLst/>
          </a:prstGeom>
        </p:spPr>
      </p:pic>
      <p:sp>
        <p:nvSpPr>
          <p:cNvPr id="4" name="文本框 3"/>
          <p:cNvSpPr txBox="1"/>
          <p:nvPr/>
        </p:nvSpPr>
        <p:spPr>
          <a:xfrm>
            <a:off x="7576820" y="4110990"/>
            <a:ext cx="2296795" cy="645160"/>
          </a:xfrm>
          <a:prstGeom prst="rect">
            <a:avLst/>
          </a:prstGeom>
          <a:noFill/>
        </p:spPr>
        <p:txBody>
          <a:bodyPr wrap="square" rtlCol="0">
            <a:spAutoFit/>
          </a:bodyPr>
          <a:p>
            <a:r>
              <a:rPr lang="zh-CN" altLang="en-US" sz="3600" b="1">
                <a:solidFill>
                  <a:srgbClr val="FF0000"/>
                </a:solidFill>
                <a:latin typeface="Arial" panose="020B0604020202020204" pitchFamily="34" charset="0"/>
                <a:cs typeface="Arial" panose="020B0604020202020204" pitchFamily="34" charset="0"/>
              </a:rPr>
              <a:t>√月考题型</a:t>
            </a:r>
            <a:endParaRPr lang="zh-CN" altLang="en-US" sz="3600" b="1">
              <a:solidFill>
                <a:srgbClr val="FF0000"/>
              </a:solidFill>
              <a:latin typeface="Arial" panose="020B0604020202020204" pitchFamily="34" charset="0"/>
              <a:cs typeface="Arial" panose="020B0604020202020204" pitchFamily="34" charset="0"/>
            </a:endParaRPr>
          </a:p>
        </p:txBody>
      </p:sp>
      <p:sp>
        <p:nvSpPr>
          <p:cNvPr id="2" name="文本框 1"/>
          <p:cNvSpPr txBox="1"/>
          <p:nvPr/>
        </p:nvSpPr>
        <p:spPr>
          <a:xfrm>
            <a:off x="344805" y="1038860"/>
            <a:ext cx="781685" cy="829945"/>
          </a:xfrm>
          <a:prstGeom prst="rect">
            <a:avLst/>
          </a:prstGeom>
          <a:noFill/>
        </p:spPr>
        <p:txBody>
          <a:bodyPr wrap="square" rtlCol="0">
            <a:spAutoFit/>
          </a:bodyPr>
          <a:p>
            <a:r>
              <a:rPr lang="zh-CN" altLang="en-US" sz="4800" b="1">
                <a:solidFill>
                  <a:srgbClr val="0070C0"/>
                </a:solidFill>
              </a:rPr>
              <a:t>二、</a:t>
            </a:r>
            <a:endParaRPr lang="zh-CN" altLang="en-US" sz="4800" b="1">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p="http://schemas.openxmlformats.org/presentationml/2006/main">
  <p:tag name="REFSHAPE" val="309910428"/>
  <p:tag name="KSO_WM_UNIT_PLACING_PICTURE_USER_VIEWPORT" val="{&quot;height&quot;:6853,&quot;width&quot;:913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2267</Words>
  <Application>WPS 演示</Application>
  <PresentationFormat>宽屏</PresentationFormat>
  <Paragraphs>118</Paragraphs>
  <Slides>35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35</vt:i4>
      </vt:variant>
    </vt:vector>
  </HeadingPairs>
  <TitlesOfParts>
    <vt:vector size="47" baseType="lpstr">
      <vt:lpstr>Arial</vt:lpstr>
      <vt:lpstr>宋体</vt:lpstr>
      <vt:lpstr>Wingdings</vt:lpstr>
      <vt:lpstr>汉仪晓波美妍体简</vt:lpstr>
      <vt:lpstr>Calibri</vt:lpstr>
      <vt:lpstr>黑体</vt:lpstr>
      <vt:lpstr>华文新魏</vt:lpstr>
      <vt:lpstr>Times New Roman</vt:lpstr>
      <vt:lpstr>微软雅黑</vt:lpstr>
      <vt:lpstr>Segoe Print</vt:lpstr>
      <vt:lpstr>Arial Unicode MS</vt:lpstr>
      <vt:lpstr>Office 主题</vt:lpstr>
      <vt:lpstr>PowerPoint 演示文稿</vt:lpstr>
      <vt:lpstr>PowerPoint 演示文稿</vt:lpstr>
      <vt:lpstr>21.把下面一段话的主要意思压缩成一段话,不超过50个字。(5分)         新一轮中美经贸高级别磋商10月11日在华盛顿结束。两天时间里,双方在两国元首重要共识指导下,就共同关心的经贸问题进行了坦诚、高效、富有建设性的讨论。双方在农业、知识产权保护、汇率、金融服务、扩大贸易合作、技术转让、争端解决等领域取得实质性进展。 双方讨论了后续磋商安排,同意共同朝最终达成协议的方向努力。        这样的结果值得肯定。 它表明,中美双方用理性务实的态度,朝着解决问题的方向迈进一步,避免贸易摩擦进一步升级和扩散,顺应民意,符合国际社会普遍期待。        罗马非一日建成。 中美作为世界前两大经济体,经贸问题错综复杂,解决起来不可能一蹴而就。经过一年多的打打谈谈、几经波折,双方应该看到,坚持求同存异,先从分歧较小的议题入手达成共识,由易到难,循序渐进,让一个个阶段性目标累积成最终协议,显然是更切实际的解决问题办法。                                                                                                        (选编自《环球时报》)</vt:lpstr>
      <vt:lpstr>参考答案：</vt:lpstr>
      <vt:lpstr>新一轮中美经贸高级别磋商10月11日在华盛顿结束。双方围绕经贸问题进行讨论，在许多领域取得实质性进展。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3分：</vt:lpstr>
      <vt:lpstr>2分</vt:lpstr>
      <vt:lpstr>1分：</vt:lpstr>
      <vt:lpstr>1分：</vt:lpstr>
      <vt:lpstr>0分：</vt:lpstr>
      <vt:lpstr>PowerPoint 演示文稿</vt:lpstr>
      <vt:lpstr>PowerPoint 演示文稿</vt:lpstr>
      <vt:lpstr>PowerPoint 演示文稿</vt:lpstr>
      <vt:lpstr>PowerPoint 演示文稿</vt:lpstr>
      <vt:lpstr>PowerPoint 演示文稿</vt:lpstr>
      <vt:lpstr>PowerPoint 演示文稿</vt:lpstr>
      <vt:lpstr>辨题筛选    压缩有度</vt:lpstr>
      <vt:lpstr>PowerPoint 演示文稿</vt:lpstr>
      <vt:lpstr>根据下面的新闻材料，拟一条新闻标题，不超过20字。 　　昨日，负责曹操墓发掘的河南省文物考古研究所在郑州举办曹操高陵考古发现说明会，就大家关心的曹操谥导问题、出土石牌刻铭真伪等问题一一进行澄清与答复。 　　有专家认为，墓穴没有发现墓志铭非常遗憾，也缺乏有力证据。孙新民则表示，该墓葬中没有发现墓志铭是符合客疯历史事实的。东汉时期流行墓前立碑，坦入墓中的石刻是不多见的。魏晋之后的南北朝时期，墓志铭葬俗才逐步定型。目前，最早的墓葬蓉志铭是发现公元464年，距曹操死亡的时间相距约240余年。</vt:lpstr>
      <vt:lpstr>PowerPoint 演示文稿</vt:lpstr>
      <vt:lpstr>PowerPoint 演示文稿</vt:lpstr>
      <vt:lpstr>PowerPoint 演示文稿</vt:lpstr>
      <vt:lpstr>PowerPoint 演示文稿</vt:lpstr>
      <vt:lpstr>小结：新闻压缩</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dc:creator>
  <cp:lastModifiedBy>Administrator</cp:lastModifiedBy>
  <cp:revision>12</cp:revision>
  <dcterms:created xsi:type="dcterms:W3CDTF">2020-03-11T07:26:00Z</dcterms:created>
  <dcterms:modified xsi:type="dcterms:W3CDTF">2020-03-30T06:29:47Z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