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58" r:id="rId4"/>
    <p:sldId id="259" r:id="rId5"/>
    <p:sldId id="275" r:id="rId6"/>
    <p:sldId id="260" r:id="rId7"/>
    <p:sldId id="261" r:id="rId8"/>
    <p:sldId id="262" r:id="rId9"/>
    <p:sldId id="263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5814906"/>
            <a:chOff x="0" y="2420"/>
            <a:chExt cx="9144000" cy="581490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20"/>
              <a:ext cx="9144000" cy="4981026"/>
            </a:xfrm>
            <a:prstGeom prst="rect">
              <a:avLst/>
            </a:prstGeom>
            <a:effectLst>
              <a:reflection blurRad="6350" stA="17000" endPos="35000" dir="5400000" sy="-100000" algn="bl" rotWithShape="0"/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0" y="4702629"/>
              <a:ext cx="9144000" cy="1114697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6600" y="4981026"/>
            <a:ext cx="8140700" cy="703511"/>
          </a:xfrm>
        </p:spPr>
        <p:txBody>
          <a:bodyPr anchor="b">
            <a:normAutofit/>
          </a:bodyPr>
          <a:lstStyle>
            <a:lvl1pPr algn="ctr">
              <a:defRPr sz="3200"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6600" y="5734040"/>
            <a:ext cx="8140700" cy="556727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B1B34D"/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6949" y="505327"/>
            <a:ext cx="8454355" cy="9092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8823" y="1757963"/>
            <a:ext cx="8454355" cy="3784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410035" y="1459212"/>
            <a:ext cx="4102100" cy="982663"/>
            <a:chOff x="2453951" y="1669272"/>
            <a:chExt cx="3076575" cy="982663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453951" y="1961372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784151" y="1669272"/>
              <a:ext cx="0" cy="982663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460301" y="1669272"/>
              <a:ext cx="0" cy="2921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453951" y="16692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679865" y="4862854"/>
            <a:ext cx="4102100" cy="982662"/>
            <a:chOff x="2911151" y="5245910"/>
            <a:chExt cx="3076575" cy="982662"/>
          </a:xfrm>
        </p:grpSpPr>
        <p:cxnSp>
          <p:nvCxnSpPr>
            <p:cNvPr id="13" name="直接连接符 12"/>
            <p:cNvCxnSpPr/>
            <p:nvPr/>
          </p:nvCxnSpPr>
          <p:spPr>
            <a:xfrm flipH="1" flipV="1">
              <a:off x="2911151" y="5938060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 flipV="1">
              <a:off x="5657526" y="5245910"/>
              <a:ext cx="0" cy="982662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5981376" y="5938060"/>
              <a:ext cx="0" cy="29051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5657526" y="62285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8548" y="4506802"/>
            <a:ext cx="6254905" cy="895493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585570" y="1450865"/>
            <a:ext cx="7020860" cy="3055937"/>
            <a:chOff x="1646238" y="1947863"/>
            <a:chExt cx="5861050" cy="2551112"/>
          </a:xfrm>
        </p:grpSpPr>
        <p:sp>
          <p:nvSpPr>
            <p:cNvPr id="10" name="任意多边形 9"/>
            <p:cNvSpPr/>
            <p:nvPr/>
          </p:nvSpPr>
          <p:spPr>
            <a:xfrm>
              <a:off x="2149475" y="2312988"/>
              <a:ext cx="4900613" cy="1801812"/>
            </a:xfrm>
            <a:custGeom>
              <a:avLst/>
              <a:gdLst>
                <a:gd name="connsiteX0" fmla="*/ 1112071 w 4901184"/>
                <a:gd name="connsiteY0" fmla="*/ 0 h 1801368"/>
                <a:gd name="connsiteX1" fmla="*/ 4901184 w 4901184"/>
                <a:gd name="connsiteY1" fmla="*/ 0 h 1801368"/>
                <a:gd name="connsiteX2" fmla="*/ 4901184 w 4901184"/>
                <a:gd name="connsiteY2" fmla="*/ 1008251 h 1801368"/>
                <a:gd name="connsiteX3" fmla="*/ 3799357 w 4901184"/>
                <a:gd name="connsiteY3" fmla="*/ 1801368 h 1801368"/>
                <a:gd name="connsiteX4" fmla="*/ 0 w 4901184"/>
                <a:gd name="connsiteY4" fmla="*/ 1801368 h 1801368"/>
                <a:gd name="connsiteX5" fmla="*/ 0 w 4901184"/>
                <a:gd name="connsiteY5" fmla="*/ 800490 h 180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01184" h="1801368">
                  <a:moveTo>
                    <a:pt x="1112071" y="0"/>
                  </a:moveTo>
                  <a:lnTo>
                    <a:pt x="4901184" y="0"/>
                  </a:lnTo>
                  <a:lnTo>
                    <a:pt x="4901184" y="1008251"/>
                  </a:lnTo>
                  <a:lnTo>
                    <a:pt x="3799357" y="1801368"/>
                  </a:lnTo>
                  <a:lnTo>
                    <a:pt x="0" y="1801368"/>
                  </a:lnTo>
                  <a:lnTo>
                    <a:pt x="0" y="80049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1646238" y="1947863"/>
              <a:ext cx="2103437" cy="1517650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5403850" y="2981325"/>
              <a:ext cx="2103438" cy="1517650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1840" y="1936369"/>
            <a:ext cx="5472697" cy="2025449"/>
          </a:xfrm>
        </p:spPr>
        <p:txBody>
          <a:bodyPr anchor="ctr">
            <a:norm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793068"/>
            <a:ext cx="4944979" cy="42093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8821" y="1782743"/>
            <a:ext cx="4944979" cy="4219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7436" y="1492231"/>
            <a:ext cx="4102100" cy="982663"/>
            <a:chOff x="2453951" y="1669272"/>
            <a:chExt cx="3076575" cy="98266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453951" y="1961372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784151" y="1669272"/>
              <a:ext cx="0" cy="982663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460301" y="1669272"/>
              <a:ext cx="0" cy="2921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453951" y="16692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141133" y="5320517"/>
            <a:ext cx="4102100" cy="982662"/>
            <a:chOff x="2911151" y="5245910"/>
            <a:chExt cx="3076575" cy="982662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2911151" y="5938060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5657526" y="5245910"/>
              <a:ext cx="0" cy="982662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5981376" y="5938060"/>
              <a:ext cx="0" cy="29051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5657526" y="62285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955409" y="1498251"/>
            <a:ext cx="4102100" cy="982663"/>
            <a:chOff x="2453951" y="1669272"/>
            <a:chExt cx="3076575" cy="982663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2453951" y="1961372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784151" y="1669272"/>
              <a:ext cx="0" cy="982663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460301" y="1669272"/>
              <a:ext cx="0" cy="2921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453951" y="16692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7689874" y="5311812"/>
            <a:ext cx="4102100" cy="982662"/>
            <a:chOff x="2911151" y="5245910"/>
            <a:chExt cx="3076575" cy="982662"/>
          </a:xfrm>
        </p:grpSpPr>
        <p:cxnSp>
          <p:nvCxnSpPr>
            <p:cNvPr id="37" name="直接连接符 36"/>
            <p:cNvCxnSpPr/>
            <p:nvPr/>
          </p:nvCxnSpPr>
          <p:spPr>
            <a:xfrm flipH="1" flipV="1">
              <a:off x="2911151" y="5938060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5657526" y="5245910"/>
              <a:ext cx="0" cy="982662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5981376" y="5938060"/>
              <a:ext cx="0" cy="29051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5657526" y="62285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5051" y="2671280"/>
            <a:ext cx="3526692" cy="945221"/>
          </a:xfrm>
        </p:spPr>
        <p:txBody>
          <a:bodyPr anchor="ctr">
            <a:noAutofit/>
          </a:bodyPr>
          <a:lstStyle>
            <a:lvl1pPr>
              <a:defRPr sz="60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  <p:sp>
        <p:nvSpPr>
          <p:cNvPr id="7" name="空心弧 6"/>
          <p:cNvSpPr/>
          <p:nvPr/>
        </p:nvSpPr>
        <p:spPr bwMode="auto">
          <a:xfrm rot="7086271">
            <a:off x="6524396" y="2147552"/>
            <a:ext cx="2004325" cy="2004325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883150" y="1603377"/>
            <a:ext cx="7308850" cy="4608513"/>
            <a:chOff x="1835150" y="1628775"/>
            <a:chExt cx="7308850" cy="4608513"/>
          </a:xfrm>
        </p:grpSpPr>
        <p:sp>
          <p:nvSpPr>
            <p:cNvPr id="13" name="矩形 11"/>
            <p:cNvSpPr>
              <a:spLocks noChangeArrowheads="1"/>
            </p:cNvSpPr>
            <p:nvPr/>
          </p:nvSpPr>
          <p:spPr bwMode="auto">
            <a:xfrm>
              <a:off x="1835150" y="1628775"/>
              <a:ext cx="7308850" cy="46085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</a:endParaRPr>
            </a:p>
          </p:txBody>
        </p:sp>
        <p:sp>
          <p:nvSpPr>
            <p:cNvPr id="14" name="椭圆 12"/>
            <p:cNvSpPr/>
            <p:nvPr/>
          </p:nvSpPr>
          <p:spPr bwMode="auto">
            <a:xfrm>
              <a:off x="5656263" y="2276475"/>
              <a:ext cx="3487737" cy="3960813"/>
            </a:xfrm>
            <a:custGeom>
              <a:avLst/>
              <a:gdLst>
                <a:gd name="T0" fmla="*/ 3958577 w 3107464"/>
                <a:gd name="T1" fmla="*/ 0 h 3528392"/>
                <a:gd name="T2" fmla="*/ 6212007 w 3107464"/>
                <a:gd name="T3" fmla="*/ 712131 h 3528392"/>
                <a:gd name="T4" fmla="*/ 6212007 w 3107464"/>
                <a:gd name="T5" fmla="*/ 7060279 h 3528392"/>
                <a:gd name="T6" fmla="*/ 1494389 w 3107464"/>
                <a:gd name="T7" fmla="*/ 7060279 h 3528392"/>
                <a:gd name="T8" fmla="*/ 0 w 3107464"/>
                <a:gd name="T9" fmla="*/ 3962401 h 3528392"/>
                <a:gd name="T10" fmla="*/ 3958577 w 3107464"/>
                <a:gd name="T11" fmla="*/ 0 h 35283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07464" h="3528392">
                  <a:moveTo>
                    <a:pt x="1980220" y="0"/>
                  </a:moveTo>
                  <a:cubicBezTo>
                    <a:pt x="2414122" y="0"/>
                    <a:pt x="2782404" y="117538"/>
                    <a:pt x="3107464" y="355889"/>
                  </a:cubicBezTo>
                  <a:lnTo>
                    <a:pt x="3107464" y="3528392"/>
                  </a:lnTo>
                  <a:lnTo>
                    <a:pt x="747547" y="3528392"/>
                  </a:lnTo>
                  <a:cubicBezTo>
                    <a:pt x="291641" y="3166609"/>
                    <a:pt x="0" y="2607473"/>
                    <a:pt x="0" y="1980220"/>
                  </a:cubicBezTo>
                  <a:cubicBezTo>
                    <a:pt x="0" y="886575"/>
                    <a:pt x="886575" y="0"/>
                    <a:pt x="19802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764588" y="2327316"/>
            <a:ext cx="3427412" cy="3909971"/>
          </a:xfrm>
        </p:spPr>
        <p:txBody>
          <a:bodyPr anchor="ctr"/>
          <a:lstStyle>
            <a:lvl1pPr marL="0" indent="0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1136" y="520800"/>
            <a:ext cx="6513650" cy="679456"/>
          </a:xfrm>
        </p:spPr>
        <p:txBody>
          <a:bodyPr anchor="ctr">
            <a:noAutofit/>
          </a:bodyPr>
          <a:lstStyle>
            <a:lvl1pPr>
              <a:defRPr sz="3200" b="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99" y="2480951"/>
            <a:ext cx="3591009" cy="335188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  <p:cxnSp>
        <p:nvCxnSpPr>
          <p:cNvPr id="10" name="直接连接符 1"/>
          <p:cNvCxnSpPr>
            <a:cxnSpLocks noChangeShapeType="1"/>
          </p:cNvCxnSpPr>
          <p:nvPr/>
        </p:nvCxnSpPr>
        <p:spPr bwMode="auto">
          <a:xfrm>
            <a:off x="4883150" y="1484313"/>
            <a:ext cx="730885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72725" y="365125"/>
            <a:ext cx="981074" cy="5811838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8" y="365125"/>
            <a:ext cx="94680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85384"/>
            <a:chOff x="0" y="1721346"/>
            <a:chExt cx="9144000" cy="516403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047" b="3459"/>
            <a:stretch>
              <a:fillRect/>
            </a:stretch>
          </p:blipFill>
          <p:spPr>
            <a:xfrm>
              <a:off x="0" y="5085184"/>
              <a:ext cx="9144000" cy="1800200"/>
            </a:xfrm>
            <a:prstGeom prst="rect">
              <a:avLst/>
            </a:prstGeom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0" y="1721346"/>
              <a:ext cx="9144000" cy="4263938"/>
            </a:xfrm>
            <a:prstGeom prst="rect">
              <a:avLst/>
            </a:prstGeom>
            <a:gradFill flip="none" rotWithShape="1">
              <a:gsLst>
                <a:gs pos="0">
                  <a:srgbClr val="F3D195">
                    <a:alpha val="0"/>
                  </a:srgbClr>
                </a:gs>
                <a:gs pos="63333">
                  <a:srgbClr val="F9E9CB"/>
                </a:gs>
                <a:gs pos="14000">
                  <a:srgbClr val="F6DEB4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0"/>
            <a:ext cx="12192000" cy="6885384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6"/>
            <a:ext cx="10515600" cy="968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333914"/>
            <a:ext cx="10515600" cy="4843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2">
              <a:lumMod val="75000"/>
            </a:schemeClr>
          </a:solidFill>
          <a:latin typeface="黑体" panose="02010600030101010101" pitchFamily="49" charset="-122"/>
          <a:ea typeface="黑体" panose="0201060003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>
            <a:lumMod val="75000"/>
          </a:schemeClr>
        </a:buClr>
        <a:buSzPct val="60000"/>
        <a:buFont typeface="Wingdings" panose="05000000000000000000" pitchFamily="2" charset="2"/>
        <a:buChar char=""/>
        <a:defRPr sz="24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0030101010101" pitchFamily="49" charset="-122"/>
          <a:ea typeface="黑体" panose="0201060003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06600" y="4980940"/>
            <a:ext cx="8333105" cy="1211580"/>
          </a:xfrm>
        </p:spPr>
        <p:txBody>
          <a:bodyPr>
            <a:noAutofit/>
          </a:bodyPr>
          <a:p>
            <a:r>
              <a:rPr lang="en-US" altLang="zh-CN" sz="4400" dirty="0">
                <a:solidFill>
                  <a:schemeClr val="tx1"/>
                </a:solidFill>
                <a:latin typeface="+mj-lt"/>
                <a:ea typeface="+mj-ea"/>
              </a:rPr>
              <a:t>15.</a:t>
            </a:r>
            <a:r>
              <a:rPr lang="zh-CN" altLang="en-US" sz="4400" dirty="0">
                <a:solidFill>
                  <a:schemeClr val="tx1"/>
                </a:solidFill>
                <a:latin typeface="+mj-lt"/>
                <a:ea typeface="+mj-ea"/>
              </a:rPr>
              <a:t>最苦与最乐</a:t>
            </a:r>
            <a:endParaRPr lang="zh-CN" altLang="en-US" sz="4400" dirty="0">
              <a:solidFill>
                <a:schemeClr val="tx1"/>
              </a:solidFill>
              <a:latin typeface="+mj-lt"/>
              <a:ea typeface="+mj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2969" y="47492"/>
            <a:ext cx="8454355" cy="909228"/>
          </a:xfrm>
        </p:spPr>
        <p:txBody>
          <a:bodyPr/>
          <a:p>
            <a:r>
              <a:rPr lang="zh-CN" altLang="en-US">
                <a:sym typeface="+mn-ea"/>
              </a:rPr>
              <a:t>默读课文，把握本文严谨的思路。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940" y="549910"/>
            <a:ext cx="11525250" cy="5388610"/>
          </a:xfrm>
        </p:spPr>
        <p:txBody>
          <a:bodyPr>
            <a:noAutofit/>
          </a:bodyPr>
          <a:p>
            <a:pPr marL="0" indent="0">
              <a:buNone/>
            </a:pP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(1)作者是如何提出人生最苦的事是背着一种未来的责任的？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(2)到底什么叫责任？它的范围有多大？作者是怎样层层深入阐述的？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(3)作者如何阐述“责任完了，算是人生第一件乐事”的？</a:t>
            </a:r>
            <a:endParaRPr lang="zh-CN" altLang="en-US" sz="2800" b="1">
              <a:solidFill>
                <a:schemeClr val="tx1"/>
              </a:solidFill>
            </a:endParaRPr>
          </a:p>
          <a:p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(4)作者是怎样阐述苦乐与责任之间的关系的？结论是什么？</a:t>
            </a:r>
            <a:endParaRPr lang="zh-CN" altLang="en-US" sz="2800" b="1">
              <a:solidFill>
                <a:schemeClr val="tx1"/>
              </a:solidFill>
            </a:endParaRPr>
          </a:p>
          <a:p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125" y="1476375"/>
            <a:ext cx="11106150" cy="118872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作者先用了一串排比设问句，提出关于人生最苦的许多答案，并且一一加以否定，然后再提出自己的观点，自然贴切，水到渠成。通过与贫穷、失意、老去、死亡进行对比，说明这些痛苦都有办法排除，而独有责任未了是无法排解的。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125" y="2961640"/>
            <a:ext cx="10997565" cy="1188720"/>
          </a:xfrm>
          <a:prstGeom prst="rect">
            <a:avLst/>
          </a:prstGeom>
          <a:noFill/>
          <a:ln w="12700" cmpd="sng">
            <a:solidFill>
              <a:srgbClr val="002060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显而易见，欠钱没还，受恩没报，得罪人没赔礼，这都是未尽责任的表现。由此推之，对家庭、对社会、对国家，乃至于对自己，都是有责任的。接下去，作者用了三个“凡属”，概括了所有的责任。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9910" y="4613910"/>
            <a:ext cx="11175365" cy="822960"/>
          </a:xfrm>
          <a:prstGeom prst="rect">
            <a:avLst/>
          </a:prstGeom>
          <a:noFill/>
          <a:ln w="28575" cmpd="dbl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作者引用了古语、俗语、孔子的话，从解除心理负担，体会有活力的人间趣味这个侧面，来论证自己的观点。</a:t>
            </a:r>
            <a:endParaRPr lang="zh-CN" altLang="en-US" sz="24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070" y="6111240"/>
            <a:ext cx="1173289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sym typeface="+mn-ea"/>
              </a:rPr>
              <a:t>——人因有责任而苦，尽大责得大快乐，尽小责得小快乐。你想解脱痛苦，就要尽责，想卸却责任将永远痛苦，快乐之权操在你手，苦中有乐，苦乐循环，才是人间趣味。(结论：要在尽责中寻找快乐。)</a:t>
            </a:r>
            <a:endParaRPr lang="zh-CN" altLang="en-US" sz="2000" b="1">
              <a:solidFill>
                <a:srgbClr val="FF0000"/>
              </a:solidFill>
              <a:sym typeface="+mn-ea"/>
            </a:endParaRPr>
          </a:p>
          <a:p>
            <a:endParaRPr lang="zh-CN" altLang="en-US" sz="2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6600">
                <a:sym typeface="+mn-ea"/>
              </a:rPr>
              <a:t>作者观点</a:t>
            </a:r>
            <a:endParaRPr lang="zh-CN" altLang="en-US" sz="66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3020" y="1414780"/>
            <a:ext cx="10320020" cy="4700905"/>
          </a:xfrm>
        </p:spPr>
        <p:txBody>
          <a:bodyPr>
            <a:noAutofit/>
          </a:bodyPr>
          <a:p>
            <a:endParaRPr lang="zh-CN" altLang="en-US" sz="6000" b="1"/>
          </a:p>
          <a:p>
            <a:r>
              <a:rPr lang="zh-CN" altLang="en-US" sz="6000" b="1"/>
              <a:t>未尽责任乃人生最大痛苦，尽责任为人生最大快乐。(或“未尽责任最苦，尽责任最乐”)</a:t>
            </a:r>
            <a:endParaRPr lang="zh-CN" altLang="en-US" sz="6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0125" y="505460"/>
            <a:ext cx="10043795" cy="909320"/>
          </a:xfrm>
        </p:spPr>
        <p:txBody>
          <a:bodyPr>
            <a:normAutofit fontScale="90000"/>
          </a:bodyPr>
          <a:p>
            <a:r>
              <a:rPr lang="zh-CN" altLang="en-US" sz="4000">
                <a:solidFill>
                  <a:srgbClr val="FF0000"/>
                </a:solidFill>
                <a:sym typeface="+mn-ea"/>
              </a:rPr>
              <a:t>小组分析讨论本文的语言，看看文中运用了哪些不同的句式、哪些论证方法？有什么好处？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8805" y="1757680"/>
            <a:ext cx="8668385" cy="3951605"/>
          </a:xfrm>
        </p:spPr>
        <p:txBody>
          <a:bodyPr>
            <a:noAutofit/>
          </a:bodyPr>
          <a:p>
            <a:pPr marL="0" indent="0">
              <a:buNone/>
            </a:pPr>
            <a:endParaRPr lang="zh-CN" altLang="en-US" sz="3200" b="1"/>
          </a:p>
          <a:p>
            <a:r>
              <a:rPr lang="zh-CN" altLang="en-US" sz="3200" b="1"/>
              <a:t>句式——陈述句、设问句、反问句、感叹句；肯定句、否定句；主动句、被动句等。</a:t>
            </a:r>
            <a:endParaRPr lang="zh-CN" altLang="en-US" sz="3200" b="1"/>
          </a:p>
          <a:p>
            <a:r>
              <a:rPr lang="zh-CN" altLang="en-US" sz="3200" b="1"/>
              <a:t>论证方法——举例论证、道理论证、对比论证等。</a:t>
            </a:r>
            <a:endParaRPr lang="zh-CN" altLang="en-US" sz="3200" b="1"/>
          </a:p>
          <a:p>
            <a:r>
              <a:rPr lang="zh-CN" altLang="en-US" sz="3200" b="1"/>
              <a:t>好处：虽然本文谈的是严肃的话题，但由于句式、论证方法的变化，使得文章的语言凝重却不呆滞，有一股灵动之气。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4．品味精彩语段，体会本文“语言平易，亲切，如拉家常”的特点。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8110" y="1941195"/>
            <a:ext cx="9371330" cy="3982720"/>
          </a:xfrm>
        </p:spPr>
        <p:txBody>
          <a:bodyPr/>
          <a:p>
            <a:r>
              <a:rPr lang="zh-CN" altLang="en-US" sz="2800" b="1"/>
              <a:t>例</a:t>
            </a:r>
            <a:r>
              <a:rPr lang="en-US" altLang="zh-CN" sz="2800" b="1"/>
              <a:t>①“答应人办一件事没有办，欠了人的钱没有还，受了人的恩惠没有报答，得罪了人没有赔礼，这就连这个人的面也几乎不敢见他；纵然不见他的面，睡里梦里都像有他的影子来缠着我。”</a:t>
            </a:r>
            <a:endParaRPr lang="en-US" altLang="zh-CN" sz="2800" b="1"/>
          </a:p>
          <a:p>
            <a:pPr marL="0" indent="0">
              <a:buNone/>
            </a:pPr>
            <a:endParaRPr lang="en-US" altLang="zh-CN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1758315" y="3801745"/>
            <a:ext cx="879602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——这段话把一个人未尽责任的痛苦心情刻画得如此生动，其实是在阐述“人生最苦的事是未尽责”这一道理，这样亲切的语言，就像一个长者在与读者促膝谈心，娓娓道来，没有一点盛气凌人的说教口吻。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  <a:p>
            <a:endParaRPr lang="en-US" altLang="zh-CN" sz="28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5860" y="1697355"/>
            <a:ext cx="9692005" cy="3844290"/>
          </a:xfrm>
        </p:spPr>
        <p:txBody>
          <a:bodyPr/>
          <a:p>
            <a:r>
              <a:rPr lang="zh-CN" altLang="en-US" sz="3200" b="1"/>
              <a:t>例②“翻过来看，什么事最快乐呢？自然责任完了，算是人生第一件乐事。古语说得好，‘如释重负’；俗语亦说的是，‘心上一块石头落了地’。”</a:t>
            </a:r>
            <a:endParaRPr lang="zh-CN" altLang="en-US" sz="3200" b="1"/>
          </a:p>
          <a:p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1498600" y="3327400"/>
            <a:ext cx="896429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——这段话用古语、俗语形容尽责后的快乐心情，浅显易懂，趣味横生，大大增强了文章的感染力。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78610" y="1743075"/>
            <a:ext cx="9431655" cy="3798570"/>
          </a:xfrm>
        </p:spPr>
        <p:txBody>
          <a:bodyPr/>
          <a:p>
            <a:r>
              <a:rPr lang="zh-CN" altLang="en-US" sz="3600"/>
              <a:t>例③阅读开头的5个设问句，体会它们的作用。</a:t>
            </a:r>
            <a:endParaRPr lang="zh-CN" altLang="en-US" sz="3600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88185" y="2501265"/>
            <a:ext cx="878078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——这五个设问句环环相扣，由浅入深，层层递进，把苦乐与责任的关系阐述得有条不紊，令人信服。同时，虽然本文谈的是严肃的话题，但由于设问句的运用，使得文章的语言凝重却不呆滞，有一股灵动之气。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 b="1">
                <a:sym typeface="+mn-ea"/>
              </a:rPr>
              <a:t>例④曾子还说哩</a:t>
            </a:r>
            <a:endParaRPr lang="zh-CN" altLang="en-US" sz="3600" b="1"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96110" y="2317750"/>
            <a:ext cx="84747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——叙述语气，带上了语气助词“哩”。使原本凝重的语气变得轻灵。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63980" y="398145"/>
            <a:ext cx="8959215" cy="909320"/>
          </a:xfrm>
        </p:spPr>
        <p:txBody>
          <a:bodyPr/>
          <a:p>
            <a:r>
              <a:rPr lang="zh-CN" altLang="en-US" sz="4400"/>
              <a:t>学以致用</a:t>
            </a: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6470" y="1786890"/>
            <a:ext cx="10305415" cy="3754755"/>
          </a:xfrm>
        </p:spPr>
        <p:txBody>
          <a:bodyPr>
            <a:normAutofit lnSpcReduction="10000"/>
          </a:bodyPr>
          <a:p>
            <a:r>
              <a:rPr lang="zh-CN" altLang="en-US" sz="3600" b="1"/>
              <a:t>我不喜欢一个苦孩子求学的故事。家庭十分困难,父亲逝去,弟妹嗷嗷待哺,可他大学毕业后,还要坚持读研究生,母亲只有去卖血……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                     </a:t>
            </a:r>
            <a:r>
              <a:rPr lang="en-US" altLang="zh-CN" sz="3600" b="1"/>
              <a:t>——</a:t>
            </a:r>
            <a:r>
              <a:rPr lang="zh-CN" altLang="en-US" sz="3600" b="1"/>
              <a:t>毕淑敏《孝心无价》</a:t>
            </a:r>
            <a:endParaRPr lang="zh-CN" altLang="en-US" sz="3600" b="1"/>
          </a:p>
          <a:p>
            <a:pPr marL="0" indent="0">
              <a:buNone/>
            </a:pP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 作家为什么不喜欢这个故事？联系课文讨论发言。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教学目标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3355" y="1798955"/>
            <a:ext cx="9910445" cy="4978400"/>
          </a:xfrm>
        </p:spPr>
        <p:txBody>
          <a:bodyPr/>
          <a:p>
            <a:pPr marL="0" indent="0">
              <a:buNone/>
            </a:pPr>
            <a:endParaRPr lang="zh-CN" altLang="en-US" sz="2800" b="1"/>
          </a:p>
          <a:p>
            <a:r>
              <a:rPr lang="zh-CN" altLang="en-US" sz="2800" b="1"/>
              <a:t>1．在掌握议论文知识的基础上理解文章内容。</a:t>
            </a:r>
            <a:endParaRPr lang="zh-CN" altLang="en-US" sz="2800" b="1"/>
          </a:p>
          <a:p>
            <a:r>
              <a:rPr lang="zh-CN" altLang="en-US" sz="2800" b="1"/>
              <a:t>2．学习作者凝重轻灵、简洁流畅的语言风格。</a:t>
            </a:r>
            <a:endParaRPr lang="zh-CN" altLang="en-US" sz="2800" b="1"/>
          </a:p>
          <a:p>
            <a:r>
              <a:rPr lang="zh-CN" altLang="en-US" sz="2800" b="1"/>
              <a:t>3．明确作者观点，理清文章脉络。</a:t>
            </a:r>
            <a:endParaRPr lang="zh-CN" altLang="en-US" sz="2800" b="1"/>
          </a:p>
          <a:p>
            <a:r>
              <a:rPr lang="zh-CN" altLang="en-US" sz="2800" b="1"/>
              <a:t>4．把握作者展开论点的论证过程，学习本文严密的论证方式。</a:t>
            </a:r>
            <a:endParaRPr lang="zh-CN" altLang="en-US" sz="2800" b="1"/>
          </a:p>
          <a:p>
            <a:r>
              <a:rPr lang="zh-CN" altLang="en-US" sz="2800" b="1"/>
              <a:t>5.领悟作者伟大的智慧及苦乐观，树立对他人、对社会、对自己的责任感。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0495" y="1682750"/>
            <a:ext cx="9723755" cy="1729740"/>
          </a:xfrm>
        </p:spPr>
        <p:txBody>
          <a:bodyPr>
            <a:noAutofit/>
          </a:bodyPr>
          <a:p>
            <a:r>
              <a:rPr lang="zh-CN" altLang="en-US" sz="6000">
                <a:solidFill>
                  <a:srgbClr val="FF0000"/>
                </a:solidFill>
              </a:rPr>
              <a:t>什么是最苦？什么是最乐？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72030" y="4208145"/>
            <a:ext cx="7303770" cy="1244600"/>
          </a:xfrm>
        </p:spPr>
        <p:txBody>
          <a:bodyPr/>
          <a:p>
            <a:pPr marL="0" indent="0">
              <a:buNone/>
            </a:pPr>
            <a:r>
              <a:rPr lang="zh-CN" altLang="en-US" sz="6000" b="1"/>
              <a:t>饮冰室主人怎么看？</a:t>
            </a:r>
            <a:endParaRPr lang="zh-CN" altLang="en-US" sz="6000" b="1"/>
          </a:p>
        </p:txBody>
      </p:sp>
      <p:sp>
        <p:nvSpPr>
          <p:cNvPr id="4" name="文本框 3"/>
          <p:cNvSpPr txBox="1"/>
          <p:nvPr/>
        </p:nvSpPr>
        <p:spPr>
          <a:xfrm>
            <a:off x="1478280" y="431165"/>
            <a:ext cx="693293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元芳，你怎么看？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repeatCount="indefinite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5290" y="382905"/>
            <a:ext cx="8821420" cy="955040"/>
          </a:xfrm>
        </p:spPr>
        <p:txBody>
          <a:bodyPr>
            <a:noAutofit/>
          </a:bodyPr>
          <a:p>
            <a:pPr algn="ctr"/>
            <a:r>
              <a:rPr lang="zh-CN" altLang="en-US" sz="6600"/>
              <a:t>亲近大师</a:t>
            </a:r>
            <a:r>
              <a:rPr lang="zh-CN" altLang="en-US" sz="6600">
                <a:sym typeface="+mn-ea"/>
              </a:rPr>
              <a:t>梁启超</a:t>
            </a:r>
            <a:endParaRPr lang="zh-CN" altLang="en-US" sz="6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3175" y="1757680"/>
            <a:ext cx="9278620" cy="4502150"/>
          </a:xfrm>
        </p:spPr>
        <p:txBody>
          <a:bodyPr>
            <a:noAutofit/>
          </a:bodyPr>
          <a:p>
            <a:r>
              <a:rPr lang="zh-CN" altLang="en-US" sz="3200" b="1"/>
              <a:t>张之洞调任湖广总督，一次梁启超到江夏拜访他。张之洞出联：“四水江第一，四时夏第二，先生居江夏，谁是第一，谁是第二？”上联既包含四水（指古代江、河、淮、济四水），长江排首位，又总括四季春、夏、秋、冬，夏排第二。接着提出了“谁是第一，谁是第二？”这样难以回答的问题。梁启超才思敏捷，略加思索即对出下联：“三教儒在先，三才人在后，小子本儒人，何敢在先，何敢在后。”张之洞吟读再三，不禁叹息说：“此书生真乃天下奇才也！”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9580" y="337820"/>
            <a:ext cx="9876155" cy="1658620"/>
          </a:xfrm>
        </p:spPr>
        <p:txBody>
          <a:bodyPr>
            <a:normAutofit/>
          </a:bodyPr>
          <a:p>
            <a:r>
              <a:rPr lang="zh-CN" altLang="en-US" sz="5400">
                <a:sym typeface="+mn-ea"/>
              </a:rPr>
              <a:t>亲近大师</a:t>
            </a:r>
            <a:r>
              <a:rPr lang="zh-CN" altLang="en-US" sz="5400">
                <a:sym typeface="+mn-ea"/>
              </a:rPr>
              <a:t>梁启超</a:t>
            </a:r>
            <a:br>
              <a:rPr lang="zh-CN" altLang="en-US" sz="5400"/>
            </a:br>
            <a:endParaRPr lang="zh-CN" altLang="en-US" sz="54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9580" y="1370330"/>
            <a:ext cx="5316855" cy="4808855"/>
          </a:xfrm>
        </p:spPr>
        <p:txBody>
          <a:bodyPr>
            <a:normAutofit lnSpcReduction="10000"/>
          </a:bodyPr>
          <a:p>
            <a:endParaRPr lang="zh-CN" altLang="en-US" sz="4000" b="1"/>
          </a:p>
          <a:p>
            <a:r>
              <a:rPr lang="zh-CN" altLang="en-US" sz="4000" b="1"/>
              <a:t>梁启超，字卓如，号任公，别号饮冰室主人，曾参与“戊戌变法”，近代资产阶级改良主义者、学者。文风流畅、犀利、凝练。著有《饮冰室合集》。</a:t>
            </a:r>
            <a:endParaRPr lang="zh-CN" altLang="en-US" sz="4000" b="1"/>
          </a:p>
        </p:txBody>
      </p:sp>
      <p:pic>
        <p:nvPicPr>
          <p:cNvPr id="4" name="图片 3" descr="t0190737dab3e9cc0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3245" y="-14605"/>
            <a:ext cx="6216015" cy="3711575"/>
          </a:xfrm>
          <a:prstGeom prst="rect">
            <a:avLst/>
          </a:prstGeom>
        </p:spPr>
      </p:pic>
      <p:pic>
        <p:nvPicPr>
          <p:cNvPr id="5" name="图片 4" descr="t0163a5d072ac2b7e8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0" y="3696970"/>
            <a:ext cx="3048635" cy="3048635"/>
          </a:xfrm>
          <a:prstGeom prst="rect">
            <a:avLst/>
          </a:prstGeom>
        </p:spPr>
      </p:pic>
      <p:pic>
        <p:nvPicPr>
          <p:cNvPr id="6" name="图片 5" descr="t01c72a85bec3fd00d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4075" y="3914775"/>
            <a:ext cx="3538220" cy="26130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sym typeface="+mn-ea"/>
              </a:rPr>
              <a:t>议论文小知识</a:t>
            </a: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1425" y="1682750"/>
            <a:ext cx="10277475" cy="4679950"/>
          </a:xfrm>
        </p:spPr>
        <p:txBody>
          <a:bodyPr>
            <a:normAutofit lnSpcReduction="20000"/>
          </a:bodyPr>
          <a:p>
            <a:endParaRPr lang="zh-CN" altLang="en-US" sz="2800" b="1"/>
          </a:p>
          <a:p>
            <a:r>
              <a:rPr lang="zh-CN" altLang="en-US" sz="2800" b="1"/>
              <a:t>(1)议论文的三要素：</a:t>
            </a:r>
            <a:endParaRPr lang="zh-CN" altLang="en-US" sz="2800" b="1"/>
          </a:p>
          <a:p>
            <a:r>
              <a:rPr lang="zh-CN" altLang="en-US" sz="2800" b="1"/>
              <a:t>论点：一篇文章只有一个中心论点，可以有分论点。论点应该鲜明、准确、概括。</a:t>
            </a:r>
            <a:endParaRPr lang="zh-CN" altLang="en-US" sz="2800" b="1"/>
          </a:p>
          <a:p>
            <a:r>
              <a:rPr lang="zh-CN" altLang="en-US" sz="2800" b="1"/>
              <a:t>论据：用来证明论点的材料，有事实论据和理论论据两种。</a:t>
            </a:r>
            <a:endParaRPr lang="zh-CN" altLang="en-US" sz="2800" b="1"/>
          </a:p>
          <a:p>
            <a:r>
              <a:rPr lang="zh-CN" altLang="en-US" sz="2800" b="1"/>
              <a:t>论证：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     提出问题(是什么)→分析问题(为什么)→解决问题(怎么办)</a:t>
            </a:r>
            <a:endParaRPr lang="zh-CN" altLang="en-US" sz="2800" b="1"/>
          </a:p>
          <a:p>
            <a:r>
              <a:rPr lang="zh-CN" altLang="en-US" sz="2800" b="1"/>
              <a:t>(2)常见的论证结构：a.总分总式结构　b．对照式结构　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                    c．层进式结构　d．并列式结构</a:t>
            </a:r>
            <a:endParaRPr lang="zh-CN" altLang="en-US" sz="2800" b="1"/>
          </a:p>
          <a:p>
            <a:r>
              <a:rPr lang="zh-CN" altLang="en-US" sz="2800" b="1"/>
              <a:t>(3)常用的论证方法：举例论证、比喻论证、对比论证、道理论证。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17065" y="505460"/>
            <a:ext cx="8454390" cy="1138555"/>
          </a:xfrm>
        </p:spPr>
        <p:txBody>
          <a:bodyPr/>
          <a:p>
            <a:r>
              <a:rPr lang="zh-CN" altLang="en-US" sz="6600">
                <a:sym typeface="+mn-ea"/>
              </a:rPr>
              <a:t>解题：</a:t>
            </a:r>
            <a:endParaRPr lang="zh-CN" altLang="en-US" sz="66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8805" y="1757680"/>
            <a:ext cx="8821420" cy="4150995"/>
          </a:xfrm>
        </p:spPr>
        <p:txBody>
          <a:bodyPr>
            <a:noAutofit/>
          </a:bodyPr>
          <a:p>
            <a:endParaRPr lang="zh-CN" altLang="en-US" sz="4800" b="1"/>
          </a:p>
          <a:p>
            <a:r>
              <a:rPr lang="zh-CN" altLang="en-US" sz="4800" b="1"/>
              <a:t>题目是一个并列短语，前后两个词语意思相反，作者谈的不是一般的“苦与乐”，而是把论题集中在“最苦与最乐”上。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通读课文，回答问题。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11580" y="1247140"/>
            <a:ext cx="10243820" cy="4431665"/>
          </a:xfrm>
        </p:spPr>
        <p:txBody>
          <a:bodyPr>
            <a:noAutofit/>
          </a:bodyPr>
          <a:p>
            <a:endParaRPr lang="zh-CN" altLang="en-US" sz="3200" b="1"/>
          </a:p>
          <a:p>
            <a:r>
              <a:rPr lang="zh-CN" altLang="en-US" sz="3200" b="1"/>
              <a:t>1．人生什么事最苦？</a:t>
            </a:r>
            <a:endParaRPr lang="zh-CN" altLang="en-US" sz="3200" b="1"/>
          </a:p>
          <a:p>
            <a:pPr marL="0" indent="0">
              <a:buNone/>
            </a:pPr>
            <a:endParaRPr lang="zh-CN" altLang="en-US" sz="3200" b="1"/>
          </a:p>
          <a:p>
            <a:r>
              <a:rPr lang="zh-CN" altLang="en-US" sz="3200" b="1"/>
              <a:t>2．人生什么事最乐？</a:t>
            </a:r>
            <a:endParaRPr lang="zh-CN" altLang="en-US" sz="3200" b="1"/>
          </a:p>
          <a:p>
            <a:pPr marL="0" indent="0">
              <a:buNone/>
            </a:pPr>
            <a:endParaRPr lang="zh-CN" altLang="en-US" sz="3200" b="1"/>
          </a:p>
          <a:p>
            <a:r>
              <a:rPr lang="zh-CN" altLang="en-US" sz="3200" b="1"/>
              <a:t>3．人们应该怎样对待责任？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 </a:t>
            </a:r>
            <a:endParaRPr lang="zh-CN" altLang="en-US" sz="3200" b="1"/>
          </a:p>
          <a:p>
            <a:pPr marL="0" indent="0">
              <a:buNone/>
            </a:pPr>
            <a:endParaRPr lang="zh-CN" altLang="en-US" sz="3200" b="1"/>
          </a:p>
          <a:p>
            <a:r>
              <a:rPr lang="zh-CN" altLang="en-US" sz="3200" b="1"/>
              <a:t>4．根据以上问题，分析课文结构。</a:t>
            </a:r>
            <a:endParaRPr lang="zh-CN" altLang="en-US" sz="3200" b="1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1165225" y="1346200"/>
            <a:ext cx="11436985" cy="55416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SzPct val="60000"/>
              <a:buFont typeface="Wingdings" panose="05000000000000000000" pitchFamily="2" charset="2"/>
              <a:buChar char=""/>
              <a:defRPr sz="2400" kern="12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“人生最苦的事，莫苦于身上背着一种未来的责任。”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“责任完了，算是人生第一件乐事。”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 应该像“君子”那样，“把这种种责任揽在身上”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“日日在那里尽责任”，而不是“将责任卸却”。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                                结构：分总。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6000">
                <a:solidFill>
                  <a:srgbClr val="FF0000"/>
                </a:solidFill>
              </a:rPr>
              <a:t>课文思路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4400" b="1"/>
              <a:t>第一部分(1～3)：论述“未尽责任是人生最大的痛苦”。</a:t>
            </a:r>
            <a:endParaRPr lang="zh-CN" altLang="en-US" sz="4400" b="1"/>
          </a:p>
          <a:p>
            <a:r>
              <a:rPr lang="zh-CN" altLang="en-US" sz="4400" b="1"/>
              <a:t>第二部分(4)：论述“尽责任是人生最大的快乐”。</a:t>
            </a:r>
            <a:endParaRPr lang="zh-CN" altLang="en-US" sz="4400" b="1"/>
          </a:p>
          <a:p>
            <a:r>
              <a:rPr lang="zh-CN" altLang="en-US" sz="4400" b="1"/>
              <a:t>第三部分(5～6)：论述人应当勇于尽责任，而不应当逃避责任。</a:t>
            </a:r>
            <a:endParaRPr lang="zh-CN" altLang="en-US" sz="4400" b="1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16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16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16"/>
  <p:tag name="KSO_WM_UNIT_TYPE" val="a"/>
  <p:tag name="KSO_WM_UNIT_INDEX" val="1"/>
  <p:tag name="KSO_WM_UNIT_ID" val="custom160416_1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CATEGORY" val="custom"/>
  <p:tag name="KSO_WM_TEMPLATE_INDEX" val="160416"/>
  <p:tag name="KSO_WM_TAG_VERSION" val="1.0"/>
  <p:tag name="KSO_WM_SLIDE_ID" val="custom16041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EMPLATE_THUMBS_INDEX" val="1、10、12、13、14、21、24、30、31"/>
</p:tagLst>
</file>

<file path=ppt/theme/theme1.xml><?xml version="1.0" encoding="utf-8"?>
<a:theme xmlns:a="http://schemas.openxmlformats.org/drawingml/2006/main" name="1_A000120140530A71PPBG">
  <a:themeElements>
    <a:clrScheme name="128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A4886C"/>
      </a:accent1>
      <a:accent2>
        <a:srgbClr val="B78623"/>
      </a:accent2>
      <a:accent3>
        <a:srgbClr val="B1B34D"/>
      </a:accent3>
      <a:accent4>
        <a:srgbClr val="7FA757"/>
      </a:accent4>
      <a:accent5>
        <a:srgbClr val="417677"/>
      </a:accent5>
      <a:accent6>
        <a:srgbClr val="FA9921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2233</Words>
  <Application>WPS 演示</Application>
  <PresentationFormat>宽屏</PresentationFormat>
  <Paragraphs>132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1_A000120140530A71PPBG</vt:lpstr>
      <vt:lpstr>LOREM IPSUM DOLOR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26</cp:revision>
  <dcterms:created xsi:type="dcterms:W3CDTF">2017-03-27T13:50:56Z</dcterms:created>
  <dcterms:modified xsi:type="dcterms:W3CDTF">2017-03-27T15:07:21Z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