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2"/>
  </p:notesMasterIdLst>
  <p:sldIdLst>
    <p:sldId id="256" r:id="rId3"/>
    <p:sldId id="257" r:id="rId4"/>
    <p:sldId id="258" r:id="rId5"/>
    <p:sldId id="259" r:id="rId6"/>
    <p:sldId id="260" r:id="rId7"/>
    <p:sldId id="261" r:id="rId8"/>
    <p:sldId id="262" r:id="rId9"/>
    <p:sldId id="263" r:id="rId10"/>
    <p:sldId id="267" r:id="rId11"/>
    <p:sldId id="268" r:id="rId12"/>
    <p:sldId id="270" r:id="rId13"/>
    <p:sldId id="271" r:id="rId14"/>
    <p:sldId id="272" r:id="rId15"/>
    <p:sldId id="277" r:id="rId16"/>
    <p:sldId id="278" r:id="rId17"/>
    <p:sldId id="269" r:id="rId18"/>
    <p:sldId id="273" r:id="rId19"/>
    <p:sldId id="264" r:id="rId20"/>
    <p:sldId id="265"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sorterViewPr>
    <p:cViewPr>
      <p:scale>
        <a:sx n="100" d="100"/>
        <a:sy n="100" d="100"/>
      </p:scale>
      <p:origin x="0" y="924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15060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A3947F6-41A5-4261-B061-E24DA7AC54C0}"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A3947F6-41A5-4261-B061-E24DA7AC54C0}"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A3947F6-41A5-4261-B061-E24DA7AC54C0}"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A3947F6-41A5-4261-B061-E24DA7AC54C0}"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A3947F6-41A5-4261-B061-E24DA7AC54C0}"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A3947F6-41A5-4261-B061-E24DA7AC54C0}" type="slidenum">
              <a:rPr lang="zh-CN" altLang="en-US" smtClean="0"/>
              <a:t>18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A3947F6-41A5-4261-B061-E24DA7AC54C0}" type="slidenum">
              <a:rPr lang="zh-CN" altLang="en-US" smtClean="0"/>
              <a:t>19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B42234E-01F9-45D8-B2A0-9FE7607FD8F2}"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61F19-335E-44DD-8817-DBAC7D0AB220}"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42234E-01F9-45D8-B2A0-9FE7607FD8F2}" type="datetimeFigureOut">
              <a:rPr lang="zh-CN" altLang="en-US" smtClean="0"/>
              <a:t>2020-9-11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61F19-335E-44DD-8817-DBAC7D0AB22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副本"/>
          <p:cNvPicPr>
            <a:picLocks noChangeAspect="1"/>
          </p:cNvPicPr>
          <p:nvPr/>
        </p:nvPicPr>
        <p:blipFill>
          <a:blip r:embed="rId2"/>
          <a:stretch>
            <a:fillRect/>
          </a:stretch>
        </p:blipFill>
        <p:spPr>
          <a:xfrm>
            <a:off x="6170930" y="2576195"/>
            <a:ext cx="6096000" cy="4254500"/>
          </a:xfrm>
          <a:prstGeom prst="rect">
            <a:avLst/>
          </a:prstGeom>
        </p:spPr>
      </p:pic>
      <p:pic>
        <p:nvPicPr>
          <p:cNvPr id="5" name="图片 4"/>
          <p:cNvPicPr>
            <a:picLocks noChangeAspect="1"/>
          </p:cNvPicPr>
          <p:nvPr/>
        </p:nvPicPr>
        <p:blipFill>
          <a:blip r:embed="rId3"/>
          <a:stretch>
            <a:fillRect/>
          </a:stretch>
        </p:blipFill>
        <p:spPr>
          <a:xfrm>
            <a:off x="273050" y="774065"/>
            <a:ext cx="9208135" cy="37985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e412b97fec276e568b048a20cd86b3c0"/>
          <p:cNvPicPr>
            <a:picLocks noChangeAspect="1"/>
          </p:cNvPicPr>
          <p:nvPr/>
        </p:nvPicPr>
        <p:blipFill>
          <a:blip r:embed="rId2"/>
          <a:srcRect l="55792" t="-1844" r="-6167" b="50104"/>
          <a:stretch>
            <a:fillRect/>
          </a:stretch>
        </p:blipFill>
        <p:spPr>
          <a:xfrm rot="2700000" flipH="1">
            <a:off x="5800090" y="2313940"/>
            <a:ext cx="2018030" cy="2073275"/>
          </a:xfrm>
          <a:prstGeom prst="ellipse">
            <a:avLst/>
          </a:prstGeom>
        </p:spPr>
      </p:pic>
      <p:grpSp>
        <p:nvGrpSpPr>
          <p:cNvPr id="5" name="组合 4"/>
          <p:cNvGrpSpPr/>
          <p:nvPr/>
        </p:nvGrpSpPr>
        <p:grpSpPr>
          <a:xfrm flipH="1">
            <a:off x="3241040" y="2307590"/>
            <a:ext cx="6090920" cy="1697355"/>
            <a:chOff x="-4699" y="4774"/>
            <a:chExt cx="9592" cy="2673"/>
          </a:xfrm>
        </p:grpSpPr>
        <p:pic>
          <p:nvPicPr>
            <p:cNvPr id="9" name="图片 8" descr="b14ba234ab026944f121c61566738fa3"/>
            <p:cNvPicPr>
              <a:picLocks noChangeAspect="1"/>
            </p:cNvPicPr>
            <p:nvPr/>
          </p:nvPicPr>
          <p:blipFill>
            <a:blip r:embed="rId3"/>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3"/>
            <a:srcRect l="-1129" r="-2622"/>
            <a:stretch>
              <a:fillRect/>
            </a:stretch>
          </p:blipFill>
          <p:spPr>
            <a:xfrm>
              <a:off x="-4699" y="4774"/>
              <a:ext cx="6251" cy="1582"/>
            </a:xfrm>
            <a:prstGeom prst="rect">
              <a:avLst/>
            </a:prstGeom>
          </p:spPr>
        </p:pic>
      </p:grpSp>
      <p:sp>
        <p:nvSpPr>
          <p:cNvPr id="14" name="文本框 13"/>
          <p:cNvSpPr txBox="1"/>
          <p:nvPr/>
        </p:nvSpPr>
        <p:spPr>
          <a:xfrm>
            <a:off x="4781550" y="2697480"/>
            <a:ext cx="798195" cy="1023620"/>
          </a:xfrm>
          <a:prstGeom prst="rect">
            <a:avLst/>
          </a:prstGeom>
          <a:noFill/>
        </p:spPr>
        <p:txBody>
          <a:bodyPr vert="eaVert" wrap="square" rtlCol="0">
            <a:spAutoFit/>
          </a:bodyPr>
          <a:lstStyle/>
          <a:p>
            <a:pPr algn="ctr"/>
            <a:r>
              <a:rPr lang="en-US" altLang="zh-CN" sz="2000">
                <a:solidFill>
                  <a:srgbClr val="392806"/>
                </a:solidFill>
                <a:latin typeface="方正北魏楷书简体" panose="03000509000000000000" charset="-122"/>
                <a:ea typeface="方正北魏楷书简体" panose="03000509000000000000" charset="-122"/>
                <a:cs typeface="方正北魏楷书简体" panose="03000509000000000000" charset="-122"/>
              </a:rPr>
              <a:t>di yi</a:t>
            </a:r>
          </a:p>
          <a:p>
            <a:pPr algn="ctr"/>
            <a:r>
              <a:rPr lang="en-US" altLang="zh-CN" sz="2000">
                <a:solidFill>
                  <a:srgbClr val="392806"/>
                </a:solidFill>
                <a:latin typeface="方正北魏楷书简体" panose="03000509000000000000" charset="-122"/>
                <a:ea typeface="方正北魏楷书简体" panose="03000509000000000000" charset="-122"/>
                <a:cs typeface="方正北魏楷书简体" panose="03000509000000000000" charset="-122"/>
              </a:rPr>
              <a:t>zhang</a:t>
            </a:r>
          </a:p>
        </p:txBody>
      </p:sp>
      <p:grpSp>
        <p:nvGrpSpPr>
          <p:cNvPr id="17" name="组合 16"/>
          <p:cNvGrpSpPr/>
          <p:nvPr/>
        </p:nvGrpSpPr>
        <p:grpSpPr>
          <a:xfrm>
            <a:off x="4242435" y="3353435"/>
            <a:ext cx="490220" cy="651510"/>
            <a:chOff x="3554" y="4595"/>
            <a:chExt cx="772" cy="1026"/>
          </a:xfrm>
        </p:grpSpPr>
        <p:pic>
          <p:nvPicPr>
            <p:cNvPr id="15" name="图片 14" descr="337d405df1297deccb6c9d07a0e2a82a"/>
            <p:cNvPicPr>
              <a:picLocks noChangeAspect="1"/>
            </p:cNvPicPr>
            <p:nvPr/>
          </p:nvPicPr>
          <p:blipFill>
            <a:blip r:embed="rId4">
              <a:lum bright="12000" contrast="-30000"/>
            </a:blip>
            <a:stretch>
              <a:fillRect/>
            </a:stretch>
          </p:blipFill>
          <p:spPr>
            <a:xfrm>
              <a:off x="3714" y="4630"/>
              <a:ext cx="452" cy="957"/>
            </a:xfrm>
            <a:prstGeom prst="rect">
              <a:avLst/>
            </a:prstGeom>
          </p:spPr>
        </p:pic>
        <p:sp>
          <p:nvSpPr>
            <p:cNvPr id="16" name="文本框 15"/>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pic>
        <p:nvPicPr>
          <p:cNvPr id="4" name="图片 3" descr="e412b97fec276e568b048a20cd86b3c0"/>
          <p:cNvPicPr>
            <a:picLocks noChangeAspect="1"/>
          </p:cNvPicPr>
          <p:nvPr/>
        </p:nvPicPr>
        <p:blipFill>
          <a:blip r:embed="rId5"/>
          <a:srcRect l="55792" t="-1844" r="-6167" b="50104"/>
          <a:stretch>
            <a:fillRect/>
          </a:stretch>
        </p:blipFill>
        <p:spPr>
          <a:xfrm rot="4500000" flipH="1">
            <a:off x="6837680" y="3128645"/>
            <a:ext cx="1259205" cy="1294130"/>
          </a:xfrm>
          <a:prstGeom prst="ellipse">
            <a:avLst/>
          </a:prstGeom>
        </p:spPr>
      </p:pic>
      <p:sp>
        <p:nvSpPr>
          <p:cNvPr id="2" name="文本框 1"/>
          <p:cNvSpPr txBox="1"/>
          <p:nvPr/>
        </p:nvSpPr>
        <p:spPr>
          <a:xfrm>
            <a:off x="744220" y="1904365"/>
            <a:ext cx="11201400" cy="1568450"/>
          </a:xfrm>
          <a:prstGeom prst="rect">
            <a:avLst/>
          </a:prstGeom>
          <a:noFill/>
        </p:spPr>
        <p:txBody>
          <a:bodyPr wrap="none" rtlCol="0">
            <a:spAutoFit/>
          </a:bodyPr>
          <a:lstStyle/>
          <a:p>
            <a:pPr algn="l"/>
            <a:r>
              <a:rPr lang="zh-CN" altLang="en-US" sz="9600" b="1">
                <a:solidFill>
                  <a:srgbClr val="FF0000"/>
                </a:solidFill>
              </a:rPr>
              <a:t>研读课文，总体把握</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5589270" y="775970"/>
            <a:ext cx="6090920" cy="1697355"/>
            <a:chOff x="-4699" y="4774"/>
            <a:chExt cx="9592" cy="2673"/>
          </a:xfrm>
        </p:grpSpPr>
        <p:pic>
          <p:nvPicPr>
            <p:cNvPr id="9" name="图片 8" descr="b14ba234ab026944f121c61566738fa3"/>
            <p:cNvPicPr>
              <a:picLocks noChangeAspect="1"/>
            </p:cNvPicPr>
            <p:nvPr/>
          </p:nvPicPr>
          <p:blipFill>
            <a:blip r:embed="rId2"/>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2"/>
            <a:srcRect l="-1129" r="-2622"/>
            <a:stretch>
              <a:fillRect/>
            </a:stretch>
          </p:blipFill>
          <p:spPr>
            <a:xfrm>
              <a:off x="-4699" y="4774"/>
              <a:ext cx="6251" cy="1582"/>
            </a:xfrm>
            <a:prstGeom prst="rect">
              <a:avLst/>
            </a:prstGeom>
          </p:spPr>
        </p:pic>
      </p:grpSp>
      <p:grpSp>
        <p:nvGrpSpPr>
          <p:cNvPr id="25" name="组合 24"/>
          <p:cNvGrpSpPr/>
          <p:nvPr/>
        </p:nvGrpSpPr>
        <p:grpSpPr>
          <a:xfrm>
            <a:off x="-16510" y="423545"/>
            <a:ext cx="4254500" cy="6536055"/>
            <a:chOff x="-26" y="667"/>
            <a:chExt cx="6700" cy="10293"/>
          </a:xfrm>
        </p:grpSpPr>
        <p:pic>
          <p:nvPicPr>
            <p:cNvPr id="20" name="图片 19" descr="e412b97fec276e568b048a20cd86b3c0"/>
            <p:cNvPicPr>
              <a:picLocks noChangeAspect="1"/>
            </p:cNvPicPr>
            <p:nvPr/>
          </p:nvPicPr>
          <p:blipFill>
            <a:blip r:embed="rId3"/>
            <a:srcRect r="6635" b="37433"/>
            <a:stretch>
              <a:fillRect/>
            </a:stretch>
          </p:blipFill>
          <p:spPr>
            <a:xfrm rot="5400000">
              <a:off x="-1675" y="2611"/>
              <a:ext cx="9998" cy="6700"/>
            </a:xfrm>
            <a:prstGeom prst="rect">
              <a:avLst/>
            </a:prstGeom>
          </p:spPr>
        </p:pic>
        <p:pic>
          <p:nvPicPr>
            <p:cNvPr id="23" name="图片 22" descr="e412b97fec276e568b048a20cd86b3c0"/>
            <p:cNvPicPr>
              <a:picLocks noChangeAspect="1"/>
            </p:cNvPicPr>
            <p:nvPr/>
          </p:nvPicPr>
          <p:blipFill>
            <a:blip r:embed="rId4"/>
            <a:srcRect r="6635" b="37433"/>
            <a:stretch>
              <a:fillRect/>
            </a:stretch>
          </p:blipFill>
          <p:spPr>
            <a:xfrm rot="5400000">
              <a:off x="-1021" y="1662"/>
              <a:ext cx="6032" cy="4042"/>
            </a:xfrm>
            <a:prstGeom prst="rect">
              <a:avLst/>
            </a:prstGeom>
          </p:spPr>
        </p:pic>
      </p:grpSp>
      <p:grpSp>
        <p:nvGrpSpPr>
          <p:cNvPr id="26" name="组合 25"/>
          <p:cNvGrpSpPr/>
          <p:nvPr/>
        </p:nvGrpSpPr>
        <p:grpSpPr>
          <a:xfrm>
            <a:off x="6442710" y="1821815"/>
            <a:ext cx="490220" cy="651510"/>
            <a:chOff x="3554" y="4595"/>
            <a:chExt cx="772" cy="1026"/>
          </a:xfrm>
        </p:grpSpPr>
        <p:pic>
          <p:nvPicPr>
            <p:cNvPr id="27" name="图片 26" descr="337d405df1297deccb6c9d07a0e2a82a"/>
            <p:cNvPicPr>
              <a:picLocks noChangeAspect="1"/>
            </p:cNvPicPr>
            <p:nvPr/>
          </p:nvPicPr>
          <p:blipFill>
            <a:blip r:embed="rId5">
              <a:lum bright="12000" contrast="-30000"/>
            </a:blip>
            <a:stretch>
              <a:fillRect/>
            </a:stretch>
          </p:blipFill>
          <p:spPr>
            <a:xfrm>
              <a:off x="3714" y="4630"/>
              <a:ext cx="452" cy="957"/>
            </a:xfrm>
            <a:prstGeom prst="rect">
              <a:avLst/>
            </a:prstGeom>
          </p:spPr>
        </p:pic>
        <p:sp>
          <p:nvSpPr>
            <p:cNvPr id="28" name="文本框 27"/>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sp>
        <p:nvSpPr>
          <p:cNvPr id="2" name="文本框 1"/>
          <p:cNvSpPr txBox="1"/>
          <p:nvPr/>
        </p:nvSpPr>
        <p:spPr>
          <a:xfrm>
            <a:off x="4072255" y="4253865"/>
            <a:ext cx="7807325" cy="2122805"/>
          </a:xfrm>
          <a:prstGeom prst="rect">
            <a:avLst/>
          </a:prstGeom>
          <a:noFill/>
        </p:spPr>
        <p:txBody>
          <a:bodyPr wrap="square" rtlCol="0">
            <a:spAutoFit/>
          </a:bodyPr>
          <a:lstStyle/>
          <a:p>
            <a:pPr algn="l"/>
            <a:r>
              <a:rPr lang="zh-CN" altLang="en-US" sz="4400" b="1">
                <a:solidFill>
                  <a:schemeClr val="tx1"/>
                </a:solidFill>
                <a:latin typeface="微软雅黑" panose="020B0503020204020204" charset="-122"/>
                <a:ea typeface="微软雅黑" panose="020B0503020204020204" charset="-122"/>
              </a:rPr>
              <a:t>课文写了哪几件事？这几件事分别体现了作为一名科学家的袁隆平哪些方面的品质？</a:t>
            </a:r>
          </a:p>
        </p:txBody>
      </p:sp>
      <p:pic>
        <p:nvPicPr>
          <p:cNvPr id="3" name="图片 2"/>
          <p:cNvPicPr>
            <a:picLocks noChangeAspect="1"/>
          </p:cNvPicPr>
          <p:nvPr/>
        </p:nvPicPr>
        <p:blipFill>
          <a:blip r:embed="rId6"/>
          <a:stretch>
            <a:fillRect/>
          </a:stretch>
        </p:blipFill>
        <p:spPr>
          <a:xfrm>
            <a:off x="5245735" y="242570"/>
            <a:ext cx="5715000" cy="38100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5589270" y="775970"/>
            <a:ext cx="6090920" cy="1697355"/>
            <a:chOff x="-4699" y="4774"/>
            <a:chExt cx="9592" cy="2673"/>
          </a:xfrm>
        </p:grpSpPr>
        <p:pic>
          <p:nvPicPr>
            <p:cNvPr id="9" name="图片 8" descr="b14ba234ab026944f121c61566738fa3"/>
            <p:cNvPicPr>
              <a:picLocks noChangeAspect="1"/>
            </p:cNvPicPr>
            <p:nvPr/>
          </p:nvPicPr>
          <p:blipFill>
            <a:blip r:embed="rId2"/>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2"/>
            <a:srcRect l="-1129" r="-2622"/>
            <a:stretch>
              <a:fillRect/>
            </a:stretch>
          </p:blipFill>
          <p:spPr>
            <a:xfrm>
              <a:off x="-4699" y="4774"/>
              <a:ext cx="6251" cy="1582"/>
            </a:xfrm>
            <a:prstGeom prst="rect">
              <a:avLst/>
            </a:prstGeom>
          </p:spPr>
        </p:pic>
      </p:grpSp>
      <p:grpSp>
        <p:nvGrpSpPr>
          <p:cNvPr id="25" name="组合 24"/>
          <p:cNvGrpSpPr/>
          <p:nvPr/>
        </p:nvGrpSpPr>
        <p:grpSpPr>
          <a:xfrm>
            <a:off x="-16510" y="423545"/>
            <a:ext cx="4254500" cy="6536055"/>
            <a:chOff x="-26" y="667"/>
            <a:chExt cx="6700" cy="10293"/>
          </a:xfrm>
        </p:grpSpPr>
        <p:pic>
          <p:nvPicPr>
            <p:cNvPr id="20" name="图片 19" descr="e412b97fec276e568b048a20cd86b3c0"/>
            <p:cNvPicPr>
              <a:picLocks noChangeAspect="1"/>
            </p:cNvPicPr>
            <p:nvPr/>
          </p:nvPicPr>
          <p:blipFill>
            <a:blip r:embed="rId3"/>
            <a:srcRect r="6635" b="37433"/>
            <a:stretch>
              <a:fillRect/>
            </a:stretch>
          </p:blipFill>
          <p:spPr>
            <a:xfrm rot="5400000">
              <a:off x="-1675" y="2611"/>
              <a:ext cx="9998" cy="6700"/>
            </a:xfrm>
            <a:prstGeom prst="rect">
              <a:avLst/>
            </a:prstGeom>
          </p:spPr>
        </p:pic>
        <p:pic>
          <p:nvPicPr>
            <p:cNvPr id="23" name="图片 22" descr="e412b97fec276e568b048a20cd86b3c0"/>
            <p:cNvPicPr>
              <a:picLocks noChangeAspect="1"/>
            </p:cNvPicPr>
            <p:nvPr/>
          </p:nvPicPr>
          <p:blipFill>
            <a:blip r:embed="rId4"/>
            <a:srcRect r="6635" b="37433"/>
            <a:stretch>
              <a:fillRect/>
            </a:stretch>
          </p:blipFill>
          <p:spPr>
            <a:xfrm rot="5400000">
              <a:off x="-1021" y="1662"/>
              <a:ext cx="6032" cy="4042"/>
            </a:xfrm>
            <a:prstGeom prst="rect">
              <a:avLst/>
            </a:prstGeom>
          </p:spPr>
        </p:pic>
      </p:grpSp>
      <p:grpSp>
        <p:nvGrpSpPr>
          <p:cNvPr id="26" name="组合 25"/>
          <p:cNvGrpSpPr/>
          <p:nvPr/>
        </p:nvGrpSpPr>
        <p:grpSpPr>
          <a:xfrm>
            <a:off x="6442710" y="1821815"/>
            <a:ext cx="490220" cy="651510"/>
            <a:chOff x="3554" y="4595"/>
            <a:chExt cx="772" cy="1026"/>
          </a:xfrm>
        </p:grpSpPr>
        <p:pic>
          <p:nvPicPr>
            <p:cNvPr id="27" name="图片 26" descr="337d405df1297deccb6c9d07a0e2a82a"/>
            <p:cNvPicPr>
              <a:picLocks noChangeAspect="1"/>
            </p:cNvPicPr>
            <p:nvPr/>
          </p:nvPicPr>
          <p:blipFill>
            <a:blip r:embed="rId5">
              <a:lum bright="12000" contrast="-30000"/>
            </a:blip>
            <a:stretch>
              <a:fillRect/>
            </a:stretch>
          </p:blipFill>
          <p:spPr>
            <a:xfrm>
              <a:off x="3714" y="4630"/>
              <a:ext cx="452" cy="957"/>
            </a:xfrm>
            <a:prstGeom prst="rect">
              <a:avLst/>
            </a:prstGeom>
          </p:spPr>
        </p:pic>
        <p:sp>
          <p:nvSpPr>
            <p:cNvPr id="28" name="文本框 27"/>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sp>
        <p:nvSpPr>
          <p:cNvPr id="2" name="文本框 1"/>
          <p:cNvSpPr txBox="1"/>
          <p:nvPr/>
        </p:nvSpPr>
        <p:spPr>
          <a:xfrm>
            <a:off x="2322830" y="1047115"/>
            <a:ext cx="9357360" cy="5631180"/>
          </a:xfrm>
          <a:prstGeom prst="rect">
            <a:avLst/>
          </a:prstGeom>
          <a:noFill/>
        </p:spPr>
        <p:txBody>
          <a:bodyPr wrap="square" rtlCol="0">
            <a:spAutoFit/>
          </a:bodyPr>
          <a:lstStyle/>
          <a:p>
            <a:pPr algn="l"/>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①2001年春节刚过，袁隆平领奖前仍在稻田里工作。（热爱并献身于农科研事业）</a:t>
            </a:r>
          </a:p>
          <a:p>
            <a:pPr algn="l"/>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②1960年袁隆平敏锐地发现了“天然杂交稻”的杂种第一代。（勇于实践，敢于探索）</a:t>
            </a:r>
          </a:p>
          <a:p>
            <a:pPr algn="l"/>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③1964年袁隆平终于找到了水稻雄性不育植株。（解放思想，破除迷信，敢于创新）</a:t>
            </a:r>
          </a:p>
          <a:p>
            <a:pPr algn="l"/>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④1992年袁隆平发表文章批判贬斥杂交稻的文章。（坚持真理，实事求是）</a:t>
            </a:r>
          </a:p>
          <a:p>
            <a:pPr algn="l"/>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⑤1993年袁隆平要求对推广“玉米稻”持慎重态度。（坚持真理，实事求是）</a:t>
            </a:r>
          </a:p>
          <a:p>
            <a:pPr algn="l"/>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⑥1986年以来，袁隆平提出并实现了杂交水稻育种的战略思想，为我国粮食大幅度增产作出了突出贡献。（矢志为中国和世界人民作贡献）</a:t>
            </a:r>
          </a:p>
          <a:p>
            <a:pPr algn="l"/>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⑦袁隆平的两个心愿，要引导一场新的“绿色革命”。（矢志为中国和世界人民作贡献）</a:t>
            </a:r>
          </a:p>
        </p:txBody>
      </p:sp>
      <p:sp>
        <p:nvSpPr>
          <p:cNvPr id="3" name="文本框 2"/>
          <p:cNvSpPr txBox="1"/>
          <p:nvPr/>
        </p:nvSpPr>
        <p:spPr>
          <a:xfrm>
            <a:off x="4429125" y="217170"/>
            <a:ext cx="2128520" cy="829945"/>
          </a:xfrm>
          <a:prstGeom prst="rect">
            <a:avLst/>
          </a:prstGeom>
          <a:noFill/>
        </p:spPr>
        <p:txBody>
          <a:bodyPr wrap="none" rtlCol="0">
            <a:spAutoFit/>
          </a:bodyPr>
          <a:lstStyle/>
          <a:p>
            <a:r>
              <a:rPr lang="zh-CN" altLang="en-US" sz="4800" b="1">
                <a:solidFill>
                  <a:srgbClr val="FF0000"/>
                </a:solidFill>
                <a:latin typeface="微软雅黑" panose="020B0503020204020204" charset="-122"/>
                <a:ea typeface="微软雅黑" panose="020B0503020204020204" charset="-122"/>
              </a:rPr>
              <a:t>明    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5589270" y="775970"/>
            <a:ext cx="6090920" cy="1697355"/>
            <a:chOff x="-4699" y="4774"/>
            <a:chExt cx="9592" cy="2673"/>
          </a:xfrm>
        </p:grpSpPr>
        <p:pic>
          <p:nvPicPr>
            <p:cNvPr id="9" name="图片 8" descr="b14ba234ab026944f121c61566738fa3"/>
            <p:cNvPicPr>
              <a:picLocks noChangeAspect="1"/>
            </p:cNvPicPr>
            <p:nvPr/>
          </p:nvPicPr>
          <p:blipFill>
            <a:blip r:embed="rId2"/>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2"/>
            <a:srcRect l="-1129" r="-2622"/>
            <a:stretch>
              <a:fillRect/>
            </a:stretch>
          </p:blipFill>
          <p:spPr>
            <a:xfrm>
              <a:off x="-4699" y="4774"/>
              <a:ext cx="6251" cy="1582"/>
            </a:xfrm>
            <a:prstGeom prst="rect">
              <a:avLst/>
            </a:prstGeom>
          </p:spPr>
        </p:pic>
      </p:grpSp>
      <p:grpSp>
        <p:nvGrpSpPr>
          <p:cNvPr id="25" name="组合 24"/>
          <p:cNvGrpSpPr/>
          <p:nvPr/>
        </p:nvGrpSpPr>
        <p:grpSpPr>
          <a:xfrm>
            <a:off x="-16510" y="423545"/>
            <a:ext cx="4254500" cy="6536055"/>
            <a:chOff x="-26" y="667"/>
            <a:chExt cx="6700" cy="10293"/>
          </a:xfrm>
        </p:grpSpPr>
        <p:pic>
          <p:nvPicPr>
            <p:cNvPr id="20" name="图片 19" descr="e412b97fec276e568b048a20cd86b3c0"/>
            <p:cNvPicPr>
              <a:picLocks noChangeAspect="1"/>
            </p:cNvPicPr>
            <p:nvPr/>
          </p:nvPicPr>
          <p:blipFill>
            <a:blip r:embed="rId3"/>
            <a:srcRect r="6635" b="37433"/>
            <a:stretch>
              <a:fillRect/>
            </a:stretch>
          </p:blipFill>
          <p:spPr>
            <a:xfrm rot="5400000">
              <a:off x="-1675" y="2611"/>
              <a:ext cx="9998" cy="6700"/>
            </a:xfrm>
            <a:prstGeom prst="rect">
              <a:avLst/>
            </a:prstGeom>
          </p:spPr>
        </p:pic>
        <p:pic>
          <p:nvPicPr>
            <p:cNvPr id="23" name="图片 22" descr="e412b97fec276e568b048a20cd86b3c0"/>
            <p:cNvPicPr>
              <a:picLocks noChangeAspect="1"/>
            </p:cNvPicPr>
            <p:nvPr/>
          </p:nvPicPr>
          <p:blipFill>
            <a:blip r:embed="rId4"/>
            <a:srcRect r="6635" b="37433"/>
            <a:stretch>
              <a:fillRect/>
            </a:stretch>
          </p:blipFill>
          <p:spPr>
            <a:xfrm rot="5400000">
              <a:off x="-1021" y="1662"/>
              <a:ext cx="6032" cy="4042"/>
            </a:xfrm>
            <a:prstGeom prst="rect">
              <a:avLst/>
            </a:prstGeom>
          </p:spPr>
        </p:pic>
      </p:grpSp>
      <p:grpSp>
        <p:nvGrpSpPr>
          <p:cNvPr id="26" name="组合 25"/>
          <p:cNvGrpSpPr/>
          <p:nvPr/>
        </p:nvGrpSpPr>
        <p:grpSpPr>
          <a:xfrm>
            <a:off x="6442710" y="1821815"/>
            <a:ext cx="490220" cy="651510"/>
            <a:chOff x="3554" y="4595"/>
            <a:chExt cx="772" cy="1026"/>
          </a:xfrm>
        </p:grpSpPr>
        <p:pic>
          <p:nvPicPr>
            <p:cNvPr id="27" name="图片 26" descr="337d405df1297deccb6c9d07a0e2a82a"/>
            <p:cNvPicPr>
              <a:picLocks noChangeAspect="1"/>
            </p:cNvPicPr>
            <p:nvPr/>
          </p:nvPicPr>
          <p:blipFill>
            <a:blip r:embed="rId5">
              <a:lum bright="12000" contrast="-30000"/>
            </a:blip>
            <a:stretch>
              <a:fillRect/>
            </a:stretch>
          </p:blipFill>
          <p:spPr>
            <a:xfrm>
              <a:off x="3714" y="4630"/>
              <a:ext cx="452" cy="957"/>
            </a:xfrm>
            <a:prstGeom prst="rect">
              <a:avLst/>
            </a:prstGeom>
          </p:spPr>
        </p:pic>
        <p:sp>
          <p:nvSpPr>
            <p:cNvPr id="28" name="文本框 27"/>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sp>
        <p:nvSpPr>
          <p:cNvPr id="2" name="文本框 1"/>
          <p:cNvSpPr txBox="1"/>
          <p:nvPr/>
        </p:nvSpPr>
        <p:spPr>
          <a:xfrm>
            <a:off x="3177540" y="1983105"/>
            <a:ext cx="8251825" cy="2122805"/>
          </a:xfrm>
          <a:prstGeom prst="rect">
            <a:avLst/>
          </a:prstGeom>
          <a:noFill/>
        </p:spPr>
        <p:txBody>
          <a:bodyPr wrap="square" rtlCol="0">
            <a:spAutoFit/>
          </a:bodyPr>
          <a:lstStyle/>
          <a:p>
            <a:pPr algn="l"/>
            <a:r>
              <a:rPr lang="zh-CN" altLang="en-US" sz="4400" b="1">
                <a:latin typeface="微软雅黑" panose="020B0503020204020204" charset="-122"/>
                <a:ea typeface="微软雅黑" panose="020B0503020204020204" charset="-122"/>
                <a:cs typeface="微软雅黑" panose="020B0503020204020204" charset="-122"/>
              </a:rPr>
              <a:t>这篇人物通讯的叙事手法有什么特点?请找出贯穿全文的中心线索。</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5589270" y="775970"/>
            <a:ext cx="6090920" cy="1697355"/>
            <a:chOff x="-4699" y="4774"/>
            <a:chExt cx="9592" cy="2673"/>
          </a:xfrm>
        </p:grpSpPr>
        <p:pic>
          <p:nvPicPr>
            <p:cNvPr id="9" name="图片 8" descr="b14ba234ab026944f121c61566738fa3"/>
            <p:cNvPicPr>
              <a:picLocks noChangeAspect="1"/>
            </p:cNvPicPr>
            <p:nvPr/>
          </p:nvPicPr>
          <p:blipFill>
            <a:blip r:embed="rId2"/>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2"/>
            <a:srcRect l="-1129" r="-2622"/>
            <a:stretch>
              <a:fillRect/>
            </a:stretch>
          </p:blipFill>
          <p:spPr>
            <a:xfrm>
              <a:off x="-4699" y="4774"/>
              <a:ext cx="6251" cy="1582"/>
            </a:xfrm>
            <a:prstGeom prst="rect">
              <a:avLst/>
            </a:prstGeom>
          </p:spPr>
        </p:pic>
      </p:grpSp>
      <p:grpSp>
        <p:nvGrpSpPr>
          <p:cNvPr id="25" name="组合 24"/>
          <p:cNvGrpSpPr/>
          <p:nvPr/>
        </p:nvGrpSpPr>
        <p:grpSpPr>
          <a:xfrm>
            <a:off x="-16510" y="423545"/>
            <a:ext cx="4254500" cy="6536055"/>
            <a:chOff x="-26" y="667"/>
            <a:chExt cx="6700" cy="10293"/>
          </a:xfrm>
        </p:grpSpPr>
        <p:pic>
          <p:nvPicPr>
            <p:cNvPr id="20" name="图片 19" descr="e412b97fec276e568b048a20cd86b3c0"/>
            <p:cNvPicPr>
              <a:picLocks noChangeAspect="1"/>
            </p:cNvPicPr>
            <p:nvPr/>
          </p:nvPicPr>
          <p:blipFill>
            <a:blip r:embed="rId3"/>
            <a:srcRect r="6635" b="37433"/>
            <a:stretch>
              <a:fillRect/>
            </a:stretch>
          </p:blipFill>
          <p:spPr>
            <a:xfrm rot="5400000">
              <a:off x="-1675" y="2611"/>
              <a:ext cx="9998" cy="6700"/>
            </a:xfrm>
            <a:prstGeom prst="rect">
              <a:avLst/>
            </a:prstGeom>
          </p:spPr>
        </p:pic>
        <p:pic>
          <p:nvPicPr>
            <p:cNvPr id="23" name="图片 22" descr="e412b97fec276e568b048a20cd86b3c0"/>
            <p:cNvPicPr>
              <a:picLocks noChangeAspect="1"/>
            </p:cNvPicPr>
            <p:nvPr/>
          </p:nvPicPr>
          <p:blipFill>
            <a:blip r:embed="rId4"/>
            <a:srcRect r="6635" b="37433"/>
            <a:stretch>
              <a:fillRect/>
            </a:stretch>
          </p:blipFill>
          <p:spPr>
            <a:xfrm rot="5400000">
              <a:off x="-1021" y="1662"/>
              <a:ext cx="6032" cy="4042"/>
            </a:xfrm>
            <a:prstGeom prst="rect">
              <a:avLst/>
            </a:prstGeom>
          </p:spPr>
        </p:pic>
      </p:grpSp>
      <p:grpSp>
        <p:nvGrpSpPr>
          <p:cNvPr id="26" name="组合 25"/>
          <p:cNvGrpSpPr/>
          <p:nvPr/>
        </p:nvGrpSpPr>
        <p:grpSpPr>
          <a:xfrm>
            <a:off x="6442710" y="1821815"/>
            <a:ext cx="490220" cy="651510"/>
            <a:chOff x="3554" y="4595"/>
            <a:chExt cx="772" cy="1026"/>
          </a:xfrm>
        </p:grpSpPr>
        <p:pic>
          <p:nvPicPr>
            <p:cNvPr id="27" name="图片 26" descr="337d405df1297deccb6c9d07a0e2a82a"/>
            <p:cNvPicPr>
              <a:picLocks noChangeAspect="1"/>
            </p:cNvPicPr>
            <p:nvPr/>
          </p:nvPicPr>
          <p:blipFill>
            <a:blip r:embed="rId5">
              <a:lum bright="12000" contrast="-30000"/>
            </a:blip>
            <a:stretch>
              <a:fillRect/>
            </a:stretch>
          </p:blipFill>
          <p:spPr>
            <a:xfrm>
              <a:off x="3714" y="4630"/>
              <a:ext cx="452" cy="957"/>
            </a:xfrm>
            <a:prstGeom prst="rect">
              <a:avLst/>
            </a:prstGeom>
          </p:spPr>
        </p:pic>
        <p:sp>
          <p:nvSpPr>
            <p:cNvPr id="28" name="文本框 27"/>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sp>
        <p:nvSpPr>
          <p:cNvPr id="3" name="文本框 2"/>
          <p:cNvSpPr txBox="1"/>
          <p:nvPr/>
        </p:nvSpPr>
        <p:spPr>
          <a:xfrm>
            <a:off x="3571240" y="796290"/>
            <a:ext cx="2926080" cy="922020"/>
          </a:xfrm>
          <a:prstGeom prst="rect">
            <a:avLst/>
          </a:prstGeom>
          <a:noFill/>
        </p:spPr>
        <p:txBody>
          <a:bodyPr wrap="none" rtlCol="0">
            <a:spAutoFit/>
          </a:bodyPr>
          <a:lstStyle/>
          <a:p>
            <a:r>
              <a:rPr lang="zh-CN" altLang="en-US" sz="5400" b="1">
                <a:solidFill>
                  <a:srgbClr val="FF0000"/>
                </a:solidFill>
                <a:latin typeface="微软雅黑" panose="020B0503020204020204" charset="-122"/>
                <a:ea typeface="微软雅黑" panose="020B0503020204020204" charset="-122"/>
              </a:rPr>
              <a:t>叙事手法</a:t>
            </a:r>
          </a:p>
        </p:txBody>
      </p:sp>
      <p:sp>
        <p:nvSpPr>
          <p:cNvPr id="4" name="文本框 3"/>
          <p:cNvSpPr txBox="1"/>
          <p:nvPr/>
        </p:nvSpPr>
        <p:spPr>
          <a:xfrm>
            <a:off x="1299210" y="2210435"/>
            <a:ext cx="10698480" cy="1198880"/>
          </a:xfrm>
          <a:prstGeom prst="rect">
            <a:avLst/>
          </a:prstGeom>
          <a:noFill/>
        </p:spPr>
        <p:txBody>
          <a:bodyPr wrap="none" rtlCol="0">
            <a:spAutoFit/>
          </a:bodyPr>
          <a:lstStyle/>
          <a:p>
            <a:pPr algn="l"/>
            <a:r>
              <a:rPr lang="zh-CN" altLang="en-US" sz="3600" b="1">
                <a:solidFill>
                  <a:srgbClr val="0070C0"/>
                </a:solidFill>
                <a:latin typeface="微软雅黑" panose="020B0503020204020204" charset="-122"/>
                <a:ea typeface="微软雅黑" panose="020B0503020204020204" charset="-122"/>
              </a:rPr>
              <a:t>①按人物的品质和事迹分类，列小标题组织材料。</a:t>
            </a:r>
          </a:p>
          <a:p>
            <a:pPr algn="l"/>
            <a:r>
              <a:rPr lang="zh-CN" altLang="en-US" sz="3600" b="1">
                <a:solidFill>
                  <a:srgbClr val="0070C0"/>
                </a:solidFill>
                <a:latin typeface="微软雅黑" panose="020B0503020204020204" charset="-122"/>
                <a:ea typeface="微软雅黑" panose="020B0503020204020204" charset="-122"/>
              </a:rPr>
              <a:t>②以记叙为主，夹以描写、议论、说明，形式活泼。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5589270" y="775970"/>
            <a:ext cx="6090920" cy="1697355"/>
            <a:chOff x="-4699" y="4774"/>
            <a:chExt cx="9592" cy="2673"/>
          </a:xfrm>
        </p:grpSpPr>
        <p:pic>
          <p:nvPicPr>
            <p:cNvPr id="9" name="图片 8" descr="b14ba234ab026944f121c61566738fa3"/>
            <p:cNvPicPr>
              <a:picLocks noChangeAspect="1"/>
            </p:cNvPicPr>
            <p:nvPr/>
          </p:nvPicPr>
          <p:blipFill>
            <a:blip r:embed="rId2"/>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2"/>
            <a:srcRect l="-1129" r="-2622"/>
            <a:stretch>
              <a:fillRect/>
            </a:stretch>
          </p:blipFill>
          <p:spPr>
            <a:xfrm>
              <a:off x="-4699" y="4774"/>
              <a:ext cx="6251" cy="1582"/>
            </a:xfrm>
            <a:prstGeom prst="rect">
              <a:avLst/>
            </a:prstGeom>
          </p:spPr>
        </p:pic>
      </p:grpSp>
      <p:grpSp>
        <p:nvGrpSpPr>
          <p:cNvPr id="25" name="组合 24"/>
          <p:cNvGrpSpPr/>
          <p:nvPr/>
        </p:nvGrpSpPr>
        <p:grpSpPr>
          <a:xfrm>
            <a:off x="-16510" y="423545"/>
            <a:ext cx="4254500" cy="6536055"/>
            <a:chOff x="-26" y="667"/>
            <a:chExt cx="6700" cy="10293"/>
          </a:xfrm>
        </p:grpSpPr>
        <p:pic>
          <p:nvPicPr>
            <p:cNvPr id="20" name="图片 19" descr="e412b97fec276e568b048a20cd86b3c0"/>
            <p:cNvPicPr>
              <a:picLocks noChangeAspect="1"/>
            </p:cNvPicPr>
            <p:nvPr/>
          </p:nvPicPr>
          <p:blipFill>
            <a:blip r:embed="rId3"/>
            <a:srcRect r="6635" b="37433"/>
            <a:stretch>
              <a:fillRect/>
            </a:stretch>
          </p:blipFill>
          <p:spPr>
            <a:xfrm rot="5400000">
              <a:off x="-1675" y="2611"/>
              <a:ext cx="9998" cy="6700"/>
            </a:xfrm>
            <a:prstGeom prst="rect">
              <a:avLst/>
            </a:prstGeom>
          </p:spPr>
        </p:pic>
        <p:pic>
          <p:nvPicPr>
            <p:cNvPr id="23" name="图片 22" descr="e412b97fec276e568b048a20cd86b3c0"/>
            <p:cNvPicPr>
              <a:picLocks noChangeAspect="1"/>
            </p:cNvPicPr>
            <p:nvPr/>
          </p:nvPicPr>
          <p:blipFill>
            <a:blip r:embed="rId4"/>
            <a:srcRect r="6635" b="37433"/>
            <a:stretch>
              <a:fillRect/>
            </a:stretch>
          </p:blipFill>
          <p:spPr>
            <a:xfrm rot="5400000">
              <a:off x="-1021" y="1662"/>
              <a:ext cx="6032" cy="4042"/>
            </a:xfrm>
            <a:prstGeom prst="rect">
              <a:avLst/>
            </a:prstGeom>
          </p:spPr>
        </p:pic>
      </p:grpSp>
      <p:grpSp>
        <p:nvGrpSpPr>
          <p:cNvPr id="26" name="组合 25"/>
          <p:cNvGrpSpPr/>
          <p:nvPr/>
        </p:nvGrpSpPr>
        <p:grpSpPr>
          <a:xfrm>
            <a:off x="6442710" y="1821815"/>
            <a:ext cx="490220" cy="651510"/>
            <a:chOff x="3554" y="4595"/>
            <a:chExt cx="772" cy="1026"/>
          </a:xfrm>
        </p:grpSpPr>
        <p:pic>
          <p:nvPicPr>
            <p:cNvPr id="27" name="图片 26" descr="337d405df1297deccb6c9d07a0e2a82a"/>
            <p:cNvPicPr>
              <a:picLocks noChangeAspect="1"/>
            </p:cNvPicPr>
            <p:nvPr/>
          </p:nvPicPr>
          <p:blipFill>
            <a:blip r:embed="rId5">
              <a:lum bright="12000" contrast="-30000"/>
            </a:blip>
            <a:stretch>
              <a:fillRect/>
            </a:stretch>
          </p:blipFill>
          <p:spPr>
            <a:xfrm>
              <a:off x="3714" y="4630"/>
              <a:ext cx="452" cy="957"/>
            </a:xfrm>
            <a:prstGeom prst="rect">
              <a:avLst/>
            </a:prstGeom>
          </p:spPr>
        </p:pic>
        <p:sp>
          <p:nvSpPr>
            <p:cNvPr id="28" name="文本框 27"/>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sp>
        <p:nvSpPr>
          <p:cNvPr id="3" name="文本框 2"/>
          <p:cNvSpPr txBox="1"/>
          <p:nvPr/>
        </p:nvSpPr>
        <p:spPr>
          <a:xfrm>
            <a:off x="3571240" y="796290"/>
            <a:ext cx="2926080" cy="922020"/>
          </a:xfrm>
          <a:prstGeom prst="rect">
            <a:avLst/>
          </a:prstGeom>
          <a:noFill/>
        </p:spPr>
        <p:txBody>
          <a:bodyPr wrap="none" rtlCol="0">
            <a:spAutoFit/>
          </a:bodyPr>
          <a:lstStyle/>
          <a:p>
            <a:r>
              <a:rPr lang="zh-CN" altLang="en-US" sz="5400" b="1">
                <a:solidFill>
                  <a:srgbClr val="FF0000"/>
                </a:solidFill>
                <a:latin typeface="微软雅黑" panose="020B0503020204020204" charset="-122"/>
                <a:ea typeface="微软雅黑" panose="020B0503020204020204" charset="-122"/>
              </a:rPr>
              <a:t>中心线索</a:t>
            </a:r>
          </a:p>
        </p:txBody>
      </p:sp>
      <p:sp>
        <p:nvSpPr>
          <p:cNvPr id="4" name="文本框 3"/>
          <p:cNvSpPr txBox="1"/>
          <p:nvPr/>
        </p:nvSpPr>
        <p:spPr>
          <a:xfrm>
            <a:off x="1201420" y="2348865"/>
            <a:ext cx="9788525" cy="2306955"/>
          </a:xfrm>
          <a:prstGeom prst="rect">
            <a:avLst/>
          </a:prstGeom>
          <a:noFill/>
        </p:spPr>
        <p:txBody>
          <a:bodyPr wrap="square" rtlCol="0">
            <a:spAutoFit/>
          </a:bodyPr>
          <a:lstStyle/>
          <a:p>
            <a:pPr algn="l"/>
            <a:r>
              <a:rPr lang="zh-CN" altLang="en-US" sz="3600" b="1">
                <a:solidFill>
                  <a:srgbClr val="0070C0"/>
                </a:solidFill>
                <a:latin typeface="微软雅黑" panose="020B0503020204020204" charset="-122"/>
                <a:ea typeface="微软雅黑" panose="020B0503020204020204" charset="-122"/>
              </a:rPr>
              <a:t>贯穿全文的中心线索是课文第2－3行：“这位水稻专家的研究成果，不仅使中国率先在世界上实现“超级稻”的目标，而且对解决中国乃至全世界的粮食问题也具有重大意义。”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e412b97fec276e568b048a20cd86b3c0"/>
          <p:cNvPicPr>
            <a:picLocks noChangeAspect="1"/>
          </p:cNvPicPr>
          <p:nvPr/>
        </p:nvPicPr>
        <p:blipFill>
          <a:blip r:embed="rId2"/>
          <a:srcRect l="55792" t="-1844" r="-6167" b="50104"/>
          <a:stretch>
            <a:fillRect/>
          </a:stretch>
        </p:blipFill>
        <p:spPr>
          <a:xfrm rot="2700000" flipH="1">
            <a:off x="5800090" y="2313940"/>
            <a:ext cx="2018030" cy="2073275"/>
          </a:xfrm>
          <a:prstGeom prst="ellipse">
            <a:avLst/>
          </a:prstGeom>
        </p:spPr>
      </p:pic>
      <p:grpSp>
        <p:nvGrpSpPr>
          <p:cNvPr id="5" name="组合 4"/>
          <p:cNvGrpSpPr/>
          <p:nvPr/>
        </p:nvGrpSpPr>
        <p:grpSpPr>
          <a:xfrm flipH="1">
            <a:off x="3241040" y="2307590"/>
            <a:ext cx="6090920" cy="1697355"/>
            <a:chOff x="-4699" y="4774"/>
            <a:chExt cx="9592" cy="2673"/>
          </a:xfrm>
        </p:grpSpPr>
        <p:pic>
          <p:nvPicPr>
            <p:cNvPr id="9" name="图片 8" descr="b14ba234ab026944f121c61566738fa3"/>
            <p:cNvPicPr>
              <a:picLocks noChangeAspect="1"/>
            </p:cNvPicPr>
            <p:nvPr/>
          </p:nvPicPr>
          <p:blipFill>
            <a:blip r:embed="rId3"/>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3"/>
            <a:srcRect l="-1129" r="-2622"/>
            <a:stretch>
              <a:fillRect/>
            </a:stretch>
          </p:blipFill>
          <p:spPr>
            <a:xfrm>
              <a:off x="-4699" y="4774"/>
              <a:ext cx="6251" cy="1582"/>
            </a:xfrm>
            <a:prstGeom prst="rect">
              <a:avLst/>
            </a:prstGeom>
          </p:spPr>
        </p:pic>
      </p:grpSp>
      <p:sp>
        <p:nvSpPr>
          <p:cNvPr id="14" name="文本框 13"/>
          <p:cNvSpPr txBox="1"/>
          <p:nvPr/>
        </p:nvSpPr>
        <p:spPr>
          <a:xfrm>
            <a:off x="4781550" y="2697480"/>
            <a:ext cx="798195" cy="1023620"/>
          </a:xfrm>
          <a:prstGeom prst="rect">
            <a:avLst/>
          </a:prstGeom>
          <a:noFill/>
        </p:spPr>
        <p:txBody>
          <a:bodyPr vert="eaVert" wrap="square" rtlCol="0">
            <a:spAutoFit/>
          </a:bodyPr>
          <a:lstStyle/>
          <a:p>
            <a:pPr algn="ctr"/>
            <a:r>
              <a:rPr lang="en-US" altLang="zh-CN" sz="2000">
                <a:solidFill>
                  <a:srgbClr val="392806"/>
                </a:solidFill>
                <a:latin typeface="方正北魏楷书简体" panose="03000509000000000000" charset="-122"/>
                <a:ea typeface="方正北魏楷书简体" panose="03000509000000000000" charset="-122"/>
                <a:cs typeface="方正北魏楷书简体" panose="03000509000000000000" charset="-122"/>
              </a:rPr>
              <a:t>di yi</a:t>
            </a:r>
          </a:p>
          <a:p>
            <a:pPr algn="ctr"/>
            <a:r>
              <a:rPr lang="en-US" altLang="zh-CN" sz="2000">
                <a:solidFill>
                  <a:srgbClr val="392806"/>
                </a:solidFill>
                <a:latin typeface="方正北魏楷书简体" panose="03000509000000000000" charset="-122"/>
                <a:ea typeface="方正北魏楷书简体" panose="03000509000000000000" charset="-122"/>
                <a:cs typeface="方正北魏楷书简体" panose="03000509000000000000" charset="-122"/>
              </a:rPr>
              <a:t>zhang</a:t>
            </a:r>
          </a:p>
        </p:txBody>
      </p:sp>
      <p:grpSp>
        <p:nvGrpSpPr>
          <p:cNvPr id="17" name="组合 16"/>
          <p:cNvGrpSpPr/>
          <p:nvPr/>
        </p:nvGrpSpPr>
        <p:grpSpPr>
          <a:xfrm>
            <a:off x="4242435" y="3353435"/>
            <a:ext cx="490220" cy="651510"/>
            <a:chOff x="3554" y="4595"/>
            <a:chExt cx="772" cy="1026"/>
          </a:xfrm>
        </p:grpSpPr>
        <p:pic>
          <p:nvPicPr>
            <p:cNvPr id="15" name="图片 14" descr="337d405df1297deccb6c9d07a0e2a82a"/>
            <p:cNvPicPr>
              <a:picLocks noChangeAspect="1"/>
            </p:cNvPicPr>
            <p:nvPr/>
          </p:nvPicPr>
          <p:blipFill>
            <a:blip r:embed="rId4">
              <a:lum bright="12000" contrast="-30000"/>
            </a:blip>
            <a:stretch>
              <a:fillRect/>
            </a:stretch>
          </p:blipFill>
          <p:spPr>
            <a:xfrm>
              <a:off x="3714" y="4630"/>
              <a:ext cx="452" cy="957"/>
            </a:xfrm>
            <a:prstGeom prst="rect">
              <a:avLst/>
            </a:prstGeom>
          </p:spPr>
        </p:pic>
        <p:sp>
          <p:nvSpPr>
            <p:cNvPr id="16" name="文本框 15"/>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pic>
        <p:nvPicPr>
          <p:cNvPr id="4" name="图片 3" descr="e412b97fec276e568b048a20cd86b3c0"/>
          <p:cNvPicPr>
            <a:picLocks noChangeAspect="1"/>
          </p:cNvPicPr>
          <p:nvPr/>
        </p:nvPicPr>
        <p:blipFill>
          <a:blip r:embed="rId5"/>
          <a:srcRect l="55792" t="-1844" r="-6167" b="50104"/>
          <a:stretch>
            <a:fillRect/>
          </a:stretch>
        </p:blipFill>
        <p:spPr>
          <a:xfrm rot="4500000" flipH="1">
            <a:off x="6837680" y="3128645"/>
            <a:ext cx="1259205" cy="1294130"/>
          </a:xfrm>
          <a:prstGeom prst="ellipse">
            <a:avLst/>
          </a:prstGeom>
        </p:spPr>
      </p:pic>
      <p:sp>
        <p:nvSpPr>
          <p:cNvPr id="6" name="文本框 5"/>
          <p:cNvSpPr txBox="1"/>
          <p:nvPr/>
        </p:nvSpPr>
        <p:spPr>
          <a:xfrm>
            <a:off x="1703070" y="2071370"/>
            <a:ext cx="8006080" cy="1445260"/>
          </a:xfrm>
          <a:prstGeom prst="rect">
            <a:avLst/>
          </a:prstGeom>
          <a:noFill/>
        </p:spPr>
        <p:txBody>
          <a:bodyPr wrap="none" rtlCol="0">
            <a:spAutoFit/>
          </a:bodyPr>
          <a:lstStyle/>
          <a:p>
            <a:pPr algn="l"/>
            <a:r>
              <a:rPr lang="zh-CN" altLang="en-US" sz="8800" b="1">
                <a:solidFill>
                  <a:srgbClr val="FF0000"/>
                </a:solidFill>
                <a:latin typeface="微软雅黑" panose="020B0503020204020204" charset="-122"/>
                <a:ea typeface="微软雅黑" panose="020B0503020204020204" charset="-122"/>
              </a:rPr>
              <a:t>本文的中心思想</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e412b97fec276e568b048a20cd86b3c0"/>
          <p:cNvPicPr>
            <a:picLocks noChangeAspect="1"/>
          </p:cNvPicPr>
          <p:nvPr/>
        </p:nvPicPr>
        <p:blipFill>
          <a:blip r:embed="rId2"/>
          <a:srcRect l="55792" t="-1844" r="-6167" b="50104"/>
          <a:stretch>
            <a:fillRect/>
          </a:stretch>
        </p:blipFill>
        <p:spPr>
          <a:xfrm rot="2700000" flipH="1">
            <a:off x="5800090" y="2313940"/>
            <a:ext cx="2018030" cy="2073275"/>
          </a:xfrm>
          <a:prstGeom prst="ellipse">
            <a:avLst/>
          </a:prstGeom>
        </p:spPr>
      </p:pic>
      <p:grpSp>
        <p:nvGrpSpPr>
          <p:cNvPr id="5" name="组合 4"/>
          <p:cNvGrpSpPr/>
          <p:nvPr/>
        </p:nvGrpSpPr>
        <p:grpSpPr>
          <a:xfrm flipH="1">
            <a:off x="3241040" y="2307590"/>
            <a:ext cx="6090920" cy="1697355"/>
            <a:chOff x="-4699" y="4774"/>
            <a:chExt cx="9592" cy="2673"/>
          </a:xfrm>
        </p:grpSpPr>
        <p:pic>
          <p:nvPicPr>
            <p:cNvPr id="9" name="图片 8" descr="b14ba234ab026944f121c61566738fa3"/>
            <p:cNvPicPr>
              <a:picLocks noChangeAspect="1"/>
            </p:cNvPicPr>
            <p:nvPr/>
          </p:nvPicPr>
          <p:blipFill>
            <a:blip r:embed="rId3"/>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3"/>
            <a:srcRect l="-1129" r="-2622"/>
            <a:stretch>
              <a:fillRect/>
            </a:stretch>
          </p:blipFill>
          <p:spPr>
            <a:xfrm>
              <a:off x="-4699" y="4774"/>
              <a:ext cx="6251" cy="1582"/>
            </a:xfrm>
            <a:prstGeom prst="rect">
              <a:avLst/>
            </a:prstGeom>
          </p:spPr>
        </p:pic>
      </p:grpSp>
      <p:sp>
        <p:nvSpPr>
          <p:cNvPr id="14" name="文本框 13"/>
          <p:cNvSpPr txBox="1"/>
          <p:nvPr/>
        </p:nvSpPr>
        <p:spPr>
          <a:xfrm>
            <a:off x="4781550" y="2697480"/>
            <a:ext cx="798195" cy="1023620"/>
          </a:xfrm>
          <a:prstGeom prst="rect">
            <a:avLst/>
          </a:prstGeom>
          <a:noFill/>
        </p:spPr>
        <p:txBody>
          <a:bodyPr vert="eaVert" wrap="square" rtlCol="0">
            <a:spAutoFit/>
          </a:bodyPr>
          <a:lstStyle/>
          <a:p>
            <a:pPr algn="ctr"/>
            <a:r>
              <a:rPr lang="en-US" altLang="zh-CN" sz="2000">
                <a:solidFill>
                  <a:srgbClr val="392806"/>
                </a:solidFill>
                <a:latin typeface="方正北魏楷书简体" panose="03000509000000000000" charset="-122"/>
                <a:ea typeface="方正北魏楷书简体" panose="03000509000000000000" charset="-122"/>
                <a:cs typeface="方正北魏楷书简体" panose="03000509000000000000" charset="-122"/>
              </a:rPr>
              <a:t>di yi</a:t>
            </a:r>
          </a:p>
          <a:p>
            <a:pPr algn="ctr"/>
            <a:r>
              <a:rPr lang="en-US" altLang="zh-CN" sz="2000">
                <a:solidFill>
                  <a:srgbClr val="392806"/>
                </a:solidFill>
                <a:latin typeface="方正北魏楷书简体" panose="03000509000000000000" charset="-122"/>
                <a:ea typeface="方正北魏楷书简体" panose="03000509000000000000" charset="-122"/>
                <a:cs typeface="方正北魏楷书简体" panose="03000509000000000000" charset="-122"/>
              </a:rPr>
              <a:t>zhang</a:t>
            </a:r>
          </a:p>
        </p:txBody>
      </p:sp>
      <p:grpSp>
        <p:nvGrpSpPr>
          <p:cNvPr id="17" name="组合 16"/>
          <p:cNvGrpSpPr/>
          <p:nvPr/>
        </p:nvGrpSpPr>
        <p:grpSpPr>
          <a:xfrm>
            <a:off x="4242435" y="3353435"/>
            <a:ext cx="490220" cy="651510"/>
            <a:chOff x="3554" y="4595"/>
            <a:chExt cx="772" cy="1026"/>
          </a:xfrm>
        </p:grpSpPr>
        <p:pic>
          <p:nvPicPr>
            <p:cNvPr id="15" name="图片 14" descr="337d405df1297deccb6c9d07a0e2a82a"/>
            <p:cNvPicPr>
              <a:picLocks noChangeAspect="1"/>
            </p:cNvPicPr>
            <p:nvPr/>
          </p:nvPicPr>
          <p:blipFill>
            <a:blip r:embed="rId4">
              <a:lum bright="12000" contrast="-30000"/>
            </a:blip>
            <a:stretch>
              <a:fillRect/>
            </a:stretch>
          </p:blipFill>
          <p:spPr>
            <a:xfrm>
              <a:off x="3714" y="4630"/>
              <a:ext cx="452" cy="957"/>
            </a:xfrm>
            <a:prstGeom prst="rect">
              <a:avLst/>
            </a:prstGeom>
          </p:spPr>
        </p:pic>
        <p:sp>
          <p:nvSpPr>
            <p:cNvPr id="16" name="文本框 15"/>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pic>
        <p:nvPicPr>
          <p:cNvPr id="4" name="图片 3" descr="e412b97fec276e568b048a20cd86b3c0"/>
          <p:cNvPicPr>
            <a:picLocks noChangeAspect="1"/>
          </p:cNvPicPr>
          <p:nvPr/>
        </p:nvPicPr>
        <p:blipFill>
          <a:blip r:embed="rId5"/>
          <a:srcRect l="55792" t="-1844" r="-6167" b="50104"/>
          <a:stretch>
            <a:fillRect/>
          </a:stretch>
        </p:blipFill>
        <p:spPr>
          <a:xfrm rot="4500000" flipH="1">
            <a:off x="6837680" y="3128645"/>
            <a:ext cx="1259205" cy="1294130"/>
          </a:xfrm>
          <a:prstGeom prst="ellipse">
            <a:avLst/>
          </a:prstGeom>
        </p:spPr>
      </p:pic>
      <p:sp>
        <p:nvSpPr>
          <p:cNvPr id="6" name="文本框 5"/>
          <p:cNvSpPr txBox="1"/>
          <p:nvPr/>
        </p:nvSpPr>
        <p:spPr>
          <a:xfrm>
            <a:off x="1134110" y="2052320"/>
            <a:ext cx="10422890" cy="2553335"/>
          </a:xfrm>
          <a:prstGeom prst="rect">
            <a:avLst/>
          </a:prstGeom>
          <a:noFill/>
        </p:spPr>
        <p:txBody>
          <a:bodyPr wrap="square" rtlCol="0">
            <a:spAutoFit/>
          </a:bodyPr>
          <a:lstStyle/>
          <a:p>
            <a:pPr algn="l"/>
            <a:r>
              <a:rPr lang="zh-CN" altLang="en-US" sz="4000" b="1">
                <a:solidFill>
                  <a:srgbClr val="0070C0"/>
                </a:solidFill>
                <a:latin typeface="微软雅黑" panose="020B0503020204020204" charset="-122"/>
                <a:ea typeface="微软雅黑" panose="020B0503020204020204" charset="-122"/>
              </a:rPr>
              <a:t>本篇通讯全面地记叙了杰出的世界级农业科学家袁隆平的优秀事迹和重大成果，他志向高远，开拓奉献，品格高尚，富有创新精神和坚韧不拔的意志，值得我们好好学习</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610190" y="206734"/>
            <a:ext cx="981062" cy="400110"/>
          </a:xfrm>
          <a:prstGeom prst="rect">
            <a:avLst/>
          </a:prstGeom>
          <a:noFill/>
        </p:spPr>
        <p:txBody>
          <a:bodyPr wrap="square" rtlCol="0">
            <a:spAutoFit/>
          </a:bodyPr>
          <a:lstStyle/>
          <a:p>
            <a:pPr algn="dist"/>
            <a:r>
              <a:rPr lang="zh-CN" altLang="en-US" sz="2000">
                <a:solidFill>
                  <a:srgbClr val="00B050"/>
                </a:solidFill>
                <a:latin typeface="微软雅黑" panose="020B0503020204020204" charset="-122"/>
                <a:ea typeface="字魂54号-贤黑" panose="00000500000000000000" pitchFamily="2" charset="-122"/>
              </a:rPr>
              <a:t>稻田</a:t>
            </a:r>
          </a:p>
        </p:txBody>
      </p:sp>
      <p:grpSp>
        <p:nvGrpSpPr>
          <p:cNvPr id="3" name="组合 2"/>
          <p:cNvGrpSpPr/>
          <p:nvPr/>
        </p:nvGrpSpPr>
        <p:grpSpPr>
          <a:xfrm>
            <a:off x="5446288" y="228767"/>
            <a:ext cx="1303253" cy="338807"/>
            <a:chOff x="5513608" y="268037"/>
            <a:chExt cx="1303253" cy="583422"/>
          </a:xfrm>
        </p:grpSpPr>
        <p:sp>
          <p:nvSpPr>
            <p:cNvPr id="2" name="矩形 1"/>
            <p:cNvSpPr/>
            <p:nvPr/>
          </p:nvSpPr>
          <p:spPr>
            <a:xfrm>
              <a:off x="5513608" y="268039"/>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71142" y="268037"/>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Subtitle 2"/>
          <p:cNvSpPr txBox="1"/>
          <p:nvPr/>
        </p:nvSpPr>
        <p:spPr>
          <a:xfrm>
            <a:off x="6693774" y="119646"/>
            <a:ext cx="3552158" cy="52739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sz="1000">
                <a:solidFill>
                  <a:schemeClr val="tx1"/>
                </a:solidFill>
                <a:latin typeface="Bahnschrift Light Condensed" panose="020B0502040204020203" pitchFamily="34" charset="0"/>
                <a:ea typeface="Source Sans Pro" charset="0"/>
                <a:cs typeface="Source Sans Pro" charset="0"/>
              </a:rPr>
              <a:t>Investment generally results in acquiring an asset </a:t>
            </a:r>
            <a:r>
              <a:rPr lang="en-US" altLang="zh-CN" sz="1000">
                <a:solidFill>
                  <a:schemeClr val="tx1"/>
                </a:solidFill>
                <a:latin typeface="Bahnschrift Light Condensed" panose="020B0502040204020203" pitchFamily="34" charset="0"/>
                <a:ea typeface="Source Sans Pro" charset="0"/>
                <a:cs typeface="Source Sans Pro" charset="0"/>
              </a:rPr>
              <a:t>Investment generally results in acquiring an asset acquiring an asset Investment</a:t>
            </a:r>
          </a:p>
        </p:txBody>
      </p:sp>
      <p:sp>
        <p:nvSpPr>
          <p:cNvPr id="24" name="矩形 23"/>
          <p:cNvSpPr/>
          <p:nvPr/>
        </p:nvSpPr>
        <p:spPr>
          <a:xfrm>
            <a:off x="0" y="0"/>
            <a:ext cx="12178602"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40715" y="1200150"/>
            <a:ext cx="11324590" cy="2306955"/>
          </a:xfrm>
          <a:prstGeom prst="rect">
            <a:avLst/>
          </a:prstGeom>
          <a:noFill/>
        </p:spPr>
        <p:txBody>
          <a:bodyPr wrap="square" rtlCol="0">
            <a:spAutoFit/>
          </a:bodyPr>
          <a:lstStyle/>
          <a:p>
            <a:r>
              <a:rPr lang="zh-CN" altLang="en-US" sz="4800" b="1">
                <a:latin typeface="微软雅黑" panose="020B0503020204020204" charset="-122"/>
                <a:ea typeface="微软雅黑" panose="020B0503020204020204" charset="-122"/>
                <a:cs typeface="微软雅黑" panose="020B0503020204020204" charset="-122"/>
              </a:rPr>
              <a:t>扩展</a:t>
            </a:r>
          </a:p>
          <a:p>
            <a:r>
              <a:rPr lang="zh-CN" altLang="en-US" sz="4800" b="1">
                <a:latin typeface="微软雅黑" panose="020B0503020204020204" charset="-122"/>
                <a:ea typeface="微软雅黑" panose="020B0503020204020204" charset="-122"/>
                <a:cs typeface="微软雅黑" panose="020B0503020204020204" charset="-122"/>
              </a:rPr>
              <a:t>课后网上查找袁隆平的相关事迹 阅读并摘抄到积累本</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610190" y="206734"/>
            <a:ext cx="981062" cy="400110"/>
          </a:xfrm>
          <a:prstGeom prst="rect">
            <a:avLst/>
          </a:prstGeom>
          <a:noFill/>
        </p:spPr>
        <p:txBody>
          <a:bodyPr wrap="square" rtlCol="0">
            <a:spAutoFit/>
          </a:bodyPr>
          <a:lstStyle/>
          <a:p>
            <a:pPr algn="dist"/>
            <a:r>
              <a:rPr lang="zh-CN" altLang="en-US" sz="2000">
                <a:solidFill>
                  <a:srgbClr val="00B050"/>
                </a:solidFill>
                <a:latin typeface="微软雅黑" panose="020B0503020204020204" charset="-122"/>
                <a:ea typeface="字魂54号-贤黑" panose="00000500000000000000" pitchFamily="2" charset="-122"/>
              </a:rPr>
              <a:t>稻田</a:t>
            </a:r>
          </a:p>
        </p:txBody>
      </p:sp>
      <p:grpSp>
        <p:nvGrpSpPr>
          <p:cNvPr id="3" name="组合 2"/>
          <p:cNvGrpSpPr/>
          <p:nvPr/>
        </p:nvGrpSpPr>
        <p:grpSpPr>
          <a:xfrm>
            <a:off x="5446288" y="228767"/>
            <a:ext cx="1303253" cy="338807"/>
            <a:chOff x="5513608" y="268037"/>
            <a:chExt cx="1303253" cy="583422"/>
          </a:xfrm>
        </p:grpSpPr>
        <p:sp>
          <p:nvSpPr>
            <p:cNvPr id="2" name="矩形 1"/>
            <p:cNvSpPr/>
            <p:nvPr/>
          </p:nvSpPr>
          <p:spPr>
            <a:xfrm>
              <a:off x="5513608" y="268039"/>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71142" y="268037"/>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Subtitle 2"/>
          <p:cNvSpPr txBox="1"/>
          <p:nvPr/>
        </p:nvSpPr>
        <p:spPr>
          <a:xfrm>
            <a:off x="6693774" y="119646"/>
            <a:ext cx="3552158" cy="52739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sz="1000">
                <a:solidFill>
                  <a:schemeClr val="tx1"/>
                </a:solidFill>
                <a:latin typeface="Bahnschrift Light Condensed" panose="020B0502040204020203" pitchFamily="34" charset="0"/>
                <a:ea typeface="Source Sans Pro" charset="0"/>
                <a:cs typeface="Source Sans Pro" charset="0"/>
              </a:rPr>
              <a:t>Investment generally results in acquiring an asset </a:t>
            </a:r>
            <a:r>
              <a:rPr lang="en-US" altLang="zh-CN" sz="1000">
                <a:solidFill>
                  <a:schemeClr val="tx1"/>
                </a:solidFill>
                <a:latin typeface="Bahnschrift Light Condensed" panose="020B0502040204020203" pitchFamily="34" charset="0"/>
                <a:ea typeface="Source Sans Pro" charset="0"/>
                <a:cs typeface="Source Sans Pro" charset="0"/>
              </a:rPr>
              <a:t>Investment generally results in acquiring an asset acquiring an asset Investment</a:t>
            </a:r>
          </a:p>
        </p:txBody>
      </p:sp>
      <p:sp>
        <p:nvSpPr>
          <p:cNvPr id="24" name="矩形 23"/>
          <p:cNvSpPr/>
          <p:nvPr/>
        </p:nvSpPr>
        <p:spPr>
          <a:xfrm>
            <a:off x="0" y="0"/>
            <a:ext cx="12178602"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980565" y="1541145"/>
            <a:ext cx="9678035" cy="2122805"/>
          </a:xfrm>
          <a:prstGeom prst="rect">
            <a:avLst/>
          </a:prstGeom>
          <a:noFill/>
        </p:spPr>
        <p:txBody>
          <a:bodyPr wrap="none" rtlCol="0">
            <a:spAutoFit/>
          </a:bodyPr>
          <a:lstStyle/>
          <a:p>
            <a:r>
              <a:rPr lang="zh-CN" altLang="en-US" sz="6600" b="1">
                <a:solidFill>
                  <a:srgbClr val="FF0000"/>
                </a:solidFill>
              </a:rPr>
              <a:t>作业</a:t>
            </a:r>
          </a:p>
          <a:p>
            <a:r>
              <a:rPr lang="zh-CN" altLang="en-US" sz="6600" b="1">
                <a:solidFill>
                  <a:srgbClr val="FF0000"/>
                </a:solidFill>
              </a:rPr>
              <a:t>模仿本文 写一篇人物通讯</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天安门"/>
          <p:cNvPicPr>
            <a:picLocks noChangeAspect="1"/>
          </p:cNvPicPr>
          <p:nvPr/>
        </p:nvPicPr>
        <p:blipFill>
          <a:blip r:embed="rId2"/>
          <a:stretch>
            <a:fillRect/>
          </a:stretch>
        </p:blipFill>
        <p:spPr>
          <a:xfrm>
            <a:off x="6523990" y="4493260"/>
            <a:ext cx="5715000" cy="2343150"/>
          </a:xfrm>
          <a:prstGeom prst="rect">
            <a:avLst/>
          </a:prstGeom>
        </p:spPr>
      </p:pic>
      <p:sp>
        <p:nvSpPr>
          <p:cNvPr id="5" name="文本框 4"/>
          <p:cNvSpPr txBox="1"/>
          <p:nvPr/>
        </p:nvSpPr>
        <p:spPr>
          <a:xfrm>
            <a:off x="1315720" y="707390"/>
            <a:ext cx="8472805" cy="5015865"/>
          </a:xfrm>
          <a:prstGeom prst="rect">
            <a:avLst/>
          </a:prstGeom>
          <a:noFill/>
        </p:spPr>
        <p:txBody>
          <a:bodyPr wrap="square" rtlCol="0" anchor="t">
            <a:spAutoFit/>
          </a:bodyPr>
          <a:lstStyle/>
          <a:p>
            <a:r>
              <a:rPr lang="zh-CN" altLang="en-US" sz="3200" b="1">
                <a:solidFill>
                  <a:srgbClr val="00B0F0"/>
                </a:solidFill>
              </a:rPr>
              <a:t>七律·到韶山</a:t>
            </a:r>
          </a:p>
          <a:p>
            <a:r>
              <a:rPr lang="zh-CN" altLang="en-US" sz="3200" b="1">
                <a:solidFill>
                  <a:srgbClr val="00B0F0"/>
                </a:solidFill>
              </a:rPr>
              <a:t>毛泽东</a:t>
            </a:r>
          </a:p>
          <a:p>
            <a:endParaRPr lang="zh-CN" altLang="en-US" sz="3200" b="1">
              <a:solidFill>
                <a:srgbClr val="00B0F0"/>
              </a:solidFill>
            </a:endParaRPr>
          </a:p>
          <a:p>
            <a:r>
              <a:rPr lang="zh-CN" altLang="en-US" sz="3200" b="1">
                <a:solidFill>
                  <a:srgbClr val="00B0F0"/>
                </a:solidFill>
              </a:rPr>
              <a:t>别梦依稀咒逝川，故园三十二年前。</a:t>
            </a:r>
          </a:p>
          <a:p>
            <a:endParaRPr lang="zh-CN" altLang="en-US" sz="3200" b="1">
              <a:solidFill>
                <a:srgbClr val="00B0F0"/>
              </a:solidFill>
            </a:endParaRPr>
          </a:p>
          <a:p>
            <a:r>
              <a:rPr lang="zh-CN" altLang="en-US" sz="3200" b="1">
                <a:solidFill>
                  <a:srgbClr val="00B0F0"/>
                </a:solidFill>
              </a:rPr>
              <a:t>红旗卷起农奴戟，黑手高悬霸主鞭。</a:t>
            </a:r>
          </a:p>
          <a:p>
            <a:endParaRPr lang="zh-CN" altLang="en-US" sz="3200" b="1">
              <a:solidFill>
                <a:srgbClr val="00B0F0"/>
              </a:solidFill>
            </a:endParaRPr>
          </a:p>
          <a:p>
            <a:r>
              <a:rPr lang="zh-CN" altLang="en-US" sz="3200" b="1">
                <a:solidFill>
                  <a:srgbClr val="00B0F0"/>
                </a:solidFill>
              </a:rPr>
              <a:t>为有牺牲多壮志，敢叫日月换新天。</a:t>
            </a:r>
          </a:p>
          <a:p>
            <a:endParaRPr lang="zh-CN" altLang="en-US" sz="3200" b="1">
              <a:solidFill>
                <a:srgbClr val="00B0F0"/>
              </a:solidFill>
            </a:endParaRPr>
          </a:p>
          <a:p>
            <a:r>
              <a:rPr lang="zh-CN" altLang="en-US" sz="3200" b="1">
                <a:solidFill>
                  <a:srgbClr val="FF0000"/>
                </a:solidFill>
              </a:rPr>
              <a:t>喜看稻菽千重浪，遍地英雄下夕烟。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84c7684382a36dbddc1edba7c270a4b6"/>
          <p:cNvPicPr>
            <a:picLocks noChangeAspect="1"/>
          </p:cNvPicPr>
          <p:nvPr/>
        </p:nvPicPr>
        <p:blipFill>
          <a:blip r:embed="rId2"/>
          <a:srcRect b="29277"/>
          <a:stretch>
            <a:fillRect/>
          </a:stretch>
        </p:blipFill>
        <p:spPr>
          <a:xfrm>
            <a:off x="31115" y="2440940"/>
            <a:ext cx="6177915" cy="4369435"/>
          </a:xfrm>
          <a:prstGeom prst="rect">
            <a:avLst/>
          </a:prstGeom>
        </p:spPr>
      </p:pic>
      <p:sp>
        <p:nvSpPr>
          <p:cNvPr id="4" name="文本框 3"/>
          <p:cNvSpPr txBox="1"/>
          <p:nvPr/>
        </p:nvSpPr>
        <p:spPr>
          <a:xfrm>
            <a:off x="1339850" y="227965"/>
            <a:ext cx="7222490" cy="3046095"/>
          </a:xfrm>
          <a:prstGeom prst="rect">
            <a:avLst/>
          </a:prstGeom>
          <a:noFill/>
        </p:spPr>
        <p:txBody>
          <a:bodyPr wrap="square" rtlCol="0" anchor="t">
            <a:spAutoFit/>
          </a:bodyPr>
          <a:lstStyle/>
          <a:p>
            <a:r>
              <a:rPr lang="zh-CN" altLang="en-US" sz="2400" b="1"/>
              <a:t>“喜看稻菽千重浪，遍地英雄下夕烟。”这是太阳快要落山时的景象，韶山的人民从清早起就在田地里紧张地劳动着，在夕阳之下，万物都将休息了，鸟儿也要归巢了，这时候看到了什么呢？他欢喜地看到韶山的水稻和豆类作物，被风一吹，掀起了重重的波浪，就在这种非常优美的景象下，遍地的英雄——也就是在农田里劳动的人民公社的社员们，趁着夕阳的美景在一天紧张的劳动之后收工回家了。</a:t>
            </a:r>
          </a:p>
        </p:txBody>
      </p:sp>
      <p:sp>
        <p:nvSpPr>
          <p:cNvPr id="6" name="文本框 5"/>
          <p:cNvSpPr txBox="1"/>
          <p:nvPr/>
        </p:nvSpPr>
        <p:spPr>
          <a:xfrm>
            <a:off x="7256780" y="3287395"/>
            <a:ext cx="4408805" cy="224536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粮食历来是立国之本是国家的头等大事 正有这样一个人用他辛勤的汗水 无私地奉献 解决了我国上亿人口的吃饭问题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 name="文本框 1"/>
          <p:cNvSpPr txBox="1"/>
          <p:nvPr/>
        </p:nvSpPr>
        <p:spPr>
          <a:xfrm>
            <a:off x="2104390" y="648970"/>
            <a:ext cx="9230360" cy="1814830"/>
          </a:xfrm>
          <a:prstGeom prst="rect">
            <a:avLst/>
          </a:prstGeom>
          <a:noFill/>
        </p:spPr>
        <p:txBody>
          <a:bodyPr wrap="none" rtlCol="0">
            <a:spAutoFit/>
          </a:bodyPr>
          <a:lstStyle/>
          <a:p>
            <a:pPr algn="l"/>
            <a:r>
              <a:rPr lang="en-US" altLang="zh-CN" sz="7200" b="1">
                <a:ln w="22225">
                  <a:solidFill>
                    <a:schemeClr val="accent2"/>
                  </a:solidFill>
                  <a:prstDash val="solid"/>
                </a:ln>
                <a:solidFill>
                  <a:schemeClr val="accent2">
                    <a:lumMod val="40000"/>
                    <a:lumOff val="60000"/>
                  </a:schemeClr>
                </a:solidFill>
                <a:effectLst/>
              </a:rPr>
              <a:t>    </a:t>
            </a:r>
            <a:r>
              <a:rPr lang="zh-CN" altLang="en-US" sz="7200" b="1">
                <a:ln w="22225">
                  <a:solidFill>
                    <a:schemeClr val="accent2"/>
                  </a:solidFill>
                  <a:prstDash val="solid"/>
                </a:ln>
                <a:solidFill>
                  <a:schemeClr val="accent2">
                    <a:lumMod val="40000"/>
                    <a:lumOff val="60000"/>
                  </a:schemeClr>
                </a:solidFill>
                <a:effectLst/>
              </a:rPr>
              <a:t>喜看稻菽千重浪</a:t>
            </a:r>
          </a:p>
          <a:p>
            <a:pPr algn="l"/>
            <a:r>
              <a:rPr lang="zh-CN" altLang="en-US" sz="4000" b="1">
                <a:solidFill>
                  <a:schemeClr val="accent1"/>
                </a:solidFill>
                <a:effectLst>
                  <a:outerShdw blurRad="38100" dist="25400" dir="5400000" algn="ctr" rotWithShape="0">
                    <a:srgbClr val="6E747A">
                      <a:alpha val="43000"/>
                    </a:srgbClr>
                  </a:outerShdw>
                </a:effectLst>
              </a:rPr>
              <a:t>——记首届国家最高科技奖获得者袁隆平</a:t>
            </a:r>
          </a:p>
        </p:txBody>
      </p:sp>
      <p:sp>
        <p:nvSpPr>
          <p:cNvPr id="3" name="文本框 2"/>
          <p:cNvSpPr txBox="1"/>
          <p:nvPr/>
        </p:nvSpPr>
        <p:spPr>
          <a:xfrm>
            <a:off x="9856470" y="2934335"/>
            <a:ext cx="1859280" cy="768350"/>
          </a:xfrm>
          <a:prstGeom prst="rect">
            <a:avLst/>
          </a:prstGeom>
          <a:noFill/>
        </p:spPr>
        <p:txBody>
          <a:bodyPr wrap="none" rtlCol="0">
            <a:spAutoFit/>
          </a:bodyPr>
          <a:lstStyle/>
          <a:p>
            <a:r>
              <a:rPr lang="zh-CN" altLang="en-US" sz="4400" b="1"/>
              <a:t>沈英甲</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610190" y="206734"/>
            <a:ext cx="981062" cy="400110"/>
          </a:xfrm>
          <a:prstGeom prst="rect">
            <a:avLst/>
          </a:prstGeom>
          <a:noFill/>
        </p:spPr>
        <p:txBody>
          <a:bodyPr wrap="square" rtlCol="0">
            <a:spAutoFit/>
          </a:bodyPr>
          <a:lstStyle/>
          <a:p>
            <a:pPr algn="dist"/>
            <a:r>
              <a:rPr lang="zh-CN" altLang="en-US" sz="2000">
                <a:solidFill>
                  <a:srgbClr val="00B050"/>
                </a:solidFill>
                <a:latin typeface="微软雅黑" panose="020B0503020204020204" charset="-122"/>
                <a:ea typeface="字魂54号-贤黑" panose="00000500000000000000" pitchFamily="2" charset="-122"/>
              </a:rPr>
              <a:t>稻田</a:t>
            </a:r>
          </a:p>
        </p:txBody>
      </p:sp>
      <p:grpSp>
        <p:nvGrpSpPr>
          <p:cNvPr id="3" name="组合 2"/>
          <p:cNvGrpSpPr/>
          <p:nvPr/>
        </p:nvGrpSpPr>
        <p:grpSpPr>
          <a:xfrm>
            <a:off x="5446288" y="228767"/>
            <a:ext cx="1303253" cy="338807"/>
            <a:chOff x="5513608" y="268037"/>
            <a:chExt cx="1303253" cy="583422"/>
          </a:xfrm>
        </p:grpSpPr>
        <p:sp>
          <p:nvSpPr>
            <p:cNvPr id="2" name="矩形 1"/>
            <p:cNvSpPr/>
            <p:nvPr/>
          </p:nvSpPr>
          <p:spPr>
            <a:xfrm>
              <a:off x="5513608" y="268039"/>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71142" y="268037"/>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Subtitle 2"/>
          <p:cNvSpPr txBox="1"/>
          <p:nvPr/>
        </p:nvSpPr>
        <p:spPr>
          <a:xfrm>
            <a:off x="6693774" y="119646"/>
            <a:ext cx="3552158" cy="52739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sz="1000">
                <a:solidFill>
                  <a:schemeClr val="tx1"/>
                </a:solidFill>
                <a:latin typeface="Bahnschrift Light Condensed" panose="020B0502040204020203" pitchFamily="34" charset="0"/>
                <a:ea typeface="Source Sans Pro" charset="0"/>
                <a:cs typeface="Source Sans Pro" charset="0"/>
              </a:rPr>
              <a:t>Investment generally results in acquiring an asset </a:t>
            </a:r>
            <a:r>
              <a:rPr lang="en-US" altLang="zh-CN" sz="1000">
                <a:solidFill>
                  <a:schemeClr val="tx1"/>
                </a:solidFill>
                <a:latin typeface="Bahnschrift Light Condensed" panose="020B0502040204020203" pitchFamily="34" charset="0"/>
                <a:ea typeface="Source Sans Pro" charset="0"/>
                <a:cs typeface="Source Sans Pro" charset="0"/>
              </a:rPr>
              <a:t>Investment generally results in acquiring an asset acquiring an asset Investment</a:t>
            </a:r>
          </a:p>
        </p:txBody>
      </p:sp>
      <p:sp>
        <p:nvSpPr>
          <p:cNvPr id="24" name="矩形 23"/>
          <p:cNvSpPr/>
          <p:nvPr/>
        </p:nvSpPr>
        <p:spPr>
          <a:xfrm>
            <a:off x="6350" y="-163830"/>
            <a:ext cx="12178602"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72050" y="207010"/>
            <a:ext cx="2926080" cy="922020"/>
          </a:xfrm>
          <a:prstGeom prst="rect">
            <a:avLst/>
          </a:prstGeom>
          <a:noFill/>
        </p:spPr>
        <p:txBody>
          <a:bodyPr wrap="none" rtlCol="0">
            <a:spAutoFit/>
          </a:bodyPr>
          <a:lstStyle/>
          <a:p>
            <a:pPr algn="l"/>
            <a:r>
              <a:rPr lang="zh-CN" altLang="en-US" sz="5400" b="1">
                <a:latin typeface="微软雅黑" panose="020B0503020204020204" charset="-122"/>
                <a:ea typeface="微软雅黑" panose="020B0503020204020204" charset="-122"/>
              </a:rPr>
              <a:t>人物通讯</a:t>
            </a:r>
          </a:p>
        </p:txBody>
      </p:sp>
      <p:sp>
        <p:nvSpPr>
          <p:cNvPr id="5" name="文本框 4"/>
          <p:cNvSpPr txBox="1"/>
          <p:nvPr/>
        </p:nvSpPr>
        <p:spPr>
          <a:xfrm>
            <a:off x="1945640" y="1609725"/>
            <a:ext cx="8978265" cy="3969385"/>
          </a:xfrm>
          <a:prstGeom prst="rect">
            <a:avLst/>
          </a:prstGeom>
          <a:noFill/>
        </p:spPr>
        <p:txBody>
          <a:bodyPr wrap="square" rtlCol="0">
            <a:spAutoFit/>
          </a:bodyPr>
          <a:lstStyle/>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人物通讯是用来报道特定人物的一种新闻体裁，通讯有许许多多名目，如:特写、专访、侧记、札记、巡礼、速写、集纳、散记、记者来信、新闻小故事等等，能生动而细致地报道新人、新事、新风尚、新经验的新闻文体。人物通讯作为其中最主要的一种新闻体载尤其引人注目。讯的时效期不及消</a:t>
            </a:r>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但通</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息。</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610190" y="206734"/>
            <a:ext cx="981062" cy="400110"/>
          </a:xfrm>
          <a:prstGeom prst="rect">
            <a:avLst/>
          </a:prstGeom>
          <a:noFill/>
        </p:spPr>
        <p:txBody>
          <a:bodyPr wrap="square" rtlCol="0">
            <a:spAutoFit/>
          </a:bodyPr>
          <a:lstStyle/>
          <a:p>
            <a:pPr algn="dist"/>
            <a:r>
              <a:rPr lang="zh-CN" altLang="en-US" sz="2000">
                <a:solidFill>
                  <a:srgbClr val="00B050"/>
                </a:solidFill>
                <a:latin typeface="微软雅黑" panose="020B0503020204020204" charset="-122"/>
                <a:ea typeface="字魂54号-贤黑" panose="00000500000000000000" pitchFamily="2" charset="-122"/>
              </a:rPr>
              <a:t>稻田</a:t>
            </a:r>
          </a:p>
        </p:txBody>
      </p:sp>
      <p:grpSp>
        <p:nvGrpSpPr>
          <p:cNvPr id="3" name="组合 2"/>
          <p:cNvGrpSpPr/>
          <p:nvPr/>
        </p:nvGrpSpPr>
        <p:grpSpPr>
          <a:xfrm>
            <a:off x="5446288" y="228767"/>
            <a:ext cx="1303253" cy="338807"/>
            <a:chOff x="5513608" y="268037"/>
            <a:chExt cx="1303253" cy="583422"/>
          </a:xfrm>
        </p:grpSpPr>
        <p:sp>
          <p:nvSpPr>
            <p:cNvPr id="2" name="矩形 1"/>
            <p:cNvSpPr/>
            <p:nvPr/>
          </p:nvSpPr>
          <p:spPr>
            <a:xfrm>
              <a:off x="5513608" y="268039"/>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71142" y="268037"/>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Subtitle 2"/>
          <p:cNvSpPr txBox="1"/>
          <p:nvPr/>
        </p:nvSpPr>
        <p:spPr>
          <a:xfrm>
            <a:off x="6693774" y="119646"/>
            <a:ext cx="3552158" cy="52739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sz="1000">
                <a:solidFill>
                  <a:schemeClr val="tx1"/>
                </a:solidFill>
                <a:latin typeface="Bahnschrift Light Condensed" panose="020B0502040204020203" pitchFamily="34" charset="0"/>
                <a:ea typeface="Source Sans Pro" charset="0"/>
                <a:cs typeface="Source Sans Pro" charset="0"/>
              </a:rPr>
              <a:t>Investment generally results in acquiring an asset </a:t>
            </a:r>
            <a:r>
              <a:rPr lang="en-US" altLang="zh-CN" sz="1000">
                <a:solidFill>
                  <a:schemeClr val="tx1"/>
                </a:solidFill>
                <a:latin typeface="Bahnschrift Light Condensed" panose="020B0502040204020203" pitchFamily="34" charset="0"/>
                <a:ea typeface="Source Sans Pro" charset="0"/>
                <a:cs typeface="Source Sans Pro" charset="0"/>
              </a:rPr>
              <a:t>Investment generally results in acquiring an asset acquiring an asset Investment</a:t>
            </a:r>
          </a:p>
        </p:txBody>
      </p:sp>
      <p:sp>
        <p:nvSpPr>
          <p:cNvPr id="24" name="矩形 23"/>
          <p:cNvSpPr/>
          <p:nvPr/>
        </p:nvSpPr>
        <p:spPr>
          <a:xfrm>
            <a:off x="11430" y="0"/>
            <a:ext cx="12178602"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84630" y="207010"/>
            <a:ext cx="9909810" cy="5692775"/>
          </a:xfrm>
          <a:prstGeom prst="rect">
            <a:avLst/>
          </a:prstGeom>
          <a:noFill/>
        </p:spPr>
        <p:txBody>
          <a:bodyPr wrap="square" rtlCol="0">
            <a:spAutoFit/>
          </a:bodyPr>
          <a:lstStyle/>
          <a:p>
            <a:pPr algn="l"/>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人物通讯是报刊、广播、电视上最为常见的通讯形式之一，是一种重要的应用文体，也是实用文写作学科研究的重要文体之一。它以人物的新近行动为新闻，重在表现人物的品质、性格和精神面貌，通过个别显示一般，通过平凡突出伟大，达到揭示时代特征、感染并且教育读者的目的。写人之所以重要，就因为人是有思想的。采写人物通讯就是为了通过人的思想、人的精神面 貌去教育人、感染人。光写事迹，不写思想，人物是平面的;写了思想，人才有了灵魂、生命 ，才能有感染他人的力量。人物通讯有两个方面，可以称为"两条线"，一条是"过程线"， 一条是"思想线"。"过程线"是人物生活的经历或事件发展的过程，它是事物的表面现象; "思想线"则是作者根据人物事迹所提炼出的主题-中心思想，它贯穿于人物的典型事迹中， 反映着事物的本质意义。</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610190" y="206734"/>
            <a:ext cx="981062" cy="400110"/>
          </a:xfrm>
          <a:prstGeom prst="rect">
            <a:avLst/>
          </a:prstGeom>
          <a:noFill/>
        </p:spPr>
        <p:txBody>
          <a:bodyPr wrap="square" rtlCol="0">
            <a:spAutoFit/>
          </a:bodyPr>
          <a:lstStyle/>
          <a:p>
            <a:pPr algn="dist"/>
            <a:r>
              <a:rPr lang="zh-CN" altLang="en-US" sz="2000">
                <a:solidFill>
                  <a:srgbClr val="00B050"/>
                </a:solidFill>
                <a:latin typeface="微软雅黑" panose="020B0503020204020204" charset="-122"/>
                <a:ea typeface="字魂54号-贤黑" panose="00000500000000000000" pitchFamily="2" charset="-122"/>
              </a:rPr>
              <a:t>稻田</a:t>
            </a:r>
          </a:p>
        </p:txBody>
      </p:sp>
      <p:grpSp>
        <p:nvGrpSpPr>
          <p:cNvPr id="3" name="组合 2"/>
          <p:cNvGrpSpPr/>
          <p:nvPr/>
        </p:nvGrpSpPr>
        <p:grpSpPr>
          <a:xfrm>
            <a:off x="5446288" y="228767"/>
            <a:ext cx="1303253" cy="338807"/>
            <a:chOff x="5513608" y="268037"/>
            <a:chExt cx="1303253" cy="583422"/>
          </a:xfrm>
        </p:grpSpPr>
        <p:sp>
          <p:nvSpPr>
            <p:cNvPr id="2" name="矩形 1"/>
            <p:cNvSpPr/>
            <p:nvPr/>
          </p:nvSpPr>
          <p:spPr>
            <a:xfrm>
              <a:off x="5513608" y="268039"/>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71142" y="268037"/>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Subtitle 2"/>
          <p:cNvSpPr txBox="1"/>
          <p:nvPr/>
        </p:nvSpPr>
        <p:spPr>
          <a:xfrm>
            <a:off x="6693774" y="119646"/>
            <a:ext cx="3552158" cy="52739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sz="1000">
                <a:solidFill>
                  <a:schemeClr val="tx1"/>
                </a:solidFill>
                <a:latin typeface="Bahnschrift Light Condensed" panose="020B0502040204020203" pitchFamily="34" charset="0"/>
                <a:ea typeface="Source Sans Pro" charset="0"/>
                <a:cs typeface="Source Sans Pro" charset="0"/>
              </a:rPr>
              <a:t>Investment generally results in acquiring an asset </a:t>
            </a:r>
            <a:r>
              <a:rPr lang="en-US" altLang="zh-CN" sz="1000">
                <a:solidFill>
                  <a:schemeClr val="tx1"/>
                </a:solidFill>
                <a:latin typeface="Bahnschrift Light Condensed" panose="020B0502040204020203" pitchFamily="34" charset="0"/>
                <a:ea typeface="Source Sans Pro" charset="0"/>
                <a:cs typeface="Source Sans Pro" charset="0"/>
              </a:rPr>
              <a:t>Investment generally results in acquiring an asset acquiring an asset Investment</a:t>
            </a:r>
          </a:p>
        </p:txBody>
      </p:sp>
      <p:sp>
        <p:nvSpPr>
          <p:cNvPr id="24" name="矩形 23"/>
          <p:cNvSpPr/>
          <p:nvPr/>
        </p:nvSpPr>
        <p:spPr>
          <a:xfrm>
            <a:off x="0" y="0"/>
            <a:ext cx="12178602"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58800" y="228600"/>
            <a:ext cx="11341100" cy="4831080"/>
          </a:xfrm>
          <a:prstGeom prst="rect">
            <a:avLst/>
          </a:prstGeom>
          <a:noFill/>
        </p:spPr>
        <p:txBody>
          <a:bodyPr wrap="square" rtlCol="0">
            <a:spAutoFit/>
          </a:bodyPr>
          <a:lstStyle/>
          <a:p>
            <a:pPr algn="l"/>
            <a:r>
              <a:rPr lang="zh-CN" altLang="en-US" sz="2800" b="1">
                <a:solidFill>
                  <a:srgbClr val="FF0000"/>
                </a:solidFill>
              </a:rPr>
              <a:t>人物通讯中的人物当然要具有新闻性。从实际报道的情况看，这些能够进入通讯中充当主角的人，大致上有这样几种类型:</a:t>
            </a:r>
          </a:p>
          <a:p>
            <a:pPr algn="l"/>
            <a:r>
              <a:rPr lang="zh-CN" altLang="en-US" sz="2800" b="1">
                <a:solidFill>
                  <a:srgbClr val="0070C0"/>
                </a:solidFill>
              </a:rPr>
              <a:t>第一种，各行各业的英雄模范人物。</a:t>
            </a:r>
            <a:r>
              <a:rPr lang="zh-CN" altLang="en-US" sz="2800" b="1">
                <a:solidFill>
                  <a:srgbClr val="FF0000"/>
                </a:solidFill>
              </a:rPr>
              <a:t> 如雷锋、焦裕禄、王进喜、张海迪、孔繁森、徐虎、李素丽等，都是由人物通讯向全社会推出的楷模。这样的人物通讯，社会影响最为广泛、深远。</a:t>
            </a:r>
          </a:p>
          <a:p>
            <a:pPr algn="l"/>
            <a:r>
              <a:rPr lang="zh-CN" altLang="en-US" sz="2800" b="1">
                <a:solidFill>
                  <a:srgbClr val="0070C0"/>
                </a:solidFill>
              </a:rPr>
              <a:t>第二种，人们普遍关心的社会名流</a:t>
            </a:r>
            <a:r>
              <a:rPr lang="zh-CN" altLang="en-US" sz="2800" b="1">
                <a:solidFill>
                  <a:srgbClr val="FF0000"/>
                </a:solidFill>
              </a:rPr>
              <a:t>。 如著名科学家、社会活动家、爱国人士、运动员、演员等。这样的通讯在报刊上常占有相当多的数量，有些报刊甚至可以通过报道这样的人物来吸引读者，提高报刊的发行量。</a:t>
            </a:r>
          </a:p>
          <a:p>
            <a:pPr algn="l"/>
            <a:r>
              <a:rPr lang="zh-CN" altLang="en-US" sz="2800" b="1">
                <a:solidFill>
                  <a:schemeClr val="bg1"/>
                </a:solidFill>
              </a:rPr>
              <a:t>第三种，在平凡的生活和工作中体现了某种人生价值，或者为人民做出贡献的普通人。这是人物通讯题材发展的一个新趋向。</a:t>
            </a:r>
          </a:p>
          <a:p>
            <a:pPr algn="l"/>
            <a:r>
              <a:rPr lang="zh-CN" altLang="en-US" sz="2800" b="1">
                <a:solidFill>
                  <a:schemeClr val="bg1"/>
                </a:solidFill>
              </a:rPr>
              <a:t>第四种，某些对社会有警示作用的反面人物，提示人们某种道理。</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610190" y="206734"/>
            <a:ext cx="981062" cy="400110"/>
          </a:xfrm>
          <a:prstGeom prst="rect">
            <a:avLst/>
          </a:prstGeom>
          <a:noFill/>
        </p:spPr>
        <p:txBody>
          <a:bodyPr wrap="square" rtlCol="0">
            <a:spAutoFit/>
          </a:bodyPr>
          <a:lstStyle/>
          <a:p>
            <a:pPr algn="dist"/>
            <a:r>
              <a:rPr lang="zh-CN" altLang="en-US" sz="2000">
                <a:solidFill>
                  <a:srgbClr val="00B050"/>
                </a:solidFill>
                <a:latin typeface="微软雅黑" panose="020B0503020204020204" charset="-122"/>
                <a:ea typeface="字魂54号-贤黑" panose="00000500000000000000" pitchFamily="2" charset="-122"/>
              </a:rPr>
              <a:t>稻田</a:t>
            </a:r>
          </a:p>
        </p:txBody>
      </p:sp>
      <p:grpSp>
        <p:nvGrpSpPr>
          <p:cNvPr id="3" name="组合 2"/>
          <p:cNvGrpSpPr/>
          <p:nvPr/>
        </p:nvGrpSpPr>
        <p:grpSpPr>
          <a:xfrm>
            <a:off x="5446288" y="228767"/>
            <a:ext cx="1303253" cy="338807"/>
            <a:chOff x="5513608" y="268037"/>
            <a:chExt cx="1303253" cy="583422"/>
          </a:xfrm>
        </p:grpSpPr>
        <p:sp>
          <p:nvSpPr>
            <p:cNvPr id="2" name="矩形 1"/>
            <p:cNvSpPr/>
            <p:nvPr/>
          </p:nvSpPr>
          <p:spPr>
            <a:xfrm>
              <a:off x="5513608" y="268039"/>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71142" y="268037"/>
              <a:ext cx="45719" cy="58342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Subtitle 2"/>
          <p:cNvSpPr txBox="1"/>
          <p:nvPr/>
        </p:nvSpPr>
        <p:spPr>
          <a:xfrm>
            <a:off x="6693774" y="119646"/>
            <a:ext cx="3552158" cy="52739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00000"/>
              </a:lnSpc>
            </a:pPr>
            <a:r>
              <a:rPr lang="en-US" sz="1000">
                <a:solidFill>
                  <a:schemeClr val="tx1"/>
                </a:solidFill>
                <a:latin typeface="Bahnschrift Light Condensed" panose="020B0502040204020203" pitchFamily="34" charset="0"/>
                <a:ea typeface="Source Sans Pro" charset="0"/>
                <a:cs typeface="Source Sans Pro" charset="0"/>
              </a:rPr>
              <a:t>Investment generally results in acquiring an asset </a:t>
            </a:r>
            <a:r>
              <a:rPr lang="en-US" altLang="zh-CN" sz="1000">
                <a:solidFill>
                  <a:schemeClr val="tx1"/>
                </a:solidFill>
                <a:latin typeface="Bahnschrift Light Condensed" panose="020B0502040204020203" pitchFamily="34" charset="0"/>
                <a:ea typeface="Source Sans Pro" charset="0"/>
                <a:cs typeface="Source Sans Pro" charset="0"/>
              </a:rPr>
              <a:t>Investment generally results in acquiring an asset acquiring an asset Investment</a:t>
            </a:r>
          </a:p>
        </p:txBody>
      </p:sp>
      <p:sp>
        <p:nvSpPr>
          <p:cNvPr id="24" name="矩形 23"/>
          <p:cNvSpPr/>
          <p:nvPr/>
        </p:nvSpPr>
        <p:spPr>
          <a:xfrm>
            <a:off x="6350" y="-126365"/>
            <a:ext cx="12178602"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6530" y="119380"/>
            <a:ext cx="11604625" cy="6185535"/>
          </a:xfrm>
          <a:prstGeom prst="rect">
            <a:avLst/>
          </a:prstGeom>
          <a:noFill/>
        </p:spPr>
        <p:txBody>
          <a:bodyPr wrap="square" rtlCol="0">
            <a:spAutoFit/>
          </a:bodyPr>
          <a:lstStyle/>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根据基本结构形态的不同，人物通讯有这样三种类型:</a:t>
            </a: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1.传记式</a:t>
            </a: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其特征是较完整地写出人物一生的主要事迹，篇幅较长，内容丰富。</a:t>
            </a: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2.特写式</a:t>
            </a: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侧重于写人物的一时一事，或某一侧面。虽然比一般的特写涉及范围大得多，但属于集中于一事、一个侧面的写法。真正写一时一事的人物通讯，也很常见。</a:t>
            </a: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3.群像式</a:t>
            </a: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特点是报道对象不止一个，而是一个集体中的若干人，或是同一时空范围内的几个同类人。</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e412b97fec276e568b048a20cd86b3c0"/>
          <p:cNvPicPr>
            <a:picLocks noChangeAspect="1"/>
          </p:cNvPicPr>
          <p:nvPr/>
        </p:nvPicPr>
        <p:blipFill>
          <a:blip r:embed="rId2"/>
          <a:srcRect l="55792" t="-1844" r="-6167" b="50104"/>
          <a:stretch>
            <a:fillRect/>
          </a:stretch>
        </p:blipFill>
        <p:spPr>
          <a:xfrm rot="2700000" flipH="1">
            <a:off x="5800090" y="2313940"/>
            <a:ext cx="2018030" cy="2073275"/>
          </a:xfrm>
          <a:prstGeom prst="ellipse">
            <a:avLst/>
          </a:prstGeom>
        </p:spPr>
      </p:pic>
      <p:grpSp>
        <p:nvGrpSpPr>
          <p:cNvPr id="5" name="组合 4"/>
          <p:cNvGrpSpPr/>
          <p:nvPr/>
        </p:nvGrpSpPr>
        <p:grpSpPr>
          <a:xfrm flipH="1">
            <a:off x="3241040" y="2307590"/>
            <a:ext cx="6090920" cy="1697355"/>
            <a:chOff x="-4699" y="4774"/>
            <a:chExt cx="9592" cy="2673"/>
          </a:xfrm>
        </p:grpSpPr>
        <p:pic>
          <p:nvPicPr>
            <p:cNvPr id="9" name="图片 8" descr="b14ba234ab026944f121c61566738fa3"/>
            <p:cNvPicPr>
              <a:picLocks noChangeAspect="1"/>
            </p:cNvPicPr>
            <p:nvPr/>
          </p:nvPicPr>
          <p:blipFill>
            <a:blip r:embed="rId3"/>
            <a:stretch>
              <a:fillRect/>
            </a:stretch>
          </p:blipFill>
          <p:spPr>
            <a:xfrm>
              <a:off x="-1131" y="5865"/>
              <a:ext cx="6025" cy="1582"/>
            </a:xfrm>
            <a:prstGeom prst="rect">
              <a:avLst/>
            </a:prstGeom>
          </p:spPr>
        </p:pic>
        <p:pic>
          <p:nvPicPr>
            <p:cNvPr id="22" name="图片 21" descr="b14ba234ab026944f121c61566738fa3"/>
            <p:cNvPicPr>
              <a:picLocks noChangeAspect="1"/>
            </p:cNvPicPr>
            <p:nvPr/>
          </p:nvPicPr>
          <p:blipFill>
            <a:blip r:embed="rId3"/>
            <a:srcRect l="-1129" r="-2622"/>
            <a:stretch>
              <a:fillRect/>
            </a:stretch>
          </p:blipFill>
          <p:spPr>
            <a:xfrm>
              <a:off x="-4699" y="4774"/>
              <a:ext cx="6251" cy="1582"/>
            </a:xfrm>
            <a:prstGeom prst="rect">
              <a:avLst/>
            </a:prstGeom>
          </p:spPr>
        </p:pic>
      </p:grpSp>
      <p:sp>
        <p:nvSpPr>
          <p:cNvPr id="14" name="文本框 13"/>
          <p:cNvSpPr txBox="1"/>
          <p:nvPr/>
        </p:nvSpPr>
        <p:spPr>
          <a:xfrm>
            <a:off x="4781550" y="2697480"/>
            <a:ext cx="798195" cy="1023620"/>
          </a:xfrm>
          <a:prstGeom prst="rect">
            <a:avLst/>
          </a:prstGeom>
          <a:noFill/>
        </p:spPr>
        <p:txBody>
          <a:bodyPr vert="eaVert" wrap="square" rtlCol="0">
            <a:spAutoFit/>
          </a:bodyPr>
          <a:lstStyle/>
          <a:p>
            <a:pPr algn="ctr"/>
            <a:r>
              <a:rPr lang="en-US" altLang="zh-CN" sz="2000">
                <a:solidFill>
                  <a:srgbClr val="392806"/>
                </a:solidFill>
                <a:latin typeface="方正北魏楷书简体" panose="03000509000000000000" charset="-122"/>
                <a:ea typeface="方正北魏楷书简体" panose="03000509000000000000" charset="-122"/>
                <a:cs typeface="方正北魏楷书简体" panose="03000509000000000000" charset="-122"/>
              </a:rPr>
              <a:t>di yi</a:t>
            </a:r>
            <a:endParaRPr lang="en-US" altLang="zh-CN" sz="2000">
              <a:solidFill>
                <a:srgbClr val="392806"/>
              </a:solidFill>
              <a:latin typeface="方正北魏楷书简体" panose="03000509000000000000" charset="-122"/>
              <a:ea typeface="方正北魏楷书简体"/>
              <a:cs typeface="方正北魏楷书简体" panose="03000509000000000000" charset="-122"/>
            </a:endParaRPr>
          </a:p>
          <a:p>
            <a:pPr algn="ctr"/>
            <a:r>
              <a:rPr lang="en-US" altLang="zh-CN" sz="2000">
                <a:solidFill>
                  <a:srgbClr val="392806"/>
                </a:solidFill>
                <a:latin typeface="方正北魏楷书简体" panose="03000509000000000000" charset="-122"/>
                <a:ea typeface="方正北魏楷书简体" panose="03000509000000000000" charset="-122"/>
                <a:cs typeface="方正北魏楷书简体" panose="03000509000000000000" charset="-122"/>
              </a:rPr>
              <a:t>zhang</a:t>
            </a:r>
          </a:p>
        </p:txBody>
      </p:sp>
      <p:grpSp>
        <p:nvGrpSpPr>
          <p:cNvPr id="17" name="组合 16"/>
          <p:cNvGrpSpPr/>
          <p:nvPr/>
        </p:nvGrpSpPr>
        <p:grpSpPr>
          <a:xfrm>
            <a:off x="4242435" y="3353435"/>
            <a:ext cx="490220" cy="651510"/>
            <a:chOff x="3554" y="4595"/>
            <a:chExt cx="772" cy="1026"/>
          </a:xfrm>
        </p:grpSpPr>
        <p:pic>
          <p:nvPicPr>
            <p:cNvPr id="15" name="图片 14" descr="337d405df1297deccb6c9d07a0e2a82a"/>
            <p:cNvPicPr>
              <a:picLocks noChangeAspect="1"/>
            </p:cNvPicPr>
            <p:nvPr/>
          </p:nvPicPr>
          <p:blipFill>
            <a:blip r:embed="rId4">
              <a:lum bright="12000" contrast="-30000"/>
            </a:blip>
            <a:stretch>
              <a:fillRect/>
            </a:stretch>
          </p:blipFill>
          <p:spPr>
            <a:xfrm>
              <a:off x="3714" y="4630"/>
              <a:ext cx="452" cy="957"/>
            </a:xfrm>
            <a:prstGeom prst="rect">
              <a:avLst/>
            </a:prstGeom>
          </p:spPr>
        </p:pic>
        <p:sp>
          <p:nvSpPr>
            <p:cNvPr id="16" name="文本框 15"/>
            <p:cNvSpPr txBox="1"/>
            <p:nvPr/>
          </p:nvSpPr>
          <p:spPr>
            <a:xfrm>
              <a:off x="3554" y="4595"/>
              <a:ext cx="772" cy="1026"/>
            </a:xfrm>
            <a:prstGeom prst="rect">
              <a:avLst/>
            </a:prstGeom>
            <a:noFill/>
          </p:spPr>
          <p:txBody>
            <a:bodyPr vert="eaVert" wrap="square" rtlCol="0">
              <a:spAutoFit/>
            </a:bodyPr>
            <a:lstStyle/>
            <a:p>
              <a:r>
                <a:rPr lang="zh-CN" altLang="en-US" sz="2000">
                  <a:solidFill>
                    <a:schemeClr val="bg1"/>
                  </a:solidFill>
                  <a:latin typeface="迷你繁篆书" panose="02010609000101010101" charset="-122"/>
                  <a:ea typeface="迷你繁篆书" panose="02010609000101010101" charset="-122"/>
                </a:rPr>
                <a:t>节气</a:t>
              </a:r>
            </a:p>
          </p:txBody>
        </p:sp>
      </p:grpSp>
      <p:pic>
        <p:nvPicPr>
          <p:cNvPr id="4" name="图片 3" descr="e412b97fec276e568b048a20cd86b3c0"/>
          <p:cNvPicPr>
            <a:picLocks noChangeAspect="1"/>
          </p:cNvPicPr>
          <p:nvPr/>
        </p:nvPicPr>
        <p:blipFill>
          <a:blip r:embed="rId5"/>
          <a:srcRect l="55792" t="-1844" r="-6167" b="50104"/>
          <a:stretch>
            <a:fillRect/>
          </a:stretch>
        </p:blipFill>
        <p:spPr>
          <a:xfrm rot="4500000" flipH="1">
            <a:off x="6837680" y="3128645"/>
            <a:ext cx="1259205" cy="1294130"/>
          </a:xfrm>
          <a:prstGeom prst="ellipse">
            <a:avLst/>
          </a:prstGeom>
        </p:spPr>
      </p:pic>
      <p:sp>
        <p:nvSpPr>
          <p:cNvPr id="2" name="文本框 1"/>
          <p:cNvSpPr txBox="1"/>
          <p:nvPr/>
        </p:nvSpPr>
        <p:spPr>
          <a:xfrm>
            <a:off x="1886585" y="1398905"/>
            <a:ext cx="8419465" cy="2584450"/>
          </a:xfrm>
          <a:prstGeom prst="rect">
            <a:avLst/>
          </a:prstGeom>
          <a:noFill/>
        </p:spPr>
        <p:txBody>
          <a:bodyPr wrap="square" rtlCol="0">
            <a:spAutoFit/>
          </a:bodyPr>
          <a:lstStyle/>
          <a:p>
            <a:r>
              <a:rPr lang="zh-CN" altLang="en-US" sz="5400" b="1"/>
              <a:t>学生朗读课文 初步感知文体特征 借助工具书解决阅读障碍</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1359</Words>
  <Application>Microsoft Office PowerPoint</Application>
  <PresentationFormat>自定义</PresentationFormat>
  <Paragraphs>89</Paragraphs>
  <Slides>19</Slides>
  <Notes>7</Notes>
  <HiddenSlides>0</HiddenSlides>
  <MMClips>0</MMClips>
  <ScaleCrop>false</ScaleCrop>
  <HeadingPairs>
    <vt:vector size="4" baseType="variant">
      <vt:variant>
        <vt:lpstr>主题</vt:lpstr>
      </vt:variant>
      <vt:variant>
        <vt:i4>2</vt:i4>
      </vt:variant>
      <vt:variant>
        <vt:lpstr>幻灯片标题</vt:lpstr>
      </vt:variant>
      <vt:variant>
        <vt:i4>19</vt:i4>
      </vt:variant>
    </vt:vector>
  </HeadingPairs>
  <TitlesOfParts>
    <vt:vector size="21" baseType="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6</cp:revision>
  <dcterms:created xsi:type="dcterms:W3CDTF">2020-09-09T08:01:00Z</dcterms:created>
  <dcterms:modified xsi:type="dcterms:W3CDTF">2020-09-11T01:07:01Z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