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57"/>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 id="428" r:id="rId37"/>
    <p:sldId id="429" r:id="rId38"/>
    <p:sldId id="430" r:id="rId39"/>
    <p:sldId id="431" r:id="rId40"/>
    <p:sldId id="432" r:id="rId41"/>
    <p:sldId id="433" r:id="rId42"/>
    <p:sldId id="434" r:id="rId43"/>
    <p:sldId id="435" r:id="rId44"/>
    <p:sldId id="436" r:id="rId45"/>
    <p:sldId id="437" r:id="rId46"/>
    <p:sldId id="438" r:id="rId47"/>
    <p:sldId id="439" r:id="rId48"/>
    <p:sldId id="440" r:id="rId49"/>
    <p:sldId id="441" r:id="rId50"/>
    <p:sldId id="442" r:id="rId51"/>
    <p:sldId id="443" r:id="rId52"/>
    <p:sldId id="444" r:id="rId53"/>
    <p:sldId id="445" r:id="rId54"/>
    <p:sldId id="446" r:id="rId55"/>
    <p:sldId id="447" r:id="rId56"/>
  </p:sldIdLst>
  <p:sldSz cx="11522075" cy="6480175"/>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581338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39.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23.x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古诗文阅读</a:t>
            </a:r>
            <a:endParaRPr lang="zh-CN" altLang="en-US" sz="6600">
              <a:solidFill>
                <a:schemeClr val="bg1"/>
              </a:solidFill>
              <a:ea typeface="黑体" panose="02010609060101010101"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330190" y="733425"/>
            <a:ext cx="5639435" cy="2122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语言文字运用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10144196" cy="427672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chemeClr val="accent6">
                    <a:lumMod val="50000"/>
                  </a:schemeClr>
                </a:solidFill>
                <a:latin typeface="黑体" pitchFamily="2" charset="-122"/>
                <a:ea typeface="黑体" panose="02010609060101010101" pitchFamily="2" charset="-122"/>
              </a:rPr>
              <a:t>类型</a:t>
            </a:r>
            <a:r>
              <a:rPr lang="en-US" altLang="en-US" sz="3200" smtClean="0">
                <a:solidFill>
                  <a:schemeClr val="accent6">
                    <a:lumMod val="50000"/>
                  </a:schemeClr>
                </a:solidFill>
                <a:latin typeface="黑体" pitchFamily="2" charset="-122"/>
                <a:ea typeface="黑体" panose="02010609060101010101" pitchFamily="2" charset="-122"/>
              </a:rPr>
              <a:t>(1)</a:t>
            </a:r>
            <a:r>
              <a:rPr lang="zh-CN" altLang="en-US" sz="3200" smtClean="0">
                <a:solidFill>
                  <a:schemeClr val="accent6">
                    <a:lumMod val="50000"/>
                  </a:schemeClr>
                </a:solidFill>
                <a:latin typeface="黑体" pitchFamily="2" charset="-122"/>
                <a:ea typeface="黑体" panose="02010609060101010101" pitchFamily="2" charset="-122"/>
              </a:rPr>
              <a:t>　拟写新闻标题</a:t>
            </a:r>
          </a:p>
          <a:p>
            <a:endParaRPr lang="en-US" altLang="zh-CN" sz="2800" smtClean="0">
              <a:latin typeface="+mn-ea"/>
            </a:endParaRPr>
          </a:p>
          <a:p>
            <a:r>
              <a:rPr lang="en-US" altLang="zh-CN" sz="2800" smtClean="0">
                <a:latin typeface="+mn-ea"/>
              </a:rPr>
              <a:t>    </a:t>
            </a:r>
            <a:r>
              <a:rPr lang="zh-CN" altLang="en-US" sz="2800" smtClean="0">
                <a:latin typeface="+mn-ea"/>
              </a:rPr>
              <a:t>标题，是新闻的</a:t>
            </a:r>
            <a:r>
              <a:rPr lang="en-US" sz="2800" smtClean="0">
                <a:latin typeface="+mn-ea"/>
              </a:rPr>
              <a:t>“</a:t>
            </a:r>
            <a:r>
              <a:rPr lang="zh-CN" altLang="en-US" sz="2800" smtClean="0">
                <a:latin typeface="+mn-ea"/>
              </a:rPr>
              <a:t>眼睛</a:t>
            </a:r>
            <a:r>
              <a:rPr lang="en-US" sz="2800" smtClean="0">
                <a:latin typeface="+mn-ea"/>
              </a:rPr>
              <a:t>”</a:t>
            </a:r>
            <a:r>
              <a:rPr lang="zh-CN" altLang="en-US" sz="2800" smtClean="0">
                <a:latin typeface="+mn-ea"/>
              </a:rPr>
              <a:t>，它提挈全篇，浓缩文意，因此，新闻标题必须简洁、准确、醒目，即要用简明的语言概括出所报道的主要内容，点明其意义并富有吸引力。标题往往不需要时间，只要求两个必备要素：人物、事件。新闻标题的主标题旨在揭示消息的主题或重要新闻事实；副标题用以补充说明情况或指出内容范围，概括内容提要等。试题中通常要求拟写主标题，有的要求同时拟写主标题和副标题，但单独拟写副标题的题目不大常见。</a:t>
            </a:r>
            <a:endParaRPr lang="zh-CN" altLang="en-US" sz="280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689071" y="668319"/>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拟写一句话新闻四步骤</a:t>
            </a:r>
            <a:endParaRPr lang="zh-CN" altLang="en-US" sz="2800">
              <a:solidFill>
                <a:srgbClr val="006600"/>
              </a:solidFill>
              <a:latin typeface="黑体" pitchFamily="2" charset="-122"/>
              <a:ea typeface="黑体" panose="02010609060101010101" pitchFamily="2" charset="-122"/>
            </a:endParaRP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1617633" y="1454137"/>
          <a:ext cx="9572625" cy="4497070"/>
        </p:xfrm>
        <a:graphic>
          <a:graphicData uri="http://schemas.openxmlformats.org/drawingml/2006/table">
            <a:tbl>
              <a:tblPr/>
              <a:tblGrid>
                <a:gridCol w="2428875"/>
                <a:gridCol w="7143750"/>
              </a:tblGrid>
              <a:tr h="914400">
                <a:tc>
                  <a:txBody>
                    <a:bodyPr/>
                    <a:lstStyle/>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第一步： </a:t>
                      </a:r>
                      <a:endParaRPr lang="en-US" altLang="zh-CN" sz="2000" kern="100" smtClean="0">
                        <a:solidFill>
                          <a:schemeClr val="accent6">
                            <a:lumMod val="50000"/>
                          </a:schemeClr>
                        </a:solidFill>
                        <a:latin typeface="+mn-ea"/>
                        <a:ea typeface="+mn-ea"/>
                        <a:cs typeface="Times New Roman" panose="02020603050405020304"/>
                      </a:endParaRP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根据新闻要素，确定信息要点。</a:t>
                      </a:r>
                      <a:endParaRPr lang="zh-CN" altLang="en-US"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新闻的关键信息往往集中在导语一段，因而，应该把精力放在导语部分。对提供的材料注意筛选，确定主要信息。</a:t>
                      </a:r>
                      <a:endParaRPr lang="zh-CN" altLang="en-US"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10005">
                <a:tc>
                  <a:txBody>
                    <a:bodyPr/>
                    <a:lstStyle/>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第二步：</a:t>
                      </a:r>
                      <a:endParaRPr lang="en-US" altLang="zh-CN" sz="2000" kern="100" smtClean="0">
                        <a:solidFill>
                          <a:schemeClr val="accent6">
                            <a:lumMod val="50000"/>
                          </a:schemeClr>
                        </a:solidFill>
                        <a:latin typeface="+mn-ea"/>
                        <a:ea typeface="+mn-ea"/>
                        <a:cs typeface="Times New Roman" panose="02020603050405020304"/>
                      </a:endParaRP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阅读材料，筛选信息</a:t>
                      </a:r>
                      <a:endParaRPr lang="zh-CN" altLang="en-US"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①抓住重要句</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首括句、总结句、过渡句</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a:t>
                      </a: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②把握关键词</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尽可能用原文中负载重要信息的原词，必要时，则应将若干词语概括抽象为新词</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a:t>
                      </a: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③注意附加条件</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特别是题干中提示的或限制的条件</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a:t>
                      </a:r>
                      <a:endParaRPr lang="zh-CN" altLang="en-US"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0">
                <a:tc>
                  <a:txBody>
                    <a:bodyPr/>
                    <a:lstStyle/>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第三步：</a:t>
                      </a:r>
                      <a:endParaRPr lang="en-US" altLang="zh-CN" sz="2000" kern="100" smtClean="0">
                        <a:solidFill>
                          <a:schemeClr val="accent6">
                            <a:lumMod val="50000"/>
                          </a:schemeClr>
                        </a:solidFill>
                        <a:latin typeface="+mn-ea"/>
                        <a:ea typeface="+mn-ea"/>
                        <a:cs typeface="Times New Roman" panose="02020603050405020304"/>
                      </a:endParaRP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选择形式，组合信息</a:t>
                      </a:r>
                      <a:endParaRPr lang="zh-CN" altLang="en-US"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①选择句式，安排层次。</a:t>
                      </a: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一句话新闻</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标题新闻</a:t>
                      </a:r>
                      <a:r>
                        <a:rPr lang="en-US" sz="2000" kern="100" smtClean="0">
                          <a:solidFill>
                            <a:schemeClr val="accent6">
                              <a:lumMod val="50000"/>
                            </a:schemeClr>
                          </a:solidFill>
                          <a:latin typeface="+mn-ea"/>
                          <a:ea typeface="+mn-ea"/>
                          <a:cs typeface="Times New Roman" panose="02020603050405020304"/>
                        </a:rPr>
                        <a:t>)</a:t>
                      </a:r>
                      <a:r>
                        <a:rPr lang="zh-CN" altLang="en-US" sz="2000" kern="100" smtClean="0">
                          <a:solidFill>
                            <a:schemeClr val="accent6">
                              <a:lumMod val="50000"/>
                            </a:schemeClr>
                          </a:solidFill>
                          <a:latin typeface="+mn-ea"/>
                          <a:ea typeface="+mn-ea"/>
                          <a:cs typeface="Times New Roman" panose="02020603050405020304"/>
                        </a:rPr>
                        <a:t>通常采用陈述句式：人物＋事件＋时间＋地点＋原因，人物和事件构成主谓句，时间地点安排于状语位置，原因或作状语或安排于分句中，也可用对偶句。</a:t>
                      </a: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②控制字数，草拟答案。</a:t>
                      </a:r>
                      <a:endParaRPr lang="zh-CN" altLang="en-US"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8665">
                <a:tc>
                  <a:txBody>
                    <a:bodyPr/>
                    <a:lstStyle/>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第四步：</a:t>
                      </a:r>
                      <a:endParaRPr lang="en-US" altLang="zh-CN" sz="2000" kern="100" smtClean="0">
                        <a:solidFill>
                          <a:schemeClr val="accent6">
                            <a:lumMod val="50000"/>
                          </a:schemeClr>
                        </a:solidFill>
                        <a:latin typeface="+mn-ea"/>
                        <a:ea typeface="+mn-ea"/>
                        <a:cs typeface="Times New Roman" panose="02020603050405020304"/>
                      </a:endParaRPr>
                    </a:p>
                    <a:p>
                      <a:pPr marL="0" algn="l" defTabSz="914400" rtl="0" eaLnBrk="1" latinLnBrk="0" hangingPunct="1">
                        <a:spcAft>
                          <a:spcPct val="0"/>
                        </a:spcAft>
                      </a:pPr>
                      <a:r>
                        <a:rPr lang="zh-CN" altLang="en-US" sz="2000" kern="100" smtClean="0">
                          <a:solidFill>
                            <a:schemeClr val="accent6">
                              <a:lumMod val="50000"/>
                            </a:schemeClr>
                          </a:solidFill>
                          <a:latin typeface="+mn-ea"/>
                          <a:ea typeface="+mn-ea"/>
                          <a:cs typeface="Times New Roman" panose="02020603050405020304"/>
                        </a:rPr>
                        <a:t>依据材料，验证答案</a:t>
                      </a:r>
                      <a:endParaRPr lang="zh-CN" altLang="en-US"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endParaRPr lang="zh-CN"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760509" y="739757"/>
            <a:ext cx="9286940" cy="1999615"/>
          </a:xfrm>
          <a:prstGeom prst="rect">
            <a:avLst/>
          </a:prstGeom>
          <a:noFill/>
          <a:ln w="9525">
            <a:noFill/>
            <a:miter lim="800000"/>
          </a:ln>
          <a:effectLst/>
        </p:spPr>
        <p:txBody>
          <a:bodyPr wrap="square">
            <a:spAutoFit/>
          </a:bodyPr>
          <a:lstStyle/>
          <a:p>
            <a:r>
              <a:rPr lang="en-US" altLang="zh-CN" sz="2400" smtClean="0">
                <a:solidFill>
                  <a:srgbClr val="006600"/>
                </a:solidFill>
              </a:rPr>
              <a:t> </a:t>
            </a:r>
            <a:r>
              <a:rPr lang="en-US" sz="2400" b="1" smtClean="0">
                <a:solidFill>
                  <a:srgbClr val="006600"/>
                </a:solidFill>
                <a:latin typeface="+mn-ea"/>
              </a:rPr>
              <a:t>(2017·</a:t>
            </a:r>
            <a:r>
              <a:rPr lang="zh-CN" altLang="en-US" sz="2400" b="1" smtClean="0">
                <a:solidFill>
                  <a:srgbClr val="006600"/>
                </a:solidFill>
                <a:latin typeface="+mn-ea"/>
              </a:rPr>
              <a:t>天津卷</a:t>
            </a:r>
            <a:r>
              <a:rPr lang="en-US" sz="2400" b="1" smtClean="0">
                <a:solidFill>
                  <a:srgbClr val="006600"/>
                </a:solidFill>
                <a:latin typeface="+mn-ea"/>
              </a:rPr>
              <a:t>)</a:t>
            </a:r>
            <a:r>
              <a:rPr lang="zh-CN" altLang="en-US" sz="2400" b="1" smtClean="0">
                <a:solidFill>
                  <a:srgbClr val="006600"/>
                </a:solidFill>
                <a:latin typeface="+mn-ea"/>
              </a:rPr>
              <a:t>给下面短文拟写一个标题。</a:t>
            </a:r>
            <a:r>
              <a:rPr lang="en-US" sz="2400" b="1" smtClean="0">
                <a:solidFill>
                  <a:srgbClr val="006600"/>
                </a:solidFill>
                <a:latin typeface="+mn-ea"/>
              </a:rPr>
              <a:t>(12</a:t>
            </a:r>
            <a:r>
              <a:rPr lang="zh-CN" altLang="en-US" sz="2400" b="1" smtClean="0">
                <a:solidFill>
                  <a:srgbClr val="006600"/>
                </a:solidFill>
                <a:latin typeface="+mn-ea"/>
              </a:rPr>
              <a:t>个字以内</a:t>
            </a:r>
            <a:r>
              <a:rPr lang="en-US" sz="2400" b="1" smtClean="0">
                <a:solidFill>
                  <a:srgbClr val="006600"/>
                </a:solidFill>
                <a:latin typeface="+mn-ea"/>
              </a:rPr>
              <a:t>)</a:t>
            </a:r>
            <a:endParaRPr lang="zh-CN" altLang="en-US" sz="2400" b="1" smtClean="0">
              <a:solidFill>
                <a:srgbClr val="006600"/>
              </a:solidFill>
              <a:latin typeface="+mn-ea"/>
            </a:endParaRPr>
          </a:p>
          <a:p>
            <a:r>
              <a:rPr lang="zh-CN" altLang="en-US" sz="2000" smtClean="0">
                <a:solidFill>
                  <a:srgbClr val="006600"/>
                </a:solidFill>
                <a:latin typeface="+mn-ea"/>
              </a:rPr>
              <a:t>事实上，</a:t>
            </a:r>
            <a:r>
              <a:rPr lang="en-US" sz="2000" smtClean="0">
                <a:solidFill>
                  <a:srgbClr val="006600"/>
                </a:solidFill>
                <a:latin typeface="+mn-ea"/>
              </a:rPr>
              <a:t>“</a:t>
            </a:r>
            <a:r>
              <a:rPr lang="zh-CN" altLang="en-US" sz="2000" smtClean="0">
                <a:solidFill>
                  <a:srgbClr val="006600"/>
                </a:solidFill>
                <a:latin typeface="+mn-ea"/>
              </a:rPr>
              <a:t>一带一路</a:t>
            </a:r>
            <a:r>
              <a:rPr lang="en-US" sz="2000" smtClean="0">
                <a:solidFill>
                  <a:srgbClr val="006600"/>
                </a:solidFill>
                <a:latin typeface="+mn-ea"/>
              </a:rPr>
              <a:t>”</a:t>
            </a:r>
            <a:r>
              <a:rPr lang="zh-CN" altLang="en-US" sz="2000" smtClean="0">
                <a:solidFill>
                  <a:srgbClr val="006600"/>
                </a:solidFill>
                <a:latin typeface="+mn-ea"/>
              </a:rPr>
              <a:t>推动的不仅仅是经济上的合作，更是文明互通的基础建设，是连接世界上不同文明的</a:t>
            </a:r>
            <a:r>
              <a:rPr lang="en-US" sz="2000" smtClean="0">
                <a:solidFill>
                  <a:srgbClr val="006600"/>
                </a:solidFill>
                <a:latin typeface="+mn-ea"/>
              </a:rPr>
              <a:t>“</a:t>
            </a:r>
            <a:r>
              <a:rPr lang="zh-CN" altLang="en-US" sz="2000" smtClean="0">
                <a:solidFill>
                  <a:srgbClr val="006600"/>
                </a:solidFill>
                <a:latin typeface="+mn-ea"/>
              </a:rPr>
              <a:t>带</a:t>
            </a:r>
            <a:r>
              <a:rPr lang="en-US" sz="2000" smtClean="0">
                <a:solidFill>
                  <a:srgbClr val="006600"/>
                </a:solidFill>
                <a:latin typeface="+mn-ea"/>
              </a:rPr>
              <a:t>”</a:t>
            </a:r>
            <a:r>
              <a:rPr lang="zh-CN" altLang="en-US" sz="2000" smtClean="0">
                <a:solidFill>
                  <a:srgbClr val="006600"/>
                </a:solidFill>
                <a:latin typeface="+mn-ea"/>
              </a:rPr>
              <a:t>与</a:t>
            </a:r>
            <a:r>
              <a:rPr lang="en-US" sz="2000" smtClean="0">
                <a:solidFill>
                  <a:srgbClr val="006600"/>
                </a:solidFill>
                <a:latin typeface="+mn-ea"/>
              </a:rPr>
              <a:t>“</a:t>
            </a:r>
            <a:r>
              <a:rPr lang="zh-CN" altLang="en-US" sz="2000" smtClean="0">
                <a:solidFill>
                  <a:srgbClr val="006600"/>
                </a:solidFill>
                <a:latin typeface="+mn-ea"/>
              </a:rPr>
              <a:t>路</a:t>
            </a:r>
            <a:r>
              <a:rPr lang="en-US" sz="2000" smtClean="0">
                <a:solidFill>
                  <a:srgbClr val="006600"/>
                </a:solidFill>
                <a:latin typeface="+mn-ea"/>
              </a:rPr>
              <a:t>”</a:t>
            </a:r>
            <a:r>
              <a:rPr lang="zh-CN" altLang="en-US" sz="2000" smtClean="0">
                <a:solidFill>
                  <a:srgbClr val="006600"/>
                </a:solidFill>
                <a:latin typeface="+mn-ea"/>
              </a:rPr>
              <a:t>。它以文明对话为引领，强调不同文明的相互尊重、平等对话与交流融合，其路径很清晰：基础设施建设先行，贸易发展紧随，伴着人民交往、文化交流，逐渐实现沿线国家民众相互理解、相互包容、和平共处、共同发展，最终达至民心相通，文化相融。</a:t>
            </a:r>
            <a:endParaRPr lang="zh-CN" altLang="en-US" sz="2000">
              <a:solidFill>
                <a:srgbClr val="006600"/>
              </a:solidFill>
            </a:endParaRPr>
          </a:p>
        </p:txBody>
      </p:sp>
      <p:sp>
        <p:nvSpPr>
          <p:cNvPr id="9" name="Text Box 5"/>
          <p:cNvSpPr txBox="1">
            <a:spLocks noChangeArrowheads="1"/>
          </p:cNvSpPr>
          <p:nvPr/>
        </p:nvSpPr>
        <p:spPr bwMode="auto">
          <a:xfrm>
            <a:off x="1903385" y="5454665"/>
            <a:ext cx="8286808" cy="460375"/>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a:t>
            </a:r>
            <a:r>
              <a:rPr lang="zh-CN" altLang="en-US" sz="2400" b="1" smtClean="0">
                <a:latin typeface="+mn-ea"/>
              </a:rPr>
              <a:t>　</a:t>
            </a:r>
            <a:r>
              <a:rPr lang="en-US" altLang="en-US" sz="2400" b="1" smtClean="0">
                <a:solidFill>
                  <a:srgbClr val="FF0000"/>
                </a:solidFill>
                <a:latin typeface="+mn-ea"/>
              </a:rPr>
              <a:t>(</a:t>
            </a:r>
            <a:r>
              <a:rPr lang="zh-CN" altLang="en-US" sz="2400" b="1" smtClean="0">
                <a:solidFill>
                  <a:srgbClr val="FF0000"/>
                </a:solidFill>
                <a:latin typeface="+mn-ea"/>
              </a:rPr>
              <a:t>示例</a:t>
            </a:r>
            <a:r>
              <a:rPr lang="en-US" altLang="en-US" sz="2400" b="1" smtClean="0">
                <a:solidFill>
                  <a:srgbClr val="FF0000"/>
                </a:solidFill>
                <a:latin typeface="+mn-ea"/>
              </a:rPr>
              <a:t>)“</a:t>
            </a:r>
            <a:r>
              <a:rPr lang="zh-CN" altLang="en-US" sz="2400" b="1" smtClean="0">
                <a:solidFill>
                  <a:srgbClr val="FF0000"/>
                </a:solidFill>
                <a:latin typeface="+mn-ea"/>
              </a:rPr>
              <a:t>一带一路</a:t>
            </a:r>
            <a:r>
              <a:rPr lang="en-US" altLang="en-US" sz="2400" b="1" smtClean="0">
                <a:solidFill>
                  <a:srgbClr val="FF0000"/>
                </a:solidFill>
                <a:latin typeface="+mn-ea"/>
              </a:rPr>
              <a:t>”</a:t>
            </a:r>
            <a:r>
              <a:rPr lang="zh-CN" altLang="en-US" sz="2400" b="1" smtClean="0">
                <a:solidFill>
                  <a:srgbClr val="FF0000"/>
                </a:solidFill>
                <a:latin typeface="+mn-ea"/>
              </a:rPr>
              <a:t>推动文明互通</a:t>
            </a:r>
            <a:endParaRPr lang="zh-CN" altLang="en-US" sz="2400" b="1">
              <a:solidFill>
                <a:srgbClr val="FF0000"/>
              </a:solidFill>
              <a:latin typeface="+mn-ea"/>
            </a:endParaRPr>
          </a:p>
        </p:txBody>
      </p:sp>
      <p:graphicFrame>
        <p:nvGraphicFramePr>
          <p:cNvPr id="7" name="表格 6"/>
          <p:cNvGraphicFramePr>
            <a:graphicFrameLocks noGrp="1"/>
          </p:cNvGraphicFramePr>
          <p:nvPr/>
        </p:nvGraphicFramePr>
        <p:xfrm>
          <a:off x="1831947" y="2811460"/>
          <a:ext cx="9286875" cy="2560320"/>
        </p:xfrm>
        <a:graphic>
          <a:graphicData uri="http://schemas.openxmlformats.org/drawingml/2006/table">
            <a:tbl>
              <a:tblPr/>
              <a:tblGrid>
                <a:gridCol w="1797685"/>
                <a:gridCol w="7489190"/>
              </a:tblGrid>
              <a:tr h="642941">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第一步：明确核心话题</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一带一路</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，是语段核心话题，围绕此话题，语段对其目的、意义进行了阐释。</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第二步：紧抓语段要素</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本段的关键句是</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一带一路</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推动的不仅仅是经济上的合作，更是文明互通的基础建设</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，其中的关键词语是</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推动</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文明互通</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文化相融</a:t>
                      </a:r>
                      <a:r>
                        <a:rPr lang="en-US" sz="2400" kern="100">
                          <a:solidFill>
                            <a:schemeClr val="accent6">
                              <a:lumMod val="50000"/>
                            </a:schemeClr>
                          </a:solidFill>
                          <a:latin typeface="宋体" pitchFamily="2" charset="-122"/>
                          <a:ea typeface="宋体" pitchFamily="2" charset="-12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等。</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第三步：准确组织作答</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组合语段要点，关注题目要求，注意字数要求，工整准确书写。</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88939" y="668319"/>
            <a:ext cx="10144196" cy="489267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chemeClr val="accent6">
                    <a:lumMod val="50000"/>
                  </a:schemeClr>
                </a:solidFill>
                <a:latin typeface="黑体" pitchFamily="2" charset="-122"/>
                <a:ea typeface="黑体" panose="02010609060101010101" pitchFamily="2" charset="-122"/>
              </a:rPr>
              <a:t>类型</a:t>
            </a:r>
            <a:r>
              <a:rPr lang="en-US" altLang="en-US" sz="3200" smtClean="0">
                <a:solidFill>
                  <a:schemeClr val="accent6">
                    <a:lumMod val="50000"/>
                  </a:schemeClr>
                </a:solidFill>
                <a:latin typeface="黑体" pitchFamily="2" charset="-122"/>
                <a:ea typeface="黑体" panose="02010609060101010101" pitchFamily="2" charset="-122"/>
              </a:rPr>
              <a:t>(2)</a:t>
            </a:r>
            <a:r>
              <a:rPr lang="zh-CN" altLang="en-US" sz="3200" smtClean="0">
                <a:solidFill>
                  <a:schemeClr val="accent6">
                    <a:lumMod val="50000"/>
                  </a:schemeClr>
                </a:solidFill>
                <a:latin typeface="黑体" pitchFamily="2" charset="-122"/>
                <a:ea typeface="黑体" panose="02010609060101010101" pitchFamily="2" charset="-122"/>
              </a:rPr>
              <a:t>　拟写一句话新闻</a:t>
            </a:r>
          </a:p>
          <a:p>
            <a:endParaRPr lang="en-US" altLang="zh-CN" sz="2400" smtClean="0">
              <a:latin typeface="+mn-ea"/>
            </a:endParaRPr>
          </a:p>
          <a:p>
            <a:r>
              <a:rPr lang="en-US" altLang="zh-CN" sz="2400" smtClean="0">
                <a:latin typeface="+mn-ea"/>
              </a:rPr>
              <a:t>    </a:t>
            </a:r>
            <a:r>
              <a:rPr lang="zh-CN" altLang="en-US" sz="2400" smtClean="0">
                <a:latin typeface="+mn-ea"/>
              </a:rPr>
              <a:t>一句话新闻是由一个短句构成的新闻。常常是用一句话把那些有重要意义的、为群众普遍关心的、新近发生的事实报道出来。让读者在最短的时间内读到更多的消息。一句话新闻可以写得快、发得快，能大大提高新闻的时效性。一句话新闻的份量应该是比较重的，其新闻价值应该是很高的，文字必须十分精炼，只要将主要的人、事交代清楚即可，对一些不重要的信息要灵活取舍。</a:t>
            </a:r>
          </a:p>
          <a:p>
            <a:r>
              <a:rPr lang="zh-CN" altLang="en-US" sz="2400" smtClean="0">
                <a:latin typeface="+mn-ea"/>
              </a:rPr>
              <a:t>    示例：</a:t>
            </a:r>
            <a:r>
              <a:rPr lang="en-US" sz="2400" smtClean="0">
                <a:latin typeface="+mn-ea"/>
              </a:rPr>
              <a:t>(1)</a:t>
            </a:r>
            <a:r>
              <a:rPr lang="zh-CN" altLang="en-US" sz="2400" smtClean="0">
                <a:latin typeface="+mn-ea"/>
              </a:rPr>
              <a:t>圆明园九州景区整修开放，三座古桥复建目前惹争议，被指破坏</a:t>
            </a:r>
            <a:r>
              <a:rPr lang="en-US" sz="2400" smtClean="0">
                <a:latin typeface="+mn-ea"/>
              </a:rPr>
              <a:t>“</a:t>
            </a:r>
            <a:r>
              <a:rPr lang="zh-CN" altLang="en-US" sz="2400" smtClean="0">
                <a:latin typeface="+mn-ea"/>
              </a:rPr>
              <a:t>废墟之美</a:t>
            </a:r>
            <a:r>
              <a:rPr lang="en-US" sz="2400" smtClean="0">
                <a:latin typeface="+mn-ea"/>
              </a:rPr>
              <a:t>”</a:t>
            </a:r>
            <a:r>
              <a:rPr lang="zh-CN" altLang="en-US" sz="2400" smtClean="0">
                <a:latin typeface="+mn-ea"/>
              </a:rPr>
              <a:t>。</a:t>
            </a:r>
            <a:r>
              <a:rPr lang="en-US" sz="2400" smtClean="0">
                <a:latin typeface="+mn-ea"/>
              </a:rPr>
              <a:t>(2019</a:t>
            </a:r>
            <a:r>
              <a:rPr lang="zh-CN" altLang="en-US" sz="2400" smtClean="0">
                <a:latin typeface="+mn-ea"/>
              </a:rPr>
              <a:t>年</a:t>
            </a:r>
            <a:r>
              <a:rPr lang="en-US" sz="2400" smtClean="0">
                <a:latin typeface="+mn-ea"/>
              </a:rPr>
              <a:t>9</a:t>
            </a:r>
            <a:r>
              <a:rPr lang="zh-CN" altLang="en-US" sz="2400" smtClean="0">
                <a:latin typeface="+mn-ea"/>
              </a:rPr>
              <a:t>月</a:t>
            </a:r>
            <a:r>
              <a:rPr lang="en-US" sz="2400" smtClean="0">
                <a:latin typeface="+mn-ea"/>
              </a:rPr>
              <a:t>8</a:t>
            </a:r>
            <a:r>
              <a:rPr lang="zh-CN" altLang="en-US" sz="2400" smtClean="0">
                <a:latin typeface="+mn-ea"/>
              </a:rPr>
              <a:t>日</a:t>
            </a:r>
            <a:r>
              <a:rPr lang="en-US" altLang="zh-CN" sz="2400" smtClean="0">
                <a:latin typeface="+mn-ea"/>
              </a:rPr>
              <a:t>《</a:t>
            </a:r>
            <a:r>
              <a:rPr lang="zh-CN" altLang="en-US" sz="2400" smtClean="0">
                <a:latin typeface="+mn-ea"/>
              </a:rPr>
              <a:t>成都商报</a:t>
            </a:r>
            <a:r>
              <a:rPr lang="en-US" altLang="zh-CN" sz="2400" smtClean="0">
                <a:latin typeface="+mn-ea"/>
              </a:rPr>
              <a:t>》</a:t>
            </a:r>
            <a:r>
              <a:rPr lang="en-US" sz="2400" smtClean="0">
                <a:latin typeface="+mn-ea"/>
              </a:rPr>
              <a:t>)</a:t>
            </a:r>
            <a:endParaRPr lang="zh-CN" altLang="en-US" sz="2400" smtClean="0">
              <a:latin typeface="+mn-ea"/>
            </a:endParaRPr>
          </a:p>
          <a:p>
            <a:r>
              <a:rPr lang="en-US" sz="2400" smtClean="0">
                <a:latin typeface="+mn-ea"/>
              </a:rPr>
              <a:t>    (2)</a:t>
            </a:r>
            <a:r>
              <a:rPr lang="zh-CN" altLang="en-US" sz="2400" smtClean="0">
                <a:latin typeface="+mn-ea"/>
              </a:rPr>
              <a:t>近日，外海街道创办</a:t>
            </a:r>
            <a:r>
              <a:rPr lang="en-US" altLang="zh-CN" sz="2400" smtClean="0">
                <a:latin typeface="+mn-ea"/>
              </a:rPr>
              <a:t>《</a:t>
            </a:r>
            <a:r>
              <a:rPr lang="zh-CN" altLang="en-US" sz="2400" smtClean="0">
                <a:latin typeface="+mn-ea"/>
              </a:rPr>
              <a:t>外海计生简报</a:t>
            </a:r>
            <a:r>
              <a:rPr lang="en-US" altLang="zh-CN" sz="2400" smtClean="0">
                <a:latin typeface="+mn-ea"/>
              </a:rPr>
              <a:t>》</a:t>
            </a:r>
            <a:r>
              <a:rPr lang="zh-CN" altLang="en-US" sz="2400" smtClean="0">
                <a:latin typeface="+mn-ea"/>
              </a:rPr>
              <a:t>，简报内容包括计生活动宣传、经验交流、政策法规、国内计生资讯、健康知识等方面内容。</a:t>
            </a:r>
            <a:r>
              <a:rPr lang="en-US" sz="2400" smtClean="0">
                <a:latin typeface="+mn-ea"/>
              </a:rPr>
              <a:t>(</a:t>
            </a:r>
            <a:r>
              <a:rPr lang="zh-CN" altLang="en-US" sz="2400" smtClean="0">
                <a:latin typeface="+mn-ea"/>
              </a:rPr>
              <a:t>梁家乐</a:t>
            </a:r>
            <a:r>
              <a:rPr lang="en-US" sz="2400" smtClean="0">
                <a:latin typeface="+mn-ea"/>
              </a:rPr>
              <a:t>)</a:t>
            </a:r>
            <a:endParaRPr lang="zh-CN" altLang="en-US" sz="240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689071" y="566721"/>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拟写新闻标题</a:t>
            </a:r>
            <a:r>
              <a:rPr lang="en-US" altLang="en-US" sz="2800" smtClean="0">
                <a:solidFill>
                  <a:srgbClr val="006600"/>
                </a:solidFill>
                <a:latin typeface="黑体" pitchFamily="2" charset="-122"/>
                <a:ea typeface="黑体" panose="02010609060101010101" pitchFamily="2" charset="-122"/>
              </a:rPr>
              <a:t>“</a:t>
            </a:r>
            <a:r>
              <a:rPr lang="zh-CN" altLang="en-US" sz="2800" smtClean="0">
                <a:solidFill>
                  <a:srgbClr val="006600"/>
                </a:solidFill>
                <a:latin typeface="黑体" pitchFamily="2" charset="-122"/>
                <a:ea typeface="黑体" panose="02010609060101010101" pitchFamily="2" charset="-122"/>
              </a:rPr>
              <a:t>五注意</a:t>
            </a:r>
            <a:r>
              <a:rPr lang="en-US" altLang="en-US" sz="2800" smtClean="0">
                <a:solidFill>
                  <a:srgbClr val="006600"/>
                </a:solidFill>
                <a:latin typeface="黑体" pitchFamily="2" charset="-122"/>
                <a:ea typeface="黑体" panose="02010609060101010101" pitchFamily="2" charset="-122"/>
              </a:rPr>
              <a:t>”</a:t>
            </a:r>
            <a:endParaRPr lang="zh-CN" altLang="en-US" sz="2400">
              <a:solidFill>
                <a:srgbClr val="006600"/>
              </a:solidFill>
            </a:endParaRPr>
          </a:p>
        </p:txBody>
      </p:sp>
      <p:graphicFrame>
        <p:nvGraphicFramePr>
          <p:cNvPr id="3" name="Group 19"/>
          <p:cNvGraphicFramePr>
            <a:graphicFrameLocks noGrp="1"/>
          </p:cNvGraphicFramePr>
          <p:nvPr/>
        </p:nvGraphicFramePr>
        <p:xfrm>
          <a:off x="571500" y="838202"/>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1617633" y="1495415"/>
          <a:ext cx="9429750" cy="4600575"/>
        </p:xfrm>
        <a:graphic>
          <a:graphicData uri="http://schemas.openxmlformats.org/drawingml/2006/table">
            <a:tbl>
              <a:tblPr/>
              <a:tblGrid>
                <a:gridCol w="1450975"/>
                <a:gridCol w="7978775"/>
              </a:tblGrid>
              <a:tr h="304800">
                <a:tc>
                  <a:txBody>
                    <a:bodyPr/>
                    <a:lstStyle/>
                    <a:p>
                      <a:pPr algn="ctr">
                        <a:spcAft>
                          <a:spcPct val="0"/>
                        </a:spcAft>
                      </a:pPr>
                      <a:r>
                        <a:rPr lang="en-US" sz="2000" kern="100">
                          <a:solidFill>
                            <a:schemeClr val="accent6">
                              <a:lumMod val="50000"/>
                            </a:schemeClr>
                          </a:solidFill>
                          <a:latin typeface="+mn-ea"/>
                          <a:ea typeface="+mn-ea"/>
                          <a:cs typeface="Courier New" panose="02070309020205020404"/>
                        </a:rPr>
                        <a:t>1.</a:t>
                      </a:r>
                      <a:r>
                        <a:rPr lang="zh-CN" sz="2000" kern="100">
                          <a:solidFill>
                            <a:schemeClr val="accent6">
                              <a:lumMod val="50000"/>
                            </a:schemeClr>
                          </a:solidFill>
                          <a:latin typeface="+mn-ea"/>
                          <a:ea typeface="+mn-ea"/>
                          <a:cs typeface="Times New Roman" panose="02020603050405020304"/>
                        </a:rPr>
                        <a:t>题文一致</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000" kern="100">
                          <a:solidFill>
                            <a:schemeClr val="accent6">
                              <a:lumMod val="50000"/>
                            </a:schemeClr>
                          </a:solidFill>
                          <a:latin typeface="+mn-ea"/>
                          <a:ea typeface="+mn-ea"/>
                          <a:cs typeface="Times New Roman" panose="02020603050405020304"/>
                        </a:rPr>
                        <a:t>标题所揭示的事实要与新闻内容完全一致。</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8800">
                <a:tc>
                  <a:txBody>
                    <a:bodyPr/>
                    <a:lstStyle/>
                    <a:p>
                      <a:pPr algn="ctr">
                        <a:spcAft>
                          <a:spcPct val="0"/>
                        </a:spcAft>
                      </a:pPr>
                      <a:r>
                        <a:rPr lang="en-US" sz="2000" kern="100">
                          <a:solidFill>
                            <a:schemeClr val="accent6">
                              <a:lumMod val="50000"/>
                            </a:schemeClr>
                          </a:solidFill>
                          <a:latin typeface="+mn-ea"/>
                          <a:ea typeface="+mn-ea"/>
                          <a:cs typeface="Courier New" panose="02070309020205020404"/>
                        </a:rPr>
                        <a:t>2.</a:t>
                      </a:r>
                      <a:r>
                        <a:rPr lang="zh-CN" sz="2000" kern="100">
                          <a:solidFill>
                            <a:schemeClr val="accent6">
                              <a:lumMod val="50000"/>
                            </a:schemeClr>
                          </a:solidFill>
                          <a:latin typeface="+mn-ea"/>
                          <a:ea typeface="+mn-ea"/>
                          <a:cs typeface="Times New Roman" panose="02020603050405020304"/>
                        </a:rPr>
                        <a:t>紧抓要素</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000" kern="100">
                          <a:solidFill>
                            <a:schemeClr val="accent6">
                              <a:lumMod val="50000"/>
                            </a:schemeClr>
                          </a:solidFill>
                          <a:latin typeface="+mn-ea"/>
                          <a:ea typeface="+mn-ea"/>
                          <a:cs typeface="Times New Roman" panose="02020603050405020304"/>
                        </a:rPr>
                        <a:t>拟标题要能够概括最主要最核心的信息，新闻类语段的标题可以抓住导语来拟写。抓住新闻五要素，即何人、何时、何地、何事、何结果这五方面来拟写标题。只保留核心部分和事情发展的结果，省去那些不必要的过程、细节、消息来源和不必要的议论，即一般只出现两个必备要素</a:t>
                      </a:r>
                      <a:r>
                        <a:rPr lang="en-US" sz="2000" kern="100">
                          <a:solidFill>
                            <a:schemeClr val="accent6">
                              <a:lumMod val="50000"/>
                            </a:schemeClr>
                          </a:solidFill>
                          <a:latin typeface="+mn-ea"/>
                          <a:ea typeface="+mn-ea"/>
                          <a:cs typeface="Courier New" panose="02070309020205020404"/>
                        </a:rPr>
                        <a:t>——</a:t>
                      </a:r>
                      <a:r>
                        <a:rPr lang="zh-CN" sz="2000" kern="100">
                          <a:solidFill>
                            <a:schemeClr val="accent6">
                              <a:lumMod val="50000"/>
                            </a:schemeClr>
                          </a:solidFill>
                          <a:latin typeface="+mn-ea"/>
                          <a:ea typeface="+mn-ea"/>
                          <a:cs typeface="Times New Roman" panose="02020603050405020304"/>
                        </a:rPr>
                        <a:t>人物</a:t>
                      </a:r>
                      <a:r>
                        <a:rPr lang="en-US" sz="2000" kern="100">
                          <a:solidFill>
                            <a:schemeClr val="accent6">
                              <a:lumMod val="50000"/>
                            </a:schemeClr>
                          </a:solidFill>
                          <a:latin typeface="+mn-ea"/>
                          <a:ea typeface="+mn-ea"/>
                          <a:cs typeface="Courier New" panose="02070309020205020404"/>
                        </a:rPr>
                        <a:t>(</a:t>
                      </a:r>
                      <a:r>
                        <a:rPr lang="zh-CN" sz="2000" kern="100">
                          <a:solidFill>
                            <a:schemeClr val="accent6">
                              <a:lumMod val="50000"/>
                            </a:schemeClr>
                          </a:solidFill>
                          <a:latin typeface="+mn-ea"/>
                          <a:ea typeface="+mn-ea"/>
                          <a:cs typeface="Times New Roman" panose="02020603050405020304"/>
                        </a:rPr>
                        <a:t>或单位、事物等</a:t>
                      </a:r>
                      <a:r>
                        <a:rPr lang="en-US" sz="2000" kern="100">
                          <a:solidFill>
                            <a:schemeClr val="accent6">
                              <a:lumMod val="50000"/>
                            </a:schemeClr>
                          </a:solidFill>
                          <a:latin typeface="+mn-ea"/>
                          <a:ea typeface="+mn-ea"/>
                          <a:cs typeface="Courier New" panose="02070309020205020404"/>
                        </a:rPr>
                        <a:t>)</a:t>
                      </a:r>
                      <a:r>
                        <a:rPr lang="zh-CN" sz="2000" kern="100">
                          <a:solidFill>
                            <a:schemeClr val="accent6">
                              <a:lumMod val="50000"/>
                            </a:schemeClr>
                          </a:solidFill>
                          <a:latin typeface="+mn-ea"/>
                          <a:ea typeface="+mn-ea"/>
                          <a:cs typeface="Times New Roman" panose="02020603050405020304"/>
                        </a:rPr>
                        <a:t>、事件，并且还应通过锤炼字句和适当采用简称等办法使标题简洁明快。</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0">
                <a:tc>
                  <a:txBody>
                    <a:bodyPr/>
                    <a:lstStyle/>
                    <a:p>
                      <a:pPr algn="ctr">
                        <a:spcAft>
                          <a:spcPct val="0"/>
                        </a:spcAft>
                      </a:pPr>
                      <a:r>
                        <a:rPr lang="en-US" sz="2000" kern="100">
                          <a:solidFill>
                            <a:schemeClr val="accent6">
                              <a:lumMod val="50000"/>
                            </a:schemeClr>
                          </a:solidFill>
                          <a:latin typeface="+mn-ea"/>
                          <a:ea typeface="+mn-ea"/>
                          <a:cs typeface="Courier New" panose="02070309020205020404"/>
                        </a:rPr>
                        <a:t>3.</a:t>
                      </a:r>
                      <a:r>
                        <a:rPr lang="zh-CN" sz="2000" kern="100">
                          <a:solidFill>
                            <a:schemeClr val="accent6">
                              <a:lumMod val="50000"/>
                            </a:schemeClr>
                          </a:solidFill>
                          <a:latin typeface="+mn-ea"/>
                          <a:ea typeface="+mn-ea"/>
                          <a:cs typeface="Times New Roman" panose="02020603050405020304"/>
                        </a:rPr>
                        <a:t>旗帜鲜明</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000" kern="100">
                          <a:solidFill>
                            <a:schemeClr val="accent6">
                              <a:lumMod val="50000"/>
                            </a:schemeClr>
                          </a:solidFill>
                          <a:latin typeface="+mn-ea"/>
                          <a:ea typeface="+mn-ea"/>
                          <a:cs typeface="Times New Roman" panose="02020603050405020304"/>
                        </a:rPr>
                        <a:t>标题要是非明确，爱憎鲜明。新闻中所报道的事实，有的令人气愤，有的令人欣喜，有的令人同情，有的令人悲哀，拟写新闻标题时不能无动于衷，要明确表达作者的立场。</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975">
                <a:tc>
                  <a:txBody>
                    <a:bodyPr/>
                    <a:lstStyle/>
                    <a:p>
                      <a:pPr algn="ctr">
                        <a:spcAft>
                          <a:spcPct val="0"/>
                        </a:spcAft>
                      </a:pPr>
                      <a:r>
                        <a:rPr lang="en-US" sz="2000" kern="100">
                          <a:solidFill>
                            <a:schemeClr val="accent6">
                              <a:lumMod val="50000"/>
                            </a:schemeClr>
                          </a:solidFill>
                          <a:latin typeface="+mn-ea"/>
                          <a:ea typeface="+mn-ea"/>
                          <a:cs typeface="Courier New" panose="02070309020205020404"/>
                        </a:rPr>
                        <a:t>4.</a:t>
                      </a:r>
                      <a:r>
                        <a:rPr lang="zh-CN" sz="2000" kern="100">
                          <a:solidFill>
                            <a:schemeClr val="accent6">
                              <a:lumMod val="50000"/>
                            </a:schemeClr>
                          </a:solidFill>
                          <a:latin typeface="+mn-ea"/>
                          <a:ea typeface="+mn-ea"/>
                          <a:cs typeface="Times New Roman" panose="02020603050405020304"/>
                        </a:rPr>
                        <a:t>生动活泼</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000" kern="100">
                          <a:solidFill>
                            <a:schemeClr val="accent6">
                              <a:lumMod val="50000"/>
                            </a:schemeClr>
                          </a:solidFill>
                          <a:latin typeface="+mn-ea"/>
                          <a:ea typeface="+mn-ea"/>
                          <a:cs typeface="Times New Roman" panose="02020603050405020304"/>
                        </a:rPr>
                        <a:t>标题要有表现力，除事实以外，还要关注听到了什么，看到了什么，想到了什么，在感染中给人以启迪，做到言有尽而意无穷；注意采用恰当的修辞手法。如：中国经济一直在</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升温</a:t>
                      </a:r>
                      <a:r>
                        <a:rPr lang="en-US" sz="2000" kern="100">
                          <a:solidFill>
                            <a:schemeClr val="accent6">
                              <a:lumMod val="50000"/>
                            </a:schemeClr>
                          </a:solidFill>
                          <a:latin typeface="+mn-ea"/>
                          <a:ea typeface="+mn-ea"/>
                          <a:cs typeface="Times New Roman" panose="02020603050405020304"/>
                        </a:rPr>
                        <a:t>”</a:t>
                      </a:r>
                      <a:r>
                        <a:rPr lang="en-US" sz="2000" kern="100">
                          <a:solidFill>
                            <a:schemeClr val="accent6">
                              <a:lumMod val="50000"/>
                            </a:schemeClr>
                          </a:solidFill>
                          <a:latin typeface="+mn-ea"/>
                          <a:ea typeface="+mn-ea"/>
                          <a:cs typeface="Courier New" panose="02070309020205020404"/>
                        </a:rPr>
                        <a:t>(</a:t>
                      </a:r>
                      <a:r>
                        <a:rPr lang="zh-CN" sz="2000" kern="100">
                          <a:solidFill>
                            <a:schemeClr val="accent6">
                              <a:lumMod val="50000"/>
                            </a:schemeClr>
                          </a:solidFill>
                          <a:latin typeface="+mn-ea"/>
                          <a:ea typeface="+mn-ea"/>
                          <a:cs typeface="Times New Roman" panose="02020603050405020304"/>
                        </a:rPr>
                        <a:t>比喻</a:t>
                      </a:r>
                      <a:r>
                        <a:rPr lang="en-US" sz="2000" kern="100">
                          <a:solidFill>
                            <a:schemeClr val="accent6">
                              <a:lumMod val="50000"/>
                            </a:schemeClr>
                          </a:solidFill>
                          <a:latin typeface="+mn-ea"/>
                          <a:ea typeface="+mn-ea"/>
                          <a:cs typeface="Courier New" panose="02070309020205020404"/>
                        </a:rPr>
                        <a:t>)</a:t>
                      </a:r>
                      <a:r>
                        <a:rPr lang="zh-CN" sz="2000" kern="100">
                          <a:solidFill>
                            <a:schemeClr val="accent6">
                              <a:lumMod val="50000"/>
                            </a:schemeClr>
                          </a:solidFill>
                          <a:latin typeface="+mn-ea"/>
                          <a:ea typeface="+mn-ea"/>
                          <a:cs typeface="Times New Roman" panose="02020603050405020304"/>
                        </a:rPr>
                        <a:t>。</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600">
                <a:tc>
                  <a:txBody>
                    <a:bodyPr/>
                    <a:lstStyle/>
                    <a:p>
                      <a:pPr algn="ctr">
                        <a:spcAft>
                          <a:spcPct val="0"/>
                        </a:spcAft>
                      </a:pPr>
                      <a:r>
                        <a:rPr lang="en-US" sz="2000" kern="100">
                          <a:solidFill>
                            <a:schemeClr val="accent6">
                              <a:lumMod val="50000"/>
                            </a:schemeClr>
                          </a:solidFill>
                          <a:latin typeface="+mn-ea"/>
                          <a:ea typeface="+mn-ea"/>
                          <a:cs typeface="Courier New" panose="02070309020205020404"/>
                        </a:rPr>
                        <a:t>5.</a:t>
                      </a:r>
                      <a:r>
                        <a:rPr lang="zh-CN" sz="2000" kern="100">
                          <a:solidFill>
                            <a:schemeClr val="accent6">
                              <a:lumMod val="50000"/>
                            </a:schemeClr>
                          </a:solidFill>
                          <a:latin typeface="+mn-ea"/>
                          <a:ea typeface="+mn-ea"/>
                          <a:cs typeface="Times New Roman" panose="02020603050405020304"/>
                        </a:rPr>
                        <a:t>注意</a:t>
                      </a:r>
                      <a:r>
                        <a:rPr lang="zh-CN" sz="2000" kern="100" smtClean="0">
                          <a:solidFill>
                            <a:schemeClr val="accent6">
                              <a:lumMod val="50000"/>
                            </a:schemeClr>
                          </a:solidFill>
                          <a:latin typeface="+mn-ea"/>
                          <a:ea typeface="+mn-ea"/>
                          <a:cs typeface="Times New Roman" panose="02020603050405020304"/>
                        </a:rPr>
                        <a:t>字数限制</a:t>
                      </a:r>
                      <a:endParaRPr lang="zh-CN" sz="20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000" kern="100">
                          <a:solidFill>
                            <a:schemeClr val="accent6">
                              <a:lumMod val="50000"/>
                            </a:schemeClr>
                          </a:solidFill>
                          <a:latin typeface="+mn-ea"/>
                          <a:ea typeface="+mn-ea"/>
                          <a:cs typeface="Times New Roman" panose="02020603050405020304"/>
                        </a:rPr>
                        <a:t>拟写新闻标题的题目大都有字数限制</a:t>
                      </a:r>
                      <a:r>
                        <a:rPr lang="en-US" sz="2000" kern="100">
                          <a:solidFill>
                            <a:schemeClr val="accent6">
                              <a:lumMod val="50000"/>
                            </a:schemeClr>
                          </a:solidFill>
                          <a:latin typeface="+mn-ea"/>
                          <a:ea typeface="+mn-ea"/>
                          <a:cs typeface="Courier New" panose="02070309020205020404"/>
                        </a:rPr>
                        <a:t>——</a:t>
                      </a:r>
                      <a:r>
                        <a:rPr lang="zh-CN" sz="2000" kern="100">
                          <a:solidFill>
                            <a:schemeClr val="accent6">
                              <a:lumMod val="50000"/>
                            </a:schemeClr>
                          </a:solidFill>
                          <a:latin typeface="+mn-ea"/>
                          <a:ea typeface="+mn-ea"/>
                          <a:cs typeface="Times New Roman" panose="02020603050405020304"/>
                        </a:rPr>
                        <a:t>不超过</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字。超过字数一般要扣</a:t>
                      </a:r>
                      <a:r>
                        <a:rPr lang="en-US" sz="2000" kern="100">
                          <a:solidFill>
                            <a:schemeClr val="accent6">
                              <a:lumMod val="50000"/>
                            </a:schemeClr>
                          </a:solidFill>
                          <a:latin typeface="+mn-ea"/>
                          <a:ea typeface="+mn-ea"/>
                          <a:cs typeface="Courier New" panose="02070309020205020404"/>
                        </a:rPr>
                        <a:t>1</a:t>
                      </a:r>
                      <a:r>
                        <a:rPr lang="zh-CN" sz="2000" kern="100">
                          <a:solidFill>
                            <a:schemeClr val="accent6">
                              <a:lumMod val="50000"/>
                            </a:schemeClr>
                          </a:solidFill>
                          <a:latin typeface="+mn-ea"/>
                          <a:ea typeface="+mn-ea"/>
                          <a:cs typeface="Times New Roman" panose="02020603050405020304"/>
                        </a:rPr>
                        <a:t>分。</a:t>
                      </a:r>
                      <a:endParaRPr lang="zh-CN" sz="2000" kern="100">
                        <a:solidFill>
                          <a:schemeClr val="accent6">
                            <a:lumMod val="50000"/>
                          </a:schemeClr>
                        </a:solidFill>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760509" y="739757"/>
            <a:ext cx="9286940" cy="2306955"/>
          </a:xfrm>
          <a:prstGeom prst="rect">
            <a:avLst/>
          </a:prstGeom>
          <a:noFill/>
          <a:ln w="9525">
            <a:noFill/>
            <a:miter lim="800000"/>
          </a:ln>
          <a:effectLst/>
        </p:spPr>
        <p:txBody>
          <a:bodyPr wrap="square">
            <a:spAutoFit/>
          </a:bodyPr>
          <a:lstStyle/>
          <a:p>
            <a:r>
              <a:rPr lang="en-US" altLang="zh-CN" sz="2400" smtClean="0">
                <a:solidFill>
                  <a:srgbClr val="006600"/>
                </a:solidFill>
              </a:rPr>
              <a:t> </a:t>
            </a:r>
            <a:r>
              <a:rPr lang="zh-CN" altLang="en-US" sz="2400" b="1" smtClean="0">
                <a:solidFill>
                  <a:srgbClr val="006600"/>
                </a:solidFill>
                <a:latin typeface="+mn-ea"/>
              </a:rPr>
              <a:t>阅读以下新闻材料，根据要求答题。</a:t>
            </a:r>
          </a:p>
          <a:p>
            <a:r>
              <a:rPr lang="zh-CN" altLang="en-US" sz="2400" smtClean="0">
                <a:solidFill>
                  <a:srgbClr val="006600"/>
                </a:solidFill>
                <a:latin typeface="+mn-ea"/>
              </a:rPr>
              <a:t>不久前，某地一所高中对</a:t>
            </a:r>
            <a:r>
              <a:rPr lang="en-US" sz="2400" smtClean="0">
                <a:solidFill>
                  <a:srgbClr val="006600"/>
                </a:solidFill>
                <a:latin typeface="+mn-ea"/>
              </a:rPr>
              <a:t>700</a:t>
            </a:r>
            <a:r>
              <a:rPr lang="zh-CN" altLang="en-US" sz="2400" smtClean="0">
                <a:solidFill>
                  <a:srgbClr val="006600"/>
                </a:solidFill>
                <a:latin typeface="+mn-ea"/>
              </a:rPr>
              <a:t>名学生做了以</a:t>
            </a:r>
            <a:r>
              <a:rPr lang="en-US" sz="2400" smtClean="0">
                <a:solidFill>
                  <a:srgbClr val="006600"/>
                </a:solidFill>
                <a:latin typeface="+mn-ea"/>
              </a:rPr>
              <a:t>“</a:t>
            </a:r>
            <a:r>
              <a:rPr lang="zh-CN" altLang="en-US" sz="2400" smtClean="0">
                <a:solidFill>
                  <a:srgbClr val="006600"/>
                </a:solidFill>
                <a:latin typeface="+mn-ea"/>
              </a:rPr>
              <a:t>你觉得你离父母有多远</a:t>
            </a:r>
            <a:r>
              <a:rPr lang="en-US" sz="2400" smtClean="0">
                <a:solidFill>
                  <a:srgbClr val="006600"/>
                </a:solidFill>
                <a:latin typeface="+mn-ea"/>
              </a:rPr>
              <a:t>”</a:t>
            </a:r>
            <a:r>
              <a:rPr lang="zh-CN" altLang="en-US" sz="2400" smtClean="0">
                <a:solidFill>
                  <a:srgbClr val="006600"/>
                </a:solidFill>
                <a:latin typeface="+mn-ea"/>
              </a:rPr>
              <a:t>为主题的调查。调查结果显示，</a:t>
            </a:r>
            <a:r>
              <a:rPr lang="en-US" sz="2400" smtClean="0">
                <a:solidFill>
                  <a:srgbClr val="006600"/>
                </a:solidFill>
                <a:latin typeface="+mn-ea"/>
              </a:rPr>
              <a:t>69%</a:t>
            </a:r>
            <a:r>
              <a:rPr lang="zh-CN" altLang="en-US" sz="2400" smtClean="0">
                <a:solidFill>
                  <a:srgbClr val="006600"/>
                </a:solidFill>
                <a:latin typeface="+mn-ea"/>
              </a:rPr>
              <a:t>的学生认为与父母有代沟，其中</a:t>
            </a:r>
            <a:r>
              <a:rPr lang="en-US" sz="2400" smtClean="0">
                <a:solidFill>
                  <a:srgbClr val="006600"/>
                </a:solidFill>
                <a:latin typeface="+mn-ea"/>
              </a:rPr>
              <a:t>6%</a:t>
            </a:r>
            <a:r>
              <a:rPr lang="zh-CN" altLang="en-US" sz="2400" smtClean="0">
                <a:solidFill>
                  <a:srgbClr val="006600"/>
                </a:solidFill>
                <a:latin typeface="+mn-ea"/>
              </a:rPr>
              <a:t>的学生觉得离父母很远。很多学生说，与父母沟通时，除了学习再无别的话题。</a:t>
            </a:r>
          </a:p>
          <a:p>
            <a:r>
              <a:rPr lang="zh-CN" altLang="en-US" sz="2400" smtClean="0">
                <a:solidFill>
                  <a:srgbClr val="006600"/>
                </a:solidFill>
                <a:latin typeface="+mn-ea"/>
              </a:rPr>
              <a:t>根据段落的主要内容拟写一句话新闻。</a:t>
            </a:r>
          </a:p>
        </p:txBody>
      </p:sp>
      <p:sp>
        <p:nvSpPr>
          <p:cNvPr id="9" name="Text Box 5"/>
          <p:cNvSpPr txBox="1">
            <a:spLocks noChangeArrowheads="1"/>
          </p:cNvSpPr>
          <p:nvPr/>
        </p:nvSpPr>
        <p:spPr bwMode="auto">
          <a:xfrm>
            <a:off x="1760509" y="4383095"/>
            <a:ext cx="9215502" cy="829945"/>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a:t>
            </a:r>
            <a:r>
              <a:rPr lang="zh-CN" altLang="en-US" sz="2400" b="1" smtClean="0">
                <a:latin typeface="+mn-ea"/>
              </a:rPr>
              <a:t>　</a:t>
            </a:r>
            <a:r>
              <a:rPr lang="en-US" altLang="en-US" sz="2400" b="1" smtClean="0">
                <a:solidFill>
                  <a:srgbClr val="FF0000"/>
                </a:solidFill>
                <a:latin typeface="+mn-ea"/>
              </a:rPr>
              <a:t> (</a:t>
            </a:r>
            <a:r>
              <a:rPr lang="zh-CN" altLang="en-US" sz="2400" b="1" smtClean="0">
                <a:solidFill>
                  <a:srgbClr val="FF0000"/>
                </a:solidFill>
                <a:latin typeface="+mn-ea"/>
              </a:rPr>
              <a:t>示例</a:t>
            </a:r>
            <a:r>
              <a:rPr lang="en-US" altLang="en-US" sz="2400" b="1" smtClean="0">
                <a:solidFill>
                  <a:srgbClr val="FF0000"/>
                </a:solidFill>
                <a:latin typeface="+mn-ea"/>
              </a:rPr>
              <a:t>)</a:t>
            </a:r>
            <a:r>
              <a:rPr lang="zh-CN" altLang="en-US" sz="2400" b="1" smtClean="0">
                <a:solidFill>
                  <a:srgbClr val="FF0000"/>
                </a:solidFill>
                <a:latin typeface="+mn-ea"/>
              </a:rPr>
              <a:t>调查显示，多数学生与父母存在代沟。</a:t>
            </a:r>
            <a:r>
              <a:rPr lang="en-US" altLang="en-US" sz="2400" b="1" smtClean="0">
                <a:solidFill>
                  <a:srgbClr val="FF0000"/>
                </a:solidFill>
                <a:latin typeface="+mn-ea"/>
              </a:rPr>
              <a:t>(</a:t>
            </a:r>
            <a:r>
              <a:rPr lang="zh-CN" altLang="en-US" sz="2400" b="1" smtClean="0">
                <a:solidFill>
                  <a:srgbClr val="FF0000"/>
                </a:solidFill>
                <a:latin typeface="+mn-ea"/>
              </a:rPr>
              <a:t>或</a:t>
            </a:r>
            <a:r>
              <a:rPr lang="en-US" altLang="en-US" sz="2400" b="1" smtClean="0">
                <a:solidFill>
                  <a:srgbClr val="FF0000"/>
                </a:solidFill>
                <a:latin typeface="+mn-ea"/>
              </a:rPr>
              <a:t>“</a:t>
            </a:r>
            <a:r>
              <a:rPr lang="zh-CN" altLang="en-US" sz="2400" b="1" smtClean="0">
                <a:solidFill>
                  <a:srgbClr val="FF0000"/>
                </a:solidFill>
                <a:latin typeface="+mn-ea"/>
              </a:rPr>
              <a:t>调查显示，学习成了多数学生与父母沟通的唯一话题</a:t>
            </a:r>
            <a:r>
              <a:rPr lang="en-US" altLang="en-US" sz="2400" b="1" smtClean="0">
                <a:solidFill>
                  <a:srgbClr val="FF0000"/>
                </a:solidFill>
                <a:latin typeface="+mn-ea"/>
              </a:rPr>
              <a:t>”)</a:t>
            </a:r>
            <a:endParaRPr lang="zh-CN" altLang="en-US" sz="2400" b="1" smtClean="0">
              <a:solidFill>
                <a:srgbClr val="FF0000"/>
              </a:solidFill>
              <a:latin typeface="+mn-ea"/>
            </a:endParaRPr>
          </a:p>
        </p:txBody>
      </p:sp>
      <p:graphicFrame>
        <p:nvGraphicFramePr>
          <p:cNvPr id="7" name="表格 6"/>
          <p:cNvGraphicFramePr>
            <a:graphicFrameLocks noGrp="1"/>
          </p:cNvGraphicFramePr>
          <p:nvPr/>
        </p:nvGraphicFramePr>
        <p:xfrm>
          <a:off x="1831947" y="3097211"/>
          <a:ext cx="9001125" cy="1097280"/>
        </p:xfrm>
        <a:graphic>
          <a:graphicData uri="http://schemas.openxmlformats.org/drawingml/2006/table">
            <a:tbl>
              <a:tblPr/>
              <a:tblGrid>
                <a:gridCol w="1143000"/>
                <a:gridCol w="7858125"/>
              </a:tblGrid>
              <a:tr h="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第一</a:t>
                      </a:r>
                      <a:r>
                        <a:rPr lang="zh-CN" sz="2400" kern="100" smtClean="0">
                          <a:solidFill>
                            <a:schemeClr val="accent6">
                              <a:lumMod val="50000"/>
                            </a:schemeClr>
                          </a:solidFill>
                          <a:latin typeface="Times New Roman"/>
                          <a:ea typeface="仿宋_GB2312"/>
                          <a:cs typeface="Times New Roman" panose="02020603050405020304"/>
                        </a:rPr>
                        <a:t>步</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找出段落的陈述对象</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谁</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对学生的</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调查。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第二</a:t>
                      </a:r>
                      <a:r>
                        <a:rPr lang="zh-CN" sz="2400" kern="100" smtClean="0">
                          <a:solidFill>
                            <a:schemeClr val="accent6">
                              <a:lumMod val="50000"/>
                            </a:schemeClr>
                          </a:solidFill>
                          <a:latin typeface="Times New Roman"/>
                          <a:ea typeface="仿宋_GB2312"/>
                          <a:cs typeface="Times New Roman" panose="02020603050405020304"/>
                        </a:rPr>
                        <a:t>步</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从</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干什么</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的角度概括事件主体</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学生与父母有代沟。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第三</a:t>
                      </a:r>
                      <a:r>
                        <a:rPr lang="zh-CN" sz="2400" kern="100" smtClean="0">
                          <a:solidFill>
                            <a:schemeClr val="accent6">
                              <a:lumMod val="50000"/>
                            </a:schemeClr>
                          </a:solidFill>
                          <a:latin typeface="Times New Roman"/>
                          <a:ea typeface="仿宋_GB2312"/>
                          <a:cs typeface="Times New Roman" panose="02020603050405020304"/>
                        </a:rPr>
                        <a:t>步</a:t>
                      </a:r>
                      <a:endParaRPr lang="zh-CN" sz="2400" kern="100">
                        <a:solidFill>
                          <a:schemeClr val="accent6">
                            <a:lumMod val="50000"/>
                          </a:schemeClr>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组合语段要点，用一句话工整准确书写。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1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97509"/>
            <a:ext cx="9787006" cy="378460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chemeClr val="accent6">
                    <a:lumMod val="50000"/>
                  </a:schemeClr>
                </a:solidFill>
                <a:latin typeface="黑体" pitchFamily="2" charset="-122"/>
                <a:ea typeface="黑体" panose="02010609060101010101" pitchFamily="2" charset="-122"/>
              </a:rPr>
              <a:t>类型</a:t>
            </a:r>
            <a:r>
              <a:rPr lang="en-US" altLang="en-US" sz="3200" smtClean="0">
                <a:solidFill>
                  <a:schemeClr val="accent6">
                    <a:lumMod val="50000"/>
                  </a:schemeClr>
                </a:solidFill>
                <a:latin typeface="黑体" pitchFamily="2" charset="-122"/>
                <a:ea typeface="黑体" panose="02010609060101010101" pitchFamily="2" charset="-122"/>
              </a:rPr>
              <a:t>(3)</a:t>
            </a:r>
            <a:r>
              <a:rPr lang="zh-CN" altLang="en-US" sz="3200" smtClean="0">
                <a:solidFill>
                  <a:schemeClr val="accent6">
                    <a:lumMod val="50000"/>
                  </a:schemeClr>
                </a:solidFill>
                <a:latin typeface="黑体" pitchFamily="2" charset="-122"/>
                <a:ea typeface="黑体" panose="02010609060101010101" pitchFamily="2" charset="-122"/>
              </a:rPr>
              <a:t>　拟写新闻导语</a:t>
            </a:r>
          </a:p>
          <a:p>
            <a:endParaRPr lang="en-US" altLang="zh-CN" sz="2400" smtClean="0"/>
          </a:p>
          <a:p>
            <a:r>
              <a:rPr lang="zh-CN" altLang="en-US" sz="2800" smtClean="0"/>
              <a:t>         新闻导语是一篇消息的开头部分。它用简短的语言介绍主要内容，揭示新闻主题；或采取其他生动形式引起读者的阅读兴趣。新闻写作要求简明扼要，开门见山，这就需要用简短的语言将最重要的新闻事实</a:t>
            </a:r>
            <a:r>
              <a:rPr lang="en-US" sz="2800" smtClean="0"/>
              <a:t>——</a:t>
            </a:r>
            <a:r>
              <a:rPr lang="zh-CN" altLang="en-US" sz="2800" smtClean="0"/>
              <a:t>时间、地点、人物、事件等首先告诉读者。</a:t>
            </a:r>
            <a:r>
              <a:rPr lang="en-US" sz="2800" smtClean="0"/>
              <a:t>“</a:t>
            </a:r>
            <a:r>
              <a:rPr lang="zh-CN" altLang="en-US" sz="2800" smtClean="0"/>
              <a:t>麻雀虽小，五脏俱全</a:t>
            </a:r>
            <a:r>
              <a:rPr lang="en-US" sz="2800" smtClean="0"/>
              <a:t>”</a:t>
            </a:r>
            <a:r>
              <a:rPr lang="zh-CN" altLang="en-US" sz="2800" smtClean="0"/>
              <a:t>，导语虽短，但新闻的要素齐全，因而读者可从导语中获取整个新闻的总印象。</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663634" y="668319"/>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新闻导语拟写公式</a:t>
            </a:r>
            <a:endParaRPr lang="zh-CN" altLang="en-US" sz="2400">
              <a:solidFill>
                <a:srgbClr val="006600"/>
              </a:solidFill>
            </a:endParaRPr>
          </a:p>
        </p:txBody>
      </p:sp>
      <p:graphicFrame>
        <p:nvGraphicFramePr>
          <p:cNvPr id="3" name="Group 19"/>
          <p:cNvGraphicFramePr>
            <a:graphicFrameLocks noGrp="1"/>
          </p:cNvGraphicFramePr>
          <p:nvPr/>
        </p:nvGraphicFramePr>
        <p:xfrm>
          <a:off x="546063"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1735072" y="1668451"/>
          <a:ext cx="8929370" cy="4000500"/>
        </p:xfrm>
        <a:graphic>
          <a:graphicData uri="http://schemas.openxmlformats.org/drawingml/2006/table">
            <a:tbl>
              <a:tblPr/>
              <a:tblGrid>
                <a:gridCol w="8929370"/>
              </a:tblGrid>
              <a:tr h="4000500">
                <a:tc>
                  <a:txBody>
                    <a:bodyPr/>
                    <a:lstStyle/>
                    <a:p>
                      <a:pPr>
                        <a:lnSpc>
                          <a:spcPts val="3500"/>
                        </a:lnSpc>
                      </a:pPr>
                      <a:r>
                        <a:rPr lang="zh-CN" altLang="en-US" sz="2400" kern="100" smtClean="0">
                          <a:solidFill>
                            <a:schemeClr val="accent6">
                              <a:lumMod val="50000"/>
                            </a:schemeClr>
                          </a:solidFill>
                          <a:latin typeface="+mn-ea"/>
                          <a:ea typeface="+mn-ea"/>
                          <a:cs typeface="Times New Roman" panose="02020603050405020304"/>
                        </a:rPr>
                        <a:t>    标准的新闻导语拟写公式：</a:t>
                      </a:r>
                    </a:p>
                    <a:p>
                      <a:pPr>
                        <a:lnSpc>
                          <a:spcPts val="3500"/>
                        </a:lnSpc>
                      </a:pPr>
                      <a:r>
                        <a:rPr lang="zh-CN" altLang="en-US" sz="2400" kern="100" smtClean="0">
                          <a:solidFill>
                            <a:schemeClr val="accent6">
                              <a:lumMod val="50000"/>
                            </a:schemeClr>
                          </a:solidFill>
                          <a:latin typeface="+mn-ea"/>
                          <a:ea typeface="+mn-ea"/>
                          <a:cs typeface="Times New Roman" panose="02020603050405020304"/>
                        </a:rPr>
                        <a:t>    ①新闻单位名称＋②消息发出地名称＋③发出时间＋④主体和事件＋⑤</a:t>
                      </a:r>
                      <a:r>
                        <a:rPr 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主体事件发生的必要的</a:t>
                      </a:r>
                      <a:r>
                        <a:rPr 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条件或原因＋⑥主体事件的简约过程＋⑦状态、结果、影响或发展趋势。</a:t>
                      </a:r>
                    </a:p>
                    <a:p>
                      <a:pPr>
                        <a:lnSpc>
                          <a:spcPts val="3500"/>
                        </a:lnSpc>
                      </a:pPr>
                      <a:r>
                        <a:rPr lang="zh-CN" altLang="en-US" sz="2400" kern="100" smtClean="0">
                          <a:solidFill>
                            <a:schemeClr val="accent6">
                              <a:lumMod val="50000"/>
                            </a:schemeClr>
                          </a:solidFill>
                          <a:latin typeface="+mn-ea"/>
                          <a:ea typeface="+mn-ea"/>
                          <a:cs typeface="Times New Roman" panose="02020603050405020304"/>
                        </a:rPr>
                        <a:t>    说明：如果试题材料不包括前三项相关材料，前三项内容可舍去；④⑤两条可互换位置；⑥中的过程要用句子完成，如果字数要求极严格，可以用主体事件名称带出过程。</a:t>
                      </a:r>
                    </a:p>
                    <a:p>
                      <a:pPr>
                        <a:lnSpc>
                          <a:spcPts val="3500"/>
                        </a:lnSpc>
                      </a:pPr>
                      <a:r>
                        <a:rPr lang="zh-CN" altLang="en-US" sz="2400" kern="100" smtClean="0">
                          <a:solidFill>
                            <a:schemeClr val="accent6">
                              <a:lumMod val="50000"/>
                            </a:schemeClr>
                          </a:solidFill>
                          <a:latin typeface="+mn-ea"/>
                          <a:ea typeface="+mn-ea"/>
                          <a:cs typeface="Times New Roman" panose="02020603050405020304"/>
                        </a:rPr>
                        <a:t>    试题若要求根据新闻的主体写导语，考生应仔细阅读主体部分，从中提炼出各个要素，然后加以连缀。</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474625"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617501" y="2097079"/>
            <a:ext cx="10333073" cy="3415030"/>
          </a:xfrm>
          <a:prstGeom prst="rect">
            <a:avLst/>
          </a:prstGeom>
          <a:noFill/>
          <a:ln w="9525">
            <a:noFill/>
            <a:miter lim="800000"/>
          </a:ln>
          <a:effectLst/>
        </p:spPr>
        <p:txBody>
          <a:bodyPr wrap="square">
            <a:spAutoFit/>
          </a:bodyPr>
          <a:lstStyle/>
          <a:p>
            <a:r>
              <a:rPr lang="en-US" altLang="zh-CN" sz="2400" smtClean="0">
                <a:solidFill>
                  <a:srgbClr val="006600"/>
                </a:solidFill>
              </a:rPr>
              <a:t> </a:t>
            </a:r>
            <a:r>
              <a:rPr lang="zh-CN" altLang="en-US" sz="2400" b="1" smtClean="0">
                <a:solidFill>
                  <a:srgbClr val="006600"/>
                </a:solidFill>
                <a:latin typeface="+mn-ea"/>
              </a:rPr>
              <a:t>请为下面的消息拟一条导语。</a:t>
            </a:r>
            <a:r>
              <a:rPr lang="en-US" altLang="en-US" sz="2400" b="1" smtClean="0">
                <a:solidFill>
                  <a:srgbClr val="006600"/>
                </a:solidFill>
                <a:latin typeface="+mn-ea"/>
              </a:rPr>
              <a:t>(</a:t>
            </a:r>
            <a:r>
              <a:rPr lang="zh-CN" altLang="en-US" sz="2400" b="1" smtClean="0">
                <a:solidFill>
                  <a:srgbClr val="006600"/>
                </a:solidFill>
                <a:latin typeface="+mn-ea"/>
              </a:rPr>
              <a:t>不超过</a:t>
            </a:r>
            <a:r>
              <a:rPr lang="en-US" altLang="en-US" sz="2400" b="1" smtClean="0">
                <a:solidFill>
                  <a:srgbClr val="006600"/>
                </a:solidFill>
                <a:latin typeface="+mn-ea"/>
              </a:rPr>
              <a:t>40</a:t>
            </a:r>
            <a:r>
              <a:rPr lang="zh-CN" altLang="en-US" sz="2400" b="1" smtClean="0">
                <a:solidFill>
                  <a:srgbClr val="006600"/>
                </a:solidFill>
                <a:latin typeface="+mn-ea"/>
              </a:rPr>
              <a:t>个字</a:t>
            </a:r>
            <a:r>
              <a:rPr lang="en-US" altLang="en-US" sz="2400" b="1" smtClean="0">
                <a:solidFill>
                  <a:srgbClr val="006600"/>
                </a:solidFill>
                <a:latin typeface="+mn-ea"/>
              </a:rPr>
              <a:t>)</a:t>
            </a:r>
            <a:endParaRPr lang="zh-CN" altLang="en-US" sz="2400" b="1" smtClean="0">
              <a:solidFill>
                <a:srgbClr val="006600"/>
              </a:solidFill>
              <a:latin typeface="+mn-ea"/>
            </a:endParaRPr>
          </a:p>
          <a:p>
            <a:r>
              <a:rPr lang="zh-CN" altLang="en-US" sz="2400" smtClean="0">
                <a:solidFill>
                  <a:srgbClr val="006600"/>
                </a:solidFill>
                <a:latin typeface="+mn-ea"/>
              </a:rPr>
              <a:t>最近，法国科学研究中心和欧洲南方天文台说，天文学家去年利用位于智利的超大望远镜拍摄到另一个</a:t>
            </a:r>
            <a:r>
              <a:rPr lang="en-US" altLang="en-US" sz="2400" smtClean="0">
                <a:solidFill>
                  <a:srgbClr val="006600"/>
                </a:solidFill>
                <a:latin typeface="+mn-ea"/>
              </a:rPr>
              <a:t>“</a:t>
            </a:r>
            <a:r>
              <a:rPr lang="zh-CN" altLang="en-US" sz="2400" smtClean="0">
                <a:solidFill>
                  <a:srgbClr val="006600"/>
                </a:solidFill>
                <a:latin typeface="+mn-ea"/>
              </a:rPr>
              <a:t>太阳系</a:t>
            </a:r>
            <a:r>
              <a:rPr lang="en-US" altLang="en-US" sz="2400" smtClean="0">
                <a:solidFill>
                  <a:srgbClr val="006600"/>
                </a:solidFill>
                <a:latin typeface="+mn-ea"/>
              </a:rPr>
              <a:t>”</a:t>
            </a:r>
            <a:r>
              <a:rPr lang="zh-CN" altLang="en-US" sz="2400" smtClean="0">
                <a:solidFill>
                  <a:srgbClr val="006600"/>
                </a:solidFill>
                <a:latin typeface="+mn-ea"/>
              </a:rPr>
              <a:t>行星的照片。这颗系外行星的体积是太阳系最大行星</a:t>
            </a:r>
            <a:r>
              <a:rPr lang="en-US" altLang="en-US" sz="2400" smtClean="0">
                <a:solidFill>
                  <a:srgbClr val="006600"/>
                </a:solidFill>
                <a:latin typeface="+mn-ea"/>
              </a:rPr>
              <a:t>(</a:t>
            </a:r>
            <a:r>
              <a:rPr lang="zh-CN" altLang="en-US" sz="2400" smtClean="0">
                <a:solidFill>
                  <a:srgbClr val="006600"/>
                </a:solidFill>
                <a:latin typeface="+mn-ea"/>
              </a:rPr>
              <a:t>木星</a:t>
            </a:r>
            <a:r>
              <a:rPr lang="en-US" altLang="en-US" sz="2400" smtClean="0">
                <a:solidFill>
                  <a:srgbClr val="006600"/>
                </a:solidFill>
                <a:latin typeface="+mn-ea"/>
              </a:rPr>
              <a:t>)</a:t>
            </a:r>
            <a:r>
              <a:rPr lang="zh-CN" altLang="en-US" sz="2400" smtClean="0">
                <a:solidFill>
                  <a:srgbClr val="006600"/>
                </a:solidFill>
                <a:latin typeface="+mn-ea"/>
              </a:rPr>
              <a:t>的</a:t>
            </a:r>
            <a:r>
              <a:rPr lang="en-US" altLang="en-US" sz="2400" smtClean="0">
                <a:solidFill>
                  <a:srgbClr val="006600"/>
                </a:solidFill>
                <a:latin typeface="+mn-ea"/>
              </a:rPr>
              <a:t>5</a:t>
            </a:r>
            <a:r>
              <a:rPr lang="zh-CN" altLang="en-US" sz="2400" smtClean="0">
                <a:solidFill>
                  <a:srgbClr val="006600"/>
                </a:solidFill>
                <a:latin typeface="+mn-ea"/>
              </a:rPr>
              <a:t>倍，温度是它的</a:t>
            </a:r>
            <a:r>
              <a:rPr lang="en-US" altLang="en-US" sz="2400" smtClean="0">
                <a:solidFill>
                  <a:srgbClr val="006600"/>
                </a:solidFill>
                <a:latin typeface="+mn-ea"/>
              </a:rPr>
              <a:t>10</a:t>
            </a:r>
            <a:r>
              <a:rPr lang="zh-CN" altLang="en-US" sz="2400" smtClean="0">
                <a:solidFill>
                  <a:srgbClr val="006600"/>
                </a:solidFill>
                <a:latin typeface="+mn-ea"/>
              </a:rPr>
              <a:t>倍。这颗系外行星围绕一颗年轻的棕矮星，与行星很难区分。天文学家早先说过他们发现了一个距离地球</a:t>
            </a:r>
            <a:r>
              <a:rPr lang="en-US" altLang="en-US" sz="2400" smtClean="0">
                <a:solidFill>
                  <a:srgbClr val="006600"/>
                </a:solidFill>
                <a:latin typeface="+mn-ea"/>
              </a:rPr>
              <a:t>230</a:t>
            </a:r>
            <a:r>
              <a:rPr lang="zh-CN" altLang="en-US" sz="2400" smtClean="0">
                <a:solidFill>
                  <a:srgbClr val="006600"/>
                </a:solidFill>
                <a:latin typeface="+mn-ea"/>
              </a:rPr>
              <a:t>光年的物体围绕棕矮星运动，亮度仅为后者的</a:t>
            </a:r>
            <a:r>
              <a:rPr lang="en-US" altLang="en-US" sz="2400" smtClean="0">
                <a:solidFill>
                  <a:srgbClr val="006600"/>
                </a:solidFill>
                <a:latin typeface="+mn-ea"/>
              </a:rPr>
              <a:t>1/100</a:t>
            </a:r>
            <a:r>
              <a:rPr lang="zh-CN" altLang="en-US" sz="2400" smtClean="0">
                <a:solidFill>
                  <a:srgbClr val="006600"/>
                </a:solidFill>
                <a:latin typeface="+mn-ea"/>
              </a:rPr>
              <a:t>。但他们不能确定这个物体是一颗棕矮星，还是绕棕矮星运行的系外行星。可今年早些时候的观测报告根据它一年来的运动轨迹证明，这物体确实是系外行星。这也是迄今为止第一次拍到系外行星的照片。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7501" y="3837850"/>
            <a:ext cx="10215634" cy="829945"/>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a:t>
            </a:r>
            <a:r>
              <a:rPr lang="zh-CN" altLang="en-US" sz="2400" b="1" smtClean="0">
                <a:latin typeface="+mn-ea"/>
              </a:rPr>
              <a:t>　</a:t>
            </a:r>
            <a:r>
              <a:rPr lang="zh-CN" altLang="en-US" sz="2400" b="1" smtClean="0">
                <a:solidFill>
                  <a:srgbClr val="FF0000"/>
                </a:solidFill>
                <a:latin typeface="+mn-ea"/>
              </a:rPr>
              <a:t>最近，欧洲科学家迄今为止第一次拍摄到另一个</a:t>
            </a:r>
            <a:r>
              <a:rPr lang="en-US" altLang="en-US" sz="2400" b="1" smtClean="0">
                <a:solidFill>
                  <a:srgbClr val="FF0000"/>
                </a:solidFill>
                <a:latin typeface="+mn-ea"/>
              </a:rPr>
              <a:t>“</a:t>
            </a:r>
            <a:r>
              <a:rPr lang="zh-CN" altLang="en-US" sz="2400" b="1" smtClean="0">
                <a:solidFill>
                  <a:srgbClr val="FF0000"/>
                </a:solidFill>
                <a:latin typeface="+mn-ea"/>
              </a:rPr>
              <a:t>太阳系</a:t>
            </a:r>
            <a:r>
              <a:rPr lang="en-US" altLang="en-US" sz="2400" b="1" smtClean="0">
                <a:solidFill>
                  <a:srgbClr val="FF0000"/>
                </a:solidFill>
                <a:latin typeface="+mn-ea"/>
              </a:rPr>
              <a:t>”</a:t>
            </a:r>
            <a:r>
              <a:rPr lang="zh-CN" altLang="en-US" sz="2400" b="1" smtClean="0">
                <a:solidFill>
                  <a:srgbClr val="FF0000"/>
                </a:solidFill>
                <a:latin typeface="+mn-ea"/>
              </a:rPr>
              <a:t>行星的照片。</a:t>
            </a:r>
          </a:p>
        </p:txBody>
      </p:sp>
      <p:graphicFrame>
        <p:nvGraphicFramePr>
          <p:cNvPr id="3" name="表格 2"/>
          <p:cNvGraphicFramePr>
            <a:graphicFrameLocks noGrp="1"/>
          </p:cNvGraphicFramePr>
          <p:nvPr/>
        </p:nvGraphicFramePr>
        <p:xfrm>
          <a:off x="688939" y="1382699"/>
          <a:ext cx="10144125" cy="2214245"/>
        </p:xfrm>
        <a:graphic>
          <a:graphicData uri="http://schemas.openxmlformats.org/drawingml/2006/table">
            <a:tbl>
              <a:tblPr/>
              <a:tblGrid>
                <a:gridCol w="1288415"/>
                <a:gridCol w="8855710"/>
              </a:tblGrid>
              <a:tr h="43942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第一步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找出段落的陈述主体</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谁</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欧洲科学家。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884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第二步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从</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干什么</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的角度概括事件主体</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迄今为止第一次拍摄到另一个</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太阳系</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行星的照片。</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930">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第三步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明确时间</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最近。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055">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第四步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chemeClr val="accent6">
                              <a:lumMod val="50000"/>
                            </a:schemeClr>
                          </a:solidFill>
                          <a:latin typeface="Times New Roman"/>
                          <a:ea typeface="仿宋_GB2312"/>
                          <a:cs typeface="Times New Roman" panose="02020603050405020304"/>
                        </a:rPr>
                        <a:t>组合语段要点，用一句话工整准确书写。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9"/>
          <p:cNvPicPr>
            <a:picLocks noChangeAspect="1"/>
          </p:cNvPicPr>
          <p:nvPr/>
        </p:nvPicPr>
        <p:blipFill>
          <a:blip r:embed="rId2"/>
          <a:stretch>
            <a:fillRect/>
          </a:stretch>
        </p:blipFill>
        <p:spPr>
          <a:xfrm>
            <a:off x="760377" y="596881"/>
            <a:ext cx="10761698" cy="5883294"/>
          </a:xfrm>
          <a:prstGeom prst="rect">
            <a:avLst/>
          </a:prstGeom>
        </p:spPr>
      </p:pic>
      <p:sp>
        <p:nvSpPr>
          <p:cNvPr id="3" name="TextBox 2">
            <a:hlinkClick r:id="rId3" action="ppaction://hlinksldjump"/>
          </p:cNvPr>
          <p:cNvSpPr txBox="1"/>
          <p:nvPr/>
        </p:nvSpPr>
        <p:spPr>
          <a:xfrm>
            <a:off x="688939" y="2239955"/>
            <a:ext cx="10833136"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lgn="ctr">
              <a:defRPr/>
            </a:pPr>
            <a:r>
              <a:rPr lang="en-US" altLang="zh-CN"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3-11</a:t>
            </a:r>
            <a:r>
              <a:rPr lang="zh-CN" altLang="en-US"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压缩语段，扩展语句</a:t>
            </a:r>
            <a:endParaRPr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Effect transition="in" filter="wipe(lef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474625" y="1326224"/>
            <a:ext cx="10644262" cy="298450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chemeClr val="accent6">
                    <a:lumMod val="50000"/>
                  </a:schemeClr>
                </a:solidFill>
                <a:latin typeface="黑体" pitchFamily="2" charset="-122"/>
                <a:ea typeface="黑体" panose="02010609060101010101" pitchFamily="2" charset="-122"/>
              </a:rPr>
              <a:t>类型</a:t>
            </a:r>
            <a:r>
              <a:rPr lang="en-US" altLang="en-US" sz="3200" smtClean="0">
                <a:solidFill>
                  <a:schemeClr val="accent6">
                    <a:lumMod val="50000"/>
                  </a:schemeClr>
                </a:solidFill>
                <a:latin typeface="黑体" pitchFamily="2" charset="-122"/>
                <a:ea typeface="黑体" panose="02010609060101010101" pitchFamily="2" charset="-122"/>
              </a:rPr>
              <a:t>(4)</a:t>
            </a:r>
            <a:r>
              <a:rPr lang="zh-CN" altLang="en-US" sz="3200" smtClean="0">
                <a:solidFill>
                  <a:schemeClr val="accent6">
                    <a:lumMod val="50000"/>
                  </a:schemeClr>
                </a:solidFill>
                <a:latin typeface="黑体" pitchFamily="2" charset="-122"/>
                <a:ea typeface="黑体" panose="02010609060101010101" pitchFamily="2" charset="-122"/>
              </a:rPr>
              <a:t>　概括消息要点</a:t>
            </a:r>
          </a:p>
          <a:p>
            <a:endParaRPr lang="en-US" altLang="zh-CN" sz="2800" smtClean="0"/>
          </a:p>
          <a:p>
            <a:r>
              <a:rPr lang="en-US" altLang="zh-CN" sz="2800" smtClean="0"/>
              <a:t>         </a:t>
            </a:r>
            <a:r>
              <a:rPr lang="zh-CN" altLang="en-US" sz="2800" smtClean="0"/>
              <a:t>消息要点和一句话新闻的不同点：一般来说，消息要点比一句话新闻要详细些，包含的信息点要多些。因此，除了新闻的要素外，原材料中其他内容要点也应在字数允许的范围内概括出来。</a:t>
            </a:r>
          </a:p>
          <a:p>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592196" y="668319"/>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概括消息要点三步骤</a:t>
            </a:r>
            <a:endParaRPr lang="zh-CN" altLang="en-US" sz="2800">
              <a:solidFill>
                <a:srgbClr val="006600"/>
              </a:solidFill>
              <a:latin typeface="黑体" pitchFamily="2" charset="-122"/>
              <a:ea typeface="黑体" panose="02010609060101010101" pitchFamily="2" charset="-122"/>
            </a:endParaRPr>
          </a:p>
        </p:txBody>
      </p:sp>
      <p:graphicFrame>
        <p:nvGraphicFramePr>
          <p:cNvPr id="3" name="Group 19"/>
          <p:cNvGraphicFramePr>
            <a:graphicFrameLocks noGrp="1"/>
          </p:cNvGraphicFramePr>
          <p:nvPr/>
        </p:nvGraphicFramePr>
        <p:xfrm>
          <a:off x="474625"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6" name="表格 5"/>
          <p:cNvGraphicFramePr>
            <a:graphicFrameLocks noGrp="1"/>
          </p:cNvGraphicFramePr>
          <p:nvPr/>
        </p:nvGraphicFramePr>
        <p:xfrm>
          <a:off x="1520758" y="1525575"/>
          <a:ext cx="9429750" cy="4337700"/>
        </p:xfrm>
        <a:graphic>
          <a:graphicData uri="http://schemas.openxmlformats.org/drawingml/2006/table">
            <a:tbl>
              <a:tblPr/>
              <a:tblGrid>
                <a:gridCol w="2214880"/>
                <a:gridCol w="7214870"/>
              </a:tblGrid>
              <a:tr h="1000132">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步骤一：弄清核心话题</a:t>
                      </a:r>
                      <a:endParaRPr lang="zh-CN"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题目所提供的语段材料可能只有部分内容与题干有关，这就需要谨慎界定答题区间，剔除无关内容。</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3008">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步骤二：切分层次抓主体，找到关键词句</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以句号、问号、感叹号为单位，看这段文字有几句话，每句话的主语是什么，主语之间的关系是什么，谁的分量更重一些。</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8859">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步骤三：保留要点组信息</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句子要点应齐全，必须把若干</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要点</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保留下来。这里的所谓</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要点</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，是根据题干的指令确定下来的语段中的部分信息。</a:t>
                      </a:r>
                    </a:p>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组合信息时注意字数要达</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标</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，语言要规范，要点的组合一定要符合语法规范、有内在逻辑联系，并且要符合简明、连贯、得体的要求。</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571500" y="668319"/>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474625" y="1587563"/>
            <a:ext cx="10787138" cy="4523105"/>
          </a:xfrm>
          <a:prstGeom prst="rect">
            <a:avLst/>
          </a:prstGeom>
          <a:noFill/>
          <a:ln w="9525">
            <a:noFill/>
            <a:miter lim="800000"/>
          </a:ln>
          <a:effectLst/>
        </p:spPr>
        <p:txBody>
          <a:bodyPr wrap="square">
            <a:spAutoFit/>
          </a:bodyPr>
          <a:lstStyle/>
          <a:p>
            <a:pPr>
              <a:lnSpc>
                <a:spcPct val="150000"/>
              </a:lnSpc>
            </a:pPr>
            <a:r>
              <a:rPr lang="en-US" altLang="en-US" sz="2400" b="1" smtClean="0">
                <a:solidFill>
                  <a:srgbClr val="006600"/>
                </a:solidFill>
                <a:latin typeface="+mn-ea"/>
              </a:rPr>
              <a:t>(2019·</a:t>
            </a:r>
            <a:r>
              <a:rPr lang="zh-CN" altLang="en-US" sz="2400" b="1" smtClean="0">
                <a:solidFill>
                  <a:srgbClr val="006600"/>
                </a:solidFill>
                <a:latin typeface="+mn-ea"/>
              </a:rPr>
              <a:t>全国卷</a:t>
            </a:r>
            <a:r>
              <a:rPr lang="en-US" altLang="zh-CN" sz="2400" b="1" smtClean="0">
                <a:solidFill>
                  <a:srgbClr val="006600"/>
                </a:solidFill>
                <a:latin typeface="+mn-ea"/>
              </a:rPr>
              <a:t>Ⅲ</a:t>
            </a:r>
            <a:r>
              <a:rPr lang="en-US" altLang="en-US" sz="2400" b="1" smtClean="0">
                <a:solidFill>
                  <a:srgbClr val="006600"/>
                </a:solidFill>
                <a:latin typeface="+mn-ea"/>
              </a:rPr>
              <a:t>)</a:t>
            </a:r>
            <a:r>
              <a:rPr lang="zh-CN" altLang="en-US" sz="2400" b="1" smtClean="0">
                <a:solidFill>
                  <a:srgbClr val="006600"/>
                </a:solidFill>
                <a:latin typeface="+mn-ea"/>
              </a:rPr>
              <a:t>请对下面这段新闻报道的文字进行压缩。要求保留关键信息，句子简洁流畅，不超过</a:t>
            </a:r>
            <a:r>
              <a:rPr lang="en-US" altLang="en-US" sz="2400" b="1" smtClean="0">
                <a:solidFill>
                  <a:srgbClr val="006600"/>
                </a:solidFill>
                <a:latin typeface="+mn-ea"/>
              </a:rPr>
              <a:t>65</a:t>
            </a:r>
            <a:r>
              <a:rPr lang="zh-CN" altLang="en-US" sz="2400" b="1" smtClean="0">
                <a:solidFill>
                  <a:srgbClr val="006600"/>
                </a:solidFill>
                <a:latin typeface="+mn-ea"/>
              </a:rPr>
              <a:t>个字。</a:t>
            </a:r>
          </a:p>
          <a:p>
            <a:pPr>
              <a:lnSpc>
                <a:spcPct val="150000"/>
              </a:lnSpc>
            </a:pPr>
            <a:r>
              <a:rPr lang="en-US" altLang="en-US" sz="2400" smtClean="0">
                <a:solidFill>
                  <a:srgbClr val="006600"/>
                </a:solidFill>
                <a:latin typeface="+mn-ea"/>
              </a:rPr>
              <a:t>2019</a:t>
            </a:r>
            <a:r>
              <a:rPr lang="zh-CN" altLang="en-US" sz="2400" smtClean="0">
                <a:solidFill>
                  <a:srgbClr val="006600"/>
                </a:solidFill>
                <a:latin typeface="+mn-ea"/>
              </a:rPr>
              <a:t>年</a:t>
            </a:r>
            <a:r>
              <a:rPr lang="en-US" altLang="en-US" sz="2400" smtClean="0">
                <a:solidFill>
                  <a:srgbClr val="006600"/>
                </a:solidFill>
                <a:latin typeface="+mn-ea"/>
              </a:rPr>
              <a:t>4</a:t>
            </a:r>
            <a:r>
              <a:rPr lang="zh-CN" altLang="en-US" sz="2400" smtClean="0">
                <a:solidFill>
                  <a:srgbClr val="006600"/>
                </a:solidFill>
                <a:latin typeface="+mn-ea"/>
              </a:rPr>
              <a:t>月</a:t>
            </a:r>
            <a:r>
              <a:rPr lang="en-US" altLang="en-US" sz="2400" smtClean="0">
                <a:solidFill>
                  <a:srgbClr val="006600"/>
                </a:solidFill>
                <a:latin typeface="+mn-ea"/>
              </a:rPr>
              <a:t>21</a:t>
            </a:r>
            <a:r>
              <a:rPr lang="zh-CN" altLang="en-US" sz="2400" smtClean="0">
                <a:solidFill>
                  <a:srgbClr val="006600"/>
                </a:solidFill>
                <a:latin typeface="+mn-ea"/>
              </a:rPr>
              <a:t>～</a:t>
            </a:r>
            <a:r>
              <a:rPr lang="en-US" altLang="en-US" sz="2400" smtClean="0">
                <a:solidFill>
                  <a:srgbClr val="006600"/>
                </a:solidFill>
                <a:latin typeface="+mn-ea"/>
              </a:rPr>
              <a:t>28</a:t>
            </a:r>
            <a:r>
              <a:rPr lang="zh-CN" altLang="en-US" sz="2400" smtClean="0">
                <a:solidFill>
                  <a:srgbClr val="006600"/>
                </a:solidFill>
                <a:latin typeface="+mn-ea"/>
              </a:rPr>
              <a:t>日，国际乒联第</a:t>
            </a:r>
            <a:r>
              <a:rPr lang="en-US" altLang="en-US" sz="2400" smtClean="0">
                <a:solidFill>
                  <a:srgbClr val="006600"/>
                </a:solidFill>
                <a:latin typeface="+mn-ea"/>
              </a:rPr>
              <a:t>55</a:t>
            </a:r>
            <a:r>
              <a:rPr lang="zh-CN" altLang="en-US" sz="2400" smtClean="0">
                <a:solidFill>
                  <a:srgbClr val="006600"/>
                </a:solidFill>
                <a:latin typeface="+mn-ea"/>
              </a:rPr>
              <a:t>届世界乒乓球锦标赛单项赛在匈牙利首都布达佩斯举行。中国队的许昕</a:t>
            </a:r>
            <a:r>
              <a:rPr lang="en-US" altLang="en-US" sz="2400" smtClean="0">
                <a:solidFill>
                  <a:srgbClr val="006600"/>
                </a:solidFill>
                <a:latin typeface="+mn-ea"/>
              </a:rPr>
              <a:t>/</a:t>
            </a:r>
            <a:r>
              <a:rPr lang="zh-CN" altLang="en-US" sz="2400" smtClean="0">
                <a:solidFill>
                  <a:srgbClr val="006600"/>
                </a:solidFill>
                <a:latin typeface="+mn-ea"/>
              </a:rPr>
              <a:t>刘诗雯在混双决赛中夺得首金，马龙</a:t>
            </a:r>
            <a:r>
              <a:rPr lang="en-US" altLang="en-US" sz="2400" smtClean="0">
                <a:solidFill>
                  <a:srgbClr val="006600"/>
                </a:solidFill>
                <a:latin typeface="+mn-ea"/>
              </a:rPr>
              <a:t>/</a:t>
            </a:r>
            <a:r>
              <a:rPr lang="zh-CN" altLang="en-US" sz="2400" smtClean="0">
                <a:solidFill>
                  <a:srgbClr val="006600"/>
                </a:solidFill>
                <a:latin typeface="+mn-ea"/>
              </a:rPr>
              <a:t>王楚钦夺得男双冠军，刘诗雯夺得女单冠军，马龙夺得男单冠军，王曼昱</a:t>
            </a:r>
            <a:r>
              <a:rPr lang="en-US" altLang="en-US" sz="2400" smtClean="0">
                <a:solidFill>
                  <a:srgbClr val="006600"/>
                </a:solidFill>
                <a:latin typeface="+mn-ea"/>
              </a:rPr>
              <a:t>/</a:t>
            </a:r>
            <a:r>
              <a:rPr lang="zh-CN" altLang="en-US" sz="2400" smtClean="0">
                <a:solidFill>
                  <a:srgbClr val="006600"/>
                </a:solidFill>
                <a:latin typeface="+mn-ea"/>
              </a:rPr>
              <a:t>孙颖莎夺得女双冠军。中国队包揽了本届世乒赛的全部</a:t>
            </a:r>
            <a:r>
              <a:rPr lang="en-US" altLang="en-US" sz="2400" smtClean="0">
                <a:solidFill>
                  <a:srgbClr val="006600"/>
                </a:solidFill>
                <a:latin typeface="+mn-ea"/>
              </a:rPr>
              <a:t>5</a:t>
            </a:r>
            <a:r>
              <a:rPr lang="zh-CN" altLang="en-US" sz="2400" smtClean="0">
                <a:solidFill>
                  <a:srgbClr val="006600"/>
                </a:solidFill>
                <a:latin typeface="+mn-ea"/>
              </a:rPr>
              <a:t>枚金牌，取得全面胜利。其中的男单决赛，马龙以</a:t>
            </a:r>
            <a:r>
              <a:rPr lang="en-US" altLang="en-US" sz="2400" smtClean="0">
                <a:solidFill>
                  <a:srgbClr val="006600"/>
                </a:solidFill>
                <a:latin typeface="+mn-ea"/>
              </a:rPr>
              <a:t>4</a:t>
            </a:r>
            <a:r>
              <a:rPr lang="zh-CN" altLang="en-US" sz="2400" smtClean="0">
                <a:solidFill>
                  <a:srgbClr val="006600"/>
                </a:solidFill>
                <a:latin typeface="+mn-ea"/>
              </a:rPr>
              <a:t>比</a:t>
            </a:r>
            <a:r>
              <a:rPr lang="en-US" altLang="en-US" sz="2400" smtClean="0">
                <a:solidFill>
                  <a:srgbClr val="006600"/>
                </a:solidFill>
                <a:latin typeface="+mn-ea"/>
              </a:rPr>
              <a:t>1</a:t>
            </a:r>
            <a:r>
              <a:rPr lang="zh-CN" altLang="en-US" sz="2400" smtClean="0">
                <a:solidFill>
                  <a:srgbClr val="006600"/>
                </a:solidFill>
                <a:latin typeface="+mn-ea"/>
              </a:rPr>
              <a:t>的比分战胜瑞典球员法尔克，实现了世乒赛男单三连冠的伟业，成为继庄则栋之后</a:t>
            </a:r>
            <a:r>
              <a:rPr lang="en-US" altLang="en-US" sz="2400" smtClean="0">
                <a:solidFill>
                  <a:srgbClr val="006600"/>
                </a:solidFill>
                <a:latin typeface="+mn-ea"/>
              </a:rPr>
              <a:t>50</a:t>
            </a:r>
            <a:r>
              <a:rPr lang="zh-CN" altLang="en-US" sz="2400" smtClean="0">
                <a:solidFill>
                  <a:srgbClr val="006600"/>
                </a:solidFill>
                <a:latin typeface="+mn-ea"/>
              </a:rPr>
              <a:t>多年来首位在世乒赛实现男单三连冠的选手。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346263" y="5026037"/>
            <a:ext cx="11001452" cy="829945"/>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答案：关键信息：①</a:t>
            </a:r>
            <a:r>
              <a:rPr lang="en-US" altLang="en-US" sz="2400" b="1" smtClean="0">
                <a:solidFill>
                  <a:srgbClr val="FF0000"/>
                </a:solidFill>
                <a:latin typeface="+mn-ea"/>
              </a:rPr>
              <a:t>2019</a:t>
            </a:r>
            <a:r>
              <a:rPr lang="zh-CN" altLang="en-US" sz="2400" b="1" smtClean="0">
                <a:solidFill>
                  <a:srgbClr val="FF0000"/>
                </a:solidFill>
                <a:latin typeface="+mn-ea"/>
              </a:rPr>
              <a:t>年</a:t>
            </a:r>
            <a:r>
              <a:rPr lang="en-US" altLang="en-US" sz="2400" b="1" smtClean="0">
                <a:solidFill>
                  <a:srgbClr val="FF0000"/>
                </a:solidFill>
                <a:latin typeface="+mn-ea"/>
              </a:rPr>
              <a:t>4</a:t>
            </a:r>
            <a:r>
              <a:rPr lang="zh-CN" altLang="en-US" sz="2400" b="1" smtClean="0">
                <a:solidFill>
                  <a:srgbClr val="FF0000"/>
                </a:solidFill>
                <a:latin typeface="+mn-ea"/>
              </a:rPr>
              <a:t>月</a:t>
            </a:r>
            <a:r>
              <a:rPr lang="en-US" altLang="en-US" sz="2400" b="1" smtClean="0">
                <a:solidFill>
                  <a:srgbClr val="FF0000"/>
                </a:solidFill>
                <a:latin typeface="+mn-ea"/>
              </a:rPr>
              <a:t>21</a:t>
            </a:r>
            <a:r>
              <a:rPr lang="zh-CN" altLang="en-US" sz="2400" b="1" smtClean="0">
                <a:solidFill>
                  <a:srgbClr val="FF0000"/>
                </a:solidFill>
                <a:latin typeface="+mn-ea"/>
              </a:rPr>
              <a:t>～</a:t>
            </a:r>
            <a:r>
              <a:rPr lang="en-US" altLang="en-US" sz="2400" b="1" smtClean="0">
                <a:solidFill>
                  <a:srgbClr val="FF0000"/>
                </a:solidFill>
                <a:latin typeface="+mn-ea"/>
              </a:rPr>
              <a:t>28</a:t>
            </a:r>
            <a:r>
              <a:rPr lang="zh-CN" altLang="en-US" sz="2400" b="1" smtClean="0">
                <a:solidFill>
                  <a:srgbClr val="FF0000"/>
                </a:solidFill>
                <a:latin typeface="+mn-ea"/>
              </a:rPr>
              <a:t>日；②第</a:t>
            </a:r>
            <a:r>
              <a:rPr lang="en-US" altLang="en-US" sz="2400" b="1" smtClean="0">
                <a:solidFill>
                  <a:srgbClr val="FF0000"/>
                </a:solidFill>
                <a:latin typeface="+mn-ea"/>
              </a:rPr>
              <a:t>55</a:t>
            </a:r>
            <a:r>
              <a:rPr lang="zh-CN" altLang="en-US" sz="2400" b="1" smtClean="0">
                <a:solidFill>
                  <a:srgbClr val="FF0000"/>
                </a:solidFill>
                <a:latin typeface="+mn-ea"/>
              </a:rPr>
              <a:t>届世乒赛单项赛在布达佩斯举行；③中国队包揽</a:t>
            </a:r>
            <a:r>
              <a:rPr lang="en-US" altLang="en-US" sz="2400" b="1" smtClean="0">
                <a:solidFill>
                  <a:srgbClr val="FF0000"/>
                </a:solidFill>
                <a:latin typeface="+mn-ea"/>
              </a:rPr>
              <a:t>5</a:t>
            </a:r>
            <a:r>
              <a:rPr lang="zh-CN" altLang="en-US" sz="2400" b="1" smtClean="0">
                <a:solidFill>
                  <a:srgbClr val="FF0000"/>
                </a:solidFill>
                <a:latin typeface="+mn-ea"/>
              </a:rPr>
              <a:t>枚金牌；④马龙成为</a:t>
            </a:r>
            <a:r>
              <a:rPr lang="en-US" altLang="en-US" sz="2400" b="1" smtClean="0">
                <a:solidFill>
                  <a:srgbClr val="FF0000"/>
                </a:solidFill>
                <a:latin typeface="+mn-ea"/>
              </a:rPr>
              <a:t>50</a:t>
            </a:r>
            <a:r>
              <a:rPr lang="zh-CN" altLang="en-US" sz="2400" b="1" smtClean="0">
                <a:solidFill>
                  <a:srgbClr val="FF0000"/>
                </a:solidFill>
                <a:latin typeface="+mn-ea"/>
              </a:rPr>
              <a:t>多年来首位实现男单三连冠的选手。</a:t>
            </a:r>
          </a:p>
        </p:txBody>
      </p:sp>
      <p:graphicFrame>
        <p:nvGraphicFramePr>
          <p:cNvPr id="3" name="表格 2"/>
          <p:cNvGraphicFramePr>
            <a:graphicFrameLocks noGrp="1"/>
          </p:cNvGraphicFramePr>
          <p:nvPr/>
        </p:nvGraphicFramePr>
        <p:xfrm>
          <a:off x="474625" y="1096947"/>
          <a:ext cx="10786745" cy="3657600"/>
        </p:xfrm>
        <a:graphic>
          <a:graphicData uri="http://schemas.openxmlformats.org/drawingml/2006/table">
            <a:tbl>
              <a:tblPr/>
              <a:tblGrid>
                <a:gridCol w="1500505"/>
                <a:gridCol w="9286240"/>
              </a:tblGrid>
              <a:tr h="471491">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第一步：明确核心话题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国际乒联第</a:t>
                      </a:r>
                      <a:r>
                        <a:rPr lang="en-US" sz="2400" kern="100">
                          <a:solidFill>
                            <a:schemeClr val="accent6">
                              <a:lumMod val="50000"/>
                            </a:schemeClr>
                          </a:solidFill>
                          <a:latin typeface="Times New Roman"/>
                          <a:ea typeface="仿宋_GB2312"/>
                          <a:cs typeface="Times New Roman" panose="02020603050405020304"/>
                        </a:rPr>
                        <a:t>55</a:t>
                      </a:r>
                      <a:r>
                        <a:rPr lang="zh-CN" sz="2400" kern="100">
                          <a:solidFill>
                            <a:schemeClr val="accent6">
                              <a:lumMod val="50000"/>
                            </a:schemeClr>
                          </a:solidFill>
                          <a:latin typeface="Times New Roman"/>
                          <a:ea typeface="仿宋_GB2312"/>
                          <a:cs typeface="Times New Roman" panose="02020603050405020304"/>
                        </a:rPr>
                        <a:t>届世界乒乓球锦标赛单项赛</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，是语段的核心话题。围绕这个话题，语段针对中国队比赛情况，进行报道。</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8654">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第二步：找到关键词句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语段共有四个句子。第一句交代了第</a:t>
                      </a:r>
                      <a:r>
                        <a:rPr lang="en-US" sz="2400" kern="100">
                          <a:solidFill>
                            <a:schemeClr val="accent6">
                              <a:lumMod val="50000"/>
                            </a:schemeClr>
                          </a:solidFill>
                          <a:latin typeface="Times New Roman"/>
                          <a:ea typeface="仿宋_GB2312"/>
                          <a:cs typeface="Times New Roman" panose="02020603050405020304"/>
                        </a:rPr>
                        <a:t>55</a:t>
                      </a:r>
                      <a:r>
                        <a:rPr lang="zh-CN" sz="2400" kern="100">
                          <a:solidFill>
                            <a:schemeClr val="accent6">
                              <a:lumMod val="50000"/>
                            </a:schemeClr>
                          </a:solidFill>
                          <a:latin typeface="Times New Roman"/>
                          <a:ea typeface="仿宋_GB2312"/>
                          <a:cs typeface="Times New Roman" panose="02020603050405020304"/>
                        </a:rPr>
                        <a:t>届世乒赛单项赛举办的时间、地点；第二句介绍了中国队获得冠军的具体情况；第三句给出了中国队获得的金牌总数；第四句提及马龙实现了男单三连冠。然后提取关键信息，进行组合概括即可。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第三步：组合语段要点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组合信息时注意字数要达</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标</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，语言要规范，要点的组合一定要符合语法规范、有内在逻辑联系。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17501" y="1160194"/>
            <a:ext cx="10429948" cy="350774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题型二  下定义</a:t>
            </a:r>
          </a:p>
          <a:p>
            <a:pPr>
              <a:lnSpc>
                <a:spcPct val="150000"/>
              </a:lnSpc>
            </a:pPr>
            <a:r>
              <a:rPr lang="zh-CN" altLang="en-US" sz="3200" smtClean="0">
                <a:solidFill>
                  <a:srgbClr val="006600"/>
                </a:solidFill>
              </a:rPr>
              <a:t>　　</a:t>
            </a:r>
            <a:r>
              <a:rPr lang="zh-CN" altLang="en-US" sz="2800" smtClean="0"/>
              <a:t> 　</a:t>
            </a:r>
            <a:endParaRPr lang="en-US" altLang="zh-CN" sz="2800" smtClean="0"/>
          </a:p>
          <a:p>
            <a:pPr>
              <a:lnSpc>
                <a:spcPct val="150000"/>
              </a:lnSpc>
            </a:pPr>
            <a:r>
              <a:rPr lang="en-US" altLang="zh-CN" sz="2800" smtClean="0">
                <a:solidFill>
                  <a:srgbClr val="006600"/>
                </a:solidFill>
              </a:rPr>
              <a:t>        </a:t>
            </a:r>
            <a:r>
              <a:rPr lang="zh-CN" altLang="en-US" sz="2800" smtClean="0">
                <a:solidFill>
                  <a:srgbClr val="006600"/>
                </a:solidFill>
                <a:latin typeface="+mj-ea"/>
                <a:ea typeface="+mj-ea"/>
              </a:rPr>
              <a:t>下定义是一种用简洁明确的语言对事物的本质特征作概括的说明方法。下定义是说明文常用的说明方法。</a:t>
            </a:r>
            <a:r>
              <a:rPr lang="en-US" altLang="en-US" sz="2800" smtClean="0">
                <a:solidFill>
                  <a:srgbClr val="006600"/>
                </a:solidFill>
                <a:latin typeface="+mj-ea"/>
                <a:ea typeface="+mj-ea"/>
              </a:rPr>
              <a:t>“</a:t>
            </a:r>
            <a:r>
              <a:rPr lang="zh-CN" altLang="en-US" sz="2800" smtClean="0">
                <a:solidFill>
                  <a:srgbClr val="006600"/>
                </a:solidFill>
                <a:latin typeface="+mj-ea"/>
                <a:ea typeface="+mj-ea"/>
              </a:rPr>
              <a:t>下定义</a:t>
            </a:r>
            <a:r>
              <a:rPr lang="en-US" altLang="en-US" sz="2800" smtClean="0">
                <a:solidFill>
                  <a:srgbClr val="006600"/>
                </a:solidFill>
                <a:latin typeface="+mj-ea"/>
                <a:ea typeface="+mj-ea"/>
              </a:rPr>
              <a:t>”</a:t>
            </a:r>
            <a:r>
              <a:rPr lang="zh-CN" altLang="en-US" sz="2800" smtClean="0">
                <a:solidFill>
                  <a:srgbClr val="006600"/>
                </a:solidFill>
                <a:latin typeface="+mj-ea"/>
                <a:ea typeface="+mj-ea"/>
              </a:rPr>
              <a:t>必须抓住被定义事物的基本属性和本质特征。</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546195" y="668319"/>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下定义遵循三步骤</a:t>
            </a:r>
          </a:p>
        </p:txBody>
      </p:sp>
      <p:graphicFrame>
        <p:nvGraphicFramePr>
          <p:cNvPr id="3" name="Group 19"/>
          <p:cNvGraphicFramePr>
            <a:graphicFrameLocks noGrp="1"/>
          </p:cNvGraphicFramePr>
          <p:nvPr/>
        </p:nvGraphicFramePr>
        <p:xfrm>
          <a:off x="428624"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6" name="表格 5"/>
          <p:cNvGraphicFramePr>
            <a:graphicFrameLocks noGrp="1"/>
          </p:cNvGraphicFramePr>
          <p:nvPr/>
        </p:nvGraphicFramePr>
        <p:xfrm>
          <a:off x="1474757" y="1454137"/>
          <a:ext cx="9215120" cy="4389121"/>
        </p:xfrm>
        <a:graphic>
          <a:graphicData uri="http://schemas.openxmlformats.org/drawingml/2006/table">
            <a:tbl>
              <a:tblPr/>
              <a:tblGrid>
                <a:gridCol w="9215120"/>
              </a:tblGrid>
              <a:tr h="4389120">
                <a:tc>
                  <a:txBody>
                    <a:bodyPr/>
                    <a:lstStyle/>
                    <a:p>
                      <a:pPr marL="0" algn="l" defTabSz="914400" rtl="0" eaLnBrk="1" latinLnBrk="0" hangingPunct="1">
                        <a:lnSpc>
                          <a:spcPct val="120000"/>
                        </a:lnSpc>
                        <a:spcAft>
                          <a:spcPct val="0"/>
                        </a:spcAft>
                      </a:pPr>
                      <a:r>
                        <a:rPr lang="zh-CN" altLang="en-US" sz="2400" kern="100" smtClean="0">
                          <a:solidFill>
                            <a:schemeClr val="accent6">
                              <a:lumMod val="50000"/>
                            </a:schemeClr>
                          </a:solidFill>
                          <a:latin typeface="+mn-ea"/>
                          <a:ea typeface="+mn-ea"/>
                          <a:cs typeface="Times New Roman" panose="02020603050405020304"/>
                        </a:rPr>
                        <a:t>    所谓下定义，就是用简短明确的语句揭示概念的内涵，即揭示概念所反映的对象的特点或本质的一种逻辑方法。用公式表示就是：</a:t>
                      </a:r>
                    </a:p>
                    <a:p>
                      <a:pPr marL="0" algn="l" defTabSz="914400" rtl="0" eaLnBrk="1" latinLnBrk="0" hangingPunct="1">
                        <a:lnSpc>
                          <a:spcPct val="120000"/>
                        </a:lnSpc>
                        <a:spcAft>
                          <a:spcPct val="0"/>
                        </a:spcAft>
                      </a:pPr>
                      <a:r>
                        <a:rPr lang="zh-CN" altLang="en-US" sz="2400" kern="100" smtClean="0">
                          <a:solidFill>
                            <a:schemeClr val="accent6">
                              <a:lumMod val="50000"/>
                            </a:schemeClr>
                          </a:solidFill>
                          <a:latin typeface="+mn-ea"/>
                          <a:ea typeface="+mn-ea"/>
                          <a:cs typeface="Times New Roman" panose="02020603050405020304"/>
                        </a:rPr>
                        <a:t>被定义概念＝种差＋邻近属概念</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种差</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是指同一属概念下的种概念所独有的属性，即和其他属概念的本质的差别。</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邻近属概念</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是指包含被定义者的最小的属概念</a:t>
                      </a:r>
                      <a:r>
                        <a:rPr lang="en-US" altLang="en-US" sz="2400" kern="100" smtClean="0">
                          <a:solidFill>
                            <a:schemeClr val="accent6">
                              <a:lumMod val="50000"/>
                            </a:schemeClr>
                          </a:solidFill>
                          <a:latin typeface="+mn-ea"/>
                          <a:ea typeface="+mn-ea"/>
                          <a:cs typeface="Times New Roman" panose="02020603050405020304"/>
                        </a:rPr>
                        <a:t>)</a:t>
                      </a:r>
                      <a:endParaRPr lang="zh-CN" altLang="en-US" sz="2400" kern="100" smtClean="0">
                        <a:solidFill>
                          <a:schemeClr val="accent6">
                            <a:lumMod val="50000"/>
                          </a:schemeClr>
                        </a:solidFill>
                        <a:latin typeface="+mn-ea"/>
                        <a:ea typeface="+mn-ea"/>
                        <a:cs typeface="Times New Roman" panose="02020603050405020304"/>
                      </a:endParaRPr>
                    </a:p>
                    <a:p>
                      <a:pPr marL="0" algn="l" defTabSz="914400" rtl="0" eaLnBrk="1" latinLnBrk="0" hangingPunct="1">
                        <a:lnSpc>
                          <a:spcPct val="120000"/>
                        </a:lnSpc>
                        <a:spcAft>
                          <a:spcPct val="0"/>
                        </a:spcAft>
                      </a:pPr>
                      <a:r>
                        <a:rPr lang="zh-CN" altLang="en-US" sz="2400" kern="100" smtClean="0">
                          <a:solidFill>
                            <a:schemeClr val="accent6">
                              <a:lumMod val="50000"/>
                            </a:schemeClr>
                          </a:solidFill>
                          <a:latin typeface="+mn-ea"/>
                          <a:ea typeface="+mn-ea"/>
                          <a:cs typeface="Times New Roman" panose="02020603050405020304"/>
                        </a:rPr>
                        <a:t>    例如：民歌是直接表现劳动人民思想感情和要求愿望的、劳动人民创作的诗歌。</a:t>
                      </a:r>
                    </a:p>
                    <a:p>
                      <a:pPr marL="0" algn="l" defTabSz="914400" rtl="0" eaLnBrk="1" latinLnBrk="0" hangingPunct="1">
                        <a:lnSpc>
                          <a:spcPct val="120000"/>
                        </a:lnSpc>
                        <a:spcAft>
                          <a:spcPct val="0"/>
                        </a:spcAft>
                      </a:pPr>
                      <a:r>
                        <a:rPr lang="zh-CN" altLang="en-US" sz="2400" kern="100" smtClean="0">
                          <a:solidFill>
                            <a:schemeClr val="accent6">
                              <a:lumMod val="50000"/>
                            </a:schemeClr>
                          </a:solidFill>
                          <a:latin typeface="+mn-ea"/>
                          <a:ea typeface="+mn-ea"/>
                          <a:cs typeface="Times New Roman" panose="02020603050405020304"/>
                        </a:rPr>
                        <a:t>    在这个定义中，</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诗歌</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是邻近属概念。</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直接表现劳动人民思想感情和要求愿望的、劳动人民创作的</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是民歌和其他诗歌的本质差别，即种差。</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88873" y="596881"/>
            <a:ext cx="11215766" cy="587756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400" b="1" smtClean="0">
                <a:solidFill>
                  <a:schemeClr val="accent6">
                    <a:lumMod val="50000"/>
                  </a:schemeClr>
                </a:solidFill>
              </a:rPr>
              <a:t>下定义要做好三个步骤</a:t>
            </a:r>
            <a:endParaRPr lang="zh-CN" altLang="en-US" sz="2400" b="1" smtClean="0"/>
          </a:p>
          <a:p>
            <a:r>
              <a:rPr lang="zh-CN" altLang="en-US" sz="2000" smtClean="0">
                <a:solidFill>
                  <a:srgbClr val="0000FF"/>
                </a:solidFill>
                <a:latin typeface="+mn-ea"/>
              </a:rPr>
              <a:t>    </a:t>
            </a:r>
            <a:r>
              <a:rPr lang="zh-CN" altLang="en-US" sz="2000" b="1" smtClean="0">
                <a:solidFill>
                  <a:srgbClr val="0000FF"/>
                </a:solidFill>
                <a:latin typeface="+mn-ea"/>
              </a:rPr>
              <a:t>步骤一：找</a:t>
            </a:r>
            <a:r>
              <a:rPr lang="en-US" sz="2000" b="1" smtClean="0">
                <a:solidFill>
                  <a:srgbClr val="0000FF"/>
                </a:solidFill>
                <a:latin typeface="+mn-ea"/>
              </a:rPr>
              <a:t>“</a:t>
            </a:r>
            <a:r>
              <a:rPr lang="zh-CN" altLang="en-US" sz="2000" b="1" smtClean="0">
                <a:solidFill>
                  <a:srgbClr val="0000FF"/>
                </a:solidFill>
                <a:latin typeface="+mn-ea"/>
              </a:rPr>
              <a:t>大</a:t>
            </a:r>
            <a:r>
              <a:rPr lang="en-US" sz="2000" b="1" smtClean="0">
                <a:solidFill>
                  <a:srgbClr val="0000FF"/>
                </a:solidFill>
                <a:latin typeface="+mn-ea"/>
              </a:rPr>
              <a:t>”</a:t>
            </a:r>
            <a:r>
              <a:rPr lang="zh-CN" altLang="en-US" sz="2000" b="1" smtClean="0">
                <a:solidFill>
                  <a:srgbClr val="0000FF"/>
                </a:solidFill>
                <a:latin typeface="+mn-ea"/>
              </a:rPr>
              <a:t>，即找到被定义概念的邻近大概念。</a:t>
            </a:r>
            <a:r>
              <a:rPr lang="zh-CN" altLang="en-US" sz="2000" smtClean="0">
                <a:solidFill>
                  <a:srgbClr val="0000FF"/>
                </a:solidFill>
                <a:latin typeface="+mn-ea"/>
              </a:rPr>
              <a:t>下定义时，首先需要考生根据材料的内容自己确定属概念。一般在提供的材料中可提取一个比种概念大一级的概念，即邻近概念。邻近概念的提取一般有两种情况，一是隐含在所给材料中，要考生自己去提取；一种是提取的属概念中没有现成的属概念，需要考生根据材料内容自己归纳概括出来。如要给</a:t>
            </a:r>
            <a:r>
              <a:rPr lang="en-US" sz="2000" smtClean="0">
                <a:solidFill>
                  <a:srgbClr val="0000FF"/>
                </a:solidFill>
                <a:latin typeface="+mn-ea"/>
              </a:rPr>
              <a:t>“</a:t>
            </a:r>
            <a:r>
              <a:rPr lang="zh-CN" altLang="en-US" sz="2000" smtClean="0">
                <a:solidFill>
                  <a:srgbClr val="0000FF"/>
                </a:solidFill>
                <a:latin typeface="+mn-ea"/>
              </a:rPr>
              <a:t>笔</a:t>
            </a:r>
            <a:r>
              <a:rPr lang="en-US" sz="2000" smtClean="0">
                <a:solidFill>
                  <a:srgbClr val="0000FF"/>
                </a:solidFill>
                <a:latin typeface="+mn-ea"/>
              </a:rPr>
              <a:t>”</a:t>
            </a:r>
            <a:r>
              <a:rPr lang="zh-CN" altLang="en-US" sz="2000" smtClean="0">
                <a:solidFill>
                  <a:srgbClr val="0000FF"/>
                </a:solidFill>
                <a:latin typeface="+mn-ea"/>
              </a:rPr>
              <a:t>下定义，要先找到</a:t>
            </a:r>
            <a:r>
              <a:rPr lang="en-US" sz="2000" smtClean="0">
                <a:solidFill>
                  <a:srgbClr val="0000FF"/>
                </a:solidFill>
                <a:latin typeface="+mn-ea"/>
              </a:rPr>
              <a:t>“</a:t>
            </a:r>
            <a:r>
              <a:rPr lang="zh-CN" altLang="en-US" sz="2000" smtClean="0">
                <a:solidFill>
                  <a:srgbClr val="0000FF"/>
                </a:solidFill>
                <a:latin typeface="+mn-ea"/>
              </a:rPr>
              <a:t>笔</a:t>
            </a:r>
            <a:r>
              <a:rPr lang="en-US" sz="2000" smtClean="0">
                <a:solidFill>
                  <a:srgbClr val="0000FF"/>
                </a:solidFill>
                <a:latin typeface="+mn-ea"/>
              </a:rPr>
              <a:t>”</a:t>
            </a:r>
            <a:r>
              <a:rPr lang="zh-CN" altLang="en-US" sz="2000" smtClean="0">
                <a:solidFill>
                  <a:srgbClr val="0000FF"/>
                </a:solidFill>
                <a:latin typeface="+mn-ea"/>
              </a:rPr>
              <a:t>的</a:t>
            </a:r>
            <a:r>
              <a:rPr lang="en-US" sz="2000" smtClean="0">
                <a:solidFill>
                  <a:srgbClr val="0000FF"/>
                </a:solidFill>
                <a:latin typeface="+mn-ea"/>
              </a:rPr>
              <a:t>“</a:t>
            </a:r>
            <a:r>
              <a:rPr lang="zh-CN" altLang="en-US" sz="2000" smtClean="0">
                <a:solidFill>
                  <a:srgbClr val="0000FF"/>
                </a:solidFill>
                <a:latin typeface="+mn-ea"/>
              </a:rPr>
              <a:t>邻近大概念</a:t>
            </a:r>
            <a:r>
              <a:rPr lang="en-US" sz="2000" smtClean="0">
                <a:solidFill>
                  <a:srgbClr val="0000FF"/>
                </a:solidFill>
                <a:latin typeface="+mn-ea"/>
              </a:rPr>
              <a:t>”——“</a:t>
            </a:r>
            <a:r>
              <a:rPr lang="zh-CN" altLang="en-US" sz="2000" smtClean="0">
                <a:solidFill>
                  <a:srgbClr val="0000FF"/>
                </a:solidFill>
                <a:latin typeface="+mn-ea"/>
              </a:rPr>
              <a:t>文具</a:t>
            </a:r>
            <a:r>
              <a:rPr lang="en-US" sz="2000" smtClean="0">
                <a:solidFill>
                  <a:srgbClr val="0000FF"/>
                </a:solidFill>
                <a:latin typeface="+mn-ea"/>
              </a:rPr>
              <a:t>”</a:t>
            </a:r>
            <a:r>
              <a:rPr lang="zh-CN" altLang="en-US" sz="2000" smtClean="0">
                <a:solidFill>
                  <a:srgbClr val="0000FF"/>
                </a:solidFill>
                <a:latin typeface="+mn-ea"/>
              </a:rPr>
              <a:t>。以</a:t>
            </a:r>
            <a:r>
              <a:rPr lang="en-US" sz="2000" smtClean="0">
                <a:solidFill>
                  <a:srgbClr val="0000FF"/>
                </a:solidFill>
                <a:latin typeface="+mn-ea"/>
              </a:rPr>
              <a:t>“</a:t>
            </a:r>
            <a:r>
              <a:rPr lang="zh-CN" altLang="en-US" sz="2000" smtClean="0">
                <a:solidFill>
                  <a:srgbClr val="0000FF"/>
                </a:solidFill>
                <a:latin typeface="+mn-ea"/>
              </a:rPr>
              <a:t>东西</a:t>
            </a:r>
            <a:r>
              <a:rPr lang="en-US" sz="2000" smtClean="0">
                <a:solidFill>
                  <a:srgbClr val="0000FF"/>
                </a:solidFill>
                <a:latin typeface="+mn-ea"/>
              </a:rPr>
              <a:t>”“</a:t>
            </a:r>
            <a:r>
              <a:rPr lang="zh-CN" altLang="en-US" sz="2000" smtClean="0">
                <a:solidFill>
                  <a:srgbClr val="0000FF"/>
                </a:solidFill>
                <a:latin typeface="+mn-ea"/>
              </a:rPr>
              <a:t>物质</a:t>
            </a:r>
            <a:r>
              <a:rPr lang="en-US" sz="2000" smtClean="0">
                <a:solidFill>
                  <a:srgbClr val="0000FF"/>
                </a:solidFill>
                <a:latin typeface="+mn-ea"/>
              </a:rPr>
              <a:t>”</a:t>
            </a:r>
            <a:r>
              <a:rPr lang="zh-CN" altLang="en-US" sz="2000" smtClean="0">
                <a:solidFill>
                  <a:srgbClr val="0000FF"/>
                </a:solidFill>
                <a:latin typeface="+mn-ea"/>
              </a:rPr>
              <a:t>为</a:t>
            </a:r>
            <a:r>
              <a:rPr lang="en-US" sz="2000" smtClean="0">
                <a:solidFill>
                  <a:srgbClr val="0000FF"/>
                </a:solidFill>
                <a:latin typeface="+mn-ea"/>
              </a:rPr>
              <a:t>“</a:t>
            </a:r>
            <a:r>
              <a:rPr lang="zh-CN" altLang="en-US" sz="2000" smtClean="0">
                <a:solidFill>
                  <a:srgbClr val="0000FF"/>
                </a:solidFill>
                <a:latin typeface="+mn-ea"/>
              </a:rPr>
              <a:t>大</a:t>
            </a:r>
            <a:r>
              <a:rPr lang="en-US" sz="2000" smtClean="0">
                <a:solidFill>
                  <a:srgbClr val="0000FF"/>
                </a:solidFill>
                <a:latin typeface="+mn-ea"/>
              </a:rPr>
              <a:t>”</a:t>
            </a:r>
            <a:r>
              <a:rPr lang="zh-CN" altLang="en-US" sz="2000" smtClean="0">
                <a:solidFill>
                  <a:srgbClr val="0000FF"/>
                </a:solidFill>
                <a:latin typeface="+mn-ea"/>
              </a:rPr>
              <a:t>不行。前者太俗，后者太</a:t>
            </a:r>
            <a:r>
              <a:rPr lang="en-US" sz="2000" smtClean="0">
                <a:solidFill>
                  <a:srgbClr val="0000FF"/>
                </a:solidFill>
                <a:latin typeface="+mn-ea"/>
              </a:rPr>
              <a:t>“</a:t>
            </a:r>
            <a:r>
              <a:rPr lang="zh-CN" altLang="en-US" sz="2000" smtClean="0">
                <a:solidFill>
                  <a:srgbClr val="0000FF"/>
                </a:solidFill>
                <a:latin typeface="+mn-ea"/>
              </a:rPr>
              <a:t>宽</a:t>
            </a:r>
            <a:r>
              <a:rPr lang="en-US" sz="2000" smtClean="0">
                <a:solidFill>
                  <a:srgbClr val="0000FF"/>
                </a:solidFill>
                <a:latin typeface="+mn-ea"/>
              </a:rPr>
              <a:t>”</a:t>
            </a:r>
            <a:r>
              <a:rPr lang="zh-CN" altLang="en-US" sz="2000" smtClean="0">
                <a:solidFill>
                  <a:srgbClr val="0000FF"/>
                </a:solidFill>
                <a:latin typeface="+mn-ea"/>
              </a:rPr>
              <a:t>，也就是说，</a:t>
            </a:r>
            <a:r>
              <a:rPr lang="en-US" sz="2000" smtClean="0">
                <a:solidFill>
                  <a:srgbClr val="0000FF"/>
                </a:solidFill>
                <a:latin typeface="+mn-ea"/>
              </a:rPr>
              <a:t>“</a:t>
            </a:r>
            <a:r>
              <a:rPr lang="zh-CN" altLang="en-US" sz="2000" smtClean="0">
                <a:solidFill>
                  <a:srgbClr val="0000FF"/>
                </a:solidFill>
                <a:latin typeface="+mn-ea"/>
              </a:rPr>
              <a:t>笔是东西</a:t>
            </a:r>
            <a:r>
              <a:rPr lang="en-US" sz="2000" smtClean="0">
                <a:solidFill>
                  <a:srgbClr val="0000FF"/>
                </a:solidFill>
                <a:latin typeface="+mn-ea"/>
              </a:rPr>
              <a:t>”</a:t>
            </a:r>
            <a:r>
              <a:rPr lang="zh-CN" altLang="en-US" sz="2000" smtClean="0">
                <a:solidFill>
                  <a:srgbClr val="0000FF"/>
                </a:solidFill>
                <a:latin typeface="+mn-ea"/>
              </a:rPr>
              <a:t>与</a:t>
            </a:r>
            <a:r>
              <a:rPr lang="en-US" sz="2000" smtClean="0">
                <a:solidFill>
                  <a:srgbClr val="0000FF"/>
                </a:solidFill>
                <a:latin typeface="+mn-ea"/>
              </a:rPr>
              <a:t>“</a:t>
            </a:r>
            <a:r>
              <a:rPr lang="zh-CN" altLang="en-US" sz="2000" smtClean="0">
                <a:solidFill>
                  <a:srgbClr val="0000FF"/>
                </a:solidFill>
                <a:latin typeface="+mn-ea"/>
              </a:rPr>
              <a:t>笔是物质</a:t>
            </a:r>
            <a:r>
              <a:rPr lang="en-US" sz="2000" smtClean="0">
                <a:solidFill>
                  <a:srgbClr val="0000FF"/>
                </a:solidFill>
                <a:latin typeface="+mn-ea"/>
              </a:rPr>
              <a:t>”</a:t>
            </a:r>
            <a:r>
              <a:rPr lang="zh-CN" altLang="en-US" sz="2000" smtClean="0">
                <a:solidFill>
                  <a:srgbClr val="0000FF"/>
                </a:solidFill>
                <a:latin typeface="+mn-ea"/>
              </a:rPr>
              <a:t>都不贴切。以</a:t>
            </a:r>
            <a:r>
              <a:rPr lang="en-US" sz="2000" smtClean="0">
                <a:solidFill>
                  <a:srgbClr val="0000FF"/>
                </a:solidFill>
                <a:latin typeface="+mn-ea"/>
              </a:rPr>
              <a:t>“</a:t>
            </a:r>
            <a:r>
              <a:rPr lang="zh-CN" altLang="en-US" sz="2000" smtClean="0">
                <a:solidFill>
                  <a:srgbClr val="0000FF"/>
                </a:solidFill>
                <a:latin typeface="+mn-ea"/>
              </a:rPr>
              <a:t>工具</a:t>
            </a:r>
            <a:r>
              <a:rPr lang="en-US" sz="2000" smtClean="0">
                <a:solidFill>
                  <a:srgbClr val="0000FF"/>
                </a:solidFill>
                <a:latin typeface="+mn-ea"/>
              </a:rPr>
              <a:t>”</a:t>
            </a:r>
            <a:r>
              <a:rPr lang="zh-CN" altLang="en-US" sz="2000" smtClean="0">
                <a:solidFill>
                  <a:srgbClr val="0000FF"/>
                </a:solidFill>
                <a:latin typeface="+mn-ea"/>
              </a:rPr>
              <a:t>为</a:t>
            </a:r>
            <a:r>
              <a:rPr lang="en-US" sz="2000" smtClean="0">
                <a:solidFill>
                  <a:srgbClr val="0000FF"/>
                </a:solidFill>
                <a:latin typeface="+mn-ea"/>
              </a:rPr>
              <a:t>“</a:t>
            </a:r>
            <a:r>
              <a:rPr lang="zh-CN" altLang="en-US" sz="2000" smtClean="0">
                <a:solidFill>
                  <a:srgbClr val="0000FF"/>
                </a:solidFill>
                <a:latin typeface="+mn-ea"/>
              </a:rPr>
              <a:t>大</a:t>
            </a:r>
            <a:r>
              <a:rPr lang="en-US" sz="2000" smtClean="0">
                <a:solidFill>
                  <a:srgbClr val="0000FF"/>
                </a:solidFill>
                <a:latin typeface="+mn-ea"/>
              </a:rPr>
              <a:t>”</a:t>
            </a:r>
            <a:r>
              <a:rPr lang="zh-CN" altLang="en-US" sz="2000" smtClean="0">
                <a:solidFill>
                  <a:srgbClr val="0000FF"/>
                </a:solidFill>
                <a:latin typeface="+mn-ea"/>
              </a:rPr>
              <a:t>，说</a:t>
            </a:r>
            <a:r>
              <a:rPr lang="en-US" sz="2000" smtClean="0">
                <a:solidFill>
                  <a:srgbClr val="0000FF"/>
                </a:solidFill>
                <a:latin typeface="+mn-ea"/>
              </a:rPr>
              <a:t>“</a:t>
            </a:r>
            <a:r>
              <a:rPr lang="zh-CN" altLang="en-US" sz="2000" smtClean="0">
                <a:solidFill>
                  <a:srgbClr val="0000FF"/>
                </a:solidFill>
                <a:latin typeface="+mn-ea"/>
              </a:rPr>
              <a:t>笔是工具</a:t>
            </a:r>
            <a:r>
              <a:rPr lang="en-US" sz="2000" smtClean="0">
                <a:solidFill>
                  <a:srgbClr val="0000FF"/>
                </a:solidFill>
                <a:latin typeface="+mn-ea"/>
              </a:rPr>
              <a:t>”</a:t>
            </a:r>
            <a:r>
              <a:rPr lang="zh-CN" altLang="en-US" sz="2000" smtClean="0">
                <a:solidFill>
                  <a:srgbClr val="0000FF"/>
                </a:solidFill>
                <a:latin typeface="+mn-ea"/>
              </a:rPr>
              <a:t>，也不太贴切，只有说</a:t>
            </a:r>
            <a:r>
              <a:rPr lang="en-US" sz="2000" smtClean="0">
                <a:solidFill>
                  <a:srgbClr val="0000FF"/>
                </a:solidFill>
                <a:latin typeface="+mn-ea"/>
              </a:rPr>
              <a:t>“</a:t>
            </a:r>
            <a:r>
              <a:rPr lang="zh-CN" altLang="en-US" sz="2000" smtClean="0">
                <a:solidFill>
                  <a:srgbClr val="0000FF"/>
                </a:solidFill>
                <a:latin typeface="+mn-ea"/>
              </a:rPr>
              <a:t>笔是文具</a:t>
            </a:r>
            <a:r>
              <a:rPr lang="en-US" sz="2000" smtClean="0">
                <a:solidFill>
                  <a:srgbClr val="0000FF"/>
                </a:solidFill>
                <a:latin typeface="+mn-ea"/>
              </a:rPr>
              <a:t>”</a:t>
            </a:r>
            <a:r>
              <a:rPr lang="zh-CN" altLang="en-US" sz="2000" smtClean="0">
                <a:solidFill>
                  <a:srgbClr val="0000FF"/>
                </a:solidFill>
                <a:latin typeface="+mn-ea"/>
              </a:rPr>
              <a:t>才贴切、准确。</a:t>
            </a:r>
          </a:p>
          <a:p>
            <a:r>
              <a:rPr lang="zh-CN" altLang="en-US" sz="2000" smtClean="0">
                <a:solidFill>
                  <a:srgbClr val="0000FF"/>
                </a:solidFill>
                <a:latin typeface="+mn-ea"/>
              </a:rPr>
              <a:t>    </a:t>
            </a:r>
            <a:r>
              <a:rPr lang="zh-CN" altLang="en-US" sz="2000" b="1" smtClean="0">
                <a:solidFill>
                  <a:srgbClr val="0000FF"/>
                </a:solidFill>
                <a:latin typeface="+mn-ea"/>
              </a:rPr>
              <a:t>步骤二：找</a:t>
            </a:r>
            <a:r>
              <a:rPr lang="en-US" altLang="en-US" sz="2000" b="1" smtClean="0">
                <a:solidFill>
                  <a:srgbClr val="0000FF"/>
                </a:solidFill>
                <a:latin typeface="+mn-ea"/>
              </a:rPr>
              <a:t>“</a:t>
            </a:r>
            <a:r>
              <a:rPr lang="zh-CN" altLang="en-US" sz="2000" b="1" smtClean="0">
                <a:solidFill>
                  <a:srgbClr val="0000FF"/>
                </a:solidFill>
                <a:latin typeface="+mn-ea"/>
              </a:rPr>
              <a:t>特征</a:t>
            </a:r>
            <a:r>
              <a:rPr lang="en-US" altLang="en-US" sz="2000" b="1" smtClean="0">
                <a:solidFill>
                  <a:srgbClr val="0000FF"/>
                </a:solidFill>
                <a:latin typeface="+mn-ea"/>
              </a:rPr>
              <a:t>”</a:t>
            </a:r>
            <a:r>
              <a:rPr lang="zh-CN" altLang="en-US" sz="2000" b="1" smtClean="0">
                <a:solidFill>
                  <a:srgbClr val="0000FF"/>
                </a:solidFill>
                <a:latin typeface="+mn-ea"/>
              </a:rPr>
              <a:t>，即找到被下定义概念的本质特点。</a:t>
            </a:r>
            <a:r>
              <a:rPr lang="zh-CN" altLang="en-US" sz="2000" smtClean="0">
                <a:solidFill>
                  <a:srgbClr val="0000FF"/>
                </a:solidFill>
                <a:latin typeface="+mn-ea"/>
              </a:rPr>
              <a:t>就是寻找那些能反映定义概念特征的属性。要注意有些种差是由多个属性组成复杂的属性，这些属性提取时一个也不能少，否则会造成定义不严密。如</a:t>
            </a:r>
            <a:r>
              <a:rPr lang="en-US" sz="2000" smtClean="0">
                <a:solidFill>
                  <a:srgbClr val="0000FF"/>
                </a:solidFill>
                <a:latin typeface="+mn-ea"/>
              </a:rPr>
              <a:t>“</a:t>
            </a:r>
            <a:r>
              <a:rPr lang="zh-CN" altLang="en-US" sz="2000" smtClean="0">
                <a:solidFill>
                  <a:srgbClr val="0000FF"/>
                </a:solidFill>
                <a:latin typeface="+mn-ea"/>
              </a:rPr>
              <a:t>笔</a:t>
            </a:r>
            <a:r>
              <a:rPr lang="en-US" sz="2000" smtClean="0">
                <a:solidFill>
                  <a:srgbClr val="0000FF"/>
                </a:solidFill>
                <a:latin typeface="+mn-ea"/>
              </a:rPr>
              <a:t>”</a:t>
            </a:r>
            <a:r>
              <a:rPr lang="zh-CN" altLang="en-US" sz="2000" smtClean="0">
                <a:solidFill>
                  <a:srgbClr val="0000FF"/>
                </a:solidFill>
                <a:latin typeface="+mn-ea"/>
              </a:rPr>
              <a:t>的本质特点为</a:t>
            </a:r>
            <a:r>
              <a:rPr lang="en-US" sz="2000" smtClean="0">
                <a:solidFill>
                  <a:srgbClr val="0000FF"/>
                </a:solidFill>
                <a:latin typeface="+mn-ea"/>
              </a:rPr>
              <a:t>“</a:t>
            </a:r>
            <a:r>
              <a:rPr lang="zh-CN" altLang="en-US" sz="2000" smtClean="0">
                <a:solidFill>
                  <a:srgbClr val="0000FF"/>
                </a:solidFill>
                <a:latin typeface="+mn-ea"/>
              </a:rPr>
              <a:t>用来写字画图</a:t>
            </a:r>
            <a:r>
              <a:rPr lang="en-US" sz="2000" smtClean="0">
                <a:solidFill>
                  <a:srgbClr val="0000FF"/>
                </a:solidFill>
                <a:latin typeface="+mn-ea"/>
              </a:rPr>
              <a:t>”</a:t>
            </a:r>
            <a:r>
              <a:rPr lang="zh-CN" altLang="en-US" sz="2000" smtClean="0">
                <a:solidFill>
                  <a:srgbClr val="0000FF"/>
                </a:solidFill>
                <a:latin typeface="+mn-ea"/>
              </a:rPr>
              <a:t>；而</a:t>
            </a:r>
            <a:r>
              <a:rPr lang="en-US" sz="2000" smtClean="0">
                <a:solidFill>
                  <a:srgbClr val="0000FF"/>
                </a:solidFill>
                <a:latin typeface="+mn-ea"/>
              </a:rPr>
              <a:t>“</a:t>
            </a:r>
            <a:r>
              <a:rPr lang="zh-CN" altLang="en-US" sz="2000" smtClean="0">
                <a:solidFill>
                  <a:srgbClr val="0000FF"/>
                </a:solidFill>
                <a:latin typeface="+mn-ea"/>
              </a:rPr>
              <a:t>细长的</a:t>
            </a:r>
            <a:r>
              <a:rPr lang="en-US" sz="2000" smtClean="0">
                <a:solidFill>
                  <a:srgbClr val="0000FF"/>
                </a:solidFill>
                <a:latin typeface="+mn-ea"/>
              </a:rPr>
              <a:t>”“</a:t>
            </a:r>
            <a:r>
              <a:rPr lang="zh-CN" altLang="en-US" sz="2000" smtClean="0">
                <a:solidFill>
                  <a:srgbClr val="0000FF"/>
                </a:solidFill>
                <a:latin typeface="+mn-ea"/>
              </a:rPr>
              <a:t>可以握在手中</a:t>
            </a:r>
            <a:r>
              <a:rPr lang="en-US" sz="2000" smtClean="0">
                <a:solidFill>
                  <a:srgbClr val="0000FF"/>
                </a:solidFill>
                <a:latin typeface="+mn-ea"/>
              </a:rPr>
              <a:t>”</a:t>
            </a:r>
            <a:r>
              <a:rPr lang="zh-CN" altLang="en-US" sz="2000" smtClean="0">
                <a:solidFill>
                  <a:srgbClr val="0000FF"/>
                </a:solidFill>
                <a:latin typeface="+mn-ea"/>
              </a:rPr>
              <a:t>等，是次要特点，可以略去。</a:t>
            </a:r>
          </a:p>
          <a:p>
            <a:r>
              <a:rPr lang="zh-CN" altLang="en-US" sz="2000" smtClean="0">
                <a:solidFill>
                  <a:srgbClr val="0000FF"/>
                </a:solidFill>
                <a:latin typeface="+mn-ea"/>
              </a:rPr>
              <a:t>    </a:t>
            </a:r>
            <a:r>
              <a:rPr lang="zh-CN" altLang="en-US" sz="2000" b="1" smtClean="0">
                <a:solidFill>
                  <a:srgbClr val="0000FF"/>
                </a:solidFill>
                <a:latin typeface="+mn-ea"/>
              </a:rPr>
              <a:t>步骤三：连接</a:t>
            </a:r>
            <a:r>
              <a:rPr lang="en-US" altLang="en-US" sz="2000" b="1" smtClean="0">
                <a:solidFill>
                  <a:srgbClr val="0000FF"/>
                </a:solidFill>
                <a:latin typeface="+mn-ea"/>
              </a:rPr>
              <a:t>“</a:t>
            </a:r>
            <a:r>
              <a:rPr lang="zh-CN" altLang="en-US" sz="2000" b="1" smtClean="0">
                <a:solidFill>
                  <a:srgbClr val="0000FF"/>
                </a:solidFill>
                <a:latin typeface="+mn-ea"/>
              </a:rPr>
              <a:t>小</a:t>
            </a:r>
            <a:r>
              <a:rPr lang="en-US" altLang="en-US" sz="2000" b="1" smtClean="0">
                <a:solidFill>
                  <a:srgbClr val="0000FF"/>
                </a:solidFill>
                <a:latin typeface="+mn-ea"/>
              </a:rPr>
              <a:t>”</a:t>
            </a:r>
            <a:r>
              <a:rPr lang="zh-CN" altLang="en-US" sz="2000" b="1" smtClean="0">
                <a:solidFill>
                  <a:srgbClr val="0000FF"/>
                </a:solidFill>
                <a:latin typeface="+mn-ea"/>
              </a:rPr>
              <a:t>与</a:t>
            </a:r>
            <a:r>
              <a:rPr lang="en-US" altLang="en-US" sz="2000" b="1" smtClean="0">
                <a:solidFill>
                  <a:srgbClr val="0000FF"/>
                </a:solidFill>
                <a:latin typeface="+mn-ea"/>
              </a:rPr>
              <a:t>“‘</a:t>
            </a:r>
            <a:r>
              <a:rPr lang="zh-CN" altLang="en-US" sz="2000" b="1" smtClean="0">
                <a:solidFill>
                  <a:srgbClr val="0000FF"/>
                </a:solidFill>
                <a:latin typeface="+mn-ea"/>
              </a:rPr>
              <a:t>特</a:t>
            </a:r>
            <a:r>
              <a:rPr lang="en-US" altLang="en-US" sz="2000" b="1" smtClean="0">
                <a:solidFill>
                  <a:srgbClr val="0000FF"/>
                </a:solidFill>
                <a:latin typeface="+mn-ea"/>
              </a:rPr>
              <a:t>’</a:t>
            </a:r>
            <a:r>
              <a:rPr lang="zh-CN" altLang="en-US" sz="2000" b="1" smtClean="0">
                <a:solidFill>
                  <a:srgbClr val="0000FF"/>
                </a:solidFill>
                <a:latin typeface="+mn-ea"/>
              </a:rPr>
              <a:t>加</a:t>
            </a:r>
            <a:r>
              <a:rPr lang="en-US" altLang="en-US" sz="2000" b="1" smtClean="0">
                <a:solidFill>
                  <a:srgbClr val="0000FF"/>
                </a:solidFill>
                <a:latin typeface="+mn-ea"/>
              </a:rPr>
              <a:t>‘</a:t>
            </a:r>
            <a:r>
              <a:rPr lang="zh-CN" altLang="en-US" sz="2000" b="1" smtClean="0">
                <a:solidFill>
                  <a:srgbClr val="0000FF"/>
                </a:solidFill>
                <a:latin typeface="+mn-ea"/>
              </a:rPr>
              <a:t>大</a:t>
            </a:r>
            <a:r>
              <a:rPr lang="en-US" altLang="en-US" sz="2000" b="1" smtClean="0">
                <a:solidFill>
                  <a:srgbClr val="0000FF"/>
                </a:solidFill>
                <a:latin typeface="+mn-ea"/>
              </a:rPr>
              <a:t>’”</a:t>
            </a:r>
            <a:r>
              <a:rPr lang="zh-CN" altLang="en-US" sz="2000" b="1" smtClean="0">
                <a:solidFill>
                  <a:srgbClr val="0000FF"/>
                </a:solidFill>
                <a:latin typeface="+mn-ea"/>
              </a:rPr>
              <a:t>，整合成单句。</a:t>
            </a:r>
            <a:r>
              <a:rPr lang="zh-CN" altLang="en-US" sz="2000" smtClean="0">
                <a:solidFill>
                  <a:srgbClr val="0000FF"/>
                </a:solidFill>
                <a:latin typeface="+mn-ea"/>
              </a:rPr>
              <a:t>整合成单句就是将被定义者、种差、属概念，用</a:t>
            </a:r>
            <a:r>
              <a:rPr lang="en-US" sz="2000" smtClean="0">
                <a:solidFill>
                  <a:srgbClr val="0000FF"/>
                </a:solidFill>
                <a:latin typeface="+mn-ea"/>
              </a:rPr>
              <a:t>“……</a:t>
            </a:r>
            <a:r>
              <a:rPr lang="zh-CN" altLang="en-US" sz="2000" smtClean="0">
                <a:solidFill>
                  <a:srgbClr val="0000FF"/>
                </a:solidFill>
                <a:latin typeface="+mn-ea"/>
              </a:rPr>
              <a:t>是</a:t>
            </a:r>
            <a:r>
              <a:rPr lang="en-US" sz="2000" smtClean="0">
                <a:solidFill>
                  <a:srgbClr val="0000FF"/>
                </a:solidFill>
                <a:latin typeface="+mn-ea"/>
              </a:rPr>
              <a:t>……”</a:t>
            </a:r>
            <a:r>
              <a:rPr lang="zh-CN" altLang="en-US" sz="2000" smtClean="0">
                <a:solidFill>
                  <a:srgbClr val="0000FF"/>
                </a:solidFill>
                <a:latin typeface="+mn-ea"/>
              </a:rPr>
              <a:t>或</a:t>
            </a:r>
            <a:r>
              <a:rPr lang="en-US" sz="2000" smtClean="0">
                <a:solidFill>
                  <a:srgbClr val="0000FF"/>
                </a:solidFill>
                <a:latin typeface="+mn-ea"/>
              </a:rPr>
              <a:t>“……</a:t>
            </a:r>
            <a:r>
              <a:rPr lang="zh-CN" altLang="en-US" sz="2000" smtClean="0">
                <a:solidFill>
                  <a:srgbClr val="0000FF"/>
                </a:solidFill>
                <a:latin typeface="+mn-ea"/>
              </a:rPr>
              <a:t>叫</a:t>
            </a:r>
            <a:r>
              <a:rPr lang="en-US" sz="2000" smtClean="0">
                <a:solidFill>
                  <a:srgbClr val="0000FF"/>
                </a:solidFill>
                <a:latin typeface="+mn-ea"/>
              </a:rPr>
              <a:t>……”</a:t>
            </a:r>
            <a:r>
              <a:rPr lang="zh-CN" altLang="en-US" sz="2000" smtClean="0">
                <a:solidFill>
                  <a:srgbClr val="0000FF"/>
                </a:solidFill>
                <a:latin typeface="+mn-ea"/>
              </a:rPr>
              <a:t>的句式组装起来，使之符合</a:t>
            </a:r>
            <a:r>
              <a:rPr lang="en-US" sz="2000" smtClean="0">
                <a:solidFill>
                  <a:srgbClr val="0000FF"/>
                </a:solidFill>
                <a:latin typeface="+mn-ea"/>
              </a:rPr>
              <a:t>“</a:t>
            </a:r>
            <a:r>
              <a:rPr lang="zh-CN" altLang="en-US" sz="2000" smtClean="0">
                <a:solidFill>
                  <a:srgbClr val="0000FF"/>
                </a:solidFill>
                <a:latin typeface="+mn-ea"/>
              </a:rPr>
              <a:t>被定义者＝种差＋邻近属概念</a:t>
            </a:r>
            <a:r>
              <a:rPr lang="en-US" sz="2000" smtClean="0">
                <a:solidFill>
                  <a:srgbClr val="0000FF"/>
                </a:solidFill>
                <a:latin typeface="+mn-ea"/>
              </a:rPr>
              <a:t>”</a:t>
            </a:r>
            <a:r>
              <a:rPr lang="zh-CN" altLang="en-US" sz="2000" smtClean="0">
                <a:solidFill>
                  <a:srgbClr val="0000FF"/>
                </a:solidFill>
                <a:latin typeface="+mn-ea"/>
              </a:rPr>
              <a:t>的公式。根据上面例子，</a:t>
            </a:r>
            <a:r>
              <a:rPr lang="en-US" sz="2000" smtClean="0">
                <a:solidFill>
                  <a:srgbClr val="0000FF"/>
                </a:solidFill>
                <a:latin typeface="+mn-ea"/>
              </a:rPr>
              <a:t>“</a:t>
            </a:r>
            <a:r>
              <a:rPr lang="zh-CN" altLang="en-US" sz="2000" smtClean="0">
                <a:solidFill>
                  <a:srgbClr val="0000FF"/>
                </a:solidFill>
                <a:latin typeface="+mn-ea"/>
              </a:rPr>
              <a:t>笔</a:t>
            </a:r>
            <a:r>
              <a:rPr lang="en-US" sz="2000" smtClean="0">
                <a:solidFill>
                  <a:srgbClr val="0000FF"/>
                </a:solidFill>
                <a:latin typeface="+mn-ea"/>
              </a:rPr>
              <a:t>”</a:t>
            </a:r>
            <a:r>
              <a:rPr lang="zh-CN" altLang="en-US" sz="2000" smtClean="0">
                <a:solidFill>
                  <a:srgbClr val="0000FF"/>
                </a:solidFill>
                <a:latin typeface="+mn-ea"/>
              </a:rPr>
              <a:t>的定义应为</a:t>
            </a:r>
            <a:r>
              <a:rPr lang="en-US" sz="2000" smtClean="0">
                <a:solidFill>
                  <a:srgbClr val="0000FF"/>
                </a:solidFill>
                <a:latin typeface="+mn-ea"/>
              </a:rPr>
              <a:t>“</a:t>
            </a:r>
            <a:r>
              <a:rPr lang="zh-CN" altLang="en-US" sz="2000" smtClean="0">
                <a:solidFill>
                  <a:srgbClr val="0000FF"/>
                </a:solidFill>
                <a:latin typeface="+mn-ea"/>
              </a:rPr>
              <a:t>笔是用来写字画图的文具</a:t>
            </a:r>
            <a:r>
              <a:rPr lang="en-US" sz="2000" smtClean="0">
                <a:solidFill>
                  <a:srgbClr val="0000FF"/>
                </a:solidFill>
                <a:latin typeface="+mn-ea"/>
              </a:rPr>
              <a:t>”</a:t>
            </a:r>
            <a:r>
              <a:rPr lang="zh-CN" altLang="en-US" sz="2000" smtClean="0">
                <a:solidFill>
                  <a:srgbClr val="0000FF"/>
                </a:solidFill>
                <a:latin typeface="+mn-ea"/>
              </a:rPr>
              <a:t>。要注意这些属性组成的种差是多项定语的排列规律，确定陈述语序，合理排序。确定陈述语序时，一定要仔细分析所给种差的材料，寻找其中的陈述线索，是时间顺序、空间顺序，还是逻辑顺序。</a:t>
            </a:r>
          </a:p>
          <a:p>
            <a:endParaRPr lang="zh-CN" altLang="en-US" sz="2000">
              <a:solidFill>
                <a:srgbClr val="0000FF"/>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617501" y="811195"/>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260311" y="2097079"/>
            <a:ext cx="11001452" cy="2861310"/>
          </a:xfrm>
          <a:prstGeom prst="rect">
            <a:avLst/>
          </a:prstGeom>
          <a:noFill/>
          <a:ln w="9525">
            <a:noFill/>
            <a:miter lim="800000"/>
          </a:ln>
          <a:effectLst/>
        </p:spPr>
        <p:txBody>
          <a:bodyPr wrap="square">
            <a:spAutoFit/>
          </a:bodyPr>
          <a:lstStyle/>
          <a:p>
            <a:pPr>
              <a:lnSpc>
                <a:spcPct val="150000"/>
              </a:lnSpc>
            </a:pPr>
            <a:r>
              <a:rPr lang="zh-CN" altLang="en-US" sz="2400" b="1" smtClean="0">
                <a:solidFill>
                  <a:srgbClr val="006600"/>
                </a:solidFill>
                <a:latin typeface="+mn-ea"/>
              </a:rPr>
              <a:t>对下面这段文字提供的信息进行筛选、整合，给</a:t>
            </a:r>
            <a:r>
              <a:rPr lang="en-US" altLang="en-US" sz="2400" b="1" smtClean="0">
                <a:solidFill>
                  <a:srgbClr val="006600"/>
                </a:solidFill>
                <a:latin typeface="+mn-ea"/>
              </a:rPr>
              <a:t>“</a:t>
            </a:r>
            <a:r>
              <a:rPr lang="zh-CN" altLang="en-US" sz="2400" b="1" smtClean="0">
                <a:solidFill>
                  <a:srgbClr val="006600"/>
                </a:solidFill>
                <a:latin typeface="+mn-ea"/>
              </a:rPr>
              <a:t>创造</a:t>
            </a:r>
            <a:r>
              <a:rPr lang="en-US" altLang="en-US" sz="2400" b="1" smtClean="0">
                <a:solidFill>
                  <a:srgbClr val="006600"/>
                </a:solidFill>
                <a:latin typeface="+mn-ea"/>
              </a:rPr>
              <a:t>”</a:t>
            </a:r>
            <a:r>
              <a:rPr lang="zh-CN" altLang="en-US" sz="2400" b="1" smtClean="0">
                <a:solidFill>
                  <a:srgbClr val="006600"/>
                </a:solidFill>
                <a:latin typeface="+mn-ea"/>
              </a:rPr>
              <a:t>下定义，不超过</a:t>
            </a:r>
            <a:r>
              <a:rPr lang="en-US" altLang="en-US" sz="2400" b="1" smtClean="0">
                <a:solidFill>
                  <a:srgbClr val="006600"/>
                </a:solidFill>
                <a:latin typeface="+mn-ea"/>
              </a:rPr>
              <a:t>30</a:t>
            </a:r>
            <a:r>
              <a:rPr lang="zh-CN" altLang="en-US" sz="2400" b="1" smtClean="0">
                <a:solidFill>
                  <a:srgbClr val="006600"/>
                </a:solidFill>
                <a:latin typeface="+mn-ea"/>
              </a:rPr>
              <a:t>个字。</a:t>
            </a:r>
          </a:p>
          <a:p>
            <a:pPr>
              <a:lnSpc>
                <a:spcPct val="150000"/>
              </a:lnSpc>
            </a:pPr>
            <a:r>
              <a:rPr lang="zh-CN" altLang="en-US" sz="2400" smtClean="0">
                <a:solidFill>
                  <a:srgbClr val="006600"/>
                </a:solidFill>
                <a:latin typeface="+mn-ea"/>
              </a:rPr>
              <a:t>作为人的一种活动，创造包括思维活动和行为活动。创造一定要获得成果。形形色色的创造成果可以分为两种类型：一类是精神性的，即新的认识；另一类是物质性的，即新的事物。这些创造成果不管以何种形式表现出来，都必须具备</a:t>
            </a:r>
            <a:r>
              <a:rPr lang="en-US" altLang="en-US" sz="2400" smtClean="0">
                <a:solidFill>
                  <a:srgbClr val="006600"/>
                </a:solidFill>
                <a:latin typeface="+mn-ea"/>
              </a:rPr>
              <a:t>“</a:t>
            </a:r>
            <a:r>
              <a:rPr lang="zh-CN" altLang="en-US" sz="2400" smtClean="0">
                <a:solidFill>
                  <a:srgbClr val="006600"/>
                </a:solidFill>
                <a:latin typeface="+mn-ea"/>
              </a:rPr>
              <a:t>首次获得</a:t>
            </a:r>
            <a:r>
              <a:rPr lang="en-US" altLang="en-US" sz="2400" smtClean="0">
                <a:solidFill>
                  <a:srgbClr val="006600"/>
                </a:solidFill>
                <a:latin typeface="+mn-ea"/>
              </a:rPr>
              <a:t>”</a:t>
            </a:r>
            <a:r>
              <a:rPr lang="zh-CN" altLang="en-US" sz="2400" smtClean="0">
                <a:solidFill>
                  <a:srgbClr val="006600"/>
                </a:solidFill>
                <a:latin typeface="+mn-ea"/>
              </a:rPr>
              <a:t>这个必要条件。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546063" y="4850124"/>
            <a:ext cx="9001188" cy="460375"/>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答案：创造是人首次获得精神或物质成果的思维和行为活动。</a:t>
            </a:r>
          </a:p>
        </p:txBody>
      </p:sp>
      <p:graphicFrame>
        <p:nvGraphicFramePr>
          <p:cNvPr id="3" name="表格 2"/>
          <p:cNvGraphicFramePr>
            <a:graphicFrameLocks noGrp="1"/>
          </p:cNvGraphicFramePr>
          <p:nvPr/>
        </p:nvGraphicFramePr>
        <p:xfrm>
          <a:off x="617501" y="1239823"/>
          <a:ext cx="10215245" cy="3231515"/>
        </p:xfrm>
        <a:graphic>
          <a:graphicData uri="http://schemas.openxmlformats.org/drawingml/2006/table">
            <a:tbl>
              <a:tblPr/>
              <a:tblGrid>
                <a:gridCol w="2746375"/>
                <a:gridCol w="7468870"/>
              </a:tblGrid>
              <a:tr h="731520">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第一步：找到</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创造</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的邻近属概念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根据语段的第一句，可知</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创造</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的邻近属概念是</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活动</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8115">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第二步：找到被下定义概念的本质特点，也就是</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种差</a:t>
                      </a:r>
                      <a:r>
                        <a:rPr lang="en-US" sz="2400" kern="100">
                          <a:solidFill>
                            <a:schemeClr val="accent6">
                              <a:lumMod val="50000"/>
                            </a:schemeClr>
                          </a:solidFill>
                          <a:latin typeface="Times New Roman"/>
                          <a:ea typeface="仿宋_GB2312"/>
                          <a:cs typeface="Times New Roman" panose="02020603050405020304"/>
                        </a:rPr>
                        <a:t>”</a:t>
                      </a:r>
                      <a:endParaRPr lang="zh-CN" sz="2400" kern="100">
                        <a:solidFill>
                          <a:schemeClr val="accent6">
                            <a:lumMod val="50000"/>
                          </a:schemeClr>
                        </a:solidFill>
                        <a:latin typeface="Times New Roman"/>
                        <a:ea typeface="仿宋_GB231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筛选文段中的能表现</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创造</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特点的重要信息，如</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首次获得</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两种类型</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包括思维活动和行为活动</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等，把其作为种差。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1880">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第三步：组织语言，整合成单句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组合信息时注意字数要达</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标</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，要点的组合一定要符合下定义的规范，即形成</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创造是</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活动</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的格式。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88939" y="1025509"/>
            <a:ext cx="10358510"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题型三  提取关键词</a:t>
            </a:r>
          </a:p>
          <a:p>
            <a:pPr>
              <a:lnSpc>
                <a:spcPct val="150000"/>
              </a:lnSpc>
            </a:pPr>
            <a:r>
              <a:rPr lang="zh-CN" altLang="en-US" sz="3200" smtClean="0">
                <a:solidFill>
                  <a:srgbClr val="006600"/>
                </a:solidFill>
              </a:rPr>
              <a:t>　　</a:t>
            </a:r>
            <a:r>
              <a:rPr lang="zh-CN" altLang="en-US" sz="2800" smtClean="0"/>
              <a:t> 　</a:t>
            </a:r>
            <a:endParaRPr lang="en-US" altLang="zh-CN" sz="2800" smtClean="0"/>
          </a:p>
          <a:p>
            <a:pPr>
              <a:lnSpc>
                <a:spcPct val="150000"/>
              </a:lnSpc>
            </a:pPr>
            <a:r>
              <a:rPr lang="zh-CN" altLang="en-US" sz="2800" smtClean="0">
                <a:solidFill>
                  <a:srgbClr val="006600"/>
                </a:solidFill>
              </a:rPr>
              <a:t>         关键词这一概念在撰写正规论文时经常涉及，指的是一篇文章或一段文字中最紧要的词语。提取关键词是压缩信息类题型，考查学生概括思想内容、提取关键信息的能力。提取关键词，说到底就是要善于提取有效信息，善于运用恰当的词语表达。</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考点解读</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考点一</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压缩语段</a:t>
            </a:r>
            <a:endParaRPr lang="zh-CN" altLang="en-US" sz="3200" b="1">
              <a:solidFill>
                <a:schemeClr val="bg1"/>
              </a:solidFill>
              <a:ea typeface="楷体_GB2312" charset="-122"/>
            </a:endParaRPr>
          </a:p>
        </p:txBody>
      </p:sp>
      <p:sp>
        <p:nvSpPr>
          <p:cNvPr id="214023" name="Text Box 7">
            <a:hlinkClick r:id="rId6" action="ppaction://hlinksldjump"/>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扩展语句</a:t>
            </a:r>
            <a:endParaRPr lang="zh-CN" altLang="en-US" sz="3200" b="1">
              <a:solidFill>
                <a:schemeClr val="bg1"/>
              </a:solidFill>
              <a:ea typeface="楷体_GB2312" charset="-122"/>
            </a:endParaRPr>
          </a:p>
        </p:txBody>
      </p:sp>
      <p:sp>
        <p:nvSpPr>
          <p:cNvPr id="7" name="Text Box 5">
            <a:hlinkClick r:id="rId7"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403319" y="882633"/>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关键词提取四步走</a:t>
            </a:r>
            <a:endParaRPr lang="zh-CN" altLang="en-US" sz="2800">
              <a:solidFill>
                <a:srgbClr val="006600"/>
              </a:solidFill>
              <a:latin typeface="黑体" pitchFamily="2" charset="-122"/>
              <a:ea typeface="黑体" panose="02010609060101010101" pitchFamily="2" charset="-122"/>
            </a:endParaRPr>
          </a:p>
        </p:txBody>
      </p:sp>
      <p:graphicFrame>
        <p:nvGraphicFramePr>
          <p:cNvPr id="3" name="Group 19"/>
          <p:cNvGraphicFramePr>
            <a:graphicFrameLocks noGrp="1"/>
          </p:cNvGraphicFramePr>
          <p:nvPr/>
        </p:nvGraphicFramePr>
        <p:xfrm>
          <a:off x="617501" y="811195"/>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617501" y="1954202"/>
          <a:ext cx="10572750" cy="3857653"/>
        </p:xfrm>
        <a:graphic>
          <a:graphicData uri="http://schemas.openxmlformats.org/drawingml/2006/table">
            <a:tbl>
              <a:tblPr/>
              <a:tblGrid>
                <a:gridCol w="1420495"/>
                <a:gridCol w="9152255"/>
              </a:tblGrid>
              <a:tr h="701392">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第一步：压缩内容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仔细研读原文提供的信息，弄清其内在关系，明确材料所陈述的对象或议论的中心观点，然后尽可能简练地概括文段的主要内容。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1392">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第二步：提取主干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对原文内容有了初步认识后，将相同或相近的信息进行归类总结，提取概括原文最主要的信息，可用一句话将材料的内容概括出来。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2782">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第三步：筛选比较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在概括出来的主要信息中做进一步的筛选，从中提炼出最能反映材料内容的关键词。一般情况下，关键词就</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镶嵌</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在主要信息之中，考生只需以</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压缩语段</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的能力为</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滤网</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，将关键词按题目要求的顺序、数量逐一提取出来即可作答。</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2087">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第四步：整合检查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对所选关键词来一个回头看。先看一下关键词中内容有无重复之处，再看一下信息要点全不全</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高考评分标准往往按信息点给分</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，最后将关键词连缀起来，看意思是否连贯，是否准确地反映了原语段的中心内容。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642907" y="69734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474625" y="1725375"/>
            <a:ext cx="10858576" cy="4492625"/>
          </a:xfrm>
          <a:prstGeom prst="rect">
            <a:avLst/>
          </a:prstGeom>
          <a:noFill/>
          <a:ln w="9525">
            <a:noFill/>
            <a:miter lim="800000"/>
          </a:ln>
          <a:effectLst/>
        </p:spPr>
        <p:txBody>
          <a:bodyPr wrap="square">
            <a:spAutoFit/>
          </a:bodyPr>
          <a:lstStyle/>
          <a:p>
            <a:r>
              <a:rPr lang="en-US" altLang="en-US" sz="2200" b="1" smtClean="0">
                <a:solidFill>
                  <a:srgbClr val="006600"/>
                </a:solidFill>
                <a:latin typeface="+mn-ea"/>
              </a:rPr>
              <a:t>(2016·</a:t>
            </a:r>
            <a:r>
              <a:rPr lang="zh-CN" altLang="en-US" sz="2200" b="1" smtClean="0">
                <a:solidFill>
                  <a:srgbClr val="006600"/>
                </a:solidFill>
                <a:latin typeface="+mn-ea"/>
              </a:rPr>
              <a:t>浙江卷</a:t>
            </a:r>
            <a:r>
              <a:rPr lang="en-US" altLang="en-US" sz="2200" b="1" smtClean="0">
                <a:solidFill>
                  <a:srgbClr val="006600"/>
                </a:solidFill>
                <a:latin typeface="+mn-ea"/>
              </a:rPr>
              <a:t>)</a:t>
            </a:r>
            <a:r>
              <a:rPr lang="zh-CN" altLang="en-US" sz="2200" b="1" smtClean="0">
                <a:solidFill>
                  <a:srgbClr val="006600"/>
                </a:solidFill>
                <a:latin typeface="+mn-ea"/>
              </a:rPr>
              <a:t>提取所给材料的主要信息，在横线处写出四个关键词。</a:t>
            </a:r>
          </a:p>
          <a:p>
            <a:r>
              <a:rPr lang="zh-CN" altLang="en-US" sz="2200" smtClean="0">
                <a:solidFill>
                  <a:srgbClr val="006600"/>
                </a:solidFill>
                <a:latin typeface="+mn-ea"/>
              </a:rPr>
              <a:t>引力全称万有引力，指具有质量的物体之间加速靠近的趋势，简单说就是物体之间相互吸引的作用力。在爱因斯坦广义相对论的视野里，引力等价于弯曲的时空。而引力波就是在弯曲的时空这个大背景下，当发生有质量的物体加速运动导致的扰动时，由此产生的波动如波纹一样向外传播的现象。</a:t>
            </a:r>
          </a:p>
          <a:p>
            <a:r>
              <a:rPr lang="zh-CN" altLang="en-US" sz="2200" smtClean="0">
                <a:solidFill>
                  <a:srgbClr val="006600"/>
                </a:solidFill>
                <a:latin typeface="+mn-ea"/>
              </a:rPr>
              <a:t>一个世纪前，爱因斯坦预测了引力波的存在，但近百年来，科学家们并未找到证明它存在的直接证据。华盛顿当地时间</a:t>
            </a:r>
            <a:r>
              <a:rPr lang="en-US" altLang="en-US" sz="2200" smtClean="0">
                <a:solidFill>
                  <a:srgbClr val="006600"/>
                </a:solidFill>
                <a:latin typeface="+mn-ea"/>
              </a:rPr>
              <a:t>2016</a:t>
            </a:r>
            <a:r>
              <a:rPr lang="zh-CN" altLang="en-US" sz="2200" smtClean="0">
                <a:solidFill>
                  <a:srgbClr val="006600"/>
                </a:solidFill>
                <a:latin typeface="+mn-ea"/>
              </a:rPr>
              <a:t>年</a:t>
            </a:r>
            <a:r>
              <a:rPr lang="en-US" altLang="en-US" sz="2200" smtClean="0">
                <a:solidFill>
                  <a:srgbClr val="006600"/>
                </a:solidFill>
                <a:latin typeface="+mn-ea"/>
              </a:rPr>
              <a:t>2</a:t>
            </a:r>
            <a:r>
              <a:rPr lang="zh-CN" altLang="en-US" sz="2200" smtClean="0">
                <a:solidFill>
                  <a:srgbClr val="006600"/>
                </a:solidFill>
                <a:latin typeface="+mn-ea"/>
              </a:rPr>
              <a:t>月</a:t>
            </a:r>
            <a:r>
              <a:rPr lang="en-US" altLang="en-US" sz="2200" smtClean="0">
                <a:solidFill>
                  <a:srgbClr val="006600"/>
                </a:solidFill>
                <a:latin typeface="+mn-ea"/>
              </a:rPr>
              <a:t>11</a:t>
            </a:r>
            <a:r>
              <a:rPr lang="zh-CN" altLang="en-US" sz="2200" smtClean="0">
                <a:solidFill>
                  <a:srgbClr val="006600"/>
                </a:solidFill>
                <a:latin typeface="+mn-ea"/>
              </a:rPr>
              <a:t>日，美国激光干涉引力波观测台</a:t>
            </a:r>
            <a:r>
              <a:rPr lang="en-US" altLang="en-US" sz="2200" smtClean="0">
                <a:solidFill>
                  <a:srgbClr val="006600"/>
                </a:solidFill>
                <a:latin typeface="+mn-ea"/>
              </a:rPr>
              <a:t>(LIGO)</a:t>
            </a:r>
            <a:r>
              <a:rPr lang="zh-CN" altLang="en-US" sz="2200" smtClean="0">
                <a:solidFill>
                  <a:srgbClr val="006600"/>
                </a:solidFill>
                <a:latin typeface="+mn-ea"/>
              </a:rPr>
              <a:t>实验组召开新闻发布会，宣布首次直接观测到了由两颗恒星级黑洞</a:t>
            </a:r>
            <a:r>
              <a:rPr lang="en-US" altLang="en-US" sz="2200" smtClean="0">
                <a:solidFill>
                  <a:srgbClr val="006600"/>
                </a:solidFill>
                <a:latin typeface="+mn-ea"/>
              </a:rPr>
              <a:t>13</a:t>
            </a:r>
            <a:r>
              <a:rPr lang="zh-CN" altLang="en-US" sz="2200" smtClean="0">
                <a:solidFill>
                  <a:srgbClr val="006600"/>
                </a:solidFill>
                <a:latin typeface="+mn-ea"/>
              </a:rPr>
              <a:t>亿年前并合产生的引力波。这是科学史上又一次具有划时代意义的发现。</a:t>
            </a:r>
          </a:p>
          <a:p>
            <a:r>
              <a:rPr lang="zh-CN" altLang="en-US" sz="2200" smtClean="0">
                <a:solidFill>
                  <a:srgbClr val="006600"/>
                </a:solidFill>
                <a:latin typeface="+mn-ea"/>
              </a:rPr>
              <a:t>引力波的发现对普通人的生活会产生什么影响？科学家们表示，一个新的重大科学发现，总会给人类社会带来无法预估的发展。</a:t>
            </a:r>
            <a:r>
              <a:rPr lang="en-US" altLang="en-US" sz="2200" smtClean="0">
                <a:solidFill>
                  <a:srgbClr val="006600"/>
                </a:solidFill>
                <a:latin typeface="+mn-ea"/>
              </a:rPr>
              <a:t>18</a:t>
            </a:r>
            <a:r>
              <a:rPr lang="zh-CN" altLang="en-US" sz="2200" smtClean="0">
                <a:solidFill>
                  <a:srgbClr val="006600"/>
                </a:solidFill>
                <a:latin typeface="+mn-ea"/>
              </a:rPr>
              <a:t>世纪描述电磁波的麦克斯韦理论确认的时候，也没有人知道会给人类带来什么，但是现在不管是电视机还是移动电话，都与电磁现象有关。</a:t>
            </a:r>
          </a:p>
        </p:txBody>
      </p:sp>
      <p:sp>
        <p:nvSpPr>
          <p:cNvPr id="9" name="Text Box 5"/>
          <p:cNvSpPr txBox="1">
            <a:spLocks noChangeArrowheads="1"/>
          </p:cNvSpPr>
          <p:nvPr/>
        </p:nvSpPr>
        <p:spPr bwMode="auto">
          <a:xfrm>
            <a:off x="1331881" y="5811855"/>
            <a:ext cx="9001188" cy="460375"/>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答案：引力波　首次</a:t>
            </a:r>
            <a:r>
              <a:rPr lang="en-US" altLang="en-US" sz="2400" b="1" smtClean="0">
                <a:solidFill>
                  <a:srgbClr val="FF0000"/>
                </a:solidFill>
                <a:latin typeface="+mn-ea"/>
              </a:rPr>
              <a:t>(</a:t>
            </a:r>
            <a:r>
              <a:rPr lang="zh-CN" altLang="en-US" sz="2400" b="1" smtClean="0">
                <a:solidFill>
                  <a:srgbClr val="FF0000"/>
                </a:solidFill>
                <a:latin typeface="+mn-ea"/>
              </a:rPr>
              <a:t>或</a:t>
            </a:r>
            <a:r>
              <a:rPr lang="en-US" altLang="en-US" sz="2400" b="1" smtClean="0">
                <a:solidFill>
                  <a:srgbClr val="FF0000"/>
                </a:solidFill>
                <a:latin typeface="+mn-ea"/>
              </a:rPr>
              <a:t>“</a:t>
            </a:r>
            <a:r>
              <a:rPr lang="zh-CN" altLang="en-US" sz="2400" b="1" smtClean="0">
                <a:solidFill>
                  <a:srgbClr val="FF0000"/>
                </a:solidFill>
                <a:latin typeface="+mn-ea"/>
              </a:rPr>
              <a:t>美国</a:t>
            </a:r>
            <a:r>
              <a:rPr lang="en-US" altLang="en-US" sz="2400" b="1" smtClean="0">
                <a:solidFill>
                  <a:srgbClr val="FF0000"/>
                </a:solidFill>
                <a:latin typeface="+mn-ea"/>
              </a:rPr>
              <a:t>”)</a:t>
            </a:r>
            <a:r>
              <a:rPr lang="zh-CN" altLang="en-US" sz="2400" b="1" smtClean="0">
                <a:solidFill>
                  <a:srgbClr val="FF0000"/>
                </a:solidFill>
                <a:latin typeface="+mn-ea"/>
              </a:rPr>
              <a:t>　发现　影响</a:t>
            </a:r>
            <a:r>
              <a:rPr lang="en-US" altLang="en-US" sz="2400" b="1" smtClean="0">
                <a:solidFill>
                  <a:srgbClr val="FF0000"/>
                </a:solidFill>
                <a:latin typeface="+mn-ea"/>
              </a:rPr>
              <a:t>(</a:t>
            </a:r>
            <a:r>
              <a:rPr lang="zh-CN" altLang="en-US" sz="2400" b="1" smtClean="0">
                <a:solidFill>
                  <a:srgbClr val="FF0000"/>
                </a:solidFill>
                <a:latin typeface="+mn-ea"/>
              </a:rPr>
              <a:t>或</a:t>
            </a:r>
            <a:r>
              <a:rPr lang="en-US" altLang="en-US" sz="2400" b="1" smtClean="0">
                <a:solidFill>
                  <a:srgbClr val="FF0000"/>
                </a:solidFill>
                <a:latin typeface="+mn-ea"/>
              </a:rPr>
              <a:t>“</a:t>
            </a:r>
            <a:r>
              <a:rPr lang="zh-CN" altLang="en-US" sz="2400" b="1" smtClean="0">
                <a:solidFill>
                  <a:srgbClr val="FF0000"/>
                </a:solidFill>
                <a:latin typeface="+mn-ea"/>
              </a:rPr>
              <a:t>意义</a:t>
            </a:r>
            <a:r>
              <a:rPr lang="en-US" altLang="en-US" sz="2400" b="1" smtClean="0">
                <a:solidFill>
                  <a:srgbClr val="FF0000"/>
                </a:solidFill>
                <a:latin typeface="+mn-ea"/>
              </a:rPr>
              <a:t>” </a:t>
            </a:r>
            <a:r>
              <a:rPr lang="zh-CN" altLang="en-US" sz="2400" b="1" smtClean="0">
                <a:solidFill>
                  <a:srgbClr val="FF0000"/>
                </a:solidFill>
                <a:latin typeface="+mn-ea"/>
              </a:rPr>
              <a:t>）</a:t>
            </a:r>
          </a:p>
        </p:txBody>
      </p:sp>
      <p:graphicFrame>
        <p:nvGraphicFramePr>
          <p:cNvPr id="7" name="表格 6"/>
          <p:cNvGraphicFramePr>
            <a:graphicFrameLocks noGrp="1"/>
          </p:cNvGraphicFramePr>
          <p:nvPr/>
        </p:nvGraphicFramePr>
        <p:xfrm>
          <a:off x="617501" y="1735880"/>
          <a:ext cx="10643870" cy="3861661"/>
        </p:xfrm>
        <a:graphic>
          <a:graphicData uri="http://schemas.openxmlformats.org/drawingml/2006/table">
            <a:tbl>
              <a:tblPr/>
              <a:tblGrid>
                <a:gridCol w="1624965"/>
                <a:gridCol w="9018905"/>
              </a:tblGrid>
              <a:tr h="1287220">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第一步：压缩内容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首先明确材料所陈述的对象，也就是第一段的关键词</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引力波</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；第二段的核心是美国首次发现引力波；第三段则重点讲引力波的发现带来的影响。</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858147">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第二步：提取主干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提取概括原文最后两段的关键词语，使之与</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引力波</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构成一个单句</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引力波的发现带来的影响。</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858147">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第三步：筛选比较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在概括出的主要信息中进一步筛选，从中提炼出最能反映材料内容的关键词</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引力波、首次、发现、影响等。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858147">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第四步：整合检查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将引力波、首次、发现、影响等关键词连缀起来看看意思是否连贯，是否正确反映语段内容。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xit" presetSubtype="10" fill="hold" grpId="1" nodeType="clickEffect">
                                  <p:stCondLst>
                                    <p:cond delay="0"/>
                                  </p:stCondLst>
                                  <p:childTnLst>
                                    <p:animEffect transition="out" filter="blinds(horizontal)">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1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9" presetClass="entr" presetSubtype="0" fill="hold" grpId="2"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9" grpId="2"/>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10144196"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题型四   概括语段要点</a:t>
            </a:r>
          </a:p>
          <a:p>
            <a:pPr>
              <a:lnSpc>
                <a:spcPct val="150000"/>
              </a:lnSpc>
            </a:pPr>
            <a:r>
              <a:rPr lang="zh-CN" altLang="en-US" sz="3200" smtClean="0">
                <a:solidFill>
                  <a:srgbClr val="006600"/>
                </a:solidFill>
              </a:rPr>
              <a:t>　　</a:t>
            </a:r>
            <a:r>
              <a:rPr lang="zh-CN" altLang="en-US" sz="2800" smtClean="0"/>
              <a:t> 　</a:t>
            </a:r>
            <a:endParaRPr lang="en-US" altLang="zh-CN" sz="2800" smtClean="0"/>
          </a:p>
          <a:p>
            <a:pPr>
              <a:lnSpc>
                <a:spcPct val="150000"/>
              </a:lnSpc>
            </a:pPr>
            <a:r>
              <a:rPr lang="zh-CN" altLang="en-US" sz="2800" smtClean="0">
                <a:solidFill>
                  <a:srgbClr val="006600"/>
                </a:solidFill>
              </a:rPr>
              <a:t>         概括语段要点是压缩语段最常见的题型之一，主要是指提取所给材料的主要信息，对材料进行概括。从设题选取的材料来看，主要是说明类和议论类。</a:t>
            </a:r>
          </a:p>
          <a:p>
            <a:pPr>
              <a:lnSpc>
                <a:spcPct val="150000"/>
              </a:lnSpc>
            </a:pP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3475021" y="596881"/>
            <a:ext cx="5240414"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解答概括语段要点类题</a:t>
            </a:r>
            <a:r>
              <a:rPr lang="en-US" altLang="en-US" sz="2800" smtClean="0">
                <a:solidFill>
                  <a:srgbClr val="006600"/>
                </a:solidFill>
                <a:latin typeface="黑体" pitchFamily="2" charset="-122"/>
                <a:ea typeface="黑体" panose="02010609060101010101" pitchFamily="2" charset="-122"/>
              </a:rPr>
              <a:t>4</a:t>
            </a:r>
            <a:r>
              <a:rPr lang="zh-CN" altLang="en-US" sz="2800" smtClean="0">
                <a:solidFill>
                  <a:srgbClr val="006600"/>
                </a:solidFill>
                <a:latin typeface="黑体" pitchFamily="2" charset="-122"/>
                <a:ea typeface="黑体" panose="02010609060101010101" pitchFamily="2" charset="-122"/>
              </a:rPr>
              <a:t>步骤</a:t>
            </a: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Text Box 5"/>
          <p:cNvSpPr txBox="1">
            <a:spLocks noChangeArrowheads="1"/>
          </p:cNvSpPr>
          <p:nvPr/>
        </p:nvSpPr>
        <p:spPr bwMode="auto">
          <a:xfrm>
            <a:off x="688939" y="2109783"/>
            <a:ext cx="10072758" cy="3415030"/>
          </a:xfrm>
          <a:prstGeom prst="rect">
            <a:avLst/>
          </a:prstGeom>
          <a:noFill/>
          <a:ln w="9525">
            <a:noFill/>
            <a:miter lim="800000"/>
          </a:ln>
          <a:effectLst/>
        </p:spPr>
        <p:txBody>
          <a:bodyPr wrap="square">
            <a:spAutoFit/>
          </a:bodyPr>
          <a:lstStyle/>
          <a:p>
            <a:r>
              <a:rPr sz="2400" b="1">
                <a:solidFill>
                  <a:srgbClr val="0000FF"/>
                </a:solidFill>
                <a:latin typeface="+mn-ea"/>
              </a:rPr>
              <a:t>　</a:t>
            </a:r>
            <a:r>
              <a:rPr lang="en-US" sz="2400" b="1" smtClean="0">
                <a:solidFill>
                  <a:srgbClr val="0000FF"/>
                </a:solidFill>
                <a:latin typeface="+mn-ea"/>
              </a:rPr>
              <a:t>    </a:t>
            </a:r>
            <a:r>
              <a:rPr lang="zh-CN" altLang="en-US" sz="2400" smtClean="0">
                <a:solidFill>
                  <a:srgbClr val="0000FF"/>
                </a:solidFill>
                <a:latin typeface="+mn-ea"/>
              </a:rPr>
              <a:t>第一步，审查题干，明确答题方向。</a:t>
            </a:r>
          </a:p>
          <a:p>
            <a:r>
              <a:rPr lang="zh-CN" altLang="en-US" sz="2400" smtClean="0">
                <a:solidFill>
                  <a:srgbClr val="0000FF"/>
                </a:solidFill>
                <a:latin typeface="+mn-ea"/>
              </a:rPr>
              <a:t>    第二步，速读语段材料，确定材料的文体。</a:t>
            </a:r>
          </a:p>
          <a:p>
            <a:r>
              <a:rPr lang="zh-CN" altLang="en-US" sz="2400" smtClean="0">
                <a:solidFill>
                  <a:srgbClr val="0000FF"/>
                </a:solidFill>
                <a:latin typeface="+mn-ea"/>
              </a:rPr>
              <a:t>    第三步，根据文体特点，选择恰当的方法压缩。</a:t>
            </a:r>
          </a:p>
          <a:p>
            <a:r>
              <a:rPr lang="en-US" sz="2400" smtClean="0">
                <a:solidFill>
                  <a:srgbClr val="0000FF"/>
                </a:solidFill>
                <a:latin typeface="+mn-ea"/>
              </a:rPr>
              <a:t>        1</a:t>
            </a:r>
            <a:r>
              <a:rPr lang="zh-CN" altLang="en-US" sz="2400" smtClean="0">
                <a:solidFill>
                  <a:srgbClr val="0000FF"/>
                </a:solidFill>
                <a:latin typeface="+mn-ea"/>
              </a:rPr>
              <a:t>．说明类语段</a:t>
            </a:r>
            <a:r>
              <a:rPr lang="en-US" sz="2400" smtClean="0">
                <a:solidFill>
                  <a:srgbClr val="0000FF"/>
                </a:solidFill>
                <a:latin typeface="+mn-ea"/>
              </a:rPr>
              <a:t>——</a:t>
            </a:r>
            <a:r>
              <a:rPr lang="zh-CN" altLang="en-US" sz="2400" smtClean="0">
                <a:solidFill>
                  <a:srgbClr val="0000FF"/>
                </a:solidFill>
                <a:latin typeface="+mn-ea"/>
              </a:rPr>
              <a:t>层次切分法</a:t>
            </a:r>
          </a:p>
          <a:p>
            <a:r>
              <a:rPr lang="zh-CN" altLang="en-US" sz="2400" smtClean="0">
                <a:solidFill>
                  <a:srgbClr val="0000FF"/>
                </a:solidFill>
                <a:latin typeface="+mn-ea"/>
              </a:rPr>
              <a:t>    说明类语段往往层次清晰，结构分明。因此，在压缩语段时为确保全面，不遗漏要点，要运用</a:t>
            </a:r>
            <a:r>
              <a:rPr lang="en-US" sz="2400" smtClean="0">
                <a:solidFill>
                  <a:srgbClr val="0000FF"/>
                </a:solidFill>
                <a:latin typeface="+mn-ea"/>
              </a:rPr>
              <a:t>“</a:t>
            </a:r>
            <a:r>
              <a:rPr lang="zh-CN" altLang="en-US" sz="2400" smtClean="0">
                <a:solidFill>
                  <a:srgbClr val="0000FF"/>
                </a:solidFill>
                <a:latin typeface="+mn-ea"/>
              </a:rPr>
              <a:t>层次切分法</a:t>
            </a:r>
            <a:r>
              <a:rPr lang="en-US" sz="2400" smtClean="0">
                <a:solidFill>
                  <a:srgbClr val="0000FF"/>
                </a:solidFill>
                <a:latin typeface="+mn-ea"/>
              </a:rPr>
              <a:t>”</a:t>
            </a:r>
            <a:r>
              <a:rPr lang="zh-CN" altLang="en-US" sz="2400" smtClean="0">
                <a:solidFill>
                  <a:srgbClr val="0000FF"/>
                </a:solidFill>
                <a:latin typeface="+mn-ea"/>
              </a:rPr>
              <a:t>。具体如下：</a:t>
            </a:r>
          </a:p>
          <a:p>
            <a:r>
              <a:rPr lang="zh-CN" altLang="en-US" sz="2400" smtClean="0">
                <a:solidFill>
                  <a:srgbClr val="0000FF"/>
                </a:solidFill>
                <a:latin typeface="+mn-ea"/>
              </a:rPr>
              <a:t>    给语段划分层次</a:t>
            </a:r>
            <a:r>
              <a:rPr lang="en-US" sz="2400" smtClean="0">
                <a:solidFill>
                  <a:srgbClr val="0000FF"/>
                </a:solidFill>
                <a:latin typeface="+mn-ea"/>
              </a:rPr>
              <a:t>——</a:t>
            </a:r>
            <a:r>
              <a:rPr lang="zh-CN" altLang="en-US" sz="2400" smtClean="0">
                <a:solidFill>
                  <a:srgbClr val="0000FF"/>
                </a:solidFill>
                <a:latin typeface="+mn-ea"/>
              </a:rPr>
              <a:t>提炼各层次要点</a:t>
            </a:r>
            <a:r>
              <a:rPr lang="en-US" sz="2400" smtClean="0">
                <a:solidFill>
                  <a:srgbClr val="0000FF"/>
                </a:solidFill>
                <a:latin typeface="+mn-ea"/>
              </a:rPr>
              <a:t>——</a:t>
            </a:r>
            <a:r>
              <a:rPr lang="zh-CN" altLang="en-US" sz="2400" smtClean="0">
                <a:solidFill>
                  <a:srgbClr val="0000FF"/>
                </a:solidFill>
                <a:latin typeface="+mn-ea"/>
              </a:rPr>
              <a:t>比较整理概括</a:t>
            </a:r>
            <a:r>
              <a:rPr lang="en-US" sz="2400" smtClean="0">
                <a:solidFill>
                  <a:srgbClr val="0000FF"/>
                </a:solidFill>
                <a:latin typeface="+mn-ea"/>
              </a:rPr>
              <a:t>——</a:t>
            </a:r>
            <a:r>
              <a:rPr lang="zh-CN" altLang="en-US" sz="2400" smtClean="0">
                <a:solidFill>
                  <a:srgbClr val="0000FF"/>
                </a:solidFill>
                <a:latin typeface="+mn-ea"/>
              </a:rPr>
              <a:t>查看验证是否达标</a:t>
            </a:r>
          </a:p>
          <a:p>
            <a:r>
              <a:rPr lang="en-US" sz="2400" smtClean="0">
                <a:solidFill>
                  <a:srgbClr val="0000FF"/>
                </a:solidFill>
                <a:latin typeface="+mn-ea"/>
              </a:rPr>
              <a:t>      </a:t>
            </a:r>
            <a:endParaRPr lang="zh-CN" altLang="en-US" sz="24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375423" y="2227251"/>
          <a:ext cx="9001125" cy="1097280"/>
        </p:xfrm>
        <a:graphic>
          <a:graphicData uri="http://schemas.openxmlformats.org/drawingml/2006/table">
            <a:tbl>
              <a:tblPr/>
              <a:tblGrid>
                <a:gridCol w="1747520"/>
                <a:gridCol w="7253605"/>
              </a:tblGrid>
              <a:tr h="304800">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有中心句</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把中心句确定为语段的主要内容。</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52">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无中心句</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查找对语段内容起概括作用的关键句，其他进行</a:t>
                      </a:r>
                      <a:r>
                        <a:rPr lang="en-US" sz="2400" kern="100">
                          <a:solidFill>
                            <a:srgbClr val="0000FF"/>
                          </a:solidFill>
                          <a:latin typeface="宋体" pitchFamily="2" charset="-122"/>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翻新改造</a:t>
                      </a:r>
                      <a:r>
                        <a:rPr lang="en-US" sz="2400" kern="100">
                          <a:solidFill>
                            <a:srgbClr val="0000FF"/>
                          </a:solidFill>
                          <a:latin typeface="宋体" pitchFamily="2" charset="-122"/>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 Box 5"/>
          <p:cNvSpPr txBox="1">
            <a:spLocks noChangeArrowheads="1"/>
          </p:cNvSpPr>
          <p:nvPr/>
        </p:nvSpPr>
        <p:spPr bwMode="auto">
          <a:xfrm>
            <a:off x="831815" y="1311261"/>
            <a:ext cx="10072758" cy="3784600"/>
          </a:xfrm>
          <a:prstGeom prst="rect">
            <a:avLst/>
          </a:prstGeom>
          <a:noFill/>
          <a:ln w="9525">
            <a:noFill/>
            <a:miter lim="800000"/>
          </a:ln>
          <a:effectLst/>
        </p:spPr>
        <p:txBody>
          <a:bodyPr wrap="square">
            <a:spAutoFit/>
          </a:bodyPr>
          <a:lstStyle/>
          <a:p>
            <a:r>
              <a:rPr lang="en-US" sz="2400" smtClean="0">
                <a:solidFill>
                  <a:srgbClr val="0000FF"/>
                </a:solidFill>
                <a:latin typeface="+mn-ea"/>
              </a:rPr>
              <a:t>2</a:t>
            </a:r>
            <a:r>
              <a:rPr lang="zh-CN" altLang="en-US" sz="2400" smtClean="0">
                <a:solidFill>
                  <a:srgbClr val="0000FF"/>
                </a:solidFill>
                <a:latin typeface="+mn-ea"/>
              </a:rPr>
              <a:t>．议论性语段</a:t>
            </a:r>
            <a:r>
              <a:rPr lang="en-US" sz="2400" smtClean="0">
                <a:solidFill>
                  <a:srgbClr val="0000FF"/>
                </a:solidFill>
                <a:latin typeface="+mn-ea"/>
              </a:rPr>
              <a:t>——</a:t>
            </a:r>
            <a:r>
              <a:rPr lang="zh-CN" altLang="en-US" sz="2400" smtClean="0">
                <a:solidFill>
                  <a:srgbClr val="0000FF"/>
                </a:solidFill>
                <a:latin typeface="+mn-ea"/>
              </a:rPr>
              <a:t>关键语句突破法</a:t>
            </a:r>
          </a:p>
          <a:p>
            <a:r>
              <a:rPr lang="zh-CN" altLang="en-US" sz="2400" smtClean="0">
                <a:solidFill>
                  <a:srgbClr val="0000FF"/>
                </a:solidFill>
                <a:latin typeface="+mn-ea"/>
              </a:rPr>
              <a:t>    对议论性的语段压缩必须运用</a:t>
            </a:r>
            <a:r>
              <a:rPr lang="en-US" sz="2400" smtClean="0">
                <a:solidFill>
                  <a:srgbClr val="0000FF"/>
                </a:solidFill>
                <a:latin typeface="+mn-ea"/>
              </a:rPr>
              <a:t>“</a:t>
            </a:r>
            <a:r>
              <a:rPr lang="zh-CN" altLang="en-US" sz="2400" smtClean="0">
                <a:solidFill>
                  <a:srgbClr val="0000FF"/>
                </a:solidFill>
                <a:latin typeface="+mn-ea"/>
              </a:rPr>
              <a:t>关键语句突破法</a:t>
            </a:r>
            <a:r>
              <a:rPr lang="en-US" sz="2400" smtClean="0">
                <a:solidFill>
                  <a:srgbClr val="0000FF"/>
                </a:solidFill>
                <a:latin typeface="+mn-ea"/>
              </a:rPr>
              <a:t>”</a:t>
            </a:r>
            <a:r>
              <a:rPr lang="zh-CN" altLang="en-US" sz="2400" smtClean="0">
                <a:solidFill>
                  <a:srgbClr val="0000FF"/>
                </a:solidFill>
                <a:latin typeface="+mn-ea"/>
              </a:rPr>
              <a:t>。具体如下：</a:t>
            </a:r>
          </a:p>
          <a:p>
            <a:r>
              <a:rPr lang="en-US" sz="2400" smtClean="0">
                <a:solidFill>
                  <a:srgbClr val="0000FF"/>
                </a:solidFill>
                <a:latin typeface="+mn-ea"/>
              </a:rPr>
              <a:t>       </a:t>
            </a:r>
          </a:p>
          <a:p>
            <a:endParaRPr lang="en-US" sz="2400" smtClean="0">
              <a:solidFill>
                <a:srgbClr val="0000FF"/>
              </a:solidFill>
              <a:latin typeface="+mn-ea"/>
            </a:endParaRPr>
          </a:p>
          <a:p>
            <a:endParaRPr lang="en-US" altLang="zh-CN" sz="2400" smtClean="0">
              <a:solidFill>
                <a:srgbClr val="0000FF"/>
              </a:solidFill>
              <a:latin typeface="+mn-ea"/>
            </a:endParaRPr>
          </a:p>
          <a:p>
            <a:endParaRPr lang="en-US" altLang="zh-CN" sz="2400" smtClean="0">
              <a:solidFill>
                <a:srgbClr val="0000FF"/>
              </a:solidFill>
              <a:latin typeface="+mn-ea"/>
            </a:endParaRPr>
          </a:p>
          <a:p>
            <a:r>
              <a:rPr lang="zh-CN" altLang="en-US" sz="2400" smtClean="0">
                <a:solidFill>
                  <a:srgbClr val="0000FF"/>
                </a:solidFill>
                <a:latin typeface="+mn-ea"/>
              </a:rPr>
              <a:t>    作用的关键句，其他进行</a:t>
            </a:r>
            <a:r>
              <a:rPr lang="en-US" sz="2400" smtClean="0">
                <a:solidFill>
                  <a:srgbClr val="0000FF"/>
                </a:solidFill>
                <a:latin typeface="+mn-ea"/>
              </a:rPr>
              <a:t>“</a:t>
            </a:r>
            <a:r>
              <a:rPr lang="zh-CN" altLang="en-US" sz="2400" smtClean="0">
                <a:solidFill>
                  <a:srgbClr val="0000FF"/>
                </a:solidFill>
                <a:latin typeface="+mn-ea"/>
              </a:rPr>
              <a:t>翻新改造</a:t>
            </a:r>
            <a:r>
              <a:rPr lang="en-US" sz="2400" smtClean="0">
                <a:solidFill>
                  <a:srgbClr val="0000FF"/>
                </a:solidFill>
                <a:latin typeface="+mn-ea"/>
              </a:rPr>
              <a:t>”</a:t>
            </a:r>
            <a:r>
              <a:rPr lang="zh-CN" altLang="en-US" sz="2400" smtClean="0">
                <a:solidFill>
                  <a:srgbClr val="0000FF"/>
                </a:solidFill>
                <a:latin typeface="+mn-ea"/>
              </a:rPr>
              <a:t>。</a:t>
            </a:r>
          </a:p>
          <a:p>
            <a:r>
              <a:rPr lang="zh-CN" altLang="en-US" sz="2400" smtClean="0">
                <a:solidFill>
                  <a:srgbClr val="0000FF"/>
                </a:solidFill>
                <a:latin typeface="+mn-ea"/>
              </a:rPr>
              <a:t>　　第四步，整合信息，合理表达。</a:t>
            </a:r>
          </a:p>
          <a:p>
            <a:r>
              <a:rPr lang="zh-CN" altLang="en-US" sz="2400" smtClean="0">
                <a:solidFill>
                  <a:srgbClr val="0000FF"/>
                </a:solidFill>
                <a:latin typeface="+mn-ea"/>
              </a:rPr>
              <a:t>    如果是将提取的有效信息整合成句，要注意语句的通顺；如果是将提取的有效信息整合成几个关键词，注意看一下关键词中内容有无重复之处。</a:t>
            </a:r>
            <a:endParaRPr lang="zh-CN" altLang="en-US" sz="24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571469" y="89692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331749" y="2025641"/>
            <a:ext cx="10858576" cy="3046095"/>
          </a:xfrm>
          <a:prstGeom prst="rect">
            <a:avLst/>
          </a:prstGeom>
          <a:noFill/>
          <a:ln w="9525">
            <a:noFill/>
            <a:miter lim="800000"/>
          </a:ln>
          <a:effectLst/>
        </p:spPr>
        <p:txBody>
          <a:bodyPr wrap="square">
            <a:spAutoFit/>
          </a:bodyPr>
          <a:lstStyle/>
          <a:p>
            <a:r>
              <a:rPr lang="en-US" altLang="en-US" sz="2400" b="1" smtClean="0">
                <a:solidFill>
                  <a:srgbClr val="006600"/>
                </a:solidFill>
                <a:latin typeface="+mn-ea"/>
              </a:rPr>
              <a:t>               (2015·</a:t>
            </a:r>
            <a:r>
              <a:rPr lang="zh-CN" altLang="en-US" sz="2400" b="1" smtClean="0">
                <a:solidFill>
                  <a:srgbClr val="006600"/>
                </a:solidFill>
                <a:latin typeface="+mn-ea"/>
              </a:rPr>
              <a:t>山东卷</a:t>
            </a:r>
            <a:r>
              <a:rPr lang="en-US" altLang="en-US" sz="2400" b="1" smtClean="0">
                <a:solidFill>
                  <a:srgbClr val="006600"/>
                </a:solidFill>
                <a:latin typeface="+mn-ea"/>
              </a:rPr>
              <a:t>)</a:t>
            </a:r>
            <a:r>
              <a:rPr lang="zh-CN" altLang="en-US" sz="2400" b="1" smtClean="0">
                <a:solidFill>
                  <a:srgbClr val="006600"/>
                </a:solidFill>
                <a:latin typeface="+mn-ea"/>
              </a:rPr>
              <a:t>阅读下面一段文字，以</a:t>
            </a:r>
            <a:r>
              <a:rPr lang="en-US" altLang="en-US" sz="2400" b="1" smtClean="0">
                <a:solidFill>
                  <a:srgbClr val="006600"/>
                </a:solidFill>
                <a:latin typeface="+mn-ea"/>
              </a:rPr>
              <a:t>“</a:t>
            </a:r>
            <a:r>
              <a:rPr lang="zh-CN" altLang="en-US" sz="2400" b="1" smtClean="0">
                <a:solidFill>
                  <a:srgbClr val="006600"/>
                </a:solidFill>
                <a:latin typeface="+mn-ea"/>
              </a:rPr>
              <a:t>志愿服务</a:t>
            </a:r>
            <a:r>
              <a:rPr lang="en-US" altLang="en-US" sz="2400" b="1" smtClean="0">
                <a:solidFill>
                  <a:srgbClr val="006600"/>
                </a:solidFill>
                <a:latin typeface="+mn-ea"/>
              </a:rPr>
              <a:t>”</a:t>
            </a:r>
            <a:r>
              <a:rPr lang="zh-CN" altLang="en-US" sz="2400" b="1" smtClean="0">
                <a:solidFill>
                  <a:srgbClr val="006600"/>
                </a:solidFill>
                <a:latin typeface="+mn-ea"/>
              </a:rPr>
              <a:t>开头，概括志愿服务的作用。</a:t>
            </a:r>
            <a:endParaRPr lang="en-US" altLang="zh-CN" sz="2400" b="1" smtClean="0">
              <a:solidFill>
                <a:srgbClr val="006600"/>
              </a:solidFill>
              <a:latin typeface="+mn-ea"/>
            </a:endParaRPr>
          </a:p>
          <a:p>
            <a:r>
              <a:rPr lang="zh-CN" altLang="en-US" sz="2400" b="1" smtClean="0">
                <a:solidFill>
                  <a:srgbClr val="006600"/>
                </a:solidFill>
                <a:latin typeface="+mn-ea"/>
              </a:rPr>
              <a:t>        要求：①要点全面；②不超过</a:t>
            </a:r>
            <a:r>
              <a:rPr lang="en-US" altLang="en-US" sz="2400" b="1" smtClean="0">
                <a:solidFill>
                  <a:srgbClr val="006600"/>
                </a:solidFill>
                <a:latin typeface="+mn-ea"/>
              </a:rPr>
              <a:t>50</a:t>
            </a:r>
            <a:r>
              <a:rPr lang="zh-CN" altLang="en-US" sz="2400" b="1" smtClean="0">
                <a:solidFill>
                  <a:srgbClr val="006600"/>
                </a:solidFill>
                <a:latin typeface="+mn-ea"/>
              </a:rPr>
              <a:t>个字。</a:t>
            </a:r>
          </a:p>
          <a:p>
            <a:r>
              <a:rPr lang="zh-CN" altLang="en-US" sz="2400" smtClean="0">
                <a:solidFill>
                  <a:srgbClr val="006600"/>
                </a:solidFill>
                <a:latin typeface="+mn-ea"/>
              </a:rPr>
              <a:t>志愿服务是一项以自愿且不图物质报酬为参与前提的社会事业，重在出力而不是出钱，致力于弥补政府服务和市场服务的不足。这项事业有上百年的历史，在世界各地广泛开展，是推动社会文明发展的一个重要方面。人的内心都有向真、向善、向美的一面，都期望实现个人的美好价值，志愿服务是把这种期望变为现实的一种途径。志愿者在从事服务的过程中，会获得精神上的满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474625" y="5461159"/>
            <a:ext cx="10429948" cy="706755"/>
          </a:xfrm>
          <a:prstGeom prst="rect">
            <a:avLst/>
          </a:prstGeom>
          <a:noFill/>
          <a:ln w="9525">
            <a:noFill/>
            <a:miter lim="800000"/>
          </a:ln>
          <a:effectLst/>
        </p:spPr>
        <p:txBody>
          <a:bodyPr wrap="square">
            <a:spAutoFit/>
          </a:bodyPr>
          <a:lstStyle/>
          <a:p>
            <a:r>
              <a:rPr lang="zh-CN" altLang="en-US" sz="2000" b="1" smtClean="0">
                <a:solidFill>
                  <a:srgbClr val="FF0000"/>
                </a:solidFill>
                <a:latin typeface="+mn-ea"/>
              </a:rPr>
              <a:t>答案：</a:t>
            </a:r>
            <a:r>
              <a:rPr lang="zh-CN" altLang="en-US" sz="2000" smtClean="0"/>
              <a:t> </a:t>
            </a:r>
            <a:r>
              <a:rPr lang="zh-CN" altLang="en-US" sz="2000" b="1" smtClean="0">
                <a:solidFill>
                  <a:srgbClr val="FF0000"/>
                </a:solidFill>
                <a:latin typeface="+mn-ea"/>
              </a:rPr>
              <a:t>①志愿服务能够弥补政府和市场服务的不足；②推动社会文明发展；</a:t>
            </a:r>
            <a:endParaRPr lang="en-US" altLang="zh-CN" sz="2000" b="1" smtClean="0">
              <a:solidFill>
                <a:srgbClr val="FF0000"/>
              </a:solidFill>
              <a:latin typeface="+mn-ea"/>
            </a:endParaRPr>
          </a:p>
          <a:p>
            <a:r>
              <a:rPr lang="en-US" altLang="zh-CN" sz="2000" b="1" smtClean="0">
                <a:solidFill>
                  <a:srgbClr val="FF0000"/>
                </a:solidFill>
                <a:latin typeface="+mn-ea"/>
              </a:rPr>
              <a:t>       </a:t>
            </a:r>
            <a:r>
              <a:rPr lang="zh-CN" altLang="en-US" sz="2000" b="1" smtClean="0">
                <a:solidFill>
                  <a:srgbClr val="FF0000"/>
                </a:solidFill>
                <a:latin typeface="+mn-ea"/>
              </a:rPr>
              <a:t>③实现个人美好价值；④使人获得精神满足。</a:t>
            </a:r>
          </a:p>
        </p:txBody>
      </p:sp>
      <p:graphicFrame>
        <p:nvGraphicFramePr>
          <p:cNvPr id="5" name="表格 4"/>
          <p:cNvGraphicFramePr>
            <a:graphicFrameLocks noGrp="1"/>
          </p:cNvGraphicFramePr>
          <p:nvPr/>
        </p:nvGraphicFramePr>
        <p:xfrm>
          <a:off x="546063" y="954071"/>
          <a:ext cx="10643870" cy="4389120"/>
        </p:xfrm>
        <a:graphic>
          <a:graphicData uri="http://schemas.openxmlformats.org/drawingml/2006/table">
            <a:tbl>
              <a:tblPr/>
              <a:tblGrid>
                <a:gridCol w="1714500"/>
                <a:gridCol w="8929370"/>
              </a:tblGrid>
              <a:tr h="500066">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第一步：给语段划分层次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这是一则说明性材料，介绍的是志愿服务的作用。语段共有</a:t>
                      </a:r>
                      <a:r>
                        <a:rPr lang="en-US" sz="2400" kern="100">
                          <a:solidFill>
                            <a:schemeClr val="accent6">
                              <a:lumMod val="50000"/>
                            </a:schemeClr>
                          </a:solidFill>
                          <a:latin typeface="+mn-ea"/>
                          <a:ea typeface="+mn-ea"/>
                          <a:cs typeface="Times New Roman" panose="02020603050405020304"/>
                        </a:rPr>
                        <a:t>4</a:t>
                      </a:r>
                      <a:r>
                        <a:rPr lang="zh-CN" sz="2400" kern="100">
                          <a:solidFill>
                            <a:schemeClr val="accent6">
                              <a:lumMod val="50000"/>
                            </a:schemeClr>
                          </a:solidFill>
                          <a:latin typeface="+mn-ea"/>
                          <a:ea typeface="+mn-ea"/>
                          <a:cs typeface="Times New Roman" panose="02020603050405020304"/>
                        </a:rPr>
                        <a:t>句话，每一句话各是一个层次。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20874">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第二步：提炼各层次要点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第一层次介绍志愿服务的社会特质；第二层次介绍志愿服务的历史和作用；第三层次介绍志愿服务是把实现个人的美好价值变为现实的一种途径；第四层次表明志愿者在服务过程中会获得精神上的满足。</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61950">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第三步：比较整理概括</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整合四句话的四方面信息，即可得出答案。在概括的过程中，注意删次留主，根据字数概括压缩。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20874">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第四步：根据要求检验答案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看看题干要求有没有字数限制，语言限制，检查答案。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403187" y="1558045"/>
            <a:ext cx="10858576" cy="3538220"/>
          </a:xfrm>
          <a:prstGeom prst="rect">
            <a:avLst/>
          </a:prstGeom>
          <a:noFill/>
          <a:ln w="9525">
            <a:noFill/>
            <a:miter lim="800000"/>
          </a:ln>
          <a:effectLst/>
        </p:spPr>
        <p:txBody>
          <a:bodyPr wrap="square">
            <a:spAutoFit/>
          </a:bodyPr>
          <a:lstStyle/>
          <a:p>
            <a:r>
              <a:rPr lang="zh-CN" altLang="en-US" sz="2800" b="1" smtClean="0">
                <a:solidFill>
                  <a:srgbClr val="006600"/>
                </a:solidFill>
                <a:latin typeface="+mn-ea"/>
              </a:rPr>
              <a:t>下面是朱光潜</a:t>
            </a:r>
            <a:r>
              <a:rPr lang="en-US" altLang="zh-CN" sz="2800" b="1" smtClean="0">
                <a:solidFill>
                  <a:srgbClr val="006600"/>
                </a:solidFill>
                <a:latin typeface="+mn-ea"/>
              </a:rPr>
              <a:t>《</a:t>
            </a:r>
            <a:r>
              <a:rPr lang="zh-CN" altLang="en-US" sz="2800" b="1" smtClean="0">
                <a:solidFill>
                  <a:srgbClr val="006600"/>
                </a:solidFill>
                <a:latin typeface="+mn-ea"/>
              </a:rPr>
              <a:t>诗论</a:t>
            </a:r>
            <a:r>
              <a:rPr lang="en-US" altLang="zh-CN" sz="2800" b="1" smtClean="0">
                <a:solidFill>
                  <a:srgbClr val="006600"/>
                </a:solidFill>
                <a:latin typeface="+mn-ea"/>
              </a:rPr>
              <a:t>》</a:t>
            </a:r>
            <a:r>
              <a:rPr lang="zh-CN" altLang="en-US" sz="2800" b="1" smtClean="0">
                <a:solidFill>
                  <a:srgbClr val="006600"/>
                </a:solidFill>
                <a:latin typeface="+mn-ea"/>
              </a:rPr>
              <a:t>中的一段文字。请用一句话来概括朱光潜对陶渊明的评价，不超过</a:t>
            </a:r>
            <a:r>
              <a:rPr lang="en-US" altLang="en-US" sz="2800" b="1" smtClean="0">
                <a:solidFill>
                  <a:srgbClr val="006600"/>
                </a:solidFill>
                <a:latin typeface="+mn-ea"/>
              </a:rPr>
              <a:t>15</a:t>
            </a:r>
            <a:r>
              <a:rPr lang="zh-CN" altLang="en-US" sz="2800" b="1" smtClean="0">
                <a:solidFill>
                  <a:srgbClr val="006600"/>
                </a:solidFill>
                <a:latin typeface="+mn-ea"/>
              </a:rPr>
              <a:t>个字。</a:t>
            </a:r>
          </a:p>
          <a:p>
            <a:r>
              <a:rPr lang="zh-CN" altLang="en-US" sz="2800" smtClean="0">
                <a:solidFill>
                  <a:srgbClr val="006600"/>
                </a:solidFill>
                <a:latin typeface="+mn-ea"/>
              </a:rPr>
              <a:t>自钟嵘推陶渊明为</a:t>
            </a:r>
            <a:r>
              <a:rPr lang="en-US" altLang="en-US" sz="2800" smtClean="0">
                <a:solidFill>
                  <a:srgbClr val="006600"/>
                </a:solidFill>
                <a:latin typeface="+mn-ea"/>
              </a:rPr>
              <a:t>“</a:t>
            </a:r>
            <a:r>
              <a:rPr lang="zh-CN" altLang="en-US" sz="2800" smtClean="0">
                <a:solidFill>
                  <a:srgbClr val="006600"/>
                </a:solidFill>
                <a:latin typeface="+mn-ea"/>
              </a:rPr>
              <a:t>隐逸诗人之宗</a:t>
            </a:r>
            <a:r>
              <a:rPr lang="en-US" altLang="en-US" sz="2800" smtClean="0">
                <a:solidFill>
                  <a:srgbClr val="006600"/>
                </a:solidFill>
                <a:latin typeface="+mn-ea"/>
              </a:rPr>
              <a:t>”</a:t>
            </a:r>
            <a:r>
              <a:rPr lang="zh-CN" altLang="en-US" sz="2800" smtClean="0">
                <a:solidFill>
                  <a:srgbClr val="006600"/>
                </a:solidFill>
                <a:latin typeface="+mn-ea"/>
              </a:rPr>
              <a:t>，一般人都看重渊明的隐逸一方面；自颜真卿作诗表白渊明眷恋晋室的心迹以后，一般人又看重渊明的忠贞一方面。渊明是隐士，却不是一般人所想象的孤高自赏、不食人间烟火气，像</a:t>
            </a:r>
            <a:r>
              <a:rPr lang="en-US" altLang="zh-CN" sz="2800" smtClean="0">
                <a:solidFill>
                  <a:srgbClr val="006600"/>
                </a:solidFill>
                <a:latin typeface="+mn-ea"/>
              </a:rPr>
              <a:t>《</a:t>
            </a:r>
            <a:r>
              <a:rPr lang="zh-CN" altLang="en-US" sz="2800" smtClean="0">
                <a:solidFill>
                  <a:srgbClr val="006600"/>
                </a:solidFill>
                <a:latin typeface="+mn-ea"/>
              </a:rPr>
              <a:t>红楼梦</a:t>
            </a:r>
            <a:r>
              <a:rPr lang="en-US" altLang="zh-CN" sz="2800" smtClean="0">
                <a:solidFill>
                  <a:srgbClr val="006600"/>
                </a:solidFill>
                <a:latin typeface="+mn-ea"/>
              </a:rPr>
              <a:t>》</a:t>
            </a:r>
            <a:r>
              <a:rPr lang="zh-CN" altLang="en-US" sz="2800" smtClean="0">
                <a:solidFill>
                  <a:srgbClr val="006600"/>
                </a:solidFill>
                <a:latin typeface="+mn-ea"/>
              </a:rPr>
              <a:t>里妙玉性格的那种隐士；渊明是忠臣，却也不是他自己所敬仰的荆轲、张良那种忠臣。渊明还有极实际极平常的一方面，他处处都最近人情，保持着一个平常人的家常便饭的风格。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474625" y="5288635"/>
            <a:ext cx="10429948" cy="521970"/>
          </a:xfrm>
          <a:prstGeom prst="rect">
            <a:avLst/>
          </a:prstGeom>
          <a:noFill/>
          <a:ln w="9525">
            <a:noFill/>
            <a:miter lim="800000"/>
          </a:ln>
          <a:effectLst/>
        </p:spPr>
        <p:txBody>
          <a:bodyPr wrap="square">
            <a:spAutoFit/>
          </a:bodyPr>
          <a:lstStyle/>
          <a:p>
            <a:r>
              <a:rPr lang="zh-CN" altLang="en-US" sz="2800" b="1" smtClean="0">
                <a:solidFill>
                  <a:srgbClr val="FF0000"/>
                </a:solidFill>
                <a:latin typeface="+mn-ea"/>
              </a:rPr>
              <a:t>答案：陶渊明是最近人情的隐士和忠臣。</a:t>
            </a:r>
          </a:p>
        </p:txBody>
      </p:sp>
      <p:graphicFrame>
        <p:nvGraphicFramePr>
          <p:cNvPr id="3" name="表格 2"/>
          <p:cNvGraphicFramePr>
            <a:graphicFrameLocks noGrp="1"/>
          </p:cNvGraphicFramePr>
          <p:nvPr/>
        </p:nvGraphicFramePr>
        <p:xfrm>
          <a:off x="546063" y="1315452"/>
          <a:ext cx="10643870" cy="3840480"/>
        </p:xfrm>
        <a:graphic>
          <a:graphicData uri="http://schemas.openxmlformats.org/drawingml/2006/table">
            <a:tbl>
              <a:tblPr/>
              <a:tblGrid>
                <a:gridCol w="1500505"/>
                <a:gridCol w="9143365"/>
              </a:tblGrid>
              <a:tr h="1168718">
                <a:tc>
                  <a:txBody>
                    <a:bodyPr/>
                    <a:lstStyle/>
                    <a:p>
                      <a:pPr marL="0" algn="l" defTabSz="914400" rtl="0" eaLnBrk="1" latinLnBrk="0" hangingPunct="1">
                        <a:spcAft>
                          <a:spcPct val="0"/>
                        </a:spcAft>
                      </a:pPr>
                      <a:r>
                        <a:rPr lang="zh-CN" sz="2800" kern="100">
                          <a:solidFill>
                            <a:schemeClr val="accent6">
                              <a:lumMod val="50000"/>
                            </a:schemeClr>
                          </a:solidFill>
                          <a:latin typeface="+mn-ea"/>
                          <a:ea typeface="+mn-ea"/>
                          <a:cs typeface="Times New Roman" panose="02020603050405020304"/>
                        </a:rPr>
                        <a:t>第一步：抓住中心句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800" kern="100">
                          <a:solidFill>
                            <a:schemeClr val="accent6">
                              <a:lumMod val="50000"/>
                            </a:schemeClr>
                          </a:solidFill>
                          <a:latin typeface="+mn-ea"/>
                          <a:ea typeface="+mn-ea"/>
                          <a:cs typeface="Times New Roman" panose="02020603050405020304"/>
                        </a:rPr>
                        <a:t>这是议论性材料，文段的中心句是：他处处都最近人情，保持着一个平常人的家常便饭的风格。</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168718">
                <a:tc>
                  <a:txBody>
                    <a:bodyPr/>
                    <a:lstStyle/>
                    <a:p>
                      <a:pPr marL="0" algn="l" defTabSz="914400" rtl="0" eaLnBrk="1" latinLnBrk="0" hangingPunct="1">
                        <a:spcAft>
                          <a:spcPct val="0"/>
                        </a:spcAft>
                      </a:pPr>
                      <a:r>
                        <a:rPr lang="zh-CN" sz="2800" kern="100">
                          <a:solidFill>
                            <a:schemeClr val="accent6">
                              <a:lumMod val="50000"/>
                            </a:schemeClr>
                          </a:solidFill>
                          <a:latin typeface="+mn-ea"/>
                          <a:ea typeface="+mn-ea"/>
                          <a:cs typeface="Times New Roman" panose="02020603050405020304"/>
                        </a:rPr>
                        <a:t>第二步：抓主要信息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800" kern="100">
                          <a:solidFill>
                            <a:schemeClr val="accent6">
                              <a:lumMod val="50000"/>
                            </a:schemeClr>
                          </a:solidFill>
                          <a:latin typeface="+mn-ea"/>
                          <a:ea typeface="+mn-ea"/>
                          <a:cs typeface="Times New Roman" panose="02020603050405020304"/>
                        </a:rPr>
                        <a:t>朱光潜同意陶渊明</a:t>
                      </a:r>
                      <a:r>
                        <a:rPr lang="en-US" sz="2800" kern="100">
                          <a:solidFill>
                            <a:schemeClr val="accent6">
                              <a:lumMod val="50000"/>
                            </a:schemeClr>
                          </a:solidFill>
                          <a:latin typeface="+mn-ea"/>
                          <a:ea typeface="+mn-ea"/>
                          <a:cs typeface="Times New Roman" panose="02020603050405020304"/>
                        </a:rPr>
                        <a:t>“</a:t>
                      </a:r>
                      <a:r>
                        <a:rPr lang="zh-CN" sz="2800" kern="100">
                          <a:solidFill>
                            <a:schemeClr val="accent6">
                              <a:lumMod val="50000"/>
                            </a:schemeClr>
                          </a:solidFill>
                          <a:latin typeface="+mn-ea"/>
                          <a:ea typeface="+mn-ea"/>
                          <a:cs typeface="Times New Roman" panose="02020603050405020304"/>
                        </a:rPr>
                        <a:t>是隐士</a:t>
                      </a:r>
                      <a:r>
                        <a:rPr lang="en-US" sz="2800" kern="100">
                          <a:solidFill>
                            <a:schemeClr val="accent6">
                              <a:lumMod val="50000"/>
                            </a:schemeClr>
                          </a:solidFill>
                          <a:latin typeface="+mn-ea"/>
                          <a:ea typeface="+mn-ea"/>
                          <a:cs typeface="Times New Roman" panose="02020603050405020304"/>
                        </a:rPr>
                        <a:t>”(</a:t>
                      </a:r>
                      <a:r>
                        <a:rPr lang="zh-CN" sz="2800" kern="100">
                          <a:solidFill>
                            <a:schemeClr val="accent6">
                              <a:lumMod val="50000"/>
                            </a:schemeClr>
                          </a:solidFill>
                          <a:latin typeface="+mn-ea"/>
                          <a:ea typeface="+mn-ea"/>
                          <a:cs typeface="Times New Roman" panose="02020603050405020304"/>
                        </a:rPr>
                        <a:t>主要信息</a:t>
                      </a:r>
                      <a:r>
                        <a:rPr lang="en-US" sz="2800" kern="100">
                          <a:solidFill>
                            <a:schemeClr val="accent6">
                              <a:lumMod val="50000"/>
                            </a:schemeClr>
                          </a:solidFill>
                          <a:latin typeface="+mn-ea"/>
                          <a:ea typeface="+mn-ea"/>
                          <a:cs typeface="Times New Roman" panose="02020603050405020304"/>
                        </a:rPr>
                        <a:t>1)“</a:t>
                      </a:r>
                      <a:r>
                        <a:rPr lang="zh-CN" sz="2800" kern="100">
                          <a:solidFill>
                            <a:schemeClr val="accent6">
                              <a:lumMod val="50000"/>
                            </a:schemeClr>
                          </a:solidFill>
                          <a:latin typeface="+mn-ea"/>
                          <a:ea typeface="+mn-ea"/>
                          <a:cs typeface="Times New Roman" panose="02020603050405020304"/>
                        </a:rPr>
                        <a:t>是忠臣</a:t>
                      </a:r>
                      <a:r>
                        <a:rPr lang="en-US" sz="2800" kern="100">
                          <a:solidFill>
                            <a:schemeClr val="accent6">
                              <a:lumMod val="50000"/>
                            </a:schemeClr>
                          </a:solidFill>
                          <a:latin typeface="+mn-ea"/>
                          <a:ea typeface="+mn-ea"/>
                          <a:cs typeface="Times New Roman" panose="02020603050405020304"/>
                        </a:rPr>
                        <a:t>”(</a:t>
                      </a:r>
                      <a:r>
                        <a:rPr lang="zh-CN" sz="2800" kern="100">
                          <a:solidFill>
                            <a:schemeClr val="accent6">
                              <a:lumMod val="50000"/>
                            </a:schemeClr>
                          </a:solidFill>
                          <a:latin typeface="+mn-ea"/>
                          <a:ea typeface="+mn-ea"/>
                          <a:cs typeface="Times New Roman" panose="02020603050405020304"/>
                        </a:rPr>
                        <a:t>主要信息</a:t>
                      </a:r>
                      <a:r>
                        <a:rPr lang="en-US" sz="2800" kern="100">
                          <a:solidFill>
                            <a:schemeClr val="accent6">
                              <a:lumMod val="50000"/>
                            </a:schemeClr>
                          </a:solidFill>
                          <a:latin typeface="+mn-ea"/>
                          <a:ea typeface="+mn-ea"/>
                          <a:cs typeface="Times New Roman" panose="02020603050405020304"/>
                        </a:rPr>
                        <a:t>2)</a:t>
                      </a:r>
                      <a:r>
                        <a:rPr lang="zh-CN" sz="2800" kern="100">
                          <a:solidFill>
                            <a:schemeClr val="accent6">
                              <a:lumMod val="50000"/>
                            </a:schemeClr>
                          </a:solidFill>
                          <a:latin typeface="+mn-ea"/>
                          <a:ea typeface="+mn-ea"/>
                          <a:cs typeface="Times New Roman" panose="02020603050405020304"/>
                        </a:rPr>
                        <a:t>，又用</a:t>
                      </a:r>
                      <a:r>
                        <a:rPr lang="en-US" sz="2800" kern="100">
                          <a:solidFill>
                            <a:schemeClr val="accent6">
                              <a:lumMod val="50000"/>
                            </a:schemeClr>
                          </a:solidFill>
                          <a:latin typeface="+mn-ea"/>
                          <a:ea typeface="+mn-ea"/>
                          <a:cs typeface="Times New Roman" panose="02020603050405020304"/>
                        </a:rPr>
                        <a:t>“</a:t>
                      </a:r>
                      <a:r>
                        <a:rPr lang="zh-CN" sz="2800" kern="100">
                          <a:solidFill>
                            <a:schemeClr val="accent6">
                              <a:lumMod val="50000"/>
                            </a:schemeClr>
                          </a:solidFill>
                          <a:latin typeface="+mn-ea"/>
                          <a:ea typeface="+mn-ea"/>
                          <a:cs typeface="Times New Roman" panose="02020603050405020304"/>
                        </a:rPr>
                        <a:t>却</a:t>
                      </a:r>
                      <a:r>
                        <a:rPr lang="en-US" sz="2800" kern="100">
                          <a:solidFill>
                            <a:schemeClr val="accent6">
                              <a:lumMod val="50000"/>
                            </a:schemeClr>
                          </a:solidFill>
                          <a:latin typeface="+mn-ea"/>
                          <a:ea typeface="+mn-ea"/>
                          <a:cs typeface="Times New Roman" panose="02020603050405020304"/>
                        </a:rPr>
                        <a:t>”</a:t>
                      </a:r>
                      <a:r>
                        <a:rPr lang="zh-CN" sz="2800" kern="100">
                          <a:solidFill>
                            <a:schemeClr val="accent6">
                              <a:lumMod val="50000"/>
                            </a:schemeClr>
                          </a:solidFill>
                          <a:latin typeface="+mn-ea"/>
                          <a:ea typeface="+mn-ea"/>
                          <a:cs typeface="Times New Roman" panose="02020603050405020304"/>
                        </a:rPr>
                        <a:t>点明了自己认识的与众不同</a:t>
                      </a:r>
                      <a:r>
                        <a:rPr lang="en-US" sz="2800" kern="100">
                          <a:solidFill>
                            <a:schemeClr val="accent6">
                              <a:lumMod val="50000"/>
                            </a:schemeClr>
                          </a:solidFill>
                          <a:latin typeface="+mn-ea"/>
                          <a:ea typeface="+mn-ea"/>
                          <a:cs typeface="Times New Roman" panose="02020603050405020304"/>
                        </a:rPr>
                        <a:t>(</a:t>
                      </a:r>
                      <a:r>
                        <a:rPr lang="zh-CN" sz="2800" kern="100">
                          <a:solidFill>
                            <a:schemeClr val="accent6">
                              <a:lumMod val="50000"/>
                            </a:schemeClr>
                          </a:solidFill>
                          <a:latin typeface="+mn-ea"/>
                          <a:ea typeface="+mn-ea"/>
                          <a:cs typeface="Times New Roman" panose="02020603050405020304"/>
                        </a:rPr>
                        <a:t>主要信息</a:t>
                      </a:r>
                      <a:r>
                        <a:rPr lang="en-US" sz="2800" kern="100">
                          <a:solidFill>
                            <a:schemeClr val="accent6">
                              <a:lumMod val="50000"/>
                            </a:schemeClr>
                          </a:solidFill>
                          <a:latin typeface="+mn-ea"/>
                          <a:ea typeface="+mn-ea"/>
                          <a:cs typeface="Times New Roman" panose="02020603050405020304"/>
                        </a:rPr>
                        <a:t>3)</a:t>
                      </a:r>
                      <a:r>
                        <a:rPr lang="zh-CN" sz="2800" kern="100">
                          <a:solidFill>
                            <a:schemeClr val="accent6">
                              <a:lumMod val="50000"/>
                            </a:schemeClr>
                          </a:solidFill>
                          <a:latin typeface="+mn-ea"/>
                          <a:ea typeface="+mn-ea"/>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168718">
                <a:tc>
                  <a:txBody>
                    <a:bodyPr/>
                    <a:lstStyle/>
                    <a:p>
                      <a:pPr marL="0" algn="l" defTabSz="914400" rtl="0" eaLnBrk="1" latinLnBrk="0" hangingPunct="1">
                        <a:spcAft>
                          <a:spcPct val="0"/>
                        </a:spcAft>
                      </a:pPr>
                      <a:r>
                        <a:rPr lang="zh-CN" sz="2800" kern="100">
                          <a:solidFill>
                            <a:schemeClr val="accent6">
                              <a:lumMod val="50000"/>
                            </a:schemeClr>
                          </a:solidFill>
                          <a:latin typeface="+mn-ea"/>
                          <a:ea typeface="+mn-ea"/>
                          <a:cs typeface="Times New Roman" panose="02020603050405020304"/>
                        </a:rPr>
                        <a:t>第三步：提炼整合观点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spcAft>
                          <a:spcPct val="0"/>
                        </a:spcAft>
                      </a:pPr>
                      <a:r>
                        <a:rPr lang="zh-CN" sz="2800" kern="100">
                          <a:solidFill>
                            <a:schemeClr val="accent6">
                              <a:lumMod val="50000"/>
                            </a:schemeClr>
                          </a:solidFill>
                          <a:latin typeface="+mn-ea"/>
                          <a:ea typeface="+mn-ea"/>
                          <a:cs typeface="Times New Roman" panose="02020603050405020304"/>
                        </a:rPr>
                        <a:t>根据字数要求删掉非重要词语，把三个方面概括到一句话中。</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433428"/>
            <a:ext cx="9929882" cy="3907790"/>
          </a:xfrm>
          <a:prstGeom prst="rect">
            <a:avLst/>
          </a:prstGeom>
          <a:noFill/>
          <a:ln w="9525">
            <a:noFill/>
            <a:miter lim="800000"/>
          </a:ln>
          <a:effectLst/>
        </p:spPr>
        <p:txBody>
          <a:bodyPr wrap="square">
            <a:spAutoFit/>
          </a:bodyPr>
          <a:lstStyle/>
          <a:p>
            <a:r>
              <a:rPr sz="2400" b="1">
                <a:solidFill>
                  <a:srgbClr val="006600"/>
                </a:solidFill>
              </a:rPr>
              <a:t>　</a:t>
            </a:r>
            <a:endParaRPr lang="zh-CN" altLang="en-US" sz="3200" smtClean="0"/>
          </a:p>
          <a:p>
            <a:pPr>
              <a:lnSpc>
                <a:spcPts val="3360"/>
              </a:lnSpc>
            </a:pPr>
            <a:r>
              <a:rPr lang="en-US" sz="2800" smtClean="0">
                <a:solidFill>
                  <a:srgbClr val="0000FF"/>
                </a:solidFill>
                <a:latin typeface="+mn-ea"/>
              </a:rPr>
              <a:t>       “</a:t>
            </a:r>
            <a:r>
              <a:rPr lang="zh-CN" altLang="en-US" sz="2800" smtClean="0">
                <a:solidFill>
                  <a:srgbClr val="0000FF"/>
                </a:solidFill>
                <a:latin typeface="+mn-ea"/>
              </a:rPr>
              <a:t>扩展语句</a:t>
            </a:r>
            <a:r>
              <a:rPr lang="en-US" sz="2800" smtClean="0">
                <a:solidFill>
                  <a:srgbClr val="0000FF"/>
                </a:solidFill>
                <a:latin typeface="+mn-ea"/>
              </a:rPr>
              <a:t>”</a:t>
            </a:r>
            <a:r>
              <a:rPr lang="zh-CN" altLang="en-US" sz="2800" smtClean="0">
                <a:solidFill>
                  <a:srgbClr val="0000FF"/>
                </a:solidFill>
                <a:latin typeface="+mn-ea"/>
              </a:rPr>
              <a:t>考查的是扩展、丰富语言信息的能力，是通过联想、想象等方式，丰富句子的内容，增强语言的表达效果。往往要求以所给出的材料</a:t>
            </a:r>
            <a:r>
              <a:rPr lang="en-US" sz="2800" smtClean="0">
                <a:solidFill>
                  <a:srgbClr val="0000FF"/>
                </a:solidFill>
                <a:latin typeface="+mn-ea"/>
              </a:rPr>
              <a:t>(</a:t>
            </a:r>
            <a:r>
              <a:rPr lang="zh-CN" altLang="en-US" sz="2800" smtClean="0">
                <a:solidFill>
                  <a:srgbClr val="0000FF"/>
                </a:solidFill>
                <a:latin typeface="+mn-ea"/>
              </a:rPr>
              <a:t>词语、句子</a:t>
            </a:r>
            <a:r>
              <a:rPr lang="en-US" sz="2800" smtClean="0">
                <a:solidFill>
                  <a:srgbClr val="0000FF"/>
                </a:solidFill>
                <a:latin typeface="+mn-ea"/>
              </a:rPr>
              <a:t>)</a:t>
            </a:r>
            <a:r>
              <a:rPr lang="zh-CN" altLang="en-US" sz="2800" smtClean="0">
                <a:solidFill>
                  <a:srgbClr val="0000FF"/>
                </a:solidFill>
                <a:latin typeface="+mn-ea"/>
              </a:rPr>
              <a:t>为基础，扩展为符合考查要求的一句或几句话。做到中心明确、结构完整、文句通顺，还要符合情境，有逻辑性，恰当运用修辞等。或者以古诗词的意象为中心，根据其意境进行扩写。</a:t>
            </a:r>
          </a:p>
          <a:p>
            <a:pPr>
              <a:lnSpc>
                <a:spcPts val="3360"/>
              </a:lnSpc>
            </a:pPr>
            <a:r>
              <a:rPr lang="en-US" sz="2800" smtClean="0">
                <a:solidFill>
                  <a:srgbClr val="0000FF"/>
                </a:solidFill>
                <a:latin typeface="+mn-ea"/>
              </a:rPr>
              <a:t>       “</a:t>
            </a:r>
            <a:r>
              <a:rPr lang="zh-CN" altLang="en-US" sz="2800" smtClean="0">
                <a:solidFill>
                  <a:srgbClr val="0000FF"/>
                </a:solidFill>
                <a:latin typeface="+mn-ea"/>
              </a:rPr>
              <a:t>扩展语句</a:t>
            </a:r>
            <a:r>
              <a:rPr lang="en-US" sz="2800" smtClean="0">
                <a:solidFill>
                  <a:srgbClr val="0000FF"/>
                </a:solidFill>
                <a:latin typeface="+mn-ea"/>
              </a:rPr>
              <a:t>”</a:t>
            </a:r>
            <a:r>
              <a:rPr lang="zh-CN" altLang="en-US" sz="2800" smtClean="0">
                <a:solidFill>
                  <a:srgbClr val="0000FF"/>
                </a:solidFill>
                <a:latin typeface="+mn-ea"/>
              </a:rPr>
              <a:t>考查形式灵活多变，常见的题型主要有：词语连缀型、句意丰富型、补写续写型、诗意素描型。</a:t>
            </a:r>
          </a:p>
        </p:txBody>
      </p:sp>
      <p:sp>
        <p:nvSpPr>
          <p:cNvPr id="3" name="Text Box 5"/>
          <p:cNvSpPr txBox="1">
            <a:spLocks noChangeArrowheads="1"/>
          </p:cNvSpPr>
          <p:nvPr/>
        </p:nvSpPr>
        <p:spPr bwMode="auto">
          <a:xfrm>
            <a:off x="831815" y="811195"/>
            <a:ext cx="3929090" cy="829945"/>
          </a:xfrm>
          <a:prstGeom prst="rect">
            <a:avLst/>
          </a:prstGeom>
          <a:noFill/>
          <a:ln w="9525">
            <a:noFill/>
            <a:miter lim="800000"/>
          </a:ln>
          <a:effectLst/>
        </p:spPr>
        <p:txBody>
          <a:bodyPr wrap="square">
            <a:spAutoFit/>
          </a:bodyPr>
          <a:lstStyle/>
          <a:p>
            <a:pPr algn="ctr">
              <a:lnSpc>
                <a:spcPct val="150000"/>
              </a:lnSpc>
            </a:pPr>
            <a:r>
              <a:rPr lang="zh-CN" altLang="en-US" sz="3200" smtClean="0">
                <a:solidFill>
                  <a:srgbClr val="FF0000"/>
                </a:solidFill>
                <a:latin typeface="黑体" pitchFamily="2" charset="-122"/>
                <a:ea typeface="黑体" panose="02010609060101010101" pitchFamily="2" charset="-122"/>
              </a:rPr>
              <a:t>考点二  扩展语句</a:t>
            </a:r>
            <a:endParaRPr lang="zh-CN" altLang="en-US" sz="3200">
              <a:solidFill>
                <a:srgbClr val="FF0000"/>
              </a:solidFill>
              <a:latin typeface="黑体" pitchFamily="2" charset="-122"/>
              <a:ea typeface="黑体" panose="02010609060101010101" pitchFamily="2" charset="-122"/>
            </a:endParaRPr>
          </a:p>
        </p:txBody>
      </p:sp>
      <p:sp>
        <p:nvSpPr>
          <p:cNvPr id="5"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扩展语句</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548" name="Group 196"/>
          <p:cNvGraphicFramePr>
            <a:graphicFrameLocks noGrp="1"/>
          </p:cNvGraphicFramePr>
          <p:nvPr/>
        </p:nvGraphicFramePr>
        <p:xfrm>
          <a:off x="781050" y="744855"/>
          <a:ext cx="10337800" cy="5172846"/>
        </p:xfrm>
        <a:graphic>
          <a:graphicData uri="http://schemas.openxmlformats.org/drawingml/2006/table">
            <a:tbl>
              <a:tblPr/>
              <a:tblGrid>
                <a:gridCol w="901700"/>
                <a:gridCol w="9436100"/>
              </a:tblGrid>
              <a:tr h="697112">
                <a:tc gridSpan="2">
                  <a:txBody>
                    <a:bodyPr/>
                    <a:lstStyle/>
                    <a:p>
                      <a:pPr marL="0" marR="0" lvl="0" indent="0" algn="ctr" defTabSz="914400" rtl="0" eaLnBrk="1" fontAlgn="base" latinLnBrk="0" hangingPunct="1">
                        <a:lnSpc>
                          <a:spcPct val="150000"/>
                        </a:lnSpc>
                        <a:spcBef>
                          <a:spcPct val="20000"/>
                        </a:spcBef>
                        <a:spcAft>
                          <a:spcPct val="0"/>
                        </a:spcAft>
                        <a:buClrTx/>
                        <a:buSzTx/>
                        <a:buFont typeface="Arial" pitchFamily="34" charset="0"/>
                        <a:buNone/>
                      </a:pPr>
                      <a:r>
                        <a:rPr kumimoji="0" lang="zh-CN" altLang="en-US" sz="2800" b="0" i="0" u="none" strike="noStrike" cap="none" normalizeH="0" baseline="0" smtClean="0">
                          <a:ln>
                            <a:noFill/>
                          </a:ln>
                          <a:solidFill>
                            <a:srgbClr val="FF0000"/>
                          </a:solidFill>
                          <a:effectLst/>
                          <a:latin typeface="黑体" pitchFamily="2" charset="-122"/>
                          <a:ea typeface="黑体" panose="02010609060101010101" pitchFamily="2" charset="-122"/>
                        </a:rPr>
                        <a:t>考情速览</a:t>
                      </a:r>
                      <a:endParaRPr kumimoji="0" lang="en-US" altLang="zh-CN" sz="2800" b="0" i="0" u="none" strike="noStrike" cap="none" normalizeH="0" baseline="0" smtClean="0">
                        <a:ln>
                          <a:noFill/>
                        </a:ln>
                        <a:solidFill>
                          <a:srgbClr val="FF0000"/>
                        </a:solidFill>
                        <a:effectLst/>
                        <a:latin typeface="黑体" pitchFamily="2" charset="-122"/>
                        <a:ea typeface="黑体" panose="02010609060101010101"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3230055">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考情分析</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lnSpc>
                          <a:spcPts val="3600"/>
                        </a:lnSpc>
                        <a:spcAft>
                          <a:spcPct val="0"/>
                        </a:spcAft>
                      </a:pPr>
                      <a:r>
                        <a:rPr lang="zh-CN" sz="2400" kern="100">
                          <a:solidFill>
                            <a:srgbClr val="0000FF"/>
                          </a:solidFill>
                          <a:latin typeface="Times New Roman"/>
                          <a:ea typeface="宋体" pitchFamily="2" charset="-122"/>
                          <a:cs typeface="Times New Roman" panose="02020603050405020304"/>
                        </a:rPr>
                        <a:t>考查形式多样，变化较大。从近几年高考语文试卷来看，扩展语句题主要考查选词扩展。压缩语段题与应用类文本结合，具体考查考生语言构建与运用的能力。另外，这两个考点也与语言表达简明、连贯、得体，准确、鲜明、生动进一步结合起来考查，更好地体现语文学科核心素养的培养方向。</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11271">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备考建议</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lnSpc>
                          <a:spcPts val="3600"/>
                        </a:lnSpc>
                        <a:spcAft>
                          <a:spcPct val="0"/>
                        </a:spcAft>
                      </a:pPr>
                      <a:r>
                        <a:rPr lang="zh-CN" sz="2400" kern="100">
                          <a:solidFill>
                            <a:srgbClr val="0000FF"/>
                          </a:solidFill>
                          <a:latin typeface="Times New Roman"/>
                          <a:ea typeface="宋体" pitchFamily="2" charset="-122"/>
                          <a:cs typeface="Times New Roman" panose="02020603050405020304"/>
                        </a:rPr>
                        <a:t>考生应依据高考常见题型，加强对该类题型的认知和训练，避免眼高手低，出现顾此失彼的现象。</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
        <p:nvSpPr>
          <p:cNvPr id="3"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考点解读</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0548"/>
                                        </p:tgtEl>
                                        <p:attrNameLst>
                                          <p:attrName>style.visibility</p:attrName>
                                        </p:attrNameLst>
                                      </p:cBhvr>
                                      <p:to>
                                        <p:strVal val="visible"/>
                                      </p:to>
                                    </p:set>
                                    <p:animEffect transition="in" filter="dissolve">
                                      <p:cBhvr>
                                        <p:cTn id="7" dur="1000"/>
                                        <p:tgtEl>
                                          <p:spTgt spid="10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gray">
          <a:xfrm>
            <a:off x="1903385" y="1525575"/>
            <a:ext cx="3833812" cy="3833813"/>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tint val="60784"/>
                  <a:invGamma/>
                  <a:alpha val="12000"/>
                </a:schemeClr>
              </a:gs>
              <a:gs pos="50000">
                <a:schemeClr val="accent1"/>
              </a:gs>
              <a:gs pos="100000">
                <a:schemeClr val="accent1">
                  <a:gamma/>
                  <a:tint val="60784"/>
                  <a:invGamma/>
                  <a:alpha val="12000"/>
                </a:schemeClr>
              </a:gs>
            </a:gsLst>
            <a:lin ang="2700000" scaled="1"/>
          </a:gradFill>
          <a:ln w="9525">
            <a:noFill/>
            <a:round/>
          </a:ln>
          <a:effectLst/>
        </p:spPr>
        <p:txBody>
          <a:bodyPr wrap="none" anchor="ctr"/>
          <a:lstStyle/>
          <a:p>
            <a:pPr>
              <a:defRPr/>
            </a:pPr>
            <a:endParaRPr lang="zh-CN" altLang="en-US"/>
          </a:p>
        </p:txBody>
      </p:sp>
      <p:sp>
        <p:nvSpPr>
          <p:cNvPr id="5" name="Oval 4"/>
          <p:cNvSpPr>
            <a:spLocks noChangeArrowheads="1"/>
          </p:cNvSpPr>
          <p:nvPr/>
        </p:nvSpPr>
        <p:spPr bwMode="gray">
          <a:xfrm>
            <a:off x="2208185" y="1830375"/>
            <a:ext cx="3200400" cy="3200400"/>
          </a:xfrm>
          <a:prstGeom prst="ellipse">
            <a:avLst/>
          </a:prstGeom>
          <a:solidFill>
            <a:schemeClr val="accent3">
              <a:lumMod val="40000"/>
              <a:lumOff val="60000"/>
            </a:schemeClr>
          </a:solidFill>
          <a:ln w="28575" algn="ctr">
            <a:solidFill>
              <a:srgbClr val="FFFFFF"/>
            </a:solidFill>
            <a:round/>
          </a:ln>
          <a:effectLst/>
        </p:spPr>
        <p:txBody>
          <a:bodyPr wrap="none" anchor="ctr"/>
          <a:lstStyle/>
          <a:p>
            <a:pPr>
              <a:defRPr/>
            </a:pPr>
            <a:endParaRPr lang="zh-CN" altLang="en-US"/>
          </a:p>
        </p:txBody>
      </p:sp>
      <p:sp>
        <p:nvSpPr>
          <p:cNvPr id="7" name="AutoShape 6"/>
          <p:cNvSpPr>
            <a:spLocks noChangeArrowheads="1"/>
          </p:cNvSpPr>
          <p:nvPr/>
        </p:nvSpPr>
        <p:spPr bwMode="gray">
          <a:xfrm>
            <a:off x="5332410" y="2597145"/>
            <a:ext cx="4643470" cy="498475"/>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题型二   诗意素描型</a:t>
            </a:r>
          </a:p>
        </p:txBody>
      </p:sp>
      <p:sp>
        <p:nvSpPr>
          <p:cNvPr id="9" name="AutoShape 8"/>
          <p:cNvSpPr>
            <a:spLocks noChangeArrowheads="1"/>
          </p:cNvSpPr>
          <p:nvPr/>
        </p:nvSpPr>
        <p:spPr bwMode="gray">
          <a:xfrm>
            <a:off x="5403848" y="3525839"/>
            <a:ext cx="4643470" cy="500062"/>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题型三   词语连缀型</a:t>
            </a:r>
          </a:p>
        </p:txBody>
      </p:sp>
      <p:sp>
        <p:nvSpPr>
          <p:cNvPr id="11" name="Text Box 10"/>
          <p:cNvSpPr txBox="1">
            <a:spLocks noChangeArrowheads="1"/>
          </p:cNvSpPr>
          <p:nvPr/>
        </p:nvSpPr>
        <p:spPr bwMode="gray">
          <a:xfrm>
            <a:off x="2482908" y="2641583"/>
            <a:ext cx="2621280" cy="1568450"/>
          </a:xfrm>
          <a:prstGeom prst="rect">
            <a:avLst/>
          </a:prstGeom>
          <a:noFill/>
          <a:ln w="9525" algn="ctr">
            <a:noFill/>
            <a:miter lim="800000"/>
          </a:ln>
          <a:effectLst>
            <a:outerShdw dist="35921" dir="2700000" algn="ctr" rotWithShape="0">
              <a:srgbClr val="000000"/>
            </a:outerShdw>
          </a:effectLst>
        </p:spPr>
        <p:txBody>
          <a:bodyPr wrap="none">
            <a:spAutoFit/>
          </a:bodyPr>
          <a:lstStyle/>
          <a:p>
            <a:pPr algn="ctr" eaLnBrk="0" hangingPunct="0">
              <a:defRPr/>
            </a:pPr>
            <a:r>
              <a:rPr lang="zh-CN" altLang="en-US" sz="4800" smtClean="0">
                <a:solidFill>
                  <a:srgbClr val="006600"/>
                </a:solidFill>
                <a:latin typeface="黑体" pitchFamily="2" charset="-122"/>
                <a:ea typeface="黑体" panose="02010609060101010101" pitchFamily="2" charset="-122"/>
              </a:rPr>
              <a:t>考点二</a:t>
            </a:r>
            <a:endParaRPr lang="en-US" altLang="zh-CN" sz="4800" smtClean="0">
              <a:solidFill>
                <a:srgbClr val="006600"/>
              </a:solidFill>
              <a:latin typeface="黑体" pitchFamily="2" charset="-122"/>
              <a:ea typeface="黑体" panose="02010609060101010101" pitchFamily="2" charset="-122"/>
            </a:endParaRPr>
          </a:p>
          <a:p>
            <a:pPr algn="ctr" eaLnBrk="0" hangingPunct="0">
              <a:defRPr/>
            </a:pPr>
            <a:r>
              <a:rPr lang="zh-CN" altLang="en-US" sz="4800" smtClean="0">
                <a:solidFill>
                  <a:srgbClr val="006600"/>
                </a:solidFill>
                <a:latin typeface="黑体" pitchFamily="2" charset="-122"/>
                <a:ea typeface="黑体" panose="02010609060101010101" pitchFamily="2" charset="-122"/>
              </a:rPr>
              <a:t>扩展语句</a:t>
            </a:r>
            <a:endParaRPr lang="en-US" altLang="zh-CN" sz="4800" smtClean="0">
              <a:solidFill>
                <a:srgbClr val="006600"/>
              </a:solidFill>
              <a:latin typeface="黑体" pitchFamily="2" charset="-122"/>
              <a:ea typeface="黑体" panose="02010609060101010101" pitchFamily="2" charset="-122"/>
            </a:endParaRPr>
          </a:p>
        </p:txBody>
      </p:sp>
      <p:sp>
        <p:nvSpPr>
          <p:cNvPr id="14" name="AutoShape 7"/>
          <p:cNvSpPr>
            <a:spLocks noChangeArrowheads="1"/>
          </p:cNvSpPr>
          <p:nvPr/>
        </p:nvSpPr>
        <p:spPr bwMode="gray">
          <a:xfrm>
            <a:off x="4689468" y="1668451"/>
            <a:ext cx="4641522" cy="500062"/>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题型一   补写续写型</a:t>
            </a:r>
          </a:p>
        </p:txBody>
      </p:sp>
      <p:sp>
        <p:nvSpPr>
          <p:cNvPr id="15" name="AutoShape 9"/>
          <p:cNvSpPr>
            <a:spLocks noChangeArrowheads="1"/>
          </p:cNvSpPr>
          <p:nvPr/>
        </p:nvSpPr>
        <p:spPr bwMode="gray">
          <a:xfrm>
            <a:off x="4975220" y="4454533"/>
            <a:ext cx="4643470" cy="500063"/>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题型四   句意丰富型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4"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par>
                          <p:cTn id="14" fill="hold" nodeType="withGroup">
                            <p:stCondLst>
                              <p:cond delay="500"/>
                            </p:stCondLst>
                            <p:childTnLst>
                              <p:par>
                                <p:cTn id="15" presetID="2" presetClass="entr" presetSubtype="2" fill="hold" grpId="5" nodeType="afterEffec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nodeType="withGroup">
                            <p:stCondLst>
                              <p:cond delay="1000"/>
                            </p:stCondLst>
                            <p:childTnLst>
                              <p:par>
                                <p:cTn id="20" presetID="2" presetClass="entr" presetSubtype="2" fill="hold" grpId="2" nodeType="afterEffec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500"/>
                            </p:stCondLst>
                            <p:childTnLst>
                              <p:par>
                                <p:cTn id="25" presetID="2" presetClass="entr" presetSubtype="2" fill="hold" grpId="3" nodeType="afterEffec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nodeType="withGroup">
                            <p:stCondLst>
                              <p:cond delay="2000"/>
                            </p:stCondLst>
                            <p:childTnLst>
                              <p:par>
                                <p:cTn id="30" presetID="2" presetClass="entr" presetSubtype="2" fill="hold" grpId="6" nodeType="afterEffec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animBg="1"/>
      <p:bldP spid="7" grpId="2" animBg="1"/>
      <p:bldP spid="9" grpId="3" animBg="1"/>
      <p:bldP spid="11" grpId="4"/>
      <p:bldP spid="14" grpId="5" animBg="1"/>
      <p:bldP spid="15" grpId="6"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10144196"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题型一  补写续写型</a:t>
            </a:r>
          </a:p>
          <a:p>
            <a:pPr>
              <a:lnSpc>
                <a:spcPct val="150000"/>
              </a:lnSpc>
            </a:pPr>
            <a:r>
              <a:rPr lang="zh-CN" altLang="en-US" sz="3200" smtClean="0">
                <a:solidFill>
                  <a:srgbClr val="006600"/>
                </a:solidFill>
              </a:rPr>
              <a:t>　　</a:t>
            </a:r>
            <a:r>
              <a:rPr lang="zh-CN" altLang="en-US" sz="2800" smtClean="0"/>
              <a:t> 　</a:t>
            </a:r>
            <a:endParaRPr lang="en-US" altLang="zh-CN" sz="2800" smtClean="0"/>
          </a:p>
          <a:p>
            <a:pPr>
              <a:lnSpc>
                <a:spcPct val="150000"/>
              </a:lnSpc>
            </a:pPr>
            <a:r>
              <a:rPr lang="zh-CN" altLang="en-US" sz="2800" smtClean="0"/>
              <a:t> 　   </a:t>
            </a:r>
            <a:r>
              <a:rPr lang="zh-CN" altLang="en-US" sz="2800" smtClean="0">
                <a:solidFill>
                  <a:srgbClr val="006600"/>
                </a:solidFill>
              </a:rPr>
              <a:t>补写续写型扩展，常常提供一句话或一段话，要求考生能根据试题提供的具体语言环境补写或续写一句话或一段话。补写或续写的句子必须做到与原句文意相通，中心一致，语境和谐，语言风格一致。</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403319" y="1025509"/>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注重文意贯通，保持语言风格一致</a:t>
            </a: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474625" y="2025641"/>
          <a:ext cx="10572750" cy="3962400"/>
        </p:xfrm>
        <a:graphic>
          <a:graphicData uri="http://schemas.openxmlformats.org/drawingml/2006/table">
            <a:tbl>
              <a:tblPr/>
              <a:tblGrid>
                <a:gridCol w="10572750"/>
              </a:tblGrid>
              <a:tr h="3929090">
                <a:tc>
                  <a:txBody>
                    <a:bodyPr/>
                    <a:lstStyle/>
                    <a:p>
                      <a:pPr marL="0" algn="l" defTabSz="914400" rtl="0" eaLnBrk="1" latinLnBrk="0" hangingPunct="1">
                        <a:spcAft>
                          <a:spcPct val="0"/>
                        </a:spcAft>
                      </a:pPr>
                      <a:r>
                        <a:rPr lang="en-US" sz="2600" kern="100" smtClean="0">
                          <a:solidFill>
                            <a:srgbClr val="0000FF"/>
                          </a:solidFill>
                          <a:latin typeface="+mn-ea"/>
                          <a:ea typeface="+mn-ea"/>
                          <a:cs typeface="Times New Roman" panose="02020603050405020304"/>
                        </a:rPr>
                        <a:t>       1</a:t>
                      </a:r>
                      <a:r>
                        <a:rPr lang="zh-CN" altLang="en-US" sz="2600" kern="100" smtClean="0">
                          <a:solidFill>
                            <a:srgbClr val="0000FF"/>
                          </a:solidFill>
                          <a:latin typeface="+mn-ea"/>
                          <a:ea typeface="+mn-ea"/>
                          <a:cs typeface="Times New Roman" panose="02020603050405020304"/>
                        </a:rPr>
                        <a:t>．续写、补写的内容要切合语境，即与给出的前后文联系紧密，保持文意贯通；同时，为了让补写内容的语言更加形象，要注重使用相关的修辞等。</a:t>
                      </a:r>
                    </a:p>
                    <a:p>
                      <a:pPr marL="0" algn="l" defTabSz="914400" rtl="0" eaLnBrk="1" latinLnBrk="0" hangingPunct="1">
                        <a:spcAft>
                          <a:spcPct val="0"/>
                        </a:spcAft>
                      </a:pPr>
                      <a:r>
                        <a:rPr lang="en-US" sz="2600" kern="100" smtClean="0">
                          <a:solidFill>
                            <a:srgbClr val="0000FF"/>
                          </a:solidFill>
                          <a:latin typeface="+mn-ea"/>
                          <a:ea typeface="+mn-ea"/>
                          <a:cs typeface="Times New Roman" panose="02020603050405020304"/>
                        </a:rPr>
                        <a:t>       2</a:t>
                      </a:r>
                      <a:r>
                        <a:rPr lang="zh-CN" altLang="en-US" sz="2600" kern="100" smtClean="0">
                          <a:solidFill>
                            <a:srgbClr val="0000FF"/>
                          </a:solidFill>
                          <a:latin typeface="+mn-ea"/>
                          <a:ea typeface="+mn-ea"/>
                          <a:cs typeface="Times New Roman" panose="02020603050405020304"/>
                        </a:rPr>
                        <a:t>．续写、补写相关内容时，要关注词语使用上的贴切以及语言风格与给出的内容相一致。还可注重句式的灵活，比如整散句结合、肯否定句结合、把字句和被字句的使用等。</a:t>
                      </a:r>
                    </a:p>
                    <a:p>
                      <a:pPr marL="0" algn="l" defTabSz="914400" rtl="0" eaLnBrk="1" latinLnBrk="0" hangingPunct="1">
                        <a:spcAft>
                          <a:spcPct val="0"/>
                        </a:spcAft>
                      </a:pPr>
                      <a:r>
                        <a:rPr lang="en-US" sz="2600" kern="100" smtClean="0">
                          <a:solidFill>
                            <a:srgbClr val="0000FF"/>
                          </a:solidFill>
                          <a:latin typeface="+mn-ea"/>
                          <a:ea typeface="+mn-ea"/>
                          <a:cs typeface="Times New Roman" panose="02020603050405020304"/>
                        </a:rPr>
                        <a:t>       [</a:t>
                      </a:r>
                      <a:r>
                        <a:rPr lang="zh-CN" altLang="en-US" sz="2600" kern="100" smtClean="0">
                          <a:solidFill>
                            <a:srgbClr val="0000FF"/>
                          </a:solidFill>
                          <a:latin typeface="+mn-ea"/>
                          <a:ea typeface="+mn-ea"/>
                          <a:cs typeface="Times New Roman" panose="02020603050405020304"/>
                        </a:rPr>
                        <a:t>误区警示</a:t>
                      </a:r>
                      <a:r>
                        <a:rPr lang="en-US" sz="2600" kern="100" smtClean="0">
                          <a:solidFill>
                            <a:srgbClr val="0000FF"/>
                          </a:solidFill>
                          <a:latin typeface="+mn-ea"/>
                          <a:ea typeface="+mn-ea"/>
                          <a:cs typeface="Times New Roman" panose="02020603050405020304"/>
                        </a:rPr>
                        <a:t>]</a:t>
                      </a:r>
                      <a:r>
                        <a:rPr lang="zh-CN" altLang="en-US" sz="2600" kern="100" smtClean="0">
                          <a:solidFill>
                            <a:srgbClr val="0000FF"/>
                          </a:solidFill>
                          <a:latin typeface="+mn-ea"/>
                          <a:ea typeface="+mn-ea"/>
                          <a:cs typeface="Times New Roman" panose="02020603050405020304"/>
                        </a:rPr>
                        <a:t>　解答补写续写型扩展语句题容易犯的错误：</a:t>
                      </a:r>
                    </a:p>
                    <a:p>
                      <a:pPr marL="0" algn="l" defTabSz="914400" rtl="0" eaLnBrk="1" latinLnBrk="0" hangingPunct="1">
                        <a:spcAft>
                          <a:spcPct val="0"/>
                        </a:spcAft>
                      </a:pPr>
                      <a:r>
                        <a:rPr lang="en-US" sz="2600" kern="100" smtClean="0">
                          <a:solidFill>
                            <a:srgbClr val="0000FF"/>
                          </a:solidFill>
                          <a:latin typeface="+mn-ea"/>
                          <a:ea typeface="+mn-ea"/>
                          <a:cs typeface="Times New Roman" panose="02020603050405020304"/>
                        </a:rPr>
                        <a:t>       (1)</a:t>
                      </a:r>
                      <a:r>
                        <a:rPr lang="zh-CN" altLang="en-US" sz="2600" kern="100" smtClean="0">
                          <a:solidFill>
                            <a:srgbClr val="0000FF"/>
                          </a:solidFill>
                          <a:latin typeface="+mn-ea"/>
                          <a:ea typeface="+mn-ea"/>
                          <a:cs typeface="Times New Roman" panose="02020603050405020304"/>
                        </a:rPr>
                        <a:t>考生只注重续写内容，忽略语境的特点，从而使扩写内容不连贯。</a:t>
                      </a:r>
                    </a:p>
                    <a:p>
                      <a:pPr marL="0" algn="l" defTabSz="914400" rtl="0" eaLnBrk="1" latinLnBrk="0" hangingPunct="1">
                        <a:spcAft>
                          <a:spcPct val="0"/>
                        </a:spcAft>
                      </a:pPr>
                      <a:r>
                        <a:rPr lang="en-US" sz="2600" kern="100" smtClean="0">
                          <a:solidFill>
                            <a:srgbClr val="0000FF"/>
                          </a:solidFill>
                          <a:latin typeface="+mn-ea"/>
                          <a:ea typeface="+mn-ea"/>
                          <a:cs typeface="Times New Roman" panose="02020603050405020304"/>
                        </a:rPr>
                        <a:t>       (2)</a:t>
                      </a:r>
                      <a:r>
                        <a:rPr lang="zh-CN" altLang="en-US" sz="2600" kern="100" smtClean="0">
                          <a:solidFill>
                            <a:srgbClr val="0000FF"/>
                          </a:solidFill>
                          <a:latin typeface="+mn-ea"/>
                          <a:ea typeface="+mn-ea"/>
                          <a:cs typeface="Times New Roman" panose="02020603050405020304"/>
                        </a:rPr>
                        <a:t>没有注重语言的特色。扩写的内容</a:t>
                      </a:r>
                      <a:r>
                        <a:rPr lang="en-US" altLang="zh-CN" sz="2600" kern="100" smtClean="0">
                          <a:solidFill>
                            <a:srgbClr val="0000FF"/>
                          </a:solidFill>
                          <a:latin typeface="+mn-ea"/>
                          <a:ea typeface="+mn-ea"/>
                          <a:cs typeface="Times New Roman" panose="02020603050405020304"/>
                        </a:rPr>
                        <a:t>,</a:t>
                      </a:r>
                      <a:r>
                        <a:rPr lang="zh-CN" altLang="en-US" sz="2600" kern="100" smtClean="0">
                          <a:solidFill>
                            <a:srgbClr val="0000FF"/>
                          </a:solidFill>
                          <a:latin typeface="+mn-ea"/>
                          <a:ea typeface="+mn-ea"/>
                          <a:cs typeface="Times New Roman" panose="02020603050405020304"/>
                        </a:rPr>
                        <a:t>是根据题干的具体要求而写的</a:t>
                      </a:r>
                      <a:r>
                        <a:rPr lang="en-US" altLang="zh-CN" sz="2600" kern="100" smtClean="0">
                          <a:solidFill>
                            <a:srgbClr val="0000FF"/>
                          </a:solidFill>
                          <a:latin typeface="+mn-ea"/>
                          <a:ea typeface="+mn-ea"/>
                          <a:cs typeface="Times New Roman" panose="02020603050405020304"/>
                        </a:rPr>
                        <a:t>,</a:t>
                      </a:r>
                      <a:r>
                        <a:rPr lang="zh-CN" altLang="en-US" sz="2600" kern="100" smtClean="0">
                          <a:solidFill>
                            <a:srgbClr val="0000FF"/>
                          </a:solidFill>
                          <a:latin typeface="+mn-ea"/>
                          <a:ea typeface="+mn-ea"/>
                          <a:cs typeface="Times New Roman" panose="02020603050405020304"/>
                        </a:rPr>
                        <a:t>但扩写的语句本身也应该具有准确、得体、简明、形象、生动等特点。</a:t>
                      </a:r>
                      <a:endParaRPr lang="zh-CN" altLang="en-US" sz="2600" kern="100">
                        <a:solidFill>
                          <a:srgbClr val="0000FF"/>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714345" y="954070"/>
          <a:ext cx="902970" cy="914400"/>
        </p:xfrm>
        <a:graphic>
          <a:graphicData uri="http://schemas.openxmlformats.org/drawingml/2006/table">
            <a:tbl>
              <a:tblPr/>
              <a:tblGrid>
                <a:gridCol w="431800"/>
                <a:gridCol w="471170"/>
              </a:tblGrid>
              <a:tr h="314324">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546063" y="2168517"/>
            <a:ext cx="10429948" cy="1691640"/>
          </a:xfrm>
          <a:prstGeom prst="rect">
            <a:avLst/>
          </a:prstGeom>
          <a:noFill/>
          <a:ln w="9525">
            <a:noFill/>
            <a:miter lim="800000"/>
          </a:ln>
          <a:effectLst/>
        </p:spPr>
        <p:txBody>
          <a:bodyPr wrap="square">
            <a:spAutoFit/>
          </a:bodyPr>
          <a:lstStyle/>
          <a:p>
            <a:r>
              <a:rPr lang="zh-CN" altLang="en-US" sz="2600" b="1" smtClean="0">
                <a:solidFill>
                  <a:srgbClr val="006600"/>
                </a:solidFill>
                <a:latin typeface="+mn-ea"/>
              </a:rPr>
              <a:t>根据首尾语句，发挥想象，有创意地补写中间一段文字，</a:t>
            </a:r>
            <a:r>
              <a:rPr lang="en-US" altLang="en-US" sz="2600" b="1" smtClean="0">
                <a:solidFill>
                  <a:srgbClr val="006600"/>
                </a:solidFill>
                <a:latin typeface="+mn-ea"/>
              </a:rPr>
              <a:t>100</a:t>
            </a:r>
            <a:r>
              <a:rPr lang="zh-CN" altLang="en-US" sz="2600" b="1" smtClean="0">
                <a:solidFill>
                  <a:srgbClr val="006600"/>
                </a:solidFill>
                <a:latin typeface="+mn-ea"/>
              </a:rPr>
              <a:t>字左右。</a:t>
            </a:r>
          </a:p>
          <a:p>
            <a:r>
              <a:rPr lang="zh-CN" altLang="en-US" sz="2600" smtClean="0">
                <a:solidFill>
                  <a:srgbClr val="006600"/>
                </a:solidFill>
                <a:latin typeface="+mn-ea"/>
              </a:rPr>
              <a:t>苍天有裂，补天迫在眉睫；苍生有苦，女娲忧心如焚！</a:t>
            </a:r>
          </a:p>
          <a:p>
            <a:r>
              <a:rPr lang="zh-CN" altLang="en-US" sz="2600" smtClean="0">
                <a:solidFill>
                  <a:srgbClr val="006600"/>
                </a:solidFill>
                <a:latin typeface="+mn-ea"/>
              </a:rPr>
              <a:t>面对万民翘盼，</a:t>
            </a:r>
            <a:r>
              <a:rPr lang="en-US" altLang="en-US" sz="2600" smtClean="0">
                <a:solidFill>
                  <a:srgbClr val="006600"/>
                </a:solidFill>
                <a:latin typeface="+mn-ea"/>
              </a:rPr>
              <a:t>__________________________________________</a:t>
            </a:r>
            <a:r>
              <a:rPr lang="zh-CN" altLang="en-US" sz="2600" smtClean="0"/>
              <a:t>。</a:t>
            </a:r>
          </a:p>
          <a:p>
            <a:r>
              <a:rPr lang="zh-CN" altLang="en-US" sz="2600" smtClean="0">
                <a:solidFill>
                  <a:srgbClr val="006600"/>
                </a:solidFill>
                <a:latin typeface="+mn-ea"/>
              </a:rPr>
              <a:t>只见青冥浩荡，四海升平，万物回春，人们载歌载舞。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531549" y="3646407"/>
            <a:ext cx="10572824" cy="2306955"/>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a:t>
            </a:r>
            <a:r>
              <a:rPr lang="en-US" sz="2400" smtClean="0">
                <a:latin typeface="+mn-ea"/>
              </a:rPr>
              <a:t> </a:t>
            </a:r>
            <a:r>
              <a:rPr lang="en-US" altLang="en-US" sz="2400" b="1" smtClean="0">
                <a:solidFill>
                  <a:srgbClr val="FF0000"/>
                </a:solidFill>
                <a:latin typeface="+mn-ea"/>
              </a:rPr>
              <a:t>(</a:t>
            </a:r>
            <a:r>
              <a:rPr lang="zh-CN" altLang="en-US" sz="2400" b="1" smtClean="0">
                <a:solidFill>
                  <a:srgbClr val="FF0000"/>
                </a:solidFill>
                <a:latin typeface="+mn-ea"/>
              </a:rPr>
              <a:t>面对万民翘盼</a:t>
            </a:r>
            <a:r>
              <a:rPr lang="en-US" altLang="en-US" sz="2400" b="1" smtClean="0">
                <a:solidFill>
                  <a:srgbClr val="FF0000"/>
                </a:solidFill>
                <a:latin typeface="+mn-ea"/>
              </a:rPr>
              <a:t>)</a:t>
            </a:r>
            <a:r>
              <a:rPr lang="zh-CN" altLang="en-US" sz="2400" b="1" smtClean="0">
                <a:solidFill>
                  <a:srgbClr val="FF0000"/>
                </a:solidFill>
                <a:latin typeface="+mn-ea"/>
              </a:rPr>
              <a:t>女娲召集自己的同仁伙伴，经过商议，最后决定要拯救万民百姓于水火之中，让他们安居乐业。于是女娲炼五色石把天空补缀得五彩斑斓，斩断神鳌的四肢巨足撑起天空四极，又竭尽智慧消灭天下各种怪兽，最后使天地定位，洪水归道，烈火熄灭，天下四海归于平静，天下百姓终于有了平静安定的生活。女娲补天，体现了女娲临大难，担大任的崇高责任感和使命感。</a:t>
            </a:r>
          </a:p>
        </p:txBody>
      </p:sp>
      <p:graphicFrame>
        <p:nvGraphicFramePr>
          <p:cNvPr id="3" name="表格 2"/>
          <p:cNvGraphicFramePr>
            <a:graphicFrameLocks noGrp="1"/>
          </p:cNvGraphicFramePr>
          <p:nvPr/>
        </p:nvGraphicFramePr>
        <p:xfrm>
          <a:off x="688939" y="931763"/>
          <a:ext cx="10144125" cy="2560320"/>
        </p:xfrm>
        <a:graphic>
          <a:graphicData uri="http://schemas.openxmlformats.org/drawingml/2006/table">
            <a:tbl>
              <a:tblPr/>
              <a:tblGrid>
                <a:gridCol w="1285875"/>
                <a:gridCol w="8858250"/>
              </a:tblGrid>
              <a:tr h="471491">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第一步：了解具体语境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要注意段首和段尾的句子，开头两句为本段提供了语言的背景。让你想象的内容正是在这个背景上来展开。段首说的是</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苍生有苦</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女娲挺身而出</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，结尾是一派美好的景象，中间应该插入</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女娲补天</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拯救苍天的具体细节。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8654">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第二步：语言风格一致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横线前后的语句，语言典雅，多用四字短语，续写的句子也要与这种语言风格协调一致。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10144196"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题型二   诗意素描型</a:t>
            </a:r>
          </a:p>
          <a:p>
            <a:pPr>
              <a:lnSpc>
                <a:spcPct val="150000"/>
              </a:lnSpc>
            </a:pPr>
            <a:r>
              <a:rPr lang="zh-CN" altLang="en-US" sz="3200" smtClean="0">
                <a:solidFill>
                  <a:srgbClr val="006600"/>
                </a:solidFill>
              </a:rPr>
              <a:t>　　</a:t>
            </a:r>
            <a:r>
              <a:rPr lang="zh-CN" altLang="en-US" sz="2800" smtClean="0"/>
              <a:t> 　</a:t>
            </a:r>
            <a:endParaRPr lang="en-US" altLang="zh-CN" sz="2800" smtClean="0"/>
          </a:p>
          <a:p>
            <a:pPr>
              <a:lnSpc>
                <a:spcPct val="150000"/>
              </a:lnSpc>
            </a:pPr>
            <a:r>
              <a:rPr lang="zh-CN" altLang="en-US" sz="2800" smtClean="0"/>
              <a:t> 　 　</a:t>
            </a:r>
            <a:r>
              <a:rPr lang="zh-CN" altLang="en-US" sz="2800" smtClean="0">
                <a:solidFill>
                  <a:srgbClr val="006600"/>
                </a:solidFill>
              </a:rPr>
              <a:t>这种题型一般指对古诗文名句的扩写，要求考生根据自己对诗句的理解，对题目中所给的句子进行扩写。简单地说，就是把诗句改成散文，当然原诗句的格调、主旨、意境不能改变，要有合理且丰富的联想、想象。</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117567" y="1168385"/>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分析具体要求，准确再现情境</a:t>
            </a:r>
          </a:p>
        </p:txBody>
      </p:sp>
      <p:graphicFrame>
        <p:nvGraphicFramePr>
          <p:cNvPr id="3" name="Group 19"/>
          <p:cNvGraphicFramePr>
            <a:graphicFrameLocks noGrp="1"/>
          </p:cNvGraphicFramePr>
          <p:nvPr/>
        </p:nvGraphicFramePr>
        <p:xfrm>
          <a:off x="474625" y="1011238"/>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474625" y="2168517"/>
          <a:ext cx="10500995" cy="3286148"/>
        </p:xfrm>
        <a:graphic>
          <a:graphicData uri="http://schemas.openxmlformats.org/drawingml/2006/table">
            <a:tbl>
              <a:tblPr/>
              <a:tblGrid>
                <a:gridCol w="10500995"/>
              </a:tblGrid>
              <a:tr h="3286148">
                <a:tc>
                  <a:txBody>
                    <a:bodyPr/>
                    <a:lstStyle/>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       1</a:t>
                      </a:r>
                      <a:r>
                        <a:rPr lang="zh-CN" altLang="en-US" sz="2400" kern="100" smtClean="0">
                          <a:solidFill>
                            <a:srgbClr val="0000FF"/>
                          </a:solidFill>
                          <a:latin typeface="+mn-ea"/>
                          <a:ea typeface="+mn-ea"/>
                          <a:cs typeface="Times New Roman" panose="02020603050405020304"/>
                        </a:rPr>
                        <a:t>．读懂题干要求。题干给出的情景中的具体词语确定了扩写内容，要弄明白给出的词语包含的表述主体、描写的画面或抒发的情感等。</a:t>
                      </a:r>
                    </a:p>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        2</a:t>
                      </a:r>
                      <a:r>
                        <a:rPr lang="zh-CN" altLang="en-US" sz="2400" kern="100" smtClean="0">
                          <a:solidFill>
                            <a:srgbClr val="0000FF"/>
                          </a:solidFill>
                          <a:latin typeface="+mn-ea"/>
                          <a:ea typeface="+mn-ea"/>
                          <a:cs typeface="Times New Roman" panose="02020603050405020304"/>
                        </a:rPr>
                        <a:t>．增加细节刻画。诗词语言以含蓄隽永见长，如何把它们的深层内涵完美地传达出来，是训练扩写能力的一个切入点。注意在扩展时对细节和环境氛围进行重点描写，抓住时间、地点、人物、情态等进行合理想象。</a:t>
                      </a:r>
                    </a:p>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        3</a:t>
                      </a:r>
                      <a:r>
                        <a:rPr lang="zh-CN" altLang="en-US" sz="2400" kern="100" smtClean="0">
                          <a:solidFill>
                            <a:srgbClr val="0000FF"/>
                          </a:solidFill>
                          <a:latin typeface="+mn-ea"/>
                          <a:ea typeface="+mn-ea"/>
                          <a:cs typeface="Times New Roman" panose="02020603050405020304"/>
                        </a:rPr>
                        <a:t>．使用多种手法。扩展语句时，要运用多种表达方式、修辞手法等，使扩写的语句内涵丰富、文字有意蕴等。</a:t>
                      </a:r>
                      <a:r>
                        <a:rPr lang="en-US" sz="2400" kern="100" smtClean="0">
                          <a:solidFill>
                            <a:srgbClr val="0000FF"/>
                          </a:solidFill>
                          <a:latin typeface="+mn-ea"/>
                          <a:ea typeface="+mn-ea"/>
                          <a:cs typeface="Times New Roman" panose="02020603050405020304"/>
                        </a:rPr>
                        <a:t>      </a:t>
                      </a:r>
                      <a:endParaRPr lang="zh-CN" altLang="en-US" sz="2400" kern="100">
                        <a:solidFill>
                          <a:srgbClr val="0000FF"/>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17501" y="1279859"/>
          <a:ext cx="10287000" cy="4389120"/>
        </p:xfrm>
        <a:graphic>
          <a:graphicData uri="http://schemas.openxmlformats.org/drawingml/2006/table">
            <a:tbl>
              <a:tblPr/>
              <a:tblGrid>
                <a:gridCol w="10287000"/>
              </a:tblGrid>
              <a:tr h="4286280">
                <a:tc>
                  <a:txBody>
                    <a:bodyPr/>
                    <a:lstStyle/>
                    <a:p>
                      <a:pPr marL="0" algn="l" defTabSz="914400" rtl="0" eaLnBrk="1" latinLnBrk="0" hangingPunct="1">
                        <a:lnSpc>
                          <a:spcPct val="150000"/>
                        </a:lnSpc>
                        <a:spcAft>
                          <a:spcPct val="0"/>
                        </a:spcAft>
                      </a:pPr>
                      <a:r>
                        <a:rPr lang="en-US" sz="2400" kern="100" smtClean="0">
                          <a:solidFill>
                            <a:srgbClr val="0000FF"/>
                          </a:solidFill>
                          <a:latin typeface="+mn-ea"/>
                          <a:ea typeface="+mn-ea"/>
                          <a:cs typeface="Times New Roman" panose="02020603050405020304"/>
                        </a:rPr>
                        <a:t>       [</a:t>
                      </a:r>
                      <a:r>
                        <a:rPr lang="zh-CN" altLang="en-US" sz="2400" kern="100" smtClean="0">
                          <a:solidFill>
                            <a:srgbClr val="0000FF"/>
                          </a:solidFill>
                          <a:latin typeface="+mn-ea"/>
                          <a:ea typeface="+mn-ea"/>
                          <a:cs typeface="Times New Roman" panose="02020603050405020304"/>
                        </a:rPr>
                        <a:t>误区警示</a:t>
                      </a:r>
                      <a:r>
                        <a:rPr lang="en-US" sz="2400" kern="100" smtClean="0">
                          <a:solidFill>
                            <a:srgbClr val="0000FF"/>
                          </a:solidFill>
                          <a:latin typeface="+mn-ea"/>
                          <a:ea typeface="+mn-ea"/>
                          <a:cs typeface="Times New Roman" panose="02020603050405020304"/>
                        </a:rPr>
                        <a:t>]</a:t>
                      </a:r>
                      <a:r>
                        <a:rPr lang="zh-CN" altLang="en-US" sz="2400" kern="100" smtClean="0">
                          <a:solidFill>
                            <a:srgbClr val="0000FF"/>
                          </a:solidFill>
                          <a:latin typeface="+mn-ea"/>
                          <a:ea typeface="+mn-ea"/>
                          <a:cs typeface="Times New Roman" panose="02020603050405020304"/>
                        </a:rPr>
                        <a:t>　解答诗意素描型扩展语句题容易犯的两点错误：</a:t>
                      </a:r>
                    </a:p>
                    <a:p>
                      <a:pPr marL="0" algn="l" defTabSz="914400" rtl="0" eaLnBrk="1" latinLnBrk="0" hangingPunct="1">
                        <a:lnSpc>
                          <a:spcPct val="150000"/>
                        </a:lnSpc>
                        <a:spcAft>
                          <a:spcPct val="0"/>
                        </a:spcAft>
                      </a:pPr>
                      <a:r>
                        <a:rPr lang="en-US" sz="2400" kern="100" smtClean="0">
                          <a:solidFill>
                            <a:srgbClr val="0000FF"/>
                          </a:solidFill>
                          <a:latin typeface="+mn-ea"/>
                          <a:ea typeface="+mn-ea"/>
                          <a:cs typeface="Times New Roman" panose="02020603050405020304"/>
                        </a:rPr>
                        <a:t>       (1)</a:t>
                      </a:r>
                      <a:r>
                        <a:rPr lang="zh-CN" altLang="en-US" sz="2400" kern="100" smtClean="0">
                          <a:solidFill>
                            <a:srgbClr val="0000FF"/>
                          </a:solidFill>
                          <a:latin typeface="+mn-ea"/>
                          <a:ea typeface="+mn-ea"/>
                          <a:cs typeface="Times New Roman" panose="02020603050405020304"/>
                        </a:rPr>
                        <a:t>忽略情境。扩写的语句要展现一定的情境，即要通过对场面、人物或者事物等的描写表达一定的情感。但有些考生忽略了</a:t>
                      </a:r>
                      <a:r>
                        <a:rPr lang="en-US" sz="2400" kern="100" smtClean="0">
                          <a:solidFill>
                            <a:srgbClr val="0000FF"/>
                          </a:solidFill>
                          <a:latin typeface="+mn-ea"/>
                          <a:ea typeface="+mn-ea"/>
                          <a:cs typeface="Times New Roman" panose="02020603050405020304"/>
                        </a:rPr>
                        <a:t>“</a:t>
                      </a:r>
                      <a:r>
                        <a:rPr lang="zh-CN" altLang="en-US" sz="2400" kern="100" smtClean="0">
                          <a:solidFill>
                            <a:srgbClr val="0000FF"/>
                          </a:solidFill>
                          <a:latin typeface="+mn-ea"/>
                          <a:ea typeface="+mn-ea"/>
                          <a:cs typeface="Times New Roman" panose="02020603050405020304"/>
                        </a:rPr>
                        <a:t>情境</a:t>
                      </a:r>
                      <a:r>
                        <a:rPr lang="en-US" sz="2400" kern="100" smtClean="0">
                          <a:solidFill>
                            <a:srgbClr val="0000FF"/>
                          </a:solidFill>
                          <a:latin typeface="+mn-ea"/>
                          <a:ea typeface="+mn-ea"/>
                          <a:cs typeface="Times New Roman" panose="02020603050405020304"/>
                        </a:rPr>
                        <a:t>”</a:t>
                      </a:r>
                      <a:r>
                        <a:rPr lang="zh-CN" altLang="en-US" sz="2400" kern="100" smtClean="0">
                          <a:solidFill>
                            <a:srgbClr val="0000FF"/>
                          </a:solidFill>
                          <a:latin typeface="+mn-ea"/>
                          <a:ea typeface="+mn-ea"/>
                          <a:cs typeface="Times New Roman" panose="02020603050405020304"/>
                        </a:rPr>
                        <a:t>，只是单纯地造句，把几个词语用在扩写的语句中，而忽略了对景物的描写、事物的叙述和情感的表达等。</a:t>
                      </a:r>
                    </a:p>
                    <a:p>
                      <a:pPr marL="0" algn="l" defTabSz="914400" rtl="0" eaLnBrk="1" latinLnBrk="0" hangingPunct="1">
                        <a:lnSpc>
                          <a:spcPct val="150000"/>
                        </a:lnSpc>
                        <a:spcAft>
                          <a:spcPct val="0"/>
                        </a:spcAft>
                      </a:pPr>
                      <a:r>
                        <a:rPr lang="en-US" sz="2400" kern="100" smtClean="0">
                          <a:solidFill>
                            <a:srgbClr val="0000FF"/>
                          </a:solidFill>
                          <a:latin typeface="+mn-ea"/>
                          <a:ea typeface="+mn-ea"/>
                          <a:cs typeface="Times New Roman" panose="02020603050405020304"/>
                        </a:rPr>
                        <a:t>       (2)</a:t>
                      </a:r>
                      <a:r>
                        <a:rPr lang="zh-CN" altLang="en-US" sz="2400" kern="100" smtClean="0">
                          <a:solidFill>
                            <a:srgbClr val="0000FF"/>
                          </a:solidFill>
                          <a:latin typeface="+mn-ea"/>
                          <a:ea typeface="+mn-ea"/>
                          <a:cs typeface="Times New Roman" panose="02020603050405020304"/>
                        </a:rPr>
                        <a:t>忽略修辞。因为题干没有明确要求扩写的语句必须使用修辞，所以有的考生在扩写时就忽略了修辞的使用。实际上，在扩展的过程中，使用修辞可以使语句更加富有表现力，从而更好地再现具体的情景。</a:t>
                      </a:r>
                      <a:endParaRPr lang="zh-CN" altLang="en-US" sz="2400" kern="100">
                        <a:solidFill>
                          <a:srgbClr val="0000FF"/>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474625" y="1025355"/>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520758" y="825312"/>
            <a:ext cx="9715568" cy="1198880"/>
          </a:xfrm>
          <a:prstGeom prst="rect">
            <a:avLst/>
          </a:prstGeom>
          <a:noFill/>
          <a:ln w="9525">
            <a:noFill/>
            <a:miter lim="800000"/>
          </a:ln>
          <a:effectLst/>
        </p:spPr>
        <p:txBody>
          <a:bodyPr wrap="square">
            <a:spAutoFit/>
          </a:bodyPr>
          <a:lstStyle/>
          <a:p>
            <a:r>
              <a:rPr lang="zh-CN" altLang="en-US" sz="2400" smtClean="0">
                <a:solidFill>
                  <a:srgbClr val="006600"/>
                </a:solidFill>
                <a:latin typeface="+mn-ea"/>
              </a:rPr>
              <a:t>王维</a:t>
            </a:r>
            <a:r>
              <a:rPr lang="en-US" altLang="zh-CN" sz="2400" smtClean="0">
                <a:solidFill>
                  <a:srgbClr val="006600"/>
                </a:solidFill>
                <a:latin typeface="+mn-ea"/>
              </a:rPr>
              <a:t>《</a:t>
            </a:r>
            <a:r>
              <a:rPr lang="zh-CN" altLang="en-US" sz="2400" smtClean="0">
                <a:solidFill>
                  <a:srgbClr val="006600"/>
                </a:solidFill>
                <a:latin typeface="+mn-ea"/>
              </a:rPr>
              <a:t>积雨辋川庄作</a:t>
            </a:r>
            <a:r>
              <a:rPr lang="en-US" altLang="zh-CN" sz="2400" smtClean="0">
                <a:solidFill>
                  <a:srgbClr val="006600"/>
                </a:solidFill>
                <a:latin typeface="+mn-ea"/>
              </a:rPr>
              <a:t>》</a:t>
            </a:r>
            <a:r>
              <a:rPr lang="zh-CN" altLang="en-US" sz="2400" smtClean="0">
                <a:solidFill>
                  <a:srgbClr val="006600"/>
                </a:solidFill>
                <a:latin typeface="+mn-ea"/>
              </a:rPr>
              <a:t>的颔联</a:t>
            </a:r>
            <a:r>
              <a:rPr lang="en-US" altLang="en-US" sz="2400" smtClean="0">
                <a:solidFill>
                  <a:srgbClr val="006600"/>
                </a:solidFill>
                <a:latin typeface="+mn-ea"/>
              </a:rPr>
              <a:t>“</a:t>
            </a:r>
            <a:r>
              <a:rPr lang="zh-CN" altLang="en-US" sz="2400" smtClean="0">
                <a:solidFill>
                  <a:srgbClr val="006600"/>
                </a:solidFill>
                <a:latin typeface="+mn-ea"/>
              </a:rPr>
              <a:t>漠漠水田飞白鹭，阴阴夏木啭黄鹂</a:t>
            </a:r>
            <a:r>
              <a:rPr lang="en-US" altLang="en-US" sz="2400" smtClean="0">
                <a:solidFill>
                  <a:srgbClr val="006600"/>
                </a:solidFill>
                <a:latin typeface="+mn-ea"/>
              </a:rPr>
              <a:t>”</a:t>
            </a:r>
            <a:r>
              <a:rPr lang="zh-CN" altLang="en-US" sz="2400" smtClean="0">
                <a:solidFill>
                  <a:srgbClr val="006600"/>
                </a:solidFill>
                <a:latin typeface="+mn-ea"/>
              </a:rPr>
              <a:t>展现了一幅恬静优美的田园风光。请展开想象，对该联加以描写，表现出诗句的情景和意境。要求：至少使用两种修辞，不超过</a:t>
            </a:r>
            <a:r>
              <a:rPr lang="en-US" altLang="en-US" sz="2400" smtClean="0">
                <a:solidFill>
                  <a:srgbClr val="006600"/>
                </a:solidFill>
                <a:latin typeface="+mn-ea"/>
              </a:rPr>
              <a:t>100</a:t>
            </a:r>
            <a:r>
              <a:rPr lang="zh-CN" altLang="en-US" sz="2400" smtClean="0">
                <a:solidFill>
                  <a:srgbClr val="006600"/>
                </a:solidFill>
                <a:latin typeface="+mn-ea"/>
              </a:rPr>
              <a:t>个字。</a:t>
            </a:r>
          </a:p>
        </p:txBody>
      </p:sp>
      <p:sp>
        <p:nvSpPr>
          <p:cNvPr id="9" name="Text Box 5"/>
          <p:cNvSpPr txBox="1">
            <a:spLocks noChangeArrowheads="1"/>
          </p:cNvSpPr>
          <p:nvPr/>
        </p:nvSpPr>
        <p:spPr bwMode="auto">
          <a:xfrm>
            <a:off x="1046129" y="4611526"/>
            <a:ext cx="9929882" cy="1198880"/>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答案：看吧，广漠空蒙、布满积水的平畴上</a:t>
            </a:r>
            <a:r>
              <a:rPr lang="en-US" altLang="zh-CN" sz="2400" b="1" smtClean="0">
                <a:solidFill>
                  <a:srgbClr val="FF0000"/>
                </a:solidFill>
                <a:latin typeface="+mn-ea"/>
              </a:rPr>
              <a:t>,</a:t>
            </a:r>
            <a:r>
              <a:rPr lang="zh-CN" altLang="en-US" sz="2400" b="1" smtClean="0">
                <a:solidFill>
                  <a:srgbClr val="FF0000"/>
                </a:solidFill>
                <a:latin typeface="+mn-ea"/>
              </a:rPr>
              <a:t> 白鹭翩翩起飞</a:t>
            </a:r>
            <a:r>
              <a:rPr lang="en-US" altLang="zh-CN" sz="2400" b="1" smtClean="0">
                <a:solidFill>
                  <a:srgbClr val="FF0000"/>
                </a:solidFill>
                <a:latin typeface="+mn-ea"/>
              </a:rPr>
              <a:t>,</a:t>
            </a:r>
            <a:r>
              <a:rPr lang="zh-CN" altLang="en-US" sz="2400" b="1" smtClean="0">
                <a:solidFill>
                  <a:srgbClr val="FF0000"/>
                </a:solidFill>
                <a:latin typeface="+mn-ea"/>
              </a:rPr>
              <a:t>姿态是那样娴静潇洒；听啊</a:t>
            </a:r>
            <a:r>
              <a:rPr lang="en-US" altLang="zh-CN" sz="2400" b="1" smtClean="0">
                <a:solidFill>
                  <a:srgbClr val="FF0000"/>
                </a:solidFill>
                <a:latin typeface="+mn-ea"/>
              </a:rPr>
              <a:t>,</a:t>
            </a:r>
            <a:r>
              <a:rPr lang="zh-CN" altLang="en-US" sz="2400" b="1" smtClean="0">
                <a:solidFill>
                  <a:srgbClr val="FF0000"/>
                </a:solidFill>
                <a:latin typeface="+mn-ea"/>
              </a:rPr>
              <a:t>远近高低、蔚然深秀的密林中</a:t>
            </a:r>
            <a:r>
              <a:rPr lang="en-US" altLang="zh-CN" sz="2400" b="1" smtClean="0">
                <a:solidFill>
                  <a:srgbClr val="FF0000"/>
                </a:solidFill>
                <a:latin typeface="+mn-ea"/>
              </a:rPr>
              <a:t>,</a:t>
            </a:r>
            <a:r>
              <a:rPr lang="zh-CN" altLang="en-US" sz="2400" b="1" smtClean="0">
                <a:solidFill>
                  <a:srgbClr val="FF0000"/>
                </a:solidFill>
                <a:latin typeface="+mn-ea"/>
              </a:rPr>
              <a:t>黄鹂互相唱和</a:t>
            </a:r>
            <a:r>
              <a:rPr lang="en-US" altLang="zh-CN" sz="2400" b="1" smtClean="0">
                <a:solidFill>
                  <a:srgbClr val="FF0000"/>
                </a:solidFill>
                <a:latin typeface="+mn-ea"/>
              </a:rPr>
              <a:t>,</a:t>
            </a:r>
            <a:r>
              <a:rPr lang="zh-CN" altLang="en-US" sz="2400" b="1" smtClean="0">
                <a:solidFill>
                  <a:srgbClr val="FF0000"/>
                </a:solidFill>
                <a:latin typeface="+mn-ea"/>
              </a:rPr>
              <a:t>歌喉是那样甜美快活。辋川之夏</a:t>
            </a:r>
            <a:r>
              <a:rPr lang="en-US" altLang="zh-CN" sz="2400" b="1" smtClean="0">
                <a:solidFill>
                  <a:srgbClr val="FF0000"/>
                </a:solidFill>
                <a:latin typeface="+mn-ea"/>
              </a:rPr>
              <a:t>,</a:t>
            </a:r>
            <a:r>
              <a:rPr lang="zh-CN" altLang="en-US" sz="2400" b="1" smtClean="0">
                <a:solidFill>
                  <a:srgbClr val="FF0000"/>
                </a:solidFill>
                <a:latin typeface="+mn-ea"/>
              </a:rPr>
              <a:t>积雨天气</a:t>
            </a:r>
            <a:r>
              <a:rPr lang="en-US" altLang="zh-CN" sz="2400" b="1" smtClean="0">
                <a:solidFill>
                  <a:srgbClr val="FF0000"/>
                </a:solidFill>
                <a:latin typeface="+mn-ea"/>
              </a:rPr>
              <a:t>,</a:t>
            </a:r>
            <a:r>
              <a:rPr lang="zh-CN" altLang="en-US" sz="2400" b="1" smtClean="0">
                <a:solidFill>
                  <a:srgbClr val="FF0000"/>
                </a:solidFill>
                <a:latin typeface="+mn-ea"/>
              </a:rPr>
              <a:t>整个山野物我相惬</a:t>
            </a:r>
            <a:r>
              <a:rPr lang="en-US" altLang="zh-CN" sz="2400" b="1" smtClean="0">
                <a:solidFill>
                  <a:srgbClr val="FF0000"/>
                </a:solidFill>
                <a:latin typeface="+mn-ea"/>
              </a:rPr>
              <a:t>,</a:t>
            </a:r>
            <a:r>
              <a:rPr lang="zh-CN" altLang="en-US" sz="2400" b="1" smtClean="0">
                <a:solidFill>
                  <a:srgbClr val="FF0000"/>
                </a:solidFill>
                <a:latin typeface="+mn-ea"/>
              </a:rPr>
              <a:t>画意盎然。</a:t>
            </a:r>
            <a:endParaRPr lang="zh-CN" altLang="en-US" sz="2000" b="1" smtClean="0">
              <a:solidFill>
                <a:srgbClr val="FF0000"/>
              </a:solidFill>
              <a:latin typeface="+mn-ea"/>
            </a:endParaRPr>
          </a:p>
        </p:txBody>
      </p:sp>
      <p:graphicFrame>
        <p:nvGraphicFramePr>
          <p:cNvPr id="7" name="表格 6"/>
          <p:cNvGraphicFramePr>
            <a:graphicFrameLocks noGrp="1"/>
          </p:cNvGraphicFramePr>
          <p:nvPr/>
        </p:nvGraphicFramePr>
        <p:xfrm>
          <a:off x="1189005" y="2254072"/>
          <a:ext cx="9715500" cy="2194560"/>
        </p:xfrm>
        <a:graphic>
          <a:graphicData uri="http://schemas.openxmlformats.org/drawingml/2006/table">
            <a:tbl>
              <a:tblPr/>
              <a:tblGrid>
                <a:gridCol w="1705610"/>
                <a:gridCol w="8009890"/>
              </a:tblGrid>
              <a:tr h="571504">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第一步：细读题干要求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题干要求根据王维的诗句</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漠漠水田飞白鹭，阴阴夏木啭黄鹂</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写诗句情景和意境，描写时要注意写出画面感。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8654">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第二步：运用多种修辞</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理解句子的字面意思。</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漠漠水田飞白鹭，阴阴夏木啭黄鹂</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，意思是：广阔而又如网布列的稻田上白鹭翩翩飞翔，枝叶茂盛的树木中有黄鹂在歌唱。但这样只是写出了大致意思，缺少修辞，要注意添加。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1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10144196"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题型三   词语连缀型</a:t>
            </a:r>
          </a:p>
          <a:p>
            <a:pPr>
              <a:lnSpc>
                <a:spcPct val="150000"/>
              </a:lnSpc>
            </a:pPr>
            <a:r>
              <a:rPr lang="zh-CN" altLang="en-US" sz="3200" smtClean="0">
                <a:solidFill>
                  <a:srgbClr val="006600"/>
                </a:solidFill>
              </a:rPr>
              <a:t>　　</a:t>
            </a:r>
            <a:r>
              <a:rPr lang="zh-CN" altLang="en-US" sz="2800" smtClean="0"/>
              <a:t> 　</a:t>
            </a:r>
            <a:endParaRPr lang="en-US" altLang="zh-CN" sz="2800" smtClean="0"/>
          </a:p>
          <a:p>
            <a:pPr>
              <a:lnSpc>
                <a:spcPct val="150000"/>
              </a:lnSpc>
            </a:pPr>
            <a:r>
              <a:rPr lang="zh-CN" altLang="en-US" sz="2800" smtClean="0"/>
              <a:t> 　   </a:t>
            </a:r>
            <a:r>
              <a:rPr lang="zh-CN" altLang="en-US" sz="2800" smtClean="0">
                <a:solidFill>
                  <a:srgbClr val="006600"/>
                </a:solidFill>
              </a:rPr>
              <a:t>该题型就是提供一组看似没有联系的词语，要求考生写一段话，将这些词语包含在内，这类题目有的要求围绕一定的中心写一段语意完整的话；有的要求运用一定的修辞手法，在想象联想的基础上扩展成意蕴丰富的一段话。</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6"/>
          <p:cNvSpPr>
            <a:spLocks noChangeArrowheads="1"/>
          </p:cNvSpPr>
          <p:nvPr/>
        </p:nvSpPr>
        <p:spPr bwMode="auto">
          <a:xfrm>
            <a:off x="4903781" y="1525575"/>
            <a:ext cx="5214974" cy="785818"/>
          </a:xfrm>
          <a:prstGeom prst="wedgeRoundRectCallout">
            <a:avLst>
              <a:gd name="adj1" fmla="val -84630"/>
              <a:gd name="adj2" fmla="val 57422"/>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anose="02010609060101010101" pitchFamily="2" charset="-122"/>
              </a:rPr>
              <a:t>考点一　压缩语段</a:t>
            </a:r>
          </a:p>
        </p:txBody>
      </p:sp>
      <p:sp>
        <p:nvSpPr>
          <p:cNvPr id="15" name="AutoShape 9"/>
          <p:cNvSpPr>
            <a:spLocks noChangeArrowheads="1"/>
          </p:cNvSpPr>
          <p:nvPr/>
        </p:nvSpPr>
        <p:spPr bwMode="auto">
          <a:xfrm>
            <a:off x="4903781" y="3883029"/>
            <a:ext cx="5214974" cy="783208"/>
          </a:xfrm>
          <a:prstGeom prst="wedgeRoundRectCallout">
            <a:avLst>
              <a:gd name="adj1" fmla="val -87165"/>
              <a:gd name="adj2" fmla="val -28778"/>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anose="02010609060101010101" pitchFamily="2" charset="-122"/>
              </a:rPr>
              <a:t>考点二　扩展语句</a:t>
            </a:r>
          </a:p>
        </p:txBody>
      </p:sp>
      <p:sp>
        <p:nvSpPr>
          <p:cNvPr id="8" name="Text Box 6"/>
          <p:cNvSpPr txBox="1">
            <a:spLocks noChangeArrowheads="1"/>
          </p:cNvSpPr>
          <p:nvPr/>
        </p:nvSpPr>
        <p:spPr bwMode="auto">
          <a:xfrm>
            <a:off x="1903385" y="2097079"/>
            <a:ext cx="1071570" cy="206121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defRPr/>
            </a:pPr>
            <a:r>
              <a:rPr lang="zh-CN" altLang="en-US" sz="3200" b="1" smtClean="0">
                <a:solidFill>
                  <a:srgbClr val="FFFF00"/>
                </a:solidFill>
                <a:effectLst>
                  <a:outerShdw blurRad="38100" dist="38100" dir="2700000" algn="tl">
                    <a:srgbClr val="000000">
                      <a:alpha val="43137"/>
                    </a:srgbClr>
                  </a:outerShdw>
                </a:effectLst>
                <a:latin typeface="黑体" pitchFamily="2" charset="-122"/>
                <a:ea typeface="黑体" panose="02010609060101010101" pitchFamily="2" charset="-122"/>
                <a:cs typeface="方正兰亭黑简体" pitchFamily="2" charset="-122"/>
              </a:rPr>
              <a:t>扩展压缩两大考点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2"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1"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1" animBg="1"/>
      <p:bldP spid="8" grpId="2"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520758" y="668320"/>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词语连缀</a:t>
            </a:r>
            <a:r>
              <a:rPr lang="en-US" altLang="en-US" sz="2800" smtClean="0">
                <a:solidFill>
                  <a:srgbClr val="006600"/>
                </a:solidFill>
                <a:latin typeface="黑体" pitchFamily="2" charset="-122"/>
                <a:ea typeface="黑体" panose="02010609060101010101" pitchFamily="2" charset="-122"/>
              </a:rPr>
              <a:t>“</a:t>
            </a:r>
            <a:r>
              <a:rPr lang="zh-CN" altLang="en-US" sz="2800" smtClean="0">
                <a:solidFill>
                  <a:srgbClr val="006600"/>
                </a:solidFill>
                <a:latin typeface="黑体" pitchFamily="2" charset="-122"/>
                <a:ea typeface="黑体" panose="02010609060101010101" pitchFamily="2" charset="-122"/>
              </a:rPr>
              <a:t>三步</a:t>
            </a:r>
            <a:r>
              <a:rPr lang="en-US" altLang="en-US" sz="2800" smtClean="0">
                <a:solidFill>
                  <a:srgbClr val="006600"/>
                </a:solidFill>
                <a:latin typeface="黑体" pitchFamily="2" charset="-122"/>
                <a:ea typeface="黑体" panose="02010609060101010101" pitchFamily="2" charset="-122"/>
              </a:rPr>
              <a:t>”</a:t>
            </a:r>
            <a:r>
              <a:rPr lang="zh-CN" altLang="en-US" sz="2800" smtClean="0">
                <a:solidFill>
                  <a:srgbClr val="006600"/>
                </a:solidFill>
                <a:latin typeface="黑体" pitchFamily="2" charset="-122"/>
                <a:ea typeface="黑体" panose="02010609060101010101" pitchFamily="2" charset="-122"/>
              </a:rPr>
              <a:t>走</a:t>
            </a:r>
          </a:p>
        </p:txBody>
      </p:sp>
      <p:graphicFrame>
        <p:nvGraphicFramePr>
          <p:cNvPr id="3" name="Group 19"/>
          <p:cNvGraphicFramePr>
            <a:graphicFrameLocks noGrp="1"/>
          </p:cNvGraphicFramePr>
          <p:nvPr/>
        </p:nvGraphicFramePr>
        <p:xfrm>
          <a:off x="403187"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1423880" y="1311261"/>
          <a:ext cx="9526270" cy="4754880"/>
        </p:xfrm>
        <a:graphic>
          <a:graphicData uri="http://schemas.openxmlformats.org/drawingml/2006/table">
            <a:tbl>
              <a:tblPr/>
              <a:tblGrid>
                <a:gridCol w="9526270"/>
              </a:tblGrid>
              <a:tr h="4286280">
                <a:tc>
                  <a:txBody>
                    <a:bodyPr/>
                    <a:lstStyle/>
                    <a:p>
                      <a:pPr marL="0" algn="l" defTabSz="914400" rtl="0" eaLnBrk="1" latinLnBrk="0" hangingPunct="1">
                        <a:spcAft>
                          <a:spcPct val="0"/>
                        </a:spcAft>
                      </a:pPr>
                      <a:r>
                        <a:rPr lang="zh-CN" altLang="en-US" sz="2400" kern="100" smtClean="0">
                          <a:solidFill>
                            <a:srgbClr val="0000FF"/>
                          </a:solidFill>
                          <a:latin typeface="+mn-ea"/>
                          <a:ea typeface="+mn-ea"/>
                          <a:cs typeface="Times New Roman" panose="02020603050405020304"/>
                        </a:rPr>
                        <a:t>    第一步：审清题目要求，尤其是那些明确具体的要求，包括陈述对象、感情倾向、表达方式、修辞方法及字数限制等。</a:t>
                      </a:r>
                    </a:p>
                    <a:p>
                      <a:pPr marL="0" algn="l" defTabSz="914400" rtl="0" eaLnBrk="1" latinLnBrk="0" hangingPunct="1">
                        <a:spcAft>
                          <a:spcPct val="0"/>
                        </a:spcAft>
                      </a:pPr>
                      <a:r>
                        <a:rPr lang="zh-CN" altLang="en-US" sz="2400" kern="100" smtClean="0">
                          <a:solidFill>
                            <a:srgbClr val="0000FF"/>
                          </a:solidFill>
                          <a:latin typeface="+mn-ea"/>
                          <a:ea typeface="+mn-ea"/>
                          <a:cs typeface="Times New Roman" panose="02020603050405020304"/>
                        </a:rPr>
                        <a:t>    第二步：探究清楚词语本身的特点，以及它们之间的相互关系，并根据这些寻找解题的突破点</a:t>
                      </a:r>
                      <a:r>
                        <a:rPr lang="en-US" sz="2400" kern="100" smtClean="0">
                          <a:solidFill>
                            <a:srgbClr val="0000FF"/>
                          </a:solidFill>
                          <a:latin typeface="+mn-ea"/>
                          <a:ea typeface="+mn-ea"/>
                          <a:cs typeface="Times New Roman" panose="02020603050405020304"/>
                        </a:rPr>
                        <a:t>(</a:t>
                      </a:r>
                      <a:r>
                        <a:rPr lang="zh-CN" altLang="en-US" sz="2400" kern="100" smtClean="0">
                          <a:solidFill>
                            <a:srgbClr val="0000FF"/>
                          </a:solidFill>
                          <a:latin typeface="+mn-ea"/>
                          <a:ea typeface="+mn-ea"/>
                          <a:cs typeface="Times New Roman" panose="02020603050405020304"/>
                        </a:rPr>
                        <a:t>即扩展点</a:t>
                      </a:r>
                      <a:r>
                        <a:rPr lang="en-US" sz="2400" kern="100" smtClean="0">
                          <a:solidFill>
                            <a:srgbClr val="0000FF"/>
                          </a:solidFill>
                          <a:latin typeface="+mn-ea"/>
                          <a:ea typeface="+mn-ea"/>
                          <a:cs typeface="Times New Roman" panose="02020603050405020304"/>
                        </a:rPr>
                        <a:t>)</a:t>
                      </a:r>
                      <a:r>
                        <a:rPr lang="zh-CN" altLang="en-US" sz="2400" kern="100" smtClean="0">
                          <a:solidFill>
                            <a:srgbClr val="0000FF"/>
                          </a:solidFill>
                          <a:latin typeface="+mn-ea"/>
                          <a:ea typeface="+mn-ea"/>
                          <a:cs typeface="Times New Roman" panose="02020603050405020304"/>
                        </a:rPr>
                        <a:t>。</a:t>
                      </a:r>
                    </a:p>
                    <a:p>
                      <a:pPr marL="0" algn="l" defTabSz="914400" rtl="0" eaLnBrk="1" latinLnBrk="0" hangingPunct="1">
                        <a:spcAft>
                          <a:spcPct val="0"/>
                        </a:spcAft>
                      </a:pPr>
                      <a:r>
                        <a:rPr lang="zh-CN" altLang="en-US" sz="2400" kern="100" smtClean="0">
                          <a:solidFill>
                            <a:srgbClr val="0000FF"/>
                          </a:solidFill>
                          <a:latin typeface="+mn-ea"/>
                          <a:ea typeface="+mn-ea"/>
                          <a:cs typeface="Times New Roman" panose="02020603050405020304"/>
                        </a:rPr>
                        <a:t>    第三步：检查分析，完善答案。考生组织出答案后，还要检查一下题目中显性与隐性的要求是否都一一落实，有无遗漏的地方。</a:t>
                      </a:r>
                    </a:p>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        [</a:t>
                      </a:r>
                      <a:r>
                        <a:rPr lang="zh-CN" altLang="en-US" sz="2400" kern="100" smtClean="0">
                          <a:solidFill>
                            <a:srgbClr val="0000FF"/>
                          </a:solidFill>
                          <a:latin typeface="+mn-ea"/>
                          <a:ea typeface="+mn-ea"/>
                          <a:cs typeface="Times New Roman" panose="02020603050405020304"/>
                        </a:rPr>
                        <a:t>误区警示</a:t>
                      </a:r>
                      <a:r>
                        <a:rPr lang="en-US" sz="2400" kern="100" smtClean="0">
                          <a:solidFill>
                            <a:srgbClr val="0000FF"/>
                          </a:solidFill>
                          <a:latin typeface="+mn-ea"/>
                          <a:ea typeface="+mn-ea"/>
                          <a:cs typeface="Times New Roman" panose="02020603050405020304"/>
                        </a:rPr>
                        <a:t>]</a:t>
                      </a:r>
                      <a:r>
                        <a:rPr lang="zh-CN" altLang="en-US" sz="2400" kern="100" smtClean="0">
                          <a:solidFill>
                            <a:srgbClr val="0000FF"/>
                          </a:solidFill>
                          <a:latin typeface="+mn-ea"/>
                          <a:ea typeface="+mn-ea"/>
                          <a:cs typeface="Times New Roman" panose="02020603050405020304"/>
                        </a:rPr>
                        <a:t>　解答词语连缀型扩展语句题容易犯的三个错误：</a:t>
                      </a:r>
                    </a:p>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        (1)</a:t>
                      </a:r>
                      <a:r>
                        <a:rPr lang="zh-CN" altLang="en-US" sz="2400" kern="100" smtClean="0">
                          <a:solidFill>
                            <a:srgbClr val="0000FF"/>
                          </a:solidFill>
                          <a:latin typeface="+mn-ea"/>
                          <a:ea typeface="+mn-ea"/>
                          <a:cs typeface="Times New Roman" panose="02020603050405020304"/>
                        </a:rPr>
                        <a:t>不合情境。忽略给出的词语本身的特征，为造句而造句，忽略情境要求。</a:t>
                      </a:r>
                    </a:p>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    (2)</a:t>
                      </a:r>
                      <a:r>
                        <a:rPr lang="zh-CN" altLang="en-US" sz="2400" kern="100" smtClean="0">
                          <a:solidFill>
                            <a:srgbClr val="0000FF"/>
                          </a:solidFill>
                          <a:latin typeface="+mn-ea"/>
                          <a:ea typeface="+mn-ea"/>
                          <a:cs typeface="Times New Roman" panose="02020603050405020304"/>
                        </a:rPr>
                        <a:t>偏离要求。题干对扩写有着明确或隐含的要求，但有些考生在扩写时容易忽略这些内容。</a:t>
                      </a:r>
                    </a:p>
                    <a:p>
                      <a:pPr marL="0" algn="l" defTabSz="914400" rtl="0" eaLnBrk="1" latinLnBrk="0" hangingPunct="1">
                        <a:spcAft>
                          <a:spcPct val="0"/>
                        </a:spcAft>
                      </a:pPr>
                      <a:r>
                        <a:rPr lang="en-US" sz="2400" kern="100" smtClean="0">
                          <a:solidFill>
                            <a:srgbClr val="0000FF"/>
                          </a:solidFill>
                          <a:latin typeface="+mn-ea"/>
                          <a:ea typeface="+mn-ea"/>
                          <a:cs typeface="Times New Roman" panose="02020603050405020304"/>
                        </a:rPr>
                        <a:t>    (3)</a:t>
                      </a:r>
                      <a:r>
                        <a:rPr lang="zh-CN" altLang="en-US" sz="2400" kern="100" smtClean="0">
                          <a:solidFill>
                            <a:srgbClr val="0000FF"/>
                          </a:solidFill>
                          <a:latin typeface="+mn-ea"/>
                          <a:ea typeface="+mn-ea"/>
                          <a:cs typeface="Times New Roman" panose="02020603050405020304"/>
                        </a:rPr>
                        <a:t>缺乏意蕴。扩写的语句符合题干的要求，但语句没有意蕴，缺乏必要的意境。</a:t>
                      </a:r>
                      <a:endParaRPr lang="zh-CN" altLang="en-US" sz="2400" kern="100">
                        <a:solidFill>
                          <a:srgbClr val="0000FF"/>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403187" y="1096793"/>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449320" y="896750"/>
            <a:ext cx="9715568" cy="1198880"/>
          </a:xfrm>
          <a:prstGeom prst="rect">
            <a:avLst/>
          </a:prstGeom>
          <a:noFill/>
          <a:ln w="9525">
            <a:noFill/>
            <a:miter lim="800000"/>
          </a:ln>
          <a:effectLst/>
        </p:spPr>
        <p:txBody>
          <a:bodyPr wrap="square">
            <a:spAutoFit/>
          </a:bodyPr>
          <a:lstStyle/>
          <a:p>
            <a:r>
              <a:rPr lang="zh-CN" altLang="en-US" sz="2400" b="1" smtClean="0">
                <a:solidFill>
                  <a:srgbClr val="006600"/>
                </a:solidFill>
                <a:latin typeface="+mn-ea"/>
              </a:rPr>
              <a:t>使用下面的词语写一段描写性文字，要求运用比喻、拟人的修辞方法。</a:t>
            </a:r>
            <a:r>
              <a:rPr lang="en-US" altLang="en-US" sz="2400" b="1" smtClean="0">
                <a:solidFill>
                  <a:srgbClr val="006600"/>
                </a:solidFill>
                <a:latin typeface="+mn-ea"/>
              </a:rPr>
              <a:t>(</a:t>
            </a:r>
            <a:r>
              <a:rPr lang="zh-CN" altLang="en-US" sz="2400" b="1" smtClean="0">
                <a:solidFill>
                  <a:srgbClr val="006600"/>
                </a:solidFill>
                <a:latin typeface="+mn-ea"/>
              </a:rPr>
              <a:t>不超过</a:t>
            </a:r>
            <a:r>
              <a:rPr lang="en-US" altLang="en-US" sz="2400" b="1" smtClean="0">
                <a:solidFill>
                  <a:srgbClr val="006600"/>
                </a:solidFill>
                <a:latin typeface="+mn-ea"/>
              </a:rPr>
              <a:t>60</a:t>
            </a:r>
            <a:r>
              <a:rPr lang="zh-CN" altLang="en-US" sz="2400" b="1" smtClean="0">
                <a:solidFill>
                  <a:srgbClr val="006600"/>
                </a:solidFill>
                <a:latin typeface="+mn-ea"/>
              </a:rPr>
              <a:t>个字</a:t>
            </a:r>
            <a:r>
              <a:rPr lang="en-US" altLang="en-US" sz="2400" b="1" smtClean="0">
                <a:solidFill>
                  <a:srgbClr val="006600"/>
                </a:solidFill>
                <a:latin typeface="+mn-ea"/>
              </a:rPr>
              <a:t>)</a:t>
            </a:r>
            <a:endParaRPr lang="zh-CN" altLang="en-US" sz="2400" b="1" smtClean="0">
              <a:solidFill>
                <a:srgbClr val="006600"/>
              </a:solidFill>
              <a:latin typeface="+mn-ea"/>
            </a:endParaRPr>
          </a:p>
          <a:p>
            <a:r>
              <a:rPr lang="zh-CN" altLang="en-US" sz="2400" b="1" smtClean="0">
                <a:solidFill>
                  <a:srgbClr val="006600"/>
                </a:solidFill>
                <a:latin typeface="+mn-ea"/>
              </a:rPr>
              <a:t>银杏树　初冬　疾风骤雨　凋零</a:t>
            </a:r>
          </a:p>
        </p:txBody>
      </p:sp>
      <p:sp>
        <p:nvSpPr>
          <p:cNvPr id="9" name="Text Box 5"/>
          <p:cNvSpPr txBox="1">
            <a:spLocks noChangeArrowheads="1"/>
          </p:cNvSpPr>
          <p:nvPr/>
        </p:nvSpPr>
        <p:spPr bwMode="auto">
          <a:xfrm>
            <a:off x="1449320" y="4468650"/>
            <a:ext cx="9644130" cy="1198880"/>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a:t>
            </a:r>
            <a:r>
              <a:rPr lang="en-US" altLang="en-US" sz="2400" b="1" smtClean="0">
                <a:solidFill>
                  <a:srgbClr val="FF0000"/>
                </a:solidFill>
                <a:latin typeface="+mn-ea"/>
              </a:rPr>
              <a:t>(</a:t>
            </a:r>
            <a:r>
              <a:rPr lang="zh-CN" altLang="en-US" sz="2400" b="1" smtClean="0">
                <a:solidFill>
                  <a:srgbClr val="FF0000"/>
                </a:solidFill>
                <a:latin typeface="+mn-ea"/>
              </a:rPr>
              <a:t>示例</a:t>
            </a:r>
            <a:r>
              <a:rPr lang="en-US" altLang="en-US" sz="2400" b="1" smtClean="0">
                <a:solidFill>
                  <a:srgbClr val="FF0000"/>
                </a:solidFill>
                <a:latin typeface="+mn-ea"/>
              </a:rPr>
              <a:t>)</a:t>
            </a:r>
            <a:r>
              <a:rPr lang="zh-CN" altLang="en-US" sz="2400" b="1" smtClean="0">
                <a:solidFill>
                  <a:srgbClr val="FF0000"/>
                </a:solidFill>
                <a:latin typeface="+mn-ea"/>
              </a:rPr>
              <a:t>虽是初冬，疾风骤雨丝毫也不曾理会生命的感受。今晨，银杏树的叶子只得华丽转身，扑簌簌凋零的片片绿叶仿佛瞬间蜕变，如同云霞般金黄、耀眼。</a:t>
            </a:r>
          </a:p>
        </p:txBody>
      </p:sp>
      <p:graphicFrame>
        <p:nvGraphicFramePr>
          <p:cNvPr id="7" name="表格 6"/>
          <p:cNvGraphicFramePr>
            <a:graphicFrameLocks noGrp="1"/>
          </p:cNvGraphicFramePr>
          <p:nvPr/>
        </p:nvGraphicFramePr>
        <p:xfrm>
          <a:off x="1520758" y="2325510"/>
          <a:ext cx="9357995" cy="1934845"/>
        </p:xfrm>
        <a:graphic>
          <a:graphicData uri="http://schemas.openxmlformats.org/drawingml/2006/table">
            <a:tbl>
              <a:tblPr/>
              <a:tblGrid>
                <a:gridCol w="3357880"/>
                <a:gridCol w="6000115"/>
              </a:tblGrid>
              <a:tr h="471805">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第一步：审清题目要求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审清题目表达、修辞、字数要求。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1520">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第二步：探究清楚词语本身的特点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首先明确四个词语之间的关系。在</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初冬</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银杏树</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经受了</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疾风骤雨</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后</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凋零</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1520">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第三步：检查分析，完善答案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检查答案是否体现</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描写性文字</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和比喻、拟人修辞。</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1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9286940"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题型四   句意丰富型</a:t>
            </a:r>
          </a:p>
          <a:p>
            <a:pPr>
              <a:lnSpc>
                <a:spcPct val="150000"/>
              </a:lnSpc>
            </a:pPr>
            <a:r>
              <a:rPr lang="zh-CN" altLang="en-US" sz="3200" smtClean="0">
                <a:solidFill>
                  <a:srgbClr val="006600"/>
                </a:solidFill>
              </a:rPr>
              <a:t>　　</a:t>
            </a:r>
            <a:r>
              <a:rPr lang="zh-CN" altLang="en-US" sz="2800" smtClean="0"/>
              <a:t> 　</a:t>
            </a:r>
            <a:endParaRPr lang="en-US" altLang="zh-CN" sz="2800" smtClean="0"/>
          </a:p>
          <a:p>
            <a:pPr>
              <a:lnSpc>
                <a:spcPct val="150000"/>
              </a:lnSpc>
            </a:pPr>
            <a:r>
              <a:rPr lang="zh-CN" altLang="en-US" sz="2800" smtClean="0"/>
              <a:t> 　   </a:t>
            </a:r>
            <a:r>
              <a:rPr lang="zh-CN" altLang="en-US" sz="2800" smtClean="0">
                <a:solidFill>
                  <a:srgbClr val="006600"/>
                </a:solidFill>
              </a:rPr>
              <a:t>这种题型是对一个结构简单的句子，采用记叙描写等的表达方式，通过添加修饰成分或运用修辞手法等，使之具体生动、内容充实。一般或在句子的各个成分上扩展，或在句子的后面扩展。</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689071" y="668319"/>
            <a:ext cx="9286940" cy="73723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006600"/>
                </a:solidFill>
                <a:latin typeface="黑体" pitchFamily="2" charset="-122"/>
                <a:ea typeface="黑体" panose="02010609060101010101" pitchFamily="2" charset="-122"/>
              </a:rPr>
              <a:t>句子扩展</a:t>
            </a:r>
            <a:r>
              <a:rPr lang="en-US" altLang="en-US" sz="2800" smtClean="0">
                <a:solidFill>
                  <a:srgbClr val="006600"/>
                </a:solidFill>
                <a:latin typeface="黑体" pitchFamily="2" charset="-122"/>
                <a:ea typeface="黑体" panose="02010609060101010101" pitchFamily="2" charset="-122"/>
              </a:rPr>
              <a:t>3</a:t>
            </a:r>
            <a:r>
              <a:rPr lang="zh-CN" altLang="en-US" sz="2800" smtClean="0">
                <a:solidFill>
                  <a:srgbClr val="006600"/>
                </a:solidFill>
                <a:latin typeface="黑体" pitchFamily="2" charset="-122"/>
                <a:ea typeface="黑体" panose="02010609060101010101" pitchFamily="2" charset="-122"/>
              </a:rPr>
              <a:t>方法</a:t>
            </a:r>
            <a:endParaRPr lang="zh-CN" altLang="en-US" sz="2800">
              <a:solidFill>
                <a:srgbClr val="006600"/>
              </a:solidFill>
              <a:latin typeface="黑体" pitchFamily="2" charset="-122"/>
              <a:ea typeface="黑体" panose="02010609060101010101" pitchFamily="2" charset="-122"/>
            </a:endParaRPr>
          </a:p>
        </p:txBody>
      </p:sp>
      <p:graphicFrame>
        <p:nvGraphicFramePr>
          <p:cNvPr id="3" name="Group 19"/>
          <p:cNvGraphicFramePr>
            <a:graphicFrameLocks noGrp="1"/>
          </p:cNvGraphicFramePr>
          <p:nvPr/>
        </p:nvGraphicFramePr>
        <p:xfrm>
          <a:off x="556986" y="73975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6" name="表格 5"/>
          <p:cNvGraphicFramePr>
            <a:graphicFrameLocks noGrp="1"/>
          </p:cNvGraphicFramePr>
          <p:nvPr/>
        </p:nvGraphicFramePr>
        <p:xfrm>
          <a:off x="1546195" y="1454137"/>
          <a:ext cx="9429750" cy="4500245"/>
        </p:xfrm>
        <a:graphic>
          <a:graphicData uri="http://schemas.openxmlformats.org/drawingml/2006/table">
            <a:tbl>
              <a:tblPr/>
              <a:tblGrid>
                <a:gridCol w="1285875"/>
                <a:gridCol w="8143875"/>
              </a:tblGrid>
              <a:tr h="1226185">
                <a:tc>
                  <a:txBody>
                    <a:bodyPr/>
                    <a:lstStyle/>
                    <a:p>
                      <a:pPr marL="0" algn="l" defTabSz="914400" rtl="0" eaLnBrk="1" latinLnBrk="0" hangingPunct="1">
                        <a:spcAft>
                          <a:spcPct val="0"/>
                        </a:spcAft>
                      </a:pPr>
                      <a:r>
                        <a:rPr lang="en-US" altLang="en-US" sz="2400" kern="100" smtClean="0">
                          <a:solidFill>
                            <a:schemeClr val="accent6">
                              <a:lumMod val="50000"/>
                            </a:schemeClr>
                          </a:solidFill>
                          <a:latin typeface="+mn-ea"/>
                          <a:ea typeface="+mn-ea"/>
                          <a:cs typeface="Times New Roman" panose="02020603050405020304"/>
                        </a:rPr>
                        <a:t>1</a:t>
                      </a:r>
                      <a:r>
                        <a:rPr lang="zh-CN" altLang="en-US" sz="2400" kern="100" smtClean="0">
                          <a:solidFill>
                            <a:schemeClr val="accent6">
                              <a:lumMod val="50000"/>
                            </a:schemeClr>
                          </a:solidFill>
                          <a:latin typeface="+mn-ea"/>
                          <a:ea typeface="+mn-ea"/>
                          <a:cs typeface="Times New Roman" panose="02020603050405020304"/>
                        </a:rPr>
                        <a:t>．添加枝叶法</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就是在原句的基础上增加定语、状语、补语等</a:t>
                      </a:r>
                      <a:r>
                        <a:rPr lang="en-US" altLang="zh-CN"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从数量、范围、程度、状态、性质等方面对句子主干进行形容、修饰、限制、补充</a:t>
                      </a:r>
                      <a:r>
                        <a:rPr lang="en-US" altLang="zh-CN"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也可以增加时间、地点、人物等</a:t>
                      </a:r>
                      <a:r>
                        <a:rPr lang="en-US" altLang="zh-CN"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使事情完整化。</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1690">
                <a:tc>
                  <a:txBody>
                    <a:bodyPr/>
                    <a:lstStyle/>
                    <a:p>
                      <a:pPr marL="0" algn="l" defTabSz="914400" rtl="0" eaLnBrk="1" latinLnBrk="0" hangingPunct="1">
                        <a:spcAft>
                          <a:spcPct val="0"/>
                        </a:spcAft>
                      </a:pPr>
                      <a:r>
                        <a:rPr lang="en-US" altLang="en-US" sz="2400" kern="100" smtClean="0">
                          <a:solidFill>
                            <a:schemeClr val="accent6">
                              <a:lumMod val="50000"/>
                            </a:schemeClr>
                          </a:solidFill>
                          <a:latin typeface="+mn-ea"/>
                          <a:ea typeface="+mn-ea"/>
                          <a:cs typeface="Times New Roman" panose="02020603050405020304"/>
                        </a:rPr>
                        <a:t>2</a:t>
                      </a:r>
                      <a:r>
                        <a:rPr lang="zh-CN" altLang="en-US" sz="2400" kern="100" smtClean="0">
                          <a:solidFill>
                            <a:schemeClr val="accent6">
                              <a:lumMod val="50000"/>
                            </a:schemeClr>
                          </a:solidFill>
                          <a:latin typeface="+mn-ea"/>
                          <a:ea typeface="+mn-ea"/>
                          <a:cs typeface="Times New Roman" panose="02020603050405020304"/>
                        </a:rPr>
                        <a:t>．形象描写法</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对要表现的人物进行语言、动作、心理等描写，使人物更富有神采；对要表现的事物进行外观描写，可使事物更具体。</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6610">
                <a:tc>
                  <a:txBody>
                    <a:bodyPr/>
                    <a:lstStyle/>
                    <a:p>
                      <a:pPr marL="0" algn="l" defTabSz="914400" rtl="0" eaLnBrk="1" latinLnBrk="0" hangingPunct="1">
                        <a:spcAft>
                          <a:spcPct val="0"/>
                        </a:spcAft>
                      </a:pPr>
                      <a:r>
                        <a:rPr lang="en-US" altLang="en-US" sz="2400" kern="100" smtClean="0">
                          <a:solidFill>
                            <a:schemeClr val="accent6">
                              <a:lumMod val="50000"/>
                            </a:schemeClr>
                          </a:solidFill>
                          <a:latin typeface="+mn-ea"/>
                          <a:ea typeface="+mn-ea"/>
                          <a:cs typeface="Times New Roman" panose="02020603050405020304"/>
                        </a:rPr>
                        <a:t>3</a:t>
                      </a:r>
                      <a:r>
                        <a:rPr lang="zh-CN" altLang="en-US" sz="2400" kern="100" smtClean="0">
                          <a:solidFill>
                            <a:schemeClr val="accent6">
                              <a:lumMod val="50000"/>
                            </a:schemeClr>
                          </a:solidFill>
                          <a:latin typeface="+mn-ea"/>
                          <a:ea typeface="+mn-ea"/>
                          <a:cs typeface="Times New Roman" panose="02020603050405020304"/>
                        </a:rPr>
                        <a:t>．巧用修辞法</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altLang="en-US" sz="2400" kern="100" smtClean="0">
                          <a:solidFill>
                            <a:schemeClr val="accent6">
                              <a:lumMod val="50000"/>
                            </a:schemeClr>
                          </a:solidFill>
                          <a:latin typeface="+mn-ea"/>
                          <a:ea typeface="+mn-ea"/>
                          <a:cs typeface="Times New Roman" panose="02020603050405020304"/>
                        </a:rPr>
                        <a:t>在扩写中巧妙地使用修辞手法，既可以增加所写内容的形象性，又能够使所写内容具有含蓄美。</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5760">
                <a:tc>
                  <a:txBody>
                    <a:bodyPr/>
                    <a:lstStyle/>
                    <a:p>
                      <a:pPr marL="0" algn="l" defTabSz="914400" rtl="0" eaLnBrk="1" latinLnBrk="0" hangingPunct="1">
                        <a:spcAft>
                          <a:spcPct val="0"/>
                        </a:spcAft>
                      </a:pP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特别提醒</a:t>
                      </a:r>
                      <a:r>
                        <a:rPr lang="en-US" altLang="en-US" sz="2400" kern="100" smtClean="0">
                          <a:solidFill>
                            <a:schemeClr val="accent6">
                              <a:lumMod val="50000"/>
                            </a:schemeClr>
                          </a:solidFill>
                          <a:latin typeface="+mn-ea"/>
                          <a:ea typeface="+mn-ea"/>
                          <a:cs typeface="Times New Roman" panose="02020603050405020304"/>
                        </a:rPr>
                        <a:t>]</a:t>
                      </a:r>
                      <a:r>
                        <a:rPr lang="zh-CN" altLang="en-US" sz="2400" kern="100" smtClean="0">
                          <a:solidFill>
                            <a:schemeClr val="accent6">
                              <a:lumMod val="50000"/>
                            </a:schemeClr>
                          </a:solidFill>
                          <a:latin typeface="+mn-ea"/>
                          <a:ea typeface="+mn-ea"/>
                          <a:cs typeface="Times New Roman" panose="02020603050405020304"/>
                        </a:rPr>
                        <a:t>　</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altLang="en-US" sz="2400" kern="100" smtClean="0">
                          <a:solidFill>
                            <a:schemeClr val="accent6">
                              <a:lumMod val="50000"/>
                            </a:schemeClr>
                          </a:solidFill>
                          <a:latin typeface="+mn-ea"/>
                          <a:ea typeface="+mn-ea"/>
                          <a:cs typeface="Times New Roman" panose="02020603050405020304"/>
                        </a:rPr>
                        <a:t>(1)</a:t>
                      </a:r>
                      <a:r>
                        <a:rPr lang="zh-CN" altLang="en-US" sz="2400" kern="100" smtClean="0">
                          <a:solidFill>
                            <a:schemeClr val="accent6">
                              <a:lumMod val="50000"/>
                            </a:schemeClr>
                          </a:solidFill>
                          <a:latin typeface="+mn-ea"/>
                          <a:ea typeface="+mn-ea"/>
                          <a:cs typeface="Times New Roman" panose="02020603050405020304"/>
                        </a:rPr>
                        <a:t>注意审题，确定方向。扩写不是信马由缰，题干的具体要求确定了语句扩展的方向和内容。</a:t>
                      </a:r>
                    </a:p>
                    <a:p>
                      <a:r>
                        <a:rPr lang="en-US" altLang="en-US" sz="2400" kern="100" smtClean="0">
                          <a:solidFill>
                            <a:schemeClr val="accent6">
                              <a:lumMod val="50000"/>
                            </a:schemeClr>
                          </a:solidFill>
                          <a:latin typeface="+mn-ea"/>
                          <a:ea typeface="+mn-ea"/>
                          <a:cs typeface="Times New Roman" panose="02020603050405020304"/>
                        </a:rPr>
                        <a:t>(2)</a:t>
                      </a:r>
                      <a:r>
                        <a:rPr lang="zh-CN" altLang="en-US" sz="2400" kern="100" smtClean="0">
                          <a:solidFill>
                            <a:schemeClr val="accent6">
                              <a:lumMod val="50000"/>
                            </a:schemeClr>
                          </a:solidFill>
                          <a:latin typeface="+mn-ea"/>
                          <a:ea typeface="+mn-ea"/>
                          <a:cs typeface="Times New Roman" panose="02020603050405020304"/>
                        </a:rPr>
                        <a:t>语言要准确、形象。运用多种修辞，使语言形象生动，保证扩写的内容丰富、有意蕴。</a:t>
                      </a:r>
                      <a:endParaRPr lang="zh-CN" altLang="en-US"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474625" y="954314"/>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520758" y="754271"/>
            <a:ext cx="9715568" cy="1568450"/>
          </a:xfrm>
          <a:prstGeom prst="rect">
            <a:avLst/>
          </a:prstGeom>
          <a:noFill/>
          <a:ln w="9525">
            <a:noFill/>
            <a:miter lim="800000"/>
          </a:ln>
          <a:effectLst/>
        </p:spPr>
        <p:txBody>
          <a:bodyPr wrap="square">
            <a:spAutoFit/>
          </a:bodyPr>
          <a:lstStyle/>
          <a:p>
            <a:r>
              <a:rPr lang="zh-CN" altLang="en-US" sz="2400" b="1" smtClean="0">
                <a:solidFill>
                  <a:srgbClr val="006600"/>
                </a:solidFill>
                <a:latin typeface="+mn-ea"/>
              </a:rPr>
              <a:t>按要求把下面的句子扩写成一段话。</a:t>
            </a:r>
          </a:p>
          <a:p>
            <a:r>
              <a:rPr lang="zh-CN" altLang="en-US" sz="2400" b="1" smtClean="0">
                <a:solidFill>
                  <a:srgbClr val="006600"/>
                </a:solidFill>
                <a:latin typeface="+mn-ea"/>
              </a:rPr>
              <a:t>这个冬季，天气异常寒冷。</a:t>
            </a:r>
          </a:p>
          <a:p>
            <a:r>
              <a:rPr lang="zh-CN" altLang="en-US" sz="2400" b="1" smtClean="0">
                <a:solidFill>
                  <a:srgbClr val="006600"/>
                </a:solidFill>
                <a:latin typeface="+mn-ea"/>
              </a:rPr>
              <a:t>要求：①正面描写与侧面描写相结合。②至少运用两种不同的修辞方法。③不少于</a:t>
            </a:r>
            <a:r>
              <a:rPr lang="en-US" altLang="en-US" sz="2400" b="1" smtClean="0">
                <a:solidFill>
                  <a:srgbClr val="006600"/>
                </a:solidFill>
                <a:latin typeface="+mn-ea"/>
              </a:rPr>
              <a:t>80</a:t>
            </a:r>
            <a:r>
              <a:rPr lang="zh-CN" altLang="en-US" sz="2400" b="1" smtClean="0">
                <a:solidFill>
                  <a:srgbClr val="006600"/>
                </a:solidFill>
                <a:latin typeface="+mn-ea"/>
              </a:rPr>
              <a:t>个字。</a:t>
            </a:r>
          </a:p>
        </p:txBody>
      </p:sp>
      <p:sp>
        <p:nvSpPr>
          <p:cNvPr id="9" name="Text Box 5"/>
          <p:cNvSpPr txBox="1">
            <a:spLocks noChangeArrowheads="1"/>
          </p:cNvSpPr>
          <p:nvPr/>
        </p:nvSpPr>
        <p:spPr bwMode="auto">
          <a:xfrm>
            <a:off x="403187" y="4240219"/>
            <a:ext cx="10690263" cy="1938020"/>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a:t>
            </a:r>
            <a:r>
              <a:rPr lang="en-US" altLang="en-US" sz="2400" b="1" smtClean="0">
                <a:solidFill>
                  <a:srgbClr val="FF0000"/>
                </a:solidFill>
                <a:latin typeface="+mn-ea"/>
              </a:rPr>
              <a:t> (</a:t>
            </a:r>
            <a:r>
              <a:rPr lang="zh-CN" altLang="en-US" sz="2400" b="1" smtClean="0">
                <a:solidFill>
                  <a:srgbClr val="FF0000"/>
                </a:solidFill>
                <a:latin typeface="+mn-ea"/>
              </a:rPr>
              <a:t>示例</a:t>
            </a:r>
            <a:r>
              <a:rPr lang="en-US" altLang="en-US" sz="2400" b="1" smtClean="0">
                <a:solidFill>
                  <a:srgbClr val="FF0000"/>
                </a:solidFill>
                <a:latin typeface="+mn-ea"/>
              </a:rPr>
              <a:t>)</a:t>
            </a:r>
            <a:r>
              <a:rPr lang="zh-CN" altLang="en-US" sz="2400" b="1" smtClean="0">
                <a:solidFill>
                  <a:srgbClr val="FF0000"/>
                </a:solidFill>
                <a:latin typeface="+mn-ea"/>
              </a:rPr>
              <a:t>这个冬季的夜空比起前几年的时候要显得异常的清晰，能看见玻璃一样透晰的纹理。天气也异常地寒冷，双手几乎要失去知觉，</a:t>
            </a:r>
            <a:r>
              <a:rPr lang="en-US" altLang="en-US" sz="2400" b="1" smtClean="0">
                <a:solidFill>
                  <a:srgbClr val="FF0000"/>
                </a:solidFill>
                <a:latin typeface="+mn-ea"/>
              </a:rPr>
              <a:t>“</a:t>
            </a:r>
            <a:r>
              <a:rPr lang="zh-CN" altLang="en-US" sz="2400" b="1" smtClean="0">
                <a:solidFill>
                  <a:srgbClr val="FF0000"/>
                </a:solidFill>
                <a:latin typeface="+mn-ea"/>
              </a:rPr>
              <a:t>连搓手</a:t>
            </a:r>
            <a:r>
              <a:rPr lang="en-US" altLang="en-US" sz="2400" b="1" smtClean="0">
                <a:solidFill>
                  <a:srgbClr val="FF0000"/>
                </a:solidFill>
                <a:latin typeface="+mn-ea"/>
              </a:rPr>
              <a:t>”</a:t>
            </a:r>
            <a:r>
              <a:rPr lang="zh-CN" altLang="en-US" sz="2400" b="1" smtClean="0">
                <a:solidFill>
                  <a:srgbClr val="FF0000"/>
                </a:solidFill>
                <a:latin typeface="+mn-ea"/>
              </a:rPr>
              <a:t>都是一种困难。牙齿不受控制地上下打出快节奏的声音。去年的现在，还是可以穿成这样穿街走巷的，而现在，连迈一步都可能没有力气，哪怕是偶尔吹起的风，都像要刮去脸上一层早被冻僵的皮，刺得人硬生生的疼。</a:t>
            </a:r>
          </a:p>
        </p:txBody>
      </p:sp>
      <p:graphicFrame>
        <p:nvGraphicFramePr>
          <p:cNvPr id="7" name="表格 6"/>
          <p:cNvGraphicFramePr>
            <a:graphicFrameLocks noGrp="1"/>
          </p:cNvGraphicFramePr>
          <p:nvPr/>
        </p:nvGraphicFramePr>
        <p:xfrm>
          <a:off x="1592196" y="2325907"/>
          <a:ext cx="9357995" cy="1828800"/>
        </p:xfrm>
        <a:graphic>
          <a:graphicData uri="http://schemas.openxmlformats.org/drawingml/2006/table">
            <a:tbl>
              <a:tblPr/>
              <a:tblGrid>
                <a:gridCol w="1428750"/>
                <a:gridCol w="7929245"/>
              </a:tblGrid>
              <a:tr h="1054490">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第一步：注意审题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根据题干要求</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正面描写与侧面描写相结合</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至少运用两种不同的修辞方法</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，灵活运用各种修辞方法，使句子的表达丰富充实、生动形象。字数要求不少于</a:t>
                      </a:r>
                      <a:r>
                        <a:rPr lang="en-US" sz="2400" kern="100">
                          <a:solidFill>
                            <a:schemeClr val="accent6">
                              <a:lumMod val="50000"/>
                            </a:schemeClr>
                          </a:solidFill>
                          <a:latin typeface="Times New Roman"/>
                          <a:ea typeface="仿宋_GB2312"/>
                          <a:cs typeface="Times New Roman" panose="02020603050405020304"/>
                        </a:rPr>
                        <a:t>80</a:t>
                      </a:r>
                      <a:r>
                        <a:rPr lang="zh-CN" sz="2400" kern="100">
                          <a:solidFill>
                            <a:schemeClr val="accent6">
                              <a:lumMod val="50000"/>
                            </a:schemeClr>
                          </a:solidFill>
                          <a:latin typeface="Times New Roman"/>
                          <a:ea typeface="仿宋_GB2312"/>
                          <a:cs typeface="Times New Roman" panose="02020603050405020304"/>
                        </a:rPr>
                        <a:t>个字。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0022">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第二步：合理扩展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Times New Roman"/>
                          <a:ea typeface="仿宋_GB2312"/>
                          <a:cs typeface="Times New Roman" panose="02020603050405020304"/>
                        </a:rPr>
                        <a:t>从句子内容来看，</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寒冷</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是扩展的基点。然后选择扩展方法，即</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添枝加叶</a:t>
                      </a:r>
                      <a:r>
                        <a:rPr lang="en-US" sz="2400" kern="100">
                          <a:solidFill>
                            <a:schemeClr val="accent6">
                              <a:lumMod val="50000"/>
                            </a:schemeClr>
                          </a:solidFill>
                          <a:latin typeface="Times New Roman"/>
                          <a:ea typeface="仿宋_GB2312"/>
                          <a:cs typeface="Times New Roman" panose="02020603050405020304"/>
                        </a:rPr>
                        <a:t>”</a:t>
                      </a:r>
                      <a:r>
                        <a:rPr lang="zh-CN" sz="2400" kern="100">
                          <a:solidFill>
                            <a:schemeClr val="accent6">
                              <a:lumMod val="50000"/>
                            </a:schemeClr>
                          </a:solidFill>
                          <a:latin typeface="Times New Roman"/>
                          <a:ea typeface="仿宋_GB2312"/>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1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260443" y="1597013"/>
            <a:ext cx="9144064" cy="3907790"/>
          </a:xfrm>
          <a:prstGeom prst="rect">
            <a:avLst/>
          </a:prstGeom>
          <a:noFill/>
          <a:ln w="9525">
            <a:noFill/>
            <a:miter lim="800000"/>
          </a:ln>
          <a:effectLst/>
        </p:spPr>
        <p:txBody>
          <a:bodyPr wrap="square">
            <a:spAutoFit/>
          </a:bodyPr>
          <a:lstStyle/>
          <a:p>
            <a:r>
              <a:rPr sz="2400" b="1">
                <a:solidFill>
                  <a:srgbClr val="006600"/>
                </a:solidFill>
              </a:rPr>
              <a:t>　</a:t>
            </a:r>
            <a:endParaRPr lang="zh-CN" altLang="en-US" sz="3200" smtClean="0"/>
          </a:p>
          <a:p>
            <a:pPr>
              <a:lnSpc>
                <a:spcPts val="3360"/>
              </a:lnSpc>
            </a:pPr>
            <a:r>
              <a:rPr lang="en-US" sz="2800" smtClean="0">
                <a:solidFill>
                  <a:srgbClr val="0000FF"/>
                </a:solidFill>
                <a:latin typeface="+mn-ea"/>
              </a:rPr>
              <a:t>        “</a:t>
            </a:r>
            <a:r>
              <a:rPr lang="zh-CN" altLang="en-US" sz="2800" smtClean="0">
                <a:solidFill>
                  <a:srgbClr val="0000FF"/>
                </a:solidFill>
                <a:latin typeface="+mn-ea"/>
              </a:rPr>
              <a:t>压缩语段</a:t>
            </a:r>
            <a:r>
              <a:rPr lang="en-US" sz="2800" smtClean="0">
                <a:solidFill>
                  <a:srgbClr val="0000FF"/>
                </a:solidFill>
                <a:latin typeface="+mn-ea"/>
              </a:rPr>
              <a:t>”</a:t>
            </a:r>
            <a:r>
              <a:rPr lang="zh-CN" altLang="en-US" sz="2800" smtClean="0">
                <a:solidFill>
                  <a:srgbClr val="0000FF"/>
                </a:solidFill>
                <a:latin typeface="+mn-ea"/>
              </a:rPr>
              <a:t>是指考生按照命题者所给出的语言文字或图表数据等材料，在理解的基础上，对材料中相关的信息进行筛选、提取，最后归纳概括为符合命题要求的语言表达形式。压缩语段主要是考查考生的提炼、概括、压缩能力及表述能力。恰当地压缩语段，大致需要两种能力：一是筛选能力，二是概括能力。</a:t>
            </a:r>
          </a:p>
          <a:p>
            <a:pPr>
              <a:lnSpc>
                <a:spcPts val="3360"/>
              </a:lnSpc>
            </a:pPr>
            <a:r>
              <a:rPr lang="en-US" sz="2800" smtClean="0">
                <a:solidFill>
                  <a:srgbClr val="0000FF"/>
                </a:solidFill>
                <a:latin typeface="+mn-ea"/>
              </a:rPr>
              <a:t>        “</a:t>
            </a:r>
            <a:r>
              <a:rPr lang="zh-CN" altLang="en-US" sz="2800" smtClean="0">
                <a:solidFill>
                  <a:srgbClr val="0000FF"/>
                </a:solidFill>
                <a:latin typeface="+mn-ea"/>
              </a:rPr>
              <a:t>压缩语段</a:t>
            </a:r>
            <a:r>
              <a:rPr lang="en-US" sz="2800" smtClean="0">
                <a:solidFill>
                  <a:srgbClr val="0000FF"/>
                </a:solidFill>
                <a:latin typeface="+mn-ea"/>
              </a:rPr>
              <a:t>”</a:t>
            </a:r>
            <a:r>
              <a:rPr lang="zh-CN" altLang="en-US" sz="2800" smtClean="0">
                <a:solidFill>
                  <a:srgbClr val="0000FF"/>
                </a:solidFill>
                <a:latin typeface="+mn-ea"/>
              </a:rPr>
              <a:t>常见的考查题型主要有：新闻类语段压缩、下定义类、提取关键词类、概括语段要点类。</a:t>
            </a:r>
            <a:endParaRPr lang="zh-CN" altLang="en-US" sz="3200">
              <a:solidFill>
                <a:srgbClr val="006600"/>
              </a:solidFill>
              <a:latin typeface="+mn-ea"/>
            </a:endParaRPr>
          </a:p>
        </p:txBody>
      </p:sp>
      <p:sp>
        <p:nvSpPr>
          <p:cNvPr id="3" name="Text Box 5"/>
          <p:cNvSpPr txBox="1">
            <a:spLocks noChangeArrowheads="1"/>
          </p:cNvSpPr>
          <p:nvPr/>
        </p:nvSpPr>
        <p:spPr bwMode="auto">
          <a:xfrm>
            <a:off x="831815" y="811195"/>
            <a:ext cx="3929090" cy="829945"/>
          </a:xfrm>
          <a:prstGeom prst="rect">
            <a:avLst/>
          </a:prstGeom>
          <a:noFill/>
          <a:ln w="9525">
            <a:noFill/>
            <a:miter lim="800000"/>
          </a:ln>
          <a:effectLst/>
        </p:spPr>
        <p:txBody>
          <a:bodyPr wrap="square">
            <a:spAutoFit/>
          </a:bodyPr>
          <a:lstStyle/>
          <a:p>
            <a:pPr algn="ctr">
              <a:lnSpc>
                <a:spcPct val="150000"/>
              </a:lnSpc>
            </a:pPr>
            <a:r>
              <a:rPr lang="zh-CN" altLang="en-US" sz="3200" smtClean="0">
                <a:solidFill>
                  <a:srgbClr val="FF0000"/>
                </a:solidFill>
                <a:latin typeface="黑体" pitchFamily="2" charset="-122"/>
                <a:ea typeface="黑体" panose="02010609060101010101" pitchFamily="2" charset="-122"/>
              </a:rPr>
              <a:t>考点一  压缩语段</a:t>
            </a:r>
            <a:endParaRPr lang="zh-CN" altLang="en-US" sz="3200">
              <a:solidFill>
                <a:srgbClr val="FF0000"/>
              </a:solidFill>
              <a:latin typeface="黑体" pitchFamily="2" charset="-122"/>
              <a:ea typeface="黑体" panose="02010609060101010101" pitchFamily="2" charset="-122"/>
            </a:endParaRPr>
          </a:p>
        </p:txBody>
      </p:sp>
      <p:sp>
        <p:nvSpPr>
          <p:cNvPr id="5"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压缩语段</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gray">
          <a:xfrm>
            <a:off x="1760508" y="1525575"/>
            <a:ext cx="3833812" cy="3833813"/>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tint val="60784"/>
                  <a:invGamma/>
                  <a:alpha val="12000"/>
                </a:schemeClr>
              </a:gs>
              <a:gs pos="50000">
                <a:schemeClr val="accent1"/>
              </a:gs>
              <a:gs pos="100000">
                <a:schemeClr val="accent1">
                  <a:gamma/>
                  <a:tint val="60784"/>
                  <a:invGamma/>
                  <a:alpha val="12000"/>
                </a:schemeClr>
              </a:gs>
            </a:gsLst>
            <a:lin ang="2700000" scaled="1"/>
          </a:gradFill>
          <a:ln w="9525">
            <a:noFill/>
            <a:round/>
          </a:ln>
          <a:effectLst/>
        </p:spPr>
        <p:txBody>
          <a:bodyPr wrap="none" anchor="ctr"/>
          <a:lstStyle/>
          <a:p>
            <a:pPr>
              <a:defRPr/>
            </a:pPr>
            <a:endParaRPr lang="zh-CN" altLang="en-US"/>
          </a:p>
        </p:txBody>
      </p:sp>
      <p:sp>
        <p:nvSpPr>
          <p:cNvPr id="5" name="Oval 4"/>
          <p:cNvSpPr>
            <a:spLocks noChangeArrowheads="1"/>
          </p:cNvSpPr>
          <p:nvPr/>
        </p:nvSpPr>
        <p:spPr bwMode="gray">
          <a:xfrm>
            <a:off x="2065308" y="1830375"/>
            <a:ext cx="3200400" cy="3200400"/>
          </a:xfrm>
          <a:prstGeom prst="ellipse">
            <a:avLst/>
          </a:prstGeom>
          <a:solidFill>
            <a:schemeClr val="accent3">
              <a:lumMod val="40000"/>
              <a:lumOff val="60000"/>
            </a:schemeClr>
          </a:solidFill>
          <a:ln w="28575" algn="ctr">
            <a:solidFill>
              <a:srgbClr val="FFFFFF"/>
            </a:solidFill>
            <a:round/>
          </a:ln>
          <a:effectLst/>
        </p:spPr>
        <p:txBody>
          <a:bodyPr wrap="none" anchor="ctr"/>
          <a:lstStyle/>
          <a:p>
            <a:pPr>
              <a:defRPr/>
            </a:pPr>
            <a:endParaRPr lang="zh-CN" altLang="en-US"/>
          </a:p>
        </p:txBody>
      </p:sp>
      <p:sp>
        <p:nvSpPr>
          <p:cNvPr id="7" name="AutoShape 6"/>
          <p:cNvSpPr>
            <a:spLocks noChangeArrowheads="1"/>
          </p:cNvSpPr>
          <p:nvPr/>
        </p:nvSpPr>
        <p:spPr bwMode="gray">
          <a:xfrm>
            <a:off x="5260971" y="2740021"/>
            <a:ext cx="4643470" cy="498475"/>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题型二   下定义</a:t>
            </a:r>
          </a:p>
        </p:txBody>
      </p:sp>
      <p:sp>
        <p:nvSpPr>
          <p:cNvPr id="9" name="AutoShape 8"/>
          <p:cNvSpPr>
            <a:spLocks noChangeArrowheads="1"/>
          </p:cNvSpPr>
          <p:nvPr/>
        </p:nvSpPr>
        <p:spPr bwMode="gray">
          <a:xfrm>
            <a:off x="5260971" y="3668715"/>
            <a:ext cx="4643470" cy="500062"/>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题型三   提取关键词</a:t>
            </a:r>
          </a:p>
        </p:txBody>
      </p:sp>
      <p:sp>
        <p:nvSpPr>
          <p:cNvPr id="11" name="Text Box 10"/>
          <p:cNvSpPr txBox="1">
            <a:spLocks noChangeArrowheads="1"/>
          </p:cNvSpPr>
          <p:nvPr/>
        </p:nvSpPr>
        <p:spPr bwMode="gray">
          <a:xfrm>
            <a:off x="2346443" y="2641583"/>
            <a:ext cx="2621280" cy="1568450"/>
          </a:xfrm>
          <a:prstGeom prst="rect">
            <a:avLst/>
          </a:prstGeom>
          <a:noFill/>
          <a:ln w="9525" algn="ctr">
            <a:noFill/>
            <a:miter lim="800000"/>
          </a:ln>
          <a:effectLst>
            <a:outerShdw dist="35921" dir="2700000" algn="ctr" rotWithShape="0">
              <a:srgbClr val="000000"/>
            </a:outerShdw>
          </a:effectLst>
        </p:spPr>
        <p:txBody>
          <a:bodyPr wrap="none">
            <a:spAutoFit/>
          </a:bodyPr>
          <a:lstStyle/>
          <a:p>
            <a:pPr algn="ctr" eaLnBrk="0" hangingPunct="0">
              <a:defRPr/>
            </a:pPr>
            <a:r>
              <a:rPr lang="zh-CN" altLang="en-US" sz="4800" smtClean="0">
                <a:solidFill>
                  <a:srgbClr val="006600"/>
                </a:solidFill>
                <a:latin typeface="黑体" pitchFamily="2" charset="-122"/>
                <a:ea typeface="黑体" panose="02010609060101010101" pitchFamily="2" charset="-122"/>
              </a:rPr>
              <a:t>考点一</a:t>
            </a:r>
            <a:endParaRPr lang="en-US" altLang="zh-CN" sz="4800" smtClean="0">
              <a:solidFill>
                <a:srgbClr val="006600"/>
              </a:solidFill>
              <a:latin typeface="黑体" pitchFamily="2" charset="-122"/>
              <a:ea typeface="黑体" panose="02010609060101010101" pitchFamily="2" charset="-122"/>
            </a:endParaRPr>
          </a:p>
          <a:p>
            <a:pPr algn="ctr" eaLnBrk="0" hangingPunct="0">
              <a:defRPr/>
            </a:pPr>
            <a:r>
              <a:rPr lang="zh-CN" altLang="en-US" sz="4800" smtClean="0">
                <a:solidFill>
                  <a:srgbClr val="006600"/>
                </a:solidFill>
                <a:latin typeface="黑体" pitchFamily="2" charset="-122"/>
                <a:ea typeface="黑体" panose="02010609060101010101" pitchFamily="2" charset="-122"/>
              </a:rPr>
              <a:t>压缩语段</a:t>
            </a:r>
            <a:endParaRPr lang="en-US" altLang="zh-CN" sz="4800">
              <a:solidFill>
                <a:srgbClr val="006600"/>
              </a:solidFill>
              <a:latin typeface="黑体" pitchFamily="2" charset="-122"/>
              <a:ea typeface="黑体" panose="02010609060101010101" pitchFamily="2" charset="-122"/>
            </a:endParaRPr>
          </a:p>
        </p:txBody>
      </p:sp>
      <p:sp>
        <p:nvSpPr>
          <p:cNvPr id="14" name="AutoShape 7"/>
          <p:cNvSpPr>
            <a:spLocks noChangeArrowheads="1"/>
          </p:cNvSpPr>
          <p:nvPr/>
        </p:nvSpPr>
        <p:spPr bwMode="gray">
          <a:xfrm>
            <a:off x="4760905" y="1811327"/>
            <a:ext cx="4641522" cy="500062"/>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题型一   新闻类语段压缩</a:t>
            </a:r>
            <a:endParaRPr lang="zh-CN" altLang="en-US" sz="2800" b="1">
              <a:solidFill>
                <a:srgbClr val="FF0000"/>
              </a:solidFill>
              <a:effectLst>
                <a:outerShdw blurRad="38100" dist="38100" dir="2700000" algn="tl">
                  <a:srgbClr val="000000">
                    <a:alpha val="43137"/>
                  </a:srgbClr>
                </a:outerShdw>
              </a:effectLst>
              <a:latin typeface="+mj-ea"/>
              <a:ea typeface="+mj-ea"/>
            </a:endParaRPr>
          </a:p>
        </p:txBody>
      </p:sp>
      <p:sp>
        <p:nvSpPr>
          <p:cNvPr id="15" name="AutoShape 9"/>
          <p:cNvSpPr>
            <a:spLocks noChangeArrowheads="1"/>
          </p:cNvSpPr>
          <p:nvPr/>
        </p:nvSpPr>
        <p:spPr bwMode="gray">
          <a:xfrm>
            <a:off x="4832343" y="4597409"/>
            <a:ext cx="4643470" cy="500063"/>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题型四   概括语段要点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4"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par>
                          <p:cTn id="14" fill="hold" nodeType="withGroup">
                            <p:stCondLst>
                              <p:cond delay="500"/>
                            </p:stCondLst>
                            <p:childTnLst>
                              <p:par>
                                <p:cTn id="15" presetID="2" presetClass="entr" presetSubtype="2" fill="hold" grpId="5" nodeType="afterEffec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nodeType="withGroup">
                            <p:stCondLst>
                              <p:cond delay="1000"/>
                            </p:stCondLst>
                            <p:childTnLst>
                              <p:par>
                                <p:cTn id="20" presetID="2" presetClass="entr" presetSubtype="2" fill="hold" grpId="2" nodeType="afterEffec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500"/>
                            </p:stCondLst>
                            <p:childTnLst>
                              <p:par>
                                <p:cTn id="25" presetID="2" presetClass="entr" presetSubtype="2" fill="hold" grpId="3" nodeType="afterEffec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nodeType="withGroup">
                            <p:stCondLst>
                              <p:cond delay="2000"/>
                            </p:stCondLst>
                            <p:childTnLst>
                              <p:par>
                                <p:cTn id="30" presetID="2" presetClass="entr" presetSubtype="2" fill="hold" grpId="6" nodeType="afterEffec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animBg="1"/>
      <p:bldP spid="7" grpId="2" animBg="1"/>
      <p:bldP spid="9" grpId="3" animBg="1"/>
      <p:bldP spid="11" grpId="4"/>
      <p:bldP spid="14" grpId="5" animBg="1"/>
      <p:bldP spid="15" grpId="6"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10144196"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anose="02010609060101010101" pitchFamily="2" charset="-122"/>
              </a:rPr>
              <a:t>题型一  新闻类语段压缩</a:t>
            </a:r>
          </a:p>
          <a:p>
            <a:pPr>
              <a:lnSpc>
                <a:spcPct val="150000"/>
              </a:lnSpc>
            </a:pPr>
            <a:r>
              <a:rPr lang="zh-CN" altLang="en-US" sz="3200" smtClean="0">
                <a:solidFill>
                  <a:srgbClr val="006600"/>
                </a:solidFill>
              </a:rPr>
              <a:t>　　</a:t>
            </a:r>
            <a:r>
              <a:rPr lang="zh-CN" altLang="en-US" sz="2800" smtClean="0">
                <a:solidFill>
                  <a:srgbClr val="006600"/>
                </a:solidFill>
              </a:rPr>
              <a:t>新闻类压缩语段题旨在考查辨识、筛选、提炼所给新闻材料重要信息的能力，它是一种实用性、实践性很强的语言表达技能题，涵盖了多方面的知识点，体现了多方面的能力，并且较好地反映了高考命题贴近时代生活的走向。</a:t>
            </a:r>
            <a:endParaRPr lang="en-US" altLang="zh-CN" sz="2800" smtClean="0">
              <a:solidFill>
                <a:srgbClr val="006600"/>
              </a:solidFill>
            </a:endParaRPr>
          </a:p>
          <a:p>
            <a:pPr>
              <a:lnSpc>
                <a:spcPct val="150000"/>
              </a:lnSpc>
            </a:pPr>
            <a:r>
              <a:rPr lang="en-US" altLang="zh-CN" sz="2800" smtClean="0">
                <a:solidFill>
                  <a:srgbClr val="006600"/>
                </a:solidFill>
              </a:rPr>
              <a:t>        </a:t>
            </a:r>
            <a:r>
              <a:rPr lang="zh-CN" altLang="en-US" sz="2800" smtClean="0">
                <a:solidFill>
                  <a:srgbClr val="006600"/>
                </a:solidFill>
              </a:rPr>
              <a:t>新闻类压缩语段题主要有以下四种类型。</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
          <p:cNvSpPr txBox="1">
            <a:spLocks noChangeArrowheads="1"/>
          </p:cNvSpPr>
          <p:nvPr/>
        </p:nvSpPr>
        <p:spPr bwMode="auto">
          <a:xfrm>
            <a:off x="812800" y="707390"/>
            <a:ext cx="4305295" cy="52197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zh-CN" altLang="en-US" sz="2800" b="1" smtClean="0">
                <a:solidFill>
                  <a:schemeClr val="bg1"/>
                </a:solidFill>
                <a:latin typeface="+mj-ea"/>
                <a:ea typeface="+mj-ea"/>
                <a:cs typeface="+mj-ea"/>
              </a:rPr>
              <a:t>题型一  新闻类语段压缩</a:t>
            </a:r>
            <a:endParaRPr lang="zh-CN" altLang="en-US" sz="2800">
              <a:solidFill>
                <a:schemeClr val="bg1"/>
              </a:solidFill>
              <a:latin typeface="+mj-ea"/>
              <a:ea typeface="+mj-ea"/>
              <a:cs typeface="+mj-ea"/>
            </a:endParaRPr>
          </a:p>
        </p:txBody>
      </p:sp>
      <p:sp>
        <p:nvSpPr>
          <p:cNvPr id="13" name="AutoShape 6"/>
          <p:cNvSpPr>
            <a:spLocks noChangeArrowheads="1"/>
          </p:cNvSpPr>
          <p:nvPr/>
        </p:nvSpPr>
        <p:spPr bwMode="auto">
          <a:xfrm flipH="1">
            <a:off x="6046789" y="2811459"/>
            <a:ext cx="3464560" cy="568960"/>
          </a:xfrm>
          <a:prstGeom prst="wedgeRoundRectCallout">
            <a:avLst>
              <a:gd name="adj1" fmla="val 146765"/>
              <a:gd name="adj2" fmla="val 13562"/>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800" smtClean="0">
                <a:latin typeface="黑体" pitchFamily="2" charset="-122"/>
                <a:ea typeface="黑体" panose="02010609060101010101" pitchFamily="2" charset="-122"/>
              </a:rPr>
              <a:t>(2)</a:t>
            </a:r>
            <a:r>
              <a:rPr lang="zh-CN" altLang="en-US" sz="2800" smtClean="0">
                <a:latin typeface="黑体" pitchFamily="2" charset="-122"/>
                <a:ea typeface="黑体" panose="02010609060101010101" pitchFamily="2" charset="-122"/>
              </a:rPr>
              <a:t>拟写一句话新闻</a:t>
            </a:r>
          </a:p>
        </p:txBody>
      </p:sp>
      <p:sp>
        <p:nvSpPr>
          <p:cNvPr id="14" name="Text Box 7"/>
          <p:cNvSpPr txBox="1">
            <a:spLocks noChangeArrowheads="1"/>
          </p:cNvSpPr>
          <p:nvPr/>
        </p:nvSpPr>
        <p:spPr bwMode="auto">
          <a:xfrm>
            <a:off x="1403319" y="2311393"/>
            <a:ext cx="1285884" cy="255333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zh-CN" altLang="en-US" sz="4000" smtClean="0">
                <a:latin typeface="黑体" pitchFamily="2" charset="-122"/>
                <a:ea typeface="黑体" panose="02010609060101010101" pitchFamily="2" charset="-122"/>
              </a:rPr>
              <a:t>新闻类压缩四题型</a:t>
            </a:r>
            <a:endParaRPr lang="zh-CN" altLang="en-US" sz="4000" b="0">
              <a:latin typeface="黑体" pitchFamily="2" charset="-122"/>
              <a:ea typeface="黑体" panose="02010609060101010101" pitchFamily="2" charset="-122"/>
            </a:endParaRPr>
          </a:p>
        </p:txBody>
      </p:sp>
      <p:sp>
        <p:nvSpPr>
          <p:cNvPr id="15" name="AutoShape 8"/>
          <p:cNvSpPr>
            <a:spLocks noChangeArrowheads="1"/>
          </p:cNvSpPr>
          <p:nvPr/>
        </p:nvSpPr>
        <p:spPr bwMode="auto">
          <a:xfrm flipH="1">
            <a:off x="6046789" y="3883029"/>
            <a:ext cx="3464560" cy="624205"/>
          </a:xfrm>
          <a:prstGeom prst="wedgeRoundRectCallout">
            <a:avLst>
              <a:gd name="adj1" fmla="val 146426"/>
              <a:gd name="adj2" fmla="val -31749"/>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800" smtClean="0">
                <a:latin typeface="黑体" pitchFamily="2" charset="-122"/>
                <a:ea typeface="黑体" panose="02010609060101010101" pitchFamily="2" charset="-122"/>
              </a:rPr>
              <a:t>(3)</a:t>
            </a:r>
            <a:r>
              <a:rPr lang="zh-CN" altLang="en-US" sz="2800" smtClean="0">
                <a:latin typeface="黑体" pitchFamily="2" charset="-122"/>
                <a:ea typeface="黑体" panose="02010609060101010101" pitchFamily="2" charset="-122"/>
              </a:rPr>
              <a:t>拟写新闻导语</a:t>
            </a:r>
          </a:p>
        </p:txBody>
      </p:sp>
      <p:sp>
        <p:nvSpPr>
          <p:cNvPr id="16" name="AutoShape 11"/>
          <p:cNvSpPr>
            <a:spLocks noChangeArrowheads="1"/>
          </p:cNvSpPr>
          <p:nvPr/>
        </p:nvSpPr>
        <p:spPr bwMode="auto">
          <a:xfrm flipH="1">
            <a:off x="6046789" y="1668451"/>
            <a:ext cx="3461092" cy="589280"/>
          </a:xfrm>
          <a:prstGeom prst="wedgeRoundRectCallout">
            <a:avLst>
              <a:gd name="adj1" fmla="val 145674"/>
              <a:gd name="adj2" fmla="val 71064"/>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800" smtClean="0">
                <a:latin typeface="黑体" pitchFamily="2" charset="-122"/>
                <a:ea typeface="黑体" panose="02010609060101010101" pitchFamily="2" charset="-122"/>
              </a:rPr>
              <a:t>(1)</a:t>
            </a:r>
            <a:r>
              <a:rPr lang="zh-CN" altLang="en-US" sz="2800" smtClean="0">
                <a:latin typeface="黑体" pitchFamily="2" charset="-122"/>
                <a:ea typeface="黑体" panose="02010609060101010101" pitchFamily="2" charset="-122"/>
              </a:rPr>
              <a:t>拟写新闻标题</a:t>
            </a:r>
          </a:p>
        </p:txBody>
      </p:sp>
      <p:sp>
        <p:nvSpPr>
          <p:cNvPr id="7" name="AutoShape 8"/>
          <p:cNvSpPr>
            <a:spLocks noChangeArrowheads="1"/>
          </p:cNvSpPr>
          <p:nvPr/>
        </p:nvSpPr>
        <p:spPr bwMode="auto">
          <a:xfrm flipH="1">
            <a:off x="6046789" y="4954599"/>
            <a:ext cx="3464560" cy="624205"/>
          </a:xfrm>
          <a:prstGeom prst="wedgeRoundRectCallout">
            <a:avLst>
              <a:gd name="adj1" fmla="val 145315"/>
              <a:gd name="adj2" fmla="val -62589"/>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800" smtClean="0">
                <a:latin typeface="黑体" pitchFamily="2" charset="-122"/>
                <a:ea typeface="黑体" panose="02010609060101010101" pitchFamily="2" charset="-122"/>
              </a:rPr>
              <a:t>(4)</a:t>
            </a:r>
            <a:r>
              <a:rPr lang="zh-CN" altLang="en-US" sz="2800" smtClean="0">
                <a:latin typeface="黑体" pitchFamily="2" charset="-122"/>
                <a:ea typeface="黑体" panose="02010609060101010101" pitchFamily="2" charset="-122"/>
              </a:rPr>
              <a:t>概括消息要点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2"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heckerboard(across)">
                                      <p:cBhvr>
                                        <p:cTn id="14" dur="500"/>
                                        <p:tgtEl>
                                          <p:spTgt spid="1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4"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1"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3"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5"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1" animBg="1"/>
      <p:bldP spid="14" grpId="2" animBg="1"/>
      <p:bldP spid="15" grpId="3" animBg="1"/>
      <p:bldP spid="16" grpId="4" animBg="1"/>
      <p:bldP spid="7" grpId="5"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5204</Words>
  <Application>Microsoft Office PowerPoint</Application>
  <PresentationFormat>自定义</PresentationFormat>
  <Paragraphs>397</Paragraphs>
  <Slides>54</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54</vt:i4>
      </vt:variant>
    </vt:vector>
  </HeadingPairs>
  <TitlesOfParts>
    <vt:vector size="57"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2020-10-21T18:02:52Z</cp:lastPrinted>
  <dcterms:created xsi:type="dcterms:W3CDTF">2020-10-21T18:02:52Z</dcterms:created>
  <dcterms:modified xsi:type="dcterms:W3CDTF">2020-11-27T03:02:11Z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