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6" r:id="rId4"/>
    <p:sldId id="257" r:id="rId5"/>
    <p:sldId id="258" r:id="rId6"/>
    <p:sldId id="262" r:id="rId7"/>
    <p:sldId id="259" r:id="rId8"/>
    <p:sldId id="260" r:id="rId9"/>
    <p:sldId id="261"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6" r:id="rId30"/>
    <p:sldId id="285" r:id="rId31"/>
    <p:sldId id="287"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 id="312" r:id="rId51"/>
    <p:sldId id="313" r:id="rId52"/>
    <p:sldId id="314" r:id="rId53"/>
    <p:sldId id="315" r:id="rId54"/>
    <p:sldId id="316" r:id="rId55"/>
    <p:sldId id="378" r:id="rId56"/>
    <p:sldId id="317" r:id="rId57"/>
    <p:sldId id="318" r:id="rId58"/>
    <p:sldId id="319" r:id="rId59"/>
    <p:sldId id="320" r:id="rId60"/>
    <p:sldId id="321" r:id="rId61"/>
    <p:sldId id="322" r:id="rId62"/>
    <p:sldId id="323" r:id="rId63"/>
    <p:sldId id="324" r:id="rId64"/>
    <p:sldId id="325" r:id="rId65"/>
    <p:sldId id="326" r:id="rId66"/>
    <p:sldId id="327" r:id="rId67"/>
    <p:sldId id="328" r:id="rId68"/>
    <p:sldId id="329" r:id="rId69"/>
    <p:sldId id="330" r:id="rId70"/>
    <p:sldId id="331" r:id="rId71"/>
    <p:sldId id="332" r:id="rId72"/>
    <p:sldId id="333" r:id="rId73"/>
    <p:sldId id="334" r:id="rId74"/>
    <p:sldId id="335" r:id="rId75"/>
    <p:sldId id="336" r:id="rId76"/>
    <p:sldId id="337" r:id="rId77"/>
    <p:sldId id="338" r:id="rId78"/>
    <p:sldId id="339" r:id="rId79"/>
    <p:sldId id="377" r:id="rId80"/>
    <p:sldId id="340" r:id="rId81"/>
    <p:sldId id="341" r:id="rId82"/>
    <p:sldId id="342" r:id="rId83"/>
    <p:sldId id="343" r:id="rId84"/>
    <p:sldId id="344" r:id="rId85"/>
    <p:sldId id="345" r:id="rId86"/>
    <p:sldId id="346" r:id="rId87"/>
    <p:sldId id="347" r:id="rId88"/>
    <p:sldId id="348" r:id="rId89"/>
    <p:sldId id="349" r:id="rId90"/>
    <p:sldId id="350" r:id="rId91"/>
    <p:sldId id="351" r:id="rId92"/>
    <p:sldId id="352" r:id="rId93"/>
    <p:sldId id="353" r:id="rId94"/>
    <p:sldId id="354" r:id="rId95"/>
    <p:sldId id="355" r:id="rId96"/>
    <p:sldId id="356" r:id="rId97"/>
    <p:sldId id="357" r:id="rId98"/>
    <p:sldId id="358" r:id="rId99"/>
    <p:sldId id="359" r:id="rId100"/>
    <p:sldId id="360" r:id="rId101"/>
    <p:sldId id="361" r:id="rId102"/>
    <p:sldId id="362" r:id="rId103"/>
    <p:sldId id="363" r:id="rId104"/>
    <p:sldId id="364" r:id="rId105"/>
    <p:sldId id="365" r:id="rId106"/>
    <p:sldId id="366" r:id="rId107"/>
    <p:sldId id="367" r:id="rId108"/>
    <p:sldId id="368" r:id="rId109"/>
    <p:sldId id="369" r:id="rId110"/>
    <p:sldId id="370" r:id="rId111"/>
    <p:sldId id="371" r:id="rId112"/>
    <p:sldId id="372" r:id="rId113"/>
    <p:sldId id="373" r:id="rId114"/>
    <p:sldId id="374" r:id="rId115"/>
    <p:sldId id="375" r:id="rId116"/>
    <p:sldId id="376" r:id="rId117"/>
    <p:sldId id="469" r:id="rId118"/>
    <p:sldId id="471" r:id="rId119"/>
    <p:sldId id="472" r:id="rId120"/>
    <p:sldId id="473" r:id="rId121"/>
    <p:sldId id="475" r:id="rId122"/>
    <p:sldId id="476" r:id="rId123"/>
    <p:sldId id="477" r:id="rId124"/>
    <p:sldId id="478" r:id="rId125"/>
    <p:sldId id="479" r:id="rId126"/>
    <p:sldId id="480" r:id="rId127"/>
    <p:sldId id="481" r:id="rId128"/>
    <p:sldId id="482" r:id="rId129"/>
    <p:sldId id="483" r:id="rId130"/>
    <p:sldId id="484" r:id="rId131"/>
    <p:sldId id="485" r:id="rId132"/>
    <p:sldId id="486" r:id="rId133"/>
    <p:sldId id="474" r:id="rId134"/>
    <p:sldId id="487" r:id="rId135"/>
    <p:sldId id="488" r:id="rId136"/>
    <p:sldId id="489" r:id="rId137"/>
    <p:sldId id="490" r:id="rId138"/>
    <p:sldId id="491" r:id="rId139"/>
    <p:sldId id="492" r:id="rId140"/>
    <p:sldId id="493" r:id="rId141"/>
    <p:sldId id="494" r:id="rId142"/>
    <p:sldId id="525" r:id="rId143"/>
    <p:sldId id="526" r:id="rId144"/>
    <p:sldId id="529" r:id="rId145"/>
    <p:sldId id="527" r:id="rId146"/>
    <p:sldId id="528" r:id="rId147"/>
    <p:sldId id="530" r:id="rId148"/>
    <p:sldId id="562" r:id="rId149"/>
    <p:sldId id="563" r:id="rId150"/>
    <p:sldId id="564" r:id="rId151"/>
    <p:sldId id="565" r:id="rId152"/>
    <p:sldId id="566" r:id="rId153"/>
    <p:sldId id="567" r:id="rId154"/>
    <p:sldId id="379" r:id="rId155"/>
    <p:sldId id="569" r:id="rId156"/>
    <p:sldId id="570" r:id="rId157"/>
    <p:sldId id="571" r:id="rId158"/>
    <p:sldId id="572" r:id="rId159"/>
    <p:sldId id="573" r:id="rId160"/>
    <p:sldId id="450" r:id="rId161"/>
    <p:sldId id="451" r:id="rId162"/>
    <p:sldId id="574" r:id="rId163"/>
    <p:sldId id="575" r:id="rId164"/>
    <p:sldId id="452" r:id="rId165"/>
    <p:sldId id="453" r:id="rId166"/>
    <p:sldId id="576" r:id="rId167"/>
    <p:sldId id="454" r:id="rId168"/>
    <p:sldId id="455" r:id="rId169"/>
    <p:sldId id="577" r:id="rId170"/>
    <p:sldId id="456" r:id="rId171"/>
    <p:sldId id="578" r:id="rId172"/>
    <p:sldId id="457" r:id="rId173"/>
    <p:sldId id="458" r:id="rId174"/>
    <p:sldId id="459" r:id="rId175"/>
    <p:sldId id="460" r:id="rId176"/>
    <p:sldId id="461" r:id="rId177"/>
    <p:sldId id="462" r:id="rId178"/>
    <p:sldId id="463" r:id="rId179"/>
    <p:sldId id="464" r:id="rId180"/>
    <p:sldId id="465" r:id="rId181"/>
    <p:sldId id="466" r:id="rId182"/>
    <p:sldId id="467" r:id="rId183"/>
    <p:sldId id="468" r:id="rId184"/>
    <p:sldId id="579" r:id="rId185"/>
    <p:sldId id="608" r:id="rId186"/>
    <p:sldId id="609" r:id="rId187"/>
    <p:sldId id="610" r:id="rId188"/>
    <p:sldId id="611" r:id="rId189"/>
    <p:sldId id="625" r:id="rId190"/>
    <p:sldId id="626" r:id="rId191"/>
    <p:sldId id="622" r:id="rId192"/>
    <p:sldId id="623" r:id="rId193"/>
    <p:sldId id="624" r:id="rId194"/>
    <p:sldId id="627" r:id="rId195"/>
    <p:sldId id="628" r:id="rId196"/>
    <p:sldId id="642" r:id="rId197"/>
    <p:sldId id="643" r:id="rId198"/>
    <p:sldId id="644" r:id="rId199"/>
    <p:sldId id="645" r:id="rId200"/>
    <p:sldId id="646" r:id="rId201"/>
    <p:sldId id="647" r:id="rId202"/>
    <p:sldId id="658" r:id="rId203"/>
    <p:sldId id="659" r:id="rId204"/>
    <p:sldId id="660" r:id="rId205"/>
    <p:sldId id="661" r:id="rId206"/>
    <p:sldId id="662" r:id="rId207"/>
    <p:sldId id="663" r:id="rId208"/>
    <p:sldId id="664" r:id="rId209"/>
    <p:sldId id="675" r:id="rId210"/>
    <p:sldId id="676" r:id="rId211"/>
    <p:sldId id="677" r:id="rId212"/>
    <p:sldId id="678" r:id="rId213"/>
    <p:sldId id="679" r:id="rId214"/>
    <p:sldId id="680" r:id="rId215"/>
    <p:sldId id="681" r:id="rId216"/>
    <p:sldId id="693" r:id="rId217"/>
    <p:sldId id="694" r:id="rId218"/>
    <p:sldId id="682" r:id="rId219"/>
    <p:sldId id="695" r:id="rId220"/>
    <p:sldId id="696" r:id="rId221"/>
    <p:sldId id="697" r:id="rId222"/>
    <p:sldId id="698" r:id="rId223"/>
    <p:sldId id="699" r:id="rId224"/>
    <p:sldId id="700" r:id="rId225"/>
    <p:sldId id="701" r:id="rId226"/>
    <p:sldId id="702" r:id="rId227"/>
    <p:sldId id="703" r:id="rId228"/>
    <p:sldId id="704" r:id="rId22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2" Type="http://schemas.openxmlformats.org/officeDocument/2006/relationships/tableStyles" Target="tableStyles.xml"/><Relationship Id="rId231" Type="http://schemas.openxmlformats.org/officeDocument/2006/relationships/viewProps" Target="viewProps.xml"/><Relationship Id="rId230" Type="http://schemas.openxmlformats.org/officeDocument/2006/relationships/presProps" Target="presProps.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122680"/>
            <a:ext cx="105156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838200" y="3602355"/>
            <a:ext cx="10515600" cy="1655445"/>
          </a:xfrm>
        </p:spPr>
        <p:txBody>
          <a:bodyPr/>
          <a:lstStyle>
            <a:lvl1pPr marL="0" indent="0" algn="ctr">
              <a:buNone/>
              <a:defRPr sz="24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838200" y="327025"/>
            <a:ext cx="10515600" cy="5850255"/>
          </a:xfrm>
        </p:spPr>
        <p:txBody>
          <a:bodyPr/>
          <a:lstStyle>
            <a:lvl2pPr>
              <a:defRPr/>
            </a:lvl2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10" name="矩形 9"/>
          <p:cNvSpPr/>
          <p:nvPr/>
        </p:nvSpPr>
        <p:spPr>
          <a:xfrm>
            <a:off x="2187133" y="2058227"/>
            <a:ext cx="7817734" cy="2741546"/>
          </a:xfrm>
          <a:prstGeom prst="rect">
            <a:avLst/>
          </a:prstGeom>
          <a:solidFill>
            <a:schemeClr val="accent1"/>
          </a:solidFill>
          <a:ln w="101600">
            <a:solidFill>
              <a:srgbClr val="FFA1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nvPr>
        </p:nvSpPr>
        <p:spPr>
          <a:xfrm>
            <a:off x="2187133" y="2914075"/>
            <a:ext cx="7817734" cy="1023532"/>
          </a:xfrm>
        </p:spPr>
        <p:txBody>
          <a:bodyPr anchor="ctr" anchorCtr="0">
            <a:normAutofit/>
          </a:bodyPr>
          <a:lstStyle>
            <a:lvl1pPr algn="ctr">
              <a:defRPr sz="5400" b="1">
                <a:solidFill>
                  <a:schemeClr val="bg1"/>
                </a:solidFill>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2187132" y="3983397"/>
            <a:ext cx="7817735" cy="777975"/>
          </a:xfrm>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8707" y="497100"/>
            <a:ext cx="3775530" cy="2015112"/>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2055" y="3070453"/>
            <a:ext cx="2892880" cy="3345978"/>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8759" y="3302471"/>
            <a:ext cx="4620828" cy="3073436"/>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13" name="矩形 12"/>
          <p:cNvSpPr/>
          <p:nvPr/>
        </p:nvSpPr>
        <p:spPr>
          <a:xfrm>
            <a:off x="3581400" y="809621"/>
            <a:ext cx="2377966" cy="19319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87133" y="2058227"/>
            <a:ext cx="7817734" cy="2741546"/>
          </a:xfrm>
          <a:prstGeom prst="rect">
            <a:avLst/>
          </a:prstGeom>
          <a:solidFill>
            <a:schemeClr val="accent1"/>
          </a:solidFill>
          <a:ln w="101600">
            <a:solidFill>
              <a:srgbClr val="FFA1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2748453" y="2980896"/>
            <a:ext cx="6695092" cy="1089529"/>
          </a:xfrm>
        </p:spPr>
        <p:txBody>
          <a:bodyPr>
            <a:normAutofit/>
          </a:bodyPr>
          <a:lstStyle>
            <a:lvl1pPr algn="ctr">
              <a:defRPr sz="6000" b="1">
                <a:solidFill>
                  <a:schemeClr val="bg1"/>
                </a:solidFill>
              </a:defRPr>
            </a:lvl1pPr>
          </a:lstStyle>
          <a:p>
            <a:r>
              <a:rPr lang="zh-CN" altLang="en-US" dirty="0"/>
              <a:t>编辑标题</a:t>
            </a:r>
            <a:endParaRPr lang="zh-CN" altLang="en-US" dirty="0"/>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8707" y="497100"/>
            <a:ext cx="3775530" cy="2015112"/>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2055" y="3070453"/>
            <a:ext cx="2892880" cy="3345978"/>
          </a:xfrm>
          <a:prstGeom prst="rect">
            <a:avLst/>
          </a:prstGeom>
        </p:spPr>
      </p:pic>
      <p:pic>
        <p:nvPicPr>
          <p:cNvPr id="17" name="图片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8759" y="3302471"/>
            <a:ext cx="4620828" cy="3073436"/>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7" name="矩形 6"/>
          <p:cNvSpPr/>
          <p:nvPr/>
        </p:nvSpPr>
        <p:spPr>
          <a:xfrm>
            <a:off x="2187133" y="2058227"/>
            <a:ext cx="7817734" cy="2741546"/>
          </a:xfrm>
          <a:prstGeom prst="rect">
            <a:avLst/>
          </a:prstGeom>
          <a:solidFill>
            <a:schemeClr val="accent1"/>
          </a:solidFill>
          <a:ln w="101600">
            <a:solidFill>
              <a:srgbClr val="FFA1A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nvPr>
        </p:nvSpPr>
        <p:spPr>
          <a:xfrm>
            <a:off x="2187133" y="2045525"/>
            <a:ext cx="7817734" cy="1653067"/>
          </a:xfrm>
        </p:spPr>
        <p:txBody>
          <a:bodyPr anchor="b" anchorCtr="0">
            <a:normAutofit/>
          </a:bodyPr>
          <a:lstStyle>
            <a:lvl1pPr algn="ctr">
              <a:defRPr sz="7200" b="1">
                <a:solidFill>
                  <a:schemeClr val="bg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2187133" y="3710992"/>
            <a:ext cx="7817734" cy="1088782"/>
          </a:xfrm>
        </p:spPr>
        <p:txBody>
          <a:bodyPr>
            <a:normAutofit/>
          </a:bodyPr>
          <a:lstStyle>
            <a:lvl1pPr marL="0" indent="0" algn="ctr">
              <a:buNone/>
              <a:defRPr sz="3200">
                <a:solidFill>
                  <a:schemeClr val="bg1"/>
                </a:solidFill>
              </a:defRPr>
            </a:lvl1pPr>
          </a:lstStyle>
          <a:p>
            <a:pPr lvl="0"/>
            <a:r>
              <a:rPr lang="zh-CN" altLang="en-US" dirty="0"/>
              <a:t>编辑文本</a:t>
            </a:r>
            <a:endParaRPr lang="zh-CN" altLang="en-US" dirty="0"/>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8707" y="497100"/>
            <a:ext cx="3775530" cy="2015112"/>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2055" y="3070453"/>
            <a:ext cx="2892880" cy="3345978"/>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78759" y="3302471"/>
            <a:ext cx="4620828" cy="3073436"/>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3" name="内容占位符 2"/>
          <p:cNvSpPr>
            <a:spLocks noGrp="1"/>
          </p:cNvSpPr>
          <p:nvPr>
            <p:ph idx="1"/>
          </p:nvPr>
        </p:nvSpPr>
        <p:spPr>
          <a:xfrm>
            <a:off x="838200" y="1702435"/>
            <a:ext cx="10515600" cy="4474845"/>
          </a:xfrm>
        </p:spPr>
        <p:txBody>
          <a:bodyPr/>
          <a:lstStyle>
            <a:lvl2pPr>
              <a:defRPr/>
            </a:lvl2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959100"/>
            <a:ext cx="10515600" cy="2781300"/>
          </a:xfrm>
        </p:spPr>
        <p:txBody>
          <a:bodyPr anchor="t" anchorCtr="0"/>
          <a:lstStyle>
            <a:lvl1pPr>
              <a:defRPr sz="48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722120"/>
            <a:ext cx="10515600" cy="1102995"/>
          </a:xfrm>
        </p:spPr>
        <p:txBody>
          <a:bodyPr lIns="144145" anchor="b" anchorCtr="0"/>
          <a:lstStyle>
            <a:lvl1pPr marL="0" indent="0">
              <a:buNone/>
              <a:defRPr sz="2400">
                <a:solidFill>
                  <a:schemeClr val="tx1">
                    <a:lumMod val="50000"/>
                    <a:lumOff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ctr">
              <a:defRPr/>
            </a:lvl1p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40105" y="365125"/>
            <a:ext cx="10515600" cy="800100"/>
          </a:xfrm>
        </p:spPr>
        <p:txBody>
          <a:bodyPr anchor="ctr" anchorCtr="0"/>
          <a:lstStyle>
            <a:lvl1pPr algn="ct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470" y="1482090"/>
            <a:ext cx="5220970"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8200" y="2368550"/>
            <a:ext cx="5222240" cy="3820795"/>
          </a:xfrm>
        </p:spPr>
        <p:txBody>
          <a:bodyPr/>
          <a:lstStyle>
            <a:lvl1pPr>
              <a:defRPr sz="2800"/>
            </a:lvl1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655" y="1482090"/>
            <a:ext cx="5097145" cy="823595"/>
          </a:xfrm>
        </p:spPr>
        <p:txBody>
          <a:bodyPr anchor="ctr" anchorCtr="0"/>
          <a:lstStyle>
            <a:lvl1pPr marL="0" indent="0">
              <a:buNone/>
              <a:defRPr sz="3200">
                <a:solidFill>
                  <a:srgbClr val="0070C0"/>
                </a:solidFill>
              </a:defRPr>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655" y="2368550"/>
            <a:ext cx="5097145" cy="3820795"/>
          </a:xfrm>
        </p:spPr>
        <p:txBody>
          <a:bodyPr/>
          <a:lstStyle>
            <a:lvl1pPr>
              <a:defRPr sz="2800"/>
            </a:lvl1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197485"/>
            <a:ext cx="10515600" cy="1325563"/>
          </a:xfrm>
        </p:spPr>
        <p:txBody>
          <a:bodyPr anchor="b" anchorCtr="0"/>
          <a:lstStyle/>
          <a:p>
            <a:r>
              <a:rPr lang="zh-CN" altLang="en-US" smtClean="0"/>
              <a:t>单击此处编辑母版标题样式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 + 文本">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12700" y="-1905"/>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7350125" y="457200"/>
            <a:ext cx="4392295" cy="1055370"/>
          </a:xfrm>
        </p:spPr>
        <p:txBody>
          <a:bodyPr anchor="b"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7349490" y="1694180"/>
            <a:ext cx="439356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文本 + 图片">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5183505" y="-7620"/>
            <a:ext cx="7017385" cy="6861810"/>
          </a:xfrm>
          <a:noFill/>
        </p:spPr>
        <p:txBody>
          <a:bodyPr lIns="252095" tIns="144145"/>
          <a:lstStyle>
            <a:lvl1pPr marL="0" indent="0" algn="ctr">
              <a:buNone/>
              <a:defRPr sz="1800">
                <a:solidFill>
                  <a:schemeClr val="tx1">
                    <a:lumMod val="50000"/>
                    <a:lumOff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2" name="标题 1"/>
          <p:cNvSpPr>
            <a:spLocks noGrp="1"/>
          </p:cNvSpPr>
          <p:nvPr>
            <p:ph type="title"/>
          </p:nvPr>
        </p:nvSpPr>
        <p:spPr>
          <a:xfrm>
            <a:off x="409575" y="457200"/>
            <a:ext cx="4279900" cy="1055370"/>
          </a:xfrm>
        </p:spPr>
        <p:txBody>
          <a:bodyPr anchor="t" anchorCtr="0"/>
          <a:lstStyle>
            <a:lvl1pPr>
              <a:defRPr sz="3200"/>
            </a:lvl1pPr>
          </a:lstStyle>
          <a:p>
            <a:r>
              <a:rPr lang="zh-CN" altLang="en-US" smtClean="0"/>
              <a:t>单击此处编辑母版标题样式</a:t>
            </a:r>
            <a:endParaRPr lang="zh-CN" altLang="en-US"/>
          </a:p>
        </p:txBody>
      </p:sp>
      <p:sp>
        <p:nvSpPr>
          <p:cNvPr id="4" name="文本占位符 3"/>
          <p:cNvSpPr>
            <a:spLocks noGrp="1"/>
          </p:cNvSpPr>
          <p:nvPr>
            <p:ph type="body" sz="half" idx="2"/>
          </p:nvPr>
        </p:nvSpPr>
        <p:spPr>
          <a:xfrm>
            <a:off x="409575" y="1694180"/>
            <a:ext cx="4280535" cy="4480560"/>
          </a:xfrm>
        </p:spPr>
        <p:txBody>
          <a:bodyPr/>
          <a:lstStyle>
            <a:lvl1pPr marL="0" indent="0">
              <a:buNone/>
              <a:defRPr sz="2800">
                <a:solidFill>
                  <a:schemeClr val="tx1"/>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
        <p:nvSpPr>
          <p:cNvPr id="3" name="竖排标题 1"/>
          <p:cNvSpPr>
            <a:spLocks noGrp="1"/>
          </p:cNvSpPr>
          <p:nvPr>
            <p:ph type="title" orient="vert"/>
          </p:nvPr>
        </p:nvSpPr>
        <p:spPr>
          <a:xfrm>
            <a:off x="8724900" y="365125"/>
            <a:ext cx="2628900" cy="5811838"/>
          </a:xfrm>
        </p:spPr>
        <p:txBody>
          <a:bodyPr vert="eaVert"/>
          <a:p>
            <a:r>
              <a:rPr lang="zh-CN" altLang="en-US" smtClean="0"/>
              <a:t>单击此处编辑母版标题样式</a:t>
            </a:r>
            <a:endParaRPr lang="zh-CN" altLang="en-US"/>
          </a:p>
        </p:txBody>
      </p:sp>
      <p:sp>
        <p:nvSpPr>
          <p:cNvPr id="7" name="竖排文字占位符 2"/>
          <p:cNvSpPr>
            <a:spLocks noGrp="1"/>
          </p:cNvSpPr>
          <p:nvPr>
            <p:ph type="body" orient="vert" idx="1"/>
          </p:nvPr>
        </p:nvSpPr>
        <p:spPr>
          <a:xfrm>
            <a:off x="838200" y="365125"/>
            <a:ext cx="7734300" cy="5811838"/>
          </a:xfrm>
        </p:spPr>
        <p:txBody>
          <a:bodyPr vert="eaVert"/>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250">
        <p:fade/>
      </p:transition>
    </mc:Choice>
    <mc:Fallback>
      <p:transition>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bg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a:effectLst>
            <a:outerShdw blurRad="88900" dist="101600" dir="5400000" algn="ctr" rotWithShape="0">
              <a:srgbClr val="000000">
                <a:alpha val="2000"/>
              </a:srgbClr>
            </a:outerShdw>
          </a:effectLst>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微软雅黑 Light" panose="020B0502040204020203" charset="-122"/>
                <a:ea typeface="微软雅黑 Light" panose="020B0502040204020203"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Light" panose="020B0502040204020203" charset="-122"/>
                <a:ea typeface="微软雅黑 Light" panose="020B0502040204020203"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微软雅黑 Light" panose="020B0502040204020203" charset="-122"/>
                <a:ea typeface="微软雅黑 Light" panose="020B0502040204020203"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250">
        <p:fade/>
      </p:transition>
    </mc:Choice>
    <mc:Fallback>
      <p:transition>
        <p:fade/>
      </p:transition>
    </mc:Fallback>
  </mc:AlternateContent>
  <p:txStyles>
    <p:titleStyle>
      <a:lvl1pPr algn="l" defTabSz="914400" rtl="0" eaLnBrk="1" latinLnBrk="0" hangingPunct="1">
        <a:lnSpc>
          <a:spcPct val="90000"/>
        </a:lnSpc>
        <a:spcBef>
          <a:spcPct val="0"/>
        </a:spcBef>
        <a:buNone/>
        <a:defRPr sz="4000" kern="1200">
          <a:solidFill>
            <a:srgbClr val="202020"/>
          </a:solidFill>
          <a:effectLst>
            <a:outerShdw blurRad="50800" dist="38100" dir="5400000" algn="t" rotWithShape="0">
              <a:prstClr val="black">
                <a:alpha val="20000"/>
              </a:prstClr>
            </a:outerShdw>
          </a:effectLst>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120000"/>
        </a:lnSpc>
        <a:spcBef>
          <a:spcPts val="1000"/>
        </a:spcBef>
        <a:buSzPct val="75000"/>
        <a:buFont typeface="Arial" panose="020B0604020202020204" pitchFamily="34" charset="0"/>
        <a:buChar char="•"/>
        <a:defRPr sz="2800" kern="1200">
          <a:solidFill>
            <a:schemeClr val="tx1">
              <a:lumMod val="85000"/>
              <a:lumOff val="15000"/>
            </a:schemeClr>
          </a:solidFill>
          <a:latin typeface="微软雅黑" panose="020B0503020204020204" charset="-122"/>
          <a:ea typeface="微软雅黑" panose="020B0503020204020204" charset="-122"/>
          <a:cs typeface="+mn-cs"/>
        </a:defRPr>
      </a:lvl1pPr>
      <a:lvl2pPr marL="575945" indent="-228600" algn="l" defTabSz="914400" rtl="0" eaLnBrk="1" fontAlgn="auto" latinLnBrk="0" hangingPunct="1">
        <a:lnSpc>
          <a:spcPct val="120000"/>
        </a:lnSpc>
        <a:spcBef>
          <a:spcPts val="500"/>
        </a:spcBef>
        <a:buSzPct val="75000"/>
        <a:buFont typeface="Arial" panose="020B0604020202020204" pitchFamily="34" charset="0"/>
        <a:buChar char="•"/>
        <a:defRPr sz="2200" kern="1200">
          <a:solidFill>
            <a:schemeClr val="tx1">
              <a:lumMod val="75000"/>
              <a:lumOff val="25000"/>
            </a:schemeClr>
          </a:solidFill>
          <a:latin typeface="微软雅黑" panose="020B0503020204020204" charset="-122"/>
          <a:ea typeface="微软雅黑" panose="020B0503020204020204" charset="-122"/>
          <a:cs typeface="+mn-cs"/>
        </a:defRPr>
      </a:lvl2pPr>
      <a:lvl3pPr marL="1007745" indent="-228600" algn="l" defTabSz="914400" rtl="0" eaLnBrk="1" fontAlgn="auto" latinLnBrk="0" hangingPunct="1">
        <a:lnSpc>
          <a:spcPct val="120000"/>
        </a:lnSpc>
        <a:spcBef>
          <a:spcPts val="500"/>
        </a:spcBef>
        <a:buSzPct val="75000"/>
        <a:buFont typeface="Arial" panose="020B0604020202020204" pitchFamily="34" charset="0"/>
        <a:buChar char="‒"/>
        <a:defRPr sz="2000" kern="1200">
          <a:solidFill>
            <a:schemeClr val="tx1">
              <a:lumMod val="65000"/>
              <a:lumOff val="35000"/>
            </a:schemeClr>
          </a:solidFill>
          <a:latin typeface="微软雅黑" panose="020B0503020204020204" charset="-122"/>
          <a:ea typeface="微软雅黑" panose="020B0503020204020204" charset="-122"/>
          <a:cs typeface="+mn-cs"/>
        </a:defRPr>
      </a:lvl3pPr>
      <a:lvl4pPr marL="1511935" indent="-228600" algn="l" defTabSz="914400" rtl="0" eaLnBrk="1" fontAlgn="auto" latinLnBrk="0" hangingPunct="1">
        <a:lnSpc>
          <a:spcPct val="10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4pPr>
      <a:lvl5pPr marL="1943735" indent="-228600" algn="l" defTabSz="914400" rtl="0" eaLnBrk="1" fontAlgn="auto" latinLnBrk="0" hangingPunct="1">
        <a:lnSpc>
          <a:spcPct val="90000"/>
        </a:lnSpc>
        <a:spcBef>
          <a:spcPts val="500"/>
        </a:spcBef>
        <a:buSzPct val="75000"/>
        <a:buFont typeface="Arial" panose="020B0604020202020204" pitchFamily="34" charset="0"/>
        <a:buChar char="˃"/>
        <a:defRPr sz="1800" kern="1200">
          <a:solidFill>
            <a:schemeClr val="tx1">
              <a:lumMod val="50000"/>
              <a:lumOff val="50000"/>
            </a:schemeClr>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Lst>
  <p:txStyles>
    <p:titleStyle>
      <a:lvl1pPr algn="l" defTabSz="914400" rtl="0" eaLnBrk="1" latinLnBrk="0" hangingPunct="1">
        <a:lnSpc>
          <a:spcPct val="90000"/>
        </a:lnSpc>
        <a:spcBef>
          <a:spcPct val="0"/>
        </a:spcBef>
        <a:buNone/>
        <a:defRPr sz="4400"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3.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4.xml"/></Relationships>
</file>

<file path=ppt/slides/_rels/slide10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5.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6.xml"/></Relationships>
</file>

<file path=ppt/slides/_rels/slide10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7.xml"/></Relationships>
</file>

<file path=ppt/slides/_rels/slide10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8.xml"/></Relationships>
</file>

<file path=ppt/slides/_rels/slide10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9.xml"/></Relationships>
</file>

<file path=ppt/slides/_rels/slide10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0.xml"/></Relationships>
</file>

<file path=ppt/slides/_rels/slide10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1.xml"/></Relationships>
</file>

<file path=ppt/slides/_rels/slide10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3.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4.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5.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6.xml"/></Relationships>
</file>

<file path=ppt/slides/_rels/slide1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7.xml"/></Relationships>
</file>

<file path=ppt/slides/_rels/slide1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8.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9.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0.xml"/></Relationships>
</file>

<file path=ppt/slides/_rels/slide1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1.xml"/></Relationships>
</file>

<file path=ppt/slides/_rels/slide1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3.xml"/></Relationships>
</file>

<file path=ppt/slides/_rels/slide1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4.xml"/></Relationships>
</file>

<file path=ppt/slides/_rels/slide1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5.xml"/></Relationships>
</file>

<file path=ppt/slides/_rels/slide1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6.xml"/></Relationships>
</file>

<file path=ppt/slides/_rels/slide1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7.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8.xml"/></Relationships>
</file>

<file path=ppt/slides/_rels/slide1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9.xml"/></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0.xml"/></Relationships>
</file>

<file path=ppt/slides/_rels/slide1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1.xml"/></Relationships>
</file>

<file path=ppt/slides/_rels/slide1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xml"/></Relationships>
</file>

<file path=ppt/slides/_rels/slide1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3.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4.xml"/></Relationships>
</file>

<file path=ppt/slides/_rels/slide1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5.xml"/></Relationships>
</file>

<file path=ppt/slides/_rels/slide1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6.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7.xml"/></Relationships>
</file>

<file path=ppt/slides/_rels/slide1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8.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39.xml"/></Relationships>
</file>

<file path=ppt/slides/_rels/slide1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0.xml"/></Relationships>
</file>

<file path=ppt/slides/_rels/slide13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1.xml"/></Relationships>
</file>

<file path=ppt/slides/_rels/slide13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xml"/></Relationships>
</file>

<file path=ppt/slides/_rels/slide14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3.xml"/></Relationships>
</file>

<file path=ppt/slides/_rels/slide14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4.xml"/></Relationships>
</file>

<file path=ppt/slides/_rels/slide14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5.xml"/></Relationships>
</file>

<file path=ppt/slides/_rels/slide14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6.xml"/></Relationships>
</file>

<file path=ppt/slides/_rels/slide14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7.xml"/></Relationships>
</file>

<file path=ppt/slides/_rels/slide14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8.xml"/></Relationships>
</file>

<file path=ppt/slides/_rels/slide14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49.xml"/></Relationships>
</file>

<file path=ppt/slides/_rels/slide14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0.xml"/></Relationships>
</file>

<file path=ppt/slides/_rels/slide14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1.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xml"/></Relationships>
</file>

<file path=ppt/slides/_rels/slide15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3.xml"/></Relationships>
</file>

<file path=ppt/slides/_rels/slide15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4.xml"/></Relationships>
</file>

<file path=ppt/slides/_rels/slide15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5.xml"/></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6.xml"/></Relationships>
</file>

<file path=ppt/slides/_rels/slide15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7.xml"/></Relationships>
</file>

<file path=ppt/slides/_rels/slide15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8.xml"/></Relationships>
</file>

<file path=ppt/slides/_rels/slide15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59.xml"/></Relationships>
</file>

<file path=ppt/slides/_rels/slide15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0.xml"/></Relationships>
</file>

<file path=ppt/slides/_rels/slide15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1.xml"/></Relationships>
</file>

<file path=ppt/slides/_rels/slide15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xml"/></Relationships>
</file>

<file path=ppt/slides/_rels/slide16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3.xml"/></Relationships>
</file>

<file path=ppt/slides/_rels/slide16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4.xml"/></Relationships>
</file>

<file path=ppt/slides/_rels/slide16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5.xml"/></Relationships>
</file>

<file path=ppt/slides/_rels/slide16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6.xml"/></Relationships>
</file>

<file path=ppt/slides/_rels/slide16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7.xml"/></Relationships>
</file>

<file path=ppt/slides/_rels/slide16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8.xml"/></Relationships>
</file>

<file path=ppt/slides/_rels/slide16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69.xml"/></Relationships>
</file>

<file path=ppt/slides/_rels/slide16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0.xml"/></Relationships>
</file>

<file path=ppt/slides/_rels/slide16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1.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xml"/></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3.xml"/></Relationships>
</file>

<file path=ppt/slides/_rels/slide17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4.xml"/></Relationships>
</file>

<file path=ppt/slides/_rels/slide17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5.xml"/></Relationships>
</file>

<file path=ppt/slides/_rels/slide17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6.xml"/></Relationships>
</file>

<file path=ppt/slides/_rels/slide17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7.xml"/></Relationships>
</file>

<file path=ppt/slides/_rels/slide17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8.xml"/></Relationships>
</file>

<file path=ppt/slides/_rels/slide17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79.xml"/></Relationships>
</file>

<file path=ppt/slides/_rels/slide17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0.xml"/></Relationships>
</file>

<file path=ppt/slides/_rels/slide17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1.xml"/></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3.xml"/></Relationships>
</file>

<file path=ppt/slides/_rels/slide18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4.xml"/></Relationships>
</file>

<file path=ppt/slides/_rels/slide18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5.xml"/></Relationships>
</file>

<file path=ppt/slides/_rels/slide18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6.xml"/></Relationships>
</file>

<file path=ppt/slides/_rels/slide18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7.xml"/></Relationships>
</file>

<file path=ppt/slides/_rels/slide18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8.xml"/></Relationships>
</file>

<file path=ppt/slides/_rels/slide18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89.xml"/></Relationships>
</file>

<file path=ppt/slides/_rels/slide18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0.xml"/></Relationships>
</file>

<file path=ppt/slides/_rels/slide18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1.xml"/></Relationships>
</file>

<file path=ppt/slides/_rels/slide18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19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3.xml"/></Relationships>
</file>

<file path=ppt/slides/_rels/slide19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4.xml"/></Relationships>
</file>

<file path=ppt/slides/_rels/slide19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5.xml"/></Relationships>
</file>

<file path=ppt/slides/_rels/slide19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6.xml"/></Relationships>
</file>

<file path=ppt/slides/_rels/slide19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7.xml"/></Relationships>
</file>

<file path=ppt/slides/_rels/slide19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8.xml"/></Relationships>
</file>

<file path=ppt/slides/_rels/slide19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99.xml"/></Relationships>
</file>

<file path=ppt/slides/_rels/slide19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0.xml"/></Relationships>
</file>

<file path=ppt/slides/_rels/slide19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1.xml"/></Relationships>
</file>

<file path=ppt/slides/_rels/slide19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3.xml"/></Relationships>
</file>

<file path=ppt/slides/_rels/slide20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3.xml"/></Relationships>
</file>

<file path=ppt/slides/_rels/slide20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4.xml"/></Relationships>
</file>

<file path=ppt/slides/_rels/slide20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5.xml"/></Relationships>
</file>

<file path=ppt/slides/_rels/slide20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6.xml"/></Relationships>
</file>

<file path=ppt/slides/_rels/slide20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7.xml"/></Relationships>
</file>

<file path=ppt/slides/_rels/slide20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8.xml"/></Relationships>
</file>

<file path=ppt/slides/_rels/slide20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09.xml"/></Relationships>
</file>

<file path=ppt/slides/_rels/slide20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0.xml"/></Relationships>
</file>

<file path=ppt/slides/_rels/slide20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1.xml"/></Relationships>
</file>

<file path=ppt/slides/_rels/slide20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4.xml"/></Relationships>
</file>

<file path=ppt/slides/_rels/slide2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3.xml"/></Relationships>
</file>

<file path=ppt/slides/_rels/slide21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4.xml"/></Relationships>
</file>

<file path=ppt/slides/_rels/slide2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5.xml"/></Relationships>
</file>

<file path=ppt/slides/_rels/slide2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6.xml"/></Relationships>
</file>

<file path=ppt/slides/_rels/slide2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7.xml"/></Relationships>
</file>

<file path=ppt/slides/_rels/slide2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8.xml"/></Relationships>
</file>

<file path=ppt/slides/_rels/slide2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19.xml"/></Relationships>
</file>

<file path=ppt/slides/_rels/slide2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0.xml"/></Relationships>
</file>

<file path=ppt/slides/_rels/slide2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1.xml"/></Relationships>
</file>

<file path=ppt/slides/_rels/slide2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2.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5.xml"/></Relationships>
</file>

<file path=ppt/slides/_rels/slide2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3.xml"/></Relationships>
</file>

<file path=ppt/slides/_rels/slide2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4.xml"/></Relationships>
</file>

<file path=ppt/slides/_rels/slide2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5.xml"/></Relationships>
</file>

<file path=ppt/slides/_rels/slide2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6.xml"/></Relationships>
</file>

<file path=ppt/slides/_rels/slide2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7.xml"/></Relationships>
</file>

<file path=ppt/slides/_rels/slide2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8.xml"/></Relationships>
</file>

<file path=ppt/slides/_rels/slide2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2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6.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7.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8.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29.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4.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8.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9.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1.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3.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4.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6.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7.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8.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9.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0.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3.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4.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5.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6.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8.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59.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0.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1.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3.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4.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5.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6.xml"/></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7.xml"/></Relationships>
</file>

<file path=ppt/slides/_rels/slide6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8.xml"/></Relationships>
</file>

<file path=ppt/slides/_rels/slide6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69.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0.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1.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3.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4.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5.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6.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7.xml"/></Relationships>
</file>

<file path=ppt/slides/_rels/slide7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8.xml"/></Relationships>
</file>

<file path=ppt/slides/_rels/slide7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79.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0.xml"/></Relationships>
</file>

<file path=ppt/slides/_rels/slide7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1.xml"/></Relationships>
</file>

<file path=ppt/slides/_rels/slide7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8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3.xml"/></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4.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5.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6.xml"/></Relationships>
</file>

<file path=ppt/slides/_rels/slide8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7.xml"/></Relationships>
</file>

<file path=ppt/slides/_rels/slide8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8.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89.xml"/></Relationships>
</file>

<file path=ppt/slides/_rels/slide8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0.xm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1.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2.xml"/></Relationships>
</file>

<file path=ppt/slides/_rels/slide9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3.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4.xml"/></Relationships>
</file>

<file path=ppt/slides/_rels/slide9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5.xml"/></Relationships>
</file>

<file path=ppt/slides/_rels/slide9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6.xml"/></Relationships>
</file>

<file path=ppt/slides/_rels/slide9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7.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8.xml"/></Relationships>
</file>

<file path=ppt/slides/_rels/slide9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99.xml"/></Relationships>
</file>

<file path=ppt/slides/_rels/slide9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0.xml"/></Relationships>
</file>

<file path=ppt/slides/_rels/slide9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1.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r>
              <a:rPr lang="zh-CN" altLang="en-US"/>
              <a:t>知识点</a:t>
            </a:r>
            <a:r>
              <a:rPr lang="en-US" altLang="zh-CN"/>
              <a:t>——</a:t>
            </a:r>
            <a:r>
              <a:rPr lang="zh-CN" altLang="en-US"/>
              <a:t>诗歌鉴赏</a:t>
            </a:r>
            <a:endParaRPr lang="zh-CN" altLang="en-US"/>
          </a:p>
        </p:txBody>
      </p:sp>
      <p:sp>
        <p:nvSpPr>
          <p:cNvPr id="3" name="副标题 2"/>
          <p:cNvSpPr>
            <a:spLocks noGrp="1"/>
          </p:cNvSpPr>
          <p:nvPr>
            <p:ph type="subTitle" idx="1"/>
          </p:nvPr>
        </p:nvSpPr>
        <p:spPr/>
        <p:txBody>
          <a:bodyPr/>
          <a:p>
            <a:r>
              <a:rPr lang="en-US" altLang="zh-CN" sz="4000"/>
              <a:t>                                    ——</a:t>
            </a:r>
            <a:r>
              <a:rPr lang="zh-CN" altLang="en-US" sz="4000"/>
              <a:t>王爷</a:t>
            </a:r>
            <a:endParaRPr lang="zh-CN" altLang="en-US" sz="4000"/>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306070" y="1691640"/>
            <a:ext cx="11047730" cy="4485640"/>
          </a:xfrm>
        </p:spPr>
        <p:txBody>
          <a:bodyPr/>
          <a:p>
            <a:r>
              <a:rPr lang="zh-CN" altLang="en-US" sz="4400">
                <a:solidFill>
                  <a:srgbClr val="FF0000"/>
                </a:solidFill>
              </a:rPr>
              <a:t>楚辞的主要作者是谁？他的代表作有哪些？</a:t>
            </a:r>
            <a:endParaRPr lang="zh-CN" altLang="en-US" sz="4400"/>
          </a:p>
          <a:p>
            <a:r>
              <a:rPr lang="zh-CN" altLang="en-US" sz="4400"/>
              <a:t>楚辞的主要作者是屈原。他创作了《离骚》《九歌》《九章》《天问》等不朽作品。</a:t>
            </a:r>
            <a:endParaRPr lang="zh-CN" altLang="en-US" sz="4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绿</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希望，活力</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蓝</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高雅，忧郁</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黄</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温暖，平和</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紫</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高贵，神秘</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黑</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黑暗，绝望</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其他类</a:t>
            </a:r>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南浦</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水边送别之所</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长亭</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陆上送别之所</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南山</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隐居之地</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桃源</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理想乐土</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破晓</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初现希望</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近体诗分为律诗和绝句，谁来解释律诗和绝句的区别？</a:t>
            </a:r>
            <a:endParaRPr lang="zh-CN" altLang="en-US" sz="4400" b="1"/>
          </a:p>
          <a:p>
            <a:r>
              <a:rPr lang="zh-CN" altLang="en-US" sz="4400" b="1"/>
              <a:t>律诗（八句，分为五言和七言，有首联，颔联，颈联，尾联）</a:t>
            </a:r>
            <a:endParaRPr lang="zh-CN" altLang="en-US" sz="4400" b="1"/>
          </a:p>
          <a:p>
            <a:r>
              <a:rPr lang="zh-CN" altLang="en-US" sz="4400" b="1"/>
              <a:t>绝句（四句，分为五言和七言）</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深夜</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愁思怀旧</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白发</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愁苦，迟暮</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800" b="1">
                <a:solidFill>
                  <a:srgbClr val="FF0000"/>
                </a:solidFill>
              </a:rPr>
              <a:t>“</a:t>
            </a:r>
            <a:r>
              <a:rPr lang="zh-CN" altLang="en-US" sz="4800" b="1">
                <a:solidFill>
                  <a:srgbClr val="FF0000"/>
                </a:solidFill>
              </a:rPr>
              <a:t>驿</a:t>
            </a:r>
            <a:r>
              <a:rPr lang="en-US" altLang="zh-CN" sz="4800" b="1">
                <a:solidFill>
                  <a:srgbClr val="FF0000"/>
                </a:solidFill>
              </a:rPr>
              <a:t>”“</a:t>
            </a:r>
            <a:r>
              <a:rPr lang="zh-CN" altLang="en-US" sz="4800" b="1">
                <a:solidFill>
                  <a:srgbClr val="FF0000"/>
                </a:solidFill>
              </a:rPr>
              <a:t>驿站</a:t>
            </a:r>
            <a:r>
              <a:rPr lang="en-US" altLang="zh-CN" sz="4800" b="1">
                <a:solidFill>
                  <a:srgbClr val="FF0000"/>
                </a:solidFill>
              </a:rPr>
              <a:t>”</a:t>
            </a:r>
            <a:r>
              <a:rPr lang="zh-CN" altLang="en-US" sz="4800" b="1">
                <a:solidFill>
                  <a:srgbClr val="FF0000"/>
                </a:solidFill>
              </a:rPr>
              <a:t>代表什么？</a:t>
            </a:r>
            <a:endParaRPr lang="zh-CN" altLang="en-US" sz="4800" b="1"/>
          </a:p>
          <a:p>
            <a:r>
              <a:rPr lang="zh-CN" altLang="en-US" sz="4800" b="1"/>
              <a:t>羁旅，思乡，孤独悲伤</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客</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客居他乡，思乡孤独悲伤</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诗歌按诗歌的内容分为几类诗？</a:t>
            </a:r>
            <a:endParaRPr lang="zh-CN" altLang="en-US" sz="4400" b="1"/>
          </a:p>
          <a:p>
            <a:r>
              <a:rPr lang="zh-CN" altLang="en-US" sz="4400" b="1"/>
              <a:t>羁旅诗，咏史怀古诗，边塞诗，闺怨诗，山水田园诗，送别诗，</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补充知识点：羁旅诗</a:t>
            </a:r>
            <a:endParaRPr lang="zh-CN" altLang="en-US">
              <a:solidFill>
                <a:srgbClr val="FF0000"/>
              </a:solidFill>
            </a:endParaRPr>
          </a:p>
        </p:txBody>
      </p:sp>
      <p:sp>
        <p:nvSpPr>
          <p:cNvPr id="3" name="内容占位符 2"/>
          <p:cNvSpPr>
            <a:spLocks noGrp="1"/>
          </p:cNvSpPr>
          <p:nvPr>
            <p:ph idx="1"/>
          </p:nvPr>
        </p:nvSpPr>
        <p:spPr/>
        <p:txBody>
          <a:bodyPr/>
          <a:p>
            <a:r>
              <a:rPr lang="zh-CN" altLang="en-US" sz="3600" b="1"/>
              <a:t>意象是带有作者情感的</a:t>
            </a:r>
            <a:r>
              <a:rPr lang="en-US" altLang="zh-CN" sz="3600" b="1"/>
              <a:t>“</a:t>
            </a:r>
            <a:r>
              <a:rPr lang="zh-CN" altLang="en-US" sz="3600" b="1"/>
              <a:t>物</a:t>
            </a:r>
            <a:r>
              <a:rPr lang="en-US" altLang="zh-CN" sz="3600" b="1"/>
              <a:t>”</a:t>
            </a:r>
            <a:r>
              <a:rPr lang="zh-CN" altLang="en-US" sz="3600" b="1"/>
              <a:t>。意境是由意象构成的</a:t>
            </a:r>
            <a:r>
              <a:rPr lang="en-US" altLang="zh-CN" sz="3600" b="1"/>
              <a:t>“</a:t>
            </a:r>
            <a:r>
              <a:rPr lang="zh-CN" altLang="en-US" sz="3600" b="1"/>
              <a:t>图</a:t>
            </a:r>
            <a:r>
              <a:rPr lang="en-US" altLang="zh-CN" sz="3600" b="1"/>
              <a:t>”--</a:t>
            </a:r>
            <a:r>
              <a:rPr lang="zh-CN" altLang="en-US" sz="3600" b="1"/>
              <a:t>氛围。</a:t>
            </a:r>
            <a:endParaRPr lang="en-US" altLang="zh-CN" sz="3600" b="1"/>
          </a:p>
          <a:p>
            <a:r>
              <a:rPr lang="zh-CN" altLang="en-US" sz="3600" b="1"/>
              <a:t>羁旅诗常见的字眼：</a:t>
            </a:r>
            <a:r>
              <a:rPr lang="zh-CN" altLang="en-US" sz="3600" b="1">
                <a:solidFill>
                  <a:srgbClr val="FF0000"/>
                </a:solidFill>
              </a:rPr>
              <a:t>驿，客，秋，故园，鸿雁，书，鱼，月，归，关山，桥（灞陵），水，梦</a:t>
            </a:r>
            <a:endParaRPr lang="zh-CN" altLang="en-US">
              <a:solidFill>
                <a:srgbClr val="FF0000"/>
              </a:solidFill>
            </a:endParaRPr>
          </a:p>
          <a:p>
            <a:endParaRPr lang="zh-CN" altLang="en-US"/>
          </a:p>
          <a:p>
            <a:endParaRPr lang="zh-CN" altLang="en-US"/>
          </a:p>
        </p:txBody>
      </p:sp>
    </p:spTree>
    <p:custDataLst>
      <p:tags r:id="rId1"/>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384810"/>
            <a:ext cx="10515600" cy="5792470"/>
          </a:xfrm>
        </p:spPr>
        <p:txBody>
          <a:bodyPr>
            <a:normAutofit fontScale="90000"/>
          </a:bodyPr>
          <a:p>
            <a:r>
              <a:rPr lang="zh-CN" altLang="en-US" sz="3600" b="1">
                <a:solidFill>
                  <a:schemeClr val="tx1"/>
                </a:solidFill>
                <a:sym typeface="+mn-ea"/>
              </a:rPr>
              <a:t>驿，客，秋，故园，鸿雁，书，鱼，月，归，关山，桥（灞陵），水，梦这些字眼怎么跟羁旅联系在一块？</a:t>
            </a:r>
            <a:endParaRPr lang="zh-CN" altLang="en-US" sz="3600" b="1">
              <a:solidFill>
                <a:srgbClr val="FF0000"/>
              </a:solidFill>
              <a:sym typeface="+mn-ea"/>
            </a:endParaRPr>
          </a:p>
          <a:p>
            <a:r>
              <a:rPr lang="zh-CN" altLang="en-US" sz="3600" b="1">
                <a:solidFill>
                  <a:srgbClr val="FF0000"/>
                </a:solidFill>
                <a:sym typeface="+mn-ea"/>
              </a:rPr>
              <a:t>驿</a:t>
            </a:r>
            <a:r>
              <a:rPr lang="en-US" altLang="zh-CN" sz="3600" b="1">
                <a:solidFill>
                  <a:srgbClr val="FF0000"/>
                </a:solidFill>
                <a:sym typeface="+mn-ea"/>
              </a:rPr>
              <a:t>——</a:t>
            </a:r>
            <a:r>
              <a:rPr lang="zh-CN" altLang="en-US" sz="3600" b="1">
                <a:solidFill>
                  <a:srgbClr val="FF0000"/>
                </a:solidFill>
                <a:sym typeface="+mn-ea"/>
              </a:rPr>
              <a:t>驿站（外面住），思乡孤独悲伤                        客</a:t>
            </a:r>
            <a:r>
              <a:rPr lang="en-US" altLang="zh-CN" sz="3600" b="1">
                <a:solidFill>
                  <a:srgbClr val="FF0000"/>
                </a:solidFill>
                <a:sym typeface="+mn-ea"/>
              </a:rPr>
              <a:t>——</a:t>
            </a:r>
            <a:r>
              <a:rPr lang="zh-CN" altLang="en-US" sz="3600" b="1">
                <a:solidFill>
                  <a:srgbClr val="FF0000"/>
                </a:solidFill>
                <a:sym typeface="+mn-ea"/>
              </a:rPr>
              <a:t>客居他乡</a:t>
            </a:r>
            <a:endParaRPr lang="zh-CN" altLang="en-US" sz="3600" b="1">
              <a:solidFill>
                <a:srgbClr val="FF0000"/>
              </a:solidFill>
              <a:sym typeface="+mn-ea"/>
            </a:endParaRPr>
          </a:p>
          <a:p>
            <a:r>
              <a:rPr lang="zh-CN" altLang="en-US" sz="3600" b="1">
                <a:solidFill>
                  <a:srgbClr val="FF0000"/>
                </a:solidFill>
                <a:sym typeface="+mn-ea"/>
              </a:rPr>
              <a:t>秋</a:t>
            </a:r>
            <a:r>
              <a:rPr lang="en-US" altLang="zh-CN" sz="3600" b="1">
                <a:solidFill>
                  <a:srgbClr val="FF0000"/>
                </a:solidFill>
                <a:sym typeface="+mn-ea"/>
              </a:rPr>
              <a:t>——</a:t>
            </a:r>
            <a:r>
              <a:rPr lang="zh-CN" altLang="en-US" sz="3600" b="1">
                <a:solidFill>
                  <a:srgbClr val="FF0000"/>
                </a:solidFill>
                <a:sym typeface="+mn-ea"/>
              </a:rPr>
              <a:t>悲      故园</a:t>
            </a:r>
            <a:r>
              <a:rPr lang="en-US" altLang="zh-CN" sz="3600" b="1">
                <a:solidFill>
                  <a:srgbClr val="FF0000"/>
                </a:solidFill>
                <a:sym typeface="+mn-ea"/>
              </a:rPr>
              <a:t>——</a:t>
            </a:r>
            <a:r>
              <a:rPr lang="zh-CN" altLang="en-US" sz="3600" b="1">
                <a:solidFill>
                  <a:srgbClr val="FF0000"/>
                </a:solidFill>
                <a:sym typeface="+mn-ea"/>
              </a:rPr>
              <a:t>家乡      鸿雁</a:t>
            </a:r>
            <a:r>
              <a:rPr lang="en-US" altLang="zh-CN" sz="3600" b="1">
                <a:solidFill>
                  <a:srgbClr val="FF0000"/>
                </a:solidFill>
                <a:sym typeface="+mn-ea"/>
              </a:rPr>
              <a:t>——</a:t>
            </a:r>
            <a:r>
              <a:rPr lang="zh-CN" altLang="en-US" sz="3600" b="1">
                <a:solidFill>
                  <a:srgbClr val="FF0000"/>
                </a:solidFill>
                <a:sym typeface="+mn-ea"/>
              </a:rPr>
              <a:t>传书         书</a:t>
            </a:r>
            <a:r>
              <a:rPr lang="en-US" altLang="zh-CN" sz="3600" b="1">
                <a:solidFill>
                  <a:srgbClr val="FF0000"/>
                </a:solidFill>
                <a:sym typeface="+mn-ea"/>
              </a:rPr>
              <a:t>——</a:t>
            </a:r>
            <a:r>
              <a:rPr lang="zh-CN" altLang="en-US" sz="3600" b="1">
                <a:solidFill>
                  <a:srgbClr val="FF0000"/>
                </a:solidFill>
                <a:sym typeface="+mn-ea"/>
              </a:rPr>
              <a:t>信   </a:t>
            </a:r>
            <a:endParaRPr lang="zh-CN" altLang="en-US" sz="3600" b="1">
              <a:solidFill>
                <a:srgbClr val="FF0000"/>
              </a:solidFill>
              <a:sym typeface="+mn-ea"/>
            </a:endParaRPr>
          </a:p>
          <a:p>
            <a:r>
              <a:rPr lang="zh-CN" altLang="en-US" sz="3600" b="1">
                <a:solidFill>
                  <a:srgbClr val="FF0000"/>
                </a:solidFill>
                <a:sym typeface="+mn-ea"/>
              </a:rPr>
              <a:t>鱼</a:t>
            </a:r>
            <a:r>
              <a:rPr lang="en-US" altLang="zh-CN" sz="3600" b="1">
                <a:solidFill>
                  <a:srgbClr val="FF0000"/>
                </a:solidFill>
                <a:sym typeface="+mn-ea"/>
              </a:rPr>
              <a:t>——</a:t>
            </a:r>
            <a:r>
              <a:rPr lang="zh-CN" altLang="en-US" sz="3600" b="1">
                <a:solidFill>
                  <a:srgbClr val="FF0000"/>
                </a:solidFill>
                <a:sym typeface="+mn-ea"/>
              </a:rPr>
              <a:t>鱼里藏信      月</a:t>
            </a:r>
            <a:r>
              <a:rPr lang="en-US" altLang="zh-CN" sz="3600" b="1">
                <a:solidFill>
                  <a:srgbClr val="FF0000"/>
                </a:solidFill>
                <a:sym typeface="+mn-ea"/>
              </a:rPr>
              <a:t>——</a:t>
            </a:r>
            <a:r>
              <a:rPr lang="zh-CN" altLang="en-US" sz="3600" b="1">
                <a:solidFill>
                  <a:srgbClr val="FF0000"/>
                </a:solidFill>
                <a:sym typeface="+mn-ea"/>
              </a:rPr>
              <a:t>月圆团圆       归</a:t>
            </a:r>
            <a:r>
              <a:rPr lang="en-US" altLang="zh-CN" sz="3600" b="1">
                <a:solidFill>
                  <a:srgbClr val="FF0000"/>
                </a:solidFill>
                <a:sym typeface="+mn-ea"/>
              </a:rPr>
              <a:t>——</a:t>
            </a:r>
            <a:r>
              <a:rPr lang="zh-CN" altLang="en-US" sz="3600" b="1">
                <a:solidFill>
                  <a:srgbClr val="FF0000"/>
                </a:solidFill>
                <a:sym typeface="+mn-ea"/>
              </a:rPr>
              <a:t>回家</a:t>
            </a:r>
            <a:endParaRPr lang="zh-CN" altLang="en-US" sz="3600" b="1">
              <a:solidFill>
                <a:srgbClr val="FF0000"/>
              </a:solidFill>
              <a:sym typeface="+mn-ea"/>
            </a:endParaRPr>
          </a:p>
          <a:p>
            <a:r>
              <a:rPr lang="zh-CN" altLang="en-US" sz="3600" b="1">
                <a:solidFill>
                  <a:srgbClr val="FF0000"/>
                </a:solidFill>
                <a:sym typeface="+mn-ea"/>
              </a:rPr>
              <a:t>关山</a:t>
            </a:r>
            <a:r>
              <a:rPr lang="en-US" altLang="zh-CN" sz="3600" b="1">
                <a:solidFill>
                  <a:srgbClr val="FF0000"/>
                </a:solidFill>
                <a:sym typeface="+mn-ea"/>
              </a:rPr>
              <a:t>——</a:t>
            </a:r>
            <a:r>
              <a:rPr lang="zh-CN" altLang="en-US" sz="3600" b="1">
                <a:solidFill>
                  <a:srgbClr val="FF0000"/>
                </a:solidFill>
                <a:sym typeface="+mn-ea"/>
              </a:rPr>
              <a:t>边塞的人          桥（灞陵）</a:t>
            </a:r>
            <a:r>
              <a:rPr lang="en-US" altLang="zh-CN" sz="3600" b="1">
                <a:solidFill>
                  <a:srgbClr val="FF0000"/>
                </a:solidFill>
                <a:sym typeface="+mn-ea"/>
              </a:rPr>
              <a:t>——</a:t>
            </a:r>
            <a:r>
              <a:rPr lang="zh-CN" altLang="en-US" sz="3600" b="1">
                <a:solidFill>
                  <a:srgbClr val="FF0000"/>
                </a:solidFill>
                <a:sym typeface="+mn-ea"/>
              </a:rPr>
              <a:t>送别的地方</a:t>
            </a:r>
            <a:endParaRPr lang="zh-CN" altLang="en-US" sz="3600" b="1">
              <a:solidFill>
                <a:srgbClr val="FF0000"/>
              </a:solidFill>
              <a:sym typeface="+mn-ea"/>
            </a:endParaRPr>
          </a:p>
          <a:p>
            <a:r>
              <a:rPr lang="zh-CN" altLang="en-US" sz="3600" b="1">
                <a:solidFill>
                  <a:srgbClr val="FF0000"/>
                </a:solidFill>
                <a:sym typeface="+mn-ea"/>
              </a:rPr>
              <a:t>水</a:t>
            </a:r>
            <a:r>
              <a:rPr lang="en-US" altLang="zh-CN" sz="3600" b="1">
                <a:solidFill>
                  <a:srgbClr val="FF0000"/>
                </a:solidFill>
                <a:sym typeface="+mn-ea"/>
              </a:rPr>
              <a:t>——</a:t>
            </a:r>
            <a:r>
              <a:rPr lang="zh-CN" altLang="en-US" sz="3600" b="1">
                <a:solidFill>
                  <a:srgbClr val="FF0000"/>
                </a:solidFill>
                <a:sym typeface="+mn-ea"/>
              </a:rPr>
              <a:t>有水阻隔，有家难回，愁        梦</a:t>
            </a:r>
            <a:r>
              <a:rPr lang="en-US" altLang="zh-CN" sz="3600" b="1">
                <a:solidFill>
                  <a:srgbClr val="FF0000"/>
                </a:solidFill>
                <a:sym typeface="+mn-ea"/>
              </a:rPr>
              <a:t>——</a:t>
            </a:r>
            <a:r>
              <a:rPr lang="zh-CN" altLang="en-US" sz="3600" b="1">
                <a:solidFill>
                  <a:srgbClr val="FF0000"/>
                </a:solidFill>
                <a:sym typeface="+mn-ea"/>
              </a:rPr>
              <a:t>梦中回家</a:t>
            </a:r>
            <a:br>
              <a:rPr lang="zh-CN" altLang="en-US" sz="3600" b="1">
                <a:solidFill>
                  <a:srgbClr val="FF0000"/>
                </a:solidFill>
                <a:sym typeface="+mn-ea"/>
              </a:rPr>
            </a:br>
            <a:endParaRPr lang="zh-CN" altLang="en-US" sz="3600" b="1">
              <a:solidFill>
                <a:srgbClr val="FF0000"/>
              </a:solidFill>
              <a:sym typeface="+mn-ea"/>
            </a:endParaRPr>
          </a:p>
        </p:txBody>
      </p:sp>
    </p:spTree>
    <p:custDataLst>
      <p:tags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574040"/>
          </a:xfrm>
        </p:spPr>
        <p:txBody>
          <a:bodyPr>
            <a:normAutofit fontScale="90000"/>
          </a:bodyPr>
          <a:p>
            <a:r>
              <a:rPr lang="zh-CN" altLang="en-US"/>
              <a:t>补充知识点：</a:t>
            </a:r>
            <a:endParaRPr lang="zh-CN" altLang="en-US"/>
          </a:p>
        </p:txBody>
      </p:sp>
      <p:sp>
        <p:nvSpPr>
          <p:cNvPr id="3" name="内容占位符 2"/>
          <p:cNvSpPr>
            <a:spLocks noGrp="1"/>
          </p:cNvSpPr>
          <p:nvPr>
            <p:ph idx="1"/>
          </p:nvPr>
        </p:nvSpPr>
        <p:spPr>
          <a:xfrm>
            <a:off x="838200" y="1183640"/>
            <a:ext cx="10515600" cy="4993640"/>
          </a:xfrm>
        </p:spPr>
        <p:txBody>
          <a:bodyPr>
            <a:noAutofit/>
          </a:bodyPr>
          <a:p>
            <a:r>
              <a:rPr lang="zh-CN" altLang="en-US" sz="3200" b="1"/>
              <a:t>杜鹃，鸿雁，莼鲈之思，双鲤，寒砧捣衣，沙鸥，桑梓也是羁旅诗出现的意象。</a:t>
            </a:r>
            <a:endParaRPr lang="zh-CN" altLang="en-US" sz="3200" b="1"/>
          </a:p>
          <a:p>
            <a:r>
              <a:rPr lang="zh-CN" altLang="en-US" sz="3200" b="1"/>
              <a:t>杜鹃</a:t>
            </a:r>
            <a:r>
              <a:rPr lang="en-US" altLang="zh-CN" sz="3200" b="1"/>
              <a:t>——</a:t>
            </a:r>
            <a:r>
              <a:rPr lang="zh-CN" altLang="en-US" sz="3200" b="1"/>
              <a:t>叫声，不如归去</a:t>
            </a:r>
            <a:endParaRPr lang="zh-CN" altLang="en-US" sz="3200" b="1"/>
          </a:p>
          <a:p>
            <a:r>
              <a:rPr lang="zh-CN" altLang="en-US" sz="3200" b="1"/>
              <a:t>鸿雁</a:t>
            </a:r>
            <a:r>
              <a:rPr lang="en-US" altLang="zh-CN" sz="3200" b="1"/>
              <a:t>——</a:t>
            </a:r>
            <a:r>
              <a:rPr lang="zh-CN" altLang="en-US" sz="3200" b="1"/>
              <a:t>传书（思念之情）</a:t>
            </a:r>
            <a:endParaRPr lang="zh-CN" altLang="en-US" sz="3200" b="1"/>
          </a:p>
          <a:p>
            <a:r>
              <a:rPr lang="zh-CN" altLang="en-US" sz="3200" b="1"/>
              <a:t>莼鲈之思</a:t>
            </a:r>
            <a:r>
              <a:rPr lang="en-US" altLang="zh-CN" sz="3200" b="1"/>
              <a:t>——</a:t>
            </a:r>
            <a:r>
              <a:rPr lang="zh-CN" altLang="en-US" sz="3200" b="1"/>
              <a:t>思念故乡的美味</a:t>
            </a:r>
            <a:endParaRPr lang="zh-CN" altLang="en-US" sz="3200" b="1"/>
          </a:p>
          <a:p>
            <a:r>
              <a:rPr lang="zh-CN" altLang="en-US" sz="3200" b="1"/>
              <a:t>双鲤</a:t>
            </a:r>
            <a:r>
              <a:rPr lang="en-US" altLang="zh-CN" sz="3200" b="1"/>
              <a:t>——</a:t>
            </a:r>
            <a:r>
              <a:rPr lang="zh-CN" altLang="en-US" sz="3200" b="1"/>
              <a:t>藏书信</a:t>
            </a:r>
            <a:endParaRPr lang="zh-CN" altLang="en-US" sz="3200" b="1"/>
          </a:p>
          <a:p>
            <a:r>
              <a:rPr lang="zh-CN" altLang="en-US" sz="3200" b="1"/>
              <a:t>寒砧捣衣</a:t>
            </a:r>
            <a:r>
              <a:rPr lang="en-US" altLang="zh-CN" sz="3200" b="1"/>
              <a:t>——</a:t>
            </a:r>
            <a:r>
              <a:rPr lang="zh-CN" altLang="en-US" sz="3200" b="1"/>
              <a:t>缝制衣服</a:t>
            </a:r>
            <a:endParaRPr lang="zh-CN" altLang="en-US" sz="3200" b="1"/>
          </a:p>
          <a:p>
            <a:r>
              <a:rPr lang="zh-CN" altLang="en-US" sz="3200" b="1"/>
              <a:t>沙鸥</a:t>
            </a:r>
            <a:r>
              <a:rPr lang="en-US" altLang="zh-CN" sz="3200" b="1"/>
              <a:t>——</a:t>
            </a:r>
            <a:r>
              <a:rPr lang="zh-CN" altLang="en-US" sz="3200" b="1"/>
              <a:t>孤独只鸟比喻自己</a:t>
            </a:r>
            <a:endParaRPr lang="zh-CN" altLang="en-US" sz="3200" b="1"/>
          </a:p>
          <a:p>
            <a:r>
              <a:rPr lang="zh-CN" altLang="en-US" sz="3200" b="1"/>
              <a:t>桑梓</a:t>
            </a:r>
            <a:r>
              <a:rPr lang="en-US" altLang="zh-CN" sz="3200" b="1"/>
              <a:t>——</a:t>
            </a:r>
            <a:r>
              <a:rPr lang="zh-CN" altLang="en-US" sz="3200" b="1"/>
              <a:t>家乡种的树</a:t>
            </a:r>
            <a:endParaRPr lang="zh-CN" altLang="en-US" sz="3200" b="1"/>
          </a:p>
        </p:txBody>
      </p:sp>
    </p:spTree>
    <p:custDataLst>
      <p:tags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补充知识点</a:t>
            </a:r>
            <a:r>
              <a:rPr lang="en-US" altLang="zh-CN">
                <a:solidFill>
                  <a:srgbClr val="FF0000"/>
                </a:solidFill>
              </a:rPr>
              <a:t>:</a:t>
            </a:r>
            <a:r>
              <a:rPr lang="zh-CN" altLang="en-US">
                <a:solidFill>
                  <a:srgbClr val="FF0000"/>
                </a:solidFill>
                <a:sym typeface="+mn-ea"/>
              </a:rPr>
              <a:t>咏史怀古诗常见意象</a:t>
            </a:r>
            <a:endParaRPr lang="zh-CN" altLang="en-US">
              <a:solidFill>
                <a:srgbClr val="FF0000"/>
              </a:solidFill>
              <a:sym typeface="+mn-ea"/>
            </a:endParaRPr>
          </a:p>
        </p:txBody>
      </p:sp>
      <p:sp>
        <p:nvSpPr>
          <p:cNvPr id="3" name="内容占位符 2"/>
          <p:cNvSpPr>
            <a:spLocks noGrp="1"/>
          </p:cNvSpPr>
          <p:nvPr>
            <p:ph idx="1"/>
          </p:nvPr>
        </p:nvSpPr>
        <p:spPr>
          <a:xfrm>
            <a:off x="23495" y="1590675"/>
            <a:ext cx="12427585" cy="4884420"/>
          </a:xfrm>
        </p:spPr>
        <p:txBody>
          <a:bodyPr>
            <a:noAutofit/>
          </a:bodyPr>
          <a:p>
            <a:pPr marL="0" indent="0">
              <a:buNone/>
            </a:pPr>
            <a:r>
              <a:rPr lang="en-US" altLang="zh-CN" sz="3200">
                <a:solidFill>
                  <a:srgbClr val="FF0000"/>
                </a:solidFill>
              </a:rPr>
              <a:t>  </a:t>
            </a:r>
            <a:r>
              <a:rPr lang="zh-CN" altLang="en-US" sz="3200">
                <a:solidFill>
                  <a:srgbClr val="FF0000"/>
                </a:solidFill>
              </a:rPr>
              <a:t>都城系列</a:t>
            </a:r>
            <a:r>
              <a:rPr lang="zh-CN" altLang="en-US" sz="3200"/>
              <a:t>：咸阳，长安，金陵，姑苏，洛阳，汴京，帝京，京畿。</a:t>
            </a:r>
            <a:endParaRPr lang="zh-CN" altLang="en-US" sz="3200"/>
          </a:p>
          <a:p>
            <a:r>
              <a:rPr lang="zh-CN" altLang="en-US" sz="3200">
                <a:solidFill>
                  <a:srgbClr val="FF0000"/>
                </a:solidFill>
              </a:rPr>
              <a:t>地标建筑</a:t>
            </a:r>
            <a:r>
              <a:rPr lang="zh-CN" altLang="en-US" sz="3200"/>
              <a:t>：骊山，赤壁，新亭，隋堤，马嵬，华清宫，汴河，淮水</a:t>
            </a:r>
            <a:endParaRPr lang="zh-CN" altLang="en-US" sz="3200"/>
          </a:p>
          <a:p>
            <a:r>
              <a:rPr lang="zh-CN" altLang="en-US" sz="3200">
                <a:solidFill>
                  <a:srgbClr val="FF0000"/>
                </a:solidFill>
              </a:rPr>
              <a:t>文化名人</a:t>
            </a:r>
            <a:r>
              <a:rPr lang="zh-CN" altLang="en-US" sz="3200"/>
              <a:t>：乌衣巷，湘妃祠，乌江亭，李白坟，昭君墓</a:t>
            </a:r>
            <a:endParaRPr lang="zh-CN" altLang="en-US" sz="3200"/>
          </a:p>
          <a:p>
            <a:r>
              <a:rPr lang="zh-CN" altLang="en-US" sz="3200">
                <a:solidFill>
                  <a:srgbClr val="FF0000"/>
                </a:solidFill>
              </a:rPr>
              <a:t>特定的历史朝代</a:t>
            </a:r>
            <a:r>
              <a:rPr lang="zh-CN" altLang="en-US" sz="3200"/>
              <a:t>：六朝，吴国，隋代，安史之乱，南唐后蜀</a:t>
            </a:r>
            <a:endParaRPr lang="zh-CN" altLang="en-US" sz="3200"/>
          </a:p>
          <a:p>
            <a:r>
              <a:rPr lang="zh-CN" altLang="en-US" sz="3200">
                <a:solidFill>
                  <a:srgbClr val="FF0000"/>
                </a:solidFill>
              </a:rPr>
              <a:t>家国情怀</a:t>
            </a:r>
            <a:r>
              <a:rPr lang="zh-CN" altLang="en-US" sz="3200"/>
              <a:t>：吴钩，《后庭花》</a:t>
            </a:r>
            <a:endParaRPr lang="zh-CN" altLang="en-US" sz="3200"/>
          </a:p>
        </p:txBody>
      </p:sp>
    </p:spTree>
    <p:custDataLst>
      <p:tags r:id="rId1"/>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知识点：汴河</a:t>
            </a:r>
            <a:r>
              <a:rPr lang="en-US" altLang="zh-CN">
                <a:solidFill>
                  <a:srgbClr val="FF0000"/>
                </a:solidFill>
              </a:rPr>
              <a:t>——</a:t>
            </a:r>
            <a:r>
              <a:rPr lang="zh-CN" altLang="en-US">
                <a:solidFill>
                  <a:srgbClr val="FF0000"/>
                </a:solidFill>
              </a:rPr>
              <a:t>自取灭亡历史见证</a:t>
            </a:r>
            <a:endParaRPr lang="zh-CN" altLang="en-US">
              <a:solidFill>
                <a:srgbClr val="FF0000"/>
              </a:solidFill>
            </a:endParaRPr>
          </a:p>
        </p:txBody>
      </p:sp>
      <p:sp>
        <p:nvSpPr>
          <p:cNvPr id="3" name="内容占位符 2"/>
          <p:cNvSpPr>
            <a:spLocks noGrp="1"/>
          </p:cNvSpPr>
          <p:nvPr>
            <p:ph idx="1"/>
          </p:nvPr>
        </p:nvSpPr>
        <p:spPr>
          <a:xfrm>
            <a:off x="478155" y="1386840"/>
            <a:ext cx="10875645" cy="4790440"/>
          </a:xfrm>
        </p:spPr>
        <p:txBody>
          <a:bodyPr/>
          <a:p>
            <a:r>
              <a:rPr lang="zh-CN" altLang="en-US" sz="3600" b="1"/>
              <a:t>汴水东流无限春，隋家宫阙已成尘。行人莫上长堤望，风起杨花愁杀人。</a:t>
            </a:r>
            <a:endParaRPr lang="zh-CN" altLang="en-US" sz="3600" b="1"/>
          </a:p>
          <a:p>
            <a:r>
              <a:rPr lang="zh-CN" altLang="en-US" sz="3600" b="1"/>
              <a:t>汴biàn河：指隋炀帝所开的通济渠的东段，即运河从板渚（今河南荥阳北）到盱眙入淮的一段。当年隋炀帝为了游览江都，前后动员了百余万民工凿通济渠，沿岸堤上种植柳树，世称隋堤。还在汴水之滨建造了豪华的行宫。这条</a:t>
            </a:r>
            <a:r>
              <a:rPr lang="zh-CN" altLang="en-US" sz="3600" b="1">
                <a:solidFill>
                  <a:srgbClr val="FF0000"/>
                </a:solidFill>
              </a:rPr>
              <a:t>汴河，是隋炀帝穷奢极欲、耗尽民膏，最终自取灭亡的历史见证</a:t>
            </a:r>
            <a:r>
              <a:rPr lang="zh-CN" altLang="en-US" sz="3600" b="1"/>
              <a:t>。</a:t>
            </a:r>
            <a:endParaRPr lang="zh-CN" altLang="en-US" sz="3600" b="1"/>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200" b="1">
                <a:solidFill>
                  <a:srgbClr val="FF0000"/>
                </a:solidFill>
              </a:rPr>
              <a:t>陆游《游山西村》（宋）</a:t>
            </a:r>
            <a:endParaRPr lang="zh-CN" altLang="en-US" sz="3200" b="1">
              <a:solidFill>
                <a:srgbClr val="FF0000"/>
              </a:solidFill>
            </a:endParaRPr>
          </a:p>
          <a:p>
            <a:r>
              <a:rPr lang="zh-CN" altLang="en-US" sz="3200" b="1">
                <a:solidFill>
                  <a:srgbClr val="FF0000"/>
                </a:solidFill>
              </a:rPr>
              <a:t>　　莫笑农家腊酒浑，丰年留客足鸡豚。</a:t>
            </a:r>
            <a:endParaRPr lang="zh-CN" altLang="en-US" sz="3200" b="1">
              <a:solidFill>
                <a:srgbClr val="FF0000"/>
              </a:solidFill>
            </a:endParaRPr>
          </a:p>
          <a:p>
            <a:r>
              <a:rPr lang="zh-CN" altLang="en-US" sz="3200" b="1">
                <a:solidFill>
                  <a:srgbClr val="FF0000"/>
                </a:solidFill>
              </a:rPr>
              <a:t>　　山重水复疑无路，柳暗花明又一村。</a:t>
            </a:r>
            <a:endParaRPr lang="zh-CN" altLang="en-US" sz="3200" b="1">
              <a:solidFill>
                <a:srgbClr val="FF0000"/>
              </a:solidFill>
            </a:endParaRPr>
          </a:p>
          <a:p>
            <a:r>
              <a:rPr lang="zh-CN" altLang="en-US" sz="3200" b="1">
                <a:solidFill>
                  <a:srgbClr val="FF0000"/>
                </a:solidFill>
              </a:rPr>
              <a:t>　　萧鼓追随春社近，衣冠简朴古风存。</a:t>
            </a:r>
            <a:endParaRPr lang="zh-CN" altLang="en-US" sz="3200" b="1">
              <a:solidFill>
                <a:srgbClr val="FF0000"/>
              </a:solidFill>
            </a:endParaRPr>
          </a:p>
          <a:p>
            <a:r>
              <a:rPr lang="zh-CN" altLang="en-US" sz="3200" b="1">
                <a:solidFill>
                  <a:srgbClr val="FF0000"/>
                </a:solidFill>
              </a:rPr>
              <a:t>　　从今若许闲乘月，拄杖无时夜叩门。</a:t>
            </a:r>
            <a:endParaRPr lang="zh-CN" altLang="en-US" sz="3200" b="1">
              <a:solidFill>
                <a:srgbClr val="FF0000"/>
              </a:solidFill>
            </a:endParaRPr>
          </a:p>
          <a:p>
            <a:r>
              <a:rPr lang="zh-CN" altLang="en-US" sz="3200" b="1">
                <a:solidFill>
                  <a:srgbClr val="FF0000"/>
                </a:solidFill>
              </a:rPr>
              <a:t>这是律诗还是绝句？那两句是颈联？</a:t>
            </a:r>
            <a:endParaRPr lang="zh-CN" altLang="en-US" sz="3200" b="1"/>
          </a:p>
          <a:p>
            <a:r>
              <a:rPr lang="zh-CN" altLang="en-US" sz="3200" b="1"/>
              <a:t>律诗，五六句为颈联</a:t>
            </a:r>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知识点：杨广</a:t>
            </a:r>
            <a:r>
              <a:rPr lang="en-US" altLang="zh-CN">
                <a:solidFill>
                  <a:srgbClr val="FF0000"/>
                </a:solidFill>
              </a:rPr>
              <a:t>——</a:t>
            </a:r>
            <a:r>
              <a:rPr lang="zh-CN" altLang="en-US">
                <a:solidFill>
                  <a:srgbClr val="FF0000"/>
                </a:solidFill>
              </a:rPr>
              <a:t>亡国之帝</a:t>
            </a:r>
            <a:endParaRPr lang="zh-CN" altLang="en-US">
              <a:solidFill>
                <a:srgbClr val="FF0000"/>
              </a:solidFill>
            </a:endParaRPr>
          </a:p>
        </p:txBody>
      </p:sp>
      <p:sp>
        <p:nvSpPr>
          <p:cNvPr id="3" name="内容占位符 2"/>
          <p:cNvSpPr>
            <a:spLocks noGrp="1"/>
          </p:cNvSpPr>
          <p:nvPr>
            <p:ph idx="1"/>
          </p:nvPr>
        </p:nvSpPr>
        <p:spPr/>
        <p:txBody>
          <a:bodyPr/>
          <a:p>
            <a:r>
              <a:rPr lang="zh-CN" altLang="en-US" sz="3600" b="1">
                <a:solidFill>
                  <a:srgbClr val="FF0000"/>
                </a:solidFill>
              </a:rPr>
              <a:t>隋炀帝杨广</a:t>
            </a:r>
            <a:r>
              <a:rPr lang="zh-CN" altLang="en-US" sz="3600" b="1"/>
              <a:t>，隋朝第二位皇帝。仁寿四年（604年）七月继位。他在位期间开创科举制度，修大运河，营建东都、迁都洛阳，对后世颇有影响，然而频繁的发动战争，如亲征吐谷浑，三征高句丽，加之滥用民力，致使民变频起。</a:t>
            </a:r>
            <a:r>
              <a:rPr lang="zh-CN" altLang="en-US" sz="3600" b="1">
                <a:solidFill>
                  <a:srgbClr val="FF0000"/>
                </a:solidFill>
              </a:rPr>
              <a:t>造成天下大乱，直接导致了隋朝的覆亡。</a:t>
            </a:r>
            <a:endParaRPr lang="zh-CN" altLang="en-US" sz="3600" b="1">
              <a:solidFill>
                <a:srgbClr val="FF0000"/>
              </a:solidFill>
            </a:endParaRPr>
          </a:p>
          <a:p>
            <a:r>
              <a:rPr lang="zh-CN" altLang="en-US" sz="3600" b="1"/>
              <a:t>大业十四年（618年），杨广被叛军缢杀。</a:t>
            </a:r>
            <a:endParaRPr lang="zh-CN" altLang="en-US" sz="3600" b="1"/>
          </a:p>
        </p:txBody>
      </p:sp>
    </p:spTree>
    <p:custDataLst>
      <p:tags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知识点：后庭花</a:t>
            </a:r>
            <a:r>
              <a:rPr lang="en-US" altLang="zh-CN">
                <a:solidFill>
                  <a:srgbClr val="FF0000"/>
                </a:solidFill>
              </a:rPr>
              <a:t>——</a:t>
            </a:r>
            <a:r>
              <a:rPr lang="zh-CN" altLang="en-US">
                <a:solidFill>
                  <a:srgbClr val="FF0000"/>
                </a:solidFill>
              </a:rPr>
              <a:t>亡国之音</a:t>
            </a:r>
            <a:endParaRPr lang="zh-CN" altLang="en-US">
              <a:solidFill>
                <a:srgbClr val="FF0000"/>
              </a:solidFill>
            </a:endParaRPr>
          </a:p>
        </p:txBody>
      </p:sp>
      <p:sp>
        <p:nvSpPr>
          <p:cNvPr id="3" name="内容占位符 2"/>
          <p:cNvSpPr>
            <a:spLocks noGrp="1"/>
          </p:cNvSpPr>
          <p:nvPr>
            <p:ph idx="1"/>
          </p:nvPr>
        </p:nvSpPr>
        <p:spPr/>
        <p:txBody>
          <a:bodyPr>
            <a:noAutofit/>
          </a:bodyPr>
          <a:p>
            <a:r>
              <a:rPr lang="zh-CN" altLang="en-US" sz="4000" b="1"/>
              <a:t>《《玉树后庭花》为宫体诗。</a:t>
            </a:r>
            <a:r>
              <a:rPr lang="zh-CN" altLang="en-US" sz="4000" b="1">
                <a:solidFill>
                  <a:srgbClr val="FF0000"/>
                </a:solidFill>
              </a:rPr>
              <a:t>作者南朝陈后主陈叔宝，是南朝亡国的最后一个昏庸皇帝</a:t>
            </a:r>
            <a:r>
              <a:rPr lang="zh-CN" altLang="en-US" sz="4000" b="1"/>
              <a:t>。传说陈灭亡的时候，陈后主正在宫中与爱姬妾孔贵嫔、张丽华等众人玩乐。王朝灭亡的过程也正是此诗在宫中盛行的过程。隋兵进入建康（今南京），陈后主被俘，后病死于洛阳。 </a:t>
            </a:r>
            <a:r>
              <a:rPr lang="zh-CN" altLang="en-US" sz="4000" b="1">
                <a:solidFill>
                  <a:srgbClr val="FF0000"/>
                </a:solidFill>
              </a:rPr>
              <a:t>《玉树后庭花》遂被称为“亡国之音”。 </a:t>
            </a:r>
            <a:endParaRPr lang="zh-CN" altLang="en-US" sz="4000" b="1">
              <a:solidFill>
                <a:srgbClr val="FF0000"/>
              </a:solidFill>
            </a:endParaRPr>
          </a:p>
        </p:txBody>
      </p:sp>
    </p:spTree>
    <p:custDataLst>
      <p:tags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668020"/>
          </a:xfrm>
        </p:spPr>
        <p:txBody>
          <a:bodyPr>
            <a:normAutofit fontScale="90000"/>
          </a:bodyPr>
          <a:p>
            <a:r>
              <a:rPr lang="zh-CN" altLang="en-US">
                <a:solidFill>
                  <a:srgbClr val="FF0000"/>
                </a:solidFill>
              </a:rPr>
              <a:t>知识点：骊山</a:t>
            </a:r>
            <a:endParaRPr lang="zh-CN" altLang="en-US">
              <a:solidFill>
                <a:srgbClr val="FF0000"/>
              </a:solidFill>
            </a:endParaRPr>
          </a:p>
        </p:txBody>
      </p:sp>
      <p:sp>
        <p:nvSpPr>
          <p:cNvPr id="3" name="内容占位符 2"/>
          <p:cNvSpPr>
            <a:spLocks noGrp="1"/>
          </p:cNvSpPr>
          <p:nvPr>
            <p:ph idx="1"/>
          </p:nvPr>
        </p:nvSpPr>
        <p:spPr>
          <a:xfrm>
            <a:off x="384175" y="1158875"/>
            <a:ext cx="11423650" cy="5488305"/>
          </a:xfrm>
        </p:spPr>
        <p:txBody>
          <a:bodyPr>
            <a:noAutofit/>
          </a:bodyPr>
          <a:p>
            <a:r>
              <a:rPr lang="zh-CN" altLang="en-US" sz="3200"/>
              <a:t>骊山是华清宫景区的重要组成部分。周、秦、汉、唐以来，这里一直作为</a:t>
            </a:r>
            <a:r>
              <a:rPr lang="zh-CN" altLang="en-US" sz="3200">
                <a:solidFill>
                  <a:srgbClr val="FF0000"/>
                </a:solidFill>
              </a:rPr>
              <a:t>皇家园林地，离宫别墅众多</a:t>
            </a:r>
            <a:r>
              <a:rPr lang="zh-CN" altLang="en-US" sz="3200"/>
              <a:t>。</a:t>
            </a:r>
            <a:endParaRPr lang="zh-CN" altLang="en-US" sz="3200"/>
          </a:p>
          <a:p>
            <a:r>
              <a:rPr lang="zh-CN" altLang="en-US" sz="3200"/>
              <a:t>1、</a:t>
            </a:r>
            <a:r>
              <a:rPr lang="zh-CN" altLang="en-US" sz="3200">
                <a:solidFill>
                  <a:srgbClr val="FF0000"/>
                </a:solidFill>
              </a:rPr>
              <a:t>老母宫</a:t>
            </a:r>
            <a:r>
              <a:rPr lang="zh-CN" altLang="en-US" sz="3200"/>
              <a:t>：相传女娲“攥黄土做人”，创造了人类。她又在骊山炼石补天，世人尊称她为“骊山老母”。</a:t>
            </a:r>
            <a:endParaRPr lang="zh-CN" altLang="en-US" sz="3200"/>
          </a:p>
          <a:p>
            <a:r>
              <a:rPr lang="zh-CN" altLang="en-US" sz="3200"/>
              <a:t>2、</a:t>
            </a:r>
            <a:r>
              <a:rPr lang="zh-CN" altLang="en-US" sz="3200">
                <a:solidFill>
                  <a:srgbClr val="FF0000"/>
                </a:solidFill>
              </a:rPr>
              <a:t>烽火台</a:t>
            </a:r>
            <a:r>
              <a:rPr lang="zh-CN" altLang="en-US" sz="3200"/>
              <a:t>：西周末年，周幽王在此上演了“烽火戏诸侯，一笑失天下”的典故。</a:t>
            </a:r>
            <a:endParaRPr lang="zh-CN" altLang="en-US" sz="3200"/>
          </a:p>
          <a:p>
            <a:r>
              <a:rPr lang="zh-CN" altLang="en-US" sz="3200"/>
              <a:t>3、秦始皇将他的</a:t>
            </a:r>
            <a:r>
              <a:rPr lang="zh-CN" altLang="en-US" sz="3200">
                <a:solidFill>
                  <a:srgbClr val="FF0000"/>
                </a:solidFill>
              </a:rPr>
              <a:t>陵寝建在骊山脚下，留下了闻名世界的秦兵马俑军阵；</a:t>
            </a:r>
            <a:endParaRPr lang="zh-CN" altLang="en-US" sz="3200">
              <a:solidFill>
                <a:srgbClr val="FF0000"/>
              </a:solidFill>
            </a:endParaRPr>
          </a:p>
          <a:p>
            <a:r>
              <a:rPr lang="zh-CN" altLang="en-US" sz="3200"/>
              <a:t>4、盛唐时，</a:t>
            </a:r>
            <a:r>
              <a:rPr lang="zh-CN" altLang="en-US" sz="3200">
                <a:solidFill>
                  <a:srgbClr val="FF0000"/>
                </a:solidFill>
              </a:rPr>
              <a:t>唐玄宗与杨贵妃</a:t>
            </a:r>
            <a:r>
              <a:rPr lang="zh-CN" altLang="en-US" sz="3200"/>
              <a:t>在此演绎了一场凄美的爱情故事；</a:t>
            </a:r>
            <a:endParaRPr lang="zh-CN" altLang="en-US" sz="3200"/>
          </a:p>
          <a:p>
            <a:r>
              <a:rPr lang="zh-CN" altLang="en-US" sz="3200"/>
              <a:t>5、现代史上，著名的“</a:t>
            </a:r>
            <a:r>
              <a:rPr lang="zh-CN" altLang="en-US" sz="3200">
                <a:solidFill>
                  <a:srgbClr val="FF0000"/>
                </a:solidFill>
              </a:rPr>
              <a:t>西安事变</a:t>
            </a:r>
            <a:r>
              <a:rPr lang="zh-CN" altLang="en-US" sz="3200"/>
              <a:t>”也发生于骊山之上。</a:t>
            </a:r>
            <a:endParaRPr lang="zh-CN" altLang="en-US" sz="3200"/>
          </a:p>
        </p:txBody>
      </p:sp>
    </p:spTree>
    <p:custDataLst>
      <p:tags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知识点：赤壁</a:t>
            </a:r>
            <a:endParaRPr lang="zh-CN" altLang="en-US">
              <a:solidFill>
                <a:srgbClr val="FF0000"/>
              </a:solidFill>
            </a:endParaRPr>
          </a:p>
        </p:txBody>
      </p:sp>
      <p:sp>
        <p:nvSpPr>
          <p:cNvPr id="3" name="内容占位符 2"/>
          <p:cNvSpPr>
            <a:spLocks noGrp="1"/>
          </p:cNvSpPr>
          <p:nvPr>
            <p:ph idx="1"/>
          </p:nvPr>
        </p:nvSpPr>
        <p:spPr>
          <a:xfrm>
            <a:off x="414655" y="1691640"/>
            <a:ext cx="10939145" cy="4485640"/>
          </a:xfrm>
        </p:spPr>
        <p:txBody>
          <a:bodyPr>
            <a:noAutofit/>
          </a:bodyPr>
          <a:p>
            <a:r>
              <a:rPr lang="zh-CN" altLang="en-US" sz="3600" b="1"/>
              <a:t>赤壁之战的古战场，位于今湖北省赤壁市西北部。《湖北通志》载：赤壁山临江矶头有‘赤壁’二字，相传为周瑜所书。</a:t>
            </a:r>
            <a:endParaRPr lang="zh-CN" altLang="en-US" sz="3600" b="1"/>
          </a:p>
          <a:p>
            <a:r>
              <a:rPr lang="zh-CN" altLang="en-US" sz="3600" b="1">
                <a:solidFill>
                  <a:srgbClr val="FF0000"/>
                </a:solidFill>
              </a:rPr>
              <a:t>三国形成时期，孙权、刘备联军于汉献帝建安十三年(208)在长江赤壁一带大败曹操军队</a:t>
            </a:r>
            <a:r>
              <a:rPr lang="zh-CN" altLang="en-US" sz="3600" b="1"/>
              <a:t>。孙权、刘备在强敌面前，冷静分析形势，结盟抗战，扬水战之长，巧用火攻，创造了中国军事史上以弱胜强的著名战例，也是奠定三国鼎立基础的著名战役。</a:t>
            </a:r>
            <a:endParaRPr lang="zh-CN" altLang="en-US" sz="3600" b="1"/>
          </a:p>
        </p:txBody>
      </p:sp>
    </p:spTree>
    <p:custDataLst>
      <p:tags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知识点：建康</a:t>
            </a:r>
            <a:endParaRPr lang="zh-CN" altLang="en-US">
              <a:solidFill>
                <a:srgbClr val="FF0000"/>
              </a:solidFill>
            </a:endParaRPr>
          </a:p>
        </p:txBody>
      </p:sp>
      <p:sp>
        <p:nvSpPr>
          <p:cNvPr id="3" name="内容占位符 2"/>
          <p:cNvSpPr>
            <a:spLocks noGrp="1"/>
          </p:cNvSpPr>
          <p:nvPr>
            <p:ph idx="1"/>
          </p:nvPr>
        </p:nvSpPr>
        <p:spPr/>
        <p:txBody>
          <a:bodyPr>
            <a:noAutofit/>
          </a:bodyPr>
          <a:p>
            <a:r>
              <a:rPr lang="zh-CN" altLang="en-US" sz="3600" b="1"/>
              <a:t>建康（南京古称）</a:t>
            </a:r>
            <a:endParaRPr lang="zh-CN" altLang="en-US" sz="3600" b="1"/>
          </a:p>
          <a:p>
            <a:r>
              <a:rPr lang="zh-CN" altLang="en-US" sz="3600" b="1"/>
              <a:t>建康，又称建邺，是东吴、东晋、南朝宋、南齐、南梁、和陈朝六代京师之地，也是南宋时期的行都和明朝陪都。建康城南拥秦淮，北倚后湖，钟山龙蟠，石城虎踞，是中国传统礼教制度与自然相结合的完美典范，中国古代都城的杰出代表。</a:t>
            </a:r>
            <a:endParaRPr lang="zh-CN" altLang="en-US" sz="3600" b="1"/>
          </a:p>
          <a:p>
            <a:r>
              <a:rPr lang="zh-CN" altLang="en-US" sz="3600" b="1">
                <a:solidFill>
                  <a:srgbClr val="FF0000"/>
                </a:solidFill>
              </a:rPr>
              <a:t>六朝皇宫台城，宫殿壮丽巍峨，殿阁崇伟，为北魏洛阳城以及东亚各国争相效仿。</a:t>
            </a:r>
            <a:endParaRPr lang="zh-CN" altLang="en-US" sz="3600" b="1">
              <a:solidFill>
                <a:srgbClr val="FF0000"/>
              </a:solidFill>
            </a:endParaRPr>
          </a:p>
        </p:txBody>
      </p:sp>
    </p:spTree>
    <p:custDataLst>
      <p:tags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知识点：新亭</a:t>
            </a:r>
            <a:endParaRPr lang="zh-CN" altLang="en-US">
              <a:solidFill>
                <a:srgbClr val="FF0000"/>
              </a:solidFill>
            </a:endParaRPr>
          </a:p>
        </p:txBody>
      </p:sp>
      <p:sp>
        <p:nvSpPr>
          <p:cNvPr id="3" name="内容占位符 2"/>
          <p:cNvSpPr>
            <a:spLocks noGrp="1"/>
          </p:cNvSpPr>
          <p:nvPr>
            <p:ph idx="1"/>
          </p:nvPr>
        </p:nvSpPr>
        <p:spPr>
          <a:xfrm>
            <a:off x="493395" y="1497330"/>
            <a:ext cx="10860405" cy="4679950"/>
          </a:xfrm>
        </p:spPr>
        <p:txBody>
          <a:bodyPr/>
          <a:p>
            <a:r>
              <a:rPr lang="zh-CN" altLang="en-US" sz="4000" b="1"/>
              <a:t>新亭</a:t>
            </a:r>
            <a:endParaRPr lang="zh-CN" altLang="en-US" sz="4000" b="1"/>
          </a:p>
          <a:p>
            <a:r>
              <a:rPr lang="zh-CN" altLang="en-US" sz="4000" b="1"/>
              <a:t>新亭在六朝时最为著名，是为建康宫城的南北门户。新亭一带，古代多寺庙。</a:t>
            </a:r>
            <a:r>
              <a:rPr lang="zh-CN" altLang="en-US" sz="4000" b="1">
                <a:solidFill>
                  <a:srgbClr val="FF0000"/>
                </a:solidFill>
              </a:rPr>
              <a:t>新亭紧靠长江边，是南朝时代建康的西南要塞。</a:t>
            </a:r>
            <a:r>
              <a:rPr lang="zh-CN" altLang="en-US" sz="4000" b="1"/>
              <a:t>讨刘劭时，曾在此修建营垒。当时从南方来攻打台城，必经新亭。所以齐武帝称它是“兵冲”之地。</a:t>
            </a:r>
            <a:r>
              <a:rPr lang="zh-CN" altLang="en-US" sz="4000" b="1">
                <a:solidFill>
                  <a:srgbClr val="FF0000"/>
                </a:solidFill>
              </a:rPr>
              <a:t>新亭垒一度是兵家必争之地。</a:t>
            </a:r>
            <a:endParaRPr lang="zh-CN" altLang="en-US" sz="4000" b="1">
              <a:solidFill>
                <a:srgbClr val="FF0000"/>
              </a:solidFill>
            </a:endParaRPr>
          </a:p>
        </p:txBody>
      </p:sp>
    </p:spTree>
    <p:custDataLst>
      <p:tags r:id="rId1"/>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知识点：马嵬之变</a:t>
            </a:r>
            <a:endParaRPr lang="zh-CN" altLang="en-US">
              <a:solidFill>
                <a:srgbClr val="FF0000"/>
              </a:solidFill>
            </a:endParaRPr>
          </a:p>
        </p:txBody>
      </p:sp>
      <p:sp>
        <p:nvSpPr>
          <p:cNvPr id="3" name="内容占位符 2"/>
          <p:cNvSpPr>
            <a:spLocks noGrp="1"/>
          </p:cNvSpPr>
          <p:nvPr>
            <p:ph idx="1"/>
          </p:nvPr>
        </p:nvSpPr>
        <p:spPr>
          <a:xfrm>
            <a:off x="493395" y="1559560"/>
            <a:ext cx="10860405" cy="4617720"/>
          </a:xfrm>
        </p:spPr>
        <p:txBody>
          <a:bodyPr>
            <a:noAutofit/>
          </a:bodyPr>
          <a:p>
            <a:endParaRPr lang="zh-CN" altLang="en-US"/>
          </a:p>
          <a:p>
            <a:r>
              <a:rPr lang="zh-CN" altLang="en-US" sz="3600" b="1"/>
              <a:t>唐玄宗天宝十四年（755年）十一月，安禄山以诛奸相杨国忠为借口，突然在范阳起兵。次年六月，叛军攻占潼关，长安危在旦夕。唐玄宗携爱妃杨玉环，仓皇西逃入蜀。途经马嵬坡时，六军不发。禁军将领陈玄礼等对杨氏兄妹专权不满，杀死杨国忠父子之后，认为“贼本尚在”，遂请求处死杨贵妃，以免后患。</a:t>
            </a:r>
            <a:r>
              <a:rPr lang="en-US" altLang="zh-CN" sz="3600" b="1">
                <a:solidFill>
                  <a:srgbClr val="FF0000"/>
                </a:solidFill>
              </a:rPr>
              <a:t>ma'wei'zhi</a:t>
            </a:r>
            <a:endParaRPr lang="en-US" altLang="zh-CN" sz="3600" b="1">
              <a:solidFill>
                <a:srgbClr val="FF0000"/>
              </a:solidFill>
            </a:endParaRPr>
          </a:p>
        </p:txBody>
      </p:sp>
    </p:spTree>
    <p:custDataLst>
      <p:tags r:id="rId1"/>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知识点：安史之乱</a:t>
            </a:r>
            <a:endParaRPr lang="zh-CN" altLang="en-US">
              <a:solidFill>
                <a:srgbClr val="FF0000"/>
              </a:solidFill>
            </a:endParaRPr>
          </a:p>
        </p:txBody>
      </p:sp>
      <p:sp>
        <p:nvSpPr>
          <p:cNvPr id="3" name="内容占位符 2"/>
          <p:cNvSpPr>
            <a:spLocks noGrp="1"/>
          </p:cNvSpPr>
          <p:nvPr>
            <p:ph idx="1"/>
          </p:nvPr>
        </p:nvSpPr>
        <p:spPr>
          <a:xfrm>
            <a:off x="306070" y="1370965"/>
            <a:ext cx="11690350" cy="4806315"/>
          </a:xfrm>
        </p:spPr>
        <p:txBody>
          <a:bodyPr/>
          <a:p>
            <a:endParaRPr lang="zh-CN" altLang="en-US"/>
          </a:p>
          <a:p>
            <a:r>
              <a:rPr lang="zh-CN" altLang="en-US" sz="3200" b="1"/>
              <a:t>安史之乱是中国唐代玄宗末年至代宗初年(755年12月16日至763年2月17日</a:t>
            </a:r>
            <a:r>
              <a:rPr lang="zh-CN" altLang="en-US" sz="3200" b="1">
                <a:solidFill>
                  <a:srgbClr val="FF0000"/>
                </a:solidFill>
              </a:rPr>
              <a:t>)由安禄山与史思明向唐朝发动，同唐朝争夺统治权的内战，是唐由盛而衰的转折点</a:t>
            </a:r>
            <a:r>
              <a:rPr lang="zh-CN" altLang="en-US" sz="3200" b="1"/>
              <a:t>，也造成唐代藩镇割据。由于发起反唐者乃是安禄山与史思明二人为主，故事件被冠以安史之名。又由于其爆发于唐玄宗天宝年间，也称天宝之乱。</a:t>
            </a:r>
            <a:endParaRPr lang="zh-CN" altLang="en-US" sz="3200" b="1"/>
          </a:p>
          <a:p>
            <a:r>
              <a:rPr lang="zh-CN" altLang="en-US" sz="3200" b="1"/>
              <a:t>唐代经历唐太宗“贞观之治”、唐高宗“永徽之治”、武则天的“治宏贞观，政启开元”及唐玄宗的“开元盛世”后，成为了一个国富民强的国家，文治武功在唐玄宗开元年间达至鼎盛。</a:t>
            </a:r>
            <a:r>
              <a:rPr lang="zh-CN" altLang="en-US" sz="3200" b="1">
                <a:solidFill>
                  <a:srgbClr val="FF0000"/>
                </a:solidFill>
              </a:rPr>
              <a:t>安史之乱发生后，由盛而衰。</a:t>
            </a:r>
            <a:endParaRPr lang="zh-CN" altLang="en-US" sz="3200" b="1">
              <a:solidFill>
                <a:srgbClr val="FF0000"/>
              </a:solidFill>
            </a:endParaRPr>
          </a:p>
        </p:txBody>
      </p:sp>
    </p:spTree>
    <p:custDataLst>
      <p:tags r:id="rId1"/>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知识点：华清宫</a:t>
            </a:r>
            <a:endParaRPr lang="zh-CN" altLang="en-US">
              <a:solidFill>
                <a:srgbClr val="FF0000"/>
              </a:solidFill>
            </a:endParaRPr>
          </a:p>
        </p:txBody>
      </p:sp>
      <p:sp>
        <p:nvSpPr>
          <p:cNvPr id="3" name="内容占位符 2"/>
          <p:cNvSpPr>
            <a:spLocks noGrp="1"/>
          </p:cNvSpPr>
          <p:nvPr>
            <p:ph idx="1"/>
          </p:nvPr>
        </p:nvSpPr>
        <p:spPr>
          <a:xfrm>
            <a:off x="336550" y="1534160"/>
            <a:ext cx="11409045" cy="4486275"/>
          </a:xfrm>
        </p:spPr>
        <p:txBody>
          <a:bodyPr>
            <a:noAutofit/>
          </a:bodyPr>
          <a:p>
            <a:r>
              <a:rPr lang="zh-CN" altLang="en-US" sz="3600" b="1">
                <a:solidFill>
                  <a:srgbClr val="FF0000"/>
                </a:solidFill>
              </a:rPr>
              <a:t>华清宫，是唐代封建帝王游幸的别宫</a:t>
            </a:r>
            <a:r>
              <a:rPr lang="zh-CN" altLang="en-US" sz="3600" b="1"/>
              <a:t>。后也称“华清池”，位于陕西省西安市临潼区。背山面渭，倚骊峰山势而筑，规模宏大，建筑壮丽，楼台馆殿，遍布骊山上下。初名“汤泉宫”，后改名温泉宫。唐玄宗更华清宫，因在骊山，又叫骊山宫，亦称骊宫、绣岭宫。华清宫始建于唐初，</a:t>
            </a:r>
            <a:r>
              <a:rPr lang="zh-CN" altLang="en-US" sz="3600" b="1">
                <a:solidFill>
                  <a:srgbClr val="FF0000"/>
                </a:solidFill>
              </a:rPr>
              <a:t>鼎盛于唐玄宗执政以后。唐玄宗悉心经营建起如此宏大的离宫，他几乎每年十月都要到此游幸。岁尽始还长安。安史乱后，政局突变，华清宫的游幸迅速衰落。</a:t>
            </a:r>
            <a:endParaRPr lang="zh-CN" altLang="en-US" sz="3600" b="1">
              <a:solidFill>
                <a:srgbClr val="FF0000"/>
              </a:solidFill>
            </a:endParaRPr>
          </a:p>
        </p:txBody>
      </p:sp>
    </p:spTree>
    <p:custDataLst>
      <p:tags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a:t>
            </a:r>
            <a:r>
              <a:rPr lang="zh-CN" altLang="en-US">
                <a:solidFill>
                  <a:srgbClr val="FF0000"/>
                </a:solidFill>
                <a:sym typeface="+mn-ea"/>
              </a:rPr>
              <a:t>湘妃祠 湘妃竹</a:t>
            </a:r>
            <a:endParaRPr lang="zh-CN" altLang="en-US">
              <a:solidFill>
                <a:srgbClr val="FF0000"/>
              </a:solidFill>
              <a:sym typeface="+mn-ea"/>
            </a:endParaRPr>
          </a:p>
        </p:txBody>
      </p:sp>
      <p:sp>
        <p:nvSpPr>
          <p:cNvPr id="3" name="内容占位符 2"/>
          <p:cNvSpPr>
            <a:spLocks noGrp="1"/>
          </p:cNvSpPr>
          <p:nvPr>
            <p:ph idx="1"/>
          </p:nvPr>
        </p:nvSpPr>
        <p:spPr>
          <a:xfrm>
            <a:off x="258445" y="1480820"/>
            <a:ext cx="11863070" cy="5119370"/>
          </a:xfrm>
        </p:spPr>
        <p:txBody>
          <a:bodyPr>
            <a:noAutofit/>
          </a:bodyPr>
          <a:p>
            <a:pPr marL="0" indent="0">
              <a:buNone/>
            </a:pPr>
            <a:r>
              <a:rPr lang="zh-CN" altLang="en-US" sz="3200"/>
              <a:t>湘山祠，为湖南最早的祠建筑之一。</a:t>
            </a:r>
            <a:r>
              <a:rPr lang="zh-CN" altLang="en-US" sz="3200">
                <a:solidFill>
                  <a:srgbClr val="FF0000"/>
                </a:solidFill>
              </a:rPr>
              <a:t>湘妃是尧帝的两个女儿</a:t>
            </a:r>
            <a:r>
              <a:rPr lang="zh-CN" altLang="en-US" sz="3200"/>
              <a:t>，</a:t>
            </a:r>
            <a:r>
              <a:rPr lang="zh-CN" altLang="en-US" sz="3200">
                <a:solidFill>
                  <a:srgbClr val="FF0000"/>
                </a:solidFill>
              </a:rPr>
              <a:t>名叫娥皇和女英</a:t>
            </a:r>
            <a:r>
              <a:rPr lang="zh-CN" altLang="en-US" sz="3200"/>
              <a:t>。尧帝禅位于舜帝后，将两个女儿也一同许配于他。因此二女是尧帝之女，故称其为“帝女”，又因为是舜帝之妃，故又称“二妃”。史记《五帝本纪》记载，舜登帝位后三十九年南游时，崩于苍梧之野，葬于河南九嶷。</a:t>
            </a:r>
            <a:r>
              <a:rPr lang="zh-CN" altLang="en-US" sz="3200">
                <a:solidFill>
                  <a:srgbClr val="FF0000"/>
                </a:solidFill>
              </a:rPr>
              <a:t>二妃闻讯，追至洞庭湖的君山，听到舜帝已经崩于苍梧，抚竹痛哭，泪洒竹林，悲极而亡，化作湘水之神。</a:t>
            </a:r>
            <a:r>
              <a:rPr lang="zh-CN" altLang="en-US" sz="3200"/>
              <a:t>而二妃的泪洒在竹节之上，化作点点泪痕，故此竹称作“斑竹”，也叫“湘妃竹”！</a:t>
            </a:r>
            <a:endParaRPr lang="zh-CN" altLang="en-US" sz="3200"/>
          </a:p>
          <a:p>
            <a:r>
              <a:rPr lang="zh-CN" altLang="en-US" sz="3200"/>
              <a:t>人们为了纪念二妃，在君山建“湘妃祠”以供后人瞻仰悼念。因建祠年代久远，又是为舜帝二妃所建，故称之为“江南第一祠”。</a:t>
            </a:r>
            <a:endParaRPr lang="zh-CN" altLang="en-US" sz="320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5400" b="1">
                <a:solidFill>
                  <a:srgbClr val="FF0000"/>
                </a:solidFill>
              </a:rPr>
              <a:t>又称诗余，长短句，曲子，曲子词，乐府的是什么？</a:t>
            </a:r>
            <a:endParaRPr lang="zh-CN" altLang="en-US" sz="5400" b="1"/>
          </a:p>
          <a:p>
            <a:r>
              <a:rPr lang="zh-CN" altLang="en-US" sz="5400" b="1"/>
              <a:t>词</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effectLst>
                  <a:outerShdw blurRad="38100" dist="38100" dir="2700000" algn="tl">
                    <a:srgbClr val="000000">
                      <a:alpha val="43137"/>
                    </a:srgbClr>
                  </a:outerShdw>
                </a:effectLst>
              </a:rPr>
              <a:t>知识点：吴钩</a:t>
            </a:r>
            <a:endParaRPr lang="zh-CN" altLang="en-US">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196215" y="1418590"/>
            <a:ext cx="11690350" cy="4930775"/>
          </a:xfrm>
        </p:spPr>
        <p:txBody>
          <a:bodyPr/>
          <a:p>
            <a:r>
              <a:rPr lang="zh-CN" altLang="en-US" sz="4000" b="1"/>
              <a:t>吴钩，指刀刃为曲线形的吴国刀，</a:t>
            </a:r>
            <a:r>
              <a:rPr lang="zh-CN" altLang="en-US" sz="4000" b="1">
                <a:solidFill>
                  <a:srgbClr val="FF0000"/>
                </a:solidFill>
              </a:rPr>
              <a:t>是春秋时代由吴王（相传为阖闾）下令制造的，锋利无比</a:t>
            </a:r>
            <a:r>
              <a:rPr lang="zh-CN" altLang="en-US" sz="4000" b="1"/>
              <a:t>。它以青铜铸成，是冷兵器里的典范，充满传奇色彩，后又被历代文人写入诗篇，</a:t>
            </a:r>
            <a:r>
              <a:rPr lang="zh-CN" altLang="en-US" sz="4000" b="1">
                <a:solidFill>
                  <a:srgbClr val="FF0000"/>
                </a:solidFill>
              </a:rPr>
              <a:t>成为驰骋疆场，励志报国的精神象征。</a:t>
            </a:r>
            <a:r>
              <a:rPr lang="zh-CN" altLang="en-US" sz="4000" b="1">
                <a:solidFill>
                  <a:schemeClr val="tx1"/>
                </a:solidFill>
              </a:rPr>
              <a:t>吴国的利器已经超越刀剑本身，上升成为一种骁勇善战、刚毅顽强的精神符号。</a:t>
            </a:r>
            <a:endParaRPr lang="zh-CN" altLang="en-US" sz="4000" b="1">
              <a:solidFill>
                <a:schemeClr val="tx1"/>
              </a:solidFill>
            </a:endParaRPr>
          </a:p>
        </p:txBody>
      </p:sp>
    </p:spTree>
    <p:custDataLst>
      <p:tags r:id="rId1"/>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知识点：乌衣巷</a:t>
            </a:r>
            <a:endParaRPr lang="zh-CN" altLang="en-US">
              <a:solidFill>
                <a:srgbClr val="FF0000"/>
              </a:solidFill>
            </a:endParaRPr>
          </a:p>
        </p:txBody>
      </p:sp>
      <p:sp>
        <p:nvSpPr>
          <p:cNvPr id="3" name="内容占位符 2"/>
          <p:cNvSpPr>
            <a:spLocks noGrp="1"/>
          </p:cNvSpPr>
          <p:nvPr>
            <p:ph idx="1"/>
          </p:nvPr>
        </p:nvSpPr>
        <p:spPr/>
        <p:txBody>
          <a:bodyPr/>
          <a:p>
            <a:pPr marL="0" indent="0">
              <a:buNone/>
            </a:pPr>
            <a:r>
              <a:rPr lang="zh-CN" altLang="en-US" sz="3600" b="1"/>
              <a:t>乌衣巷在今南京秦淮河南岸夫子庙文德桥边，是一条幽静狭小的巷子。乌衣巷得名于三国时吴曾在此扎营，吴兵皆穿乌衣。六朝时，成为东晋名相王导、谢安的宅院所在地。其弟子都穿乌衣，因此得名。</a:t>
            </a:r>
            <a:endParaRPr lang="zh-CN" altLang="en-US" sz="3600" b="1"/>
          </a:p>
          <a:p>
            <a:pPr marL="0" indent="0">
              <a:buNone/>
            </a:pPr>
            <a:endParaRPr lang="zh-CN" altLang="en-US"/>
          </a:p>
        </p:txBody>
      </p:sp>
    </p:spTree>
    <p:custDataLst>
      <p:tags r:id="rId1"/>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知识点：南唐</a:t>
            </a:r>
            <a:endParaRPr lang="zh-CN" altLang="en-US">
              <a:solidFill>
                <a:srgbClr val="FF0000"/>
              </a:solidFill>
            </a:endParaRPr>
          </a:p>
        </p:txBody>
      </p:sp>
      <p:sp>
        <p:nvSpPr>
          <p:cNvPr id="3" name="内容占位符 2"/>
          <p:cNvSpPr>
            <a:spLocks noGrp="1"/>
          </p:cNvSpPr>
          <p:nvPr>
            <p:ph idx="1"/>
          </p:nvPr>
        </p:nvSpPr>
        <p:spPr>
          <a:xfrm>
            <a:off x="196850" y="1434465"/>
            <a:ext cx="11485880" cy="4742815"/>
          </a:xfrm>
        </p:spPr>
        <p:txBody>
          <a:bodyPr>
            <a:noAutofit/>
          </a:bodyPr>
          <a:p>
            <a:r>
              <a:rPr lang="zh-CN" altLang="en-US" sz="4000" b="1">
                <a:solidFill>
                  <a:srgbClr val="FF0000"/>
                </a:solidFill>
              </a:rPr>
              <a:t>南唐在中主李景的后期就面临周、宋的威胁，国势日弱，终至委靡不振</a:t>
            </a:r>
            <a:r>
              <a:rPr lang="zh-CN" altLang="en-US" sz="4000" b="1"/>
              <a:t>。这些没落小王朝的君臣，既不能励精图治，振作有为，即使还强欢作乐，苟且偷安。</a:t>
            </a:r>
            <a:r>
              <a:rPr lang="zh-CN" altLang="en-US" sz="4000" b="1">
                <a:solidFill>
                  <a:srgbClr val="FF0000"/>
                </a:solidFill>
              </a:rPr>
              <a:t>李煜南唐形势更岌岌可危</a:t>
            </a:r>
            <a:r>
              <a:rPr lang="zh-CN" altLang="en-US" sz="4000" b="1"/>
              <a:t>。他在对宋委曲求全中过了十几年苟且偷安的生活，还纵情声色，侈陈游宴。南唐为宋所灭后，他被俘到汴京，过了二年多的囚徒生活，终于在九七八年的七夕，被宋太宗派人毒死。</a:t>
            </a:r>
            <a:endParaRPr lang="zh-CN" altLang="en-US" sz="4000" b="1"/>
          </a:p>
        </p:txBody>
      </p:sp>
    </p:spTree>
    <p:custDataLst>
      <p:tags r:id="rId1"/>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知识点：朱雀桥</a:t>
            </a:r>
            <a:endParaRPr lang="zh-CN" altLang="en-US">
              <a:solidFill>
                <a:srgbClr val="FF0000"/>
              </a:solidFill>
            </a:endParaRPr>
          </a:p>
        </p:txBody>
      </p:sp>
      <p:sp>
        <p:nvSpPr>
          <p:cNvPr id="3" name="内容占位符 2"/>
          <p:cNvSpPr>
            <a:spLocks noGrp="1"/>
          </p:cNvSpPr>
          <p:nvPr>
            <p:ph idx="1"/>
          </p:nvPr>
        </p:nvSpPr>
        <p:spPr/>
        <p:txBody>
          <a:bodyPr/>
          <a:p>
            <a:r>
              <a:rPr lang="zh-CN" altLang="en-US" sz="4000" b="1"/>
              <a:t>朱雀桥为东晋时建在内秦淮河上的一座浮桥，在乌衣巷附近，是六朝时代都城正南门(朱雀门)外的大桥,是当时的交通要道。</a:t>
            </a:r>
            <a:endParaRPr lang="zh-CN" altLang="en-US" sz="4000" b="1"/>
          </a:p>
        </p:txBody>
      </p:sp>
    </p:spTree>
    <p:custDataLst>
      <p:tags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初唐咏史怀古诗</a:t>
            </a:r>
            <a:endParaRPr lang="zh-CN" altLang="en-US">
              <a:solidFill>
                <a:srgbClr val="FF0000"/>
              </a:solidFill>
            </a:endParaRPr>
          </a:p>
        </p:txBody>
      </p:sp>
      <p:sp>
        <p:nvSpPr>
          <p:cNvPr id="3" name="内容占位符 2"/>
          <p:cNvSpPr>
            <a:spLocks noGrp="1"/>
          </p:cNvSpPr>
          <p:nvPr>
            <p:ph idx="1"/>
          </p:nvPr>
        </p:nvSpPr>
        <p:spPr/>
        <p:txBody>
          <a:bodyPr>
            <a:normAutofit fontScale="90000" lnSpcReduction="10000"/>
          </a:bodyPr>
          <a:p>
            <a:r>
              <a:rPr lang="zh-CN" altLang="en-US" sz="4000" b="1"/>
              <a:t>初唐咏史怀古诗：以史为鉴，咏写故去朝代的兴亡，以告诫当世君主，成为初唐咏史怀古诗的一个重要主题。此类诗作多隐括史事，兴寄的成分较少。初唐四杰及盛唐诸名家都写了不少咏史诗篇，题材也很广泛，上自春秋吴越旧事，下到隋炀帝荒淫无道，都成了诗人们吟咏的对象。此外，借史来抒发建功立业的怀抱，也是初唐咏史诗的一大主题。最具代表的是陈子昂《蓟丘览古》七首中的《燕昭王》和《登幽州台歌》。</a:t>
            </a:r>
            <a:endParaRPr lang="zh-CN" altLang="en-US" sz="4000" b="1"/>
          </a:p>
        </p:txBody>
      </p:sp>
    </p:spTree>
    <p:custDataLst>
      <p:tags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盛唐咏史怀古诗</a:t>
            </a:r>
            <a:endParaRPr lang="zh-CN" altLang="en-US">
              <a:solidFill>
                <a:srgbClr val="FF0000"/>
              </a:solidFill>
              <a:sym typeface="+mn-ea"/>
            </a:endParaRPr>
          </a:p>
        </p:txBody>
      </p:sp>
      <p:sp>
        <p:nvSpPr>
          <p:cNvPr id="3" name="内容占位符 2"/>
          <p:cNvSpPr>
            <a:spLocks noGrp="1"/>
          </p:cNvSpPr>
          <p:nvPr>
            <p:ph idx="1"/>
          </p:nvPr>
        </p:nvSpPr>
        <p:spPr/>
        <p:txBody>
          <a:bodyPr/>
          <a:p>
            <a:r>
              <a:rPr lang="zh-CN" altLang="en-US" sz="4000" b="1"/>
              <a:t>盛唐咏史怀古诗：盛唐咏史怀古诗寄托了诗人们对功名的热望，表现他们积极进取的热切心态。如王维《西施咏》《夷门歌》，李白《古风》其十、《登金陵凤凰台》，即此类。杜甫的咏史诗借咏史抒发自己对社会的感慨。如《蜀相》《八阵图》等。</a:t>
            </a:r>
            <a:endParaRPr lang="zh-CN" altLang="en-US" sz="4000" b="1"/>
          </a:p>
        </p:txBody>
      </p:sp>
    </p:spTree>
    <p:custDataLst>
      <p:tags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sym typeface="+mn-ea"/>
              </a:rPr>
              <a:t>中晚唐咏史怀古诗</a:t>
            </a:r>
            <a:endParaRPr lang="zh-CN" altLang="en-US">
              <a:solidFill>
                <a:srgbClr val="FF0000"/>
              </a:solidFill>
              <a:sym typeface="+mn-ea"/>
            </a:endParaRPr>
          </a:p>
        </p:txBody>
      </p:sp>
      <p:sp>
        <p:nvSpPr>
          <p:cNvPr id="3" name="内容占位符 2"/>
          <p:cNvSpPr>
            <a:spLocks noGrp="1"/>
          </p:cNvSpPr>
          <p:nvPr>
            <p:ph idx="1"/>
          </p:nvPr>
        </p:nvSpPr>
        <p:spPr>
          <a:xfrm>
            <a:off x="415290" y="1691005"/>
            <a:ext cx="10938510" cy="4486275"/>
          </a:xfrm>
        </p:spPr>
        <p:txBody>
          <a:bodyPr>
            <a:noAutofit/>
          </a:bodyPr>
          <a:p>
            <a:r>
              <a:rPr lang="zh-CN" altLang="en-US" sz="3600"/>
              <a:t>中晚唐咏史怀古诗：咏史诗辉煌的顶峰是中晚唐。随着唐帝国迅速由盛转衰，安史之乱的现实和六朝朝兴夕败，隋帝国短暂的辉煌等旧事，犹如巨大的阴影时时笼罩在诗人们头上，给他们的咏史怀古留下了更宽阔的天地。诗人们通过怀古，或警策当朝统治者（借古鉴今），或感叹唐帝国江河日下（借古伤今），或抒发自身在覆巢之下的忧畏之情（借古抒怀）。借对历史事件和历史人物的怀咏，或对历史古迹的凭吊，针砭时弊，寄托怀抱。刘禹锡是此时咏史诗人之冠。</a:t>
            </a:r>
            <a:endParaRPr lang="zh-CN" altLang="en-US" sz="3600"/>
          </a:p>
        </p:txBody>
      </p:sp>
    </p:spTree>
    <p:custDataLst>
      <p:tags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边塞诗常见意象</a:t>
            </a:r>
            <a:endParaRPr lang="zh-CN" altLang="en-US">
              <a:solidFill>
                <a:srgbClr val="FF0000"/>
              </a:solidFill>
            </a:endParaRPr>
          </a:p>
        </p:txBody>
      </p:sp>
      <p:sp>
        <p:nvSpPr>
          <p:cNvPr id="3" name="内容占位符 2"/>
          <p:cNvSpPr>
            <a:spLocks noGrp="1"/>
          </p:cNvSpPr>
          <p:nvPr>
            <p:ph idx="1"/>
          </p:nvPr>
        </p:nvSpPr>
        <p:spPr>
          <a:xfrm>
            <a:off x="212090" y="1449705"/>
            <a:ext cx="11831320" cy="5244465"/>
          </a:xfrm>
        </p:spPr>
        <p:txBody>
          <a:bodyPr>
            <a:normAutofit fontScale="90000" lnSpcReduction="10000"/>
          </a:bodyPr>
          <a:p>
            <a:r>
              <a:rPr lang="zh-CN" altLang="en-US" sz="3600" b="1">
                <a:solidFill>
                  <a:srgbClr val="FF0000"/>
                </a:solidFill>
              </a:rPr>
              <a:t>战争用品</a:t>
            </a:r>
            <a:r>
              <a:rPr lang="zh-CN" altLang="en-US" sz="3600" b="1"/>
              <a:t>：金鼓，旌旗，铁骑，烽火，羽书，角弓，胡马，征衣，铁衣，戍楼，戈，矛，剑，箭，戟jǐ，斧，钺yuè，刀，铩</a:t>
            </a:r>
            <a:endParaRPr lang="zh-CN" altLang="en-US" sz="3600" b="1"/>
          </a:p>
          <a:p>
            <a:endParaRPr lang="zh-CN" altLang="en-US" sz="3600" b="1"/>
          </a:p>
          <a:p>
            <a:r>
              <a:rPr lang="zh-CN" altLang="en-US" sz="3600" b="1">
                <a:solidFill>
                  <a:srgbClr val="FF0000"/>
                </a:solidFill>
              </a:rPr>
              <a:t>边塞地名</a:t>
            </a:r>
            <a:r>
              <a:rPr lang="en-US" altLang="zh-CN" sz="3600" b="1"/>
              <a:t>:</a:t>
            </a:r>
            <a:r>
              <a:rPr lang="zh-CN" altLang="en-US" sz="3600" b="1"/>
              <a:t>轮台，龟兹qiū‘cí，夜郎，楼兰，玉门，凉州，天山，安西，幽，辽，陇。</a:t>
            </a:r>
            <a:endParaRPr lang="zh-CN" altLang="en-US" sz="3600" b="1"/>
          </a:p>
          <a:p>
            <a:endParaRPr lang="zh-CN" altLang="en-US" sz="3600" b="1"/>
          </a:p>
          <a:p>
            <a:r>
              <a:rPr lang="zh-CN" altLang="en-US" sz="3600" b="1">
                <a:solidFill>
                  <a:srgbClr val="FF0000"/>
                </a:solidFill>
              </a:rPr>
              <a:t>少数民族</a:t>
            </a:r>
            <a:r>
              <a:rPr lang="zh-CN" altLang="en-US" sz="3600" b="1"/>
              <a:t>：胡，羌qiāng，羯jié，夷yí，蛮，戎，狄</a:t>
            </a:r>
            <a:endParaRPr lang="zh-CN" altLang="en-US" sz="3600" b="1"/>
          </a:p>
          <a:p>
            <a:r>
              <a:rPr lang="zh-CN" altLang="en-US" sz="3600" b="1">
                <a:solidFill>
                  <a:srgbClr val="FF0000"/>
                </a:solidFill>
              </a:rPr>
              <a:t>边塞的风光：</a:t>
            </a:r>
            <a:r>
              <a:rPr lang="zh-CN" altLang="en-US" sz="3600" b="1"/>
              <a:t>大漠，沙碛qì，瀚海，风霜，严寒，白草，枯藤，烽烟，长城，黄沙，长云，秋月，雪山，孤城，雁飞</a:t>
            </a:r>
            <a:endParaRPr lang="zh-CN" altLang="en-US" sz="3600" b="1"/>
          </a:p>
          <a:p>
            <a:r>
              <a:rPr lang="zh-CN" altLang="en-US" sz="3600" b="1">
                <a:solidFill>
                  <a:srgbClr val="FF0000"/>
                </a:solidFill>
              </a:rPr>
              <a:t>少数民族乐器</a:t>
            </a:r>
            <a:r>
              <a:rPr lang="zh-CN" altLang="en-US" sz="3600" b="1"/>
              <a:t>：羌笛，胡笳，琵琶，画角，</a:t>
            </a:r>
            <a:endParaRPr lang="zh-CN" altLang="en-US"/>
          </a:p>
          <a:p>
            <a:endParaRPr lang="zh-CN" altLang="en-US"/>
          </a:p>
        </p:txBody>
      </p:sp>
    </p:spTree>
    <p:custDataLst>
      <p:tags r:id="rId1"/>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525145"/>
            <a:ext cx="10515600" cy="5652135"/>
          </a:xfrm>
        </p:spPr>
        <p:txBody>
          <a:bodyPr>
            <a:noAutofit/>
          </a:bodyPr>
          <a:p>
            <a:r>
              <a:rPr lang="zh-CN" altLang="en-US" sz="4400" b="1"/>
              <a:t>边塞诗的内容</a:t>
            </a:r>
            <a:endParaRPr lang="zh-CN" altLang="en-US" sz="4400" b="1"/>
          </a:p>
          <a:p>
            <a:r>
              <a:rPr lang="en-US" altLang="zh-CN" sz="4400" b="1"/>
              <a:t>1.</a:t>
            </a:r>
            <a:r>
              <a:rPr lang="zh-CN" altLang="en-US" sz="4400" b="1"/>
              <a:t>边塞的生活</a:t>
            </a:r>
            <a:endParaRPr lang="zh-CN" altLang="en-US" sz="4400" b="1"/>
          </a:p>
          <a:p>
            <a:r>
              <a:rPr lang="en-US" altLang="zh-CN" sz="4400" b="1"/>
              <a:t>2</a:t>
            </a:r>
            <a:r>
              <a:rPr lang="zh-CN" altLang="en-US" sz="4400" b="1"/>
              <a:t>边塞的场景</a:t>
            </a:r>
            <a:endParaRPr lang="zh-CN" altLang="en-US" sz="4400" b="1"/>
          </a:p>
          <a:p>
            <a:r>
              <a:rPr lang="en-US" altLang="zh-CN" sz="4400" b="1"/>
              <a:t>3</a:t>
            </a:r>
            <a:r>
              <a:rPr lang="zh-CN" altLang="en-US" sz="4400" b="1"/>
              <a:t>战争的场景</a:t>
            </a:r>
            <a:endParaRPr lang="zh-CN" altLang="en-US" sz="4400" b="1"/>
          </a:p>
          <a:p>
            <a:r>
              <a:rPr lang="en-US" altLang="zh-CN" sz="4400" b="1"/>
              <a:t>4</a:t>
            </a:r>
            <a:r>
              <a:rPr lang="zh-CN" altLang="en-US" sz="4400" b="1"/>
              <a:t>孤独寂寞</a:t>
            </a:r>
            <a:endParaRPr lang="zh-CN" altLang="en-US" sz="4400" b="1"/>
          </a:p>
          <a:p>
            <a:r>
              <a:rPr lang="en-US" altLang="zh-CN" sz="4400" b="1"/>
              <a:t>5</a:t>
            </a:r>
            <a:r>
              <a:rPr lang="zh-CN" altLang="en-US" sz="4400" b="1"/>
              <a:t>思念家乡</a:t>
            </a:r>
            <a:endParaRPr lang="zh-CN" altLang="en-US" sz="4400" b="1"/>
          </a:p>
          <a:p>
            <a:r>
              <a:rPr lang="en-US" altLang="zh-CN" sz="4400" b="1"/>
              <a:t>6</a:t>
            </a:r>
            <a:r>
              <a:rPr lang="zh-CN" altLang="en-US" sz="4400" b="1"/>
              <a:t>怀才不遇，壮志难酬，报国无门</a:t>
            </a:r>
            <a:endParaRPr lang="zh-CN" altLang="en-US" sz="4400" b="1"/>
          </a:p>
        </p:txBody>
      </p:sp>
    </p:spTree>
    <p:custDataLst>
      <p:tags r:id="rId1"/>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闺怨诗常见意象</a:t>
            </a:r>
            <a:endParaRPr lang="zh-CN" altLang="en-US">
              <a:solidFill>
                <a:srgbClr val="FF0000"/>
              </a:solidFill>
            </a:endParaRPr>
          </a:p>
        </p:txBody>
      </p:sp>
      <p:sp>
        <p:nvSpPr>
          <p:cNvPr id="3" name="内容占位符 2"/>
          <p:cNvSpPr>
            <a:spLocks noGrp="1"/>
          </p:cNvSpPr>
          <p:nvPr>
            <p:ph idx="1"/>
          </p:nvPr>
        </p:nvSpPr>
        <p:spPr/>
        <p:txBody>
          <a:bodyPr>
            <a:noAutofit/>
          </a:bodyPr>
          <a:p>
            <a:r>
              <a:rPr lang="en-US" altLang="zh-CN" sz="4000" b="1"/>
              <a:t>1.</a:t>
            </a:r>
            <a:r>
              <a:rPr lang="zh-CN" altLang="en-US" sz="4000" b="1"/>
              <a:t>月，梦，泪，雁，寒蝉，更漏，笛声等</a:t>
            </a:r>
            <a:r>
              <a:rPr lang="zh-CN" altLang="en-US" sz="4000" b="1">
                <a:solidFill>
                  <a:srgbClr val="FF0000"/>
                </a:solidFill>
              </a:rPr>
              <a:t>言愁意象</a:t>
            </a:r>
            <a:endParaRPr lang="zh-CN" altLang="en-US" sz="4000" b="1">
              <a:solidFill>
                <a:srgbClr val="FF0000"/>
              </a:solidFill>
            </a:endParaRPr>
          </a:p>
          <a:p>
            <a:r>
              <a:rPr lang="en-US" altLang="zh-CN" sz="4000" b="1"/>
              <a:t>2.</a:t>
            </a:r>
            <a:r>
              <a:rPr lang="zh-CN" altLang="en-US" sz="4000" b="1"/>
              <a:t>织布，捣衣，缝衣，登高，凭栏等</a:t>
            </a:r>
            <a:r>
              <a:rPr lang="zh-CN" altLang="en-US" sz="4000" b="1">
                <a:solidFill>
                  <a:srgbClr val="FF0000"/>
                </a:solidFill>
              </a:rPr>
              <a:t>行为类意象</a:t>
            </a:r>
            <a:endParaRPr lang="zh-CN" altLang="en-US" sz="4000" b="1">
              <a:solidFill>
                <a:srgbClr val="FF0000"/>
              </a:solidFill>
            </a:endParaRPr>
          </a:p>
          <a:p>
            <a:r>
              <a:rPr lang="en-US" altLang="zh-CN" sz="4000" b="1"/>
              <a:t>3.</a:t>
            </a:r>
            <a:r>
              <a:rPr lang="zh-CN" altLang="en-US" sz="4000" b="1"/>
              <a:t>灯，烛，帘，香炉，被，团扇，床枕，帷幕，帏，镜等</a:t>
            </a:r>
            <a:r>
              <a:rPr lang="zh-CN" altLang="en-US" sz="4000" b="1">
                <a:solidFill>
                  <a:srgbClr val="FF0000"/>
                </a:solidFill>
              </a:rPr>
              <a:t>室内用具类意象</a:t>
            </a:r>
            <a:endParaRPr lang="zh-CN" altLang="en-US" sz="4000" b="1"/>
          </a:p>
          <a:p>
            <a:r>
              <a:rPr lang="en-US" altLang="zh-CN" sz="4000" b="1"/>
              <a:t>4.</a:t>
            </a:r>
            <a:r>
              <a:rPr lang="zh-CN" altLang="en-US" sz="4000" b="1"/>
              <a:t>高楼，宫殿，玉阶，窗等</a:t>
            </a:r>
            <a:r>
              <a:rPr lang="zh-CN" altLang="en-US" sz="4000" b="1">
                <a:solidFill>
                  <a:srgbClr val="FF0000"/>
                </a:solidFill>
              </a:rPr>
              <a:t>庭院建筑类意象</a:t>
            </a:r>
            <a:r>
              <a:rPr lang="zh-CN" altLang="en-US" sz="4000" b="1"/>
              <a:t>。</a:t>
            </a:r>
            <a:endParaRPr lang="zh-CN" altLang="en-US" sz="4000" b="1"/>
          </a:p>
          <a:p>
            <a:endParaRPr lang="zh-CN" altLang="en-US" sz="4000" b="1"/>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5400" b="1">
                <a:solidFill>
                  <a:srgbClr val="FF0000"/>
                </a:solidFill>
              </a:rPr>
              <a:t>词有单调与双调之分，那怎么区分呢？</a:t>
            </a:r>
            <a:endParaRPr lang="zh-CN" altLang="en-US" sz="5400" b="1"/>
          </a:p>
          <a:p>
            <a:r>
              <a:rPr lang="zh-CN" altLang="en-US" sz="5400" b="1"/>
              <a:t>单调只有一段，双调分两大段，两段的平仄，字数，句数大体一致</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Autofit/>
          </a:bodyPr>
          <a:p>
            <a:r>
              <a:rPr lang="en-US" altLang="zh-CN" sz="4000" b="1"/>
              <a:t>“</a:t>
            </a:r>
            <a:r>
              <a:rPr lang="zh-CN" altLang="en-US" sz="4000" b="1"/>
              <a:t>真闺怨</a:t>
            </a:r>
            <a:r>
              <a:rPr lang="en-US" altLang="zh-CN" sz="4000" b="1"/>
              <a:t>”</a:t>
            </a:r>
            <a:r>
              <a:rPr lang="zh-CN" altLang="en-US" sz="4000" b="1">
                <a:solidFill>
                  <a:srgbClr val="FF0000"/>
                </a:solidFill>
              </a:rPr>
              <a:t>独守闺房，孤独寂寞，思念在外做官</a:t>
            </a:r>
            <a:r>
              <a:rPr lang="en-US" altLang="zh-CN" sz="4000" b="1">
                <a:solidFill>
                  <a:srgbClr val="FF0000"/>
                </a:solidFill>
              </a:rPr>
              <a:t>/</a:t>
            </a:r>
            <a:r>
              <a:rPr lang="zh-CN" altLang="en-US" sz="4000" b="1">
                <a:solidFill>
                  <a:srgbClr val="FF0000"/>
                </a:solidFill>
              </a:rPr>
              <a:t>打仗的丈夫。</a:t>
            </a:r>
            <a:endParaRPr lang="zh-CN" altLang="en-US" sz="4000" b="1"/>
          </a:p>
          <a:p>
            <a:r>
              <a:rPr lang="en-US" altLang="zh-CN" sz="4000" b="1"/>
              <a:t>“</a:t>
            </a:r>
            <a:r>
              <a:rPr lang="zh-CN" altLang="en-US" sz="4000" b="1"/>
              <a:t>假闺怨</a:t>
            </a:r>
            <a:r>
              <a:rPr lang="en-US" altLang="zh-CN" sz="4000" b="1"/>
              <a:t>”</a:t>
            </a:r>
            <a:r>
              <a:rPr lang="zh-CN" altLang="en-US" sz="4000" b="1">
                <a:solidFill>
                  <a:srgbClr val="FF0000"/>
                </a:solidFill>
              </a:rPr>
              <a:t>借女子之口吻来表达自己，怀才不遇，渴望得到君主赏识的情怀。</a:t>
            </a:r>
            <a:endParaRPr lang="zh-CN" altLang="en-US" sz="4000" b="1"/>
          </a:p>
          <a:p>
            <a:r>
              <a:rPr lang="zh-CN" altLang="en-US" sz="4000" b="1"/>
              <a:t>（女子）孤独寂寞，产生怨恨（</a:t>
            </a:r>
            <a:r>
              <a:rPr lang="en-US" altLang="zh-CN" sz="4000" b="1"/>
              <a:t>1.</a:t>
            </a:r>
            <a:r>
              <a:rPr lang="zh-CN" altLang="en-US" sz="4000" b="1"/>
              <a:t>自己丈夫常久不归来</a:t>
            </a:r>
            <a:r>
              <a:rPr lang="en-US" altLang="zh-CN" sz="4000" b="1"/>
              <a:t>——</a:t>
            </a:r>
            <a:r>
              <a:rPr lang="zh-CN" altLang="en-US" sz="4000" b="1"/>
              <a:t>打仗，做官</a:t>
            </a:r>
            <a:r>
              <a:rPr lang="en-US" altLang="zh-CN" sz="4000" b="1"/>
              <a:t>.2.</a:t>
            </a:r>
            <a:r>
              <a:rPr lang="zh-CN" altLang="en-US" sz="4000" b="1"/>
              <a:t>统治者穷兵黩武）</a:t>
            </a:r>
            <a:endParaRPr lang="zh-CN" altLang="en-US" sz="4000" b="1"/>
          </a:p>
          <a:p>
            <a:r>
              <a:rPr lang="zh-CN" altLang="en-US" sz="4000" b="1"/>
              <a:t>（男子）貌美</a:t>
            </a:r>
            <a:r>
              <a:rPr lang="en-US" altLang="zh-CN" sz="4000" b="1"/>
              <a:t>——</a:t>
            </a:r>
            <a:r>
              <a:rPr lang="zh-CN" altLang="en-US" sz="4000" b="1"/>
              <a:t>有才，无人重用，找不到我的良人。</a:t>
            </a:r>
            <a:endParaRPr lang="zh-CN" altLang="en-US" sz="4000" b="1"/>
          </a:p>
        </p:txBody>
      </p:sp>
    </p:spTree>
    <p:custDataLst>
      <p:tags r:id="rId1"/>
    </p:custData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a:solidFill>
                  <a:srgbClr val="FF0000"/>
                </a:solidFill>
              </a:rPr>
              <a:t>山水田园诗常见意象（陶潜王维孟浩然）</a:t>
            </a:r>
            <a:endParaRPr lang="zh-CN" altLang="en-US">
              <a:solidFill>
                <a:srgbClr val="FF0000"/>
              </a:solidFill>
            </a:endParaRPr>
          </a:p>
        </p:txBody>
      </p:sp>
      <p:sp>
        <p:nvSpPr>
          <p:cNvPr id="3" name="内容占位符 2"/>
          <p:cNvSpPr>
            <a:spLocks noGrp="1"/>
          </p:cNvSpPr>
          <p:nvPr>
            <p:ph idx="1"/>
          </p:nvPr>
        </p:nvSpPr>
        <p:spPr>
          <a:xfrm>
            <a:off x="164465" y="1418590"/>
            <a:ext cx="11189335" cy="4758690"/>
          </a:xfrm>
        </p:spPr>
        <p:txBody>
          <a:bodyPr>
            <a:noAutofit/>
          </a:bodyPr>
          <a:p>
            <a:r>
              <a:rPr lang="zh-CN" altLang="en-US" sz="3200" b="1">
                <a:solidFill>
                  <a:srgbClr val="FF0000"/>
                </a:solidFill>
              </a:rPr>
              <a:t>隐居后没钱的人。</a:t>
            </a:r>
            <a:endParaRPr lang="zh-CN" altLang="en-US" sz="3200" b="1"/>
          </a:p>
          <a:p>
            <a:r>
              <a:rPr lang="en-US" altLang="zh-CN" sz="3200" b="1">
                <a:solidFill>
                  <a:srgbClr val="FF0000"/>
                </a:solidFill>
              </a:rPr>
              <a:t>1.</a:t>
            </a:r>
            <a:r>
              <a:rPr lang="zh-CN" altLang="en-US" sz="3200" b="1">
                <a:solidFill>
                  <a:srgbClr val="FF0000"/>
                </a:solidFill>
              </a:rPr>
              <a:t>常见的人物形象</a:t>
            </a:r>
            <a:r>
              <a:rPr lang="zh-CN" altLang="en-US" sz="3200" b="1"/>
              <a:t>：渔夫，樵夫，农夫，隐士，谪宦（被贬谪的官吏），牧人，浣女</a:t>
            </a:r>
            <a:endParaRPr lang="zh-CN" altLang="en-US" sz="3200" b="1"/>
          </a:p>
          <a:p>
            <a:r>
              <a:rPr lang="en-US" altLang="zh-CN" sz="3200" b="1"/>
              <a:t>2.</a:t>
            </a:r>
            <a:r>
              <a:rPr lang="zh-CN" altLang="en-US" sz="3200" b="1">
                <a:solidFill>
                  <a:srgbClr val="FF0000"/>
                </a:solidFill>
              </a:rPr>
              <a:t>常见的景物</a:t>
            </a:r>
            <a:r>
              <a:rPr lang="zh-CN" altLang="en-US" sz="3200" b="1"/>
              <a:t>：空山，明月，溪水，芦花，清泉，竹林，竹篱，古寺，茅屋，柴门，桑麻，炊烟，菊花，莲蓬，暮钟，渔舟，鹤，蜂，鹭鸶，白鸟，鸳鸯，酒，蛙，鸡犬，蓑衣，鸥鹭，蚕种，燕子，黄鹂。</a:t>
            </a:r>
            <a:endParaRPr lang="zh-CN" altLang="en-US" sz="3200" b="1"/>
          </a:p>
          <a:p>
            <a:r>
              <a:rPr lang="en-US" altLang="zh-CN" sz="3200" b="1">
                <a:solidFill>
                  <a:srgbClr val="FF0000"/>
                </a:solidFill>
              </a:rPr>
              <a:t>3.</a:t>
            </a:r>
            <a:r>
              <a:rPr lang="zh-CN" altLang="en-US" sz="3200" b="1">
                <a:solidFill>
                  <a:srgbClr val="FF0000"/>
                </a:solidFill>
              </a:rPr>
              <a:t>音乐：</a:t>
            </a:r>
            <a:r>
              <a:rPr lang="zh-CN" altLang="en-US" sz="3200" b="1"/>
              <a:t>《采莲曲》《长干曲》</a:t>
            </a:r>
            <a:endParaRPr lang="zh-CN" altLang="en-US" sz="3200" b="1"/>
          </a:p>
          <a:p>
            <a:r>
              <a:rPr lang="zh-CN" altLang="en-US" sz="3200" b="1"/>
              <a:t>田园风光，人际关系和谐，农耕生活</a:t>
            </a:r>
            <a:r>
              <a:rPr lang="en-US" altLang="zh-CN" sz="3200" b="1"/>
              <a:t>——</a:t>
            </a:r>
            <a:r>
              <a:rPr lang="zh-CN" altLang="en-US" sz="3200" b="1">
                <a:solidFill>
                  <a:srgbClr val="FF0000"/>
                </a:solidFill>
              </a:rPr>
              <a:t>不与外界同流合污，保持自我，怡然自得的田园生活。</a:t>
            </a:r>
            <a:endParaRPr lang="zh-CN" altLang="en-US" sz="3200" b="1">
              <a:solidFill>
                <a:srgbClr val="FF0000"/>
              </a:solidFill>
            </a:endParaRPr>
          </a:p>
        </p:txBody>
      </p:sp>
    </p:spTree>
    <p:custDataLst>
      <p:tags r:id="rId1"/>
    </p:custData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400685"/>
            <a:ext cx="10515600" cy="5776595"/>
          </a:xfrm>
        </p:spPr>
        <p:txBody>
          <a:bodyPr>
            <a:noAutofit/>
          </a:bodyPr>
          <a:p>
            <a:r>
              <a:rPr lang="en-US" altLang="zh-CN" sz="3600" b="1"/>
              <a:t>4.</a:t>
            </a:r>
            <a:r>
              <a:rPr lang="zh-CN" altLang="en-US" sz="3600" b="1"/>
              <a:t>常用典故：</a:t>
            </a:r>
            <a:endParaRPr lang="zh-CN" altLang="en-US" sz="3600" b="1"/>
          </a:p>
          <a:p>
            <a:r>
              <a:rPr lang="zh-CN" altLang="en-US" sz="3600" b="1">
                <a:solidFill>
                  <a:srgbClr val="FF0000"/>
                </a:solidFill>
              </a:rPr>
              <a:t>（</a:t>
            </a:r>
            <a:r>
              <a:rPr lang="en-US" altLang="zh-CN" sz="3600" b="1">
                <a:solidFill>
                  <a:srgbClr val="FF0000"/>
                </a:solidFill>
              </a:rPr>
              <a:t>1</a:t>
            </a:r>
            <a:r>
              <a:rPr lang="zh-CN" altLang="en-US" sz="3600" b="1">
                <a:solidFill>
                  <a:srgbClr val="FF0000"/>
                </a:solidFill>
              </a:rPr>
              <a:t>）采薇</a:t>
            </a:r>
            <a:r>
              <a:rPr lang="zh-CN" altLang="en-US" sz="3600" b="1"/>
              <a:t>：相传周武王灭商后，伯夷，叔齐不愿做周的臣子，在首阳山上采薇而食，最后饿死。古时</a:t>
            </a:r>
            <a:r>
              <a:rPr lang="en-US" altLang="zh-CN" sz="3600" b="1"/>
              <a:t>“</a:t>
            </a:r>
            <a:r>
              <a:rPr lang="zh-CN" altLang="en-US" sz="3600" b="1"/>
              <a:t>采薇</a:t>
            </a:r>
            <a:r>
              <a:rPr lang="en-US" altLang="zh-CN" sz="3600" b="1"/>
              <a:t>”</a:t>
            </a:r>
            <a:r>
              <a:rPr lang="zh-CN" altLang="en-US" sz="3600" b="1"/>
              <a:t>代指隐居生活。</a:t>
            </a:r>
            <a:endParaRPr lang="zh-CN" altLang="en-US" sz="3600" b="1"/>
          </a:p>
          <a:p>
            <a:r>
              <a:rPr lang="zh-CN" altLang="en-US" sz="3600" b="1">
                <a:solidFill>
                  <a:srgbClr val="FF0000"/>
                </a:solidFill>
              </a:rPr>
              <a:t>（</a:t>
            </a:r>
            <a:r>
              <a:rPr lang="en-US" altLang="zh-CN" sz="3600" b="1">
                <a:solidFill>
                  <a:srgbClr val="FF0000"/>
                </a:solidFill>
              </a:rPr>
              <a:t>2</a:t>
            </a:r>
            <a:r>
              <a:rPr lang="zh-CN" altLang="en-US" sz="3600" b="1">
                <a:solidFill>
                  <a:srgbClr val="FF0000"/>
                </a:solidFill>
              </a:rPr>
              <a:t>）鸥鹭忘机</a:t>
            </a:r>
            <a:r>
              <a:rPr lang="zh-CN" altLang="en-US" sz="3600" b="1"/>
              <a:t>：出自《列子</a:t>
            </a:r>
            <a:r>
              <a:rPr lang="en-US" altLang="zh-CN" sz="3600" b="1"/>
              <a:t>.</a:t>
            </a:r>
            <a:r>
              <a:rPr lang="zh-CN" altLang="en-US" sz="3600" b="1"/>
              <a:t>皇帝篇》。</a:t>
            </a:r>
            <a:r>
              <a:rPr lang="en-US" altLang="zh-CN" sz="3600" b="1"/>
              <a:t>“</a:t>
            </a:r>
            <a:r>
              <a:rPr lang="zh-CN" altLang="en-US" sz="3600" b="1"/>
              <a:t>忘机</a:t>
            </a:r>
            <a:r>
              <a:rPr lang="en-US" altLang="zh-CN" sz="3600" b="1"/>
              <a:t>”</a:t>
            </a:r>
            <a:r>
              <a:rPr lang="zh-CN" altLang="en-US" sz="3600" b="1"/>
              <a:t>是道德语，意思是忘却了计较，巧诈之心，与世无争，后比喻淡泊隐居，不以世事为怀。童心</a:t>
            </a:r>
            <a:r>
              <a:rPr lang="en-US" altLang="zh-CN" sz="3600" b="1"/>
              <a:t>——</a:t>
            </a:r>
            <a:r>
              <a:rPr lang="zh-CN" altLang="en-US" sz="3600" b="1"/>
              <a:t>机心。（反义词）</a:t>
            </a:r>
            <a:endParaRPr lang="zh-CN" altLang="en-US" sz="3600" b="1"/>
          </a:p>
          <a:p>
            <a:r>
              <a:rPr lang="zh-CN" altLang="en-US" sz="3600" b="1">
                <a:solidFill>
                  <a:srgbClr val="FF0000"/>
                </a:solidFill>
              </a:rPr>
              <a:t>（</a:t>
            </a:r>
            <a:r>
              <a:rPr lang="en-US" altLang="zh-CN" sz="3600" b="1">
                <a:solidFill>
                  <a:srgbClr val="FF0000"/>
                </a:solidFill>
              </a:rPr>
              <a:t>3</a:t>
            </a:r>
            <a:r>
              <a:rPr lang="zh-CN" altLang="en-US" sz="3600" b="1">
                <a:solidFill>
                  <a:srgbClr val="FF0000"/>
                </a:solidFill>
              </a:rPr>
              <a:t>）严子陵</a:t>
            </a:r>
            <a:r>
              <a:rPr lang="zh-CN" altLang="en-US" sz="3600" b="1"/>
              <a:t>：名严光，字子陵，东汉著名隐士。</a:t>
            </a:r>
            <a:endParaRPr lang="zh-CN" altLang="en-US" sz="3600" b="1"/>
          </a:p>
        </p:txBody>
      </p:sp>
    </p:spTree>
    <p:custDataLst>
      <p:tags r:id="rId1"/>
    </p:custData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a:t>跟发朋友圈一样，选好的发，都迫到隐居了，写一些好的生活，美好的东西，打脸统治者，我过得更好。</a:t>
            </a:r>
            <a:endParaRPr lang="zh-CN" altLang="en-US" sz="4800"/>
          </a:p>
        </p:txBody>
      </p:sp>
    </p:spTree>
    <p:custDataLst>
      <p:tags r:id="rId1"/>
    </p:custData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b="1">
                <a:solidFill>
                  <a:srgbClr val="FF0000"/>
                </a:solidFill>
              </a:rPr>
              <a:t>送别诗常见意象（交通方式靠走，通讯方式靠吼）</a:t>
            </a:r>
            <a:endParaRPr lang="zh-CN" altLang="en-US" b="1">
              <a:solidFill>
                <a:srgbClr val="FF0000"/>
              </a:solidFill>
            </a:endParaRPr>
          </a:p>
        </p:txBody>
      </p:sp>
      <p:sp>
        <p:nvSpPr>
          <p:cNvPr id="3" name="内容占位符 2"/>
          <p:cNvSpPr>
            <a:spLocks noGrp="1"/>
          </p:cNvSpPr>
          <p:nvPr>
            <p:ph idx="1"/>
          </p:nvPr>
        </p:nvSpPr>
        <p:spPr/>
        <p:txBody>
          <a:bodyPr>
            <a:noAutofit/>
          </a:bodyPr>
          <a:p>
            <a:r>
              <a:rPr lang="zh-CN" altLang="en-US" sz="3600" b="1">
                <a:solidFill>
                  <a:srgbClr val="FF0000"/>
                </a:solidFill>
              </a:rPr>
              <a:t>饮酒，唱歌，折柳</a:t>
            </a:r>
            <a:endParaRPr lang="zh-CN" altLang="en-US" sz="3600" b="1"/>
          </a:p>
          <a:p>
            <a:r>
              <a:rPr lang="zh-CN" altLang="en-US" sz="3600" b="1"/>
              <a:t>长亭饮酒，古道相送，折柳赠别，夕阳挥手，芳草离情</a:t>
            </a:r>
            <a:endParaRPr lang="zh-CN" altLang="en-US" sz="3600" b="1"/>
          </a:p>
          <a:p>
            <a:r>
              <a:rPr lang="en-US" altLang="zh-CN" sz="3600" b="1"/>
              <a:t>1</a:t>
            </a:r>
            <a:r>
              <a:rPr lang="en-US" altLang="zh-CN" sz="3600" b="1">
                <a:solidFill>
                  <a:srgbClr val="FF0000"/>
                </a:solidFill>
              </a:rPr>
              <a:t>.</a:t>
            </a:r>
            <a:r>
              <a:rPr lang="zh-CN" altLang="en-US" sz="3600" b="1">
                <a:solidFill>
                  <a:srgbClr val="FF0000"/>
                </a:solidFill>
              </a:rPr>
              <a:t>送别诗常用动植物意象</a:t>
            </a:r>
            <a:r>
              <a:rPr lang="zh-CN" altLang="en-US" sz="3600" b="1"/>
              <a:t>：柳，浮萍，孤蓬，杜鹃，鸿雁。</a:t>
            </a:r>
            <a:endParaRPr lang="zh-CN" altLang="en-US" sz="3600" b="1"/>
          </a:p>
          <a:p>
            <a:r>
              <a:rPr lang="en-US" altLang="zh-CN" sz="3600" b="1">
                <a:solidFill>
                  <a:srgbClr val="FF0000"/>
                </a:solidFill>
              </a:rPr>
              <a:t>2.</a:t>
            </a:r>
            <a:r>
              <a:rPr lang="zh-CN" altLang="en-US" sz="3600" b="1">
                <a:solidFill>
                  <a:srgbClr val="FF0000"/>
                </a:solidFill>
              </a:rPr>
              <a:t>送别场所：</a:t>
            </a:r>
            <a:r>
              <a:rPr lang="zh-CN" altLang="en-US" sz="3600" b="1"/>
              <a:t>南浦，长亭，灞陵，短亭，瓜洲浦，扬子津。</a:t>
            </a:r>
            <a:endParaRPr lang="zh-CN" altLang="en-US" sz="3600" b="1"/>
          </a:p>
          <a:p>
            <a:r>
              <a:rPr lang="en-US" altLang="zh-CN" sz="3600" b="1">
                <a:solidFill>
                  <a:srgbClr val="FF0000"/>
                </a:solidFill>
              </a:rPr>
              <a:t>3.</a:t>
            </a:r>
            <a:r>
              <a:rPr lang="zh-CN" altLang="en-US" sz="3600" b="1">
                <a:solidFill>
                  <a:srgbClr val="FF0000"/>
                </a:solidFill>
              </a:rPr>
              <a:t>送别环境</a:t>
            </a:r>
            <a:r>
              <a:rPr lang="zh-CN" altLang="en-US" sz="3600" b="1"/>
              <a:t>：酒，流水，夕阳，月，春草</a:t>
            </a:r>
            <a:endParaRPr lang="zh-CN" altLang="en-US" sz="3600" b="1"/>
          </a:p>
        </p:txBody>
      </p:sp>
    </p:spTree>
    <p:custDataLst>
      <p:tags r:id="rId1"/>
    </p:custData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5580" y="290830"/>
            <a:ext cx="11518265" cy="6136640"/>
          </a:xfrm>
        </p:spPr>
        <p:txBody>
          <a:bodyPr/>
          <a:p>
            <a:r>
              <a:rPr lang="zh-CN" altLang="en-US" sz="3600" b="1">
                <a:solidFill>
                  <a:srgbClr val="FF0000"/>
                </a:solidFill>
              </a:rPr>
              <a:t>蜀相</a:t>
            </a:r>
            <a:endParaRPr lang="zh-CN" altLang="en-US" sz="3600" b="1">
              <a:solidFill>
                <a:srgbClr val="FF0000"/>
              </a:solidFill>
            </a:endParaRPr>
          </a:p>
          <a:p>
            <a:r>
              <a:rPr lang="zh-CN" altLang="en-US" sz="3600" b="1">
                <a:solidFill>
                  <a:srgbClr val="FF0000"/>
                </a:solidFill>
              </a:rPr>
              <a:t>丞相祠堂何处寻，锦官城外柏森森。映阶碧草自春色，隔叶黄鹂空好音。</a:t>
            </a:r>
            <a:endParaRPr lang="zh-CN" altLang="en-US" sz="3600" b="1">
              <a:solidFill>
                <a:srgbClr val="FF0000"/>
              </a:solidFill>
            </a:endParaRPr>
          </a:p>
          <a:p>
            <a:r>
              <a:rPr lang="zh-CN" altLang="en-US" sz="3600" b="1">
                <a:solidFill>
                  <a:srgbClr val="FF0000"/>
                </a:solidFill>
              </a:rPr>
              <a:t>三顾频烦天下计，两朝开济老臣心。出师未捷身先死，长使英雄泪满襟</a:t>
            </a:r>
            <a:endParaRPr lang="zh-CN" altLang="en-US" sz="3600"/>
          </a:p>
          <a:p>
            <a:r>
              <a:rPr lang="zh-CN" altLang="en-US" sz="3600" b="1"/>
              <a:t>判断这首诗按内容分是什么诗？</a:t>
            </a:r>
            <a:endParaRPr lang="zh-CN" altLang="en-US" sz="3600" b="1"/>
          </a:p>
          <a:p>
            <a:r>
              <a:rPr lang="zh-CN" altLang="en-US" sz="3600" b="1"/>
              <a:t>咏诗怀古诗</a:t>
            </a:r>
            <a:endParaRPr lang="zh-CN" altLang="en-US" b="1"/>
          </a:p>
          <a:p>
            <a:endParaRPr lang="zh-CN" altLang="en-US"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6070" y="336550"/>
            <a:ext cx="11250930" cy="5840730"/>
          </a:xfrm>
        </p:spPr>
        <p:txBody>
          <a:bodyPr/>
          <a:p>
            <a:r>
              <a:rPr lang="zh-CN" altLang="en-US" sz="4000" b="1">
                <a:solidFill>
                  <a:srgbClr val="FF0000"/>
                </a:solidFill>
              </a:rPr>
              <a:t>书愤</a:t>
            </a:r>
            <a:endParaRPr lang="zh-CN" altLang="en-US" sz="4000" b="1">
              <a:solidFill>
                <a:srgbClr val="FF0000"/>
              </a:solidFill>
            </a:endParaRPr>
          </a:p>
          <a:p>
            <a:r>
              <a:rPr lang="zh-CN" altLang="en-US" sz="4000" b="1">
                <a:solidFill>
                  <a:srgbClr val="FF0000"/>
                </a:solidFill>
              </a:rPr>
              <a:t>作者：陆游</a:t>
            </a:r>
            <a:endParaRPr lang="zh-CN" altLang="en-US" sz="4000" b="1">
              <a:solidFill>
                <a:srgbClr val="FF0000"/>
              </a:solidFill>
            </a:endParaRPr>
          </a:p>
          <a:p>
            <a:r>
              <a:rPr lang="zh-CN" altLang="en-US" sz="4000" b="1">
                <a:solidFill>
                  <a:srgbClr val="FF0000"/>
                </a:solidFill>
              </a:rPr>
              <a:t>早岁那知世事艰，中原北望气如山。</a:t>
            </a:r>
            <a:endParaRPr lang="zh-CN" altLang="en-US" sz="4000" b="1">
              <a:solidFill>
                <a:srgbClr val="FF0000"/>
              </a:solidFill>
            </a:endParaRPr>
          </a:p>
          <a:p>
            <a:r>
              <a:rPr lang="zh-CN" altLang="en-US" sz="4000" b="1">
                <a:solidFill>
                  <a:srgbClr val="FF0000"/>
                </a:solidFill>
              </a:rPr>
              <a:t>楼船夜雪瓜洲渡，铁马秋风大散关。</a:t>
            </a:r>
            <a:endParaRPr lang="zh-CN" altLang="en-US" sz="4000" b="1">
              <a:solidFill>
                <a:srgbClr val="FF0000"/>
              </a:solidFill>
            </a:endParaRPr>
          </a:p>
          <a:p>
            <a:r>
              <a:rPr lang="zh-CN" altLang="en-US" sz="4000" b="1">
                <a:solidFill>
                  <a:srgbClr val="FF0000"/>
                </a:solidFill>
              </a:rPr>
              <a:t>塞上长城空自许，镜中衰鬓已先斑。</a:t>
            </a:r>
            <a:endParaRPr lang="zh-CN" altLang="en-US" sz="4000" b="1">
              <a:solidFill>
                <a:srgbClr val="FF0000"/>
              </a:solidFill>
            </a:endParaRPr>
          </a:p>
          <a:p>
            <a:r>
              <a:rPr lang="zh-CN" altLang="en-US" sz="4000" b="1">
                <a:solidFill>
                  <a:srgbClr val="FF0000"/>
                </a:solidFill>
              </a:rPr>
              <a:t>出师一表真名世，千载谁堪伯仲间。</a:t>
            </a:r>
            <a:endParaRPr lang="zh-CN" altLang="en-US" sz="4000" b="1"/>
          </a:p>
          <a:p>
            <a:r>
              <a:rPr lang="zh-CN" altLang="en-US" sz="4000" b="1"/>
              <a:t>判断这首诗按内容分是什么诗？</a:t>
            </a:r>
            <a:endParaRPr lang="zh-CN" altLang="en-US" sz="4000" b="1"/>
          </a:p>
          <a:p>
            <a:r>
              <a:rPr lang="zh-CN" altLang="en-US" sz="4000" b="1"/>
              <a:t>边塞诗</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52425" y="415290"/>
            <a:ext cx="11001375" cy="5761990"/>
          </a:xfrm>
        </p:spPr>
        <p:txBody>
          <a:bodyPr/>
          <a:p>
            <a:r>
              <a:rPr lang="zh-CN" altLang="en-US" sz="3600" b="1">
                <a:solidFill>
                  <a:srgbClr val="FF0000"/>
                </a:solidFill>
              </a:rPr>
              <a:t>春江花月夜（节选）</a:t>
            </a:r>
            <a:endParaRPr lang="zh-CN" altLang="en-US" sz="3600" b="1">
              <a:solidFill>
                <a:srgbClr val="FF0000"/>
              </a:solidFill>
            </a:endParaRPr>
          </a:p>
          <a:p>
            <a:r>
              <a:rPr lang="zh-CN" altLang="en-US" sz="3600" b="1">
                <a:solidFill>
                  <a:srgbClr val="FF0000"/>
                </a:solidFill>
              </a:rPr>
              <a:t>白云一片去悠悠，青枫浦上不胜愁。</a:t>
            </a:r>
            <a:endParaRPr lang="zh-CN" altLang="en-US" sz="3600" b="1">
              <a:solidFill>
                <a:srgbClr val="FF0000"/>
              </a:solidFill>
            </a:endParaRPr>
          </a:p>
          <a:p>
            <a:r>
              <a:rPr lang="zh-CN" altLang="en-US" sz="3600" b="1">
                <a:solidFill>
                  <a:srgbClr val="FF0000"/>
                </a:solidFill>
              </a:rPr>
              <a:t>谁家今夜扁舟子？何处相思明月楼？</a:t>
            </a:r>
            <a:endParaRPr lang="zh-CN" altLang="en-US" sz="3600" b="1">
              <a:solidFill>
                <a:srgbClr val="FF0000"/>
              </a:solidFill>
            </a:endParaRPr>
          </a:p>
          <a:p>
            <a:r>
              <a:rPr lang="zh-CN" altLang="en-US" sz="3600" b="1">
                <a:solidFill>
                  <a:srgbClr val="FF0000"/>
                </a:solidFill>
              </a:rPr>
              <a:t>可怜楼上月徘徊，应照离人妆镜台。</a:t>
            </a:r>
            <a:endParaRPr lang="zh-CN" altLang="en-US" sz="3600" b="1">
              <a:solidFill>
                <a:srgbClr val="FF0000"/>
              </a:solidFill>
            </a:endParaRPr>
          </a:p>
          <a:p>
            <a:r>
              <a:rPr lang="zh-CN" altLang="en-US" sz="3600" b="1">
                <a:solidFill>
                  <a:srgbClr val="FF0000"/>
                </a:solidFill>
              </a:rPr>
              <a:t>玉户帘中卷不去，捣衣砧上拂还来。</a:t>
            </a:r>
            <a:endParaRPr lang="zh-CN" altLang="en-US" sz="3600" b="1"/>
          </a:p>
          <a:p>
            <a:r>
              <a:rPr lang="zh-CN" altLang="en-US" sz="3600" b="1">
                <a:sym typeface="+mn-ea"/>
              </a:rPr>
              <a:t>判断这首诗按内容分是什么诗？</a:t>
            </a:r>
            <a:endParaRPr lang="zh-CN" altLang="en-US" sz="3600" b="1">
              <a:sym typeface="+mn-ea"/>
            </a:endParaRPr>
          </a:p>
          <a:p>
            <a:r>
              <a:rPr lang="zh-CN" altLang="en-US" sz="3600" b="1">
                <a:sym typeface="+mn-ea"/>
              </a:rPr>
              <a:t>羁旅诗</a:t>
            </a:r>
            <a:endParaRPr lang="zh-CN" altLang="en-US" b="1"/>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7475" y="305435"/>
            <a:ext cx="11236325" cy="5871845"/>
          </a:xfrm>
        </p:spPr>
        <p:txBody>
          <a:bodyPr/>
          <a:p>
            <a:r>
              <a:rPr lang="zh-CN" altLang="en-US" sz="4000" b="1">
                <a:solidFill>
                  <a:srgbClr val="FF0000"/>
                </a:solidFill>
              </a:rPr>
              <a:t>夜归鹿门歌</a:t>
            </a:r>
            <a:endParaRPr lang="zh-CN" altLang="en-US" sz="4000" b="1">
              <a:solidFill>
                <a:srgbClr val="FF0000"/>
              </a:solidFill>
            </a:endParaRPr>
          </a:p>
          <a:p>
            <a:r>
              <a:rPr lang="zh-CN" altLang="en-US" sz="4000" b="1">
                <a:solidFill>
                  <a:srgbClr val="FF0000"/>
                </a:solidFill>
              </a:rPr>
              <a:t>作者：孟浩然</a:t>
            </a:r>
            <a:endParaRPr lang="zh-CN" altLang="en-US" sz="4000" b="1">
              <a:solidFill>
                <a:srgbClr val="FF0000"/>
              </a:solidFill>
            </a:endParaRPr>
          </a:p>
          <a:p>
            <a:r>
              <a:rPr lang="zh-CN" altLang="en-US" sz="4000" b="1">
                <a:solidFill>
                  <a:srgbClr val="FF0000"/>
                </a:solidFill>
              </a:rPr>
              <a:t>山寺钟鸣昼已昏，渔梁渡头争渡喧。</a:t>
            </a:r>
            <a:endParaRPr lang="zh-CN" altLang="en-US" sz="4000" b="1">
              <a:solidFill>
                <a:srgbClr val="FF0000"/>
              </a:solidFill>
            </a:endParaRPr>
          </a:p>
          <a:p>
            <a:r>
              <a:rPr lang="zh-CN" altLang="en-US" sz="4000" b="1">
                <a:solidFill>
                  <a:srgbClr val="FF0000"/>
                </a:solidFill>
              </a:rPr>
              <a:t>人随沙岸向江村，余亦乘舟归鹿门。</a:t>
            </a:r>
            <a:endParaRPr lang="zh-CN" altLang="en-US" sz="4000" b="1">
              <a:solidFill>
                <a:srgbClr val="FF0000"/>
              </a:solidFill>
            </a:endParaRPr>
          </a:p>
          <a:p>
            <a:r>
              <a:rPr lang="zh-CN" altLang="en-US" sz="4000" b="1">
                <a:solidFill>
                  <a:srgbClr val="FF0000"/>
                </a:solidFill>
              </a:rPr>
              <a:t>鹿门月照开烟树，忽到庞公栖隐处。</a:t>
            </a:r>
            <a:endParaRPr lang="zh-CN" altLang="en-US" sz="4000" b="1">
              <a:solidFill>
                <a:srgbClr val="FF0000"/>
              </a:solidFill>
            </a:endParaRPr>
          </a:p>
          <a:p>
            <a:r>
              <a:rPr lang="zh-CN" altLang="en-US" sz="4000" b="1">
                <a:solidFill>
                  <a:srgbClr val="FF0000"/>
                </a:solidFill>
              </a:rPr>
              <a:t>岩扉松径长寂寥，惟有幽人自来去。</a:t>
            </a:r>
            <a:endParaRPr lang="zh-CN" altLang="en-US" sz="4000" b="1"/>
          </a:p>
          <a:p>
            <a:r>
              <a:rPr lang="zh-CN" altLang="en-US" sz="4000" b="1">
                <a:sym typeface="+mn-ea"/>
              </a:rPr>
              <a:t>判断这首诗按内容分是什么诗？</a:t>
            </a:r>
            <a:endParaRPr lang="zh-CN" altLang="en-US" sz="4000" b="1">
              <a:sym typeface="+mn-ea"/>
            </a:endParaRPr>
          </a:p>
          <a:p>
            <a:r>
              <a:rPr lang="zh-CN" altLang="en-US" sz="4000" b="1">
                <a:sym typeface="+mn-ea"/>
              </a:rPr>
              <a:t>山水田园诗</a:t>
            </a:r>
            <a:endParaRPr lang="zh-CN" altLang="en-US" sz="4000" b="1"/>
          </a:p>
          <a:p>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64515" y="391160"/>
            <a:ext cx="11063605" cy="6075045"/>
          </a:xfrm>
        </p:spPr>
        <p:txBody>
          <a:bodyPr/>
          <a:p>
            <a:r>
              <a:rPr lang="zh-CN" altLang="en-US" sz="4000" b="1">
                <a:solidFill>
                  <a:srgbClr val="FF0000"/>
                </a:solidFill>
              </a:rPr>
              <a:t>登岳阳楼_百度汉语</a:t>
            </a:r>
            <a:endParaRPr lang="zh-CN" altLang="en-US" sz="4000" b="1">
              <a:solidFill>
                <a:srgbClr val="FF0000"/>
              </a:solidFill>
            </a:endParaRPr>
          </a:p>
          <a:p>
            <a:r>
              <a:rPr lang="zh-CN" altLang="en-US" sz="4000" b="1">
                <a:solidFill>
                  <a:srgbClr val="FF0000"/>
                </a:solidFill>
              </a:rPr>
              <a:t>作者：杜甫</a:t>
            </a:r>
            <a:endParaRPr lang="zh-CN" altLang="en-US" sz="4000" b="1">
              <a:solidFill>
                <a:srgbClr val="FF0000"/>
              </a:solidFill>
            </a:endParaRPr>
          </a:p>
          <a:p>
            <a:r>
              <a:rPr lang="zh-CN" altLang="en-US" sz="4000" b="1">
                <a:solidFill>
                  <a:srgbClr val="FF0000"/>
                </a:solidFill>
              </a:rPr>
              <a:t>昔闻洞庭水，今上岳阳楼。</a:t>
            </a:r>
            <a:endParaRPr lang="zh-CN" altLang="en-US" sz="4000" b="1">
              <a:solidFill>
                <a:srgbClr val="FF0000"/>
              </a:solidFill>
            </a:endParaRPr>
          </a:p>
          <a:p>
            <a:r>
              <a:rPr lang="zh-CN" altLang="en-US" sz="4000" b="1">
                <a:solidFill>
                  <a:srgbClr val="FF0000"/>
                </a:solidFill>
              </a:rPr>
              <a:t>吴楚东南坼，乾坤日夜浮。</a:t>
            </a:r>
            <a:endParaRPr lang="zh-CN" altLang="en-US" sz="4000" b="1">
              <a:solidFill>
                <a:srgbClr val="FF0000"/>
              </a:solidFill>
            </a:endParaRPr>
          </a:p>
          <a:p>
            <a:r>
              <a:rPr lang="zh-CN" altLang="en-US" sz="4000" b="1">
                <a:solidFill>
                  <a:srgbClr val="FF0000"/>
                </a:solidFill>
              </a:rPr>
              <a:t>亲朋无一字，老病有孤舟。</a:t>
            </a:r>
            <a:endParaRPr lang="zh-CN" altLang="en-US" sz="4000" b="1">
              <a:solidFill>
                <a:srgbClr val="FF0000"/>
              </a:solidFill>
            </a:endParaRPr>
          </a:p>
          <a:p>
            <a:r>
              <a:rPr lang="zh-CN" altLang="en-US" sz="4000" b="1">
                <a:solidFill>
                  <a:srgbClr val="FF0000"/>
                </a:solidFill>
              </a:rPr>
              <a:t>戎马关山北，凭轩涕泗流。</a:t>
            </a:r>
            <a:endParaRPr lang="zh-CN" altLang="en-US" sz="4000" b="1"/>
          </a:p>
          <a:p>
            <a:r>
              <a:rPr lang="zh-CN" altLang="en-US" sz="4000" b="1">
                <a:sym typeface="+mn-ea"/>
              </a:rPr>
              <a:t>判断这首诗按内容分是什么诗？</a:t>
            </a:r>
            <a:endParaRPr lang="zh-CN" altLang="en-US" sz="4000" b="1">
              <a:sym typeface="+mn-ea"/>
            </a:endParaRPr>
          </a:p>
          <a:p>
            <a:r>
              <a:rPr lang="zh-CN" altLang="en-US" sz="4000" b="1">
                <a:sym typeface="+mn-ea"/>
              </a:rPr>
              <a:t>感怀诗</a:t>
            </a:r>
            <a:endParaRPr lang="zh-CN" altLang="en-US" sz="4000" b="1">
              <a:sym typeface="+mn-ea"/>
            </a:endParaRPr>
          </a:p>
          <a:p>
            <a:endParaRPr lang="zh-CN" altLang="en-US" b="1">
              <a:sym typeface="+mn-ea"/>
            </a:endParaRPr>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196850" y="1825625"/>
            <a:ext cx="11846560" cy="4351655"/>
          </a:xfrm>
        </p:spPr>
        <p:txBody>
          <a:bodyPr/>
          <a:p>
            <a:r>
              <a:rPr lang="zh-CN" altLang="en-US" sz="5400" b="1">
                <a:solidFill>
                  <a:srgbClr val="FF0000"/>
                </a:solidFill>
              </a:rPr>
              <a:t>词的一段一般叫什么？第一段叫什么？第二段又叫什么？</a:t>
            </a:r>
            <a:endParaRPr lang="zh-CN" altLang="en-US" sz="5400" b="1">
              <a:solidFill>
                <a:srgbClr val="FF0000"/>
              </a:solidFill>
            </a:endParaRPr>
          </a:p>
          <a:p>
            <a:r>
              <a:rPr lang="zh-CN" altLang="en-US" sz="5400" b="1"/>
              <a:t>一阕或者一片，上阕</a:t>
            </a:r>
            <a:r>
              <a:rPr lang="en-US" altLang="zh-CN" sz="5400" b="1"/>
              <a:t>/</a:t>
            </a:r>
            <a:r>
              <a:rPr lang="zh-CN" altLang="en-US" sz="5400" b="1"/>
              <a:t>上片，下阕</a:t>
            </a:r>
            <a:r>
              <a:rPr lang="en-US" altLang="zh-CN" sz="5400" b="1"/>
              <a:t>/</a:t>
            </a:r>
            <a:r>
              <a:rPr lang="zh-CN" altLang="en-US" sz="5400" b="1"/>
              <a:t>下片，</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42570" y="180340"/>
            <a:ext cx="11111230" cy="5996940"/>
          </a:xfrm>
        </p:spPr>
        <p:txBody>
          <a:bodyPr/>
          <a:p>
            <a:r>
              <a:rPr lang="zh-CN" altLang="en-US" sz="4000" b="1">
                <a:solidFill>
                  <a:srgbClr val="FF0000"/>
                </a:solidFill>
              </a:rPr>
              <a:t>菩萨蛮·人人尽说江南好</a:t>
            </a:r>
            <a:endParaRPr lang="zh-CN" altLang="en-US" sz="4000" b="1">
              <a:solidFill>
                <a:srgbClr val="FF0000"/>
              </a:solidFill>
            </a:endParaRPr>
          </a:p>
          <a:p>
            <a:r>
              <a:rPr lang="zh-CN" altLang="en-US" sz="4000" b="1">
                <a:solidFill>
                  <a:srgbClr val="FF0000"/>
                </a:solidFill>
              </a:rPr>
              <a:t>作者：韦庄</a:t>
            </a:r>
            <a:endParaRPr lang="zh-CN" altLang="en-US" sz="4000" b="1">
              <a:solidFill>
                <a:srgbClr val="FF0000"/>
              </a:solidFill>
            </a:endParaRPr>
          </a:p>
          <a:p>
            <a:r>
              <a:rPr lang="zh-CN" altLang="en-US" sz="4000" b="1">
                <a:solidFill>
                  <a:srgbClr val="FF0000"/>
                </a:solidFill>
              </a:rPr>
              <a:t>人人尽说江南好，游人只合江南老。春水碧于天，画船听雨眠。</a:t>
            </a:r>
            <a:endParaRPr lang="zh-CN" altLang="en-US" sz="4000" b="1">
              <a:solidFill>
                <a:srgbClr val="FF0000"/>
              </a:solidFill>
            </a:endParaRPr>
          </a:p>
          <a:p>
            <a:r>
              <a:rPr lang="zh-CN" altLang="en-US" sz="4000" b="1">
                <a:solidFill>
                  <a:srgbClr val="FF0000"/>
                </a:solidFill>
              </a:rPr>
              <a:t>垆边人似月，皓腕凝霜雪。未老莫还乡，还乡须断肠</a:t>
            </a:r>
            <a:endParaRPr lang="zh-CN" altLang="en-US" sz="4000" b="1"/>
          </a:p>
          <a:p>
            <a:r>
              <a:rPr lang="zh-CN" altLang="en-US" sz="4000" b="1">
                <a:sym typeface="+mn-ea"/>
              </a:rPr>
              <a:t>判断这首诗按内容分是什么诗？</a:t>
            </a:r>
            <a:endParaRPr lang="zh-CN" altLang="en-US" sz="4000" b="1"/>
          </a:p>
          <a:p>
            <a:r>
              <a:rPr lang="zh-CN" altLang="en-US" sz="4000" b="1"/>
              <a:t>羁旅诗</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2090" y="384810"/>
            <a:ext cx="11549380" cy="6216015"/>
          </a:xfrm>
        </p:spPr>
        <p:txBody>
          <a:bodyPr/>
          <a:p>
            <a:r>
              <a:rPr lang="zh-CN" altLang="en-US" sz="3600" b="1">
                <a:solidFill>
                  <a:srgbClr val="FF0000"/>
                </a:solidFill>
              </a:rPr>
              <a:t>阁夜</a:t>
            </a:r>
            <a:endParaRPr lang="zh-CN" altLang="en-US" sz="3600" b="1">
              <a:solidFill>
                <a:srgbClr val="FF0000"/>
              </a:solidFill>
            </a:endParaRPr>
          </a:p>
          <a:p>
            <a:r>
              <a:rPr lang="zh-CN" altLang="en-US" sz="3600" b="1">
                <a:solidFill>
                  <a:srgbClr val="FF0000"/>
                </a:solidFill>
              </a:rPr>
              <a:t>作者：杜甫</a:t>
            </a:r>
            <a:endParaRPr lang="zh-CN" altLang="en-US" sz="3600" b="1">
              <a:solidFill>
                <a:srgbClr val="FF0000"/>
              </a:solidFill>
            </a:endParaRPr>
          </a:p>
          <a:p>
            <a:r>
              <a:rPr lang="zh-CN" altLang="en-US" sz="3600" b="1">
                <a:solidFill>
                  <a:srgbClr val="FF0000"/>
                </a:solidFill>
              </a:rPr>
              <a:t>岁暮阴阳催短景，天涯霜雪霁寒宵。</a:t>
            </a:r>
            <a:endParaRPr lang="zh-CN" altLang="en-US" sz="3600" b="1">
              <a:solidFill>
                <a:srgbClr val="FF0000"/>
              </a:solidFill>
            </a:endParaRPr>
          </a:p>
          <a:p>
            <a:r>
              <a:rPr lang="zh-CN" altLang="en-US" sz="3600" b="1">
                <a:solidFill>
                  <a:srgbClr val="FF0000"/>
                </a:solidFill>
              </a:rPr>
              <a:t>五更鼓角声悲壮，三峡星河影动摇。</a:t>
            </a:r>
            <a:endParaRPr lang="zh-CN" altLang="en-US" sz="3600" b="1">
              <a:solidFill>
                <a:srgbClr val="FF0000"/>
              </a:solidFill>
            </a:endParaRPr>
          </a:p>
          <a:p>
            <a:r>
              <a:rPr lang="zh-CN" altLang="en-US" sz="3600" b="1">
                <a:solidFill>
                  <a:srgbClr val="FF0000"/>
                </a:solidFill>
              </a:rPr>
              <a:t>野哭几家闻战伐，夷歌数处起渔樵。</a:t>
            </a:r>
            <a:endParaRPr lang="zh-CN" altLang="en-US" sz="3600" b="1">
              <a:solidFill>
                <a:srgbClr val="FF0000"/>
              </a:solidFill>
            </a:endParaRPr>
          </a:p>
          <a:p>
            <a:r>
              <a:rPr lang="zh-CN" altLang="en-US" sz="3600" b="1">
                <a:solidFill>
                  <a:srgbClr val="FF0000"/>
                </a:solidFill>
              </a:rPr>
              <a:t>卧龙跃马终黄土，人事音书漫寂寥。</a:t>
            </a:r>
            <a:endParaRPr lang="zh-CN" altLang="en-US" sz="3600" b="1"/>
          </a:p>
          <a:p>
            <a:r>
              <a:rPr lang="zh-CN" altLang="en-US" sz="3600" b="1">
                <a:sym typeface="+mn-ea"/>
              </a:rPr>
              <a:t>判断这首诗按内容分是什么诗？</a:t>
            </a:r>
            <a:endParaRPr lang="zh-CN" altLang="en-US" sz="3600" b="1">
              <a:sym typeface="+mn-ea"/>
            </a:endParaRPr>
          </a:p>
          <a:p>
            <a:r>
              <a:rPr lang="zh-CN" altLang="en-US" sz="3600" b="1">
                <a:sym typeface="+mn-ea"/>
              </a:rPr>
              <a:t>边塞诗</a:t>
            </a:r>
            <a:endParaRPr lang="zh-CN" altLang="en-US" b="1">
              <a:sym typeface="+mn-ea"/>
            </a:endParaRPr>
          </a:p>
          <a:p>
            <a:endParaRPr lang="zh-CN" altLang="en-US" b="1"/>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枯藤老树昏鸦，小桥流水人家。古道西风瘦马，夕阳西下，断肠人在天涯。</a:t>
            </a:r>
            <a:r>
              <a:rPr lang="zh-CN" altLang="en-US" sz="4400" b="1"/>
              <a:t>判断这首诗按内容分是什么诗？</a:t>
            </a:r>
            <a:endParaRPr lang="zh-CN" altLang="en-US" sz="4400" b="1"/>
          </a:p>
          <a:p>
            <a:r>
              <a:rPr lang="zh-CN" altLang="en-US" sz="4400" b="1"/>
              <a:t>羁旅诗</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93395" y="588010"/>
            <a:ext cx="10860405" cy="5589270"/>
          </a:xfrm>
        </p:spPr>
        <p:txBody>
          <a:bodyPr/>
          <a:p>
            <a:r>
              <a:rPr lang="zh-CN" altLang="en-US" sz="4800">
                <a:solidFill>
                  <a:srgbClr val="FF0000"/>
                </a:solidFill>
              </a:rPr>
              <a:t>李白乘舟将欲行，忽闻岸上踏歌声。桃花潭水深千尺，不及汪伦送我情。</a:t>
            </a:r>
            <a:endParaRPr lang="zh-CN" altLang="en-US" sz="4800"/>
          </a:p>
          <a:p>
            <a:r>
              <a:rPr lang="zh-CN" altLang="en-US" sz="4800" b="1">
                <a:sym typeface="+mn-ea"/>
              </a:rPr>
              <a:t>判断这首诗按内容分是什么诗？</a:t>
            </a:r>
            <a:endParaRPr lang="zh-CN" altLang="en-US" sz="4800" b="1"/>
          </a:p>
          <a:p>
            <a:r>
              <a:rPr lang="zh-CN" altLang="en-US" sz="4800"/>
              <a:t>送别诗</a:t>
            </a:r>
            <a:endParaRPr lang="zh-CN" altLang="en-US" sz="4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42570" y="415290"/>
            <a:ext cx="11628120" cy="6121400"/>
          </a:xfrm>
        </p:spPr>
        <p:txBody>
          <a:bodyPr/>
          <a:p>
            <a:r>
              <a:rPr lang="zh-CN" altLang="en-US" sz="4000" b="1">
                <a:solidFill>
                  <a:srgbClr val="FF0000"/>
                </a:solidFill>
              </a:rPr>
              <a:t>绝代有佳人，幽居在空谷。</a:t>
            </a:r>
            <a:endParaRPr lang="zh-CN" altLang="en-US" sz="4000" b="1">
              <a:solidFill>
                <a:srgbClr val="FF0000"/>
              </a:solidFill>
            </a:endParaRPr>
          </a:p>
          <a:p>
            <a:r>
              <a:rPr lang="zh-CN" altLang="en-US" sz="4000" b="1">
                <a:solidFill>
                  <a:srgbClr val="FF0000"/>
                </a:solidFill>
              </a:rPr>
              <a:t>自云良家女，零落依草木。</a:t>
            </a:r>
            <a:endParaRPr lang="zh-CN" altLang="en-US" sz="4000" b="1">
              <a:solidFill>
                <a:srgbClr val="FF0000"/>
              </a:solidFill>
            </a:endParaRPr>
          </a:p>
          <a:p>
            <a:r>
              <a:rPr lang="zh-CN" altLang="en-US" sz="4000" b="1">
                <a:solidFill>
                  <a:srgbClr val="FF0000"/>
                </a:solidFill>
              </a:rPr>
              <a:t>关中昔丧乱，兄弟遭杀戮。</a:t>
            </a:r>
            <a:endParaRPr lang="zh-CN" altLang="en-US" sz="4000" b="1">
              <a:solidFill>
                <a:srgbClr val="FF0000"/>
              </a:solidFill>
            </a:endParaRPr>
          </a:p>
          <a:p>
            <a:r>
              <a:rPr lang="zh-CN" altLang="en-US" sz="4000" b="1">
                <a:solidFill>
                  <a:srgbClr val="FF0000"/>
                </a:solidFill>
              </a:rPr>
              <a:t>官高何足论，不得收骨肉。</a:t>
            </a:r>
            <a:endParaRPr lang="zh-CN" altLang="en-US" sz="4000" b="1">
              <a:solidFill>
                <a:srgbClr val="FF0000"/>
              </a:solidFill>
            </a:endParaRPr>
          </a:p>
          <a:p>
            <a:r>
              <a:rPr lang="zh-CN" altLang="en-US" sz="4000" b="1">
                <a:solidFill>
                  <a:srgbClr val="FF0000"/>
                </a:solidFill>
              </a:rPr>
              <a:t>世情恶衰歇，万事随转烛。</a:t>
            </a:r>
            <a:endParaRPr lang="zh-CN" altLang="en-US" sz="4000" b="1"/>
          </a:p>
          <a:p>
            <a:r>
              <a:rPr lang="zh-CN" altLang="en-US" sz="4000" b="1">
                <a:sym typeface="+mn-ea"/>
              </a:rPr>
              <a:t>判断这首诗按内容分是什么诗？</a:t>
            </a:r>
            <a:endParaRPr lang="zh-CN" altLang="en-US" sz="4000" b="1"/>
          </a:p>
          <a:p>
            <a:r>
              <a:rPr lang="zh-CN" altLang="en-US" sz="4000" b="1"/>
              <a:t>闺怨诗</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3540" y="243205"/>
            <a:ext cx="10515600" cy="5871210"/>
          </a:xfrm>
        </p:spPr>
        <p:txBody>
          <a:bodyPr>
            <a:normAutofit/>
          </a:bodyPr>
          <a:p>
            <a:r>
              <a:rPr lang="zh-CN" altLang="en-US" sz="3600" b="1">
                <a:solidFill>
                  <a:srgbClr val="FF0000"/>
                </a:solidFill>
              </a:rPr>
              <a:t>山居秋暝</a:t>
            </a:r>
            <a:endParaRPr lang="zh-CN" altLang="en-US" sz="3600" b="1">
              <a:solidFill>
                <a:srgbClr val="FF0000"/>
              </a:solidFill>
            </a:endParaRPr>
          </a:p>
          <a:p>
            <a:r>
              <a:rPr lang="zh-CN" altLang="en-US" sz="3600" b="1">
                <a:solidFill>
                  <a:srgbClr val="FF0000"/>
                </a:solidFill>
              </a:rPr>
              <a:t>作者：王维 年代：唐</a:t>
            </a:r>
            <a:endParaRPr lang="zh-CN" altLang="en-US" sz="3600" b="1">
              <a:solidFill>
                <a:srgbClr val="FF0000"/>
              </a:solidFill>
            </a:endParaRPr>
          </a:p>
          <a:p>
            <a:r>
              <a:rPr lang="zh-CN" altLang="en-US" sz="3600" b="1">
                <a:solidFill>
                  <a:srgbClr val="FF0000"/>
                </a:solidFill>
              </a:rPr>
              <a:t>空山新雨后，天气晚来秋。</a:t>
            </a:r>
            <a:endParaRPr lang="zh-CN" altLang="en-US" sz="3600" b="1">
              <a:solidFill>
                <a:srgbClr val="FF0000"/>
              </a:solidFill>
            </a:endParaRPr>
          </a:p>
          <a:p>
            <a:r>
              <a:rPr lang="zh-CN" altLang="en-US" sz="3600" b="1">
                <a:solidFill>
                  <a:srgbClr val="FF0000"/>
                </a:solidFill>
              </a:rPr>
              <a:t> 明月松间照，清泉石上流。</a:t>
            </a:r>
            <a:endParaRPr lang="zh-CN" altLang="en-US" sz="3600" b="1">
              <a:solidFill>
                <a:srgbClr val="FF0000"/>
              </a:solidFill>
            </a:endParaRPr>
          </a:p>
          <a:p>
            <a:r>
              <a:rPr lang="zh-CN" altLang="en-US" sz="3600" b="1">
                <a:solidFill>
                  <a:srgbClr val="FF0000"/>
                </a:solidFill>
              </a:rPr>
              <a:t> 竹喧归浣女，莲动下渔舟。</a:t>
            </a:r>
            <a:endParaRPr lang="zh-CN" altLang="en-US" sz="3600" b="1">
              <a:solidFill>
                <a:srgbClr val="FF0000"/>
              </a:solidFill>
            </a:endParaRPr>
          </a:p>
          <a:p>
            <a:r>
              <a:rPr lang="zh-CN" altLang="en-US" sz="3600" b="1">
                <a:solidFill>
                  <a:srgbClr val="FF0000"/>
                </a:solidFill>
              </a:rPr>
              <a:t> 随意春芳歇，王孙自可留。</a:t>
            </a:r>
            <a:endParaRPr lang="zh-CN" altLang="en-US" sz="3600"/>
          </a:p>
          <a:p>
            <a:r>
              <a:rPr lang="zh-CN" altLang="en-US" sz="3600" b="1">
                <a:sym typeface="+mn-ea"/>
              </a:rPr>
              <a:t>判断这首诗按内容分是什么诗？</a:t>
            </a:r>
            <a:endParaRPr lang="zh-CN" altLang="en-US" sz="3600" b="1">
              <a:sym typeface="+mn-ea"/>
            </a:endParaRPr>
          </a:p>
          <a:p>
            <a:r>
              <a:rPr lang="zh-CN" altLang="en-US" sz="3600" b="1">
                <a:sym typeface="+mn-ea"/>
              </a:rPr>
              <a:t>山水田园诗</a:t>
            </a:r>
            <a:endParaRPr lang="zh-CN" altLang="en-US" sz="36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431165"/>
            <a:ext cx="10515600" cy="5746115"/>
          </a:xfrm>
        </p:spPr>
        <p:txBody>
          <a:bodyPr/>
          <a:p>
            <a:r>
              <a:rPr lang="zh-CN" altLang="en-US" sz="5400" b="1">
                <a:solidFill>
                  <a:srgbClr val="FF0000"/>
                </a:solidFill>
              </a:rPr>
              <a:t>葡萄美酒夜光杯，欲饮琵琶马上催。醉卧沙场君莫笑，古来征战几人回？</a:t>
            </a:r>
            <a:endParaRPr lang="zh-CN" altLang="en-US" sz="5400" b="1"/>
          </a:p>
          <a:p>
            <a:r>
              <a:rPr lang="zh-CN" altLang="en-US" sz="5400" b="1">
                <a:sym typeface="+mn-ea"/>
              </a:rPr>
              <a:t>判断这首诗按内容分是什么诗？</a:t>
            </a:r>
            <a:endParaRPr lang="zh-CN" altLang="en-US" sz="5400" b="1">
              <a:sym typeface="+mn-ea"/>
            </a:endParaRPr>
          </a:p>
          <a:p>
            <a:r>
              <a:rPr lang="zh-CN" altLang="en-US" sz="5400" b="1"/>
              <a:t>边塞诗</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93395" y="352425"/>
            <a:ext cx="10860405" cy="5824855"/>
          </a:xfrm>
        </p:spPr>
        <p:txBody>
          <a:bodyPr/>
          <a:p>
            <a:pPr lvl="1"/>
            <a:r>
              <a:rPr lang="zh-CN" altLang="en-US" sz="4800" b="1">
                <a:solidFill>
                  <a:srgbClr val="FF0000"/>
                </a:solidFill>
              </a:rPr>
              <a:t>百战沙场碎铁衣，城南已合数重围。突营射杀呼延将，独领残兵千骑归。</a:t>
            </a:r>
            <a:endParaRPr lang="zh-CN" altLang="en-US" sz="4800" b="1">
              <a:solidFill>
                <a:srgbClr val="FF0000"/>
              </a:solidFill>
            </a:endParaRPr>
          </a:p>
          <a:p>
            <a:r>
              <a:rPr lang="zh-CN" altLang="en-US" sz="5400" b="1">
                <a:sym typeface="+mn-ea"/>
              </a:rPr>
              <a:t>判断这首诗按内容分是什么诗？</a:t>
            </a:r>
            <a:endParaRPr lang="zh-CN" altLang="en-US" sz="5400" b="1">
              <a:sym typeface="+mn-ea"/>
            </a:endParaRPr>
          </a:p>
          <a:p>
            <a:r>
              <a:rPr lang="zh-CN" altLang="en-US" sz="5400" b="1"/>
              <a:t>边塞诗</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b="1">
                <a:solidFill>
                  <a:srgbClr val="FF0000"/>
                </a:solidFill>
              </a:rPr>
              <a:t>迢递三巴路，羁危万里身。乱山残雪夜，孤烛异乡人。渐与骨肉远，转于僮仆亲。那堪正飘泊，明日岁华新。</a:t>
            </a:r>
            <a:r>
              <a:rPr lang="zh-CN" altLang="en-US" sz="4800" b="1"/>
              <a:t>判断这首诗按内容分是什么诗？</a:t>
            </a:r>
            <a:endParaRPr lang="zh-CN" altLang="en-US" sz="4800" b="1"/>
          </a:p>
          <a:p>
            <a:r>
              <a:rPr lang="zh-CN" altLang="en-US" sz="4800" b="1"/>
              <a:t>羁旅诗</a:t>
            </a:r>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000" b="1">
                <a:solidFill>
                  <a:srgbClr val="FF0000"/>
                </a:solidFill>
              </a:rPr>
              <a:t>几行归塞尽，念尔独何之。暮雨相呼失，寒塘欲下迟。渚云低暗度，关月冷相随。未必逢矰缴，孤飞自可疑。</a:t>
            </a:r>
            <a:r>
              <a:rPr lang="zh-CN" altLang="en-US" sz="4000" b="1"/>
              <a:t>判断这首诗按内容分是什么诗？</a:t>
            </a:r>
            <a:endParaRPr lang="zh-CN" altLang="en-US" sz="4000" b="1"/>
          </a:p>
          <a:p>
            <a:r>
              <a:rPr lang="zh-CN" altLang="en-US" sz="4000" b="1"/>
              <a:t>羁旅诗</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词按字数分为三类？哪三类？</a:t>
            </a:r>
            <a:endParaRPr lang="zh-CN" altLang="en-US" sz="4400" b="1"/>
          </a:p>
          <a:p>
            <a:r>
              <a:rPr lang="zh-CN" altLang="en-US" sz="4400" b="1"/>
              <a:t>⑴小令；⑵中调；⑶长调。</a:t>
            </a:r>
            <a:endParaRPr lang="zh-CN" altLang="en-US" sz="4400" b="1"/>
          </a:p>
          <a:p>
            <a:r>
              <a:rPr lang="zh-CN" altLang="en-US" sz="4400" b="1"/>
              <a:t>五十八字以内为小令，五十九至九十字为中调，九十一字以外为长调。</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99415" y="634365"/>
            <a:ext cx="10954385" cy="5542915"/>
          </a:xfrm>
        </p:spPr>
        <p:txBody>
          <a:bodyPr/>
          <a:p>
            <a:r>
              <a:rPr lang="zh-CN" altLang="en-US" sz="5400" b="1">
                <a:solidFill>
                  <a:srgbClr val="FF0000"/>
                </a:solidFill>
              </a:rPr>
              <a:t>长安一片月，万户捣衣声。秋风吹不尽，总是玉关情。何日平胡虏，良人罢远征。</a:t>
            </a:r>
            <a:endParaRPr lang="zh-CN" altLang="en-US" sz="5400" b="1"/>
          </a:p>
          <a:p>
            <a:r>
              <a:rPr lang="zh-CN" altLang="en-US" sz="5400" b="1">
                <a:sym typeface="+mn-ea"/>
              </a:rPr>
              <a:t>判断这首诗按内容分是什么诗？</a:t>
            </a:r>
            <a:endParaRPr lang="zh-CN" altLang="en-US" sz="5400" b="1"/>
          </a:p>
          <a:p>
            <a:r>
              <a:rPr lang="zh-CN" altLang="en-US" sz="5400" b="1"/>
              <a:t>闺怨诗</a:t>
            </a:r>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玉帛朝回望帝乡，乌孙归去不称王。天涯静处无征战，兵气销为日月光。北海阴风动地来，明君祠上望龙堆。</a:t>
            </a:r>
            <a:endParaRPr lang="zh-CN" altLang="en-US" sz="4400" b="1"/>
          </a:p>
          <a:p>
            <a:r>
              <a:rPr lang="zh-CN" altLang="en-US" sz="4400" b="1">
                <a:sym typeface="+mn-ea"/>
              </a:rPr>
              <a:t>判断这首诗按内容分是什么诗？</a:t>
            </a:r>
            <a:endParaRPr lang="zh-CN" altLang="en-US" sz="4400" b="1">
              <a:sym typeface="+mn-ea"/>
            </a:endParaRPr>
          </a:p>
          <a:p>
            <a:r>
              <a:rPr lang="zh-CN" altLang="en-US" sz="4400" b="1"/>
              <a:t>边塞诗</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000" b="1">
                <a:solidFill>
                  <a:srgbClr val="FF0000"/>
                </a:solidFill>
              </a:rPr>
              <a:t>旅馆无良伴，凝情自悄然。寒灯思旧事，断雁警愁眠。远梦归侵晓，家书到隔年。沧江好烟月，门系钓鱼船。</a:t>
            </a:r>
            <a:r>
              <a:rPr lang="zh-CN" altLang="en-US" sz="4000" b="1"/>
              <a:t>判断这首诗按内容分是什么诗？</a:t>
            </a:r>
            <a:endParaRPr lang="zh-CN" altLang="en-US" sz="4000" b="1"/>
          </a:p>
          <a:p>
            <a:r>
              <a:rPr lang="zh-CN" altLang="en-US" sz="4000" b="1"/>
              <a:t>羁旅诗</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银河宛转三千曲。浴凫飞鹭澄波绿。何处是归舟。夕阳江上楼。天憎梅浪发。故下封枝雪。深院卷帘看。</a:t>
            </a:r>
            <a:r>
              <a:rPr lang="zh-CN" altLang="en-US" sz="4400" b="1"/>
              <a:t>这首诗按风格分时什么诗</a:t>
            </a:r>
            <a:r>
              <a:rPr lang="en-US" altLang="zh-CN" sz="4400" b="1"/>
              <a:t>?</a:t>
            </a:r>
            <a:endParaRPr lang="en-US" altLang="zh-CN" sz="4400" b="1"/>
          </a:p>
          <a:p>
            <a:r>
              <a:rPr lang="zh-CN" altLang="en-US" sz="4400" b="1"/>
              <a:t>羁旅诗</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别後不知君远近。触目凄凉多少闷。渐行渐远渐无书，水阔鱼沈何处问。夜深风竹敲秋韵。万叶千声皆是恨。</a:t>
            </a:r>
            <a:endParaRPr lang="zh-CN" altLang="en-US" sz="4400" b="1"/>
          </a:p>
          <a:p>
            <a:r>
              <a:rPr lang="zh-CN" altLang="en-US" sz="4400" b="1">
                <a:sym typeface="+mn-ea"/>
              </a:rPr>
              <a:t>这首诗按风格分时什么诗</a:t>
            </a:r>
            <a:r>
              <a:rPr lang="en-US" altLang="zh-CN" sz="4400" b="1">
                <a:sym typeface="+mn-ea"/>
              </a:rPr>
              <a:t>?</a:t>
            </a:r>
            <a:endParaRPr lang="en-US" altLang="zh-CN" sz="4400" b="1"/>
          </a:p>
          <a:p>
            <a:r>
              <a:rPr lang="zh-CN" altLang="en-US" sz="4400" b="1"/>
              <a:t>闺怨诗</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000" b="1">
                <a:solidFill>
                  <a:srgbClr val="FF0000"/>
                </a:solidFill>
              </a:rPr>
              <a:t>短长亭。古今情。楼外凉蟾一晕生。雨馀秋更清。暮云平。暮山横。几叶秋声和雁声。行人不要听。</a:t>
            </a:r>
            <a:r>
              <a:rPr lang="zh-CN" altLang="en-US" sz="4000" b="1"/>
              <a:t>判断这首诗按内容分是什么诗？</a:t>
            </a:r>
            <a:endParaRPr lang="zh-CN" altLang="en-US" sz="4000" b="1"/>
          </a:p>
          <a:p>
            <a:r>
              <a:rPr lang="zh-CN" altLang="en-US" sz="4000" b="1"/>
              <a:t>羁旅诗</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a:xfrm>
            <a:off x="352425" y="1825625"/>
            <a:ext cx="11252200" cy="4351655"/>
          </a:xfrm>
        </p:spPr>
        <p:txBody>
          <a:bodyPr/>
          <a:p>
            <a:r>
              <a:rPr lang="zh-CN" altLang="en-US" sz="4400" b="1">
                <a:solidFill>
                  <a:srgbClr val="FF0000"/>
                </a:solidFill>
              </a:rPr>
              <a:t>驿路侵斜月，溪桥度晓霜。短篱残菊一枝黄。正是乱山深处、过重阳。旅枕元无梦，寒更每自长。</a:t>
            </a:r>
            <a:r>
              <a:rPr lang="zh-CN" altLang="en-US" sz="4400" b="1"/>
              <a:t>判断这首诗按内容分是什么诗？</a:t>
            </a:r>
            <a:endParaRPr lang="zh-CN" altLang="en-US" sz="4400" b="1"/>
          </a:p>
          <a:p>
            <a:r>
              <a:rPr lang="zh-CN" altLang="en-US" sz="4400" b="1"/>
              <a:t>羁旅诗</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b="1">
                <a:solidFill>
                  <a:srgbClr val="FF0000"/>
                </a:solidFill>
              </a:rPr>
              <a:t>嫁得瞿塘贾，朝朝误妾期。早知潮有信，嫁与弄潮儿。</a:t>
            </a:r>
            <a:endParaRPr lang="zh-CN" altLang="en-US" sz="4800" b="1"/>
          </a:p>
          <a:p>
            <a:r>
              <a:rPr lang="zh-CN" altLang="en-US" sz="4800" b="1">
                <a:sym typeface="+mn-ea"/>
              </a:rPr>
              <a:t>判断这首诗按内容分是什么诗？</a:t>
            </a:r>
            <a:endParaRPr lang="zh-CN" altLang="en-US" sz="4800" b="1">
              <a:sym typeface="+mn-ea"/>
            </a:endParaRPr>
          </a:p>
          <a:p>
            <a:r>
              <a:rPr lang="zh-CN" altLang="en-US" sz="4800" b="1"/>
              <a:t>闺怨诗</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过尽征鸿来尽燕，故园消息茫然。一春憔悴有谁怜。怀家寒食夜，中酒落花天。见说江头春浪渺，殷勤欲送归船。</a:t>
            </a:r>
            <a:r>
              <a:rPr lang="zh-CN" altLang="en-US" sz="4400" b="1"/>
              <a:t>判断这首诗按内容分是什么诗？</a:t>
            </a:r>
            <a:endParaRPr lang="zh-CN" altLang="en-US" sz="4400" b="1"/>
          </a:p>
          <a:p>
            <a:r>
              <a:rPr lang="zh-CN" altLang="en-US" sz="4400" b="1"/>
              <a:t>羁旅诗</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闺中少妇不知愁，春日凝妆上翠楼。忽见陌头杨柳色，悔教夫婿觅封侯。</a:t>
            </a:r>
            <a:endParaRPr lang="zh-CN" altLang="en-US" sz="4400" b="1"/>
          </a:p>
          <a:p>
            <a:r>
              <a:rPr lang="zh-CN" altLang="en-US" sz="4400" b="1">
                <a:sym typeface="+mn-ea"/>
              </a:rPr>
              <a:t>判断这首诗按内容分是什么诗？</a:t>
            </a:r>
            <a:endParaRPr lang="zh-CN" altLang="en-US" sz="4400" b="1"/>
          </a:p>
          <a:p>
            <a:r>
              <a:rPr lang="zh-CN" altLang="en-US" sz="4400" b="1"/>
              <a:t>闺怨诗</a:t>
            </a:r>
            <a:endParaRPr lang="zh-CN" altLang="en-US" sz="4400" b="1"/>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6000" b="1">
                <a:solidFill>
                  <a:srgbClr val="FF0000"/>
                </a:solidFill>
              </a:rPr>
              <a:t>词按风格分为那两类？</a:t>
            </a:r>
            <a:endParaRPr lang="zh-CN" altLang="en-US" sz="6000" b="1"/>
          </a:p>
          <a:p>
            <a:r>
              <a:rPr lang="zh-CN" altLang="en-US" sz="6000" b="1"/>
              <a:t>婉约派、豪放派两大类。</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b="1">
                <a:solidFill>
                  <a:srgbClr val="FF0000"/>
                </a:solidFill>
              </a:rPr>
              <a:t>年年为客遍天涯。梦迟归路赊。无端星月浸窗纱。一枝寒影斜。肠未断，鬓先华。新来瘦转加。</a:t>
            </a:r>
            <a:r>
              <a:rPr lang="zh-CN" altLang="en-US" sz="4800" b="1"/>
              <a:t>判断这首诗是什么诗？</a:t>
            </a:r>
            <a:endParaRPr lang="zh-CN" altLang="en-US" sz="4800" b="1"/>
          </a:p>
          <a:p>
            <a:r>
              <a:rPr lang="zh-CN" altLang="en-US" sz="4800" b="1"/>
              <a:t>羁旅诗</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000" b="1">
                <a:solidFill>
                  <a:srgbClr val="FF0000"/>
                </a:solidFill>
              </a:rPr>
              <a:t>雁足无书古塞幽。一程烟草一程愁。 帽檐尘重风吹野，帐角香销月满楼。 情思乱，梦魂浮。</a:t>
            </a:r>
            <a:r>
              <a:rPr lang="zh-CN" altLang="en-US" sz="4000" b="1"/>
              <a:t>判断这首诗按内容分是什么诗？</a:t>
            </a:r>
            <a:endParaRPr lang="zh-CN" altLang="en-US" sz="4000" b="1"/>
          </a:p>
          <a:p>
            <a:r>
              <a:rPr lang="zh-CN" altLang="en-US" sz="4000" b="1"/>
              <a:t>羁旅诗</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000" b="1">
                <a:solidFill>
                  <a:srgbClr val="FF0000"/>
                </a:solidFill>
              </a:rPr>
              <a:t>雁边风讯小，飞琼望杳，碧云先晚。露冷阑干，定怯藕丝冰腕。净洗浮空片玉，胜花影、春灯相乱</a:t>
            </a:r>
            <a:r>
              <a:rPr lang="zh-CN" altLang="en-US" sz="4000" b="1"/>
              <a:t>。判断这首诗按风格分是什么诗？</a:t>
            </a:r>
            <a:endParaRPr lang="zh-CN" altLang="en-US" sz="4000" b="1"/>
          </a:p>
          <a:p>
            <a:r>
              <a:rPr lang="zh-CN" altLang="en-US" sz="4000" b="1"/>
              <a:t>羁旅诗</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b="1">
                <a:solidFill>
                  <a:srgbClr val="FF0000"/>
                </a:solidFill>
              </a:rPr>
              <a:t>断虹远饮横江水，万山紫翠斜阳里。系马短亭西，丹枫明酒旗。浮生常客路，事逐孤鸿去。又是月黄昏。</a:t>
            </a:r>
            <a:r>
              <a:rPr lang="zh-CN" altLang="en-US" sz="4800" b="1"/>
              <a:t>判断这首诗按风格分是什么诗？</a:t>
            </a:r>
            <a:endParaRPr lang="zh-CN" altLang="en-US" sz="4800" b="1"/>
          </a:p>
          <a:p>
            <a:r>
              <a:rPr lang="zh-CN" altLang="en-US" sz="4800" b="1"/>
              <a:t>羁旅诗</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曾为流离惯别家，等闲挥袂客天涯。灯前一觉江南梦，惆怅起来山月斜。</a:t>
            </a:r>
            <a:r>
              <a:rPr lang="zh-CN" altLang="en-US" sz="4400" b="1"/>
              <a:t>判断这首诗按风格分是什么诗？</a:t>
            </a:r>
            <a:endParaRPr lang="zh-CN" altLang="en-US" sz="4400" b="1"/>
          </a:p>
          <a:p>
            <a:r>
              <a:rPr lang="zh-CN" altLang="en-US" sz="4400" b="1"/>
              <a:t>羁旅诗</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b="1">
                <a:solidFill>
                  <a:srgbClr val="FF0000"/>
                </a:solidFill>
              </a:rPr>
              <a:t>客从远方来，遗我双鲤鱼。 呼儿烹鲤鱼，中有尺素书。</a:t>
            </a:r>
            <a:r>
              <a:rPr lang="zh-CN" altLang="en-US" sz="4800" b="1"/>
              <a:t>判断这首诗按风格分是什么诗？</a:t>
            </a:r>
            <a:endParaRPr lang="zh-CN" altLang="en-US" sz="4800" b="1"/>
          </a:p>
          <a:p>
            <a:r>
              <a:rPr lang="zh-CN" altLang="en-US" sz="4800" b="1"/>
              <a:t>羁旅诗 </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600" b="1">
                <a:solidFill>
                  <a:srgbClr val="FF0000"/>
                </a:solidFill>
              </a:rPr>
              <a:t>塞下秋来风景异，衡阳雁去无留意。四面边声连角起，千嶂里，长烟落日孤城闭。浊酒一杯家万里，燕然未勒归无计。羌管悠悠霜满地，人不寐，将军白发征夫泪。</a:t>
            </a:r>
            <a:r>
              <a:rPr lang="zh-CN" altLang="en-US" sz="3600" b="1"/>
              <a:t>判断这首诗按风格分是什么诗？</a:t>
            </a:r>
            <a:endParaRPr lang="zh-CN" altLang="en-US" sz="3600" b="1"/>
          </a:p>
          <a:p>
            <a:r>
              <a:rPr lang="zh-CN" altLang="en-US" sz="3600" b="1"/>
              <a:t>羁旅诗</a:t>
            </a:r>
            <a:endParaRPr lang="zh-CN" altLang="en-US" sz="3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t>翰因见秋风起，乃思吴中菰菜、莼羹、鲈鱼脍。这是什么诗？</a:t>
            </a:r>
            <a:endParaRPr lang="zh-CN" altLang="en-US" sz="4400" b="1"/>
          </a:p>
          <a:p>
            <a:r>
              <a:rPr lang="zh-CN" altLang="en-US" sz="4400" b="1">
                <a:solidFill>
                  <a:srgbClr val="FF0000"/>
                </a:solidFill>
              </a:rPr>
              <a:t>羁旅诗</a:t>
            </a:r>
            <a:endParaRPr lang="zh-CN" altLang="en-US" sz="4400" b="1"/>
          </a:p>
          <a:p>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长安一片月，万户捣衣声。秋风吹不尽，总是玉关情。何日平胡虏，良人罢远征。</a:t>
            </a:r>
            <a:r>
              <a:rPr lang="zh-CN" altLang="en-US" sz="4400" b="1"/>
              <a:t>判断这首诗按风格分是什么诗？</a:t>
            </a:r>
            <a:endParaRPr lang="zh-CN" altLang="en-US" sz="4400" b="1"/>
          </a:p>
          <a:p>
            <a:r>
              <a:rPr lang="zh-CN" altLang="en-US" sz="4400" b="1">
                <a:solidFill>
                  <a:srgbClr val="FF0000"/>
                </a:solidFill>
              </a:rPr>
              <a:t>羁旅诗</a:t>
            </a:r>
            <a:endParaRPr lang="zh-CN" altLang="en-US" sz="44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000" b="1">
                <a:solidFill>
                  <a:srgbClr val="FF0000"/>
                </a:solidFill>
              </a:rPr>
              <a:t>细草微风岸，危樯独夜舟。星垂平野阔，月涌大江流。名岂文章著，官应老病休。飘飘何所似，天地一沙鸥。</a:t>
            </a:r>
            <a:r>
              <a:rPr lang="zh-CN" altLang="en-US" sz="4000" b="1"/>
              <a:t>判断这首诗按风格分是什么诗？</a:t>
            </a:r>
            <a:endParaRPr lang="zh-CN" altLang="en-US" sz="4000" b="1"/>
          </a:p>
          <a:p>
            <a:r>
              <a:rPr lang="zh-CN" altLang="en-US" sz="4000" b="1"/>
              <a:t>羁旅诗</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b="1">
                <a:solidFill>
                  <a:srgbClr val="FF0000"/>
                </a:solidFill>
              </a:rPr>
              <a:t>婉约派的代表人物有谁？</a:t>
            </a:r>
            <a:endParaRPr lang="zh-CN" altLang="en-US" sz="4800" b="1">
              <a:solidFill>
                <a:srgbClr val="FF0000"/>
              </a:solidFill>
            </a:endParaRPr>
          </a:p>
          <a:p>
            <a:r>
              <a:rPr lang="zh-CN" altLang="en-US" sz="4800" b="1">
                <a:solidFill>
                  <a:srgbClr val="FF0000"/>
                </a:solidFill>
              </a:rPr>
              <a:t>李煜</a:t>
            </a:r>
            <a:r>
              <a:rPr lang="zh-CN" altLang="en-US" sz="4800" b="1"/>
              <a:t>.、晏殊、</a:t>
            </a:r>
            <a:r>
              <a:rPr lang="zh-CN" altLang="en-US" sz="4800" b="1">
                <a:solidFill>
                  <a:srgbClr val="FF0000"/>
                </a:solidFill>
              </a:rPr>
              <a:t>柳永</a:t>
            </a:r>
            <a:r>
              <a:rPr lang="zh-CN" altLang="en-US" sz="4800" b="1"/>
              <a:t>、秦观、周邦彦、吴文英、</a:t>
            </a:r>
            <a:r>
              <a:rPr lang="zh-CN" altLang="en-US" sz="4800" b="1">
                <a:solidFill>
                  <a:srgbClr val="FF0000"/>
                </a:solidFill>
              </a:rPr>
              <a:t>李清照</a:t>
            </a:r>
            <a:r>
              <a:rPr lang="zh-CN" altLang="en-US" sz="4800" b="1"/>
              <a:t>、纳兰性德、等。</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400" b="1">
                <a:solidFill>
                  <a:srgbClr val="FF0000"/>
                </a:solidFill>
              </a:rPr>
              <a:t>南州独数多名士。谁富贵、归桑梓。昼锦如公难比似。</a:t>
            </a:r>
            <a:r>
              <a:rPr lang="zh-CN" altLang="en-US" sz="4400" b="1"/>
              <a:t>这首诗按风格分是什么诗？</a:t>
            </a:r>
            <a:endParaRPr lang="zh-CN" altLang="en-US" sz="4400" b="1"/>
          </a:p>
          <a:p>
            <a:r>
              <a:rPr lang="zh-CN" altLang="en-US" sz="4400" b="1"/>
              <a:t>羁旅诗</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8935" y="352425"/>
            <a:ext cx="10984865" cy="5824855"/>
          </a:xfrm>
        </p:spPr>
        <p:txBody>
          <a:bodyPr/>
          <a:p>
            <a:r>
              <a:rPr lang="zh-CN" altLang="en-US" sz="3600" b="1"/>
              <a:t>登金陵凤凰台</a:t>
            </a:r>
            <a:endParaRPr lang="zh-CN" altLang="en-US" sz="3600" b="1"/>
          </a:p>
          <a:p>
            <a:r>
              <a:rPr lang="zh-CN" altLang="en-US" sz="3600" b="1"/>
              <a:t>唐代：李白</a:t>
            </a:r>
            <a:endParaRPr lang="zh-CN" altLang="en-US" sz="3600" b="1"/>
          </a:p>
          <a:p>
            <a:r>
              <a:rPr lang="zh-CN" altLang="en-US" sz="3600" b="1"/>
              <a:t>凤凰台上凤凰游，凤去台空江自流。</a:t>
            </a:r>
            <a:endParaRPr lang="zh-CN" altLang="en-US" sz="3600" b="1"/>
          </a:p>
          <a:p>
            <a:r>
              <a:rPr lang="zh-CN" altLang="en-US" sz="3600" b="1"/>
              <a:t>吴宫花草埋幽径，晋代衣冠成古丘。</a:t>
            </a:r>
            <a:endParaRPr lang="zh-CN" altLang="en-US" sz="3600" b="1"/>
          </a:p>
          <a:p>
            <a:r>
              <a:rPr lang="zh-CN" altLang="en-US" sz="3600" b="1"/>
              <a:t>三山半落青天外，二水中分白鹭洲。(二水 一作：一水)</a:t>
            </a:r>
            <a:endParaRPr lang="zh-CN" altLang="en-US" sz="3600" b="1"/>
          </a:p>
          <a:p>
            <a:r>
              <a:rPr lang="zh-CN" altLang="en-US" sz="3600" b="1"/>
              <a:t>总为浮云能蔽日，长安不见使人愁。</a:t>
            </a:r>
            <a:endParaRPr lang="zh-CN" altLang="en-US" sz="3600" b="1"/>
          </a:p>
          <a:p>
            <a:r>
              <a:rPr lang="zh-CN" altLang="en-US" sz="3600" b="1"/>
              <a:t>判断这首诗按诗歌内容分是什么诗？</a:t>
            </a:r>
            <a:endParaRPr lang="zh-CN" altLang="en-US" sz="3600" b="1"/>
          </a:p>
          <a:p>
            <a:r>
              <a:rPr lang="zh-CN" altLang="en-US" sz="3600" b="1">
                <a:solidFill>
                  <a:srgbClr val="FF0000"/>
                </a:solidFill>
              </a:rPr>
              <a:t>咏史怀古诗</a:t>
            </a:r>
            <a:endParaRPr lang="zh-CN" altLang="en-US" sz="36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景物描写方式</a:t>
            </a:r>
            <a:endParaRPr lang="zh-CN" altLang="en-US">
              <a:solidFill>
                <a:srgbClr val="FF0000"/>
              </a:solidFill>
            </a:endParaRPr>
          </a:p>
        </p:txBody>
      </p:sp>
      <p:sp>
        <p:nvSpPr>
          <p:cNvPr id="3" name="内容占位符 2"/>
          <p:cNvSpPr>
            <a:spLocks noGrp="1"/>
          </p:cNvSpPr>
          <p:nvPr>
            <p:ph idx="1"/>
          </p:nvPr>
        </p:nvSpPr>
        <p:spPr>
          <a:xfrm>
            <a:off x="273685" y="1464945"/>
            <a:ext cx="11534775" cy="5198110"/>
          </a:xfrm>
        </p:spPr>
        <p:txBody>
          <a:bodyPr>
            <a:normAutofit lnSpcReduction="10000"/>
          </a:bodyPr>
          <a:p>
            <a:r>
              <a:rPr lang="zh-CN" altLang="en-US" sz="3200" b="1">
                <a:solidFill>
                  <a:srgbClr val="FF0000"/>
                </a:solidFill>
              </a:rPr>
              <a:t>衬托</a:t>
            </a:r>
            <a:r>
              <a:rPr lang="zh-CN" altLang="en-US" sz="3200" b="1"/>
              <a:t> </a:t>
            </a:r>
            <a:r>
              <a:rPr lang="en-US" altLang="zh-CN" sz="3200" b="1"/>
              <a:t>——</a:t>
            </a:r>
            <a:r>
              <a:rPr lang="zh-CN" altLang="en-US" sz="3200" b="1"/>
              <a:t> 正衬（同种性质突出另外一种性质）；反衬（以动衬静，以乐景衬       托哀情）</a:t>
            </a:r>
            <a:endParaRPr lang="zh-CN" altLang="en-US" sz="3200" b="1"/>
          </a:p>
          <a:p>
            <a:r>
              <a:rPr lang="zh-CN" altLang="en-US" sz="3200" b="1">
                <a:solidFill>
                  <a:srgbClr val="FF0000"/>
                </a:solidFill>
              </a:rPr>
              <a:t>铺陈 </a:t>
            </a:r>
            <a:r>
              <a:rPr lang="en-US" altLang="zh-CN" sz="3200" b="1"/>
              <a:t>——</a:t>
            </a:r>
            <a:r>
              <a:rPr lang="zh-CN" altLang="en-US" sz="3200" b="1"/>
              <a:t>移步换景</a:t>
            </a:r>
            <a:endParaRPr lang="zh-CN" altLang="en-US" sz="3200" b="1"/>
          </a:p>
          <a:p>
            <a:r>
              <a:rPr lang="zh-CN" altLang="en-US" sz="3200" b="1">
                <a:solidFill>
                  <a:srgbClr val="FF0000"/>
                </a:solidFill>
              </a:rPr>
              <a:t>虚实结合</a:t>
            </a:r>
            <a:r>
              <a:rPr lang="en-US" altLang="zh-CN" sz="3200" b="1"/>
              <a:t>——</a:t>
            </a:r>
            <a:r>
              <a:rPr lang="zh-CN" altLang="en-US" sz="3200" b="1"/>
              <a:t>标志词：想象，忆，明日，明朝</a:t>
            </a:r>
            <a:endParaRPr lang="zh-CN" altLang="en-US" sz="3200" b="1"/>
          </a:p>
          <a:p>
            <a:r>
              <a:rPr lang="zh-CN" altLang="en-US" sz="3200" b="1">
                <a:solidFill>
                  <a:srgbClr val="FF0000"/>
                </a:solidFill>
              </a:rPr>
              <a:t>动静结合</a:t>
            </a:r>
            <a:endParaRPr lang="zh-CN" altLang="en-US" sz="3200" b="1">
              <a:solidFill>
                <a:srgbClr val="FF0000"/>
              </a:solidFill>
            </a:endParaRPr>
          </a:p>
          <a:p>
            <a:r>
              <a:rPr lang="zh-CN" altLang="en-US" sz="3200" b="1">
                <a:solidFill>
                  <a:srgbClr val="FF0000"/>
                </a:solidFill>
              </a:rPr>
              <a:t>对比</a:t>
            </a:r>
            <a:endParaRPr lang="zh-CN" altLang="en-US" sz="3200" b="1">
              <a:solidFill>
                <a:srgbClr val="FF0000"/>
              </a:solidFill>
            </a:endParaRPr>
          </a:p>
          <a:p>
            <a:r>
              <a:rPr lang="zh-CN" altLang="en-US" sz="3200" b="1">
                <a:solidFill>
                  <a:srgbClr val="FF0000"/>
                </a:solidFill>
              </a:rPr>
              <a:t>细节描写</a:t>
            </a:r>
            <a:endParaRPr lang="zh-CN" altLang="en-US" sz="3200" b="1"/>
          </a:p>
          <a:p>
            <a:r>
              <a:rPr lang="zh-CN" altLang="en-US" sz="3200" b="1">
                <a:solidFill>
                  <a:srgbClr val="FF0000"/>
                </a:solidFill>
              </a:rPr>
              <a:t>感官</a:t>
            </a:r>
            <a:r>
              <a:rPr lang="zh-CN" altLang="en-US" sz="3200" b="1"/>
              <a:t>（通感）</a:t>
            </a:r>
            <a:endParaRPr lang="zh-CN" altLang="en-US" sz="3200" b="1"/>
          </a:p>
          <a:p>
            <a:r>
              <a:rPr lang="zh-CN" altLang="en-US" sz="3200" b="1">
                <a:solidFill>
                  <a:srgbClr val="FF0000"/>
                </a:solidFill>
              </a:rPr>
              <a:t>白描</a:t>
            </a:r>
            <a:r>
              <a:rPr lang="zh-CN" altLang="en-US" sz="3200" b="1"/>
              <a:t>（山水田园诗）</a:t>
            </a:r>
            <a:endParaRPr lang="zh-CN" altLang="en-US" sz="3200" b="1"/>
          </a:p>
          <a:p>
            <a:r>
              <a:rPr lang="zh-CN" altLang="en-US" sz="3200" b="1">
                <a:solidFill>
                  <a:srgbClr val="FF0000"/>
                </a:solidFill>
              </a:rPr>
              <a:t>烘托</a:t>
            </a:r>
            <a:r>
              <a:rPr lang="zh-CN" altLang="en-US" sz="3200" b="1"/>
              <a:t>（外界的环境展示人物的内心）</a:t>
            </a:r>
            <a:endParaRPr lang="zh-CN" altLang="en-US"/>
          </a:p>
          <a:p>
            <a:endParaRPr lang="zh-CN" altLang="en-US"/>
          </a:p>
        </p:txBody>
      </p:sp>
    </p:spTree>
    <p:custDataLst>
      <p:tags r:id="rId1"/>
    </p:custData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抒情方式</a:t>
            </a:r>
            <a:endParaRPr lang="zh-CN" altLang="en-US">
              <a:solidFill>
                <a:srgbClr val="FF0000"/>
              </a:solidFill>
            </a:endParaRPr>
          </a:p>
        </p:txBody>
      </p:sp>
      <p:sp>
        <p:nvSpPr>
          <p:cNvPr id="3" name="内容占位符 2"/>
          <p:cNvSpPr>
            <a:spLocks noGrp="1"/>
          </p:cNvSpPr>
          <p:nvPr>
            <p:ph idx="1"/>
          </p:nvPr>
        </p:nvSpPr>
        <p:spPr/>
        <p:txBody>
          <a:bodyPr/>
          <a:p>
            <a:r>
              <a:rPr lang="zh-CN" altLang="en-US" sz="5400" b="1">
                <a:solidFill>
                  <a:srgbClr val="FF0000"/>
                </a:solidFill>
              </a:rPr>
              <a:t>直接抒情</a:t>
            </a:r>
            <a:r>
              <a:rPr lang="zh-CN" altLang="en-US" sz="5400" b="1"/>
              <a:t>（开门见山</a:t>
            </a:r>
            <a:r>
              <a:rPr lang="en-US" altLang="zh-CN" sz="5400" b="1"/>
              <a:t>/</a:t>
            </a:r>
            <a:r>
              <a:rPr lang="zh-CN" altLang="en-US" sz="5400" b="1"/>
              <a:t>卒章显志）</a:t>
            </a:r>
            <a:endParaRPr lang="zh-CN" altLang="en-US" sz="5400" b="1"/>
          </a:p>
          <a:p>
            <a:r>
              <a:rPr lang="zh-CN" altLang="en-US" sz="5400" b="1">
                <a:solidFill>
                  <a:srgbClr val="FF0000"/>
                </a:solidFill>
              </a:rPr>
              <a:t>间接抒情</a:t>
            </a:r>
            <a:r>
              <a:rPr lang="zh-CN" altLang="en-US" sz="5400" b="1"/>
              <a:t>（借景抒情，情景交融，今昔对比，叙事抒情，托物言志）</a:t>
            </a:r>
            <a:endParaRPr lang="zh-CN" altLang="en-US" sz="5400" b="1"/>
          </a:p>
        </p:txBody>
      </p:sp>
    </p:spTree>
    <p:custDataLst>
      <p:tags r:id="rId1"/>
    </p:custData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solidFill>
                  <a:srgbClr val="FF0000"/>
                </a:solidFill>
              </a:rPr>
              <a:t>非主流的答题方式</a:t>
            </a:r>
            <a:endParaRPr lang="zh-CN" altLang="en-US">
              <a:solidFill>
                <a:srgbClr val="FF0000"/>
              </a:solidFill>
            </a:endParaRPr>
          </a:p>
        </p:txBody>
      </p:sp>
      <p:sp>
        <p:nvSpPr>
          <p:cNvPr id="3" name="内容占位符 2"/>
          <p:cNvSpPr>
            <a:spLocks noGrp="1"/>
          </p:cNvSpPr>
          <p:nvPr>
            <p:ph idx="1"/>
          </p:nvPr>
        </p:nvSpPr>
        <p:spPr>
          <a:xfrm>
            <a:off x="384175" y="1543685"/>
            <a:ext cx="10969625" cy="4633595"/>
          </a:xfrm>
        </p:spPr>
        <p:txBody>
          <a:bodyPr>
            <a:noAutofit/>
          </a:bodyPr>
          <a:p>
            <a:r>
              <a:rPr lang="en-US" altLang="zh-CN" sz="3200" b="1"/>
              <a:t>1.</a:t>
            </a:r>
            <a:r>
              <a:rPr lang="zh-CN" altLang="en-US" sz="3200" b="1"/>
              <a:t>写到</a:t>
            </a:r>
            <a:r>
              <a:rPr lang="zh-CN" altLang="en-US" sz="3200" b="1">
                <a:solidFill>
                  <a:srgbClr val="FF0000"/>
                </a:solidFill>
              </a:rPr>
              <a:t>人</a:t>
            </a:r>
            <a:r>
              <a:rPr lang="en-US" altLang="zh-CN" sz="3200" b="1"/>
              <a:t>——</a:t>
            </a:r>
            <a:r>
              <a:rPr lang="zh-CN" altLang="en-US" sz="3200" b="1"/>
              <a:t>怀才不遇，壮志难酬，胸中愤懑。</a:t>
            </a:r>
            <a:endParaRPr lang="zh-CN" altLang="en-US" sz="3200" b="1"/>
          </a:p>
          <a:p>
            <a:r>
              <a:rPr lang="en-US" altLang="zh-CN" sz="3200" b="1"/>
              <a:t>2.</a:t>
            </a:r>
            <a:r>
              <a:rPr lang="zh-CN" altLang="en-US" sz="3200" b="1"/>
              <a:t>写到</a:t>
            </a:r>
            <a:r>
              <a:rPr lang="zh-CN" altLang="en-US" sz="3200" b="1">
                <a:solidFill>
                  <a:srgbClr val="FF0000"/>
                </a:solidFill>
              </a:rPr>
              <a:t>历史（名人</a:t>
            </a:r>
            <a:r>
              <a:rPr lang="en-US" altLang="zh-CN" sz="3200" b="1">
                <a:solidFill>
                  <a:srgbClr val="FF0000"/>
                </a:solidFill>
              </a:rPr>
              <a:t>/</a:t>
            </a:r>
            <a:r>
              <a:rPr lang="zh-CN" altLang="en-US" sz="3200" b="1">
                <a:solidFill>
                  <a:srgbClr val="FF0000"/>
                </a:solidFill>
              </a:rPr>
              <a:t>典故）</a:t>
            </a:r>
            <a:r>
              <a:rPr lang="en-US" altLang="zh-CN" sz="3200" b="1"/>
              <a:t>——</a:t>
            </a:r>
            <a:r>
              <a:rPr lang="zh-CN" altLang="en-US" sz="3200" b="1"/>
              <a:t>今昔对比，借古讽今，借</a:t>
            </a:r>
            <a:r>
              <a:rPr lang="en-US" altLang="zh-CN" sz="3200" b="1"/>
              <a:t>XX</a:t>
            </a:r>
            <a:r>
              <a:rPr lang="zh-CN" altLang="en-US" sz="3200" b="1"/>
              <a:t>名人自比，怀才不遇，壮志难酬</a:t>
            </a:r>
            <a:endParaRPr lang="zh-CN" altLang="en-US" sz="3200" b="1"/>
          </a:p>
          <a:p>
            <a:r>
              <a:rPr lang="en-US" altLang="zh-CN" sz="3200" b="1"/>
              <a:t>3.</a:t>
            </a:r>
            <a:r>
              <a:rPr lang="zh-CN" altLang="en-US" sz="3200" b="1"/>
              <a:t>写到</a:t>
            </a:r>
            <a:r>
              <a:rPr lang="zh-CN" altLang="en-US" sz="3200" b="1">
                <a:solidFill>
                  <a:srgbClr val="FF0000"/>
                </a:solidFill>
              </a:rPr>
              <a:t>景物</a:t>
            </a:r>
            <a:r>
              <a:rPr lang="zh-CN" altLang="en-US" sz="3200" b="1"/>
              <a:t>：</a:t>
            </a:r>
            <a:endParaRPr lang="zh-CN" altLang="en-US" sz="3200" b="1"/>
          </a:p>
          <a:p>
            <a:r>
              <a:rPr lang="zh-CN" altLang="en-US" sz="3200" b="1"/>
              <a:t>开头</a:t>
            </a:r>
            <a:r>
              <a:rPr lang="en-US" altLang="zh-CN" sz="3200" b="1"/>
              <a:t>——</a:t>
            </a:r>
            <a:r>
              <a:rPr lang="zh-CN" altLang="en-US" sz="3200" b="1"/>
              <a:t>奠定全诗</a:t>
            </a:r>
            <a:r>
              <a:rPr lang="en-US" altLang="zh-CN" sz="3200" b="1"/>
              <a:t>XX</a:t>
            </a:r>
            <a:r>
              <a:rPr lang="zh-CN" altLang="en-US" sz="3200" b="1"/>
              <a:t>的氛围，为诗歌后半部分议论</a:t>
            </a:r>
            <a:r>
              <a:rPr lang="en-US" altLang="zh-CN" sz="3200" b="1"/>
              <a:t>/</a:t>
            </a:r>
            <a:r>
              <a:rPr lang="zh-CN" altLang="en-US" sz="3200" b="1"/>
              <a:t>抒情做铺垫。</a:t>
            </a:r>
            <a:endParaRPr lang="zh-CN" altLang="en-US" sz="3200" b="1"/>
          </a:p>
          <a:p>
            <a:r>
              <a:rPr lang="zh-CN" altLang="en-US" sz="3200" b="1"/>
              <a:t>结尾</a:t>
            </a:r>
            <a:r>
              <a:rPr lang="en-US" altLang="zh-CN" sz="3200" b="1"/>
              <a:t>——</a:t>
            </a:r>
            <a:r>
              <a:rPr lang="zh-CN" altLang="en-US" sz="3200" b="1"/>
              <a:t>一定要有</a:t>
            </a:r>
            <a:r>
              <a:rPr lang="zh-CN" altLang="en-US" sz="3200" b="1">
                <a:solidFill>
                  <a:srgbClr val="FF0000"/>
                </a:solidFill>
              </a:rPr>
              <a:t>融情于景</a:t>
            </a:r>
            <a:r>
              <a:rPr lang="zh-CN" altLang="en-US" sz="3200" b="1"/>
              <a:t>！！！（升华全诗的格调）</a:t>
            </a:r>
            <a:endParaRPr lang="zh-CN" altLang="en-US" sz="3200" b="1"/>
          </a:p>
          <a:p>
            <a:r>
              <a:rPr lang="zh-CN" altLang="en-US" sz="3200" b="1"/>
              <a:t>中间</a:t>
            </a:r>
            <a:r>
              <a:rPr lang="en-US" altLang="zh-CN" sz="3200" b="1"/>
              <a:t>——</a:t>
            </a:r>
            <a:r>
              <a:rPr lang="zh-CN" altLang="en-US" sz="3200" b="1"/>
              <a:t>过渡（景物到情感的过渡）</a:t>
            </a:r>
            <a:endParaRPr lang="zh-CN" altLang="en-US" sz="3200" b="1"/>
          </a:p>
          <a:p>
            <a:r>
              <a:rPr lang="zh-CN" altLang="en-US" sz="3200" b="1"/>
              <a:t>总之，景物都是为了抒情！！！</a:t>
            </a:r>
            <a:endParaRPr lang="zh-CN" altLang="en-US" sz="3200" b="1"/>
          </a:p>
        </p:txBody>
      </p:sp>
    </p:spTree>
    <p:custDataLst>
      <p:tags r:id="rId1"/>
    </p:custData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14655" y="469265"/>
            <a:ext cx="10939145" cy="5708015"/>
          </a:xfrm>
        </p:spPr>
        <p:txBody>
          <a:bodyPr>
            <a:normAutofit lnSpcReduction="10000"/>
          </a:bodyPr>
          <a:p>
            <a:r>
              <a:rPr lang="en-US" altLang="zh-CN" sz="4000" b="1"/>
              <a:t>4.</a:t>
            </a:r>
            <a:r>
              <a:rPr lang="zh-CN" altLang="en-US" sz="4000" b="1"/>
              <a:t>写到</a:t>
            </a:r>
            <a:r>
              <a:rPr lang="zh-CN" altLang="en-US" sz="4000" b="1">
                <a:solidFill>
                  <a:srgbClr val="FF0000"/>
                </a:solidFill>
              </a:rPr>
              <a:t>典故</a:t>
            </a:r>
            <a:r>
              <a:rPr lang="en-US" altLang="zh-CN" sz="4000" b="1"/>
              <a:t>——</a:t>
            </a:r>
            <a:r>
              <a:rPr lang="zh-CN" altLang="en-US" sz="4000" b="1"/>
              <a:t>先解释典故，再联想到自己，感怀自身，抒情。</a:t>
            </a:r>
            <a:endParaRPr lang="zh-CN" altLang="en-US" sz="4000" b="1"/>
          </a:p>
          <a:p>
            <a:r>
              <a:rPr lang="en-US" altLang="zh-CN" sz="4000" b="1"/>
              <a:t>5.</a:t>
            </a:r>
            <a:r>
              <a:rPr lang="zh-CN" altLang="en-US" sz="4000" b="1"/>
              <a:t>看到</a:t>
            </a:r>
            <a:r>
              <a:rPr lang="zh-CN" altLang="en-US" sz="4000" b="1">
                <a:solidFill>
                  <a:srgbClr val="FF0000"/>
                </a:solidFill>
              </a:rPr>
              <a:t>春，秋</a:t>
            </a:r>
            <a:r>
              <a:rPr lang="en-US" altLang="zh-CN" sz="4000" b="1"/>
              <a:t>——</a:t>
            </a:r>
            <a:r>
              <a:rPr lang="zh-CN" altLang="en-US" sz="4000" b="1"/>
              <a:t>感叹时光飞逝，伤春悲秋。</a:t>
            </a:r>
            <a:endParaRPr lang="zh-CN" altLang="en-US" sz="4000" b="1"/>
          </a:p>
          <a:p>
            <a:r>
              <a:rPr lang="en-US" altLang="zh-CN" sz="4000" b="1"/>
              <a:t>6.</a:t>
            </a:r>
            <a:r>
              <a:rPr lang="zh-CN" altLang="en-US" sz="4000" b="1"/>
              <a:t>写到</a:t>
            </a:r>
            <a:r>
              <a:rPr lang="zh-CN" altLang="en-US" sz="4000" b="1">
                <a:solidFill>
                  <a:srgbClr val="FF0000"/>
                </a:solidFill>
              </a:rPr>
              <a:t>白发（衰鬓）</a:t>
            </a:r>
            <a:r>
              <a:rPr lang="en-US" altLang="zh-CN" sz="4000" b="1"/>
              <a:t>——</a:t>
            </a:r>
            <a:r>
              <a:rPr lang="zh-CN" altLang="en-US" sz="4000" b="1"/>
              <a:t>年老体弱</a:t>
            </a:r>
            <a:endParaRPr lang="zh-CN" altLang="en-US" sz="4000" b="1"/>
          </a:p>
          <a:p>
            <a:r>
              <a:rPr lang="en-US" altLang="zh-CN" sz="4000" b="1"/>
              <a:t>7.</a:t>
            </a:r>
            <a:r>
              <a:rPr lang="zh-CN" altLang="en-US" sz="4000" b="1"/>
              <a:t>写到</a:t>
            </a:r>
            <a:r>
              <a:rPr lang="zh-CN" altLang="en-US" sz="4000" b="1">
                <a:solidFill>
                  <a:srgbClr val="FF0000"/>
                </a:solidFill>
              </a:rPr>
              <a:t>异乡风景</a:t>
            </a:r>
            <a:r>
              <a:rPr lang="en-US" altLang="zh-CN" sz="4000" b="1"/>
              <a:t>——</a:t>
            </a:r>
            <a:r>
              <a:rPr lang="zh-CN" altLang="en-US" sz="4000" b="1"/>
              <a:t>特别是有</a:t>
            </a:r>
            <a:r>
              <a:rPr lang="en-US" altLang="zh-CN" sz="4000" b="1"/>
              <a:t>“</a:t>
            </a:r>
            <a:r>
              <a:rPr lang="zh-CN" altLang="en-US" sz="4000" b="1"/>
              <a:t>客</a:t>
            </a:r>
            <a:r>
              <a:rPr lang="en-US" altLang="zh-CN" sz="4000" b="1"/>
              <a:t>”</a:t>
            </a:r>
            <a:r>
              <a:rPr lang="zh-CN" altLang="en-US" sz="4000" b="1"/>
              <a:t>，这种字眼，独居异乡，孤独寂寞，思念家乡，羁旅之愁</a:t>
            </a:r>
            <a:endParaRPr lang="zh-CN" altLang="en-US" sz="4000" b="1"/>
          </a:p>
          <a:p>
            <a:r>
              <a:rPr lang="en-US" altLang="zh-CN" sz="4000" b="1"/>
              <a:t>8.</a:t>
            </a:r>
            <a:r>
              <a:rPr lang="zh-CN" altLang="en-US" sz="4000" b="1"/>
              <a:t>写到</a:t>
            </a:r>
            <a:r>
              <a:rPr lang="zh-CN" altLang="en-US" sz="4000" b="1">
                <a:solidFill>
                  <a:srgbClr val="FF0000"/>
                </a:solidFill>
                <a:effectLst>
                  <a:outerShdw blurRad="38100" dist="38100" dir="2700000" algn="tl">
                    <a:srgbClr val="000000">
                      <a:alpha val="43137"/>
                    </a:srgbClr>
                  </a:outerShdw>
                </a:effectLst>
              </a:rPr>
              <a:t>月缺，月圆</a:t>
            </a:r>
            <a:r>
              <a:rPr lang="en-US" altLang="zh-CN" sz="4000" b="1"/>
              <a:t>——</a:t>
            </a:r>
            <a:r>
              <a:rPr lang="zh-CN" altLang="en-US" sz="4000" b="1"/>
              <a:t>孤独寂寞，思念家乡。</a:t>
            </a:r>
            <a:endParaRPr lang="zh-CN" altLang="en-US" sz="4000" b="1"/>
          </a:p>
          <a:p>
            <a:r>
              <a:rPr lang="en-US" altLang="zh-CN" sz="4000" b="1"/>
              <a:t>9.</a:t>
            </a:r>
            <a:r>
              <a:rPr lang="zh-CN" altLang="en-US" sz="4000" b="1"/>
              <a:t>写到</a:t>
            </a:r>
            <a:r>
              <a:rPr lang="zh-CN" altLang="en-US" sz="4000" b="1">
                <a:solidFill>
                  <a:srgbClr val="FF0000"/>
                </a:solidFill>
              </a:rPr>
              <a:t>流水，江河不绝</a:t>
            </a:r>
            <a:r>
              <a:rPr lang="en-US" altLang="zh-CN" sz="4000" b="1"/>
              <a:t>——</a:t>
            </a:r>
            <a:r>
              <a:rPr lang="zh-CN" altLang="en-US" sz="4000" b="1"/>
              <a:t>时光易逝，感叹历史兴衰。</a:t>
            </a:r>
            <a:endParaRPr lang="zh-CN" altLang="en-US"/>
          </a:p>
          <a:p>
            <a:endParaRPr lang="en-US" altLang="zh-CN"/>
          </a:p>
        </p:txBody>
      </p:sp>
    </p:spTree>
    <p:custDataLst>
      <p:tags r:id="rId1"/>
    </p:custData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000" b="1"/>
              <a:t>10.</a:t>
            </a:r>
            <a:r>
              <a:rPr lang="zh-CN" altLang="en-US" sz="4000" b="1"/>
              <a:t>写到</a:t>
            </a:r>
            <a:r>
              <a:rPr lang="zh-CN" altLang="en-US" sz="4000" b="1">
                <a:solidFill>
                  <a:srgbClr val="FF0000"/>
                </a:solidFill>
              </a:rPr>
              <a:t>柳树，唱歌，喝酒</a:t>
            </a:r>
            <a:r>
              <a:rPr lang="en-US" altLang="zh-CN" sz="4000" b="1"/>
              <a:t>——</a:t>
            </a:r>
            <a:r>
              <a:rPr lang="zh-CN" altLang="en-US" sz="4000" b="1"/>
              <a:t>送别友人的不舍。</a:t>
            </a:r>
            <a:endParaRPr lang="zh-CN" altLang="en-US" sz="4000" b="1"/>
          </a:p>
          <a:p>
            <a:r>
              <a:rPr lang="en-US" altLang="zh-CN" sz="4000" b="1"/>
              <a:t>11.</a:t>
            </a:r>
            <a:r>
              <a:rPr lang="zh-CN" altLang="en-US" sz="4000" b="1"/>
              <a:t>写到</a:t>
            </a:r>
            <a:r>
              <a:rPr lang="zh-CN" altLang="en-US" sz="4000" b="1">
                <a:solidFill>
                  <a:srgbClr val="FF0000"/>
                </a:solidFill>
              </a:rPr>
              <a:t>具体事物的特点</a:t>
            </a:r>
            <a:r>
              <a:rPr lang="en-US" altLang="zh-CN" sz="4000" b="1"/>
              <a:t>——</a:t>
            </a:r>
            <a:r>
              <a:rPr lang="zh-CN" altLang="en-US" sz="4000" b="1"/>
              <a:t>对应人的特点，托物言志</a:t>
            </a:r>
            <a:endParaRPr lang="zh-CN" altLang="en-US" sz="4000" b="1"/>
          </a:p>
          <a:p>
            <a:r>
              <a:rPr lang="en-US" altLang="zh-CN" sz="4000" b="1"/>
              <a:t>12.</a:t>
            </a:r>
            <a:r>
              <a:rPr lang="zh-CN" altLang="en-US" sz="4000" b="1"/>
              <a:t>写到</a:t>
            </a:r>
            <a:r>
              <a:rPr lang="zh-CN" altLang="en-US" sz="4000" b="1">
                <a:solidFill>
                  <a:srgbClr val="FF0000"/>
                </a:solidFill>
              </a:rPr>
              <a:t>颜色，声音</a:t>
            </a:r>
            <a:r>
              <a:rPr lang="en-US" altLang="zh-CN" sz="4000" b="1"/>
              <a:t>——</a:t>
            </a:r>
            <a:r>
              <a:rPr lang="zh-CN" altLang="en-US" sz="4000" b="1"/>
              <a:t>视听结合（动静结合）</a:t>
            </a:r>
            <a:endParaRPr lang="zh-CN" altLang="en-US" sz="4000" b="1"/>
          </a:p>
        </p:txBody>
      </p:sp>
    </p:spTree>
    <p:custDataLst>
      <p:tags r:id="rId1"/>
    </p:custData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2870" y="133350"/>
            <a:ext cx="11704955" cy="6466840"/>
          </a:xfrm>
        </p:spPr>
        <p:txBody>
          <a:bodyPr>
            <a:normAutofit/>
          </a:bodyPr>
          <a:p>
            <a:r>
              <a:rPr lang="zh-CN" altLang="en-US" sz="3200" b="1">
                <a:solidFill>
                  <a:srgbClr val="FF0000"/>
                </a:solidFill>
              </a:rPr>
              <a:t>拟行路难·鲍照 </a:t>
            </a:r>
            <a:endParaRPr lang="zh-CN" altLang="en-US" sz="3200" b="1">
              <a:solidFill>
                <a:srgbClr val="FF0000"/>
              </a:solidFill>
            </a:endParaRPr>
          </a:p>
          <a:p>
            <a:r>
              <a:rPr lang="zh-CN" altLang="en-US" sz="3200" b="1">
                <a:solidFill>
                  <a:srgbClr val="FF0000"/>
                </a:solidFill>
              </a:rPr>
              <a:t>泻水置平地，各自东西南北流。</a:t>
            </a:r>
            <a:endParaRPr lang="zh-CN" altLang="en-US" sz="3200" b="1">
              <a:solidFill>
                <a:srgbClr val="FF0000"/>
              </a:solidFill>
            </a:endParaRPr>
          </a:p>
          <a:p>
            <a:r>
              <a:rPr lang="zh-CN" altLang="en-US" sz="3200" b="1">
                <a:solidFill>
                  <a:srgbClr val="FF0000"/>
                </a:solidFill>
              </a:rPr>
              <a:t>人生亦有命，安能行叹复坐愁？</a:t>
            </a:r>
            <a:endParaRPr lang="zh-CN" altLang="en-US" sz="3200" b="1">
              <a:solidFill>
                <a:srgbClr val="FF0000"/>
              </a:solidFill>
            </a:endParaRPr>
          </a:p>
          <a:p>
            <a:r>
              <a:rPr lang="zh-CN" altLang="en-US" sz="3200" b="1">
                <a:solidFill>
                  <a:srgbClr val="FF0000"/>
                </a:solidFill>
              </a:rPr>
              <a:t>酌酒以自宽，举杯断绝歌路难。</a:t>
            </a:r>
            <a:endParaRPr lang="zh-CN" altLang="en-US" sz="3200" b="1">
              <a:solidFill>
                <a:srgbClr val="FF0000"/>
              </a:solidFill>
            </a:endParaRPr>
          </a:p>
          <a:p>
            <a:r>
              <a:rPr lang="zh-CN" altLang="en-US" sz="3200" b="1">
                <a:solidFill>
                  <a:srgbClr val="FF0000"/>
                </a:solidFill>
              </a:rPr>
              <a:t>心非木石岂无感？吞声踯躅不敢言。</a:t>
            </a:r>
            <a:endParaRPr lang="zh-CN" altLang="en-US" sz="3200" b="1"/>
          </a:p>
          <a:p>
            <a:r>
              <a:rPr lang="en-US" altLang="zh-CN" sz="3200" b="1"/>
              <a:t>1.</a:t>
            </a:r>
            <a:r>
              <a:rPr lang="zh-CN" altLang="en-US" sz="3200" b="1"/>
              <a:t>朝代：南北朝时期</a:t>
            </a:r>
            <a:r>
              <a:rPr lang="en-US" altLang="zh-CN" sz="3200" b="1"/>
              <a:t>(</a:t>
            </a:r>
            <a:r>
              <a:rPr lang="zh-CN" altLang="en-US" sz="3200" b="1"/>
              <a:t>实行门阀制度，讲究门第出身</a:t>
            </a:r>
            <a:r>
              <a:rPr lang="en-US" altLang="zh-CN" sz="3200" b="1"/>
              <a:t>)</a:t>
            </a:r>
            <a:endParaRPr lang="zh-CN" altLang="en-US" sz="3200" b="1"/>
          </a:p>
          <a:p>
            <a:r>
              <a:rPr lang="en-US" altLang="zh-CN" sz="3200" b="1">
                <a:sym typeface="+mn-ea"/>
              </a:rPr>
              <a:t>2.</a:t>
            </a:r>
            <a:r>
              <a:rPr lang="zh-CN" altLang="en-US" sz="3200" b="1">
                <a:sym typeface="+mn-ea"/>
              </a:rPr>
              <a:t>思想感情：（写到人）怀才不遇，壮志难酬，胸中愤懑。</a:t>
            </a:r>
            <a:endParaRPr lang="zh-CN" altLang="en-US" sz="3200" b="1"/>
          </a:p>
          <a:p>
            <a:r>
              <a:rPr lang="en-US" altLang="zh-CN" sz="3200" b="1">
                <a:solidFill>
                  <a:schemeClr val="tx1"/>
                </a:solidFill>
                <a:sym typeface="+mn-ea"/>
              </a:rPr>
              <a:t>——</a:t>
            </a:r>
            <a:r>
              <a:rPr lang="zh-CN" altLang="en-US" sz="3200" b="1">
                <a:solidFill>
                  <a:srgbClr val="FF0000"/>
                </a:solidFill>
                <a:sym typeface="+mn-ea"/>
              </a:rPr>
              <a:t>怀才不遇</a:t>
            </a:r>
            <a:r>
              <a:rPr lang="en-US" altLang="zh-CN" sz="3200" b="1">
                <a:solidFill>
                  <a:srgbClr val="FF0000"/>
                </a:solidFill>
                <a:sym typeface="+mn-ea"/>
              </a:rPr>
              <a:t>/</a:t>
            </a:r>
            <a:r>
              <a:rPr lang="zh-CN" altLang="en-US" sz="3200" b="1">
                <a:solidFill>
                  <a:srgbClr val="FF0000"/>
                </a:solidFill>
                <a:sym typeface="+mn-ea"/>
              </a:rPr>
              <a:t>壮志难酬</a:t>
            </a:r>
            <a:r>
              <a:rPr lang="zh-CN" altLang="en-US" sz="3200" b="1">
                <a:solidFill>
                  <a:schemeClr val="tx1"/>
                </a:solidFill>
                <a:sym typeface="+mn-ea"/>
              </a:rPr>
              <a:t>的悲愤之情。</a:t>
            </a:r>
            <a:endParaRPr lang="zh-CN" altLang="en-US" sz="3200" b="1">
              <a:solidFill>
                <a:schemeClr val="tx1"/>
              </a:solidFill>
              <a:sym typeface="+mn-ea"/>
            </a:endParaRPr>
          </a:p>
          <a:p>
            <a:r>
              <a:rPr lang="en-US" altLang="zh-CN" sz="3200" b="1">
                <a:sym typeface="+mn-ea"/>
              </a:rPr>
              <a:t>——</a:t>
            </a:r>
            <a:r>
              <a:rPr lang="zh-CN" altLang="en-US" sz="3200" b="1">
                <a:sym typeface="+mn-ea"/>
              </a:rPr>
              <a:t>对不平等的门阀制度的不满，抒发</a:t>
            </a:r>
            <a:r>
              <a:rPr lang="zh-CN" altLang="en-US" sz="3200" b="1">
                <a:solidFill>
                  <a:srgbClr val="FF0000"/>
                </a:solidFill>
                <a:sym typeface="+mn-ea"/>
              </a:rPr>
              <a:t>胸中愤懑</a:t>
            </a:r>
            <a:r>
              <a:rPr lang="zh-CN" altLang="en-US" sz="3200" b="1">
                <a:sym typeface="+mn-ea"/>
              </a:rPr>
              <a:t>之情。</a:t>
            </a:r>
            <a:endParaRPr lang="en-US" altLang="zh-CN" sz="3200" b="1">
              <a:solidFill>
                <a:srgbClr val="FF0000"/>
              </a:solidFill>
            </a:endParaRPr>
          </a:p>
          <a:p>
            <a:r>
              <a:rPr lang="en-US" altLang="zh-CN" sz="3200" b="1"/>
              <a:t>——</a:t>
            </a:r>
            <a:r>
              <a:rPr lang="zh-CN" altLang="en-US" sz="3200" b="1"/>
              <a:t>（写到水）</a:t>
            </a:r>
            <a:r>
              <a:rPr lang="zh-CN" altLang="en-US" sz="3200" b="1">
                <a:sym typeface="+mn-ea"/>
              </a:rPr>
              <a:t>时光易逝，感叹人生无常，感叹历史兴衰。</a:t>
            </a:r>
            <a:endParaRPr lang="zh-CN" altLang="en-US" sz="3200" b="1"/>
          </a:p>
          <a:p>
            <a:r>
              <a:rPr lang="en-US" altLang="zh-CN" sz="3200" b="1">
                <a:sym typeface="+mn-ea"/>
              </a:rPr>
              <a:t>——</a:t>
            </a:r>
            <a:r>
              <a:rPr lang="zh-CN" altLang="en-US" sz="3200" b="1">
                <a:sym typeface="+mn-ea"/>
              </a:rPr>
              <a:t>愁，喝酒消愁愁更愁，不能言者更添愁</a:t>
            </a:r>
            <a:endParaRPr lang="zh-CN" altLang="en-US" sz="32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blinds(horizontal)">
                                      <p:cBhvr>
                                        <p:cTn id="36" dur="500"/>
                                        <p:tgtEl>
                                          <p:spTgt spid="3">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blinds(horizontal)">
                                      <p:cBhvr>
                                        <p:cTn id="3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6070" y="149225"/>
            <a:ext cx="11485880" cy="6466205"/>
          </a:xfrm>
        </p:spPr>
        <p:txBody>
          <a:bodyPr/>
          <a:p>
            <a:r>
              <a:rPr lang="zh-CN" altLang="en-US" sz="3600" b="1">
                <a:solidFill>
                  <a:srgbClr val="FF0000"/>
                </a:solidFill>
                <a:sym typeface="+mn-ea"/>
              </a:rPr>
              <a:t>拟行路难·鲍照 </a:t>
            </a:r>
            <a:endParaRPr lang="zh-CN" altLang="en-US" sz="3600" b="1">
              <a:solidFill>
                <a:srgbClr val="FF0000"/>
              </a:solidFill>
            </a:endParaRPr>
          </a:p>
          <a:p>
            <a:r>
              <a:rPr lang="zh-CN" altLang="en-US" sz="3600" b="1">
                <a:solidFill>
                  <a:srgbClr val="FF0000"/>
                </a:solidFill>
                <a:sym typeface="+mn-ea"/>
              </a:rPr>
              <a:t>泻水置平地，各自东西南北流。</a:t>
            </a:r>
            <a:endParaRPr lang="zh-CN" altLang="en-US" sz="3600" b="1">
              <a:solidFill>
                <a:srgbClr val="FF0000"/>
              </a:solidFill>
            </a:endParaRPr>
          </a:p>
          <a:p>
            <a:r>
              <a:rPr lang="zh-CN" altLang="en-US" sz="3600" b="1">
                <a:solidFill>
                  <a:srgbClr val="FF0000"/>
                </a:solidFill>
                <a:sym typeface="+mn-ea"/>
              </a:rPr>
              <a:t>人生亦有命，安能行叹复坐愁？</a:t>
            </a:r>
            <a:endParaRPr lang="zh-CN" altLang="en-US" sz="3600" b="1">
              <a:solidFill>
                <a:srgbClr val="FF0000"/>
              </a:solidFill>
            </a:endParaRPr>
          </a:p>
          <a:p>
            <a:r>
              <a:rPr lang="zh-CN" altLang="en-US" sz="3600" b="1">
                <a:solidFill>
                  <a:srgbClr val="FF0000"/>
                </a:solidFill>
                <a:sym typeface="+mn-ea"/>
              </a:rPr>
              <a:t>酌酒以自宽，举杯断绝歌路难。</a:t>
            </a:r>
            <a:endParaRPr lang="zh-CN" altLang="en-US" sz="3600" b="1">
              <a:solidFill>
                <a:srgbClr val="FF0000"/>
              </a:solidFill>
            </a:endParaRPr>
          </a:p>
          <a:p>
            <a:r>
              <a:rPr lang="zh-CN" altLang="en-US" sz="3600" b="1">
                <a:solidFill>
                  <a:srgbClr val="FF0000"/>
                </a:solidFill>
                <a:sym typeface="+mn-ea"/>
              </a:rPr>
              <a:t>心非木石岂无感？吞声踯躅不敢言。</a:t>
            </a:r>
            <a:endParaRPr lang="zh-CN" altLang="en-US" sz="3600" b="1"/>
          </a:p>
          <a:p>
            <a:r>
              <a:rPr lang="en-US" altLang="zh-CN" sz="3600" b="1">
                <a:solidFill>
                  <a:srgbClr val="FF0000"/>
                </a:solidFill>
                <a:sym typeface="+mn-ea"/>
              </a:rPr>
              <a:t>3.</a:t>
            </a:r>
            <a:r>
              <a:rPr lang="zh-CN" altLang="en-US" sz="3600" b="1">
                <a:solidFill>
                  <a:srgbClr val="FF0000"/>
                </a:solidFill>
                <a:sym typeface="+mn-ea"/>
              </a:rPr>
              <a:t>抒情方式</a:t>
            </a:r>
            <a:r>
              <a:rPr lang="zh-CN" altLang="en-US" sz="3600" b="1">
                <a:sym typeface="+mn-ea"/>
              </a:rPr>
              <a:t>：直接抒情，直抒胸臆，开门见山</a:t>
            </a:r>
            <a:endParaRPr lang="zh-CN" altLang="en-US" sz="3600" b="1"/>
          </a:p>
          <a:p>
            <a:r>
              <a:rPr lang="en-US" altLang="zh-CN" sz="3600" b="1">
                <a:solidFill>
                  <a:srgbClr val="FF0000"/>
                </a:solidFill>
                <a:effectLst/>
                <a:sym typeface="+mn-ea"/>
              </a:rPr>
              <a:t>4.</a:t>
            </a:r>
            <a:r>
              <a:rPr lang="zh-CN" altLang="en-US" sz="3600" b="1">
                <a:solidFill>
                  <a:srgbClr val="FF0000"/>
                </a:solidFill>
                <a:effectLst/>
                <a:sym typeface="+mn-ea"/>
              </a:rPr>
              <a:t>景物描写方式：</a:t>
            </a:r>
            <a:r>
              <a:rPr lang="zh-CN" altLang="en-US" sz="3600" b="1">
                <a:sym typeface="+mn-ea"/>
              </a:rPr>
              <a:t>写景（首联）</a:t>
            </a:r>
            <a:endParaRPr lang="zh-CN" altLang="en-US" sz="3600" b="1">
              <a:sym typeface="+mn-ea"/>
            </a:endParaRPr>
          </a:p>
          <a:p>
            <a:r>
              <a:rPr lang="en-US" altLang="zh-CN" sz="3600" b="1">
                <a:sym typeface="+mn-ea"/>
              </a:rPr>
              <a:t>——</a:t>
            </a:r>
            <a:r>
              <a:rPr lang="zh-CN" altLang="en-US" sz="3600" b="1">
                <a:sym typeface="+mn-ea"/>
              </a:rPr>
              <a:t>比兴，</a:t>
            </a:r>
            <a:r>
              <a:rPr lang="en-US" altLang="zh-CN" sz="3600" b="1">
                <a:sym typeface="+mn-ea"/>
              </a:rPr>
              <a:t>“</a:t>
            </a:r>
            <a:r>
              <a:rPr lang="zh-CN" altLang="en-US" sz="3600" b="1">
                <a:sym typeface="+mn-ea"/>
              </a:rPr>
              <a:t>水</a:t>
            </a:r>
            <a:r>
              <a:rPr lang="en-US" altLang="zh-CN" sz="3600" b="1">
                <a:sym typeface="+mn-ea"/>
              </a:rPr>
              <a:t>”</a:t>
            </a:r>
            <a:r>
              <a:rPr lang="zh-CN" altLang="en-US" sz="3600" b="1">
                <a:sym typeface="+mn-ea"/>
              </a:rPr>
              <a:t>的流向是地势高低不同造成的，</a:t>
            </a:r>
            <a:r>
              <a:rPr lang="en-US" altLang="zh-CN" sz="3600" b="1">
                <a:sym typeface="+mn-ea"/>
              </a:rPr>
              <a:t>“</a:t>
            </a:r>
            <a:r>
              <a:rPr lang="zh-CN" altLang="en-US" sz="3600" b="1">
                <a:sym typeface="+mn-ea"/>
              </a:rPr>
              <a:t>人</a:t>
            </a:r>
            <a:r>
              <a:rPr lang="en-US" altLang="zh-CN" sz="3600" b="1">
                <a:sym typeface="+mn-ea"/>
              </a:rPr>
              <a:t>”</a:t>
            </a:r>
            <a:r>
              <a:rPr lang="zh-CN" altLang="en-US" sz="3600" b="1">
                <a:sym typeface="+mn-ea"/>
              </a:rPr>
              <a:t>的命运是门第贵贱造成的</a:t>
            </a:r>
            <a:endParaRPr lang="zh-CN" altLang="en-US" b="1">
              <a:sym typeface="+mn-ea"/>
            </a:endParaRPr>
          </a:p>
          <a:p>
            <a:endParaRPr lang="zh-CN" altLang="en-US" b="1"/>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40970" y="24130"/>
            <a:ext cx="11878945" cy="6748780"/>
          </a:xfrm>
        </p:spPr>
        <p:txBody>
          <a:bodyPr>
            <a:noAutofit/>
          </a:bodyPr>
          <a:p>
            <a:r>
              <a:rPr lang="zh-CN" altLang="en-US" sz="3200" b="1">
                <a:solidFill>
                  <a:srgbClr val="FF0000"/>
                </a:solidFill>
                <a:sym typeface="+mn-ea"/>
              </a:rPr>
              <a:t>蜀相</a:t>
            </a:r>
            <a:endParaRPr lang="zh-CN" altLang="en-US" sz="3200" b="1">
              <a:solidFill>
                <a:srgbClr val="FF0000"/>
              </a:solidFill>
            </a:endParaRPr>
          </a:p>
          <a:p>
            <a:r>
              <a:rPr lang="zh-CN" altLang="en-US" sz="3200" b="1">
                <a:solidFill>
                  <a:srgbClr val="FF0000"/>
                </a:solidFill>
                <a:sym typeface="+mn-ea"/>
              </a:rPr>
              <a:t>丞相祠堂何处寻，锦官城外柏森森。映阶碧草自春色，隔叶黄鹂空好音。</a:t>
            </a:r>
            <a:endParaRPr lang="zh-CN" altLang="en-US" sz="3200" b="1">
              <a:solidFill>
                <a:srgbClr val="FF0000"/>
              </a:solidFill>
            </a:endParaRPr>
          </a:p>
          <a:p>
            <a:r>
              <a:rPr lang="zh-CN" altLang="en-US" sz="3200" b="1">
                <a:solidFill>
                  <a:srgbClr val="FF0000"/>
                </a:solidFill>
                <a:sym typeface="+mn-ea"/>
              </a:rPr>
              <a:t>三顾频烦天下计，两朝开济老臣心。出师未捷身先死，长使英雄泪满襟</a:t>
            </a:r>
            <a:endParaRPr lang="zh-CN" altLang="en-US" sz="3200" b="1">
              <a:solidFill>
                <a:srgbClr val="FF0000"/>
              </a:solidFill>
              <a:sym typeface="+mn-ea"/>
            </a:endParaRPr>
          </a:p>
          <a:p>
            <a:r>
              <a:rPr lang="en-US" altLang="zh-CN" sz="3200" b="1"/>
              <a:t>1.</a:t>
            </a:r>
            <a:r>
              <a:rPr lang="zh-CN" altLang="en-US" sz="3200" b="1"/>
              <a:t>朝代：安史之乱，典故：颈联</a:t>
            </a:r>
            <a:endParaRPr lang="zh-CN" altLang="en-US" sz="3200" b="1"/>
          </a:p>
          <a:p>
            <a:r>
              <a:rPr lang="en-US" altLang="zh-CN" sz="3200" b="1"/>
              <a:t>2.</a:t>
            </a:r>
            <a:r>
              <a:rPr lang="zh-CN" altLang="en-US" sz="3200" b="1"/>
              <a:t>思想感情：（历史）</a:t>
            </a:r>
            <a:r>
              <a:rPr lang="zh-CN" altLang="en-US" sz="3200" b="1">
                <a:sym typeface="+mn-ea"/>
              </a:rPr>
              <a:t>今昔对比，借古讽今，借</a:t>
            </a:r>
            <a:r>
              <a:rPr lang="en-US" altLang="zh-CN" sz="3200" b="1">
                <a:sym typeface="+mn-ea"/>
              </a:rPr>
              <a:t>XX</a:t>
            </a:r>
            <a:r>
              <a:rPr lang="zh-CN" altLang="en-US" sz="3200" b="1">
                <a:sym typeface="+mn-ea"/>
              </a:rPr>
              <a:t>名人自比，怀才不遇，壮志难酬。（典故）先解释典故，再联想到自己，感怀自身，抒情。</a:t>
            </a:r>
            <a:endParaRPr lang="zh-CN" altLang="en-US" sz="3200" b="1"/>
          </a:p>
          <a:p>
            <a:r>
              <a:rPr lang="en-US" altLang="zh-CN" sz="3200" b="1">
                <a:sym typeface="+mn-ea"/>
              </a:rPr>
              <a:t>——</a:t>
            </a:r>
            <a:r>
              <a:rPr lang="zh-CN" altLang="en-US" sz="3200" b="1">
                <a:sym typeface="+mn-ea"/>
              </a:rPr>
              <a:t>今昔对比，借古讽今，</a:t>
            </a:r>
            <a:r>
              <a:rPr lang="zh-CN" altLang="en-US" sz="3200" b="1">
                <a:solidFill>
                  <a:srgbClr val="FF0000"/>
                </a:solidFill>
                <a:sym typeface="+mn-ea"/>
              </a:rPr>
              <a:t>表达昔盛今衰、物是人非的感慨</a:t>
            </a:r>
            <a:endParaRPr lang="en-US" altLang="zh-CN" sz="3200" b="1">
              <a:solidFill>
                <a:srgbClr val="FF0000"/>
              </a:solidFill>
            </a:endParaRPr>
          </a:p>
          <a:p>
            <a:r>
              <a:rPr lang="en-US" altLang="zh-CN" sz="3200" b="1">
                <a:solidFill>
                  <a:srgbClr val="FF0000"/>
                </a:solidFill>
              </a:rPr>
              <a:t>——在国危时艰之际</a:t>
            </a:r>
            <a:r>
              <a:rPr lang="zh-CN" altLang="en-US" sz="3200" b="1">
                <a:solidFill>
                  <a:srgbClr val="FF0000"/>
                </a:solidFill>
              </a:rPr>
              <a:t>（原因）</a:t>
            </a:r>
            <a:r>
              <a:rPr lang="zh-CN" altLang="en-US" sz="3200" b="1"/>
              <a:t>怀才不遇</a:t>
            </a:r>
            <a:r>
              <a:rPr lang="en-US" altLang="zh-CN" sz="3200" b="1"/>
              <a:t>、壮志</a:t>
            </a:r>
            <a:r>
              <a:rPr lang="zh-CN" altLang="en-US" sz="3200" b="1"/>
              <a:t>难</a:t>
            </a:r>
            <a:r>
              <a:rPr lang="en-US" altLang="zh-CN" sz="3200" b="1"/>
              <a:t>酬的悲慨</a:t>
            </a:r>
            <a:r>
              <a:rPr lang="zh-CN" altLang="en-US" sz="3200" b="1"/>
              <a:t>。</a:t>
            </a:r>
            <a:endParaRPr lang="zh-CN" altLang="en-US" sz="3200" b="1"/>
          </a:p>
          <a:p>
            <a:r>
              <a:rPr lang="en-US" altLang="zh-CN" sz="3200" b="1">
                <a:sym typeface="+mn-ea"/>
              </a:rPr>
              <a:t>——</a:t>
            </a:r>
            <a:r>
              <a:rPr lang="zh-CN" altLang="en-US" sz="3200" b="1">
                <a:sym typeface="+mn-ea"/>
              </a:rPr>
              <a:t>对诸葛亮尽忠报国的歌颂和功业未成的惋惜</a:t>
            </a:r>
            <a:r>
              <a:rPr lang="zh-CN" altLang="en-US" sz="3200" b="1">
                <a:solidFill>
                  <a:srgbClr val="FF0000"/>
                </a:solidFill>
                <a:sym typeface="+mn-ea"/>
              </a:rPr>
              <a:t>（先解释典故）</a:t>
            </a:r>
            <a:endParaRPr lang="en-US" altLang="zh-CN" sz="3200" b="1">
              <a:solidFill>
                <a:srgbClr val="FF0000"/>
              </a:solidFill>
            </a:endParaRPr>
          </a:p>
          <a:p>
            <a:r>
              <a:rPr lang="en-US" altLang="zh-CN" sz="3200" b="1"/>
              <a:t>——</a:t>
            </a:r>
            <a:r>
              <a:rPr lang="zh-CN" altLang="en-US" sz="3200" b="1">
                <a:solidFill>
                  <a:srgbClr val="FF0000"/>
                </a:solidFill>
              </a:rPr>
              <a:t>借诸葛亮遭遇自比，感怀自身</a:t>
            </a:r>
            <a:r>
              <a:rPr lang="zh-CN" altLang="en-US" sz="3200" b="1"/>
              <a:t>，忧国忧民。</a:t>
            </a:r>
            <a:endParaRPr lang="zh-CN" altLang="en-US" sz="3200"/>
          </a:p>
          <a:p>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b="1">
                <a:solidFill>
                  <a:srgbClr val="FF0000"/>
                </a:solidFill>
              </a:rPr>
              <a:t>豪放派的代表人物有谁？</a:t>
            </a:r>
            <a:endParaRPr lang="zh-CN" altLang="en-US" sz="4800" b="1"/>
          </a:p>
          <a:p>
            <a:r>
              <a:rPr lang="zh-CN" altLang="en-US" sz="4800" b="1">
                <a:solidFill>
                  <a:srgbClr val="FF0000"/>
                </a:solidFill>
              </a:rPr>
              <a:t>辛弃疾、苏轼、</a:t>
            </a:r>
            <a:r>
              <a:rPr lang="zh-CN" altLang="en-US" sz="4800" b="1"/>
              <a:t>岳飞、陈亮、</a:t>
            </a:r>
            <a:r>
              <a:rPr lang="zh-CN" altLang="en-US" sz="4800" b="1">
                <a:solidFill>
                  <a:srgbClr val="FF0000"/>
                </a:solidFill>
              </a:rPr>
              <a:t>陆游</a:t>
            </a:r>
            <a:r>
              <a:rPr lang="zh-CN" altLang="en-US" sz="4800" b="1"/>
              <a:t>等</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8935" y="274955"/>
            <a:ext cx="11391900" cy="5902325"/>
          </a:xfrm>
        </p:spPr>
        <p:txBody>
          <a:bodyPr>
            <a:noAutofit/>
          </a:bodyPr>
          <a:p>
            <a:r>
              <a:rPr lang="zh-CN" altLang="en-US" sz="3200" b="1">
                <a:solidFill>
                  <a:srgbClr val="FF0000"/>
                </a:solidFill>
                <a:sym typeface="+mn-ea"/>
              </a:rPr>
              <a:t>蜀相</a:t>
            </a:r>
            <a:endParaRPr lang="zh-CN" altLang="en-US" sz="3200" b="1">
              <a:solidFill>
                <a:srgbClr val="FF0000"/>
              </a:solidFill>
            </a:endParaRPr>
          </a:p>
          <a:p>
            <a:r>
              <a:rPr lang="zh-CN" altLang="en-US" sz="3200" b="1">
                <a:solidFill>
                  <a:srgbClr val="FF0000"/>
                </a:solidFill>
                <a:sym typeface="+mn-ea"/>
              </a:rPr>
              <a:t>丞相祠堂何处寻，锦官城外柏森森。映阶碧草自春色，隔叶黄鹂空好音。</a:t>
            </a:r>
            <a:endParaRPr lang="zh-CN" altLang="en-US" sz="3200" b="1">
              <a:solidFill>
                <a:srgbClr val="FF0000"/>
              </a:solidFill>
            </a:endParaRPr>
          </a:p>
          <a:p>
            <a:r>
              <a:rPr lang="zh-CN" altLang="en-US" sz="3200" b="1">
                <a:solidFill>
                  <a:srgbClr val="FF0000"/>
                </a:solidFill>
                <a:sym typeface="+mn-ea"/>
              </a:rPr>
              <a:t>三顾频烦天下计，两朝开济老臣心。出师未捷身先死，长使英雄泪满襟</a:t>
            </a:r>
            <a:endParaRPr lang="zh-CN" altLang="en-US" sz="3200" b="1">
              <a:solidFill>
                <a:srgbClr val="FF0000"/>
              </a:solidFill>
              <a:sym typeface="+mn-ea"/>
            </a:endParaRPr>
          </a:p>
          <a:p>
            <a:r>
              <a:rPr lang="en-US" altLang="zh-CN" sz="3200" b="1">
                <a:solidFill>
                  <a:srgbClr val="FF0000"/>
                </a:solidFill>
                <a:sym typeface="+mn-ea"/>
              </a:rPr>
              <a:t>3.</a:t>
            </a:r>
            <a:r>
              <a:rPr lang="zh-CN" altLang="en-US" sz="3200" b="1">
                <a:solidFill>
                  <a:srgbClr val="FF0000"/>
                </a:solidFill>
                <a:sym typeface="+mn-ea"/>
              </a:rPr>
              <a:t>抒情方式</a:t>
            </a:r>
            <a:r>
              <a:rPr lang="zh-CN" altLang="en-US" sz="3200" b="1">
                <a:sym typeface="+mn-ea"/>
              </a:rPr>
              <a:t>：情景交融，融情于景</a:t>
            </a:r>
            <a:r>
              <a:rPr lang="zh-CN" altLang="en-US" sz="3200" b="1"/>
              <a:t>，今昔对比，运用典故</a:t>
            </a:r>
            <a:endParaRPr lang="zh-CN" altLang="en-US" sz="3200" b="1"/>
          </a:p>
          <a:p>
            <a:r>
              <a:rPr lang="en-US" altLang="zh-CN" sz="3200" b="1">
                <a:solidFill>
                  <a:srgbClr val="FF0000"/>
                </a:solidFill>
                <a:effectLst/>
                <a:sym typeface="+mn-ea"/>
              </a:rPr>
              <a:t>4.</a:t>
            </a:r>
            <a:r>
              <a:rPr lang="zh-CN" altLang="en-US" sz="3200" b="1">
                <a:solidFill>
                  <a:srgbClr val="FF0000"/>
                </a:solidFill>
                <a:effectLst/>
                <a:sym typeface="+mn-ea"/>
              </a:rPr>
              <a:t>景物描写方式：</a:t>
            </a:r>
            <a:r>
              <a:rPr lang="zh-CN" altLang="en-US" sz="3200" b="1">
                <a:sym typeface="+mn-ea"/>
              </a:rPr>
              <a:t>写景（首联，颔联）</a:t>
            </a:r>
            <a:endParaRPr lang="zh-CN" altLang="en-US" sz="3200" b="1">
              <a:sym typeface="+mn-ea"/>
            </a:endParaRPr>
          </a:p>
          <a:p>
            <a:r>
              <a:rPr lang="en-US" altLang="zh-CN" sz="3200" b="1">
                <a:sym typeface="+mn-ea"/>
              </a:rPr>
              <a:t>——</a:t>
            </a:r>
            <a:r>
              <a:rPr lang="zh-CN" altLang="en-US" sz="3200" b="1">
                <a:sym typeface="+mn-ea"/>
              </a:rPr>
              <a:t>（首联</a:t>
            </a:r>
            <a:r>
              <a:rPr lang="zh-CN" altLang="en-US" sz="3200" b="1">
                <a:solidFill>
                  <a:srgbClr val="FF0000"/>
                </a:solidFill>
                <a:sym typeface="+mn-ea"/>
              </a:rPr>
              <a:t>开头写景</a:t>
            </a:r>
            <a:r>
              <a:rPr lang="zh-CN" altLang="en-US" sz="3200" b="1">
                <a:sym typeface="+mn-ea"/>
              </a:rPr>
              <a:t>）人物已逝，祠堂长存，奠定全诗冷落荒凉的氛围，为诗歌后半部分抒情做铺垫。</a:t>
            </a:r>
            <a:endParaRPr lang="zh-CN" altLang="en-US" sz="3200" b="1">
              <a:sym typeface="+mn-ea"/>
            </a:endParaRPr>
          </a:p>
          <a:p>
            <a:r>
              <a:rPr lang="en-US" altLang="zh-CN" sz="3200" b="1">
                <a:sym typeface="+mn-ea"/>
              </a:rPr>
              <a:t>——</a:t>
            </a:r>
            <a:r>
              <a:rPr lang="zh-CN" altLang="en-US" sz="3200" b="1">
                <a:sym typeface="+mn-ea"/>
              </a:rPr>
              <a:t>凄凉寂寥</a:t>
            </a:r>
            <a:r>
              <a:rPr lang="zh-CN" altLang="en-US" sz="3200" b="1">
                <a:solidFill>
                  <a:srgbClr val="FF0000"/>
                </a:solidFill>
                <a:sym typeface="+mn-ea"/>
              </a:rPr>
              <a:t>烘托</a:t>
            </a:r>
            <a:r>
              <a:rPr lang="zh-CN" altLang="en-US" sz="3200" b="1">
                <a:sym typeface="+mn-ea"/>
              </a:rPr>
              <a:t>寂寞和感伤</a:t>
            </a:r>
            <a:endParaRPr lang="zh-CN" altLang="en-US" sz="3200" b="1">
              <a:sym typeface="+mn-ea"/>
            </a:endParaRPr>
          </a:p>
          <a:p>
            <a:r>
              <a:rPr lang="en-US" altLang="zh-CN" sz="3200" b="1">
                <a:sym typeface="+mn-ea"/>
              </a:rPr>
              <a:t>——</a:t>
            </a:r>
            <a:r>
              <a:rPr lang="zh-CN" altLang="en-US" sz="3200" b="1">
                <a:sym typeface="+mn-ea"/>
              </a:rPr>
              <a:t>（颔联）以乐景</a:t>
            </a:r>
            <a:r>
              <a:rPr lang="zh-CN" altLang="en-US" sz="3200" b="1">
                <a:solidFill>
                  <a:srgbClr val="FF0000"/>
                </a:solidFill>
                <a:sym typeface="+mn-ea"/>
              </a:rPr>
              <a:t>衬托</a:t>
            </a:r>
            <a:r>
              <a:rPr lang="zh-CN" altLang="en-US" sz="3200" b="1">
                <a:sym typeface="+mn-ea"/>
              </a:rPr>
              <a:t>哀情，</a:t>
            </a:r>
            <a:r>
              <a:rPr lang="zh-CN" altLang="en-US" sz="3200" b="1">
                <a:solidFill>
                  <a:srgbClr val="FF0000"/>
                </a:solidFill>
                <a:sym typeface="+mn-ea"/>
              </a:rPr>
              <a:t>（声音</a:t>
            </a:r>
            <a:r>
              <a:rPr lang="en-US" altLang="zh-CN" sz="3200" b="1">
                <a:solidFill>
                  <a:srgbClr val="FF0000"/>
                </a:solidFill>
                <a:sym typeface="+mn-ea"/>
              </a:rPr>
              <a:t>/</a:t>
            </a:r>
            <a:r>
              <a:rPr lang="zh-CN" altLang="en-US" sz="3200" b="1">
                <a:solidFill>
                  <a:srgbClr val="FF0000"/>
                </a:solidFill>
                <a:sym typeface="+mn-ea"/>
              </a:rPr>
              <a:t>颜色）</a:t>
            </a:r>
            <a:r>
              <a:rPr lang="zh-CN" altLang="en-US" sz="3200" b="1">
                <a:sym typeface="+mn-ea"/>
              </a:rPr>
              <a:t>视听结合，动静结合</a:t>
            </a:r>
            <a:endParaRPr lang="zh-CN" altLang="en-US" sz="3200" b="1"/>
          </a:p>
          <a:p>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linds(horizontal)">
                                      <p:cBhvr>
                                        <p:cTn id="23" dur="500"/>
                                        <p:tgtEl>
                                          <p:spTgt spid="3">
                                            <p:txEl>
                                              <p:pRg st="4" end="4"/>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blinds(horizontal)">
                                      <p:cBhvr>
                                        <p:cTn id="26" dur="500"/>
                                        <p:tgtEl>
                                          <p:spTgt spid="3">
                                            <p:txEl>
                                              <p:pRg st="5" end="5"/>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blinds(horizontal)">
                                      <p:cBhvr>
                                        <p:cTn id="29" dur="500"/>
                                        <p:tgtEl>
                                          <p:spTgt spid="3">
                                            <p:txEl>
                                              <p:pRg st="6" end="6"/>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17475" y="-53340"/>
            <a:ext cx="11643995" cy="6621780"/>
          </a:xfrm>
        </p:spPr>
        <p:txBody>
          <a:bodyPr>
            <a:noAutofit/>
          </a:bodyPr>
          <a:p>
            <a:r>
              <a:rPr lang="zh-CN" altLang="en-US" sz="2800" b="1">
                <a:solidFill>
                  <a:srgbClr val="FF0000"/>
                </a:solidFill>
              </a:rPr>
              <a:t>书愤</a:t>
            </a:r>
            <a:r>
              <a:rPr lang="en-US" altLang="zh-CN" sz="2800" b="1">
                <a:solidFill>
                  <a:srgbClr val="FF0000"/>
                </a:solidFill>
              </a:rPr>
              <a:t>——</a:t>
            </a:r>
            <a:r>
              <a:rPr lang="zh-CN" altLang="en-US" sz="2800" b="1">
                <a:solidFill>
                  <a:srgbClr val="FF0000"/>
                </a:solidFill>
              </a:rPr>
              <a:t>陆游</a:t>
            </a:r>
            <a:endParaRPr lang="zh-CN" altLang="en-US" sz="2800" b="1">
              <a:solidFill>
                <a:srgbClr val="FF0000"/>
              </a:solidFill>
            </a:endParaRPr>
          </a:p>
          <a:p>
            <a:r>
              <a:rPr lang="zh-CN" altLang="en-US" sz="2800" b="1">
                <a:solidFill>
                  <a:srgbClr val="FF0000"/>
                </a:solidFill>
              </a:rPr>
              <a:t>早岁那知世事艰，中原北望气如山。楼船夜雪瓜洲渡，铁马秋风大散关。</a:t>
            </a:r>
            <a:endParaRPr lang="zh-CN" altLang="en-US" sz="2800" b="1">
              <a:solidFill>
                <a:srgbClr val="FF0000"/>
              </a:solidFill>
            </a:endParaRPr>
          </a:p>
          <a:p>
            <a:r>
              <a:rPr lang="zh-CN" altLang="en-US" sz="2800" b="1">
                <a:solidFill>
                  <a:srgbClr val="FF0000"/>
                </a:solidFill>
              </a:rPr>
              <a:t>塞上长城空自许，镜中衰鬓已先斑。出师一表真名世，千载谁堪伯仲间</a:t>
            </a:r>
            <a:r>
              <a:rPr lang="zh-CN" altLang="en-US" sz="2800"/>
              <a:t>。</a:t>
            </a:r>
            <a:endParaRPr lang="zh-CN" altLang="en-US" sz="2800"/>
          </a:p>
          <a:p>
            <a:r>
              <a:rPr lang="en-US" altLang="zh-CN" sz="2800" b="1">
                <a:sym typeface="+mn-ea"/>
              </a:rPr>
              <a:t>1.</a:t>
            </a:r>
            <a:r>
              <a:rPr lang="zh-CN" altLang="en-US" sz="2800" b="1">
                <a:sym typeface="+mn-ea"/>
              </a:rPr>
              <a:t>朝代：南宋（金兵入侵，中原沦陷），提到的人：诸葛亮（历史名人）</a:t>
            </a:r>
            <a:endParaRPr lang="zh-CN" altLang="en-US" sz="2800" b="1">
              <a:sym typeface="+mn-ea"/>
            </a:endParaRPr>
          </a:p>
          <a:p>
            <a:r>
              <a:rPr lang="en-US" altLang="zh-CN" sz="2800" b="1">
                <a:sym typeface="+mn-ea"/>
              </a:rPr>
              <a:t>2.</a:t>
            </a:r>
            <a:r>
              <a:rPr lang="zh-CN" altLang="en-US" sz="2800" b="1">
                <a:sym typeface="+mn-ea"/>
              </a:rPr>
              <a:t>思想感情：</a:t>
            </a:r>
            <a:endParaRPr lang="zh-CN" altLang="en-US" sz="2800" b="1">
              <a:sym typeface="+mn-ea"/>
            </a:endParaRPr>
          </a:p>
          <a:p>
            <a:r>
              <a:rPr lang="en-US" altLang="zh-CN" sz="2800" b="1">
                <a:sym typeface="+mn-ea"/>
              </a:rPr>
              <a:t>——</a:t>
            </a:r>
            <a:r>
              <a:rPr lang="zh-CN" altLang="en-US" sz="2800" b="1">
                <a:sym typeface="+mn-ea"/>
              </a:rPr>
              <a:t>（写到衰鬓）年老体弱</a:t>
            </a:r>
            <a:endParaRPr lang="zh-CN" altLang="en-US" sz="2800" b="1">
              <a:sym typeface="+mn-ea"/>
            </a:endParaRPr>
          </a:p>
          <a:p>
            <a:r>
              <a:rPr lang="en-US" altLang="zh-CN" sz="2800" b="1">
                <a:sym typeface="+mn-ea"/>
              </a:rPr>
              <a:t>——</a:t>
            </a:r>
            <a:r>
              <a:rPr lang="zh-CN" altLang="en-US" sz="2800" b="1">
                <a:sym typeface="+mn-ea"/>
              </a:rPr>
              <a:t>（写到秋）感叹时光飞逝，伤春悲秋。</a:t>
            </a:r>
            <a:endParaRPr lang="zh-CN" altLang="en-US" sz="2800" b="1">
              <a:sym typeface="+mn-ea"/>
            </a:endParaRPr>
          </a:p>
          <a:p>
            <a:r>
              <a:rPr lang="en-US" altLang="zh-CN" sz="2800" b="1">
                <a:solidFill>
                  <a:srgbClr val="FF0000"/>
                </a:solidFill>
                <a:sym typeface="+mn-ea"/>
              </a:rPr>
              <a:t>——</a:t>
            </a:r>
            <a:r>
              <a:rPr lang="zh-CN" altLang="en-US" sz="2800" b="1">
                <a:solidFill>
                  <a:srgbClr val="FF0000"/>
                </a:solidFill>
                <a:sym typeface="+mn-ea"/>
              </a:rPr>
              <a:t>（</a:t>
            </a:r>
            <a:r>
              <a:rPr lang="zh-CN" altLang="en-US" sz="2800" b="1">
                <a:sym typeface="+mn-ea"/>
              </a:rPr>
              <a:t>写到</a:t>
            </a:r>
            <a:r>
              <a:rPr lang="zh-CN" altLang="en-US" sz="2800" b="1">
                <a:solidFill>
                  <a:srgbClr val="FF0000"/>
                </a:solidFill>
                <a:sym typeface="+mn-ea"/>
              </a:rPr>
              <a:t>历史（名人</a:t>
            </a:r>
            <a:r>
              <a:rPr lang="en-US" altLang="zh-CN" sz="2800" b="1">
                <a:solidFill>
                  <a:srgbClr val="FF0000"/>
                </a:solidFill>
                <a:sym typeface="+mn-ea"/>
              </a:rPr>
              <a:t>/</a:t>
            </a:r>
            <a:r>
              <a:rPr lang="zh-CN" altLang="en-US" sz="2800" b="1">
                <a:solidFill>
                  <a:srgbClr val="FF0000"/>
                </a:solidFill>
                <a:sym typeface="+mn-ea"/>
              </a:rPr>
              <a:t>典故）</a:t>
            </a:r>
            <a:r>
              <a:rPr lang="en-US" altLang="zh-CN" sz="2800" b="1">
                <a:sym typeface="+mn-ea"/>
              </a:rPr>
              <a:t>——</a:t>
            </a:r>
            <a:r>
              <a:rPr lang="zh-CN" altLang="en-US" sz="2800" b="1">
                <a:sym typeface="+mn-ea"/>
              </a:rPr>
              <a:t>今昔对比，借古讽今，借</a:t>
            </a:r>
            <a:r>
              <a:rPr lang="en-US" altLang="zh-CN" sz="2800" b="1">
                <a:sym typeface="+mn-ea"/>
              </a:rPr>
              <a:t>XX</a:t>
            </a:r>
            <a:r>
              <a:rPr lang="zh-CN" altLang="en-US" sz="2800" b="1">
                <a:sym typeface="+mn-ea"/>
              </a:rPr>
              <a:t>名人自比，怀才不遇，壮志难酬</a:t>
            </a:r>
            <a:endParaRPr lang="zh-CN" altLang="en-US" sz="2800" b="1"/>
          </a:p>
          <a:p>
            <a:r>
              <a:rPr lang="en-US" altLang="zh-CN" sz="2800" b="1">
                <a:sym typeface="+mn-ea"/>
              </a:rPr>
              <a:t>——</a:t>
            </a:r>
            <a:r>
              <a:rPr lang="zh-CN" altLang="en-US" sz="2800" b="1">
                <a:sym typeface="+mn-ea"/>
              </a:rPr>
              <a:t>今昔对比，借古讽今，</a:t>
            </a:r>
            <a:r>
              <a:rPr lang="zh-CN" altLang="en-US" sz="2800" b="1">
                <a:solidFill>
                  <a:srgbClr val="FF0000"/>
                </a:solidFill>
                <a:sym typeface="+mn-ea"/>
              </a:rPr>
              <a:t>表达昔盛今衰、物是人非的感慨</a:t>
            </a:r>
            <a:endParaRPr lang="en-US" altLang="zh-CN" sz="2800" b="1">
              <a:solidFill>
                <a:srgbClr val="FF0000"/>
              </a:solidFill>
            </a:endParaRPr>
          </a:p>
          <a:p>
            <a:r>
              <a:rPr lang="en-US" altLang="zh-CN" sz="2800" b="1">
                <a:solidFill>
                  <a:srgbClr val="FF0000"/>
                </a:solidFill>
                <a:sym typeface="+mn-ea"/>
              </a:rPr>
              <a:t>——在国危时艰之际</a:t>
            </a:r>
            <a:r>
              <a:rPr lang="zh-CN" altLang="en-US" sz="2800" b="1">
                <a:solidFill>
                  <a:srgbClr val="FF0000"/>
                </a:solidFill>
                <a:sym typeface="+mn-ea"/>
              </a:rPr>
              <a:t>（原因）</a:t>
            </a:r>
            <a:r>
              <a:rPr lang="zh-CN" altLang="en-US" sz="2800" b="1">
                <a:sym typeface="+mn-ea"/>
              </a:rPr>
              <a:t>怀才不遇</a:t>
            </a:r>
            <a:r>
              <a:rPr lang="en-US" altLang="zh-CN" sz="2800" b="1">
                <a:sym typeface="+mn-ea"/>
              </a:rPr>
              <a:t>、壮志</a:t>
            </a:r>
            <a:r>
              <a:rPr lang="zh-CN" altLang="en-US" sz="2800" b="1">
                <a:sym typeface="+mn-ea"/>
              </a:rPr>
              <a:t>难</a:t>
            </a:r>
            <a:r>
              <a:rPr lang="en-US" altLang="zh-CN" sz="2800" b="1">
                <a:sym typeface="+mn-ea"/>
              </a:rPr>
              <a:t>酬的悲慨</a:t>
            </a:r>
            <a:r>
              <a:rPr lang="zh-CN" altLang="en-US" sz="2800" b="1">
                <a:sym typeface="+mn-ea"/>
              </a:rPr>
              <a:t>。</a:t>
            </a:r>
            <a:endParaRPr lang="zh-CN" altLang="en-US" sz="2800" b="1"/>
          </a:p>
          <a:p>
            <a:r>
              <a:rPr lang="en-US" altLang="zh-CN" sz="2800" b="1">
                <a:sym typeface="+mn-ea"/>
              </a:rPr>
              <a:t>——</a:t>
            </a:r>
            <a:r>
              <a:rPr lang="zh-CN" altLang="en-US" sz="2800" b="1">
                <a:sym typeface="+mn-ea"/>
              </a:rPr>
              <a:t>对诸葛亮尽忠报国的歌颂和功业未成的惋惜</a:t>
            </a:r>
            <a:r>
              <a:rPr lang="zh-CN" altLang="en-US" sz="2800" b="1">
                <a:solidFill>
                  <a:srgbClr val="FF0000"/>
                </a:solidFill>
                <a:sym typeface="+mn-ea"/>
              </a:rPr>
              <a:t>（先解释典故）</a:t>
            </a:r>
            <a:endParaRPr lang="en-US" altLang="zh-CN" sz="2800" b="1">
              <a:solidFill>
                <a:srgbClr val="FF0000"/>
              </a:solidFill>
            </a:endParaRPr>
          </a:p>
          <a:p>
            <a:r>
              <a:rPr lang="en-US" altLang="zh-CN" sz="2800" b="1">
                <a:sym typeface="+mn-ea"/>
              </a:rPr>
              <a:t>——</a:t>
            </a:r>
            <a:r>
              <a:rPr lang="zh-CN" altLang="en-US" sz="2800" b="1">
                <a:solidFill>
                  <a:srgbClr val="FF0000"/>
                </a:solidFill>
                <a:sym typeface="+mn-ea"/>
              </a:rPr>
              <a:t>借诸葛亮遭遇自比，感怀自身</a:t>
            </a:r>
            <a:r>
              <a:rPr lang="zh-CN" altLang="en-US" sz="2800" b="1">
                <a:sym typeface="+mn-ea"/>
              </a:rPr>
              <a:t>，忧国忧民。</a:t>
            </a:r>
            <a:endParaRPr lang="zh-CN" altLang="en-US" sz="28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blinds(horizontal)">
                                      <p:cBhvr>
                                        <p:cTn id="36" dur="500"/>
                                        <p:tgtEl>
                                          <p:spTgt spid="3">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blinds(horizontal)">
                                      <p:cBhvr>
                                        <p:cTn id="39" dur="500"/>
                                        <p:tgtEl>
                                          <p:spTgt spid="3">
                                            <p:txEl>
                                              <p:pRg st="10" end="10"/>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blinds(horizontal)">
                                      <p:cBhvr>
                                        <p:cTn id="4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69900" y="227330"/>
            <a:ext cx="11252200" cy="6324600"/>
          </a:xfrm>
        </p:spPr>
        <p:txBody>
          <a:bodyPr/>
          <a:p>
            <a:r>
              <a:rPr lang="zh-CN" altLang="en-US" sz="3200" b="1">
                <a:solidFill>
                  <a:srgbClr val="FF0000"/>
                </a:solidFill>
                <a:sym typeface="+mn-ea"/>
              </a:rPr>
              <a:t>书愤</a:t>
            </a:r>
            <a:r>
              <a:rPr lang="en-US" altLang="zh-CN" sz="3200" b="1">
                <a:solidFill>
                  <a:srgbClr val="FF0000"/>
                </a:solidFill>
                <a:sym typeface="+mn-ea"/>
              </a:rPr>
              <a:t>——</a:t>
            </a:r>
            <a:r>
              <a:rPr lang="zh-CN" altLang="en-US" sz="3200" b="1">
                <a:solidFill>
                  <a:srgbClr val="FF0000"/>
                </a:solidFill>
                <a:sym typeface="+mn-ea"/>
              </a:rPr>
              <a:t>陆游</a:t>
            </a:r>
            <a:endParaRPr lang="zh-CN" altLang="en-US" sz="3200" b="1">
              <a:solidFill>
                <a:srgbClr val="FF0000"/>
              </a:solidFill>
            </a:endParaRPr>
          </a:p>
          <a:p>
            <a:r>
              <a:rPr lang="zh-CN" altLang="en-US" sz="3200" b="1">
                <a:solidFill>
                  <a:srgbClr val="FF0000"/>
                </a:solidFill>
                <a:sym typeface="+mn-ea"/>
              </a:rPr>
              <a:t>早岁那知世事艰，中原北望气如山。楼船夜雪瓜洲渡，铁马秋风大散关。</a:t>
            </a:r>
            <a:endParaRPr lang="zh-CN" altLang="en-US" sz="3200" b="1">
              <a:solidFill>
                <a:srgbClr val="FF0000"/>
              </a:solidFill>
            </a:endParaRPr>
          </a:p>
          <a:p>
            <a:r>
              <a:rPr lang="zh-CN" altLang="en-US" sz="3200" b="1">
                <a:solidFill>
                  <a:srgbClr val="FF0000"/>
                </a:solidFill>
                <a:sym typeface="+mn-ea"/>
              </a:rPr>
              <a:t>塞上长城空自许，镜中衰鬓已先斑。出师一表真名世，千载谁堪伯仲间</a:t>
            </a:r>
            <a:r>
              <a:rPr lang="zh-CN" altLang="en-US" sz="3200" b="1">
                <a:sym typeface="+mn-ea"/>
              </a:rPr>
              <a:t>。</a:t>
            </a:r>
            <a:endParaRPr lang="zh-CN" altLang="en-US" sz="3200" b="1">
              <a:sym typeface="+mn-ea"/>
            </a:endParaRPr>
          </a:p>
          <a:p>
            <a:r>
              <a:rPr lang="en-US" altLang="zh-CN" sz="3200" b="1">
                <a:solidFill>
                  <a:srgbClr val="FF0000"/>
                </a:solidFill>
                <a:sym typeface="+mn-ea"/>
              </a:rPr>
              <a:t>3.</a:t>
            </a:r>
            <a:r>
              <a:rPr lang="zh-CN" altLang="en-US" sz="3200" b="1">
                <a:solidFill>
                  <a:srgbClr val="FF0000"/>
                </a:solidFill>
                <a:sym typeface="+mn-ea"/>
              </a:rPr>
              <a:t>抒情方式</a:t>
            </a:r>
            <a:r>
              <a:rPr lang="zh-CN" altLang="en-US" sz="3200" b="1">
                <a:sym typeface="+mn-ea"/>
              </a:rPr>
              <a:t>：情景交融，融情于景，叙事抒情，运用典故</a:t>
            </a:r>
            <a:endParaRPr lang="zh-CN" altLang="en-US" sz="3200" b="1"/>
          </a:p>
          <a:p>
            <a:r>
              <a:rPr lang="en-US" altLang="zh-CN" sz="3200" b="1">
                <a:solidFill>
                  <a:srgbClr val="FF0000"/>
                </a:solidFill>
                <a:effectLst/>
                <a:sym typeface="+mn-ea"/>
              </a:rPr>
              <a:t>4.</a:t>
            </a:r>
            <a:r>
              <a:rPr lang="zh-CN" altLang="en-US" sz="3200" b="1">
                <a:solidFill>
                  <a:srgbClr val="FF0000"/>
                </a:solidFill>
                <a:effectLst/>
                <a:sym typeface="+mn-ea"/>
              </a:rPr>
              <a:t>景物描写方式：</a:t>
            </a:r>
            <a:r>
              <a:rPr lang="zh-CN" altLang="en-US" sz="3200" b="1">
                <a:sym typeface="+mn-ea"/>
              </a:rPr>
              <a:t>写景（首联，颔联）</a:t>
            </a:r>
            <a:endParaRPr lang="zh-CN" altLang="en-US" sz="3200" b="1">
              <a:sym typeface="+mn-ea"/>
            </a:endParaRPr>
          </a:p>
          <a:p>
            <a:r>
              <a:rPr lang="en-US" altLang="zh-CN" sz="3200" b="1">
                <a:sym typeface="+mn-ea"/>
              </a:rPr>
              <a:t>——</a:t>
            </a:r>
            <a:r>
              <a:rPr lang="zh-CN" altLang="en-US" sz="3200" b="1">
                <a:sym typeface="+mn-ea"/>
              </a:rPr>
              <a:t>（首联</a:t>
            </a:r>
            <a:r>
              <a:rPr lang="zh-CN" altLang="en-US" sz="3200" b="1">
                <a:solidFill>
                  <a:srgbClr val="FF0000"/>
                </a:solidFill>
                <a:sym typeface="+mn-ea"/>
              </a:rPr>
              <a:t>开头写景</a:t>
            </a:r>
            <a:r>
              <a:rPr lang="zh-CN" altLang="en-US" sz="3200" b="1">
                <a:sym typeface="+mn-ea"/>
              </a:rPr>
              <a:t>）奠定全诗冷落荒凉的氛围，为诗歌后半部分抒情做铺垫。</a:t>
            </a:r>
            <a:endParaRPr lang="zh-CN" altLang="en-US" sz="3200" b="1">
              <a:sym typeface="+mn-ea"/>
            </a:endParaRPr>
          </a:p>
          <a:p>
            <a:r>
              <a:rPr lang="en-US" altLang="zh-CN" sz="3200" b="1">
                <a:sym typeface="+mn-ea"/>
              </a:rPr>
              <a:t>——</a:t>
            </a:r>
            <a:r>
              <a:rPr lang="zh-CN" altLang="en-US" sz="3200" b="1">
                <a:sym typeface="+mn-ea"/>
              </a:rPr>
              <a:t>对比（理想与现实的对比）</a:t>
            </a:r>
            <a:endParaRPr lang="zh-CN" altLang="en-US" b="1"/>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41935" y="101600"/>
            <a:ext cx="11628120" cy="6560185"/>
          </a:xfrm>
        </p:spPr>
        <p:txBody>
          <a:bodyPr>
            <a:noAutofit/>
          </a:bodyPr>
          <a:p>
            <a:r>
              <a:rPr lang="zh-CN" altLang="en-US" sz="2800" b="1">
                <a:solidFill>
                  <a:srgbClr val="FF0000"/>
                </a:solidFill>
              </a:rPr>
              <a:t>咏怀八十二首·其一</a:t>
            </a:r>
            <a:r>
              <a:rPr lang="en-US" altLang="zh-CN" sz="2800" b="1">
                <a:solidFill>
                  <a:srgbClr val="FF0000"/>
                </a:solidFill>
              </a:rPr>
              <a:t>——</a:t>
            </a:r>
            <a:r>
              <a:rPr lang="zh-CN" altLang="en-US" sz="2800" b="1">
                <a:solidFill>
                  <a:srgbClr val="FF0000"/>
                </a:solidFill>
              </a:rPr>
              <a:t>阮籍</a:t>
            </a:r>
            <a:endParaRPr lang="zh-CN" altLang="en-US" sz="2800" b="1">
              <a:solidFill>
                <a:srgbClr val="FF0000"/>
              </a:solidFill>
            </a:endParaRPr>
          </a:p>
          <a:p>
            <a:r>
              <a:rPr lang="zh-CN" altLang="en-US" sz="2800" b="1">
                <a:solidFill>
                  <a:srgbClr val="FF0000"/>
                </a:solidFill>
              </a:rPr>
              <a:t>夜中不能寐，起坐弹鸣琴。薄帷鉴明月，清风吹我襟。</a:t>
            </a:r>
            <a:endParaRPr lang="zh-CN" altLang="en-US" sz="2800" b="1">
              <a:solidFill>
                <a:srgbClr val="FF0000"/>
              </a:solidFill>
            </a:endParaRPr>
          </a:p>
          <a:p>
            <a:r>
              <a:rPr lang="zh-CN" altLang="en-US" sz="2800" b="1">
                <a:solidFill>
                  <a:srgbClr val="FF0000"/>
                </a:solidFill>
              </a:rPr>
              <a:t>孤鸿号外野，翔鸟鸣北林。徘徊将何见？忧思独伤心</a:t>
            </a:r>
            <a:r>
              <a:rPr lang="zh-CN" altLang="en-US" sz="2800" b="1"/>
              <a:t>。</a:t>
            </a:r>
            <a:endParaRPr lang="zh-CN" altLang="en-US" sz="2800" b="1"/>
          </a:p>
          <a:p>
            <a:r>
              <a:rPr lang="en-US" altLang="zh-CN" sz="2800" b="1"/>
              <a:t>1.</a:t>
            </a:r>
            <a:r>
              <a:rPr lang="zh-CN" altLang="en-US" sz="2800" b="1"/>
              <a:t>朝代：魏晋（乱世）</a:t>
            </a:r>
            <a:endParaRPr lang="zh-CN" altLang="en-US" sz="2800" b="1"/>
          </a:p>
          <a:p>
            <a:r>
              <a:rPr lang="en-US" altLang="zh-CN" sz="2800" b="1"/>
              <a:t>2.</a:t>
            </a:r>
            <a:r>
              <a:rPr lang="zh-CN" altLang="en-US" sz="2800" b="1"/>
              <a:t>思想感情</a:t>
            </a:r>
            <a:endParaRPr lang="zh-CN" altLang="en-US" sz="2800" b="1"/>
          </a:p>
          <a:p>
            <a:r>
              <a:rPr lang="zh-CN" altLang="en-US" sz="2800" b="1"/>
              <a:t>（写到人）怀才不遇，壮志难酬，胸中愤懑</a:t>
            </a:r>
            <a:r>
              <a:rPr lang="en-US" altLang="zh-CN" sz="2800" b="1"/>
              <a:t>——</a:t>
            </a:r>
            <a:r>
              <a:rPr lang="zh-CN" altLang="en-US" sz="2800" b="1">
                <a:solidFill>
                  <a:srgbClr val="FF0000"/>
                </a:solidFill>
              </a:rPr>
              <a:t>因处于乱世，抒发怀才不遇壮志难酬的悲愤之情，</a:t>
            </a:r>
            <a:r>
              <a:rPr lang="zh-CN" altLang="en-US" sz="2800" b="1">
                <a:sym typeface="+mn-ea"/>
              </a:rPr>
              <a:t>抒发</a:t>
            </a:r>
            <a:r>
              <a:rPr lang="zh-CN" altLang="en-US" sz="2800" b="1">
                <a:solidFill>
                  <a:srgbClr val="FF0000"/>
                </a:solidFill>
                <a:sym typeface="+mn-ea"/>
              </a:rPr>
              <a:t>胸中愤懑</a:t>
            </a:r>
            <a:r>
              <a:rPr lang="zh-CN" altLang="en-US" sz="2800" b="1">
                <a:sym typeface="+mn-ea"/>
              </a:rPr>
              <a:t>之情。</a:t>
            </a:r>
            <a:endParaRPr lang="zh-CN" altLang="en-US" sz="2800" b="1">
              <a:solidFill>
                <a:srgbClr val="FF0000"/>
              </a:solidFill>
            </a:endParaRPr>
          </a:p>
          <a:p>
            <a:r>
              <a:rPr lang="zh-CN" altLang="en-US" sz="2800" b="1"/>
              <a:t>（写到月）孤独寂寞，思念家乡</a:t>
            </a:r>
            <a:r>
              <a:rPr lang="en-US" altLang="zh-CN" sz="2800" b="1"/>
              <a:t>——</a:t>
            </a:r>
            <a:endParaRPr lang="zh-CN" altLang="en-US" sz="2800" b="1"/>
          </a:p>
          <a:p>
            <a:r>
              <a:rPr lang="zh-CN" altLang="en-US" sz="2800" b="1"/>
              <a:t>（情感词）孤，忧思，伤心</a:t>
            </a:r>
            <a:r>
              <a:rPr lang="en-US" altLang="zh-CN" sz="2800" b="1"/>
              <a:t>——</a:t>
            </a:r>
            <a:r>
              <a:rPr lang="zh-CN" altLang="en-US" sz="2800" b="1">
                <a:solidFill>
                  <a:srgbClr val="FF0000"/>
                </a:solidFill>
              </a:rPr>
              <a:t>孤独忧愤，忧思伤心</a:t>
            </a:r>
            <a:endParaRPr lang="zh-CN" altLang="en-US" sz="2800" b="1">
              <a:solidFill>
                <a:srgbClr val="FF0000"/>
              </a:solidFill>
            </a:endParaRPr>
          </a:p>
          <a:p>
            <a:r>
              <a:rPr lang="en-US" altLang="zh-CN" sz="2800" b="1"/>
              <a:t>3.</a:t>
            </a:r>
            <a:r>
              <a:rPr lang="zh-CN" altLang="en-US" sz="2800" b="1"/>
              <a:t>抒情方式：直接抒情，直抒胸臆，开门见山</a:t>
            </a:r>
            <a:endParaRPr lang="zh-CN" altLang="en-US" sz="2800" b="1"/>
          </a:p>
          <a:p>
            <a:r>
              <a:rPr lang="en-US" altLang="zh-CN" sz="2800" b="1"/>
              <a:t>4</a:t>
            </a:r>
            <a:r>
              <a:rPr lang="zh-CN" altLang="en-US" sz="2800" b="1"/>
              <a:t>景物描写方式：（颔联，颈联）</a:t>
            </a:r>
            <a:endParaRPr lang="zh-CN" altLang="en-US" sz="2800" b="1"/>
          </a:p>
          <a:p>
            <a:r>
              <a:rPr lang="zh-CN" altLang="en-US" sz="2800" b="1"/>
              <a:t>视听结合，动静结合，衬托（以动衬静），烘托（凄凉寂寥烘托其寂寞感伤）</a:t>
            </a:r>
            <a:endParaRPr lang="zh-CN" alt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blinds(horizontal)">
                                      <p:cBhvr>
                                        <p:cTn id="36" dur="500"/>
                                        <p:tgtEl>
                                          <p:spTgt spid="3">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blinds(horizontal)">
                                      <p:cBhvr>
                                        <p:cTn id="3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6070" y="196215"/>
            <a:ext cx="11532870" cy="6466840"/>
          </a:xfrm>
        </p:spPr>
        <p:txBody>
          <a:bodyPr>
            <a:noAutofit/>
          </a:bodyPr>
          <a:p>
            <a:r>
              <a:rPr lang="zh-CN" altLang="en-US" b="1">
                <a:solidFill>
                  <a:srgbClr val="FF0000"/>
                </a:solidFill>
              </a:rPr>
              <a:t>杂诗十二首其二</a:t>
            </a:r>
            <a:r>
              <a:rPr lang="en-US" altLang="zh-CN" b="1">
                <a:solidFill>
                  <a:srgbClr val="FF0000"/>
                </a:solidFill>
              </a:rPr>
              <a:t>——</a:t>
            </a:r>
            <a:r>
              <a:rPr lang="zh-CN" altLang="en-US" b="1">
                <a:solidFill>
                  <a:srgbClr val="FF0000"/>
                </a:solidFill>
              </a:rPr>
              <a:t>作者：陶渊明</a:t>
            </a:r>
            <a:endParaRPr lang="zh-CN" altLang="en-US" b="1">
              <a:solidFill>
                <a:srgbClr val="FF0000"/>
              </a:solidFill>
            </a:endParaRPr>
          </a:p>
          <a:p>
            <a:r>
              <a:rPr lang="zh-CN" altLang="en-US" b="1">
                <a:solidFill>
                  <a:srgbClr val="FF0000"/>
                </a:solidFill>
              </a:rPr>
              <a:t>白日沦西河，素月出东岭。</a:t>
            </a:r>
            <a:endParaRPr lang="zh-CN" altLang="en-US" b="1">
              <a:solidFill>
                <a:srgbClr val="FF0000"/>
              </a:solidFill>
            </a:endParaRPr>
          </a:p>
          <a:p>
            <a:r>
              <a:rPr lang="zh-CN" altLang="en-US" b="1">
                <a:solidFill>
                  <a:srgbClr val="FF0000"/>
                </a:solidFill>
              </a:rPr>
              <a:t>遥遥万里晖， 荡荡空中景。</a:t>
            </a:r>
            <a:endParaRPr lang="zh-CN" altLang="en-US" b="1">
              <a:solidFill>
                <a:srgbClr val="FF0000"/>
              </a:solidFill>
            </a:endParaRPr>
          </a:p>
          <a:p>
            <a:r>
              <a:rPr lang="zh-CN" altLang="en-US" b="1">
                <a:solidFill>
                  <a:srgbClr val="FF0000"/>
                </a:solidFill>
              </a:rPr>
              <a:t>风来入房户，夜中枕席冷。</a:t>
            </a:r>
            <a:endParaRPr lang="zh-CN" altLang="en-US" b="1">
              <a:solidFill>
                <a:srgbClr val="FF0000"/>
              </a:solidFill>
            </a:endParaRPr>
          </a:p>
          <a:p>
            <a:r>
              <a:rPr lang="zh-CN" altLang="en-US" b="1">
                <a:solidFill>
                  <a:srgbClr val="FF0000"/>
                </a:solidFill>
              </a:rPr>
              <a:t>气变悟时易，不眠知夕永。</a:t>
            </a:r>
            <a:endParaRPr lang="zh-CN" altLang="en-US" b="1">
              <a:solidFill>
                <a:srgbClr val="FF0000"/>
              </a:solidFill>
            </a:endParaRPr>
          </a:p>
          <a:p>
            <a:r>
              <a:rPr lang="zh-CN" altLang="en-US" b="1">
                <a:solidFill>
                  <a:srgbClr val="FF0000"/>
                </a:solidFill>
              </a:rPr>
              <a:t>欲言无予和，挥杯劝孤影。</a:t>
            </a:r>
            <a:endParaRPr lang="zh-CN" altLang="en-US" b="1">
              <a:solidFill>
                <a:srgbClr val="FF0000"/>
              </a:solidFill>
            </a:endParaRPr>
          </a:p>
          <a:p>
            <a:r>
              <a:rPr lang="zh-CN" altLang="en-US" b="1">
                <a:solidFill>
                  <a:srgbClr val="FF0000"/>
                </a:solidFill>
              </a:rPr>
              <a:t>日月掷人去，有志不获骋。</a:t>
            </a:r>
            <a:endParaRPr lang="zh-CN" altLang="en-US" b="1">
              <a:solidFill>
                <a:srgbClr val="FF0000"/>
              </a:solidFill>
            </a:endParaRPr>
          </a:p>
          <a:p>
            <a:r>
              <a:rPr lang="zh-CN" altLang="en-US" b="1">
                <a:solidFill>
                  <a:srgbClr val="FF0000"/>
                </a:solidFill>
              </a:rPr>
              <a:t>念此怀悲凄，终晓不能静。</a:t>
            </a:r>
            <a:endParaRPr lang="zh-CN" altLang="en-US" b="1">
              <a:solidFill>
                <a:srgbClr val="FF0000"/>
              </a:solidFill>
            </a:endParaRPr>
          </a:p>
          <a:p>
            <a:r>
              <a:rPr lang="en-US" altLang="zh-CN" b="1">
                <a:solidFill>
                  <a:schemeClr val="tx1"/>
                </a:solidFill>
              </a:rPr>
              <a:t>1.</a:t>
            </a:r>
            <a:r>
              <a:rPr lang="zh-CN" altLang="en-US" b="1">
                <a:solidFill>
                  <a:schemeClr val="tx1"/>
                </a:solidFill>
              </a:rPr>
              <a:t>朝代：东晋</a:t>
            </a:r>
            <a:endParaRPr lang="zh-CN" altLang="en-US" b="1">
              <a:solidFill>
                <a:schemeClr val="tx1"/>
              </a:solidFill>
            </a:endParaRPr>
          </a:p>
          <a:p>
            <a:r>
              <a:rPr lang="en-US" altLang="zh-CN" b="1">
                <a:solidFill>
                  <a:schemeClr val="tx1"/>
                </a:solidFill>
              </a:rPr>
              <a:t>2.</a:t>
            </a:r>
            <a:r>
              <a:rPr lang="zh-CN" altLang="en-US" b="1">
                <a:solidFill>
                  <a:schemeClr val="tx1"/>
                </a:solidFill>
              </a:rPr>
              <a:t>思想感情：</a:t>
            </a:r>
            <a:endParaRPr lang="zh-CN" altLang="en-US" b="1">
              <a:solidFill>
                <a:schemeClr val="tx1"/>
              </a:solidFill>
            </a:endParaRPr>
          </a:p>
          <a:p>
            <a:r>
              <a:rPr lang="zh-CN" altLang="en-US" b="1">
                <a:solidFill>
                  <a:schemeClr val="tx1"/>
                </a:solidFill>
              </a:rPr>
              <a:t>（写到河）时光易逝，感叹人生无常，感叹历史兴衰</a:t>
            </a:r>
            <a:endParaRPr lang="zh-CN" altLang="en-US" b="1">
              <a:solidFill>
                <a:schemeClr val="tx1"/>
              </a:solidFill>
            </a:endParaRPr>
          </a:p>
          <a:p>
            <a:r>
              <a:rPr lang="zh-CN" altLang="en-US" b="1">
                <a:solidFill>
                  <a:schemeClr val="tx1"/>
                </a:solidFill>
              </a:rPr>
              <a:t>（写到月）孤独寂寞，思念家乡</a:t>
            </a:r>
            <a:endParaRPr lang="zh-CN" altLang="en-US" b="1">
              <a:solidFill>
                <a:schemeClr val="tx1"/>
              </a:solidFill>
            </a:endParaRPr>
          </a:p>
          <a:p>
            <a:r>
              <a:rPr lang="zh-CN" altLang="en-US" b="1">
                <a:solidFill>
                  <a:schemeClr val="tx1"/>
                </a:solidFill>
              </a:rPr>
              <a:t>（写到人）怀才不遇，壮志难酬，胸中愤懑</a:t>
            </a:r>
            <a:endParaRPr lang="zh-CN" altLang="en-US" b="1">
              <a:solidFill>
                <a:schemeClr val="tx1"/>
              </a:solidFill>
            </a:endParaRPr>
          </a:p>
          <a:p>
            <a:r>
              <a:rPr lang="zh-CN" altLang="en-US" b="1">
                <a:solidFill>
                  <a:schemeClr val="tx1"/>
                </a:solidFill>
              </a:rPr>
              <a:t>（情感词）冷，孤，志，悲凄，静</a:t>
            </a:r>
            <a:endParaRPr lang="zh-CN" altLang="en-US"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blinds(horizontal)">
                                      <p:cBhvr>
                                        <p:cTn id="36" dur="500"/>
                                        <p:tgtEl>
                                          <p:spTgt spid="3">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blinds(horizontal)">
                                      <p:cBhvr>
                                        <p:cTn id="39" dur="500"/>
                                        <p:tgtEl>
                                          <p:spTgt spid="3">
                                            <p:txEl>
                                              <p:pRg st="10" end="10"/>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blinds(horizontal)">
                                      <p:cBhvr>
                                        <p:cTn id="42" dur="500"/>
                                        <p:tgtEl>
                                          <p:spTgt spid="3">
                                            <p:txEl>
                                              <p:pRg st="11" end="11"/>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3">
                                            <p:txEl>
                                              <p:pRg st="12" end="12"/>
                                            </p:txEl>
                                          </p:spTgt>
                                        </p:tgtEl>
                                        <p:attrNameLst>
                                          <p:attrName>style.visibility</p:attrName>
                                        </p:attrNameLst>
                                      </p:cBhvr>
                                      <p:to>
                                        <p:strVal val="visible"/>
                                      </p:to>
                                    </p:set>
                                    <p:animEffect transition="in" filter="blinds(horizontal)">
                                      <p:cBhvr>
                                        <p:cTn id="45" dur="500"/>
                                        <p:tgtEl>
                                          <p:spTgt spid="3">
                                            <p:txEl>
                                              <p:pRg st="12" end="12"/>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3">
                                            <p:txEl>
                                              <p:pRg st="13" end="13"/>
                                            </p:txEl>
                                          </p:spTgt>
                                        </p:tgtEl>
                                        <p:attrNameLst>
                                          <p:attrName>style.visibility</p:attrName>
                                        </p:attrNameLst>
                                      </p:cBhvr>
                                      <p:to>
                                        <p:strVal val="visible"/>
                                      </p:to>
                                    </p:set>
                                    <p:animEffect transition="in" filter="blinds(horizontal)">
                                      <p:cBhvr>
                                        <p:cTn id="48"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3685" y="259080"/>
            <a:ext cx="11565890" cy="6324600"/>
          </a:xfrm>
        </p:spPr>
        <p:txBody>
          <a:bodyPr/>
          <a:p>
            <a:r>
              <a:rPr lang="zh-CN" altLang="en-US" b="1">
                <a:solidFill>
                  <a:srgbClr val="FF0000"/>
                </a:solidFill>
                <a:sym typeface="+mn-ea"/>
              </a:rPr>
              <a:t>杂诗十二首其二</a:t>
            </a:r>
            <a:r>
              <a:rPr lang="en-US" altLang="zh-CN" b="1">
                <a:solidFill>
                  <a:srgbClr val="FF0000"/>
                </a:solidFill>
                <a:sym typeface="+mn-ea"/>
              </a:rPr>
              <a:t>——</a:t>
            </a:r>
            <a:r>
              <a:rPr lang="zh-CN" altLang="en-US" b="1">
                <a:solidFill>
                  <a:srgbClr val="FF0000"/>
                </a:solidFill>
                <a:sym typeface="+mn-ea"/>
              </a:rPr>
              <a:t>作者：陶渊明</a:t>
            </a:r>
            <a:endParaRPr lang="zh-CN" altLang="en-US" b="1">
              <a:solidFill>
                <a:srgbClr val="FF0000"/>
              </a:solidFill>
            </a:endParaRPr>
          </a:p>
          <a:p>
            <a:r>
              <a:rPr lang="zh-CN" altLang="en-US" b="1">
                <a:solidFill>
                  <a:srgbClr val="FF0000"/>
                </a:solidFill>
                <a:sym typeface="+mn-ea"/>
              </a:rPr>
              <a:t>白日沦西河，素月出东岭。</a:t>
            </a:r>
            <a:endParaRPr lang="zh-CN" altLang="en-US" b="1">
              <a:solidFill>
                <a:srgbClr val="FF0000"/>
              </a:solidFill>
            </a:endParaRPr>
          </a:p>
          <a:p>
            <a:r>
              <a:rPr lang="zh-CN" altLang="en-US" b="1">
                <a:solidFill>
                  <a:srgbClr val="FF0000"/>
                </a:solidFill>
                <a:sym typeface="+mn-ea"/>
              </a:rPr>
              <a:t>遥遥万里晖， 荡荡空中景。</a:t>
            </a:r>
            <a:endParaRPr lang="zh-CN" altLang="en-US" b="1">
              <a:solidFill>
                <a:srgbClr val="FF0000"/>
              </a:solidFill>
            </a:endParaRPr>
          </a:p>
          <a:p>
            <a:r>
              <a:rPr lang="zh-CN" altLang="en-US" b="1">
                <a:solidFill>
                  <a:srgbClr val="FF0000"/>
                </a:solidFill>
                <a:sym typeface="+mn-ea"/>
              </a:rPr>
              <a:t>风来入房户，夜中枕席冷。</a:t>
            </a:r>
            <a:endParaRPr lang="zh-CN" altLang="en-US" b="1">
              <a:solidFill>
                <a:srgbClr val="FF0000"/>
              </a:solidFill>
            </a:endParaRPr>
          </a:p>
          <a:p>
            <a:r>
              <a:rPr lang="zh-CN" altLang="en-US" b="1">
                <a:solidFill>
                  <a:srgbClr val="FF0000"/>
                </a:solidFill>
                <a:sym typeface="+mn-ea"/>
              </a:rPr>
              <a:t>气变悟时易，不眠知夕永。</a:t>
            </a:r>
            <a:endParaRPr lang="zh-CN" altLang="en-US" b="1">
              <a:solidFill>
                <a:srgbClr val="FF0000"/>
              </a:solidFill>
            </a:endParaRPr>
          </a:p>
          <a:p>
            <a:r>
              <a:rPr lang="zh-CN" altLang="en-US" b="1">
                <a:solidFill>
                  <a:srgbClr val="FF0000"/>
                </a:solidFill>
                <a:sym typeface="+mn-ea"/>
              </a:rPr>
              <a:t>欲言无予和，挥杯劝孤影。</a:t>
            </a:r>
            <a:endParaRPr lang="zh-CN" altLang="en-US" b="1">
              <a:solidFill>
                <a:srgbClr val="FF0000"/>
              </a:solidFill>
            </a:endParaRPr>
          </a:p>
          <a:p>
            <a:r>
              <a:rPr lang="zh-CN" altLang="en-US" b="1">
                <a:solidFill>
                  <a:srgbClr val="FF0000"/>
                </a:solidFill>
                <a:sym typeface="+mn-ea"/>
              </a:rPr>
              <a:t>日月掷人去，有志不获骋。</a:t>
            </a:r>
            <a:endParaRPr lang="zh-CN" altLang="en-US" b="1">
              <a:solidFill>
                <a:srgbClr val="FF0000"/>
              </a:solidFill>
            </a:endParaRPr>
          </a:p>
          <a:p>
            <a:r>
              <a:rPr lang="zh-CN" altLang="en-US" b="1">
                <a:solidFill>
                  <a:srgbClr val="FF0000"/>
                </a:solidFill>
                <a:sym typeface="+mn-ea"/>
              </a:rPr>
              <a:t>念此怀悲凄，终晓不能静。</a:t>
            </a:r>
            <a:endParaRPr lang="zh-CN" altLang="en-US" b="1">
              <a:solidFill>
                <a:srgbClr val="FF0000"/>
              </a:solidFill>
            </a:endParaRPr>
          </a:p>
          <a:p>
            <a:r>
              <a:rPr lang="en-US" altLang="zh-CN" sz="2800" b="1"/>
              <a:t>3.</a:t>
            </a:r>
            <a:r>
              <a:rPr lang="zh-CN" altLang="en-US" sz="2800" b="1"/>
              <a:t>抒情方式</a:t>
            </a:r>
            <a:endParaRPr lang="zh-CN" altLang="en-US" sz="2800" b="1"/>
          </a:p>
          <a:p>
            <a:r>
              <a:rPr lang="en-US" altLang="zh-CN" sz="2800" b="1"/>
              <a:t>4.</a:t>
            </a:r>
            <a:r>
              <a:rPr lang="zh-CN" altLang="en-US" sz="2800" b="1"/>
              <a:t>景色描写方式：（白日，西河，素月，东岭，风，夜）</a:t>
            </a:r>
            <a:endParaRPr lang="zh-CN" altLang="en-US" sz="2800" b="1"/>
          </a:p>
          <a:p>
            <a:r>
              <a:rPr lang="zh-CN" altLang="en-US" sz="2800" b="1"/>
              <a:t>衬托，烘托，（天寒</a:t>
            </a:r>
            <a:r>
              <a:rPr lang="en-US" altLang="zh-CN" sz="2800" b="1"/>
              <a:t>——</a:t>
            </a:r>
            <a:r>
              <a:rPr lang="zh-CN" altLang="en-US" sz="2800" b="1"/>
              <a:t>心寒）</a:t>
            </a:r>
            <a:endParaRPr lang="zh-CN" alt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blinds(horizontal)">
                                      <p:cBhvr>
                                        <p:cTn id="36" dur="500"/>
                                        <p:tgtEl>
                                          <p:spTgt spid="3">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blinds(horizontal)">
                                      <p:cBhvr>
                                        <p:cTn id="39"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47040" y="290830"/>
            <a:ext cx="11314430" cy="6324600"/>
          </a:xfrm>
        </p:spPr>
        <p:txBody>
          <a:bodyPr/>
          <a:p>
            <a:r>
              <a:rPr lang="zh-CN" altLang="en-US" sz="3200" b="1">
                <a:solidFill>
                  <a:srgbClr val="FF0000"/>
                </a:solidFill>
              </a:rPr>
              <a:t>越中览古</a:t>
            </a:r>
            <a:r>
              <a:rPr lang="en-US" altLang="zh-CN" sz="3200" b="1">
                <a:solidFill>
                  <a:srgbClr val="FF0000"/>
                </a:solidFill>
              </a:rPr>
              <a:t>——</a:t>
            </a:r>
            <a:r>
              <a:rPr lang="zh-CN" altLang="en-US" sz="3200" b="1">
                <a:solidFill>
                  <a:srgbClr val="FF0000"/>
                </a:solidFill>
              </a:rPr>
              <a:t>李白</a:t>
            </a:r>
            <a:endParaRPr lang="zh-CN" altLang="en-US" sz="3200" b="1">
              <a:solidFill>
                <a:srgbClr val="FF0000"/>
              </a:solidFill>
            </a:endParaRPr>
          </a:p>
          <a:p>
            <a:r>
              <a:rPr lang="zh-CN" altLang="en-US" sz="3200" b="1">
                <a:solidFill>
                  <a:srgbClr val="FF0000"/>
                </a:solidFill>
              </a:rPr>
              <a:t>越王勾践破吴归，义士还乡尽锦衣。</a:t>
            </a:r>
            <a:endParaRPr lang="zh-CN" altLang="en-US" sz="3200" b="1">
              <a:solidFill>
                <a:srgbClr val="FF0000"/>
              </a:solidFill>
            </a:endParaRPr>
          </a:p>
          <a:p>
            <a:r>
              <a:rPr lang="zh-CN" altLang="en-US" sz="3200" b="1">
                <a:solidFill>
                  <a:srgbClr val="FF0000"/>
                </a:solidFill>
              </a:rPr>
              <a:t>宫女如花满春殿，只今惟有鹧鸪飞。</a:t>
            </a:r>
            <a:endParaRPr lang="zh-CN" altLang="en-US" sz="3200" b="1"/>
          </a:p>
          <a:p>
            <a:r>
              <a:rPr lang="en-US" altLang="zh-CN" sz="3200" b="1"/>
              <a:t>1.</a:t>
            </a:r>
            <a:r>
              <a:rPr lang="zh-CN" altLang="en-US" sz="3200" b="1"/>
              <a:t>朝代：唐朝</a:t>
            </a:r>
            <a:endParaRPr lang="zh-CN" altLang="en-US" sz="3200" b="1"/>
          </a:p>
          <a:p>
            <a:r>
              <a:rPr lang="en-US" altLang="zh-CN" sz="3200" b="1"/>
              <a:t>2.</a:t>
            </a:r>
            <a:r>
              <a:rPr lang="zh-CN" altLang="en-US" sz="3200" b="1"/>
              <a:t>思想感情：</a:t>
            </a:r>
            <a:endParaRPr lang="zh-CN" altLang="en-US" sz="3200" b="1"/>
          </a:p>
          <a:p>
            <a:r>
              <a:rPr lang="zh-CN" altLang="en-US" sz="3200" b="1"/>
              <a:t>（写到历史（名人</a:t>
            </a:r>
            <a:r>
              <a:rPr lang="en-US" altLang="zh-CN" sz="3200" b="1"/>
              <a:t>/</a:t>
            </a:r>
            <a:r>
              <a:rPr lang="zh-CN" altLang="en-US" sz="3200" b="1"/>
              <a:t>典故）今昔对比，</a:t>
            </a:r>
            <a:r>
              <a:rPr lang="zh-CN" altLang="en-US" sz="3200" b="1">
                <a:sym typeface="+mn-ea"/>
              </a:rPr>
              <a:t>借古讽今，借</a:t>
            </a:r>
            <a:r>
              <a:rPr lang="en-US" altLang="zh-CN" sz="3200" b="1">
                <a:sym typeface="+mn-ea"/>
              </a:rPr>
              <a:t>XX</a:t>
            </a:r>
            <a:r>
              <a:rPr lang="zh-CN" altLang="en-US" sz="3200" b="1">
                <a:sym typeface="+mn-ea"/>
              </a:rPr>
              <a:t>名人自比，怀才不遇，壮志难酬</a:t>
            </a:r>
            <a:endParaRPr lang="zh-CN" altLang="en-US" sz="3200" b="1">
              <a:sym typeface="+mn-ea"/>
            </a:endParaRPr>
          </a:p>
          <a:p>
            <a:r>
              <a:rPr lang="zh-CN" altLang="en-US" sz="3200" b="1"/>
              <a:t>（情感词）唯有</a:t>
            </a:r>
            <a:r>
              <a:rPr lang="en-US" altLang="zh-CN" sz="3200" b="1"/>
              <a:t>=</a:t>
            </a:r>
            <a:r>
              <a:rPr lang="zh-CN" altLang="en-US" sz="3200" b="1"/>
              <a:t>孤独</a:t>
            </a:r>
            <a:endParaRPr lang="zh-CN" altLang="en-US" sz="3200" b="1"/>
          </a:p>
          <a:p>
            <a:r>
              <a:rPr lang="en-US" altLang="zh-CN" sz="3200" b="1"/>
              <a:t>3.</a:t>
            </a:r>
            <a:r>
              <a:rPr lang="zh-CN" altLang="en-US" sz="3200" b="1"/>
              <a:t>抒情方式</a:t>
            </a:r>
            <a:r>
              <a:rPr lang="en-US" altLang="zh-CN" sz="3200" b="1"/>
              <a:t>:</a:t>
            </a:r>
            <a:r>
              <a:rPr lang="zh-CN" altLang="en-US" sz="3200" b="1"/>
              <a:t>叙事抒情，融情于景，今昔对比</a:t>
            </a:r>
            <a:endParaRPr lang="en-US" altLang="zh-CN" sz="3200" b="1"/>
          </a:p>
          <a:p>
            <a:r>
              <a:rPr lang="en-US" altLang="zh-CN" sz="3200" b="1"/>
              <a:t>4</a:t>
            </a:r>
            <a:r>
              <a:rPr lang="zh-CN" altLang="en-US" sz="3200" b="1"/>
              <a:t>景色描写方式：对比，衬托（以乐景衬托哀情），烘托（凄凉冷落烘托寂寞惆怅）</a:t>
            </a:r>
            <a:endParaRPr lang="zh-CN" altLang="en-US" sz="3200" b="1"/>
          </a:p>
          <a:p>
            <a:endParaRPr lang="zh-CN" altLang="en-US" sz="3200" b="1"/>
          </a:p>
          <a:p>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100" y="134620"/>
            <a:ext cx="12019915" cy="6402070"/>
          </a:xfrm>
        </p:spPr>
        <p:txBody>
          <a:bodyPr>
            <a:noAutofit/>
          </a:bodyPr>
          <a:p>
            <a:r>
              <a:rPr lang="zh-CN" altLang="en-US" sz="2800" b="1">
                <a:solidFill>
                  <a:srgbClr val="FF0000"/>
                </a:solidFill>
              </a:rPr>
              <a:t>一剪梅·红藕香残玉簟秋</a:t>
            </a:r>
            <a:r>
              <a:rPr lang="en-US" altLang="zh-CN" sz="2800" b="1">
                <a:solidFill>
                  <a:srgbClr val="FF0000"/>
                </a:solidFill>
              </a:rPr>
              <a:t>——</a:t>
            </a:r>
            <a:r>
              <a:rPr lang="zh-CN" altLang="en-US" sz="2800" b="1">
                <a:solidFill>
                  <a:srgbClr val="FF0000"/>
                </a:solidFill>
              </a:rPr>
              <a:t>李清照</a:t>
            </a:r>
            <a:endParaRPr lang="zh-CN" altLang="en-US" sz="2800" b="1">
              <a:solidFill>
                <a:srgbClr val="FF0000"/>
              </a:solidFill>
            </a:endParaRPr>
          </a:p>
          <a:p>
            <a:r>
              <a:rPr lang="zh-CN" altLang="en-US" sz="2800" b="1">
                <a:solidFill>
                  <a:srgbClr val="FF0000"/>
                </a:solidFill>
              </a:rPr>
              <a:t>红藕香残玉簟秋。轻解罗裳，独上兰舟。云中谁寄锦书来，雁字回时，月满西楼。</a:t>
            </a:r>
            <a:endParaRPr lang="zh-CN" altLang="en-US" sz="2800" b="1">
              <a:solidFill>
                <a:srgbClr val="FF0000"/>
              </a:solidFill>
            </a:endParaRPr>
          </a:p>
          <a:p>
            <a:r>
              <a:rPr lang="zh-CN" altLang="en-US" sz="2800" b="1">
                <a:solidFill>
                  <a:srgbClr val="FF0000"/>
                </a:solidFill>
              </a:rPr>
              <a:t>花自飘零水自流。一种相思，两处闲愁。此情无计可消除，才下眉头，却上心头。</a:t>
            </a:r>
            <a:endParaRPr lang="zh-CN" altLang="en-US" sz="2800" b="1">
              <a:solidFill>
                <a:srgbClr val="FF0000"/>
              </a:solidFill>
            </a:endParaRPr>
          </a:p>
          <a:p>
            <a:r>
              <a:rPr lang="en-US" altLang="zh-CN" sz="2800" b="1"/>
              <a:t>1.</a:t>
            </a:r>
            <a:r>
              <a:rPr lang="zh-CN" altLang="en-US" sz="2800" b="1"/>
              <a:t>朝代：宋代</a:t>
            </a:r>
            <a:endParaRPr lang="zh-CN" altLang="en-US" sz="2800" b="1"/>
          </a:p>
          <a:p>
            <a:r>
              <a:rPr lang="en-US" altLang="zh-CN" sz="2800" b="1"/>
              <a:t>2.</a:t>
            </a:r>
            <a:r>
              <a:rPr lang="zh-CN" altLang="en-US" sz="2800" b="1"/>
              <a:t>思想感情：</a:t>
            </a:r>
            <a:endParaRPr lang="zh-CN" altLang="en-US" sz="2800" b="1"/>
          </a:p>
          <a:p>
            <a:r>
              <a:rPr lang="zh-CN" altLang="en-US" sz="2800" b="1"/>
              <a:t>（写到月</a:t>
            </a:r>
            <a:r>
              <a:rPr lang="en-US" altLang="zh-CN" sz="2800" b="1"/>
              <a:t>)</a:t>
            </a:r>
            <a:r>
              <a:rPr lang="zh-CN" altLang="en-US" sz="2800" b="1"/>
              <a:t>孤独寂寞，思念家乡</a:t>
            </a:r>
            <a:endParaRPr lang="zh-CN" altLang="en-US" sz="2800" b="1"/>
          </a:p>
          <a:p>
            <a:r>
              <a:rPr lang="zh-CN" altLang="en-US" sz="2800" b="1"/>
              <a:t>（写到秋）</a:t>
            </a:r>
            <a:r>
              <a:rPr lang="zh-CN" altLang="en-US" sz="2800" b="1">
                <a:sym typeface="+mn-ea"/>
              </a:rPr>
              <a:t>感叹时光飞逝，伤春悲秋。</a:t>
            </a:r>
            <a:endParaRPr lang="zh-CN" altLang="en-US" sz="2800" b="1">
              <a:sym typeface="+mn-ea"/>
            </a:endParaRPr>
          </a:p>
          <a:p>
            <a:r>
              <a:rPr lang="zh-CN" altLang="en-US" sz="2800" b="1"/>
              <a:t>（写到水）时光易逝，感叹人生无常，感叹历史兴衰</a:t>
            </a:r>
            <a:endParaRPr lang="zh-CN" altLang="en-US" sz="2800" b="1"/>
          </a:p>
          <a:p>
            <a:r>
              <a:rPr lang="zh-CN" altLang="en-US" sz="2800" b="1"/>
              <a:t>（情感词）独，飘零，相思，愁</a:t>
            </a:r>
            <a:endParaRPr lang="zh-CN" altLang="en-US" sz="2800" b="1"/>
          </a:p>
          <a:p>
            <a:r>
              <a:rPr lang="en-US" altLang="zh-CN" sz="2800" b="1"/>
              <a:t>3.</a:t>
            </a:r>
            <a:r>
              <a:rPr lang="zh-CN" altLang="en-US" sz="2800" b="1"/>
              <a:t>抒情方式：直接抒情，直抒胸臆，融情于景</a:t>
            </a:r>
            <a:endParaRPr lang="zh-CN" altLang="en-US" sz="2800" b="1"/>
          </a:p>
          <a:p>
            <a:r>
              <a:rPr lang="en-US" altLang="zh-CN" sz="2800" b="1"/>
              <a:t>4</a:t>
            </a:r>
            <a:r>
              <a:rPr lang="zh-CN" altLang="en-US" sz="2800" b="1"/>
              <a:t>，景色描写方式：</a:t>
            </a:r>
            <a:endParaRPr lang="zh-CN" altLang="en-US" sz="2800" b="1"/>
          </a:p>
          <a:p>
            <a:r>
              <a:rPr lang="zh-CN" altLang="en-US" sz="2800" b="1"/>
              <a:t>视听结合，动静结合，以动衬静，</a:t>
            </a:r>
            <a:endParaRPr lang="zh-CN" alt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blinds(horizontal)">
                                      <p:cBhvr>
                                        <p:cTn id="36" dur="500"/>
                                        <p:tgtEl>
                                          <p:spTgt spid="3">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blinds(horizontal)">
                                      <p:cBhvr>
                                        <p:cTn id="39" dur="500"/>
                                        <p:tgtEl>
                                          <p:spTgt spid="3">
                                            <p:txEl>
                                              <p:pRg st="10" end="10"/>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blinds(horizontal)">
                                      <p:cBhvr>
                                        <p:cTn id="4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8100" y="134620"/>
            <a:ext cx="12019915" cy="6402070"/>
          </a:xfrm>
        </p:spPr>
        <p:txBody>
          <a:bodyPr>
            <a:noAutofit/>
          </a:bodyPr>
          <a:p>
            <a:r>
              <a:rPr lang="zh-CN" altLang="en-US" sz="2800" b="1">
                <a:solidFill>
                  <a:srgbClr val="FF0000"/>
                </a:solidFill>
              </a:rPr>
              <a:t>一剪梅·红藕香残玉簟秋</a:t>
            </a:r>
            <a:r>
              <a:rPr lang="en-US" altLang="zh-CN" sz="2800" b="1">
                <a:solidFill>
                  <a:srgbClr val="FF0000"/>
                </a:solidFill>
              </a:rPr>
              <a:t>——</a:t>
            </a:r>
            <a:r>
              <a:rPr lang="zh-CN" altLang="en-US" sz="2800" b="1">
                <a:solidFill>
                  <a:srgbClr val="FF0000"/>
                </a:solidFill>
              </a:rPr>
              <a:t>李清照</a:t>
            </a:r>
            <a:endParaRPr lang="zh-CN" altLang="en-US" sz="2800" b="1">
              <a:solidFill>
                <a:srgbClr val="FF0000"/>
              </a:solidFill>
            </a:endParaRPr>
          </a:p>
          <a:p>
            <a:r>
              <a:rPr lang="zh-CN" altLang="en-US" sz="2800" b="1">
                <a:solidFill>
                  <a:srgbClr val="FF0000"/>
                </a:solidFill>
              </a:rPr>
              <a:t>红藕香残玉簟秋。轻解罗裳，独上兰舟。云中谁寄锦书来，雁字回时，月满西楼。</a:t>
            </a:r>
            <a:endParaRPr lang="zh-CN" altLang="en-US" sz="2800" b="1">
              <a:solidFill>
                <a:srgbClr val="FF0000"/>
              </a:solidFill>
            </a:endParaRPr>
          </a:p>
          <a:p>
            <a:r>
              <a:rPr lang="zh-CN" altLang="en-US" sz="2800" b="1">
                <a:solidFill>
                  <a:srgbClr val="FF0000"/>
                </a:solidFill>
              </a:rPr>
              <a:t>花自飘零水自流。一种相思，两处闲愁。此情无计可消除，才下眉头，却上心头。</a:t>
            </a:r>
            <a:endParaRPr lang="zh-CN" altLang="en-US" sz="2800" b="1">
              <a:solidFill>
                <a:srgbClr val="FF0000"/>
              </a:solidFill>
            </a:endParaRPr>
          </a:p>
          <a:p>
            <a:r>
              <a:rPr lang="en-US" altLang="zh-CN" sz="2800" b="1"/>
              <a:t>1.</a:t>
            </a:r>
            <a:r>
              <a:rPr lang="zh-CN" altLang="en-US" sz="2800" b="1"/>
              <a:t>朝代：宋代</a:t>
            </a:r>
            <a:endParaRPr lang="zh-CN" altLang="en-US" sz="2800" b="1"/>
          </a:p>
          <a:p>
            <a:r>
              <a:rPr lang="en-US" altLang="zh-CN" sz="2800" b="1"/>
              <a:t>2.</a:t>
            </a:r>
            <a:r>
              <a:rPr lang="zh-CN" altLang="en-US" sz="2800" b="1"/>
              <a:t>思想感情：</a:t>
            </a:r>
            <a:endParaRPr lang="zh-CN" altLang="en-US" sz="2800" b="1"/>
          </a:p>
          <a:p>
            <a:r>
              <a:rPr lang="zh-CN" altLang="en-US" sz="2800" b="1"/>
              <a:t>（写到月</a:t>
            </a:r>
            <a:r>
              <a:rPr lang="en-US" altLang="zh-CN" sz="2800" b="1"/>
              <a:t>)</a:t>
            </a:r>
            <a:r>
              <a:rPr lang="zh-CN" altLang="en-US" sz="2800" b="1"/>
              <a:t>孤独寂寞，思念家乡</a:t>
            </a:r>
            <a:endParaRPr lang="zh-CN" altLang="en-US" sz="2800" b="1"/>
          </a:p>
          <a:p>
            <a:r>
              <a:rPr lang="zh-CN" altLang="en-US" sz="2800" b="1"/>
              <a:t>（写到秋）</a:t>
            </a:r>
            <a:r>
              <a:rPr lang="zh-CN" altLang="en-US" sz="2800" b="1">
                <a:sym typeface="+mn-ea"/>
              </a:rPr>
              <a:t>感叹时光飞逝，伤春悲秋。</a:t>
            </a:r>
            <a:endParaRPr lang="zh-CN" altLang="en-US" sz="2800" b="1">
              <a:sym typeface="+mn-ea"/>
            </a:endParaRPr>
          </a:p>
          <a:p>
            <a:r>
              <a:rPr lang="zh-CN" altLang="en-US" sz="2800" b="1"/>
              <a:t>（写到水）时光易逝，感叹人生无常，感叹历史兴衰</a:t>
            </a:r>
            <a:endParaRPr lang="zh-CN" altLang="en-US" sz="2800" b="1"/>
          </a:p>
          <a:p>
            <a:r>
              <a:rPr lang="zh-CN" altLang="en-US" sz="2800" b="1"/>
              <a:t>（情感词）独，飘零，相思，愁</a:t>
            </a:r>
            <a:endParaRPr lang="zh-CN" altLang="en-US" sz="2800" b="1"/>
          </a:p>
          <a:p>
            <a:r>
              <a:rPr lang="en-US" altLang="zh-CN" sz="2800" b="1"/>
              <a:t>3.</a:t>
            </a:r>
            <a:r>
              <a:rPr lang="zh-CN" altLang="en-US" sz="2800" b="1"/>
              <a:t>抒情方式：直接抒情，直抒胸臆，融情于景</a:t>
            </a:r>
            <a:endParaRPr lang="zh-CN" altLang="en-US" sz="2800" b="1"/>
          </a:p>
          <a:p>
            <a:r>
              <a:rPr lang="en-US" altLang="zh-CN" sz="2800" b="1"/>
              <a:t>4</a:t>
            </a:r>
            <a:r>
              <a:rPr lang="zh-CN" altLang="en-US" sz="2800" b="1"/>
              <a:t>，景色描写方式：</a:t>
            </a:r>
            <a:endParaRPr lang="zh-CN" altLang="en-US" sz="2800" b="1"/>
          </a:p>
          <a:p>
            <a:r>
              <a:rPr lang="zh-CN" altLang="en-US" sz="2800" b="1"/>
              <a:t>视听结合，动静结合，以动衬静，</a:t>
            </a:r>
            <a:endParaRPr lang="zh-CN" alt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blinds(horizontal)">
                                      <p:cBhvr>
                                        <p:cTn id="36" dur="500"/>
                                        <p:tgtEl>
                                          <p:spTgt spid="3">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blinds(horizontal)">
                                      <p:cBhvr>
                                        <p:cTn id="39" dur="500"/>
                                        <p:tgtEl>
                                          <p:spTgt spid="3">
                                            <p:txEl>
                                              <p:pRg st="10" end="10"/>
                                            </p:txEl>
                                          </p:spTgt>
                                        </p:tgtEl>
                                      </p:cBhvr>
                                    </p:animEffect>
                                  </p:childTnLst>
                                </p:cTn>
                              </p:par>
                              <p:par>
                                <p:cTn id="40" presetID="3" presetClass="entr" presetSubtype="10" fill="hold" nodeType="with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blinds(horizontal)">
                                      <p:cBhvr>
                                        <p:cTn id="42"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solidFill>
                  <a:srgbClr val="FF0000"/>
                </a:solidFill>
              </a:rPr>
              <a:t>高考语文古诗鉴赏答题公式</a:t>
            </a:r>
            <a:endParaRPr lang="zh-CN" altLang="en-US" b="1">
              <a:solidFill>
                <a:srgbClr val="FF0000"/>
              </a:solidFill>
            </a:endParaRPr>
          </a:p>
        </p:txBody>
      </p:sp>
      <p:sp>
        <p:nvSpPr>
          <p:cNvPr id="3" name="内容占位符 2"/>
          <p:cNvSpPr>
            <a:spLocks noGrp="1"/>
          </p:cNvSpPr>
          <p:nvPr>
            <p:ph idx="1"/>
          </p:nvPr>
        </p:nvSpPr>
        <p:spPr/>
        <p:txBody>
          <a:bodyPr/>
          <a:p>
            <a:r>
              <a:rPr lang="zh-CN" altLang="en-US" sz="5400" b="1"/>
              <a:t>目录：</a:t>
            </a:r>
            <a:endParaRPr lang="zh-CN" altLang="en-US" sz="5400" b="1"/>
          </a:p>
          <a:p>
            <a:r>
              <a:rPr lang="en-US" altLang="zh-CN" sz="5400" b="1"/>
              <a:t>1.</a:t>
            </a:r>
            <a:r>
              <a:rPr lang="zh-CN" altLang="en-US" sz="5400" b="1"/>
              <a:t>解题步骤</a:t>
            </a:r>
            <a:endParaRPr lang="zh-CN" altLang="en-US" sz="5400" b="1"/>
          </a:p>
          <a:p>
            <a:r>
              <a:rPr lang="en-US" altLang="zh-CN" sz="5400" b="1"/>
              <a:t>2.</a:t>
            </a:r>
            <a:r>
              <a:rPr lang="zh-CN" altLang="en-US" sz="5400" b="1"/>
              <a:t>翻译方法</a:t>
            </a:r>
            <a:endParaRPr lang="zh-CN" altLang="en-US" sz="5400" b="1"/>
          </a:p>
          <a:p>
            <a:r>
              <a:rPr lang="en-US" altLang="zh-CN" sz="5400" b="1"/>
              <a:t>3.</a:t>
            </a:r>
            <a:r>
              <a:rPr lang="zh-CN" altLang="en-US" sz="5400" b="1"/>
              <a:t>答题公式</a:t>
            </a:r>
            <a:endParaRPr lang="zh-CN" altLang="en-US" sz="5400" b="1"/>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7200">
                <a:solidFill>
                  <a:srgbClr val="FF0000"/>
                </a:solidFill>
              </a:rPr>
              <a:t>古代诗歌包括哪三类？</a:t>
            </a:r>
            <a:endParaRPr lang="zh-CN" altLang="en-US" sz="7200"/>
          </a:p>
          <a:p>
            <a:r>
              <a:rPr lang="zh-CN" altLang="en-US" sz="7200"/>
              <a:t>诗</a:t>
            </a:r>
            <a:r>
              <a:rPr lang="en-US" altLang="zh-CN" sz="7200"/>
              <a:t>/</a:t>
            </a:r>
            <a:r>
              <a:rPr lang="zh-CN" altLang="en-US" sz="7200"/>
              <a:t>词</a:t>
            </a:r>
            <a:r>
              <a:rPr lang="en-US" altLang="zh-CN" sz="7200"/>
              <a:t>/</a:t>
            </a:r>
            <a:r>
              <a:rPr lang="zh-CN" altLang="en-US" sz="7200"/>
              <a:t>曲</a:t>
            </a:r>
            <a:r>
              <a:rPr lang="en-US" altLang="zh-CN" sz="7200"/>
              <a:t>/</a:t>
            </a:r>
            <a:endParaRPr lang="en-US" altLang="zh-CN" sz="7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zh-CN" altLang="en-US" sz="6000" b="1">
                <a:solidFill>
                  <a:srgbClr val="FF0000"/>
                </a:solidFill>
              </a:rPr>
              <a:t>又称词余，乐府的是什么？</a:t>
            </a:r>
            <a:endParaRPr lang="zh-CN" altLang="en-US" sz="6000" b="1"/>
          </a:p>
          <a:p>
            <a:pPr marL="0" indent="0">
              <a:buNone/>
            </a:pPr>
            <a:r>
              <a:rPr lang="zh-CN" altLang="en-US" sz="6000" b="1"/>
              <a:t>曲</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solidFill>
                  <a:srgbClr val="FF0000"/>
                </a:solidFill>
              </a:rPr>
              <a:t>古诗鉴赏答题五步法</a:t>
            </a:r>
            <a:endParaRPr lang="zh-CN" altLang="en-US" b="1">
              <a:solidFill>
                <a:srgbClr val="FF0000"/>
              </a:solidFill>
            </a:endParaRPr>
          </a:p>
        </p:txBody>
      </p:sp>
      <p:sp>
        <p:nvSpPr>
          <p:cNvPr id="3" name="内容占位符 2"/>
          <p:cNvSpPr>
            <a:spLocks noGrp="1"/>
          </p:cNvSpPr>
          <p:nvPr>
            <p:ph idx="1"/>
          </p:nvPr>
        </p:nvSpPr>
        <p:spPr/>
        <p:txBody>
          <a:bodyPr/>
          <a:p>
            <a:r>
              <a:rPr lang="en-US" altLang="zh-CN" sz="4000" b="1"/>
              <a:t>1.</a:t>
            </a:r>
            <a:r>
              <a:rPr lang="zh-CN" altLang="en-US" sz="4000" b="1"/>
              <a:t>看标题，判断诗歌类型</a:t>
            </a:r>
            <a:endParaRPr lang="zh-CN" altLang="en-US" sz="4000" b="1"/>
          </a:p>
          <a:p>
            <a:r>
              <a:rPr lang="en-US" altLang="zh-CN" sz="4000" b="1"/>
              <a:t>2.</a:t>
            </a:r>
            <a:r>
              <a:rPr lang="zh-CN" altLang="en-US" sz="4000" b="1"/>
              <a:t>回题库，筛选有用信息（内容</a:t>
            </a:r>
            <a:r>
              <a:rPr lang="en-US" altLang="zh-CN" sz="4000" b="1"/>
              <a:t>+</a:t>
            </a:r>
            <a:r>
              <a:rPr lang="zh-CN" altLang="en-US" sz="4000" b="1"/>
              <a:t>情感）</a:t>
            </a:r>
            <a:endParaRPr lang="zh-CN" altLang="en-US" sz="4000" b="1"/>
          </a:p>
          <a:p>
            <a:r>
              <a:rPr lang="en-US" altLang="zh-CN" sz="4000" b="1"/>
              <a:t>3.</a:t>
            </a:r>
            <a:r>
              <a:rPr lang="zh-CN" altLang="en-US" sz="4000" b="1"/>
              <a:t>看修辞，结合诗句翻译</a:t>
            </a:r>
            <a:endParaRPr lang="zh-CN" altLang="en-US" sz="4000" b="1"/>
          </a:p>
          <a:p>
            <a:r>
              <a:rPr lang="en-US" altLang="zh-CN" sz="4000" b="1"/>
              <a:t>4.</a:t>
            </a:r>
            <a:r>
              <a:rPr lang="zh-CN" altLang="en-US" sz="4000" b="1"/>
              <a:t>找抒情，间接直接点明</a:t>
            </a:r>
            <a:endParaRPr lang="zh-CN" altLang="en-US" sz="4000" b="1"/>
          </a:p>
          <a:p>
            <a:r>
              <a:rPr lang="en-US" altLang="zh-CN" sz="4000" b="1"/>
              <a:t>5.</a:t>
            </a:r>
            <a:r>
              <a:rPr lang="zh-CN" altLang="en-US" sz="4000" b="1"/>
              <a:t>理答案，牢记住三部曲</a:t>
            </a:r>
            <a:endParaRPr lang="zh-CN" altLang="en-US"/>
          </a:p>
          <a:p>
            <a:endParaRPr lang="zh-CN" altLang="en-US"/>
          </a:p>
        </p:txBody>
      </p:sp>
    </p:spTree>
    <p:custDataLst>
      <p:tags r:id="rId1"/>
    </p:custDataLst>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b="1">
                <a:solidFill>
                  <a:srgbClr val="FF0000"/>
                </a:solidFill>
              </a:rPr>
              <a:t>1.</a:t>
            </a:r>
            <a:r>
              <a:rPr lang="zh-CN" altLang="en-US" b="1">
                <a:solidFill>
                  <a:srgbClr val="FF0000"/>
                </a:solidFill>
              </a:rPr>
              <a:t>判断诗歌类型</a:t>
            </a:r>
            <a:endParaRPr lang="zh-CN" altLang="en-US" b="1">
              <a:solidFill>
                <a:srgbClr val="FF0000"/>
              </a:solidFill>
            </a:endParaRPr>
          </a:p>
        </p:txBody>
      </p:sp>
      <p:sp>
        <p:nvSpPr>
          <p:cNvPr id="3" name="内容占位符 2"/>
          <p:cNvSpPr>
            <a:spLocks noGrp="1"/>
          </p:cNvSpPr>
          <p:nvPr>
            <p:ph idx="1"/>
          </p:nvPr>
        </p:nvSpPr>
        <p:spPr/>
        <p:txBody>
          <a:bodyPr/>
          <a:p>
            <a:r>
              <a:rPr lang="zh-CN" altLang="en-US" sz="4800" b="1"/>
              <a:t>羁旅多屌丝，边塞多愤青，送别多告白，文青怀古自助游，闺中多怨妇。</a:t>
            </a:r>
            <a:endParaRPr lang="zh-CN" altLang="en-US" sz="4800" b="1"/>
          </a:p>
        </p:txBody>
      </p:sp>
    </p:spTree>
    <p:custDataLst>
      <p:tags r:id="rId1"/>
    </p:custDataLst>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b="1">
                <a:solidFill>
                  <a:srgbClr val="FF0000"/>
                </a:solidFill>
              </a:rPr>
              <a:t>2.</a:t>
            </a:r>
            <a:r>
              <a:rPr lang="zh-CN" altLang="en-US" b="1">
                <a:solidFill>
                  <a:srgbClr val="FF0000"/>
                </a:solidFill>
              </a:rPr>
              <a:t>抒情</a:t>
            </a:r>
            <a:endParaRPr lang="zh-CN" altLang="en-US" b="1">
              <a:solidFill>
                <a:srgbClr val="FF0000"/>
              </a:solidFill>
            </a:endParaRPr>
          </a:p>
        </p:txBody>
      </p:sp>
      <p:sp>
        <p:nvSpPr>
          <p:cNvPr id="3" name="内容占位符 2"/>
          <p:cNvSpPr>
            <a:spLocks noGrp="1"/>
          </p:cNvSpPr>
          <p:nvPr>
            <p:ph idx="1"/>
          </p:nvPr>
        </p:nvSpPr>
        <p:spPr/>
        <p:txBody>
          <a:bodyPr>
            <a:normAutofit lnSpcReduction="20000"/>
          </a:bodyPr>
          <a:p>
            <a:r>
              <a:rPr lang="zh-CN" altLang="en-US" sz="4000" b="1"/>
              <a:t>直接抒情（</a:t>
            </a:r>
            <a:r>
              <a:rPr lang="zh-CN" altLang="en-US" sz="4000" b="1">
                <a:solidFill>
                  <a:srgbClr val="FF0000"/>
                </a:solidFill>
              </a:rPr>
              <a:t>开头抒情叫开门见山，后面抒情叫卒章显志）</a:t>
            </a:r>
            <a:endParaRPr lang="zh-CN" altLang="en-US" sz="4000" b="1">
              <a:solidFill>
                <a:srgbClr val="FF0000"/>
              </a:solidFill>
            </a:endParaRPr>
          </a:p>
          <a:p>
            <a:r>
              <a:rPr lang="zh-CN" altLang="en-US" sz="4000" b="1"/>
              <a:t>间接抒情</a:t>
            </a:r>
            <a:endParaRPr lang="zh-CN" altLang="en-US" sz="4000" b="1"/>
          </a:p>
          <a:p>
            <a:r>
              <a:rPr lang="zh-CN" altLang="en-US" sz="4000" b="1">
                <a:solidFill>
                  <a:srgbClr val="FF0000"/>
                </a:solidFill>
              </a:rPr>
              <a:t>借景抒情，融情于景（景色）</a:t>
            </a:r>
            <a:endParaRPr lang="zh-CN" altLang="en-US" sz="4000" b="1">
              <a:solidFill>
                <a:srgbClr val="FF0000"/>
              </a:solidFill>
            </a:endParaRPr>
          </a:p>
          <a:p>
            <a:r>
              <a:rPr lang="zh-CN" altLang="en-US" sz="4000" b="1">
                <a:solidFill>
                  <a:srgbClr val="FF0000"/>
                </a:solidFill>
              </a:rPr>
              <a:t>借历史典故来抒情（用典，今昔对比，借古讽今）</a:t>
            </a:r>
            <a:endParaRPr lang="zh-CN" altLang="en-US" sz="4000" b="1">
              <a:solidFill>
                <a:srgbClr val="FF0000"/>
              </a:solidFill>
            </a:endParaRPr>
          </a:p>
          <a:p>
            <a:r>
              <a:rPr lang="zh-CN" altLang="en-US" sz="4000" b="1">
                <a:solidFill>
                  <a:srgbClr val="FF0000"/>
                </a:solidFill>
              </a:rPr>
              <a:t>借一个事物来抒情（托物言志）</a:t>
            </a:r>
            <a:r>
              <a:rPr lang="en-US" altLang="zh-CN" sz="4000" b="1">
                <a:solidFill>
                  <a:srgbClr val="FF0000"/>
                </a:solidFill>
              </a:rPr>
              <a:t>/</a:t>
            </a:r>
            <a:r>
              <a:rPr lang="zh-CN" altLang="en-US" sz="4000" b="1">
                <a:solidFill>
                  <a:srgbClr val="FF0000"/>
                </a:solidFill>
              </a:rPr>
              <a:t>写一件事来抒情（叙事抒情）</a:t>
            </a:r>
            <a:endParaRPr lang="zh-CN" altLang="en-US">
              <a:solidFill>
                <a:srgbClr val="FF0000"/>
              </a:solidFill>
            </a:endParaRPr>
          </a:p>
          <a:p>
            <a:endParaRPr lang="zh-CN" altLang="en-US">
              <a:solidFill>
                <a:srgbClr val="FF0000"/>
              </a:solidFill>
            </a:endParaRPr>
          </a:p>
          <a:p>
            <a:endParaRPr lang="zh-CN" altLang="en-US">
              <a:solidFill>
                <a:srgbClr val="FF0000"/>
              </a:solidFill>
            </a:endParaRPr>
          </a:p>
        </p:txBody>
      </p:sp>
    </p:spTree>
    <p:custDataLst>
      <p:tags r:id="rId1"/>
    </p:custDataLst>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b="1">
                <a:solidFill>
                  <a:srgbClr val="FF0000"/>
                </a:solidFill>
              </a:rPr>
              <a:t>3.</a:t>
            </a:r>
            <a:r>
              <a:rPr lang="zh-CN" altLang="en-US" b="1">
                <a:solidFill>
                  <a:srgbClr val="FF0000"/>
                </a:solidFill>
              </a:rPr>
              <a:t>三部曲</a:t>
            </a:r>
            <a:endParaRPr lang="zh-CN" altLang="en-US" b="1">
              <a:solidFill>
                <a:srgbClr val="FF0000"/>
              </a:solidFill>
            </a:endParaRPr>
          </a:p>
        </p:txBody>
      </p:sp>
      <p:sp>
        <p:nvSpPr>
          <p:cNvPr id="3" name="内容占位符 2"/>
          <p:cNvSpPr>
            <a:spLocks noGrp="1"/>
          </p:cNvSpPr>
          <p:nvPr>
            <p:ph idx="1"/>
          </p:nvPr>
        </p:nvSpPr>
        <p:spPr/>
        <p:txBody>
          <a:bodyPr/>
          <a:p>
            <a:r>
              <a:rPr lang="zh-CN" altLang="en-US" sz="4000" b="1"/>
              <a:t>问什么，答什么（画面，翻译，情感）</a:t>
            </a:r>
            <a:endParaRPr lang="zh-CN" altLang="en-US" sz="4000" b="1"/>
          </a:p>
          <a:p>
            <a:r>
              <a:rPr lang="zh-CN" altLang="en-US" sz="4000" b="1"/>
              <a:t>翻译方法</a:t>
            </a:r>
            <a:endParaRPr lang="zh-CN" altLang="en-US" sz="4000" b="1"/>
          </a:p>
          <a:p>
            <a:r>
              <a:rPr lang="en-US" altLang="zh-CN" sz="4000" b="1"/>
              <a:t>1.</a:t>
            </a:r>
            <a:r>
              <a:rPr lang="zh-CN" altLang="en-US" sz="4000" b="1"/>
              <a:t>逐字逐句翻译法（不推荐）</a:t>
            </a:r>
            <a:endParaRPr lang="zh-CN" altLang="en-US" sz="4000" b="1"/>
          </a:p>
          <a:p>
            <a:r>
              <a:rPr lang="en-US" altLang="zh-CN" sz="4000" b="1"/>
              <a:t>2.</a:t>
            </a:r>
            <a:r>
              <a:rPr lang="zh-CN" altLang="en-US" sz="4000" b="1"/>
              <a:t>四字翻译法</a:t>
            </a:r>
            <a:endParaRPr lang="zh-CN" altLang="en-US" sz="4000" b="1"/>
          </a:p>
          <a:p>
            <a:r>
              <a:rPr lang="en-US" altLang="zh-CN" sz="4000" b="1"/>
              <a:t>3.</a:t>
            </a:r>
            <a:r>
              <a:rPr lang="zh-CN" altLang="en-US" sz="4000" b="1"/>
              <a:t>意象翻译法</a:t>
            </a:r>
            <a:endParaRPr lang="zh-CN" altLang="en-US" sz="4000" b="1"/>
          </a:p>
        </p:txBody>
      </p:sp>
    </p:spTree>
    <p:custDataLst>
      <p:tags r:id="rId1"/>
    </p:custDataLst>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noAutofit/>
          </a:bodyPr>
          <a:p>
            <a:r>
              <a:rPr lang="en-US" altLang="zh-CN" sz="3600" b="1"/>
              <a:t>1.</a:t>
            </a:r>
            <a:r>
              <a:rPr lang="zh-CN" altLang="en-US" sz="3600" b="1"/>
              <a:t>青青园中葵（青青园子里的葵）</a:t>
            </a:r>
            <a:endParaRPr lang="zh-CN" altLang="en-US" sz="3600" b="1"/>
          </a:p>
          <a:p>
            <a:r>
              <a:rPr lang="en-US" altLang="zh-CN" sz="3600" b="1"/>
              <a:t>2.</a:t>
            </a:r>
            <a:r>
              <a:rPr lang="zh-CN" altLang="en-US" sz="3600" b="1"/>
              <a:t>迟日江山丽，春风花草香，泥融飞燕子，沙暖睡鸳鸯</a:t>
            </a:r>
            <a:endParaRPr lang="zh-CN" altLang="en-US" sz="3600" b="1"/>
          </a:p>
          <a:p>
            <a:r>
              <a:rPr lang="zh-CN" altLang="en-US" sz="3600" b="1"/>
              <a:t>（春日迟迟，江山美丽，春风袭来，花草清香，泥融土湿，燕子双飞，河沙温暖，鸳鸯成双）</a:t>
            </a:r>
            <a:endParaRPr lang="zh-CN" altLang="en-US" sz="3600" b="1"/>
          </a:p>
          <a:p>
            <a:r>
              <a:rPr lang="en-US" altLang="zh-CN" sz="3600" b="1"/>
              <a:t>3.</a:t>
            </a:r>
            <a:r>
              <a:rPr lang="zh-CN" altLang="en-US" sz="3600" b="1"/>
              <a:t>本诗由春日，江山，春风，花草，燕子，河沙等带有春天当中特有的生机勃勃的意象营造出了充满生机的色彩明丽的春日江山图，表现作者内心的喜悦。</a:t>
            </a:r>
            <a:endParaRPr lang="zh-CN" altLang="en-US" sz="3600" b="1"/>
          </a:p>
        </p:txBody>
      </p:sp>
    </p:spTree>
    <p:custDataLst>
      <p:tags r:id="rId1"/>
    </p:custDataLst>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solidFill>
                  <a:srgbClr val="FF0000"/>
                </a:solidFill>
              </a:rPr>
              <a:t>一</a:t>
            </a:r>
            <a:r>
              <a:rPr lang="en-US" altLang="zh-CN" b="1">
                <a:solidFill>
                  <a:srgbClr val="FF0000"/>
                </a:solidFill>
              </a:rPr>
              <a:t>/</a:t>
            </a:r>
            <a:r>
              <a:rPr lang="zh-CN" altLang="en-US" b="1">
                <a:solidFill>
                  <a:srgbClr val="FF0000"/>
                </a:solidFill>
              </a:rPr>
              <a:t>分析形象型</a:t>
            </a:r>
            <a:endParaRPr lang="zh-CN" altLang="en-US" b="1">
              <a:solidFill>
                <a:srgbClr val="FF0000"/>
              </a:solidFill>
            </a:endParaRPr>
          </a:p>
        </p:txBody>
      </p:sp>
      <p:sp>
        <p:nvSpPr>
          <p:cNvPr id="3" name="内容占位符 2"/>
          <p:cNvSpPr>
            <a:spLocks noGrp="1"/>
          </p:cNvSpPr>
          <p:nvPr>
            <p:ph idx="1"/>
          </p:nvPr>
        </p:nvSpPr>
        <p:spPr/>
        <p:txBody>
          <a:bodyPr/>
          <a:p>
            <a:r>
              <a:rPr lang="zh-CN" altLang="en-US" sz="4000" b="1"/>
              <a:t>提问：请分析诗中</a:t>
            </a:r>
            <a:r>
              <a:rPr lang="en-US" altLang="zh-CN" sz="4000" b="1"/>
              <a:t>XXX</a:t>
            </a:r>
            <a:r>
              <a:rPr lang="zh-CN" altLang="en-US" sz="4000" b="1"/>
              <a:t>的形象？（人物，事物）</a:t>
            </a:r>
            <a:endParaRPr lang="zh-CN" altLang="en-US" sz="4000" b="1"/>
          </a:p>
          <a:p>
            <a:r>
              <a:rPr lang="zh-CN" altLang="en-US" sz="4000" b="1"/>
              <a:t>公式：什么形象</a:t>
            </a:r>
            <a:r>
              <a:rPr lang="en-US" altLang="zh-CN" sz="4000" b="1"/>
              <a:t>+</a:t>
            </a:r>
            <a:r>
              <a:rPr lang="zh-CN" altLang="en-US" sz="4000" b="1" u="sng">
                <a:solidFill>
                  <a:srgbClr val="FF0000"/>
                </a:solidFill>
              </a:rPr>
              <a:t>形象特征</a:t>
            </a:r>
            <a:r>
              <a:rPr lang="en-US" altLang="zh-CN" sz="4000" b="1"/>
              <a:t>+</a:t>
            </a:r>
            <a:r>
              <a:rPr lang="zh-CN" altLang="en-US" sz="4000" b="1"/>
              <a:t>形象意义</a:t>
            </a:r>
            <a:endParaRPr lang="zh-CN" altLang="en-US" sz="4000" b="1"/>
          </a:p>
          <a:p>
            <a:r>
              <a:rPr lang="zh-CN" altLang="en-US" sz="4000" b="1"/>
              <a:t>                    </a:t>
            </a:r>
            <a:r>
              <a:rPr lang="zh-CN" altLang="en-US" sz="4000" b="1">
                <a:solidFill>
                  <a:srgbClr val="FF0000"/>
                </a:solidFill>
              </a:rPr>
              <a:t>   解释翻译（四字短语）</a:t>
            </a:r>
            <a:endParaRPr lang="zh-CN" altLang="en-US" sz="4000" b="1">
              <a:solidFill>
                <a:srgbClr val="FF0000"/>
              </a:solidFill>
            </a:endParaRPr>
          </a:p>
          <a:p>
            <a:endParaRPr lang="zh-CN" altLang="en-US" sz="4000" b="1">
              <a:solidFill>
                <a:srgbClr val="FF0000"/>
              </a:solidFill>
            </a:endParaRPr>
          </a:p>
        </p:txBody>
      </p:sp>
    </p:spTree>
    <p:custDataLst>
      <p:tags r:id="rId1"/>
    </p:custDataLst>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9080" y="247015"/>
            <a:ext cx="11713210" cy="5930265"/>
          </a:xfrm>
        </p:spPr>
        <p:txBody>
          <a:bodyPr>
            <a:normAutofit lnSpcReduction="20000"/>
          </a:bodyPr>
          <a:p>
            <a:r>
              <a:rPr lang="zh-CN" altLang="en-US" b="1"/>
              <a:t>寻诗两绝句（陈与义）</a:t>
            </a:r>
            <a:endParaRPr lang="zh-CN" altLang="en-US" b="1"/>
          </a:p>
          <a:p>
            <a:r>
              <a:rPr lang="zh-CN" altLang="en-US" b="1"/>
              <a:t>酒困人三日酔，园花经雨百般红。</a:t>
            </a:r>
            <a:endParaRPr lang="zh-CN" altLang="en-US" b="1"/>
          </a:p>
          <a:p>
            <a:r>
              <a:rPr lang="zh-CN" altLang="en-US" b="1"/>
              <a:t>无人画出陈居士，亭角寻诗满袖风。</a:t>
            </a:r>
            <a:endParaRPr lang="zh-CN" altLang="en-US" b="1"/>
          </a:p>
          <a:p>
            <a:r>
              <a:rPr lang="zh-CN" altLang="en-US" b="1"/>
              <a:t>愛把山瓢莫笑侬，愁时引睡有奇功。</a:t>
            </a:r>
            <a:endParaRPr lang="zh-CN" altLang="en-US" b="1"/>
          </a:p>
          <a:p>
            <a:r>
              <a:rPr lang="zh-CN" altLang="en-US" b="1"/>
              <a:t>醒来推户寻诗去，乔木峥嵘明月中。</a:t>
            </a:r>
            <a:endParaRPr lang="zh-CN" altLang="en-US" b="1"/>
          </a:p>
          <a:p>
            <a:r>
              <a:rPr lang="zh-CN" altLang="en-US" b="1"/>
              <a:t>注：</a:t>
            </a:r>
            <a:r>
              <a:rPr lang="en-US" altLang="zh-CN" b="1"/>
              <a:t>1.</a:t>
            </a:r>
            <a:r>
              <a:rPr lang="zh-CN" altLang="en-US" b="1"/>
              <a:t>居士：文人雅士。</a:t>
            </a:r>
            <a:r>
              <a:rPr lang="en-US" altLang="zh-CN" b="1"/>
              <a:t>2.</a:t>
            </a:r>
            <a:r>
              <a:rPr lang="zh-CN" altLang="en-US" b="1"/>
              <a:t>山瓢：天然粗陋的酒器。</a:t>
            </a:r>
            <a:endParaRPr lang="zh-CN" altLang="en-US" b="1"/>
          </a:p>
          <a:p>
            <a:r>
              <a:rPr lang="zh-CN" altLang="en-US" b="1"/>
              <a:t>题目：诗中</a:t>
            </a:r>
            <a:r>
              <a:rPr lang="en-US" altLang="zh-CN" b="1"/>
              <a:t>“</a:t>
            </a:r>
            <a:r>
              <a:rPr lang="zh-CN" altLang="en-US" b="1"/>
              <a:t>陈居士</a:t>
            </a:r>
            <a:r>
              <a:rPr lang="en-US" altLang="zh-CN" b="1"/>
              <a:t>”</a:t>
            </a:r>
            <a:r>
              <a:rPr lang="zh-CN" altLang="en-US" b="1"/>
              <a:t>的形象特点是什么？请结合两首诗加以分析。</a:t>
            </a:r>
            <a:endParaRPr lang="zh-CN" altLang="en-US" b="1"/>
          </a:p>
          <a:p>
            <a:r>
              <a:rPr lang="zh-CN" altLang="en-US" b="1"/>
              <a:t>分析：</a:t>
            </a:r>
            <a:r>
              <a:rPr lang="en-US" altLang="zh-CN" b="1"/>
              <a:t>1.</a:t>
            </a:r>
            <a:r>
              <a:rPr lang="zh-CN" altLang="en-US" b="1"/>
              <a:t>看标题：寻诗两绝句。判断诗歌类型：山水田园诗</a:t>
            </a:r>
            <a:endParaRPr lang="zh-CN" altLang="en-US" b="1"/>
          </a:p>
          <a:p>
            <a:r>
              <a:rPr lang="zh-CN" altLang="en-US" b="1"/>
              <a:t>           </a:t>
            </a:r>
            <a:r>
              <a:rPr lang="en-US" altLang="zh-CN" b="1"/>
              <a:t>2.</a:t>
            </a:r>
            <a:r>
              <a:rPr lang="zh-CN" altLang="en-US" b="1"/>
              <a:t>回题库，筛选有用信息（内容</a:t>
            </a:r>
            <a:r>
              <a:rPr lang="en-US" altLang="zh-CN" b="1"/>
              <a:t>+</a:t>
            </a:r>
            <a:r>
              <a:rPr lang="zh-CN" altLang="en-US" b="1"/>
              <a:t>情感）</a:t>
            </a:r>
            <a:endParaRPr lang="zh-CN" altLang="en-US" b="1"/>
          </a:p>
          <a:p>
            <a:r>
              <a:rPr lang="zh-CN" altLang="en-US" b="1"/>
              <a:t>只要跟文章沾边的，都是</a:t>
            </a:r>
            <a:r>
              <a:rPr lang="zh-CN" altLang="en-US" b="1">
                <a:solidFill>
                  <a:srgbClr val="FF0000"/>
                </a:solidFill>
              </a:rPr>
              <a:t>情趣高雅</a:t>
            </a:r>
            <a:r>
              <a:rPr lang="zh-CN" altLang="en-US" b="1"/>
              <a:t>之人</a:t>
            </a:r>
            <a:r>
              <a:rPr lang="en-US" altLang="zh-CN" b="1"/>
              <a:t>——</a:t>
            </a:r>
            <a:r>
              <a:rPr lang="zh-CN" altLang="en-US" b="1"/>
              <a:t>寻诗</a:t>
            </a:r>
            <a:endParaRPr lang="zh-CN" altLang="en-US" b="1"/>
          </a:p>
          <a:p>
            <a:r>
              <a:rPr lang="zh-CN" altLang="en-US" b="1"/>
              <a:t>爱喝酒</a:t>
            </a:r>
            <a:r>
              <a:rPr lang="en-US" altLang="zh-CN" b="1"/>
              <a:t>——</a:t>
            </a:r>
            <a:r>
              <a:rPr lang="zh-CN" altLang="en-US" b="1">
                <a:solidFill>
                  <a:srgbClr val="FF0000"/>
                </a:solidFill>
              </a:rPr>
              <a:t>行为豪放洒脱</a:t>
            </a:r>
            <a:endParaRPr lang="zh-CN" altLang="en-US" b="1"/>
          </a:p>
          <a:p>
            <a:r>
              <a:rPr lang="zh-CN" altLang="en-US" b="1"/>
              <a:t>沉迷诗歌创作</a:t>
            </a:r>
            <a:r>
              <a:rPr lang="en-US" altLang="zh-CN" b="1"/>
              <a:t>——</a:t>
            </a:r>
            <a:r>
              <a:rPr lang="zh-CN" altLang="en-US" b="1"/>
              <a:t>偏向山水</a:t>
            </a:r>
            <a:endParaRPr lang="zh-CN" altLang="en-US" b="1"/>
          </a:p>
          <a:p>
            <a:r>
              <a:rPr lang="zh-CN" altLang="en-US" b="1"/>
              <a:t>无人</a:t>
            </a:r>
            <a:r>
              <a:rPr lang="en-US" altLang="zh-CN" b="1"/>
              <a:t>——</a:t>
            </a:r>
            <a:r>
              <a:rPr lang="zh-CN" altLang="en-US" b="1"/>
              <a:t>远离世俗</a:t>
            </a:r>
            <a:endParaRPr lang="zh-CN" altLang="en-US" b="1"/>
          </a:p>
          <a:p>
            <a:r>
              <a:rPr lang="zh-CN" altLang="en-US" b="1"/>
              <a:t>陈居士</a:t>
            </a:r>
            <a:r>
              <a:rPr lang="en-US" altLang="zh-CN" b="1"/>
              <a:t>——</a:t>
            </a:r>
            <a:r>
              <a:rPr lang="zh-CN" altLang="en-US" b="1">
                <a:solidFill>
                  <a:srgbClr val="FF0000"/>
                </a:solidFill>
              </a:rPr>
              <a:t>情趣高雅</a:t>
            </a:r>
            <a:endParaRPr lang="zh-CN" altLang="en-US" b="1">
              <a:solidFill>
                <a:srgbClr val="FF0000"/>
              </a:solidFill>
            </a:endParaRPr>
          </a:p>
          <a:p>
            <a:r>
              <a:rPr lang="zh-CN" altLang="en-US" b="1">
                <a:sym typeface="+mn-ea"/>
              </a:rPr>
              <a:t>两宋之交，身份是北来人</a:t>
            </a:r>
            <a:r>
              <a:rPr lang="en-US" altLang="zh-CN" b="1">
                <a:sym typeface="+mn-ea"/>
              </a:rPr>
              <a:t>/</a:t>
            </a:r>
            <a:r>
              <a:rPr lang="zh-CN" altLang="en-US" b="1">
                <a:sym typeface="+mn-ea"/>
              </a:rPr>
              <a:t>北人（北宋灭国被迫流落到南方的人）</a:t>
            </a:r>
            <a:endParaRPr lang="zh-CN" altLang="en-US" b="1"/>
          </a:p>
          <a:p>
            <a:endParaRPr lang="zh-CN" altLang="en-US" b="1"/>
          </a:p>
          <a:p>
            <a:endParaRPr lang="zh-CN" altLang="en-US" b="1"/>
          </a:p>
        </p:txBody>
      </p:sp>
    </p:spTree>
    <p:custDataLst>
      <p:tags r:id="rId1"/>
    </p:custDataLst>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1785" y="273050"/>
            <a:ext cx="11581765" cy="6377305"/>
          </a:xfrm>
        </p:spPr>
        <p:txBody>
          <a:bodyPr/>
          <a:p>
            <a:r>
              <a:rPr lang="zh-CN" altLang="en-US" sz="3200" b="1"/>
              <a:t>公式：什么形象</a:t>
            </a:r>
            <a:r>
              <a:rPr lang="en-US" altLang="zh-CN" sz="3200" b="1"/>
              <a:t>+</a:t>
            </a:r>
            <a:r>
              <a:rPr lang="zh-CN" altLang="en-US" sz="3200" b="1"/>
              <a:t>形象特征（解释翻译）</a:t>
            </a:r>
            <a:r>
              <a:rPr lang="en-US" altLang="zh-CN" sz="3200" b="1"/>
              <a:t>+</a:t>
            </a:r>
            <a:r>
              <a:rPr lang="zh-CN" altLang="en-US" sz="3200" b="1"/>
              <a:t>形象意义</a:t>
            </a:r>
            <a:endParaRPr lang="zh-CN" altLang="en-US" sz="3200" b="1"/>
          </a:p>
          <a:p>
            <a:r>
              <a:rPr lang="en-US" altLang="zh-CN" sz="3200" b="1"/>
              <a:t>1.</a:t>
            </a:r>
            <a:r>
              <a:rPr lang="zh-CN" altLang="en-US" sz="3200" b="1"/>
              <a:t>形象特征（四字短语）：</a:t>
            </a:r>
            <a:r>
              <a:rPr lang="zh-CN" altLang="en-US" sz="3200" b="1">
                <a:solidFill>
                  <a:srgbClr val="FF0000"/>
                </a:solidFill>
                <a:sym typeface="+mn-ea"/>
              </a:rPr>
              <a:t>行为洒脱</a:t>
            </a:r>
            <a:endParaRPr lang="zh-CN" altLang="en-US" sz="3200" b="1">
              <a:solidFill>
                <a:srgbClr val="FF0000"/>
              </a:solidFill>
            </a:endParaRPr>
          </a:p>
          <a:p>
            <a:r>
              <a:rPr lang="en-US" altLang="zh-CN" sz="3200" b="1"/>
              <a:t>2.</a:t>
            </a:r>
            <a:r>
              <a:rPr lang="zh-CN" altLang="en-US" sz="3200" b="1"/>
              <a:t>解释翻译</a:t>
            </a:r>
            <a:r>
              <a:rPr lang="en-US" altLang="zh-CN" sz="3200" b="1"/>
              <a:t>——</a:t>
            </a:r>
            <a:r>
              <a:rPr lang="zh-CN" altLang="en-US" sz="3200" b="1"/>
              <a:t>怎么来的：</a:t>
            </a:r>
            <a:r>
              <a:rPr lang="zh-CN" altLang="en-US" sz="3200" b="1">
                <a:solidFill>
                  <a:srgbClr val="FF0000"/>
                </a:solidFill>
              </a:rPr>
              <a:t>从</a:t>
            </a:r>
            <a:r>
              <a:rPr lang="en-US" altLang="zh-CN" sz="3200" b="1">
                <a:solidFill>
                  <a:srgbClr val="FF0000"/>
                </a:solidFill>
              </a:rPr>
              <a:t>“</a:t>
            </a:r>
            <a:r>
              <a:rPr lang="zh-CN" altLang="en-US" sz="3200" b="1">
                <a:solidFill>
                  <a:srgbClr val="FF0000"/>
                </a:solidFill>
              </a:rPr>
              <a:t>楚酒困人三日醉</a:t>
            </a:r>
            <a:r>
              <a:rPr lang="en-US" altLang="zh-CN" sz="3200" b="1">
                <a:solidFill>
                  <a:srgbClr val="FF0000"/>
                </a:solidFill>
              </a:rPr>
              <a:t>”“</a:t>
            </a:r>
            <a:r>
              <a:rPr lang="zh-CN" altLang="en-US" sz="3200" b="1">
                <a:solidFill>
                  <a:srgbClr val="FF0000"/>
                </a:solidFill>
              </a:rPr>
              <a:t>爱把山瓢莫笑侬</a:t>
            </a:r>
            <a:r>
              <a:rPr lang="en-US" altLang="zh-CN" sz="3200" b="1">
                <a:solidFill>
                  <a:srgbClr val="FF0000"/>
                </a:solidFill>
              </a:rPr>
              <a:t>”</a:t>
            </a:r>
            <a:r>
              <a:rPr lang="zh-CN" altLang="en-US" sz="3200" b="1">
                <a:solidFill>
                  <a:srgbClr val="FF0000"/>
                </a:solidFill>
              </a:rPr>
              <a:t>，</a:t>
            </a:r>
            <a:endParaRPr lang="zh-CN" altLang="en-US" sz="3200" b="1">
              <a:solidFill>
                <a:srgbClr val="FF0000"/>
              </a:solidFill>
            </a:endParaRPr>
          </a:p>
          <a:p>
            <a:r>
              <a:rPr lang="en-US" altLang="zh-CN" sz="3200" b="1"/>
              <a:t>3.</a:t>
            </a:r>
            <a:r>
              <a:rPr lang="zh-CN" altLang="en-US" sz="3200" b="1"/>
              <a:t>形象意义：</a:t>
            </a:r>
            <a:r>
              <a:rPr lang="zh-CN" altLang="en-US" sz="3200" b="1">
                <a:solidFill>
                  <a:srgbClr val="FF0000"/>
                </a:solidFill>
              </a:rPr>
              <a:t>从陈居士喜欢喝酒可以看出他洒脱的形象特点。</a:t>
            </a:r>
            <a:endParaRPr lang="zh-CN" altLang="en-US" sz="3200" b="1"/>
          </a:p>
          <a:p>
            <a:endParaRPr lang="zh-CN" altLang="en-US" sz="3200" b="1"/>
          </a:p>
          <a:p>
            <a:r>
              <a:rPr lang="en-US" altLang="zh-CN" sz="3200" b="1"/>
              <a:t>1.</a:t>
            </a:r>
            <a:r>
              <a:rPr lang="zh-CN" altLang="en-US" sz="3200" b="1"/>
              <a:t>形象特征：</a:t>
            </a:r>
            <a:r>
              <a:rPr lang="zh-CN" altLang="en-US" sz="3200" b="1">
                <a:solidFill>
                  <a:srgbClr val="FF0000"/>
                </a:solidFill>
              </a:rPr>
              <a:t>情趣高雅</a:t>
            </a:r>
            <a:endParaRPr lang="zh-CN" altLang="en-US" sz="3200" b="1">
              <a:solidFill>
                <a:srgbClr val="FF0000"/>
              </a:solidFill>
            </a:endParaRPr>
          </a:p>
          <a:p>
            <a:r>
              <a:rPr lang="en-US" altLang="zh-CN" sz="3200" b="1"/>
              <a:t>2.</a:t>
            </a:r>
            <a:r>
              <a:rPr lang="zh-CN" altLang="en-US" sz="3200" b="1"/>
              <a:t>解释翻译：</a:t>
            </a:r>
            <a:r>
              <a:rPr lang="en-US" altLang="zh-CN" sz="3200" b="1">
                <a:solidFill>
                  <a:srgbClr val="FF0000"/>
                </a:solidFill>
              </a:rPr>
              <a:t>“</a:t>
            </a:r>
            <a:r>
              <a:rPr lang="zh-CN" altLang="en-US" sz="3200" b="1">
                <a:solidFill>
                  <a:srgbClr val="FF0000"/>
                </a:solidFill>
              </a:rPr>
              <a:t>停角寻诗满袖风</a:t>
            </a:r>
            <a:r>
              <a:rPr lang="en-US" altLang="zh-CN" sz="3200" b="1">
                <a:solidFill>
                  <a:srgbClr val="FF0000"/>
                </a:solidFill>
              </a:rPr>
              <a:t>”“</a:t>
            </a:r>
            <a:r>
              <a:rPr lang="zh-CN" altLang="en-US" sz="3200" b="1">
                <a:solidFill>
                  <a:srgbClr val="FF0000"/>
                </a:solidFill>
              </a:rPr>
              <a:t>醒来推户寻诗去</a:t>
            </a:r>
            <a:r>
              <a:rPr lang="en-US" altLang="zh-CN" sz="3200" b="1">
                <a:solidFill>
                  <a:srgbClr val="FF0000"/>
                </a:solidFill>
              </a:rPr>
              <a:t>”</a:t>
            </a:r>
            <a:r>
              <a:rPr lang="zh-CN" altLang="en-US" sz="3200" b="1">
                <a:solidFill>
                  <a:srgbClr val="FF0000"/>
                </a:solidFill>
              </a:rPr>
              <a:t>白天寻诗，夜晚寻诗</a:t>
            </a:r>
            <a:endParaRPr lang="zh-CN" altLang="en-US" sz="3200" b="1">
              <a:solidFill>
                <a:srgbClr val="FF0000"/>
              </a:solidFill>
            </a:endParaRPr>
          </a:p>
          <a:p>
            <a:r>
              <a:rPr lang="en-US" altLang="zh-CN" sz="3200" b="1"/>
              <a:t>3.</a:t>
            </a:r>
            <a:r>
              <a:rPr lang="zh-CN" altLang="en-US" sz="3200" b="1"/>
              <a:t>形象意义：</a:t>
            </a:r>
            <a:r>
              <a:rPr lang="en-US" altLang="zh-CN" sz="3200" b="1">
                <a:solidFill>
                  <a:srgbClr val="FF0000"/>
                </a:solidFill>
              </a:rPr>
              <a:t>b</a:t>
            </a:r>
            <a:endParaRPr lang="en-US" altLang="zh-CN" sz="3200" b="1">
              <a:solidFill>
                <a:srgbClr val="FF0000"/>
              </a:solidFill>
            </a:endParaRPr>
          </a:p>
        </p:txBody>
      </p:sp>
    </p:spTree>
    <p:custDataLst>
      <p:tags r:id="rId1"/>
    </p:custDataLst>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3050" y="180340"/>
            <a:ext cx="11804015" cy="6443980"/>
          </a:xfrm>
        </p:spPr>
        <p:txBody>
          <a:bodyPr/>
          <a:p>
            <a:r>
              <a:rPr lang="zh-CN" altLang="en-US" sz="4400" b="1"/>
              <a:t>二</a:t>
            </a:r>
            <a:r>
              <a:rPr lang="en-US" altLang="zh-CN" sz="4400" b="1"/>
              <a:t>.</a:t>
            </a:r>
            <a:r>
              <a:rPr lang="zh-CN" altLang="en-US" sz="4400" b="1"/>
              <a:t>分析意境型</a:t>
            </a:r>
            <a:endParaRPr lang="zh-CN" altLang="en-US" sz="4400" b="1"/>
          </a:p>
          <a:p>
            <a:r>
              <a:rPr lang="zh-CN" altLang="en-US" sz="4400" b="1"/>
              <a:t>提问：</a:t>
            </a:r>
            <a:r>
              <a:rPr lang="zh-CN" altLang="en-US" sz="4400" b="1">
                <a:solidFill>
                  <a:srgbClr val="FF0000"/>
                </a:solidFill>
              </a:rPr>
              <a:t>这首诗营造了一种怎样的意境？</a:t>
            </a:r>
            <a:endParaRPr lang="zh-CN" altLang="en-US" sz="4400" b="1">
              <a:solidFill>
                <a:srgbClr val="FF0000"/>
              </a:solidFill>
            </a:endParaRPr>
          </a:p>
          <a:p>
            <a:r>
              <a:rPr lang="zh-CN" altLang="en-US" sz="4400" b="1">
                <a:solidFill>
                  <a:srgbClr val="FF0000"/>
                </a:solidFill>
              </a:rPr>
              <a:t>          这首诗描绘了一幅怎样的画面？</a:t>
            </a:r>
            <a:endParaRPr lang="zh-CN" altLang="en-US" sz="4400" b="1">
              <a:solidFill>
                <a:srgbClr val="FF0000"/>
              </a:solidFill>
            </a:endParaRPr>
          </a:p>
          <a:p>
            <a:r>
              <a:rPr lang="zh-CN" altLang="en-US" sz="4400" b="1">
                <a:solidFill>
                  <a:srgbClr val="FF0000"/>
                </a:solidFill>
              </a:rPr>
              <a:t>          表达了诗人怎样的思想感情？</a:t>
            </a:r>
            <a:endParaRPr lang="zh-CN" altLang="en-US" sz="4400" b="1"/>
          </a:p>
          <a:p>
            <a:r>
              <a:rPr lang="zh-CN" altLang="en-US" sz="4400" b="1"/>
              <a:t>公式：主要景物</a:t>
            </a:r>
            <a:r>
              <a:rPr lang="en-US" altLang="zh-CN" sz="4400" b="1"/>
              <a:t>+</a:t>
            </a:r>
            <a:r>
              <a:rPr lang="zh-CN" altLang="en-US" sz="4400" b="1"/>
              <a:t>四字短语</a:t>
            </a:r>
            <a:r>
              <a:rPr lang="en-US" altLang="zh-CN" sz="4400" b="1"/>
              <a:t>+</a:t>
            </a:r>
            <a:r>
              <a:rPr lang="zh-CN" altLang="en-US" sz="4400" b="1"/>
              <a:t>思想感情</a:t>
            </a:r>
            <a:endParaRPr lang="zh-CN" altLang="en-US" sz="4400" b="1"/>
          </a:p>
        </p:txBody>
      </p:sp>
    </p:spTree>
    <p:custDataLst>
      <p:tags r:id="rId1"/>
    </p:custDataLst>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85750" y="167640"/>
            <a:ext cx="11712575" cy="6430645"/>
          </a:xfrm>
        </p:spPr>
        <p:txBody>
          <a:bodyPr/>
          <a:p>
            <a:r>
              <a:rPr lang="zh-CN" altLang="en-US" sz="2800" b="1"/>
              <a:t>例子：绝句二首（其一）杜甫</a:t>
            </a:r>
            <a:endParaRPr lang="zh-CN" altLang="en-US" sz="2800" b="1"/>
          </a:p>
          <a:p>
            <a:r>
              <a:rPr lang="zh-CN" altLang="en-US" sz="2800" b="1"/>
              <a:t>迟日江山丽，春风花草香。</a:t>
            </a:r>
            <a:endParaRPr lang="zh-CN" altLang="en-US" sz="2800" b="1"/>
          </a:p>
          <a:p>
            <a:r>
              <a:rPr lang="zh-CN" altLang="en-US" sz="2800" b="1"/>
              <a:t>泥融飞燕子，沙暖睡鸳鸯。</a:t>
            </a:r>
            <a:endParaRPr lang="zh-CN" altLang="en-US" sz="2800" b="1"/>
          </a:p>
          <a:p>
            <a:r>
              <a:rPr lang="zh-CN" altLang="en-US" sz="2800" b="1"/>
              <a:t>江碧鸟逾白，山青花欲燃。</a:t>
            </a:r>
            <a:endParaRPr lang="zh-CN" altLang="en-US" sz="2800" b="1"/>
          </a:p>
          <a:p>
            <a:r>
              <a:rPr lang="zh-CN" altLang="en-US" sz="2800" b="1"/>
              <a:t>今春看又过，何日是归年。</a:t>
            </a:r>
            <a:endParaRPr lang="zh-CN" altLang="en-US" sz="2800" b="1"/>
          </a:p>
          <a:p>
            <a:r>
              <a:rPr lang="zh-CN" altLang="en-US" sz="2800" b="1"/>
              <a:t>注：</a:t>
            </a:r>
            <a:r>
              <a:rPr lang="zh-CN" altLang="en-US" sz="2800" b="1">
                <a:solidFill>
                  <a:srgbClr val="FF0000"/>
                </a:solidFill>
              </a:rPr>
              <a:t>此诗写于诗人经过</a:t>
            </a:r>
            <a:r>
              <a:rPr lang="en-US" altLang="zh-CN" sz="2800" b="1">
                <a:solidFill>
                  <a:srgbClr val="FF0000"/>
                </a:solidFill>
              </a:rPr>
              <a:t>“</a:t>
            </a:r>
            <a:r>
              <a:rPr lang="zh-CN" altLang="en-US" sz="2800" b="1">
                <a:solidFill>
                  <a:srgbClr val="FF0000"/>
                </a:solidFill>
              </a:rPr>
              <a:t>一岁四行役</a:t>
            </a:r>
            <a:r>
              <a:rPr lang="en-US" altLang="zh-CN" sz="2800" b="1">
                <a:solidFill>
                  <a:srgbClr val="FF0000"/>
                </a:solidFill>
              </a:rPr>
              <a:t>”</a:t>
            </a:r>
            <a:r>
              <a:rPr lang="zh-CN" altLang="en-US" sz="2800" b="1">
                <a:solidFill>
                  <a:srgbClr val="FF0000"/>
                </a:solidFill>
              </a:rPr>
              <a:t>的奔波流离后，暂居成都草堂时。</a:t>
            </a:r>
            <a:r>
              <a:rPr lang="zh-CN" altLang="en-US" sz="2800" b="1"/>
              <a:t>（一年中奔波流离太多地方）背景：奔波琉璃之后安定下来的喜悦之情。</a:t>
            </a:r>
            <a:endParaRPr lang="zh-CN" altLang="en-US" sz="2800" b="1"/>
          </a:p>
          <a:p>
            <a:r>
              <a:rPr lang="zh-CN" altLang="en-US" sz="2800" b="1"/>
              <a:t>题目：此诗描绘了怎样的景物？表达了诗人怎样的感情？请简要分析。</a:t>
            </a:r>
            <a:endParaRPr lang="zh-CN" altLang="en-US" sz="2800" b="1"/>
          </a:p>
          <a:p>
            <a:r>
              <a:rPr lang="zh-CN" altLang="en-US" sz="2800" b="1">
                <a:solidFill>
                  <a:srgbClr val="FF0000"/>
                </a:solidFill>
              </a:rPr>
              <a:t>重点记忆：有注解就是有背景，它的答案一定有奔波流离之后而安定下来的喜悦之情。</a:t>
            </a:r>
            <a:endParaRPr lang="zh-CN" altLang="en-US" sz="2800" b="1">
              <a:solidFill>
                <a:srgbClr val="FF0000"/>
              </a:solidFill>
            </a:endParaRPr>
          </a:p>
          <a:p>
            <a:r>
              <a:rPr lang="zh-CN" altLang="en-US" sz="2800" b="1">
                <a:solidFill>
                  <a:srgbClr val="FF0000"/>
                </a:solidFill>
              </a:rPr>
              <a:t>有注解和没注解答题方式是不一样的，有注解，一定要把注解编织成你的答案，不然，者注解无效，有的注解就是帮助理解。</a:t>
            </a:r>
            <a:endParaRPr lang="zh-CN" altLang="en-US" sz="2800" b="1">
              <a:solidFill>
                <a:srgbClr val="FF0000"/>
              </a:solidFill>
            </a:endParaRPr>
          </a:p>
          <a:p>
            <a:endParaRPr lang="zh-CN" altLang="en-US" sz="2800" b="1">
              <a:solidFill>
                <a:srgbClr val="FF0000"/>
              </a:solidFill>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7200">
                <a:solidFill>
                  <a:srgbClr val="FF0000"/>
                </a:solidFill>
              </a:rPr>
              <a:t>元曲包括了什么？</a:t>
            </a:r>
            <a:endParaRPr lang="zh-CN" altLang="en-US" sz="7200"/>
          </a:p>
          <a:p>
            <a:r>
              <a:rPr lang="zh-CN" altLang="en-US" sz="8800"/>
              <a:t>散曲和杂剧</a:t>
            </a:r>
            <a:endParaRPr lang="zh-CN" altLang="en-US" sz="8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9710" y="233045"/>
            <a:ext cx="11765915" cy="6470015"/>
          </a:xfrm>
        </p:spPr>
        <p:txBody>
          <a:bodyPr/>
          <a:p>
            <a:r>
              <a:rPr lang="zh-CN" altLang="en-US" b="1">
                <a:sym typeface="+mn-ea"/>
              </a:rPr>
              <a:t>绝句二首（其一）杜甫</a:t>
            </a:r>
            <a:endParaRPr lang="zh-CN" altLang="en-US" b="1"/>
          </a:p>
          <a:p>
            <a:r>
              <a:rPr lang="zh-CN" altLang="en-US" b="1">
                <a:sym typeface="+mn-ea"/>
              </a:rPr>
              <a:t>迟日江山丽，春风花草香。</a:t>
            </a:r>
            <a:endParaRPr lang="zh-CN" altLang="en-US" b="1"/>
          </a:p>
          <a:p>
            <a:r>
              <a:rPr lang="zh-CN" altLang="en-US" b="1">
                <a:sym typeface="+mn-ea"/>
              </a:rPr>
              <a:t>泥融飞燕子，沙暖睡鸳鸯。</a:t>
            </a:r>
            <a:endParaRPr lang="zh-CN" altLang="en-US" b="1"/>
          </a:p>
          <a:p>
            <a:r>
              <a:rPr lang="zh-CN" altLang="en-US" b="1">
                <a:sym typeface="+mn-ea"/>
              </a:rPr>
              <a:t>江碧鸟逾白，山青花欲燃。</a:t>
            </a:r>
            <a:endParaRPr lang="zh-CN" altLang="en-US" b="1"/>
          </a:p>
          <a:p>
            <a:r>
              <a:rPr lang="zh-CN" altLang="en-US" b="1">
                <a:sym typeface="+mn-ea"/>
              </a:rPr>
              <a:t>今春看又过，何日是归年。</a:t>
            </a:r>
            <a:endParaRPr lang="zh-CN" altLang="en-US" b="1">
              <a:sym typeface="+mn-ea"/>
            </a:endParaRPr>
          </a:p>
          <a:p>
            <a:r>
              <a:rPr lang="zh-CN" altLang="en-US" sz="2800" b="1">
                <a:solidFill>
                  <a:srgbClr val="FF0000"/>
                </a:solidFill>
              </a:rPr>
              <a:t>公式：主要景物</a:t>
            </a:r>
            <a:r>
              <a:rPr lang="en-US" altLang="zh-CN" sz="2800" b="1">
                <a:solidFill>
                  <a:srgbClr val="FF0000"/>
                </a:solidFill>
              </a:rPr>
              <a:t>+</a:t>
            </a:r>
            <a:r>
              <a:rPr lang="zh-CN" altLang="en-US" sz="2800" b="1">
                <a:solidFill>
                  <a:srgbClr val="FF0000"/>
                </a:solidFill>
              </a:rPr>
              <a:t>四字短语</a:t>
            </a:r>
            <a:r>
              <a:rPr lang="en-US" altLang="zh-CN" sz="2800" b="1">
                <a:solidFill>
                  <a:srgbClr val="FF0000"/>
                </a:solidFill>
              </a:rPr>
              <a:t>+</a:t>
            </a:r>
            <a:r>
              <a:rPr lang="zh-CN" altLang="en-US" sz="2800" b="1">
                <a:solidFill>
                  <a:srgbClr val="FF0000"/>
                </a:solidFill>
              </a:rPr>
              <a:t>思想感情</a:t>
            </a:r>
            <a:endParaRPr lang="zh-CN" altLang="en-US" sz="2800" b="1"/>
          </a:p>
          <a:p>
            <a:r>
              <a:rPr lang="en-US" altLang="zh-CN" sz="2800" b="1"/>
              <a:t>1.</a:t>
            </a:r>
            <a:r>
              <a:rPr lang="zh-CN" altLang="en-US" sz="2800" b="1"/>
              <a:t>主要景物：</a:t>
            </a:r>
            <a:r>
              <a:rPr lang="zh-CN" altLang="en-US" sz="2800" b="1">
                <a:solidFill>
                  <a:srgbClr val="FF0000"/>
                </a:solidFill>
              </a:rPr>
              <a:t>此诗描绘了一派美丽的初春景象</a:t>
            </a:r>
            <a:r>
              <a:rPr lang="zh-CN" altLang="en-US" sz="2800" b="1"/>
              <a:t>，春天阳光普照，四野青绿，江水映日，春风送来花草的馨香，泥融土湿，燕子正繁忙地衔泥筑巢，日丽沙暖，鸳鸯在沙洲上静睡。</a:t>
            </a:r>
            <a:endParaRPr lang="zh-CN" altLang="en-US" sz="2800" b="1"/>
          </a:p>
          <a:p>
            <a:r>
              <a:rPr lang="en-US" altLang="zh-CN" sz="2800" b="1"/>
              <a:t>2.</a:t>
            </a:r>
            <a:r>
              <a:rPr lang="zh-CN" altLang="en-US" sz="2800" b="1"/>
              <a:t>四字短语：这是一幅</a:t>
            </a:r>
            <a:r>
              <a:rPr lang="zh-CN" altLang="en-US" sz="2800" b="1">
                <a:solidFill>
                  <a:srgbClr val="FF0000"/>
                </a:solidFill>
              </a:rPr>
              <a:t>明净绚丽，悠闲舒适</a:t>
            </a:r>
            <a:r>
              <a:rPr lang="zh-CN" altLang="en-US" sz="2800" b="1"/>
              <a:t>的春景图。</a:t>
            </a:r>
            <a:endParaRPr lang="zh-CN" altLang="en-US" sz="2800" b="1"/>
          </a:p>
          <a:p>
            <a:r>
              <a:rPr lang="en-US" altLang="zh-CN" sz="2800" b="1"/>
              <a:t>3.</a:t>
            </a:r>
            <a:r>
              <a:rPr lang="zh-CN" altLang="en-US" sz="2800" b="1"/>
              <a:t>思想感情：表现了</a:t>
            </a:r>
            <a:r>
              <a:rPr lang="en-US" altLang="zh-CN" sz="2800" b="1"/>
              <a:t>ni'ron</a:t>
            </a:r>
            <a:r>
              <a:rPr lang="zh-CN" altLang="en-US" sz="2800" b="1"/>
              <a:t>诗人结束奔波流离生活安定后愉悦闲适的心境。</a:t>
            </a:r>
            <a:endParaRPr lang="zh-CN" altLang="en-US" sz="2800" b="1"/>
          </a:p>
        </p:txBody>
      </p:sp>
    </p:spTree>
    <p:custDataLst>
      <p:tags r:id="rId1"/>
    </p:custDataLst>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04495" y="299085"/>
            <a:ext cx="10949305" cy="5878195"/>
          </a:xfrm>
        </p:spPr>
        <p:txBody>
          <a:bodyPr/>
          <a:p>
            <a:r>
              <a:rPr lang="zh-CN" altLang="en-US" sz="3600" b="1"/>
              <a:t>三</a:t>
            </a:r>
            <a:r>
              <a:rPr lang="en-US" altLang="zh-CN" sz="3600" b="1"/>
              <a:t>.</a:t>
            </a:r>
            <a:r>
              <a:rPr lang="zh-CN" altLang="en-US" sz="3600" b="1"/>
              <a:t>分析语言型（两种特色）</a:t>
            </a:r>
            <a:endParaRPr lang="zh-CN" altLang="en-US" sz="3600" b="1"/>
          </a:p>
          <a:p>
            <a:r>
              <a:rPr lang="zh-CN" altLang="en-US" sz="3600" b="1"/>
              <a:t>提问：</a:t>
            </a:r>
            <a:r>
              <a:rPr lang="zh-CN" altLang="en-US" sz="3600" b="1">
                <a:solidFill>
                  <a:srgbClr val="FF0000"/>
                </a:solidFill>
              </a:rPr>
              <a:t>这首诗在语言上有何特色？（四字短语）</a:t>
            </a:r>
            <a:endParaRPr lang="zh-CN" altLang="en-US" sz="3600" b="1">
              <a:solidFill>
                <a:srgbClr val="FF0000"/>
              </a:solidFill>
            </a:endParaRPr>
          </a:p>
          <a:p>
            <a:r>
              <a:rPr lang="zh-CN" altLang="en-US" sz="3600" b="1">
                <a:solidFill>
                  <a:srgbClr val="FF0000"/>
                </a:solidFill>
              </a:rPr>
              <a:t>          请分析这首诗的语言风格？</a:t>
            </a:r>
            <a:endParaRPr lang="zh-CN" altLang="en-US" sz="3600" b="1">
              <a:solidFill>
                <a:srgbClr val="FF0000"/>
              </a:solidFill>
            </a:endParaRPr>
          </a:p>
          <a:p>
            <a:r>
              <a:rPr lang="zh-CN" altLang="en-US" sz="3600" b="1">
                <a:solidFill>
                  <a:srgbClr val="FF0000"/>
                </a:solidFill>
              </a:rPr>
              <a:t>            谈谈此诗的语言艺术。</a:t>
            </a:r>
            <a:endParaRPr lang="zh-CN" altLang="en-US" sz="3600" b="1">
              <a:solidFill>
                <a:srgbClr val="FF0000"/>
              </a:solidFill>
            </a:endParaRPr>
          </a:p>
          <a:p>
            <a:r>
              <a:rPr lang="zh-CN" altLang="en-US" sz="3600" b="1"/>
              <a:t>公式：四字短语</a:t>
            </a:r>
            <a:r>
              <a:rPr lang="en-US" altLang="zh-CN" sz="3600" b="1"/>
              <a:t>+</a:t>
            </a:r>
            <a:r>
              <a:rPr lang="zh-CN" altLang="en-US" sz="3600" b="1"/>
              <a:t>结合诗句谈运用</a:t>
            </a:r>
            <a:r>
              <a:rPr lang="en-US" altLang="zh-CN" sz="3600" b="1"/>
              <a:t>+</a:t>
            </a:r>
            <a:r>
              <a:rPr lang="zh-CN" altLang="en-US" sz="3600" b="1"/>
              <a:t>思想感情</a:t>
            </a:r>
            <a:endParaRPr lang="zh-CN" altLang="en-US" sz="3600" b="1"/>
          </a:p>
          <a:p>
            <a:r>
              <a:rPr lang="en-US" altLang="zh-CN" sz="3600" b="1"/>
              <a:t>1.</a:t>
            </a:r>
            <a:r>
              <a:rPr lang="zh-CN" altLang="en-US" sz="3600" b="1"/>
              <a:t>四字短语准确点明语言特色</a:t>
            </a:r>
            <a:endParaRPr lang="zh-CN" altLang="en-US" sz="3600" b="1"/>
          </a:p>
          <a:p>
            <a:r>
              <a:rPr lang="en-US" altLang="zh-CN" sz="3600" b="1"/>
              <a:t>2.</a:t>
            </a:r>
            <a:r>
              <a:rPr lang="zh-CN" altLang="en-US" sz="3600" b="1"/>
              <a:t>用诗中有关语句具体分析这种特色</a:t>
            </a:r>
            <a:endParaRPr lang="zh-CN" altLang="en-US" sz="3600" b="1"/>
          </a:p>
          <a:p>
            <a:r>
              <a:rPr lang="en-US" altLang="zh-CN" sz="3600" b="1"/>
              <a:t>3.</a:t>
            </a:r>
            <a:r>
              <a:rPr lang="zh-CN" altLang="en-US" sz="3600" b="1"/>
              <a:t>指出表现了作者怎样的感情</a:t>
            </a:r>
            <a:endParaRPr lang="zh-CN" altLang="en-US" sz="3600" b="1"/>
          </a:p>
        </p:txBody>
      </p:sp>
    </p:spTree>
    <p:custDataLst>
      <p:tags r:id="rId1"/>
    </p:custDataLst>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96570" y="456565"/>
            <a:ext cx="11370310" cy="6036945"/>
          </a:xfrm>
        </p:spPr>
        <p:txBody>
          <a:bodyPr/>
          <a:p>
            <a:r>
              <a:rPr lang="zh-CN" altLang="en-US" sz="3200" b="1"/>
              <a:t>语言基本上有两种特色</a:t>
            </a:r>
            <a:endParaRPr lang="zh-CN" altLang="en-US" sz="3200" b="1"/>
          </a:p>
          <a:p>
            <a:r>
              <a:rPr lang="en-US" altLang="zh-CN" sz="3200" b="1"/>
              <a:t>1.</a:t>
            </a:r>
            <a:r>
              <a:rPr lang="zh-CN" altLang="en-US" sz="3200" b="1"/>
              <a:t>诗歌</a:t>
            </a:r>
            <a:r>
              <a:rPr lang="en-US" altLang="zh-CN" sz="3200" b="1"/>
              <a:t>——</a:t>
            </a:r>
            <a:r>
              <a:rPr lang="zh-CN" altLang="en-US" sz="3200" b="1"/>
              <a:t>看得懂的（特别是田园诗）</a:t>
            </a:r>
            <a:endParaRPr lang="zh-CN" altLang="en-US" sz="3200" b="1"/>
          </a:p>
          <a:p>
            <a:r>
              <a:rPr lang="zh-CN" altLang="en-US" sz="3200" b="1"/>
              <a:t>                 </a:t>
            </a:r>
            <a:r>
              <a:rPr lang="zh-CN" altLang="en-US" sz="3200" b="1">
                <a:solidFill>
                  <a:srgbClr val="FF0000"/>
                </a:solidFill>
              </a:rPr>
              <a:t>直白自然，清新淡雅，口语化，生活化</a:t>
            </a:r>
            <a:endParaRPr lang="zh-CN" altLang="en-US" sz="3200" b="1">
              <a:solidFill>
                <a:srgbClr val="FF0000"/>
              </a:solidFill>
            </a:endParaRPr>
          </a:p>
          <a:p>
            <a:r>
              <a:rPr lang="zh-CN" altLang="en-US" sz="3200" b="1"/>
              <a:t>                  看太不懂的（特别是用典）</a:t>
            </a:r>
            <a:endParaRPr lang="zh-CN" altLang="en-US" sz="3200" b="1"/>
          </a:p>
          <a:p>
            <a:r>
              <a:rPr lang="en-US" altLang="zh-CN" sz="3200" b="1"/>
              <a:t>                </a:t>
            </a:r>
            <a:r>
              <a:rPr lang="en-US" altLang="zh-CN" sz="3200" b="1">
                <a:solidFill>
                  <a:srgbClr val="FF0000"/>
                </a:solidFill>
              </a:rPr>
              <a:t> </a:t>
            </a:r>
            <a:r>
              <a:rPr lang="zh-CN" altLang="en-US" sz="3200" b="1">
                <a:solidFill>
                  <a:srgbClr val="FF0000"/>
                </a:solidFill>
              </a:rPr>
              <a:t>含蓄委婉，隽永深刻，韵味无穷</a:t>
            </a:r>
            <a:endParaRPr lang="zh-CN" altLang="en-US" sz="3200" b="1">
              <a:solidFill>
                <a:srgbClr val="FF0000"/>
              </a:solidFill>
            </a:endParaRPr>
          </a:p>
          <a:p>
            <a:r>
              <a:rPr lang="en-US" altLang="zh-CN" sz="3200" b="1"/>
              <a:t>2.</a:t>
            </a:r>
            <a:r>
              <a:rPr lang="zh-CN" altLang="en-US" sz="3200" b="1"/>
              <a:t>宋词</a:t>
            </a:r>
            <a:r>
              <a:rPr lang="en-US" altLang="zh-CN" sz="3200" b="1"/>
              <a:t>——</a:t>
            </a:r>
            <a:r>
              <a:rPr lang="zh-CN" altLang="en-US" sz="3200" b="1">
                <a:solidFill>
                  <a:srgbClr val="FF0000"/>
                </a:solidFill>
              </a:rPr>
              <a:t>婉约（哀婉，柔美）</a:t>
            </a:r>
            <a:r>
              <a:rPr lang="zh-CN" altLang="en-US" sz="3200" b="1"/>
              <a:t>代表人物：李清照，柳永</a:t>
            </a:r>
            <a:endParaRPr lang="zh-CN" altLang="en-US" sz="3200" b="1"/>
          </a:p>
          <a:p>
            <a:r>
              <a:rPr lang="zh-CN" altLang="en-US" sz="3200" b="1"/>
              <a:t>                </a:t>
            </a:r>
            <a:r>
              <a:rPr lang="zh-CN" altLang="en-US" sz="3200" b="1">
                <a:solidFill>
                  <a:srgbClr val="FF0000"/>
                </a:solidFill>
              </a:rPr>
              <a:t> 豪放（豪迈，壮阔）</a:t>
            </a:r>
            <a:r>
              <a:rPr lang="zh-CN" altLang="en-US" sz="3200" b="1"/>
              <a:t>代表人物：苏轼，辛弃疾</a:t>
            </a:r>
            <a:endParaRPr lang="zh-CN" altLang="en-US" sz="3200" b="1"/>
          </a:p>
          <a:p>
            <a:r>
              <a:rPr lang="en-US" altLang="zh-CN" sz="3200" b="1"/>
              <a:t>3.</a:t>
            </a:r>
            <a:r>
              <a:rPr lang="zh-CN" altLang="en-US" sz="3200" b="1"/>
              <a:t>元曲</a:t>
            </a:r>
            <a:r>
              <a:rPr lang="en-US" altLang="zh-CN" sz="3200" b="1"/>
              <a:t>——</a:t>
            </a:r>
            <a:r>
              <a:rPr lang="zh-CN" altLang="en-US" sz="3200" b="1">
                <a:solidFill>
                  <a:srgbClr val="FF0000"/>
                </a:solidFill>
              </a:rPr>
              <a:t>明白如话，直白晓畅，口语化</a:t>
            </a:r>
            <a:endParaRPr lang="zh-CN" altLang="en-US" sz="3200" b="1">
              <a:solidFill>
                <a:srgbClr val="FF0000"/>
              </a:solidFill>
            </a:endParaRPr>
          </a:p>
        </p:txBody>
      </p:sp>
    </p:spTree>
    <p:custDataLst>
      <p:tags r:id="rId1"/>
    </p:custDataLst>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1785" y="285115"/>
            <a:ext cx="11621135" cy="6300470"/>
          </a:xfrm>
        </p:spPr>
        <p:txBody>
          <a:bodyPr/>
          <a:p>
            <a:r>
              <a:rPr lang="zh-CN" altLang="en-US" sz="2800" b="1"/>
              <a:t>例子：越女词（其三）李白</a:t>
            </a:r>
            <a:endParaRPr lang="zh-CN" altLang="en-US" sz="2800" b="1"/>
          </a:p>
          <a:p>
            <a:r>
              <a:rPr lang="zh-CN" altLang="en-US" sz="2800" b="1"/>
              <a:t>耶溪采莲女。</a:t>
            </a:r>
            <a:endParaRPr lang="zh-CN" altLang="en-US" sz="2800" b="1"/>
          </a:p>
          <a:p>
            <a:r>
              <a:rPr lang="zh-CN" altLang="en-US" sz="2800" b="1"/>
              <a:t>见客棹歌回。</a:t>
            </a:r>
            <a:endParaRPr lang="zh-CN" altLang="en-US" sz="2800" b="1"/>
          </a:p>
          <a:p>
            <a:r>
              <a:rPr lang="zh-CN" altLang="en-US" sz="2800" b="1"/>
              <a:t>笑入荷花去。</a:t>
            </a:r>
            <a:endParaRPr lang="zh-CN" altLang="en-US" sz="2800" b="1"/>
          </a:p>
          <a:p>
            <a:r>
              <a:rPr lang="zh-CN" altLang="en-US" sz="2800" b="1"/>
              <a:t>佯羞不出来。</a:t>
            </a:r>
            <a:endParaRPr lang="zh-CN" altLang="en-US" sz="2800" b="1"/>
          </a:p>
          <a:p>
            <a:r>
              <a:rPr lang="zh-CN" altLang="en-US" sz="2800" b="1"/>
              <a:t>此诗有何语言特色？请结合诗句加以分析。</a:t>
            </a:r>
            <a:endParaRPr lang="zh-CN" altLang="en-US" sz="2800" b="1"/>
          </a:p>
          <a:p>
            <a:r>
              <a:rPr lang="zh-CN" altLang="en-US" sz="2800" b="1">
                <a:solidFill>
                  <a:srgbClr val="FF0000"/>
                </a:solidFill>
                <a:sym typeface="+mn-ea"/>
              </a:rPr>
              <a:t>公式：四字短语</a:t>
            </a:r>
            <a:r>
              <a:rPr lang="en-US" altLang="zh-CN" sz="2800" b="1">
                <a:solidFill>
                  <a:srgbClr val="FF0000"/>
                </a:solidFill>
                <a:sym typeface="+mn-ea"/>
              </a:rPr>
              <a:t>+</a:t>
            </a:r>
            <a:r>
              <a:rPr lang="zh-CN" altLang="en-US" sz="2800" b="1">
                <a:solidFill>
                  <a:srgbClr val="FF0000"/>
                </a:solidFill>
                <a:sym typeface="+mn-ea"/>
              </a:rPr>
              <a:t>结合诗句谈运用</a:t>
            </a:r>
            <a:r>
              <a:rPr lang="en-US" altLang="zh-CN" sz="2800" b="1">
                <a:solidFill>
                  <a:srgbClr val="FF0000"/>
                </a:solidFill>
                <a:sym typeface="+mn-ea"/>
              </a:rPr>
              <a:t>+</a:t>
            </a:r>
            <a:r>
              <a:rPr lang="zh-CN" altLang="en-US" sz="2800" b="1">
                <a:solidFill>
                  <a:srgbClr val="FF0000"/>
                </a:solidFill>
                <a:sym typeface="+mn-ea"/>
              </a:rPr>
              <a:t>思想感情</a:t>
            </a:r>
            <a:endParaRPr lang="zh-CN" altLang="en-US" sz="2800" b="1"/>
          </a:p>
          <a:p>
            <a:r>
              <a:rPr lang="zh-CN" altLang="en-US" sz="2800" b="1"/>
              <a:t>答：</a:t>
            </a:r>
            <a:r>
              <a:rPr lang="en-US" altLang="zh-CN" sz="2800" b="1"/>
              <a:t>1.</a:t>
            </a:r>
            <a:r>
              <a:rPr lang="zh-CN" altLang="en-US" sz="2800" b="1"/>
              <a:t>两个双音节词（四字短语）：此时语言清新自然，不事雕琢。</a:t>
            </a:r>
            <a:endParaRPr lang="zh-CN" altLang="en-US" sz="2800" b="1"/>
          </a:p>
          <a:p>
            <a:r>
              <a:rPr lang="zh-CN" altLang="en-US" sz="2800" b="1"/>
              <a:t>       </a:t>
            </a:r>
            <a:r>
              <a:rPr lang="en-US" altLang="zh-CN" sz="2800" b="1"/>
              <a:t>2.</a:t>
            </a:r>
            <a:r>
              <a:rPr lang="zh-CN" altLang="en-US" sz="2800" b="1"/>
              <a:t>结合诗句谈运用：诗人用</a:t>
            </a:r>
            <a:r>
              <a:rPr lang="en-US" altLang="zh-CN" sz="2800" b="1"/>
              <a:t>“</a:t>
            </a:r>
            <a:r>
              <a:rPr lang="zh-CN" altLang="en-US" sz="2800" b="1"/>
              <a:t>见客</a:t>
            </a:r>
            <a:r>
              <a:rPr lang="en-US" altLang="zh-CN" sz="2800" b="1"/>
              <a:t>”“</a:t>
            </a:r>
            <a:r>
              <a:rPr lang="zh-CN" altLang="en-US" sz="2800" b="1"/>
              <a:t>笑入</a:t>
            </a:r>
            <a:r>
              <a:rPr lang="en-US" altLang="zh-CN" sz="2800" b="1"/>
              <a:t>”“</a:t>
            </a:r>
            <a:r>
              <a:rPr lang="zh-CN" altLang="en-US" sz="2800" b="1"/>
              <a:t>不出来</a:t>
            </a:r>
            <a:r>
              <a:rPr lang="en-US" altLang="zh-CN" sz="2800" b="1"/>
              <a:t>”</a:t>
            </a:r>
            <a:r>
              <a:rPr lang="zh-CN" altLang="en-US" sz="2800" b="1"/>
              <a:t>这一连串似乎很平常的动词短语塑造了一个美丽动人的采莲女的形象，</a:t>
            </a:r>
            <a:r>
              <a:rPr lang="en-US" altLang="zh-CN" sz="2800" b="1"/>
              <a:t>“</a:t>
            </a:r>
            <a:r>
              <a:rPr lang="zh-CN" altLang="en-US" sz="2800" b="1"/>
              <a:t>佯羞</a:t>
            </a:r>
            <a:r>
              <a:rPr lang="en-US" altLang="zh-CN" sz="2800" b="1"/>
              <a:t>”</a:t>
            </a:r>
            <a:r>
              <a:rPr lang="zh-CN" altLang="en-US" sz="2800" b="1"/>
              <a:t>一词写其对意中人的心理和情态，十分自然。</a:t>
            </a:r>
            <a:r>
              <a:rPr lang="zh-CN" altLang="en-US" sz="2800" b="1">
                <a:solidFill>
                  <a:srgbClr val="FF0000"/>
                </a:solidFill>
              </a:rPr>
              <a:t>（翻译</a:t>
            </a:r>
            <a:r>
              <a:rPr lang="en-US" altLang="zh-CN" sz="2800" b="1">
                <a:solidFill>
                  <a:srgbClr val="FF0000"/>
                </a:solidFill>
              </a:rPr>
              <a:t>+</a:t>
            </a:r>
            <a:r>
              <a:rPr lang="zh-CN" altLang="en-US" sz="2800" b="1">
                <a:solidFill>
                  <a:srgbClr val="FF0000"/>
                </a:solidFill>
              </a:rPr>
              <a:t>情感）</a:t>
            </a:r>
            <a:endParaRPr lang="zh-CN" altLang="en-US" sz="2800" b="1">
              <a:solidFill>
                <a:srgbClr val="FF0000"/>
              </a:solidFill>
            </a:endParaRPr>
          </a:p>
          <a:p>
            <a:r>
              <a:rPr lang="zh-CN" altLang="en-US" sz="2800" b="1"/>
              <a:t>       </a:t>
            </a:r>
            <a:r>
              <a:rPr lang="en-US" altLang="zh-CN" sz="2800" b="1"/>
              <a:t>3.</a:t>
            </a:r>
            <a:r>
              <a:rPr lang="zh-CN" altLang="en-US" sz="2800" b="1"/>
              <a:t>诗人用</a:t>
            </a:r>
            <a:r>
              <a:rPr lang="zh-CN" altLang="en-US" sz="2800" b="1">
                <a:solidFill>
                  <a:srgbClr val="FF0000"/>
                </a:solidFill>
              </a:rPr>
              <a:t>清新自然的语言</a:t>
            </a:r>
            <a:r>
              <a:rPr lang="zh-CN" altLang="en-US" sz="2800" b="1"/>
              <a:t>抒发了对纯真爱情的赞美。</a:t>
            </a:r>
            <a:r>
              <a:rPr lang="zh-CN" altLang="en-US" sz="2800" b="1">
                <a:solidFill>
                  <a:srgbClr val="FF0000"/>
                </a:solidFill>
              </a:rPr>
              <a:t>（总结情感）</a:t>
            </a:r>
            <a:endParaRPr lang="zh-CN" altLang="en-US" sz="2800" b="1">
              <a:solidFill>
                <a:srgbClr val="FF0000"/>
              </a:solidFill>
            </a:endParaRPr>
          </a:p>
          <a:p>
            <a:endParaRPr lang="zh-CN" altLang="en-US" sz="2800" b="1">
              <a:solidFill>
                <a:srgbClr val="FF0000"/>
              </a:solidFill>
            </a:endParaRPr>
          </a:p>
        </p:txBody>
      </p:sp>
    </p:spTree>
    <p:custDataLst>
      <p:tags r:id="rId1"/>
    </p:custDataLst>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solidFill>
                  <a:srgbClr val="FF0000"/>
                </a:solidFill>
              </a:rPr>
              <a:t>四，练字型，诗眼型</a:t>
            </a:r>
            <a:endParaRPr lang="zh-CN" altLang="en-US" b="1">
              <a:solidFill>
                <a:srgbClr val="FF0000"/>
              </a:solidFill>
            </a:endParaRPr>
          </a:p>
        </p:txBody>
      </p:sp>
      <p:sp>
        <p:nvSpPr>
          <p:cNvPr id="3" name="内容占位符 2"/>
          <p:cNvSpPr>
            <a:spLocks noGrp="1"/>
          </p:cNvSpPr>
          <p:nvPr>
            <p:ph idx="1"/>
          </p:nvPr>
        </p:nvSpPr>
        <p:spPr>
          <a:xfrm>
            <a:off x="399415" y="1543685"/>
            <a:ext cx="10954385" cy="4633595"/>
          </a:xfrm>
        </p:spPr>
        <p:txBody>
          <a:bodyPr/>
          <a:p>
            <a:r>
              <a:rPr lang="zh-CN" altLang="en-US" sz="3600" b="1"/>
              <a:t>提问：这一联中最生动传神的是什么字？</a:t>
            </a:r>
            <a:endParaRPr lang="zh-CN" altLang="en-US" sz="3600" b="1"/>
          </a:p>
          <a:p>
            <a:r>
              <a:rPr lang="zh-CN" altLang="en-US" sz="3600" b="1"/>
              <a:t>          为什么？某字历来为人称道，你认为它好在哪里？</a:t>
            </a:r>
            <a:endParaRPr lang="zh-CN" altLang="en-US" sz="3600" b="1"/>
          </a:p>
          <a:p>
            <a:r>
              <a:rPr lang="zh-CN" altLang="en-US" sz="3600" b="1">
                <a:solidFill>
                  <a:srgbClr val="FF0000"/>
                </a:solidFill>
              </a:rPr>
              <a:t>公式：解释字的含义</a:t>
            </a:r>
            <a:r>
              <a:rPr lang="en-US" altLang="zh-CN" sz="3600" b="1">
                <a:solidFill>
                  <a:srgbClr val="FF0000"/>
                </a:solidFill>
              </a:rPr>
              <a:t>+</a:t>
            </a:r>
            <a:r>
              <a:rPr lang="zh-CN" altLang="en-US" sz="3600" b="1">
                <a:solidFill>
                  <a:srgbClr val="FF0000"/>
                </a:solidFill>
              </a:rPr>
              <a:t>代入原句谈意义</a:t>
            </a:r>
            <a:r>
              <a:rPr lang="en-US" altLang="zh-CN" sz="3600" b="1">
                <a:solidFill>
                  <a:srgbClr val="FF0000"/>
                </a:solidFill>
              </a:rPr>
              <a:t>+</a:t>
            </a:r>
            <a:r>
              <a:rPr lang="zh-CN" altLang="en-US" sz="3600" b="1">
                <a:solidFill>
                  <a:srgbClr val="FF0000"/>
                </a:solidFill>
              </a:rPr>
              <a:t>思想感情</a:t>
            </a:r>
            <a:endParaRPr lang="zh-CN" altLang="en-US" sz="3600" b="1">
              <a:solidFill>
                <a:srgbClr val="FF0000"/>
              </a:solidFill>
            </a:endParaRPr>
          </a:p>
          <a:p>
            <a:r>
              <a:rPr lang="en-US" altLang="zh-CN" sz="3600" b="1"/>
              <a:t>1.</a:t>
            </a:r>
            <a:r>
              <a:rPr lang="zh-CN" altLang="en-US" sz="3600" b="1"/>
              <a:t>解释该字在句中的含义。</a:t>
            </a:r>
            <a:endParaRPr lang="zh-CN" altLang="en-US" sz="3600" b="1"/>
          </a:p>
          <a:p>
            <a:r>
              <a:rPr lang="en-US" altLang="zh-CN" sz="3600" b="1"/>
              <a:t>2.</a:t>
            </a:r>
            <a:r>
              <a:rPr lang="zh-CN" altLang="en-US" sz="3600" b="1"/>
              <a:t>展开联想把该字放入原句中描述景象。</a:t>
            </a:r>
            <a:endParaRPr lang="zh-CN" altLang="en-US" sz="3600" b="1"/>
          </a:p>
          <a:p>
            <a:r>
              <a:rPr lang="en-US" altLang="zh-CN" sz="3600" b="1"/>
              <a:t>3.</a:t>
            </a:r>
            <a:r>
              <a:rPr lang="zh-CN" altLang="en-US" sz="3600" b="1"/>
              <a:t>点出该字烘托了怎样的意境，或表达了怎样的感情。</a:t>
            </a:r>
            <a:endParaRPr lang="zh-CN" altLang="en-US" sz="3600" b="1"/>
          </a:p>
        </p:txBody>
      </p:sp>
    </p:spTree>
    <p:custDataLst>
      <p:tags r:id="rId1"/>
    </p:custDataLst>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399415"/>
            <a:ext cx="10515600" cy="5777865"/>
          </a:xfrm>
        </p:spPr>
        <p:txBody>
          <a:bodyPr/>
          <a:p>
            <a:r>
              <a:rPr lang="zh-CN" altLang="en-US" sz="3200" b="1"/>
              <a:t>例：早过大通驿 </a:t>
            </a:r>
            <a:endParaRPr lang="en-US" altLang="zh-CN" sz="3200" b="1"/>
          </a:p>
          <a:p>
            <a:r>
              <a:rPr lang="zh-CN" altLang="en-US" sz="3200" b="1"/>
              <a:t>         查慎行</a:t>
            </a:r>
            <a:endParaRPr lang="zh-CN" altLang="en-US" sz="3200" b="1"/>
          </a:p>
          <a:p>
            <a:r>
              <a:rPr lang="zh-CN" altLang="en-US" sz="3200" b="1"/>
              <a:t>夙雾才醒后，朝阳未吐间。</a:t>
            </a:r>
            <a:endParaRPr lang="zh-CN" altLang="en-US" sz="3200" b="1"/>
          </a:p>
          <a:p>
            <a:r>
              <a:rPr lang="zh-CN" altLang="en-US" sz="3200" b="1"/>
              <a:t>翠烟遥辨市，红树忽移湾。</a:t>
            </a:r>
            <a:endParaRPr lang="zh-CN" altLang="en-US" sz="3200" b="1"/>
          </a:p>
          <a:p>
            <a:r>
              <a:rPr lang="zh-CN" altLang="en-US" sz="3200" b="1"/>
              <a:t>风软一江水，云轻九子山。</a:t>
            </a:r>
            <a:endParaRPr lang="zh-CN" altLang="en-US" sz="3200" b="1"/>
          </a:p>
          <a:p>
            <a:r>
              <a:rPr lang="zh-CN" altLang="en-US" sz="3200" b="1"/>
              <a:t>画家浓淡意，斟酌在荆关</a:t>
            </a:r>
            <a:endParaRPr lang="zh-CN" altLang="en-US" sz="3200" b="1"/>
          </a:p>
          <a:p>
            <a:r>
              <a:rPr lang="zh-CN" altLang="en-US" sz="3200" b="1">
                <a:solidFill>
                  <a:srgbClr val="FF0000"/>
                </a:solidFill>
              </a:rPr>
              <a:t>注：大通驿：在安徽铜陵，大通河由此入长江，作者乘船途径此地。</a:t>
            </a:r>
            <a:endParaRPr lang="zh-CN" altLang="en-US" sz="3200" b="1">
              <a:solidFill>
                <a:srgbClr val="FF0000"/>
              </a:solidFill>
            </a:endParaRPr>
          </a:p>
          <a:p>
            <a:r>
              <a:rPr lang="zh-CN" altLang="en-US" sz="3200" b="1">
                <a:solidFill>
                  <a:srgbClr val="FF0000"/>
                </a:solidFill>
              </a:rPr>
              <a:t>       荆官：五代后梁画家荆浩，关仝，二人擅长山水画。</a:t>
            </a:r>
            <a:endParaRPr lang="zh-CN" altLang="en-US" sz="3200" b="1">
              <a:solidFill>
                <a:srgbClr val="FF0000"/>
              </a:solidFill>
            </a:endParaRPr>
          </a:p>
          <a:p>
            <a:r>
              <a:rPr lang="zh-CN" altLang="en-US" sz="3200" b="1"/>
              <a:t>（</a:t>
            </a:r>
            <a:r>
              <a:rPr lang="en-US" altLang="zh-CN" sz="3200" b="1"/>
              <a:t>1</a:t>
            </a:r>
            <a:r>
              <a:rPr lang="zh-CN" altLang="en-US" sz="3200" b="1"/>
              <a:t>）第三联的</a:t>
            </a:r>
            <a:r>
              <a:rPr lang="en-US" altLang="zh-CN" sz="3200" b="1"/>
              <a:t>“</a:t>
            </a:r>
            <a:r>
              <a:rPr lang="zh-CN" altLang="en-US" sz="3200" b="1"/>
              <a:t>软</a:t>
            </a:r>
            <a:r>
              <a:rPr lang="en-US" altLang="zh-CN" sz="3200" b="1"/>
              <a:t>”</a:t>
            </a:r>
            <a:r>
              <a:rPr lang="zh-CN" altLang="en-US" sz="3200" b="1"/>
              <a:t>字在艺术表现上很有特色，请作赏析。</a:t>
            </a:r>
            <a:endParaRPr lang="zh-CN" altLang="en-US" sz="3200" b="1"/>
          </a:p>
          <a:p>
            <a:endParaRPr lang="zh-CN" altLang="en-US" sz="3200" b="1"/>
          </a:p>
        </p:txBody>
      </p:sp>
    </p:spTree>
    <p:custDataLst>
      <p:tags r:id="rId1"/>
    </p:custDataLst>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3040" y="140970"/>
            <a:ext cx="11778615" cy="6509385"/>
          </a:xfrm>
        </p:spPr>
        <p:txBody>
          <a:bodyPr>
            <a:noAutofit/>
          </a:bodyPr>
          <a:p>
            <a:r>
              <a:rPr lang="zh-CN" altLang="en-US" sz="3600" b="1">
                <a:sym typeface="+mn-ea"/>
              </a:rPr>
              <a:t>早过大通驿 </a:t>
            </a:r>
            <a:endParaRPr lang="en-US" altLang="zh-CN" sz="3600" b="1"/>
          </a:p>
          <a:p>
            <a:r>
              <a:rPr lang="zh-CN" altLang="en-US" sz="3600" b="1">
                <a:sym typeface="+mn-ea"/>
              </a:rPr>
              <a:t>         查慎行</a:t>
            </a:r>
            <a:endParaRPr lang="zh-CN" altLang="en-US" sz="3600" b="1"/>
          </a:p>
          <a:p>
            <a:r>
              <a:rPr lang="zh-CN" altLang="en-US" sz="3600" b="1">
                <a:sym typeface="+mn-ea"/>
              </a:rPr>
              <a:t>夙雾才醒后，朝阳未吐间。翠烟遥辨市，红树忽移湾。</a:t>
            </a:r>
            <a:endParaRPr lang="zh-CN" altLang="en-US" sz="3600" b="1"/>
          </a:p>
          <a:p>
            <a:r>
              <a:rPr lang="zh-CN" altLang="en-US" sz="3600" b="1">
                <a:sym typeface="+mn-ea"/>
              </a:rPr>
              <a:t>风软一江水，云轻九子山。画家浓淡意，斟酌在荆关</a:t>
            </a:r>
            <a:endParaRPr lang="zh-CN" altLang="en-US" sz="3600" b="1"/>
          </a:p>
          <a:p>
            <a:r>
              <a:rPr lang="zh-CN" altLang="en-US" sz="3600" b="1">
                <a:solidFill>
                  <a:srgbClr val="FF0000"/>
                </a:solidFill>
                <a:sym typeface="+mn-ea"/>
              </a:rPr>
              <a:t>公式：解释字的含义</a:t>
            </a:r>
            <a:r>
              <a:rPr lang="en-US" altLang="zh-CN" sz="3600" b="1">
                <a:solidFill>
                  <a:srgbClr val="FF0000"/>
                </a:solidFill>
                <a:sym typeface="+mn-ea"/>
              </a:rPr>
              <a:t>+</a:t>
            </a:r>
            <a:r>
              <a:rPr lang="zh-CN" altLang="en-US" sz="3600" b="1">
                <a:solidFill>
                  <a:srgbClr val="FF0000"/>
                </a:solidFill>
                <a:sym typeface="+mn-ea"/>
              </a:rPr>
              <a:t>代入原句谈意义</a:t>
            </a:r>
            <a:r>
              <a:rPr lang="en-US" altLang="zh-CN" sz="3600" b="1">
                <a:solidFill>
                  <a:srgbClr val="FF0000"/>
                </a:solidFill>
                <a:sym typeface="+mn-ea"/>
              </a:rPr>
              <a:t>+</a:t>
            </a:r>
            <a:r>
              <a:rPr lang="zh-CN" altLang="en-US" sz="3600" b="1">
                <a:solidFill>
                  <a:srgbClr val="FF0000"/>
                </a:solidFill>
                <a:sym typeface="+mn-ea"/>
              </a:rPr>
              <a:t>思想感情</a:t>
            </a:r>
            <a:endParaRPr lang="zh-CN" altLang="en-US" sz="3600" b="1">
              <a:solidFill>
                <a:srgbClr val="FF0000"/>
              </a:solidFill>
              <a:sym typeface="+mn-ea"/>
            </a:endParaRPr>
          </a:p>
          <a:p>
            <a:r>
              <a:rPr lang="zh-CN" altLang="en-US" sz="3600" b="1">
                <a:sym typeface="+mn-ea"/>
              </a:rPr>
              <a:t>（</a:t>
            </a:r>
            <a:r>
              <a:rPr lang="en-US" altLang="zh-CN" sz="3600" b="1">
                <a:sym typeface="+mn-ea"/>
              </a:rPr>
              <a:t>1</a:t>
            </a:r>
            <a:r>
              <a:rPr lang="zh-CN" altLang="en-US" sz="3600" b="1">
                <a:sym typeface="+mn-ea"/>
              </a:rPr>
              <a:t>）第三联的</a:t>
            </a:r>
            <a:r>
              <a:rPr lang="en-US" altLang="zh-CN" sz="3600" b="1">
                <a:sym typeface="+mn-ea"/>
              </a:rPr>
              <a:t>“</a:t>
            </a:r>
            <a:r>
              <a:rPr lang="zh-CN" altLang="en-US" sz="3600" b="1">
                <a:sym typeface="+mn-ea"/>
              </a:rPr>
              <a:t>软</a:t>
            </a:r>
            <a:r>
              <a:rPr lang="en-US" altLang="zh-CN" sz="3600" b="1">
                <a:sym typeface="+mn-ea"/>
              </a:rPr>
              <a:t>”</a:t>
            </a:r>
            <a:r>
              <a:rPr lang="zh-CN" altLang="en-US" sz="3600" b="1">
                <a:sym typeface="+mn-ea"/>
              </a:rPr>
              <a:t>字在艺术表现上很有特色，请作赏析。</a:t>
            </a:r>
            <a:r>
              <a:rPr lang="zh-CN" altLang="en-US" sz="3600" b="1"/>
              <a:t>答：</a:t>
            </a:r>
            <a:r>
              <a:rPr lang="en-US" altLang="zh-CN" sz="3600" b="1">
                <a:solidFill>
                  <a:srgbClr val="FF0000"/>
                </a:solidFill>
              </a:rPr>
              <a:t>.</a:t>
            </a:r>
            <a:r>
              <a:rPr lang="en-US" altLang="zh-CN" sz="3600" b="1">
                <a:solidFill>
                  <a:srgbClr val="FF0000"/>
                </a:solidFill>
                <a:latin typeface="Calibri" panose="020F0502020204030204" charset="0"/>
              </a:rPr>
              <a:t>①</a:t>
            </a:r>
            <a:r>
              <a:rPr lang="en-US" altLang="zh-CN" sz="3600" b="1">
                <a:solidFill>
                  <a:srgbClr val="FF0000"/>
                </a:solidFill>
              </a:rPr>
              <a:t>“</a:t>
            </a:r>
            <a:r>
              <a:rPr lang="zh-CN" altLang="en-US" sz="3600" b="1">
                <a:solidFill>
                  <a:srgbClr val="FF0000"/>
                </a:solidFill>
              </a:rPr>
              <a:t>软</a:t>
            </a:r>
            <a:r>
              <a:rPr lang="en-US" altLang="zh-CN" sz="3600" b="1">
                <a:solidFill>
                  <a:srgbClr val="FF0000"/>
                </a:solidFill>
              </a:rPr>
              <a:t>”</a:t>
            </a:r>
            <a:r>
              <a:rPr lang="zh-CN" altLang="en-US" sz="3600" b="1">
                <a:solidFill>
                  <a:srgbClr val="FF0000"/>
                </a:solidFill>
              </a:rPr>
              <a:t>字一语双关，既是写风软，也是写江水之软。</a:t>
            </a:r>
            <a:endParaRPr lang="zh-CN" altLang="en-US" sz="3600" b="1">
              <a:solidFill>
                <a:srgbClr val="FF0000"/>
              </a:solidFill>
            </a:endParaRPr>
          </a:p>
          <a:p>
            <a:r>
              <a:rPr lang="zh-CN" altLang="en-US" sz="3600" b="1">
                <a:solidFill>
                  <a:srgbClr val="FF0000"/>
                </a:solidFill>
              </a:rPr>
              <a:t>       </a:t>
            </a:r>
            <a:r>
              <a:rPr lang="zh-CN" altLang="en-US" sz="3600" b="1">
                <a:solidFill>
                  <a:srgbClr val="FF0000"/>
                </a:solidFill>
                <a:latin typeface="Calibri" panose="020F0502020204030204" charset="0"/>
              </a:rPr>
              <a:t>②</a:t>
            </a:r>
            <a:r>
              <a:rPr lang="zh-CN" altLang="en-US" sz="3600" b="1">
                <a:solidFill>
                  <a:srgbClr val="FF0000"/>
                </a:solidFill>
              </a:rPr>
              <a:t>写出了微风轻柔，温软拂面，也写出了轻风吹拂江水，使江水也变得温柔绵软，微波轻漾。</a:t>
            </a:r>
            <a:endParaRPr lang="zh-CN" altLang="en-US" sz="3600" b="1">
              <a:solidFill>
                <a:srgbClr val="FF0000"/>
              </a:solidFill>
            </a:endParaRPr>
          </a:p>
        </p:txBody>
      </p:sp>
    </p:spTree>
    <p:custDataLst>
      <p:tags r:id="rId1"/>
    </p:custDataLst>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7330" y="321945"/>
            <a:ext cx="11534140" cy="6403340"/>
          </a:xfrm>
        </p:spPr>
        <p:txBody>
          <a:bodyPr/>
          <a:p>
            <a:r>
              <a:rPr lang="zh-CN" altLang="en-US" sz="3200" b="1">
                <a:sym typeface="+mn-ea"/>
              </a:rPr>
              <a:t>夙雾才醒后，朝阳未吐间。翠烟遥辨市，红树忽移湾。</a:t>
            </a:r>
            <a:endParaRPr lang="zh-CN" altLang="en-US" sz="3200" b="1"/>
          </a:p>
          <a:p>
            <a:r>
              <a:rPr lang="zh-CN" altLang="en-US" sz="3200" b="1">
                <a:sym typeface="+mn-ea"/>
              </a:rPr>
              <a:t>风软一江水，云轻九子山。画家浓淡意，斟酌在荆关</a:t>
            </a:r>
            <a:endParaRPr lang="zh-CN" altLang="en-US" sz="3200" b="1">
              <a:sym typeface="+mn-ea"/>
            </a:endParaRPr>
          </a:p>
          <a:p>
            <a:r>
              <a:rPr lang="zh-CN" altLang="en-US" sz="3200" b="1"/>
              <a:t>（</a:t>
            </a:r>
            <a:r>
              <a:rPr lang="en-US" altLang="zh-CN" sz="3200" b="1"/>
              <a:t>2</a:t>
            </a:r>
            <a:r>
              <a:rPr lang="zh-CN" altLang="en-US" sz="3200" b="1"/>
              <a:t>）诗题的</a:t>
            </a:r>
            <a:r>
              <a:rPr lang="en-US" altLang="zh-CN" sz="3200" b="1"/>
              <a:t>“</a:t>
            </a:r>
            <a:r>
              <a:rPr lang="zh-CN" altLang="en-US" sz="3200" b="1"/>
              <a:t>过</a:t>
            </a:r>
            <a:r>
              <a:rPr lang="en-US" altLang="zh-CN" sz="3200" b="1"/>
              <a:t>”</a:t>
            </a:r>
            <a:r>
              <a:rPr lang="zh-CN" altLang="en-US" sz="3200" b="1"/>
              <a:t>字在诗句中是如何体现的？请结合</a:t>
            </a:r>
            <a:r>
              <a:rPr lang="zh-CN" altLang="en-US" sz="3200" b="1">
                <a:solidFill>
                  <a:srgbClr val="FF0000"/>
                </a:solidFill>
              </a:rPr>
              <a:t>全诗</a:t>
            </a:r>
            <a:r>
              <a:rPr lang="zh-CN" altLang="en-US" sz="3200" b="1"/>
              <a:t>简要分析。</a:t>
            </a:r>
            <a:endParaRPr lang="zh-CN" altLang="en-US" sz="3200" b="1"/>
          </a:p>
          <a:p>
            <a:r>
              <a:rPr lang="zh-CN" altLang="en-US" sz="3200" b="1"/>
              <a:t>答：</a:t>
            </a:r>
            <a:r>
              <a:rPr lang="en-US" altLang="zh-CN" sz="3200" b="1">
                <a:solidFill>
                  <a:srgbClr val="FF0000"/>
                </a:solidFill>
              </a:rPr>
              <a:t>“</a:t>
            </a:r>
            <a:r>
              <a:rPr lang="zh-CN" altLang="en-US" sz="3200" b="1">
                <a:solidFill>
                  <a:srgbClr val="FF0000"/>
                </a:solidFill>
              </a:rPr>
              <a:t>过</a:t>
            </a:r>
            <a:r>
              <a:rPr lang="en-US" altLang="zh-CN" sz="3200" b="1">
                <a:solidFill>
                  <a:srgbClr val="FF0000"/>
                </a:solidFill>
              </a:rPr>
              <a:t>”</a:t>
            </a:r>
            <a:r>
              <a:rPr lang="zh-CN" altLang="en-US" sz="3200" b="1">
                <a:solidFill>
                  <a:srgbClr val="FF0000"/>
                </a:solidFill>
              </a:rPr>
              <a:t>即指经过，路过。</a:t>
            </a:r>
            <a:endParaRPr lang="zh-CN" altLang="en-US" sz="3200" b="1">
              <a:solidFill>
                <a:srgbClr val="FF0000"/>
              </a:solidFill>
            </a:endParaRPr>
          </a:p>
          <a:p>
            <a:r>
              <a:rPr lang="zh-CN" altLang="en-US" sz="3200" b="1"/>
              <a:t>诗中通过前三联的时间，景物的变化，移步换景，展现出作者清晨乘舟江上，</a:t>
            </a:r>
            <a:r>
              <a:rPr lang="zh-CN" altLang="en-US" sz="3200" b="1">
                <a:solidFill>
                  <a:srgbClr val="FF0000"/>
                </a:solidFill>
              </a:rPr>
              <a:t>经过</a:t>
            </a:r>
            <a:r>
              <a:rPr lang="zh-CN" altLang="en-US" sz="3200" b="1"/>
              <a:t>大通驿时的轻松畅快的心情。</a:t>
            </a:r>
            <a:endParaRPr lang="zh-CN" altLang="en-US" sz="3200" b="1"/>
          </a:p>
          <a:p>
            <a:r>
              <a:rPr lang="zh-CN" altLang="en-US" sz="3200" b="1"/>
              <a:t>首联写晨雾未散，朝阳未升，眼前一片迷蒙。</a:t>
            </a:r>
            <a:endParaRPr lang="zh-CN" altLang="en-US" sz="3200" b="1"/>
          </a:p>
          <a:p>
            <a:r>
              <a:rPr lang="zh-CN" altLang="en-US" sz="3200" b="1"/>
              <a:t>颔联写讲江雾散去，远处的市镇依稀可辨，转眼</a:t>
            </a:r>
            <a:r>
              <a:rPr lang="zh-CN" altLang="en-US" sz="3200" b="1">
                <a:solidFill>
                  <a:srgbClr val="FF0000"/>
                </a:solidFill>
              </a:rPr>
              <a:t>移过</a:t>
            </a:r>
            <a:r>
              <a:rPr lang="zh-CN" altLang="en-US" sz="3200" b="1"/>
              <a:t>了水湾。</a:t>
            </a:r>
            <a:endParaRPr lang="zh-CN" altLang="en-US" sz="3200" b="1"/>
          </a:p>
          <a:p>
            <a:r>
              <a:rPr lang="zh-CN" altLang="en-US" sz="3200" b="1"/>
              <a:t>颈联江风拂面，云朵</a:t>
            </a:r>
            <a:r>
              <a:rPr lang="zh-CN" altLang="en-US" sz="3200" b="1">
                <a:solidFill>
                  <a:srgbClr val="FF0000"/>
                </a:solidFill>
              </a:rPr>
              <a:t>飘过</a:t>
            </a:r>
            <a:r>
              <a:rPr lang="zh-CN" altLang="en-US" sz="3200" b="1"/>
              <a:t>在九子山间，写出了行舟之快。</a:t>
            </a:r>
            <a:endParaRPr lang="zh-CN" altLang="en-US" sz="3200" b="1"/>
          </a:p>
          <a:p>
            <a:r>
              <a:rPr lang="zh-CN" altLang="en-US" sz="3200" b="1"/>
              <a:t>全诗通过作者在行舟之上，遥看岸上景物变化</a:t>
            </a:r>
            <a:r>
              <a:rPr lang="zh-CN" altLang="en-US" sz="3200" b="1">
                <a:solidFill>
                  <a:srgbClr val="FF0000"/>
                </a:solidFill>
              </a:rPr>
              <a:t>，体现</a:t>
            </a:r>
            <a:r>
              <a:rPr lang="en-US" altLang="zh-CN" sz="3200" b="1">
                <a:solidFill>
                  <a:srgbClr val="FF0000"/>
                </a:solidFill>
              </a:rPr>
              <a:t>“</a:t>
            </a:r>
            <a:r>
              <a:rPr lang="zh-CN" altLang="en-US" sz="3200" b="1">
                <a:solidFill>
                  <a:srgbClr val="FF0000"/>
                </a:solidFill>
              </a:rPr>
              <a:t>过</a:t>
            </a:r>
            <a:r>
              <a:rPr lang="en-US" altLang="zh-CN" sz="3200" b="1">
                <a:solidFill>
                  <a:srgbClr val="FF0000"/>
                </a:solidFill>
              </a:rPr>
              <a:t>”</a:t>
            </a:r>
            <a:r>
              <a:rPr lang="zh-CN" altLang="en-US" sz="3200" b="1">
                <a:solidFill>
                  <a:srgbClr val="FF0000"/>
                </a:solidFill>
              </a:rPr>
              <a:t>之意</a:t>
            </a:r>
            <a:r>
              <a:rPr lang="zh-CN" altLang="en-US" sz="3200" b="1"/>
              <a:t>。</a:t>
            </a:r>
            <a:endParaRPr lang="zh-CN" altLang="en-US" sz="3200" b="1"/>
          </a:p>
        </p:txBody>
      </p:sp>
    </p:spTree>
    <p:custDataLst>
      <p:tags r:id="rId1"/>
    </p:custDataLst>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213995"/>
          </a:xfrm>
        </p:spPr>
        <p:txBody>
          <a:bodyPr>
            <a:normAutofit fontScale="90000"/>
          </a:bodyPr>
          <a:p>
            <a:r>
              <a:rPr lang="zh-CN" altLang="en-US">
                <a:solidFill>
                  <a:srgbClr val="FF0000"/>
                </a:solidFill>
              </a:rPr>
              <a:t>五</a:t>
            </a:r>
            <a:r>
              <a:rPr lang="en-US" altLang="zh-CN">
                <a:solidFill>
                  <a:srgbClr val="FF0000"/>
                </a:solidFill>
              </a:rPr>
              <a:t>.</a:t>
            </a:r>
            <a:r>
              <a:rPr lang="zh-CN" altLang="en-US">
                <a:solidFill>
                  <a:srgbClr val="FF0000"/>
                </a:solidFill>
              </a:rPr>
              <a:t>情感主旨型</a:t>
            </a:r>
            <a:endParaRPr lang="zh-CN" altLang="en-US">
              <a:solidFill>
                <a:srgbClr val="FF0000"/>
              </a:solidFill>
            </a:endParaRPr>
          </a:p>
        </p:txBody>
      </p:sp>
      <p:sp>
        <p:nvSpPr>
          <p:cNvPr id="3" name="内容占位符 2"/>
          <p:cNvSpPr>
            <a:spLocks noGrp="1"/>
          </p:cNvSpPr>
          <p:nvPr>
            <p:ph idx="1"/>
          </p:nvPr>
        </p:nvSpPr>
        <p:spPr>
          <a:xfrm>
            <a:off x="321310" y="947420"/>
            <a:ext cx="10515600" cy="5323205"/>
          </a:xfrm>
        </p:spPr>
        <p:txBody>
          <a:bodyPr>
            <a:noAutofit/>
          </a:bodyPr>
          <a:p>
            <a:r>
              <a:rPr lang="zh-CN" altLang="en-US" sz="3200" b="1"/>
              <a:t>提问：表达了怎样的思想感情？</a:t>
            </a:r>
            <a:endParaRPr lang="zh-CN" altLang="en-US" sz="3200" b="1"/>
          </a:p>
          <a:p>
            <a:r>
              <a:rPr lang="zh-CN" altLang="en-US" sz="3200" b="1"/>
              <a:t>          这首诗的主旨是什么？</a:t>
            </a:r>
            <a:endParaRPr lang="zh-CN" altLang="en-US" sz="3200" b="1"/>
          </a:p>
          <a:p>
            <a:r>
              <a:rPr lang="zh-CN" altLang="en-US" sz="3200" b="1"/>
              <a:t>          这首诗反映了怎样的社会现实？</a:t>
            </a:r>
            <a:endParaRPr lang="zh-CN" altLang="en-US" sz="3200" b="1"/>
          </a:p>
          <a:p>
            <a:r>
              <a:rPr lang="zh-CN" altLang="en-US" sz="3200" b="1"/>
              <a:t>          这首诗表现了怎样的情趣？或者结合意境提问，或就某一句某一联发问。</a:t>
            </a:r>
            <a:endParaRPr lang="zh-CN" altLang="en-US" sz="3200" b="1"/>
          </a:p>
          <a:p>
            <a:r>
              <a:rPr lang="zh-CN" altLang="en-US" sz="3200" b="1">
                <a:solidFill>
                  <a:srgbClr val="FF0000"/>
                </a:solidFill>
              </a:rPr>
              <a:t>公式：各句诗的内容</a:t>
            </a:r>
            <a:r>
              <a:rPr lang="en-US" altLang="zh-CN" sz="3200" b="1">
                <a:solidFill>
                  <a:srgbClr val="FF0000"/>
                </a:solidFill>
              </a:rPr>
              <a:t>+</a:t>
            </a:r>
            <a:r>
              <a:rPr lang="zh-CN" altLang="en-US" sz="3200" b="1">
                <a:solidFill>
                  <a:srgbClr val="FF0000"/>
                </a:solidFill>
              </a:rPr>
              <a:t>表达技巧</a:t>
            </a:r>
            <a:r>
              <a:rPr lang="en-US" altLang="zh-CN" sz="3200" b="1">
                <a:solidFill>
                  <a:srgbClr val="FF0000"/>
                </a:solidFill>
              </a:rPr>
              <a:t>+</a:t>
            </a:r>
            <a:r>
              <a:rPr lang="zh-CN" altLang="en-US" sz="3200" b="1">
                <a:solidFill>
                  <a:srgbClr val="FF0000"/>
                </a:solidFill>
              </a:rPr>
              <a:t>思想感情</a:t>
            </a:r>
            <a:endParaRPr lang="zh-CN" altLang="en-US" sz="3200" b="1">
              <a:solidFill>
                <a:srgbClr val="FF0000"/>
              </a:solidFill>
            </a:endParaRPr>
          </a:p>
          <a:p>
            <a:r>
              <a:rPr lang="en-US" altLang="zh-CN" sz="3200" b="1">
                <a:solidFill>
                  <a:srgbClr val="FF0000"/>
                </a:solidFill>
              </a:rPr>
              <a:t>1.</a:t>
            </a:r>
            <a:r>
              <a:rPr lang="zh-CN" altLang="en-US" sz="3200" b="1">
                <a:solidFill>
                  <a:srgbClr val="FF0000"/>
                </a:solidFill>
              </a:rPr>
              <a:t>诗歌各句（或相关的句子）分别写了什么内容</a:t>
            </a:r>
            <a:endParaRPr lang="zh-CN" altLang="en-US" sz="3200" b="1">
              <a:solidFill>
                <a:srgbClr val="FF0000"/>
              </a:solidFill>
            </a:endParaRPr>
          </a:p>
          <a:p>
            <a:r>
              <a:rPr lang="en-US" altLang="zh-CN" sz="3200" b="1">
                <a:solidFill>
                  <a:srgbClr val="FF0000"/>
                </a:solidFill>
              </a:rPr>
              <a:t>2.</a:t>
            </a:r>
            <a:r>
              <a:rPr lang="zh-CN" altLang="en-US" sz="3200" b="1">
                <a:solidFill>
                  <a:srgbClr val="FF0000"/>
                </a:solidFill>
              </a:rPr>
              <a:t>运用了何种表达技巧</a:t>
            </a:r>
            <a:endParaRPr lang="zh-CN" altLang="en-US" sz="3200" b="1">
              <a:solidFill>
                <a:srgbClr val="FF0000"/>
              </a:solidFill>
            </a:endParaRPr>
          </a:p>
          <a:p>
            <a:r>
              <a:rPr lang="en-US" altLang="zh-CN" sz="3200" b="1">
                <a:solidFill>
                  <a:srgbClr val="FF0000"/>
                </a:solidFill>
              </a:rPr>
              <a:t>3.</a:t>
            </a:r>
            <a:r>
              <a:rPr lang="zh-CN" altLang="en-US" sz="3200" b="1">
                <a:solidFill>
                  <a:srgbClr val="FF0000"/>
                </a:solidFill>
              </a:rPr>
              <a:t>抒发什么情感</a:t>
            </a:r>
            <a:endParaRPr lang="zh-CN" altLang="en-US" sz="3200" b="1">
              <a:solidFill>
                <a:srgbClr val="FF0000"/>
              </a:solidFill>
            </a:endParaRPr>
          </a:p>
        </p:txBody>
      </p:sp>
    </p:spTree>
    <p:custDataLst>
      <p:tags r:id="rId1"/>
    </p:custDataLst>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415925" y="243205"/>
            <a:ext cx="11376660" cy="6341110"/>
          </a:xfrm>
        </p:spPr>
        <p:txBody>
          <a:bodyPr/>
          <a:p>
            <a:r>
              <a:rPr lang="zh-CN" altLang="en-US" sz="3200" b="1"/>
              <a:t>例：南柯子</a:t>
            </a:r>
            <a:endParaRPr lang="zh-CN" altLang="en-US" sz="3200" b="1"/>
          </a:p>
          <a:p>
            <a:r>
              <a:rPr lang="zh-CN" altLang="en-US" sz="3200" b="1"/>
              <a:t>山冥云阴重，天寒雨意浓。数枝幽艳湿啼红。莫为惜花惆怅、对东风。</a:t>
            </a:r>
            <a:endParaRPr lang="zh-CN" altLang="en-US" sz="3200" b="1"/>
          </a:p>
          <a:p>
            <a:r>
              <a:rPr lang="zh-CN" altLang="en-US" sz="3200" b="1"/>
              <a:t>蓑笠朝朝出，沟塍处处通。人间辛苦是三农。要得一犁水足、望年丰。</a:t>
            </a:r>
            <a:endParaRPr lang="zh-CN" altLang="en-US" sz="3200" b="1"/>
          </a:p>
          <a:p>
            <a:r>
              <a:rPr lang="zh-CN" altLang="en-US" sz="3200" b="1"/>
              <a:t>注：三农：指春耕，夏耘，秋收。</a:t>
            </a:r>
            <a:endParaRPr lang="zh-CN" altLang="en-US" sz="3200" b="1"/>
          </a:p>
          <a:p>
            <a:r>
              <a:rPr lang="zh-CN" altLang="en-US" sz="3200" b="1"/>
              <a:t>试分析下阙的内容，以及作者在词中所抒发的思想情感。</a:t>
            </a:r>
            <a:endParaRPr lang="zh-CN" altLang="en-US" sz="3200" b="1"/>
          </a:p>
          <a:p>
            <a:r>
              <a:rPr lang="zh-CN" altLang="en-US" sz="3200" b="1"/>
              <a:t>答：</a:t>
            </a:r>
            <a:r>
              <a:rPr lang="en-US" altLang="zh-CN" sz="3200" b="1">
                <a:solidFill>
                  <a:srgbClr val="FF0000"/>
                </a:solidFill>
                <a:latin typeface="Calibri" panose="020F0502020204030204" charset="0"/>
              </a:rPr>
              <a:t>①</a:t>
            </a:r>
            <a:r>
              <a:rPr lang="zh-CN" altLang="en-US" sz="3200" b="1">
                <a:solidFill>
                  <a:srgbClr val="FF0000"/>
                </a:solidFill>
              </a:rPr>
              <a:t>各句诗的内容：作者从描写阴雨的天气入手，笔锋一转写到几只雨中的花朵，怜惜花朵遭受到风吹雨打之苦，下片写农民不避风雨，辛勤劳作的生活，发出了</a:t>
            </a:r>
            <a:r>
              <a:rPr lang="en-US" altLang="zh-CN" sz="3200" b="1">
                <a:solidFill>
                  <a:srgbClr val="FF0000"/>
                </a:solidFill>
              </a:rPr>
              <a:t>“</a:t>
            </a:r>
            <a:r>
              <a:rPr lang="zh-CN" altLang="en-US" sz="3200" b="1">
                <a:solidFill>
                  <a:srgbClr val="FF0000"/>
                </a:solidFill>
              </a:rPr>
              <a:t>人间辛苦是三农</a:t>
            </a:r>
            <a:r>
              <a:rPr lang="en-US" altLang="zh-CN" sz="3200" b="1">
                <a:solidFill>
                  <a:srgbClr val="FF0000"/>
                </a:solidFill>
              </a:rPr>
              <a:t>”</a:t>
            </a:r>
            <a:r>
              <a:rPr lang="zh-CN" altLang="en-US" sz="3200" b="1">
                <a:solidFill>
                  <a:srgbClr val="FF0000"/>
                </a:solidFill>
              </a:rPr>
              <a:t>的感叹。</a:t>
            </a:r>
            <a:endParaRPr lang="zh-CN" altLang="en-US" sz="3200" b="1">
              <a:solidFill>
                <a:srgbClr val="FF0000"/>
              </a:solidFill>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5400" b="1"/>
              <a:t>根据刚才幻灯片的知识点？画一张框架图</a:t>
            </a:r>
            <a:endParaRPr lang="zh-CN" altLang="en-US" sz="5400" b="1"/>
          </a:p>
        </p:txBody>
      </p:sp>
    </p:spTree>
    <p:custDataLst>
      <p:tags r:id="rId1"/>
    </p:custDataLst>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399415"/>
            <a:ext cx="10515600" cy="5777865"/>
          </a:xfrm>
        </p:spPr>
        <p:txBody>
          <a:bodyPr/>
          <a:p>
            <a:r>
              <a:rPr lang="zh-CN" altLang="en-US" sz="4800" b="1">
                <a:latin typeface="Calibri" panose="020F0502020204030204" charset="0"/>
              </a:rPr>
              <a:t>②</a:t>
            </a:r>
            <a:r>
              <a:rPr lang="zh-CN" altLang="en-US" sz="4800" b="1">
                <a:solidFill>
                  <a:srgbClr val="FF0000"/>
                </a:solidFill>
                <a:latin typeface="Calibri" panose="020F0502020204030204" charset="0"/>
              </a:rPr>
              <a:t>表达技巧</a:t>
            </a:r>
            <a:r>
              <a:rPr lang="zh-CN" altLang="en-US" sz="4800" b="1">
                <a:latin typeface="Calibri" panose="020F0502020204030204" charset="0"/>
              </a:rPr>
              <a:t>：作者写景衬托了农民的辛劳，寓情于景。</a:t>
            </a:r>
            <a:endParaRPr lang="zh-CN" altLang="en-US" sz="4800" b="1">
              <a:latin typeface="Calibri" panose="020F0502020204030204" charset="0"/>
            </a:endParaRPr>
          </a:p>
          <a:p>
            <a:r>
              <a:rPr lang="zh-CN" altLang="en-US" sz="4800" b="1">
                <a:latin typeface="Calibri" panose="020F0502020204030204" charset="0"/>
              </a:rPr>
              <a:t>③</a:t>
            </a:r>
            <a:r>
              <a:rPr lang="zh-CN" altLang="en-US" sz="4800" b="1">
                <a:solidFill>
                  <a:srgbClr val="FF0000"/>
                </a:solidFill>
                <a:latin typeface="Calibri" panose="020F0502020204030204" charset="0"/>
              </a:rPr>
              <a:t>思想感情</a:t>
            </a:r>
            <a:r>
              <a:rPr lang="zh-CN" altLang="en-US" sz="4800" b="1">
                <a:latin typeface="Calibri" panose="020F0502020204030204" charset="0"/>
              </a:rPr>
              <a:t>：表达了对农民辛苦的赞赏，以及农民盼望风调雨顺，五谷丰登的心情。</a:t>
            </a:r>
            <a:endParaRPr lang="zh-CN" altLang="en-US" sz="4800" b="1">
              <a:latin typeface="Calibri" panose="020F0502020204030204" charset="0"/>
            </a:endParaRPr>
          </a:p>
          <a:p>
            <a:r>
              <a:rPr lang="zh-CN" altLang="en-US" sz="4800" b="1">
                <a:solidFill>
                  <a:srgbClr val="FF0000"/>
                </a:solidFill>
                <a:latin typeface="Calibri" panose="020F0502020204030204" charset="0"/>
              </a:rPr>
              <a:t>注：涉及到农民，田地，土地，基本上要写到怜悯劳动人民，同情老百姓</a:t>
            </a:r>
            <a:r>
              <a:rPr lang="zh-CN" altLang="en-US" sz="4800" b="1">
                <a:latin typeface="Calibri" panose="020F0502020204030204" charset="0"/>
              </a:rPr>
              <a:t>。</a:t>
            </a:r>
            <a:endParaRPr lang="zh-CN" altLang="en-US" sz="4800" b="1">
              <a:latin typeface="Calibri" panose="020F0502020204030204" charset="0"/>
            </a:endParaRPr>
          </a:p>
        </p:txBody>
      </p:sp>
    </p:spTree>
    <p:custDataLst>
      <p:tags r:id="rId1"/>
    </p:custDataLst>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33350" y="290830"/>
            <a:ext cx="11220450" cy="5886450"/>
          </a:xfrm>
        </p:spPr>
        <p:txBody>
          <a:bodyPr/>
          <a:p>
            <a:r>
              <a:rPr lang="zh-CN" altLang="en-US" sz="3600" b="1"/>
              <a:t>六</a:t>
            </a:r>
            <a:r>
              <a:rPr lang="en-US" altLang="zh-CN" sz="3600" b="1"/>
              <a:t>.</a:t>
            </a:r>
            <a:r>
              <a:rPr lang="zh-CN" altLang="en-US" sz="3600" b="1"/>
              <a:t>评价题型</a:t>
            </a:r>
            <a:endParaRPr lang="zh-CN" altLang="en-US" sz="3600" b="1"/>
          </a:p>
          <a:p>
            <a:r>
              <a:rPr lang="zh-CN" altLang="en-US" sz="3600" b="1"/>
              <a:t>提问：评价题是先列举出一首或几首诗词，再引用一段古代诗词评论家或后世人对诗词特点的评论语，要求你先判断这个评论是否正确，然后阐明理由。</a:t>
            </a:r>
            <a:endParaRPr lang="zh-CN" altLang="en-US" sz="3600" b="1"/>
          </a:p>
          <a:p>
            <a:r>
              <a:rPr lang="zh-CN" altLang="en-US" sz="3600" b="1">
                <a:solidFill>
                  <a:srgbClr val="FF0000"/>
                </a:solidFill>
              </a:rPr>
              <a:t>公式：评论中的关键词</a:t>
            </a:r>
            <a:r>
              <a:rPr lang="en-US" altLang="zh-CN" sz="3600" b="1">
                <a:solidFill>
                  <a:srgbClr val="FF0000"/>
                </a:solidFill>
              </a:rPr>
              <a:t>+</a:t>
            </a:r>
            <a:r>
              <a:rPr lang="zh-CN" altLang="en-US" sz="3600" b="1">
                <a:solidFill>
                  <a:srgbClr val="FF0000"/>
                </a:solidFill>
              </a:rPr>
              <a:t>诗中关键词</a:t>
            </a:r>
            <a:r>
              <a:rPr lang="en-US" altLang="zh-CN" sz="3600" b="1">
                <a:solidFill>
                  <a:srgbClr val="FF0000"/>
                </a:solidFill>
              </a:rPr>
              <a:t>+</a:t>
            </a:r>
            <a:r>
              <a:rPr lang="zh-CN" altLang="en-US" sz="3600" b="1">
                <a:solidFill>
                  <a:srgbClr val="FF0000"/>
                </a:solidFill>
              </a:rPr>
              <a:t>在诗中意义</a:t>
            </a:r>
            <a:r>
              <a:rPr lang="en-US" altLang="zh-CN" sz="3600" b="1">
                <a:solidFill>
                  <a:srgbClr val="FF0000"/>
                </a:solidFill>
              </a:rPr>
              <a:t>+</a:t>
            </a:r>
            <a:r>
              <a:rPr lang="zh-CN" altLang="en-US" sz="3600" b="1">
                <a:solidFill>
                  <a:srgbClr val="FF0000"/>
                </a:solidFill>
              </a:rPr>
              <a:t>思想感情</a:t>
            </a:r>
            <a:endParaRPr lang="zh-CN" altLang="en-US" sz="3600" b="1">
              <a:solidFill>
                <a:srgbClr val="FF0000"/>
              </a:solidFill>
            </a:endParaRPr>
          </a:p>
          <a:p>
            <a:r>
              <a:rPr lang="en-US" altLang="zh-CN" sz="3600" b="1"/>
              <a:t>1.</a:t>
            </a:r>
            <a:r>
              <a:rPr lang="zh-CN" altLang="en-US" sz="3600" b="1"/>
              <a:t>找出问题中评论里的关键词并分析</a:t>
            </a:r>
            <a:endParaRPr lang="zh-CN" altLang="en-US" sz="3600" b="1"/>
          </a:p>
          <a:p>
            <a:r>
              <a:rPr lang="en-US" altLang="zh-CN" sz="3600" b="1"/>
              <a:t>2.</a:t>
            </a:r>
            <a:r>
              <a:rPr lang="zh-CN" altLang="en-US" sz="3600" b="1"/>
              <a:t>找出诗中与评论里关键词对应的词语并分析。</a:t>
            </a:r>
            <a:endParaRPr lang="zh-CN" altLang="en-US" sz="3600" b="1"/>
          </a:p>
          <a:p>
            <a:r>
              <a:rPr lang="en-US" altLang="zh-CN" sz="3600" b="1"/>
              <a:t>3.</a:t>
            </a:r>
            <a:r>
              <a:rPr lang="zh-CN" altLang="en-US" sz="3600" b="1"/>
              <a:t>分析诗歌的意义</a:t>
            </a:r>
            <a:endParaRPr lang="zh-CN" altLang="en-US" sz="3600" b="1"/>
          </a:p>
          <a:p>
            <a:r>
              <a:rPr lang="en-US" altLang="zh-CN" sz="3600" b="1"/>
              <a:t>4.</a:t>
            </a:r>
            <a:r>
              <a:rPr lang="zh-CN" altLang="en-US" sz="3600" b="1"/>
              <a:t>分析诗歌的思想感情。</a:t>
            </a:r>
            <a:endParaRPr lang="zh-CN" altLang="en-US"/>
          </a:p>
          <a:p>
            <a:endParaRPr lang="zh-CN" altLang="en-US"/>
          </a:p>
          <a:p>
            <a:endParaRPr lang="zh-CN" altLang="en-US"/>
          </a:p>
        </p:txBody>
      </p:sp>
    </p:spTree>
    <p:custDataLst>
      <p:tags r:id="rId1"/>
    </p:custDataLst>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259080"/>
            <a:ext cx="10515600" cy="5918200"/>
          </a:xfrm>
        </p:spPr>
        <p:txBody>
          <a:bodyPr/>
          <a:p>
            <a:r>
              <a:rPr lang="zh-CN" altLang="en-US" sz="4000" b="1"/>
              <a:t>例：赤壁（杜牧）</a:t>
            </a:r>
            <a:endParaRPr lang="zh-CN" altLang="en-US" sz="4000" b="1"/>
          </a:p>
          <a:p>
            <a:r>
              <a:rPr lang="zh-CN" altLang="en-US" sz="4000" b="1"/>
              <a:t>折戟沉沙铁未销，自将磨洗认前朝。</a:t>
            </a:r>
            <a:endParaRPr lang="zh-CN" altLang="en-US" sz="4000" b="1"/>
          </a:p>
          <a:p>
            <a:r>
              <a:rPr lang="zh-CN" altLang="en-US" sz="4000" b="1"/>
              <a:t>东风不与周郎便，铜雀春深锁二乔。</a:t>
            </a:r>
            <a:endParaRPr lang="zh-CN" altLang="en-US" sz="4000" b="1"/>
          </a:p>
          <a:p>
            <a:r>
              <a:rPr lang="zh-CN" altLang="en-US" sz="4000" b="1">
                <a:solidFill>
                  <a:srgbClr val="FF0000"/>
                </a:solidFill>
              </a:rPr>
              <a:t>有人引</a:t>
            </a:r>
            <a:r>
              <a:rPr lang="en-US" altLang="zh-CN" sz="4000" b="1">
                <a:solidFill>
                  <a:srgbClr val="FF0000"/>
                </a:solidFill>
              </a:rPr>
              <a:t>“</a:t>
            </a:r>
            <a:r>
              <a:rPr lang="zh-CN" altLang="en-US" sz="4000" b="1">
                <a:solidFill>
                  <a:srgbClr val="FF0000"/>
                </a:solidFill>
              </a:rPr>
              <a:t>一粒沙里见世界，半瓣花上说人情</a:t>
            </a:r>
            <a:r>
              <a:rPr lang="en-US" altLang="zh-CN" sz="4000" b="1">
                <a:solidFill>
                  <a:srgbClr val="FF0000"/>
                </a:solidFill>
              </a:rPr>
              <a:t>”</a:t>
            </a:r>
            <a:r>
              <a:rPr lang="zh-CN" altLang="en-US" sz="4000" b="1">
                <a:solidFill>
                  <a:srgbClr val="FF0000"/>
                </a:solidFill>
              </a:rPr>
              <a:t>来概括这首诗的艺术特色。你同意这种观点吗？情作简要说明。</a:t>
            </a:r>
            <a:endParaRPr lang="zh-CN" altLang="en-US" sz="4000" b="1">
              <a:solidFill>
                <a:srgbClr val="FF0000"/>
              </a:solidFill>
            </a:endParaRPr>
          </a:p>
          <a:p>
            <a:endParaRPr lang="zh-CN" altLang="en-US" sz="4000" b="1">
              <a:solidFill>
                <a:srgbClr val="FF0000"/>
              </a:solidFill>
            </a:endParaRPr>
          </a:p>
        </p:txBody>
      </p:sp>
    </p:spTree>
    <p:custDataLst>
      <p:tags r:id="rId1"/>
    </p:custDataLst>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337820"/>
            <a:ext cx="10515600" cy="5839460"/>
          </a:xfrm>
        </p:spPr>
        <p:txBody>
          <a:bodyPr/>
          <a:p>
            <a:r>
              <a:rPr lang="zh-CN" altLang="en-US"/>
              <a:t>答</a:t>
            </a:r>
            <a:r>
              <a:rPr lang="zh-CN" altLang="en-US" sz="3200" b="1"/>
              <a:t>：</a:t>
            </a:r>
            <a:r>
              <a:rPr lang="en-US" altLang="zh-CN" sz="3200" b="1">
                <a:solidFill>
                  <a:srgbClr val="FF0000"/>
                </a:solidFill>
              </a:rPr>
              <a:t>1.</a:t>
            </a:r>
            <a:r>
              <a:rPr lang="zh-CN" altLang="en-US" sz="3200" b="1">
                <a:solidFill>
                  <a:srgbClr val="FF0000"/>
                </a:solidFill>
              </a:rPr>
              <a:t>找出评论中的关键词</a:t>
            </a:r>
            <a:r>
              <a:rPr lang="zh-CN" altLang="en-US" sz="3200" b="1"/>
              <a:t>：</a:t>
            </a:r>
            <a:r>
              <a:rPr lang="en-US" altLang="zh-CN" sz="3200" b="1"/>
              <a:t>“</a:t>
            </a:r>
            <a:r>
              <a:rPr lang="zh-CN" altLang="en-US" sz="3200" b="1"/>
              <a:t>一粒沙</a:t>
            </a:r>
            <a:r>
              <a:rPr lang="en-US" altLang="zh-CN" sz="3200" b="1"/>
              <a:t>”</a:t>
            </a:r>
            <a:r>
              <a:rPr lang="zh-CN" altLang="en-US" sz="3200" b="1"/>
              <a:t>和</a:t>
            </a:r>
            <a:r>
              <a:rPr lang="en-US" altLang="zh-CN" sz="3200" b="1"/>
              <a:t>“</a:t>
            </a:r>
            <a:r>
              <a:rPr lang="zh-CN" altLang="en-US" sz="3200" b="1"/>
              <a:t>半瓣花</a:t>
            </a:r>
            <a:r>
              <a:rPr lang="en-US" altLang="zh-CN" sz="3200" b="1"/>
              <a:t>”</a:t>
            </a:r>
            <a:r>
              <a:rPr lang="zh-CN" altLang="en-US" sz="3200" b="1"/>
              <a:t>说的是以小见大的艺术特色，可谓大内容，大主题，但诗人却通过</a:t>
            </a:r>
            <a:r>
              <a:rPr lang="en-US" altLang="zh-CN" sz="3200" b="1"/>
              <a:t>“</a:t>
            </a:r>
            <a:r>
              <a:rPr lang="zh-CN" altLang="en-US" sz="3200" b="1"/>
              <a:t>人物</a:t>
            </a:r>
            <a:r>
              <a:rPr lang="en-US" altLang="zh-CN" sz="3200" b="1"/>
              <a:t>”“</a:t>
            </a:r>
            <a:r>
              <a:rPr lang="zh-CN" altLang="en-US" sz="3200" b="1"/>
              <a:t>小事</a:t>
            </a:r>
            <a:r>
              <a:rPr lang="en-US" altLang="zh-CN" sz="3200" b="1"/>
              <a:t>”</a:t>
            </a:r>
            <a:r>
              <a:rPr lang="zh-CN" altLang="en-US" sz="3200" b="1"/>
              <a:t>来表现的。</a:t>
            </a:r>
            <a:endParaRPr lang="zh-CN" altLang="en-US" sz="3200" b="1"/>
          </a:p>
          <a:p>
            <a:r>
              <a:rPr lang="en-US" altLang="zh-CN" sz="3200" b="1">
                <a:solidFill>
                  <a:srgbClr val="FF0000"/>
                </a:solidFill>
              </a:rPr>
              <a:t>2.</a:t>
            </a:r>
            <a:r>
              <a:rPr lang="zh-CN" altLang="en-US" sz="3200" b="1">
                <a:solidFill>
                  <a:srgbClr val="FF0000"/>
                </a:solidFill>
              </a:rPr>
              <a:t>找出诗歌中的关键词：</a:t>
            </a:r>
            <a:r>
              <a:rPr lang="zh-CN" altLang="en-US" sz="3200" b="1"/>
              <a:t>诗由一个小小的文物</a:t>
            </a:r>
            <a:r>
              <a:rPr lang="en-US" altLang="zh-CN" sz="3200" b="1"/>
              <a:t>“</a:t>
            </a:r>
            <a:r>
              <a:rPr lang="zh-CN" altLang="en-US" sz="3200" b="1"/>
              <a:t>折戟</a:t>
            </a:r>
            <a:r>
              <a:rPr lang="en-US" altLang="zh-CN" sz="3200" b="1"/>
              <a:t>”</a:t>
            </a:r>
            <a:r>
              <a:rPr lang="zh-CN" altLang="en-US" sz="3200" b="1"/>
              <a:t>，联想到汉末分裂动荡的年代，想到赤壁大战中的英雄人物，可谓说是</a:t>
            </a:r>
            <a:r>
              <a:rPr lang="en-US" altLang="zh-CN" sz="3200" b="1"/>
              <a:t>“</a:t>
            </a:r>
            <a:r>
              <a:rPr lang="zh-CN" altLang="en-US" sz="3200" b="1"/>
              <a:t>一粒沙里见世界</a:t>
            </a:r>
            <a:r>
              <a:rPr lang="en-US" altLang="zh-CN" sz="3200" b="1"/>
              <a:t>”</a:t>
            </a:r>
            <a:r>
              <a:rPr lang="zh-CN" altLang="en-US" sz="3200" b="1"/>
              <a:t>。后两句把</a:t>
            </a:r>
            <a:r>
              <a:rPr lang="en-US" altLang="zh-CN" sz="3200" b="1"/>
              <a:t>“</a:t>
            </a:r>
            <a:r>
              <a:rPr lang="zh-CN" altLang="en-US" sz="3200" b="1"/>
              <a:t>二乔</a:t>
            </a:r>
            <a:r>
              <a:rPr lang="en-US" altLang="zh-CN" sz="3200" b="1"/>
              <a:t>”</a:t>
            </a:r>
            <a:r>
              <a:rPr lang="zh-CN" altLang="en-US" sz="3200" b="1"/>
              <a:t>，不曾被捉这件小事与东吴霸业，三国鼎立的大主题联系起来，写得有味道，可谓</a:t>
            </a:r>
            <a:r>
              <a:rPr lang="en-US" altLang="zh-CN" sz="3200" b="1"/>
              <a:t>“</a:t>
            </a:r>
            <a:r>
              <a:rPr lang="zh-CN" altLang="en-US" sz="3200" b="1"/>
              <a:t>半瓣花上说人情</a:t>
            </a:r>
            <a:r>
              <a:rPr lang="en-US" altLang="zh-CN" sz="3200" b="1"/>
              <a:t>”</a:t>
            </a:r>
            <a:r>
              <a:rPr lang="zh-CN" altLang="en-US" sz="3200" b="1"/>
              <a:t>。</a:t>
            </a:r>
            <a:endParaRPr lang="zh-CN" altLang="en-US" sz="3200" b="1"/>
          </a:p>
          <a:p>
            <a:r>
              <a:rPr lang="en-US" altLang="zh-CN" sz="3200" b="1">
                <a:solidFill>
                  <a:srgbClr val="FF0000"/>
                </a:solidFill>
              </a:rPr>
              <a:t>3.</a:t>
            </a:r>
            <a:r>
              <a:rPr lang="zh-CN" altLang="en-US" sz="3200" b="1">
                <a:solidFill>
                  <a:srgbClr val="FF0000"/>
                </a:solidFill>
              </a:rPr>
              <a:t>诗歌的意义：</a:t>
            </a:r>
            <a:r>
              <a:rPr lang="zh-CN" altLang="en-US" sz="3200" b="1"/>
              <a:t>选取代表性的事物，进行描摹，给人一种历史兴衰，时间交替的沧桑感。</a:t>
            </a:r>
            <a:endParaRPr lang="zh-CN" altLang="en-US" sz="3200" b="1"/>
          </a:p>
          <a:p>
            <a:r>
              <a:rPr lang="en-US" altLang="zh-CN" sz="3200" b="1">
                <a:solidFill>
                  <a:srgbClr val="FF0000"/>
                </a:solidFill>
              </a:rPr>
              <a:t>4.</a:t>
            </a:r>
            <a:r>
              <a:rPr lang="zh-CN" altLang="en-US" sz="3200" b="1">
                <a:solidFill>
                  <a:srgbClr val="FF0000"/>
                </a:solidFill>
              </a:rPr>
              <a:t>思想感情：</a:t>
            </a:r>
            <a:r>
              <a:rPr lang="zh-CN" altLang="en-US" sz="3200" b="1"/>
              <a:t>这是一首咏史诗，抒发的是对国家兴亡的感慨。</a:t>
            </a:r>
            <a:endParaRPr lang="zh-CN" altLang="en-US" sz="3200" b="1"/>
          </a:p>
        </p:txBody>
      </p:sp>
    </p:spTree>
    <p:custDataLst>
      <p:tags r:id="rId1"/>
    </p:custDataLst>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90195" y="212090"/>
            <a:ext cx="11517630" cy="6466205"/>
          </a:xfrm>
        </p:spPr>
        <p:txBody>
          <a:bodyPr/>
          <a:p>
            <a:r>
              <a:rPr lang="zh-CN" altLang="en-US" sz="4000" b="1"/>
              <a:t>七</a:t>
            </a:r>
            <a:r>
              <a:rPr lang="en-US" altLang="zh-CN" sz="4000" b="1"/>
              <a:t>.</a:t>
            </a:r>
            <a:r>
              <a:rPr lang="zh-CN" altLang="en-US" sz="4000" b="1"/>
              <a:t>情景鉴赏题型</a:t>
            </a:r>
            <a:endParaRPr lang="zh-CN" altLang="en-US" sz="4000" b="1"/>
          </a:p>
          <a:p>
            <a:r>
              <a:rPr lang="zh-CN" altLang="en-US" sz="4000" b="1"/>
              <a:t>提问：诗歌写出了怎样的景与情？</a:t>
            </a:r>
            <a:endParaRPr lang="zh-CN" altLang="en-US" sz="4000" b="1"/>
          </a:p>
          <a:p>
            <a:r>
              <a:rPr lang="zh-CN" altLang="en-US" sz="4000" b="1"/>
              <a:t>公式：景</a:t>
            </a:r>
            <a:r>
              <a:rPr lang="en-US" altLang="zh-CN" sz="4000" b="1"/>
              <a:t>+</a:t>
            </a:r>
            <a:r>
              <a:rPr lang="zh-CN" altLang="en-US" sz="4000" b="1"/>
              <a:t>关系</a:t>
            </a:r>
            <a:r>
              <a:rPr lang="en-US" altLang="zh-CN" sz="4000" b="1"/>
              <a:t>+</a:t>
            </a:r>
            <a:r>
              <a:rPr lang="zh-CN" altLang="en-US" sz="4000" b="1"/>
              <a:t>意境</a:t>
            </a:r>
            <a:r>
              <a:rPr lang="en-US" altLang="zh-CN" sz="4000" b="1"/>
              <a:t>+</a:t>
            </a:r>
            <a:r>
              <a:rPr lang="zh-CN" altLang="en-US" sz="4000" b="1"/>
              <a:t>效果</a:t>
            </a:r>
            <a:r>
              <a:rPr lang="en-US" altLang="zh-CN" sz="4000" b="1"/>
              <a:t>+</a:t>
            </a:r>
            <a:r>
              <a:rPr lang="zh-CN" altLang="en-US" sz="4000" b="1"/>
              <a:t>思想感情</a:t>
            </a:r>
            <a:endParaRPr lang="zh-CN" altLang="en-US" sz="4000" b="1"/>
          </a:p>
          <a:p>
            <a:r>
              <a:rPr lang="en-US" altLang="zh-CN" sz="4000" b="1">
                <a:solidFill>
                  <a:srgbClr val="FF0000"/>
                </a:solidFill>
              </a:rPr>
              <a:t>1.</a:t>
            </a:r>
            <a:r>
              <a:rPr lang="zh-CN" altLang="en-US" sz="4000" b="1">
                <a:solidFill>
                  <a:srgbClr val="FF0000"/>
                </a:solidFill>
              </a:rPr>
              <a:t>描摹诗中景物</a:t>
            </a:r>
            <a:endParaRPr lang="zh-CN" altLang="en-US" sz="4000" b="1">
              <a:solidFill>
                <a:srgbClr val="FF0000"/>
              </a:solidFill>
            </a:endParaRPr>
          </a:p>
          <a:p>
            <a:r>
              <a:rPr lang="en-US" altLang="zh-CN" sz="4000" b="1">
                <a:solidFill>
                  <a:srgbClr val="FF0000"/>
                </a:solidFill>
              </a:rPr>
              <a:t>2.</a:t>
            </a:r>
            <a:r>
              <a:rPr lang="zh-CN" altLang="en-US" sz="4000" b="1">
                <a:solidFill>
                  <a:srgbClr val="FF0000"/>
                </a:solidFill>
              </a:rPr>
              <a:t>叙述景和情的关系（烘托，衬托，借景抒情，情景交融）</a:t>
            </a:r>
            <a:endParaRPr lang="zh-CN" altLang="en-US" sz="4000" b="1">
              <a:solidFill>
                <a:srgbClr val="FF0000"/>
              </a:solidFill>
            </a:endParaRPr>
          </a:p>
          <a:p>
            <a:r>
              <a:rPr lang="en-US" altLang="zh-CN" sz="4000" b="1">
                <a:solidFill>
                  <a:srgbClr val="FF0000"/>
                </a:solidFill>
              </a:rPr>
              <a:t>3.</a:t>
            </a:r>
            <a:r>
              <a:rPr lang="zh-CN" altLang="en-US" sz="4000" b="1">
                <a:solidFill>
                  <a:srgbClr val="FF0000"/>
                </a:solidFill>
              </a:rPr>
              <a:t>点明意境</a:t>
            </a:r>
            <a:endParaRPr lang="zh-CN" altLang="en-US" sz="4000" b="1">
              <a:solidFill>
                <a:srgbClr val="FF0000"/>
              </a:solidFill>
            </a:endParaRPr>
          </a:p>
          <a:p>
            <a:r>
              <a:rPr lang="en-US" altLang="zh-CN" sz="4000" b="1">
                <a:solidFill>
                  <a:srgbClr val="FF0000"/>
                </a:solidFill>
              </a:rPr>
              <a:t>4</a:t>
            </a:r>
            <a:r>
              <a:rPr lang="zh-CN" altLang="en-US" sz="4000" b="1">
                <a:solidFill>
                  <a:srgbClr val="FF0000"/>
                </a:solidFill>
              </a:rPr>
              <a:t>写景的效果</a:t>
            </a:r>
            <a:endParaRPr lang="zh-CN" altLang="en-US" sz="4000" b="1">
              <a:solidFill>
                <a:srgbClr val="FF0000"/>
              </a:solidFill>
            </a:endParaRPr>
          </a:p>
          <a:p>
            <a:r>
              <a:rPr lang="en-US" altLang="zh-CN" sz="4000" b="1">
                <a:solidFill>
                  <a:srgbClr val="FF0000"/>
                </a:solidFill>
              </a:rPr>
              <a:t>5.</a:t>
            </a:r>
            <a:r>
              <a:rPr lang="zh-CN" altLang="en-US" sz="4000" b="1">
                <a:solidFill>
                  <a:srgbClr val="FF0000"/>
                </a:solidFill>
              </a:rPr>
              <a:t>抒发了怎样的思想感情。</a:t>
            </a:r>
            <a:endParaRPr lang="zh-CN" altLang="en-US" sz="4000" b="1">
              <a:solidFill>
                <a:srgbClr val="FF0000"/>
              </a:solidFill>
            </a:endParaRPr>
          </a:p>
        </p:txBody>
      </p:sp>
    </p:spTree>
    <p:custDataLst>
      <p:tags r:id="rId1"/>
    </p:custDataLst>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90195" y="212090"/>
            <a:ext cx="11501755" cy="6262370"/>
          </a:xfrm>
        </p:spPr>
        <p:txBody>
          <a:bodyPr/>
          <a:p>
            <a:r>
              <a:rPr lang="zh-CN" altLang="en-US" sz="3200" b="1"/>
              <a:t>例：山居即事（王维）</a:t>
            </a:r>
            <a:endParaRPr lang="zh-CN" altLang="en-US" sz="3200" b="1"/>
          </a:p>
          <a:p>
            <a:r>
              <a:rPr lang="zh-CN" altLang="en-US" sz="3200" b="1"/>
              <a:t>寂寞掩柴扉，苍茫对落晖。</a:t>
            </a:r>
            <a:endParaRPr lang="zh-CN" altLang="en-US" sz="3200" b="1"/>
          </a:p>
          <a:p>
            <a:r>
              <a:rPr lang="zh-CN" altLang="en-US" sz="3200" b="1"/>
              <a:t>鹤巢松树遍，人访荜门稀。</a:t>
            </a:r>
            <a:endParaRPr lang="zh-CN" altLang="en-US" sz="3200" b="1"/>
          </a:p>
          <a:p>
            <a:r>
              <a:rPr lang="zh-CN" altLang="en-US" sz="3200" b="1"/>
              <a:t>绿竹含新粉，红莲落故衣。</a:t>
            </a:r>
            <a:endParaRPr lang="zh-CN" altLang="en-US" sz="3200" b="1"/>
          </a:p>
          <a:p>
            <a:r>
              <a:rPr lang="zh-CN" altLang="en-US" sz="3200" b="1"/>
              <a:t>渡头烟火起，处处采菱归。</a:t>
            </a:r>
            <a:endParaRPr lang="zh-CN" altLang="en-US" sz="3200" b="1"/>
          </a:p>
          <a:p>
            <a:r>
              <a:rPr lang="zh-CN" altLang="en-US" sz="3200" b="1"/>
              <a:t>诗的后四句写出了怎样的景与情？</a:t>
            </a:r>
            <a:endParaRPr lang="zh-CN" altLang="en-US" sz="3200" b="1"/>
          </a:p>
          <a:p>
            <a:r>
              <a:rPr lang="zh-CN" altLang="en-US" sz="4000" b="1">
                <a:solidFill>
                  <a:srgbClr val="FF0000"/>
                </a:solidFill>
              </a:rPr>
              <a:t>答：</a:t>
            </a:r>
            <a:r>
              <a:rPr lang="en-US" altLang="zh-CN" sz="4000" b="1">
                <a:solidFill>
                  <a:srgbClr val="FF0000"/>
                </a:solidFill>
              </a:rPr>
              <a:t>1.</a:t>
            </a:r>
            <a:r>
              <a:rPr lang="zh-CN" altLang="en-US" sz="4000" b="1">
                <a:solidFill>
                  <a:srgbClr val="FF0000"/>
                </a:solidFill>
              </a:rPr>
              <a:t>描绘景物：绿竹青翠，红莲花谢，炊烟四起，采菱而归的清新之景。</a:t>
            </a:r>
            <a:endParaRPr lang="zh-CN" altLang="en-US" sz="4000" b="1">
              <a:solidFill>
                <a:srgbClr val="FF0000"/>
              </a:solidFill>
            </a:endParaRPr>
          </a:p>
          <a:p>
            <a:r>
              <a:rPr lang="en-US" altLang="zh-CN" sz="4000" b="1">
                <a:solidFill>
                  <a:srgbClr val="FF0000"/>
                </a:solidFill>
              </a:rPr>
              <a:t>2.</a:t>
            </a:r>
            <a:r>
              <a:rPr lang="zh-CN" altLang="en-US" sz="4000" b="1">
                <a:solidFill>
                  <a:srgbClr val="FF0000"/>
                </a:solidFill>
              </a:rPr>
              <a:t>写关系：情景交融，景中含情，作者对自然的热爱跃然纸上。</a:t>
            </a:r>
            <a:endParaRPr lang="zh-CN" altLang="en-US" sz="4000" b="1">
              <a:solidFill>
                <a:srgbClr val="FF0000"/>
              </a:solidFill>
            </a:endParaRPr>
          </a:p>
          <a:p>
            <a:endParaRPr lang="zh-CN" altLang="en-US" sz="4000" b="1">
              <a:solidFill>
                <a:srgbClr val="FF0000"/>
              </a:solidFill>
            </a:endParaRPr>
          </a:p>
        </p:txBody>
      </p:sp>
    </p:spTree>
    <p:custDataLst>
      <p:tags r:id="rId1"/>
    </p:custDataLst>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587375" y="410845"/>
            <a:ext cx="10766425" cy="5766435"/>
          </a:xfrm>
        </p:spPr>
        <p:txBody>
          <a:bodyPr/>
          <a:p>
            <a:r>
              <a:rPr lang="en-US" altLang="zh-CN" sz="3600" b="1">
                <a:solidFill>
                  <a:srgbClr val="FF0000"/>
                </a:solidFill>
                <a:sym typeface="+mn-ea"/>
              </a:rPr>
              <a:t>3</a:t>
            </a:r>
            <a:r>
              <a:rPr lang="en-US" altLang="zh-CN" sz="4800" b="1">
                <a:solidFill>
                  <a:srgbClr val="FF0000"/>
                </a:solidFill>
                <a:sym typeface="+mn-ea"/>
              </a:rPr>
              <a:t>.</a:t>
            </a:r>
            <a:r>
              <a:rPr lang="zh-CN" altLang="en-US" sz="3600" b="1">
                <a:solidFill>
                  <a:srgbClr val="FF0000"/>
                </a:solidFill>
                <a:sym typeface="+mn-ea"/>
              </a:rPr>
              <a:t>写意境：通过景物描写，展现了一种清净优美，清新可爱的田园风光。</a:t>
            </a:r>
            <a:endParaRPr lang="zh-CN" altLang="en-US" sz="3600" b="1">
              <a:solidFill>
                <a:srgbClr val="FF0000"/>
              </a:solidFill>
            </a:endParaRPr>
          </a:p>
          <a:p>
            <a:r>
              <a:rPr lang="en-US" altLang="zh-CN" sz="3600" b="1">
                <a:solidFill>
                  <a:srgbClr val="FF0000"/>
                </a:solidFill>
                <a:sym typeface="+mn-ea"/>
              </a:rPr>
              <a:t>4.</a:t>
            </a:r>
            <a:r>
              <a:rPr lang="zh-CN" altLang="en-US" sz="3600" b="1">
                <a:solidFill>
                  <a:srgbClr val="FF0000"/>
                </a:solidFill>
                <a:sym typeface="+mn-ea"/>
              </a:rPr>
              <a:t>什么效果：作者寓情于景，更能让读者有身临其境的感觉，增强了画面感。</a:t>
            </a:r>
            <a:endParaRPr lang="zh-CN" altLang="en-US" sz="3600" b="1">
              <a:solidFill>
                <a:srgbClr val="FF0000"/>
              </a:solidFill>
            </a:endParaRPr>
          </a:p>
          <a:p>
            <a:r>
              <a:rPr lang="en-US" altLang="zh-CN" sz="3600" b="1">
                <a:solidFill>
                  <a:srgbClr val="FF0000"/>
                </a:solidFill>
                <a:sym typeface="+mn-ea"/>
              </a:rPr>
              <a:t>5.</a:t>
            </a:r>
            <a:r>
              <a:rPr lang="zh-CN" altLang="en-US" sz="3600" b="1">
                <a:solidFill>
                  <a:srgbClr val="FF0000"/>
                </a:solidFill>
                <a:sym typeface="+mn-ea"/>
              </a:rPr>
              <a:t>表达了作者对乡村生活的喜爱以及陶醉于自然美景的闲适之情。</a:t>
            </a:r>
            <a:endParaRPr lang="zh-CN" altLang="en-US" sz="3600" b="1">
              <a:solidFill>
                <a:srgbClr val="FF0000"/>
              </a:solidFill>
            </a:endParaRPr>
          </a:p>
          <a:p>
            <a:endParaRPr lang="zh-CN" altLang="en-US" sz="3600" b="1">
              <a:solidFill>
                <a:srgbClr val="FF0000"/>
              </a:solidFill>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8000"/>
              <a:t>意象的提问</a:t>
            </a:r>
            <a:endParaRPr lang="zh-CN" altLang="en-US" sz="8000"/>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b="1">
                <a:solidFill>
                  <a:srgbClr val="FF0000"/>
                </a:solidFill>
              </a:rPr>
              <a:t>傲霜斗雪，刚毅坚强，不畏艰难，高洁，正直，坚贞，不谄媚权贵，具有高风亮节的是什么意象？</a:t>
            </a:r>
            <a:endParaRPr lang="zh-CN" altLang="en-US" sz="4800" b="1"/>
          </a:p>
          <a:p>
            <a:r>
              <a:rPr lang="zh-CN" altLang="en-US" sz="4800" b="1"/>
              <a:t>松</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5400" b="1">
                <a:solidFill>
                  <a:srgbClr val="FF0000"/>
                </a:solidFill>
              </a:rPr>
              <a:t>坚强，高洁，超逸，傲岸，不怕打击挫折，敢为天下先是什么意象？</a:t>
            </a:r>
            <a:endParaRPr lang="zh-CN" altLang="en-US" sz="5400" b="1"/>
          </a:p>
          <a:p>
            <a:r>
              <a:rPr lang="zh-CN" altLang="en-US" sz="5400" b="1"/>
              <a:t>梅</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咏梅的句子</a:t>
            </a:r>
            <a:endParaRPr lang="zh-CN" altLang="en-US"/>
          </a:p>
        </p:txBody>
      </p:sp>
      <p:sp>
        <p:nvSpPr>
          <p:cNvPr id="3" name="内容占位符 2"/>
          <p:cNvSpPr>
            <a:spLocks noGrp="1"/>
          </p:cNvSpPr>
          <p:nvPr>
            <p:ph idx="1"/>
          </p:nvPr>
        </p:nvSpPr>
        <p:spPr/>
        <p:txBody>
          <a:bodyPr/>
          <a:p>
            <a:r>
              <a:rPr lang="zh-CN" altLang="en-US" sz="4800"/>
              <a:t>零落成泥碾作尘，只有香如故。</a:t>
            </a:r>
            <a:endParaRPr lang="zh-CN" altLang="en-US" sz="4800"/>
          </a:p>
          <a:p>
            <a:r>
              <a:rPr lang="zh-CN" altLang="en-US" sz="4800"/>
              <a:t>不要人夸颜色好，只留清气满乾坤。</a:t>
            </a:r>
            <a:endParaRPr lang="zh-CN" altLang="en-US" sz="4800"/>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草木类</a:t>
            </a:r>
            <a:endParaRPr lang="zh-CN" altLang="en-US"/>
          </a:p>
        </p:txBody>
      </p:sp>
      <p:sp>
        <p:nvSpPr>
          <p:cNvPr id="3" name="内容占位符 2"/>
          <p:cNvSpPr>
            <a:spLocks noGrp="1"/>
          </p:cNvSpPr>
          <p:nvPr>
            <p:ph idx="1"/>
          </p:nvPr>
        </p:nvSpPr>
        <p:spPr/>
        <p:txBody>
          <a:bodyPr/>
          <a:p>
            <a:r>
              <a:rPr lang="en-US" altLang="zh-CN" sz="4400" b="1">
                <a:solidFill>
                  <a:srgbClr val="FF0000"/>
                </a:solidFill>
              </a:rPr>
              <a:t>“</a:t>
            </a:r>
            <a:r>
              <a:rPr lang="zh-CN" altLang="en-US" sz="4400" b="1">
                <a:solidFill>
                  <a:srgbClr val="FF0000"/>
                </a:solidFill>
              </a:rPr>
              <a:t>柳</a:t>
            </a:r>
            <a:r>
              <a:rPr lang="en-US" altLang="zh-CN" sz="4400" b="1">
                <a:solidFill>
                  <a:srgbClr val="FF0000"/>
                </a:solidFill>
              </a:rPr>
              <a:t>”</a:t>
            </a:r>
            <a:r>
              <a:rPr lang="zh-CN" altLang="en-US" sz="4400" b="1">
                <a:solidFill>
                  <a:srgbClr val="FF0000"/>
                </a:solidFill>
              </a:rPr>
              <a:t>代表什么？什么感情？</a:t>
            </a:r>
            <a:endParaRPr lang="zh-CN" altLang="en-US" sz="4400" b="1">
              <a:solidFill>
                <a:srgbClr val="FF0000"/>
              </a:solidFill>
            </a:endParaRPr>
          </a:p>
          <a:p>
            <a:r>
              <a:rPr lang="zh-CN" altLang="en-US" sz="4400" b="1"/>
              <a:t>惜别，留恋，祝愿</a:t>
            </a:r>
            <a:endParaRPr lang="zh-CN" altLang="en-US" sz="4400" b="1"/>
          </a:p>
          <a:p>
            <a:r>
              <a:rPr lang="zh-CN" altLang="en-US" sz="4400" b="1"/>
              <a:t>常以折柳送别，</a:t>
            </a:r>
            <a:r>
              <a:rPr lang="en-US" altLang="zh-CN" sz="4400" b="1"/>
              <a:t>“</a:t>
            </a:r>
            <a:r>
              <a:rPr lang="zh-CN" altLang="en-US" sz="4400" b="1"/>
              <a:t>柳</a:t>
            </a:r>
            <a:r>
              <a:rPr lang="en-US" altLang="zh-CN" sz="4400" b="1"/>
              <a:t>”</a:t>
            </a:r>
            <a:r>
              <a:rPr lang="zh-CN" altLang="en-US" sz="4400" b="1"/>
              <a:t>与</a:t>
            </a:r>
            <a:r>
              <a:rPr lang="en-US" altLang="zh-CN" sz="4400" b="1"/>
              <a:t>“</a:t>
            </a:r>
            <a:r>
              <a:rPr lang="zh-CN" altLang="en-US" sz="4400" b="1"/>
              <a:t>留</a:t>
            </a:r>
            <a:r>
              <a:rPr lang="en-US" altLang="zh-CN" sz="4400" b="1"/>
              <a:t>”</a:t>
            </a:r>
            <a:r>
              <a:rPr lang="zh-CN" altLang="en-US" sz="4400" b="1"/>
              <a:t>谐音。</a:t>
            </a:r>
            <a:endParaRPr lang="zh-CN" altLang="en-US" sz="4400" b="1"/>
          </a:p>
          <a:p>
            <a:r>
              <a:rPr lang="zh-CN" altLang="en-US" sz="4400" b="1"/>
              <a:t>情感：折柳相送，表达</a:t>
            </a:r>
            <a:r>
              <a:rPr lang="zh-CN" altLang="en-US" sz="4400" b="1">
                <a:solidFill>
                  <a:srgbClr val="FF0000"/>
                </a:solidFill>
              </a:rPr>
              <a:t>依依惜别</a:t>
            </a:r>
            <a:r>
              <a:rPr lang="zh-CN" altLang="en-US" sz="4400" b="1"/>
              <a:t>之情</a:t>
            </a:r>
            <a:endParaRPr lang="zh-CN" altLang="en-US" sz="4400" b="1"/>
          </a:p>
          <a:p>
            <a:r>
              <a:rPr lang="zh-CN" altLang="en-US" sz="4400" b="1"/>
              <a:t>      由于柳枝易活，寄托别人对离人的</a:t>
            </a:r>
            <a:r>
              <a:rPr lang="zh-CN" altLang="en-US" sz="4400" b="1">
                <a:solidFill>
                  <a:srgbClr val="FF0000"/>
                </a:solidFill>
              </a:rPr>
              <a:t>美好祝愿</a:t>
            </a:r>
            <a:endParaRPr lang="zh-CN" altLang="en-US" sz="44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3200" b="1"/>
              <a:t>谁家玉笛暗飞声，散入春风满洛城，此夜曲中闻折柳，何人不起故园情？</a:t>
            </a:r>
            <a:endParaRPr lang="zh-CN" altLang="en-US" sz="3200" b="1"/>
          </a:p>
          <a:p>
            <a:r>
              <a:rPr lang="zh-CN" altLang="en-US" sz="3200" b="1"/>
              <a:t>年年柳色，灞陵伤别。</a:t>
            </a:r>
            <a:endParaRPr lang="zh-CN" altLang="en-US" sz="3200" b="1"/>
          </a:p>
          <a:p>
            <a:r>
              <a:rPr lang="zh-CN" altLang="en-US" sz="3200" b="1"/>
              <a:t>客舍青青柳色新。</a:t>
            </a:r>
            <a:endParaRPr lang="zh-CN" altLang="en-US" sz="3200" b="1"/>
          </a:p>
          <a:p>
            <a:r>
              <a:rPr lang="zh-CN" altLang="en-US" sz="3200" b="1"/>
              <a:t>柳阴直，烟里丝丝弄碧。</a:t>
            </a:r>
            <a:endParaRPr lang="zh-CN" altLang="en-US" sz="3200" b="1"/>
          </a:p>
          <a:p>
            <a:r>
              <a:rPr lang="zh-CN" altLang="en-US" sz="3200" b="1"/>
              <a:t>柳条折尽花飞尽，借问行人归不归。</a:t>
            </a:r>
            <a:endParaRPr lang="zh-CN" altLang="en-US" sz="3200" b="1"/>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补充知识点：柳</a:t>
            </a:r>
            <a:endParaRPr lang="zh-CN" altLang="en-US"/>
          </a:p>
        </p:txBody>
      </p:sp>
      <p:sp>
        <p:nvSpPr>
          <p:cNvPr id="3" name="内容占位符 2"/>
          <p:cNvSpPr>
            <a:spLocks noGrp="1"/>
          </p:cNvSpPr>
          <p:nvPr>
            <p:ph idx="1"/>
          </p:nvPr>
        </p:nvSpPr>
        <p:spPr/>
        <p:txBody>
          <a:bodyPr/>
          <a:p>
            <a:r>
              <a:rPr lang="zh-CN" altLang="en-US" sz="4000"/>
              <a:t>游子，羁旅他乡，被贬，郁郁寡欢，无奈怨恨，仕途坎坷</a:t>
            </a:r>
            <a:endParaRPr lang="zh-CN" altLang="en-US" sz="4000"/>
          </a:p>
          <a:p>
            <a:r>
              <a:rPr lang="zh-CN" altLang="en-US" sz="4000"/>
              <a:t>朋友送行，依依不舍，对朋友有美好的祝愿与劝勉，以及担心自己的仕途。</a:t>
            </a:r>
            <a:endParaRPr lang="zh-CN" altLang="en-US" sz="400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6600">
                <a:solidFill>
                  <a:srgbClr val="FF0000"/>
                </a:solidFill>
              </a:rPr>
              <a:t>诗又分为了哪两类的诗？</a:t>
            </a:r>
            <a:endParaRPr lang="zh-CN" altLang="en-US" sz="6600"/>
          </a:p>
          <a:p>
            <a:r>
              <a:rPr lang="zh-CN" altLang="en-US" sz="6600"/>
              <a:t>古体诗，近体诗（今体诗）</a:t>
            </a:r>
            <a:endParaRPr lang="zh-CN" altLang="en-US" sz="66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水仙</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冰清玉洁</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梅花</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凌寒不屈，高洁脱俗</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菊花</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高尚，高洁，顽强</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松柏</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孤直，顽强，高洁</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竹</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正直，坚贞，顽强，不屈不挠，谦虚。</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兰花</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高洁优雅</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桂花</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高风亮节，超凡脱俗</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牡丹</a:t>
            </a:r>
            <a:r>
              <a:rPr lang="en-US" altLang="zh-CN" sz="6600" b="1">
                <a:solidFill>
                  <a:srgbClr val="FF0000"/>
                </a:solidFill>
              </a:rPr>
              <a:t>”</a:t>
            </a:r>
            <a:r>
              <a:rPr lang="zh-CN" altLang="en-US" sz="6600" b="1">
                <a:solidFill>
                  <a:srgbClr val="FF0000"/>
                </a:solidFill>
              </a:rPr>
              <a:t>代表什么？</a:t>
            </a:r>
            <a:endParaRPr lang="zh-CN" altLang="en-US" sz="6600" b="1">
              <a:solidFill>
                <a:srgbClr val="FF0000"/>
              </a:solidFill>
            </a:endParaRPr>
          </a:p>
          <a:p>
            <a:r>
              <a:rPr lang="zh-CN" altLang="en-US" sz="6600" b="1"/>
              <a:t>富贵，美好</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荷花</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高洁，宁静，高尚节操</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残荷</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衰败，凄凉</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补充知识点：古体诗与近体诗</a:t>
            </a:r>
            <a:endParaRPr lang="zh-CN" altLang="en-US"/>
          </a:p>
        </p:txBody>
      </p:sp>
      <p:sp>
        <p:nvSpPr>
          <p:cNvPr id="3" name="内容占位符 2"/>
          <p:cNvSpPr>
            <a:spLocks noGrp="1"/>
          </p:cNvSpPr>
          <p:nvPr>
            <p:ph idx="1"/>
          </p:nvPr>
        </p:nvSpPr>
        <p:spPr/>
        <p:txBody>
          <a:bodyPr/>
          <a:p>
            <a:r>
              <a:rPr lang="zh-CN" altLang="en-US" sz="5400" b="1"/>
              <a:t>古体诗包括了：</a:t>
            </a:r>
            <a:r>
              <a:rPr lang="zh-CN" altLang="en-US" sz="5400" b="1">
                <a:solidFill>
                  <a:srgbClr val="FF0000"/>
                </a:solidFill>
              </a:rPr>
              <a:t>古诗（唐以前的诗歌），楚辞，绝句</a:t>
            </a:r>
            <a:endParaRPr lang="zh-CN" altLang="en-US" sz="5400" b="1">
              <a:solidFill>
                <a:srgbClr val="FF0000"/>
              </a:solidFill>
            </a:endParaRPr>
          </a:p>
          <a:p>
            <a:r>
              <a:rPr lang="zh-CN" altLang="en-US" sz="5400" b="1"/>
              <a:t>近体诗（今体诗）包括：</a:t>
            </a:r>
            <a:r>
              <a:rPr lang="zh-CN" altLang="en-US" sz="5400" b="1">
                <a:solidFill>
                  <a:srgbClr val="FF0000"/>
                </a:solidFill>
              </a:rPr>
              <a:t>律诗与绝句</a:t>
            </a:r>
            <a:endParaRPr lang="zh-CN" altLang="en-US" sz="5400" b="1">
              <a:solidFill>
                <a:srgbClr val="FF0000"/>
              </a:solidFill>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800" b="1">
                <a:solidFill>
                  <a:srgbClr val="FF0000"/>
                </a:solidFill>
              </a:rPr>
              <a:t>“</a:t>
            </a:r>
            <a:r>
              <a:rPr lang="zh-CN" altLang="en-US" sz="4800" b="1">
                <a:solidFill>
                  <a:srgbClr val="FF0000"/>
                </a:solidFill>
              </a:rPr>
              <a:t>草</a:t>
            </a:r>
            <a:r>
              <a:rPr lang="en-US" altLang="zh-CN" sz="4800" b="1">
                <a:solidFill>
                  <a:srgbClr val="FF0000"/>
                </a:solidFill>
              </a:rPr>
              <a:t>”</a:t>
            </a:r>
            <a:r>
              <a:rPr lang="zh-CN" altLang="en-US" sz="4800" b="1">
                <a:solidFill>
                  <a:srgbClr val="FF0000"/>
                </a:solidFill>
              </a:rPr>
              <a:t>代表什么？</a:t>
            </a:r>
            <a:endParaRPr lang="zh-CN" altLang="en-US" sz="4800" b="1"/>
          </a:p>
          <a:p>
            <a:r>
              <a:rPr lang="zh-CN" altLang="en-US" sz="4800" b="1"/>
              <a:t>生命力强，惜春，愁思，荒凉，卑微</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玫瑰</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美好爱情</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红豆</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爱情，相思</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杏花</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春意，风情</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pPr marL="0" indent="0">
              <a:buNone/>
            </a:pPr>
            <a:r>
              <a:rPr lang="en-US" altLang="zh-CN" sz="6000" b="1">
                <a:solidFill>
                  <a:srgbClr val="FF0000"/>
                </a:solidFill>
              </a:rPr>
              <a:t>“</a:t>
            </a:r>
            <a:r>
              <a:rPr lang="zh-CN" altLang="en-US" sz="6000" b="1">
                <a:solidFill>
                  <a:srgbClr val="FF0000"/>
                </a:solidFill>
              </a:rPr>
              <a:t>桃花</a:t>
            </a:r>
            <a:r>
              <a:rPr lang="en-US" altLang="zh-CN" sz="6000" b="1">
                <a:solidFill>
                  <a:srgbClr val="FF0000"/>
                </a:solidFill>
              </a:rPr>
              <a:t>”</a:t>
            </a:r>
            <a:r>
              <a:rPr lang="zh-CN" altLang="en-US" sz="6000" b="1">
                <a:solidFill>
                  <a:srgbClr val="FF0000"/>
                </a:solidFill>
              </a:rPr>
              <a:t>代表什么？</a:t>
            </a:r>
            <a:endParaRPr lang="zh-CN" altLang="en-US" sz="6000" b="1"/>
          </a:p>
          <a:p>
            <a:pPr marL="0" indent="0">
              <a:buNone/>
            </a:pPr>
            <a:r>
              <a:rPr lang="zh-CN" altLang="en-US" sz="6000" b="1"/>
              <a:t>明净清新，象征美人</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豆蔻</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少女美貌清纯</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海棠</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游子思乡，离愁别绪</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秋海棠</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苦恋</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梧桐</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凄凉悲伤</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芭蕉</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孤独忧愁，离情别绪，凄凉。</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800" b="1">
                <a:solidFill>
                  <a:srgbClr val="FF0000"/>
                </a:solidFill>
              </a:rPr>
              <a:t>不讲究对仗，平仄，没有字数，句数限制的，押韵较自由的是什么诗？（古体？近体？）</a:t>
            </a:r>
            <a:endParaRPr lang="zh-CN" altLang="en-US" sz="4800" b="1"/>
          </a:p>
          <a:p>
            <a:r>
              <a:rPr lang="zh-CN" altLang="en-US" sz="4800" b="1"/>
              <a:t>古体诗</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枫叶</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秋意，愁思</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浮萍</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漂泊不定</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杨花</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惜春伤感，离恨哀思，轻薄低贱</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桑梓</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故乡，思乡</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黄叶</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凋零，美人迟暮，新陈代谢</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绿叶</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生命力，希望</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红叶</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传情（以诗传情）</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花开</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希望，青春</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花落</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凋零，失意，挫折，惜春</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动物类</a:t>
            </a:r>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蝉</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悲凉凄切，生命短暂</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6000" b="1">
                <a:solidFill>
                  <a:srgbClr val="FF0000"/>
                </a:solidFill>
              </a:rPr>
              <a:t>讲究字数，句数，平仄，对偶，押韵，规矩很多的是什么诗？</a:t>
            </a:r>
            <a:endParaRPr lang="zh-CN" altLang="en-US" sz="6000" b="1"/>
          </a:p>
          <a:p>
            <a:r>
              <a:rPr lang="zh-CN" altLang="en-US" sz="6000" b="1"/>
              <a:t>近体诗</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400" b="1">
                <a:solidFill>
                  <a:srgbClr val="FF0000"/>
                </a:solidFill>
              </a:rPr>
              <a:t>“</a:t>
            </a:r>
            <a:r>
              <a:rPr lang="zh-CN" altLang="en-US" sz="4400" b="1">
                <a:solidFill>
                  <a:srgbClr val="FF0000"/>
                </a:solidFill>
              </a:rPr>
              <a:t>杜鹃</a:t>
            </a:r>
            <a:r>
              <a:rPr lang="en-US" altLang="zh-CN" sz="4400" b="1">
                <a:solidFill>
                  <a:srgbClr val="FF0000"/>
                </a:solidFill>
              </a:rPr>
              <a:t>”</a:t>
            </a:r>
            <a:r>
              <a:rPr lang="zh-CN" altLang="en-US" sz="4400" b="1">
                <a:solidFill>
                  <a:srgbClr val="FF0000"/>
                </a:solidFill>
              </a:rPr>
              <a:t>代表什么？（杜宇，布谷，子规）</a:t>
            </a:r>
            <a:endParaRPr lang="zh-CN" altLang="en-US" sz="4400" b="1"/>
          </a:p>
          <a:p>
            <a:r>
              <a:rPr lang="zh-CN" altLang="en-US" sz="4400" b="1"/>
              <a:t>悲苦，哀怨，凄凉，乡愁</a:t>
            </a:r>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鹧鸪</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离愁别绪，旅途忧思</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400" b="1">
                <a:solidFill>
                  <a:srgbClr val="FF0000"/>
                </a:solidFill>
              </a:rPr>
              <a:t>“</a:t>
            </a:r>
            <a:r>
              <a:rPr lang="zh-CN" altLang="en-US" sz="4400" b="1">
                <a:solidFill>
                  <a:srgbClr val="FF0000"/>
                </a:solidFill>
              </a:rPr>
              <a:t>鸿雁</a:t>
            </a:r>
            <a:r>
              <a:rPr lang="en-US" altLang="zh-CN" sz="4400" b="1">
                <a:solidFill>
                  <a:srgbClr val="FF0000"/>
                </a:solidFill>
              </a:rPr>
              <a:t>”</a:t>
            </a:r>
            <a:r>
              <a:rPr lang="zh-CN" altLang="en-US" sz="4400" b="1">
                <a:solidFill>
                  <a:srgbClr val="FF0000"/>
                </a:solidFill>
              </a:rPr>
              <a:t>代表什么？</a:t>
            </a:r>
            <a:endParaRPr lang="zh-CN" altLang="en-US" sz="4400" b="1"/>
          </a:p>
          <a:p>
            <a:r>
              <a:rPr lang="zh-CN" altLang="en-US" sz="4400" b="1"/>
              <a:t>思乡怀亲，旅途伤感，孤独，代指书信。</a:t>
            </a:r>
            <a:endParaRPr lang="zh-CN" altLang="en-US" sz="4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800" b="1">
                <a:solidFill>
                  <a:srgbClr val="FF0000"/>
                </a:solidFill>
              </a:rPr>
              <a:t>“</a:t>
            </a:r>
            <a:r>
              <a:rPr lang="zh-CN" altLang="en-US" sz="4800" b="1">
                <a:solidFill>
                  <a:srgbClr val="FF0000"/>
                </a:solidFill>
              </a:rPr>
              <a:t>乌鸦</a:t>
            </a:r>
            <a:r>
              <a:rPr lang="en-US" altLang="zh-CN" sz="4800" b="1">
                <a:solidFill>
                  <a:srgbClr val="FF0000"/>
                </a:solidFill>
              </a:rPr>
              <a:t>”</a:t>
            </a:r>
            <a:r>
              <a:rPr lang="zh-CN" altLang="en-US" sz="4800" b="1">
                <a:solidFill>
                  <a:srgbClr val="FF0000"/>
                </a:solidFill>
              </a:rPr>
              <a:t>代表什么？</a:t>
            </a:r>
            <a:endParaRPr lang="zh-CN" altLang="en-US" sz="4800" b="1"/>
          </a:p>
          <a:p>
            <a:r>
              <a:rPr lang="zh-CN" altLang="en-US" sz="4800" b="1"/>
              <a:t>不祥之鸟，哀败荒凉，小人俗客</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蟋蟀</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悲秋，怀人</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鸳鸯</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夫妇恩爱</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精卫</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复仇，奋斗，不畏艰难</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8800" b="1">
                <a:solidFill>
                  <a:srgbClr val="FF0000"/>
                </a:solidFill>
              </a:rPr>
              <a:t>“</a:t>
            </a:r>
            <a:r>
              <a:rPr lang="zh-CN" altLang="en-US" sz="8800" b="1">
                <a:solidFill>
                  <a:srgbClr val="FF0000"/>
                </a:solidFill>
              </a:rPr>
              <a:t>青鸟</a:t>
            </a:r>
            <a:r>
              <a:rPr lang="en-US" altLang="zh-CN" sz="8800" b="1">
                <a:solidFill>
                  <a:srgbClr val="FF0000"/>
                </a:solidFill>
              </a:rPr>
              <a:t>”</a:t>
            </a:r>
            <a:r>
              <a:rPr lang="zh-CN" altLang="en-US" sz="8800" b="1">
                <a:solidFill>
                  <a:srgbClr val="FF0000"/>
                </a:solidFill>
              </a:rPr>
              <a:t>代表什么？</a:t>
            </a:r>
            <a:endParaRPr lang="zh-CN" altLang="en-US" sz="8800" b="1"/>
          </a:p>
          <a:p>
            <a:r>
              <a:rPr lang="zh-CN" altLang="en-US" sz="8800" b="1"/>
              <a:t>信使</a:t>
            </a:r>
            <a:endParaRPr lang="zh-CN" altLang="en-US" sz="8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8000" b="1">
                <a:solidFill>
                  <a:srgbClr val="FF0000"/>
                </a:solidFill>
              </a:rPr>
              <a:t>“</a:t>
            </a:r>
            <a:r>
              <a:rPr lang="zh-CN" altLang="en-US" sz="8000" b="1">
                <a:solidFill>
                  <a:srgbClr val="FF0000"/>
                </a:solidFill>
              </a:rPr>
              <a:t>鸿鹄</a:t>
            </a:r>
            <a:r>
              <a:rPr lang="en-US" altLang="zh-CN" sz="8000" b="1">
                <a:solidFill>
                  <a:srgbClr val="FF0000"/>
                </a:solidFill>
              </a:rPr>
              <a:t>”</a:t>
            </a:r>
            <a:r>
              <a:rPr lang="zh-CN" altLang="en-US" sz="8000" b="1">
                <a:solidFill>
                  <a:srgbClr val="FF0000"/>
                </a:solidFill>
              </a:rPr>
              <a:t>代表什么？</a:t>
            </a:r>
            <a:endParaRPr lang="zh-CN" altLang="en-US" sz="8000" b="1"/>
          </a:p>
          <a:p>
            <a:r>
              <a:rPr lang="zh-CN" altLang="en-US" sz="8000" b="1"/>
              <a:t>理想，追求</a:t>
            </a:r>
            <a:endParaRPr lang="zh-CN" altLang="en-US" sz="8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凤凰</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重生，吉祥</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补充知识点：唐以前的诗歌</a:t>
            </a:r>
            <a:endParaRPr lang="zh-CN" altLang="en-US"/>
          </a:p>
        </p:txBody>
      </p:sp>
      <p:sp>
        <p:nvSpPr>
          <p:cNvPr id="3" name="内容占位符 2"/>
          <p:cNvSpPr>
            <a:spLocks noGrp="1"/>
          </p:cNvSpPr>
          <p:nvPr>
            <p:ph idx="1"/>
          </p:nvPr>
        </p:nvSpPr>
        <p:spPr/>
        <p:txBody>
          <a:bodyPr>
            <a:noAutofit/>
          </a:bodyPr>
          <a:p>
            <a:r>
              <a:rPr lang="zh-CN" altLang="en-US" sz="3600" b="1">
                <a:solidFill>
                  <a:srgbClr val="FF0000"/>
                </a:solidFill>
              </a:rPr>
              <a:t>《诗经》</a:t>
            </a:r>
            <a:r>
              <a:rPr lang="zh-CN" altLang="en-US" sz="3600" b="1"/>
              <a:t>（中国最古老的诗歌总集，共收录西周初年到春秋中期305首，俗称“诗300”）、</a:t>
            </a:r>
            <a:endParaRPr lang="zh-CN" altLang="en-US" sz="3600" b="1"/>
          </a:p>
          <a:p>
            <a:r>
              <a:rPr lang="zh-CN" altLang="en-US" sz="3600" b="1">
                <a:solidFill>
                  <a:srgbClr val="FF0000"/>
                </a:solidFill>
              </a:rPr>
              <a:t>《汉乐府诗》</a:t>
            </a:r>
            <a:r>
              <a:rPr lang="zh-CN" altLang="en-US" sz="3600" b="1"/>
              <a:t>（它是朝廷的乐府系统或相当于乐府职能的音乐管理机关收集、保存而流传下来的汉代诗歌，推荐其中的代表作《古诗十九首》和称为“乐府双璧”的《孔雀东南飞》、《木兰辞》来读），</a:t>
            </a:r>
            <a:endParaRPr lang="zh-CN" altLang="en-US" sz="3600" b="1"/>
          </a:p>
          <a:p>
            <a:r>
              <a:rPr lang="zh-CN" altLang="en-US" sz="3600" b="1"/>
              <a:t>还有就是离唐朝比较近的</a:t>
            </a:r>
            <a:r>
              <a:rPr lang="zh-CN" altLang="en-US" sz="3600" b="1">
                <a:solidFill>
                  <a:srgbClr val="FF0000"/>
                </a:solidFill>
              </a:rPr>
              <a:t>魏晋南北朝的诗歌</a:t>
            </a:r>
            <a:endParaRPr lang="zh-CN" altLang="en-US" sz="3600" b="1">
              <a:solidFill>
                <a:srgbClr val="FF0000"/>
              </a:solidFill>
            </a:endParaRPr>
          </a:p>
        </p:txBody>
      </p:sp>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8000" b="1">
                <a:solidFill>
                  <a:srgbClr val="FF0000"/>
                </a:solidFill>
              </a:rPr>
              <a:t>“</a:t>
            </a:r>
            <a:r>
              <a:rPr lang="zh-CN" altLang="en-US" sz="8000" b="1">
                <a:solidFill>
                  <a:srgbClr val="FF0000"/>
                </a:solidFill>
              </a:rPr>
              <a:t>蝴蝶</a:t>
            </a:r>
            <a:r>
              <a:rPr lang="en-US" altLang="zh-CN" sz="8000" b="1">
                <a:solidFill>
                  <a:srgbClr val="FF0000"/>
                </a:solidFill>
              </a:rPr>
              <a:t>”</a:t>
            </a:r>
            <a:r>
              <a:rPr lang="zh-CN" altLang="en-US" sz="8000" b="1">
                <a:solidFill>
                  <a:srgbClr val="FF0000"/>
                </a:solidFill>
              </a:rPr>
              <a:t>代表什么？</a:t>
            </a:r>
            <a:endParaRPr lang="zh-CN" altLang="en-US" sz="8000" b="1"/>
          </a:p>
          <a:p>
            <a:r>
              <a:rPr lang="zh-CN" altLang="en-US" sz="8000" b="1"/>
              <a:t>夫妻，梦幻</a:t>
            </a:r>
            <a:endParaRPr lang="zh-CN" altLang="en-US" sz="8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8000" b="1">
                <a:solidFill>
                  <a:srgbClr val="FF0000"/>
                </a:solidFill>
              </a:rPr>
              <a:t>“</a:t>
            </a:r>
            <a:r>
              <a:rPr lang="zh-CN" altLang="en-US" sz="8000" b="1">
                <a:solidFill>
                  <a:srgbClr val="FF0000"/>
                </a:solidFill>
              </a:rPr>
              <a:t>沙鸥</a:t>
            </a:r>
            <a:r>
              <a:rPr lang="en-US" altLang="zh-CN" sz="8000" b="1">
                <a:solidFill>
                  <a:srgbClr val="FF0000"/>
                </a:solidFill>
              </a:rPr>
              <a:t>”</a:t>
            </a:r>
            <a:r>
              <a:rPr lang="zh-CN" altLang="en-US" sz="8000" b="1">
                <a:solidFill>
                  <a:srgbClr val="FF0000"/>
                </a:solidFill>
              </a:rPr>
              <a:t>代表什么？</a:t>
            </a:r>
            <a:endParaRPr lang="zh-CN" altLang="en-US" sz="8000" b="1"/>
          </a:p>
          <a:p>
            <a:r>
              <a:rPr lang="zh-CN" altLang="en-US" sz="8000" b="1"/>
              <a:t>飘零，伤感</a:t>
            </a:r>
            <a:endParaRPr lang="zh-CN" altLang="en-US" sz="8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燕子</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惜春，相思，伤时</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猿啼</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哀伤，悲凉</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8000" b="1">
                <a:solidFill>
                  <a:srgbClr val="FF0000"/>
                </a:solidFill>
              </a:rPr>
              <a:t>“</a:t>
            </a:r>
            <a:r>
              <a:rPr lang="zh-CN" altLang="en-US" sz="8000" b="1">
                <a:solidFill>
                  <a:srgbClr val="FF0000"/>
                </a:solidFill>
              </a:rPr>
              <a:t>鱼</a:t>
            </a:r>
            <a:r>
              <a:rPr lang="en-US" altLang="zh-CN" sz="8000" b="1">
                <a:solidFill>
                  <a:srgbClr val="FF0000"/>
                </a:solidFill>
              </a:rPr>
              <a:t>”</a:t>
            </a:r>
            <a:r>
              <a:rPr lang="zh-CN" altLang="en-US" sz="8000" b="1">
                <a:solidFill>
                  <a:srgbClr val="FF0000"/>
                </a:solidFill>
              </a:rPr>
              <a:t>代表什么？</a:t>
            </a:r>
            <a:endParaRPr lang="zh-CN" altLang="en-US" sz="8000" b="1"/>
          </a:p>
          <a:p>
            <a:r>
              <a:rPr lang="zh-CN" altLang="en-US" sz="8000" b="1"/>
              <a:t>自由，惬意</a:t>
            </a:r>
            <a:endParaRPr lang="zh-CN" altLang="en-US" sz="8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en-US" altLang="zh-CN"/>
          </a:p>
        </p:txBody>
      </p:sp>
      <p:sp>
        <p:nvSpPr>
          <p:cNvPr id="3" name="内容占位符 2"/>
          <p:cNvSpPr>
            <a:spLocks noGrp="1"/>
          </p:cNvSpPr>
          <p:nvPr>
            <p:ph idx="1"/>
          </p:nvPr>
        </p:nvSpPr>
        <p:spPr/>
        <p:txBody>
          <a:bodyPr/>
          <a:p>
            <a:pPr marL="0" indent="0">
              <a:buNone/>
            </a:pPr>
            <a:r>
              <a:rPr lang="en-US" altLang="zh-CN" sz="8000" b="1">
                <a:solidFill>
                  <a:srgbClr val="FF0000"/>
                </a:solidFill>
              </a:rPr>
              <a:t>“</a:t>
            </a:r>
            <a:r>
              <a:rPr lang="zh-CN" altLang="en-US" sz="8000" b="1">
                <a:solidFill>
                  <a:srgbClr val="FF0000"/>
                </a:solidFill>
              </a:rPr>
              <a:t>鹰</a:t>
            </a:r>
            <a:r>
              <a:rPr lang="en-US" altLang="zh-CN" sz="8000" b="1">
                <a:solidFill>
                  <a:srgbClr val="FF0000"/>
                </a:solidFill>
              </a:rPr>
              <a:t>”</a:t>
            </a:r>
            <a:r>
              <a:rPr lang="zh-CN" altLang="en-US" sz="8000" b="1">
                <a:solidFill>
                  <a:srgbClr val="FF0000"/>
                </a:solidFill>
              </a:rPr>
              <a:t>代表什么？</a:t>
            </a:r>
            <a:endParaRPr lang="zh-CN" altLang="en-US" sz="8000" b="1"/>
          </a:p>
          <a:p>
            <a:pPr marL="0" indent="0">
              <a:buNone/>
            </a:pPr>
            <a:r>
              <a:rPr lang="zh-CN" altLang="en-US" sz="8000" b="1"/>
              <a:t>刚劲，搏击</a:t>
            </a:r>
            <a:endParaRPr lang="zh-CN" altLang="en-US" sz="8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8000" b="1">
                <a:solidFill>
                  <a:srgbClr val="FF0000"/>
                </a:solidFill>
              </a:rPr>
              <a:t>“</a:t>
            </a:r>
            <a:r>
              <a:rPr lang="zh-CN" altLang="en-US" sz="8000" b="1">
                <a:solidFill>
                  <a:srgbClr val="FF0000"/>
                </a:solidFill>
              </a:rPr>
              <a:t>马</a:t>
            </a:r>
            <a:r>
              <a:rPr lang="en-US" altLang="zh-CN" sz="8000" b="1">
                <a:solidFill>
                  <a:srgbClr val="FF0000"/>
                </a:solidFill>
              </a:rPr>
              <a:t>”</a:t>
            </a:r>
            <a:r>
              <a:rPr lang="zh-CN" altLang="en-US" sz="8000" b="1">
                <a:solidFill>
                  <a:srgbClr val="FF0000"/>
                </a:solidFill>
              </a:rPr>
              <a:t>代表什么？</a:t>
            </a:r>
            <a:endParaRPr lang="zh-CN" altLang="en-US" sz="8000" b="1"/>
          </a:p>
          <a:p>
            <a:r>
              <a:rPr lang="zh-CN" altLang="en-US" sz="8000" b="1"/>
              <a:t>奔腾，追求</a:t>
            </a:r>
            <a:endParaRPr lang="zh-CN" altLang="en-US" sz="8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000" b="1">
                <a:solidFill>
                  <a:srgbClr val="FF0000"/>
                </a:solidFill>
              </a:rPr>
              <a:t>“</a:t>
            </a:r>
            <a:r>
              <a:rPr lang="zh-CN" altLang="en-US" sz="4000" b="1">
                <a:solidFill>
                  <a:srgbClr val="FF0000"/>
                </a:solidFill>
              </a:rPr>
              <a:t>双鲤</a:t>
            </a:r>
            <a:r>
              <a:rPr lang="en-US" altLang="zh-CN" sz="4000" b="1">
                <a:solidFill>
                  <a:srgbClr val="FF0000"/>
                </a:solidFill>
              </a:rPr>
              <a:t>”</a:t>
            </a:r>
            <a:r>
              <a:rPr lang="zh-CN" altLang="en-US" sz="4000" b="1">
                <a:solidFill>
                  <a:srgbClr val="FF0000"/>
                </a:solidFill>
              </a:rPr>
              <a:t>代表什么？</a:t>
            </a:r>
            <a:endParaRPr lang="zh-CN" altLang="en-US" sz="4000" b="1"/>
          </a:p>
          <a:p>
            <a:r>
              <a:rPr lang="zh-CN" altLang="en-US" sz="4000" b="1"/>
              <a:t>书信，客从远方来，遗我双鲤鱼</a:t>
            </a:r>
            <a:endParaRPr lang="zh-CN" altLang="en-US" sz="4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自然气象类</a:t>
            </a:r>
            <a:endParaRPr lang="zh-CN" altLang="en-US"/>
          </a:p>
        </p:txBody>
      </p:sp>
      <p:sp>
        <p:nvSpPr>
          <p:cNvPr id="3" name="内容占位符 2"/>
          <p:cNvSpPr>
            <a:spLocks noGrp="1"/>
          </p:cNvSpPr>
          <p:nvPr>
            <p:ph idx="1"/>
          </p:nvPr>
        </p:nvSpPr>
        <p:spPr/>
        <p:txBody>
          <a:bodyPr/>
          <a:p>
            <a:r>
              <a:rPr lang="en-US" altLang="zh-CN" sz="4800" b="1">
                <a:solidFill>
                  <a:srgbClr val="FF0000"/>
                </a:solidFill>
              </a:rPr>
              <a:t>“</a:t>
            </a:r>
            <a:r>
              <a:rPr lang="zh-CN" altLang="en-US" sz="4800" b="1">
                <a:solidFill>
                  <a:srgbClr val="FF0000"/>
                </a:solidFill>
              </a:rPr>
              <a:t>月亮</a:t>
            </a:r>
            <a:r>
              <a:rPr lang="en-US" altLang="zh-CN" sz="4800" b="1">
                <a:solidFill>
                  <a:srgbClr val="FF0000"/>
                </a:solidFill>
              </a:rPr>
              <a:t>”</a:t>
            </a:r>
            <a:r>
              <a:rPr lang="zh-CN" altLang="en-US" sz="4800" b="1">
                <a:solidFill>
                  <a:srgbClr val="FF0000"/>
                </a:solidFill>
              </a:rPr>
              <a:t>代表什么？</a:t>
            </a:r>
            <a:endParaRPr lang="zh-CN" altLang="en-US" sz="4800" b="1"/>
          </a:p>
          <a:p>
            <a:r>
              <a:rPr lang="zh-CN" altLang="en-US" sz="4800" b="1"/>
              <a:t>思乡思亲，情感渴望，人生圆缺，边愁。</a:t>
            </a:r>
            <a:endParaRPr lang="zh-CN" altLang="en-US" sz="4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朝阳</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希望，朝气，活力</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51435"/>
            <a:ext cx="10515600" cy="1325563"/>
          </a:xfrm>
        </p:spPr>
        <p:txBody>
          <a:bodyPr/>
          <a:p>
            <a:r>
              <a:rPr lang="zh-CN" altLang="en-US"/>
              <a:t>补充知识点：魏晋南北朝</a:t>
            </a:r>
            <a:endParaRPr lang="zh-CN" altLang="en-US"/>
          </a:p>
        </p:txBody>
      </p:sp>
      <p:sp>
        <p:nvSpPr>
          <p:cNvPr id="3" name="内容占位符 2"/>
          <p:cNvSpPr>
            <a:spLocks noGrp="1"/>
          </p:cNvSpPr>
          <p:nvPr>
            <p:ph idx="1"/>
          </p:nvPr>
        </p:nvSpPr>
        <p:spPr>
          <a:xfrm>
            <a:off x="352425" y="1158875"/>
            <a:ext cx="11518265" cy="5441950"/>
          </a:xfrm>
        </p:spPr>
        <p:txBody>
          <a:bodyPr>
            <a:noAutofit/>
          </a:bodyPr>
          <a:p>
            <a:r>
              <a:rPr lang="en-US" altLang="zh-CN" sz="3200"/>
              <a:t>1</a:t>
            </a:r>
            <a:r>
              <a:rPr lang="zh-CN" altLang="en-US" sz="3200">
                <a:solidFill>
                  <a:srgbClr val="FF0000"/>
                </a:solidFill>
              </a:rPr>
              <a:t>建安诗歌</a:t>
            </a:r>
            <a:r>
              <a:rPr lang="zh-CN" altLang="en-US" sz="3200"/>
              <a:t>：建安七子（孔融、陈琳、王粲、徐干、阮瑀、应玚、刘桢）、三曹（曹操、曹丕、曹植）、蔡琰（蔡文姬）；</a:t>
            </a:r>
            <a:endParaRPr lang="zh-CN" altLang="en-US" sz="3200"/>
          </a:p>
          <a:p>
            <a:r>
              <a:rPr lang="zh-CN" altLang="en-US" sz="3200"/>
              <a:t>2、</a:t>
            </a:r>
            <a:r>
              <a:rPr lang="zh-CN" altLang="en-US" sz="3200">
                <a:solidFill>
                  <a:srgbClr val="FF0000"/>
                </a:solidFill>
              </a:rPr>
              <a:t>正始诗歌</a:t>
            </a:r>
            <a:r>
              <a:rPr lang="zh-CN" altLang="en-US" sz="3200"/>
              <a:t>：阮籍、嵇康；</a:t>
            </a:r>
            <a:endParaRPr lang="zh-CN" altLang="en-US" sz="3200"/>
          </a:p>
          <a:p>
            <a:r>
              <a:rPr lang="zh-CN" altLang="en-US" sz="3200"/>
              <a:t>3、</a:t>
            </a:r>
            <a:r>
              <a:rPr lang="zh-CN" altLang="en-US" sz="3200">
                <a:solidFill>
                  <a:srgbClr val="FF0000"/>
                </a:solidFill>
              </a:rPr>
              <a:t>西晋太康诗歌</a:t>
            </a:r>
            <a:r>
              <a:rPr lang="zh-CN" altLang="en-US" sz="3200"/>
              <a:t>：“三张”（张载、张协、张亢）、“二陆”（陆机、陆云）、“两潘”（潘岳（潘安）、潘尼）、“一左”（左思）</a:t>
            </a:r>
            <a:endParaRPr lang="zh-CN" altLang="en-US" sz="3200"/>
          </a:p>
          <a:p>
            <a:r>
              <a:rPr lang="zh-CN" altLang="en-US" sz="3200"/>
              <a:t>4、</a:t>
            </a:r>
            <a:r>
              <a:rPr lang="zh-CN" altLang="en-US" sz="3200">
                <a:solidFill>
                  <a:srgbClr val="FF0000"/>
                </a:solidFill>
              </a:rPr>
              <a:t>东晋诗歌</a:t>
            </a:r>
            <a:r>
              <a:rPr lang="zh-CN" altLang="en-US" sz="3200"/>
              <a:t>：陶渊明</a:t>
            </a:r>
            <a:endParaRPr lang="zh-CN" altLang="en-US" sz="3200"/>
          </a:p>
          <a:p>
            <a:r>
              <a:rPr lang="zh-CN" altLang="en-US" sz="3200"/>
              <a:t>5、</a:t>
            </a:r>
            <a:r>
              <a:rPr lang="zh-CN" altLang="en-US" sz="3200">
                <a:solidFill>
                  <a:srgbClr val="FF0000"/>
                </a:solidFill>
              </a:rPr>
              <a:t>南北朝诗歌</a:t>
            </a:r>
            <a:r>
              <a:rPr lang="zh-CN" altLang="en-US" sz="3200"/>
              <a:t>：以谢灵运为代表的山水诗的兴起，鲍照的七言和杂言乐府诗的发展；以谢眺为代表的“永明体”，标志着格律诗的开端。梁、陈时期开创了宫体诗（陈后主《玉树后庭花》）</a:t>
            </a:r>
            <a:endParaRPr lang="zh-CN" altLang="en-US" sz="3200"/>
          </a:p>
        </p:txBody>
      </p:sp>
    </p:spTree>
    <p:custDataLst>
      <p:tags r:id="rId1"/>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斜阳</a:t>
            </a:r>
            <a:r>
              <a:rPr lang="en-US" altLang="zh-CN" sz="5400" b="1">
                <a:solidFill>
                  <a:srgbClr val="FF0000"/>
                </a:solidFill>
              </a:rPr>
              <a:t>”</a:t>
            </a:r>
            <a:r>
              <a:rPr lang="zh-CN" altLang="en-US" sz="5400" b="1">
                <a:solidFill>
                  <a:srgbClr val="FF0000"/>
                </a:solidFill>
              </a:rPr>
              <a:t>代表什么</a:t>
            </a:r>
            <a:r>
              <a:rPr lang="en-US" altLang="zh-CN" sz="5400" b="1">
                <a:solidFill>
                  <a:srgbClr val="FF0000"/>
                </a:solidFill>
              </a:rPr>
              <a:t>?(</a:t>
            </a:r>
            <a:r>
              <a:rPr lang="zh-CN" altLang="en-US" sz="5400" b="1">
                <a:solidFill>
                  <a:srgbClr val="FF0000"/>
                </a:solidFill>
              </a:rPr>
              <a:t>夕阳，落日</a:t>
            </a:r>
            <a:r>
              <a:rPr lang="en-US" altLang="zh-CN" sz="5400" b="1">
                <a:solidFill>
                  <a:srgbClr val="FF0000"/>
                </a:solidFill>
              </a:rPr>
              <a:t>)</a:t>
            </a:r>
            <a:endParaRPr lang="en-US" altLang="zh-CN" sz="5400" b="1"/>
          </a:p>
          <a:p>
            <a:r>
              <a:rPr lang="zh-CN" altLang="en-US" sz="5400" b="1"/>
              <a:t>失落，消沉，思古幽情</a:t>
            </a:r>
            <a:endParaRPr lang="en-US" altLang="zh-CN"/>
          </a:p>
          <a:p>
            <a:endParaRPr lang="en-US" altLang="zh-CN"/>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海</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辽阔，力量，深邃，气势</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流水</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时光已逝，绵绵愁思。</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冰雪</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心志忠贞，品格高尚，环境恶劣</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霜</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人生易老，环境恶劣，恶人猖狂</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露</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人生短促，生命脆弱</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云</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游子漂泊，世事变幻</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烟雾</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情感朦胧，前途迷茫，幻灭</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天阴</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压抑，愁苦，寂寞</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天晴</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欢愉，光明</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4000">
                <a:solidFill>
                  <a:srgbClr val="FF0000"/>
                </a:solidFill>
              </a:rPr>
              <a:t>相鼠有皮，人而无仪！人而无仪，不死何为？</a:t>
            </a:r>
            <a:endParaRPr lang="zh-CN" altLang="en-US" sz="4000">
              <a:solidFill>
                <a:srgbClr val="FF0000"/>
              </a:solidFill>
            </a:endParaRPr>
          </a:p>
          <a:p>
            <a:r>
              <a:rPr lang="zh-CN" altLang="en-US" sz="4000">
                <a:solidFill>
                  <a:srgbClr val="FF0000"/>
                </a:solidFill>
              </a:rPr>
              <a:t>相鼠有齿，人而无止！人而无止，不死何俟？</a:t>
            </a:r>
            <a:endParaRPr lang="zh-CN" altLang="en-US" sz="4000">
              <a:solidFill>
                <a:srgbClr val="FF0000"/>
              </a:solidFill>
            </a:endParaRPr>
          </a:p>
          <a:p>
            <a:r>
              <a:rPr lang="zh-CN" altLang="en-US" sz="4000">
                <a:solidFill>
                  <a:srgbClr val="FF0000"/>
                </a:solidFill>
              </a:rPr>
              <a:t>相鼠有体，人而无礼，人而无礼！胡不遄死？</a:t>
            </a:r>
            <a:endParaRPr lang="zh-CN" altLang="en-US" sz="4000">
              <a:solidFill>
                <a:srgbClr val="FF0000"/>
              </a:solidFill>
            </a:endParaRPr>
          </a:p>
          <a:p>
            <a:r>
              <a:rPr lang="zh-CN" altLang="en-US" sz="4000">
                <a:solidFill>
                  <a:srgbClr val="FF0000"/>
                </a:solidFill>
              </a:rPr>
              <a:t>判断以上诗歌是古体诗还是近体诗？</a:t>
            </a:r>
            <a:endParaRPr lang="zh-CN" altLang="en-US" sz="4000"/>
          </a:p>
          <a:p>
            <a:r>
              <a:rPr lang="zh-CN" altLang="en-US" sz="4000"/>
              <a:t>古体诗（诗经）</a:t>
            </a:r>
            <a:endParaRPr lang="zh-CN" altLang="en-US" sz="40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秋</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悲愁，迟暮之感，万物凋零</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器物类</a:t>
            </a:r>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酒</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欢悦，得意，失意，愁苦</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船</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漂泊，自由</a:t>
            </a:r>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羌笛</a:t>
            </a:r>
            <a:r>
              <a:rPr lang="en-US" altLang="zh-CN" sz="5400" b="1">
                <a:solidFill>
                  <a:srgbClr val="FF0000"/>
                </a:solidFill>
              </a:rPr>
              <a:t>”“</a:t>
            </a:r>
            <a:r>
              <a:rPr lang="zh-CN" altLang="en-US" sz="5400" b="1">
                <a:solidFill>
                  <a:srgbClr val="FF0000"/>
                </a:solidFill>
              </a:rPr>
              <a:t>胡笳</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凄切之音</a:t>
            </a:r>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琴瑟</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夫妇和谐</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7200" b="1">
                <a:solidFill>
                  <a:srgbClr val="FF0000"/>
                </a:solidFill>
              </a:rPr>
              <a:t>“</a:t>
            </a:r>
            <a:r>
              <a:rPr lang="zh-CN" altLang="en-US" sz="7200" b="1">
                <a:solidFill>
                  <a:srgbClr val="FF0000"/>
                </a:solidFill>
              </a:rPr>
              <a:t>吴钩</a:t>
            </a:r>
            <a:r>
              <a:rPr lang="en-US" altLang="zh-CN" sz="7200" b="1">
                <a:solidFill>
                  <a:srgbClr val="FF0000"/>
                </a:solidFill>
              </a:rPr>
              <a:t>”</a:t>
            </a:r>
            <a:r>
              <a:rPr lang="zh-CN" altLang="en-US" sz="7200" b="1">
                <a:solidFill>
                  <a:srgbClr val="FF0000"/>
                </a:solidFill>
              </a:rPr>
              <a:t>代表什么？</a:t>
            </a:r>
            <a:endParaRPr lang="zh-CN" altLang="en-US" sz="7200" b="1"/>
          </a:p>
          <a:p>
            <a:r>
              <a:rPr lang="zh-CN" altLang="en-US" sz="7200" b="1"/>
              <a:t>宝刀利剑</a:t>
            </a:r>
            <a:endParaRPr lang="zh-CN" altLang="en-US" sz="7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灯</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温暖，希望，孤独，凄凉</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000" b="1">
                <a:solidFill>
                  <a:srgbClr val="FF0000"/>
                </a:solidFill>
              </a:rPr>
              <a:t>“</a:t>
            </a:r>
            <a:r>
              <a:rPr lang="zh-CN" altLang="en-US" sz="6000" b="1">
                <a:solidFill>
                  <a:srgbClr val="FF0000"/>
                </a:solidFill>
              </a:rPr>
              <a:t>珍珠</a:t>
            </a:r>
            <a:r>
              <a:rPr lang="en-US" altLang="zh-CN" sz="6000" b="1">
                <a:solidFill>
                  <a:srgbClr val="FF0000"/>
                </a:solidFill>
              </a:rPr>
              <a:t>”</a:t>
            </a:r>
            <a:r>
              <a:rPr lang="zh-CN" altLang="en-US" sz="6000" b="1">
                <a:solidFill>
                  <a:srgbClr val="FF0000"/>
                </a:solidFill>
              </a:rPr>
              <a:t>代表什么？</a:t>
            </a:r>
            <a:endParaRPr lang="zh-CN" altLang="en-US" sz="6000" b="1"/>
          </a:p>
          <a:p>
            <a:r>
              <a:rPr lang="zh-CN" altLang="en-US" sz="6000" b="1"/>
              <a:t>美丽无暇</a:t>
            </a:r>
            <a:endParaRPr lang="zh-CN" altLang="en-US" sz="60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颜色类</a:t>
            </a:r>
            <a:endParaRPr lang="zh-CN" altLang="en-US"/>
          </a:p>
        </p:txBody>
      </p:sp>
      <p:sp>
        <p:nvSpPr>
          <p:cNvPr id="3" name="内容占位符 2"/>
          <p:cNvSpPr>
            <a:spLocks noGrp="1"/>
          </p:cNvSpPr>
          <p:nvPr>
            <p:ph idx="1"/>
          </p:nvPr>
        </p:nvSpPr>
        <p:spPr/>
        <p:txBody>
          <a:bodyPr/>
          <a:p>
            <a:r>
              <a:rPr lang="en-US" altLang="zh-CN" sz="5400" b="1">
                <a:solidFill>
                  <a:srgbClr val="FF0000"/>
                </a:solidFill>
              </a:rPr>
              <a:t>“</a:t>
            </a:r>
            <a:r>
              <a:rPr lang="zh-CN" altLang="en-US" sz="5400" b="1">
                <a:solidFill>
                  <a:srgbClr val="FF0000"/>
                </a:solidFill>
              </a:rPr>
              <a:t>白</a:t>
            </a:r>
            <a:r>
              <a:rPr lang="en-US" altLang="zh-CN" sz="5400" b="1">
                <a:solidFill>
                  <a:srgbClr val="FF0000"/>
                </a:solidFill>
              </a:rPr>
              <a:t>”</a:t>
            </a:r>
            <a:r>
              <a:rPr lang="zh-CN" altLang="en-US" sz="5400" b="1">
                <a:solidFill>
                  <a:srgbClr val="FF0000"/>
                </a:solidFill>
              </a:rPr>
              <a:t>代表什么？</a:t>
            </a:r>
            <a:endParaRPr lang="zh-CN" altLang="en-US" sz="5400" b="1"/>
          </a:p>
          <a:p>
            <a:r>
              <a:rPr lang="zh-CN" altLang="en-US" sz="5400" b="1"/>
              <a:t>无暇，凄凉</a:t>
            </a:r>
            <a:endParaRPr lang="zh-CN" altLang="en-US" sz="5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6600" b="1">
                <a:solidFill>
                  <a:srgbClr val="FF0000"/>
                </a:solidFill>
              </a:rPr>
              <a:t>“</a:t>
            </a:r>
            <a:r>
              <a:rPr lang="zh-CN" altLang="en-US" sz="6600" b="1">
                <a:solidFill>
                  <a:srgbClr val="FF0000"/>
                </a:solidFill>
              </a:rPr>
              <a:t>红</a:t>
            </a:r>
            <a:r>
              <a:rPr lang="en-US" altLang="zh-CN" sz="6600" b="1">
                <a:solidFill>
                  <a:srgbClr val="FF0000"/>
                </a:solidFill>
              </a:rPr>
              <a:t>”</a:t>
            </a:r>
            <a:r>
              <a:rPr lang="zh-CN" altLang="en-US" sz="6600" b="1">
                <a:solidFill>
                  <a:srgbClr val="FF0000"/>
                </a:solidFill>
              </a:rPr>
              <a:t>代表什么？</a:t>
            </a:r>
            <a:endParaRPr lang="zh-CN" altLang="en-US" sz="6600" b="1"/>
          </a:p>
          <a:p>
            <a:r>
              <a:rPr lang="zh-CN" altLang="en-US" sz="6600" b="1"/>
              <a:t>青春，喜事</a:t>
            </a:r>
            <a:endParaRPr lang="zh-CN" altLang="en-US" sz="66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AG_VERSION" val="1.0"/>
  <p:tag name="KSO_WM_TEMPLATE_CATEGORY" val="custom"/>
  <p:tag name="KSO_WM_TEMPLATE_INDEX" val="20189048"/>
</p:tagLst>
</file>

<file path=ppt/tags/tag10.xml><?xml version="1.0" encoding="utf-8"?>
<p:tagLst xmlns:p="http://schemas.openxmlformats.org/presentationml/2006/main">
  <p:tag name="KSO_WM_BEAUTIFY_FLAG" val="#wm#"/>
  <p:tag name="KSO_WM_TEMPLATE_CATEGORY" val="custom"/>
  <p:tag name="KSO_WM_TEMPLATE_INDEX" val="20189048"/>
</p:tagLst>
</file>

<file path=ppt/tags/tag100.xml><?xml version="1.0" encoding="utf-8"?>
<p:tagLst xmlns:p="http://schemas.openxmlformats.org/presentationml/2006/main">
  <p:tag name="KSO_WM_BEAUTIFY_FLAG" val="#wm#"/>
  <p:tag name="KSO_WM_TEMPLATE_CATEGORY" val="custom"/>
  <p:tag name="KSO_WM_TEMPLATE_INDEX" val="20189048"/>
</p:tagLst>
</file>

<file path=ppt/tags/tag101.xml><?xml version="1.0" encoding="utf-8"?>
<p:tagLst xmlns:p="http://schemas.openxmlformats.org/presentationml/2006/main">
  <p:tag name="KSO_WM_BEAUTIFY_FLAG" val="#wm#"/>
  <p:tag name="KSO_WM_TEMPLATE_CATEGORY" val="custom"/>
  <p:tag name="KSO_WM_TEMPLATE_INDEX" val="20189048"/>
</p:tagLst>
</file>

<file path=ppt/tags/tag102.xml><?xml version="1.0" encoding="utf-8"?>
<p:tagLst xmlns:p="http://schemas.openxmlformats.org/presentationml/2006/main">
  <p:tag name="KSO_WM_BEAUTIFY_FLAG" val="#wm#"/>
  <p:tag name="KSO_WM_TEMPLATE_CATEGORY" val="custom"/>
  <p:tag name="KSO_WM_TEMPLATE_INDEX" val="20189048"/>
</p:tagLst>
</file>

<file path=ppt/tags/tag103.xml><?xml version="1.0" encoding="utf-8"?>
<p:tagLst xmlns:p="http://schemas.openxmlformats.org/presentationml/2006/main">
  <p:tag name="KSO_WM_BEAUTIFY_FLAG" val="#wm#"/>
  <p:tag name="KSO_WM_TEMPLATE_CATEGORY" val="custom"/>
  <p:tag name="KSO_WM_TEMPLATE_INDEX" val="20189048"/>
</p:tagLst>
</file>

<file path=ppt/tags/tag104.xml><?xml version="1.0" encoding="utf-8"?>
<p:tagLst xmlns:p="http://schemas.openxmlformats.org/presentationml/2006/main">
  <p:tag name="KSO_WM_BEAUTIFY_FLAG" val="#wm#"/>
  <p:tag name="KSO_WM_TEMPLATE_CATEGORY" val="custom"/>
  <p:tag name="KSO_WM_TEMPLATE_INDEX" val="20189048"/>
</p:tagLst>
</file>

<file path=ppt/tags/tag105.xml><?xml version="1.0" encoding="utf-8"?>
<p:tagLst xmlns:p="http://schemas.openxmlformats.org/presentationml/2006/main">
  <p:tag name="KSO_WM_BEAUTIFY_FLAG" val="#wm#"/>
  <p:tag name="KSO_WM_TEMPLATE_CATEGORY" val="custom"/>
  <p:tag name="KSO_WM_TEMPLATE_INDEX" val="20189048"/>
</p:tagLst>
</file>

<file path=ppt/tags/tag106.xml><?xml version="1.0" encoding="utf-8"?>
<p:tagLst xmlns:p="http://schemas.openxmlformats.org/presentationml/2006/main">
  <p:tag name="KSO_WM_BEAUTIFY_FLAG" val="#wm#"/>
  <p:tag name="KSO_WM_TEMPLATE_CATEGORY" val="custom"/>
  <p:tag name="KSO_WM_TEMPLATE_INDEX" val="20189048"/>
</p:tagLst>
</file>

<file path=ppt/tags/tag107.xml><?xml version="1.0" encoding="utf-8"?>
<p:tagLst xmlns:p="http://schemas.openxmlformats.org/presentationml/2006/main">
  <p:tag name="KSO_WM_BEAUTIFY_FLAG" val="#wm#"/>
  <p:tag name="KSO_WM_TEMPLATE_CATEGORY" val="custom"/>
  <p:tag name="KSO_WM_TEMPLATE_INDEX" val="20189048"/>
</p:tagLst>
</file>

<file path=ppt/tags/tag108.xml><?xml version="1.0" encoding="utf-8"?>
<p:tagLst xmlns:p="http://schemas.openxmlformats.org/presentationml/2006/main">
  <p:tag name="KSO_WM_BEAUTIFY_FLAG" val="#wm#"/>
  <p:tag name="KSO_WM_TEMPLATE_CATEGORY" val="custom"/>
  <p:tag name="KSO_WM_TEMPLATE_INDEX" val="20189048"/>
</p:tagLst>
</file>

<file path=ppt/tags/tag109.xml><?xml version="1.0" encoding="utf-8"?>
<p:tagLst xmlns:p="http://schemas.openxmlformats.org/presentationml/2006/main">
  <p:tag name="KSO_WM_BEAUTIFY_FLAG" val="#wm#"/>
  <p:tag name="KSO_WM_TEMPLATE_CATEGORY" val="custom"/>
  <p:tag name="KSO_WM_TEMPLATE_INDEX" val="20189048"/>
</p:tagLst>
</file>

<file path=ppt/tags/tag11.xml><?xml version="1.0" encoding="utf-8"?>
<p:tagLst xmlns:p="http://schemas.openxmlformats.org/presentationml/2006/main">
  <p:tag name="KSO_WM_BEAUTIFY_FLAG" val="#wm#"/>
  <p:tag name="KSO_WM_TEMPLATE_CATEGORY" val="custom"/>
  <p:tag name="KSO_WM_TEMPLATE_INDEX" val="20189048"/>
</p:tagLst>
</file>

<file path=ppt/tags/tag110.xml><?xml version="1.0" encoding="utf-8"?>
<p:tagLst xmlns:p="http://schemas.openxmlformats.org/presentationml/2006/main">
  <p:tag name="KSO_WM_BEAUTIFY_FLAG" val="#wm#"/>
  <p:tag name="KSO_WM_TEMPLATE_CATEGORY" val="custom"/>
  <p:tag name="KSO_WM_TEMPLATE_INDEX" val="20189048"/>
</p:tagLst>
</file>

<file path=ppt/tags/tag111.xml><?xml version="1.0" encoding="utf-8"?>
<p:tagLst xmlns:p="http://schemas.openxmlformats.org/presentationml/2006/main">
  <p:tag name="KSO_WM_BEAUTIFY_FLAG" val="#wm#"/>
  <p:tag name="KSO_WM_TEMPLATE_CATEGORY" val="custom"/>
  <p:tag name="KSO_WM_TEMPLATE_INDEX" val="20189048"/>
</p:tagLst>
</file>

<file path=ppt/tags/tag112.xml><?xml version="1.0" encoding="utf-8"?>
<p:tagLst xmlns:p="http://schemas.openxmlformats.org/presentationml/2006/main">
  <p:tag name="KSO_WM_BEAUTIFY_FLAG" val="#wm#"/>
  <p:tag name="KSO_WM_TEMPLATE_CATEGORY" val="custom"/>
  <p:tag name="KSO_WM_TEMPLATE_INDEX" val="20189048"/>
</p:tagLst>
</file>

<file path=ppt/tags/tag113.xml><?xml version="1.0" encoding="utf-8"?>
<p:tagLst xmlns:p="http://schemas.openxmlformats.org/presentationml/2006/main">
  <p:tag name="KSO_WM_BEAUTIFY_FLAG" val="#wm#"/>
  <p:tag name="KSO_WM_TEMPLATE_CATEGORY" val="custom"/>
  <p:tag name="KSO_WM_TEMPLATE_INDEX" val="20189048"/>
</p:tagLst>
</file>

<file path=ppt/tags/tag114.xml><?xml version="1.0" encoding="utf-8"?>
<p:tagLst xmlns:p="http://schemas.openxmlformats.org/presentationml/2006/main">
  <p:tag name="KSO_WM_BEAUTIFY_FLAG" val="#wm#"/>
  <p:tag name="KSO_WM_TEMPLATE_CATEGORY" val="custom"/>
  <p:tag name="KSO_WM_TEMPLATE_INDEX" val="20189048"/>
</p:tagLst>
</file>

<file path=ppt/tags/tag115.xml><?xml version="1.0" encoding="utf-8"?>
<p:tagLst xmlns:p="http://schemas.openxmlformats.org/presentationml/2006/main">
  <p:tag name="KSO_WM_BEAUTIFY_FLAG" val="#wm#"/>
  <p:tag name="KSO_WM_TEMPLATE_CATEGORY" val="custom"/>
  <p:tag name="KSO_WM_TEMPLATE_INDEX" val="20189048"/>
</p:tagLst>
</file>

<file path=ppt/tags/tag116.xml><?xml version="1.0" encoding="utf-8"?>
<p:tagLst xmlns:p="http://schemas.openxmlformats.org/presentationml/2006/main">
  <p:tag name="KSO_WM_BEAUTIFY_FLAG" val="#wm#"/>
  <p:tag name="KSO_WM_TEMPLATE_CATEGORY" val="custom"/>
  <p:tag name="KSO_WM_TEMPLATE_INDEX" val="20189048"/>
</p:tagLst>
</file>

<file path=ppt/tags/tag117.xml><?xml version="1.0" encoding="utf-8"?>
<p:tagLst xmlns:p="http://schemas.openxmlformats.org/presentationml/2006/main">
  <p:tag name="KSO_WM_BEAUTIFY_FLAG" val="#wm#"/>
  <p:tag name="KSO_WM_TEMPLATE_CATEGORY" val="custom"/>
  <p:tag name="KSO_WM_TEMPLATE_INDEX" val="20189048"/>
</p:tagLst>
</file>

<file path=ppt/tags/tag118.xml><?xml version="1.0" encoding="utf-8"?>
<p:tagLst xmlns:p="http://schemas.openxmlformats.org/presentationml/2006/main">
  <p:tag name="KSO_WM_BEAUTIFY_FLAG" val="#wm#"/>
  <p:tag name="KSO_WM_TEMPLATE_CATEGORY" val="custom"/>
  <p:tag name="KSO_WM_TEMPLATE_INDEX" val="20189048"/>
</p:tagLst>
</file>

<file path=ppt/tags/tag119.xml><?xml version="1.0" encoding="utf-8"?>
<p:tagLst xmlns:p="http://schemas.openxmlformats.org/presentationml/2006/main">
  <p:tag name="KSO_WM_BEAUTIFY_FLAG" val="#wm#"/>
  <p:tag name="KSO_WM_TEMPLATE_CATEGORY" val="custom"/>
  <p:tag name="KSO_WM_TEMPLATE_INDEX" val="20189048"/>
</p:tagLst>
</file>

<file path=ppt/tags/tag12.xml><?xml version="1.0" encoding="utf-8"?>
<p:tagLst xmlns:p="http://schemas.openxmlformats.org/presentationml/2006/main">
  <p:tag name="KSO_WM_BEAUTIFY_FLAG" val="#wm#"/>
  <p:tag name="KSO_WM_TEMPLATE_CATEGORY" val="custom"/>
  <p:tag name="KSO_WM_TEMPLATE_INDEX" val="20189048"/>
</p:tagLst>
</file>

<file path=ppt/tags/tag120.xml><?xml version="1.0" encoding="utf-8"?>
<p:tagLst xmlns:p="http://schemas.openxmlformats.org/presentationml/2006/main">
  <p:tag name="KSO_WM_BEAUTIFY_FLAG" val="#wm#"/>
  <p:tag name="KSO_WM_TEMPLATE_CATEGORY" val="custom"/>
  <p:tag name="KSO_WM_TEMPLATE_INDEX" val="20189048"/>
</p:tagLst>
</file>

<file path=ppt/tags/tag121.xml><?xml version="1.0" encoding="utf-8"?>
<p:tagLst xmlns:p="http://schemas.openxmlformats.org/presentationml/2006/main">
  <p:tag name="KSO_WM_BEAUTIFY_FLAG" val="#wm#"/>
  <p:tag name="KSO_WM_TEMPLATE_CATEGORY" val="custom"/>
  <p:tag name="KSO_WM_TEMPLATE_INDEX" val="20189048"/>
</p:tagLst>
</file>

<file path=ppt/tags/tag122.xml><?xml version="1.0" encoding="utf-8"?>
<p:tagLst xmlns:p="http://schemas.openxmlformats.org/presentationml/2006/main">
  <p:tag name="KSO_WM_BEAUTIFY_FLAG" val="#wm#"/>
  <p:tag name="KSO_WM_TEMPLATE_CATEGORY" val="custom"/>
  <p:tag name="KSO_WM_TEMPLATE_INDEX" val="20189048"/>
</p:tagLst>
</file>

<file path=ppt/tags/tag123.xml><?xml version="1.0" encoding="utf-8"?>
<p:tagLst xmlns:p="http://schemas.openxmlformats.org/presentationml/2006/main">
  <p:tag name="KSO_WM_BEAUTIFY_FLAG" val="#wm#"/>
  <p:tag name="KSO_WM_TEMPLATE_CATEGORY" val="custom"/>
  <p:tag name="KSO_WM_TEMPLATE_INDEX" val="20189048"/>
</p:tagLst>
</file>

<file path=ppt/tags/tag124.xml><?xml version="1.0" encoding="utf-8"?>
<p:tagLst xmlns:p="http://schemas.openxmlformats.org/presentationml/2006/main">
  <p:tag name="KSO_WM_BEAUTIFY_FLAG" val="#wm#"/>
  <p:tag name="KSO_WM_TEMPLATE_CATEGORY" val="custom"/>
  <p:tag name="KSO_WM_TEMPLATE_INDEX" val="20189048"/>
</p:tagLst>
</file>

<file path=ppt/tags/tag125.xml><?xml version="1.0" encoding="utf-8"?>
<p:tagLst xmlns:p="http://schemas.openxmlformats.org/presentationml/2006/main">
  <p:tag name="KSO_WM_BEAUTIFY_FLAG" val="#wm#"/>
  <p:tag name="KSO_WM_TEMPLATE_CATEGORY" val="custom"/>
  <p:tag name="KSO_WM_TEMPLATE_INDEX" val="20189048"/>
</p:tagLst>
</file>

<file path=ppt/tags/tag126.xml><?xml version="1.0" encoding="utf-8"?>
<p:tagLst xmlns:p="http://schemas.openxmlformats.org/presentationml/2006/main">
  <p:tag name="KSO_WM_BEAUTIFY_FLAG" val="#wm#"/>
  <p:tag name="KSO_WM_TEMPLATE_CATEGORY" val="custom"/>
  <p:tag name="KSO_WM_TEMPLATE_INDEX" val="20189048"/>
</p:tagLst>
</file>

<file path=ppt/tags/tag127.xml><?xml version="1.0" encoding="utf-8"?>
<p:tagLst xmlns:p="http://schemas.openxmlformats.org/presentationml/2006/main">
  <p:tag name="KSO_WM_BEAUTIFY_FLAG" val="#wm#"/>
  <p:tag name="KSO_WM_TEMPLATE_CATEGORY" val="custom"/>
  <p:tag name="KSO_WM_TEMPLATE_INDEX" val="20189048"/>
</p:tagLst>
</file>

<file path=ppt/tags/tag128.xml><?xml version="1.0" encoding="utf-8"?>
<p:tagLst xmlns:p="http://schemas.openxmlformats.org/presentationml/2006/main">
  <p:tag name="KSO_WM_BEAUTIFY_FLAG" val="#wm#"/>
  <p:tag name="KSO_WM_TEMPLATE_CATEGORY" val="custom"/>
  <p:tag name="KSO_WM_TEMPLATE_INDEX" val="20189048"/>
</p:tagLst>
</file>

<file path=ppt/tags/tag129.xml><?xml version="1.0" encoding="utf-8"?>
<p:tagLst xmlns:p="http://schemas.openxmlformats.org/presentationml/2006/main">
  <p:tag name="KSO_WM_BEAUTIFY_FLAG" val="#wm#"/>
  <p:tag name="KSO_WM_TEMPLATE_CATEGORY" val="custom"/>
  <p:tag name="KSO_WM_TEMPLATE_INDEX" val="20189048"/>
</p:tagLst>
</file>

<file path=ppt/tags/tag13.xml><?xml version="1.0" encoding="utf-8"?>
<p:tagLst xmlns:p="http://schemas.openxmlformats.org/presentationml/2006/main">
  <p:tag name="KSO_WM_BEAUTIFY_FLAG" val="#wm#"/>
  <p:tag name="KSO_WM_TEMPLATE_CATEGORY" val="custom"/>
  <p:tag name="KSO_WM_TEMPLATE_INDEX" val="20189048"/>
</p:tagLst>
</file>

<file path=ppt/tags/tag130.xml><?xml version="1.0" encoding="utf-8"?>
<p:tagLst xmlns:p="http://schemas.openxmlformats.org/presentationml/2006/main">
  <p:tag name="KSO_WM_BEAUTIFY_FLAG" val="#wm#"/>
  <p:tag name="KSO_WM_TEMPLATE_CATEGORY" val="custom"/>
  <p:tag name="KSO_WM_TEMPLATE_INDEX" val="20189048"/>
</p:tagLst>
</file>

<file path=ppt/tags/tag131.xml><?xml version="1.0" encoding="utf-8"?>
<p:tagLst xmlns:p="http://schemas.openxmlformats.org/presentationml/2006/main">
  <p:tag name="KSO_WM_BEAUTIFY_FLAG" val="#wm#"/>
  <p:tag name="KSO_WM_TEMPLATE_CATEGORY" val="custom"/>
  <p:tag name="KSO_WM_TEMPLATE_INDEX" val="20189048"/>
</p:tagLst>
</file>

<file path=ppt/tags/tag132.xml><?xml version="1.0" encoding="utf-8"?>
<p:tagLst xmlns:p="http://schemas.openxmlformats.org/presentationml/2006/main">
  <p:tag name="KSO_WM_BEAUTIFY_FLAG" val="#wm#"/>
  <p:tag name="KSO_WM_TEMPLATE_CATEGORY" val="custom"/>
  <p:tag name="KSO_WM_TEMPLATE_INDEX" val="20189048"/>
</p:tagLst>
</file>

<file path=ppt/tags/tag133.xml><?xml version="1.0" encoding="utf-8"?>
<p:tagLst xmlns:p="http://schemas.openxmlformats.org/presentationml/2006/main">
  <p:tag name="KSO_WM_BEAUTIFY_FLAG" val="#wm#"/>
  <p:tag name="KSO_WM_TEMPLATE_CATEGORY" val="custom"/>
  <p:tag name="KSO_WM_TEMPLATE_INDEX" val="20189048"/>
</p:tagLst>
</file>

<file path=ppt/tags/tag134.xml><?xml version="1.0" encoding="utf-8"?>
<p:tagLst xmlns:p="http://schemas.openxmlformats.org/presentationml/2006/main">
  <p:tag name="KSO_WM_BEAUTIFY_FLAG" val="#wm#"/>
  <p:tag name="KSO_WM_TEMPLATE_CATEGORY" val="custom"/>
  <p:tag name="KSO_WM_TEMPLATE_INDEX" val="20189048"/>
</p:tagLst>
</file>

<file path=ppt/tags/tag135.xml><?xml version="1.0" encoding="utf-8"?>
<p:tagLst xmlns:p="http://schemas.openxmlformats.org/presentationml/2006/main">
  <p:tag name="KSO_WM_BEAUTIFY_FLAG" val="#wm#"/>
  <p:tag name="KSO_WM_TEMPLATE_CATEGORY" val="custom"/>
  <p:tag name="KSO_WM_TEMPLATE_INDEX" val="20189048"/>
</p:tagLst>
</file>

<file path=ppt/tags/tag136.xml><?xml version="1.0" encoding="utf-8"?>
<p:tagLst xmlns:p="http://schemas.openxmlformats.org/presentationml/2006/main">
  <p:tag name="KSO_WM_BEAUTIFY_FLAG" val="#wm#"/>
  <p:tag name="KSO_WM_TEMPLATE_CATEGORY" val="custom"/>
  <p:tag name="KSO_WM_TEMPLATE_INDEX" val="20189048"/>
</p:tagLst>
</file>

<file path=ppt/tags/tag137.xml><?xml version="1.0" encoding="utf-8"?>
<p:tagLst xmlns:p="http://schemas.openxmlformats.org/presentationml/2006/main">
  <p:tag name="KSO_WM_BEAUTIFY_FLAG" val="#wm#"/>
  <p:tag name="KSO_WM_TEMPLATE_CATEGORY" val="custom"/>
  <p:tag name="KSO_WM_TEMPLATE_INDEX" val="20189048"/>
</p:tagLst>
</file>

<file path=ppt/tags/tag138.xml><?xml version="1.0" encoding="utf-8"?>
<p:tagLst xmlns:p="http://schemas.openxmlformats.org/presentationml/2006/main">
  <p:tag name="KSO_WM_BEAUTIFY_FLAG" val="#wm#"/>
  <p:tag name="KSO_WM_TEMPLATE_CATEGORY" val="custom"/>
  <p:tag name="KSO_WM_TEMPLATE_INDEX" val="20189048"/>
</p:tagLst>
</file>

<file path=ppt/tags/tag139.xml><?xml version="1.0" encoding="utf-8"?>
<p:tagLst xmlns:p="http://schemas.openxmlformats.org/presentationml/2006/main">
  <p:tag name="KSO_WM_BEAUTIFY_FLAG" val="#wm#"/>
  <p:tag name="KSO_WM_TEMPLATE_CATEGORY" val="custom"/>
  <p:tag name="KSO_WM_TEMPLATE_INDEX" val="20189048"/>
</p:tagLst>
</file>

<file path=ppt/tags/tag14.xml><?xml version="1.0" encoding="utf-8"?>
<p:tagLst xmlns:p="http://schemas.openxmlformats.org/presentationml/2006/main">
  <p:tag name="KSO_WM_BEAUTIFY_FLAG" val="#wm#"/>
  <p:tag name="KSO_WM_TEMPLATE_CATEGORY" val="custom"/>
  <p:tag name="KSO_WM_TEMPLATE_INDEX" val="20189048"/>
</p:tagLst>
</file>

<file path=ppt/tags/tag140.xml><?xml version="1.0" encoding="utf-8"?>
<p:tagLst xmlns:p="http://schemas.openxmlformats.org/presentationml/2006/main">
  <p:tag name="KSO_WM_BEAUTIFY_FLAG" val="#wm#"/>
  <p:tag name="KSO_WM_TEMPLATE_CATEGORY" val="custom"/>
  <p:tag name="KSO_WM_TEMPLATE_INDEX" val="20189048"/>
</p:tagLst>
</file>

<file path=ppt/tags/tag141.xml><?xml version="1.0" encoding="utf-8"?>
<p:tagLst xmlns:p="http://schemas.openxmlformats.org/presentationml/2006/main">
  <p:tag name="KSO_WM_BEAUTIFY_FLAG" val="#wm#"/>
  <p:tag name="KSO_WM_TEMPLATE_CATEGORY" val="custom"/>
  <p:tag name="KSO_WM_TEMPLATE_INDEX" val="20189048"/>
</p:tagLst>
</file>

<file path=ppt/tags/tag142.xml><?xml version="1.0" encoding="utf-8"?>
<p:tagLst xmlns:p="http://schemas.openxmlformats.org/presentationml/2006/main">
  <p:tag name="KSO_WM_BEAUTIFY_FLAG" val="#wm#"/>
  <p:tag name="KSO_WM_TEMPLATE_CATEGORY" val="custom"/>
  <p:tag name="KSO_WM_TEMPLATE_INDEX" val="20189048"/>
</p:tagLst>
</file>

<file path=ppt/tags/tag143.xml><?xml version="1.0" encoding="utf-8"?>
<p:tagLst xmlns:p="http://schemas.openxmlformats.org/presentationml/2006/main">
  <p:tag name="KSO_WM_BEAUTIFY_FLAG" val="#wm#"/>
  <p:tag name="KSO_WM_TEMPLATE_CATEGORY" val="custom"/>
  <p:tag name="KSO_WM_TEMPLATE_INDEX" val="20189048"/>
</p:tagLst>
</file>

<file path=ppt/tags/tag144.xml><?xml version="1.0" encoding="utf-8"?>
<p:tagLst xmlns:p="http://schemas.openxmlformats.org/presentationml/2006/main">
  <p:tag name="KSO_WM_BEAUTIFY_FLAG" val="#wm#"/>
  <p:tag name="KSO_WM_TEMPLATE_CATEGORY" val="custom"/>
  <p:tag name="KSO_WM_TEMPLATE_INDEX" val="20189048"/>
</p:tagLst>
</file>

<file path=ppt/tags/tag145.xml><?xml version="1.0" encoding="utf-8"?>
<p:tagLst xmlns:p="http://schemas.openxmlformats.org/presentationml/2006/main">
  <p:tag name="KSO_WM_BEAUTIFY_FLAG" val="#wm#"/>
  <p:tag name="KSO_WM_TEMPLATE_CATEGORY" val="custom"/>
  <p:tag name="KSO_WM_TEMPLATE_INDEX" val="20189048"/>
</p:tagLst>
</file>

<file path=ppt/tags/tag146.xml><?xml version="1.0" encoding="utf-8"?>
<p:tagLst xmlns:p="http://schemas.openxmlformats.org/presentationml/2006/main">
  <p:tag name="KSO_WM_BEAUTIFY_FLAG" val="#wm#"/>
  <p:tag name="KSO_WM_TEMPLATE_CATEGORY" val="custom"/>
  <p:tag name="KSO_WM_TEMPLATE_INDEX" val="20189048"/>
</p:tagLst>
</file>

<file path=ppt/tags/tag147.xml><?xml version="1.0" encoding="utf-8"?>
<p:tagLst xmlns:p="http://schemas.openxmlformats.org/presentationml/2006/main">
  <p:tag name="KSO_WM_BEAUTIFY_FLAG" val="#wm#"/>
  <p:tag name="KSO_WM_TEMPLATE_CATEGORY" val="custom"/>
  <p:tag name="KSO_WM_TEMPLATE_INDEX" val="20189048"/>
</p:tagLst>
</file>

<file path=ppt/tags/tag148.xml><?xml version="1.0" encoding="utf-8"?>
<p:tagLst xmlns:p="http://schemas.openxmlformats.org/presentationml/2006/main">
  <p:tag name="KSO_WM_BEAUTIFY_FLAG" val="#wm#"/>
  <p:tag name="KSO_WM_TEMPLATE_CATEGORY" val="custom"/>
  <p:tag name="KSO_WM_TEMPLATE_INDEX" val="20189048"/>
</p:tagLst>
</file>

<file path=ppt/tags/tag149.xml><?xml version="1.0" encoding="utf-8"?>
<p:tagLst xmlns:p="http://schemas.openxmlformats.org/presentationml/2006/main">
  <p:tag name="KSO_WM_BEAUTIFY_FLAG" val="#wm#"/>
  <p:tag name="KSO_WM_TEMPLATE_CATEGORY" val="custom"/>
  <p:tag name="KSO_WM_TEMPLATE_INDEX" val="20189048"/>
</p:tagLst>
</file>

<file path=ppt/tags/tag15.xml><?xml version="1.0" encoding="utf-8"?>
<p:tagLst xmlns:p="http://schemas.openxmlformats.org/presentationml/2006/main">
  <p:tag name="KSO_WM_BEAUTIFY_FLAG" val="#wm#"/>
  <p:tag name="KSO_WM_TEMPLATE_CATEGORY" val="custom"/>
  <p:tag name="KSO_WM_TEMPLATE_INDEX" val="20189048"/>
</p:tagLst>
</file>

<file path=ppt/tags/tag150.xml><?xml version="1.0" encoding="utf-8"?>
<p:tagLst xmlns:p="http://schemas.openxmlformats.org/presentationml/2006/main">
  <p:tag name="KSO_WM_BEAUTIFY_FLAG" val="#wm#"/>
  <p:tag name="KSO_WM_TEMPLATE_CATEGORY" val="custom"/>
  <p:tag name="KSO_WM_TEMPLATE_INDEX" val="20189048"/>
</p:tagLst>
</file>

<file path=ppt/tags/tag151.xml><?xml version="1.0" encoding="utf-8"?>
<p:tagLst xmlns:p="http://schemas.openxmlformats.org/presentationml/2006/main">
  <p:tag name="KSO_WM_BEAUTIFY_FLAG" val="#wm#"/>
  <p:tag name="KSO_WM_TEMPLATE_CATEGORY" val="custom"/>
  <p:tag name="KSO_WM_TEMPLATE_INDEX" val="20189048"/>
</p:tagLst>
</file>

<file path=ppt/tags/tag152.xml><?xml version="1.0" encoding="utf-8"?>
<p:tagLst xmlns:p="http://schemas.openxmlformats.org/presentationml/2006/main">
  <p:tag name="KSO_WM_BEAUTIFY_FLAG" val="#wm#"/>
  <p:tag name="KSO_WM_TEMPLATE_CATEGORY" val="custom"/>
  <p:tag name="KSO_WM_TEMPLATE_INDEX" val="20189048"/>
</p:tagLst>
</file>

<file path=ppt/tags/tag153.xml><?xml version="1.0" encoding="utf-8"?>
<p:tagLst xmlns:p="http://schemas.openxmlformats.org/presentationml/2006/main">
  <p:tag name="KSO_WM_BEAUTIFY_FLAG" val="#wm#"/>
  <p:tag name="KSO_WM_TEMPLATE_CATEGORY" val="custom"/>
  <p:tag name="KSO_WM_TEMPLATE_INDEX" val="20189048"/>
</p:tagLst>
</file>

<file path=ppt/tags/tag154.xml><?xml version="1.0" encoding="utf-8"?>
<p:tagLst xmlns:p="http://schemas.openxmlformats.org/presentationml/2006/main">
  <p:tag name="KSO_WM_BEAUTIFY_FLAG" val="#wm#"/>
  <p:tag name="KSO_WM_TEMPLATE_CATEGORY" val="custom"/>
  <p:tag name="KSO_WM_TEMPLATE_INDEX" val="20189048"/>
</p:tagLst>
</file>

<file path=ppt/tags/tag155.xml><?xml version="1.0" encoding="utf-8"?>
<p:tagLst xmlns:p="http://schemas.openxmlformats.org/presentationml/2006/main">
  <p:tag name="KSO_WM_BEAUTIFY_FLAG" val="#wm#"/>
  <p:tag name="KSO_WM_TEMPLATE_CATEGORY" val="custom"/>
  <p:tag name="KSO_WM_TEMPLATE_INDEX" val="20189048"/>
</p:tagLst>
</file>

<file path=ppt/tags/tag156.xml><?xml version="1.0" encoding="utf-8"?>
<p:tagLst xmlns:p="http://schemas.openxmlformats.org/presentationml/2006/main">
  <p:tag name="KSO_WM_BEAUTIFY_FLAG" val="#wm#"/>
  <p:tag name="KSO_WM_TEMPLATE_CATEGORY" val="custom"/>
  <p:tag name="KSO_WM_TEMPLATE_INDEX" val="20189048"/>
</p:tagLst>
</file>

<file path=ppt/tags/tag157.xml><?xml version="1.0" encoding="utf-8"?>
<p:tagLst xmlns:p="http://schemas.openxmlformats.org/presentationml/2006/main">
  <p:tag name="KSO_WM_BEAUTIFY_FLAG" val="#wm#"/>
  <p:tag name="KSO_WM_TEMPLATE_CATEGORY" val="custom"/>
  <p:tag name="KSO_WM_TEMPLATE_INDEX" val="20189048"/>
</p:tagLst>
</file>

<file path=ppt/tags/tag158.xml><?xml version="1.0" encoding="utf-8"?>
<p:tagLst xmlns:p="http://schemas.openxmlformats.org/presentationml/2006/main">
  <p:tag name="KSO_WM_BEAUTIFY_FLAG" val="#wm#"/>
  <p:tag name="KSO_WM_TEMPLATE_CATEGORY" val="custom"/>
  <p:tag name="KSO_WM_TEMPLATE_INDEX" val="20189048"/>
</p:tagLst>
</file>

<file path=ppt/tags/tag159.xml><?xml version="1.0" encoding="utf-8"?>
<p:tagLst xmlns:p="http://schemas.openxmlformats.org/presentationml/2006/main">
  <p:tag name="KSO_WM_BEAUTIFY_FLAG" val="#wm#"/>
  <p:tag name="KSO_WM_TEMPLATE_CATEGORY" val="custom"/>
  <p:tag name="KSO_WM_TEMPLATE_INDEX" val="20189048"/>
</p:tagLst>
</file>

<file path=ppt/tags/tag16.xml><?xml version="1.0" encoding="utf-8"?>
<p:tagLst xmlns:p="http://schemas.openxmlformats.org/presentationml/2006/main">
  <p:tag name="KSO_WM_BEAUTIFY_FLAG" val="#wm#"/>
  <p:tag name="KSO_WM_TEMPLATE_CATEGORY" val="custom"/>
  <p:tag name="KSO_WM_TEMPLATE_INDEX" val="20189048"/>
</p:tagLst>
</file>

<file path=ppt/tags/tag160.xml><?xml version="1.0" encoding="utf-8"?>
<p:tagLst xmlns:p="http://schemas.openxmlformats.org/presentationml/2006/main">
  <p:tag name="KSO_WM_BEAUTIFY_FLAG" val="#wm#"/>
  <p:tag name="KSO_WM_TEMPLATE_CATEGORY" val="custom"/>
  <p:tag name="KSO_WM_TEMPLATE_INDEX" val="20189048"/>
</p:tagLst>
</file>

<file path=ppt/tags/tag161.xml><?xml version="1.0" encoding="utf-8"?>
<p:tagLst xmlns:p="http://schemas.openxmlformats.org/presentationml/2006/main">
  <p:tag name="KSO_WM_BEAUTIFY_FLAG" val="#wm#"/>
  <p:tag name="KSO_WM_TEMPLATE_CATEGORY" val="custom"/>
  <p:tag name="KSO_WM_TEMPLATE_INDEX" val="20189048"/>
</p:tagLst>
</file>

<file path=ppt/tags/tag162.xml><?xml version="1.0" encoding="utf-8"?>
<p:tagLst xmlns:p="http://schemas.openxmlformats.org/presentationml/2006/main">
  <p:tag name="KSO_WM_BEAUTIFY_FLAG" val="#wm#"/>
  <p:tag name="KSO_WM_TEMPLATE_CATEGORY" val="custom"/>
  <p:tag name="KSO_WM_TEMPLATE_INDEX" val="20189048"/>
</p:tagLst>
</file>

<file path=ppt/tags/tag163.xml><?xml version="1.0" encoding="utf-8"?>
<p:tagLst xmlns:p="http://schemas.openxmlformats.org/presentationml/2006/main">
  <p:tag name="KSO_WM_BEAUTIFY_FLAG" val="#wm#"/>
  <p:tag name="KSO_WM_TEMPLATE_CATEGORY" val="custom"/>
  <p:tag name="KSO_WM_TEMPLATE_INDEX" val="20189048"/>
</p:tagLst>
</file>

<file path=ppt/tags/tag164.xml><?xml version="1.0" encoding="utf-8"?>
<p:tagLst xmlns:p="http://schemas.openxmlformats.org/presentationml/2006/main">
  <p:tag name="KSO_WM_BEAUTIFY_FLAG" val="#wm#"/>
  <p:tag name="KSO_WM_TEMPLATE_CATEGORY" val="custom"/>
  <p:tag name="KSO_WM_TEMPLATE_INDEX" val="20189048"/>
</p:tagLst>
</file>

<file path=ppt/tags/tag165.xml><?xml version="1.0" encoding="utf-8"?>
<p:tagLst xmlns:p="http://schemas.openxmlformats.org/presentationml/2006/main">
  <p:tag name="KSO_WM_BEAUTIFY_FLAG" val="#wm#"/>
  <p:tag name="KSO_WM_TEMPLATE_CATEGORY" val="custom"/>
  <p:tag name="KSO_WM_TEMPLATE_INDEX" val="20189048"/>
</p:tagLst>
</file>

<file path=ppt/tags/tag166.xml><?xml version="1.0" encoding="utf-8"?>
<p:tagLst xmlns:p="http://schemas.openxmlformats.org/presentationml/2006/main">
  <p:tag name="KSO_WM_BEAUTIFY_FLAG" val="#wm#"/>
  <p:tag name="KSO_WM_TEMPLATE_CATEGORY" val="custom"/>
  <p:tag name="KSO_WM_TEMPLATE_INDEX" val="20189048"/>
</p:tagLst>
</file>

<file path=ppt/tags/tag167.xml><?xml version="1.0" encoding="utf-8"?>
<p:tagLst xmlns:p="http://schemas.openxmlformats.org/presentationml/2006/main">
  <p:tag name="KSO_WM_BEAUTIFY_FLAG" val="#wm#"/>
  <p:tag name="KSO_WM_TEMPLATE_CATEGORY" val="custom"/>
  <p:tag name="KSO_WM_TEMPLATE_INDEX" val="20189048"/>
</p:tagLst>
</file>

<file path=ppt/tags/tag168.xml><?xml version="1.0" encoding="utf-8"?>
<p:tagLst xmlns:p="http://schemas.openxmlformats.org/presentationml/2006/main">
  <p:tag name="KSO_WM_BEAUTIFY_FLAG" val="#wm#"/>
  <p:tag name="KSO_WM_TEMPLATE_CATEGORY" val="custom"/>
  <p:tag name="KSO_WM_TEMPLATE_INDEX" val="20189048"/>
</p:tagLst>
</file>

<file path=ppt/tags/tag169.xml><?xml version="1.0" encoding="utf-8"?>
<p:tagLst xmlns:p="http://schemas.openxmlformats.org/presentationml/2006/main">
  <p:tag name="KSO_WM_BEAUTIFY_FLAG" val="#wm#"/>
  <p:tag name="KSO_WM_TEMPLATE_CATEGORY" val="custom"/>
  <p:tag name="KSO_WM_TEMPLATE_INDEX" val="20189048"/>
</p:tagLst>
</file>

<file path=ppt/tags/tag17.xml><?xml version="1.0" encoding="utf-8"?>
<p:tagLst xmlns:p="http://schemas.openxmlformats.org/presentationml/2006/main">
  <p:tag name="KSO_WM_BEAUTIFY_FLAG" val="#wm#"/>
  <p:tag name="KSO_WM_TEMPLATE_CATEGORY" val="custom"/>
  <p:tag name="KSO_WM_TEMPLATE_INDEX" val="20189048"/>
</p:tagLst>
</file>

<file path=ppt/tags/tag170.xml><?xml version="1.0" encoding="utf-8"?>
<p:tagLst xmlns:p="http://schemas.openxmlformats.org/presentationml/2006/main">
  <p:tag name="KSO_WM_BEAUTIFY_FLAG" val="#wm#"/>
  <p:tag name="KSO_WM_TEMPLATE_CATEGORY" val="custom"/>
  <p:tag name="KSO_WM_TEMPLATE_INDEX" val="20189048"/>
</p:tagLst>
</file>

<file path=ppt/tags/tag171.xml><?xml version="1.0" encoding="utf-8"?>
<p:tagLst xmlns:p="http://schemas.openxmlformats.org/presentationml/2006/main">
  <p:tag name="KSO_WM_BEAUTIFY_FLAG" val="#wm#"/>
  <p:tag name="KSO_WM_TEMPLATE_CATEGORY" val="custom"/>
  <p:tag name="KSO_WM_TEMPLATE_INDEX" val="20189048"/>
</p:tagLst>
</file>

<file path=ppt/tags/tag172.xml><?xml version="1.0" encoding="utf-8"?>
<p:tagLst xmlns:p="http://schemas.openxmlformats.org/presentationml/2006/main">
  <p:tag name="KSO_WM_BEAUTIFY_FLAG" val="#wm#"/>
  <p:tag name="KSO_WM_TEMPLATE_CATEGORY" val="custom"/>
  <p:tag name="KSO_WM_TEMPLATE_INDEX" val="20189048"/>
</p:tagLst>
</file>

<file path=ppt/tags/tag173.xml><?xml version="1.0" encoding="utf-8"?>
<p:tagLst xmlns:p="http://schemas.openxmlformats.org/presentationml/2006/main">
  <p:tag name="KSO_WM_BEAUTIFY_FLAG" val="#wm#"/>
  <p:tag name="KSO_WM_TEMPLATE_CATEGORY" val="custom"/>
  <p:tag name="KSO_WM_TEMPLATE_INDEX" val="20189048"/>
</p:tagLst>
</file>

<file path=ppt/tags/tag174.xml><?xml version="1.0" encoding="utf-8"?>
<p:tagLst xmlns:p="http://schemas.openxmlformats.org/presentationml/2006/main">
  <p:tag name="KSO_WM_BEAUTIFY_FLAG" val="#wm#"/>
  <p:tag name="KSO_WM_TEMPLATE_CATEGORY" val="custom"/>
  <p:tag name="KSO_WM_TEMPLATE_INDEX" val="20189048"/>
</p:tagLst>
</file>

<file path=ppt/tags/tag175.xml><?xml version="1.0" encoding="utf-8"?>
<p:tagLst xmlns:p="http://schemas.openxmlformats.org/presentationml/2006/main">
  <p:tag name="KSO_WM_BEAUTIFY_FLAG" val="#wm#"/>
  <p:tag name="KSO_WM_TEMPLATE_CATEGORY" val="custom"/>
  <p:tag name="KSO_WM_TEMPLATE_INDEX" val="20189048"/>
</p:tagLst>
</file>

<file path=ppt/tags/tag176.xml><?xml version="1.0" encoding="utf-8"?>
<p:tagLst xmlns:p="http://schemas.openxmlformats.org/presentationml/2006/main">
  <p:tag name="KSO_WM_BEAUTIFY_FLAG" val="#wm#"/>
  <p:tag name="KSO_WM_TEMPLATE_CATEGORY" val="custom"/>
  <p:tag name="KSO_WM_TEMPLATE_INDEX" val="20189048"/>
</p:tagLst>
</file>

<file path=ppt/tags/tag177.xml><?xml version="1.0" encoding="utf-8"?>
<p:tagLst xmlns:p="http://schemas.openxmlformats.org/presentationml/2006/main">
  <p:tag name="KSO_WM_BEAUTIFY_FLAG" val="#wm#"/>
  <p:tag name="KSO_WM_TEMPLATE_CATEGORY" val="custom"/>
  <p:tag name="KSO_WM_TEMPLATE_INDEX" val="20189048"/>
</p:tagLst>
</file>

<file path=ppt/tags/tag178.xml><?xml version="1.0" encoding="utf-8"?>
<p:tagLst xmlns:p="http://schemas.openxmlformats.org/presentationml/2006/main">
  <p:tag name="KSO_WM_BEAUTIFY_FLAG" val="#wm#"/>
  <p:tag name="KSO_WM_TEMPLATE_CATEGORY" val="custom"/>
  <p:tag name="KSO_WM_TEMPLATE_INDEX" val="20189048"/>
</p:tagLst>
</file>

<file path=ppt/tags/tag179.xml><?xml version="1.0" encoding="utf-8"?>
<p:tagLst xmlns:p="http://schemas.openxmlformats.org/presentationml/2006/main">
  <p:tag name="KSO_WM_BEAUTIFY_FLAG" val="#wm#"/>
  <p:tag name="KSO_WM_TEMPLATE_CATEGORY" val="custom"/>
  <p:tag name="KSO_WM_TEMPLATE_INDEX" val="20189048"/>
</p:tagLst>
</file>

<file path=ppt/tags/tag18.xml><?xml version="1.0" encoding="utf-8"?>
<p:tagLst xmlns:p="http://schemas.openxmlformats.org/presentationml/2006/main">
  <p:tag name="KSO_WM_BEAUTIFY_FLAG" val="#wm#"/>
  <p:tag name="KSO_WM_TEMPLATE_CATEGORY" val="custom"/>
  <p:tag name="KSO_WM_TEMPLATE_INDEX" val="20189048"/>
</p:tagLst>
</file>

<file path=ppt/tags/tag180.xml><?xml version="1.0" encoding="utf-8"?>
<p:tagLst xmlns:p="http://schemas.openxmlformats.org/presentationml/2006/main">
  <p:tag name="KSO_WM_BEAUTIFY_FLAG" val="#wm#"/>
  <p:tag name="KSO_WM_TEMPLATE_CATEGORY" val="custom"/>
  <p:tag name="KSO_WM_TEMPLATE_INDEX" val="20189048"/>
</p:tagLst>
</file>

<file path=ppt/tags/tag181.xml><?xml version="1.0" encoding="utf-8"?>
<p:tagLst xmlns:p="http://schemas.openxmlformats.org/presentationml/2006/main">
  <p:tag name="KSO_WM_BEAUTIFY_FLAG" val="#wm#"/>
  <p:tag name="KSO_WM_TEMPLATE_CATEGORY" val="custom"/>
  <p:tag name="KSO_WM_TEMPLATE_INDEX" val="20189048"/>
</p:tagLst>
</file>

<file path=ppt/tags/tag182.xml><?xml version="1.0" encoding="utf-8"?>
<p:tagLst xmlns:p="http://schemas.openxmlformats.org/presentationml/2006/main">
  <p:tag name="KSO_WM_BEAUTIFY_FLAG" val="#wm#"/>
  <p:tag name="KSO_WM_TEMPLATE_CATEGORY" val="custom"/>
  <p:tag name="KSO_WM_TEMPLATE_INDEX" val="20189048"/>
</p:tagLst>
</file>

<file path=ppt/tags/tag183.xml><?xml version="1.0" encoding="utf-8"?>
<p:tagLst xmlns:p="http://schemas.openxmlformats.org/presentationml/2006/main">
  <p:tag name="KSO_WM_BEAUTIFY_FLAG" val="#wm#"/>
  <p:tag name="KSO_WM_TEMPLATE_CATEGORY" val="custom"/>
  <p:tag name="KSO_WM_TEMPLATE_INDEX" val="20189048"/>
</p:tagLst>
</file>

<file path=ppt/tags/tag184.xml><?xml version="1.0" encoding="utf-8"?>
<p:tagLst xmlns:p="http://schemas.openxmlformats.org/presentationml/2006/main">
  <p:tag name="KSO_WM_BEAUTIFY_FLAG" val="#wm#"/>
  <p:tag name="KSO_WM_TEMPLATE_CATEGORY" val="custom"/>
  <p:tag name="KSO_WM_TEMPLATE_INDEX" val="20189048"/>
</p:tagLst>
</file>

<file path=ppt/tags/tag185.xml><?xml version="1.0" encoding="utf-8"?>
<p:tagLst xmlns:p="http://schemas.openxmlformats.org/presentationml/2006/main">
  <p:tag name="KSO_WM_BEAUTIFY_FLAG" val="#wm#"/>
  <p:tag name="KSO_WM_TEMPLATE_CATEGORY" val="custom"/>
  <p:tag name="KSO_WM_TEMPLATE_INDEX" val="20189048"/>
</p:tagLst>
</file>

<file path=ppt/tags/tag186.xml><?xml version="1.0" encoding="utf-8"?>
<p:tagLst xmlns:p="http://schemas.openxmlformats.org/presentationml/2006/main">
  <p:tag name="KSO_WM_BEAUTIFY_FLAG" val="#wm#"/>
  <p:tag name="KSO_WM_TEMPLATE_CATEGORY" val="custom"/>
  <p:tag name="KSO_WM_TEMPLATE_INDEX" val="20189048"/>
</p:tagLst>
</file>

<file path=ppt/tags/tag187.xml><?xml version="1.0" encoding="utf-8"?>
<p:tagLst xmlns:p="http://schemas.openxmlformats.org/presentationml/2006/main">
  <p:tag name="KSO_WM_BEAUTIFY_FLAG" val="#wm#"/>
  <p:tag name="KSO_WM_TEMPLATE_CATEGORY" val="custom"/>
  <p:tag name="KSO_WM_TEMPLATE_INDEX" val="20189048"/>
</p:tagLst>
</file>

<file path=ppt/tags/tag188.xml><?xml version="1.0" encoding="utf-8"?>
<p:tagLst xmlns:p="http://schemas.openxmlformats.org/presentationml/2006/main">
  <p:tag name="KSO_WM_BEAUTIFY_FLAG" val="#wm#"/>
  <p:tag name="KSO_WM_TEMPLATE_CATEGORY" val="custom"/>
  <p:tag name="KSO_WM_TEMPLATE_INDEX" val="20189048"/>
</p:tagLst>
</file>

<file path=ppt/tags/tag189.xml><?xml version="1.0" encoding="utf-8"?>
<p:tagLst xmlns:p="http://schemas.openxmlformats.org/presentationml/2006/main">
  <p:tag name="KSO_WM_BEAUTIFY_FLAG" val="#wm#"/>
  <p:tag name="KSO_WM_TEMPLATE_CATEGORY" val="custom"/>
  <p:tag name="KSO_WM_TEMPLATE_INDEX" val="20189048"/>
</p:tagLst>
</file>

<file path=ppt/tags/tag19.xml><?xml version="1.0" encoding="utf-8"?>
<p:tagLst xmlns:p="http://schemas.openxmlformats.org/presentationml/2006/main">
  <p:tag name="KSO_WM_BEAUTIFY_FLAG" val="#wm#"/>
  <p:tag name="KSO_WM_TEMPLATE_CATEGORY" val="custom"/>
  <p:tag name="KSO_WM_TEMPLATE_INDEX" val="20189048"/>
</p:tagLst>
</file>

<file path=ppt/tags/tag190.xml><?xml version="1.0" encoding="utf-8"?>
<p:tagLst xmlns:p="http://schemas.openxmlformats.org/presentationml/2006/main">
  <p:tag name="KSO_WM_BEAUTIFY_FLAG" val="#wm#"/>
  <p:tag name="KSO_WM_TEMPLATE_CATEGORY" val="custom"/>
  <p:tag name="KSO_WM_TEMPLATE_INDEX" val="20189048"/>
</p:tagLst>
</file>

<file path=ppt/tags/tag191.xml><?xml version="1.0" encoding="utf-8"?>
<p:tagLst xmlns:p="http://schemas.openxmlformats.org/presentationml/2006/main">
  <p:tag name="KSO_WM_BEAUTIFY_FLAG" val="#wm#"/>
  <p:tag name="KSO_WM_TEMPLATE_CATEGORY" val="custom"/>
  <p:tag name="KSO_WM_TEMPLATE_INDEX" val="20189048"/>
</p:tagLst>
</file>

<file path=ppt/tags/tag192.xml><?xml version="1.0" encoding="utf-8"?>
<p:tagLst xmlns:p="http://schemas.openxmlformats.org/presentationml/2006/main">
  <p:tag name="KSO_WM_BEAUTIFY_FLAG" val="#wm#"/>
  <p:tag name="KSO_WM_TEMPLATE_CATEGORY" val="custom"/>
  <p:tag name="KSO_WM_TEMPLATE_INDEX" val="20189048"/>
</p:tagLst>
</file>

<file path=ppt/tags/tag193.xml><?xml version="1.0" encoding="utf-8"?>
<p:tagLst xmlns:p="http://schemas.openxmlformats.org/presentationml/2006/main">
  <p:tag name="KSO_WM_BEAUTIFY_FLAG" val="#wm#"/>
  <p:tag name="KSO_WM_TEMPLATE_CATEGORY" val="custom"/>
  <p:tag name="KSO_WM_TEMPLATE_INDEX" val="20189048"/>
</p:tagLst>
</file>

<file path=ppt/tags/tag194.xml><?xml version="1.0" encoding="utf-8"?>
<p:tagLst xmlns:p="http://schemas.openxmlformats.org/presentationml/2006/main">
  <p:tag name="KSO_WM_BEAUTIFY_FLAG" val="#wm#"/>
  <p:tag name="KSO_WM_TEMPLATE_CATEGORY" val="custom"/>
  <p:tag name="KSO_WM_TEMPLATE_INDEX" val="20189048"/>
</p:tagLst>
</file>

<file path=ppt/tags/tag195.xml><?xml version="1.0" encoding="utf-8"?>
<p:tagLst xmlns:p="http://schemas.openxmlformats.org/presentationml/2006/main">
  <p:tag name="KSO_WM_BEAUTIFY_FLAG" val="#wm#"/>
  <p:tag name="KSO_WM_TEMPLATE_CATEGORY" val="custom"/>
  <p:tag name="KSO_WM_TEMPLATE_INDEX" val="20189048"/>
</p:tagLst>
</file>

<file path=ppt/tags/tag196.xml><?xml version="1.0" encoding="utf-8"?>
<p:tagLst xmlns:p="http://schemas.openxmlformats.org/presentationml/2006/main">
  <p:tag name="KSO_WM_BEAUTIFY_FLAG" val="#wm#"/>
  <p:tag name="KSO_WM_TEMPLATE_CATEGORY" val="custom"/>
  <p:tag name="KSO_WM_TEMPLATE_INDEX" val="20189048"/>
</p:tagLst>
</file>

<file path=ppt/tags/tag197.xml><?xml version="1.0" encoding="utf-8"?>
<p:tagLst xmlns:p="http://schemas.openxmlformats.org/presentationml/2006/main">
  <p:tag name="KSO_WM_BEAUTIFY_FLAG" val="#wm#"/>
  <p:tag name="KSO_WM_TEMPLATE_CATEGORY" val="custom"/>
  <p:tag name="KSO_WM_TEMPLATE_INDEX" val="20189048"/>
</p:tagLst>
</file>

<file path=ppt/tags/tag198.xml><?xml version="1.0" encoding="utf-8"?>
<p:tagLst xmlns:p="http://schemas.openxmlformats.org/presentationml/2006/main">
  <p:tag name="KSO_WM_BEAUTIFY_FLAG" val="#wm#"/>
  <p:tag name="KSO_WM_TEMPLATE_CATEGORY" val="custom"/>
  <p:tag name="KSO_WM_TEMPLATE_INDEX" val="20189048"/>
</p:tagLst>
</file>

<file path=ppt/tags/tag199.xml><?xml version="1.0" encoding="utf-8"?>
<p:tagLst xmlns:p="http://schemas.openxmlformats.org/presentationml/2006/main">
  <p:tag name="KSO_WM_BEAUTIFY_FLAG" val="#wm#"/>
  <p:tag name="KSO_WM_TEMPLATE_CATEGORY" val="custom"/>
  <p:tag name="KSO_WM_TEMPLATE_INDEX" val="20189048"/>
</p:tagLst>
</file>

<file path=ppt/tags/tag2.xml><?xml version="1.0" encoding="utf-8"?>
<p:tagLst xmlns:p="http://schemas.openxmlformats.org/presentationml/2006/main">
  <p:tag name="KSO_WM_TAG_VERSION" val="1.0"/>
  <p:tag name="KSO_WM_TEMPLATE_CATEGORY" val="custom"/>
  <p:tag name="KSO_WM_TEMPLATE_INDEX" val="20189048"/>
</p:tagLst>
</file>

<file path=ppt/tags/tag20.xml><?xml version="1.0" encoding="utf-8"?>
<p:tagLst xmlns:p="http://schemas.openxmlformats.org/presentationml/2006/main">
  <p:tag name="KSO_WM_BEAUTIFY_FLAG" val="#wm#"/>
  <p:tag name="KSO_WM_TEMPLATE_CATEGORY" val="custom"/>
  <p:tag name="KSO_WM_TEMPLATE_INDEX" val="20189048"/>
</p:tagLst>
</file>

<file path=ppt/tags/tag200.xml><?xml version="1.0" encoding="utf-8"?>
<p:tagLst xmlns:p="http://schemas.openxmlformats.org/presentationml/2006/main">
  <p:tag name="KSO_WM_BEAUTIFY_FLAG" val="#wm#"/>
  <p:tag name="KSO_WM_TEMPLATE_CATEGORY" val="custom"/>
  <p:tag name="KSO_WM_TEMPLATE_INDEX" val="20189048"/>
</p:tagLst>
</file>

<file path=ppt/tags/tag201.xml><?xml version="1.0" encoding="utf-8"?>
<p:tagLst xmlns:p="http://schemas.openxmlformats.org/presentationml/2006/main">
  <p:tag name="KSO_WM_BEAUTIFY_FLAG" val="#wm#"/>
  <p:tag name="KSO_WM_TEMPLATE_CATEGORY" val="custom"/>
  <p:tag name="KSO_WM_TEMPLATE_INDEX" val="20189048"/>
</p:tagLst>
</file>

<file path=ppt/tags/tag202.xml><?xml version="1.0" encoding="utf-8"?>
<p:tagLst xmlns:p="http://schemas.openxmlformats.org/presentationml/2006/main">
  <p:tag name="KSO_WM_BEAUTIFY_FLAG" val="#wm#"/>
  <p:tag name="KSO_WM_TEMPLATE_CATEGORY" val="custom"/>
  <p:tag name="KSO_WM_TEMPLATE_INDEX" val="20189048"/>
</p:tagLst>
</file>

<file path=ppt/tags/tag203.xml><?xml version="1.0" encoding="utf-8"?>
<p:tagLst xmlns:p="http://schemas.openxmlformats.org/presentationml/2006/main">
  <p:tag name="KSO_WM_BEAUTIFY_FLAG" val="#wm#"/>
  <p:tag name="KSO_WM_TEMPLATE_CATEGORY" val="custom"/>
  <p:tag name="KSO_WM_TEMPLATE_INDEX" val="20189048"/>
</p:tagLst>
</file>

<file path=ppt/tags/tag204.xml><?xml version="1.0" encoding="utf-8"?>
<p:tagLst xmlns:p="http://schemas.openxmlformats.org/presentationml/2006/main">
  <p:tag name="KSO_WM_BEAUTIFY_FLAG" val="#wm#"/>
  <p:tag name="KSO_WM_TEMPLATE_CATEGORY" val="custom"/>
  <p:tag name="KSO_WM_TEMPLATE_INDEX" val="20189048"/>
</p:tagLst>
</file>

<file path=ppt/tags/tag205.xml><?xml version="1.0" encoding="utf-8"?>
<p:tagLst xmlns:p="http://schemas.openxmlformats.org/presentationml/2006/main">
  <p:tag name="KSO_WM_BEAUTIFY_FLAG" val="#wm#"/>
  <p:tag name="KSO_WM_TEMPLATE_CATEGORY" val="custom"/>
  <p:tag name="KSO_WM_TEMPLATE_INDEX" val="20189048"/>
</p:tagLst>
</file>

<file path=ppt/tags/tag206.xml><?xml version="1.0" encoding="utf-8"?>
<p:tagLst xmlns:p="http://schemas.openxmlformats.org/presentationml/2006/main">
  <p:tag name="KSO_WM_BEAUTIFY_FLAG" val="#wm#"/>
  <p:tag name="KSO_WM_TEMPLATE_CATEGORY" val="custom"/>
  <p:tag name="KSO_WM_TEMPLATE_INDEX" val="20189048"/>
</p:tagLst>
</file>

<file path=ppt/tags/tag207.xml><?xml version="1.0" encoding="utf-8"?>
<p:tagLst xmlns:p="http://schemas.openxmlformats.org/presentationml/2006/main">
  <p:tag name="KSO_WM_BEAUTIFY_FLAG" val="#wm#"/>
  <p:tag name="KSO_WM_TEMPLATE_CATEGORY" val="custom"/>
  <p:tag name="KSO_WM_TEMPLATE_INDEX" val="20189048"/>
</p:tagLst>
</file>

<file path=ppt/tags/tag208.xml><?xml version="1.0" encoding="utf-8"?>
<p:tagLst xmlns:p="http://schemas.openxmlformats.org/presentationml/2006/main">
  <p:tag name="KSO_WM_BEAUTIFY_FLAG" val="#wm#"/>
  <p:tag name="KSO_WM_TEMPLATE_CATEGORY" val="custom"/>
  <p:tag name="KSO_WM_TEMPLATE_INDEX" val="20189048"/>
</p:tagLst>
</file>

<file path=ppt/tags/tag209.xml><?xml version="1.0" encoding="utf-8"?>
<p:tagLst xmlns:p="http://schemas.openxmlformats.org/presentationml/2006/main">
  <p:tag name="KSO_WM_BEAUTIFY_FLAG" val="#wm#"/>
  <p:tag name="KSO_WM_TEMPLATE_CATEGORY" val="custom"/>
  <p:tag name="KSO_WM_TEMPLATE_INDEX" val="20189048"/>
</p:tagLst>
</file>

<file path=ppt/tags/tag21.xml><?xml version="1.0" encoding="utf-8"?>
<p:tagLst xmlns:p="http://schemas.openxmlformats.org/presentationml/2006/main">
  <p:tag name="KSO_WM_BEAUTIFY_FLAG" val="#wm#"/>
  <p:tag name="KSO_WM_TEMPLATE_CATEGORY" val="custom"/>
  <p:tag name="KSO_WM_TEMPLATE_INDEX" val="20189048"/>
</p:tagLst>
</file>

<file path=ppt/tags/tag210.xml><?xml version="1.0" encoding="utf-8"?>
<p:tagLst xmlns:p="http://schemas.openxmlformats.org/presentationml/2006/main">
  <p:tag name="KSO_WM_BEAUTIFY_FLAG" val="#wm#"/>
  <p:tag name="KSO_WM_TEMPLATE_CATEGORY" val="custom"/>
  <p:tag name="KSO_WM_TEMPLATE_INDEX" val="20189048"/>
</p:tagLst>
</file>

<file path=ppt/tags/tag211.xml><?xml version="1.0" encoding="utf-8"?>
<p:tagLst xmlns:p="http://schemas.openxmlformats.org/presentationml/2006/main">
  <p:tag name="KSO_WM_BEAUTIFY_FLAG" val="#wm#"/>
  <p:tag name="KSO_WM_TEMPLATE_CATEGORY" val="custom"/>
  <p:tag name="KSO_WM_TEMPLATE_INDEX" val="20189048"/>
</p:tagLst>
</file>

<file path=ppt/tags/tag212.xml><?xml version="1.0" encoding="utf-8"?>
<p:tagLst xmlns:p="http://schemas.openxmlformats.org/presentationml/2006/main">
  <p:tag name="KSO_WM_BEAUTIFY_FLAG" val="#wm#"/>
  <p:tag name="KSO_WM_TEMPLATE_CATEGORY" val="custom"/>
  <p:tag name="KSO_WM_TEMPLATE_INDEX" val="20189048"/>
</p:tagLst>
</file>

<file path=ppt/tags/tag213.xml><?xml version="1.0" encoding="utf-8"?>
<p:tagLst xmlns:p="http://schemas.openxmlformats.org/presentationml/2006/main">
  <p:tag name="KSO_WM_BEAUTIFY_FLAG" val="#wm#"/>
  <p:tag name="KSO_WM_TEMPLATE_CATEGORY" val="custom"/>
  <p:tag name="KSO_WM_TEMPLATE_INDEX" val="20189048"/>
</p:tagLst>
</file>

<file path=ppt/tags/tag214.xml><?xml version="1.0" encoding="utf-8"?>
<p:tagLst xmlns:p="http://schemas.openxmlformats.org/presentationml/2006/main">
  <p:tag name="KSO_WM_BEAUTIFY_FLAG" val="#wm#"/>
  <p:tag name="KSO_WM_TEMPLATE_CATEGORY" val="custom"/>
  <p:tag name="KSO_WM_TEMPLATE_INDEX" val="20189048"/>
</p:tagLst>
</file>

<file path=ppt/tags/tag215.xml><?xml version="1.0" encoding="utf-8"?>
<p:tagLst xmlns:p="http://schemas.openxmlformats.org/presentationml/2006/main">
  <p:tag name="KSO_WM_BEAUTIFY_FLAG" val="#wm#"/>
  <p:tag name="KSO_WM_TEMPLATE_CATEGORY" val="custom"/>
  <p:tag name="KSO_WM_TEMPLATE_INDEX" val="20189048"/>
</p:tagLst>
</file>

<file path=ppt/tags/tag216.xml><?xml version="1.0" encoding="utf-8"?>
<p:tagLst xmlns:p="http://schemas.openxmlformats.org/presentationml/2006/main">
  <p:tag name="KSO_WM_BEAUTIFY_FLAG" val="#wm#"/>
  <p:tag name="KSO_WM_TEMPLATE_CATEGORY" val="custom"/>
  <p:tag name="KSO_WM_TEMPLATE_INDEX" val="20189048"/>
</p:tagLst>
</file>

<file path=ppt/tags/tag217.xml><?xml version="1.0" encoding="utf-8"?>
<p:tagLst xmlns:p="http://schemas.openxmlformats.org/presentationml/2006/main">
  <p:tag name="KSO_WM_BEAUTIFY_FLAG" val="#wm#"/>
  <p:tag name="KSO_WM_TEMPLATE_CATEGORY" val="custom"/>
  <p:tag name="KSO_WM_TEMPLATE_INDEX" val="20189048"/>
</p:tagLst>
</file>

<file path=ppt/tags/tag218.xml><?xml version="1.0" encoding="utf-8"?>
<p:tagLst xmlns:p="http://schemas.openxmlformats.org/presentationml/2006/main">
  <p:tag name="KSO_WM_BEAUTIFY_FLAG" val="#wm#"/>
  <p:tag name="KSO_WM_TEMPLATE_CATEGORY" val="custom"/>
  <p:tag name="KSO_WM_TEMPLATE_INDEX" val="20189048"/>
</p:tagLst>
</file>

<file path=ppt/tags/tag219.xml><?xml version="1.0" encoding="utf-8"?>
<p:tagLst xmlns:p="http://schemas.openxmlformats.org/presentationml/2006/main">
  <p:tag name="KSO_WM_BEAUTIFY_FLAG" val="#wm#"/>
  <p:tag name="KSO_WM_TEMPLATE_CATEGORY" val="custom"/>
  <p:tag name="KSO_WM_TEMPLATE_INDEX" val="20189048"/>
</p:tagLst>
</file>

<file path=ppt/tags/tag22.xml><?xml version="1.0" encoding="utf-8"?>
<p:tagLst xmlns:p="http://schemas.openxmlformats.org/presentationml/2006/main">
  <p:tag name="KSO_WM_BEAUTIFY_FLAG" val="#wm#"/>
  <p:tag name="KSO_WM_TEMPLATE_CATEGORY" val="custom"/>
  <p:tag name="KSO_WM_TEMPLATE_INDEX" val="20189048"/>
</p:tagLst>
</file>

<file path=ppt/tags/tag220.xml><?xml version="1.0" encoding="utf-8"?>
<p:tagLst xmlns:p="http://schemas.openxmlformats.org/presentationml/2006/main">
  <p:tag name="KSO_WM_BEAUTIFY_FLAG" val="#wm#"/>
  <p:tag name="KSO_WM_TEMPLATE_CATEGORY" val="custom"/>
  <p:tag name="KSO_WM_TEMPLATE_INDEX" val="20189048"/>
</p:tagLst>
</file>

<file path=ppt/tags/tag221.xml><?xml version="1.0" encoding="utf-8"?>
<p:tagLst xmlns:p="http://schemas.openxmlformats.org/presentationml/2006/main">
  <p:tag name="KSO_WM_BEAUTIFY_FLAG" val="#wm#"/>
  <p:tag name="KSO_WM_TEMPLATE_CATEGORY" val="custom"/>
  <p:tag name="KSO_WM_TEMPLATE_INDEX" val="20189048"/>
</p:tagLst>
</file>

<file path=ppt/tags/tag222.xml><?xml version="1.0" encoding="utf-8"?>
<p:tagLst xmlns:p="http://schemas.openxmlformats.org/presentationml/2006/main">
  <p:tag name="KSO_WM_BEAUTIFY_FLAG" val="#wm#"/>
  <p:tag name="KSO_WM_TEMPLATE_CATEGORY" val="custom"/>
  <p:tag name="KSO_WM_TEMPLATE_INDEX" val="20189048"/>
</p:tagLst>
</file>

<file path=ppt/tags/tag223.xml><?xml version="1.0" encoding="utf-8"?>
<p:tagLst xmlns:p="http://schemas.openxmlformats.org/presentationml/2006/main">
  <p:tag name="KSO_WM_BEAUTIFY_FLAG" val="#wm#"/>
  <p:tag name="KSO_WM_TEMPLATE_CATEGORY" val="custom"/>
  <p:tag name="KSO_WM_TEMPLATE_INDEX" val="20189048"/>
</p:tagLst>
</file>

<file path=ppt/tags/tag224.xml><?xml version="1.0" encoding="utf-8"?>
<p:tagLst xmlns:p="http://schemas.openxmlformats.org/presentationml/2006/main">
  <p:tag name="KSO_WM_BEAUTIFY_FLAG" val="#wm#"/>
  <p:tag name="KSO_WM_TEMPLATE_CATEGORY" val="custom"/>
  <p:tag name="KSO_WM_TEMPLATE_INDEX" val="20189048"/>
</p:tagLst>
</file>

<file path=ppt/tags/tag225.xml><?xml version="1.0" encoding="utf-8"?>
<p:tagLst xmlns:p="http://schemas.openxmlformats.org/presentationml/2006/main">
  <p:tag name="KSO_WM_BEAUTIFY_FLAG" val="#wm#"/>
  <p:tag name="KSO_WM_TEMPLATE_CATEGORY" val="custom"/>
  <p:tag name="KSO_WM_TEMPLATE_INDEX" val="20189048"/>
</p:tagLst>
</file>

<file path=ppt/tags/tag226.xml><?xml version="1.0" encoding="utf-8"?>
<p:tagLst xmlns:p="http://schemas.openxmlformats.org/presentationml/2006/main">
  <p:tag name="KSO_WM_BEAUTIFY_FLAG" val="#wm#"/>
  <p:tag name="KSO_WM_TEMPLATE_CATEGORY" val="custom"/>
  <p:tag name="KSO_WM_TEMPLATE_INDEX" val="20189048"/>
</p:tagLst>
</file>

<file path=ppt/tags/tag227.xml><?xml version="1.0" encoding="utf-8"?>
<p:tagLst xmlns:p="http://schemas.openxmlformats.org/presentationml/2006/main">
  <p:tag name="KSO_WM_BEAUTIFY_FLAG" val="#wm#"/>
  <p:tag name="KSO_WM_TEMPLATE_CATEGORY" val="custom"/>
  <p:tag name="KSO_WM_TEMPLATE_INDEX" val="20189048"/>
</p:tagLst>
</file>

<file path=ppt/tags/tag228.xml><?xml version="1.0" encoding="utf-8"?>
<p:tagLst xmlns:p="http://schemas.openxmlformats.org/presentationml/2006/main">
  <p:tag name="KSO_WM_BEAUTIFY_FLAG" val="#wm#"/>
  <p:tag name="KSO_WM_TEMPLATE_CATEGORY" val="custom"/>
  <p:tag name="KSO_WM_TEMPLATE_INDEX" val="20189048"/>
</p:tagLst>
</file>

<file path=ppt/tags/tag229.xml><?xml version="1.0" encoding="utf-8"?>
<p:tagLst xmlns:p="http://schemas.openxmlformats.org/presentationml/2006/main">
  <p:tag name="KSO_WM_BEAUTIFY_FLAG" val="#wm#"/>
  <p:tag name="KSO_WM_TEMPLATE_CATEGORY" val="custom"/>
  <p:tag name="KSO_WM_TEMPLATE_INDEX" val="20189048"/>
</p:tagLst>
</file>

<file path=ppt/tags/tag23.xml><?xml version="1.0" encoding="utf-8"?>
<p:tagLst xmlns:p="http://schemas.openxmlformats.org/presentationml/2006/main">
  <p:tag name="KSO_WM_BEAUTIFY_FLAG" val="#wm#"/>
  <p:tag name="KSO_WM_TEMPLATE_CATEGORY" val="custom"/>
  <p:tag name="KSO_WM_TEMPLATE_INDEX" val="20189048"/>
</p:tagLst>
</file>

<file path=ppt/tags/tag24.xml><?xml version="1.0" encoding="utf-8"?>
<p:tagLst xmlns:p="http://schemas.openxmlformats.org/presentationml/2006/main">
  <p:tag name="KSO_WM_BEAUTIFY_FLAG" val="#wm#"/>
  <p:tag name="KSO_WM_TEMPLATE_CATEGORY" val="custom"/>
  <p:tag name="KSO_WM_TEMPLATE_INDEX" val="20189048"/>
</p:tagLst>
</file>

<file path=ppt/tags/tag25.xml><?xml version="1.0" encoding="utf-8"?>
<p:tagLst xmlns:p="http://schemas.openxmlformats.org/presentationml/2006/main">
  <p:tag name="KSO_WM_BEAUTIFY_FLAG" val="#wm#"/>
  <p:tag name="KSO_WM_TEMPLATE_CATEGORY" val="custom"/>
  <p:tag name="KSO_WM_TEMPLATE_INDEX" val="20189048"/>
</p:tagLst>
</file>

<file path=ppt/tags/tag26.xml><?xml version="1.0" encoding="utf-8"?>
<p:tagLst xmlns:p="http://schemas.openxmlformats.org/presentationml/2006/main">
  <p:tag name="KSO_WM_BEAUTIFY_FLAG" val="#wm#"/>
  <p:tag name="KSO_WM_TEMPLATE_CATEGORY" val="custom"/>
  <p:tag name="KSO_WM_TEMPLATE_INDEX" val="20189048"/>
</p:tagLst>
</file>

<file path=ppt/tags/tag27.xml><?xml version="1.0" encoding="utf-8"?>
<p:tagLst xmlns:p="http://schemas.openxmlformats.org/presentationml/2006/main">
  <p:tag name="KSO_WM_BEAUTIFY_FLAG" val="#wm#"/>
  <p:tag name="KSO_WM_TEMPLATE_CATEGORY" val="custom"/>
  <p:tag name="KSO_WM_TEMPLATE_INDEX" val="20189048"/>
</p:tagLst>
</file>

<file path=ppt/tags/tag28.xml><?xml version="1.0" encoding="utf-8"?>
<p:tagLst xmlns:p="http://schemas.openxmlformats.org/presentationml/2006/main">
  <p:tag name="KSO_WM_BEAUTIFY_FLAG" val="#wm#"/>
  <p:tag name="KSO_WM_TEMPLATE_CATEGORY" val="custom"/>
  <p:tag name="KSO_WM_TEMPLATE_INDEX" val="20189048"/>
</p:tagLst>
</file>

<file path=ppt/tags/tag29.xml><?xml version="1.0" encoding="utf-8"?>
<p:tagLst xmlns:p="http://schemas.openxmlformats.org/presentationml/2006/main">
  <p:tag name="KSO_WM_BEAUTIFY_FLAG" val="#wm#"/>
  <p:tag name="KSO_WM_TEMPLATE_CATEGORY" val="custom"/>
  <p:tag name="KSO_WM_TEMPLATE_INDEX" val="20189048"/>
</p:tagLst>
</file>

<file path=ppt/tags/tag3.xml><?xml version="1.0" encoding="utf-8"?>
<p:tagLst xmlns:p="http://schemas.openxmlformats.org/presentationml/2006/main">
  <p:tag name="KSO_WM_TEMPLATE_TOPIC_ID" val="2869567"/>
  <p:tag name="KSO_WM_TEMPLATE_OUTLINE_ID" val="15"/>
  <p:tag name="KSO_WM_TEMPLATE_SCENE_ID" val="1"/>
  <p:tag name="KSO_WM_TEMPLATE_JOB_ID" val="2"/>
  <p:tag name="KSO_WM_TEMPLATE_TOPIC_DEFAULT" val="1"/>
  <p:tag name="KSO_WM_TAG_VERSION" val="1.0"/>
  <p:tag name="KSO_WM_BEAUTIFY_FLAG" val="#wm#"/>
  <p:tag name="KSO_WM_COMBINE_RELATE_SLIDE_ID" val="background20185114_1"/>
  <p:tag name="KSO_WM_TEMPLATE_CATEGORY" val="custom"/>
  <p:tag name="KSO_WM_TEMPLATE_INDEX" val="20189048"/>
  <p:tag name="KSO_WM_TEMPLATE_SUBCATEGORY" val="combine"/>
  <p:tag name="KSO_WM_TEMPLATE_THUMBS_INDEX" val="1、6、7、8、9、5、11"/>
</p:tagLst>
</file>

<file path=ppt/tags/tag30.xml><?xml version="1.0" encoding="utf-8"?>
<p:tagLst xmlns:p="http://schemas.openxmlformats.org/presentationml/2006/main">
  <p:tag name="KSO_WM_BEAUTIFY_FLAG" val="#wm#"/>
  <p:tag name="KSO_WM_TEMPLATE_CATEGORY" val="custom"/>
  <p:tag name="KSO_WM_TEMPLATE_INDEX" val="20189048"/>
</p:tagLst>
</file>

<file path=ppt/tags/tag31.xml><?xml version="1.0" encoding="utf-8"?>
<p:tagLst xmlns:p="http://schemas.openxmlformats.org/presentationml/2006/main">
  <p:tag name="KSO_WM_BEAUTIFY_FLAG" val="#wm#"/>
  <p:tag name="KSO_WM_TEMPLATE_CATEGORY" val="custom"/>
  <p:tag name="KSO_WM_TEMPLATE_INDEX" val="20189048"/>
</p:tagLst>
</file>

<file path=ppt/tags/tag32.xml><?xml version="1.0" encoding="utf-8"?>
<p:tagLst xmlns:p="http://schemas.openxmlformats.org/presentationml/2006/main">
  <p:tag name="KSO_WM_BEAUTIFY_FLAG" val="#wm#"/>
  <p:tag name="KSO_WM_TEMPLATE_CATEGORY" val="custom"/>
  <p:tag name="KSO_WM_TEMPLATE_INDEX" val="20189048"/>
</p:tagLst>
</file>

<file path=ppt/tags/tag33.xml><?xml version="1.0" encoding="utf-8"?>
<p:tagLst xmlns:p="http://schemas.openxmlformats.org/presentationml/2006/main">
  <p:tag name="KSO_WM_BEAUTIFY_FLAG" val="#wm#"/>
  <p:tag name="KSO_WM_TEMPLATE_CATEGORY" val="custom"/>
  <p:tag name="KSO_WM_TEMPLATE_INDEX" val="20189048"/>
</p:tagLst>
</file>

<file path=ppt/tags/tag34.xml><?xml version="1.0" encoding="utf-8"?>
<p:tagLst xmlns:p="http://schemas.openxmlformats.org/presentationml/2006/main">
  <p:tag name="KSO_WM_BEAUTIFY_FLAG" val="#wm#"/>
  <p:tag name="KSO_WM_TEMPLATE_CATEGORY" val="custom"/>
  <p:tag name="KSO_WM_TEMPLATE_INDEX" val="20189048"/>
</p:tagLst>
</file>

<file path=ppt/tags/tag35.xml><?xml version="1.0" encoding="utf-8"?>
<p:tagLst xmlns:p="http://schemas.openxmlformats.org/presentationml/2006/main">
  <p:tag name="KSO_WM_BEAUTIFY_FLAG" val="#wm#"/>
  <p:tag name="KSO_WM_TEMPLATE_CATEGORY" val="custom"/>
  <p:tag name="KSO_WM_TEMPLATE_INDEX" val="20189048"/>
</p:tagLst>
</file>

<file path=ppt/tags/tag36.xml><?xml version="1.0" encoding="utf-8"?>
<p:tagLst xmlns:p="http://schemas.openxmlformats.org/presentationml/2006/main">
  <p:tag name="KSO_WM_BEAUTIFY_FLAG" val="#wm#"/>
  <p:tag name="KSO_WM_TEMPLATE_CATEGORY" val="custom"/>
  <p:tag name="KSO_WM_TEMPLATE_INDEX" val="20189048"/>
</p:tagLst>
</file>

<file path=ppt/tags/tag37.xml><?xml version="1.0" encoding="utf-8"?>
<p:tagLst xmlns:p="http://schemas.openxmlformats.org/presentationml/2006/main">
  <p:tag name="KSO_WM_BEAUTIFY_FLAG" val="#wm#"/>
  <p:tag name="KSO_WM_TEMPLATE_CATEGORY" val="custom"/>
  <p:tag name="KSO_WM_TEMPLATE_INDEX" val="20189048"/>
</p:tagLst>
</file>

<file path=ppt/tags/tag38.xml><?xml version="1.0" encoding="utf-8"?>
<p:tagLst xmlns:p="http://schemas.openxmlformats.org/presentationml/2006/main">
  <p:tag name="KSO_WM_BEAUTIFY_FLAG" val="#wm#"/>
  <p:tag name="KSO_WM_TEMPLATE_CATEGORY" val="custom"/>
  <p:tag name="KSO_WM_TEMPLATE_INDEX" val="20189048"/>
</p:tagLst>
</file>

<file path=ppt/tags/tag39.xml><?xml version="1.0" encoding="utf-8"?>
<p:tagLst xmlns:p="http://schemas.openxmlformats.org/presentationml/2006/main">
  <p:tag name="KSO_WM_BEAUTIFY_FLAG" val="#wm#"/>
  <p:tag name="KSO_WM_TEMPLATE_CATEGORY" val="custom"/>
  <p:tag name="KSO_WM_TEMPLATE_INDEX" val="20189048"/>
</p:tagLst>
</file>

<file path=ppt/tags/tag4.xml><?xml version="1.0" encoding="utf-8"?>
<p:tagLst xmlns:p="http://schemas.openxmlformats.org/presentationml/2006/main">
  <p:tag name="KSO_WM_TEMPLATE_CATEGORY" val="custom"/>
  <p:tag name="KSO_WM_TEMPLATE_INDEX" val="20189048"/>
</p:tagLst>
</file>

<file path=ppt/tags/tag40.xml><?xml version="1.0" encoding="utf-8"?>
<p:tagLst xmlns:p="http://schemas.openxmlformats.org/presentationml/2006/main">
  <p:tag name="KSO_WM_BEAUTIFY_FLAG" val="#wm#"/>
  <p:tag name="KSO_WM_TEMPLATE_CATEGORY" val="custom"/>
  <p:tag name="KSO_WM_TEMPLATE_INDEX" val="20189048"/>
</p:tagLst>
</file>

<file path=ppt/tags/tag41.xml><?xml version="1.0" encoding="utf-8"?>
<p:tagLst xmlns:p="http://schemas.openxmlformats.org/presentationml/2006/main">
  <p:tag name="KSO_WM_BEAUTIFY_FLAG" val="#wm#"/>
  <p:tag name="KSO_WM_TEMPLATE_CATEGORY" val="custom"/>
  <p:tag name="KSO_WM_TEMPLATE_INDEX" val="20189048"/>
</p:tagLst>
</file>

<file path=ppt/tags/tag42.xml><?xml version="1.0" encoding="utf-8"?>
<p:tagLst xmlns:p="http://schemas.openxmlformats.org/presentationml/2006/main">
  <p:tag name="KSO_WM_BEAUTIFY_FLAG" val="#wm#"/>
  <p:tag name="KSO_WM_TEMPLATE_CATEGORY" val="custom"/>
  <p:tag name="KSO_WM_TEMPLATE_INDEX" val="20189048"/>
</p:tagLst>
</file>

<file path=ppt/tags/tag43.xml><?xml version="1.0" encoding="utf-8"?>
<p:tagLst xmlns:p="http://schemas.openxmlformats.org/presentationml/2006/main">
  <p:tag name="KSO_WM_BEAUTIFY_FLAG" val="#wm#"/>
  <p:tag name="KSO_WM_TEMPLATE_CATEGORY" val="custom"/>
  <p:tag name="KSO_WM_TEMPLATE_INDEX" val="20189048"/>
</p:tagLst>
</file>

<file path=ppt/tags/tag44.xml><?xml version="1.0" encoding="utf-8"?>
<p:tagLst xmlns:p="http://schemas.openxmlformats.org/presentationml/2006/main">
  <p:tag name="KSO_WM_BEAUTIFY_FLAG" val="#wm#"/>
  <p:tag name="KSO_WM_TEMPLATE_CATEGORY" val="custom"/>
  <p:tag name="KSO_WM_TEMPLATE_INDEX" val="20189048"/>
</p:tagLst>
</file>

<file path=ppt/tags/tag45.xml><?xml version="1.0" encoding="utf-8"?>
<p:tagLst xmlns:p="http://schemas.openxmlformats.org/presentationml/2006/main">
  <p:tag name="KSO_WM_BEAUTIFY_FLAG" val="#wm#"/>
  <p:tag name="KSO_WM_TEMPLATE_CATEGORY" val="custom"/>
  <p:tag name="KSO_WM_TEMPLATE_INDEX" val="20189048"/>
</p:tagLst>
</file>

<file path=ppt/tags/tag46.xml><?xml version="1.0" encoding="utf-8"?>
<p:tagLst xmlns:p="http://schemas.openxmlformats.org/presentationml/2006/main">
  <p:tag name="KSO_WM_BEAUTIFY_FLAG" val="#wm#"/>
  <p:tag name="KSO_WM_TEMPLATE_CATEGORY" val="custom"/>
  <p:tag name="KSO_WM_TEMPLATE_INDEX" val="20189048"/>
</p:tagLst>
</file>

<file path=ppt/tags/tag47.xml><?xml version="1.0" encoding="utf-8"?>
<p:tagLst xmlns:p="http://schemas.openxmlformats.org/presentationml/2006/main">
  <p:tag name="KSO_WM_BEAUTIFY_FLAG" val="#wm#"/>
  <p:tag name="KSO_WM_TEMPLATE_CATEGORY" val="custom"/>
  <p:tag name="KSO_WM_TEMPLATE_INDEX" val="20189048"/>
</p:tagLst>
</file>

<file path=ppt/tags/tag48.xml><?xml version="1.0" encoding="utf-8"?>
<p:tagLst xmlns:p="http://schemas.openxmlformats.org/presentationml/2006/main">
  <p:tag name="KSO_WM_BEAUTIFY_FLAG" val="#wm#"/>
  <p:tag name="KSO_WM_TEMPLATE_CATEGORY" val="custom"/>
  <p:tag name="KSO_WM_TEMPLATE_INDEX" val="20189048"/>
</p:tagLst>
</file>

<file path=ppt/tags/tag49.xml><?xml version="1.0" encoding="utf-8"?>
<p:tagLst xmlns:p="http://schemas.openxmlformats.org/presentationml/2006/main">
  <p:tag name="KSO_WM_BEAUTIFY_FLAG" val="#wm#"/>
  <p:tag name="KSO_WM_TEMPLATE_CATEGORY" val="custom"/>
  <p:tag name="KSO_WM_TEMPLATE_INDEX" val="20189048"/>
</p:tagLst>
</file>

<file path=ppt/tags/tag5.xml><?xml version="1.0" encoding="utf-8"?>
<p:tagLst xmlns:p="http://schemas.openxmlformats.org/presentationml/2006/main">
  <p:tag name="KSO_WM_BEAUTIFY_FLAG" val="#wm#"/>
  <p:tag name="KSO_WM_TEMPLATE_CATEGORY" val="custom"/>
  <p:tag name="KSO_WM_TEMPLATE_INDEX" val="20189048"/>
</p:tagLst>
</file>

<file path=ppt/tags/tag50.xml><?xml version="1.0" encoding="utf-8"?>
<p:tagLst xmlns:p="http://schemas.openxmlformats.org/presentationml/2006/main">
  <p:tag name="KSO_WM_BEAUTIFY_FLAG" val="#wm#"/>
  <p:tag name="KSO_WM_TEMPLATE_CATEGORY" val="custom"/>
  <p:tag name="KSO_WM_TEMPLATE_INDEX" val="20189048"/>
</p:tagLst>
</file>

<file path=ppt/tags/tag51.xml><?xml version="1.0" encoding="utf-8"?>
<p:tagLst xmlns:p="http://schemas.openxmlformats.org/presentationml/2006/main">
  <p:tag name="KSO_WM_BEAUTIFY_FLAG" val="#wm#"/>
  <p:tag name="KSO_WM_TEMPLATE_CATEGORY" val="custom"/>
  <p:tag name="KSO_WM_TEMPLATE_INDEX" val="20189048"/>
</p:tagLst>
</file>

<file path=ppt/tags/tag52.xml><?xml version="1.0" encoding="utf-8"?>
<p:tagLst xmlns:p="http://schemas.openxmlformats.org/presentationml/2006/main">
  <p:tag name="KSO_WM_BEAUTIFY_FLAG" val="#wm#"/>
  <p:tag name="KSO_WM_TEMPLATE_CATEGORY" val="custom"/>
  <p:tag name="KSO_WM_TEMPLATE_INDEX" val="20189048"/>
</p:tagLst>
</file>

<file path=ppt/tags/tag53.xml><?xml version="1.0" encoding="utf-8"?>
<p:tagLst xmlns:p="http://schemas.openxmlformats.org/presentationml/2006/main">
  <p:tag name="KSO_WM_BEAUTIFY_FLAG" val="#wm#"/>
  <p:tag name="KSO_WM_TEMPLATE_CATEGORY" val="custom"/>
  <p:tag name="KSO_WM_TEMPLATE_INDEX" val="20189048"/>
</p:tagLst>
</file>

<file path=ppt/tags/tag54.xml><?xml version="1.0" encoding="utf-8"?>
<p:tagLst xmlns:p="http://schemas.openxmlformats.org/presentationml/2006/main">
  <p:tag name="KSO_WM_BEAUTIFY_FLAG" val="#wm#"/>
  <p:tag name="KSO_WM_TEMPLATE_CATEGORY" val="custom"/>
  <p:tag name="KSO_WM_TEMPLATE_INDEX" val="20189048"/>
</p:tagLst>
</file>

<file path=ppt/tags/tag55.xml><?xml version="1.0" encoding="utf-8"?>
<p:tagLst xmlns:p="http://schemas.openxmlformats.org/presentationml/2006/main">
  <p:tag name="KSO_WM_BEAUTIFY_FLAG" val="#wm#"/>
  <p:tag name="KSO_WM_TEMPLATE_CATEGORY" val="custom"/>
  <p:tag name="KSO_WM_TEMPLATE_INDEX" val="20189048"/>
</p:tagLst>
</file>

<file path=ppt/tags/tag56.xml><?xml version="1.0" encoding="utf-8"?>
<p:tagLst xmlns:p="http://schemas.openxmlformats.org/presentationml/2006/main">
  <p:tag name="KSO_WM_BEAUTIFY_FLAG" val="#wm#"/>
  <p:tag name="KSO_WM_TEMPLATE_CATEGORY" val="custom"/>
  <p:tag name="KSO_WM_TEMPLATE_INDEX" val="20189048"/>
</p:tagLst>
</file>

<file path=ppt/tags/tag57.xml><?xml version="1.0" encoding="utf-8"?>
<p:tagLst xmlns:p="http://schemas.openxmlformats.org/presentationml/2006/main">
  <p:tag name="KSO_WM_BEAUTIFY_FLAG" val="#wm#"/>
  <p:tag name="KSO_WM_TEMPLATE_CATEGORY" val="custom"/>
  <p:tag name="KSO_WM_TEMPLATE_INDEX" val="20189048"/>
</p:tagLst>
</file>

<file path=ppt/tags/tag58.xml><?xml version="1.0" encoding="utf-8"?>
<p:tagLst xmlns:p="http://schemas.openxmlformats.org/presentationml/2006/main">
  <p:tag name="KSO_WM_BEAUTIFY_FLAG" val="#wm#"/>
  <p:tag name="KSO_WM_TEMPLATE_CATEGORY" val="custom"/>
  <p:tag name="KSO_WM_TEMPLATE_INDEX" val="20189048"/>
</p:tagLst>
</file>

<file path=ppt/tags/tag59.xml><?xml version="1.0" encoding="utf-8"?>
<p:tagLst xmlns:p="http://schemas.openxmlformats.org/presentationml/2006/main">
  <p:tag name="KSO_WM_BEAUTIFY_FLAG" val="#wm#"/>
  <p:tag name="KSO_WM_TEMPLATE_CATEGORY" val="custom"/>
  <p:tag name="KSO_WM_TEMPLATE_INDEX" val="20189048"/>
</p:tagLst>
</file>

<file path=ppt/tags/tag6.xml><?xml version="1.0" encoding="utf-8"?>
<p:tagLst xmlns:p="http://schemas.openxmlformats.org/presentationml/2006/main">
  <p:tag name="KSO_WM_BEAUTIFY_FLAG" val="#wm#"/>
  <p:tag name="KSO_WM_TEMPLATE_CATEGORY" val="custom"/>
  <p:tag name="KSO_WM_TEMPLATE_INDEX" val="20189048"/>
</p:tagLst>
</file>

<file path=ppt/tags/tag60.xml><?xml version="1.0" encoding="utf-8"?>
<p:tagLst xmlns:p="http://schemas.openxmlformats.org/presentationml/2006/main">
  <p:tag name="KSO_WM_BEAUTIFY_FLAG" val="#wm#"/>
  <p:tag name="KSO_WM_TEMPLATE_CATEGORY" val="custom"/>
  <p:tag name="KSO_WM_TEMPLATE_INDEX" val="20189048"/>
</p:tagLst>
</file>

<file path=ppt/tags/tag61.xml><?xml version="1.0" encoding="utf-8"?>
<p:tagLst xmlns:p="http://schemas.openxmlformats.org/presentationml/2006/main">
  <p:tag name="KSO_WM_BEAUTIFY_FLAG" val="#wm#"/>
  <p:tag name="KSO_WM_TEMPLATE_CATEGORY" val="custom"/>
  <p:tag name="KSO_WM_TEMPLATE_INDEX" val="20189048"/>
</p:tagLst>
</file>

<file path=ppt/tags/tag62.xml><?xml version="1.0" encoding="utf-8"?>
<p:tagLst xmlns:p="http://schemas.openxmlformats.org/presentationml/2006/main">
  <p:tag name="KSO_WM_BEAUTIFY_FLAG" val="#wm#"/>
  <p:tag name="KSO_WM_TEMPLATE_CATEGORY" val="custom"/>
  <p:tag name="KSO_WM_TEMPLATE_INDEX" val="20189048"/>
</p:tagLst>
</file>

<file path=ppt/tags/tag63.xml><?xml version="1.0" encoding="utf-8"?>
<p:tagLst xmlns:p="http://schemas.openxmlformats.org/presentationml/2006/main">
  <p:tag name="KSO_WM_BEAUTIFY_FLAG" val="#wm#"/>
  <p:tag name="KSO_WM_TEMPLATE_CATEGORY" val="custom"/>
  <p:tag name="KSO_WM_TEMPLATE_INDEX" val="20189048"/>
</p:tagLst>
</file>

<file path=ppt/tags/tag64.xml><?xml version="1.0" encoding="utf-8"?>
<p:tagLst xmlns:p="http://schemas.openxmlformats.org/presentationml/2006/main">
  <p:tag name="KSO_WM_BEAUTIFY_FLAG" val="#wm#"/>
  <p:tag name="KSO_WM_TEMPLATE_CATEGORY" val="custom"/>
  <p:tag name="KSO_WM_TEMPLATE_INDEX" val="20189048"/>
</p:tagLst>
</file>

<file path=ppt/tags/tag65.xml><?xml version="1.0" encoding="utf-8"?>
<p:tagLst xmlns:p="http://schemas.openxmlformats.org/presentationml/2006/main">
  <p:tag name="KSO_WM_BEAUTIFY_FLAG" val="#wm#"/>
  <p:tag name="KSO_WM_TEMPLATE_CATEGORY" val="custom"/>
  <p:tag name="KSO_WM_TEMPLATE_INDEX" val="20189048"/>
</p:tagLst>
</file>

<file path=ppt/tags/tag66.xml><?xml version="1.0" encoding="utf-8"?>
<p:tagLst xmlns:p="http://schemas.openxmlformats.org/presentationml/2006/main">
  <p:tag name="KSO_WM_BEAUTIFY_FLAG" val="#wm#"/>
  <p:tag name="KSO_WM_TEMPLATE_CATEGORY" val="custom"/>
  <p:tag name="KSO_WM_TEMPLATE_INDEX" val="20189048"/>
</p:tagLst>
</file>

<file path=ppt/tags/tag67.xml><?xml version="1.0" encoding="utf-8"?>
<p:tagLst xmlns:p="http://schemas.openxmlformats.org/presentationml/2006/main">
  <p:tag name="KSO_WM_BEAUTIFY_FLAG" val="#wm#"/>
  <p:tag name="KSO_WM_TEMPLATE_CATEGORY" val="custom"/>
  <p:tag name="KSO_WM_TEMPLATE_INDEX" val="20189048"/>
</p:tagLst>
</file>

<file path=ppt/tags/tag68.xml><?xml version="1.0" encoding="utf-8"?>
<p:tagLst xmlns:p="http://schemas.openxmlformats.org/presentationml/2006/main">
  <p:tag name="KSO_WM_BEAUTIFY_FLAG" val="#wm#"/>
  <p:tag name="KSO_WM_TEMPLATE_CATEGORY" val="custom"/>
  <p:tag name="KSO_WM_TEMPLATE_INDEX" val="20189048"/>
</p:tagLst>
</file>

<file path=ppt/tags/tag69.xml><?xml version="1.0" encoding="utf-8"?>
<p:tagLst xmlns:p="http://schemas.openxmlformats.org/presentationml/2006/main">
  <p:tag name="KSO_WM_BEAUTIFY_FLAG" val="#wm#"/>
  <p:tag name="KSO_WM_TEMPLATE_CATEGORY" val="custom"/>
  <p:tag name="KSO_WM_TEMPLATE_INDEX" val="20189048"/>
</p:tagLst>
</file>

<file path=ppt/tags/tag7.xml><?xml version="1.0" encoding="utf-8"?>
<p:tagLst xmlns:p="http://schemas.openxmlformats.org/presentationml/2006/main">
  <p:tag name="KSO_WM_BEAUTIFY_FLAG" val="#wm#"/>
  <p:tag name="KSO_WM_TEMPLATE_CATEGORY" val="custom"/>
  <p:tag name="KSO_WM_TEMPLATE_INDEX" val="20189048"/>
</p:tagLst>
</file>

<file path=ppt/tags/tag70.xml><?xml version="1.0" encoding="utf-8"?>
<p:tagLst xmlns:p="http://schemas.openxmlformats.org/presentationml/2006/main">
  <p:tag name="KSO_WM_BEAUTIFY_FLAG" val="#wm#"/>
  <p:tag name="KSO_WM_TEMPLATE_CATEGORY" val="custom"/>
  <p:tag name="KSO_WM_TEMPLATE_INDEX" val="20189048"/>
</p:tagLst>
</file>

<file path=ppt/tags/tag71.xml><?xml version="1.0" encoding="utf-8"?>
<p:tagLst xmlns:p="http://schemas.openxmlformats.org/presentationml/2006/main">
  <p:tag name="KSO_WM_BEAUTIFY_FLAG" val="#wm#"/>
  <p:tag name="KSO_WM_TEMPLATE_CATEGORY" val="custom"/>
  <p:tag name="KSO_WM_TEMPLATE_INDEX" val="20189048"/>
</p:tagLst>
</file>

<file path=ppt/tags/tag72.xml><?xml version="1.0" encoding="utf-8"?>
<p:tagLst xmlns:p="http://schemas.openxmlformats.org/presentationml/2006/main">
  <p:tag name="KSO_WM_BEAUTIFY_FLAG" val="#wm#"/>
  <p:tag name="KSO_WM_TEMPLATE_CATEGORY" val="custom"/>
  <p:tag name="KSO_WM_TEMPLATE_INDEX" val="20189048"/>
</p:tagLst>
</file>

<file path=ppt/tags/tag73.xml><?xml version="1.0" encoding="utf-8"?>
<p:tagLst xmlns:p="http://schemas.openxmlformats.org/presentationml/2006/main">
  <p:tag name="KSO_WM_BEAUTIFY_FLAG" val="#wm#"/>
  <p:tag name="KSO_WM_TEMPLATE_CATEGORY" val="custom"/>
  <p:tag name="KSO_WM_TEMPLATE_INDEX" val="20189048"/>
</p:tagLst>
</file>

<file path=ppt/tags/tag74.xml><?xml version="1.0" encoding="utf-8"?>
<p:tagLst xmlns:p="http://schemas.openxmlformats.org/presentationml/2006/main">
  <p:tag name="KSO_WM_BEAUTIFY_FLAG" val="#wm#"/>
  <p:tag name="KSO_WM_TEMPLATE_CATEGORY" val="custom"/>
  <p:tag name="KSO_WM_TEMPLATE_INDEX" val="20189048"/>
</p:tagLst>
</file>

<file path=ppt/tags/tag75.xml><?xml version="1.0" encoding="utf-8"?>
<p:tagLst xmlns:p="http://schemas.openxmlformats.org/presentationml/2006/main">
  <p:tag name="KSO_WM_BEAUTIFY_FLAG" val="#wm#"/>
  <p:tag name="KSO_WM_TEMPLATE_CATEGORY" val="custom"/>
  <p:tag name="KSO_WM_TEMPLATE_INDEX" val="20189048"/>
</p:tagLst>
</file>

<file path=ppt/tags/tag76.xml><?xml version="1.0" encoding="utf-8"?>
<p:tagLst xmlns:p="http://schemas.openxmlformats.org/presentationml/2006/main">
  <p:tag name="KSO_WM_BEAUTIFY_FLAG" val="#wm#"/>
  <p:tag name="KSO_WM_TEMPLATE_CATEGORY" val="custom"/>
  <p:tag name="KSO_WM_TEMPLATE_INDEX" val="20189048"/>
</p:tagLst>
</file>

<file path=ppt/tags/tag77.xml><?xml version="1.0" encoding="utf-8"?>
<p:tagLst xmlns:p="http://schemas.openxmlformats.org/presentationml/2006/main">
  <p:tag name="KSO_WM_BEAUTIFY_FLAG" val="#wm#"/>
  <p:tag name="KSO_WM_TEMPLATE_CATEGORY" val="custom"/>
  <p:tag name="KSO_WM_TEMPLATE_INDEX" val="20189048"/>
</p:tagLst>
</file>

<file path=ppt/tags/tag78.xml><?xml version="1.0" encoding="utf-8"?>
<p:tagLst xmlns:p="http://schemas.openxmlformats.org/presentationml/2006/main">
  <p:tag name="KSO_WM_BEAUTIFY_FLAG" val="#wm#"/>
  <p:tag name="KSO_WM_TEMPLATE_CATEGORY" val="custom"/>
  <p:tag name="KSO_WM_TEMPLATE_INDEX" val="20189048"/>
</p:tagLst>
</file>

<file path=ppt/tags/tag79.xml><?xml version="1.0" encoding="utf-8"?>
<p:tagLst xmlns:p="http://schemas.openxmlformats.org/presentationml/2006/main">
  <p:tag name="KSO_WM_BEAUTIFY_FLAG" val="#wm#"/>
  <p:tag name="KSO_WM_TEMPLATE_CATEGORY" val="custom"/>
  <p:tag name="KSO_WM_TEMPLATE_INDEX" val="20189048"/>
</p:tagLst>
</file>

<file path=ppt/tags/tag8.xml><?xml version="1.0" encoding="utf-8"?>
<p:tagLst xmlns:p="http://schemas.openxmlformats.org/presentationml/2006/main">
  <p:tag name="KSO_WM_BEAUTIFY_FLAG" val="#wm#"/>
  <p:tag name="KSO_WM_TEMPLATE_CATEGORY" val="custom"/>
  <p:tag name="KSO_WM_TEMPLATE_INDEX" val="20189048"/>
</p:tagLst>
</file>

<file path=ppt/tags/tag80.xml><?xml version="1.0" encoding="utf-8"?>
<p:tagLst xmlns:p="http://schemas.openxmlformats.org/presentationml/2006/main">
  <p:tag name="KSO_WM_BEAUTIFY_FLAG" val="#wm#"/>
  <p:tag name="KSO_WM_TEMPLATE_CATEGORY" val="custom"/>
  <p:tag name="KSO_WM_TEMPLATE_INDEX" val="20189048"/>
</p:tagLst>
</file>

<file path=ppt/tags/tag81.xml><?xml version="1.0" encoding="utf-8"?>
<p:tagLst xmlns:p="http://schemas.openxmlformats.org/presentationml/2006/main">
  <p:tag name="KSO_WM_BEAUTIFY_FLAG" val="#wm#"/>
  <p:tag name="KSO_WM_TEMPLATE_CATEGORY" val="custom"/>
  <p:tag name="KSO_WM_TEMPLATE_INDEX" val="20189048"/>
</p:tagLst>
</file>

<file path=ppt/tags/tag82.xml><?xml version="1.0" encoding="utf-8"?>
<p:tagLst xmlns:p="http://schemas.openxmlformats.org/presentationml/2006/main">
  <p:tag name="KSO_WM_BEAUTIFY_FLAG" val="#wm#"/>
  <p:tag name="KSO_WM_TEMPLATE_CATEGORY" val="custom"/>
  <p:tag name="KSO_WM_TEMPLATE_INDEX" val="20189048"/>
</p:tagLst>
</file>

<file path=ppt/tags/tag83.xml><?xml version="1.0" encoding="utf-8"?>
<p:tagLst xmlns:p="http://schemas.openxmlformats.org/presentationml/2006/main">
  <p:tag name="KSO_WM_BEAUTIFY_FLAG" val="#wm#"/>
  <p:tag name="KSO_WM_TEMPLATE_CATEGORY" val="custom"/>
  <p:tag name="KSO_WM_TEMPLATE_INDEX" val="20189048"/>
</p:tagLst>
</file>

<file path=ppt/tags/tag84.xml><?xml version="1.0" encoding="utf-8"?>
<p:tagLst xmlns:p="http://schemas.openxmlformats.org/presentationml/2006/main">
  <p:tag name="KSO_WM_BEAUTIFY_FLAG" val="#wm#"/>
  <p:tag name="KSO_WM_TEMPLATE_CATEGORY" val="custom"/>
  <p:tag name="KSO_WM_TEMPLATE_INDEX" val="20189048"/>
</p:tagLst>
</file>

<file path=ppt/tags/tag85.xml><?xml version="1.0" encoding="utf-8"?>
<p:tagLst xmlns:p="http://schemas.openxmlformats.org/presentationml/2006/main">
  <p:tag name="KSO_WM_BEAUTIFY_FLAG" val="#wm#"/>
  <p:tag name="KSO_WM_TEMPLATE_CATEGORY" val="custom"/>
  <p:tag name="KSO_WM_TEMPLATE_INDEX" val="20189048"/>
</p:tagLst>
</file>

<file path=ppt/tags/tag86.xml><?xml version="1.0" encoding="utf-8"?>
<p:tagLst xmlns:p="http://schemas.openxmlformats.org/presentationml/2006/main">
  <p:tag name="KSO_WM_BEAUTIFY_FLAG" val="#wm#"/>
  <p:tag name="KSO_WM_TEMPLATE_CATEGORY" val="custom"/>
  <p:tag name="KSO_WM_TEMPLATE_INDEX" val="20189048"/>
</p:tagLst>
</file>

<file path=ppt/tags/tag87.xml><?xml version="1.0" encoding="utf-8"?>
<p:tagLst xmlns:p="http://schemas.openxmlformats.org/presentationml/2006/main">
  <p:tag name="KSO_WM_BEAUTIFY_FLAG" val="#wm#"/>
  <p:tag name="KSO_WM_TEMPLATE_CATEGORY" val="custom"/>
  <p:tag name="KSO_WM_TEMPLATE_INDEX" val="20189048"/>
</p:tagLst>
</file>

<file path=ppt/tags/tag88.xml><?xml version="1.0" encoding="utf-8"?>
<p:tagLst xmlns:p="http://schemas.openxmlformats.org/presentationml/2006/main">
  <p:tag name="KSO_WM_BEAUTIFY_FLAG" val="#wm#"/>
  <p:tag name="KSO_WM_TEMPLATE_CATEGORY" val="custom"/>
  <p:tag name="KSO_WM_TEMPLATE_INDEX" val="20189048"/>
</p:tagLst>
</file>

<file path=ppt/tags/tag89.xml><?xml version="1.0" encoding="utf-8"?>
<p:tagLst xmlns:p="http://schemas.openxmlformats.org/presentationml/2006/main">
  <p:tag name="KSO_WM_BEAUTIFY_FLAG" val="#wm#"/>
  <p:tag name="KSO_WM_TEMPLATE_CATEGORY" val="custom"/>
  <p:tag name="KSO_WM_TEMPLATE_INDEX" val="20189048"/>
</p:tagLst>
</file>

<file path=ppt/tags/tag9.xml><?xml version="1.0" encoding="utf-8"?>
<p:tagLst xmlns:p="http://schemas.openxmlformats.org/presentationml/2006/main">
  <p:tag name="KSO_WM_BEAUTIFY_FLAG" val="#wm#"/>
  <p:tag name="KSO_WM_TEMPLATE_CATEGORY" val="custom"/>
  <p:tag name="KSO_WM_TEMPLATE_INDEX" val="20189048"/>
</p:tagLst>
</file>

<file path=ppt/tags/tag90.xml><?xml version="1.0" encoding="utf-8"?>
<p:tagLst xmlns:p="http://schemas.openxmlformats.org/presentationml/2006/main">
  <p:tag name="KSO_WM_BEAUTIFY_FLAG" val="#wm#"/>
  <p:tag name="KSO_WM_TEMPLATE_CATEGORY" val="custom"/>
  <p:tag name="KSO_WM_TEMPLATE_INDEX" val="20189048"/>
</p:tagLst>
</file>

<file path=ppt/tags/tag91.xml><?xml version="1.0" encoding="utf-8"?>
<p:tagLst xmlns:p="http://schemas.openxmlformats.org/presentationml/2006/main">
  <p:tag name="KSO_WM_BEAUTIFY_FLAG" val="#wm#"/>
  <p:tag name="KSO_WM_TEMPLATE_CATEGORY" val="custom"/>
  <p:tag name="KSO_WM_TEMPLATE_INDEX" val="20189048"/>
</p:tagLst>
</file>

<file path=ppt/tags/tag92.xml><?xml version="1.0" encoding="utf-8"?>
<p:tagLst xmlns:p="http://schemas.openxmlformats.org/presentationml/2006/main">
  <p:tag name="KSO_WM_BEAUTIFY_FLAG" val="#wm#"/>
  <p:tag name="KSO_WM_TEMPLATE_CATEGORY" val="custom"/>
  <p:tag name="KSO_WM_TEMPLATE_INDEX" val="20189048"/>
</p:tagLst>
</file>

<file path=ppt/tags/tag93.xml><?xml version="1.0" encoding="utf-8"?>
<p:tagLst xmlns:p="http://schemas.openxmlformats.org/presentationml/2006/main">
  <p:tag name="KSO_WM_BEAUTIFY_FLAG" val="#wm#"/>
  <p:tag name="KSO_WM_TEMPLATE_CATEGORY" val="custom"/>
  <p:tag name="KSO_WM_TEMPLATE_INDEX" val="20189048"/>
</p:tagLst>
</file>

<file path=ppt/tags/tag94.xml><?xml version="1.0" encoding="utf-8"?>
<p:tagLst xmlns:p="http://schemas.openxmlformats.org/presentationml/2006/main">
  <p:tag name="KSO_WM_BEAUTIFY_FLAG" val="#wm#"/>
  <p:tag name="KSO_WM_TEMPLATE_CATEGORY" val="custom"/>
  <p:tag name="KSO_WM_TEMPLATE_INDEX" val="20189048"/>
</p:tagLst>
</file>

<file path=ppt/tags/tag95.xml><?xml version="1.0" encoding="utf-8"?>
<p:tagLst xmlns:p="http://schemas.openxmlformats.org/presentationml/2006/main">
  <p:tag name="KSO_WM_BEAUTIFY_FLAG" val="#wm#"/>
  <p:tag name="KSO_WM_TEMPLATE_CATEGORY" val="custom"/>
  <p:tag name="KSO_WM_TEMPLATE_INDEX" val="20189048"/>
</p:tagLst>
</file>

<file path=ppt/tags/tag96.xml><?xml version="1.0" encoding="utf-8"?>
<p:tagLst xmlns:p="http://schemas.openxmlformats.org/presentationml/2006/main">
  <p:tag name="KSO_WM_BEAUTIFY_FLAG" val="#wm#"/>
  <p:tag name="KSO_WM_TEMPLATE_CATEGORY" val="custom"/>
  <p:tag name="KSO_WM_TEMPLATE_INDEX" val="20189048"/>
</p:tagLst>
</file>

<file path=ppt/tags/tag97.xml><?xml version="1.0" encoding="utf-8"?>
<p:tagLst xmlns:p="http://schemas.openxmlformats.org/presentationml/2006/main">
  <p:tag name="KSO_WM_BEAUTIFY_FLAG" val="#wm#"/>
  <p:tag name="KSO_WM_TEMPLATE_CATEGORY" val="custom"/>
  <p:tag name="KSO_WM_TEMPLATE_INDEX" val="20189048"/>
</p:tagLst>
</file>

<file path=ppt/tags/tag98.xml><?xml version="1.0" encoding="utf-8"?>
<p:tagLst xmlns:p="http://schemas.openxmlformats.org/presentationml/2006/main">
  <p:tag name="KSO_WM_BEAUTIFY_FLAG" val="#wm#"/>
  <p:tag name="KSO_WM_TEMPLATE_CATEGORY" val="custom"/>
  <p:tag name="KSO_WM_TEMPLATE_INDEX" val="20189048"/>
</p:tagLst>
</file>

<file path=ppt/tags/tag99.xml><?xml version="1.0" encoding="utf-8"?>
<p:tagLst xmlns:p="http://schemas.openxmlformats.org/presentationml/2006/main">
  <p:tag name="KSO_WM_BEAUTIFY_FLAG" val="#wm#"/>
  <p:tag name="KSO_WM_TEMPLATE_CATEGORY" val="custom"/>
  <p:tag name="KSO_WM_TEMPLATE_INDEX" val="2018904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26">
      <a:dk1>
        <a:srgbClr val="000000"/>
      </a:dk1>
      <a:lt1>
        <a:srgbClr val="FFFFFF"/>
      </a:lt1>
      <a:dk2>
        <a:srgbClr val="FFA1AD"/>
      </a:dk2>
      <a:lt2>
        <a:srgbClr val="FFF3EB"/>
      </a:lt2>
      <a:accent1>
        <a:srgbClr val="FFA1AD"/>
      </a:accent1>
      <a:accent2>
        <a:srgbClr val="FFA1AD"/>
      </a:accent2>
      <a:accent3>
        <a:srgbClr val="FFA1AD"/>
      </a:accent3>
      <a:accent4>
        <a:srgbClr val="FFA1AD"/>
      </a:accent4>
      <a:accent5>
        <a:srgbClr val="000000"/>
      </a:accent5>
      <a:accent6>
        <a:srgbClr val="FFFFFF"/>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17088</Words>
  <Application>WPS 演示</Application>
  <PresentationFormat>宽屏</PresentationFormat>
  <Paragraphs>1165</Paragraphs>
  <Slides>226</Slides>
  <Notes>0</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226</vt:i4>
      </vt:variant>
    </vt:vector>
  </HeadingPairs>
  <TitlesOfParts>
    <vt:vector size="236" baseType="lpstr">
      <vt:lpstr>Arial</vt:lpstr>
      <vt:lpstr>宋体</vt:lpstr>
      <vt:lpstr>Wingdings</vt:lpstr>
      <vt:lpstr>微软雅黑 Light</vt:lpstr>
      <vt:lpstr>微软雅黑</vt:lpstr>
      <vt:lpstr>黑体</vt:lpstr>
      <vt:lpstr>Arial Unicode MS</vt:lpstr>
      <vt:lpstr>Calibri</vt:lpstr>
      <vt:lpstr>Office 主题</vt:lpstr>
      <vt:lpstr>1_Office 主题</vt:lpstr>
      <vt:lpstr>知识点二，诗歌鉴赏</vt:lpstr>
      <vt:lpstr>PowerPoint 演示文稿</vt:lpstr>
      <vt:lpstr>PowerPoint 演示文稿</vt:lpstr>
      <vt:lpstr>补充知识点：古体诗与近体诗</vt:lpstr>
      <vt:lpstr>PowerPoint 演示文稿</vt:lpstr>
      <vt:lpstr>PowerPoint 演示文稿</vt:lpstr>
      <vt:lpstr>补充知识点：唐以前的诗歌</vt:lpstr>
      <vt:lpstr>补充知识点：魏晋南北朝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咏梅的句子</vt:lpstr>
      <vt:lpstr>草木类</vt:lpstr>
      <vt:lpstr>PowerPoint 演示文稿</vt:lpstr>
      <vt:lpstr>补充知识点：柳</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动物类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自然气象类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器物类</vt:lpstr>
      <vt:lpstr>PowerPoint 演示文稿</vt:lpstr>
      <vt:lpstr>PowerPoint 演示文稿</vt:lpstr>
      <vt:lpstr>PowerPoint 演示文稿</vt:lpstr>
      <vt:lpstr>PowerPoint 演示文稿</vt:lpstr>
      <vt:lpstr>PowerPoint 演示文稿</vt:lpstr>
      <vt:lpstr>PowerPoint 演示文稿</vt:lpstr>
      <vt:lpstr>颜色类</vt:lpstr>
      <vt:lpstr>PowerPoint 演示文稿</vt:lpstr>
      <vt:lpstr>PowerPoint 演示文稿</vt:lpstr>
      <vt:lpstr>PowerPoint 演示文稿</vt:lpstr>
      <vt:lpstr>PowerPoint 演示文稿</vt:lpstr>
      <vt:lpstr>PowerPoint 演示文稿</vt:lpstr>
      <vt:lpstr>PowerPoint 演示文稿</vt:lpstr>
      <vt:lpstr>其他类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补充知识点：羁旅诗</vt:lpstr>
      <vt:lpstr>PowerPoint 演示文稿</vt:lpstr>
      <vt:lpstr>补充知识点：</vt:lpstr>
      <vt:lpstr>补充知识点:咏史怀古诗常见意象</vt:lpstr>
      <vt:lpstr>知识点：汴河——自取灭亡历史见证</vt:lpstr>
      <vt:lpstr>知识点：杨广——亡国之帝</vt:lpstr>
      <vt:lpstr>知识点：后庭花——亡国之音</vt:lpstr>
      <vt:lpstr>知识点：骊山</vt:lpstr>
      <vt:lpstr>知识点：赤壁</vt:lpstr>
      <vt:lpstr>知识点：建康</vt:lpstr>
      <vt:lpstr>知识点：新亭</vt:lpstr>
      <vt:lpstr>知识点：马嵬之变</vt:lpstr>
      <vt:lpstr>知识点：安史之乱</vt:lpstr>
      <vt:lpstr>知识点：华清宫</vt:lpstr>
      <vt:lpstr>知识点：湘妃祠 湘妃竹</vt:lpstr>
      <vt:lpstr>知识点：吴钩</vt:lpstr>
      <vt:lpstr>知识点：乌衣巷</vt:lpstr>
      <vt:lpstr>知识点：南唐</vt:lpstr>
      <vt:lpstr>知识点：朱雀桥</vt:lpstr>
      <vt:lpstr>初唐咏史怀古诗</vt:lpstr>
      <vt:lpstr>盛唐咏史怀古诗</vt:lpstr>
      <vt:lpstr>中晚唐咏史怀古诗</vt:lpstr>
      <vt:lpstr>边塞诗常见意象</vt:lpstr>
      <vt:lpstr>PowerPoint 演示文稿</vt:lpstr>
      <vt:lpstr>闺怨诗常见意象</vt:lpstr>
      <vt:lpstr>PowerPoint 演示文稿</vt:lpstr>
      <vt:lpstr>山水田园诗常见意象（陶潜王维孟浩然）</vt:lpstr>
      <vt:lpstr>PowerPoint 演示文稿</vt:lpstr>
      <vt:lpstr>PowerPoint 演示文稿</vt:lpstr>
      <vt:lpstr>送别诗常见意象（交通方式靠走，通讯方式靠吼）</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景物描写方式</vt:lpstr>
      <vt:lpstr>抒情方式</vt:lpstr>
      <vt:lpstr>非主流的答题方式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高考语文古诗鉴赏答题公式</vt:lpstr>
      <vt:lpstr>古诗鉴赏答题五步法</vt:lpstr>
      <vt:lpstr>1.判断诗歌类型</vt:lpstr>
      <vt:lpstr>2.抒情</vt:lpstr>
      <vt:lpstr>3.三部曲</vt:lpstr>
      <vt:lpstr>PowerPoint 演示文稿</vt:lpstr>
      <vt:lpstr>一/分析形象型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四，练字型，诗眼型</vt:lpstr>
      <vt:lpstr>PowerPoint 演示文稿</vt:lpstr>
      <vt:lpstr>PowerPoint 演示文稿</vt:lpstr>
      <vt:lpstr>PowerPoint 演示文稿</vt:lpstr>
      <vt:lpstr>五.情感主旨型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juan</dc:creator>
  <cp:lastModifiedBy>王爷</cp:lastModifiedBy>
  <cp:revision>193</cp:revision>
  <dcterms:created xsi:type="dcterms:W3CDTF">2017-08-03T09:01:00Z</dcterms:created>
  <dcterms:modified xsi:type="dcterms:W3CDTF">2019-03-12T09:12:09Z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2052-11.1.0.8213</vt:lpwstr>
  </property>
</Properties>
</file>