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94" r:id="rId4"/>
    <p:sldId id="390" r:id="rId5"/>
    <p:sldId id="391" r:id="rId6"/>
    <p:sldId id="392" r:id="rId7"/>
    <p:sldId id="329" r:id="rId8"/>
    <p:sldId id="335" r:id="rId9"/>
    <p:sldId id="350" r:id="rId10"/>
    <p:sldId id="364" r:id="rId11"/>
    <p:sldId id="395" r:id="rId12"/>
    <p:sldId id="338" r:id="rId13"/>
    <p:sldId id="399" r:id="rId14"/>
    <p:sldId id="369" r:id="rId15"/>
    <p:sldId id="398" r:id="rId16"/>
    <p:sldId id="383" r:id="rId17"/>
    <p:sldId id="396" r:id="rId18"/>
    <p:sldId id="397" r:id="rId19"/>
    <p:sldId id="400" r:id="rId20"/>
    <p:sldId id="401" r:id="rId21"/>
    <p:sldId id="393" r:id="rId22"/>
  </p:sldIdLst>
  <p:sldSz cx="12192000" cy="6858000"/>
  <p:notesSz cx="7104063" cy="10234613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9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177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>
                <a:cs typeface="微软雅黑" panose="020b0503020204020204" charset="-122"/>
              </a:rPr>
              <a:t>2020/9/15</a:t>
            </a:fld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>
              <a:cs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>
                <a:cs typeface="微软雅黑" panose="020b0503020204020204" charset="-122"/>
              </a:rPr>
              <a:t>‹#›</a:t>
            </a:fld>
            <a:endParaRPr lang="zh-CN" altLang="en-US"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10" Type="http://schemas.openxmlformats.org/officeDocument/2006/relationships/tags" Target="../tags/tag91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image" Target="../media/image2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9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image" Target="../media/image2.pn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image" Target="../media/image2.pn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2.xml" /><Relationship Id="rId10" Type="http://schemas.openxmlformats.org/officeDocument/2006/relationships/tags" Target="../tags/tag151.xml" /><Relationship Id="rId11" Type="http://schemas.openxmlformats.org/officeDocument/2006/relationships/tags" Target="../tags/tag152.xml" /><Relationship Id="rId12" Type="http://schemas.openxmlformats.org/officeDocument/2006/relationships/image" Target="../media/image2.pn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tags" Target="../tags/tag15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10" Type="http://schemas.openxmlformats.org/officeDocument/2006/relationships/image" Target="../media/image2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image" Target="../media/image2.png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10" Type="http://schemas.openxmlformats.org/officeDocument/2006/relationships/image" Target="../media/image2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10" Type="http://schemas.openxmlformats.org/officeDocument/2006/relationships/tags" Target="../tags/tag27.xml" /><Relationship Id="rId11" Type="http://schemas.openxmlformats.org/officeDocument/2006/relationships/image" Target="../media/image5.png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21.xml" /><Relationship Id="rId4" Type="http://schemas.openxmlformats.org/officeDocument/2006/relationships/image" Target="../media/image4.png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tags" Target="../tags/tag2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10" Type="http://schemas.openxmlformats.org/officeDocument/2006/relationships/tags" Target="../tags/tag37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10" Type="http://schemas.openxmlformats.org/officeDocument/2006/relationships/tags" Target="../tags/tag47.xml" /><Relationship Id="rId11" Type="http://schemas.openxmlformats.org/officeDocument/2006/relationships/tags" Target="../tags/tag48.xml" /><Relationship Id="rId12" Type="http://schemas.openxmlformats.org/officeDocument/2006/relationships/tags" Target="../tags/tag49.xml" /><Relationship Id="rId13" Type="http://schemas.openxmlformats.org/officeDocument/2006/relationships/image" Target="../media/image2.pn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tags" Target="../tags/tag4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Relationship Id="rId9" Type="http://schemas.openxmlformats.org/officeDocument/2006/relationships/image" Target="../media/image2.png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image" Target="../media/image2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10" Type="http://schemas.openxmlformats.org/officeDocument/2006/relationships/tags" Target="../tags/tag70.xml" /><Relationship Id="rId11" Type="http://schemas.openxmlformats.org/officeDocument/2006/relationships/image" Target="../media/image2.pn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tags" Target="../tags/tag69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image" Target="../media/image2.pn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2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512256" y="1112011"/>
            <a:ext cx="1308074" cy="5175250"/>
          </a:xfrm>
        </p:spPr>
        <p:txBody>
          <a:bodyPr vert="eaVert" lIns="90000" tIns="46800" rIns="90000" bIns="46800" anchor="ctr" anchorCtr="0">
            <a:normAutofit/>
          </a:bodyPr>
          <a:lstStyle>
            <a:lvl1pPr algn="dist">
              <a:defRPr sz="54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9904759" y="2959861"/>
            <a:ext cx="610841" cy="3327399"/>
          </a:xfrm>
        </p:spPr>
        <p:txBody>
          <a:bodyPr vert="eaVert" lIns="90000" tIns="46800" rIns="90000" bIns="46800" anchor="b" anchorCtr="0">
            <a:normAutofit/>
          </a:bodyPr>
          <a:lstStyle>
            <a:lvl1pPr marL="342900" indent="-342900" algn="r">
              <a:buFont typeface="Arial" pitchFamily="34" charset="0"/>
              <a:buChar char="•"/>
              <a:defRPr sz="20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D997B5FA-0921-464F-AAE1-844C04324D75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组合 14"/>
          <p:cNvGrpSpPr/>
          <p:nvPr userDrawn="1">
            <p:custDataLst>
              <p:tags r:id="rId8"/>
            </p:custDataLst>
          </p:nvPr>
        </p:nvGrpSpPr>
        <p:grpSpPr>
          <a:xfrm>
            <a:off x="11119425" y="364118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8" name="Freeform 5"/>
            <p:cNvSpPr/>
            <p:nvPr>
              <p:custDataLst>
                <p:tags r:id="rId9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20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21" name="Freeform 7"/>
            <p:cNvSpPr/>
            <p:nvPr>
              <p:custDataLst>
                <p:tags r:id="rId11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292800" y="141035"/>
            <a:ext cx="11791369" cy="6412765"/>
            <a:chOff x="292800" y="141035"/>
            <a:chExt cx="11791369" cy="6412765"/>
          </a:xfrm>
        </p:grpSpPr>
        <p:sp>
          <p:nvSpPr>
            <p:cNvPr id="15" name="矩形 14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  <a:cs typeface="微软雅黑" panose="020b0503020204020204" charset="-122"/>
              </a:endParaRPr>
            </a:p>
          </p:txBody>
        </p:sp>
        <p:grpSp>
          <p:nvGrpSpPr>
            <p:cNvPr id="16" name="组合 15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17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36626" y="1143000"/>
                <a:ext cx="2663825" cy="1262063"/>
              </a:xfrm>
              <a:custGeom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cs typeface="微软雅黑" panose="020b0503020204020204" charset="-122"/>
                </a:endParaRPr>
              </a:p>
            </p:txBody>
          </p:sp>
          <p:sp>
            <p:nvSpPr>
              <p:cNvPr id="18" name="Freeform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831851" y="1538288"/>
                <a:ext cx="2054225" cy="746125"/>
              </a:xfrm>
              <a:custGeom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cs typeface="微软雅黑" panose="020b0503020204020204" charset="-122"/>
                </a:endParaRPr>
              </a:p>
            </p:txBody>
          </p:sp>
          <p:sp>
            <p:nvSpPr>
              <p:cNvPr id="1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58876" y="1508125"/>
                <a:ext cx="373063" cy="365125"/>
              </a:xfrm>
              <a:custGeom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380"/>
            <a:ext cx="12192000" cy="6857239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flipH="1">
            <a:off x="8108373" y="2732826"/>
            <a:ext cx="940138" cy="475251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9" name="Freeform 5"/>
            <p:cNvSpPr/>
            <p:nvPr>
              <p:custDataLst>
                <p:tags r:id="rId4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5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1" name="Freeform 7"/>
            <p:cNvSpPr/>
            <p:nvPr>
              <p:custDataLst>
                <p:tags r:id="rId6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6096000" y="2565400"/>
            <a:ext cx="5441133" cy="1746828"/>
          </a:xfrm>
        </p:spPr>
        <p:txBody>
          <a:bodyPr anchor="b" anchorCtr="0">
            <a:normAutofit/>
          </a:bodyPr>
          <a:lstStyle>
            <a:lvl1pPr algn="r">
              <a:defRPr sz="7200"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6101533" y="4454902"/>
            <a:ext cx="5435600" cy="1636713"/>
          </a:xfrm>
        </p:spPr>
        <p:txBody>
          <a:bodyPr/>
          <a:lstStyle>
            <a:lvl1pPr marL="0" indent="0" algn="r">
              <a:buNone/>
              <a:defRPr u="none" strike="noStrike" kern="1200" cap="none" spc="-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11227257" y="243228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9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1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隶书" panose="02010509060101010101" pitchFamily="49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11310620" y="140970"/>
            <a:ext cx="773430" cy="391160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3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4" name="Freeform 6"/>
            <p:cNvSpPr/>
            <p:nvPr>
              <p:custDataLst>
                <p:tags r:id="rId4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5" name="Freeform 7"/>
            <p:cNvSpPr/>
            <p:nvPr>
              <p:custDataLst>
                <p:tags r:id="rId5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-12700" y="0"/>
            <a:ext cx="4823460" cy="6866255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隶书" panose="020105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3" name="组合 12"/>
          <p:cNvGrpSpPr/>
          <p:nvPr userDrawn="1">
            <p:custDataLst>
              <p:tags r:id="rId8"/>
            </p:custDataLst>
          </p:nvPr>
        </p:nvGrpSpPr>
        <p:grpSpPr>
          <a:xfrm>
            <a:off x="196415" y="140740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4" name="Freeform 5"/>
            <p:cNvSpPr/>
            <p:nvPr>
              <p:custDataLst>
                <p:tags r:id="rId9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5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6" name="Freeform 7"/>
            <p:cNvSpPr/>
            <p:nvPr>
              <p:custDataLst>
                <p:tags r:id="rId11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隶书" panose="020105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4" name="组合 13"/>
          <p:cNvGrpSpPr/>
          <p:nvPr userDrawn="1">
            <p:custDataLst>
              <p:tags r:id="rId8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5" name="Freeform 5"/>
            <p:cNvSpPr/>
            <p:nvPr>
              <p:custDataLst>
                <p:tags r:id="rId9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6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7" name="Freeform 7"/>
            <p:cNvSpPr/>
            <p:nvPr>
              <p:custDataLst>
                <p:tags r:id="rId11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隶书" panose="020105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13" name="组合 12"/>
          <p:cNvGrpSpPr/>
          <p:nvPr userDrawn="1">
            <p:custDataLst>
              <p:tags r:id="rId8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4" name="Freeform 5"/>
            <p:cNvSpPr/>
            <p:nvPr>
              <p:custDataLst>
                <p:tags r:id="rId9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5" name="Freeform 6"/>
            <p:cNvSpPr/>
            <p:nvPr>
              <p:custDataLst>
                <p:tags r:id="rId10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6" name="Freeform 7"/>
            <p:cNvSpPr/>
            <p:nvPr>
              <p:custDataLst>
                <p:tags r:id="rId11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隶书" panose="020105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隶书" panose="020105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0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1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2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5363324" y="1356853"/>
            <a:ext cx="1697221" cy="3217058"/>
            <a:chOff x="5363324" y="1356853"/>
            <a:chExt cx="1697221" cy="3217058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363324" y="1356853"/>
              <a:ext cx="1673852" cy="321705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6614211" y="3210819"/>
              <a:ext cx="446334" cy="855536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831850" y="4062846"/>
            <a:ext cx="10515600" cy="1424420"/>
          </a:xfrm>
        </p:spPr>
        <p:txBody>
          <a:bodyPr anchor="b">
            <a:normAutofit/>
          </a:bodyPr>
          <a:lstStyle>
            <a:lvl1pPr algn="ctr">
              <a:defRPr sz="4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831850" y="5531839"/>
            <a:ext cx="10515600" cy="661144"/>
          </a:xfrm>
        </p:spPr>
        <p:txBody>
          <a:bodyPr>
            <a:normAutofit/>
          </a:bodyPr>
          <a:lstStyle>
            <a:lvl1pPr marL="0" indent="0" algn="ctr"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5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rgbClr val="E6DD96"/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6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rgbClr val="E6DD96"/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7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rgbClr val="E6DD96"/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7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8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9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3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6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17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11310600" y="141035"/>
            <a:ext cx="773569" cy="391049"/>
            <a:chOff x="831851" y="1143000"/>
            <a:chExt cx="2768600" cy="1262063"/>
          </a:xfrm>
          <a:solidFill>
            <a:schemeClr val="accent1"/>
          </a:solidFill>
        </p:grpSpPr>
        <p:sp>
          <p:nvSpPr>
            <p:cNvPr id="19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936626" y="1143000"/>
              <a:ext cx="2663825" cy="1262063"/>
            </a:xfrm>
            <a:custGeom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20" name="Freeform 6"/>
            <p:cNvSpPr/>
            <p:nvPr>
              <p:custDataLst>
                <p:tags r:id="rId3"/>
              </p:custDataLst>
            </p:nvPr>
          </p:nvSpPr>
          <p:spPr bwMode="auto">
            <a:xfrm>
              <a:off x="831851" y="1538288"/>
              <a:ext cx="2054225" cy="746125"/>
            </a:xfrm>
            <a:custGeom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  <p:sp>
          <p:nvSpPr>
            <p:cNvPr id="21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1158876" y="1508125"/>
              <a:ext cx="373063" cy="365125"/>
            </a:xfrm>
            <a:custGeom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cs typeface="微软雅黑" panose="020b050302020402020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292800" y="141035"/>
            <a:ext cx="11791369" cy="6412765"/>
            <a:chOff x="292800" y="141035"/>
            <a:chExt cx="11791369" cy="6412765"/>
          </a:xfrm>
        </p:grpSpPr>
        <p:sp>
          <p:nvSpPr>
            <p:cNvPr id="14" name="矩形 13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  <a:cs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310600" y="141035"/>
              <a:ext cx="773569" cy="391049"/>
              <a:chOff x="831851" y="1143000"/>
              <a:chExt cx="2768600" cy="1262063"/>
            </a:xfrm>
            <a:solidFill>
              <a:schemeClr val="accent1"/>
            </a:solidFill>
          </p:grpSpPr>
          <p:sp>
            <p:nvSpPr>
              <p:cNvPr id="16" name="Freeform 5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936626" y="1143000"/>
                <a:ext cx="2663825" cy="1262063"/>
              </a:xfrm>
              <a:custGeom>
                <a:gdLst>
                  <a:gd name="T0" fmla="*/ 99 w 179"/>
                  <a:gd name="T1" fmla="*/ 37 h 83"/>
                  <a:gd name="T2" fmla="*/ 124 w 179"/>
                  <a:gd name="T3" fmla="*/ 39 h 83"/>
                  <a:gd name="T4" fmla="*/ 133 w 179"/>
                  <a:gd name="T5" fmla="*/ 51 h 83"/>
                  <a:gd name="T6" fmla="*/ 121 w 179"/>
                  <a:gd name="T7" fmla="*/ 57 h 83"/>
                  <a:gd name="T8" fmla="*/ 80 w 179"/>
                  <a:gd name="T9" fmla="*/ 76 h 83"/>
                  <a:gd name="T10" fmla="*/ 122 w 179"/>
                  <a:gd name="T11" fmla="*/ 68 h 83"/>
                  <a:gd name="T12" fmla="*/ 142 w 179"/>
                  <a:gd name="T13" fmla="*/ 59 h 83"/>
                  <a:gd name="T14" fmla="*/ 154 w 179"/>
                  <a:gd name="T15" fmla="*/ 72 h 83"/>
                  <a:gd name="T16" fmla="*/ 142 w 179"/>
                  <a:gd name="T17" fmla="*/ 70 h 83"/>
                  <a:gd name="T18" fmla="*/ 158 w 179"/>
                  <a:gd name="T19" fmla="*/ 82 h 83"/>
                  <a:gd name="T20" fmla="*/ 168 w 179"/>
                  <a:gd name="T21" fmla="*/ 61 h 83"/>
                  <a:gd name="T22" fmla="*/ 157 w 179"/>
                  <a:gd name="T23" fmla="*/ 46 h 83"/>
                  <a:gd name="T24" fmla="*/ 145 w 179"/>
                  <a:gd name="T25" fmla="*/ 49 h 83"/>
                  <a:gd name="T26" fmla="*/ 134 w 179"/>
                  <a:gd name="T27" fmla="*/ 41 h 83"/>
                  <a:gd name="T28" fmla="*/ 145 w 179"/>
                  <a:gd name="T29" fmla="*/ 34 h 83"/>
                  <a:gd name="T30" fmla="*/ 136 w 179"/>
                  <a:gd name="T31" fmla="*/ 41 h 83"/>
                  <a:gd name="T32" fmla="*/ 153 w 179"/>
                  <a:gd name="T33" fmla="*/ 44 h 83"/>
                  <a:gd name="T34" fmla="*/ 146 w 179"/>
                  <a:gd name="T35" fmla="*/ 29 h 83"/>
                  <a:gd name="T36" fmla="*/ 130 w 179"/>
                  <a:gd name="T37" fmla="*/ 16 h 83"/>
                  <a:gd name="T38" fmla="*/ 102 w 179"/>
                  <a:gd name="T39" fmla="*/ 11 h 83"/>
                  <a:gd name="T40" fmla="*/ 86 w 179"/>
                  <a:gd name="T41" fmla="*/ 17 h 83"/>
                  <a:gd name="T42" fmla="*/ 94 w 179"/>
                  <a:gd name="T43" fmla="*/ 30 h 83"/>
                  <a:gd name="T44" fmla="*/ 95 w 179"/>
                  <a:gd name="T45" fmla="*/ 18 h 83"/>
                  <a:gd name="T46" fmla="*/ 101 w 179"/>
                  <a:gd name="T47" fmla="*/ 28 h 83"/>
                  <a:gd name="T48" fmla="*/ 92 w 179"/>
                  <a:gd name="T49" fmla="*/ 32 h 83"/>
                  <a:gd name="T50" fmla="*/ 84 w 179"/>
                  <a:gd name="T51" fmla="*/ 22 h 83"/>
                  <a:gd name="T52" fmla="*/ 72 w 179"/>
                  <a:gd name="T53" fmla="*/ 19 h 83"/>
                  <a:gd name="T54" fmla="*/ 58 w 179"/>
                  <a:gd name="T55" fmla="*/ 32 h 83"/>
                  <a:gd name="T56" fmla="*/ 51 w 179"/>
                  <a:gd name="T57" fmla="*/ 47 h 83"/>
                  <a:gd name="T58" fmla="*/ 65 w 179"/>
                  <a:gd name="T59" fmla="*/ 45 h 83"/>
                  <a:gd name="T60" fmla="*/ 58 w 179"/>
                  <a:gd name="T61" fmla="*/ 39 h 83"/>
                  <a:gd name="T62" fmla="*/ 56 w 179"/>
                  <a:gd name="T63" fmla="*/ 44 h 83"/>
                  <a:gd name="T64" fmla="*/ 57 w 179"/>
                  <a:gd name="T65" fmla="*/ 37 h 83"/>
                  <a:gd name="T66" fmla="*/ 68 w 179"/>
                  <a:gd name="T67" fmla="*/ 43 h 83"/>
                  <a:gd name="T68" fmla="*/ 59 w 179"/>
                  <a:gd name="T69" fmla="*/ 52 h 83"/>
                  <a:gd name="T70" fmla="*/ 42 w 179"/>
                  <a:gd name="T71" fmla="*/ 44 h 83"/>
                  <a:gd name="T72" fmla="*/ 18 w 179"/>
                  <a:gd name="T73" fmla="*/ 48 h 83"/>
                  <a:gd name="T74" fmla="*/ 0 w 179"/>
                  <a:gd name="T75" fmla="*/ 58 h 83"/>
                  <a:gd name="T76" fmla="*/ 31 w 179"/>
                  <a:gd name="T77" fmla="*/ 48 h 83"/>
                  <a:gd name="T78" fmla="*/ 51 w 179"/>
                  <a:gd name="T79" fmla="*/ 56 h 83"/>
                  <a:gd name="T80" fmla="*/ 83 w 179"/>
                  <a:gd name="T81" fmla="*/ 58 h 83"/>
                  <a:gd name="T82" fmla="*/ 83 w 179"/>
                  <a:gd name="T83" fmla="*/ 39 h 83"/>
                  <a:gd name="T84" fmla="*/ 99 w 179"/>
                  <a:gd name="T85" fmla="*/ 37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9" h="83">
                    <a:moveTo>
                      <a:pt x="99" y="37"/>
                    </a:moveTo>
                    <a:cubicBezTo>
                      <a:pt x="104" y="25"/>
                      <a:pt x="122" y="29"/>
                      <a:pt x="124" y="39"/>
                    </a:cubicBezTo>
                    <a:cubicBezTo>
                      <a:pt x="131" y="40"/>
                      <a:pt x="133" y="47"/>
                      <a:pt x="133" y="51"/>
                    </a:cubicBezTo>
                    <a:cubicBezTo>
                      <a:pt x="132" y="56"/>
                      <a:pt x="126" y="60"/>
                      <a:pt x="121" y="57"/>
                    </a:cubicBezTo>
                    <a:cubicBezTo>
                      <a:pt x="113" y="73"/>
                      <a:pt x="100" y="76"/>
                      <a:pt x="80" y="76"/>
                    </a:cubicBezTo>
                    <a:cubicBezTo>
                      <a:pt x="104" y="81"/>
                      <a:pt x="113" y="77"/>
                      <a:pt x="122" y="68"/>
                    </a:cubicBezTo>
                    <a:cubicBezTo>
                      <a:pt x="128" y="62"/>
                      <a:pt x="137" y="59"/>
                      <a:pt x="142" y="59"/>
                    </a:cubicBezTo>
                    <a:cubicBezTo>
                      <a:pt x="152" y="60"/>
                      <a:pt x="160" y="65"/>
                      <a:pt x="154" y="72"/>
                    </a:cubicBezTo>
                    <a:cubicBezTo>
                      <a:pt x="158" y="61"/>
                      <a:pt x="143" y="62"/>
                      <a:pt x="142" y="70"/>
                    </a:cubicBezTo>
                    <a:cubicBezTo>
                      <a:pt x="141" y="78"/>
                      <a:pt x="149" y="83"/>
                      <a:pt x="158" y="82"/>
                    </a:cubicBezTo>
                    <a:cubicBezTo>
                      <a:pt x="170" y="81"/>
                      <a:pt x="171" y="66"/>
                      <a:pt x="168" y="61"/>
                    </a:cubicBezTo>
                    <a:cubicBezTo>
                      <a:pt x="179" y="52"/>
                      <a:pt x="163" y="41"/>
                      <a:pt x="157" y="46"/>
                    </a:cubicBezTo>
                    <a:cubicBezTo>
                      <a:pt x="153" y="50"/>
                      <a:pt x="148" y="50"/>
                      <a:pt x="145" y="49"/>
                    </a:cubicBezTo>
                    <a:cubicBezTo>
                      <a:pt x="140" y="49"/>
                      <a:pt x="134" y="46"/>
                      <a:pt x="134" y="41"/>
                    </a:cubicBezTo>
                    <a:cubicBezTo>
                      <a:pt x="134" y="31"/>
                      <a:pt x="143" y="31"/>
                      <a:pt x="145" y="34"/>
                    </a:cubicBezTo>
                    <a:cubicBezTo>
                      <a:pt x="141" y="33"/>
                      <a:pt x="136" y="35"/>
                      <a:pt x="136" y="41"/>
                    </a:cubicBezTo>
                    <a:cubicBezTo>
                      <a:pt x="136" y="47"/>
                      <a:pt x="150" y="50"/>
                      <a:pt x="153" y="44"/>
                    </a:cubicBezTo>
                    <a:cubicBezTo>
                      <a:pt x="156" y="39"/>
                      <a:pt x="156" y="31"/>
                      <a:pt x="146" y="29"/>
                    </a:cubicBezTo>
                    <a:cubicBezTo>
                      <a:pt x="150" y="22"/>
                      <a:pt x="140" y="12"/>
                      <a:pt x="130" y="16"/>
                    </a:cubicBezTo>
                    <a:cubicBezTo>
                      <a:pt x="127" y="6"/>
                      <a:pt x="111" y="0"/>
                      <a:pt x="102" y="11"/>
                    </a:cubicBezTo>
                    <a:cubicBezTo>
                      <a:pt x="96" y="7"/>
                      <a:pt x="89" y="8"/>
                      <a:pt x="86" y="17"/>
                    </a:cubicBezTo>
                    <a:cubicBezTo>
                      <a:pt x="84" y="25"/>
                      <a:pt x="88" y="30"/>
                      <a:pt x="94" y="30"/>
                    </a:cubicBezTo>
                    <a:cubicBezTo>
                      <a:pt x="99" y="30"/>
                      <a:pt x="104" y="22"/>
                      <a:pt x="95" y="18"/>
                    </a:cubicBezTo>
                    <a:cubicBezTo>
                      <a:pt x="101" y="18"/>
                      <a:pt x="104" y="23"/>
                      <a:pt x="101" y="28"/>
                    </a:cubicBezTo>
                    <a:cubicBezTo>
                      <a:pt x="100" y="30"/>
                      <a:pt x="97" y="33"/>
                      <a:pt x="92" y="32"/>
                    </a:cubicBezTo>
                    <a:cubicBezTo>
                      <a:pt x="86" y="31"/>
                      <a:pt x="84" y="27"/>
                      <a:pt x="84" y="22"/>
                    </a:cubicBezTo>
                    <a:cubicBezTo>
                      <a:pt x="83" y="12"/>
                      <a:pt x="73" y="15"/>
                      <a:pt x="72" y="19"/>
                    </a:cubicBezTo>
                    <a:cubicBezTo>
                      <a:pt x="63" y="15"/>
                      <a:pt x="54" y="21"/>
                      <a:pt x="58" y="32"/>
                    </a:cubicBezTo>
                    <a:cubicBezTo>
                      <a:pt x="48" y="31"/>
                      <a:pt x="44" y="43"/>
                      <a:pt x="51" y="47"/>
                    </a:cubicBezTo>
                    <a:cubicBezTo>
                      <a:pt x="58" y="52"/>
                      <a:pt x="64" y="49"/>
                      <a:pt x="65" y="45"/>
                    </a:cubicBezTo>
                    <a:cubicBezTo>
                      <a:pt x="66" y="39"/>
                      <a:pt x="62" y="37"/>
                      <a:pt x="58" y="39"/>
                    </a:cubicBezTo>
                    <a:cubicBezTo>
                      <a:pt x="56" y="40"/>
                      <a:pt x="55" y="42"/>
                      <a:pt x="56" y="44"/>
                    </a:cubicBezTo>
                    <a:cubicBezTo>
                      <a:pt x="53" y="44"/>
                      <a:pt x="53" y="40"/>
                      <a:pt x="57" y="37"/>
                    </a:cubicBezTo>
                    <a:cubicBezTo>
                      <a:pt x="60" y="34"/>
                      <a:pt x="68" y="38"/>
                      <a:pt x="68" y="43"/>
                    </a:cubicBezTo>
                    <a:cubicBezTo>
                      <a:pt x="68" y="48"/>
                      <a:pt x="65" y="52"/>
                      <a:pt x="59" y="52"/>
                    </a:cubicBezTo>
                    <a:cubicBezTo>
                      <a:pt x="49" y="52"/>
                      <a:pt x="48" y="46"/>
                      <a:pt x="42" y="44"/>
                    </a:cubicBezTo>
                    <a:cubicBezTo>
                      <a:pt x="34" y="41"/>
                      <a:pt x="24" y="41"/>
                      <a:pt x="18" y="48"/>
                    </a:cubicBezTo>
                    <a:cubicBezTo>
                      <a:pt x="13" y="53"/>
                      <a:pt x="7" y="56"/>
                      <a:pt x="0" y="58"/>
                    </a:cubicBezTo>
                    <a:cubicBezTo>
                      <a:pt x="12" y="60"/>
                      <a:pt x="20" y="49"/>
                      <a:pt x="31" y="48"/>
                    </a:cubicBezTo>
                    <a:cubicBezTo>
                      <a:pt x="38" y="47"/>
                      <a:pt x="44" y="50"/>
                      <a:pt x="51" y="56"/>
                    </a:cubicBezTo>
                    <a:cubicBezTo>
                      <a:pt x="59" y="62"/>
                      <a:pt x="71" y="66"/>
                      <a:pt x="83" y="58"/>
                    </a:cubicBezTo>
                    <a:cubicBezTo>
                      <a:pt x="74" y="53"/>
                      <a:pt x="79" y="44"/>
                      <a:pt x="83" y="39"/>
                    </a:cubicBezTo>
                    <a:cubicBezTo>
                      <a:pt x="86" y="36"/>
                      <a:pt x="93" y="33"/>
                      <a:pt x="99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cs typeface="微软雅黑" panose="020b0503020204020204" charset="-122"/>
                </a:endParaRPr>
              </a:p>
            </p:txBody>
          </p:sp>
          <p:sp>
            <p:nvSpPr>
              <p:cNvPr id="17" name="Freeform 6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831851" y="1538288"/>
                <a:ext cx="2054225" cy="746125"/>
              </a:xfrm>
              <a:custGeom>
                <a:gdLst>
                  <a:gd name="T0" fmla="*/ 127 w 138"/>
                  <a:gd name="T1" fmla="*/ 27 h 49"/>
                  <a:gd name="T2" fmla="*/ 136 w 138"/>
                  <a:gd name="T3" fmla="*/ 26 h 49"/>
                  <a:gd name="T4" fmla="*/ 129 w 138"/>
                  <a:gd name="T5" fmla="*/ 15 h 49"/>
                  <a:gd name="T6" fmla="*/ 106 w 138"/>
                  <a:gd name="T7" fmla="*/ 13 h 49"/>
                  <a:gd name="T8" fmla="*/ 88 w 138"/>
                  <a:gd name="T9" fmla="*/ 23 h 49"/>
                  <a:gd name="T10" fmla="*/ 100 w 138"/>
                  <a:gd name="T11" fmla="*/ 30 h 49"/>
                  <a:gd name="T12" fmla="*/ 98 w 138"/>
                  <a:gd name="T13" fmla="*/ 23 h 49"/>
                  <a:gd name="T14" fmla="*/ 94 w 138"/>
                  <a:gd name="T15" fmla="*/ 27 h 49"/>
                  <a:gd name="T16" fmla="*/ 97 w 138"/>
                  <a:gd name="T17" fmla="*/ 20 h 49"/>
                  <a:gd name="T18" fmla="*/ 103 w 138"/>
                  <a:gd name="T19" fmla="*/ 30 h 49"/>
                  <a:gd name="T20" fmla="*/ 91 w 138"/>
                  <a:gd name="T21" fmla="*/ 34 h 49"/>
                  <a:gd name="T22" fmla="*/ 75 w 138"/>
                  <a:gd name="T23" fmla="*/ 39 h 49"/>
                  <a:gd name="T24" fmla="*/ 53 w 138"/>
                  <a:gd name="T25" fmla="*/ 29 h 49"/>
                  <a:gd name="T26" fmla="*/ 30 w 138"/>
                  <a:gd name="T27" fmla="*/ 26 h 49"/>
                  <a:gd name="T28" fmla="*/ 0 w 138"/>
                  <a:gd name="T29" fmla="*/ 33 h 49"/>
                  <a:gd name="T30" fmla="*/ 23 w 138"/>
                  <a:gd name="T31" fmla="*/ 36 h 49"/>
                  <a:gd name="T32" fmla="*/ 42 w 138"/>
                  <a:gd name="T33" fmla="*/ 31 h 49"/>
                  <a:gd name="T34" fmla="*/ 68 w 138"/>
                  <a:gd name="T35" fmla="*/ 45 h 49"/>
                  <a:gd name="T36" fmla="*/ 102 w 138"/>
                  <a:gd name="T37" fmla="*/ 47 h 49"/>
                  <a:gd name="T38" fmla="*/ 127 w 138"/>
                  <a:gd name="T39" fmla="*/ 27 h 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8" h="49">
                    <a:moveTo>
                      <a:pt x="127" y="27"/>
                    </a:moveTo>
                    <a:cubicBezTo>
                      <a:pt x="131" y="31"/>
                      <a:pt x="135" y="30"/>
                      <a:pt x="136" y="26"/>
                    </a:cubicBezTo>
                    <a:cubicBezTo>
                      <a:pt x="138" y="22"/>
                      <a:pt x="136" y="16"/>
                      <a:pt x="129" y="15"/>
                    </a:cubicBezTo>
                    <a:cubicBezTo>
                      <a:pt x="129" y="8"/>
                      <a:pt x="114" y="0"/>
                      <a:pt x="106" y="13"/>
                    </a:cubicBezTo>
                    <a:cubicBezTo>
                      <a:pt x="98" y="10"/>
                      <a:pt x="90" y="14"/>
                      <a:pt x="88" y="23"/>
                    </a:cubicBezTo>
                    <a:cubicBezTo>
                      <a:pt x="86" y="30"/>
                      <a:pt x="97" y="35"/>
                      <a:pt x="100" y="30"/>
                    </a:cubicBezTo>
                    <a:cubicBezTo>
                      <a:pt x="102" y="28"/>
                      <a:pt x="102" y="23"/>
                      <a:pt x="98" y="23"/>
                    </a:cubicBezTo>
                    <a:cubicBezTo>
                      <a:pt x="96" y="22"/>
                      <a:pt x="93" y="24"/>
                      <a:pt x="94" y="27"/>
                    </a:cubicBezTo>
                    <a:cubicBezTo>
                      <a:pt x="92" y="26"/>
                      <a:pt x="94" y="20"/>
                      <a:pt x="97" y="20"/>
                    </a:cubicBezTo>
                    <a:cubicBezTo>
                      <a:pt x="102" y="19"/>
                      <a:pt x="105" y="26"/>
                      <a:pt x="103" y="30"/>
                    </a:cubicBezTo>
                    <a:cubicBezTo>
                      <a:pt x="101" y="35"/>
                      <a:pt x="97" y="36"/>
                      <a:pt x="91" y="34"/>
                    </a:cubicBezTo>
                    <a:cubicBezTo>
                      <a:pt x="86" y="37"/>
                      <a:pt x="82" y="39"/>
                      <a:pt x="75" y="39"/>
                    </a:cubicBezTo>
                    <a:cubicBezTo>
                      <a:pt x="64" y="38"/>
                      <a:pt x="60" y="35"/>
                      <a:pt x="53" y="29"/>
                    </a:cubicBezTo>
                    <a:cubicBezTo>
                      <a:pt x="44" y="22"/>
                      <a:pt x="35" y="23"/>
                      <a:pt x="30" y="26"/>
                    </a:cubicBezTo>
                    <a:cubicBezTo>
                      <a:pt x="23" y="31"/>
                      <a:pt x="15" y="37"/>
                      <a:pt x="0" y="33"/>
                    </a:cubicBezTo>
                    <a:cubicBezTo>
                      <a:pt x="8" y="37"/>
                      <a:pt x="16" y="39"/>
                      <a:pt x="23" y="36"/>
                    </a:cubicBezTo>
                    <a:cubicBezTo>
                      <a:pt x="31" y="32"/>
                      <a:pt x="36" y="30"/>
                      <a:pt x="42" y="31"/>
                    </a:cubicBezTo>
                    <a:cubicBezTo>
                      <a:pt x="48" y="32"/>
                      <a:pt x="55" y="41"/>
                      <a:pt x="68" y="45"/>
                    </a:cubicBezTo>
                    <a:cubicBezTo>
                      <a:pt x="79" y="48"/>
                      <a:pt x="90" y="49"/>
                      <a:pt x="102" y="47"/>
                    </a:cubicBezTo>
                    <a:cubicBezTo>
                      <a:pt x="111" y="45"/>
                      <a:pt x="121" y="41"/>
                      <a:pt x="127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cs typeface="微软雅黑" panose="020b0503020204020204" charset="-122"/>
                </a:endParaRPr>
              </a:p>
            </p:txBody>
          </p:sp>
          <p:sp>
            <p:nvSpPr>
              <p:cNvPr id="19" name="Freeform 7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158876" y="1508125"/>
                <a:ext cx="373063" cy="365125"/>
              </a:xfrm>
              <a:custGeom>
                <a:gdLst>
                  <a:gd name="T0" fmla="*/ 20 w 25"/>
                  <a:gd name="T1" fmla="*/ 11 h 24"/>
                  <a:gd name="T2" fmla="*/ 18 w 25"/>
                  <a:gd name="T3" fmla="*/ 3 h 24"/>
                  <a:gd name="T4" fmla="*/ 25 w 25"/>
                  <a:gd name="T5" fmla="*/ 9 h 24"/>
                  <a:gd name="T6" fmla="*/ 19 w 25"/>
                  <a:gd name="T7" fmla="*/ 16 h 24"/>
                  <a:gd name="T8" fmla="*/ 0 w 25"/>
                  <a:gd name="T9" fmla="*/ 24 h 24"/>
                  <a:gd name="T10" fmla="*/ 9 w 25"/>
                  <a:gd name="T11" fmla="*/ 14 h 24"/>
                  <a:gd name="T12" fmla="*/ 15 w 25"/>
                  <a:gd name="T13" fmla="*/ 9 h 24"/>
                  <a:gd name="T14" fmla="*/ 11 w 25"/>
                  <a:gd name="T15" fmla="*/ 4 h 24"/>
                  <a:gd name="T16" fmla="*/ 8 w 25"/>
                  <a:gd name="T17" fmla="*/ 8 h 24"/>
                  <a:gd name="T18" fmla="*/ 10 w 25"/>
                  <a:gd name="T19" fmla="*/ 6 h 24"/>
                  <a:gd name="T20" fmla="*/ 13 w 25"/>
                  <a:gd name="T21" fmla="*/ 10 h 24"/>
                  <a:gd name="T22" fmla="*/ 6 w 25"/>
                  <a:gd name="T23" fmla="*/ 11 h 24"/>
                  <a:gd name="T24" fmla="*/ 4 w 25"/>
                  <a:gd name="T25" fmla="*/ 5 h 24"/>
                  <a:gd name="T26" fmla="*/ 12 w 25"/>
                  <a:gd name="T27" fmla="*/ 1 h 24"/>
                  <a:gd name="T28" fmla="*/ 20 w 25"/>
                  <a:gd name="T29" fmla="*/ 11 h 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20" y="11"/>
                    </a:moveTo>
                    <a:cubicBezTo>
                      <a:pt x="23" y="8"/>
                      <a:pt x="20" y="5"/>
                      <a:pt x="18" y="3"/>
                    </a:cubicBezTo>
                    <a:cubicBezTo>
                      <a:pt x="22" y="1"/>
                      <a:pt x="25" y="6"/>
                      <a:pt x="25" y="9"/>
                    </a:cubicBezTo>
                    <a:cubicBezTo>
                      <a:pt x="24" y="13"/>
                      <a:pt x="23" y="16"/>
                      <a:pt x="19" y="16"/>
                    </a:cubicBezTo>
                    <a:cubicBezTo>
                      <a:pt x="15" y="16"/>
                      <a:pt x="5" y="17"/>
                      <a:pt x="0" y="24"/>
                    </a:cubicBezTo>
                    <a:cubicBezTo>
                      <a:pt x="1" y="19"/>
                      <a:pt x="6" y="14"/>
                      <a:pt x="9" y="14"/>
                    </a:cubicBezTo>
                    <a:cubicBezTo>
                      <a:pt x="13" y="13"/>
                      <a:pt x="15" y="12"/>
                      <a:pt x="15" y="9"/>
                    </a:cubicBezTo>
                    <a:cubicBezTo>
                      <a:pt x="15" y="7"/>
                      <a:pt x="13" y="4"/>
                      <a:pt x="11" y="4"/>
                    </a:cubicBezTo>
                    <a:cubicBezTo>
                      <a:pt x="9" y="4"/>
                      <a:pt x="8" y="6"/>
                      <a:pt x="8" y="8"/>
                    </a:cubicBezTo>
                    <a:cubicBezTo>
                      <a:pt x="9" y="7"/>
                      <a:pt x="9" y="6"/>
                      <a:pt x="10" y="6"/>
                    </a:cubicBezTo>
                    <a:cubicBezTo>
                      <a:pt x="13" y="6"/>
                      <a:pt x="14" y="8"/>
                      <a:pt x="13" y="10"/>
                    </a:cubicBezTo>
                    <a:cubicBezTo>
                      <a:pt x="12" y="13"/>
                      <a:pt x="8" y="13"/>
                      <a:pt x="6" y="11"/>
                    </a:cubicBezTo>
                    <a:cubicBezTo>
                      <a:pt x="4" y="10"/>
                      <a:pt x="3" y="8"/>
                      <a:pt x="4" y="5"/>
                    </a:cubicBezTo>
                    <a:cubicBezTo>
                      <a:pt x="5" y="2"/>
                      <a:pt x="8" y="0"/>
                      <a:pt x="12" y="1"/>
                    </a:cubicBezTo>
                    <a:cubicBezTo>
                      <a:pt x="17" y="2"/>
                      <a:pt x="21" y="7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aseline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/>
                <a:ea typeface="隶书" panose="02010509060101010101" pitchFamily="49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68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69.xml" /><Relationship Id="rId21" Type="http://schemas.openxmlformats.org/officeDocument/2006/relationships/tags" Target="../tags/tag170.xml" /><Relationship Id="rId22" Type="http://schemas.openxmlformats.org/officeDocument/2006/relationships/tags" Target="../tags/tag171.xml" /><Relationship Id="rId23" Type="http://schemas.openxmlformats.org/officeDocument/2006/relationships/tags" Target="../tags/tag172.xml" /><Relationship Id="rId24" Type="http://schemas.openxmlformats.org/officeDocument/2006/relationships/tags" Target="../tags/tag173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/>
                <a:cs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/>
                <a:cs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隶书" panose="02010509060101010101" pitchFamily="49" charset="-122"/>
          <a:cs typeface="微软雅黑" panose="020b0503020204020204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隶书" panose="02010509060101010101" pitchFamily="49" charset="-122"/>
          <a:cs typeface="微软雅黑" panose="020b0503020204020204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隶书" panose="02010509060101010101" pitchFamily="49" charset="-122"/>
          <a:cs typeface="微软雅黑" panose="020b0503020204020204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隶书" panose="02010509060101010101" pitchFamily="49" charset="-122"/>
          <a:cs typeface="微软雅黑" panose="020b0503020204020204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隶书" panose="02010509060101010101" pitchFamily="49" charset="-122"/>
          <a:cs typeface="微软雅黑" panose="020b0503020204020204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/>
          <a:ea typeface="隶书" panose="02010509060101010101" pitchFamily="49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image" Target="../media/image1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631117-5CAF-462E-8801-CFFEDADA75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E55FCB6-4F8E-4C3D-B3A5-33F8491A11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55957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03469" y="221942"/>
            <a:ext cx="11769456" cy="6294268"/>
          </a:xfrm>
        </p:spPr>
        <p:txBody>
          <a:bodyPr>
            <a:normAutofit/>
          </a:bodyPr>
          <a:lstStyle/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400" b="1" err="1">
                <a:solidFill>
                  <a:schemeClr val="accent1"/>
                </a:solidFill>
                <a:ea typeface="微软雅黑"/>
              </a:rPr>
              <a:t>你认为这四句诗中哪个字或词语用的好？为什么？（可从写了什么景，抒了什么情的角度分析）</a:t>
            </a:r>
            <a:endParaRPr lang="en-US" altLang="zh-CN" sz="1800" b="1">
              <a:ea typeface="微软雅黑"/>
            </a:endParaRPr>
          </a:p>
          <a:p>
            <a:pPr marL="0" indent="0" algn="ctr">
              <a:lnSpc>
                <a:spcPct val="160000"/>
              </a:lnSpc>
              <a:buClrTx/>
              <a:buSzTx/>
              <a:buNone/>
            </a:pPr>
            <a:r>
              <a:rPr lang="en-US" altLang="zh-CN" sz="3200" b="1">
                <a:solidFill>
                  <a:schemeClr val="accent6">
                    <a:lumMod val="50000"/>
                  </a:schemeClr>
                </a:solidFill>
                <a:ea typeface="微软雅黑"/>
              </a:rPr>
              <a:t>急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首先，秋天本来是个容易刮风的季节，而江边的风要比其他地方的风要大得多，江边高处的风就更大，再加上诗人年老多病，当然会感到秋风特别猛烈，所以，用了一个“急”字，很传神地写出了当时季节的特点。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其次，这个“急”字，还寄予了诗人当时的深切感受。秋风本来就是凉的，江边高处的风就会特别凉，所以年老多病的诗人站在江边高岸上当然会感到凉彻透骨。这种寒凉，不仅是诗人皮肤的感觉，更是诗人内心的感受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F31020-FE8C-490B-B356-6ACA4334F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2" y="230819"/>
            <a:ext cx="10852237" cy="914400"/>
          </a:xfrm>
        </p:spPr>
        <p:txBody>
          <a:bodyPr>
            <a:normAutofit/>
          </a:bodyPr>
          <a:lstStyle/>
          <a:p>
            <a:r>
              <a:rPr lang="zh-CN" altLang="en-US" sz="3600">
                <a:solidFill>
                  <a:srgbClr val="00B0F0"/>
                </a:solidFill>
              </a:rPr>
              <a:t>佛莱</a:t>
            </a:r>
            <a:r>
              <a:rPr lang="zh-CN" altLang="en-US" sz="3200">
                <a:solidFill>
                  <a:srgbClr val="00B0F0"/>
                </a:solidFill>
              </a:rPr>
              <a:t>（</a:t>
            </a:r>
            <a:r>
              <a:rPr lang="en-US" altLang="zh-CN" sz="3200">
                <a:solidFill>
                  <a:srgbClr val="00B0F0"/>
                </a:solidFill>
              </a:rPr>
              <a:t>Northrop Frye</a:t>
            </a:r>
            <a:r>
              <a:rPr lang="zh-CN" altLang="en-US" sz="3200">
                <a:solidFill>
                  <a:srgbClr val="00B0F0"/>
                </a:solidFill>
              </a:rPr>
              <a:t>）“</a:t>
            </a:r>
            <a:r>
              <a:rPr lang="zh-CN" altLang="en-US" sz="3600">
                <a:solidFill>
                  <a:srgbClr val="00B0F0"/>
                </a:solidFill>
              </a:rPr>
              <a:t>基型论</a:t>
            </a:r>
            <a:r>
              <a:rPr lang="zh-CN" altLang="en-US" sz="3200">
                <a:solidFill>
                  <a:srgbClr val="00B0F0"/>
                </a:solidFill>
              </a:rPr>
              <a:t>”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A831401-59F5-46FB-81FD-7789122AD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882" y="870012"/>
            <a:ext cx="10852237" cy="54714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</a:rPr>
              <a:t>文类特色：</a:t>
            </a:r>
            <a:endParaRPr lang="en-US" altLang="zh-CN" sz="3200" b="1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</a:rPr>
              <a:t>、喜剧：相当于一日之晨，一年之春，初生或童稚。</a:t>
            </a:r>
            <a:endParaRPr lang="en-US" altLang="zh-CN" sz="3200" b="1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</a:rPr>
              <a:t>2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</a:rPr>
              <a:t>、传奇：相当于一日之午，一年之夏，婚姻或成功。</a:t>
            </a:r>
            <a:endParaRPr lang="en-US" altLang="zh-CN" sz="3200" b="1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</a:rPr>
              <a:t>3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</a:rPr>
              <a:t>、悲剧：相当于一日之昏，一年之秋，疏离或死亡。</a:t>
            </a:r>
            <a:endParaRPr lang="en-US" altLang="zh-CN" sz="3200" b="1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sz="3200" b="1">
                <a:solidFill>
                  <a:schemeClr val="accent3">
                    <a:lumMod val="75000"/>
                  </a:schemeClr>
                </a:solidFill>
              </a:rPr>
              <a:t>4</a:t>
            </a:r>
            <a:r>
              <a:rPr lang="zh-CN" altLang="en-US" sz="3200" b="1">
                <a:solidFill>
                  <a:schemeClr val="accent3">
                    <a:lumMod val="75000"/>
                  </a:schemeClr>
                </a:solidFill>
              </a:rPr>
              <a:t>、讽刺：相当于一日之夜，一年之冬，死亡或解体。</a:t>
            </a:r>
            <a:endParaRPr lang="en-US" altLang="zh-CN" sz="3200" b="1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chemeClr val="accent5">
                    <a:lumMod val="50000"/>
                  </a:schemeClr>
                </a:solidFill>
              </a:rPr>
              <a:t>比较悲剧与喜剧的情调与意境，指出两者的对立。在悲剧中，人是孤立的，被遗弃的，所以在文学中，出现的动物则是野狼、秃鹫、兀鹰之类；植物则是邪恶的森林，或者荒郊高原、沙漠、废墟之类。</a:t>
            </a:r>
          </a:p>
        </p:txBody>
      </p:sp>
    </p:spTree>
    <p:extLst>
      <p:ext uri="{BB962C8B-B14F-4D97-AF65-F5344CB8AC3E}">
        <p14:creationId xmlns:p14="http://schemas.microsoft.com/office/powerpoint/2010/main" val="4188950049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71500"/>
            <a:ext cx="11801253" cy="5943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400" b="1" err="1">
                <a:solidFill>
                  <a:schemeClr val="accent1"/>
                </a:solidFill>
                <a:ea typeface="微软雅黑"/>
              </a:rPr>
              <a:t>前四句写景，后四句抒情，此手法为触景生情，即景抒情，借景抒情，全诗抒了什么情？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endParaRPr lang="en-US" altLang="zh-CN" sz="1800" b="1">
              <a:ea typeface="微软雅黑"/>
            </a:endParaRP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ea typeface="微软雅黑"/>
              </a:rPr>
              <a:t>      </a:t>
            </a:r>
            <a:r>
              <a:rPr lang="en-US" altLang="zh-CN" sz="2400" b="1" err="1">
                <a:solidFill>
                  <a:srgbClr val="002060"/>
                </a:solidFill>
                <a:ea typeface="微软雅黑"/>
              </a:rPr>
              <a:t>全诗通过登高所见秋江景色，倾诉了诗人长年飘泊老病孤愁的复杂感情。诗人通过无边无际的秋色、悲壮雄浑的气势，触</a:t>
            </a:r>
            <a:r>
              <a:rPr lang="zh-CN" altLang="en-US" sz="2400" b="1">
                <a:solidFill>
                  <a:srgbClr val="002060"/>
                </a:solidFill>
                <a:ea typeface="微软雅黑"/>
              </a:rPr>
              <a:t>景</a:t>
            </a:r>
            <a:r>
              <a:rPr lang="en-US" altLang="zh-CN" sz="2400" b="1" err="1">
                <a:solidFill>
                  <a:srgbClr val="002060"/>
                </a:solidFill>
                <a:ea typeface="微软雅黑"/>
              </a:rPr>
              <a:t>生情，情景交融，抒发了诗人对自然之秋的悲凉，人生之秋的感伤和家国之秋的忧思之情，表达了诗人对个人命运的伤感和忧国忧时的情怀。</a:t>
            </a:r>
            <a:endParaRPr lang="en-US" altLang="zh-CN" sz="2000" b="1">
              <a:solidFill>
                <a:srgbClr val="002060"/>
              </a:solidFill>
              <a:ea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F32A08-A12C-4BA7-BF4B-295B1FA58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A2215F-8574-445D-9A99-E846F84F0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8431" y="1029810"/>
            <a:ext cx="6763688" cy="53116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0" i="0">
                <a:solidFill>
                  <a:srgbClr val="323232"/>
                </a:solidFill>
                <a:effectLst/>
                <a:latin typeface="Arial" pitchFamily="34" charset="0"/>
              </a:rPr>
              <a:t>明代胡应麟在</a:t>
            </a:r>
            <a:r>
              <a:rPr lang="en-US" altLang="zh-CN" sz="3200" b="0" i="0">
                <a:solidFill>
                  <a:srgbClr val="323232"/>
                </a:solidFill>
                <a:effectLst/>
                <a:latin typeface="Arial" pitchFamily="34" charset="0"/>
              </a:rPr>
              <a:t>《</a:t>
            </a:r>
            <a:r>
              <a:rPr lang="zh-CN" altLang="en-US" sz="3200" b="0" i="0">
                <a:solidFill>
                  <a:srgbClr val="323232"/>
                </a:solidFill>
                <a:effectLst/>
                <a:latin typeface="Arial" pitchFamily="34" charset="0"/>
              </a:rPr>
              <a:t>诗薮</a:t>
            </a:r>
            <a:r>
              <a:rPr lang="en-US" altLang="zh-CN" sz="3200" b="0" i="0">
                <a:solidFill>
                  <a:srgbClr val="323232"/>
                </a:solidFill>
                <a:effectLst/>
                <a:latin typeface="Arial" pitchFamily="34" charset="0"/>
              </a:rPr>
              <a:t>》</a:t>
            </a:r>
            <a:r>
              <a:rPr lang="zh-CN" altLang="en-US" sz="3200" b="0" i="0">
                <a:solidFill>
                  <a:srgbClr val="323232"/>
                </a:solidFill>
                <a:effectLst/>
                <a:latin typeface="Arial" pitchFamily="34" charset="0"/>
              </a:rPr>
              <a:t>中认为：“杜‘风急天高’一章五十六字，如海底珊瑚，瘦劲难名，沉深莫测，而精光万丈，力量万钧。通章章法、句法、字法，前无昔人，后无来学。</a:t>
            </a:r>
            <a:r>
              <a:rPr lang="en-US" altLang="zh-CN" sz="3200" b="0" i="0">
                <a:solidFill>
                  <a:srgbClr val="323232"/>
                </a:solidFill>
                <a:effectLst/>
                <a:latin typeface="Arial" pitchFamily="34" charset="0"/>
              </a:rPr>
              <a:t>……</a:t>
            </a:r>
            <a:r>
              <a:rPr lang="zh-CN" altLang="en-US" sz="3200" b="0" i="0">
                <a:solidFill>
                  <a:srgbClr val="323232"/>
                </a:solidFill>
                <a:effectLst/>
                <a:latin typeface="Arial" pitchFamily="34" charset="0"/>
              </a:rPr>
              <a:t>此诗自当为古今七言律第一，不必为唐人七言律第一也。”</a:t>
            </a:r>
            <a:endParaRPr lang="zh-CN" altLang="en-US" sz="320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F1F881B-1C29-409B-99E6-7F2F14876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9881" y="664216"/>
            <a:ext cx="3846407" cy="576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44227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47483" y="1056442"/>
            <a:ext cx="11857703" cy="501588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60000"/>
              </a:lnSpc>
              <a:buClrTx/>
              <a:buSzTx/>
              <a:buNone/>
            </a:pPr>
            <a:r>
              <a:rPr lang="en-US" altLang="zh-CN" sz="3200" b="1" err="1">
                <a:solidFill>
                  <a:schemeClr val="accent1"/>
                </a:solidFill>
                <a:ea typeface="微软雅黑"/>
              </a:rPr>
              <a:t>这首诗塑造了一个怎样的诗人形象？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endParaRPr lang="en-US" altLang="zh-CN" sz="1800" b="1">
              <a:ea typeface="微软雅黑"/>
            </a:endParaRP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ea typeface="微软雅黑"/>
              </a:rPr>
              <a:t>      </a:t>
            </a:r>
            <a:endParaRPr lang="zh-CN" alt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B922BF7-0974-4226-BC48-5A885FD26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8187" y="2130641"/>
            <a:ext cx="7916294" cy="3431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5AC0BD-6079-45A3-A7F8-05D241014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1110358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/>
              <a:t>登岳阳楼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19F7F0-88BA-4550-8DE5-D15A599D1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9049" y="2015231"/>
            <a:ext cx="6373070" cy="4326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200" b="1" i="0">
                <a:solidFill>
                  <a:schemeClr val="accent4">
                    <a:lumMod val="50000"/>
                  </a:schemeClr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昔闻洞庭水，今上岳阳楼。</a:t>
            </a:r>
            <a:b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3200" b="1" i="0">
                <a:solidFill>
                  <a:schemeClr val="accent4">
                    <a:lumMod val="50000"/>
                  </a:schemeClr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吴楚东南坼，乾坤日夜浮。</a:t>
            </a:r>
            <a:b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3200" b="1" i="0">
                <a:solidFill>
                  <a:schemeClr val="accent4">
                    <a:lumMod val="50000"/>
                  </a:schemeClr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亲朋无一字，老病有孤舟。</a:t>
            </a:r>
            <a:b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</a:br>
            <a:r>
              <a:rPr lang="zh-CN" altLang="en-US" sz="3200" b="1" i="0">
                <a:solidFill>
                  <a:schemeClr val="accent4">
                    <a:lumMod val="50000"/>
                  </a:schemeClr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戎马关山北，凭轩涕泗流。</a:t>
            </a:r>
            <a:endParaRPr lang="zh-CN" altLang="en-US" sz="3200" b="1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4B979407-D37B-4653-9BA8-8C176DFA2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905" y="1615736"/>
            <a:ext cx="4944109" cy="362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479142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BC778F-0243-458E-8413-C6FD59616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2" y="443233"/>
            <a:ext cx="10852237" cy="817395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>
                <a:solidFill>
                  <a:schemeClr val="accent1"/>
                </a:solidFill>
              </a:rPr>
              <a:t>登楼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3F5AE9-BDDA-4875-B86B-092C05108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4054" y="1784412"/>
            <a:ext cx="5875921" cy="48588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i="0">
                <a:solidFill>
                  <a:schemeClr val="accent4">
                    <a:lumMod val="50000"/>
                  </a:schemeClr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</a:rPr>
              <a:t>花近高楼伤客心，万方多难此登临。</a:t>
            </a:r>
            <a:b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</a:br>
            <a:r>
              <a:rPr lang="zh-CN" altLang="en-US" sz="2800" b="1" i="0">
                <a:solidFill>
                  <a:schemeClr val="accent4">
                    <a:lumMod val="50000"/>
                  </a:schemeClr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</a:rPr>
              <a:t>锦江春色来天地，玉垒浮云变古今。</a:t>
            </a:r>
            <a:b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</a:br>
            <a:r>
              <a:rPr lang="zh-CN" altLang="en-US" sz="2800" b="1" i="0">
                <a:solidFill>
                  <a:schemeClr val="accent4">
                    <a:lumMod val="50000"/>
                  </a:schemeClr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</a:rPr>
              <a:t>北极朝廷终不改，西山寇盗莫相侵。</a:t>
            </a:r>
            <a:b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</a:br>
            <a:r>
              <a:rPr lang="zh-CN" altLang="en-US" sz="2800" b="1" i="0">
                <a:solidFill>
                  <a:schemeClr val="accent4">
                    <a:lumMod val="50000"/>
                  </a:schemeClr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</a:rPr>
              <a:t>可怜后主还祠庙，日暮聊为梁甫吟。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9299587-F1BC-406A-AFB7-26CC63CA5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065" y="1482571"/>
            <a:ext cx="4839751" cy="295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10687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02B64-A915-425F-B668-E665F1F4B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7790" y="266330"/>
            <a:ext cx="8894329" cy="852256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/>
              <a:t>《</a:t>
            </a:r>
            <a:r>
              <a:rPr lang="zh-CN" altLang="en-US" sz="4000"/>
              <a:t>西风颂</a:t>
            </a:r>
            <a:r>
              <a:rPr lang="en-US" altLang="zh-CN" sz="4000"/>
              <a:t>》</a:t>
            </a:r>
            <a:r>
              <a:rPr lang="zh-CN" altLang="en-US" sz="4000"/>
              <a:t>雪莱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0584671-8136-48EB-BB84-4E766AABF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6287" y="1207363"/>
            <a:ext cx="6825832" cy="51340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/>
              <a:t>狂放的西风啊，你是秋天的浩气，</a:t>
            </a:r>
            <a:endParaRPr lang="en-US" altLang="zh-CN" sz="3200"/>
          </a:p>
          <a:p>
            <a:pPr marL="0" indent="0">
              <a:buNone/>
            </a:pPr>
            <a:r>
              <a:rPr lang="zh-CN" altLang="en-US" sz="3200"/>
              <a:t>你并不露面，把死叶横扫铺满天空，</a:t>
            </a:r>
            <a:endParaRPr lang="en-US" altLang="zh-CN" sz="3200"/>
          </a:p>
          <a:p>
            <a:pPr marL="0" indent="0">
              <a:buNone/>
            </a:pPr>
            <a:r>
              <a:rPr lang="zh-CN" altLang="en-US" sz="3200"/>
              <a:t>像鬼魂在法师面前纷纷逃避，</a:t>
            </a:r>
            <a:endParaRPr lang="en-US" altLang="zh-CN" sz="3200"/>
          </a:p>
          <a:p>
            <a:pPr marL="0" indent="0">
              <a:buNone/>
            </a:pPr>
            <a:r>
              <a:rPr lang="en-US" altLang="zh-CN" sz="3200"/>
              <a:t>……</a:t>
            </a:r>
          </a:p>
          <a:p>
            <a:pPr marL="0" indent="0">
              <a:buNone/>
            </a:pPr>
            <a:r>
              <a:rPr lang="zh-CN" altLang="en-US" sz="3200"/>
              <a:t>让它们在那里低低冷冷地躺下，</a:t>
            </a:r>
            <a:endParaRPr lang="en-US" altLang="zh-CN" sz="3200"/>
          </a:p>
          <a:p>
            <a:pPr marL="0" indent="0">
              <a:buNone/>
            </a:pPr>
            <a:r>
              <a:rPr lang="zh-CN" altLang="en-US" sz="3200"/>
              <a:t>每一片都像尸首在坟里发僵。</a:t>
            </a:r>
            <a:endParaRPr lang="zh-CN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3F9344-8879-4F11-B678-640987C76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549" y="861974"/>
            <a:ext cx="4052674" cy="513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18460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C36E0A-86D3-499C-A74A-3A61BF4DC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zh-CN" altLang="en-US"/>
            </a:b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3E9FED-D7CB-4071-B391-4F48022C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6578" y="443234"/>
            <a:ext cx="8469297" cy="58981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2800"/>
              <a:t>     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</a:rPr>
              <a:t>《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礼记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</a:rPr>
              <a:t>·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祭义</a:t>
            </a:r>
            <a:r>
              <a:rPr lang="en-US" altLang="zh-CN" sz="2800">
                <a:solidFill>
                  <a:schemeClr val="accent6">
                    <a:lumMod val="75000"/>
                  </a:schemeClr>
                </a:solidFill>
              </a:rPr>
              <a:t>》</a:t>
            </a: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“秋，霜露既降，君子履之，必有凄怆之心。”刘勰说，诗人在秋天时，“阴沉之志远”，也颇有悲凉气氛。</a:t>
            </a:r>
            <a:endParaRPr lang="en-US" altLang="zh-CN" sz="280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r>
              <a:rPr lang="zh-CN" altLang="en-US" sz="2800">
                <a:solidFill>
                  <a:schemeClr val="accent5">
                    <a:lumMod val="75000"/>
                  </a:schemeClr>
                </a:solidFill>
              </a:rPr>
              <a:t>钱钟书</a:t>
            </a:r>
            <a:r>
              <a:rPr lang="en-US" altLang="zh-CN" sz="2800">
                <a:solidFill>
                  <a:schemeClr val="accent5">
                    <a:lumMod val="75000"/>
                  </a:schemeClr>
                </a:solidFill>
              </a:rPr>
              <a:t>《</a:t>
            </a:r>
            <a:r>
              <a:rPr lang="zh-CN" altLang="en-US" sz="2800">
                <a:solidFill>
                  <a:schemeClr val="accent5">
                    <a:lumMod val="75000"/>
                  </a:schemeClr>
                </a:solidFill>
              </a:rPr>
              <a:t>谈艺录</a:t>
            </a:r>
            <a:r>
              <a:rPr lang="en-US" altLang="zh-CN" sz="2800">
                <a:solidFill>
                  <a:schemeClr val="accent5">
                    <a:lumMod val="75000"/>
                  </a:schemeClr>
                </a:solidFill>
              </a:rPr>
              <a:t>》</a:t>
            </a:r>
            <a:r>
              <a:rPr lang="zh-CN" altLang="en-US" sz="2800">
                <a:solidFill>
                  <a:schemeClr val="accent5">
                    <a:lumMod val="75000"/>
                  </a:schemeClr>
                </a:solidFill>
              </a:rPr>
              <a:t>序：“东海西海，心理攸同，南学北学，道术未裂”。</a:t>
            </a:r>
            <a:endParaRPr lang="en-US" altLang="zh-CN" sz="280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altLang="zh-CN" sz="2800"/>
          </a:p>
          <a:p>
            <a:pPr marL="0" indent="0">
              <a:buNone/>
            </a:pPr>
            <a:r>
              <a:rPr lang="zh-CN" altLang="en-US" sz="2800"/>
              <a:t>      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</a:rPr>
              <a:t>东西南北乃至全世界的心理，都有它的一致性和共同性。中国和西方的文学，它们的原理和方法并不是完全断裂的。我们要坚守学术无地域之分、学术无国界之分。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4208CE0-DA22-40AF-8CA0-87CAC083F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278" y="443234"/>
            <a:ext cx="28575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405333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1758D9-A885-4ADF-B64D-1BD20B521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882" y="319596"/>
            <a:ext cx="10852237" cy="60218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4000" b="1">
                <a:solidFill>
                  <a:schemeClr val="accent1"/>
                </a:solidFill>
              </a:rPr>
              <a:t>课后作业：</a:t>
            </a:r>
            <a:endParaRPr lang="en-US" altLang="zh-CN" sz="4000" b="1">
              <a:solidFill>
                <a:schemeClr val="accent1"/>
              </a:solidFill>
            </a:endParaRPr>
          </a:p>
          <a:p>
            <a:pPr marL="0" indent="0" algn="ctr">
              <a:buNone/>
            </a:pPr>
            <a:endParaRPr lang="en-US" altLang="zh-CN" sz="4000" b="1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altLang="zh-CN" sz="3600"/>
          </a:p>
          <a:p>
            <a:pPr marL="0" indent="0">
              <a:buNone/>
            </a:pPr>
            <a:endParaRPr lang="zh-CN" altLang="en-US" sz="360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B819A0-25AF-42B5-AB0D-E0DDD2D63E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989" y="183102"/>
            <a:ext cx="3612022" cy="6491796"/>
          </a:xfrm>
          <a:prstGeom prst="rect">
            <a:avLst/>
          </a:prstGeom>
        </p:spPr>
      </p:pic>
      <p:pic>
        <p:nvPicPr>
          <p:cNvPr id="6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366500" y="11252200"/>
            <a:ext cx="330200" cy="457200"/>
          </a:xfrm>
          <a:prstGeom prst="cube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47500" y="121158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87167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DB39BD-2D62-4894-900C-B20790D82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2" y="150920"/>
            <a:ext cx="10852237" cy="734278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四川江油李白故里塑像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24A0041-C452-468C-8431-11EE4136E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637" y="1071629"/>
            <a:ext cx="7408149" cy="440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5CF0945-33FC-46EF-9161-A3A708258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19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74178A-E82D-441B-ADFB-E7B622596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0" y="370606"/>
            <a:ext cx="10852237" cy="707645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四川眉山苏轼故里塑像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B4DD6FC-DDEA-4C9C-A493-ABBADFC570D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4341" y="1147811"/>
            <a:ext cx="7483317" cy="498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2908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349D3E-301C-4DF5-AC35-144BC89F9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1" y="355107"/>
            <a:ext cx="10852237" cy="716522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</a:rPr>
              <a:t>四川成都杜甫草堂杜甫塑像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E2B5FF8-6E04-48AF-B937-A11CD59135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"/>
          <a:stretch>
            <a:fillRect/>
          </a:stretch>
        </p:blipFill>
        <p:spPr bwMode="auto">
          <a:xfrm>
            <a:off x="2502958" y="1313895"/>
            <a:ext cx="7186084" cy="501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836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467867" y="1340528"/>
            <a:ext cx="1661554" cy="3977197"/>
          </a:xfrm>
        </p:spPr>
        <p:txBody>
          <a:bodyPr>
            <a:normAutofit/>
          </a:bodyPr>
          <a:lstStyle/>
          <a:p>
            <a:pPr marL="0" indent="0" algn="di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5400"/>
              <a:t> </a:t>
            </a:r>
            <a:r>
              <a:rPr lang="en-US" altLang="zh-CN" sz="8000">
                <a:latin typeface="华文新魏" panose="02010800040101010101" pitchFamily="2" charset="-122"/>
                <a:ea typeface="华文新魏" panose="02010800040101010101" pitchFamily="2" charset="-122"/>
              </a:rPr>
              <a:t>登  高</a:t>
            </a:r>
            <a:endParaRPr lang="en-US" altLang="zh-CN" sz="54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9904759" y="2959861"/>
            <a:ext cx="970387" cy="2801747"/>
          </a:xfrm>
        </p:spPr>
        <p:txBody>
          <a:bodyPr>
            <a:normAutofit/>
          </a:bodyPr>
          <a:lstStyle/>
          <a:p>
            <a:pPr marL="0" indent="-342900" algn="r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杜甫</a:t>
            </a: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/>
    </mc:Choice>
    <mc:Fallback>
      <p:transition spd="slow" advTm="300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10718"/>
            <a:ext cx="8412470" cy="5788241"/>
          </a:xfrm>
        </p:spPr>
        <p:txBody>
          <a:bodyPr>
            <a:normAutofit lnSpcReduction="10000"/>
          </a:bodyPr>
          <a:lstStyle/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杜甫（712—770），字子美，生于河南巩县（今河南省巩县），唐玄宗开元中，他南游吴越，北游齐赵，过着“裘马清狂”的生活。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天宝五年（746），他到长安，进取无门，困顿十年，才获得右卫率府兵曹参军的小官。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 err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安史之乱起，流亡颠沛，为叛军所俘；脱险后，授官左拾遗，不久又贬为华州司功参军。</a:t>
            </a:r>
          </a:p>
          <a:p>
            <a:pPr marL="0" lvl="0" indent="0">
              <a:lnSpc>
                <a:spcPct val="160000"/>
              </a:lnSpc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乾元二年（759），他弃官西行，度关陇，客秦州，寓同谷，最后定居成都浣花溪畔。在剑南节度使严武幕中任职节度参谋、检校工部员外郎。</a:t>
            </a:r>
          </a:p>
          <a:p>
            <a:pPr marL="0" lvl="0" indent="0">
              <a:lnSpc>
                <a:spcPct val="160000"/>
              </a:lnSpc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永泰元年（765），他打算离蜀东去，途中留滞夔州二年。</a:t>
            </a:r>
          </a:p>
          <a:p>
            <a:pPr marL="0" lvl="0" indent="0">
              <a:lnSpc>
                <a:spcPct val="160000"/>
              </a:lnSpc>
              <a:buNone/>
            </a:pPr>
            <a:r>
              <a:rPr lang="en-US" altLang="zh-CN" sz="2000" b="1">
                <a:solidFill>
                  <a:schemeClr val="accent1">
                    <a:lumMod val="50000"/>
                  </a:schemeClr>
                </a:solidFill>
                <a:ea typeface="微软雅黑"/>
              </a:rPr>
              <a:t>大历三年（768），携家出峡，漂泊鄂、湘一带，后死于赴郴州途中。</a:t>
            </a:r>
            <a:endParaRPr lang="en-US" altLang="zh-CN" sz="1800" b="1"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470" y="430218"/>
            <a:ext cx="3779530" cy="6308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09600" y="457201"/>
            <a:ext cx="10972800" cy="81230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写作</a:t>
            </a:r>
            <a:r>
              <a:rPr lang="zh-CN" altLang="zh-CN" sz="40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背景</a:t>
            </a:r>
            <a:endParaRPr lang="zh-CN" altLang="en-US" sz="4000">
              <a:solidFill>
                <a:srgbClr val="FF0000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45026" y="1269507"/>
            <a:ext cx="11901948" cy="540206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60000"/>
              </a:lnSpc>
              <a:buClrTx/>
              <a:buSzTx/>
              <a:buNone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首诗是杜甫大历二年（767年）在夔州所作。写这首诗的时候，安史之乱已经结束四年了，但藩镇势力又乘隙而起，相互争夺地盘，社会动乱，民不聊生。在这种形势下，杜甫只能继续漂泊，许多的因素造成了他的郁闷，有时代的苦难、家道的艰辛，有个人的多病、未酬的壮志，以及好友李白、高适、严武的相继辞世。</a:t>
            </a:r>
          </a:p>
          <a:p>
            <a:pPr marL="0" indent="0" algn="just">
              <a:lnSpc>
                <a:spcPct val="160000"/>
              </a:lnSpc>
              <a:buClrTx/>
              <a:buSzTx/>
              <a:buNone/>
            </a:pPr>
            <a:r>
              <a:rPr lang="en-US" altLang="zh-CN" sz="2400" b="1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为了排遣郁闷，他抱病登台，但反而是愁上加愁，更增添了新的悲哀。当时杜甫身居夔州，已经五十六岁，长期颠沛流离的生活，加之心情抑郁忧愤，致使诗人身患重病。重阳登高无心游赏，触景伤怀，抒发了自己的内心的感慨。</a:t>
            </a:r>
          </a:p>
          <a:p>
            <a:endParaRPr lang="zh-CN" altLang="en-US" sz="2400" b="1">
              <a:solidFill>
                <a:schemeClr val="tx2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454" y="612559"/>
            <a:ext cx="11851092" cy="5859679"/>
          </a:xfrm>
        </p:spPr>
        <p:txBody>
          <a:bodyPr>
            <a:normAutofit/>
          </a:bodyPr>
          <a:lstStyle/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400" b="1" err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</a:t>
            </a: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前四句</a:t>
            </a:r>
            <a:r>
              <a:rPr lang="en-US" altLang="zh-CN" sz="2400" b="1" err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中的意象，思考这些意象分别有什么样的特点？诗人描绘了一幅怎样的画面？</a:t>
            </a:r>
            <a:endParaRPr lang="en-US" altLang="zh-CN" sz="1800" b="1">
              <a:ea typeface="微软雅黑"/>
            </a:endParaRP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 err="1">
                <a:solidFill>
                  <a:schemeClr val="accent1"/>
                </a:solidFill>
                <a:ea typeface="微软雅黑"/>
              </a:rPr>
              <a:t>诗歌意象及对应特点：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>
                <a:solidFill>
                  <a:srgbClr val="002060"/>
                </a:solidFill>
                <a:ea typeface="微软雅黑"/>
              </a:rPr>
              <a:t>风——急   天——高  猿——</a:t>
            </a:r>
            <a:r>
              <a:rPr lang="zh-CN" altLang="en-US" sz="2000" b="1">
                <a:solidFill>
                  <a:srgbClr val="002060"/>
                </a:solidFill>
                <a:ea typeface="微软雅黑"/>
              </a:rPr>
              <a:t>啸</a:t>
            </a:r>
            <a:r>
              <a:rPr lang="en-US" altLang="zh-CN" sz="2000" b="1">
                <a:solidFill>
                  <a:srgbClr val="002060"/>
                </a:solidFill>
                <a:ea typeface="微软雅黑"/>
              </a:rPr>
              <a:t>哀  渚——清    沙——白  鸟——飞回 </a:t>
            </a:r>
          </a:p>
          <a:p>
            <a:pPr marL="0" indent="0" algn="l">
              <a:lnSpc>
                <a:spcPct val="160000"/>
              </a:lnSpc>
              <a:buClrTx/>
              <a:buSzTx/>
              <a:buNone/>
            </a:pPr>
            <a:r>
              <a:rPr lang="en-US" altLang="zh-CN" sz="2000" b="1" err="1">
                <a:solidFill>
                  <a:srgbClr val="002060"/>
                </a:solidFill>
                <a:ea typeface="微软雅黑"/>
              </a:rPr>
              <a:t>落木——萧萧  长江——滚滚                          </a:t>
            </a:r>
            <a:r>
              <a:rPr lang="en-US" altLang="zh-CN" sz="2400" b="1" err="1">
                <a:solidFill>
                  <a:schemeClr val="accent1">
                    <a:lumMod val="60000"/>
                    <a:lumOff val="40000"/>
                  </a:schemeClr>
                </a:solidFill>
                <a:ea typeface="微软雅黑"/>
              </a:rPr>
              <a:t>语言</a:t>
            </a:r>
            <a:r>
              <a:rPr lang="zh-CN" altLang="en-US" sz="2400" b="1">
                <a:solidFill>
                  <a:schemeClr val="accent1">
                    <a:lumMod val="60000"/>
                    <a:lumOff val="40000"/>
                  </a:schemeClr>
                </a:solidFill>
                <a:ea typeface="微软雅黑"/>
              </a:rPr>
              <a:t>表达</a:t>
            </a:r>
            <a:r>
              <a:rPr lang="en-US" altLang="zh-CN" sz="2400" b="1" err="1">
                <a:solidFill>
                  <a:schemeClr val="accent1">
                    <a:lumMod val="60000"/>
                    <a:lumOff val="40000"/>
                  </a:schemeClr>
                </a:solidFill>
                <a:ea typeface="微软雅黑"/>
              </a:rPr>
              <a:t>精炼   </a:t>
            </a:r>
            <a:r>
              <a:rPr lang="zh-CN" altLang="en-US" sz="2400" b="1">
                <a:solidFill>
                  <a:schemeClr val="accent1">
                    <a:lumMod val="60000"/>
                    <a:lumOff val="40000"/>
                  </a:schemeClr>
                </a:solidFill>
                <a:ea typeface="微软雅黑"/>
              </a:rPr>
              <a:t>意象选择精准</a:t>
            </a:r>
            <a:endParaRPr lang="en-US" altLang="zh-CN" sz="2000" b="1">
              <a:solidFill>
                <a:schemeClr val="accent1">
                  <a:lumMod val="60000"/>
                  <a:lumOff val="40000"/>
                </a:schemeClr>
              </a:solidFill>
              <a:ea typeface="微软雅黑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000" b="1" err="1">
                <a:solidFill>
                  <a:schemeClr val="accent1"/>
                </a:solidFill>
                <a:ea typeface="微软雅黑"/>
              </a:rPr>
              <a:t>意境</a:t>
            </a:r>
            <a:r>
              <a:rPr lang="zh-CN" altLang="en-US" sz="2000" b="1">
                <a:solidFill>
                  <a:schemeClr val="accent1"/>
                </a:solidFill>
                <a:ea typeface="微软雅黑"/>
              </a:rPr>
              <a:t>画面</a:t>
            </a:r>
            <a:r>
              <a:rPr lang="en-US" altLang="zh-CN" sz="2000" b="1">
                <a:solidFill>
                  <a:schemeClr val="accent1"/>
                </a:solidFill>
                <a:ea typeface="微软雅黑"/>
              </a:rPr>
              <a:t>：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2000" b="1" err="1">
                <a:solidFill>
                  <a:srgbClr val="002060"/>
                </a:solidFill>
                <a:ea typeface="微软雅黑"/>
              </a:rPr>
              <a:t>描摹出了一幅秋风萧</a:t>
            </a:r>
            <a:r>
              <a:rPr lang="zh-CN" altLang="en-US" sz="2000" b="1">
                <a:solidFill>
                  <a:srgbClr val="002060"/>
                </a:solidFill>
                <a:ea typeface="微软雅黑"/>
              </a:rPr>
              <a:t>瑟</a:t>
            </a:r>
            <a:r>
              <a:rPr lang="en-US" altLang="zh-CN" sz="2000" b="1">
                <a:solidFill>
                  <a:srgbClr val="002060"/>
                </a:solidFill>
                <a:ea typeface="微软雅黑"/>
              </a:rPr>
              <a:t>，鸟鸣猿哀</a:t>
            </a:r>
            <a:r>
              <a:rPr lang="zh-CN" altLang="en-US" sz="2000" b="1">
                <a:solidFill>
                  <a:srgbClr val="002060"/>
                </a:solidFill>
                <a:ea typeface="微软雅黑"/>
              </a:rPr>
              <a:t>，</a:t>
            </a:r>
            <a:r>
              <a:rPr lang="en-US" altLang="zh-CN" sz="2000" b="1" err="1">
                <a:solidFill>
                  <a:srgbClr val="002060"/>
                </a:solidFill>
                <a:ea typeface="微软雅黑"/>
              </a:rPr>
              <a:t>落叶飘飘，江水滔滔，苍凉雄浑、沉郁悲壮的秋景图。</a:t>
            </a:r>
          </a:p>
          <a:p>
            <a:pPr marL="0" indent="0">
              <a:lnSpc>
                <a:spcPct val="170000"/>
              </a:lnSpc>
              <a:buNone/>
            </a:pPr>
            <a:endParaRPr lang="zh-CN" altLang="zh-CN" b="1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3000" p14:dur="8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55E59D-1949-43A1-A57C-FB33632A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882" y="443233"/>
            <a:ext cx="10852237" cy="701985"/>
          </a:xfrm>
        </p:spPr>
        <p:txBody>
          <a:bodyPr>
            <a:norm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格式塔理论：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8B4B68-75AE-404E-8CB9-F89A52CD19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882" y="1251751"/>
            <a:ext cx="10852237" cy="5089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>
                <a:solidFill>
                  <a:srgbClr val="121212"/>
                </a:solidFill>
                <a:latin typeface="-apple-system"/>
              </a:rPr>
              <a:t>格式塔由韦特海默、科勒、考夫卡三位德国心理学家所创立，格式塔源自德语“</a:t>
            </a:r>
            <a:r>
              <a:rPr lang="en-US" altLang="zh-CN" sz="3200" b="1">
                <a:solidFill>
                  <a:srgbClr val="121212"/>
                </a:solidFill>
                <a:latin typeface="-apple-system"/>
              </a:rPr>
              <a:t>Gestalt”</a:t>
            </a:r>
            <a:r>
              <a:rPr lang="zh-CN" altLang="en-US" sz="3200" b="1">
                <a:solidFill>
                  <a:srgbClr val="121212"/>
                </a:solidFill>
                <a:latin typeface="-apple-system"/>
              </a:rPr>
              <a:t>意思为“整体、完形”格式塔理论也被称为完形理论。核心理论：我们习惯于以规则，有序，对称和简单的方式把不同的元素加以简单的组织，一个不断组织、简化、统一的过程，正是通过这一过程，才产生出易于理解、协调的整体。</a:t>
            </a:r>
          </a:p>
        </p:txBody>
      </p:sp>
    </p:spTree>
    <p:extLst>
      <p:ext uri="{BB962C8B-B14F-4D97-AF65-F5344CB8AC3E}">
        <p14:creationId xmlns:p14="http://schemas.microsoft.com/office/powerpoint/2010/main" val="389190243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8"/>
  <p:tag name="KSO_WM_UNIT_INDEX" val="8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8"/>
  <p:tag name="KSO_WM_UNIT_INDEX" val="8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2"/>
  <p:tag name="KSO_WM_UNIT_INDEX" val="12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3"/>
  <p:tag name="KSO_WM_UNIT_INDEX" val="13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4"/>
  <p:tag name="KSO_WM_UNIT_INDEX" val="14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2"/>
  <p:tag name="KSO_WM_UNIT_INDEX" val="12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8"/>
  <p:tag name="KSO_WM_UNIT_INDEX" val="8"/>
  <p:tag name="KSO_WM_UNIT_LAYERLEVEL" val="1"/>
  <p:tag name="KSO_WM_UNIT_TYPE" val="i"/>
</p:tagLst>
</file>

<file path=ppt/tags/tag1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2"/>
  <p:tag name="KSO_WM_UNIT_INDEX" val="12"/>
  <p:tag name="KSO_WM_UNIT_LAYERLEVEL" val="1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3"/>
  <p:tag name="KSO_WM_UNIT_INDEX" val="13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3"/>
  <p:tag name="KSO_WM_UNIT_INDEX" val="13"/>
  <p:tag name="KSO_WM_UNIT_LAYERLEVEL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4"/>
  <p:tag name="KSO_WM_UNIT_INDEX" val="14"/>
  <p:tag name="KSO_WM_UNIT_LAYERLEVEL" val="1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8"/>
  <p:tag name="KSO_WM_UNIT_INDEX" val="8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2"/>
  <p:tag name="KSO_WM_UNIT_INDEX" val="12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4"/>
  <p:tag name="KSO_WM_UNIT_INDEX" val="14"/>
  <p:tag name="KSO_WM_UNIT_LAYERLEVEL" val="1"/>
  <p:tag name="KSO_WM_UNIT_TYPE" val="i"/>
</p:tagLst>
</file>

<file path=ppt/tags/tag1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3"/>
  <p:tag name="KSO_WM_UNIT_INDEX" val="13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4"/>
  <p:tag name="KSO_WM_UNIT_INDEX" val="14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2"/>
  <p:tag name="KSO_WM_UNIT_INDEX" val="12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3"/>
  <p:tag name="KSO_WM_UNIT_INDEX" val="13"/>
  <p:tag name="KSO_WM_UNIT_LAYERLEVEL" val="1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4"/>
  <p:tag name="KSO_WM_UNIT_INDEX" val="14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0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0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COMBINE_RELATE_SLIDE_ID" val="background20180913_1"/>
  <p:tag name="KSO_WM_TAG_VERSION" val="1.0"/>
  <p:tag name="KSO_WM_TEMPLATE_CATEGORY" val="custom"/>
  <p:tag name="KSO_WM_TEMPLATE_COLOR_TYPE" val="1"/>
  <p:tag name="KSO_WM_TEMPLATE_INDEX" val="20182104"/>
  <p:tag name="KSO_WM_TEMPLATE_MASTER_THUMB_INDEX" val="12"/>
  <p:tag name="KSO_WM_TEMPLATE_MASTER_TYPE" val="1"/>
  <p:tag name="KSO_WM_TEMPLATE_SUBCATEGORY" val="0"/>
  <p:tag name="KSO_WM_TEMPLATE_THUMBS_INDEX" val="1、5、6、11、12、16、19、22、23、26、27"/>
  <p:tag name="KSO_WM_UNIT_SHOW_EDIT_AREA_INDICATION" val="0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04"/>
  <p:tag name="KSO_WM_UNIT_COMPATIBLE" val="0"/>
  <p:tag name="KSO_WM_UNIT_DIAGRAM_ISNUMVISUAL" val="0"/>
  <p:tag name="KSO_WM_UNIT_DIAGRAM_ISREFERUNIT" val="0"/>
  <p:tag name="KSO_WM_UNIT_HIGHLIGHT" val="0"/>
  <p:tag name="KSO_WM_UNIT_ID" val="custom20182104_1*a*1"/>
  <p:tag name="KSO_WM_UNIT_INDEX" val="1"/>
  <p:tag name="KSO_WM_UNIT_ISCONTENTSTITLE" val="0"/>
  <p:tag name="KSO_WM_UNIT_LAYERLEVEL" val="1"/>
  <p:tag name="KSO_WM_UNIT_NOCLEAR" val="0"/>
  <p:tag name="KSO_WM_UNIT_PRESET_TEXT" val="直待凌云始道高"/>
  <p:tag name="KSO_WM_UNIT_TYPE" val="a"/>
  <p:tag name="KSO_WM_UNIT_VALUE" val="14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2104"/>
  <p:tag name="KSO_WM_UNIT_COMPATIBLE" val="0"/>
  <p:tag name="KSO_WM_UNIT_DIAGRAM_ISNUMVISUAL" val="0"/>
  <p:tag name="KSO_WM_UNIT_DIAGRAM_ISREFERUNIT" val="0"/>
  <p:tag name="KSO_WM_UNIT_HIGHLIGHT" val="0"/>
  <p:tag name="KSO_WM_UNIT_ID" val="custom20182104_1*b*1"/>
  <p:tag name="KSO_WM_UNIT_INDEX" val="1"/>
  <p:tag name="KSO_WM_UNIT_ISCONTENTSTITLE" val="0"/>
  <p:tag name="KSO_WM_UNIT_LAYERLEVEL" val="1"/>
  <p:tag name="KSO_WM_UNIT_NOCLEAR" val="0"/>
  <p:tag name="KSO_WM_UNIT_PRESET_TEXT" val="点击添加副标题"/>
  <p:tag name="KSO_WM_UNIT_TYPE" val="b"/>
  <p:tag name="KSO_WM_UNIT_VALUE" val="24"/>
</p:tagLst>
</file>

<file path=ppt/tags/tag176.xml><?xml version="1.0" encoding="utf-8"?>
<p:tagLst xmlns:p="http://schemas.openxmlformats.org/presentationml/2006/main">
  <p:tag name="KSO_WM_BEAUTIFY_FLAG" val="#wm#"/>
  <p:tag name="KSO_WM_COMBINE_RELATE_SLIDE_ID" val="background20180913_1"/>
  <p:tag name="KSO_WM_SLIDE_ID" val="custom2018210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2104"/>
  <p:tag name="KSO_WM_TEMPLATE_MASTER_THUMB_INDEX" val="12"/>
  <p:tag name="KSO_WM_TEMPLATE_MASTER_TYPE" val="1"/>
  <p:tag name="KSO_WM_TEMPLATE_SUBCATEGORY" val="0"/>
  <p:tag name="KSO_WM_TEMPLATE_THUMBS_INDEX" val="1、5、6、11、12、16、19、22、23、26、27"/>
</p:tagLst>
</file>

<file path=ppt/tags/tag177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  <p:tag name="ISPRING_PRESENTATION_TITLE" val="毕业活动策划"/>
  <p:tag name="KSO_WM_DOC_GUID" val="{42bd8650-b790-4050-be52-eb8cba04ccd4}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8"/>
  <p:tag name="KSO_WM_UNIT_INDEX" val="8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2"/>
  <p:tag name="KSO_WM_UNIT_INDEX" val="12"/>
  <p:tag name="KSO_WM_UNIT_LAYERLEVEL" val="1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3"/>
  <p:tag name="KSO_WM_UNIT_INDEX" val="13"/>
  <p:tag name="KSO_WM_UNIT_LAYERLEVEL" val="1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4"/>
  <p:tag name="KSO_WM_UNIT_INDEX" val="14"/>
  <p:tag name="KSO_WM_UNIT_LAYERLEVEL" val="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8"/>
  <p:tag name="KSO_WM_UNIT_INDEX" val="8"/>
  <p:tag name="KSO_WM_UNIT_LAYERLEVEL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2"/>
  <p:tag name="KSO_WM_UNIT_INDEX" val="12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3"/>
  <p:tag name="KSO_WM_UNIT_INDEX" val="13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4"/>
  <p:tag name="KSO_WM_UNIT_INDEX" val="14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8"/>
  <p:tag name="KSO_WM_UNIT_INDEX" val="8"/>
  <p:tag name="KSO_WM_UNIT_LAYERLEVEL" val="1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2"/>
  <p:tag name="KSO_WM_UNIT_INDEX" val="12"/>
  <p:tag name="KSO_WM_UNIT_LAYERLEVEL" val="1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3"/>
  <p:tag name="KSO_WM_UNIT_INDEX" val="13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4"/>
  <p:tag name="KSO_WM_UNIT_INDEX" val="14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8"/>
  <p:tag name="KSO_WM_UNIT_INDEX" val="8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2"/>
  <p:tag name="KSO_WM_UNIT_INDEX" val="12"/>
  <p:tag name="KSO_WM_UNIT_LAYERLEVEL" val="1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3"/>
  <p:tag name="KSO_WM_UNIT_INDEX" val="13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4"/>
  <p:tag name="KSO_WM_UNIT_INDEX" val="14"/>
  <p:tag name="KSO_WM_UNIT_LAYERLEVEL" val="1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8"/>
  <p:tag name="KSO_WM_UNIT_INDEX" val="8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2"/>
  <p:tag name="KSO_WM_UNIT_INDEX" val="12"/>
  <p:tag name="KSO_WM_UNIT_LAYERLEVEL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3"/>
  <p:tag name="KSO_WM_UNIT_INDEX" val="13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4"/>
  <p:tag name="KSO_WM_UNIT_INDEX" val="14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自定义 3">
      <a:dk1>
        <a:srgbClr val="000000"/>
      </a:dk1>
      <a:lt1>
        <a:srgbClr val="FFFFFF"/>
      </a:lt1>
      <a:dk2>
        <a:srgbClr val="E6E6E6"/>
      </a:dk2>
      <a:lt2>
        <a:srgbClr val="FFFFFF"/>
      </a:lt2>
      <a:accent1>
        <a:srgbClr val="B42D23"/>
      </a:accent1>
      <a:accent2>
        <a:srgbClr val="B44E39"/>
      </a:accent2>
      <a:accent3>
        <a:srgbClr val="A66834"/>
      </a:accent3>
      <a:accent4>
        <a:srgbClr val="A98930"/>
      </a:accent4>
      <a:accent5>
        <a:srgbClr val="999735"/>
      </a:accent5>
      <a:accent6>
        <a:srgbClr val="7B8E4A"/>
      </a:accent6>
      <a:hlink>
        <a:srgbClr val="495AC3"/>
      </a:hlink>
      <a:folHlink>
        <a:srgbClr val="6F6182"/>
      </a:folHlink>
    </a:clrScheme>
    <a:fontScheme name="自定义 9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微软雅黑"/>
        <a:cs typeface="微软雅黑" panose="020b0503020204020204" charset="-122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/>
        <a:cs typeface="微软雅黑" panose="020b0503020204020204" charset="-122"/>
        <a:font script="Jpan" typeface="ＭＳ Ｐゴシック"/>
        <a:font script="Hang" typeface="맑은 고딕"/>
        <a:font script="Hans" typeface="宋体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54</Paragraphs>
  <Slides>19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1_Office 主题​​</vt:lpstr>
      <vt:lpstr>Slide 1</vt:lpstr>
      <vt:lpstr>四川江油李白故里塑像</vt:lpstr>
      <vt:lpstr>四川眉山苏轼故里塑像</vt:lpstr>
      <vt:lpstr>四川成都杜甫草堂杜甫塑像</vt:lpstr>
      <vt:lpstr> 登  高</vt:lpstr>
      <vt:lpstr>Slide 6</vt:lpstr>
      <vt:lpstr>写作背景</vt:lpstr>
      <vt:lpstr>Slide 8</vt:lpstr>
      <vt:lpstr>格式塔理论：</vt:lpstr>
      <vt:lpstr>Slide 10</vt:lpstr>
      <vt:lpstr>佛莱（Northrop Frye）“基型论”</vt:lpstr>
      <vt:lpstr>Slide 12</vt:lpstr>
      <vt:lpstr>Slide 13</vt:lpstr>
      <vt:lpstr>Slide 14</vt:lpstr>
      <vt:lpstr>登岳阳楼</vt:lpstr>
      <vt:lpstr>登楼</vt:lpstr>
      <vt:lpstr>《西风颂》雪莱</vt:lpstr>
      <vt:lpstr/>
      <vt:lpstr>Slide 19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2020-09-29T16:04:34.373</cp:lastPrinted>
  <dcterms:created xsi:type="dcterms:W3CDTF">2020-09-29T16:04:34Z</dcterms:created>
  <dcterms:modified xsi:type="dcterms:W3CDTF">2020-09-29T08:04:36Z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