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media/image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44"/>
  </p:handoutMasterIdLst>
  <p:sldIdLst>
    <p:sldId id="263" r:id="rId3"/>
    <p:sldId id="260" r:id="rId4"/>
    <p:sldId id="259" r:id="rId6"/>
    <p:sldId id="305" r:id="rId7"/>
    <p:sldId id="335" r:id="rId8"/>
    <p:sldId id="336" r:id="rId9"/>
    <p:sldId id="487" r:id="rId10"/>
    <p:sldId id="337" r:id="rId11"/>
    <p:sldId id="338" r:id="rId12"/>
    <p:sldId id="339" r:id="rId13"/>
    <p:sldId id="461" r:id="rId14"/>
    <p:sldId id="341" r:id="rId15"/>
    <p:sldId id="342" r:id="rId16"/>
    <p:sldId id="346" r:id="rId17"/>
    <p:sldId id="343" r:id="rId18"/>
    <p:sldId id="385" r:id="rId19"/>
    <p:sldId id="414" r:id="rId20"/>
    <p:sldId id="549" r:id="rId21"/>
    <p:sldId id="415" r:id="rId22"/>
    <p:sldId id="365" r:id="rId23"/>
    <p:sldId id="366" r:id="rId24"/>
    <p:sldId id="437" r:id="rId25"/>
    <p:sldId id="362" r:id="rId26"/>
    <p:sldId id="368" r:id="rId27"/>
    <p:sldId id="369" r:id="rId28"/>
    <p:sldId id="601" r:id="rId29"/>
    <p:sldId id="370" r:id="rId30"/>
    <p:sldId id="265" r:id="rId31"/>
    <p:sldId id="589" r:id="rId32"/>
    <p:sldId id="373" r:id="rId33"/>
    <p:sldId id="374" r:id="rId34"/>
    <p:sldId id="622" r:id="rId35"/>
    <p:sldId id="376" r:id="rId36"/>
    <p:sldId id="379" r:id="rId37"/>
    <p:sldId id="380" r:id="rId38"/>
    <p:sldId id="626" r:id="rId39"/>
    <p:sldId id="630" r:id="rId40"/>
    <p:sldId id="381" r:id="rId41"/>
    <p:sldId id="383" r:id="rId42"/>
    <p:sldId id="522" r:id="rId43"/>
  </p:sldIdLst>
  <p:sldSz cx="12192000" cy="6858000"/>
  <p:notesSz cx="6858000" cy="9144000"/>
  <p:custDataLst>
    <p:tags r:id="rId4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8" userDrawn="1">
          <p15:clr>
            <a:srgbClr val="A4A3A4"/>
          </p15:clr>
        </p15:guide>
        <p15:guide id="2" pos="375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" initials="x" lastIdx="1" clrIdx="0"/>
  <p:cmAuthor id="2" name="dell" initials="d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3FA8"/>
    <a:srgbClr val="FFFFFF"/>
    <a:srgbClr val="DAE3F5"/>
    <a:srgbClr val="FADBDF"/>
    <a:srgbClr val="E3F2D9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28"/>
        <p:guide pos="375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9" Type="http://schemas.openxmlformats.org/officeDocument/2006/relationships/tags" Target="tags/tag192.xml"/><Relationship Id="rId48" Type="http://schemas.openxmlformats.org/officeDocument/2006/relationships/commentAuthors" Target="commentAuthors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330" y="1429385"/>
            <a:ext cx="10968355" cy="381635"/>
          </a:xfrm>
        </p:spPr>
        <p:txBody>
          <a:bodyPr lIns="101600" tIns="38100" rIns="76200" bIns="381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单击此处编辑副标题</a:t>
            </a:r>
            <a:endParaRPr lang="en-US" altLang="zh-CN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67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6.xml"/><Relationship Id="rId18" Type="http://schemas.openxmlformats.org/officeDocument/2006/relationships/tags" Target="../tags/tag65.xml"/><Relationship Id="rId17" Type="http://schemas.openxmlformats.org/officeDocument/2006/relationships/tags" Target="../tags/tag64.xml"/><Relationship Id="rId16" Type="http://schemas.openxmlformats.org/officeDocument/2006/relationships/tags" Target="../tags/tag63.xml"/><Relationship Id="rId15" Type="http://schemas.openxmlformats.org/officeDocument/2006/relationships/tags" Target="../tags/tag62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0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8.xml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93.xml"/><Relationship Id="rId3" Type="http://schemas.openxmlformats.org/officeDocument/2006/relationships/image" Target="../media/image20.png"/><Relationship Id="rId2" Type="http://schemas.openxmlformats.org/officeDocument/2006/relationships/image" Target="../media/image7.png"/><Relationship Id="rId1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94.xml"/><Relationship Id="rId6" Type="http://schemas.openxmlformats.org/officeDocument/2006/relationships/image" Target="../media/image20.pn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3" Type="http://schemas.openxmlformats.org/officeDocument/2006/relationships/image" Target="../media/image7.png"/><Relationship Id="rId2" Type="http://schemas.openxmlformats.org/officeDocument/2006/relationships/image" Target="../media/image26.png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95.xml"/><Relationship Id="rId7" Type="http://schemas.openxmlformats.org/officeDocument/2006/relationships/image" Target="../media/image20.png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7.png"/><Relationship Id="rId10" Type="http://schemas.openxmlformats.org/officeDocument/2006/relationships/notesSlide" Target="../notesSlides/notesSlide9.xml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png"/><Relationship Id="rId8" Type="http://schemas.openxmlformats.org/officeDocument/2006/relationships/image" Target="../media/image18.png"/><Relationship Id="rId7" Type="http://schemas.microsoft.com/office/2007/relationships/media" Target="../media/media2.mp3"/><Relationship Id="rId6" Type="http://schemas.openxmlformats.org/officeDocument/2006/relationships/audio" Target="../media/media2.mp3"/><Relationship Id="rId5" Type="http://schemas.openxmlformats.org/officeDocument/2006/relationships/image" Target="../media/image33.jpeg"/><Relationship Id="rId4" Type="http://schemas.openxmlformats.org/officeDocument/2006/relationships/image" Target="../media/image32.jpeg"/><Relationship Id="rId3" Type="http://schemas.openxmlformats.org/officeDocument/2006/relationships/image" Target="../media/image7.png"/><Relationship Id="rId2" Type="http://schemas.openxmlformats.org/officeDocument/2006/relationships/image" Target="../media/image31.png"/><Relationship Id="rId12" Type="http://schemas.openxmlformats.org/officeDocument/2006/relationships/notesSlide" Target="../notesSlides/notesSlide10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96.xml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97.xml"/><Relationship Id="rId3" Type="http://schemas.openxmlformats.org/officeDocument/2006/relationships/image" Target="../media/image20.png"/><Relationship Id="rId2" Type="http://schemas.openxmlformats.org/officeDocument/2006/relationships/image" Target="../media/image7.png"/><Relationship Id="rId1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99.xml"/><Relationship Id="rId5" Type="http://schemas.openxmlformats.org/officeDocument/2006/relationships/image" Target="../media/image7.png"/><Relationship Id="rId4" Type="http://schemas.microsoft.com/office/2007/relationships/hdphoto" Target="../media/image35.jpeg"/><Relationship Id="rId3" Type="http://schemas.openxmlformats.org/officeDocument/2006/relationships/image" Target="../media/image35.jpeg"/><Relationship Id="rId2" Type="http://schemas.openxmlformats.org/officeDocument/2006/relationships/tags" Target="../tags/tag98.xml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101.xml"/><Relationship Id="rId5" Type="http://schemas.openxmlformats.org/officeDocument/2006/relationships/image" Target="../media/image7.png"/><Relationship Id="rId4" Type="http://schemas.microsoft.com/office/2007/relationships/hdphoto" Target="../media/image35.jpeg"/><Relationship Id="rId3" Type="http://schemas.openxmlformats.org/officeDocument/2006/relationships/image" Target="../media/image35.jpeg"/><Relationship Id="rId2" Type="http://schemas.openxmlformats.org/officeDocument/2006/relationships/tags" Target="../tags/tag100.xml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103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7.png"/><Relationship Id="rId2" Type="http://schemas.openxmlformats.org/officeDocument/2006/relationships/tags" Target="../tags/tag102.xml"/><Relationship Id="rId1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5.xml"/><Relationship Id="rId3" Type="http://schemas.openxmlformats.org/officeDocument/2006/relationships/image" Target="../media/image7.png"/><Relationship Id="rId2" Type="http://schemas.openxmlformats.org/officeDocument/2006/relationships/tags" Target="../tags/tag104.xml"/><Relationship Id="rId1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7.xml"/><Relationship Id="rId3" Type="http://schemas.openxmlformats.org/officeDocument/2006/relationships/image" Target="../media/image7.png"/><Relationship Id="rId2" Type="http://schemas.openxmlformats.org/officeDocument/2006/relationships/tags" Target="../tags/tag106.xml"/><Relationship Id="rId1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3" Type="http://schemas.openxmlformats.org/officeDocument/2006/relationships/notesSlide" Target="../notesSlides/notesSlide1.xml"/><Relationship Id="rId22" Type="http://schemas.openxmlformats.org/officeDocument/2006/relationships/slideLayout" Target="../slideLayouts/slideLayout2.xml"/><Relationship Id="rId21" Type="http://schemas.openxmlformats.org/officeDocument/2006/relationships/tags" Target="../tags/tag84.xml"/><Relationship Id="rId20" Type="http://schemas.openxmlformats.org/officeDocument/2006/relationships/image" Target="../media/image8.svg"/><Relationship Id="rId2" Type="http://schemas.openxmlformats.org/officeDocument/2006/relationships/image" Target="../media/image5.png"/><Relationship Id="rId19" Type="http://schemas.openxmlformats.org/officeDocument/2006/relationships/image" Target="../media/image7.png"/><Relationship Id="rId18" Type="http://schemas.openxmlformats.org/officeDocument/2006/relationships/image" Target="../media/image6.png"/><Relationship Id="rId17" Type="http://schemas.openxmlformats.org/officeDocument/2006/relationships/tags" Target="../tags/tag83.xml"/><Relationship Id="rId16" Type="http://schemas.openxmlformats.org/officeDocument/2006/relationships/tags" Target="../tags/tag82.xml"/><Relationship Id="rId15" Type="http://schemas.openxmlformats.org/officeDocument/2006/relationships/tags" Target="../tags/tag81.xml"/><Relationship Id="rId14" Type="http://schemas.openxmlformats.org/officeDocument/2006/relationships/tags" Target="../tags/tag80.xml"/><Relationship Id="rId13" Type="http://schemas.openxmlformats.org/officeDocument/2006/relationships/tags" Target="../tags/tag79.xml"/><Relationship Id="rId12" Type="http://schemas.openxmlformats.org/officeDocument/2006/relationships/tags" Target="../tags/tag78.xml"/><Relationship Id="rId11" Type="http://schemas.openxmlformats.org/officeDocument/2006/relationships/tags" Target="../tags/tag77.xml"/><Relationship Id="rId10" Type="http://schemas.openxmlformats.org/officeDocument/2006/relationships/tags" Target="../tags/tag76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114.xml"/><Relationship Id="rId8" Type="http://schemas.openxmlformats.org/officeDocument/2006/relationships/tags" Target="../tags/tag113.xml"/><Relationship Id="rId7" Type="http://schemas.openxmlformats.org/officeDocument/2006/relationships/tags" Target="../tags/tag112.xml"/><Relationship Id="rId6" Type="http://schemas.openxmlformats.org/officeDocument/2006/relationships/image" Target="../media/image7.png"/><Relationship Id="rId5" Type="http://schemas.openxmlformats.org/officeDocument/2006/relationships/tags" Target="../tags/tag111.xml"/><Relationship Id="rId4" Type="http://schemas.openxmlformats.org/officeDocument/2006/relationships/tags" Target="../tags/tag110.xml"/><Relationship Id="rId34" Type="http://schemas.openxmlformats.org/officeDocument/2006/relationships/notesSlide" Target="../notesSlides/notesSlide16.xml"/><Relationship Id="rId33" Type="http://schemas.openxmlformats.org/officeDocument/2006/relationships/slideLayout" Target="../slideLayouts/slideLayout2.xml"/><Relationship Id="rId32" Type="http://schemas.openxmlformats.org/officeDocument/2006/relationships/tags" Target="../tags/tag135.xml"/><Relationship Id="rId31" Type="http://schemas.openxmlformats.org/officeDocument/2006/relationships/tags" Target="../tags/tag134.xml"/><Relationship Id="rId30" Type="http://schemas.openxmlformats.org/officeDocument/2006/relationships/tags" Target="../tags/tag133.xml"/><Relationship Id="rId3" Type="http://schemas.openxmlformats.org/officeDocument/2006/relationships/tags" Target="../tags/tag109.xml"/><Relationship Id="rId29" Type="http://schemas.openxmlformats.org/officeDocument/2006/relationships/tags" Target="../tags/tag132.xml"/><Relationship Id="rId28" Type="http://schemas.openxmlformats.org/officeDocument/2006/relationships/tags" Target="../tags/tag131.xml"/><Relationship Id="rId27" Type="http://schemas.openxmlformats.org/officeDocument/2006/relationships/tags" Target="../tags/tag130.xml"/><Relationship Id="rId26" Type="http://schemas.openxmlformats.org/officeDocument/2006/relationships/tags" Target="../tags/tag129.xml"/><Relationship Id="rId25" Type="http://schemas.openxmlformats.org/officeDocument/2006/relationships/tags" Target="../tags/tag128.xml"/><Relationship Id="rId24" Type="http://schemas.openxmlformats.org/officeDocument/2006/relationships/tags" Target="../tags/tag127.xml"/><Relationship Id="rId23" Type="http://schemas.openxmlformats.org/officeDocument/2006/relationships/tags" Target="../tags/tag126.xml"/><Relationship Id="rId22" Type="http://schemas.openxmlformats.org/officeDocument/2006/relationships/tags" Target="../tags/tag125.xml"/><Relationship Id="rId21" Type="http://schemas.openxmlformats.org/officeDocument/2006/relationships/tags" Target="../tags/tag124.xml"/><Relationship Id="rId20" Type="http://schemas.openxmlformats.org/officeDocument/2006/relationships/tags" Target="../tags/tag123.xml"/><Relationship Id="rId2" Type="http://schemas.openxmlformats.org/officeDocument/2006/relationships/tags" Target="../tags/tag108.xml"/><Relationship Id="rId19" Type="http://schemas.openxmlformats.org/officeDocument/2006/relationships/tags" Target="../tags/tag122.xml"/><Relationship Id="rId18" Type="http://schemas.openxmlformats.org/officeDocument/2006/relationships/tags" Target="../tags/tag121.xml"/><Relationship Id="rId17" Type="http://schemas.openxmlformats.org/officeDocument/2006/relationships/tags" Target="../tags/tag120.xml"/><Relationship Id="rId16" Type="http://schemas.openxmlformats.org/officeDocument/2006/relationships/tags" Target="../tags/tag119.xml"/><Relationship Id="rId15" Type="http://schemas.openxmlformats.org/officeDocument/2006/relationships/tags" Target="../tags/tag118.xml"/><Relationship Id="rId14" Type="http://schemas.openxmlformats.org/officeDocument/2006/relationships/tags" Target="../tags/tag117.xml"/><Relationship Id="rId13" Type="http://schemas.openxmlformats.org/officeDocument/2006/relationships/tags" Target="../tags/tag116.xml"/><Relationship Id="rId12" Type="http://schemas.openxmlformats.org/officeDocument/2006/relationships/tags" Target="../tags/tag115.xml"/><Relationship Id="rId11" Type="http://schemas.microsoft.com/office/2007/relationships/hdphoto" Target="../media/image35.jpeg"/><Relationship Id="rId10" Type="http://schemas.openxmlformats.org/officeDocument/2006/relationships/image" Target="../media/image35.jpeg"/><Relationship Id="rId1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137.xml"/><Relationship Id="rId5" Type="http://schemas.microsoft.com/office/2007/relationships/hdphoto" Target="../media/image35.jpeg"/><Relationship Id="rId4" Type="http://schemas.openxmlformats.org/officeDocument/2006/relationships/image" Target="../media/image35.jpeg"/><Relationship Id="rId3" Type="http://schemas.openxmlformats.org/officeDocument/2006/relationships/image" Target="../media/image7.png"/><Relationship Id="rId2" Type="http://schemas.openxmlformats.org/officeDocument/2006/relationships/tags" Target="../tags/tag136.xml"/><Relationship Id="rId1" Type="http://schemas.openxmlformats.org/officeDocument/2006/relationships/image" Target="../media/image14.jpe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8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140.xml"/><Relationship Id="rId6" Type="http://schemas.openxmlformats.org/officeDocument/2006/relationships/tags" Target="../tags/tag139.xml"/><Relationship Id="rId5" Type="http://schemas.microsoft.com/office/2007/relationships/hdphoto" Target="../media/image35.jpeg"/><Relationship Id="rId4" Type="http://schemas.openxmlformats.org/officeDocument/2006/relationships/image" Target="../media/image35.jpeg"/><Relationship Id="rId3" Type="http://schemas.openxmlformats.org/officeDocument/2006/relationships/image" Target="../media/image7.png"/><Relationship Id="rId2" Type="http://schemas.openxmlformats.org/officeDocument/2006/relationships/tags" Target="../tags/tag138.xml"/><Relationship Id="rId1" Type="http://schemas.openxmlformats.org/officeDocument/2006/relationships/image" Target="../media/image14.jpe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146.xml"/><Relationship Id="rId8" Type="http://schemas.openxmlformats.org/officeDocument/2006/relationships/tags" Target="../tags/tag145.xml"/><Relationship Id="rId7" Type="http://schemas.openxmlformats.org/officeDocument/2006/relationships/tags" Target="../tags/tag144.xml"/><Relationship Id="rId6" Type="http://schemas.openxmlformats.org/officeDocument/2006/relationships/tags" Target="../tags/tag143.xml"/><Relationship Id="rId5" Type="http://schemas.openxmlformats.org/officeDocument/2006/relationships/tags" Target="../tags/tag142.xml"/><Relationship Id="rId4" Type="http://schemas.openxmlformats.org/officeDocument/2006/relationships/image" Target="../media/image36.png"/><Relationship Id="rId3" Type="http://schemas.openxmlformats.org/officeDocument/2006/relationships/image" Target="../media/image7.png"/><Relationship Id="rId20" Type="http://schemas.openxmlformats.org/officeDocument/2006/relationships/notesSlide" Target="../notesSlides/notesSlide19.xml"/><Relationship Id="rId2" Type="http://schemas.openxmlformats.org/officeDocument/2006/relationships/tags" Target="../tags/tag141.xml"/><Relationship Id="rId19" Type="http://schemas.openxmlformats.org/officeDocument/2006/relationships/slideLayout" Target="../slideLayouts/slideLayout2.xml"/><Relationship Id="rId18" Type="http://schemas.openxmlformats.org/officeDocument/2006/relationships/tags" Target="../tags/tag154.xml"/><Relationship Id="rId17" Type="http://schemas.openxmlformats.org/officeDocument/2006/relationships/image" Target="../media/image37.jpeg"/><Relationship Id="rId16" Type="http://schemas.openxmlformats.org/officeDocument/2006/relationships/tags" Target="../tags/tag153.xml"/><Relationship Id="rId15" Type="http://schemas.openxmlformats.org/officeDocument/2006/relationships/tags" Target="../tags/tag152.xml"/><Relationship Id="rId14" Type="http://schemas.openxmlformats.org/officeDocument/2006/relationships/tags" Target="../tags/tag151.xml"/><Relationship Id="rId13" Type="http://schemas.openxmlformats.org/officeDocument/2006/relationships/tags" Target="../tags/tag150.xml"/><Relationship Id="rId12" Type="http://schemas.openxmlformats.org/officeDocument/2006/relationships/tags" Target="../tags/tag149.xml"/><Relationship Id="rId11" Type="http://schemas.openxmlformats.org/officeDocument/2006/relationships/tags" Target="../tags/tag148.xml"/><Relationship Id="rId10" Type="http://schemas.openxmlformats.org/officeDocument/2006/relationships/tags" Target="../tags/tag147.xml"/><Relationship Id="rId1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156.xml"/><Relationship Id="rId5" Type="http://schemas.openxmlformats.org/officeDocument/2006/relationships/image" Target="../media/image20.png"/><Relationship Id="rId4" Type="http://schemas.openxmlformats.org/officeDocument/2006/relationships/image" Target="../media/image36.png"/><Relationship Id="rId3" Type="http://schemas.openxmlformats.org/officeDocument/2006/relationships/image" Target="../media/image7.png"/><Relationship Id="rId2" Type="http://schemas.openxmlformats.org/officeDocument/2006/relationships/tags" Target="../tags/tag155.xml"/><Relationship Id="rId1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9.jpeg"/><Relationship Id="rId8" Type="http://schemas.openxmlformats.org/officeDocument/2006/relationships/image" Target="../media/image38.jpeg"/><Relationship Id="rId7" Type="http://schemas.openxmlformats.org/officeDocument/2006/relationships/image" Target="../media/image28.jpeg"/><Relationship Id="rId6" Type="http://schemas.openxmlformats.org/officeDocument/2006/relationships/image" Target="../media/image5.png"/><Relationship Id="rId5" Type="http://schemas.openxmlformats.org/officeDocument/2006/relationships/image" Target="../media/image27.jpeg"/><Relationship Id="rId4" Type="http://schemas.openxmlformats.org/officeDocument/2006/relationships/image" Target="../media/image36.png"/><Relationship Id="rId3" Type="http://schemas.openxmlformats.org/officeDocument/2006/relationships/image" Target="../media/image7.png"/><Relationship Id="rId2" Type="http://schemas.openxmlformats.org/officeDocument/2006/relationships/tags" Target="../tags/tag157.xml"/><Relationship Id="rId15" Type="http://schemas.openxmlformats.org/officeDocument/2006/relationships/notesSlide" Target="../notesSlides/notesSlide21.x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158.xml"/><Relationship Id="rId12" Type="http://schemas.openxmlformats.org/officeDocument/2006/relationships/image" Target="../media/image20.png"/><Relationship Id="rId11" Type="http://schemas.openxmlformats.org/officeDocument/2006/relationships/image" Target="../media/image41.png"/><Relationship Id="rId10" Type="http://schemas.openxmlformats.org/officeDocument/2006/relationships/image" Target="../media/image40.jpeg"/><Relationship Id="rId1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9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61.xml"/><Relationship Id="rId7" Type="http://schemas.openxmlformats.org/officeDocument/2006/relationships/image" Target="../media/image20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36.png"/><Relationship Id="rId3" Type="http://schemas.openxmlformats.org/officeDocument/2006/relationships/image" Target="../media/image7.png"/><Relationship Id="rId2" Type="http://schemas.openxmlformats.org/officeDocument/2006/relationships/tags" Target="../tags/tag160.xml"/><Relationship Id="rId10" Type="http://schemas.openxmlformats.org/officeDocument/2006/relationships/notesSlide" Target="../notesSlides/notesSlide22.xml"/><Relationship Id="rId1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63.xml"/><Relationship Id="rId5" Type="http://schemas.openxmlformats.org/officeDocument/2006/relationships/image" Target="../media/image20.png"/><Relationship Id="rId4" Type="http://schemas.openxmlformats.org/officeDocument/2006/relationships/image" Target="../media/image36.png"/><Relationship Id="rId3" Type="http://schemas.openxmlformats.org/officeDocument/2006/relationships/image" Target="../media/image7.png"/><Relationship Id="rId2" Type="http://schemas.openxmlformats.org/officeDocument/2006/relationships/tags" Target="../tags/tag162.xml"/><Relationship Id="rId1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67.xml"/><Relationship Id="rId6" Type="http://schemas.openxmlformats.org/officeDocument/2006/relationships/tags" Target="../tags/tag166.xml"/><Relationship Id="rId5" Type="http://schemas.openxmlformats.org/officeDocument/2006/relationships/tags" Target="../tags/tag165.xml"/><Relationship Id="rId4" Type="http://schemas.openxmlformats.org/officeDocument/2006/relationships/image" Target="../media/image36.png"/><Relationship Id="rId3" Type="http://schemas.openxmlformats.org/officeDocument/2006/relationships/image" Target="../media/image7.png"/><Relationship Id="rId2" Type="http://schemas.openxmlformats.org/officeDocument/2006/relationships/tags" Target="../tags/tag164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85.xml"/><Relationship Id="rId5" Type="http://schemas.openxmlformats.org/officeDocument/2006/relationships/image" Target="../media/image11.GIF"/><Relationship Id="rId4" Type="http://schemas.openxmlformats.org/officeDocument/2006/relationships/image" Target="../media/image10.jpeg"/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68.xml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image" Target="../media/image43.png"/><Relationship Id="rId1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9.xml"/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image" Target="../media/image44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0.xml"/></Relationships>
</file>

<file path=ppt/slides/_rels/slide3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72.xml"/><Relationship Id="rId4" Type="http://schemas.openxmlformats.org/officeDocument/2006/relationships/image" Target="../media/image7.png"/><Relationship Id="rId3" Type="http://schemas.openxmlformats.org/officeDocument/2006/relationships/image" Target="../media/image45.jpeg"/><Relationship Id="rId2" Type="http://schemas.openxmlformats.org/officeDocument/2006/relationships/tags" Target="../tags/tag171.xml"/><Relationship Id="rId1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74.xml"/><Relationship Id="rId3" Type="http://schemas.openxmlformats.org/officeDocument/2006/relationships/tags" Target="../tags/tag173.xml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76.xml"/><Relationship Id="rId3" Type="http://schemas.openxmlformats.org/officeDocument/2006/relationships/image" Target="../media/image7.png"/><Relationship Id="rId2" Type="http://schemas.openxmlformats.org/officeDocument/2006/relationships/tags" Target="../tags/tag175.xml"/><Relationship Id="rId1" Type="http://schemas.openxmlformats.org/officeDocument/2006/relationships/image" Target="../media/image4.png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77.xml"/><Relationship Id="rId3" Type="http://schemas.openxmlformats.org/officeDocument/2006/relationships/image" Target="../media/image7.png"/><Relationship Id="rId2" Type="http://schemas.openxmlformats.org/officeDocument/2006/relationships/image" Target="../media/image20.png"/><Relationship Id="rId1" Type="http://schemas.openxmlformats.org/officeDocument/2006/relationships/image" Target="../media/image46.jpeg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tags" Target="../tags/tag184.xml"/><Relationship Id="rId8" Type="http://schemas.openxmlformats.org/officeDocument/2006/relationships/tags" Target="../tags/tag183.xml"/><Relationship Id="rId7" Type="http://schemas.openxmlformats.org/officeDocument/2006/relationships/tags" Target="../tags/tag182.xml"/><Relationship Id="rId6" Type="http://schemas.openxmlformats.org/officeDocument/2006/relationships/tags" Target="../tags/tag181.xml"/><Relationship Id="rId5" Type="http://schemas.openxmlformats.org/officeDocument/2006/relationships/tags" Target="../tags/tag180.xml"/><Relationship Id="rId4" Type="http://schemas.openxmlformats.org/officeDocument/2006/relationships/tags" Target="../tags/tag179.xml"/><Relationship Id="rId3" Type="http://schemas.openxmlformats.org/officeDocument/2006/relationships/tags" Target="../tags/tag178.xml"/><Relationship Id="rId2" Type="http://schemas.openxmlformats.org/officeDocument/2006/relationships/image" Target="../media/image7.png"/><Relationship Id="rId11" Type="http://schemas.openxmlformats.org/officeDocument/2006/relationships/notesSlide" Target="../notesSlides/notesSlide28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9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187.xml"/><Relationship Id="rId5" Type="http://schemas.openxmlformats.org/officeDocument/2006/relationships/image" Target="../media/image7.png"/><Relationship Id="rId4" Type="http://schemas.openxmlformats.org/officeDocument/2006/relationships/image" Target="../media/image47.png"/><Relationship Id="rId3" Type="http://schemas.openxmlformats.org/officeDocument/2006/relationships/tags" Target="../tags/tag186.xml"/><Relationship Id="rId2" Type="http://schemas.openxmlformats.org/officeDocument/2006/relationships/tags" Target="../tags/tag185.xml"/><Relationship Id="rId1" Type="http://schemas.openxmlformats.org/officeDocument/2006/relationships/image" Target="../media/image4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0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190.xml"/><Relationship Id="rId5" Type="http://schemas.openxmlformats.org/officeDocument/2006/relationships/image" Target="../media/image7.png"/><Relationship Id="rId4" Type="http://schemas.openxmlformats.org/officeDocument/2006/relationships/image" Target="../media/image47.png"/><Relationship Id="rId3" Type="http://schemas.openxmlformats.org/officeDocument/2006/relationships/tags" Target="../tags/tag189.xml"/><Relationship Id="rId2" Type="http://schemas.openxmlformats.org/officeDocument/2006/relationships/tags" Target="../tags/tag188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86.xml"/><Relationship Id="rId4" Type="http://schemas.openxmlformats.org/officeDocument/2006/relationships/image" Target="../media/image12.png"/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1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91.xml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87.xml"/><Relationship Id="rId4" Type="http://schemas.openxmlformats.org/officeDocument/2006/relationships/image" Target="../media/image8.svg"/><Relationship Id="rId3" Type="http://schemas.openxmlformats.org/officeDocument/2006/relationships/image" Target="../media/image7.png"/><Relationship Id="rId2" Type="http://schemas.openxmlformats.org/officeDocument/2006/relationships/image" Target="../media/image13.jpe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9" Type="http://schemas.microsoft.com/office/2007/relationships/media" Target="../media/media1.mp3"/><Relationship Id="rId8" Type="http://schemas.openxmlformats.org/officeDocument/2006/relationships/audio" Target="../media/media1.mp3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8.svg"/><Relationship Id="rId3" Type="http://schemas.openxmlformats.org/officeDocument/2006/relationships/image" Target="../media/image7.png"/><Relationship Id="rId2" Type="http://schemas.openxmlformats.org/officeDocument/2006/relationships/tags" Target="../tags/tag88.xml"/><Relationship Id="rId13" Type="http://schemas.openxmlformats.org/officeDocument/2006/relationships/notesSlide" Target="../notesSlides/notesSlide4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89.xml"/><Relationship Id="rId10" Type="http://schemas.openxmlformats.org/officeDocument/2006/relationships/image" Target="../media/image18.png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0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91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7.png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92.xml"/><Relationship Id="rId7" Type="http://schemas.openxmlformats.org/officeDocument/2006/relationships/image" Target="../media/image20.png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7.png"/><Relationship Id="rId10" Type="http://schemas.openxmlformats.org/officeDocument/2006/relationships/notesSlide" Target="../notesSlides/notesSlide6.xml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0730" cy="685736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>
          <a:xfrm>
            <a:off x="0" y="0"/>
            <a:ext cx="12192635" cy="1371600"/>
          </a:xfrm>
          <a:prstGeom prst="rect">
            <a:avLst/>
          </a:prstGeom>
          <a:ln>
            <a:noFill/>
          </a:ln>
          <a:effectLst>
            <a:softEdge rad="254000"/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just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-635" y="1371600"/>
            <a:ext cx="12192635" cy="1371600"/>
          </a:xfrm>
          <a:prstGeom prst="rect">
            <a:avLst/>
          </a:prstGeom>
          <a:ln>
            <a:noFill/>
          </a:ln>
          <a:effectLst>
            <a:softEdge rad="254000"/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just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0" y="2743200"/>
            <a:ext cx="12192635" cy="1371600"/>
          </a:xfrm>
          <a:prstGeom prst="rect">
            <a:avLst/>
          </a:prstGeom>
          <a:ln>
            <a:noFill/>
          </a:ln>
          <a:effectLst>
            <a:softEdge rad="254000"/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just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-635" y="4114800"/>
            <a:ext cx="12192635" cy="1371600"/>
          </a:xfrm>
          <a:prstGeom prst="rect">
            <a:avLst/>
          </a:prstGeom>
          <a:ln>
            <a:noFill/>
          </a:ln>
          <a:effectLst>
            <a:softEdge rad="254000"/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just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435350" y="1371600"/>
            <a:ext cx="4902200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600">
                <a:ln w="28575">
                  <a:solidFill>
                    <a:schemeClr val="tx1"/>
                  </a:solidFill>
                </a:ln>
                <a:gradFill>
                  <a:gsLst>
                    <a:gs pos="43000">
                      <a:schemeClr val="accent3">
                        <a:lumMod val="20000"/>
                        <a:lumOff val="80000"/>
                      </a:schemeClr>
                    </a:gs>
                    <a:gs pos="100000">
                      <a:srgbClr val="C4FEFF"/>
                    </a:gs>
                  </a:gsLst>
                  <a:lin ang="213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尚巍手书W" panose="00020600040101010101" charset="-122"/>
                <a:ea typeface="汉仪尚巍手书W" panose="00020600040101010101" charset="-122"/>
              </a:rPr>
              <a:t>三峡</a:t>
            </a:r>
            <a:endParaRPr lang="zh-CN" altLang="en-US" sz="16600">
              <a:ln w="28575">
                <a:solidFill>
                  <a:schemeClr val="tx1"/>
                </a:solidFill>
              </a:ln>
              <a:gradFill>
                <a:gsLst>
                  <a:gs pos="43000">
                    <a:schemeClr val="accent3">
                      <a:lumMod val="20000"/>
                      <a:lumOff val="80000"/>
                    </a:schemeClr>
                  </a:gs>
                  <a:gs pos="100000">
                    <a:srgbClr val="C4FEFF"/>
                  </a:gs>
                </a:gsLst>
                <a:lin ang="213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pic>
        <p:nvPicPr>
          <p:cNvPr id="17" name="http://photo-static-api.fotomore.com/creative/vcg/400/new/VCG211357219375.jpg?uid=386&amp;timestamp=1709472656&amp;sign=591dc56afab30564250d181e67bce438" descr="templates\picture_hover\&amp;pky240_sjzg_VCG211357219375&amp;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9343" t="10509" r="58463" b="55398"/>
          <a:stretch>
            <a:fillRect/>
          </a:stretch>
        </p:blipFill>
        <p:spPr>
          <a:xfrm>
            <a:off x="6100445" y="3928110"/>
            <a:ext cx="2806065" cy="79502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848475" y="4017645"/>
            <a:ext cx="26320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gradFill>
                  <a:gsLst>
                    <a:gs pos="43000">
                      <a:schemeClr val="accent3">
                        <a:lumMod val="20000"/>
                        <a:lumOff val="80000"/>
                      </a:schemeClr>
                    </a:gs>
                    <a:gs pos="100000">
                      <a:srgbClr val="C4FEFF"/>
                    </a:gs>
                  </a:gsLst>
                  <a:lin ang="16620000" scaled="0"/>
                </a:gradFill>
                <a:latin typeface="汉仪北魏写经W" panose="00020600040101010101" charset="-122"/>
                <a:ea typeface="汉仪北魏写经W" panose="00020600040101010101" charset="-122"/>
              </a:rPr>
              <a:t>郦道元</a:t>
            </a:r>
            <a:endParaRPr lang="zh-CN" altLang="en-US" sz="3600">
              <a:gradFill>
                <a:gsLst>
                  <a:gs pos="43000">
                    <a:schemeClr val="accent3">
                      <a:lumMod val="20000"/>
                      <a:lumOff val="80000"/>
                    </a:schemeClr>
                  </a:gs>
                  <a:gs pos="100000">
                    <a:srgbClr val="C4FEFF"/>
                  </a:gs>
                </a:gsLst>
                <a:lin ang="16620000" scaled="0"/>
              </a:gradFill>
              <a:latin typeface="汉仪北魏写经W" panose="00020600040101010101" charset="-122"/>
              <a:ea typeface="汉仪北魏写经W" panose="00020600040101010101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0" fill="hold"/>
                                        <p:tgtEl>
                                          <p:spTgt spid="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0" fill="hold"/>
                                        <p:tgtEl>
                                          <p:spTgt spid="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0" fill="hold"/>
                                        <p:tgtEl>
                                          <p:spTgt spid="7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  <p:bldP spid="6" grpId="0" bldLvl="0" animBg="1"/>
      <p:bldP spid="7" grpId="0" bldLvl="0" animBg="1"/>
      <p:bldP spid="2" grpId="1" animBg="1"/>
      <p:bldP spid="5" grpId="1" animBg="1"/>
      <p:bldP spid="6" grpId="1" animBg="1"/>
      <p:bldP spid="7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3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0" y="-57785"/>
            <a:ext cx="3075940" cy="914400"/>
            <a:chOff x="0" y="-91"/>
            <a:chExt cx="4844" cy="1440"/>
          </a:xfrm>
        </p:grpSpPr>
        <p:sp>
          <p:nvSpPr>
            <p:cNvPr id="7" name="标题 8"/>
            <p:cNvSpPr>
              <a:spLocks noGrp="1"/>
            </p:cNvSpPr>
            <p:nvPr/>
          </p:nvSpPr>
          <p:spPr>
            <a:xfrm>
              <a:off x="1246" y="150"/>
              <a:ext cx="3599" cy="1073"/>
            </a:xfrm>
            <a:prstGeom prst="rect">
              <a:avLst/>
            </a:prstGeom>
          </p:spPr>
          <p:txBody>
            <a:bodyPr vert="horz" lIns="90000" tIns="46800" rIns="90000" bIns="46800" rtlCol="0" anchor="ctr" anchorCtr="0">
              <a:normAutofit/>
            </a:bodyPr>
            <a:lstStyle>
              <a:lvl1pPr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3600" b="1" u="none" strike="noStrike" kern="1200" cap="none" spc="300" normalizeH="0" baseline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b="1" spc="36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疏通文意</a:t>
              </a:r>
              <a:endParaRPr lang="zh-CN" altLang="en-US" b="1" spc="36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pic>
          <p:nvPicPr>
            <p:cNvPr id="2" name="图片 1" descr="32313535313532383b32313535313532353bc9bd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-91"/>
              <a:ext cx="1440" cy="1440"/>
            </a:xfrm>
            <a:prstGeom prst="rect">
              <a:avLst/>
            </a:prstGeom>
          </p:spPr>
        </p:pic>
      </p:grpSp>
      <p:sp>
        <p:nvSpPr>
          <p:cNvPr id="18" name="文本框 17"/>
          <p:cNvSpPr txBox="1"/>
          <p:nvPr/>
        </p:nvSpPr>
        <p:spPr>
          <a:xfrm>
            <a:off x="1975485" y="1745615"/>
            <a:ext cx="7872730" cy="11277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R="0" indent="0" defTabSz="914400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1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至于</a:t>
            </a:r>
            <a:r>
              <a:rPr kumimoji="1" lang="zh-CN" altLang="en-US" sz="44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夏水</a:t>
            </a:r>
            <a:r>
              <a:rPr kumimoji="1" lang="en-US" altLang="zh-CN" sz="44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kumimoji="1" lang="zh-CN" altLang="en-US" sz="4400" b="1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襄</a:t>
            </a:r>
            <a:r>
              <a:rPr kumimoji="1" lang="en-US" altLang="zh-CN" sz="4400" b="1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kumimoji="1" lang="zh-CN" altLang="en-US" sz="44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陵，</a:t>
            </a:r>
            <a:r>
              <a:rPr kumimoji="1" lang="zh-CN" altLang="en-US" sz="4400" b="1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沿</a:t>
            </a:r>
            <a:r>
              <a:rPr kumimoji="1" lang="en-US" altLang="zh-CN" sz="44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</a:t>
            </a:r>
            <a:r>
              <a:rPr kumimoji="1" lang="zh-CN" altLang="en-US" sz="4400" b="1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溯</a:t>
            </a:r>
            <a:r>
              <a:rPr kumimoji="1" lang="en-US" altLang="zh-CN" sz="44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</a:t>
            </a:r>
            <a:r>
              <a:rPr kumimoji="1" lang="zh-CN" altLang="en-US" sz="44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阻</a:t>
            </a:r>
            <a:r>
              <a:rPr kumimoji="1" lang="zh-CN" altLang="en-US" sz="4400" b="1" u="sng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绝</a:t>
            </a:r>
            <a:r>
              <a:rPr kumimoji="1" lang="zh-CN" altLang="en-US" sz="44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。</a:t>
            </a:r>
            <a:endParaRPr kumimoji="1" lang="zh-CN" altLang="en-US" sz="4400" b="1" noProof="0" smtClean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729355" y="1605915"/>
            <a:ext cx="2021205" cy="4800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txBody>
          <a:bodyPr wrap="square">
            <a:noAutofit/>
          </a:bodyPr>
          <a:p>
            <a:pPr algn="ctr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冲上，漫上</a:t>
            </a:r>
            <a:endParaRPr lang="zh-CN" altLang="en-US" sz="28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28055" y="1605915"/>
            <a:ext cx="1653540" cy="4800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txBody>
          <a:bodyPr wrap="square">
            <a:noAutofit/>
          </a:bodyPr>
          <a:p>
            <a:pPr algn="ctr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顺流而下</a:t>
            </a:r>
            <a:endParaRPr lang="zh-CN" altLang="en-US" sz="28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90055" y="2774315"/>
            <a:ext cx="1653540" cy="4800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txBody>
          <a:bodyPr wrap="square">
            <a:noAutofit/>
          </a:bodyPr>
          <a:p>
            <a:pPr algn="ctr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逆流而上</a:t>
            </a:r>
            <a:endParaRPr lang="zh-CN" altLang="en-US" sz="28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14400" y="3842385"/>
            <a:ext cx="9993630" cy="1206500"/>
          </a:xfrm>
          <a:prstGeom prst="rect">
            <a:avLst/>
          </a:prstGeom>
          <a:blipFill>
            <a:blip r:embed="rId3"/>
          </a:blipFill>
          <a:ln>
            <a:solidFill>
              <a:schemeClr val="tx1"/>
            </a:solidFill>
          </a:ln>
        </p:spPr>
        <p:txBody>
          <a:bodyPr wrap="square" rtlCol="0">
            <a:noAutofit/>
          </a:bodyPr>
          <a:p>
            <a:pPr>
              <a:lnSpc>
                <a:spcPct val="100000"/>
              </a:lnSpc>
              <a:buClrTx/>
              <a:buSzTx/>
              <a:buFontTx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到了夏天，水漫上山陵的时候，下行和上行的船只都被阻断，不能通航。</a:t>
            </a:r>
            <a:endParaRPr lang="zh-CN" altLang="en-US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84655" y="2724150"/>
            <a:ext cx="1009015" cy="4800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txBody>
          <a:bodyPr wrap="square">
            <a:noAutofit/>
          </a:bodyPr>
          <a:p>
            <a:pPr algn="ctr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到了</a:t>
            </a:r>
            <a:endParaRPr lang="zh-CN" altLang="en-US" sz="28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654415" y="1546860"/>
            <a:ext cx="1059815" cy="4800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txBody>
          <a:bodyPr wrap="square">
            <a:noAutofit/>
          </a:bodyPr>
          <a:p>
            <a:pPr algn="ctr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断绝</a:t>
            </a:r>
            <a:endParaRPr lang="zh-CN" altLang="en-US" sz="28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19" grpId="0" bldLvl="0" animBg="1"/>
      <p:bldP spid="6" grpId="0" bldLvl="0" animBg="1"/>
      <p:bldP spid="8" grpId="0" bldLvl="0" animBg="1"/>
      <p:bldP spid="27" grpId="0" bldLvl="0" animBg="1"/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" name="图片 15" descr="黑暗中的白云&#10;&#10;中度可信度描述已自动生成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011" y="-81"/>
            <a:ext cx="5610289" cy="252838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14449"/>
          <a:stretch>
            <a:fillRect/>
          </a:stretch>
        </p:blipFill>
        <p:spPr>
          <a:xfrm>
            <a:off x="2713355" y="3564255"/>
            <a:ext cx="6163310" cy="354901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0" y="-57785"/>
            <a:ext cx="3075940" cy="914400"/>
            <a:chOff x="0" y="-91"/>
            <a:chExt cx="4844" cy="1440"/>
          </a:xfrm>
        </p:grpSpPr>
        <p:sp>
          <p:nvSpPr>
            <p:cNvPr id="7" name="标题 8"/>
            <p:cNvSpPr>
              <a:spLocks noGrp="1"/>
            </p:cNvSpPr>
            <p:nvPr/>
          </p:nvSpPr>
          <p:spPr>
            <a:xfrm>
              <a:off x="1246" y="150"/>
              <a:ext cx="3599" cy="1073"/>
            </a:xfrm>
            <a:prstGeom prst="rect">
              <a:avLst/>
            </a:prstGeom>
          </p:spPr>
          <p:txBody>
            <a:bodyPr vert="horz" lIns="90000" tIns="46800" rIns="90000" bIns="46800" rtlCol="0" anchor="ctr" anchorCtr="0">
              <a:normAutofit/>
            </a:bodyPr>
            <a:lstStyle>
              <a:lvl1pPr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3600" b="1" u="none" strike="noStrike" kern="1200" cap="none" spc="300" normalizeH="0" baseline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b="1" spc="36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疏通文意</a:t>
              </a:r>
              <a:endParaRPr lang="zh-CN" altLang="en-US" b="1" spc="36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pic>
          <p:nvPicPr>
            <p:cNvPr id="2" name="图片 1" descr="32313535313532383b32313535313532353bc9bd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-91"/>
              <a:ext cx="1440" cy="1440"/>
            </a:xfrm>
            <a:prstGeom prst="rect">
              <a:avLst/>
            </a:prstGeom>
          </p:spPr>
        </p:pic>
      </p:grpSp>
      <p:sp>
        <p:nvSpPr>
          <p:cNvPr id="18" name="文本框 17"/>
          <p:cNvSpPr txBox="1"/>
          <p:nvPr/>
        </p:nvSpPr>
        <p:spPr>
          <a:xfrm>
            <a:off x="1000125" y="870585"/>
            <a:ext cx="10930890" cy="20866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70000"/>
              </a:lnSpc>
              <a:spcBef>
                <a:spcPts val="900"/>
              </a:spcBef>
              <a:buFont typeface="Arial" panose="020B0604020202020204" pitchFamily="34" charset="0"/>
              <a:buNone/>
            </a:pPr>
            <a:r>
              <a:rPr kumimoji="1" lang="zh-CN" altLang="en-US" sz="4000" b="1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或</a:t>
            </a:r>
            <a:r>
              <a:rPr kumimoji="1" lang="en-US" altLang="zh-CN" sz="4000" b="1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kumimoji="1" lang="zh-CN" altLang="en-US" sz="40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王命急</a:t>
            </a:r>
            <a:r>
              <a:rPr kumimoji="1" lang="zh-CN" altLang="en-US" sz="4000" b="1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宣</a:t>
            </a:r>
            <a:r>
              <a:rPr kumimoji="1" lang="zh-CN" altLang="en-US" sz="40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，有时</a:t>
            </a:r>
            <a:r>
              <a:rPr kumimoji="1" lang="en-US" altLang="zh-CN" sz="40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kumimoji="1" lang="zh-CN" altLang="en-US" sz="4000" b="1" u="sng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朝</a:t>
            </a:r>
            <a:r>
              <a:rPr kumimoji="1" lang="zh-CN" altLang="en-US" sz="4000" b="1" noProof="0" smtClean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发</a:t>
            </a:r>
            <a:r>
              <a:rPr kumimoji="1" lang="en-US" altLang="zh-CN" sz="4000" b="1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kumimoji="1" lang="zh-CN" altLang="en-US" sz="40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白帝，暮到江陵，</a:t>
            </a:r>
            <a:endParaRPr kumimoji="1" lang="zh-CN" altLang="en-US" sz="4000" b="1" noProof="0" smtClean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>
              <a:lnSpc>
                <a:spcPct val="170000"/>
              </a:lnSpc>
              <a:spcBef>
                <a:spcPts val="900"/>
              </a:spcBef>
              <a:buFont typeface="Arial" panose="020B0604020202020204" pitchFamily="34" charset="0"/>
              <a:buNone/>
            </a:pPr>
            <a:r>
              <a:rPr kumimoji="1" lang="zh-CN" altLang="en-US" sz="4000" b="1" u="sng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其间</a:t>
            </a:r>
            <a:r>
              <a:rPr kumimoji="1" lang="en-US" altLang="zh-CN" sz="40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kumimoji="1" lang="zh-CN" altLang="en-US" sz="40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千二百里，</a:t>
            </a:r>
            <a:r>
              <a:rPr kumimoji="1" lang="zh-CN" altLang="en-US" sz="4000" b="1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虽</a:t>
            </a:r>
            <a:r>
              <a:rPr kumimoji="1" lang="en-US" altLang="zh-CN" sz="40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kumimoji="1" lang="zh-CN" altLang="en-US" sz="40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乘</a:t>
            </a:r>
            <a:r>
              <a:rPr kumimoji="1" lang="en-US" altLang="zh-CN" sz="40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</a:t>
            </a:r>
            <a:r>
              <a:rPr kumimoji="1" lang="zh-CN" altLang="en-US" sz="4000" b="1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奔</a:t>
            </a:r>
            <a:r>
              <a:rPr kumimoji="1" lang="en-US" altLang="zh-CN" sz="40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</a:t>
            </a:r>
            <a:r>
              <a:rPr kumimoji="1" lang="zh-CN" altLang="en-US" sz="4000" b="1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御</a:t>
            </a:r>
            <a:r>
              <a:rPr kumimoji="1" lang="en-US" altLang="zh-CN" sz="40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kumimoji="1" lang="zh-CN" altLang="en-US" sz="40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风，</a:t>
            </a:r>
            <a:r>
              <a:rPr kumimoji="1" lang="zh-CN" altLang="en-US" sz="4000" b="1" noProof="0" smtClean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不</a:t>
            </a:r>
            <a:r>
              <a:rPr kumimoji="1" lang="zh-CN" altLang="en-US" sz="4000" b="1" u="sng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以</a:t>
            </a:r>
            <a:r>
              <a:rPr kumimoji="1" lang="zh-CN" altLang="en-US" sz="4000" b="1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疾</a:t>
            </a:r>
            <a:r>
              <a:rPr kumimoji="1" lang="en-US" altLang="zh-CN" sz="4000" b="1" noProof="0" smtClean="0">
                <a:solidFill>
                  <a:srgbClr val="0070C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kumimoji="1" lang="zh-CN" altLang="en-US" sz="40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也。</a:t>
            </a:r>
            <a:endParaRPr kumimoji="1" lang="zh-CN" altLang="en-US" sz="4000" b="1" noProof="0" smtClean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62025" y="832485"/>
            <a:ext cx="939165" cy="4800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txBody>
          <a:bodyPr wrap="square">
            <a:noAutofit/>
          </a:bodyPr>
          <a:p>
            <a:pPr algn="ctr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有时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73015" y="786765"/>
            <a:ext cx="1165860" cy="4800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txBody>
          <a:bodyPr wrap="square">
            <a:noAutofit/>
          </a:bodyPr>
          <a:p>
            <a:pPr algn="ctr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早上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7735" y="3027045"/>
            <a:ext cx="1358900" cy="4800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txBody>
          <a:bodyPr wrap="square">
            <a:noAutofit/>
          </a:bodyPr>
          <a:p>
            <a:pPr algn="ctr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这之间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21530" y="3058795"/>
            <a:ext cx="897890" cy="4800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txBody>
          <a:bodyPr wrap="square">
            <a:noAutofit/>
          </a:bodyPr>
          <a:p>
            <a:pPr algn="ctr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即使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991860" y="1963420"/>
            <a:ext cx="1648460" cy="4800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txBody>
          <a:bodyPr wrap="square">
            <a:noAutofit/>
          </a:bodyPr>
          <a:p>
            <a:pPr algn="ctr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飞奔的马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42505" y="3037205"/>
            <a:ext cx="565785" cy="4800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txBody>
          <a:bodyPr wrap="square">
            <a:noAutofit/>
          </a:bodyPr>
          <a:p>
            <a:pPr algn="ctr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驾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099675" y="3051175"/>
            <a:ext cx="744220" cy="4800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txBody>
          <a:bodyPr wrap="square">
            <a:noAutofit/>
          </a:bodyPr>
          <a:p>
            <a:pPr algn="ctr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快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13" name="http://photo-static-api.fotomore.com/creative/vcg/veer/400/new/VCG41N508757098.jpg?uid=386&amp;timestamp=1725283289&amp;sign=94640275278593ebab506e187c086bcc" descr="templates\picture_hover\&amp;pky220_sjzg_VCG41N508757098&amp;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6159" t="13242" r="16198" b="4298"/>
          <a:stretch>
            <a:fillRect/>
          </a:stretch>
        </p:blipFill>
        <p:spPr>
          <a:xfrm>
            <a:off x="3035300" y="4318000"/>
            <a:ext cx="1113790" cy="952500"/>
          </a:xfrm>
          <a:prstGeom prst="rect">
            <a:avLst/>
          </a:prstGeom>
        </p:spPr>
      </p:pic>
      <p:pic>
        <p:nvPicPr>
          <p:cNvPr id="14" name="http://photo-static-api.fotomore.com/creative/vcg/400/new/VCG211313839995.jpg?uid=386&amp;timestamp=1725283573&amp;sign=a7ea4cc93498bd590b187c4ce43b55ed" descr="templates\picture_hover\&amp;pky220_sjzg_VCG211313839995&amp;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6924" t="63472" r="10380" b="3009"/>
          <a:stretch>
            <a:fillRect/>
          </a:stretch>
        </p:blipFill>
        <p:spPr>
          <a:xfrm>
            <a:off x="3076575" y="4089400"/>
            <a:ext cx="1683385" cy="736600"/>
          </a:xfrm>
          <a:prstGeom prst="rect">
            <a:avLst/>
          </a:prstGeom>
        </p:spPr>
      </p:pic>
      <p:pic>
        <p:nvPicPr>
          <p:cNvPr id="22" name="图片 21" descr="黑暗中的白云&#10;&#10;中度可信度描述已自动生成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9755" y="3916680"/>
            <a:ext cx="1501775" cy="67691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914400" y="3778250"/>
            <a:ext cx="9993630" cy="2323465"/>
          </a:xfrm>
          <a:prstGeom prst="rect">
            <a:avLst/>
          </a:prstGeom>
          <a:blipFill>
            <a:blip r:embed="rId6"/>
          </a:blipFill>
          <a:ln>
            <a:solidFill>
              <a:schemeClr val="tx1"/>
            </a:solidFill>
          </a:ln>
        </p:spPr>
        <p:txBody>
          <a:bodyPr wrap="square" rtlCol="0">
            <a:noAutofit/>
          </a:bodyPr>
          <a:p>
            <a:pPr>
              <a:lnSpc>
                <a:spcPct val="100000"/>
              </a:lnSpc>
              <a:buClrTx/>
              <a:buSzTx/>
              <a:buFontTx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有时皇帝的命令必须紧急传达，这时候只要清早（坐船）从白帝城出发，傍晚就到了江陵，这中间相距一千二百里，即使骑着快马，驾着疾风，也没有这么快。</a:t>
            </a:r>
            <a:endParaRPr lang="zh-CN" altLang="en-US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76575" y="856615"/>
            <a:ext cx="1016000" cy="4800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txBody>
          <a:bodyPr wrap="square">
            <a:noAutofit/>
          </a:bodyPr>
          <a:p>
            <a:pPr algn="ctr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传达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945880" y="2048510"/>
            <a:ext cx="2224405" cy="4800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txBody>
          <a:bodyPr wrap="square">
            <a:noAutofit/>
          </a:bodyPr>
          <a:p>
            <a:pPr algn="ctr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以为，认为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111111 L 0 0.0222222 L 0 0.0333333 L 0 0.0444444 L 0 0.0555556 L 0 0.0666667 L 0 0.0777778 L 0 0.0907407 L 0 0.101852 L 0.003125 0.112963 L 0.00520833 0.125926 L 0.0114583 0.138889 L 0.015625 0.15 L 0.021875 0.161111 L 0.0291667 0.168519 L 0.0354167 0.172222 L 0.0416667 0.17963 L 0.0479167 0.181481 L 0.0552083 0.185185 L 0.0614583 0.188889 L 0.0697917 0.192593 L 0.078125 0.192593 L 0.0864583 0.194444 L 0.0927083 0.198148 L 0.0989583 0.2 L 0.10625 0.201852 L 0.1125 0.203704 L 0.11875 0.205556 L 0.125 0.207407 L 0.132292 0.211111 L 0.138542 0.212963 L 0.145833 0.216667 L 0.152083 0.222222 L 0.158333 0.224074 L 0.164583 0.227778 L 0.170833 0.231481 L 0.177083 0.237037 L 0.183333 0.238889 L 0.190625 0.242593 L 0.196875 0.244444 L 0.204167 0.25 L 0.211458 0.255556 L 0.217708 0.262963 L 0.225 0.27037 L 0.232292 0.27037 L 0.239583 0.264815 L 0.245833 0.259259 L 0.252083 0.253704 L 0.258333 0.248148 L 0.264583 0.242593 L 0.270833 0.231481 L 0.276042 0.218519 L 0.280208 0.207407 L 0.284375 0.194444 L 0.2875 0.183333 L 0.289583 0.172222 L 0.291667 0.161111 L 0.29375 0.148148 L 0.295833 0.137037 L 0.297917 0.125926 L 0.304167 0.114815 " pathEditMode="relative" ptsTypes="">
                                      <p:cBhvr>
                                        <p:cTn id="41" dur="3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2083 0 " pathEditMode="relative" ptsTypes="">
                                      <p:cBhvr>
                                        <p:cTn id="50" dur="2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625 0 L 0.0125 0 L 0.0197917 0 L 0.0260417 0.00185185 L 0.0322917 0.00185185 L 0.0385417 0.00185185 L 0.0447917 0.00185185 L 0.0510417 0.0037037 L 0.0572917 0.0037037 L 0.0635417 0.00740741 L 0.0697917 0.00740741 L 0.0770833 0.0111111 L 0.0833333 0.0111111 L 0.0895833 0.0111111 L 0.0958333 0.0111111 L 0.102083 0.0111111 L 0.108333 0.0111111 L 0.114583 0.0148148 L 0.120833 0.0185185 L 0.127083 0.0222222 L 0.134375 0.0277778 L 0.140625 0.0296296 L 0.146875 0.0333333 L 0.153125 0.0388889 L 0.159375 0.0462963 L 0.165625 0.05 L 0.171875 0.0555556 L 0.178125 0.062963 L 0.183333 0.0740741 L 0.189583 0.0851852 L 0.194792 0.0962963 L 0.198958 0.107407 L 0.203125 0.118519 L 0.20625 0.131481 L 0.208333 0.142593 L 0.210417 0.153704 L 0.214583 0.164815 L 0.220833 0.164815 L 0.227083 0.161111 L 0.233333 0.159259 L 0.239583 0.155556 L 0.245833 0.153704 L 0.252083 0.15 " pathEditMode="relative" ptsTypes="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19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27" grpId="0" bldLvl="0" animBg="1"/>
      <p:bldP spid="12" grpId="0" bldLvl="0" animBg="1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8" name="文本框 17"/>
          <p:cNvSpPr txBox="1"/>
          <p:nvPr/>
        </p:nvSpPr>
        <p:spPr>
          <a:xfrm>
            <a:off x="321310" y="662305"/>
            <a:ext cx="11463655" cy="14071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240000"/>
              </a:lnSpc>
              <a:spcBef>
                <a:spcPts val="900"/>
              </a:spcBef>
              <a:buFont typeface="Arial" panose="020B0604020202020204" pitchFamily="34" charset="0"/>
              <a:buNone/>
            </a:pPr>
            <a:r>
              <a:rPr kumimoji="1" lang="zh-CN" altLang="en-US" sz="36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春冬之</a:t>
            </a:r>
            <a:r>
              <a:rPr kumimoji="1" lang="zh-CN" altLang="en-US" sz="3600" b="1" u="sng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时</a:t>
            </a:r>
            <a:r>
              <a:rPr kumimoji="1" lang="zh-CN" altLang="en-US" sz="36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，则</a:t>
            </a:r>
            <a:r>
              <a:rPr kumimoji="1" lang="zh-CN" altLang="en-US" sz="3600" b="1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素</a:t>
            </a:r>
            <a:r>
              <a:rPr kumimoji="1" lang="zh-CN" altLang="en-US" sz="3600" b="1" u="sng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湍</a:t>
            </a:r>
            <a:r>
              <a:rPr kumimoji="1" lang="en-US" altLang="zh-CN" sz="3600" b="1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kumimoji="1" lang="zh-CN" altLang="en-US" sz="36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绿潭，</a:t>
            </a:r>
            <a:r>
              <a:rPr kumimoji="1" lang="en-US" altLang="zh-CN" sz="36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kumimoji="1" lang="zh-CN" altLang="en-US" sz="3600" b="1" noProof="0" smtClean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回</a:t>
            </a:r>
            <a:r>
              <a:rPr kumimoji="1" lang="zh-CN" altLang="en-US" sz="3600" b="1" u="sng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清</a:t>
            </a:r>
            <a:r>
              <a:rPr kumimoji="1" lang="en-US" altLang="zh-CN" sz="36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kumimoji="1" lang="zh-CN" altLang="en-US" sz="36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倒影，</a:t>
            </a:r>
            <a:r>
              <a:rPr kumimoji="1" lang="en-US" altLang="zh-CN" sz="36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kumimoji="1" lang="zh-CN" altLang="en-US" sz="3600" b="1" u="sng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绝</a:t>
            </a:r>
            <a:r>
              <a:rPr kumimoji="1" lang="en-US" altLang="zh-CN" sz="3600" b="1" u="sng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</a:t>
            </a:r>
            <a:r>
              <a:rPr kumimoji="1" lang="zh-CN" altLang="en-US" sz="3600" b="1" u="sng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kumimoji="1" lang="en-US" altLang="zh-CN" sz="3600" b="1" u="sng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kumimoji="1" lang="en-US" altLang="zh-CN" sz="36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kumimoji="1" lang="zh-CN" altLang="en-US" sz="36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多生怪柏，</a:t>
            </a:r>
            <a:endParaRPr kumimoji="1" lang="zh-CN" altLang="en-US" sz="3600" b="1" noProof="0" smtClean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-57785"/>
            <a:ext cx="3075940" cy="914400"/>
            <a:chOff x="0" y="-91"/>
            <a:chExt cx="4844" cy="1440"/>
          </a:xfrm>
        </p:grpSpPr>
        <p:sp>
          <p:nvSpPr>
            <p:cNvPr id="7" name="标题 8"/>
            <p:cNvSpPr>
              <a:spLocks noGrp="1"/>
            </p:cNvSpPr>
            <p:nvPr/>
          </p:nvSpPr>
          <p:spPr>
            <a:xfrm>
              <a:off x="1246" y="150"/>
              <a:ext cx="3599" cy="1073"/>
            </a:xfrm>
            <a:prstGeom prst="rect">
              <a:avLst/>
            </a:prstGeom>
          </p:spPr>
          <p:txBody>
            <a:bodyPr vert="horz" lIns="90000" tIns="46800" rIns="90000" bIns="46800" rtlCol="0" anchor="ctr" anchorCtr="0">
              <a:normAutofit/>
            </a:bodyPr>
            <a:lstStyle>
              <a:lvl1pPr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3600" b="1" u="none" strike="noStrike" kern="1200" cap="none" spc="300" normalizeH="0" baseline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b="1" spc="36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疏通文意</a:t>
              </a:r>
              <a:endParaRPr lang="zh-CN" altLang="en-US" b="1" spc="36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pic>
          <p:nvPicPr>
            <p:cNvPr id="2" name="图片 1" descr="32313535313532383b32313535313532353bc9bd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-91"/>
              <a:ext cx="1440" cy="1440"/>
            </a:xfrm>
            <a:prstGeom prst="rect">
              <a:avLst/>
            </a:prstGeom>
          </p:spPr>
        </p:pic>
      </p:grpSp>
      <p:grpSp>
        <p:nvGrpSpPr>
          <p:cNvPr id="41" name="组合 40"/>
          <p:cNvGrpSpPr/>
          <p:nvPr/>
        </p:nvGrpSpPr>
        <p:grpSpPr>
          <a:xfrm>
            <a:off x="8968105" y="1325245"/>
            <a:ext cx="506095" cy="539750"/>
            <a:chOff x="12782" y="6821"/>
            <a:chExt cx="525" cy="512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54943" b="10646"/>
            <a:stretch>
              <a:fillRect/>
            </a:stretch>
          </p:blipFill>
          <p:spPr>
            <a:xfrm>
              <a:off x="12782" y="6821"/>
              <a:ext cx="184" cy="512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b="5988"/>
            <a:stretch>
              <a:fillRect/>
            </a:stretch>
          </p:blipFill>
          <p:spPr>
            <a:xfrm>
              <a:off x="12917" y="6857"/>
              <a:ext cx="390" cy="471"/>
            </a:xfrm>
            <a:prstGeom prst="rect">
              <a:avLst/>
            </a:prstGeom>
          </p:spPr>
        </p:pic>
      </p:grpSp>
      <p:pic>
        <p:nvPicPr>
          <p:cNvPr id="109" name="图片 108"/>
          <p:cNvPicPr/>
          <p:nvPr/>
        </p:nvPicPr>
        <p:blipFill>
          <a:blip r:embed="rId5"/>
          <a:stretch>
            <a:fillRect/>
          </a:stretch>
        </p:blipFill>
        <p:spPr>
          <a:xfrm>
            <a:off x="791210" y="3515360"/>
            <a:ext cx="5191125" cy="3343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1" name="图片 110"/>
          <p:cNvPicPr/>
          <p:nvPr/>
        </p:nvPicPr>
        <p:blipFill>
          <a:blip r:embed="rId6"/>
          <a:stretch>
            <a:fillRect/>
          </a:stretch>
        </p:blipFill>
        <p:spPr>
          <a:xfrm>
            <a:off x="6105525" y="3515360"/>
            <a:ext cx="5090160" cy="33426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矩形 18"/>
          <p:cNvSpPr/>
          <p:nvPr/>
        </p:nvSpPr>
        <p:spPr>
          <a:xfrm>
            <a:off x="2725420" y="883285"/>
            <a:ext cx="1043305" cy="4800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txBody>
          <a:bodyPr wrap="square">
            <a:noAutofit/>
          </a:bodyPr>
          <a:p>
            <a:pPr lvl="0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白色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3210" y="2206625"/>
            <a:ext cx="10409555" cy="14204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240000"/>
              </a:lnSpc>
              <a:spcBef>
                <a:spcPts val="900"/>
              </a:spcBef>
              <a:buFont typeface="Arial" panose="020B0604020202020204" pitchFamily="34" charset="0"/>
              <a:buNone/>
            </a:pPr>
            <a:r>
              <a:rPr kumimoji="1" lang="zh-CN" altLang="en-US" sz="36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悬泉瀑布，</a:t>
            </a:r>
            <a:r>
              <a:rPr kumimoji="1" lang="zh-CN" altLang="en-US" sz="3600" b="1" noProof="0" smtClean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飞</a:t>
            </a:r>
            <a:r>
              <a:rPr kumimoji="1" lang="zh-CN" altLang="en-US" sz="3600" b="1" u="sng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漱</a:t>
            </a:r>
            <a:r>
              <a:rPr kumimoji="1" lang="zh-CN" altLang="en-US" sz="36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其间，</a:t>
            </a:r>
            <a:r>
              <a:rPr kumimoji="1" lang="zh-CN" altLang="en-US" sz="3600" b="1" u="sng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清</a:t>
            </a:r>
            <a:r>
              <a:rPr kumimoji="1" lang="en-US" altLang="zh-CN" sz="36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kumimoji="1" lang="zh-CN" altLang="en-US" sz="3600" b="1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荣</a:t>
            </a:r>
            <a:r>
              <a:rPr kumimoji="1" lang="en-US" altLang="zh-CN" sz="36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kumimoji="1" lang="zh-CN" altLang="en-US" sz="36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峻</a:t>
            </a:r>
            <a:r>
              <a:rPr kumimoji="1" lang="en-US" altLang="zh-CN" sz="36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kumimoji="1" lang="zh-CN" altLang="en-US" sz="36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茂，</a:t>
            </a:r>
            <a:r>
              <a:rPr kumimoji="1" lang="zh-CN" altLang="en-US" sz="3600" b="1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良</a:t>
            </a:r>
            <a:r>
              <a:rPr kumimoji="1" lang="en-US" altLang="zh-CN" sz="36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kumimoji="1" lang="zh-CN" altLang="en-US" sz="36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多趣味。</a:t>
            </a:r>
            <a:endParaRPr kumimoji="1" lang="zh-CN" altLang="en-US" sz="3600" b="1" noProof="0" smtClean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05525" y="883285"/>
            <a:ext cx="930275" cy="4800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txBody>
          <a:bodyPr wrap="square">
            <a:noAutofit/>
          </a:bodyPr>
          <a:p>
            <a:pPr lvl="0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清波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14640" y="845185"/>
            <a:ext cx="1301750" cy="4800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txBody>
          <a:bodyPr wrap="square">
            <a:noAutofit/>
          </a:bodyPr>
          <a:p>
            <a:pPr lvl="0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极高的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25420" y="2445385"/>
            <a:ext cx="951230" cy="4800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txBody>
          <a:bodyPr wrap="square">
            <a:noAutofit/>
          </a:bodyPr>
          <a:p>
            <a:pPr lvl="0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冲荡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68010" y="2452370"/>
            <a:ext cx="925830" cy="4800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txBody>
          <a:bodyPr wrap="square">
            <a:noAutofit/>
          </a:bodyPr>
          <a:p>
            <a:pPr lvl="0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茂盛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63510" y="2458085"/>
            <a:ext cx="1382395" cy="4800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txBody>
          <a:bodyPr wrap="square">
            <a:noAutofit/>
          </a:bodyPr>
          <a:p>
            <a:pPr lvl="0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甚，很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62280" y="3790950"/>
            <a:ext cx="10935970" cy="2817495"/>
          </a:xfrm>
          <a:prstGeom prst="rect">
            <a:avLst/>
          </a:prstGeom>
          <a:blipFill>
            <a:blip r:embed="rId7"/>
          </a:blipFill>
          <a:ln>
            <a:solidFill>
              <a:schemeClr val="tx1"/>
            </a:solidFill>
          </a:ln>
        </p:spPr>
        <p:txBody>
          <a:bodyPr wrap="square" rtlCol="0">
            <a:noAutofit/>
          </a:bodyPr>
          <a:p>
            <a:pPr>
              <a:lnSpc>
                <a:spcPct val="100000"/>
              </a:lnSpc>
              <a:buClrTx/>
              <a:buSzTx/>
              <a:buFontTx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春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季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和冬季，激起白色浪花的急流中有回旋的清波，碧绿的潭水中倒映着两岸各种景物的影子。极高的山峰上长着很多奇形怪状的柏树，悬泉和瀑布在那里飞速地往下冲荡，</a:t>
            </a:r>
            <a:r>
              <a:rPr lang="zh-CN" altLang="en-US" sz="36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水清树荣，山高草盛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，有很多趣味。</a:t>
            </a:r>
            <a:endParaRPr lang="zh-CN" altLang="en-US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27095" y="1886585"/>
            <a:ext cx="968375" cy="4800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txBody>
          <a:bodyPr wrap="square">
            <a:noAutofit/>
          </a:bodyPr>
          <a:p>
            <a:pPr lvl="0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急流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23365" y="883285"/>
            <a:ext cx="1043305" cy="4800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txBody>
          <a:bodyPr wrap="square">
            <a:noAutofit/>
          </a:bodyPr>
          <a:p>
            <a:pPr lvl="0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季节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968105" y="1978025"/>
            <a:ext cx="957580" cy="4800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txBody>
          <a:bodyPr wrap="square">
            <a:noAutofit/>
          </a:bodyPr>
          <a:p>
            <a:pPr lvl="0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山峰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06290" y="2458085"/>
            <a:ext cx="930275" cy="4800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txBody>
          <a:bodyPr wrap="square">
            <a:noAutofit/>
          </a:bodyPr>
          <a:p>
            <a:pPr lvl="0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清澈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19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4" grpId="0"/>
      <p:bldP spid="4" grpId="1"/>
      <p:bldP spid="27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8" name="文本框 17"/>
          <p:cNvSpPr txBox="1"/>
          <p:nvPr/>
        </p:nvSpPr>
        <p:spPr>
          <a:xfrm>
            <a:off x="321310" y="662305"/>
            <a:ext cx="11463655" cy="14071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240000"/>
              </a:lnSpc>
              <a:spcBef>
                <a:spcPts val="900"/>
              </a:spcBef>
              <a:buFont typeface="Arial" panose="020B0604020202020204" pitchFamily="34" charset="0"/>
              <a:buNone/>
            </a:pPr>
            <a:r>
              <a:rPr kumimoji="1" lang="zh-CN" altLang="en-US" sz="36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每至</a:t>
            </a:r>
            <a:r>
              <a:rPr kumimoji="1" lang="zh-CN" altLang="en-US" sz="3600" b="1" noProof="0" smtClean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晴</a:t>
            </a:r>
            <a:r>
              <a:rPr kumimoji="1" lang="zh-CN" altLang="en-US" sz="3600" b="1" u="sng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初</a:t>
            </a:r>
            <a:r>
              <a:rPr kumimoji="1" lang="en-US" altLang="zh-CN" sz="36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</a:t>
            </a:r>
            <a:r>
              <a:rPr kumimoji="1" lang="zh-CN" altLang="en-US" sz="3600" b="1" u="sng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霜</a:t>
            </a:r>
            <a:r>
              <a:rPr kumimoji="1" lang="zh-CN" altLang="en-US" sz="3600" b="1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旦</a:t>
            </a:r>
            <a:r>
              <a:rPr kumimoji="1" lang="en-US" altLang="zh-CN" sz="36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kumimoji="1" lang="zh-CN" altLang="en-US" sz="36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，林</a:t>
            </a:r>
            <a:r>
              <a:rPr kumimoji="1" lang="zh-CN" altLang="en-US" sz="3600" b="1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寒</a:t>
            </a:r>
            <a:r>
              <a:rPr kumimoji="1" lang="zh-CN" altLang="en-US" sz="36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涧</a:t>
            </a:r>
            <a:r>
              <a:rPr kumimoji="1" lang="en-US" altLang="zh-CN" sz="36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kumimoji="1" lang="zh-CN" altLang="en-US" sz="3600" b="1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肃</a:t>
            </a:r>
            <a:r>
              <a:rPr kumimoji="1" lang="en-US" altLang="zh-CN" sz="36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kumimoji="1" lang="zh-CN" altLang="en-US" sz="36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，</a:t>
            </a:r>
            <a:endParaRPr kumimoji="1" lang="zh-CN" altLang="en-US" sz="3600" b="1" noProof="0" smtClean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rcRect t="15090" r="54430"/>
          <a:stretch>
            <a:fillRect/>
          </a:stretch>
        </p:blipFill>
        <p:spPr>
          <a:xfrm>
            <a:off x="8069580" y="0"/>
            <a:ext cx="4122420" cy="237109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21310" y="1343660"/>
            <a:ext cx="11621770" cy="20853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en-US" altLang="zh-CN" sz="36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</a:t>
            </a:r>
            <a:r>
              <a:rPr kumimoji="1" lang="en-US" altLang="zh-CN" sz="3600" b="1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</a:t>
            </a:r>
            <a:r>
              <a:rPr kumimoji="1" lang="en-US" altLang="zh-CN" sz="36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                          </a:t>
            </a:r>
            <a:r>
              <a:rPr kumimoji="1" lang="zh-CN" altLang="en-US" sz="36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常有</a:t>
            </a:r>
            <a:r>
              <a:rPr kumimoji="1" lang="zh-CN" altLang="en-US" sz="3600" b="1" noProof="0" smtClean="0"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高猿长啸</a:t>
            </a:r>
            <a:r>
              <a:rPr kumimoji="1" lang="zh-CN" altLang="en-US" sz="36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，</a:t>
            </a:r>
            <a:r>
              <a:rPr kumimoji="1" lang="en-US" altLang="zh-CN" sz="36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kumimoji="1" lang="zh-CN" altLang="en-US" sz="3600" b="1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属</a:t>
            </a:r>
            <a:r>
              <a:rPr kumimoji="1" lang="en-US" altLang="zh-CN" sz="36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</a:t>
            </a:r>
            <a:r>
              <a:rPr kumimoji="1" lang="zh-CN" altLang="en-US" sz="3600" b="1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引</a:t>
            </a:r>
            <a:endParaRPr kumimoji="1" lang="zh-CN" altLang="en-US" sz="3600" b="1" noProof="0" smtClean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endParaRPr kumimoji="1" lang="zh-CN" altLang="en-US" sz="3600" b="1" noProof="0" smtClean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endParaRPr kumimoji="1" lang="zh-CN" altLang="en-US" sz="3600" b="1" noProof="0" smtClean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>
              <a:lnSpc>
                <a:spcPct val="60000"/>
              </a:lnSpc>
            </a:pPr>
            <a:r>
              <a:rPr kumimoji="1" lang="zh-CN" altLang="en-US" sz="3600" b="1" u="sng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凄异</a:t>
            </a:r>
            <a:r>
              <a:rPr kumimoji="1" lang="en-US" altLang="zh-CN" sz="36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kumimoji="1" lang="zh-CN" altLang="en-US" sz="36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，空谷传</a:t>
            </a:r>
            <a:r>
              <a:rPr kumimoji="1" lang="en-US" altLang="zh-CN" sz="36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kumimoji="1" lang="zh-CN" altLang="en-US" sz="3600" b="1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响</a:t>
            </a:r>
            <a:r>
              <a:rPr kumimoji="1" lang="en-US" altLang="zh-CN" sz="3600" b="1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kumimoji="1" lang="zh-CN" altLang="en-US" sz="36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，哀</a:t>
            </a:r>
            <a:r>
              <a:rPr kumimoji="1" lang="en-US" altLang="zh-CN" sz="36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</a:t>
            </a:r>
            <a:r>
              <a:rPr kumimoji="1" lang="zh-CN" altLang="en-US" sz="3600" b="1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转</a:t>
            </a:r>
            <a:r>
              <a:rPr kumimoji="1" lang="en-US" altLang="zh-CN" sz="36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</a:t>
            </a:r>
            <a:r>
              <a:rPr kumimoji="1" lang="zh-CN" altLang="en-US" sz="36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久</a:t>
            </a:r>
            <a:r>
              <a:rPr kumimoji="1" lang="en-US" altLang="zh-CN" sz="36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</a:t>
            </a:r>
            <a:r>
              <a:rPr kumimoji="1" lang="zh-CN" altLang="en-US" sz="3600" b="1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绝</a:t>
            </a:r>
            <a:r>
              <a:rPr kumimoji="1" lang="en-US" altLang="zh-CN" sz="36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kumimoji="1" lang="zh-CN" altLang="en-US" sz="36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。</a:t>
            </a:r>
            <a:endParaRPr kumimoji="1" lang="zh-CN" altLang="en-US" sz="3600" b="1" noProof="0" smtClean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-57785"/>
            <a:ext cx="3075940" cy="914400"/>
            <a:chOff x="0" y="-91"/>
            <a:chExt cx="4844" cy="1440"/>
          </a:xfrm>
        </p:grpSpPr>
        <p:sp>
          <p:nvSpPr>
            <p:cNvPr id="7" name="标题 8"/>
            <p:cNvSpPr>
              <a:spLocks noGrp="1"/>
            </p:cNvSpPr>
            <p:nvPr/>
          </p:nvSpPr>
          <p:spPr>
            <a:xfrm>
              <a:off x="1246" y="150"/>
              <a:ext cx="3599" cy="1073"/>
            </a:xfrm>
            <a:prstGeom prst="rect">
              <a:avLst/>
            </a:prstGeom>
          </p:spPr>
          <p:txBody>
            <a:bodyPr vert="horz" lIns="90000" tIns="46800" rIns="90000" bIns="46800" rtlCol="0" anchor="ctr" anchorCtr="0">
              <a:normAutofit/>
            </a:bodyPr>
            <a:lstStyle>
              <a:lvl1pPr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3600" b="1" u="none" strike="noStrike" kern="1200" cap="none" spc="300" normalizeH="0" baseline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b="1" spc="36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疏通文意</a:t>
              </a:r>
              <a:endParaRPr lang="zh-CN" altLang="en-US" b="1" spc="36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pic>
          <p:nvPicPr>
            <p:cNvPr id="2" name="图片 1" descr="32313535313532383b32313535313532353bc9bd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-91"/>
              <a:ext cx="1440" cy="1440"/>
            </a:xfrm>
            <a:prstGeom prst="rect">
              <a:avLst/>
            </a:prstGeom>
          </p:spPr>
        </p:pic>
      </p:grpSp>
      <p:pic>
        <p:nvPicPr>
          <p:cNvPr id="114" name="图片 113"/>
          <p:cNvPicPr/>
          <p:nvPr/>
        </p:nvPicPr>
        <p:blipFill>
          <a:blip r:embed="rId4"/>
          <a:stretch>
            <a:fillRect/>
          </a:stretch>
        </p:blipFill>
        <p:spPr>
          <a:xfrm>
            <a:off x="6223000" y="3429000"/>
            <a:ext cx="5024120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5" name="图片 114"/>
          <p:cNvPicPr/>
          <p:nvPr/>
        </p:nvPicPr>
        <p:blipFill>
          <a:blip r:embed="rId5"/>
          <a:stretch>
            <a:fillRect/>
          </a:stretch>
        </p:blipFill>
        <p:spPr>
          <a:xfrm>
            <a:off x="914400" y="3429000"/>
            <a:ext cx="5067935" cy="34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矩形 18"/>
          <p:cNvSpPr/>
          <p:nvPr/>
        </p:nvSpPr>
        <p:spPr>
          <a:xfrm>
            <a:off x="1102360" y="870585"/>
            <a:ext cx="625475" cy="4800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txBody>
          <a:bodyPr wrap="square">
            <a:noAutofit/>
          </a:bodyPr>
          <a:p>
            <a:pPr lvl="0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刚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33625" y="915670"/>
            <a:ext cx="1007110" cy="4800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txBody>
          <a:bodyPr wrap="square">
            <a:noAutofit/>
          </a:bodyPr>
          <a:p>
            <a:pPr lvl="0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下霜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44440" y="883285"/>
            <a:ext cx="1991995" cy="4800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txBody>
          <a:bodyPr wrap="square">
            <a:noAutofit/>
          </a:bodyPr>
          <a:p>
            <a:pPr lvl="0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肃杀，凄冷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4" name="高猿长啸">
            <a:hlinkClick r:id="" action="ppaction://media"/>
          </p:cNvPr>
          <p:cNvPicPr/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122285" y="776605"/>
            <a:ext cx="619125" cy="619125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9" name="矩形 8"/>
          <p:cNvSpPr/>
          <p:nvPr/>
        </p:nvSpPr>
        <p:spPr>
          <a:xfrm>
            <a:off x="9827260" y="895985"/>
            <a:ext cx="900430" cy="4800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txBody>
          <a:bodyPr wrap="square">
            <a:noAutofit/>
          </a:bodyPr>
          <a:p>
            <a:pPr lvl="0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连接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601960" y="1916430"/>
            <a:ext cx="900430" cy="4800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txBody>
          <a:bodyPr wrap="square">
            <a:noAutofit/>
          </a:bodyPr>
          <a:p>
            <a:pPr lvl="0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延长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0510" y="2369185"/>
            <a:ext cx="1630045" cy="4800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txBody>
          <a:bodyPr wrap="square">
            <a:noAutofit/>
          </a:bodyPr>
          <a:p>
            <a:pPr lvl="0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凄惨悲凉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19475" y="2409190"/>
            <a:ext cx="906145" cy="4800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txBody>
          <a:bodyPr wrap="square">
            <a:noAutofit/>
          </a:bodyPr>
          <a:p>
            <a:pPr lvl="0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回声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44440" y="2378075"/>
            <a:ext cx="937895" cy="47879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txBody>
          <a:bodyPr wrap="square">
            <a:noAutofit/>
          </a:bodyPr>
          <a:p>
            <a:pPr lvl="0"/>
            <a:r>
              <a:rPr lang="zh-CN" altLang="en-US" sz="2600">
                <a:sym typeface="+mn-ea"/>
              </a:rPr>
              <a:t>婉转</a:t>
            </a:r>
            <a:endParaRPr lang="zh-CN" altLang="en-US" sz="26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330440" y="2369185"/>
            <a:ext cx="906145" cy="4800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txBody>
          <a:bodyPr wrap="square">
            <a:noAutofit/>
          </a:bodyPr>
          <a:p>
            <a:pPr lvl="0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消失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62280" y="3790950"/>
            <a:ext cx="10935970" cy="2367280"/>
          </a:xfrm>
          <a:prstGeom prst="rect">
            <a:avLst/>
          </a:prstGeom>
          <a:blipFill>
            <a:blip r:embed="rId9"/>
          </a:blipFill>
          <a:ln>
            <a:solidFill>
              <a:schemeClr val="tx1"/>
            </a:solidFill>
          </a:ln>
        </p:spPr>
        <p:txBody>
          <a:bodyPr wrap="square" rtlCol="0">
            <a:noAutofit/>
          </a:bodyPr>
          <a:p>
            <a:pPr>
              <a:lnSpc>
                <a:spcPct val="100000"/>
              </a:lnSpc>
              <a:buClrTx/>
              <a:buSzTx/>
              <a:buFontTx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每到天刚放晴的时候或者下霜的早晨，树林和山涧（显示出一片）冷清和肃杀，时常有高处的猿猴在放声长叫，声音接连不断，凄惨悲凉。空旷的山谷传来猿啼的回声，声音悲凉婉转，很久才消失。</a:t>
            </a:r>
            <a:endParaRPr lang="zh-CN" altLang="en-US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807970" y="1863090"/>
            <a:ext cx="988695" cy="4800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txBody>
          <a:bodyPr wrap="square">
            <a:noAutofit/>
          </a:bodyPr>
          <a:p>
            <a:pPr lvl="0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早晨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325620" y="1863090"/>
            <a:ext cx="951865" cy="4800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txBody>
          <a:bodyPr wrap="square">
            <a:noAutofit/>
          </a:bodyPr>
          <a:p>
            <a:pPr lvl="0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清凉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84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8" grpId="0"/>
      <p:bldP spid="18" grpId="1"/>
      <p:bldP spid="19" grpId="0" bldLvl="0" animBg="1"/>
      <p:bldP spid="5" grpId="0" bldLvl="0" animBg="1"/>
      <p:bldP spid="6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5" grpId="0" bldLvl="0" animBg="1"/>
      <p:bldP spid="17" grpId="0" bldLvl="0" animBg="1"/>
      <p:bldP spid="27" grpId="0" bldLvl="0" animBg="1"/>
      <p:bldP spid="13" grpId="0" bldLvl="0" animBg="1"/>
      <p:bldP spid="1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3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0" y="-57785"/>
            <a:ext cx="3075940" cy="914400"/>
            <a:chOff x="0" y="-91"/>
            <a:chExt cx="4844" cy="1440"/>
          </a:xfrm>
        </p:grpSpPr>
        <p:sp>
          <p:nvSpPr>
            <p:cNvPr id="7" name="标题 8"/>
            <p:cNvSpPr>
              <a:spLocks noGrp="1"/>
            </p:cNvSpPr>
            <p:nvPr/>
          </p:nvSpPr>
          <p:spPr>
            <a:xfrm>
              <a:off x="1246" y="150"/>
              <a:ext cx="3599" cy="1073"/>
            </a:xfrm>
            <a:prstGeom prst="rect">
              <a:avLst/>
            </a:prstGeom>
          </p:spPr>
          <p:txBody>
            <a:bodyPr vert="horz" lIns="90000" tIns="46800" rIns="90000" bIns="46800" rtlCol="0" anchor="ctr" anchorCtr="0">
              <a:normAutofit/>
            </a:bodyPr>
            <a:lstStyle>
              <a:lvl1pPr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3600" b="1" u="none" strike="noStrike" kern="1200" cap="none" spc="300" normalizeH="0" baseline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b="1" spc="36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疏通文意</a:t>
              </a:r>
              <a:endParaRPr lang="zh-CN" altLang="en-US" b="1" spc="36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pic>
          <p:nvPicPr>
            <p:cNvPr id="2" name="图片 1" descr="32313535313532383b32313535313532353bc9bd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-91"/>
              <a:ext cx="1440" cy="1440"/>
            </a:xfrm>
            <a:prstGeom prst="rect">
              <a:avLst/>
            </a:prstGeom>
          </p:spPr>
        </p:pic>
      </p:grpSp>
      <p:sp>
        <p:nvSpPr>
          <p:cNvPr id="18" name="文本框 17"/>
          <p:cNvSpPr txBox="1"/>
          <p:nvPr/>
        </p:nvSpPr>
        <p:spPr>
          <a:xfrm>
            <a:off x="490220" y="2075815"/>
            <a:ext cx="11258550" cy="11277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R="0" indent="0" defTabSz="914400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500" b="1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故</a:t>
            </a:r>
            <a:r>
              <a:rPr kumimoji="1" lang="en-US" altLang="zh-CN" sz="35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渔者歌曰：“巴东三峡巫峡长，猿鸣 </a:t>
            </a:r>
            <a:r>
              <a:rPr kumimoji="1" lang="en-US" altLang="zh-CN" sz="3500" b="1" u="sng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三声</a:t>
            </a:r>
            <a:r>
              <a:rPr kumimoji="1" lang="en-US" altLang="zh-CN" sz="35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泪沾 </a:t>
            </a:r>
            <a:r>
              <a:rPr kumimoji="1" lang="en-US" altLang="zh-CN" sz="3500" b="1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裳</a:t>
            </a:r>
            <a:r>
              <a:rPr kumimoji="1" lang="en-US" altLang="zh-CN" sz="35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！”</a:t>
            </a:r>
            <a:endParaRPr kumimoji="1" lang="zh-CN" altLang="en-US" sz="3500" b="1" noProof="0" smtClean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5440" y="1823085"/>
            <a:ext cx="925830" cy="4800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txBody>
          <a:bodyPr wrap="square">
            <a:noAutofit/>
          </a:bodyPr>
          <a:p>
            <a:pPr lvl="0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所以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73640" y="2923540"/>
            <a:ext cx="1610995" cy="4800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txBody>
          <a:bodyPr wrap="square">
            <a:noAutofit/>
          </a:bodyPr>
          <a:p>
            <a:pPr lvl="0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泛指衣服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04570" y="3578225"/>
            <a:ext cx="9799320" cy="1198880"/>
          </a:xfrm>
          <a:prstGeom prst="rect">
            <a:avLst/>
          </a:prstGeom>
          <a:blipFill>
            <a:blip r:embed="rId3"/>
          </a:blipFill>
          <a:ln>
            <a:solidFill>
              <a:schemeClr val="tx1"/>
            </a:solidFill>
          </a:ln>
        </p:spPr>
        <p:txBody>
          <a:bodyPr wrap="square" rtlCol="0">
            <a:noAutofit/>
          </a:bodyPr>
          <a:p>
            <a:pPr>
              <a:lnSpc>
                <a:spcPct val="100000"/>
              </a:lnSpc>
              <a:buClrTx/>
              <a:buSzTx/>
              <a:buFontTx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所以打鱼的人唱道：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巴东三峡呀巫峡最长，听得几声猿鸣，眼泪沾满我衣裳！”</a:t>
            </a:r>
            <a:endParaRPr lang="zh-CN" altLang="en-US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435340" y="1835785"/>
            <a:ext cx="925830" cy="4800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txBody>
          <a:bodyPr wrap="square">
            <a:noAutofit/>
          </a:bodyPr>
          <a:p>
            <a:pPr lvl="0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几声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6" grpId="0" bldLvl="0" animBg="1"/>
      <p:bldP spid="5" grpId="0" bldLvl="0" animBg="1"/>
      <p:bldP spid="27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4" name="矩形 23"/>
          <p:cNvSpPr/>
          <p:nvPr userDrawn="1">
            <p:custDataLst>
              <p:tags r:id="rId2"/>
            </p:custDataLst>
          </p:nvPr>
        </p:nvSpPr>
        <p:spPr>
          <a:xfrm>
            <a:off x="346710" y="1061720"/>
            <a:ext cx="11406505" cy="530034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>
                  <a:alpha val="88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 rot="0">
            <a:off x="1184275" y="3470910"/>
            <a:ext cx="2913380" cy="885825"/>
            <a:chOff x="826399" y="2023710"/>
            <a:chExt cx="8796796" cy="2155075"/>
          </a:xfrm>
        </p:grpSpPr>
        <p:sp>
          <p:nvSpPr>
            <p:cNvPr id="27" name="矩形 26"/>
            <p:cNvSpPr/>
            <p:nvPr/>
          </p:nvSpPr>
          <p:spPr>
            <a:xfrm>
              <a:off x="1028700" y="2126729"/>
              <a:ext cx="8382000" cy="1955215"/>
            </a:xfrm>
            <a:prstGeom prst="rect">
              <a:avLst/>
            </a:prstGeom>
            <a:solidFill>
              <a:schemeClr val="accent4">
                <a:lumMod val="75000"/>
                <a:alpha val="7000"/>
              </a:schemeClr>
            </a:solidFill>
            <a:ln w="635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800"/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15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0800000">
              <a:off x="8537449" y="3213011"/>
              <a:ext cx="1085746" cy="965774"/>
            </a:xfrm>
            <a:prstGeom prst="rect">
              <a:avLst/>
            </a:prstGeom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26399" y="2023710"/>
              <a:ext cx="1085746" cy="965774"/>
            </a:xfrm>
            <a:prstGeom prst="rect">
              <a:avLst/>
            </a:prstGeom>
          </p:spPr>
        </p:pic>
      </p:grpSp>
      <p:sp>
        <p:nvSpPr>
          <p:cNvPr id="112" name="矩形: 圆角 169"/>
          <p:cNvSpPr/>
          <p:nvPr/>
        </p:nvSpPr>
        <p:spPr>
          <a:xfrm>
            <a:off x="4385945" y="3498850"/>
            <a:ext cx="5353685" cy="769620"/>
          </a:xfrm>
          <a:prstGeom prst="roundRect">
            <a:avLst>
              <a:gd name="adj" fmla="val 4147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0"/>
          </a:gradFill>
          <a:ln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</a:ln>
          <a:effectLst>
            <a:outerShdw blurRad="190500" dist="63500" dir="2700000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800"/>
          </a:p>
        </p:txBody>
      </p:sp>
      <p:grpSp>
        <p:nvGrpSpPr>
          <p:cNvPr id="3" name="组合 2"/>
          <p:cNvGrpSpPr/>
          <p:nvPr/>
        </p:nvGrpSpPr>
        <p:grpSpPr>
          <a:xfrm>
            <a:off x="0" y="-57785"/>
            <a:ext cx="3075940" cy="914400"/>
            <a:chOff x="0" y="-91"/>
            <a:chExt cx="4844" cy="1440"/>
          </a:xfrm>
        </p:grpSpPr>
        <p:sp>
          <p:nvSpPr>
            <p:cNvPr id="7" name="标题 8"/>
            <p:cNvSpPr>
              <a:spLocks noGrp="1"/>
            </p:cNvSpPr>
            <p:nvPr/>
          </p:nvSpPr>
          <p:spPr>
            <a:xfrm>
              <a:off x="1246" y="150"/>
              <a:ext cx="3599" cy="1073"/>
            </a:xfrm>
            <a:prstGeom prst="rect">
              <a:avLst/>
            </a:prstGeom>
          </p:spPr>
          <p:txBody>
            <a:bodyPr vert="horz" lIns="90000" tIns="46800" rIns="90000" bIns="46800" rtlCol="0" anchor="ctr" anchorCtr="0">
              <a:normAutofit/>
            </a:bodyPr>
            <a:lstStyle>
              <a:lvl1pPr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3600" b="1" u="none" strike="noStrike" kern="1200" cap="none" spc="300" normalizeH="0" baseline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b="1" spc="36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文言积累</a:t>
              </a:r>
              <a:endParaRPr lang="zh-CN" altLang="en-US" b="1" spc="36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pic>
          <p:nvPicPr>
            <p:cNvPr id="2" name="图片 1" descr="32313535313532383b32313535313532353bc9bd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-91"/>
              <a:ext cx="1440" cy="1440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1602995" y="1807830"/>
            <a:ext cx="4966062" cy="788670"/>
            <a:chOff x="1727455" y="1225090"/>
            <a:chExt cx="4966062" cy="788670"/>
          </a:xfrm>
        </p:grpSpPr>
        <p:grpSp>
          <p:nvGrpSpPr>
            <p:cNvPr id="12" name="组合 11"/>
            <p:cNvGrpSpPr/>
            <p:nvPr/>
          </p:nvGrpSpPr>
          <p:grpSpPr>
            <a:xfrm>
              <a:off x="1727455" y="1267857"/>
              <a:ext cx="4966062" cy="672891"/>
              <a:chOff x="908167" y="1499619"/>
              <a:chExt cx="4966062" cy="495403"/>
            </a:xfrm>
          </p:grpSpPr>
          <p:sp>
            <p:nvSpPr>
              <p:cNvPr id="13" name="矩形: 剪去单角 4"/>
              <p:cNvSpPr/>
              <p:nvPr/>
            </p:nvSpPr>
            <p:spPr>
              <a:xfrm>
                <a:off x="917057" y="1499619"/>
                <a:ext cx="1179830" cy="489012"/>
              </a:xfrm>
              <a:prstGeom prst="snip1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800"/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>
                <a:off x="908167" y="1995022"/>
                <a:ext cx="4966062" cy="0"/>
              </a:xfrm>
              <a:prstGeom prst="line">
                <a:avLst/>
              </a:prstGeom>
              <a:solidFill>
                <a:srgbClr val="C0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文本框 14"/>
            <p:cNvSpPr txBox="1"/>
            <p:nvPr/>
          </p:nvSpPr>
          <p:spPr>
            <a:xfrm>
              <a:off x="1964945" y="1245410"/>
              <a:ext cx="662305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400" b="1" dirty="0">
                  <a:solidFill>
                    <a:schemeClr val="tx1"/>
                  </a:solidFill>
                  <a:effectLst/>
                  <a:latin typeface="獅尾B2宋朝-Black" panose="02000A03000000000000" pitchFamily="2" charset="-122"/>
                  <a:ea typeface="獅尾B2宋朝-Black" panose="02000A03000000000000" pitchFamily="2" charset="-122"/>
                </a:rPr>
                <a:t>1</a:t>
              </a:r>
              <a:endParaRPr lang="en-US" altLang="zh-CN" sz="4400" b="1" dirty="0">
                <a:solidFill>
                  <a:schemeClr val="tx1"/>
                </a:solidFill>
                <a:effectLst/>
                <a:latin typeface="獅尾B2宋朝-Black" panose="02000A03000000000000" pitchFamily="2" charset="-122"/>
                <a:ea typeface="獅尾B2宋朝-Black" panose="02000A03000000000000" pitchFamily="2" charset="-122"/>
              </a:endParaRPr>
            </a:p>
          </p:txBody>
        </p:sp>
        <p:sp>
          <p:nvSpPr>
            <p:cNvPr id="16" name="矩形 2"/>
            <p:cNvSpPr/>
            <p:nvPr/>
          </p:nvSpPr>
          <p:spPr>
            <a:xfrm>
              <a:off x="3188590" y="1225090"/>
              <a:ext cx="1825625" cy="7067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dist" eaLnBrk="0" hangingPunct="0"/>
              <a:r>
                <a:rPr lang="zh-CN" altLang="en-US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通假字</a:t>
              </a:r>
              <a:endPara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1410970" y="3500755"/>
            <a:ext cx="2670810" cy="768350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略无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阙</a:t>
            </a:r>
            <a:r>
              <a:rPr kumimoji="0" lang="zh-CN" altLang="en-US" sz="4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处</a:t>
            </a:r>
            <a:endParaRPr kumimoji="0" lang="zh-CN" altLang="en-US" sz="4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404995" y="3407410"/>
            <a:ext cx="5707380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4000" dirty="0">
                <a:solidFill>
                  <a:srgbClr val="A86F2C"/>
                </a:solidFill>
                <a:latin typeface="喵呜黑体" panose="02000503000000000000" charset="-122"/>
                <a:ea typeface="喵呜黑体" panose="02000503000000000000" charset="-122"/>
                <a:cs typeface="喵呜黑体" panose="02000503000000000000" charset="-122"/>
              </a:rPr>
              <a:t>同“缺”，空隙、缺口</a:t>
            </a:r>
            <a:endParaRPr lang="zh-CN" altLang="en-US" sz="4000" dirty="0">
              <a:solidFill>
                <a:srgbClr val="A86F2C"/>
              </a:solidFill>
              <a:latin typeface="喵呜黑体" panose="02000503000000000000" charset="-122"/>
              <a:ea typeface="喵呜黑体" panose="02000503000000000000" charset="-122"/>
              <a:cs typeface="喵呜黑体" panose="02000503000000000000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2" grpId="0"/>
      <p:bldP spid="112" grpId="0" bldLvl="0" animBg="1"/>
      <p:bldP spid="112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4" name="矩形 23"/>
          <p:cNvSpPr/>
          <p:nvPr userDrawn="1">
            <p:custDataLst>
              <p:tags r:id="rId2"/>
            </p:custDataLst>
          </p:nvPr>
        </p:nvSpPr>
        <p:spPr>
          <a:xfrm>
            <a:off x="785495" y="1061720"/>
            <a:ext cx="11406505" cy="566229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>
                  <a:alpha val="88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 rot="0">
            <a:off x="950595" y="4358005"/>
            <a:ext cx="3074035" cy="733425"/>
            <a:chOff x="826399" y="2023710"/>
            <a:chExt cx="8796796" cy="2155075"/>
          </a:xfrm>
        </p:grpSpPr>
        <p:sp>
          <p:nvSpPr>
            <p:cNvPr id="46" name="矩形 45"/>
            <p:cNvSpPr/>
            <p:nvPr/>
          </p:nvSpPr>
          <p:spPr>
            <a:xfrm>
              <a:off x="1028700" y="2126729"/>
              <a:ext cx="8382000" cy="1955215"/>
            </a:xfrm>
            <a:prstGeom prst="rect">
              <a:avLst/>
            </a:prstGeom>
            <a:solidFill>
              <a:schemeClr val="accent4">
                <a:lumMod val="75000"/>
                <a:alpha val="7000"/>
              </a:schemeClr>
            </a:solidFill>
            <a:ln w="635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15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0800000">
              <a:off x="8537449" y="3213011"/>
              <a:ext cx="1085746" cy="965774"/>
            </a:xfrm>
            <a:prstGeom prst="rect">
              <a:avLst/>
            </a:prstGeom>
          </p:spPr>
        </p:pic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26399" y="2023710"/>
              <a:ext cx="1085746" cy="965774"/>
            </a:xfrm>
            <a:prstGeom prst="rect">
              <a:avLst/>
            </a:prstGeom>
          </p:spPr>
        </p:pic>
      </p:grpSp>
      <p:sp>
        <p:nvSpPr>
          <p:cNvPr id="21" name="矩形: 圆角 169"/>
          <p:cNvSpPr/>
          <p:nvPr/>
        </p:nvSpPr>
        <p:spPr>
          <a:xfrm>
            <a:off x="815975" y="5181600"/>
            <a:ext cx="10500360" cy="1345565"/>
          </a:xfrm>
          <a:prstGeom prst="roundRect">
            <a:avLst>
              <a:gd name="adj" fmla="val 4147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0"/>
          </a:gradFill>
          <a:ln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</a:ln>
          <a:effectLst>
            <a:outerShdw blurRad="190500" dist="63500" dir="2700000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-57785"/>
            <a:ext cx="3075940" cy="914400"/>
            <a:chOff x="0" y="-91"/>
            <a:chExt cx="4844" cy="1440"/>
          </a:xfrm>
        </p:grpSpPr>
        <p:sp>
          <p:nvSpPr>
            <p:cNvPr id="7" name="标题 8"/>
            <p:cNvSpPr>
              <a:spLocks noGrp="1"/>
            </p:cNvSpPr>
            <p:nvPr/>
          </p:nvSpPr>
          <p:spPr>
            <a:xfrm>
              <a:off x="1246" y="150"/>
              <a:ext cx="3599" cy="1073"/>
            </a:xfrm>
            <a:prstGeom prst="rect">
              <a:avLst/>
            </a:prstGeom>
          </p:spPr>
          <p:txBody>
            <a:bodyPr vert="horz" lIns="90000" tIns="46800" rIns="90000" bIns="46800" rtlCol="0" anchor="ctr" anchorCtr="0">
              <a:normAutofit/>
            </a:bodyPr>
            <a:lstStyle>
              <a:lvl1pPr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3600" b="1" u="none" strike="noStrike" kern="1200" cap="none" spc="300" normalizeH="0" baseline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b="1" spc="36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文言积累</a:t>
              </a:r>
              <a:endParaRPr lang="zh-CN" altLang="en-US" b="1" spc="36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pic>
          <p:nvPicPr>
            <p:cNvPr id="2" name="图片 1" descr="32313535313532383b32313535313532353bc9bd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-91"/>
              <a:ext cx="1440" cy="1440"/>
            </a:xfrm>
            <a:prstGeom prst="rect">
              <a:avLst/>
            </a:prstGeom>
          </p:spPr>
        </p:pic>
      </p:grpSp>
      <p:grpSp>
        <p:nvGrpSpPr>
          <p:cNvPr id="35" name="组合 34"/>
          <p:cNvGrpSpPr/>
          <p:nvPr/>
        </p:nvGrpSpPr>
        <p:grpSpPr>
          <a:xfrm>
            <a:off x="1021262" y="1397656"/>
            <a:ext cx="4966062" cy="601345"/>
            <a:chOff x="1729287" y="2704760"/>
            <a:chExt cx="4966062" cy="601345"/>
          </a:xfrm>
        </p:grpSpPr>
        <p:grpSp>
          <p:nvGrpSpPr>
            <p:cNvPr id="36" name="组合 35"/>
            <p:cNvGrpSpPr/>
            <p:nvPr/>
          </p:nvGrpSpPr>
          <p:grpSpPr>
            <a:xfrm>
              <a:off x="1729287" y="2724418"/>
              <a:ext cx="4966062" cy="495095"/>
              <a:chOff x="908167" y="1630519"/>
              <a:chExt cx="4966062" cy="364504"/>
            </a:xfrm>
          </p:grpSpPr>
          <p:sp>
            <p:nvSpPr>
              <p:cNvPr id="39" name="矩形: 剪去单角 34"/>
              <p:cNvSpPr/>
              <p:nvPr/>
            </p:nvSpPr>
            <p:spPr>
              <a:xfrm>
                <a:off x="916940" y="1630519"/>
                <a:ext cx="906266" cy="364504"/>
              </a:xfrm>
              <a:prstGeom prst="snip1Rect">
                <a:avLst/>
              </a:prstGeom>
              <a:solidFill>
                <a:srgbClr val="DAE3F5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cxnSp>
            <p:nvCxnSpPr>
              <p:cNvPr id="40" name="直接连接符 39"/>
              <p:cNvCxnSpPr/>
              <p:nvPr/>
            </p:nvCxnSpPr>
            <p:spPr>
              <a:xfrm>
                <a:off x="908167" y="1995022"/>
                <a:ext cx="4966062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文本框 36"/>
            <p:cNvSpPr txBox="1"/>
            <p:nvPr/>
          </p:nvSpPr>
          <p:spPr>
            <a:xfrm>
              <a:off x="1915914" y="2722540"/>
              <a:ext cx="1043202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200" b="1" dirty="0">
                  <a:solidFill>
                    <a:schemeClr val="tx1"/>
                  </a:solidFill>
                  <a:effectLst/>
                  <a:latin typeface="獅尾B2宋朝-Black" panose="02000A03000000000000" pitchFamily="2" charset="-122"/>
                  <a:ea typeface="獅尾B2宋朝-Black" panose="02000A03000000000000" pitchFamily="2" charset="-122"/>
                </a:rPr>
                <a:t>2</a:t>
              </a:r>
              <a:endParaRPr lang="en-US" altLang="zh-CN" sz="3200" b="1" dirty="0">
                <a:solidFill>
                  <a:schemeClr val="tx1"/>
                </a:solidFill>
                <a:effectLst/>
                <a:latin typeface="獅尾B2宋朝-Black" panose="02000A03000000000000" pitchFamily="2" charset="-122"/>
                <a:ea typeface="獅尾B2宋朝-Black" panose="02000A03000000000000" pitchFamily="2" charset="-122"/>
              </a:endParaRPr>
            </a:p>
          </p:txBody>
        </p:sp>
        <p:sp>
          <p:nvSpPr>
            <p:cNvPr id="38" name="矩形 2"/>
            <p:cNvSpPr/>
            <p:nvPr/>
          </p:nvSpPr>
          <p:spPr>
            <a:xfrm>
              <a:off x="2825297" y="2704760"/>
              <a:ext cx="2379345" cy="521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dist" eaLnBrk="0" hangingPunct="0"/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古今异义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1154961" y="4430774"/>
            <a:ext cx="3050117" cy="583565"/>
          </a:xfrm>
          <a:prstGeom prst="rect">
            <a:avLst/>
          </a:prstGeom>
        </p:spPr>
        <p:txBody>
          <a:bodyPr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至于</a:t>
            </a: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夏水襄陵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094740" y="5171440"/>
            <a:ext cx="10222230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A86F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古义：</a:t>
            </a:r>
            <a:r>
              <a:rPr lang="zh-CN" altLang="en-US" sz="2800" dirty="0">
                <a:latin typeface="喵呜黑体" panose="02000503000000000000" charset="-122"/>
                <a:ea typeface="喵呜黑体" panose="02000503000000000000" charset="-122"/>
                <a:cs typeface="喵呜黑体" panose="02000503000000000000" charset="-122"/>
              </a:rPr>
              <a:t>是两个词，动词“至”和介词“于”，意思是“</a:t>
            </a:r>
            <a:r>
              <a:rPr lang="zh-CN" altLang="en-US" sz="2800" dirty="0">
                <a:solidFill>
                  <a:srgbClr val="C00000"/>
                </a:solidFill>
                <a:latin typeface="喵呜黑体" panose="02000503000000000000" charset="-122"/>
                <a:ea typeface="喵呜黑体" panose="02000503000000000000" charset="-122"/>
                <a:cs typeface="喵呜黑体" panose="02000503000000000000" charset="-122"/>
              </a:rPr>
              <a:t>到了</a:t>
            </a:r>
            <a:r>
              <a:rPr lang="zh-CN" altLang="en-US" sz="2800" dirty="0">
                <a:latin typeface="喵呜黑体" panose="02000503000000000000" charset="-122"/>
                <a:ea typeface="喵呜黑体" panose="02000503000000000000" charset="-122"/>
                <a:cs typeface="喵呜黑体" panose="02000503000000000000" charset="-122"/>
              </a:rPr>
              <a:t>”</a:t>
            </a:r>
            <a:r>
              <a:rPr lang="zh-CN" altLang="en-US" sz="2800" dirty="0" smtClean="0">
                <a:latin typeface="喵呜黑体" panose="02000503000000000000" charset="-122"/>
                <a:ea typeface="喵呜黑体" panose="02000503000000000000" charset="-122"/>
                <a:cs typeface="喵呜黑体" panose="02000503000000000000" charset="-122"/>
              </a:rPr>
              <a:t>。</a:t>
            </a:r>
            <a:endParaRPr lang="zh-CN" altLang="en-US" sz="2800" dirty="0" smtClean="0">
              <a:latin typeface="喵呜黑体" panose="02000503000000000000" charset="-122"/>
              <a:ea typeface="喵呜黑体" panose="02000503000000000000" charset="-122"/>
              <a:cs typeface="喵呜黑体" panose="02000503000000000000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94740" y="5760720"/>
            <a:ext cx="8608695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2800" b="1" dirty="0" smtClean="0">
                <a:solidFill>
                  <a:srgbClr val="A86F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今</a:t>
            </a:r>
            <a:r>
              <a:rPr lang="zh-CN" altLang="en-US" sz="2800" b="1" dirty="0">
                <a:solidFill>
                  <a:srgbClr val="A86F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义：</a:t>
            </a:r>
            <a:r>
              <a:rPr lang="zh-CN" altLang="en-US" sz="2800" dirty="0">
                <a:latin typeface="喵呜黑体" panose="02000503000000000000" charset="-122"/>
                <a:ea typeface="喵呜黑体" panose="02000503000000000000" charset="-122"/>
                <a:cs typeface="喵呜黑体" panose="02000503000000000000" charset="-122"/>
              </a:rPr>
              <a:t>是一个词，表示另提一事。</a:t>
            </a:r>
            <a:endParaRPr lang="zh-CN" altLang="en-US" sz="2800" dirty="0">
              <a:latin typeface="喵呜黑体" panose="02000503000000000000" charset="-122"/>
              <a:ea typeface="喵呜黑体" panose="02000503000000000000" charset="-122"/>
              <a:cs typeface="喵呜黑体" panose="02000503000000000000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 rot="0">
            <a:off x="1177925" y="2110105"/>
            <a:ext cx="2564130" cy="733425"/>
            <a:chOff x="826399" y="2023710"/>
            <a:chExt cx="8796796" cy="2155075"/>
          </a:xfrm>
        </p:grpSpPr>
        <p:sp>
          <p:nvSpPr>
            <p:cNvPr id="6" name="矩形 5"/>
            <p:cNvSpPr/>
            <p:nvPr/>
          </p:nvSpPr>
          <p:spPr>
            <a:xfrm>
              <a:off x="1028700" y="2126729"/>
              <a:ext cx="8382000" cy="1955215"/>
            </a:xfrm>
            <a:prstGeom prst="rect">
              <a:avLst/>
            </a:prstGeom>
            <a:solidFill>
              <a:schemeClr val="accent4">
                <a:lumMod val="75000"/>
                <a:alpha val="7000"/>
              </a:schemeClr>
            </a:solidFill>
            <a:ln w="635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15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0800000">
              <a:off x="8537449" y="3213011"/>
              <a:ext cx="1085746" cy="965774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26399" y="2023710"/>
              <a:ext cx="1085746" cy="965774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333500" y="2164080"/>
            <a:ext cx="2489200" cy="583565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王命急宣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1" name="矩形: 圆角 169"/>
          <p:cNvSpPr/>
          <p:nvPr/>
        </p:nvSpPr>
        <p:spPr>
          <a:xfrm>
            <a:off x="1081405" y="2958465"/>
            <a:ext cx="2610485" cy="1183640"/>
          </a:xfrm>
          <a:prstGeom prst="roundRect">
            <a:avLst>
              <a:gd name="adj" fmla="val 4147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0"/>
          </a:gradFill>
          <a:ln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</a:ln>
          <a:effectLst>
            <a:outerShdw blurRad="190500" dist="63500" dir="2700000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350645" y="2899410"/>
            <a:ext cx="2329180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A86F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古义：</a:t>
            </a:r>
            <a:r>
              <a:rPr lang="zh-CN" altLang="en-US" sz="2800" dirty="0">
                <a:solidFill>
                  <a:srgbClr val="C00000"/>
                </a:solidFill>
                <a:latin typeface="喵呜黑体" panose="02000503000000000000" charset="-122"/>
                <a:ea typeface="喵呜黑体" panose="02000503000000000000" charset="-122"/>
                <a:cs typeface="喵呜黑体" panose="02000503000000000000" charset="-122"/>
              </a:rPr>
              <a:t>有时</a:t>
            </a:r>
            <a:endParaRPr lang="zh-CN" altLang="en-US" sz="2800" dirty="0">
              <a:solidFill>
                <a:srgbClr val="C00000"/>
              </a:solidFill>
              <a:latin typeface="喵呜黑体" panose="02000503000000000000" charset="-122"/>
              <a:ea typeface="喵呜黑体" panose="02000503000000000000" charset="-122"/>
              <a:cs typeface="喵呜黑体" panose="02000503000000000000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350645" y="3470910"/>
            <a:ext cx="2132330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2800" b="1" dirty="0" smtClean="0">
                <a:solidFill>
                  <a:srgbClr val="A86F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今</a:t>
            </a:r>
            <a:r>
              <a:rPr lang="zh-CN" altLang="en-US" sz="2800" b="1" dirty="0">
                <a:solidFill>
                  <a:srgbClr val="A86F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义：</a:t>
            </a:r>
            <a:r>
              <a:rPr lang="zh-CN" altLang="en-US" sz="2800" dirty="0">
                <a:latin typeface="喵呜黑体" panose="02000503000000000000" charset="-122"/>
                <a:ea typeface="喵呜黑体" panose="02000503000000000000" charset="-122"/>
                <a:cs typeface="喵呜黑体" panose="02000503000000000000" charset="-122"/>
              </a:rPr>
              <a:t>或者</a:t>
            </a:r>
            <a:endParaRPr lang="zh-CN" altLang="en-US" sz="2800" dirty="0">
              <a:latin typeface="喵呜黑体" panose="02000503000000000000" charset="-122"/>
              <a:ea typeface="喵呜黑体" panose="02000503000000000000" charset="-122"/>
              <a:cs typeface="喵呜黑体" panose="02000503000000000000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 rot="0">
            <a:off x="4921250" y="2112645"/>
            <a:ext cx="2564130" cy="733425"/>
            <a:chOff x="826399" y="2023710"/>
            <a:chExt cx="8796796" cy="2155075"/>
          </a:xfrm>
        </p:grpSpPr>
        <p:sp>
          <p:nvSpPr>
            <p:cNvPr id="23" name="矩形 22"/>
            <p:cNvSpPr/>
            <p:nvPr/>
          </p:nvSpPr>
          <p:spPr>
            <a:xfrm>
              <a:off x="1028700" y="2126729"/>
              <a:ext cx="8382000" cy="1955215"/>
            </a:xfrm>
            <a:prstGeom prst="rect">
              <a:avLst/>
            </a:prstGeom>
            <a:solidFill>
              <a:schemeClr val="accent4">
                <a:lumMod val="75000"/>
                <a:alpha val="7000"/>
              </a:schemeClr>
            </a:solidFill>
            <a:ln w="635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15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0800000">
              <a:off x="8537449" y="3213011"/>
              <a:ext cx="1085746" cy="965774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26399" y="2023710"/>
              <a:ext cx="1085746" cy="965774"/>
            </a:xfrm>
            <a:prstGeom prst="rect">
              <a:avLst/>
            </a:prstGeom>
          </p:spPr>
        </p:pic>
      </p:grpSp>
      <p:sp>
        <p:nvSpPr>
          <p:cNvPr id="30" name="矩形 29"/>
          <p:cNvSpPr/>
          <p:nvPr/>
        </p:nvSpPr>
        <p:spPr>
          <a:xfrm>
            <a:off x="5032375" y="2226945"/>
            <a:ext cx="2390775" cy="583565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虽</a:t>
            </a: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乘奔御风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1" name="矩形: 圆角 169"/>
          <p:cNvSpPr/>
          <p:nvPr/>
        </p:nvSpPr>
        <p:spPr>
          <a:xfrm>
            <a:off x="4909185" y="3042920"/>
            <a:ext cx="2610485" cy="1183640"/>
          </a:xfrm>
          <a:prstGeom prst="roundRect">
            <a:avLst>
              <a:gd name="adj" fmla="val 4147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0"/>
          </a:gradFill>
          <a:ln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</a:ln>
          <a:effectLst>
            <a:outerShdw blurRad="190500" dist="63500" dir="2700000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5166360" y="2958465"/>
            <a:ext cx="2352675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A86F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古义：</a:t>
            </a:r>
            <a:r>
              <a:rPr lang="zh-CN" altLang="en-US" sz="2800" dirty="0">
                <a:solidFill>
                  <a:srgbClr val="C00000"/>
                </a:solidFill>
                <a:latin typeface="喵呜黑体" panose="02000503000000000000" charset="-122"/>
                <a:ea typeface="喵呜黑体" panose="02000503000000000000" charset="-122"/>
                <a:cs typeface="喵呜黑体" panose="02000503000000000000" charset="-122"/>
              </a:rPr>
              <a:t>即使</a:t>
            </a:r>
            <a:endParaRPr lang="zh-CN" altLang="en-US" sz="2800" dirty="0">
              <a:solidFill>
                <a:srgbClr val="C00000"/>
              </a:solidFill>
              <a:latin typeface="喵呜黑体" panose="02000503000000000000" charset="-122"/>
              <a:ea typeface="喵呜黑体" panose="02000503000000000000" charset="-122"/>
              <a:cs typeface="喵呜黑体" panose="02000503000000000000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166360" y="3575685"/>
            <a:ext cx="2132330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2800" b="1" dirty="0" smtClean="0">
                <a:solidFill>
                  <a:srgbClr val="A86F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今</a:t>
            </a:r>
            <a:r>
              <a:rPr lang="zh-CN" altLang="en-US" sz="2800" b="1" dirty="0">
                <a:solidFill>
                  <a:srgbClr val="A86F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义：</a:t>
            </a:r>
            <a:r>
              <a:rPr lang="zh-CN" altLang="en-US" sz="2800" dirty="0">
                <a:latin typeface="喵呜黑体" panose="02000503000000000000" charset="-122"/>
                <a:ea typeface="喵呜黑体" panose="02000503000000000000" charset="-122"/>
                <a:cs typeface="喵呜黑体" panose="02000503000000000000" charset="-122"/>
              </a:rPr>
              <a:t>虽然</a:t>
            </a:r>
            <a:endParaRPr lang="zh-CN" altLang="en-US" sz="2800" dirty="0">
              <a:latin typeface="喵呜黑体" panose="02000503000000000000" charset="-122"/>
              <a:ea typeface="喵呜黑体" panose="02000503000000000000" charset="-122"/>
              <a:cs typeface="喵呜黑体" panose="02000503000000000000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775700" y="2164080"/>
            <a:ext cx="2390775" cy="583565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良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多趣味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 rot="0">
            <a:off x="8556625" y="2077720"/>
            <a:ext cx="2662211" cy="733425"/>
            <a:chOff x="826399" y="2023710"/>
            <a:chExt cx="9133284" cy="2155075"/>
          </a:xfrm>
        </p:grpSpPr>
        <p:sp>
          <p:nvSpPr>
            <p:cNvPr id="13" name="矩形 12"/>
            <p:cNvSpPr/>
            <p:nvPr/>
          </p:nvSpPr>
          <p:spPr>
            <a:xfrm>
              <a:off x="1577683" y="2221888"/>
              <a:ext cx="8382000" cy="1955215"/>
            </a:xfrm>
            <a:prstGeom prst="rect">
              <a:avLst/>
            </a:prstGeom>
            <a:solidFill>
              <a:schemeClr val="accent4">
                <a:lumMod val="75000"/>
                <a:alpha val="7000"/>
              </a:schemeClr>
            </a:solidFill>
            <a:ln w="635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15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0800000">
              <a:off x="8537449" y="3213011"/>
              <a:ext cx="1085746" cy="96577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26399" y="2023710"/>
              <a:ext cx="1085746" cy="965774"/>
            </a:xfrm>
            <a:prstGeom prst="rect">
              <a:avLst/>
            </a:prstGeom>
          </p:spPr>
        </p:pic>
      </p:grpSp>
      <p:sp>
        <p:nvSpPr>
          <p:cNvPr id="17" name="矩形: 圆角 169"/>
          <p:cNvSpPr/>
          <p:nvPr/>
        </p:nvSpPr>
        <p:spPr>
          <a:xfrm>
            <a:off x="8736965" y="3174365"/>
            <a:ext cx="2610485" cy="1183640"/>
          </a:xfrm>
          <a:prstGeom prst="roundRect">
            <a:avLst>
              <a:gd name="adj" fmla="val 4147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0"/>
          </a:gradFill>
          <a:ln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</a:ln>
          <a:effectLst>
            <a:outerShdw blurRad="190500" dist="63500" dir="2700000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844915" y="3103880"/>
            <a:ext cx="2471420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A86F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古义：</a:t>
            </a:r>
            <a:r>
              <a:rPr lang="zh-CN" altLang="en-US" sz="2800" dirty="0">
                <a:solidFill>
                  <a:srgbClr val="C00000"/>
                </a:solidFill>
                <a:latin typeface="喵呜黑体" panose="02000503000000000000" charset="-122"/>
                <a:ea typeface="喵呜黑体" panose="02000503000000000000" charset="-122"/>
                <a:cs typeface="喵呜黑体" panose="02000503000000000000" charset="-122"/>
              </a:rPr>
              <a:t>甚，很</a:t>
            </a:r>
            <a:endParaRPr lang="zh-CN" altLang="en-US" sz="2800" dirty="0">
              <a:solidFill>
                <a:srgbClr val="C00000"/>
              </a:solidFill>
              <a:latin typeface="喵呜黑体" panose="02000503000000000000" charset="-122"/>
              <a:ea typeface="喵呜黑体" panose="02000503000000000000" charset="-122"/>
              <a:cs typeface="喵呜黑体" panose="02000503000000000000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826500" y="3707130"/>
            <a:ext cx="2132330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2800" b="1" dirty="0" smtClean="0">
                <a:solidFill>
                  <a:srgbClr val="A86F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今</a:t>
            </a:r>
            <a:r>
              <a:rPr lang="zh-CN" altLang="en-US" sz="2800" b="1" dirty="0">
                <a:solidFill>
                  <a:srgbClr val="A86F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义：</a:t>
            </a:r>
            <a:r>
              <a:rPr lang="zh-CN" altLang="en-US" sz="2800" dirty="0">
                <a:latin typeface="喵呜黑体" panose="02000503000000000000" charset="-122"/>
                <a:ea typeface="喵呜黑体" panose="02000503000000000000" charset="-122"/>
                <a:cs typeface="喵呜黑体" panose="02000503000000000000" charset="-122"/>
              </a:rPr>
              <a:t>良好</a:t>
            </a:r>
            <a:endParaRPr lang="zh-CN" altLang="en-US" sz="2800" dirty="0">
              <a:latin typeface="喵呜黑体" panose="02000503000000000000" charset="-122"/>
              <a:ea typeface="喵呜黑体" panose="02000503000000000000" charset="-122"/>
              <a:cs typeface="喵呜黑体" panose="02000503000000000000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22" grpId="0"/>
      <p:bldP spid="21" grpId="0" bldLvl="0" animBg="1"/>
      <p:bldP spid="21" grpId="1" animBg="1"/>
      <p:bldP spid="10" grpId="0"/>
      <p:bldP spid="18" grpId="0"/>
      <p:bldP spid="19" grpId="0"/>
      <p:bldP spid="11" grpId="0" bldLvl="0" animBg="1"/>
      <p:bldP spid="11" grpId="1" animBg="1"/>
      <p:bldP spid="30" grpId="0"/>
      <p:bldP spid="33" grpId="0"/>
      <p:bldP spid="41" grpId="0"/>
      <p:bldP spid="31" grpId="0" bldLvl="0" animBg="1"/>
      <p:bldP spid="31" grpId="1" animBg="1"/>
      <p:bldP spid="4" grpId="0"/>
      <p:bldP spid="17" grpId="0" bldLvl="0" animBg="1"/>
      <p:bldP spid="17" grpId="1" animBg="1"/>
      <p:bldP spid="26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4" name="矩形 23"/>
          <p:cNvSpPr/>
          <p:nvPr userDrawn="1">
            <p:custDataLst>
              <p:tags r:id="rId2"/>
            </p:custDataLst>
          </p:nvPr>
        </p:nvSpPr>
        <p:spPr>
          <a:xfrm>
            <a:off x="372110" y="1000125"/>
            <a:ext cx="11406505" cy="553720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>
                  <a:alpha val="88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3" name="矩形: 圆角 169"/>
          <p:cNvSpPr/>
          <p:nvPr/>
        </p:nvSpPr>
        <p:spPr>
          <a:xfrm>
            <a:off x="650875" y="4144645"/>
            <a:ext cx="10208260" cy="2032000"/>
          </a:xfrm>
          <a:prstGeom prst="roundRect">
            <a:avLst>
              <a:gd name="adj" fmla="val 4147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0"/>
          </a:gradFill>
          <a:ln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</a:ln>
          <a:effectLst>
            <a:outerShdw blurRad="190500" dist="63500" dir="2700000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2" name="矩形: 圆角 169"/>
          <p:cNvSpPr/>
          <p:nvPr/>
        </p:nvSpPr>
        <p:spPr>
          <a:xfrm>
            <a:off x="650875" y="1899285"/>
            <a:ext cx="10208260" cy="2009775"/>
          </a:xfrm>
          <a:prstGeom prst="roundRect">
            <a:avLst>
              <a:gd name="adj" fmla="val 4147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0"/>
          </a:gradFill>
          <a:ln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</a:ln>
          <a:effectLst>
            <a:outerShdw blurRad="190500" dist="63500" dir="2700000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-57785"/>
            <a:ext cx="3075940" cy="914400"/>
            <a:chOff x="0" y="-91"/>
            <a:chExt cx="4844" cy="1440"/>
          </a:xfrm>
        </p:grpSpPr>
        <p:sp>
          <p:nvSpPr>
            <p:cNvPr id="7" name="标题 8"/>
            <p:cNvSpPr>
              <a:spLocks noGrp="1"/>
            </p:cNvSpPr>
            <p:nvPr/>
          </p:nvSpPr>
          <p:spPr>
            <a:xfrm>
              <a:off x="1246" y="150"/>
              <a:ext cx="3599" cy="1073"/>
            </a:xfrm>
            <a:prstGeom prst="rect">
              <a:avLst/>
            </a:prstGeom>
          </p:spPr>
          <p:txBody>
            <a:bodyPr vert="horz" lIns="90000" tIns="46800" rIns="90000" bIns="46800" rtlCol="0" anchor="ctr" anchorCtr="0">
              <a:normAutofit/>
            </a:bodyPr>
            <a:lstStyle>
              <a:lvl1pPr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3600" b="1" u="none" strike="noStrike" kern="1200" cap="none" spc="300" normalizeH="0" baseline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b="1" spc="36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文言积累</a:t>
              </a:r>
              <a:endParaRPr lang="zh-CN" altLang="en-US" b="1" spc="36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pic>
          <p:nvPicPr>
            <p:cNvPr id="2" name="图片 1" descr="32313535313532383b32313535313532353bc9bd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-91"/>
              <a:ext cx="1440" cy="1440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962915" y="1286084"/>
            <a:ext cx="4966062" cy="609813"/>
            <a:chOff x="1727455" y="1417529"/>
            <a:chExt cx="4966062" cy="609813"/>
          </a:xfrm>
        </p:grpSpPr>
        <p:grpSp>
          <p:nvGrpSpPr>
            <p:cNvPr id="6" name="组合 5"/>
            <p:cNvGrpSpPr/>
            <p:nvPr/>
          </p:nvGrpSpPr>
          <p:grpSpPr>
            <a:xfrm>
              <a:off x="1727455" y="1445655"/>
              <a:ext cx="4966062" cy="495095"/>
              <a:chOff x="908167" y="1630519"/>
              <a:chExt cx="4966062" cy="364504"/>
            </a:xfrm>
          </p:grpSpPr>
          <p:sp>
            <p:nvSpPr>
              <p:cNvPr id="8" name="矩形: 剪去单角 4"/>
              <p:cNvSpPr/>
              <p:nvPr/>
            </p:nvSpPr>
            <p:spPr>
              <a:xfrm>
                <a:off x="916940" y="1630519"/>
                <a:ext cx="906266" cy="364504"/>
              </a:xfrm>
              <a:prstGeom prst="snip1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908167" y="1995022"/>
                <a:ext cx="4966062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文本框 9"/>
            <p:cNvSpPr txBox="1"/>
            <p:nvPr/>
          </p:nvSpPr>
          <p:spPr>
            <a:xfrm>
              <a:off x="1914082" y="1443777"/>
              <a:ext cx="1043202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tx1"/>
                  </a:solidFill>
                  <a:effectLst/>
                  <a:latin typeface="獅尾B2宋朝-Black" panose="02000A03000000000000" pitchFamily="2" charset="-122"/>
                  <a:ea typeface="獅尾B2宋朝-Black" panose="02000A03000000000000" pitchFamily="2" charset="-122"/>
                </a:rPr>
                <a:t>3</a:t>
              </a:r>
              <a:endParaRPr lang="en-US" altLang="zh-CN" sz="3200" b="1" dirty="0">
                <a:solidFill>
                  <a:schemeClr val="tx1"/>
                </a:solidFill>
                <a:effectLst/>
                <a:latin typeface="獅尾B2宋朝-Black" panose="02000A03000000000000" pitchFamily="2" charset="-122"/>
                <a:ea typeface="獅尾B2宋朝-Black" panose="02000A03000000000000" pitchFamily="2" charset="-122"/>
              </a:endParaRPr>
            </a:p>
          </p:txBody>
        </p:sp>
        <p:sp>
          <p:nvSpPr>
            <p:cNvPr id="11" name="矩形 2"/>
            <p:cNvSpPr/>
            <p:nvPr/>
          </p:nvSpPr>
          <p:spPr>
            <a:xfrm>
              <a:off x="2784088" y="1417529"/>
              <a:ext cx="2150236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一词多义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14329" y="1972861"/>
            <a:ext cx="5077995" cy="1863090"/>
            <a:chOff x="914329" y="2081446"/>
            <a:chExt cx="5077995" cy="1863090"/>
          </a:xfrm>
        </p:grpSpPr>
        <p:sp>
          <p:nvSpPr>
            <p:cNvPr id="17" name="左大括号 16"/>
            <p:cNvSpPr/>
            <p:nvPr/>
          </p:nvSpPr>
          <p:spPr>
            <a:xfrm>
              <a:off x="1699189" y="2364021"/>
              <a:ext cx="365760" cy="1442085"/>
            </a:xfrm>
            <a:prstGeom prst="leftBrace">
              <a:avLst>
                <a:gd name="adj1" fmla="val 24961"/>
                <a:gd name="adj2" fmla="val 50000"/>
              </a:avLst>
            </a:prstGeom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21" name="AutoShape 6"/>
            <p:cNvSpPr>
              <a:spLocks noChangeArrowheads="1"/>
            </p:cNvSpPr>
            <p:nvPr/>
          </p:nvSpPr>
          <p:spPr bwMode="auto">
            <a:xfrm>
              <a:off x="914329" y="2950126"/>
              <a:ext cx="839470" cy="398780"/>
            </a:xfrm>
            <a:custGeom>
              <a:avLst/>
              <a:gdLst>
                <a:gd name="T0" fmla="*/ 3 w 21600"/>
                <a:gd name="T1" fmla="*/ 0 h 21600"/>
                <a:gd name="T2" fmla="*/ 1 w 21600"/>
                <a:gd name="T3" fmla="*/ 2 h 21600"/>
                <a:gd name="T4" fmla="*/ 3 w 21600"/>
                <a:gd name="T5" fmla="*/ 4 h 21600"/>
                <a:gd name="T6" fmla="*/ 6 w 21600"/>
                <a:gd name="T7" fmla="*/ 2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32 w 21600"/>
                <a:gd name="T13" fmla="*/ 2286 h 21600"/>
                <a:gd name="T14" fmla="*/ 16554 w 21600"/>
                <a:gd name="T15" fmla="*/ 1368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noFill/>
            <a:ln w="952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i="0" u="none" strike="noStrike" kern="0" cap="none" spc="0" normalizeH="0" baseline="0" noProof="0" dirty="0">
                  <a:ln>
                    <a:noFill/>
                  </a:ln>
                  <a:solidFill>
                    <a:srgbClr val="A86F2C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自</a:t>
              </a:r>
              <a:endParaRPr kumimoji="0" lang="zh-CN" altLang="en-US" sz="3200" i="0" u="none" strike="noStrike" kern="0" cap="none" spc="0" normalizeH="0" baseline="0" noProof="0" dirty="0">
                <a:ln>
                  <a:noFill/>
                </a:ln>
                <a:solidFill>
                  <a:srgbClr val="A86F2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Text Box 17"/>
            <p:cNvSpPr txBox="1">
              <a:spLocks noChangeArrowheads="1"/>
            </p:cNvSpPr>
            <p:nvPr/>
          </p:nvSpPr>
          <p:spPr bwMode="auto">
            <a:xfrm>
              <a:off x="2019340" y="2081446"/>
              <a:ext cx="3972984" cy="186309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indent="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自</a:t>
              </a:r>
              <a:r>
                <a:rPr lang="zh-CN" altLang="en-US" sz="32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三峡七百里中</a:t>
              </a:r>
              <a:endParaRPr lang="en-US" altLang="zh-CN" sz="32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indent="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自</a:t>
              </a:r>
              <a:r>
                <a:rPr lang="zh-CN" altLang="en-US" sz="32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非亭午夜分</a:t>
              </a:r>
              <a:endParaRPr lang="zh-CN" altLang="en-US" sz="32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indent="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自</a:t>
              </a:r>
              <a:r>
                <a:rPr lang="zh-CN" altLang="en-US" sz="32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以为大有所益</a:t>
              </a:r>
              <a:endPara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36" name="Text Box 18"/>
          <p:cNvSpPr txBox="1"/>
          <p:nvPr/>
        </p:nvSpPr>
        <p:spPr>
          <a:xfrm>
            <a:off x="5021097" y="4286647"/>
            <a:ext cx="3348567" cy="55308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 anchorCtr="0">
            <a:spAutoFit/>
          </a:bodyPr>
          <a:lstStyle/>
          <a:p>
            <a:pPr indent="0">
              <a:buFont typeface="Arial" panose="020B0604020202020204" pitchFamily="34" charset="0"/>
              <a:buNone/>
            </a:pPr>
            <a:r>
              <a:rPr lang="zh-CN" altLang="en-US" sz="3000" dirty="0">
                <a:latin typeface="喵呜黑体" panose="02000503000000000000" charset="-122"/>
                <a:ea typeface="喵呜黑体" panose="02000503000000000000" charset="-122"/>
                <a:cs typeface="喵呜黑体" panose="02000503000000000000" charset="-122"/>
              </a:rPr>
              <a:t>动词，</a:t>
            </a:r>
            <a:r>
              <a:rPr lang="zh-CN" altLang="en-US" sz="3000" dirty="0">
                <a:solidFill>
                  <a:srgbClr val="A86F2C"/>
                </a:solidFill>
                <a:latin typeface="喵呜黑体" panose="02000503000000000000" charset="-122"/>
                <a:ea typeface="喵呜黑体" panose="02000503000000000000" charset="-122"/>
                <a:cs typeface="喵呜黑体" panose="02000503000000000000" charset="-122"/>
              </a:rPr>
              <a:t>断绝</a:t>
            </a:r>
            <a:endParaRPr lang="zh-CN" altLang="en-US" sz="3000" dirty="0">
              <a:solidFill>
                <a:srgbClr val="A86F2C"/>
              </a:solidFill>
              <a:latin typeface="喵呜黑体" panose="02000503000000000000" charset="-122"/>
              <a:ea typeface="喵呜黑体" panose="02000503000000000000" charset="-122"/>
              <a:cs typeface="喵呜黑体" panose="02000503000000000000" charset="-122"/>
            </a:endParaRPr>
          </a:p>
        </p:txBody>
      </p:sp>
      <p:sp>
        <p:nvSpPr>
          <p:cNvPr id="37" name="Text Box 18"/>
          <p:cNvSpPr txBox="1"/>
          <p:nvPr/>
        </p:nvSpPr>
        <p:spPr>
          <a:xfrm>
            <a:off x="5009634" y="4923014"/>
            <a:ext cx="3348567" cy="55308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 anchorCtr="0">
            <a:spAutoFit/>
          </a:bodyPr>
          <a:lstStyle/>
          <a:p>
            <a:pPr indent="0">
              <a:buFont typeface="Arial" panose="020B0604020202020204" pitchFamily="34" charset="0"/>
              <a:buNone/>
            </a:pPr>
            <a:r>
              <a:rPr lang="zh-CN" altLang="en-US" sz="3000" dirty="0">
                <a:latin typeface="喵呜黑体" panose="02000503000000000000" charset="-122"/>
                <a:ea typeface="喵呜黑体" panose="02000503000000000000" charset="-122"/>
                <a:cs typeface="喵呜黑体" panose="02000503000000000000" charset="-122"/>
              </a:rPr>
              <a:t>形容词，</a:t>
            </a:r>
            <a:r>
              <a:rPr lang="zh-CN" altLang="en-US" sz="3000" dirty="0">
                <a:solidFill>
                  <a:srgbClr val="A86F2C"/>
                </a:solidFill>
                <a:latin typeface="喵呜黑体" panose="02000503000000000000" charset="-122"/>
                <a:ea typeface="喵呜黑体" panose="02000503000000000000" charset="-122"/>
                <a:cs typeface="喵呜黑体" panose="02000503000000000000" charset="-122"/>
              </a:rPr>
              <a:t>极高的</a:t>
            </a:r>
            <a:endParaRPr lang="zh-CN" altLang="en-US" sz="3000" dirty="0">
              <a:solidFill>
                <a:srgbClr val="A86F2C"/>
              </a:solidFill>
              <a:latin typeface="喵呜黑体" panose="02000503000000000000" charset="-122"/>
              <a:ea typeface="喵呜黑体" panose="02000503000000000000" charset="-122"/>
              <a:cs typeface="喵呜黑体" panose="02000503000000000000" charset="-122"/>
            </a:endParaRPr>
          </a:p>
        </p:txBody>
      </p:sp>
      <p:sp>
        <p:nvSpPr>
          <p:cNvPr id="38" name="Text Box 18"/>
          <p:cNvSpPr txBox="1"/>
          <p:nvPr/>
        </p:nvSpPr>
        <p:spPr>
          <a:xfrm>
            <a:off x="5048250" y="5559425"/>
            <a:ext cx="363410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>
            <a:spAutoFit/>
          </a:bodyPr>
          <a:lstStyle/>
          <a:p>
            <a:pPr indent="0">
              <a:buFont typeface="Arial" panose="020B0604020202020204" pitchFamily="34" charset="0"/>
              <a:buNone/>
            </a:pPr>
            <a:r>
              <a:rPr lang="zh-CN" altLang="en-US" sz="3000" dirty="0">
                <a:latin typeface="喵呜黑体" panose="02000503000000000000" charset="-122"/>
                <a:ea typeface="喵呜黑体" panose="02000503000000000000" charset="-122"/>
                <a:cs typeface="喵呜黑体" panose="02000503000000000000" charset="-122"/>
              </a:rPr>
              <a:t>动词，</a:t>
            </a:r>
            <a:r>
              <a:rPr lang="zh-CN" altLang="en-US" sz="3000" dirty="0">
                <a:solidFill>
                  <a:srgbClr val="A86F2C"/>
                </a:solidFill>
                <a:latin typeface="喵呜黑体" panose="02000503000000000000" charset="-122"/>
                <a:ea typeface="喵呜黑体" panose="02000503000000000000" charset="-122"/>
                <a:cs typeface="喵呜黑体" panose="02000503000000000000" charset="-122"/>
              </a:rPr>
              <a:t>消失</a:t>
            </a:r>
            <a:endParaRPr lang="zh-CN" altLang="en-US" sz="3000" dirty="0">
              <a:solidFill>
                <a:srgbClr val="A86F2C"/>
              </a:solidFill>
              <a:latin typeface="喵呜黑体" panose="02000503000000000000" charset="-122"/>
              <a:ea typeface="喵呜黑体" panose="02000503000000000000" charset="-122"/>
              <a:cs typeface="喵呜黑体" panose="02000503000000000000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659998" y="4132810"/>
            <a:ext cx="4471472" cy="2011045"/>
            <a:chOff x="1154663" y="3674340"/>
            <a:chExt cx="4471472" cy="2011045"/>
          </a:xfrm>
        </p:grpSpPr>
        <p:sp>
          <p:nvSpPr>
            <p:cNvPr id="40" name="左大括号 39"/>
            <p:cNvSpPr/>
            <p:nvPr/>
          </p:nvSpPr>
          <p:spPr>
            <a:xfrm>
              <a:off x="2090653" y="4022320"/>
              <a:ext cx="409575" cy="1453515"/>
            </a:xfrm>
            <a:prstGeom prst="leftBrace">
              <a:avLst>
                <a:gd name="adj1" fmla="val 24961"/>
                <a:gd name="adj2" fmla="val 50000"/>
              </a:avLst>
            </a:prstGeom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42" name="AutoShape 12"/>
            <p:cNvSpPr>
              <a:spLocks noChangeArrowheads="1"/>
            </p:cNvSpPr>
            <p:nvPr/>
          </p:nvSpPr>
          <p:spPr bwMode="auto">
            <a:xfrm>
              <a:off x="1154663" y="4393851"/>
              <a:ext cx="1228513" cy="1015865"/>
            </a:xfrm>
            <a:custGeom>
              <a:avLst/>
              <a:gdLst>
                <a:gd name="T0" fmla="*/ 3 w 21600"/>
                <a:gd name="T1" fmla="*/ 0 h 21600"/>
                <a:gd name="T2" fmla="*/ 1 w 21600"/>
                <a:gd name="T3" fmla="*/ 2 h 21600"/>
                <a:gd name="T4" fmla="*/ 3 w 21600"/>
                <a:gd name="T5" fmla="*/ 4 h 21600"/>
                <a:gd name="T6" fmla="*/ 6 w 21600"/>
                <a:gd name="T7" fmla="*/ 2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32 w 21600"/>
                <a:gd name="T13" fmla="*/ 2286 h 21600"/>
                <a:gd name="T14" fmla="*/ 16554 w 21600"/>
                <a:gd name="T15" fmla="*/ 1368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noFill/>
            <a:ln w="952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none" anchor="ctr">
              <a:no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i="0" u="none" strike="noStrike" kern="0" cap="none" spc="0" normalizeH="0" baseline="0" noProof="0" dirty="0">
                  <a:ln>
                    <a:noFill/>
                  </a:ln>
                  <a:solidFill>
                    <a:srgbClr val="A86F2C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绝</a:t>
              </a:r>
              <a:endParaRPr kumimoji="0" lang="zh-CN" altLang="en-US" sz="3200" i="0" u="none" strike="noStrike" kern="0" cap="none" spc="0" normalizeH="0" baseline="0" noProof="0" dirty="0">
                <a:ln>
                  <a:noFill/>
                </a:ln>
                <a:solidFill>
                  <a:srgbClr val="A86F2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44" name="Text Box 14"/>
            <p:cNvSpPr txBox="1"/>
            <p:nvPr/>
          </p:nvSpPr>
          <p:spPr>
            <a:xfrm>
              <a:off x="2584484" y="3674340"/>
              <a:ext cx="3041651" cy="20110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t" anchorCtr="0">
              <a:spAutoFit/>
            </a:bodyPr>
            <a:lstStyle/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沿溯阻</a:t>
              </a:r>
              <a:r>
                <a:rPr lang="zh-CN" altLang="en-US" sz="32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绝</a:t>
              </a:r>
              <a:endParaRPr lang="en-US" altLang="zh-CN" sz="32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绝</a:t>
              </a:r>
              <a:r>
                <a:rPr lang="en-US" altLang="zh-CN" sz="32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  </a:t>
              </a:r>
              <a:r>
                <a:rPr lang="zh-CN" altLang="en-US" sz="32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zh-CN" altLang="en-US" sz="32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多生怪柏</a:t>
              </a:r>
              <a:endParaRPr lang="en-US" altLang="zh-CN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哀转久</a:t>
              </a:r>
              <a:r>
                <a:rPr lang="zh-CN" altLang="en-US" sz="32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绝</a:t>
              </a:r>
              <a:endParaRPr lang="zh-CN" altLang="en-US" sz="32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612390" y="4918075"/>
            <a:ext cx="452755" cy="490855"/>
            <a:chOff x="12782" y="6821"/>
            <a:chExt cx="525" cy="512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54943" b="10646"/>
            <a:stretch>
              <a:fillRect/>
            </a:stretch>
          </p:blipFill>
          <p:spPr>
            <a:xfrm>
              <a:off x="12782" y="6821"/>
              <a:ext cx="184" cy="512"/>
            </a:xfrm>
            <a:prstGeom prst="rect">
              <a:avLst/>
            </a:prstGeom>
          </p:spPr>
        </p:pic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b="5988"/>
            <a:stretch>
              <a:fillRect/>
            </a:stretch>
          </p:blipFill>
          <p:spPr>
            <a:xfrm>
              <a:off x="12917" y="6857"/>
              <a:ext cx="390" cy="471"/>
            </a:xfrm>
            <a:prstGeom prst="rect">
              <a:avLst/>
            </a:prstGeom>
          </p:spPr>
        </p:pic>
      </p:grpSp>
      <p:sp>
        <p:nvSpPr>
          <p:cNvPr id="30" name="Text Box 18"/>
          <p:cNvSpPr txBox="1"/>
          <p:nvPr/>
        </p:nvSpPr>
        <p:spPr>
          <a:xfrm>
            <a:off x="5131435" y="2044065"/>
            <a:ext cx="559625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>
            <a:spAutoFit/>
          </a:bodyPr>
          <a:p>
            <a:pPr indent="0">
              <a:buFont typeface="Arial" panose="020B0604020202020204" pitchFamily="34" charset="0"/>
              <a:buNone/>
            </a:pPr>
            <a:r>
              <a:rPr lang="zh-CN" altLang="en-US" sz="3000" dirty="0">
                <a:latin typeface="喵呜黑体" panose="02000503000000000000" charset="-122"/>
                <a:ea typeface="喵呜黑体" panose="02000503000000000000" charset="-122"/>
                <a:cs typeface="喵呜黑体" panose="02000503000000000000" charset="-122"/>
              </a:rPr>
              <a:t>介词，</a:t>
            </a:r>
            <a:r>
              <a:rPr lang="zh-CN" altLang="en-US" sz="3000" dirty="0">
                <a:solidFill>
                  <a:srgbClr val="A86F2C"/>
                </a:solidFill>
                <a:latin typeface="喵呜黑体" panose="02000503000000000000" charset="-122"/>
                <a:ea typeface="喵呜黑体" panose="02000503000000000000" charset="-122"/>
                <a:cs typeface="喵呜黑体" panose="02000503000000000000" charset="-122"/>
              </a:rPr>
              <a:t>于，在</a:t>
            </a:r>
            <a:endParaRPr lang="zh-CN" altLang="en-US" sz="3000" dirty="0">
              <a:solidFill>
                <a:srgbClr val="A86F2C"/>
              </a:solidFill>
              <a:latin typeface="喵呜黑体" panose="02000503000000000000" charset="-122"/>
              <a:ea typeface="喵呜黑体" panose="02000503000000000000" charset="-122"/>
              <a:cs typeface="喵呜黑体" panose="02000503000000000000" charset="-122"/>
            </a:endParaRPr>
          </a:p>
        </p:txBody>
      </p:sp>
      <p:sp>
        <p:nvSpPr>
          <p:cNvPr id="31" name="Text Box 18"/>
          <p:cNvSpPr txBox="1"/>
          <p:nvPr/>
        </p:nvSpPr>
        <p:spPr>
          <a:xfrm>
            <a:off x="5150485" y="2641947"/>
            <a:ext cx="3348567" cy="55308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 anchorCtr="0">
            <a:spAutoFit/>
          </a:bodyPr>
          <a:p>
            <a:pPr indent="0">
              <a:buFont typeface="Arial" panose="020B0604020202020204" pitchFamily="34" charset="0"/>
              <a:buNone/>
            </a:pPr>
            <a:r>
              <a:rPr lang="zh-CN" altLang="en-US" sz="3000" dirty="0">
                <a:latin typeface="喵呜黑体" panose="02000503000000000000" charset="-122"/>
                <a:ea typeface="喵呜黑体" panose="02000503000000000000" charset="-122"/>
                <a:cs typeface="喵呜黑体" panose="02000503000000000000" charset="-122"/>
              </a:rPr>
              <a:t>连词，</a:t>
            </a:r>
            <a:r>
              <a:rPr lang="zh-CN" altLang="en-US" sz="3000" dirty="0">
                <a:solidFill>
                  <a:srgbClr val="A86F2C"/>
                </a:solidFill>
                <a:latin typeface="喵呜黑体" panose="02000503000000000000" charset="-122"/>
                <a:ea typeface="喵呜黑体" panose="02000503000000000000" charset="-122"/>
                <a:cs typeface="喵呜黑体" panose="02000503000000000000" charset="-122"/>
              </a:rPr>
              <a:t>如果</a:t>
            </a:r>
            <a:endParaRPr lang="zh-CN" altLang="en-US" sz="3000" dirty="0">
              <a:solidFill>
                <a:srgbClr val="A86F2C"/>
              </a:solidFill>
              <a:latin typeface="喵呜黑体" panose="02000503000000000000" charset="-122"/>
              <a:ea typeface="喵呜黑体" panose="02000503000000000000" charset="-122"/>
              <a:cs typeface="喵呜黑体" panose="02000503000000000000" charset="-122"/>
            </a:endParaRPr>
          </a:p>
        </p:txBody>
      </p:sp>
      <p:sp>
        <p:nvSpPr>
          <p:cNvPr id="4" name="Text Box 18"/>
          <p:cNvSpPr txBox="1"/>
          <p:nvPr/>
        </p:nvSpPr>
        <p:spPr>
          <a:xfrm>
            <a:off x="5150485" y="3240117"/>
            <a:ext cx="3348567" cy="55308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 anchorCtr="0">
            <a:spAutoFit/>
          </a:bodyPr>
          <a:p>
            <a:pPr indent="0">
              <a:buFont typeface="Arial" panose="020B0604020202020204" pitchFamily="34" charset="0"/>
              <a:buNone/>
            </a:pPr>
            <a:r>
              <a:rPr lang="zh-CN" altLang="en-US" sz="3000" dirty="0">
                <a:latin typeface="喵呜黑体" panose="02000503000000000000" charset="-122"/>
                <a:ea typeface="喵呜黑体" panose="02000503000000000000" charset="-122"/>
                <a:cs typeface="喵呜黑体" panose="02000503000000000000" charset="-122"/>
              </a:rPr>
              <a:t>代词，</a:t>
            </a:r>
            <a:r>
              <a:rPr lang="zh-CN" altLang="en-US" sz="3000" dirty="0">
                <a:solidFill>
                  <a:srgbClr val="A86F2C"/>
                </a:solidFill>
                <a:latin typeface="喵呜黑体" panose="02000503000000000000" charset="-122"/>
                <a:ea typeface="喵呜黑体" panose="02000503000000000000" charset="-122"/>
                <a:cs typeface="喵呜黑体" panose="02000503000000000000" charset="-122"/>
              </a:rPr>
              <a:t>自己</a:t>
            </a:r>
            <a:endParaRPr lang="zh-CN" altLang="en-US" sz="3000" dirty="0">
              <a:solidFill>
                <a:srgbClr val="A86F2C"/>
              </a:solidFill>
              <a:latin typeface="喵呜黑体" panose="02000503000000000000" charset="-122"/>
              <a:ea typeface="喵呜黑体" panose="02000503000000000000" charset="-122"/>
              <a:cs typeface="喵呜黑体" panose="02000503000000000000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1" animBg="1"/>
      <p:bldP spid="93" grpId="1" animBg="1"/>
      <p:bldP spid="36" grpId="0"/>
      <p:bldP spid="37" grpId="0"/>
      <p:bldP spid="38" grpId="0"/>
      <p:bldP spid="30" grpId="0"/>
      <p:bldP spid="31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4" name="矩形 23"/>
          <p:cNvSpPr/>
          <p:nvPr userDrawn="1">
            <p:custDataLst>
              <p:tags r:id="rId2"/>
            </p:custDataLst>
          </p:nvPr>
        </p:nvSpPr>
        <p:spPr>
          <a:xfrm>
            <a:off x="372110" y="1183640"/>
            <a:ext cx="11406505" cy="512000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>
                  <a:alpha val="88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3" name="矩形: 圆角 169"/>
          <p:cNvSpPr/>
          <p:nvPr/>
        </p:nvSpPr>
        <p:spPr>
          <a:xfrm>
            <a:off x="650875" y="4387215"/>
            <a:ext cx="10208260" cy="1621155"/>
          </a:xfrm>
          <a:prstGeom prst="roundRect">
            <a:avLst>
              <a:gd name="adj" fmla="val 4147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0"/>
          </a:gradFill>
          <a:ln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</a:ln>
          <a:effectLst>
            <a:outerShdw blurRad="190500" dist="63500" dir="2700000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2" name="矩形: 圆角 169"/>
          <p:cNvSpPr/>
          <p:nvPr/>
        </p:nvSpPr>
        <p:spPr>
          <a:xfrm>
            <a:off x="650875" y="2113915"/>
            <a:ext cx="10208260" cy="1557655"/>
          </a:xfrm>
          <a:prstGeom prst="roundRect">
            <a:avLst>
              <a:gd name="adj" fmla="val 4147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0"/>
          </a:gradFill>
          <a:ln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</a:ln>
          <a:effectLst>
            <a:outerShdw blurRad="190500" dist="63500" dir="2700000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-57785"/>
            <a:ext cx="3075940" cy="914400"/>
            <a:chOff x="0" y="-91"/>
            <a:chExt cx="4844" cy="1440"/>
          </a:xfrm>
        </p:grpSpPr>
        <p:sp>
          <p:nvSpPr>
            <p:cNvPr id="7" name="标题 8"/>
            <p:cNvSpPr>
              <a:spLocks noGrp="1"/>
            </p:cNvSpPr>
            <p:nvPr/>
          </p:nvSpPr>
          <p:spPr>
            <a:xfrm>
              <a:off x="1246" y="150"/>
              <a:ext cx="3599" cy="1073"/>
            </a:xfrm>
            <a:prstGeom prst="rect">
              <a:avLst/>
            </a:prstGeom>
          </p:spPr>
          <p:txBody>
            <a:bodyPr vert="horz" lIns="90000" tIns="46800" rIns="90000" bIns="46800" rtlCol="0" anchor="ctr" anchorCtr="0">
              <a:normAutofit/>
            </a:bodyPr>
            <a:lstStyle>
              <a:lvl1pPr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3600" b="1" u="none" strike="noStrike" kern="1200" cap="none" spc="300" normalizeH="0" baseline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b="1" spc="36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文言积累</a:t>
              </a:r>
              <a:endParaRPr lang="zh-CN" altLang="en-US" b="1" spc="36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pic>
          <p:nvPicPr>
            <p:cNvPr id="2" name="图片 1" descr="32313535313532383b32313535313532353bc9bd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-91"/>
              <a:ext cx="1440" cy="1440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962915" y="1418799"/>
            <a:ext cx="4966062" cy="609813"/>
            <a:chOff x="1727455" y="1417529"/>
            <a:chExt cx="4966062" cy="609813"/>
          </a:xfrm>
        </p:grpSpPr>
        <p:grpSp>
          <p:nvGrpSpPr>
            <p:cNvPr id="6" name="组合 5"/>
            <p:cNvGrpSpPr/>
            <p:nvPr/>
          </p:nvGrpSpPr>
          <p:grpSpPr>
            <a:xfrm>
              <a:off x="1727455" y="1445655"/>
              <a:ext cx="4966062" cy="495095"/>
              <a:chOff x="908167" y="1630519"/>
              <a:chExt cx="4966062" cy="364504"/>
            </a:xfrm>
          </p:grpSpPr>
          <p:sp>
            <p:nvSpPr>
              <p:cNvPr id="8" name="矩形: 剪去单角 4"/>
              <p:cNvSpPr/>
              <p:nvPr/>
            </p:nvSpPr>
            <p:spPr>
              <a:xfrm>
                <a:off x="916940" y="1630519"/>
                <a:ext cx="906266" cy="364504"/>
              </a:xfrm>
              <a:prstGeom prst="snip1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908167" y="1995022"/>
                <a:ext cx="4966062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文本框 9"/>
            <p:cNvSpPr txBox="1"/>
            <p:nvPr/>
          </p:nvSpPr>
          <p:spPr>
            <a:xfrm>
              <a:off x="1914082" y="1443777"/>
              <a:ext cx="1043202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tx1"/>
                  </a:solidFill>
                  <a:effectLst/>
                  <a:latin typeface="獅尾B2宋朝-Black" panose="02000A03000000000000" pitchFamily="2" charset="-122"/>
                  <a:ea typeface="獅尾B2宋朝-Black" panose="02000A03000000000000" pitchFamily="2" charset="-122"/>
                </a:rPr>
                <a:t>3</a:t>
              </a:r>
              <a:endParaRPr lang="en-US" altLang="zh-CN" sz="3200" b="1" dirty="0">
                <a:solidFill>
                  <a:schemeClr val="tx1"/>
                </a:solidFill>
                <a:effectLst/>
                <a:latin typeface="獅尾B2宋朝-Black" panose="02000A03000000000000" pitchFamily="2" charset="-122"/>
                <a:ea typeface="獅尾B2宋朝-Black" panose="02000A03000000000000" pitchFamily="2" charset="-122"/>
              </a:endParaRPr>
            </a:p>
          </p:txBody>
        </p:sp>
        <p:sp>
          <p:nvSpPr>
            <p:cNvPr id="11" name="矩形 2"/>
            <p:cNvSpPr/>
            <p:nvPr/>
          </p:nvSpPr>
          <p:spPr>
            <a:xfrm>
              <a:off x="2784088" y="1417529"/>
              <a:ext cx="2150236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一词多义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92844" y="2114084"/>
            <a:ext cx="4215130" cy="1387475"/>
            <a:chOff x="1602139" y="2121069"/>
            <a:chExt cx="4215130" cy="1387475"/>
          </a:xfrm>
        </p:grpSpPr>
        <p:sp>
          <p:nvSpPr>
            <p:cNvPr id="19" name="AutoShape 6"/>
            <p:cNvSpPr>
              <a:spLocks noChangeArrowheads="1"/>
            </p:cNvSpPr>
            <p:nvPr/>
          </p:nvSpPr>
          <p:spPr bwMode="auto">
            <a:xfrm>
              <a:off x="1602139" y="2845604"/>
              <a:ext cx="746125" cy="398780"/>
            </a:xfrm>
            <a:custGeom>
              <a:avLst/>
              <a:gdLst>
                <a:gd name="T0" fmla="*/ 3 w 21600"/>
                <a:gd name="T1" fmla="*/ 0 h 21600"/>
                <a:gd name="T2" fmla="*/ 1 w 21600"/>
                <a:gd name="T3" fmla="*/ 2 h 21600"/>
                <a:gd name="T4" fmla="*/ 3 w 21600"/>
                <a:gd name="T5" fmla="*/ 4 h 21600"/>
                <a:gd name="T6" fmla="*/ 6 w 21600"/>
                <a:gd name="T7" fmla="*/ 2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32 w 21600"/>
                <a:gd name="T13" fmla="*/ 2286 h 21600"/>
                <a:gd name="T14" fmla="*/ 16554 w 21600"/>
                <a:gd name="T15" fmla="*/ 1368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noFill/>
            <a:ln w="952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i="0" u="none" strike="noStrike" kern="0" cap="none" spc="0" normalizeH="0" baseline="0" noProof="0" dirty="0">
                  <a:ln>
                    <a:noFill/>
                  </a:ln>
                  <a:solidFill>
                    <a:srgbClr val="A86F2C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素</a:t>
              </a:r>
              <a:endParaRPr kumimoji="0" lang="zh-CN" altLang="en-US" sz="3200" i="0" u="none" strike="noStrike" kern="0" cap="none" spc="0" normalizeH="0" baseline="0" noProof="0" dirty="0">
                <a:ln>
                  <a:noFill/>
                </a:ln>
                <a:solidFill>
                  <a:srgbClr val="A86F2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Text Box 14"/>
            <p:cNvSpPr txBox="1"/>
            <p:nvPr/>
          </p:nvSpPr>
          <p:spPr>
            <a:xfrm>
              <a:off x="2678464" y="2121069"/>
              <a:ext cx="3138805" cy="5835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t" anchorCtr="0">
              <a:spAutoFit/>
            </a:bodyPr>
            <a:lstStyle/>
            <a:p>
              <a:pPr indent="0" fontAlgn="auto">
                <a:lnSpc>
                  <a:spcPct val="100000"/>
                </a:lnSpc>
              </a:pPr>
              <a:endParaRPr lang="zh-CN" altLang="en-US" sz="32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左大括号 22"/>
            <p:cNvSpPr/>
            <p:nvPr/>
          </p:nvSpPr>
          <p:spPr>
            <a:xfrm>
              <a:off x="2274604" y="2490004"/>
              <a:ext cx="361315" cy="1018540"/>
            </a:xfrm>
            <a:prstGeom prst="leftBrace">
              <a:avLst>
                <a:gd name="adj1" fmla="val 24961"/>
                <a:gd name="adj2" fmla="val 50000"/>
              </a:avLst>
            </a:prstGeom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51544" y="4306324"/>
            <a:ext cx="5037670" cy="1568450"/>
            <a:chOff x="1321469" y="3772289"/>
            <a:chExt cx="5037670" cy="1568450"/>
          </a:xfrm>
        </p:grpSpPr>
        <p:sp>
          <p:nvSpPr>
            <p:cNvPr id="25" name="Text Box 17"/>
            <p:cNvSpPr txBox="1">
              <a:spLocks noChangeArrowheads="1"/>
            </p:cNvSpPr>
            <p:nvPr/>
          </p:nvSpPr>
          <p:spPr bwMode="auto">
            <a:xfrm>
              <a:off x="2682488" y="3772289"/>
              <a:ext cx="3676651" cy="156845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2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回</a:t>
              </a:r>
              <a:r>
                <a:rPr lang="zh-CN" altLang="en-US" sz="32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清</a:t>
              </a:r>
              <a:r>
                <a:rPr lang="zh-CN" altLang="en-US" sz="32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倒影</a:t>
              </a:r>
              <a:endParaRPr lang="en-US" altLang="zh-CN" sz="32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2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清</a:t>
              </a:r>
              <a:r>
                <a:rPr lang="zh-CN" altLang="en-US" sz="32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荣峻茂</a:t>
              </a:r>
              <a:endParaRPr lang="zh-CN" altLang="en-US" sz="32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321469" y="4189000"/>
              <a:ext cx="1275080" cy="1115270"/>
              <a:chOff x="1321469" y="4189000"/>
              <a:chExt cx="1275080" cy="1115270"/>
            </a:xfrm>
          </p:grpSpPr>
          <p:sp>
            <p:nvSpPr>
              <p:cNvPr id="28" name="AutoShape 12"/>
              <p:cNvSpPr>
                <a:spLocks noChangeArrowheads="1"/>
              </p:cNvSpPr>
              <p:nvPr/>
            </p:nvSpPr>
            <p:spPr bwMode="auto">
              <a:xfrm>
                <a:off x="1321469" y="4288405"/>
                <a:ext cx="1228513" cy="1015865"/>
              </a:xfrm>
              <a:custGeom>
                <a:avLst/>
                <a:gdLst>
                  <a:gd name="T0" fmla="*/ 3 w 21600"/>
                  <a:gd name="T1" fmla="*/ 0 h 21600"/>
                  <a:gd name="T2" fmla="*/ 1 w 21600"/>
                  <a:gd name="T3" fmla="*/ 2 h 21600"/>
                  <a:gd name="T4" fmla="*/ 3 w 21600"/>
                  <a:gd name="T5" fmla="*/ 4 h 21600"/>
                  <a:gd name="T6" fmla="*/ 6 w 21600"/>
                  <a:gd name="T7" fmla="*/ 2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5032 w 21600"/>
                  <a:gd name="T13" fmla="*/ 2286 h 21600"/>
                  <a:gd name="T14" fmla="*/ 16554 w 21600"/>
                  <a:gd name="T15" fmla="*/ 1368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noFill/>
              <a:ln w="9525">
                <a:noFill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 wrap="none" anchor="ctr">
                <a:noAutofit/>
              </a:bodyPr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3200" i="0" u="none" strike="noStrike" kern="0" cap="none" spc="0" normalizeH="0" baseline="0" noProof="0" dirty="0">
                    <a:ln>
                      <a:noFill/>
                    </a:ln>
                    <a:solidFill>
                      <a:srgbClr val="A86F2C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清</a:t>
                </a:r>
                <a:endParaRPr kumimoji="0" lang="zh-CN" altLang="en-US" sz="3200" i="0" u="none" strike="noStrike" kern="0" cap="none" spc="0" normalizeH="0" baseline="0" noProof="0" dirty="0">
                  <a:ln>
                    <a:noFill/>
                  </a:ln>
                  <a:solidFill>
                    <a:srgbClr val="A86F2C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endParaRPr>
              </a:p>
            </p:txBody>
          </p:sp>
          <p:sp>
            <p:nvSpPr>
              <p:cNvPr id="29" name="左大括号 28"/>
              <p:cNvSpPr/>
              <p:nvPr/>
            </p:nvSpPr>
            <p:spPr>
              <a:xfrm>
                <a:off x="2235234" y="4189000"/>
                <a:ext cx="361315" cy="955675"/>
              </a:xfrm>
              <a:prstGeom prst="leftBrace">
                <a:avLst>
                  <a:gd name="adj1" fmla="val 24961"/>
                  <a:gd name="adj2" fmla="val 50000"/>
                </a:avLst>
              </a:prstGeom>
              <a:ln>
                <a:solidFill>
                  <a:schemeClr val="accent4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</p:grpSp>
      </p:grpSp>
      <p:sp>
        <p:nvSpPr>
          <p:cNvPr id="33" name="Text Box 23"/>
          <p:cNvSpPr txBox="1"/>
          <p:nvPr/>
        </p:nvSpPr>
        <p:spPr>
          <a:xfrm>
            <a:off x="5213350" y="4580390"/>
            <a:ext cx="2821516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indent="0">
              <a:buFont typeface="Arial" panose="020B0604020202020204" pitchFamily="34" charset="0"/>
              <a:buNone/>
            </a:pPr>
            <a:r>
              <a:rPr lang="zh-CN" altLang="en-US" sz="3000" dirty="0">
                <a:latin typeface="喵呜黑体" panose="02000503000000000000" charset="-122"/>
                <a:ea typeface="喵呜黑体" panose="02000503000000000000" charset="-122"/>
                <a:cs typeface="喵呜黑体" panose="02000503000000000000" charset="-122"/>
              </a:rPr>
              <a:t>名词，</a:t>
            </a:r>
            <a:r>
              <a:rPr lang="zh-CN" altLang="en-US" sz="3000" dirty="0">
                <a:solidFill>
                  <a:srgbClr val="A86F2C"/>
                </a:solidFill>
                <a:latin typeface="喵呜黑体" panose="02000503000000000000" charset="-122"/>
                <a:ea typeface="喵呜黑体" panose="02000503000000000000" charset="-122"/>
                <a:cs typeface="喵呜黑体" panose="02000503000000000000" charset="-122"/>
              </a:rPr>
              <a:t>清波</a:t>
            </a:r>
            <a:endParaRPr lang="zh-CN" altLang="en-US" sz="3000" dirty="0">
              <a:solidFill>
                <a:srgbClr val="A86F2C"/>
              </a:solidFill>
              <a:latin typeface="喵呜黑体" panose="02000503000000000000" charset="-122"/>
              <a:ea typeface="喵呜黑体" panose="02000503000000000000" charset="-122"/>
              <a:cs typeface="喵呜黑体" panose="02000503000000000000" charset="-122"/>
            </a:endParaRPr>
          </a:p>
        </p:txBody>
      </p:sp>
      <p:sp>
        <p:nvSpPr>
          <p:cNvPr id="41" name="Text Box 24"/>
          <p:cNvSpPr txBox="1"/>
          <p:nvPr/>
        </p:nvSpPr>
        <p:spPr>
          <a:xfrm>
            <a:off x="5155516" y="5284945"/>
            <a:ext cx="3067049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indent="0">
              <a:buFont typeface="Arial" panose="020B0604020202020204" pitchFamily="34" charset="0"/>
              <a:buNone/>
            </a:pPr>
            <a:r>
              <a:rPr lang="zh-CN" altLang="en-US" sz="3000" dirty="0">
                <a:latin typeface="喵呜黑体" panose="02000503000000000000" charset="-122"/>
                <a:ea typeface="喵呜黑体" panose="02000503000000000000" charset="-122"/>
                <a:cs typeface="喵呜黑体" panose="02000503000000000000" charset="-122"/>
              </a:rPr>
              <a:t>形容词，</a:t>
            </a:r>
            <a:r>
              <a:rPr lang="zh-CN" altLang="en-US" sz="3000" dirty="0">
                <a:solidFill>
                  <a:srgbClr val="A86F2C"/>
                </a:solidFill>
                <a:latin typeface="喵呜黑体" panose="02000503000000000000" charset="-122"/>
                <a:ea typeface="喵呜黑体" panose="02000503000000000000" charset="-122"/>
                <a:cs typeface="喵呜黑体" panose="02000503000000000000" charset="-122"/>
              </a:rPr>
              <a:t>清澈</a:t>
            </a:r>
            <a:endParaRPr lang="zh-CN" altLang="en-US" sz="3000" dirty="0">
              <a:solidFill>
                <a:srgbClr val="A86F2C"/>
              </a:solidFill>
              <a:latin typeface="喵呜黑体" panose="02000503000000000000" charset="-122"/>
              <a:ea typeface="喵呜黑体" panose="02000503000000000000" charset="-122"/>
              <a:cs typeface="喵呜黑体" panose="02000503000000000000" charset="-122"/>
            </a:endParaRPr>
          </a:p>
        </p:txBody>
      </p:sp>
      <p:sp>
        <p:nvSpPr>
          <p:cNvPr id="22" name="Text Box 17"/>
          <p:cNvSpPr txBox="1">
            <a:spLocks noChangeArrowheads="1"/>
          </p:cNvSpPr>
          <p:nvPr/>
        </p:nvSpPr>
        <p:spPr bwMode="auto">
          <a:xfrm>
            <a:off x="1880235" y="2028825"/>
            <a:ext cx="3228340" cy="156845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素</a:t>
            </a: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湍绿潭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可以调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素</a:t>
            </a: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琴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2" name="Text Box 23"/>
          <p:cNvSpPr txBox="1"/>
          <p:nvPr/>
        </p:nvSpPr>
        <p:spPr>
          <a:xfrm>
            <a:off x="5401310" y="2285500"/>
            <a:ext cx="2821516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indent="0">
              <a:buFont typeface="Arial" panose="020B0604020202020204" pitchFamily="34" charset="0"/>
              <a:buNone/>
            </a:pPr>
            <a:r>
              <a:rPr lang="zh-CN" altLang="en-US" sz="3000" dirty="0">
                <a:solidFill>
                  <a:srgbClr val="A86F2C"/>
                </a:solidFill>
                <a:latin typeface="喵呜黑体" panose="02000503000000000000" charset="-122"/>
                <a:ea typeface="喵呜黑体" panose="02000503000000000000" charset="-122"/>
                <a:cs typeface="喵呜黑体" panose="02000503000000000000" charset="-122"/>
              </a:rPr>
              <a:t>白色</a:t>
            </a:r>
            <a:endParaRPr lang="zh-CN" altLang="en-US" sz="3000" dirty="0">
              <a:solidFill>
                <a:srgbClr val="A86F2C"/>
              </a:solidFill>
              <a:latin typeface="喵呜黑体" panose="02000503000000000000" charset="-122"/>
              <a:ea typeface="喵呜黑体" panose="02000503000000000000" charset="-122"/>
              <a:cs typeface="喵呜黑体" panose="02000503000000000000" charset="-122"/>
            </a:endParaRPr>
          </a:p>
        </p:txBody>
      </p:sp>
      <p:sp>
        <p:nvSpPr>
          <p:cNvPr id="13" name="Text Box 24"/>
          <p:cNvSpPr txBox="1"/>
          <p:nvPr/>
        </p:nvSpPr>
        <p:spPr>
          <a:xfrm>
            <a:off x="5349875" y="2984500"/>
            <a:ext cx="374586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0">
              <a:buFont typeface="Arial" panose="020B0604020202020204" pitchFamily="34" charset="0"/>
              <a:buNone/>
            </a:pPr>
            <a:r>
              <a:rPr lang="zh-CN" altLang="en-US" sz="3000" dirty="0">
                <a:solidFill>
                  <a:srgbClr val="A86F2C"/>
                </a:solidFill>
                <a:latin typeface="喵呜黑体" panose="02000503000000000000" charset="-122"/>
                <a:ea typeface="喵呜黑体" panose="02000503000000000000" charset="-122"/>
                <a:cs typeface="喵呜黑体" panose="02000503000000000000" charset="-122"/>
              </a:rPr>
              <a:t>不加装饰</a:t>
            </a:r>
            <a:endParaRPr lang="zh-CN" altLang="en-US" sz="3000" dirty="0">
              <a:solidFill>
                <a:srgbClr val="A86F2C"/>
              </a:solidFill>
              <a:latin typeface="喵呜黑体" panose="02000503000000000000" charset="-122"/>
              <a:ea typeface="喵呜黑体" panose="02000503000000000000" charset="-122"/>
              <a:cs typeface="喵呜黑体" panose="02000503000000000000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1" grpId="0"/>
      <p:bldP spid="92" grpId="1" animBg="1"/>
      <p:bldP spid="93" grpId="0" bldLvl="0" animBg="1"/>
      <p:bldP spid="93" grpId="1" animBg="1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4" name="矩形 23"/>
          <p:cNvSpPr/>
          <p:nvPr userDrawn="1">
            <p:custDataLst>
              <p:tags r:id="rId2"/>
            </p:custDataLst>
          </p:nvPr>
        </p:nvSpPr>
        <p:spPr>
          <a:xfrm>
            <a:off x="372110" y="1000125"/>
            <a:ext cx="11406505" cy="553720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>
                  <a:alpha val="88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3" name="矩形: 圆角 169"/>
          <p:cNvSpPr/>
          <p:nvPr/>
        </p:nvSpPr>
        <p:spPr>
          <a:xfrm>
            <a:off x="650875" y="3757295"/>
            <a:ext cx="10208260" cy="2353945"/>
          </a:xfrm>
          <a:prstGeom prst="roundRect">
            <a:avLst>
              <a:gd name="adj" fmla="val 4147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0"/>
          </a:gradFill>
          <a:ln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</a:ln>
          <a:effectLst>
            <a:outerShdw blurRad="190500" dist="63500" dir="2700000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2" name="矩形: 圆角 169"/>
          <p:cNvSpPr/>
          <p:nvPr/>
        </p:nvSpPr>
        <p:spPr>
          <a:xfrm>
            <a:off x="650875" y="2044065"/>
            <a:ext cx="10208260" cy="1384300"/>
          </a:xfrm>
          <a:prstGeom prst="roundRect">
            <a:avLst>
              <a:gd name="adj" fmla="val 4147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0"/>
          </a:gradFill>
          <a:ln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</a:ln>
          <a:effectLst>
            <a:outerShdw blurRad="190500" dist="63500" dir="2700000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-57785"/>
            <a:ext cx="3075940" cy="914400"/>
            <a:chOff x="0" y="-91"/>
            <a:chExt cx="4844" cy="1440"/>
          </a:xfrm>
        </p:grpSpPr>
        <p:sp>
          <p:nvSpPr>
            <p:cNvPr id="7" name="标题 8"/>
            <p:cNvSpPr>
              <a:spLocks noGrp="1"/>
            </p:cNvSpPr>
            <p:nvPr/>
          </p:nvSpPr>
          <p:spPr>
            <a:xfrm>
              <a:off x="1246" y="150"/>
              <a:ext cx="3599" cy="1073"/>
            </a:xfrm>
            <a:prstGeom prst="rect">
              <a:avLst/>
            </a:prstGeom>
          </p:spPr>
          <p:txBody>
            <a:bodyPr vert="horz" lIns="90000" tIns="46800" rIns="90000" bIns="46800" rtlCol="0" anchor="ctr" anchorCtr="0">
              <a:normAutofit/>
            </a:bodyPr>
            <a:lstStyle>
              <a:lvl1pPr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3600" b="1" u="none" strike="noStrike" kern="1200" cap="none" spc="300" normalizeH="0" baseline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b="1" spc="36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文言积累</a:t>
              </a:r>
              <a:endParaRPr lang="zh-CN" altLang="en-US" b="1" spc="36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pic>
          <p:nvPicPr>
            <p:cNvPr id="2" name="图片 1" descr="32313535313532383b32313535313532353bc9bd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-91"/>
              <a:ext cx="1440" cy="1440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962915" y="1286084"/>
            <a:ext cx="4966062" cy="609813"/>
            <a:chOff x="1727455" y="1417529"/>
            <a:chExt cx="4966062" cy="609813"/>
          </a:xfrm>
        </p:grpSpPr>
        <p:grpSp>
          <p:nvGrpSpPr>
            <p:cNvPr id="6" name="组合 5"/>
            <p:cNvGrpSpPr/>
            <p:nvPr/>
          </p:nvGrpSpPr>
          <p:grpSpPr>
            <a:xfrm>
              <a:off x="1727455" y="1445655"/>
              <a:ext cx="4966062" cy="495095"/>
              <a:chOff x="908167" y="1630519"/>
              <a:chExt cx="4966062" cy="364504"/>
            </a:xfrm>
          </p:grpSpPr>
          <p:sp>
            <p:nvSpPr>
              <p:cNvPr id="8" name="矩形: 剪去单角 4"/>
              <p:cNvSpPr/>
              <p:nvPr/>
            </p:nvSpPr>
            <p:spPr>
              <a:xfrm>
                <a:off x="916940" y="1630519"/>
                <a:ext cx="906266" cy="364504"/>
              </a:xfrm>
              <a:prstGeom prst="snip1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908167" y="1995022"/>
                <a:ext cx="4966062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文本框 9"/>
            <p:cNvSpPr txBox="1"/>
            <p:nvPr/>
          </p:nvSpPr>
          <p:spPr>
            <a:xfrm>
              <a:off x="1914082" y="1443777"/>
              <a:ext cx="1043202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tx1"/>
                  </a:solidFill>
                  <a:effectLst/>
                  <a:latin typeface="獅尾B2宋朝-Black" panose="02000A03000000000000" pitchFamily="2" charset="-122"/>
                  <a:ea typeface="獅尾B2宋朝-Black" panose="02000A03000000000000" pitchFamily="2" charset="-122"/>
                </a:rPr>
                <a:t>3</a:t>
              </a:r>
              <a:endParaRPr lang="en-US" altLang="zh-CN" sz="3200" b="1" dirty="0">
                <a:solidFill>
                  <a:schemeClr val="tx1"/>
                </a:solidFill>
                <a:effectLst/>
                <a:latin typeface="獅尾B2宋朝-Black" panose="02000A03000000000000" pitchFamily="2" charset="-122"/>
                <a:ea typeface="獅尾B2宋朝-Black" panose="02000A03000000000000" pitchFamily="2" charset="-122"/>
              </a:endParaRPr>
            </a:p>
          </p:txBody>
        </p:sp>
        <p:sp>
          <p:nvSpPr>
            <p:cNvPr id="11" name="矩形 2"/>
            <p:cNvSpPr/>
            <p:nvPr/>
          </p:nvSpPr>
          <p:spPr>
            <a:xfrm>
              <a:off x="2784088" y="1417529"/>
              <a:ext cx="2150236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一词多义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59790" y="2044065"/>
            <a:ext cx="4994910" cy="1272540"/>
            <a:chOff x="859719" y="2152566"/>
            <a:chExt cx="5161815" cy="1272540"/>
          </a:xfrm>
        </p:grpSpPr>
        <p:sp>
          <p:nvSpPr>
            <p:cNvPr id="17" name="左大括号 16"/>
            <p:cNvSpPr/>
            <p:nvPr/>
          </p:nvSpPr>
          <p:spPr>
            <a:xfrm>
              <a:off x="1638864" y="2438951"/>
              <a:ext cx="364490" cy="970915"/>
            </a:xfrm>
            <a:prstGeom prst="leftBrace">
              <a:avLst>
                <a:gd name="adj1" fmla="val 24961"/>
                <a:gd name="adj2" fmla="val 50000"/>
              </a:avLst>
            </a:prstGeom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21" name="AutoShape 6"/>
            <p:cNvSpPr>
              <a:spLocks noChangeArrowheads="1"/>
            </p:cNvSpPr>
            <p:nvPr/>
          </p:nvSpPr>
          <p:spPr bwMode="auto">
            <a:xfrm>
              <a:off x="859719" y="2789471"/>
              <a:ext cx="839470" cy="398780"/>
            </a:xfrm>
            <a:custGeom>
              <a:avLst/>
              <a:gdLst>
                <a:gd name="T0" fmla="*/ 3 w 21600"/>
                <a:gd name="T1" fmla="*/ 0 h 21600"/>
                <a:gd name="T2" fmla="*/ 1 w 21600"/>
                <a:gd name="T3" fmla="*/ 2 h 21600"/>
                <a:gd name="T4" fmla="*/ 3 w 21600"/>
                <a:gd name="T5" fmla="*/ 4 h 21600"/>
                <a:gd name="T6" fmla="*/ 6 w 21600"/>
                <a:gd name="T7" fmla="*/ 2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32 w 21600"/>
                <a:gd name="T13" fmla="*/ 2286 h 21600"/>
                <a:gd name="T14" fmla="*/ 16554 w 21600"/>
                <a:gd name="T15" fmla="*/ 1368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noFill/>
            <a:ln w="952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i="0" u="none" strike="noStrike" kern="0" cap="none" spc="0" normalizeH="0" baseline="0" noProof="0" dirty="0">
                  <a:ln>
                    <a:noFill/>
                  </a:ln>
                  <a:solidFill>
                    <a:srgbClr val="A86F2C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引</a:t>
              </a:r>
              <a:endParaRPr kumimoji="0" lang="zh-CN" altLang="en-US" sz="3200" i="0" u="none" strike="noStrike" kern="0" cap="none" spc="0" normalizeH="0" baseline="0" noProof="0" dirty="0">
                <a:ln>
                  <a:noFill/>
                </a:ln>
                <a:solidFill>
                  <a:srgbClr val="A86F2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Text Box 17"/>
            <p:cNvSpPr txBox="1">
              <a:spLocks noChangeArrowheads="1"/>
            </p:cNvSpPr>
            <p:nvPr/>
          </p:nvSpPr>
          <p:spPr bwMode="auto">
            <a:xfrm>
              <a:off x="2048550" y="2152566"/>
              <a:ext cx="3972984" cy="127254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属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引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凄异</a:t>
              </a:r>
              <a:endParaRPr kumimoji="0" lang="zh-CN" altLang="en-US" sz="3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下车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引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之</a:t>
              </a:r>
              <a:endPara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6" name="Text Box 24"/>
          <p:cNvSpPr txBox="1"/>
          <p:nvPr/>
        </p:nvSpPr>
        <p:spPr>
          <a:xfrm>
            <a:off x="5255260" y="2218055"/>
            <a:ext cx="114109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0">
              <a:buFont typeface="Arial" panose="020B0604020202020204" pitchFamily="34" charset="0"/>
              <a:buNone/>
            </a:pPr>
            <a:r>
              <a:rPr lang="zh-CN" altLang="en-US" sz="3000" dirty="0">
                <a:solidFill>
                  <a:srgbClr val="A86F2C"/>
                </a:solidFill>
                <a:latin typeface="喵呜黑体" panose="02000503000000000000" charset="-122"/>
                <a:ea typeface="喵呜黑体" panose="02000503000000000000" charset="-122"/>
                <a:cs typeface="喵呜黑体" panose="02000503000000000000" charset="-122"/>
              </a:rPr>
              <a:t>延长</a:t>
            </a:r>
            <a:endParaRPr lang="zh-CN" altLang="en-US" sz="3000" dirty="0">
              <a:solidFill>
                <a:srgbClr val="A86F2C"/>
              </a:solidFill>
              <a:latin typeface="喵呜黑体" panose="02000503000000000000" charset="-122"/>
              <a:ea typeface="喵呜黑体" panose="02000503000000000000" charset="-122"/>
              <a:cs typeface="喵呜黑体" panose="02000503000000000000" charset="-122"/>
            </a:endParaRPr>
          </a:p>
        </p:txBody>
      </p:sp>
      <p:sp>
        <p:nvSpPr>
          <p:cNvPr id="35" name="Text Box 25"/>
          <p:cNvSpPr txBox="1"/>
          <p:nvPr/>
        </p:nvSpPr>
        <p:spPr>
          <a:xfrm>
            <a:off x="5207635" y="2771140"/>
            <a:ext cx="151701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>
              <a:buClrTx/>
              <a:buSzTx/>
              <a:buFont typeface="Arial" panose="020B0604020202020204" pitchFamily="34" charset="0"/>
              <a:buNone/>
            </a:pPr>
            <a:r>
              <a:rPr lang="zh-CN" altLang="en-US" sz="3000" dirty="0">
                <a:solidFill>
                  <a:srgbClr val="A86F2C"/>
                </a:solidFill>
                <a:latin typeface="喵呜黑体" panose="02000503000000000000" charset="-122"/>
                <a:ea typeface="喵呜黑体" panose="02000503000000000000" charset="-122"/>
                <a:cs typeface="喵呜黑体" panose="02000503000000000000" charset="-122"/>
              </a:rPr>
              <a:t>牵，拉</a:t>
            </a:r>
            <a:endParaRPr lang="zh-CN" altLang="en-US" sz="3000" dirty="0">
              <a:solidFill>
                <a:srgbClr val="A86F2C"/>
              </a:solidFill>
              <a:latin typeface="喵呜黑体" panose="02000503000000000000" charset="-122"/>
              <a:ea typeface="喵呜黑体" panose="02000503000000000000" charset="-122"/>
              <a:cs typeface="喵呜黑体" panose="02000503000000000000" charset="-122"/>
            </a:endParaRPr>
          </a:p>
        </p:txBody>
      </p:sp>
      <p:sp>
        <p:nvSpPr>
          <p:cNvPr id="36" name="Text Box 18"/>
          <p:cNvSpPr txBox="1"/>
          <p:nvPr/>
        </p:nvSpPr>
        <p:spPr>
          <a:xfrm>
            <a:off x="5145405" y="3831590"/>
            <a:ext cx="114554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>
            <a:spAutoFit/>
          </a:bodyPr>
          <a:lstStyle/>
          <a:p>
            <a:pPr indent="0">
              <a:buFont typeface="Arial" panose="020B0604020202020204" pitchFamily="34" charset="0"/>
              <a:buNone/>
            </a:pPr>
            <a:r>
              <a:rPr lang="zh-CN" altLang="en-US" sz="3000" dirty="0">
                <a:solidFill>
                  <a:srgbClr val="A86F2C"/>
                </a:solidFill>
                <a:latin typeface="喵呜黑体" panose="02000503000000000000" charset="-122"/>
                <a:ea typeface="喵呜黑体" panose="02000503000000000000" charset="-122"/>
                <a:cs typeface="喵呜黑体" panose="02000503000000000000" charset="-122"/>
              </a:rPr>
              <a:t>时候</a:t>
            </a:r>
            <a:endParaRPr lang="zh-CN" altLang="en-US" sz="3000" dirty="0">
              <a:solidFill>
                <a:srgbClr val="A86F2C"/>
              </a:solidFill>
              <a:latin typeface="喵呜黑体" panose="02000503000000000000" charset="-122"/>
              <a:ea typeface="喵呜黑体" panose="02000503000000000000" charset="-122"/>
              <a:cs typeface="喵呜黑体" panose="02000503000000000000" charset="-122"/>
            </a:endParaRPr>
          </a:p>
        </p:txBody>
      </p:sp>
      <p:sp>
        <p:nvSpPr>
          <p:cNvPr id="37" name="Text Box 18"/>
          <p:cNvSpPr txBox="1"/>
          <p:nvPr/>
        </p:nvSpPr>
        <p:spPr>
          <a:xfrm>
            <a:off x="5114925" y="4439920"/>
            <a:ext cx="134112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>
            <a:spAutoFit/>
          </a:bodyPr>
          <a:lstStyle/>
          <a:p>
            <a:pPr indent="0">
              <a:buFont typeface="Arial" panose="020B0604020202020204" pitchFamily="34" charset="0"/>
              <a:buNone/>
            </a:pPr>
            <a:r>
              <a:rPr lang="zh-CN" altLang="en-US" sz="3000" dirty="0">
                <a:solidFill>
                  <a:srgbClr val="A86F2C"/>
                </a:solidFill>
                <a:latin typeface="喵呜黑体" panose="02000503000000000000" charset="-122"/>
                <a:ea typeface="喵呜黑体" panose="02000503000000000000" charset="-122"/>
                <a:cs typeface="喵呜黑体" panose="02000503000000000000" charset="-122"/>
              </a:rPr>
              <a:t>按时</a:t>
            </a:r>
            <a:endParaRPr lang="zh-CN" altLang="en-US" sz="3000" dirty="0">
              <a:solidFill>
                <a:srgbClr val="A86F2C"/>
              </a:solidFill>
              <a:latin typeface="喵呜黑体" panose="02000503000000000000" charset="-122"/>
              <a:ea typeface="喵呜黑体" panose="02000503000000000000" charset="-122"/>
              <a:cs typeface="喵呜黑体" panose="02000503000000000000" charset="-122"/>
            </a:endParaRPr>
          </a:p>
        </p:txBody>
      </p:sp>
      <p:sp>
        <p:nvSpPr>
          <p:cNvPr id="38" name="Text Box 18"/>
          <p:cNvSpPr txBox="1"/>
          <p:nvPr/>
        </p:nvSpPr>
        <p:spPr>
          <a:xfrm>
            <a:off x="5111115" y="4993005"/>
            <a:ext cx="121856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>
            <a:spAutoFit/>
          </a:bodyPr>
          <a:lstStyle/>
          <a:p>
            <a:pPr indent="0">
              <a:buFont typeface="Arial" panose="020B0604020202020204" pitchFamily="34" charset="0"/>
              <a:buNone/>
            </a:pPr>
            <a:r>
              <a:rPr lang="zh-CN" altLang="en-US" sz="3000" dirty="0">
                <a:solidFill>
                  <a:srgbClr val="A86F2C"/>
                </a:solidFill>
                <a:latin typeface="喵呜黑体" panose="02000503000000000000" charset="-122"/>
                <a:ea typeface="喵呜黑体" panose="02000503000000000000" charset="-122"/>
                <a:cs typeface="喵呜黑体" panose="02000503000000000000" charset="-122"/>
              </a:rPr>
              <a:t>时间</a:t>
            </a:r>
            <a:endParaRPr lang="zh-CN" altLang="en-US" sz="3000" dirty="0">
              <a:solidFill>
                <a:srgbClr val="A86F2C"/>
              </a:solidFill>
              <a:latin typeface="喵呜黑体" panose="02000503000000000000" charset="-122"/>
              <a:ea typeface="喵呜黑体" panose="02000503000000000000" charset="-122"/>
              <a:cs typeface="喵呜黑体" panose="02000503000000000000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659998" y="3723235"/>
            <a:ext cx="4400987" cy="2453640"/>
            <a:chOff x="1154663" y="3264765"/>
            <a:chExt cx="4400987" cy="2453640"/>
          </a:xfrm>
        </p:grpSpPr>
        <p:sp>
          <p:nvSpPr>
            <p:cNvPr id="40" name="左大括号 39"/>
            <p:cNvSpPr/>
            <p:nvPr/>
          </p:nvSpPr>
          <p:spPr>
            <a:xfrm>
              <a:off x="2090653" y="3447010"/>
              <a:ext cx="423545" cy="2092960"/>
            </a:xfrm>
            <a:prstGeom prst="leftBrace">
              <a:avLst>
                <a:gd name="adj1" fmla="val 24961"/>
                <a:gd name="adj2" fmla="val 50000"/>
              </a:avLst>
            </a:prstGeom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42" name="AutoShape 12"/>
            <p:cNvSpPr>
              <a:spLocks noChangeArrowheads="1"/>
            </p:cNvSpPr>
            <p:nvPr/>
          </p:nvSpPr>
          <p:spPr bwMode="auto">
            <a:xfrm>
              <a:off x="1154663" y="4157631"/>
              <a:ext cx="1228513" cy="1015865"/>
            </a:xfrm>
            <a:custGeom>
              <a:avLst/>
              <a:gdLst>
                <a:gd name="T0" fmla="*/ 3 w 21600"/>
                <a:gd name="T1" fmla="*/ 0 h 21600"/>
                <a:gd name="T2" fmla="*/ 1 w 21600"/>
                <a:gd name="T3" fmla="*/ 2 h 21600"/>
                <a:gd name="T4" fmla="*/ 3 w 21600"/>
                <a:gd name="T5" fmla="*/ 4 h 21600"/>
                <a:gd name="T6" fmla="*/ 6 w 21600"/>
                <a:gd name="T7" fmla="*/ 2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32 w 21600"/>
                <a:gd name="T13" fmla="*/ 2286 h 21600"/>
                <a:gd name="T14" fmla="*/ 16554 w 21600"/>
                <a:gd name="T15" fmla="*/ 1368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noFill/>
            <a:ln w="952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none" anchor="ctr">
              <a:no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i="0" u="none" strike="noStrike" kern="0" cap="none" spc="0" normalizeH="0" baseline="0" noProof="0" dirty="0">
                  <a:ln>
                    <a:noFill/>
                  </a:ln>
                  <a:solidFill>
                    <a:srgbClr val="A86F2C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时</a:t>
              </a:r>
              <a:endParaRPr kumimoji="0" lang="zh-CN" altLang="en-US" sz="3200" i="0" u="none" strike="noStrike" kern="0" cap="none" spc="0" normalizeH="0" baseline="0" noProof="0" dirty="0">
                <a:ln>
                  <a:noFill/>
                </a:ln>
                <a:solidFill>
                  <a:srgbClr val="A86F2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44" name="Text Box 14"/>
            <p:cNvSpPr txBox="1"/>
            <p:nvPr/>
          </p:nvSpPr>
          <p:spPr>
            <a:xfrm>
              <a:off x="2513999" y="3264765"/>
              <a:ext cx="3041651" cy="24536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t" anchorCtr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有</a:t>
              </a:r>
              <a:r>
                <a:rPr lang="zh-CN" altLang="en-US" sz="32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时</a:t>
              </a:r>
              <a:r>
                <a:rPr lang="zh-CN" altLang="en-US" sz="32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朝发白帝</a:t>
              </a:r>
              <a:endParaRPr lang="zh-CN" altLang="en-US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32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学而</a:t>
              </a:r>
              <a:r>
                <a:rPr sz="32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时</a:t>
              </a:r>
              <a:r>
                <a:rPr sz="32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习之</a:t>
              </a:r>
              <a:endParaRPr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32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年与</a:t>
              </a:r>
              <a:r>
                <a:rPr sz="32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时</a:t>
              </a:r>
              <a:r>
                <a:rPr sz="32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驰</a:t>
              </a:r>
              <a:endParaRPr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32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元方</a:t>
              </a:r>
              <a:r>
                <a:rPr sz="32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时</a:t>
              </a:r>
              <a:r>
                <a:rPr sz="32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年七岁</a:t>
              </a:r>
              <a:endParaRPr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4" name="Text Box 18"/>
          <p:cNvSpPr txBox="1"/>
          <p:nvPr/>
        </p:nvSpPr>
        <p:spPr>
          <a:xfrm>
            <a:off x="5102860" y="5570855"/>
            <a:ext cx="134112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>
            <a:spAutoFit/>
          </a:bodyPr>
          <a:p>
            <a:pPr indent="0">
              <a:buFont typeface="Arial" panose="020B0604020202020204" pitchFamily="34" charset="0"/>
              <a:buNone/>
            </a:pPr>
            <a:r>
              <a:rPr lang="zh-CN" altLang="en-US" sz="3000" dirty="0">
                <a:solidFill>
                  <a:srgbClr val="A86F2C"/>
                </a:solidFill>
                <a:latin typeface="喵呜黑体" panose="02000503000000000000" charset="-122"/>
                <a:ea typeface="喵呜黑体" panose="02000503000000000000" charset="-122"/>
                <a:cs typeface="喵呜黑体" panose="02000503000000000000" charset="-122"/>
              </a:rPr>
              <a:t>当时</a:t>
            </a:r>
            <a:endParaRPr lang="zh-CN" altLang="en-US" sz="3000" dirty="0">
              <a:solidFill>
                <a:srgbClr val="A86F2C"/>
              </a:solidFill>
              <a:latin typeface="喵呜黑体" panose="02000503000000000000" charset="-122"/>
              <a:ea typeface="喵呜黑体" panose="02000503000000000000" charset="-122"/>
              <a:cs typeface="喵呜黑体" panose="02000503000000000000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1" animBg="1"/>
      <p:bldP spid="93" grpId="1" animBg="1"/>
      <p:bldP spid="26" grpId="0"/>
      <p:bldP spid="35" grpId="0"/>
      <p:bldP spid="36" grpId="0"/>
      <p:bldP spid="37" grpId="0"/>
      <p:bldP spid="38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71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2" name="图片 21" descr="黑暗中的白云&#10;&#10;中度可信度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011" y="-81"/>
            <a:ext cx="5610289" cy="2528386"/>
          </a:xfrm>
          <a:prstGeom prst="rect">
            <a:avLst/>
          </a:prstGeom>
        </p:spPr>
      </p:pic>
      <p:grpSp>
        <p:nvGrpSpPr>
          <p:cNvPr id="13" name="组合 12"/>
          <p:cNvGrpSpPr/>
          <p:nvPr>
            <p:custDataLst>
              <p:tags r:id="rId3"/>
            </p:custDataLst>
          </p:nvPr>
        </p:nvGrpSpPr>
        <p:grpSpPr>
          <a:xfrm>
            <a:off x="811831" y="1522090"/>
            <a:ext cx="10457408" cy="1138555"/>
            <a:chOff x="954070" y="1562122"/>
            <a:chExt cx="10457408" cy="1138555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grpSp>
          <p:nvGrpSpPr>
            <p:cNvPr id="11" name="组合 10"/>
            <p:cNvGrpSpPr/>
            <p:nvPr>
              <p:custDataLst>
                <p:tags r:id="rId4"/>
              </p:custDataLst>
            </p:nvPr>
          </p:nvGrpSpPr>
          <p:grpSpPr>
            <a:xfrm>
              <a:off x="1428643" y="1562122"/>
              <a:ext cx="9982835" cy="1138555"/>
              <a:chOff x="1428643" y="1562122"/>
              <a:chExt cx="9982835" cy="1138555"/>
            </a:xfrm>
          </p:grpSpPr>
          <p:sp>
            <p:nvSpPr>
              <p:cNvPr id="59" name="缺角矩形 58"/>
              <p:cNvSpPr/>
              <p:nvPr>
                <p:custDataLst>
                  <p:tags r:id="rId5"/>
                </p:custDataLst>
              </p:nvPr>
            </p:nvSpPr>
            <p:spPr>
              <a:xfrm>
                <a:off x="1428643" y="1562122"/>
                <a:ext cx="9982835" cy="1138555"/>
              </a:xfrm>
              <a:prstGeom prst="plaque">
                <a:avLst>
                  <a:gd name="adj" fmla="val 12339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rgbClr val="786F66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218565">
                  <a:defRPr/>
                </a:pPr>
                <a:endParaRPr lang="zh-CN" altLang="en-US" sz="2400">
                  <a:solidFill>
                    <a:prstClr val="white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  <p:sp>
            <p:nvSpPr>
              <p:cNvPr id="62" name="文本框 61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1574058" y="1675152"/>
                <a:ext cx="9796145" cy="95313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p>
                <a:pPr algn="l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800">
                    <a:sym typeface="+mn-ea"/>
                  </a:rPr>
                  <a:t>1.</a:t>
                </a:r>
                <a:r>
                  <a:rPr lang="zh-CN" altLang="en-US" sz="28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反复诵读课文</a:t>
                </a:r>
                <a:r>
                  <a:rPr lang="zh-CN" altLang="zh-CN" sz="2800" b="1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宋体" panose="02010600030101010101" pitchFamily="2" charset="-122"/>
                  </a:rPr>
                  <a:t>,</a:t>
                </a:r>
                <a:r>
                  <a:rPr lang="zh-CN" altLang="en-US" sz="28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体会文章节奏鲜明、音韵和谐的特点；</a:t>
                </a:r>
                <a:r>
                  <a:rPr lang="zh-CN" altLang="en-US" sz="28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在理解文意的基础上</a:t>
                </a:r>
                <a:r>
                  <a:rPr lang="zh-CN" altLang="zh-CN" sz="2800" b="1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宋体" panose="02010600030101010101" pitchFamily="2" charset="-122"/>
                  </a:rPr>
                  <a:t>,</a:t>
                </a:r>
                <a:r>
                  <a:rPr lang="zh-CN" altLang="en-US" sz="28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养成积累常用文言实词和虚词的习惯</a:t>
                </a:r>
                <a:r>
                  <a:rPr lang="en-US" altLang="zh-CN" sz="2800">
                    <a:latin typeface="方正楷体_GBK" charset="0"/>
                    <a:ea typeface="微软雅黑" panose="020B0503020204020204" charset="-122"/>
                    <a:sym typeface="微软雅黑" panose="020B0503020204020204" charset="-122"/>
                  </a:rPr>
                  <a:t>(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宋体" panose="02010600030101010101" pitchFamily="2" charset="-122"/>
                  </a:rPr>
                  <a:t>重点</a:t>
                </a:r>
                <a:r>
                  <a:rPr lang="en-US" altLang="zh-CN" sz="2800">
                    <a:latin typeface="方正楷体_GBK" charset="0"/>
                    <a:ea typeface="微软雅黑" panose="020B0503020204020204" charset="-122"/>
                    <a:sym typeface="微软雅黑" panose="020B0503020204020204" charset="-122"/>
                  </a:rPr>
                  <a:t>)</a:t>
                </a:r>
                <a:r>
                  <a:rPr lang="zh-CN" altLang="en-US" sz="2800">
                    <a:sym typeface="+mn-ea"/>
                  </a:rPr>
                  <a:t>。</a:t>
                </a:r>
                <a:endParaRPr lang="zh-CN" altLang="en-US" sz="2800">
                  <a:sym typeface="+mn-ea"/>
                </a:endParaRPr>
              </a:p>
            </p:txBody>
          </p:sp>
        </p:grpSp>
        <p:sp>
          <p:nvSpPr>
            <p:cNvPr id="63" name="椭圆 62"/>
            <p:cNvSpPr/>
            <p:nvPr>
              <p:custDataLst>
                <p:tags r:id="rId7"/>
              </p:custDataLst>
            </p:nvPr>
          </p:nvSpPr>
          <p:spPr>
            <a:xfrm>
              <a:off x="954070" y="2001731"/>
              <a:ext cx="252463" cy="252463"/>
            </a:xfrm>
            <a:prstGeom prst="ellipse">
              <a:avLst/>
            </a:prstGeom>
            <a:solidFill>
              <a:srgbClr val="FADB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1793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4" name="组合 63"/>
          <p:cNvGrpSpPr/>
          <p:nvPr>
            <p:custDataLst>
              <p:tags r:id="rId8"/>
            </p:custDataLst>
          </p:nvPr>
        </p:nvGrpSpPr>
        <p:grpSpPr>
          <a:xfrm>
            <a:off x="811831" y="3090818"/>
            <a:ext cx="10457408" cy="1138555"/>
            <a:chOff x="954070" y="1562122"/>
            <a:chExt cx="10457408" cy="1138555"/>
          </a:xfrm>
          <a:solidFill>
            <a:schemeClr val="accent3">
              <a:lumMod val="20000"/>
              <a:lumOff val="80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grpSp>
          <p:nvGrpSpPr>
            <p:cNvPr id="65" name="组合 64"/>
            <p:cNvGrpSpPr/>
            <p:nvPr>
              <p:custDataLst>
                <p:tags r:id="rId9"/>
              </p:custDataLst>
            </p:nvPr>
          </p:nvGrpSpPr>
          <p:grpSpPr>
            <a:xfrm>
              <a:off x="1428643" y="1562122"/>
              <a:ext cx="9982835" cy="1138555"/>
              <a:chOff x="1428643" y="1562122"/>
              <a:chExt cx="9982835" cy="1138555"/>
            </a:xfrm>
            <a:grpFill/>
          </p:grpSpPr>
          <p:sp>
            <p:nvSpPr>
              <p:cNvPr id="67" name="缺角矩形 66"/>
              <p:cNvSpPr/>
              <p:nvPr>
                <p:custDataLst>
                  <p:tags r:id="rId10"/>
                </p:custDataLst>
              </p:nvPr>
            </p:nvSpPr>
            <p:spPr>
              <a:xfrm>
                <a:off x="1428643" y="1562122"/>
                <a:ext cx="9982835" cy="1138555"/>
              </a:xfrm>
              <a:prstGeom prst="plaque">
                <a:avLst>
                  <a:gd name="adj" fmla="val 12339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 w="12700">
                <a:solidFill>
                  <a:srgbClr val="786F66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218565">
                  <a:defRPr/>
                </a:pPr>
                <a:endParaRPr lang="zh-CN" altLang="en-US" sz="2400">
                  <a:solidFill>
                    <a:prstClr val="white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  <p:sp>
            <p:nvSpPr>
              <p:cNvPr id="68" name="文本框 67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1574058" y="1618637"/>
                <a:ext cx="9567545" cy="953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 wrap="square">
                <a:spAutoFit/>
              </a:bodyPr>
              <a:p>
                <a:pPr algn="l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sz="2800">
                    <a:sym typeface="+mn-ea"/>
                  </a:rPr>
                  <a:t>2.</a:t>
                </a:r>
                <a:r>
                  <a:rPr lang="zh-CN" altLang="en-US" sz="28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领会课文运用精炼生动的语言和描绘景物特征的写法特点</a:t>
                </a:r>
                <a:r>
                  <a:rPr lang="zh-CN" altLang="zh-CN" sz="2800" b="1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宋体" panose="02010600030101010101" pitchFamily="2" charset="-122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宋体" panose="02010600030101010101" pitchFamily="2" charset="-122"/>
                  </a:rPr>
                  <a:t>理解文章写作顺序</a:t>
                </a:r>
                <a:r>
                  <a:rPr lang="en-US" altLang="zh-CN" sz="2800">
                    <a:latin typeface="方正楷体_GBK" charset="0"/>
                    <a:ea typeface="微软雅黑" panose="020B0503020204020204" charset="-122"/>
                    <a:sym typeface="微软雅黑" panose="020B0503020204020204" charset="-122"/>
                  </a:rPr>
                  <a:t>(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宋体" panose="02010600030101010101" pitchFamily="2" charset="-122"/>
                  </a:rPr>
                  <a:t>难点</a:t>
                </a:r>
                <a:r>
                  <a:rPr lang="en-US" altLang="zh-CN" sz="2800">
                    <a:latin typeface="方正楷体_GBK" charset="0"/>
                    <a:ea typeface="微软雅黑" panose="020B0503020204020204" charset="-122"/>
                    <a:sym typeface="微软雅黑" panose="020B0503020204020204" charset="-122"/>
                  </a:rPr>
                  <a:t>)</a:t>
                </a:r>
                <a:r>
                  <a:rPr lang="zh-CN" altLang="en-US" sz="2800">
                    <a:sym typeface="+mn-ea"/>
                  </a:rPr>
                  <a:t>。</a:t>
                </a:r>
                <a:endParaRPr lang="en-US" altLang="zh-CN" sz="2800">
                  <a:sym typeface="WenYue GuDianMingChaoTi (Non-Commercial Use)" pitchFamily="50" charset="-122"/>
                </a:endParaRPr>
              </a:p>
            </p:txBody>
          </p:sp>
        </p:grpSp>
        <p:sp>
          <p:nvSpPr>
            <p:cNvPr id="66" name="椭圆 65"/>
            <p:cNvSpPr/>
            <p:nvPr>
              <p:custDataLst>
                <p:tags r:id="rId12"/>
              </p:custDataLst>
            </p:nvPr>
          </p:nvSpPr>
          <p:spPr>
            <a:xfrm>
              <a:off x="954070" y="2001731"/>
              <a:ext cx="252463" cy="252463"/>
            </a:xfrm>
            <a:prstGeom prst="ellipse">
              <a:avLst/>
            </a:prstGeom>
            <a:solidFill>
              <a:srgbClr val="E3F2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1793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9" name="组合 68"/>
          <p:cNvGrpSpPr/>
          <p:nvPr>
            <p:custDataLst>
              <p:tags r:id="rId13"/>
            </p:custDataLst>
          </p:nvPr>
        </p:nvGrpSpPr>
        <p:grpSpPr>
          <a:xfrm>
            <a:off x="811831" y="4658910"/>
            <a:ext cx="10457408" cy="1138555"/>
            <a:chOff x="954070" y="1562122"/>
            <a:chExt cx="10457408" cy="1138555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grpSp>
          <p:nvGrpSpPr>
            <p:cNvPr id="70" name="组合 69"/>
            <p:cNvGrpSpPr/>
            <p:nvPr>
              <p:custDataLst>
                <p:tags r:id="rId14"/>
              </p:custDataLst>
            </p:nvPr>
          </p:nvGrpSpPr>
          <p:grpSpPr>
            <a:xfrm>
              <a:off x="1428643" y="1562122"/>
              <a:ext cx="9982835" cy="1138555"/>
              <a:chOff x="1428643" y="1562122"/>
              <a:chExt cx="9982835" cy="1138555"/>
            </a:xfrm>
          </p:grpSpPr>
          <p:sp>
            <p:nvSpPr>
              <p:cNvPr id="72" name="缺角矩形 71"/>
              <p:cNvSpPr/>
              <p:nvPr>
                <p:custDataLst>
                  <p:tags r:id="rId15"/>
                </p:custDataLst>
              </p:nvPr>
            </p:nvSpPr>
            <p:spPr>
              <a:xfrm>
                <a:off x="1428643" y="1562122"/>
                <a:ext cx="9982835" cy="1138555"/>
              </a:xfrm>
              <a:prstGeom prst="plaque">
                <a:avLst>
                  <a:gd name="adj" fmla="val 12339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12700">
                <a:solidFill>
                  <a:srgbClr val="786F66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218565">
                  <a:defRPr/>
                </a:pPr>
                <a:endParaRPr lang="zh-CN" altLang="en-US" sz="2400">
                  <a:solidFill>
                    <a:schemeClr val="bg1">
                      <a:lumMod val="95000"/>
                    </a:schemeClr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  <p:sp>
            <p:nvSpPr>
              <p:cNvPr id="73" name="文本框 72"/>
              <p:cNvSpPr txBox="1"/>
              <p:nvPr>
                <p:custDataLst>
                  <p:tags r:id="rId16"/>
                </p:custDataLst>
              </p:nvPr>
            </p:nvSpPr>
            <p:spPr>
              <a:xfrm>
                <a:off x="1574058" y="1562122"/>
                <a:ext cx="9565640" cy="95313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p>
                <a:pPr algn="l"/>
                <a:r>
                  <a:rPr lang="zh-CN" altLang="en-US" sz="2800">
                    <a:sym typeface="+mn-ea"/>
                  </a:rPr>
                  <a:t>3.</a:t>
                </a:r>
                <a:r>
                  <a:rPr lang="zh-CN" sz="2800" b="1">
                    <a:latin typeface="宋体" panose="02010600030101010101" pitchFamily="2" charset="-122"/>
                    <a:ea typeface="宋体" panose="02010600030101010101" pitchFamily="2" charset="-122"/>
                    <a:sym typeface="WenYue GuDianMingChaoTi (Non-Commercial Use)" pitchFamily="50" charset="-122"/>
                  </a:rPr>
                  <a:t>借助联想和想象</a:t>
                </a:r>
                <a:r>
                  <a:rPr lang="zh-CN" altLang="zh-CN" sz="2800" b="1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宋体" panose="02010600030101010101" pitchFamily="2" charset="-122"/>
                  </a:rPr>
                  <a:t>,</a:t>
                </a:r>
                <a:r>
                  <a:rPr lang="zh-CN" sz="2800" b="1">
                    <a:latin typeface="宋体" panose="02010600030101010101" pitchFamily="2" charset="-122"/>
                    <a:ea typeface="宋体" panose="02010600030101010101" pitchFamily="2" charset="-122"/>
                    <a:sym typeface="WenYue GuDianMingChaoTi (Non-Commercial Use)" pitchFamily="50" charset="-122"/>
                  </a:rPr>
                  <a:t>感受长江三峡雄伟的形势和奇丽的景色</a:t>
                </a:r>
                <a:r>
                  <a:rPr lang="zh-CN" altLang="zh-CN" sz="2800" b="1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宋体" panose="02010600030101010101" pitchFamily="2" charset="-122"/>
                  </a:rPr>
                  <a:t>,</a:t>
                </a:r>
                <a:r>
                  <a:rPr lang="zh-CN" sz="2800" b="1">
                    <a:latin typeface="宋体" panose="02010600030101010101" pitchFamily="2" charset="-122"/>
                    <a:ea typeface="宋体" panose="02010600030101010101" pitchFamily="2" charset="-122"/>
                    <a:sym typeface="WenYue GuDianMingChaoTi (Non-Commercial Use)" pitchFamily="50" charset="-122"/>
                  </a:rPr>
                  <a:t>激发学生热爱祖国大好河山的情感。</a:t>
                </a:r>
                <a:endParaRPr lang="zh-CN" sz="2800" b="1">
                  <a:latin typeface="宋体" panose="02010600030101010101" pitchFamily="2" charset="-122"/>
                  <a:ea typeface="宋体" panose="02010600030101010101" pitchFamily="2" charset="-122"/>
                  <a:sym typeface="WenYue GuDianMingChaoTi (Non-Commercial Use)" pitchFamily="50" charset="-122"/>
                </a:endParaRPr>
              </a:p>
            </p:txBody>
          </p:sp>
        </p:grpSp>
        <p:sp>
          <p:nvSpPr>
            <p:cNvPr id="71" name="椭圆 70"/>
            <p:cNvSpPr/>
            <p:nvPr>
              <p:custDataLst>
                <p:tags r:id="rId17"/>
              </p:custDataLst>
            </p:nvPr>
          </p:nvSpPr>
          <p:spPr>
            <a:xfrm>
              <a:off x="954070" y="2001731"/>
              <a:ext cx="252463" cy="252463"/>
            </a:xfrm>
            <a:prstGeom prst="ellipse">
              <a:avLst/>
            </a:prstGeom>
            <a:solidFill>
              <a:srgbClr val="DAE3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1793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9" name="http://photo-static-api.fotomore.com/creative/vcg/400/new/VCG211359893357.jpg?uid=386&amp;timestamp=1724405735&amp;sign=3347593df6d756cb29369d2a37017c70" descr="templates\picture_hover\&amp;pky240_sjzg_VCG211359893357&amp;"/>
          <p:cNvPicPr>
            <a:picLocks noChangeAspect="1"/>
          </p:cNvPicPr>
          <p:nvPr/>
        </p:nvPicPr>
        <p:blipFill>
          <a:blip r:embed="rId18"/>
          <a:srcRect l="11500" t="20537" r="18972" b="27454"/>
          <a:stretch>
            <a:fillRect/>
          </a:stretch>
        </p:blipFill>
        <p:spPr>
          <a:xfrm>
            <a:off x="10081895" y="0"/>
            <a:ext cx="1960880" cy="146685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0" y="-57785"/>
            <a:ext cx="3075940" cy="914400"/>
            <a:chOff x="0" y="-91"/>
            <a:chExt cx="4844" cy="1440"/>
          </a:xfrm>
        </p:grpSpPr>
        <p:sp>
          <p:nvSpPr>
            <p:cNvPr id="12" name="标题 8"/>
            <p:cNvSpPr>
              <a:spLocks noGrp="1"/>
            </p:cNvSpPr>
            <p:nvPr/>
          </p:nvSpPr>
          <p:spPr>
            <a:xfrm>
              <a:off x="1246" y="150"/>
              <a:ext cx="3599" cy="1073"/>
            </a:xfrm>
            <a:prstGeom prst="rect">
              <a:avLst/>
            </a:prstGeom>
          </p:spPr>
          <p:txBody>
            <a:bodyPr vert="horz" lIns="90000" tIns="46800" rIns="90000" bIns="46800" rtlCol="0" anchor="ctr" anchorCtr="0">
              <a:normAutofit/>
            </a:bodyPr>
            <a:lstStyle>
              <a:lvl1pPr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3600" b="1" u="none" strike="noStrike" kern="1200" cap="none" spc="300" normalizeH="0" baseline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b="1" spc="36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学习目标</a:t>
              </a:r>
              <a:endParaRPr lang="zh-CN" altLang="en-US" b="1" spc="36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pic>
          <p:nvPicPr>
            <p:cNvPr id="14" name="图片 13" descr="32313535313532383b32313535313532353bc9bd"/>
            <p:cNvPicPr>
              <a:picLocks noChangeAspect="1"/>
            </p:cNvPicPr>
            <p:nvPr/>
          </p:nvPicPr>
          <p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0" y="-91"/>
              <a:ext cx="1440" cy="1440"/>
            </a:xfrm>
            <a:prstGeom prst="rect">
              <a:avLst/>
            </a:prstGeom>
          </p:spPr>
        </p:pic>
      </p:grpSp>
    </p:spTree>
    <p:custDataLst>
      <p:tags r:id="rId2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4" name="矩形 23"/>
          <p:cNvSpPr/>
          <p:nvPr userDrawn="1">
            <p:custDataLst>
              <p:tags r:id="rId2"/>
            </p:custDataLst>
          </p:nvPr>
        </p:nvSpPr>
        <p:spPr>
          <a:xfrm>
            <a:off x="372110" y="1183640"/>
            <a:ext cx="11406505" cy="512000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>
                  <a:alpha val="88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4" name="矩形: 圆角 169"/>
          <p:cNvSpPr/>
          <p:nvPr>
            <p:custDataLst>
              <p:tags r:id="rId3"/>
            </p:custDataLst>
          </p:nvPr>
        </p:nvSpPr>
        <p:spPr>
          <a:xfrm>
            <a:off x="4880610" y="3239135"/>
            <a:ext cx="2556510" cy="708660"/>
          </a:xfrm>
          <a:prstGeom prst="roundRect">
            <a:avLst>
              <a:gd name="adj" fmla="val 4147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0"/>
          </a:gradFill>
          <a:ln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</a:ln>
          <a:effectLst>
            <a:outerShdw blurRad="190500" dist="63500" dir="2700000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5" name="矩形: 圆角 169"/>
          <p:cNvSpPr/>
          <p:nvPr>
            <p:custDataLst>
              <p:tags r:id="rId4"/>
            </p:custDataLst>
          </p:nvPr>
        </p:nvSpPr>
        <p:spPr>
          <a:xfrm>
            <a:off x="4881245" y="4258310"/>
            <a:ext cx="2556510" cy="653415"/>
          </a:xfrm>
          <a:prstGeom prst="roundRect">
            <a:avLst>
              <a:gd name="adj" fmla="val 4147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0"/>
          </a:gradFill>
          <a:ln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</a:ln>
          <a:effectLst>
            <a:outerShdw blurRad="190500" dist="63500" dir="2700000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3" name="矩形: 圆角 169"/>
          <p:cNvSpPr/>
          <p:nvPr>
            <p:custDataLst>
              <p:tags r:id="rId5"/>
            </p:custDataLst>
          </p:nvPr>
        </p:nvSpPr>
        <p:spPr>
          <a:xfrm>
            <a:off x="4890135" y="2259965"/>
            <a:ext cx="3768725" cy="680085"/>
          </a:xfrm>
          <a:prstGeom prst="roundRect">
            <a:avLst>
              <a:gd name="adj" fmla="val 4147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0"/>
          </a:gradFill>
          <a:ln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</a:ln>
          <a:effectLst>
            <a:outerShdw blurRad="190500" dist="63500" dir="2700000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-57785"/>
            <a:ext cx="3075940" cy="914400"/>
            <a:chOff x="0" y="-91"/>
            <a:chExt cx="4844" cy="1440"/>
          </a:xfrm>
        </p:grpSpPr>
        <p:sp>
          <p:nvSpPr>
            <p:cNvPr id="7" name="标题 8"/>
            <p:cNvSpPr>
              <a:spLocks noGrp="1"/>
            </p:cNvSpPr>
            <p:nvPr/>
          </p:nvSpPr>
          <p:spPr>
            <a:xfrm>
              <a:off x="1246" y="150"/>
              <a:ext cx="3599" cy="1073"/>
            </a:xfrm>
            <a:prstGeom prst="rect">
              <a:avLst/>
            </a:prstGeom>
          </p:spPr>
          <p:txBody>
            <a:bodyPr vert="horz" lIns="90000" tIns="46800" rIns="90000" bIns="46800" rtlCol="0" anchor="ctr" anchorCtr="0">
              <a:normAutofit/>
            </a:bodyPr>
            <a:lstStyle>
              <a:lvl1pPr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3600" b="1" u="none" strike="noStrike" kern="1200" cap="none" spc="300" normalizeH="0" baseline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b="1" spc="36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文言积累</a:t>
              </a:r>
              <a:endParaRPr lang="zh-CN" altLang="en-US" b="1" spc="36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pic>
          <p:nvPicPr>
            <p:cNvPr id="2" name="图片 1" descr="32313535313532383b32313535313532353bc9bd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-91"/>
              <a:ext cx="1440" cy="1440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962915" y="1418799"/>
            <a:ext cx="4966062" cy="609813"/>
            <a:chOff x="1727455" y="1417529"/>
            <a:chExt cx="4966062" cy="609813"/>
          </a:xfrm>
        </p:grpSpPr>
        <p:grpSp>
          <p:nvGrpSpPr>
            <p:cNvPr id="6" name="组合 5"/>
            <p:cNvGrpSpPr/>
            <p:nvPr/>
          </p:nvGrpSpPr>
          <p:grpSpPr>
            <a:xfrm>
              <a:off x="1727455" y="1445655"/>
              <a:ext cx="4966062" cy="495095"/>
              <a:chOff x="908167" y="1630519"/>
              <a:chExt cx="4966062" cy="364504"/>
            </a:xfrm>
          </p:grpSpPr>
          <p:sp>
            <p:nvSpPr>
              <p:cNvPr id="8" name="矩形: 剪去单角 4"/>
              <p:cNvSpPr/>
              <p:nvPr/>
            </p:nvSpPr>
            <p:spPr>
              <a:xfrm>
                <a:off x="916940" y="1630519"/>
                <a:ext cx="906266" cy="364504"/>
              </a:xfrm>
              <a:prstGeom prst="snip1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908167" y="1995022"/>
                <a:ext cx="4966062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文本框 9"/>
            <p:cNvSpPr txBox="1"/>
            <p:nvPr/>
          </p:nvSpPr>
          <p:spPr>
            <a:xfrm>
              <a:off x="1914082" y="1443777"/>
              <a:ext cx="1043202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tx1"/>
                  </a:solidFill>
                  <a:effectLst/>
                  <a:latin typeface="獅尾B2宋朝-Black" panose="02000A03000000000000" pitchFamily="2" charset="-122"/>
                  <a:ea typeface="獅尾B2宋朝-Black" panose="02000A03000000000000" pitchFamily="2" charset="-122"/>
                  <a:sym typeface="+mn-ea"/>
                </a:rPr>
                <a:t>4</a:t>
              </a:r>
              <a:endParaRPr lang="en-US" altLang="zh-CN" sz="3200" b="1" dirty="0">
                <a:solidFill>
                  <a:schemeClr val="tx1"/>
                </a:solidFill>
                <a:effectLst/>
                <a:latin typeface="獅尾B2宋朝-Black" panose="02000A03000000000000" pitchFamily="2" charset="-122"/>
                <a:ea typeface="獅尾B2宋朝-Black" panose="02000A03000000000000" pitchFamily="2" charset="-122"/>
                <a:sym typeface="+mn-ea"/>
              </a:endParaRPr>
            </a:p>
          </p:txBody>
        </p:sp>
        <p:sp>
          <p:nvSpPr>
            <p:cNvPr id="11" name="矩形 2"/>
            <p:cNvSpPr/>
            <p:nvPr/>
          </p:nvSpPr>
          <p:spPr>
            <a:xfrm>
              <a:off x="2784088" y="1417529"/>
              <a:ext cx="2150236" cy="521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词类活用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" name="组合 3"/>
          <p:cNvGrpSpPr/>
          <p:nvPr>
            <p:custDataLst>
              <p:tags r:id="rId7"/>
            </p:custDataLst>
          </p:nvPr>
        </p:nvGrpSpPr>
        <p:grpSpPr>
          <a:xfrm>
            <a:off x="1375533" y="2178646"/>
            <a:ext cx="3172508" cy="854902"/>
            <a:chOff x="1375533" y="2178646"/>
            <a:chExt cx="3172508" cy="854902"/>
          </a:xfrm>
        </p:grpSpPr>
        <p:grpSp>
          <p:nvGrpSpPr>
            <p:cNvPr id="22" name="组合 21"/>
            <p:cNvGrpSpPr/>
            <p:nvPr/>
          </p:nvGrpSpPr>
          <p:grpSpPr>
            <a:xfrm>
              <a:off x="1375533" y="2178646"/>
              <a:ext cx="3172508" cy="854902"/>
              <a:chOff x="826399" y="2023710"/>
              <a:chExt cx="8796796" cy="2155075"/>
            </a:xfrm>
          </p:grpSpPr>
          <p:sp>
            <p:nvSpPr>
              <p:cNvPr id="12" name="矩形 11"/>
              <p:cNvSpPr/>
              <p:nvPr>
                <p:custDataLst>
                  <p:tags r:id="rId8"/>
                </p:custDataLst>
              </p:nvPr>
            </p:nvSpPr>
            <p:spPr>
              <a:xfrm>
                <a:off x="1028700" y="2126729"/>
                <a:ext cx="8382000" cy="1955215"/>
              </a:xfrm>
              <a:prstGeom prst="rect">
                <a:avLst/>
              </a:prstGeom>
              <a:solidFill>
                <a:schemeClr val="accent4">
                  <a:lumMod val="75000"/>
                  <a:alpha val="7000"/>
                </a:schemeClr>
              </a:solidFill>
              <a:ln w="6350">
                <a:solidFill>
                  <a:schemeClr val="accent4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pic>
            <p:nvPicPr>
              <p:cNvPr id="13" name="图片 12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10" cstate="email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rightnessContrast bright="-15000"/>
                        </a14:imgEffect>
                        <a14:imgEffect>
                          <a14:saturation sat="3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 rot="10800000">
                <a:off x="8537449" y="3213011"/>
                <a:ext cx="1085746" cy="965774"/>
              </a:xfrm>
              <a:prstGeom prst="rect">
                <a:avLst/>
              </a:prstGeom>
            </p:spPr>
          </p:pic>
          <p:pic>
            <p:nvPicPr>
              <p:cNvPr id="14" name="图片 13"/>
              <p:cNvPicPr>
                <a:picLocks noChangeAspect="1"/>
              </p:cNvPicPr>
              <p:nvPr>
                <p:custDataLst>
                  <p:tags r:id="rId12"/>
                </p:custDataLst>
              </p:nvPr>
            </p:nvPicPr>
            <p:blipFill>
              <a:blip r:embed="rId10" cstate="email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rightnessContrast bright="2000"/>
                        </a14:imgEffect>
                        <a14:imgEffect>
                          <a14:saturation sat="3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826399" y="2023710"/>
                <a:ext cx="1085746" cy="965774"/>
              </a:xfrm>
              <a:prstGeom prst="rect">
                <a:avLst/>
              </a:prstGeom>
            </p:spPr>
          </p:pic>
        </p:grpSp>
        <p:sp>
          <p:nvSpPr>
            <p:cNvPr id="15" name="矩形 14"/>
            <p:cNvSpPr/>
            <p:nvPr>
              <p:custDataLst>
                <p:tags r:id="rId13"/>
              </p:custDataLst>
            </p:nvPr>
          </p:nvSpPr>
          <p:spPr>
            <a:xfrm>
              <a:off x="1610423" y="2206943"/>
              <a:ext cx="2720278" cy="73723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marL="0" marR="0" lvl="0" indent="0" algn="ct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虽乘</a:t>
              </a:r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奔</a:t>
              </a:r>
              <a:r>
                <a:rPr lang="zh-CN" altLang="en-US" sz="28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御风</a:t>
              </a:r>
              <a:endPara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16" name="Text Box 23"/>
          <p:cNvSpPr txBox="1"/>
          <p:nvPr>
            <p:custDataLst>
              <p:tags r:id="rId14"/>
            </p:custDataLst>
          </p:nvPr>
        </p:nvSpPr>
        <p:spPr>
          <a:xfrm>
            <a:off x="4965065" y="4309745"/>
            <a:ext cx="265366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buClrTx/>
              <a:buSzTx/>
              <a:buFontTx/>
            </a:pPr>
            <a:r>
              <a:rPr lang="zh-CN" altLang="en-US" sz="2800" dirty="0">
                <a:latin typeface="喵呜黑体" panose="02000503000000000000" charset="-122"/>
                <a:ea typeface="喵呜黑体" panose="02000503000000000000" charset="-122"/>
                <a:sym typeface="+mn-ea"/>
              </a:rPr>
              <a:t>名作动，</a:t>
            </a:r>
            <a:r>
              <a:rPr lang="zh-CN" altLang="en-US" sz="2800" dirty="0">
                <a:solidFill>
                  <a:srgbClr val="A86F2C"/>
                </a:solidFill>
                <a:latin typeface="喵呜黑体" panose="02000503000000000000" charset="-122"/>
                <a:ea typeface="喵呜黑体" panose="02000503000000000000" charset="-122"/>
                <a:sym typeface="+mn-ea"/>
              </a:rPr>
              <a:t>下霜</a:t>
            </a:r>
            <a:endParaRPr lang="zh-CN" altLang="en-US" sz="2800" dirty="0">
              <a:solidFill>
                <a:srgbClr val="A86F2C"/>
              </a:solidFill>
              <a:latin typeface="喵呜黑体" panose="02000503000000000000" charset="-122"/>
              <a:ea typeface="喵呜黑体" panose="02000503000000000000" charset="-122"/>
            </a:endParaRPr>
          </a:p>
          <a:p>
            <a:pPr algn="l">
              <a:buClrTx/>
              <a:buSzTx/>
              <a:buFontTx/>
            </a:pPr>
            <a:endParaRPr lang="zh-CN" altLang="en-US" sz="2800" dirty="0">
              <a:solidFill>
                <a:srgbClr val="A86F2C"/>
              </a:solidFill>
              <a:latin typeface="喵呜黑体" panose="02000503000000000000" charset="-122"/>
              <a:ea typeface="喵呜黑体" panose="02000503000000000000" charset="-122"/>
            </a:endParaRPr>
          </a:p>
        </p:txBody>
      </p:sp>
      <p:sp>
        <p:nvSpPr>
          <p:cNvPr id="17" name="Text Box 23"/>
          <p:cNvSpPr txBox="1"/>
          <p:nvPr>
            <p:custDataLst>
              <p:tags r:id="rId15"/>
            </p:custDataLst>
          </p:nvPr>
        </p:nvSpPr>
        <p:spPr>
          <a:xfrm>
            <a:off x="5034280" y="2338705"/>
            <a:ext cx="34880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chemeClr val="tx1"/>
                </a:solidFill>
                <a:latin typeface="喵呜黑体" panose="02000503000000000000" charset="-122"/>
                <a:ea typeface="喵呜黑体" panose="02000503000000000000" charset="-122"/>
              </a:rPr>
              <a:t>动作名，</a:t>
            </a:r>
            <a:r>
              <a:rPr lang="zh-CN" altLang="en-US" sz="2800" dirty="0">
                <a:solidFill>
                  <a:srgbClr val="A86F2C"/>
                </a:solidFill>
                <a:latin typeface="喵呜黑体" panose="02000503000000000000" charset="-122"/>
                <a:ea typeface="喵呜黑体" panose="02000503000000000000" charset="-122"/>
                <a:sym typeface="+mn-ea"/>
              </a:rPr>
              <a:t>指飞奔的马</a:t>
            </a:r>
            <a:endParaRPr lang="zh-CN" altLang="en-US" sz="2800" dirty="0">
              <a:solidFill>
                <a:srgbClr val="A86F2C"/>
              </a:solidFill>
              <a:latin typeface="喵呜黑体" panose="02000503000000000000" charset="-122"/>
              <a:ea typeface="喵呜黑体" panose="02000503000000000000" charset="-122"/>
            </a:endParaRPr>
          </a:p>
        </p:txBody>
      </p:sp>
      <p:sp>
        <p:nvSpPr>
          <p:cNvPr id="21" name="Text Box 23"/>
          <p:cNvSpPr txBox="1"/>
          <p:nvPr>
            <p:custDataLst>
              <p:tags r:id="rId16"/>
            </p:custDataLst>
          </p:nvPr>
        </p:nvSpPr>
        <p:spPr>
          <a:xfrm>
            <a:off x="4963160" y="3343275"/>
            <a:ext cx="36957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buClrTx/>
              <a:buSzTx/>
              <a:buFontTx/>
            </a:pPr>
            <a:r>
              <a:rPr lang="zh-CN" altLang="en-US" sz="2800" dirty="0">
                <a:latin typeface="喵呜黑体" panose="02000503000000000000" charset="-122"/>
                <a:ea typeface="喵呜黑体" panose="02000503000000000000" charset="-122"/>
                <a:sym typeface="+mn-ea"/>
              </a:rPr>
              <a:t>形作名</a:t>
            </a:r>
            <a:r>
              <a:rPr lang="zh-CN" altLang="en-US" sz="2800" dirty="0">
                <a:latin typeface="喵呜黑体" panose="02000503000000000000" charset="-122"/>
                <a:ea typeface="喵呜黑体" panose="02000503000000000000" charset="-122"/>
                <a:sym typeface="+mn-ea"/>
              </a:rPr>
              <a:t>，</a:t>
            </a:r>
            <a:r>
              <a:rPr lang="zh-CN" altLang="en-US" sz="2800" dirty="0">
                <a:solidFill>
                  <a:srgbClr val="A86F2C"/>
                </a:solidFill>
                <a:latin typeface="喵呜黑体" panose="02000503000000000000" charset="-122"/>
                <a:ea typeface="喵呜黑体" panose="02000503000000000000" charset="-122"/>
                <a:sym typeface="+mn-ea"/>
              </a:rPr>
              <a:t>清波</a:t>
            </a:r>
            <a:endParaRPr lang="zh-CN" altLang="en-US" sz="2800" dirty="0">
              <a:solidFill>
                <a:srgbClr val="A86F2C"/>
              </a:solidFill>
              <a:latin typeface="喵呜黑体" panose="02000503000000000000" charset="-122"/>
              <a:ea typeface="喵呜黑体" panose="02000503000000000000" charset="-122"/>
            </a:endParaRPr>
          </a:p>
        </p:txBody>
      </p:sp>
      <p:grpSp>
        <p:nvGrpSpPr>
          <p:cNvPr id="32" name="组合 31"/>
          <p:cNvGrpSpPr/>
          <p:nvPr>
            <p:custDataLst>
              <p:tags r:id="rId17"/>
            </p:custDataLst>
          </p:nvPr>
        </p:nvGrpSpPr>
        <p:grpSpPr>
          <a:xfrm>
            <a:off x="1375533" y="3172287"/>
            <a:ext cx="3172508" cy="957580"/>
            <a:chOff x="1375533" y="2178646"/>
            <a:chExt cx="3172508" cy="957580"/>
          </a:xfrm>
        </p:grpSpPr>
        <p:grpSp>
          <p:nvGrpSpPr>
            <p:cNvPr id="35" name="组合 34"/>
            <p:cNvGrpSpPr/>
            <p:nvPr/>
          </p:nvGrpSpPr>
          <p:grpSpPr>
            <a:xfrm>
              <a:off x="1375533" y="2178646"/>
              <a:ext cx="3172508" cy="854902"/>
              <a:chOff x="826399" y="2023710"/>
              <a:chExt cx="8796796" cy="2155075"/>
            </a:xfrm>
          </p:grpSpPr>
          <p:sp>
            <p:nvSpPr>
              <p:cNvPr id="36" name="矩形 35"/>
              <p:cNvSpPr/>
              <p:nvPr>
                <p:custDataLst>
                  <p:tags r:id="rId18"/>
                </p:custDataLst>
              </p:nvPr>
            </p:nvSpPr>
            <p:spPr>
              <a:xfrm>
                <a:off x="1028700" y="2126729"/>
                <a:ext cx="8382000" cy="1955215"/>
              </a:xfrm>
              <a:prstGeom prst="rect">
                <a:avLst/>
              </a:prstGeom>
              <a:solidFill>
                <a:schemeClr val="accent4">
                  <a:lumMod val="75000"/>
                  <a:alpha val="7000"/>
                </a:schemeClr>
              </a:solidFill>
              <a:ln w="6350">
                <a:solidFill>
                  <a:schemeClr val="accent4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pic>
            <p:nvPicPr>
              <p:cNvPr id="37" name="图片 36"/>
              <p:cNvPicPr>
                <a:picLocks noChangeAspect="1"/>
              </p:cNvPicPr>
              <p:nvPr>
                <p:custDataLst>
                  <p:tags r:id="rId19"/>
                </p:custDataLst>
              </p:nvPr>
            </p:nvPicPr>
            <p:blipFill>
              <a:blip r:embed="rId10" cstate="email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rightnessContrast bright="-15000"/>
                        </a14:imgEffect>
                        <a14:imgEffect>
                          <a14:saturation sat="3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 rot="10800000">
                <a:off x="8537449" y="3213011"/>
                <a:ext cx="1085746" cy="965774"/>
              </a:xfrm>
              <a:prstGeom prst="rect">
                <a:avLst/>
              </a:prstGeom>
            </p:spPr>
          </p:pic>
          <p:pic>
            <p:nvPicPr>
              <p:cNvPr id="38" name="图片 37"/>
              <p:cNvPicPr>
                <a:picLocks noChangeAspect="1"/>
              </p:cNvPicPr>
              <p:nvPr>
                <p:custDataLst>
                  <p:tags r:id="rId20"/>
                </p:custDataLst>
              </p:nvPr>
            </p:nvPicPr>
            <p:blipFill>
              <a:blip r:embed="rId10" cstate="email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rightnessContrast bright="2000"/>
                        </a14:imgEffect>
                        <a14:imgEffect>
                          <a14:saturation sat="3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826399" y="2023710"/>
                <a:ext cx="1085746" cy="965774"/>
              </a:xfrm>
              <a:prstGeom prst="rect">
                <a:avLst/>
              </a:prstGeom>
            </p:spPr>
          </p:pic>
        </p:grpSp>
        <p:sp>
          <p:nvSpPr>
            <p:cNvPr id="39" name="矩形 38"/>
            <p:cNvSpPr/>
            <p:nvPr>
              <p:custDataLst>
                <p:tags r:id="rId21"/>
              </p:custDataLst>
            </p:nvPr>
          </p:nvSpPr>
          <p:spPr>
            <a:xfrm>
              <a:off x="1610483" y="2207221"/>
              <a:ext cx="2720340" cy="929005"/>
            </a:xfrm>
            <a:prstGeom prst="rect">
              <a:avLst/>
            </a:prstGeom>
          </p:spPr>
          <p:txBody>
            <a:bodyPr wrap="square">
              <a:noAutofit/>
            </a:bodyPr>
            <a:p>
              <a:pPr lvl="0" algn="ctr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dirty="0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回</a:t>
              </a:r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清</a:t>
              </a:r>
              <a:r>
                <a:rPr lang="zh-CN" altLang="en-US" sz="2800" dirty="0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倒影</a:t>
              </a:r>
              <a:endParaRPr lang="zh-CN" altLang="en-US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0" name="组合 39"/>
          <p:cNvGrpSpPr/>
          <p:nvPr>
            <p:custDataLst>
              <p:tags r:id="rId22"/>
            </p:custDataLst>
          </p:nvPr>
        </p:nvGrpSpPr>
        <p:grpSpPr>
          <a:xfrm>
            <a:off x="1443989" y="4184442"/>
            <a:ext cx="3099549" cy="826605"/>
            <a:chOff x="1448492" y="2206943"/>
            <a:chExt cx="3099549" cy="826605"/>
          </a:xfrm>
        </p:grpSpPr>
        <p:grpSp>
          <p:nvGrpSpPr>
            <p:cNvPr id="42" name="组合 41"/>
            <p:cNvGrpSpPr/>
            <p:nvPr/>
          </p:nvGrpSpPr>
          <p:grpSpPr>
            <a:xfrm>
              <a:off x="1448492" y="2219513"/>
              <a:ext cx="3099549" cy="814035"/>
              <a:chOff x="1028700" y="2126729"/>
              <a:chExt cx="8594495" cy="2052056"/>
            </a:xfrm>
          </p:grpSpPr>
          <p:sp>
            <p:nvSpPr>
              <p:cNvPr id="43" name="矩形 42"/>
              <p:cNvSpPr/>
              <p:nvPr>
                <p:custDataLst>
                  <p:tags r:id="rId23"/>
                </p:custDataLst>
              </p:nvPr>
            </p:nvSpPr>
            <p:spPr>
              <a:xfrm>
                <a:off x="1028700" y="2126729"/>
                <a:ext cx="8382000" cy="1955215"/>
              </a:xfrm>
              <a:prstGeom prst="rect">
                <a:avLst/>
              </a:prstGeom>
              <a:solidFill>
                <a:schemeClr val="accent4">
                  <a:lumMod val="75000"/>
                  <a:alpha val="7000"/>
                </a:schemeClr>
              </a:solidFill>
              <a:ln w="6350">
                <a:solidFill>
                  <a:schemeClr val="accent4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pic>
            <p:nvPicPr>
              <p:cNvPr id="44" name="图片 43"/>
              <p:cNvPicPr>
                <a:picLocks noChangeAspect="1"/>
              </p:cNvPicPr>
              <p:nvPr>
                <p:custDataLst>
                  <p:tags r:id="rId24"/>
                </p:custDataLst>
              </p:nvPr>
            </p:nvPicPr>
            <p:blipFill>
              <a:blip r:embed="rId10" cstate="email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rightnessContrast bright="-15000"/>
                        </a14:imgEffect>
                        <a14:imgEffect>
                          <a14:saturation sat="3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 rot="10800000">
                <a:off x="8537449" y="3213011"/>
                <a:ext cx="1085746" cy="965774"/>
              </a:xfrm>
              <a:prstGeom prst="rect">
                <a:avLst/>
              </a:prstGeom>
            </p:spPr>
          </p:pic>
        </p:grpSp>
        <p:sp>
          <p:nvSpPr>
            <p:cNvPr id="46" name="矩形 45"/>
            <p:cNvSpPr/>
            <p:nvPr>
              <p:custDataLst>
                <p:tags r:id="rId25"/>
              </p:custDataLst>
            </p:nvPr>
          </p:nvSpPr>
          <p:spPr>
            <a:xfrm>
              <a:off x="1610423" y="2206943"/>
              <a:ext cx="2720278" cy="73723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lvl="0" algn="ctr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dirty="0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每至晴初</a:t>
              </a:r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霜</a:t>
              </a:r>
              <a:r>
                <a:rPr lang="zh-CN" altLang="en-US" sz="2800" dirty="0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旦</a:t>
              </a:r>
              <a:endPara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8" name="组合 17"/>
          <p:cNvGrpSpPr/>
          <p:nvPr>
            <p:custDataLst>
              <p:tags r:id="rId26"/>
            </p:custDataLst>
          </p:nvPr>
        </p:nvGrpSpPr>
        <p:grpSpPr>
          <a:xfrm>
            <a:off x="1448434" y="5142022"/>
            <a:ext cx="3099549" cy="826605"/>
            <a:chOff x="1448492" y="2206943"/>
            <a:chExt cx="3099549" cy="826605"/>
          </a:xfrm>
        </p:grpSpPr>
        <p:grpSp>
          <p:nvGrpSpPr>
            <p:cNvPr id="19" name="组合 18"/>
            <p:cNvGrpSpPr/>
            <p:nvPr/>
          </p:nvGrpSpPr>
          <p:grpSpPr>
            <a:xfrm>
              <a:off x="1448492" y="2219513"/>
              <a:ext cx="3099549" cy="814035"/>
              <a:chOff x="1028700" y="2126729"/>
              <a:chExt cx="8594495" cy="2052056"/>
            </a:xfrm>
          </p:grpSpPr>
          <p:sp>
            <p:nvSpPr>
              <p:cNvPr id="20" name="矩形 19"/>
              <p:cNvSpPr/>
              <p:nvPr>
                <p:custDataLst>
                  <p:tags r:id="rId27"/>
                </p:custDataLst>
              </p:nvPr>
            </p:nvSpPr>
            <p:spPr>
              <a:xfrm>
                <a:off x="1028700" y="2126729"/>
                <a:ext cx="8382000" cy="1955215"/>
              </a:xfrm>
              <a:prstGeom prst="rect">
                <a:avLst/>
              </a:prstGeom>
              <a:solidFill>
                <a:schemeClr val="accent4">
                  <a:lumMod val="75000"/>
                  <a:alpha val="7000"/>
                </a:schemeClr>
              </a:solidFill>
              <a:ln w="6350">
                <a:solidFill>
                  <a:schemeClr val="accent4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pic>
            <p:nvPicPr>
              <p:cNvPr id="23" name="图片 22"/>
              <p:cNvPicPr>
                <a:picLocks noChangeAspect="1"/>
              </p:cNvPicPr>
              <p:nvPr>
                <p:custDataLst>
                  <p:tags r:id="rId28"/>
                </p:custDataLst>
              </p:nvPr>
            </p:nvPicPr>
            <p:blipFill>
              <a:blip r:embed="rId10" cstate="email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rightnessContrast bright="-15000"/>
                        </a14:imgEffect>
                        <a14:imgEffect>
                          <a14:saturation sat="3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 rot="10800000">
                <a:off x="8537449" y="3213011"/>
                <a:ext cx="1085746" cy="965774"/>
              </a:xfrm>
              <a:prstGeom prst="rect">
                <a:avLst/>
              </a:prstGeom>
            </p:spPr>
          </p:pic>
        </p:grpSp>
        <p:sp>
          <p:nvSpPr>
            <p:cNvPr id="25" name="矩形 24"/>
            <p:cNvSpPr/>
            <p:nvPr>
              <p:custDataLst>
                <p:tags r:id="rId29"/>
              </p:custDataLst>
            </p:nvPr>
          </p:nvSpPr>
          <p:spPr>
            <a:xfrm>
              <a:off x="1610423" y="2206943"/>
              <a:ext cx="2720278" cy="73723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lvl="0" algn="ctr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dirty="0">
                  <a:latin typeface="微软雅黑" panose="020B0503020204020204" charset="-122"/>
                  <a:ea typeface="微软雅黑" panose="020B0503020204020204" charset="-122"/>
                </a:rPr>
                <a:t>空谷传</a:t>
              </a:r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响</a:t>
              </a:r>
              <a:endPara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6" name="矩形: 圆角 169"/>
          <p:cNvSpPr/>
          <p:nvPr>
            <p:custDataLst>
              <p:tags r:id="rId30"/>
            </p:custDataLst>
          </p:nvPr>
        </p:nvSpPr>
        <p:spPr>
          <a:xfrm>
            <a:off x="4963160" y="5193665"/>
            <a:ext cx="2556510" cy="653415"/>
          </a:xfrm>
          <a:prstGeom prst="roundRect">
            <a:avLst>
              <a:gd name="adj" fmla="val 4147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0"/>
          </a:gradFill>
          <a:ln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</a:ln>
          <a:effectLst>
            <a:outerShdw blurRad="190500" dist="63500" dir="2700000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Text Box 23"/>
          <p:cNvSpPr txBox="1"/>
          <p:nvPr>
            <p:custDataLst>
              <p:tags r:id="rId31"/>
            </p:custDataLst>
          </p:nvPr>
        </p:nvSpPr>
        <p:spPr>
          <a:xfrm>
            <a:off x="5092065" y="5304790"/>
            <a:ext cx="26536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buClrTx/>
              <a:buSzTx/>
              <a:buFontTx/>
            </a:pPr>
            <a:r>
              <a:rPr lang="zh-CN" altLang="en-US" sz="2800" dirty="0">
                <a:latin typeface="喵呜黑体" panose="02000503000000000000" charset="-122"/>
                <a:ea typeface="喵呜黑体" panose="02000503000000000000" charset="-122"/>
                <a:sym typeface="+mn-ea"/>
              </a:rPr>
              <a:t>动作名</a:t>
            </a:r>
            <a:r>
              <a:rPr lang="zh-CN" altLang="en-US" sz="2800" dirty="0">
                <a:latin typeface="喵呜黑体" panose="02000503000000000000" charset="-122"/>
                <a:ea typeface="喵呜黑体" panose="02000503000000000000" charset="-122"/>
              </a:rPr>
              <a:t>，</a:t>
            </a:r>
            <a:r>
              <a:rPr lang="zh-CN" altLang="en-US" sz="2800" dirty="0">
                <a:solidFill>
                  <a:srgbClr val="A86F2C"/>
                </a:solidFill>
                <a:latin typeface="喵呜黑体" panose="02000503000000000000" charset="-122"/>
                <a:ea typeface="喵呜黑体" panose="02000503000000000000" charset="-122"/>
              </a:rPr>
              <a:t>回声</a:t>
            </a:r>
            <a:endParaRPr lang="zh-CN" altLang="en-US" sz="2800" dirty="0">
              <a:solidFill>
                <a:srgbClr val="A86F2C"/>
              </a:solidFill>
              <a:latin typeface="喵呜黑体" panose="02000503000000000000" charset="-122"/>
              <a:ea typeface="喵呜黑体" panose="02000503000000000000" charset="-122"/>
            </a:endParaRPr>
          </a:p>
        </p:txBody>
      </p:sp>
    </p:spTree>
    <p:custDataLst>
      <p:tags r:id="rId3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/>
      <p:bldP spid="53" grpId="0" bldLvl="0" animBg="1"/>
      <p:bldP spid="21" grpId="0" bldLvl="0"/>
      <p:bldP spid="16" grpId="0" bldLvl="0"/>
      <p:bldP spid="54" grpId="0" bldLvl="0" animBg="1"/>
      <p:bldP spid="54" grpId="1" animBg="1"/>
      <p:bldP spid="55" grpId="0" bldLvl="0" animBg="1"/>
      <p:bldP spid="55" grpId="1" animBg="1"/>
      <p:bldP spid="26" grpId="0" bldLvl="0" animBg="1"/>
      <p:bldP spid="26" grpId="1" animBg="1"/>
      <p:bldP spid="27" grpId="0" bldLvl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4" name="矩形 23"/>
          <p:cNvSpPr/>
          <p:nvPr userDrawn="1">
            <p:custDataLst>
              <p:tags r:id="rId2"/>
            </p:custDataLst>
          </p:nvPr>
        </p:nvSpPr>
        <p:spPr>
          <a:xfrm>
            <a:off x="372110" y="1183640"/>
            <a:ext cx="11406505" cy="512000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>
                  <a:alpha val="88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-57785"/>
            <a:ext cx="3075940" cy="914400"/>
            <a:chOff x="0" y="-91"/>
            <a:chExt cx="4844" cy="1440"/>
          </a:xfrm>
        </p:grpSpPr>
        <p:sp>
          <p:nvSpPr>
            <p:cNvPr id="7" name="标题 8"/>
            <p:cNvSpPr>
              <a:spLocks noGrp="1"/>
            </p:cNvSpPr>
            <p:nvPr/>
          </p:nvSpPr>
          <p:spPr>
            <a:xfrm>
              <a:off x="1246" y="150"/>
              <a:ext cx="3599" cy="1073"/>
            </a:xfrm>
            <a:prstGeom prst="rect">
              <a:avLst/>
            </a:prstGeom>
          </p:spPr>
          <p:txBody>
            <a:bodyPr vert="horz" lIns="90000" tIns="46800" rIns="90000" bIns="46800" rtlCol="0" anchor="ctr" anchorCtr="0">
              <a:normAutofit/>
            </a:bodyPr>
            <a:lstStyle>
              <a:lvl1pPr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3600" b="1" u="none" strike="noStrike" kern="1200" cap="none" spc="300" normalizeH="0" baseline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b="1" spc="36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文言积累</a:t>
              </a:r>
              <a:endParaRPr lang="zh-CN" altLang="en-US" b="1" spc="36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pic>
          <p:nvPicPr>
            <p:cNvPr id="2" name="图片 1" descr="32313535313532383b32313535313532353bc9bd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-91"/>
              <a:ext cx="1440" cy="1440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962915" y="1418799"/>
            <a:ext cx="4966062" cy="609813"/>
            <a:chOff x="1727455" y="1417529"/>
            <a:chExt cx="4966062" cy="609813"/>
          </a:xfrm>
        </p:grpSpPr>
        <p:grpSp>
          <p:nvGrpSpPr>
            <p:cNvPr id="6" name="组合 5"/>
            <p:cNvGrpSpPr/>
            <p:nvPr/>
          </p:nvGrpSpPr>
          <p:grpSpPr>
            <a:xfrm>
              <a:off x="1727455" y="1445655"/>
              <a:ext cx="4966062" cy="495095"/>
              <a:chOff x="908167" y="1630519"/>
              <a:chExt cx="4966062" cy="364504"/>
            </a:xfrm>
          </p:grpSpPr>
          <p:sp>
            <p:nvSpPr>
              <p:cNvPr id="8" name="矩形: 剪去单角 4"/>
              <p:cNvSpPr/>
              <p:nvPr/>
            </p:nvSpPr>
            <p:spPr>
              <a:xfrm>
                <a:off x="916940" y="1630519"/>
                <a:ext cx="906266" cy="364504"/>
              </a:xfrm>
              <a:prstGeom prst="snip1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908167" y="1995022"/>
                <a:ext cx="4966062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文本框 9"/>
            <p:cNvSpPr txBox="1"/>
            <p:nvPr/>
          </p:nvSpPr>
          <p:spPr>
            <a:xfrm>
              <a:off x="1914082" y="1443777"/>
              <a:ext cx="1043202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tx1"/>
                  </a:solidFill>
                  <a:effectLst/>
                  <a:latin typeface="獅尾B2宋朝-Black" panose="02000A03000000000000" pitchFamily="2" charset="-122"/>
                  <a:ea typeface="獅尾B2宋朝-Black" panose="02000A03000000000000" pitchFamily="2" charset="-122"/>
                  <a:sym typeface="+mn-ea"/>
                </a:rPr>
                <a:t>5</a:t>
              </a:r>
              <a:endParaRPr lang="en-US" altLang="zh-CN" sz="3200" b="1" dirty="0">
                <a:solidFill>
                  <a:schemeClr val="tx1"/>
                </a:solidFill>
                <a:effectLst/>
                <a:latin typeface="獅尾B2宋朝-Black" panose="02000A03000000000000" pitchFamily="2" charset="-122"/>
                <a:ea typeface="獅尾B2宋朝-Black" panose="02000A03000000000000" pitchFamily="2" charset="-122"/>
                <a:sym typeface="+mn-ea"/>
              </a:endParaRPr>
            </a:p>
          </p:txBody>
        </p:sp>
        <p:sp>
          <p:nvSpPr>
            <p:cNvPr id="11" name="矩形 2"/>
            <p:cNvSpPr/>
            <p:nvPr/>
          </p:nvSpPr>
          <p:spPr>
            <a:xfrm>
              <a:off x="2784088" y="1417529"/>
              <a:ext cx="2150236" cy="521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特殊句式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375533" y="2178646"/>
            <a:ext cx="3172508" cy="854902"/>
            <a:chOff x="1375533" y="2178646"/>
            <a:chExt cx="3172508" cy="854902"/>
          </a:xfrm>
        </p:grpSpPr>
        <p:grpSp>
          <p:nvGrpSpPr>
            <p:cNvPr id="19" name="组合 18"/>
            <p:cNvGrpSpPr/>
            <p:nvPr/>
          </p:nvGrpSpPr>
          <p:grpSpPr>
            <a:xfrm>
              <a:off x="1375533" y="2178646"/>
              <a:ext cx="3172508" cy="854902"/>
              <a:chOff x="826399" y="2023710"/>
              <a:chExt cx="8796796" cy="2155075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028884" y="2247813"/>
                <a:ext cx="5379064" cy="1611941"/>
              </a:xfrm>
              <a:prstGeom prst="rect">
                <a:avLst/>
              </a:prstGeom>
              <a:solidFill>
                <a:schemeClr val="accent4">
                  <a:lumMod val="75000"/>
                  <a:alpha val="7000"/>
                </a:schemeClr>
              </a:solidFill>
              <a:ln w="6350">
                <a:solidFill>
                  <a:schemeClr val="accent4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15000"/>
                        </a14:imgEffect>
                        <a14:imgEffect>
                          <a14:saturation sat="3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 rot="10800000">
                <a:off x="8537449" y="3213011"/>
                <a:ext cx="1085746" cy="965774"/>
              </a:xfrm>
              <a:prstGeom prst="rect">
                <a:avLst/>
              </a:prstGeom>
            </p:spPr>
          </p:pic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2000"/>
                        </a14:imgEffect>
                        <a14:imgEffect>
                          <a14:saturation sat="3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826399" y="2023710"/>
                <a:ext cx="1085746" cy="965774"/>
              </a:xfrm>
              <a:prstGeom prst="rect">
                <a:avLst/>
              </a:prstGeom>
            </p:spPr>
          </p:pic>
        </p:grpSp>
        <p:sp>
          <p:nvSpPr>
            <p:cNvPr id="27" name="矩形 26"/>
            <p:cNvSpPr/>
            <p:nvPr/>
          </p:nvSpPr>
          <p:spPr>
            <a:xfrm>
              <a:off x="1610483" y="2207221"/>
              <a:ext cx="1870710" cy="65087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清荣峻茂</a:t>
              </a:r>
              <a:endPara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1375265" y="3028116"/>
            <a:ext cx="9280071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A86F2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[</a:t>
            </a:r>
            <a:r>
              <a:rPr lang="zh-CN" altLang="en-US" sz="2800" dirty="0">
                <a:solidFill>
                  <a:srgbClr val="A86F2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省略主语，即“（水）清（树）荣（山）俊（草）茂”</a:t>
            </a:r>
            <a:r>
              <a:rPr lang="en-US" altLang="zh-CN" sz="2800" dirty="0">
                <a:solidFill>
                  <a:srgbClr val="A86F2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]</a:t>
            </a:r>
            <a:endParaRPr lang="en-US" altLang="zh-CN" sz="2800" dirty="0">
              <a:solidFill>
                <a:srgbClr val="A86F2C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9" name="矩形: 圆角 169"/>
          <p:cNvSpPr/>
          <p:nvPr/>
        </p:nvSpPr>
        <p:spPr>
          <a:xfrm>
            <a:off x="3793490" y="2267585"/>
            <a:ext cx="1737360" cy="639445"/>
          </a:xfrm>
          <a:prstGeom prst="roundRect">
            <a:avLst>
              <a:gd name="adj" fmla="val 4147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0"/>
          </a:gradFill>
          <a:ln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</a:ln>
          <a:effectLst>
            <a:outerShdw blurRad="190500" dist="63500" dir="2700000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Text Box 23"/>
          <p:cNvSpPr txBox="1"/>
          <p:nvPr/>
        </p:nvSpPr>
        <p:spPr>
          <a:xfrm>
            <a:off x="3913505" y="2286000"/>
            <a:ext cx="14928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dirty="0">
                <a:solidFill>
                  <a:schemeClr val="tx1"/>
                </a:solidFill>
                <a:latin typeface="喵呜黑体" panose="02000503000000000000" charset="-122"/>
                <a:ea typeface="喵呜黑体" panose="02000503000000000000" charset="-122"/>
              </a:rPr>
              <a:t>省略句</a:t>
            </a:r>
            <a:endParaRPr lang="zh-CN" altLang="en-US" sz="3200" dirty="0">
              <a:solidFill>
                <a:schemeClr val="tx1"/>
              </a:solidFill>
              <a:latin typeface="喵呜黑体" panose="02000503000000000000" charset="-122"/>
              <a:ea typeface="喵呜黑体" panose="02000503000000000000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375533" y="4197946"/>
            <a:ext cx="3172508" cy="854902"/>
            <a:chOff x="1375533" y="2178646"/>
            <a:chExt cx="3172508" cy="854902"/>
          </a:xfrm>
        </p:grpSpPr>
        <p:grpSp>
          <p:nvGrpSpPr>
            <p:cNvPr id="33" name="组合 32"/>
            <p:cNvGrpSpPr/>
            <p:nvPr/>
          </p:nvGrpSpPr>
          <p:grpSpPr>
            <a:xfrm>
              <a:off x="1375533" y="2178646"/>
              <a:ext cx="3172508" cy="854902"/>
              <a:chOff x="826399" y="2023710"/>
              <a:chExt cx="8796796" cy="2155075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1062338" y="2247813"/>
                <a:ext cx="7307076" cy="1611941"/>
              </a:xfrm>
              <a:prstGeom prst="rect">
                <a:avLst/>
              </a:prstGeom>
              <a:solidFill>
                <a:schemeClr val="accent4">
                  <a:lumMod val="75000"/>
                  <a:alpha val="7000"/>
                </a:schemeClr>
              </a:solidFill>
              <a:ln w="6350">
                <a:solidFill>
                  <a:schemeClr val="accent4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pic>
            <p:nvPicPr>
              <p:cNvPr id="41" name="图片 40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15000"/>
                        </a14:imgEffect>
                        <a14:imgEffect>
                          <a14:saturation sat="3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 rot="10800000">
                <a:off x="8537449" y="3213011"/>
                <a:ext cx="1085746" cy="965774"/>
              </a:xfrm>
              <a:prstGeom prst="rect">
                <a:avLst/>
              </a:prstGeom>
            </p:spPr>
          </p:pic>
          <p:pic>
            <p:nvPicPr>
              <p:cNvPr id="57" name="图片 56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2000"/>
                        </a14:imgEffect>
                        <a14:imgEffect>
                          <a14:saturation sat="3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826399" y="2023710"/>
                <a:ext cx="1085746" cy="965774"/>
              </a:xfrm>
              <a:prstGeom prst="rect">
                <a:avLst/>
              </a:prstGeom>
            </p:spPr>
          </p:pic>
        </p:grpSp>
        <p:sp>
          <p:nvSpPr>
            <p:cNvPr id="58" name="矩形 57"/>
            <p:cNvSpPr/>
            <p:nvPr/>
          </p:nvSpPr>
          <p:spPr>
            <a:xfrm>
              <a:off x="1598418" y="2219286"/>
              <a:ext cx="2546350" cy="65087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lvl="0" fontAlgn="base">
                <a:lnSpc>
                  <a:spcPct val="130000"/>
                </a:lnSpc>
                <a:spcAft>
                  <a:spcPct val="0"/>
                </a:spcAft>
                <a:defRPr/>
              </a:pPr>
              <a:r>
                <a:rPr lang="zh-CN" altLang="en-US" sz="2800" dirty="0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有时朝发白帝</a:t>
              </a:r>
              <a:endPara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59" name="矩形: 圆角 169"/>
          <p:cNvSpPr/>
          <p:nvPr/>
        </p:nvSpPr>
        <p:spPr>
          <a:xfrm>
            <a:off x="4425315" y="4286885"/>
            <a:ext cx="3321685" cy="639445"/>
          </a:xfrm>
          <a:prstGeom prst="roundRect">
            <a:avLst>
              <a:gd name="adj" fmla="val 4147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0"/>
          </a:gradFill>
          <a:ln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</a:ln>
          <a:effectLst>
            <a:outerShdw blurRad="190500" dist="63500" dir="2700000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0" name="Text Box 23"/>
          <p:cNvSpPr txBox="1"/>
          <p:nvPr/>
        </p:nvSpPr>
        <p:spPr>
          <a:xfrm>
            <a:off x="4557395" y="4305300"/>
            <a:ext cx="31902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buClrTx/>
              <a:buSzTx/>
              <a:buFontTx/>
            </a:pPr>
            <a:r>
              <a:rPr lang="zh-CN" altLang="en-US" sz="3200" dirty="0">
                <a:latin typeface="喵呜黑体" panose="02000503000000000000" charset="-122"/>
                <a:ea typeface="喵呜黑体" panose="02000503000000000000" charset="-122"/>
              </a:rPr>
              <a:t>倒装句、省略句</a:t>
            </a:r>
            <a:endParaRPr lang="zh-CN" altLang="en-US" sz="3200" dirty="0">
              <a:latin typeface="喵呜黑体" panose="02000503000000000000" charset="-122"/>
              <a:ea typeface="喵呜黑体" panose="02000503000000000000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1448435" y="5063490"/>
            <a:ext cx="6708140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30000"/>
              </a:lnSpc>
            </a:pPr>
            <a:r>
              <a:rPr lang="en-US" altLang="zh-CN" sz="2800" dirty="0">
                <a:solidFill>
                  <a:srgbClr val="A86F2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[</a:t>
            </a:r>
            <a:r>
              <a:rPr lang="zh-CN" altLang="en-US" sz="2800" dirty="0">
                <a:solidFill>
                  <a:srgbClr val="A86F2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状语后置，即“有时朝（于）白帝发”</a:t>
            </a:r>
            <a:r>
              <a:rPr lang="en-US" altLang="zh-CN" sz="2800" dirty="0">
                <a:solidFill>
                  <a:srgbClr val="A86F2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]</a:t>
            </a:r>
            <a:endParaRPr lang="en-US" altLang="zh-CN" sz="2800" dirty="0">
              <a:solidFill>
                <a:srgbClr val="A86F2C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/>
      <p:bldP spid="29" grpId="0" bldLvl="0" animBg="1"/>
      <p:bldP spid="60" grpId="0" bldLvl="0"/>
      <p:bldP spid="59" grpId="0" bldLvl="0" animBg="1"/>
      <p:bldP spid="7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4" name="矩形 23"/>
          <p:cNvSpPr/>
          <p:nvPr userDrawn="1">
            <p:custDataLst>
              <p:tags r:id="rId2"/>
            </p:custDataLst>
          </p:nvPr>
        </p:nvSpPr>
        <p:spPr>
          <a:xfrm>
            <a:off x="372110" y="1183640"/>
            <a:ext cx="11406505" cy="512000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>
                  <a:alpha val="88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-57785"/>
            <a:ext cx="3075940" cy="914400"/>
            <a:chOff x="0" y="-91"/>
            <a:chExt cx="4844" cy="1440"/>
          </a:xfrm>
        </p:grpSpPr>
        <p:sp>
          <p:nvSpPr>
            <p:cNvPr id="7" name="标题 8"/>
            <p:cNvSpPr>
              <a:spLocks noGrp="1"/>
            </p:cNvSpPr>
            <p:nvPr/>
          </p:nvSpPr>
          <p:spPr>
            <a:xfrm>
              <a:off x="1246" y="150"/>
              <a:ext cx="3599" cy="1073"/>
            </a:xfrm>
            <a:prstGeom prst="rect">
              <a:avLst/>
            </a:prstGeom>
          </p:spPr>
          <p:txBody>
            <a:bodyPr vert="horz" lIns="90000" tIns="46800" rIns="90000" bIns="46800" rtlCol="0" anchor="ctr" anchorCtr="0">
              <a:normAutofit/>
            </a:bodyPr>
            <a:lstStyle>
              <a:lvl1pPr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3600" b="1" u="none" strike="noStrike" kern="1200" cap="none" spc="300" normalizeH="0" baseline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b="1" spc="36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文言积累</a:t>
              </a:r>
              <a:endParaRPr lang="zh-CN" altLang="en-US" b="1" spc="36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pic>
          <p:nvPicPr>
            <p:cNvPr id="2" name="图片 1" descr="32313535313532383b32313535313532353bc9bd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-91"/>
              <a:ext cx="1440" cy="1440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962915" y="1418799"/>
            <a:ext cx="4966062" cy="609813"/>
            <a:chOff x="1727455" y="1417529"/>
            <a:chExt cx="4966062" cy="609813"/>
          </a:xfrm>
        </p:grpSpPr>
        <p:grpSp>
          <p:nvGrpSpPr>
            <p:cNvPr id="6" name="组合 5"/>
            <p:cNvGrpSpPr/>
            <p:nvPr/>
          </p:nvGrpSpPr>
          <p:grpSpPr>
            <a:xfrm>
              <a:off x="1727455" y="1445655"/>
              <a:ext cx="4966062" cy="495095"/>
              <a:chOff x="908167" y="1630519"/>
              <a:chExt cx="4966062" cy="364504"/>
            </a:xfrm>
          </p:grpSpPr>
          <p:sp>
            <p:nvSpPr>
              <p:cNvPr id="8" name="矩形: 剪去单角 4"/>
              <p:cNvSpPr/>
              <p:nvPr/>
            </p:nvSpPr>
            <p:spPr>
              <a:xfrm>
                <a:off x="916940" y="1630519"/>
                <a:ext cx="906266" cy="364504"/>
              </a:xfrm>
              <a:prstGeom prst="snip1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908167" y="1995022"/>
                <a:ext cx="4966062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文本框 9"/>
            <p:cNvSpPr txBox="1"/>
            <p:nvPr/>
          </p:nvSpPr>
          <p:spPr>
            <a:xfrm>
              <a:off x="1914082" y="1443777"/>
              <a:ext cx="1043202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tx1"/>
                  </a:solidFill>
                  <a:effectLst/>
                  <a:latin typeface="獅尾B2宋朝-Black" panose="02000A03000000000000" pitchFamily="2" charset="-122"/>
                  <a:ea typeface="獅尾B2宋朝-Black" panose="02000A03000000000000" pitchFamily="2" charset="-122"/>
                  <a:sym typeface="+mn-ea"/>
                </a:rPr>
                <a:t>6</a:t>
              </a:r>
              <a:endParaRPr lang="en-US" altLang="zh-CN" sz="3200" b="1" dirty="0">
                <a:solidFill>
                  <a:schemeClr val="tx1"/>
                </a:solidFill>
                <a:effectLst/>
                <a:latin typeface="獅尾B2宋朝-Black" panose="02000A03000000000000" pitchFamily="2" charset="-122"/>
                <a:ea typeface="獅尾B2宋朝-Black" panose="02000A03000000000000" pitchFamily="2" charset="-122"/>
                <a:sym typeface="+mn-ea"/>
              </a:endParaRPr>
            </a:p>
          </p:txBody>
        </p:sp>
        <p:sp>
          <p:nvSpPr>
            <p:cNvPr id="11" name="矩形 2"/>
            <p:cNvSpPr/>
            <p:nvPr/>
          </p:nvSpPr>
          <p:spPr>
            <a:xfrm>
              <a:off x="2784088" y="1417529"/>
              <a:ext cx="2150236" cy="521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互文修辞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 rot="0">
            <a:off x="1208405" y="1994535"/>
            <a:ext cx="9187815" cy="1368425"/>
            <a:chOff x="826399" y="2023710"/>
            <a:chExt cx="24363744" cy="2155075"/>
          </a:xfrm>
        </p:grpSpPr>
        <p:sp>
          <p:nvSpPr>
            <p:cNvPr id="20" name="矩形 19"/>
            <p:cNvSpPr/>
            <p:nvPr/>
          </p:nvSpPr>
          <p:spPr>
            <a:xfrm>
              <a:off x="1028887" y="2247863"/>
              <a:ext cx="24161256" cy="1612304"/>
            </a:xfrm>
            <a:prstGeom prst="rect">
              <a:avLst/>
            </a:prstGeom>
            <a:solidFill>
              <a:schemeClr val="accent4">
                <a:lumMod val="75000"/>
                <a:alpha val="7000"/>
              </a:schemeClr>
            </a:solidFill>
            <a:ln w="635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15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0800000">
              <a:off x="8537449" y="3213011"/>
              <a:ext cx="1085746" cy="965774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26399" y="2023710"/>
              <a:ext cx="1085746" cy="965774"/>
            </a:xfrm>
            <a:prstGeom prst="rect">
              <a:avLst/>
            </a:prstGeom>
          </p:spPr>
        </p:pic>
      </p:grpSp>
      <p:sp>
        <p:nvSpPr>
          <p:cNvPr id="28" name="矩形 27"/>
          <p:cNvSpPr/>
          <p:nvPr/>
        </p:nvSpPr>
        <p:spPr>
          <a:xfrm>
            <a:off x="1517015" y="3259455"/>
            <a:ext cx="7807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0" fontAlgn="auto">
              <a:lnSpc>
                <a:spcPct val="100000"/>
              </a:lnSpc>
            </a:pPr>
            <a:r>
              <a:rPr lang="zh-CN" sz="2800" dirty="0">
                <a:solidFill>
                  <a:srgbClr val="A86F2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如：</a:t>
            </a:r>
            <a:r>
              <a:rPr lang="zh-CN" sz="28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秦时明月汉时关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——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秦汉时的明月和关塞</a:t>
            </a:r>
            <a:endParaRPr lang="en-US" altLang="zh-CN" sz="2800" dirty="0">
              <a:solidFill>
                <a:srgbClr val="A86F2C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1284605" y="2173605"/>
            <a:ext cx="918718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互文属古文修辞方法之一</a:t>
            </a:r>
            <a:r>
              <a:rPr lang="en-US" altLang="zh-CN" sz="2800" b="1">
                <a:solidFill>
                  <a:srgbClr val="00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由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上下文义互相交错</a:t>
            </a:r>
            <a:r>
              <a:rPr lang="en-US" altLang="zh-CN" sz="2800" b="1">
                <a:solidFill>
                  <a:srgbClr val="00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互相渗透</a:t>
            </a:r>
            <a:r>
              <a:rPr lang="en-US" altLang="zh-CN" sz="2800" b="1">
                <a:solidFill>
                  <a:schemeClr val="tx1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互相补充来表达一个完整句子意思的修辞方法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28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92655" y="3781425"/>
            <a:ext cx="819277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0" fontAlgn="auto">
              <a:lnSpc>
                <a:spcPct val="100000"/>
              </a:lnSpc>
            </a:pPr>
            <a:r>
              <a:rPr lang="zh-CN" sz="28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将军百战死,壮士十年归。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——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将士们征战多年</a:t>
            </a:r>
            <a:r>
              <a:rPr lang="en-US" altLang="zh-CN" sz="2800" b="1">
                <a:solidFill>
                  <a:srgbClr val="00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有的战死沙场</a:t>
            </a:r>
            <a:r>
              <a:rPr lang="en-US" altLang="zh-CN" sz="2800" b="1">
                <a:solidFill>
                  <a:srgbClr val="00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(木兰等)幸存者胜利归来。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17015" y="4798695"/>
            <a:ext cx="8879840" cy="12541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defTabSz="713105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重岩叠嶂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——            </a:t>
            </a:r>
            <a:r>
              <a:rPr lang="zh-CN" altLang="en-US" sz="28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隐天蔽日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——</a:t>
            </a:r>
            <a:endParaRPr lang="en-US" altLang="zh-CN" sz="28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 defTabSz="713105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sz="28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林寒涧肃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——</a:t>
            </a:r>
            <a:endParaRPr lang="en-US" altLang="zh-CN" sz="28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967480" y="4915535"/>
            <a:ext cx="18586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重叠岩嶂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427720" y="4915535"/>
            <a:ext cx="16548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隐蔽天日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967480" y="5530850"/>
            <a:ext cx="16548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林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涧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寒肃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15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5" name="矩形 74"/>
          <p:cNvSpPr/>
          <p:nvPr userDrawn="1">
            <p:custDataLst>
              <p:tags r:id="rId2"/>
            </p:custDataLst>
          </p:nvPr>
        </p:nvSpPr>
        <p:spPr>
          <a:xfrm>
            <a:off x="271145" y="1903095"/>
            <a:ext cx="11507470" cy="4703445"/>
          </a:xfrm>
          <a:prstGeom prst="rect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>
                  <a:alpha val="88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0" y="-57785"/>
            <a:ext cx="3075940" cy="914400"/>
            <a:chOff x="0" y="-91"/>
            <a:chExt cx="4844" cy="1440"/>
          </a:xfrm>
        </p:grpSpPr>
        <p:sp>
          <p:nvSpPr>
            <p:cNvPr id="27" name="标题 8"/>
            <p:cNvSpPr>
              <a:spLocks noGrp="1"/>
            </p:cNvSpPr>
            <p:nvPr/>
          </p:nvSpPr>
          <p:spPr>
            <a:xfrm>
              <a:off x="1246" y="150"/>
              <a:ext cx="3599" cy="1073"/>
            </a:xfrm>
            <a:prstGeom prst="rect">
              <a:avLst/>
            </a:prstGeom>
          </p:spPr>
          <p:txBody>
            <a:bodyPr vert="horz" lIns="90000" tIns="46800" rIns="90000" bIns="46800" rtlCol="0" anchor="ctr" anchorCtr="0">
              <a:normAutofit/>
            </a:bodyPr>
            <a:lstStyle>
              <a:lvl1pPr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3600" b="1" u="none" strike="noStrike" kern="1200" cap="none" spc="300" normalizeH="0" baseline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b="1" spc="36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整体感知</a:t>
              </a:r>
              <a:endParaRPr lang="zh-CN" altLang="en-US" b="1" spc="36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pic>
          <p:nvPicPr>
            <p:cNvPr id="28" name="图片 27" descr="32313535313532383b32313535313532353bc9bd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-91"/>
              <a:ext cx="1440" cy="1440"/>
            </a:xfrm>
            <a:prstGeom prst="rect">
              <a:avLst/>
            </a:prstGeom>
          </p:spPr>
        </p:pic>
      </p:grpSp>
      <p:sp>
        <p:nvSpPr>
          <p:cNvPr id="29" name="圆角矩形 28"/>
          <p:cNvSpPr/>
          <p:nvPr/>
        </p:nvSpPr>
        <p:spPr>
          <a:xfrm>
            <a:off x="1550035" y="942340"/>
            <a:ext cx="8281670" cy="79438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文本4"/>
          <p:cNvSpPr txBox="1"/>
          <p:nvPr/>
        </p:nvSpPr>
        <p:spPr>
          <a:xfrm>
            <a:off x="1770380" y="1010920"/>
            <a:ext cx="8459470" cy="711835"/>
          </a:xfrm>
          <a:prstGeom prst="rect">
            <a:avLst/>
          </a:prstGeom>
          <a:noFill/>
        </p:spPr>
        <p:txBody>
          <a:bodyPr wrap="square" rtlCol="0" anchor="t"/>
          <a:p>
            <a:pPr marL="0" algn="l"/>
            <a:r>
              <a:rPr lang="zh-CN" altLang="en-US" sz="3600" b="0" i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文章是按照什么顺序描写三峡景物的？</a:t>
            </a:r>
            <a:endParaRPr lang="zh-CN" altLang="en-US" sz="3600" b="0" i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7751" y="-208037"/>
            <a:ext cx="1971662" cy="1478746"/>
          </a:xfrm>
          <a:prstGeom prst="rect">
            <a:avLst/>
          </a:prstGeom>
          <a:effectLst>
            <a:outerShdw blurRad="152400" dist="165100" dir="2700000" algn="tl" rotWithShape="0">
              <a:prstClr val="black">
                <a:alpha val="27000"/>
              </a:prstClr>
            </a:outerShdw>
          </a:effectLst>
        </p:spPr>
      </p:pic>
      <p:sp>
        <p:nvSpPr>
          <p:cNvPr id="31" name="圆角矩形 30"/>
          <p:cNvSpPr/>
          <p:nvPr/>
        </p:nvSpPr>
        <p:spPr>
          <a:xfrm>
            <a:off x="638810" y="2233295"/>
            <a:ext cx="1536065" cy="69278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>
                <a:solidFill>
                  <a:schemeClr val="tx1"/>
                </a:solidFill>
                <a:latin typeface="喵呜黑体" panose="02000503000000000000" charset="-122"/>
                <a:ea typeface="喵呜黑体" panose="02000503000000000000" charset="-122"/>
                <a:cs typeface="喵呜黑体" panose="02000503000000000000" charset="-122"/>
              </a:rPr>
              <a:t>第</a:t>
            </a:r>
            <a:r>
              <a:rPr lang="en-US" altLang="zh-CN" sz="3600">
                <a:solidFill>
                  <a:schemeClr val="tx1"/>
                </a:solidFill>
                <a:latin typeface="喵呜黑体" panose="02000503000000000000" charset="-122"/>
                <a:ea typeface="喵呜黑体" panose="02000503000000000000" charset="-122"/>
                <a:cs typeface="喵呜黑体" panose="02000503000000000000" charset="-122"/>
              </a:rPr>
              <a:t>1</a:t>
            </a:r>
            <a:r>
              <a:rPr lang="zh-CN" altLang="en-US" sz="3600">
                <a:solidFill>
                  <a:schemeClr val="tx1"/>
                </a:solidFill>
                <a:latin typeface="喵呜黑体" panose="02000503000000000000" charset="-122"/>
                <a:ea typeface="喵呜黑体" panose="02000503000000000000" charset="-122"/>
                <a:cs typeface="喵呜黑体" panose="02000503000000000000" charset="-122"/>
              </a:rPr>
              <a:t>段</a:t>
            </a:r>
            <a:endParaRPr lang="zh-CN" altLang="en-US" sz="3600">
              <a:solidFill>
                <a:schemeClr val="tx1"/>
              </a:solidFill>
              <a:latin typeface="喵呜黑体" panose="02000503000000000000" charset="-122"/>
              <a:ea typeface="喵呜黑体" panose="02000503000000000000" charset="-122"/>
              <a:cs typeface="喵呜黑体" panose="02000503000000000000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2494915" y="2208530"/>
            <a:ext cx="8693785" cy="717550"/>
            <a:chOff x="4109" y="3346"/>
            <a:chExt cx="12010" cy="1190"/>
          </a:xfrm>
        </p:grpSpPr>
        <p:sp>
          <p:nvSpPr>
            <p:cNvPr id="33" name="矩形 32"/>
            <p:cNvSpPr/>
            <p:nvPr/>
          </p:nvSpPr>
          <p:spPr>
            <a:xfrm>
              <a:off x="4109" y="3346"/>
              <a:ext cx="12010" cy="1190"/>
            </a:xfrm>
            <a:prstGeom prst="rect">
              <a:avLst/>
            </a:prstGeom>
            <a:solidFill>
              <a:schemeClr val="bg1">
                <a:alpha val="84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280" y="3444"/>
              <a:ext cx="11559" cy="9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>
                  <a:latin typeface="黑体" panose="02010609060101010101" charset="-122"/>
                  <a:ea typeface="黑体" panose="02010609060101010101" charset="-122"/>
                </a:rPr>
                <a:t>先</a:t>
              </a:r>
              <a:r>
                <a:rPr lang="zh-CN" altLang="en-US" sz="3200" u="sng">
                  <a:latin typeface="黑体" panose="02010609060101010101" charset="-122"/>
                  <a:ea typeface="黑体" panose="02010609060101010101" charset="-122"/>
                </a:rPr>
                <a:t>写山</a:t>
              </a:r>
              <a:r>
                <a:rPr lang="zh-CN" altLang="en-US" sz="3200">
                  <a:latin typeface="黑体" panose="02010609060101010101" charset="-122"/>
                  <a:ea typeface="黑体" panose="02010609060101010101" charset="-122"/>
                </a:rPr>
                <a:t>：</a:t>
              </a:r>
              <a:r>
                <a:rPr lang="zh-CN" altLang="en-US" sz="3200">
                  <a:solidFill>
                    <a:srgbClr val="C00000"/>
                  </a:solidFill>
                  <a:latin typeface="黑体" panose="02010609060101010101" charset="-122"/>
                  <a:ea typeface="黑体" panose="02010609060101010101" charset="-122"/>
                </a:rPr>
                <a:t>总体描绘</a:t>
              </a:r>
              <a:r>
                <a:rPr lang="zh-CN" altLang="en-US" sz="3200">
                  <a:latin typeface="黑体" panose="02010609060101010101" charset="-122"/>
                  <a:ea typeface="黑体" panose="02010609060101010101" charset="-122"/>
                </a:rPr>
                <a:t>三峡概貌，突出其</a:t>
              </a:r>
              <a:r>
                <a:rPr lang="zh-CN" altLang="en-US" sz="3200">
                  <a:solidFill>
                    <a:srgbClr val="C00000"/>
                  </a:solidFill>
                  <a:latin typeface="黑体" panose="02010609060101010101" charset="-122"/>
                  <a:ea typeface="黑体" panose="02010609060101010101" charset="-122"/>
                </a:rPr>
                <a:t>雄伟</a:t>
              </a:r>
              <a:r>
                <a:rPr lang="zh-CN" altLang="en-US" sz="3200">
                  <a:latin typeface="黑体" panose="02010609060101010101" charset="-122"/>
                  <a:ea typeface="黑体" panose="02010609060101010101" charset="-122"/>
                </a:rPr>
                <a:t>气象。</a:t>
              </a:r>
              <a:endParaRPr lang="zh-CN" altLang="en-US" sz="320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44" name="圆角矩形 43"/>
          <p:cNvSpPr/>
          <p:nvPr>
            <p:custDataLst>
              <p:tags r:id="rId5"/>
            </p:custDataLst>
          </p:nvPr>
        </p:nvSpPr>
        <p:spPr>
          <a:xfrm>
            <a:off x="638810" y="3338830"/>
            <a:ext cx="1536065" cy="69278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>
                <a:solidFill>
                  <a:schemeClr val="tx1"/>
                </a:solidFill>
                <a:latin typeface="喵呜黑体" panose="02000503000000000000" charset="-122"/>
                <a:ea typeface="喵呜黑体" panose="02000503000000000000" charset="-122"/>
                <a:cs typeface="喵呜黑体" panose="02000503000000000000" charset="-122"/>
              </a:rPr>
              <a:t>第</a:t>
            </a:r>
            <a:r>
              <a:rPr lang="en-US" altLang="zh-CN" sz="3600">
                <a:solidFill>
                  <a:schemeClr val="tx1"/>
                </a:solidFill>
                <a:latin typeface="喵呜黑体" panose="02000503000000000000" charset="-122"/>
                <a:ea typeface="喵呜黑体" panose="02000503000000000000" charset="-122"/>
                <a:cs typeface="喵呜黑体" panose="02000503000000000000" charset="-122"/>
              </a:rPr>
              <a:t>2</a:t>
            </a:r>
            <a:r>
              <a:rPr lang="zh-CN" altLang="en-US" sz="3600">
                <a:solidFill>
                  <a:schemeClr val="tx1"/>
                </a:solidFill>
                <a:latin typeface="喵呜黑体" panose="02000503000000000000" charset="-122"/>
                <a:ea typeface="喵呜黑体" panose="02000503000000000000" charset="-122"/>
                <a:cs typeface="喵呜黑体" panose="02000503000000000000" charset="-122"/>
              </a:rPr>
              <a:t>段</a:t>
            </a:r>
            <a:endParaRPr lang="zh-CN" altLang="en-US" sz="3600">
              <a:solidFill>
                <a:schemeClr val="tx1"/>
              </a:solidFill>
              <a:latin typeface="喵呜黑体" panose="02000503000000000000" charset="-122"/>
              <a:ea typeface="喵呜黑体" panose="02000503000000000000" charset="-122"/>
              <a:cs typeface="喵呜黑体" panose="02000503000000000000" charset="-122"/>
            </a:endParaRPr>
          </a:p>
        </p:txBody>
      </p:sp>
      <p:sp>
        <p:nvSpPr>
          <p:cNvPr id="45" name="圆角矩形 44"/>
          <p:cNvSpPr/>
          <p:nvPr>
            <p:custDataLst>
              <p:tags r:id="rId6"/>
            </p:custDataLst>
          </p:nvPr>
        </p:nvSpPr>
        <p:spPr>
          <a:xfrm>
            <a:off x="638810" y="4444365"/>
            <a:ext cx="1536065" cy="69278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>
                <a:solidFill>
                  <a:schemeClr val="tx1"/>
                </a:solidFill>
                <a:latin typeface="喵呜黑体" panose="02000503000000000000" charset="-122"/>
                <a:ea typeface="喵呜黑体" panose="02000503000000000000" charset="-122"/>
                <a:cs typeface="喵呜黑体" panose="02000503000000000000" charset="-122"/>
              </a:rPr>
              <a:t>第</a:t>
            </a:r>
            <a:r>
              <a:rPr lang="en-US" altLang="zh-CN" sz="3600">
                <a:solidFill>
                  <a:schemeClr val="tx1"/>
                </a:solidFill>
                <a:latin typeface="喵呜黑体" panose="02000503000000000000" charset="-122"/>
                <a:ea typeface="喵呜黑体" panose="02000503000000000000" charset="-122"/>
                <a:cs typeface="喵呜黑体" panose="02000503000000000000" charset="-122"/>
              </a:rPr>
              <a:t>3</a:t>
            </a:r>
            <a:r>
              <a:rPr lang="zh-CN" altLang="en-US" sz="3600">
                <a:solidFill>
                  <a:schemeClr val="tx1"/>
                </a:solidFill>
                <a:latin typeface="喵呜黑体" panose="02000503000000000000" charset="-122"/>
                <a:ea typeface="喵呜黑体" panose="02000503000000000000" charset="-122"/>
                <a:cs typeface="喵呜黑体" panose="02000503000000000000" charset="-122"/>
              </a:rPr>
              <a:t>段</a:t>
            </a:r>
            <a:endParaRPr lang="zh-CN" altLang="en-US" sz="3600">
              <a:solidFill>
                <a:schemeClr val="tx1"/>
              </a:solidFill>
              <a:latin typeface="喵呜黑体" panose="02000503000000000000" charset="-122"/>
              <a:ea typeface="喵呜黑体" panose="02000503000000000000" charset="-122"/>
              <a:cs typeface="喵呜黑体" panose="02000503000000000000" charset="-122"/>
            </a:endParaRPr>
          </a:p>
        </p:txBody>
      </p:sp>
      <p:sp>
        <p:nvSpPr>
          <p:cNvPr id="46" name="圆角矩形 45"/>
          <p:cNvSpPr/>
          <p:nvPr>
            <p:custDataLst>
              <p:tags r:id="rId7"/>
            </p:custDataLst>
          </p:nvPr>
        </p:nvSpPr>
        <p:spPr>
          <a:xfrm>
            <a:off x="638810" y="5549900"/>
            <a:ext cx="1536065" cy="69278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>
                <a:solidFill>
                  <a:schemeClr val="tx1"/>
                </a:solidFill>
                <a:latin typeface="喵呜黑体" panose="02000503000000000000" charset="-122"/>
                <a:ea typeface="喵呜黑体" panose="02000503000000000000" charset="-122"/>
                <a:cs typeface="喵呜黑体" panose="02000503000000000000" charset="-122"/>
              </a:rPr>
              <a:t>第</a:t>
            </a:r>
            <a:r>
              <a:rPr lang="en-US" altLang="zh-CN" sz="3600">
                <a:solidFill>
                  <a:schemeClr val="tx1"/>
                </a:solidFill>
                <a:latin typeface="喵呜黑体" panose="02000503000000000000" charset="-122"/>
                <a:ea typeface="喵呜黑体" panose="02000503000000000000" charset="-122"/>
                <a:cs typeface="喵呜黑体" panose="02000503000000000000" charset="-122"/>
              </a:rPr>
              <a:t>4</a:t>
            </a:r>
            <a:r>
              <a:rPr lang="zh-CN" altLang="en-US" sz="3600">
                <a:solidFill>
                  <a:schemeClr val="tx1"/>
                </a:solidFill>
                <a:latin typeface="喵呜黑体" panose="02000503000000000000" charset="-122"/>
                <a:ea typeface="喵呜黑体" panose="02000503000000000000" charset="-122"/>
                <a:cs typeface="喵呜黑体" panose="02000503000000000000" charset="-122"/>
              </a:rPr>
              <a:t>段</a:t>
            </a:r>
            <a:endParaRPr lang="zh-CN" altLang="en-US" sz="3600">
              <a:solidFill>
                <a:schemeClr val="tx1"/>
              </a:solidFill>
              <a:latin typeface="喵呜黑体" panose="02000503000000000000" charset="-122"/>
              <a:ea typeface="喵呜黑体" panose="02000503000000000000" charset="-122"/>
              <a:cs typeface="喵呜黑体" panose="02000503000000000000" charset="-122"/>
            </a:endParaRPr>
          </a:p>
        </p:txBody>
      </p:sp>
      <p:grpSp>
        <p:nvGrpSpPr>
          <p:cNvPr id="47" name="组合 46"/>
          <p:cNvGrpSpPr/>
          <p:nvPr>
            <p:custDataLst>
              <p:tags r:id="rId8"/>
            </p:custDataLst>
          </p:nvPr>
        </p:nvGrpSpPr>
        <p:grpSpPr>
          <a:xfrm>
            <a:off x="2494915" y="3328035"/>
            <a:ext cx="1231657" cy="680085"/>
            <a:chOff x="4109" y="3346"/>
            <a:chExt cx="1967" cy="1190"/>
          </a:xfrm>
        </p:grpSpPr>
        <p:sp>
          <p:nvSpPr>
            <p:cNvPr id="48" name="矩形 47"/>
            <p:cNvSpPr/>
            <p:nvPr>
              <p:custDataLst>
                <p:tags r:id="rId9"/>
              </p:custDataLst>
            </p:nvPr>
          </p:nvSpPr>
          <p:spPr>
            <a:xfrm>
              <a:off x="4109" y="3346"/>
              <a:ext cx="1967" cy="1190"/>
            </a:xfrm>
            <a:prstGeom prst="rect">
              <a:avLst/>
            </a:prstGeom>
            <a:solidFill>
              <a:schemeClr val="accent4">
                <a:lumMod val="20000"/>
                <a:lumOff val="80000"/>
                <a:alpha val="57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9" name="文本框 48"/>
            <p:cNvSpPr txBox="1"/>
            <p:nvPr>
              <p:custDataLst>
                <p:tags r:id="rId10"/>
              </p:custDataLst>
            </p:nvPr>
          </p:nvSpPr>
          <p:spPr>
            <a:xfrm>
              <a:off x="4280" y="3444"/>
              <a:ext cx="1795" cy="10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charset="-122"/>
                  <a:ea typeface="楷体" panose="02010609060101010101" charset="-122"/>
                </a:rPr>
                <a:t>夏季</a:t>
              </a:r>
              <a:endParaRPr lang="zh-CN" altLang="en-US" sz="32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50" name="组合 49"/>
          <p:cNvGrpSpPr/>
          <p:nvPr>
            <p:custDataLst>
              <p:tags r:id="rId11"/>
            </p:custDataLst>
          </p:nvPr>
        </p:nvGrpSpPr>
        <p:grpSpPr>
          <a:xfrm>
            <a:off x="2494915" y="4459605"/>
            <a:ext cx="1287780" cy="680085"/>
            <a:chOff x="4109" y="3346"/>
            <a:chExt cx="4518" cy="1190"/>
          </a:xfrm>
        </p:grpSpPr>
        <p:sp>
          <p:nvSpPr>
            <p:cNvPr id="51" name="矩形 50"/>
            <p:cNvSpPr/>
            <p:nvPr>
              <p:custDataLst>
                <p:tags r:id="rId12"/>
              </p:custDataLst>
            </p:nvPr>
          </p:nvSpPr>
          <p:spPr>
            <a:xfrm>
              <a:off x="4109" y="3346"/>
              <a:ext cx="4518" cy="1190"/>
            </a:xfrm>
            <a:prstGeom prst="rect">
              <a:avLst/>
            </a:prstGeom>
            <a:solidFill>
              <a:schemeClr val="accent4">
                <a:lumMod val="20000"/>
                <a:lumOff val="80000"/>
                <a:alpha val="57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2" name="文本框 51"/>
            <p:cNvSpPr txBox="1"/>
            <p:nvPr>
              <p:custDataLst>
                <p:tags r:id="rId13"/>
              </p:custDataLst>
            </p:nvPr>
          </p:nvSpPr>
          <p:spPr>
            <a:xfrm>
              <a:off x="4189" y="3444"/>
              <a:ext cx="4242" cy="10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3200" b="1">
                  <a:latin typeface="楷体" panose="02010609060101010101" charset="-122"/>
                  <a:ea typeface="楷体" panose="02010609060101010101" charset="-122"/>
                </a:rPr>
                <a:t>春冬</a:t>
              </a:r>
              <a:endParaRPr lang="zh-CN" altLang="en-US" sz="32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54" name="组合 53"/>
          <p:cNvGrpSpPr/>
          <p:nvPr>
            <p:custDataLst>
              <p:tags r:id="rId14"/>
            </p:custDataLst>
          </p:nvPr>
        </p:nvGrpSpPr>
        <p:grpSpPr>
          <a:xfrm>
            <a:off x="2494915" y="5553710"/>
            <a:ext cx="1231900" cy="680085"/>
            <a:chOff x="4109" y="3346"/>
            <a:chExt cx="3344" cy="1190"/>
          </a:xfrm>
        </p:grpSpPr>
        <p:sp>
          <p:nvSpPr>
            <p:cNvPr id="55" name="矩形 54"/>
            <p:cNvSpPr/>
            <p:nvPr>
              <p:custDataLst>
                <p:tags r:id="rId15"/>
              </p:custDataLst>
            </p:nvPr>
          </p:nvSpPr>
          <p:spPr>
            <a:xfrm>
              <a:off x="4109" y="3346"/>
              <a:ext cx="3344" cy="1190"/>
            </a:xfrm>
            <a:prstGeom prst="rect">
              <a:avLst/>
            </a:prstGeom>
            <a:solidFill>
              <a:schemeClr val="accent4">
                <a:lumMod val="20000"/>
                <a:lumOff val="80000"/>
                <a:alpha val="57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6" name="文本框 55"/>
            <p:cNvSpPr txBox="1"/>
            <p:nvPr>
              <p:custDataLst>
                <p:tags r:id="rId16"/>
              </p:custDataLst>
            </p:nvPr>
          </p:nvSpPr>
          <p:spPr>
            <a:xfrm>
              <a:off x="4190" y="3444"/>
              <a:ext cx="3262" cy="10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3200" b="1">
                  <a:latin typeface="楷体" panose="02010609060101010101" charset="-122"/>
                  <a:ea typeface="楷体" panose="02010609060101010101" charset="-122"/>
                </a:rPr>
                <a:t>秋季</a:t>
              </a:r>
              <a:endParaRPr lang="zh-CN" altLang="en-US" sz="32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57" name="右大括号 56"/>
          <p:cNvSpPr/>
          <p:nvPr/>
        </p:nvSpPr>
        <p:spPr>
          <a:xfrm>
            <a:off x="4669790" y="3427730"/>
            <a:ext cx="584200" cy="2628900"/>
          </a:xfrm>
          <a:prstGeom prst="rightBrac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5526405" y="4189095"/>
            <a:ext cx="5695826" cy="1151255"/>
            <a:chOff x="4109" y="3346"/>
            <a:chExt cx="10528" cy="1909"/>
          </a:xfrm>
        </p:grpSpPr>
        <p:sp>
          <p:nvSpPr>
            <p:cNvPr id="61" name="矩形 60"/>
            <p:cNvSpPr/>
            <p:nvPr/>
          </p:nvSpPr>
          <p:spPr>
            <a:xfrm>
              <a:off x="4109" y="3346"/>
              <a:ext cx="10528" cy="1909"/>
            </a:xfrm>
            <a:prstGeom prst="rect">
              <a:avLst/>
            </a:prstGeom>
            <a:solidFill>
              <a:schemeClr val="bg1">
                <a:alpha val="84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4280" y="3444"/>
              <a:ext cx="10295" cy="17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>
                  <a:latin typeface="黑体" panose="02010609060101010101" charset="-122"/>
                  <a:ea typeface="黑体" panose="02010609060101010101" charset="-122"/>
                  <a:sym typeface="+mn-ea"/>
                </a:rPr>
                <a:t>再按照景物特点的不同，</a:t>
              </a:r>
              <a:r>
                <a:rPr lang="zh-CN" altLang="en-US" sz="3200">
                  <a:solidFill>
                    <a:srgbClr val="C0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具体描绘</a:t>
              </a:r>
              <a:r>
                <a:rPr lang="zh-CN" altLang="en-US" sz="3200">
                  <a:latin typeface="黑体" panose="02010609060101010101" charset="-122"/>
                  <a:ea typeface="黑体" panose="02010609060101010101" charset="-122"/>
                  <a:sym typeface="+mn-ea"/>
                </a:rPr>
                <a:t>三峡四季的不同景象。</a:t>
              </a:r>
              <a:endParaRPr lang="zh-CN" altLang="en-US" sz="320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 rot="20460000">
            <a:off x="10716895" y="1587500"/>
            <a:ext cx="881380" cy="900430"/>
            <a:chOff x="16823" y="2342"/>
            <a:chExt cx="1506" cy="1538"/>
          </a:xfrm>
        </p:grpSpPr>
        <p:pic>
          <p:nvPicPr>
            <p:cNvPr id="77" name="http://photo-static-api.fotomore.com/creative/vcg/400/new/VCG211238980266.jpg?uid=386&amp;timestamp=1725367171&amp;sign=777767c410298b40c7d18722130cef8f" descr="templates\picture_hover\&amp;pky260_sjzg_VCG211238980266&amp;"/>
            <p:cNvPicPr>
              <a:picLocks noChangeAspect="1"/>
            </p:cNvPicPr>
            <p:nvPr/>
          </p:nvPicPr>
          <p:blipFill>
            <a:blip r:embed="rId17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823" y="2342"/>
              <a:ext cx="1506" cy="1538"/>
            </a:xfrm>
            <a:prstGeom prst="rect">
              <a:avLst/>
            </a:prstGeom>
          </p:spPr>
        </p:pic>
        <p:sp>
          <p:nvSpPr>
            <p:cNvPr id="78" name="文本框 77"/>
            <p:cNvSpPr txBox="1"/>
            <p:nvPr/>
          </p:nvSpPr>
          <p:spPr>
            <a:xfrm>
              <a:off x="16965" y="2598"/>
              <a:ext cx="800" cy="12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>
                  <a:latin typeface="汉仪北魏写经W" panose="00020600040101010101" charset="-122"/>
                  <a:ea typeface="汉仪北魏写经W" panose="00020600040101010101" charset="-122"/>
                </a:rPr>
                <a:t>总</a:t>
              </a:r>
              <a:endParaRPr lang="zh-CN" altLang="en-US" sz="4000">
                <a:latin typeface="汉仪北魏写经W" panose="00020600040101010101" charset="-122"/>
                <a:ea typeface="汉仪北魏写经W" panose="00020600040101010101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 rot="20460000">
            <a:off x="10742295" y="3519170"/>
            <a:ext cx="881380" cy="900430"/>
            <a:chOff x="16823" y="2342"/>
            <a:chExt cx="1506" cy="1538"/>
          </a:xfrm>
        </p:grpSpPr>
        <p:pic>
          <p:nvPicPr>
            <p:cNvPr id="81" name="http://photo-static-api.fotomore.com/creative/vcg/400/new/VCG211238980266.jpg?uid=386&amp;timestamp=1725367171&amp;sign=777767c410298b40c7d18722130cef8f" descr="templates\picture_hover\&amp;pky260_sjzg_VCG211238980266&amp;"/>
            <p:cNvPicPr>
              <a:picLocks noChangeAspect="1"/>
            </p:cNvPicPr>
            <p:nvPr/>
          </p:nvPicPr>
          <p:blipFill>
            <a:blip r:embed="rId17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823" y="2342"/>
              <a:ext cx="1506" cy="1538"/>
            </a:xfrm>
            <a:prstGeom prst="rect">
              <a:avLst/>
            </a:prstGeom>
          </p:spPr>
        </p:pic>
        <p:sp>
          <p:nvSpPr>
            <p:cNvPr id="82" name="文本框 81"/>
            <p:cNvSpPr txBox="1"/>
            <p:nvPr/>
          </p:nvSpPr>
          <p:spPr>
            <a:xfrm>
              <a:off x="16965" y="2598"/>
              <a:ext cx="800" cy="12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>
                  <a:latin typeface="汉仪北魏写经W" panose="00020600040101010101" charset="-122"/>
                  <a:ea typeface="汉仪北魏写经W" panose="00020600040101010101" charset="-122"/>
                </a:rPr>
                <a:t>分</a:t>
              </a:r>
              <a:endParaRPr lang="zh-CN" altLang="en-US" sz="4000">
                <a:latin typeface="汉仪北魏写经W" panose="00020600040101010101" charset="-122"/>
                <a:ea typeface="汉仪北魏写经W" panose="00020600040101010101" charset="-122"/>
              </a:endParaRPr>
            </a:p>
          </p:txBody>
        </p:sp>
      </p:grpSp>
    </p:spTree>
    <p:custDataLst>
      <p:tags r:id="rId1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1" grpId="1" animBg="1"/>
      <p:bldP spid="44" grpId="0" bldLvl="0" animBg="1"/>
      <p:bldP spid="44" grpId="1" animBg="1"/>
      <p:bldP spid="45" grpId="0" bldLvl="0" animBg="1"/>
      <p:bldP spid="45" grpId="1" animBg="1"/>
      <p:bldP spid="46" grpId="0" bldLvl="0" animBg="1"/>
      <p:bldP spid="46" grpId="1" animBg="1"/>
      <p:bldP spid="57" grpId="0" bldLvl="0" animBg="1"/>
      <p:bldP spid="57" grpId="1" animBg="1"/>
      <p:bldP spid="75" grpId="0" animBg="1"/>
      <p:bldP spid="75" grpId="1" animBg="1"/>
      <p:bldP spid="30" grpId="0"/>
      <p:bldP spid="29" grpId="0" bldLvl="0" animBg="1"/>
      <p:bldP spid="30" grpId="1"/>
      <p:bldP spid="29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5" name="矩形 74"/>
          <p:cNvSpPr/>
          <p:nvPr userDrawn="1">
            <p:custDataLst>
              <p:tags r:id="rId2"/>
            </p:custDataLst>
          </p:nvPr>
        </p:nvSpPr>
        <p:spPr>
          <a:xfrm>
            <a:off x="271145" y="1903095"/>
            <a:ext cx="11507470" cy="4888865"/>
          </a:xfrm>
          <a:prstGeom prst="rect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>
                  <a:alpha val="88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0" y="-57785"/>
            <a:ext cx="3075940" cy="914400"/>
            <a:chOff x="0" y="-91"/>
            <a:chExt cx="4844" cy="1440"/>
          </a:xfrm>
        </p:grpSpPr>
        <p:sp>
          <p:nvSpPr>
            <p:cNvPr id="27" name="标题 8"/>
            <p:cNvSpPr>
              <a:spLocks noGrp="1"/>
            </p:cNvSpPr>
            <p:nvPr/>
          </p:nvSpPr>
          <p:spPr>
            <a:xfrm>
              <a:off x="1246" y="150"/>
              <a:ext cx="3599" cy="1073"/>
            </a:xfrm>
            <a:prstGeom prst="rect">
              <a:avLst/>
            </a:prstGeom>
          </p:spPr>
          <p:txBody>
            <a:bodyPr vert="horz" lIns="90000" tIns="46800" rIns="90000" bIns="46800" rtlCol="0" anchor="ctr" anchorCtr="0">
              <a:normAutofit/>
            </a:bodyPr>
            <a:lstStyle>
              <a:lvl1pPr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3600" b="1" u="none" strike="noStrike" kern="1200" cap="none" spc="300" normalizeH="0" baseline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b="1" spc="36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文本精读</a:t>
              </a:r>
              <a:endParaRPr lang="zh-CN" altLang="en-US" b="1" spc="36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pic>
          <p:nvPicPr>
            <p:cNvPr id="28" name="图片 27" descr="32313535313532383b32313535313532353bc9bd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-91"/>
              <a:ext cx="1440" cy="1440"/>
            </a:xfrm>
            <a:prstGeom prst="rect">
              <a:avLst/>
            </a:prstGeom>
          </p:spPr>
        </p:pic>
      </p:grpSp>
      <p:sp>
        <p:nvSpPr>
          <p:cNvPr id="29" name="圆角矩形 28"/>
          <p:cNvSpPr/>
          <p:nvPr/>
        </p:nvSpPr>
        <p:spPr>
          <a:xfrm>
            <a:off x="662940" y="942340"/>
            <a:ext cx="10509250" cy="79438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文本4"/>
          <p:cNvSpPr txBox="1"/>
          <p:nvPr/>
        </p:nvSpPr>
        <p:spPr>
          <a:xfrm>
            <a:off x="791210" y="1010920"/>
            <a:ext cx="10243820" cy="641985"/>
          </a:xfrm>
          <a:prstGeom prst="rect">
            <a:avLst/>
          </a:prstGeom>
          <a:noFill/>
        </p:spPr>
        <p:txBody>
          <a:bodyPr wrap="square" rtlCol="0" anchor="t"/>
          <a:p>
            <a:pPr marL="0" algn="l"/>
            <a:r>
              <a:rPr lang="en-US" altLang="zh-CN" sz="34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lt"/>
              </a:rPr>
              <a:t>1.</a:t>
            </a:r>
            <a:r>
              <a:rPr lang="zh-CN" altLang="en-US" sz="34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lt"/>
              </a:rPr>
              <a:t>三峡的</a:t>
            </a:r>
            <a:r>
              <a:rPr lang="zh-CN" altLang="en-US" sz="34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lt"/>
              </a:rPr>
              <a:t>山</a:t>
            </a:r>
            <a:r>
              <a:rPr lang="zh-CN" altLang="en-US" sz="34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lt"/>
              </a:rPr>
              <a:t>有什么特点？请找出相关语句，简要概括。</a:t>
            </a:r>
            <a:endParaRPr lang="zh-CN" altLang="en-US" sz="3400" b="0" i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7751" y="-208037"/>
            <a:ext cx="1971662" cy="1478746"/>
          </a:xfrm>
          <a:prstGeom prst="rect">
            <a:avLst/>
          </a:prstGeom>
          <a:effectLst>
            <a:outerShdw blurRad="152400" dist="165100" dir="2700000" algn="tl" rotWithShape="0">
              <a:prstClr val="black">
                <a:alpha val="27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1012190" y="2077720"/>
            <a:ext cx="381698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zh-CN" altLang="en-US" sz="3600" noProof="0" smtClean="0">
                <a:latin typeface="楷体" panose="02010609060101010101" charset="-122"/>
                <a:ea typeface="楷体" panose="02010609060101010101" charset="-122"/>
                <a:cs typeface="华文中宋" panose="02010600040101010101" charset="-122"/>
                <a:sym typeface="+mn-ea"/>
              </a:rPr>
              <a:t>自三峡七百里中</a:t>
            </a:r>
            <a:endParaRPr kumimoji="1" lang="zh-CN" altLang="en-US" sz="3600" noProof="0" smtClean="0">
              <a:latin typeface="楷体" panose="02010609060101010101" charset="-122"/>
              <a:ea typeface="楷体" panose="0201060906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4566285" y="2121535"/>
            <a:ext cx="1190625" cy="504825"/>
          </a:xfrm>
          <a:prstGeom prst="rightArrow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984240" y="2085340"/>
            <a:ext cx="12642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长</a:t>
            </a: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0115" y="3629025"/>
            <a:ext cx="442404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zh-CN" altLang="en-US" sz="3600" noProof="0" smtClean="0">
                <a:latin typeface="楷体" panose="02010609060101010101" charset="-122"/>
                <a:ea typeface="楷体" panose="02010609060101010101" charset="-122"/>
                <a:cs typeface="华文中宋" panose="02010600040101010101" charset="-122"/>
                <a:sym typeface="+mn-lt"/>
              </a:rPr>
              <a:t>重岩叠嶂，遮天蔽日</a:t>
            </a:r>
            <a:endParaRPr kumimoji="1" lang="zh-CN" altLang="en-US" sz="3600" noProof="0" smtClean="0">
              <a:latin typeface="楷体" panose="02010609060101010101" charset="-122"/>
              <a:ea typeface="楷体" panose="02010609060101010101" charset="-122"/>
              <a:cs typeface="华文中宋" panose="02010600040101010101" charset="-122"/>
              <a:sym typeface="+mn-lt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5344795" y="3692525"/>
            <a:ext cx="1177925" cy="504825"/>
          </a:xfrm>
          <a:prstGeom prst="rightArrow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657340" y="3629025"/>
            <a:ext cx="12642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高峻</a:t>
            </a: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1025" y="458851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zh-CN" altLang="en-US" sz="3600" noProof="0" smtClean="0">
                <a:latin typeface="楷体" panose="02010609060101010101" charset="-122"/>
                <a:ea typeface="楷体" panose="02010609060101010101" charset="-122"/>
                <a:cs typeface="华文中宋" panose="02010600040101010101" charset="-122"/>
                <a:sym typeface="+mn-lt"/>
              </a:rPr>
              <a:t>自非亭午夜分，不见曦月</a:t>
            </a:r>
            <a:endParaRPr kumimoji="1" lang="zh-CN" altLang="en-US" sz="3600" noProof="0" smtClean="0">
              <a:latin typeface="楷体" panose="02010609060101010101" charset="-122"/>
              <a:ea typeface="楷体" panose="02010609060101010101" charset="-122"/>
              <a:cs typeface="华文中宋" panose="02010600040101010101" charset="-122"/>
              <a:sym typeface="+mn-lt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5883275" y="4652645"/>
            <a:ext cx="1207770" cy="504825"/>
          </a:xfrm>
          <a:prstGeom prst="rightArrow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953770" y="2834005"/>
            <a:ext cx="43910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zh-CN" altLang="en-US" sz="3600" noProof="0" smtClean="0">
                <a:latin typeface="楷体" panose="02010609060101010101" charset="-122"/>
                <a:ea typeface="楷体" panose="02010609060101010101" charset="-122"/>
                <a:cs typeface="华文中宋" panose="02010600040101010101" charset="-122"/>
                <a:sym typeface="+mn-lt"/>
              </a:rPr>
              <a:t>两岸</a:t>
            </a:r>
            <a:r>
              <a:rPr kumimoji="1" lang="zh-CN" altLang="en-US" sz="3600" noProof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华文中宋" panose="02010600040101010101" charset="-122"/>
                <a:sym typeface="+mn-lt"/>
              </a:rPr>
              <a:t>连</a:t>
            </a:r>
            <a:r>
              <a:rPr kumimoji="1" lang="zh-CN" altLang="en-US" sz="3600" noProof="0" smtClean="0">
                <a:latin typeface="楷体" panose="02010609060101010101" charset="-122"/>
                <a:ea typeface="楷体" panose="02010609060101010101" charset="-122"/>
                <a:cs typeface="华文中宋" panose="02010600040101010101" charset="-122"/>
                <a:sym typeface="+mn-lt"/>
              </a:rPr>
              <a:t>山，略无</a:t>
            </a:r>
            <a:r>
              <a:rPr kumimoji="1" lang="zh-CN" altLang="en-US" sz="3600" noProof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华文中宋" panose="02010600040101010101" charset="-122"/>
                <a:sym typeface="+mn-lt"/>
              </a:rPr>
              <a:t>阙</a:t>
            </a:r>
            <a:r>
              <a:rPr kumimoji="1" lang="zh-CN" altLang="en-US" sz="3600" noProof="0" smtClean="0">
                <a:latin typeface="楷体" panose="02010609060101010101" charset="-122"/>
                <a:ea typeface="楷体" panose="02010609060101010101" charset="-122"/>
                <a:cs typeface="华文中宋" panose="02010600040101010101" charset="-122"/>
                <a:sym typeface="+mn-lt"/>
              </a:rPr>
              <a:t>处</a:t>
            </a:r>
            <a:endParaRPr kumimoji="1" lang="zh-CN" altLang="en-US" sz="3600" noProof="0" smtClean="0">
              <a:latin typeface="楷体" panose="02010609060101010101" charset="-122"/>
              <a:ea typeface="楷体" panose="02010609060101010101" charset="-122"/>
              <a:cs typeface="华文中宋" panose="02010600040101010101" charset="-122"/>
              <a:sym typeface="+mn-lt"/>
            </a:endParaRPr>
          </a:p>
        </p:txBody>
      </p:sp>
      <p:sp>
        <p:nvSpPr>
          <p:cNvPr id="14" name="右箭头 13"/>
          <p:cNvSpPr/>
          <p:nvPr/>
        </p:nvSpPr>
        <p:spPr>
          <a:xfrm>
            <a:off x="5344795" y="2908300"/>
            <a:ext cx="1178560" cy="504825"/>
          </a:xfrm>
          <a:prstGeom prst="rightArrow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657975" y="2831465"/>
            <a:ext cx="12642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连绵</a:t>
            </a: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175500" y="4356100"/>
            <a:ext cx="2289175" cy="13093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10000"/>
              </a:lnSpc>
            </a:pP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lt"/>
              </a:rPr>
              <a:t>山峰险峻江窄峡陡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762250" y="5986145"/>
            <a:ext cx="6126480" cy="707390"/>
          </a:xfrm>
          <a:prstGeom prst="rect">
            <a:avLst/>
          </a:prstGeom>
          <a:blipFill>
            <a:blip r:embed="rId5"/>
          </a:blip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三峡的山：</a:t>
            </a:r>
            <a:r>
              <a:rPr lang="zh-CN" altLang="en-US" sz="3200">
                <a:solidFill>
                  <a:schemeClr val="tx1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连绵不断</a:t>
            </a:r>
            <a:r>
              <a:rPr lang="zh-CN" altLang="en-US" sz="320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、</a:t>
            </a:r>
            <a:r>
              <a:rPr lang="zh-CN" altLang="en-US" sz="3200">
                <a:solidFill>
                  <a:schemeClr val="tx1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高峻险拔</a:t>
            </a:r>
            <a:endParaRPr lang="zh-CN" altLang="en-US" sz="3200">
              <a:solidFill>
                <a:schemeClr val="tx1"/>
              </a:solidFill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286115" y="2781935"/>
            <a:ext cx="29216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C00000"/>
                </a:solidFill>
                <a:latin typeface="喵呜黑体" panose="02000503000000000000" charset="-122"/>
                <a:ea typeface="喵呜黑体" panose="02000503000000000000" charset="-122"/>
              </a:rPr>
              <a:t>（正面描写）</a:t>
            </a:r>
            <a:endParaRPr lang="zh-CN" altLang="en-US" sz="3600">
              <a:solidFill>
                <a:srgbClr val="C00000"/>
              </a:solidFill>
              <a:latin typeface="喵呜黑体" panose="02000503000000000000" charset="-122"/>
              <a:ea typeface="喵呜黑体" panose="02000503000000000000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266950" y="5276850"/>
            <a:ext cx="29216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C00000"/>
                </a:solidFill>
                <a:latin typeface="喵呜黑体" panose="02000503000000000000" charset="-122"/>
                <a:ea typeface="喵呜黑体" panose="02000503000000000000" charset="-122"/>
              </a:rPr>
              <a:t>（侧面描写）</a:t>
            </a:r>
            <a:endParaRPr lang="zh-CN" altLang="en-US" sz="3600">
              <a:solidFill>
                <a:srgbClr val="C00000"/>
              </a:solidFill>
              <a:latin typeface="喵呜黑体" panose="02000503000000000000" charset="-122"/>
              <a:ea typeface="喵呜黑体" panose="02000503000000000000" charset="-122"/>
            </a:endParaRPr>
          </a:p>
        </p:txBody>
      </p:sp>
      <p:sp>
        <p:nvSpPr>
          <p:cNvPr id="57" name="右大括号 56"/>
          <p:cNvSpPr/>
          <p:nvPr/>
        </p:nvSpPr>
        <p:spPr>
          <a:xfrm>
            <a:off x="7901940" y="2244725"/>
            <a:ext cx="450215" cy="1750060"/>
          </a:xfrm>
          <a:prstGeom prst="rightBrac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63575" y="4622165"/>
            <a:ext cx="5135245" cy="59182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9106535" y="4688205"/>
            <a:ext cx="20002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0070C0"/>
                </a:solidFill>
                <a:latin typeface="喵呜黑体" panose="02000503000000000000" charset="-122"/>
                <a:ea typeface="喵呜黑体" panose="02000503000000000000" charset="-122"/>
              </a:rPr>
              <a:t>（夸张）</a:t>
            </a:r>
            <a:endParaRPr lang="zh-CN" altLang="en-US" sz="3600">
              <a:solidFill>
                <a:srgbClr val="0070C0"/>
              </a:solidFill>
              <a:latin typeface="喵呜黑体" panose="02000503000000000000" charset="-122"/>
              <a:ea typeface="喵呜黑体" panose="02000503000000000000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29" grpId="0" bldLvl="0" animBg="1"/>
      <p:bldP spid="30" grpId="1"/>
      <p:bldP spid="29" grpId="1" animBg="1"/>
      <p:bldP spid="75" grpId="0" animBg="1"/>
      <p:bldP spid="75" grpId="1" animBg="1"/>
      <p:bldP spid="3" grpId="0"/>
      <p:bldP spid="3" grpId="1"/>
      <p:bldP spid="4" grpId="0" animBg="1"/>
      <p:bldP spid="4" grpId="1" animBg="1"/>
      <p:bldP spid="14" grpId="0" animBg="1"/>
      <p:bldP spid="14" grpId="1" animBg="1"/>
      <p:bldP spid="9" grpId="0" animBg="1"/>
      <p:bldP spid="9" grpId="1" animBg="1"/>
      <p:bldP spid="12" grpId="0" animBg="1"/>
      <p:bldP spid="12" grpId="1" animBg="1"/>
      <p:bldP spid="57" grpId="0" animBg="1"/>
      <p:bldP spid="57" grpId="1" animBg="1"/>
      <p:bldP spid="7" grpId="0"/>
      <p:bldP spid="7" grpId="1"/>
      <p:bldP spid="15" grpId="0"/>
      <p:bldP spid="15" grpId="1"/>
      <p:bldP spid="10" grpId="0"/>
      <p:bldP spid="10" grpId="1"/>
      <p:bldP spid="18" grpId="0"/>
      <p:bldP spid="18" grpId="1"/>
      <p:bldP spid="17" grpId="0" bldLvl="0" animBg="1"/>
      <p:bldP spid="17" grpId="1" animBg="1"/>
      <p:bldP spid="20" grpId="0" animBg="1"/>
      <p:bldP spid="20" grpId="1" animBg="1"/>
      <p:bldP spid="38" grpId="0"/>
      <p:bldP spid="38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5" name="矩形 74"/>
          <p:cNvSpPr/>
          <p:nvPr userDrawn="1">
            <p:custDataLst>
              <p:tags r:id="rId2"/>
            </p:custDataLst>
          </p:nvPr>
        </p:nvSpPr>
        <p:spPr>
          <a:xfrm>
            <a:off x="271145" y="1903095"/>
            <a:ext cx="11507470" cy="4888865"/>
          </a:xfrm>
          <a:prstGeom prst="rect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>
                  <a:alpha val="88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0" y="-57785"/>
            <a:ext cx="3075940" cy="914400"/>
            <a:chOff x="0" y="-91"/>
            <a:chExt cx="4844" cy="1440"/>
          </a:xfrm>
        </p:grpSpPr>
        <p:sp>
          <p:nvSpPr>
            <p:cNvPr id="27" name="标题 8"/>
            <p:cNvSpPr>
              <a:spLocks noGrp="1"/>
            </p:cNvSpPr>
            <p:nvPr/>
          </p:nvSpPr>
          <p:spPr>
            <a:xfrm>
              <a:off x="1246" y="150"/>
              <a:ext cx="3599" cy="1073"/>
            </a:xfrm>
            <a:prstGeom prst="rect">
              <a:avLst/>
            </a:prstGeom>
          </p:spPr>
          <p:txBody>
            <a:bodyPr vert="horz" lIns="90000" tIns="46800" rIns="90000" bIns="46800" rtlCol="0" anchor="ctr" anchorCtr="0">
              <a:normAutofit/>
            </a:bodyPr>
            <a:lstStyle>
              <a:lvl1pPr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3600" b="1" u="none" strike="noStrike" kern="1200" cap="none" spc="300" normalizeH="0" baseline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b="1" spc="36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文本精读</a:t>
              </a:r>
              <a:endParaRPr lang="zh-CN" altLang="en-US" b="1" spc="36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pic>
          <p:nvPicPr>
            <p:cNvPr id="28" name="图片 27" descr="32313535313532383b32313535313532353bc9bd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-91"/>
              <a:ext cx="1440" cy="1440"/>
            </a:xfrm>
            <a:prstGeom prst="rect">
              <a:avLst/>
            </a:prstGeom>
          </p:spPr>
        </p:pic>
      </p:grpSp>
      <p:sp>
        <p:nvSpPr>
          <p:cNvPr id="29" name="圆角矩形 28"/>
          <p:cNvSpPr/>
          <p:nvPr/>
        </p:nvSpPr>
        <p:spPr>
          <a:xfrm>
            <a:off x="791845" y="942340"/>
            <a:ext cx="10380345" cy="79438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文本4"/>
          <p:cNvSpPr txBox="1"/>
          <p:nvPr/>
        </p:nvSpPr>
        <p:spPr>
          <a:xfrm>
            <a:off x="993140" y="1010920"/>
            <a:ext cx="9978390" cy="641985"/>
          </a:xfrm>
          <a:prstGeom prst="rect">
            <a:avLst/>
          </a:prstGeom>
          <a:noFill/>
        </p:spPr>
        <p:txBody>
          <a:bodyPr wrap="square" rtlCol="0" anchor="t"/>
          <a:p>
            <a:r>
              <a:rPr lang="en-US" altLang="zh-CN" sz="34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lt"/>
              </a:rPr>
              <a:t>2.</a:t>
            </a:r>
            <a:r>
              <a:rPr lang="zh-CN" altLang="en-US" sz="34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lt"/>
              </a:rPr>
              <a:t>三峡的</a:t>
            </a:r>
            <a:r>
              <a:rPr lang="zh-CN" altLang="en-US" sz="34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lt"/>
              </a:rPr>
              <a:t>夏水</a:t>
            </a:r>
            <a:r>
              <a:rPr lang="zh-CN" altLang="en-US" sz="34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lt"/>
              </a:rPr>
              <a:t>有何特点？作者是如何体现将其出的？</a:t>
            </a:r>
            <a:endParaRPr lang="en-US" altLang="zh-CN" sz="3400" b="0" i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lt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7751" y="-208037"/>
            <a:ext cx="1971662" cy="1478746"/>
          </a:xfrm>
          <a:prstGeom prst="rect">
            <a:avLst/>
          </a:prstGeom>
          <a:effectLst>
            <a:outerShdw blurRad="152400" dist="165100" dir="2700000" algn="tl" rotWithShape="0">
              <a:prstClr val="black">
                <a:alpha val="27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834390" y="2077720"/>
            <a:ext cx="45815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>
                <a:solidFill>
                  <a:srgbClr val="211815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夏水襄陵，沿溯阻绝</a:t>
            </a:r>
            <a:endParaRPr kumimoji="1" lang="zh-CN" altLang="en-US" sz="3600" noProof="0" smtClean="0">
              <a:latin typeface="楷体" panose="02010609060101010101" charset="-122"/>
              <a:ea typeface="楷体" panose="0201060906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5353685" y="2121535"/>
            <a:ext cx="1190625" cy="504825"/>
          </a:xfrm>
          <a:prstGeom prst="rightArrow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744970" y="2083435"/>
            <a:ext cx="22764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浩大凶险</a:t>
            </a: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21690" y="2896870"/>
            <a:ext cx="4581525" cy="8115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  <a:buClrTx/>
              <a:buSzTx/>
              <a:buFontTx/>
            </a:pPr>
            <a:r>
              <a:rPr lang="zh-CN" altLang="en-US" sz="3600">
                <a:solidFill>
                  <a:srgbClr val="211815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朝发白帝，暮到江陵</a:t>
            </a:r>
            <a:endParaRPr kumimoji="1" lang="zh-CN" altLang="en-US" sz="3600" noProof="0" smtClean="0">
              <a:latin typeface="楷体" panose="02010609060101010101" charset="-122"/>
              <a:ea typeface="楷体" panose="0201060906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94690" y="3530600"/>
            <a:ext cx="4918075" cy="8115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  <a:buClrTx/>
              <a:buSzTx/>
              <a:buFontTx/>
            </a:pPr>
            <a:r>
              <a:rPr lang="zh-CN" altLang="en-US" sz="3600" u="sng">
                <a:solidFill>
                  <a:srgbClr val="211815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虽乘奔御风，不以疾也</a:t>
            </a:r>
            <a:endParaRPr kumimoji="1" lang="zh-CN" altLang="en-US" sz="3600" u="sng" noProof="0" smtClean="0">
              <a:solidFill>
                <a:srgbClr val="211815"/>
              </a:solidFill>
              <a:latin typeface="楷体" panose="02010609060101010101" charset="-122"/>
              <a:ea typeface="楷体" panose="0201060906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3" name="右箭头 22"/>
          <p:cNvSpPr/>
          <p:nvPr/>
        </p:nvSpPr>
        <p:spPr>
          <a:xfrm>
            <a:off x="5427345" y="3358515"/>
            <a:ext cx="1190625" cy="504825"/>
          </a:xfrm>
          <a:prstGeom prst="rightArrow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6744970" y="3295015"/>
            <a:ext cx="21501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湍急迅疾</a:t>
            </a: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1" name="http://photo-static-api.fotomore.com/creative/vcg/veer/400/new/VCG41N508757098.jpg?uid=386&amp;timestamp=1725283289&amp;sign=94640275278593ebab506e187c086bcc" descr="templates\picture_hover\&amp;pky220_sjzg_VCG41N508757098&amp;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6159" t="13242" r="16198" b="4298"/>
          <a:stretch>
            <a:fillRect/>
          </a:stretch>
        </p:blipFill>
        <p:spPr>
          <a:xfrm>
            <a:off x="4373245" y="4441825"/>
            <a:ext cx="1396365" cy="1194435"/>
          </a:xfrm>
          <a:prstGeom prst="rect">
            <a:avLst/>
          </a:prstGeom>
        </p:spPr>
      </p:pic>
      <p:pic>
        <p:nvPicPr>
          <p:cNvPr id="32" name="图片 31" descr="黑暗中的白云&#10;&#10;中度可信度描述已自动生成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235" y="4705350"/>
            <a:ext cx="1501775" cy="676910"/>
          </a:xfrm>
          <a:prstGeom prst="rect">
            <a:avLst/>
          </a:prstGeom>
        </p:spPr>
      </p:pic>
      <p:pic>
        <p:nvPicPr>
          <p:cNvPr id="33" name="http://photo-static-api.fotomore.com/creative/vcg/400/new/VCG211313839995.jpg?uid=386&amp;timestamp=1725283573&amp;sign=a7ea4cc93498bd590b187c4ce43b55ed" descr="templates\picture_hover\&amp;pky220_sjzg_VCG211313839995&amp;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6924" t="63472" r="10380" b="3009"/>
          <a:stretch>
            <a:fillRect/>
          </a:stretch>
        </p:blipFill>
        <p:spPr>
          <a:xfrm>
            <a:off x="935990" y="4580890"/>
            <a:ext cx="2295525" cy="1004570"/>
          </a:xfrm>
          <a:prstGeom prst="rect">
            <a:avLst/>
          </a:prstGeom>
        </p:spPr>
      </p:pic>
      <p:pic>
        <p:nvPicPr>
          <p:cNvPr id="34" name="http://photo-static-api.fotomore.com/creative/vcg/400/new/VCG211357220001.jpg?uid=386&amp;timestamp=1725366113&amp;sign=dc9eb230b88d4c8880a9c2817b921909" descr="templates\picture_hover\&amp;pky220_sjzg_VCG211357220001&amp;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91485" y="4270375"/>
            <a:ext cx="1645285" cy="1645285"/>
          </a:xfrm>
          <a:prstGeom prst="rect">
            <a:avLst/>
          </a:prstGeom>
        </p:spPr>
      </p:pic>
      <p:pic>
        <p:nvPicPr>
          <p:cNvPr id="120" name="图片 119"/>
          <p:cNvPicPr/>
          <p:nvPr/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19414"/>
          <a:stretch>
            <a:fillRect/>
          </a:stretch>
        </p:blipFill>
        <p:spPr>
          <a:xfrm>
            <a:off x="5541010" y="4347210"/>
            <a:ext cx="1397635" cy="122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9" name="图片 118"/>
          <p:cNvPicPr/>
          <p:nvPr/>
        </p:nvPicPr>
        <p:blipFill>
          <a:blip r:embed="rId10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1440" y="5071745"/>
            <a:ext cx="1630045" cy="8693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" name="文本框 35"/>
          <p:cNvSpPr txBox="1"/>
          <p:nvPr/>
        </p:nvSpPr>
        <p:spPr>
          <a:xfrm>
            <a:off x="8526145" y="2083435"/>
            <a:ext cx="29216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C00000"/>
                </a:solidFill>
                <a:latin typeface="喵呜黑体" panose="02000503000000000000" charset="-122"/>
                <a:ea typeface="喵呜黑体" panose="02000503000000000000" charset="-122"/>
              </a:rPr>
              <a:t>（正面描写）</a:t>
            </a:r>
            <a:endParaRPr lang="zh-CN" altLang="en-US" sz="3600">
              <a:solidFill>
                <a:srgbClr val="C00000"/>
              </a:solidFill>
              <a:latin typeface="喵呜黑体" panose="02000503000000000000" charset="-122"/>
              <a:ea typeface="喵呜黑体" panose="02000503000000000000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600440" y="3325495"/>
            <a:ext cx="29216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C00000"/>
                </a:solidFill>
                <a:latin typeface="喵呜黑体" panose="02000503000000000000" charset="-122"/>
                <a:ea typeface="喵呜黑体" panose="02000503000000000000" charset="-122"/>
              </a:rPr>
              <a:t>（侧面描写）</a:t>
            </a:r>
            <a:endParaRPr lang="zh-CN" altLang="en-US" sz="3600">
              <a:solidFill>
                <a:srgbClr val="C00000"/>
              </a:solidFill>
              <a:latin typeface="喵呜黑体" panose="02000503000000000000" charset="-122"/>
              <a:ea typeface="喵呜黑体" panose="02000503000000000000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043420" y="4567555"/>
            <a:ext cx="32766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0070C0"/>
                </a:solidFill>
                <a:latin typeface="喵呜黑体" panose="02000503000000000000" charset="-122"/>
                <a:ea typeface="喵呜黑体" panose="02000503000000000000" charset="-122"/>
              </a:rPr>
              <a:t>（对比、夸张）</a:t>
            </a:r>
            <a:endParaRPr lang="zh-CN" altLang="en-US" sz="3600">
              <a:solidFill>
                <a:srgbClr val="0070C0"/>
              </a:solidFill>
              <a:latin typeface="喵呜黑体" panose="02000503000000000000" charset="-122"/>
              <a:ea typeface="喵呜黑体" panose="02000503000000000000" charset="-122"/>
            </a:endParaRPr>
          </a:p>
        </p:txBody>
      </p:sp>
      <p:pic>
        <p:nvPicPr>
          <p:cNvPr id="35" name="图片 34"/>
          <p:cNvPicPr/>
          <p:nvPr/>
        </p:nvPicPr>
        <p:blipFill>
          <a:blip r:embed="rId11"/>
          <a:srcRect l="7707" t="24418" r="7627" b="28809"/>
          <a:stretch>
            <a:fillRect/>
          </a:stretch>
        </p:blipFill>
        <p:spPr>
          <a:xfrm>
            <a:off x="4839970" y="5003165"/>
            <a:ext cx="1509395" cy="8356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" name="矩形 38"/>
          <p:cNvSpPr/>
          <p:nvPr/>
        </p:nvSpPr>
        <p:spPr>
          <a:xfrm>
            <a:off x="2379980" y="6025515"/>
            <a:ext cx="6515100" cy="707390"/>
          </a:xfrm>
          <a:prstGeom prst="rect">
            <a:avLst/>
          </a:prstGeom>
          <a:blipFill>
            <a:blip r:embed="rId12"/>
          </a:blip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三峡的夏水：</a:t>
            </a:r>
            <a:r>
              <a:rPr lang="zh-CN" altLang="en-US" sz="3200">
                <a:solidFill>
                  <a:schemeClr val="tx1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水势浩大</a:t>
            </a:r>
            <a:r>
              <a:rPr lang="zh-CN" altLang="en-US" sz="320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、</a:t>
            </a:r>
            <a:r>
              <a:rPr lang="zh-CN" altLang="en-US" sz="3200">
                <a:solidFill>
                  <a:schemeClr val="tx1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水流湍急</a:t>
            </a:r>
            <a:endParaRPr lang="en-US" altLang="zh-CN" sz="3200">
              <a:solidFill>
                <a:schemeClr val="tx1"/>
              </a:solidFill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  <a:cs typeface="+mn-ea"/>
              <a:sym typeface="+mn-ea"/>
            </a:endParaRPr>
          </a:p>
        </p:txBody>
      </p:sp>
    </p:spTree>
    <p:custDataLst>
      <p:tags r:id="rId1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29" grpId="0" bldLvl="0" animBg="1"/>
      <p:bldP spid="30" grpId="1"/>
      <p:bldP spid="29" grpId="1" animBg="1"/>
      <p:bldP spid="75" grpId="0" bldLvl="0" animBg="1"/>
      <p:bldP spid="75" grpId="1" animBg="1"/>
      <p:bldP spid="2" grpId="0"/>
      <p:bldP spid="2" grpId="1"/>
      <p:bldP spid="5" grpId="0" bldLvl="0" animBg="1"/>
      <p:bldP spid="5" grpId="1" animBg="1"/>
      <p:bldP spid="6" grpId="0"/>
      <p:bldP spid="6" grpId="1"/>
      <p:bldP spid="21" grpId="0"/>
      <p:bldP spid="21" grpId="1"/>
      <p:bldP spid="22" grpId="0"/>
      <p:bldP spid="22" grpId="1"/>
      <p:bldP spid="23" grpId="0" bldLvl="0" animBg="1"/>
      <p:bldP spid="23" grpId="1" animBg="1"/>
      <p:bldP spid="24" grpId="0"/>
      <p:bldP spid="24" grpId="1"/>
      <p:bldP spid="36" grpId="0"/>
      <p:bldP spid="36" grpId="1"/>
      <p:bldP spid="37" grpId="0"/>
      <p:bldP spid="37" grpId="1"/>
      <p:bldP spid="38" grpId="0"/>
      <p:bldP spid="38" grpId="1"/>
      <p:bldP spid="39" grpId="0" bldLvl="0" animBg="1"/>
      <p:bldP spid="39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177290" y="776605"/>
            <a:ext cx="9326245" cy="107632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或王命急宣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有时朝发白帝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暮到江陵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其间千二百里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虽乘奔御风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不以疾也。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77290" y="2110105"/>
            <a:ext cx="9809480" cy="206121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运用夸张的修辞手法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侧面写出了夏季江水流动迅疾的特点：“朝发白帝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暮到江陵”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以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行船之快衬托江流湍急；又以乘飞奔的马、御风飞行作对比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更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表现出江水一泻千里的气势。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77290" y="4660900"/>
            <a:ext cx="9810115" cy="156845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夸张答题规范：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运用夸张的修辞手法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强调了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……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的特点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突出表现了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……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的情感。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5" name="矩形 74"/>
          <p:cNvSpPr/>
          <p:nvPr userDrawn="1">
            <p:custDataLst>
              <p:tags r:id="rId2"/>
            </p:custDataLst>
          </p:nvPr>
        </p:nvSpPr>
        <p:spPr>
          <a:xfrm>
            <a:off x="271145" y="1903095"/>
            <a:ext cx="11507470" cy="4888865"/>
          </a:xfrm>
          <a:prstGeom prst="rect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>
                  <a:alpha val="88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0" y="-57785"/>
            <a:ext cx="3075940" cy="914400"/>
            <a:chOff x="0" y="-91"/>
            <a:chExt cx="4844" cy="1440"/>
          </a:xfrm>
        </p:grpSpPr>
        <p:sp>
          <p:nvSpPr>
            <p:cNvPr id="27" name="标题 8"/>
            <p:cNvSpPr>
              <a:spLocks noGrp="1"/>
            </p:cNvSpPr>
            <p:nvPr/>
          </p:nvSpPr>
          <p:spPr>
            <a:xfrm>
              <a:off x="1246" y="150"/>
              <a:ext cx="3599" cy="1073"/>
            </a:xfrm>
            <a:prstGeom prst="rect">
              <a:avLst/>
            </a:prstGeom>
          </p:spPr>
          <p:txBody>
            <a:bodyPr vert="horz" lIns="90000" tIns="46800" rIns="90000" bIns="46800" rtlCol="0" anchor="ctr" anchorCtr="0">
              <a:normAutofit/>
            </a:bodyPr>
            <a:lstStyle>
              <a:lvl1pPr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3600" b="1" u="none" strike="noStrike" kern="1200" cap="none" spc="300" normalizeH="0" baseline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b="1" spc="36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文本精读</a:t>
              </a:r>
              <a:endParaRPr lang="zh-CN" altLang="en-US" b="1" spc="36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pic>
          <p:nvPicPr>
            <p:cNvPr id="28" name="图片 27" descr="32313535313532383b32313535313532353bc9bd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-91"/>
              <a:ext cx="1440" cy="1440"/>
            </a:xfrm>
            <a:prstGeom prst="rect">
              <a:avLst/>
            </a:prstGeom>
          </p:spPr>
        </p:pic>
      </p:grpSp>
      <p:sp>
        <p:nvSpPr>
          <p:cNvPr id="29" name="圆角矩形 28"/>
          <p:cNvSpPr/>
          <p:nvPr/>
        </p:nvSpPr>
        <p:spPr>
          <a:xfrm>
            <a:off x="625475" y="962025"/>
            <a:ext cx="10927715" cy="7747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文本4"/>
          <p:cNvSpPr txBox="1"/>
          <p:nvPr/>
        </p:nvSpPr>
        <p:spPr>
          <a:xfrm>
            <a:off x="765175" y="1023620"/>
            <a:ext cx="10612120" cy="641985"/>
          </a:xfrm>
          <a:prstGeom prst="rect">
            <a:avLst/>
          </a:prstGeom>
          <a:noFill/>
        </p:spPr>
        <p:txBody>
          <a:bodyPr wrap="square" rtlCol="0" anchor="t"/>
          <a:p>
            <a:r>
              <a:rPr lang="en-US" altLang="zh-CN" sz="34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lt"/>
              </a:rPr>
              <a:t>3.</a:t>
            </a:r>
            <a:r>
              <a:rPr lang="zh-CN" altLang="en-US" sz="34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lt"/>
              </a:rPr>
              <a:t>三峡的</a:t>
            </a:r>
            <a:r>
              <a:rPr lang="zh-CN" altLang="en-US" sz="34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lt"/>
              </a:rPr>
              <a:t>春冬之景</a:t>
            </a:r>
            <a:r>
              <a:rPr lang="zh-CN" altLang="en-US" sz="34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lt"/>
              </a:rPr>
              <a:t>有何特点？作者运用了哪些描写方法？</a:t>
            </a:r>
            <a:endParaRPr lang="en-US" altLang="zh-CN" sz="3400" b="0" i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lt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7751" y="-208037"/>
            <a:ext cx="1971662" cy="1478746"/>
          </a:xfrm>
          <a:prstGeom prst="rect">
            <a:avLst/>
          </a:prstGeom>
          <a:effectLst>
            <a:outerShdw blurRad="152400" dist="165100" dir="2700000" algn="tl" rotWithShape="0">
              <a:prstClr val="black">
                <a:alpha val="27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838200" y="1936750"/>
            <a:ext cx="266382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>
                <a:solidFill>
                  <a:srgbClr val="211815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素湍、回清</a:t>
            </a:r>
            <a:endParaRPr lang="zh-CN" altLang="en-US" sz="3600">
              <a:solidFill>
                <a:srgbClr val="211815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kumimoji="1" lang="zh-CN" altLang="en-US" sz="3600" noProof="0" smtClean="0">
              <a:latin typeface="楷体" panose="02010609060101010101" charset="-122"/>
              <a:ea typeface="楷体" panose="02010609060101010101" charset="-122"/>
              <a:cs typeface="华文中宋" panose="02010600040101010101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3600" noProof="0" smtClean="0">
                <a:latin typeface="楷体" panose="02010609060101010101" charset="-122"/>
                <a:ea typeface="楷体" panose="02010609060101010101" charset="-122"/>
                <a:cs typeface="华文中宋" panose="02010600040101010101" charset="-122"/>
                <a:sym typeface="+mn-ea"/>
              </a:rPr>
              <a:t>绿潭、倒影</a:t>
            </a:r>
            <a:endParaRPr kumimoji="1" lang="zh-CN" altLang="en-US" sz="3600" noProof="0" smtClean="0">
              <a:latin typeface="楷体" panose="02010609060101010101" charset="-122"/>
              <a:ea typeface="楷体" panose="0201060906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25775" y="1931670"/>
            <a:ext cx="14871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0070C0"/>
                </a:solidFill>
                <a:latin typeface="喵呜黑体" panose="02000503000000000000" charset="-122"/>
                <a:ea typeface="喵呜黑体" panose="02000503000000000000" charset="-122"/>
              </a:rPr>
              <a:t>【动】</a:t>
            </a:r>
            <a:endParaRPr lang="zh-CN" altLang="en-US" sz="3600">
              <a:solidFill>
                <a:srgbClr val="0070C0"/>
              </a:solidFill>
              <a:latin typeface="喵呜黑体" panose="02000503000000000000" charset="-122"/>
              <a:ea typeface="喵呜黑体" panose="02000503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76575" y="3044825"/>
            <a:ext cx="14871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0070C0"/>
                </a:solidFill>
                <a:latin typeface="喵呜黑体" panose="02000503000000000000" charset="-122"/>
                <a:ea typeface="喵呜黑体" panose="02000503000000000000" charset="-122"/>
              </a:rPr>
              <a:t>【静】</a:t>
            </a:r>
            <a:endParaRPr lang="zh-CN" altLang="en-US" sz="3600">
              <a:solidFill>
                <a:srgbClr val="0070C0"/>
              </a:solidFill>
              <a:latin typeface="喵呜黑体" panose="02000503000000000000" charset="-122"/>
              <a:ea typeface="喵呜黑体" panose="02000503000000000000" charset="-122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4563745" y="2304415"/>
            <a:ext cx="1190625" cy="504825"/>
          </a:xfrm>
          <a:prstGeom prst="rightArrow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944870" y="2230120"/>
            <a:ext cx="23533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江水清澈，水流和缓</a:t>
            </a:r>
            <a:endParaRPr lang="en-US" altLang="zh-CN" sz="36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8000" y="3925570"/>
            <a:ext cx="438277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zh-CN" altLang="en-US" sz="3600" noProof="0" smtClean="0">
                <a:latin typeface="楷体" panose="02010609060101010101" charset="-122"/>
                <a:ea typeface="楷体" panose="02010609060101010101" charset="-122"/>
                <a:cs typeface="华文中宋" panose="02010600040101010101" charset="-122"/>
                <a:sym typeface="+mn-ea"/>
              </a:rPr>
              <a:t>素湍绿潭，回清倒影</a:t>
            </a:r>
            <a:endParaRPr kumimoji="1" lang="zh-CN" altLang="en-US" sz="3600" noProof="0" smtClean="0">
              <a:latin typeface="楷体" panose="02010609060101010101" charset="-122"/>
              <a:ea typeface="楷体" panose="0201060906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8000" y="4637405"/>
            <a:ext cx="437007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zh-CN" altLang="en-US" sz="3600" noProof="0" smtClean="0">
                <a:latin typeface="楷体" panose="02010609060101010101" charset="-122"/>
                <a:ea typeface="楷体" panose="02010609060101010101" charset="-122"/>
                <a:cs typeface="华文中宋" panose="02010600040101010101" charset="-122"/>
                <a:sym typeface="+mn-ea"/>
              </a:rPr>
              <a:t>绝</a:t>
            </a:r>
            <a:r>
              <a:rPr kumimoji="1" lang="en-US" altLang="zh-CN" sz="3600" noProof="0" smtClean="0">
                <a:latin typeface="楷体" panose="02010609060101010101" charset="-122"/>
                <a:ea typeface="楷体" panose="02010609060101010101" charset="-122"/>
                <a:cs typeface="华文中宋" panose="02010600040101010101" charset="-122"/>
                <a:sym typeface="+mn-ea"/>
              </a:rPr>
              <a:t>  </a:t>
            </a:r>
            <a:r>
              <a:rPr kumimoji="1" lang="zh-CN" altLang="en-US" sz="3600" noProof="0" smtClean="0">
                <a:latin typeface="楷体" panose="02010609060101010101" charset="-122"/>
                <a:ea typeface="楷体" panose="02010609060101010101" charset="-122"/>
                <a:cs typeface="华文中宋" panose="02010600040101010101" charset="-122"/>
                <a:sym typeface="+mn-ea"/>
              </a:rPr>
              <a:t>多生怪柏，悬泉瀑布，飞漱其间</a:t>
            </a:r>
            <a:endParaRPr kumimoji="1" lang="zh-CN" altLang="en-US" sz="3600" noProof="0" smtClean="0">
              <a:latin typeface="楷体" panose="02010609060101010101" charset="-122"/>
              <a:ea typeface="楷体" panose="0201060906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063865" y="2230120"/>
            <a:ext cx="29216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C00000"/>
                </a:solidFill>
                <a:latin typeface="喵呜黑体" panose="02000503000000000000" charset="-122"/>
                <a:ea typeface="喵呜黑体" panose="02000503000000000000" charset="-122"/>
              </a:rPr>
              <a:t>（动静结合）</a:t>
            </a:r>
            <a:endParaRPr lang="zh-CN" altLang="en-US" sz="3600">
              <a:solidFill>
                <a:srgbClr val="C00000"/>
              </a:solidFill>
              <a:latin typeface="喵呜黑体" panose="02000503000000000000" charset="-122"/>
              <a:ea typeface="喵呜黑体" panose="0200050300000000000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32325" y="3925570"/>
            <a:ext cx="1906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600">
                <a:solidFill>
                  <a:srgbClr val="0070C0"/>
                </a:solidFill>
                <a:latin typeface="喵呜黑体" panose="02000503000000000000" charset="-122"/>
                <a:ea typeface="喵呜黑体" panose="02000503000000000000" charset="-122"/>
              </a:rPr>
              <a:t>【俯视】</a:t>
            </a:r>
            <a:endParaRPr lang="zh-CN" altLang="en-US" sz="3600">
              <a:solidFill>
                <a:srgbClr val="0070C0"/>
              </a:solidFill>
              <a:latin typeface="喵呜黑体" panose="02000503000000000000" charset="-122"/>
              <a:ea typeface="喵呜黑体" panose="0200050300000000000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63745" y="4806315"/>
            <a:ext cx="1906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600">
                <a:solidFill>
                  <a:srgbClr val="0070C0"/>
                </a:solidFill>
                <a:latin typeface="喵呜黑体" panose="02000503000000000000" charset="-122"/>
                <a:ea typeface="喵呜黑体" panose="02000503000000000000" charset="-122"/>
              </a:rPr>
              <a:t>【仰望】</a:t>
            </a:r>
            <a:endParaRPr lang="zh-CN" altLang="en-US" sz="3600">
              <a:solidFill>
                <a:srgbClr val="0070C0"/>
              </a:solidFill>
              <a:latin typeface="喵呜黑体" panose="02000503000000000000" charset="-122"/>
              <a:ea typeface="喵呜黑体" panose="02000503000000000000" charset="-122"/>
            </a:endParaRPr>
          </a:p>
        </p:txBody>
      </p:sp>
      <p:sp>
        <p:nvSpPr>
          <p:cNvPr id="57" name="右大括号 56"/>
          <p:cNvSpPr/>
          <p:nvPr/>
        </p:nvSpPr>
        <p:spPr>
          <a:xfrm>
            <a:off x="6329045" y="4077970"/>
            <a:ext cx="209550" cy="1496695"/>
          </a:xfrm>
          <a:prstGeom prst="rightBrac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538595" y="4503420"/>
            <a:ext cx="23533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山水相间</a:t>
            </a: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429625" y="4503420"/>
            <a:ext cx="28841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C00000"/>
                </a:solidFill>
                <a:latin typeface="喵呜黑体" panose="02000503000000000000" charset="-122"/>
                <a:ea typeface="喵呜黑体" panose="02000503000000000000" charset="-122"/>
              </a:rPr>
              <a:t>（俯仰结合）</a:t>
            </a:r>
            <a:endParaRPr lang="zh-CN" altLang="en-US" sz="3600">
              <a:solidFill>
                <a:srgbClr val="C00000"/>
              </a:solidFill>
              <a:latin typeface="喵呜黑体" panose="02000503000000000000" charset="-122"/>
              <a:ea typeface="喵呜黑体" panose="02000503000000000000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097280" y="4645025"/>
            <a:ext cx="506095" cy="539750"/>
            <a:chOff x="12782" y="6821"/>
            <a:chExt cx="525" cy="512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54943" b="10646"/>
            <a:stretch>
              <a:fillRect/>
            </a:stretch>
          </p:blipFill>
          <p:spPr>
            <a:xfrm>
              <a:off x="12782" y="6821"/>
              <a:ext cx="184" cy="512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b="5988"/>
            <a:stretch>
              <a:fillRect/>
            </a:stretch>
          </p:blipFill>
          <p:spPr>
            <a:xfrm>
              <a:off x="12917" y="6857"/>
              <a:ext cx="390" cy="471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508000" y="2472690"/>
            <a:ext cx="18992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0070C0"/>
                </a:solidFill>
                <a:latin typeface="喵呜黑体" panose="02000503000000000000" charset="-122"/>
                <a:ea typeface="喵呜黑体" panose="02000503000000000000" charset="-122"/>
              </a:rPr>
              <a:t>【直接】</a:t>
            </a:r>
            <a:endParaRPr lang="zh-CN" altLang="en-US" sz="3600">
              <a:solidFill>
                <a:srgbClr val="0070C0"/>
              </a:solidFill>
              <a:latin typeface="喵呜黑体" panose="02000503000000000000" charset="-122"/>
              <a:ea typeface="喵呜黑体" panose="0200050300000000000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079625" y="2508250"/>
            <a:ext cx="19005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0070C0"/>
                </a:solidFill>
                <a:latin typeface="喵呜黑体" panose="02000503000000000000" charset="-122"/>
                <a:ea typeface="喵呜黑体" panose="02000503000000000000" charset="-122"/>
              </a:rPr>
              <a:t>【间接】</a:t>
            </a:r>
            <a:endParaRPr lang="zh-CN" altLang="en-US" sz="3600">
              <a:solidFill>
                <a:srgbClr val="0070C0"/>
              </a:solidFill>
              <a:latin typeface="喵呜黑体" panose="02000503000000000000" charset="-122"/>
              <a:ea typeface="喵呜黑体" panose="0200050300000000000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063865" y="2797175"/>
            <a:ext cx="29216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C00000"/>
                </a:solidFill>
                <a:latin typeface="喵呜黑体" panose="02000503000000000000" charset="-122"/>
                <a:ea typeface="喵呜黑体" panose="02000503000000000000" charset="-122"/>
              </a:rPr>
              <a:t>（正侧结合）</a:t>
            </a:r>
            <a:endParaRPr lang="zh-CN" altLang="en-US" sz="3600">
              <a:solidFill>
                <a:srgbClr val="C00000"/>
              </a:solidFill>
              <a:latin typeface="喵呜黑体" panose="02000503000000000000" charset="-122"/>
              <a:ea typeface="喵呜黑体" panose="02000503000000000000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995805" y="5902960"/>
            <a:ext cx="7811770" cy="707390"/>
          </a:xfrm>
          <a:prstGeom prst="rect">
            <a:avLst/>
          </a:prstGeom>
          <a:blipFill>
            <a:blip r:embed="rId7"/>
          </a:blip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三峡的春冬之景：</a:t>
            </a:r>
            <a:r>
              <a:rPr lang="zh-CN" altLang="en-US" sz="3200">
                <a:solidFill>
                  <a:schemeClr val="tx1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水退潭清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、</a:t>
            </a:r>
            <a:r>
              <a:rPr lang="zh-CN" altLang="en-US" sz="3200">
                <a:solidFill>
                  <a:schemeClr val="tx1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风景秀丽</a:t>
            </a:r>
            <a:endParaRPr lang="zh-CN" altLang="en-US" sz="3200">
              <a:solidFill>
                <a:schemeClr val="tx1"/>
              </a:solidFill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  <a:cs typeface="+mn-ea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29" grpId="0" bldLvl="0" animBg="1"/>
      <p:bldP spid="30" grpId="1"/>
      <p:bldP spid="29" grpId="1" animBg="1"/>
      <p:bldP spid="75" grpId="0" bldLvl="0" animBg="1"/>
      <p:bldP spid="75" grpId="1" animBg="1"/>
      <p:bldP spid="3" grpId="0"/>
      <p:bldP spid="3" grpId="1"/>
      <p:bldP spid="4" grpId="0"/>
      <p:bldP spid="4" grpId="1"/>
      <p:bldP spid="7" grpId="0"/>
      <p:bldP spid="7" grpId="1"/>
      <p:bldP spid="8" grpId="0" bldLvl="0" animBg="1"/>
      <p:bldP spid="8" grpId="1" animBg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57" grpId="0" bldLvl="0" animBg="1"/>
      <p:bldP spid="57" grpId="1" animBg="1"/>
      <p:bldP spid="15" grpId="0"/>
      <p:bldP spid="15" grpId="1"/>
      <p:bldP spid="16" grpId="0"/>
      <p:bldP spid="16" grpId="1"/>
      <p:bldP spid="6" grpId="0"/>
      <p:bldP spid="6" grpId="1"/>
      <p:bldP spid="18" grpId="0"/>
      <p:bldP spid="18" grpId="1"/>
      <p:bldP spid="21" grpId="0"/>
      <p:bldP spid="21" grpId="1"/>
      <p:bldP spid="17" grpId="0" bldLvl="0" animBg="1"/>
      <p:bldP spid="17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alphaModFix amt="46000"/>
          </a:blip>
          <a:srcRect l="311" b="2805"/>
          <a:stretch>
            <a:fillRect/>
          </a:stretch>
        </p:blipFill>
        <p:spPr>
          <a:xfrm>
            <a:off x="-22860" y="0"/>
            <a:ext cx="12214860" cy="6858000"/>
          </a:xfrm>
          <a:prstGeom prst="rect">
            <a:avLst/>
          </a:prstGeom>
        </p:spPr>
      </p:pic>
      <p:sp>
        <p:nvSpPr>
          <p:cNvPr id="75" name="矩形 74"/>
          <p:cNvSpPr/>
          <p:nvPr userDrawn="1">
            <p:custDataLst>
              <p:tags r:id="rId2"/>
            </p:custDataLst>
          </p:nvPr>
        </p:nvSpPr>
        <p:spPr>
          <a:xfrm>
            <a:off x="271145" y="1903095"/>
            <a:ext cx="11507470" cy="4888865"/>
          </a:xfrm>
          <a:prstGeom prst="rect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>
                  <a:alpha val="88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0" y="-57785"/>
            <a:ext cx="3075940" cy="914400"/>
            <a:chOff x="0" y="-91"/>
            <a:chExt cx="4844" cy="1440"/>
          </a:xfrm>
        </p:grpSpPr>
        <p:sp>
          <p:nvSpPr>
            <p:cNvPr id="27" name="标题 8"/>
            <p:cNvSpPr>
              <a:spLocks noGrp="1"/>
            </p:cNvSpPr>
            <p:nvPr/>
          </p:nvSpPr>
          <p:spPr>
            <a:xfrm>
              <a:off x="1246" y="150"/>
              <a:ext cx="3599" cy="1073"/>
            </a:xfrm>
            <a:prstGeom prst="rect">
              <a:avLst/>
            </a:prstGeom>
          </p:spPr>
          <p:txBody>
            <a:bodyPr vert="horz" lIns="90000" tIns="46800" rIns="90000" bIns="46800" rtlCol="0" anchor="ctr" anchorCtr="0">
              <a:normAutofit/>
            </a:bodyPr>
            <a:lstStyle>
              <a:lvl1pPr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3600" b="1" u="none" strike="noStrike" kern="1200" cap="none" spc="300" normalizeH="0" baseline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b="1" spc="36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文本精读</a:t>
              </a:r>
              <a:endParaRPr lang="zh-CN" altLang="en-US" b="1" spc="36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pic>
          <p:nvPicPr>
            <p:cNvPr id="28" name="图片 27" descr="32313535313532383b32313535313532353bc9bd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-91"/>
              <a:ext cx="1440" cy="1440"/>
            </a:xfrm>
            <a:prstGeom prst="rect">
              <a:avLst/>
            </a:prstGeom>
          </p:spPr>
        </p:pic>
      </p:grpSp>
      <p:sp>
        <p:nvSpPr>
          <p:cNvPr id="29" name="圆角矩形 28"/>
          <p:cNvSpPr/>
          <p:nvPr/>
        </p:nvSpPr>
        <p:spPr>
          <a:xfrm>
            <a:off x="1005840" y="962025"/>
            <a:ext cx="9925050" cy="7747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文本4"/>
          <p:cNvSpPr txBox="1"/>
          <p:nvPr/>
        </p:nvSpPr>
        <p:spPr>
          <a:xfrm>
            <a:off x="1158875" y="1023620"/>
            <a:ext cx="9570720" cy="641985"/>
          </a:xfrm>
          <a:prstGeom prst="rect">
            <a:avLst/>
          </a:prstGeom>
          <a:noFill/>
        </p:spPr>
        <p:txBody>
          <a:bodyPr wrap="square" rtlCol="0" anchor="t"/>
          <a:p>
            <a:r>
              <a:rPr lang="en-US" altLang="zh-CN" sz="34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lt"/>
              </a:rPr>
              <a:t>4.</a:t>
            </a:r>
            <a:r>
              <a:rPr lang="zh-CN" altLang="en-US" sz="34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lt"/>
              </a:rPr>
              <a:t>三峡之</a:t>
            </a:r>
            <a:r>
              <a:rPr lang="zh-CN" altLang="en-US" sz="34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lt"/>
              </a:rPr>
              <a:t>秋</a:t>
            </a:r>
            <a:r>
              <a:rPr lang="zh-CN" altLang="en-US" sz="34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lt"/>
              </a:rPr>
              <a:t>又是怎样的？作者是如何进行描写的？</a:t>
            </a:r>
            <a:endParaRPr lang="en-US" altLang="zh-CN" sz="3400" b="0" i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lt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7751" y="-208037"/>
            <a:ext cx="1971662" cy="1478746"/>
          </a:xfrm>
          <a:prstGeom prst="rect">
            <a:avLst/>
          </a:prstGeom>
          <a:effectLst>
            <a:outerShdw blurRad="152400" dist="165100" dir="2700000" algn="tl" rotWithShape="0">
              <a:prstClr val="black">
                <a:alpha val="27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1883410" y="2102485"/>
            <a:ext cx="43688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zh-CN" altLang="en-US" sz="3600" noProof="0" smtClean="0">
                <a:latin typeface="楷体" panose="02010609060101010101" charset="-122"/>
                <a:ea typeface="楷体" panose="02010609060101010101" charset="-122"/>
                <a:cs typeface="华文中宋" panose="02010600040101010101" charset="-122"/>
                <a:sym typeface="+mn-ea"/>
              </a:rPr>
              <a:t>晴初霜旦，林寒涧肃</a:t>
            </a:r>
            <a:endParaRPr kumimoji="1" lang="zh-CN" altLang="en-US" sz="3600" noProof="0" smtClean="0">
              <a:latin typeface="楷体" panose="02010609060101010101" charset="-122"/>
              <a:ea typeface="楷体" panose="0201060906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58010" y="2969260"/>
            <a:ext cx="4760595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kumimoji="1" lang="zh-CN" altLang="en-US" sz="3600" noProof="0" smtClean="0">
                <a:latin typeface="楷体" panose="02010609060101010101" charset="-122"/>
                <a:ea typeface="楷体" panose="02010609060101010101" charset="-122"/>
                <a:cs typeface="华文中宋" panose="02010600040101010101" charset="-122"/>
                <a:sym typeface="+mn-ea"/>
              </a:rPr>
              <a:t>高猿长啸，</a:t>
            </a:r>
            <a:r>
              <a:rPr kumimoji="1" lang="zh-CN" altLang="en-US" sz="3600" noProof="0" smtClean="0">
                <a:latin typeface="楷体" panose="02010609060101010101" charset="-122"/>
                <a:ea typeface="楷体" panose="02010609060101010101" charset="-122"/>
                <a:cs typeface="华文中宋" panose="02010600040101010101" charset="-122"/>
                <a:sym typeface="+mn-ea"/>
              </a:rPr>
              <a:t>属引凄异，空谷传响，哀转久绝</a:t>
            </a:r>
            <a:endParaRPr kumimoji="1" lang="zh-CN" altLang="en-US" sz="3600" noProof="0" smtClean="0">
              <a:latin typeface="楷体" panose="02010609060101010101" charset="-122"/>
              <a:ea typeface="楷体" panose="0201060906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6328410" y="2179320"/>
            <a:ext cx="1177925" cy="504825"/>
          </a:xfrm>
          <a:prstGeom prst="rightArrow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7620000" y="2127885"/>
            <a:ext cx="24714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冷清肃杀</a:t>
            </a: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右箭头 18"/>
          <p:cNvSpPr/>
          <p:nvPr/>
        </p:nvSpPr>
        <p:spPr>
          <a:xfrm>
            <a:off x="6353810" y="3126105"/>
            <a:ext cx="1177925" cy="504825"/>
          </a:xfrm>
          <a:prstGeom prst="rightArrow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7645400" y="3061970"/>
            <a:ext cx="23469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悲寂凄凉</a:t>
            </a:r>
            <a:endParaRPr lang="zh-CN" altLang="en-US" sz="3600" dirty="0">
              <a:latin typeface="黑体" panose="02010609060101010101" charset="-122"/>
              <a:ea typeface="黑体" panose="02010609060101010101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642110" y="4548505"/>
            <a:ext cx="525526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kumimoji="1" lang="zh-CN" altLang="en-US" sz="3600" noProof="0" smtClean="0">
                <a:latin typeface="楷体" panose="02010609060101010101" charset="-122"/>
                <a:ea typeface="楷体" panose="02010609060101010101" charset="-122"/>
                <a:cs typeface="华文中宋" panose="02010600040101010101" charset="-122"/>
                <a:sym typeface="+mn-ea"/>
              </a:rPr>
              <a:t>渔者歌曰：“巴东三峡巫峡长，猿鸣三声</a:t>
            </a:r>
            <a:r>
              <a:rPr kumimoji="1" lang="zh-CN" altLang="en-US" sz="3600" u="sng" noProof="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华文中宋" panose="02010600040101010101" charset="-122"/>
                <a:sym typeface="+mn-ea"/>
              </a:rPr>
              <a:t>泪沾裳</a:t>
            </a:r>
            <a:r>
              <a:rPr kumimoji="1" lang="zh-CN" altLang="en-US" sz="3600" noProof="0" smtClean="0">
                <a:latin typeface="楷体" panose="02010609060101010101" charset="-122"/>
                <a:ea typeface="楷体" panose="02010609060101010101" charset="-122"/>
                <a:cs typeface="华文中宋" panose="02010600040101010101" charset="-122"/>
                <a:sym typeface="+mn-ea"/>
              </a:rPr>
              <a:t>！”</a:t>
            </a:r>
            <a:endParaRPr kumimoji="1" lang="zh-CN" altLang="en-US" sz="3600" noProof="0" smtClean="0">
              <a:latin typeface="楷体" panose="02010609060101010101" charset="-122"/>
              <a:ea typeface="楷体" panose="0201060906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3" name="右箭头 22"/>
          <p:cNvSpPr/>
          <p:nvPr/>
        </p:nvSpPr>
        <p:spPr>
          <a:xfrm>
            <a:off x="7113905" y="4744720"/>
            <a:ext cx="1076960" cy="504825"/>
          </a:xfrm>
          <a:prstGeom prst="rightArrow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8318500" y="4490085"/>
            <a:ext cx="22707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山高峡长，衬托哀愁</a:t>
            </a:r>
            <a:endParaRPr lang="zh-CN" altLang="en-US" sz="3600" dirty="0">
              <a:latin typeface="黑体" panose="02010609060101010101" charset="-122"/>
              <a:ea typeface="黑体" panose="02010609060101010101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257300" y="1924685"/>
            <a:ext cx="613410" cy="22091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800">
                <a:sym typeface="+mn-ea"/>
              </a:rPr>
              <a:t>【</a:t>
            </a:r>
            <a:r>
              <a:rPr lang="zh-CN" altLang="en-US" sz="2800">
                <a:solidFill>
                  <a:srgbClr val="C00000"/>
                </a:solidFill>
                <a:latin typeface="喵呜黑体" panose="02000503000000000000" charset="-122"/>
                <a:ea typeface="喵呜黑体" panose="02000503000000000000" charset="-122"/>
                <a:sym typeface="+mn-ea"/>
              </a:rPr>
              <a:t>正面描写</a:t>
            </a:r>
            <a:r>
              <a:rPr lang="zh-CN" altLang="en-US" sz="2800"/>
              <a:t>】</a:t>
            </a:r>
            <a:endParaRPr lang="zh-CN" altLang="en-US" sz="2800"/>
          </a:p>
        </p:txBody>
      </p:sp>
      <p:sp>
        <p:nvSpPr>
          <p:cNvPr id="34" name="文本框 33"/>
          <p:cNvSpPr txBox="1"/>
          <p:nvPr/>
        </p:nvSpPr>
        <p:spPr>
          <a:xfrm>
            <a:off x="1089660" y="3994150"/>
            <a:ext cx="613410" cy="22091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800">
                <a:sym typeface="+mn-ea"/>
              </a:rPr>
              <a:t>【</a:t>
            </a:r>
            <a:r>
              <a:rPr lang="zh-CN" altLang="en-US" sz="2800">
                <a:solidFill>
                  <a:srgbClr val="C00000"/>
                </a:solidFill>
                <a:latin typeface="喵呜黑体" panose="02000503000000000000" charset="-122"/>
                <a:ea typeface="喵呜黑体" panose="02000503000000000000" charset="-122"/>
                <a:sym typeface="+mn-ea"/>
              </a:rPr>
              <a:t>侧面描写</a:t>
            </a:r>
            <a:r>
              <a:rPr lang="zh-CN" altLang="en-US" sz="2800"/>
              <a:t>】</a:t>
            </a:r>
            <a:endParaRPr lang="zh-CN" altLang="en-US" sz="2800"/>
          </a:p>
        </p:txBody>
      </p:sp>
      <p:sp>
        <p:nvSpPr>
          <p:cNvPr id="35" name="矩形 34"/>
          <p:cNvSpPr/>
          <p:nvPr/>
        </p:nvSpPr>
        <p:spPr>
          <a:xfrm>
            <a:off x="2428240" y="5963285"/>
            <a:ext cx="6468745" cy="669925"/>
          </a:xfrm>
          <a:prstGeom prst="rect">
            <a:avLst/>
          </a:prstGeom>
          <a:blipFill>
            <a:blip r:embed="rId5"/>
          </a:blip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三峡的秋景：</a:t>
            </a:r>
            <a:r>
              <a:rPr lang="zh-CN" altLang="en-US" sz="3200">
                <a:solidFill>
                  <a:schemeClr val="tx1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肃杀悲凉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、</a:t>
            </a:r>
            <a:r>
              <a:rPr lang="zh-CN" altLang="en-US" sz="3200">
                <a:solidFill>
                  <a:schemeClr val="tx1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凄清哀婉</a:t>
            </a:r>
            <a:endParaRPr lang="zh-CN" altLang="en-US" sz="3200">
              <a:solidFill>
                <a:schemeClr val="tx1"/>
              </a:solidFill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29" grpId="0" bldLvl="0" animBg="1"/>
      <p:bldP spid="30" grpId="1"/>
      <p:bldP spid="29" grpId="1" animBg="1"/>
      <p:bldP spid="75" grpId="0" bldLvl="0" animBg="1"/>
      <p:bldP spid="75" grpId="1" animBg="1"/>
      <p:bldP spid="3" grpId="0"/>
      <p:bldP spid="3" grpId="1"/>
      <p:bldP spid="5" grpId="0"/>
      <p:bldP spid="5" grpId="1"/>
      <p:bldP spid="6" grpId="0" bldLvl="0" animBg="1"/>
      <p:bldP spid="6" grpId="1" animBg="1"/>
      <p:bldP spid="18" grpId="0"/>
      <p:bldP spid="18" grpId="1"/>
      <p:bldP spid="19" grpId="0" bldLvl="0" animBg="1"/>
      <p:bldP spid="19" grpId="1" animBg="1"/>
      <p:bldP spid="20" grpId="0"/>
      <p:bldP spid="20" grpId="1"/>
      <p:bldP spid="21" grpId="0"/>
      <p:bldP spid="21" grpId="1"/>
      <p:bldP spid="23" grpId="0" bldLvl="0" animBg="1"/>
      <p:bldP spid="23" grpId="1" animBg="1"/>
      <p:bldP spid="31" grpId="0"/>
      <p:bldP spid="31" grpId="1"/>
      <p:bldP spid="35" grpId="0" bldLvl="0" animBg="1"/>
      <p:bldP spid="35" grpId="1" animBg="1"/>
      <p:bldP spid="33" grpId="0"/>
      <p:bldP spid="33" grpId="1"/>
      <p:bldP spid="34" grpId="0"/>
      <p:bldP spid="34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alphaModFix amt="46000"/>
          </a:blip>
          <a:srcRect l="311" b="2805"/>
          <a:stretch>
            <a:fillRect/>
          </a:stretch>
        </p:blipFill>
        <p:spPr>
          <a:xfrm>
            <a:off x="-22860" y="0"/>
            <a:ext cx="12214860" cy="6858000"/>
          </a:xfrm>
          <a:prstGeom prst="rect">
            <a:avLst/>
          </a:prstGeom>
        </p:spPr>
      </p:pic>
      <p:sp>
        <p:nvSpPr>
          <p:cNvPr id="75" name="矩形 74"/>
          <p:cNvSpPr/>
          <p:nvPr userDrawn="1">
            <p:custDataLst>
              <p:tags r:id="rId2"/>
            </p:custDataLst>
          </p:nvPr>
        </p:nvSpPr>
        <p:spPr>
          <a:xfrm>
            <a:off x="271145" y="1903095"/>
            <a:ext cx="11507470" cy="4888865"/>
          </a:xfrm>
          <a:prstGeom prst="rect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>
                  <a:alpha val="88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0" y="-57785"/>
            <a:ext cx="2091055" cy="914400"/>
            <a:chOff x="0" y="-91"/>
            <a:chExt cx="3293" cy="1440"/>
          </a:xfrm>
        </p:grpSpPr>
        <p:sp>
          <p:nvSpPr>
            <p:cNvPr id="27" name="标题 8"/>
            <p:cNvSpPr>
              <a:spLocks noGrp="1"/>
            </p:cNvSpPr>
            <p:nvPr/>
          </p:nvSpPr>
          <p:spPr>
            <a:xfrm>
              <a:off x="1246" y="150"/>
              <a:ext cx="2047" cy="1073"/>
            </a:xfrm>
            <a:prstGeom prst="rect">
              <a:avLst/>
            </a:prstGeom>
          </p:spPr>
          <p:txBody>
            <a:bodyPr vert="horz" lIns="90000" tIns="46800" rIns="90000" bIns="46800" rtlCol="0" anchor="ctr" anchorCtr="0">
              <a:normAutofit/>
            </a:bodyPr>
            <a:lstStyle>
              <a:lvl1pPr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3600" b="1" u="none" strike="noStrike" kern="1200" cap="none" spc="300" normalizeH="0" baseline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b="1" spc="36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小结</a:t>
              </a:r>
              <a:endParaRPr lang="zh-CN" altLang="en-US" b="1" spc="36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pic>
          <p:nvPicPr>
            <p:cNvPr id="28" name="图片 27" descr="32313535313532383b32313535313532353bc9bd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-91"/>
              <a:ext cx="1440" cy="1440"/>
            </a:xfrm>
            <a:prstGeom prst="rect">
              <a:avLst/>
            </a:prstGeom>
          </p:spPr>
        </p:pic>
      </p:grpSp>
      <p:sp>
        <p:nvSpPr>
          <p:cNvPr id="29" name="圆角矩形 28"/>
          <p:cNvSpPr/>
          <p:nvPr/>
        </p:nvSpPr>
        <p:spPr>
          <a:xfrm>
            <a:off x="1005840" y="962025"/>
            <a:ext cx="7899400" cy="7747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文本4"/>
          <p:cNvSpPr txBox="1"/>
          <p:nvPr/>
        </p:nvSpPr>
        <p:spPr>
          <a:xfrm>
            <a:off x="1158875" y="1023620"/>
            <a:ext cx="9570720" cy="641985"/>
          </a:xfrm>
          <a:prstGeom prst="rect">
            <a:avLst/>
          </a:prstGeom>
          <a:noFill/>
        </p:spPr>
        <p:txBody>
          <a:bodyPr wrap="square" rtlCol="0" anchor="t"/>
          <a:p>
            <a:r>
              <a:rPr lang="zh-CN" altLang="en-US" sz="34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lt"/>
              </a:rPr>
              <a:t>朗读课文</a:t>
            </a:r>
            <a:r>
              <a:rPr lang="zh-CN" altLang="zh-CN" sz="3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4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lt"/>
              </a:rPr>
              <a:t>梳理文章结构</a:t>
            </a:r>
            <a:r>
              <a:rPr lang="zh-CN" altLang="zh-CN" sz="3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4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lt"/>
              </a:rPr>
              <a:t>把握</a:t>
            </a:r>
            <a:r>
              <a:rPr lang="zh-CN" altLang="en-US" sz="3400" dirty="0"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景物特点。</a:t>
            </a:r>
            <a:endParaRPr lang="zh-CN" altLang="en-US" sz="3400" i="0" dirty="0">
              <a:solidFill>
                <a:srgbClr val="000000"/>
              </a:solidFill>
              <a:uFillTx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7751" y="-208037"/>
            <a:ext cx="1971662" cy="1478746"/>
          </a:xfrm>
          <a:prstGeom prst="rect">
            <a:avLst/>
          </a:prstGeom>
          <a:effectLst>
            <a:outerShdw blurRad="152400" dist="165100" dir="2700000" algn="tl" rotWithShape="0">
              <a:prstClr val="black">
                <a:alpha val="27000"/>
              </a:prstClr>
            </a:outerShdw>
          </a:effectLst>
        </p:spPr>
      </p:pic>
      <p:graphicFrame>
        <p:nvGraphicFramePr>
          <p:cNvPr id="32815" name="表格 32814"/>
          <p:cNvGraphicFramePr/>
          <p:nvPr>
            <p:custDataLst>
              <p:tags r:id="rId5"/>
            </p:custDataLst>
          </p:nvPr>
        </p:nvGraphicFramePr>
        <p:xfrm>
          <a:off x="364490" y="2314575"/>
          <a:ext cx="11303000" cy="4022090"/>
        </p:xfrm>
        <a:graphic>
          <a:graphicData uri="http://schemas.openxmlformats.org/drawingml/2006/table">
            <a:tbl>
              <a:tblPr/>
              <a:tblGrid>
                <a:gridCol w="655320"/>
                <a:gridCol w="1184275"/>
                <a:gridCol w="1435735"/>
                <a:gridCol w="8027670"/>
              </a:tblGrid>
              <a:tr h="638175">
                <a:tc gridSpan="2"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文章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新宋体" panose="02010609030101010101" charset="-122"/>
                          <a:ea typeface="新宋体" panose="02010609030101010101" charset="-122"/>
                          <a:cs typeface="新宋体" panose="02010609030101010101" charset="-122"/>
                          <a:sym typeface="+mn-ea"/>
                        </a:rPr>
                        <a:t>结构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段落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景物特点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8175">
                <a:tc gridSpan="2"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三峡总貌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ea typeface="宋体" panose="02010600030101010101" pitchFamily="2" charset="-122"/>
                        </a:rPr>
                        <a:t>第</a:t>
                      </a: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ea typeface="宋体" panose="02010600030101010101" pitchFamily="2" charset="-122"/>
                        </a:rPr>
                        <a:t>段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ea typeface="宋体" panose="02010600030101010101" pitchFamily="2" charset="-122"/>
                        </a:rPr>
                        <a:t>山势连绵</a:t>
                      </a:r>
                      <a:r>
                        <a:rPr lang="zh-CN" altLang="zh-CN" sz="32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ea typeface="宋体" panose="02010600030101010101" pitchFamily="2" charset="-122"/>
                        </a:rPr>
                        <a:t>隐天蔽日</a:t>
                      </a:r>
                      <a:r>
                        <a:rPr lang="en-US" altLang="zh-CN" sz="3200"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(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连绵高峻</a:t>
                      </a:r>
                      <a:r>
                        <a:rPr lang="en-US" altLang="zh-CN" sz="3200"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)——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sym typeface="微软雅黑" panose="020B0503020204020204" charset="-122"/>
                        </a:rPr>
                        <a:t>高峻美</a:t>
                      </a:r>
                      <a:endParaRPr lang="zh-CN" altLang="en-US" sz="3200" b="1" dirty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sym typeface="微软雅黑" panose="020B0503020204020204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3415">
                <a:tc rowSpan="3">
                  <a:txBody>
                    <a:bodyPr/>
                    <a:p>
                      <a:pPr lvl="0" indent="0" algn="l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PMingLiU-ExtB" panose="02020500000000000000" pitchFamily="18" charset="-120"/>
                          <a:sym typeface="微软雅黑" panose="020B0503020204020204" charset="-122"/>
                        </a:rPr>
                        <a:t>季节分说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PMingLiU-ExtB" panose="02020500000000000000" pitchFamily="18" charset="-120"/>
                        <a:sym typeface="微软雅黑" panose="020B0503020204020204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>
                        <a:lnSpc>
                          <a:spcPct val="100000"/>
                        </a:lnSpc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b="1" dirty="0">
                          <a:ea typeface="宋体" panose="02010600030101010101" pitchFamily="2" charset="-122"/>
                          <a:sym typeface="+mn-ea"/>
                        </a:rPr>
                        <a:t>第</a:t>
                      </a:r>
                      <a:r>
                        <a:rPr lang="en-US" altLang="zh-CN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2</a:t>
                      </a:r>
                      <a:r>
                        <a:rPr lang="zh-CN" altLang="en-US" sz="3200" b="1" dirty="0">
                          <a:ea typeface="宋体" panose="02010600030101010101" pitchFamily="2" charset="-122"/>
                          <a:sym typeface="+mn-ea"/>
                        </a:rPr>
                        <a:t>段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>
                        <a:lnSpc>
                          <a:spcPct val="100000"/>
                        </a:lnSpc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715">
                <a:tc vMerge="1"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ea typeface="楷体" panose="02010609060101010101" charset="-122"/>
                        </a:rPr>
                        <a:t>春冬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ea typeface="楷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ea typeface="宋体" panose="02010600030101010101" pitchFamily="2" charset="-122"/>
                          <a:sym typeface="+mn-ea"/>
                        </a:rPr>
                        <a:t>第</a:t>
                      </a: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3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ea typeface="宋体" panose="02010600030101010101" pitchFamily="2" charset="-122"/>
                          <a:sym typeface="+mn-ea"/>
                        </a:rPr>
                        <a:t>段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>
                        <a:lnSpc>
                          <a:spcPct val="100000"/>
                        </a:lnSpc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ea typeface="楷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715">
                <a:tc vMerge="1">
                  <a:tcPr/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ea typeface="楷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b="1" dirty="0">
                          <a:ea typeface="宋体" panose="02010600030101010101" pitchFamily="2" charset="-122"/>
                          <a:sym typeface="+mn-ea"/>
                        </a:rPr>
                        <a:t>第</a:t>
                      </a:r>
                      <a:r>
                        <a:rPr lang="en-US" altLang="zh-CN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4</a:t>
                      </a:r>
                      <a:r>
                        <a:rPr lang="zh-CN" altLang="en-US" sz="3200" b="1" dirty="0">
                          <a:ea typeface="宋体" panose="02010600030101010101" pitchFamily="2" charset="-122"/>
                          <a:sym typeface="+mn-ea"/>
                        </a:rPr>
                        <a:t>段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>
                        <a:lnSpc>
                          <a:spcPct val="100000"/>
                        </a:lnSpc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ea typeface="楷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005840" y="3604895"/>
            <a:ext cx="12166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夏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01720" y="3604895"/>
            <a:ext cx="8065770" cy="537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水势浩大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水流湍急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雄伟峻急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)——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奔放美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charset="-122"/>
            </a:endParaRPr>
          </a:p>
          <a:p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02355" y="4300220"/>
            <a:ext cx="78517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充满趣味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富有生机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沉静优美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)——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清幽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美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1006475" y="4883785"/>
            <a:ext cx="12166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秋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02355" y="4942205"/>
            <a:ext cx="78517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凄清哀婉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肃杀悲凉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肃杀凄凉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)——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凄婉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美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29" grpId="0" bldLvl="0" animBg="1"/>
      <p:bldP spid="30" grpId="1"/>
      <p:bldP spid="29" grpId="1" animBg="1"/>
      <p:bldP spid="75" grpId="0" bldLvl="0" animBg="1"/>
      <p:bldP spid="75" grpId="1" animBg="1"/>
      <p:bldP spid="8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33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0" y="-57785"/>
            <a:ext cx="3075940" cy="914400"/>
            <a:chOff x="0" y="-91"/>
            <a:chExt cx="4844" cy="1440"/>
          </a:xfrm>
        </p:grpSpPr>
        <p:sp>
          <p:nvSpPr>
            <p:cNvPr id="7" name="标题 8"/>
            <p:cNvSpPr>
              <a:spLocks noGrp="1"/>
            </p:cNvSpPr>
            <p:nvPr/>
          </p:nvSpPr>
          <p:spPr>
            <a:xfrm>
              <a:off x="1246" y="150"/>
              <a:ext cx="3599" cy="1073"/>
            </a:xfrm>
            <a:prstGeom prst="rect">
              <a:avLst/>
            </a:prstGeom>
          </p:spPr>
          <p:txBody>
            <a:bodyPr vert="horz" lIns="90000" tIns="46800" rIns="90000" bIns="46800" rtlCol="0" anchor="ctr" anchorCtr="0">
              <a:normAutofit/>
            </a:bodyPr>
            <a:lstStyle>
              <a:lvl1pPr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3600" b="1" u="none" strike="noStrike" kern="1200" cap="none" spc="300" normalizeH="0" baseline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b="1" spc="36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知识卡片</a:t>
              </a:r>
              <a:endParaRPr lang="zh-CN" altLang="en-US" b="1" spc="36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pic>
          <p:nvPicPr>
            <p:cNvPr id="2" name="图片 1" descr="32313535313532383b32313535313532353bc9bd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0" y="-91"/>
              <a:ext cx="1440" cy="1440"/>
            </a:xfrm>
            <a:prstGeom prst="rect">
              <a:avLst/>
            </a:prstGeom>
          </p:spPr>
        </p:pic>
      </p:grpSp>
      <p:sp>
        <p:nvSpPr>
          <p:cNvPr id="9220" name="Text Box 5"/>
          <p:cNvSpPr>
            <a:spLocks noGrp="1"/>
          </p:cNvSpPr>
          <p:nvPr>
            <p:ph type="title" idx="4294967295"/>
          </p:nvPr>
        </p:nvSpPr>
        <p:spPr>
          <a:xfrm>
            <a:off x="322580" y="3606800"/>
            <a:ext cx="11500485" cy="2580005"/>
          </a:xfrm>
          <a:prstGeom prst="rect">
            <a:avLst/>
          </a:prstGeom>
          <a:solidFill>
            <a:schemeClr val="bg2">
              <a:alpha val="73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8" tIns="45713" rIns="91428" bIns="45713" anchor="ctr" anchorCtr="0">
            <a:noAutofit/>
          </a:bodyPr>
          <a:lstStyle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u="none" strike="noStrike" kern="1200" cap="none" spc="300" normalizeH="0" baseline="0">
                <a:solidFill>
                  <a:srgbClr val="262626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lvl="0" fontAlgn="base">
              <a:lnSpc>
                <a:spcPct val="100000"/>
              </a:lnSpc>
              <a:spcBef>
                <a:spcPct val="50000"/>
              </a:spcBef>
            </a:pPr>
            <a:r>
              <a:rPr lang="en-US" altLang="zh-CN" sz="3200" b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en-US" altLang="zh-CN" sz="3200" b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4"/>
        </p:blipFill>
        <p:spPr>
          <a:xfrm>
            <a:off x="3860165" y="882650"/>
            <a:ext cx="1064260" cy="106426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 Box 5"/>
          <p:cNvSpPr>
            <a:spLocks noGrp="1"/>
          </p:cNvSpPr>
          <p:nvPr/>
        </p:nvSpPr>
        <p:spPr>
          <a:xfrm>
            <a:off x="1690370" y="2289175"/>
            <a:ext cx="8785860" cy="819785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28" tIns="45713" rIns="91428" bIns="45713" rtlCol="0" anchor="ctr" anchorCtr="0"/>
          <a:lstStyle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u="none" strike="noStrike" kern="1200" cap="none" spc="300" normalizeH="0" baseline="0">
                <a:solidFill>
                  <a:srgbClr val="262626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lvl="0" fontAlgn="base">
              <a:spcBef>
                <a:spcPct val="50000"/>
              </a:spcBef>
            </a:pPr>
            <a:r>
              <a:rPr lang="en-US" altLang="zh-CN" sz="3200" b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sz="3200" b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峡</a:t>
            </a:r>
            <a:r>
              <a:rPr lang="en-US" altLang="zh-CN" sz="3200" b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sz="3200" b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在古代的意思是：</a:t>
            </a:r>
            <a:r>
              <a:rPr sz="3200" b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两山夹水的地方</a:t>
            </a:r>
            <a:r>
              <a:rPr sz="3200" b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sz="3200" b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3555" y="3751580"/>
            <a:ext cx="11308080" cy="24815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fontAlgn="base"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三峡</a:t>
            </a:r>
            <a:r>
              <a:rPr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是</a:t>
            </a:r>
            <a:r>
              <a:rPr lang="zh-CN" altLang="en-US" sz="320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瞿塘峡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、</a:t>
            </a:r>
            <a:r>
              <a:rPr lang="zh-CN" altLang="en-US" sz="320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巫峡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、</a:t>
            </a:r>
            <a:r>
              <a:rPr lang="zh-CN" altLang="en-US" sz="320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西陵峡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的总称。长江三峡雄伟壮丽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被游人誉为“</a:t>
            </a:r>
            <a:r>
              <a:rPr lang="zh-CN" altLang="en-US" sz="3200">
                <a:highlight>
                  <a:srgbClr val="00FFFF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山水画廊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”。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vl="0" fontAlgn="base"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李白《峨眉山月歌》中“</a:t>
            </a:r>
            <a:r>
              <a:rPr lang="zh-CN" altLang="en-US" sz="3200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夜发清溪向三峡，思君不见下渝州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”一句就提到了三峡。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12" name="图片 11"/>
          <p:cNvPicPr/>
          <p:nvPr/>
        </p:nvPicPr>
        <p:blipFill>
          <a:blip r:embed="rId5"/>
          <a:srcRect l="20511" t="8192" r="20844" b="9302"/>
        </p:blipFill>
        <p:spPr>
          <a:xfrm>
            <a:off x="6539865" y="856615"/>
            <a:ext cx="1097280" cy="10902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右箭头 13"/>
          <p:cNvSpPr/>
          <p:nvPr/>
        </p:nvSpPr>
        <p:spPr>
          <a:xfrm>
            <a:off x="5135880" y="1159510"/>
            <a:ext cx="1193165" cy="483870"/>
          </a:xfrm>
          <a:prstGeom prst="rightArrow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6" grpId="0" animBg="1"/>
      <p:bldP spid="6" grpId="1" animBg="1"/>
      <p:bldP spid="9220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507365" y="2230755"/>
            <a:ext cx="11097895" cy="3650615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http://photo-static-api.fotomore.com/creative/vcg/400/new/VCG211356055999.jpg?uid=386&amp;timestamp=1725256346&amp;sign=550d4ab91b563a3c5533aab945a85771" descr="templates\picture_hover\&amp;pky230_sjzg_VCG211356055999&amp;"/>
          <p:cNvPicPr>
            <a:picLocks noChangeAspect="1"/>
          </p:cNvPicPr>
          <p:nvPr/>
        </p:nvPicPr>
        <p:blipFill>
          <a:blip r:embed="rId2"/>
          <a:srcRect t="28500" b="32917"/>
          <a:stretch>
            <a:fillRect/>
          </a:stretch>
        </p:blipFill>
        <p:spPr>
          <a:xfrm>
            <a:off x="8918575" y="5581650"/>
            <a:ext cx="3273425" cy="1576070"/>
          </a:xfrm>
          <a:prstGeom prst="rect">
            <a:avLst/>
          </a:prstGeom>
        </p:spPr>
      </p:pic>
      <p:pic>
        <p:nvPicPr>
          <p:cNvPr id="22" name="图片 21" descr="黑暗中的白云&#10;&#10;中度可信度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011" y="-81"/>
            <a:ext cx="5610289" cy="2528386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0" y="-57785"/>
            <a:ext cx="3075940" cy="914400"/>
            <a:chOff x="0" y="-91"/>
            <a:chExt cx="4844" cy="1440"/>
          </a:xfrm>
        </p:grpSpPr>
        <p:sp>
          <p:nvSpPr>
            <p:cNvPr id="27" name="标题 8"/>
            <p:cNvSpPr>
              <a:spLocks noGrp="1"/>
            </p:cNvSpPr>
            <p:nvPr/>
          </p:nvSpPr>
          <p:spPr>
            <a:xfrm>
              <a:off x="1246" y="150"/>
              <a:ext cx="3599" cy="1073"/>
            </a:xfrm>
            <a:prstGeom prst="rect">
              <a:avLst/>
            </a:prstGeom>
          </p:spPr>
          <p:txBody>
            <a:bodyPr vert="horz" lIns="90000" tIns="46800" rIns="90000" bIns="46800" rtlCol="0" anchor="ctr" anchorCtr="0">
              <a:normAutofit/>
            </a:bodyPr>
            <a:lstStyle>
              <a:lvl1pPr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3600" b="1" u="none" strike="noStrike" kern="1200" cap="none" spc="300" normalizeH="0" baseline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b="1" spc="36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思考探究</a:t>
              </a:r>
              <a:endParaRPr lang="zh-CN" altLang="en-US" b="1" spc="36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pic>
          <p:nvPicPr>
            <p:cNvPr id="28" name="图片 27" descr="32313535313532383b32313535313532353bc9bd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-91"/>
              <a:ext cx="1440" cy="1440"/>
            </a:xfrm>
            <a:prstGeom prst="rect">
              <a:avLst/>
            </a:prstGeom>
          </p:spPr>
        </p:pic>
      </p:grpSp>
      <p:sp>
        <p:nvSpPr>
          <p:cNvPr id="29" name="圆角矩形 28"/>
          <p:cNvSpPr/>
          <p:nvPr/>
        </p:nvSpPr>
        <p:spPr>
          <a:xfrm>
            <a:off x="569595" y="1129665"/>
            <a:ext cx="10927715" cy="7747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文本4"/>
          <p:cNvSpPr txBox="1"/>
          <p:nvPr/>
        </p:nvSpPr>
        <p:spPr>
          <a:xfrm>
            <a:off x="681355" y="1191260"/>
            <a:ext cx="10612120" cy="641985"/>
          </a:xfrm>
          <a:prstGeom prst="rect">
            <a:avLst/>
          </a:prstGeom>
          <a:noFill/>
        </p:spPr>
        <p:txBody>
          <a:bodyPr wrap="square" rtlCol="0" anchor="t"/>
          <a:p>
            <a:r>
              <a:rPr lang="en-US" altLang="zh-CN" sz="34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lt"/>
              </a:rPr>
              <a:t>1.</a:t>
            </a:r>
            <a:r>
              <a:rPr lang="zh-CN" sz="34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lt"/>
              </a:rPr>
              <a:t>课文写三峡四时风光</a:t>
            </a:r>
            <a:r>
              <a:rPr lang="zh-CN" altLang="zh-CN" sz="3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4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lt"/>
              </a:rPr>
              <a:t>为什么从山写起？</a:t>
            </a:r>
            <a:endParaRPr lang="zh-CN" sz="3400" b="0" i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9130" y="2266950"/>
            <a:ext cx="10894060" cy="1419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峡”是“两山夹水的地方”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lt"/>
              </a:rPr>
              <a:t>有高峻的山才有江流湍急的水势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lt"/>
              </a:rPr>
              <a:t>写山也是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lt"/>
              </a:rPr>
              <a:t>为下文写水做铺垫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lt"/>
              </a:rPr>
              <a:t>。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sym typeface="+mn-lt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29" grpId="0" bldLvl="0" animBg="1"/>
      <p:bldP spid="30" grpId="1"/>
      <p:bldP spid="29" grpId="1" animBg="1"/>
      <p:bldP spid="5" grpId="0" animBg="1"/>
      <p:bldP spid="5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507365" y="3086100"/>
            <a:ext cx="11097895" cy="3190875"/>
          </a:xfrm>
          <a:prstGeom prst="rect">
            <a:avLst/>
          </a:prstGeom>
          <a:solidFill>
            <a:schemeClr val="bg1">
              <a:lumMod val="95000"/>
              <a:alpha val="88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图片 21" descr="黑暗中的白云&#10;&#10;中度可信度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011" y="-81"/>
            <a:ext cx="5610289" cy="2528386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0" y="-57785"/>
            <a:ext cx="3075940" cy="914400"/>
            <a:chOff x="0" y="-91"/>
            <a:chExt cx="4844" cy="1440"/>
          </a:xfrm>
        </p:grpSpPr>
        <p:sp>
          <p:nvSpPr>
            <p:cNvPr id="27" name="标题 8"/>
            <p:cNvSpPr>
              <a:spLocks noGrp="1"/>
            </p:cNvSpPr>
            <p:nvPr/>
          </p:nvSpPr>
          <p:spPr>
            <a:xfrm>
              <a:off x="1246" y="150"/>
              <a:ext cx="3599" cy="1073"/>
            </a:xfrm>
            <a:prstGeom prst="rect">
              <a:avLst/>
            </a:prstGeom>
          </p:spPr>
          <p:txBody>
            <a:bodyPr vert="horz" lIns="90000" tIns="46800" rIns="90000" bIns="46800" rtlCol="0" anchor="ctr" anchorCtr="0">
              <a:normAutofit/>
            </a:bodyPr>
            <a:lstStyle>
              <a:lvl1pPr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3600" b="1" u="none" strike="noStrike" kern="1200" cap="none" spc="300" normalizeH="0" baseline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b="1" spc="36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思考探究</a:t>
              </a:r>
              <a:endParaRPr lang="zh-CN" altLang="en-US" b="1" spc="36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pic>
          <p:nvPicPr>
            <p:cNvPr id="28" name="图片 27" descr="32313535313532383b32313535313532353bc9bd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-91"/>
              <a:ext cx="1440" cy="1440"/>
            </a:xfrm>
            <a:prstGeom prst="rect">
              <a:avLst/>
            </a:prstGeom>
          </p:spPr>
        </p:pic>
      </p:grpSp>
      <p:sp>
        <p:nvSpPr>
          <p:cNvPr id="29" name="圆角矩形 28"/>
          <p:cNvSpPr/>
          <p:nvPr/>
        </p:nvSpPr>
        <p:spPr>
          <a:xfrm>
            <a:off x="338455" y="1129665"/>
            <a:ext cx="11475720" cy="7747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文本4"/>
          <p:cNvSpPr txBox="1"/>
          <p:nvPr/>
        </p:nvSpPr>
        <p:spPr>
          <a:xfrm>
            <a:off x="465455" y="1219200"/>
            <a:ext cx="11219180" cy="641985"/>
          </a:xfrm>
          <a:prstGeom prst="rect">
            <a:avLst/>
          </a:prstGeom>
          <a:noFill/>
        </p:spPr>
        <p:txBody>
          <a:bodyPr wrap="square" rtlCol="0" anchor="t"/>
          <a:p>
            <a:r>
              <a:rPr lang="en-US" altLang="zh-CN" sz="34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lt"/>
              </a:rPr>
              <a:t>2.</a:t>
            </a:r>
            <a:r>
              <a:rPr lang="zh-CN" altLang="en-US" sz="3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课文写三峡四时风光</a:t>
            </a:r>
            <a:r>
              <a:rPr lang="zh-CN" altLang="zh-CN" sz="3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为什么不按春夏秋冬的顺序来写？</a:t>
            </a:r>
            <a:endParaRPr lang="zh-CN" altLang="en-US" sz="34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endParaRPr lang="zh-CN" sz="3400" b="0" i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6900" y="3091180"/>
            <a:ext cx="10977245" cy="28632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en-US" altLang="zh-CN" sz="34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          </a:t>
            </a:r>
            <a:r>
              <a:rPr lang="zh-CN" altLang="en-US" sz="34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。夏水最盛</a:t>
            </a:r>
            <a:r>
              <a:rPr lang="zh-CN" altLang="zh-CN" sz="34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4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最为凶险、迅疾</a:t>
            </a:r>
            <a:r>
              <a:rPr lang="zh-CN" altLang="zh-CN" sz="3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400">
                <a:latin typeface="黑体" panose="02010609060101010101" charset="-122"/>
                <a:ea typeface="黑体" panose="02010609060101010101" charset="-122"/>
                <a:sym typeface="+mn-ea"/>
              </a:rPr>
              <a:t>使三峡的</a:t>
            </a:r>
            <a:r>
              <a:rPr lang="zh-CN" altLang="en-US" sz="34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夏季最有特点</a:t>
            </a:r>
            <a:r>
              <a:rPr lang="zh-CN" altLang="zh-CN" sz="3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400">
                <a:latin typeface="黑体" panose="02010609060101010101" charset="-122"/>
                <a:ea typeface="黑体" panose="02010609060101010101" charset="-122"/>
                <a:sym typeface="+mn-ea"/>
              </a:rPr>
              <a:t>因此先写夏水；</a:t>
            </a:r>
            <a:endParaRPr lang="zh-CN" altLang="en-US" sz="34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20000"/>
              </a:lnSpc>
            </a:pPr>
            <a:endParaRPr lang="zh-CN" altLang="en-US" sz="34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4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春冬之景象特点相似</a:t>
            </a:r>
            <a:r>
              <a:rPr lang="zh-CN" altLang="zh-CN" sz="3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400">
                <a:latin typeface="黑体" panose="02010609060101010101" charset="-122"/>
                <a:ea typeface="黑体" panose="02010609060101010101" charset="-122"/>
                <a:sym typeface="+mn-ea"/>
              </a:rPr>
              <a:t>故合写</a:t>
            </a:r>
            <a:r>
              <a:rPr lang="zh-CN" altLang="zh-CN" sz="3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400">
                <a:latin typeface="黑体" panose="02010609060101010101" charset="-122"/>
                <a:ea typeface="黑体" panose="02010609060101010101" charset="-122"/>
                <a:sym typeface="+mn-ea"/>
              </a:rPr>
              <a:t>不浪费笔墨；</a:t>
            </a:r>
            <a:endParaRPr lang="zh-CN" altLang="en-US" sz="34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30000"/>
              </a:lnSpc>
            </a:pPr>
            <a:endParaRPr lang="zh-CN" altLang="en-US" sz="34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4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lt"/>
              </a:rPr>
              <a:t>秋景</a:t>
            </a:r>
            <a:r>
              <a:rPr lang="zh-CN" altLang="en-US" sz="3400">
                <a:latin typeface="黑体" panose="02010609060101010101" charset="-122"/>
                <a:ea typeface="黑体" panose="02010609060101010101" charset="-122"/>
                <a:sym typeface="+mn-lt"/>
              </a:rPr>
              <a:t>和前文相比</a:t>
            </a:r>
            <a:r>
              <a:rPr lang="zh-CN" altLang="en-US" sz="34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lt"/>
              </a:rPr>
              <a:t>又是另一番情调</a:t>
            </a:r>
            <a:r>
              <a:rPr lang="en-US" altLang="zh-CN" sz="34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lt"/>
              </a:rPr>
              <a:t>——</a:t>
            </a:r>
            <a:r>
              <a:rPr lang="zh-CN" altLang="en-US" sz="34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lt"/>
              </a:rPr>
              <a:t>悲凉肃杀</a:t>
            </a:r>
            <a:r>
              <a:rPr lang="zh-CN" altLang="zh-CN" sz="3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400">
                <a:latin typeface="黑体" panose="02010609060101010101" charset="-122"/>
                <a:ea typeface="黑体" panose="02010609060101010101" charset="-122"/>
                <a:sym typeface="+mn-lt"/>
              </a:rPr>
              <a:t>故分写。</a:t>
            </a:r>
            <a:endParaRPr lang="zh-CN" altLang="en-US" sz="3400">
              <a:latin typeface="黑体" panose="02010609060101010101" charset="-122"/>
              <a:ea typeface="黑体" panose="02010609060101010101" charset="-122"/>
              <a:sym typeface="+mn-lt"/>
            </a:endParaRPr>
          </a:p>
        </p:txBody>
      </p:sp>
      <p:grpSp>
        <p:nvGrpSpPr>
          <p:cNvPr id="51" name="组合 50"/>
          <p:cNvGrpSpPr/>
          <p:nvPr/>
        </p:nvGrpSpPr>
        <p:grpSpPr bwMode="auto">
          <a:xfrm>
            <a:off x="4125207" y="2174283"/>
            <a:ext cx="962025" cy="696595"/>
            <a:chOff x="1307418" y="2547802"/>
            <a:chExt cx="721684" cy="522447"/>
          </a:xfrm>
          <a:solidFill>
            <a:schemeClr val="bg1">
              <a:lumMod val="95000"/>
            </a:schemeClr>
          </a:solidFill>
        </p:grpSpPr>
        <p:sp>
          <p:nvSpPr>
            <p:cNvPr id="52" name="圆角矩形 5"/>
            <p:cNvSpPr/>
            <p:nvPr/>
          </p:nvSpPr>
          <p:spPr>
            <a:xfrm>
              <a:off x="1310754" y="2547802"/>
              <a:ext cx="687862" cy="522447"/>
            </a:xfrm>
            <a:prstGeom prst="roundRect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1219200">
                <a:defRPr/>
              </a:pPr>
              <a:endParaRPr lang="zh-CN" altLang="en-US" sz="3735">
                <a:solidFill>
                  <a:srgbClr val="0033CC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3" name="TextBox 1"/>
            <p:cNvSpPr txBox="1">
              <a:spLocks noChangeArrowheads="1"/>
            </p:cNvSpPr>
            <p:nvPr/>
          </p:nvSpPr>
          <p:spPr bwMode="auto">
            <a:xfrm>
              <a:off x="1307418" y="2547802"/>
              <a:ext cx="721684" cy="48387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200" eaLnBrk="1" hangingPunct="1">
                <a:defRPr/>
              </a:pPr>
              <a:r>
                <a:rPr lang="zh-CN" altLang="en-US" sz="3600">
                  <a:solidFill>
                    <a:srgbClr val="C00000"/>
                  </a:solidFill>
                  <a:latin typeface="喵呜黑体" panose="02000503000000000000" charset="-122"/>
                  <a:ea typeface="喵呜黑体" panose="02000503000000000000" charset="-122"/>
                </a:rPr>
                <a:t>夏</a:t>
              </a:r>
              <a:endParaRPr lang="zh-CN" altLang="en-US" sz="3600">
                <a:solidFill>
                  <a:srgbClr val="C00000"/>
                </a:solidFill>
                <a:latin typeface="喵呜黑体" panose="02000503000000000000" charset="-122"/>
                <a:ea typeface="喵呜黑体" panose="02000503000000000000" charset="-122"/>
              </a:endParaRPr>
            </a:p>
          </p:txBody>
        </p:sp>
      </p:grpSp>
      <p:sp>
        <p:nvSpPr>
          <p:cNvPr id="54" name="右箭头 7"/>
          <p:cNvSpPr/>
          <p:nvPr/>
        </p:nvSpPr>
        <p:spPr>
          <a:xfrm>
            <a:off x="5255473" y="2396491"/>
            <a:ext cx="687916" cy="251883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1219200">
              <a:defRPr/>
            </a:pPr>
            <a:endParaRPr lang="zh-CN" altLang="en-US" sz="3735">
              <a:solidFill>
                <a:srgbClr val="0033CC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55" name="组合 54"/>
          <p:cNvGrpSpPr/>
          <p:nvPr/>
        </p:nvGrpSpPr>
        <p:grpSpPr bwMode="auto">
          <a:xfrm>
            <a:off x="6193829" y="2174283"/>
            <a:ext cx="1466849" cy="696383"/>
            <a:chOff x="898227" y="2547802"/>
            <a:chExt cx="1100390" cy="522288"/>
          </a:xfrm>
          <a:solidFill>
            <a:schemeClr val="bg1">
              <a:lumMod val="95000"/>
            </a:schemeClr>
          </a:solidFill>
        </p:grpSpPr>
        <p:sp>
          <p:nvSpPr>
            <p:cNvPr id="56" name="圆角矩形 9"/>
            <p:cNvSpPr/>
            <p:nvPr/>
          </p:nvSpPr>
          <p:spPr>
            <a:xfrm>
              <a:off x="898227" y="2547802"/>
              <a:ext cx="1100390" cy="522288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1219200">
                <a:defRPr/>
              </a:pPr>
              <a:endParaRPr lang="zh-CN" altLang="en-US" sz="3735">
                <a:solidFill>
                  <a:srgbClr val="0033CC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7" name="TextBox 1"/>
            <p:cNvSpPr txBox="1">
              <a:spLocks noChangeArrowheads="1"/>
            </p:cNvSpPr>
            <p:nvPr/>
          </p:nvSpPr>
          <p:spPr bwMode="auto">
            <a:xfrm>
              <a:off x="943947" y="2547802"/>
              <a:ext cx="1008950" cy="48387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200" eaLnBrk="1" hangingPunct="1">
                <a:defRPr/>
              </a:pPr>
              <a:r>
                <a:rPr lang="zh-CN" altLang="en-US" sz="3600">
                  <a:solidFill>
                    <a:srgbClr val="C00000"/>
                  </a:solidFill>
                  <a:latin typeface="喵呜黑体" panose="02000503000000000000" charset="-122"/>
                  <a:ea typeface="喵呜黑体" panose="02000503000000000000" charset="-122"/>
                </a:rPr>
                <a:t>春冬</a:t>
              </a:r>
              <a:endParaRPr lang="zh-CN" altLang="en-US" sz="3735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58" name="右箭头 11"/>
          <p:cNvSpPr/>
          <p:nvPr/>
        </p:nvSpPr>
        <p:spPr>
          <a:xfrm>
            <a:off x="7990206" y="2396491"/>
            <a:ext cx="687916" cy="251883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1219200">
              <a:defRPr/>
            </a:pPr>
            <a:endParaRPr lang="zh-CN" altLang="en-US" sz="3735">
              <a:solidFill>
                <a:srgbClr val="0033CC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59" name="组合 58"/>
          <p:cNvGrpSpPr/>
          <p:nvPr/>
        </p:nvGrpSpPr>
        <p:grpSpPr bwMode="auto">
          <a:xfrm>
            <a:off x="8926195" y="2174240"/>
            <a:ext cx="768350" cy="696595"/>
            <a:chOff x="898227" y="2547802"/>
            <a:chExt cx="1100390" cy="522288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71" name="圆角矩形 13"/>
            <p:cNvSpPr/>
            <p:nvPr/>
          </p:nvSpPr>
          <p:spPr>
            <a:xfrm>
              <a:off x="898227" y="2547802"/>
              <a:ext cx="1100390" cy="522288"/>
            </a:xfrm>
            <a:prstGeom prst="roundRect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1219200">
                <a:defRPr/>
              </a:pPr>
              <a:endParaRPr lang="zh-CN" altLang="en-US" sz="3735">
                <a:solidFill>
                  <a:srgbClr val="0033CC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2" name="TextBox 1"/>
            <p:cNvSpPr txBox="1">
              <a:spLocks noChangeArrowheads="1"/>
            </p:cNvSpPr>
            <p:nvPr/>
          </p:nvSpPr>
          <p:spPr bwMode="auto">
            <a:xfrm>
              <a:off x="943947" y="2547802"/>
              <a:ext cx="1008950" cy="483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200" eaLnBrk="1" hangingPunct="1">
                <a:defRPr/>
              </a:pPr>
              <a:r>
                <a:rPr lang="zh-CN" altLang="en-US" sz="3600">
                  <a:solidFill>
                    <a:srgbClr val="C00000"/>
                  </a:solidFill>
                  <a:latin typeface="喵呜黑体" panose="02000503000000000000" charset="-122"/>
                  <a:ea typeface="喵呜黑体" panose="02000503000000000000" charset="-122"/>
                </a:rPr>
                <a:t>秋</a:t>
              </a:r>
              <a:endParaRPr lang="zh-CN" altLang="en-US" sz="3735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508760" y="2210435"/>
            <a:ext cx="23666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喵呜黑体" panose="02000503000000000000" charset="-122"/>
                <a:ea typeface="喵呜黑体" panose="02000503000000000000" charset="-122"/>
              </a:rPr>
              <a:t>课文顺序：</a:t>
            </a:r>
            <a:endParaRPr lang="zh-CN" altLang="en-US" sz="3600">
              <a:latin typeface="喵呜黑体" panose="02000503000000000000" charset="-122"/>
              <a:ea typeface="喵呜黑体" panose="02000503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0085" y="3140710"/>
            <a:ext cx="85813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u="sng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</a:rPr>
              <a:t>“夏水襄陵</a:t>
            </a:r>
            <a:r>
              <a:rPr lang="zh-CN" altLang="zh-CN" sz="3200" b="1" u="sng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u="sng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</a:rPr>
              <a:t>沿溯阻绝”和“虽乘奔御风</a:t>
            </a: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u="sng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</a:rPr>
              <a:t>不以疾也”</a:t>
            </a:r>
            <a:endParaRPr lang="zh-CN" altLang="en-US" sz="3200" b="1" u="sng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29" grpId="0" bldLvl="0" animBg="1"/>
      <p:bldP spid="30" grpId="1"/>
      <p:bldP spid="29" grpId="1" animBg="1"/>
      <p:bldP spid="5" grpId="0" bldLvl="0" animBg="1"/>
      <p:bldP spid="5" grpId="1" animBg="1"/>
      <p:bldP spid="54" grpId="0" bldLvl="0" animBg="1"/>
      <p:bldP spid="58" grpId="0" bldLvl="0" animBg="1"/>
      <p:bldP spid="2" grpId="0"/>
      <p:bldP spid="2" grpId="1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1403985" y="1496695"/>
            <a:ext cx="83140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以秋水作结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形成了三种风貌的展示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各具情态。</a:t>
            </a:r>
            <a:endParaRPr lang="zh-CN" altLang="en-US" sz="3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03985" y="913130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第</a:t>
            </a:r>
            <a:r>
              <a:rPr lang="en-US" altLang="zh-CN" sz="320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4</a:t>
            </a:r>
            <a:r>
              <a:rPr lang="zh-CN" altLang="en-US" sz="320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段</a:t>
            </a:r>
            <a:r>
              <a:rPr lang="zh-CN" altLang="en-US" sz="320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的价值是什么？</a:t>
            </a:r>
            <a:endParaRPr lang="zh-CN" altLang="en-US" sz="3200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" name="矩形 31750"/>
          <p:cNvSpPr/>
          <p:nvPr>
            <p:custDataLst>
              <p:tags r:id="rId1"/>
            </p:custDataLst>
          </p:nvPr>
        </p:nvSpPr>
        <p:spPr>
          <a:xfrm>
            <a:off x="1403985" y="2590800"/>
            <a:ext cx="8255000" cy="5480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noAutofit/>
          </a:bodyPr>
          <a:p>
            <a:pPr fontAlgn="base"/>
            <a:r>
              <a:rPr lang="zh-CN" altLang="en-US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探究结果</a:t>
            </a:r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endParaRPr lang="zh-CN" sz="3200" b="1" strike="noStrike" noProof="1" dirty="0">
              <a:sym typeface="+mn-ea"/>
            </a:endParaRPr>
          </a:p>
          <a:p>
            <a:pPr fontAlgn="base"/>
            <a:endParaRPr lang="zh-CN" altLang="en-US" sz="3000" b="1" u="sng" strike="noStrike" noProof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fontAlgn="base"/>
            <a:r>
              <a:rPr lang="zh-CN" altLang="en-US" sz="2800" b="1" u="sng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en-US" altLang="zh-CN" sz="2800" b="1" u="sng" strike="noStrike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</a:t>
            </a:r>
            <a:endParaRPr lang="zh-CN" altLang="en-US" sz="2800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03985" y="3138805"/>
            <a:ext cx="913892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写水的顺序是承水势涨落的安排。夏水最为迅猛</a:t>
            </a:r>
            <a:r>
              <a:rPr lang="zh-CN" altLang="zh-CN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最具特色</a:t>
            </a:r>
            <a:r>
              <a:rPr lang="zh-CN" altLang="zh-CN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故作者将夏水放在首位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；</a:t>
            </a:r>
            <a:r>
              <a:rPr lang="zh-CN" altLang="en-US" sz="3200" b="1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春冬季皆有</a:t>
            </a:r>
            <a:r>
              <a:rPr lang="zh-CN" altLang="en-US" sz="3200" b="1" u="sng">
                <a:solidFill>
                  <a:srgbClr val="FF0000"/>
                </a:solidFill>
                <a:ea typeface="宋体" panose="02010600030101010101" pitchFamily="2" charset="-122"/>
                <a:cs typeface="+mn-lt"/>
              </a:rPr>
              <a:t>“</a:t>
            </a:r>
            <a:r>
              <a:rPr lang="zh-CN" altLang="en-US" sz="3200" b="1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清荣峻茂”的盎然趣味</a:t>
            </a:r>
            <a:r>
              <a:rPr lang="zh-CN" altLang="zh-CN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故</a:t>
            </a:r>
            <a:r>
              <a:rPr lang="zh-CN" altLang="en-US" sz="3200" b="1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合为一体描绘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；</a:t>
            </a:r>
            <a:r>
              <a:rPr lang="zh-CN" altLang="en-US" sz="3200" b="1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秋天水枯谷凄</a:t>
            </a:r>
            <a:r>
              <a:rPr lang="zh-CN" altLang="zh-CN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,景象不同</a:t>
            </a:r>
            <a:r>
              <a:rPr lang="zh-CN" altLang="zh-CN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故分写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r>
              <a:rPr lang="zh-CN" altLang="en-US" sz="3200" b="1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展示完整而丰富</a:t>
            </a:r>
            <a:r>
              <a:rPr lang="zh-CN" altLang="zh-CN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写作顺序由总到分</a:t>
            </a:r>
            <a:r>
              <a:rPr lang="zh-CN" altLang="zh-CN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突出重点</a:t>
            </a:r>
            <a:r>
              <a:rPr lang="zh-CN" altLang="zh-CN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特点全面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charRg st="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charRg st="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23" name="图片 122"/>
          <p:cNvPicPr/>
          <p:nvPr>
            <p:custDataLst>
              <p:tags r:id="rId2"/>
            </p:custDataLst>
          </p:nvPr>
        </p:nvPicPr>
        <p:blipFill>
          <a:blip r:embed="rId3"/>
          <a:srcRect l="29637" t="25287"/>
          <a:stretch>
            <a:fillRect/>
          </a:stretch>
        </p:blipFill>
        <p:spPr>
          <a:xfrm>
            <a:off x="5814695" y="1898650"/>
            <a:ext cx="7124700" cy="4959350"/>
          </a:xfrm>
          <a:prstGeom prst="rect">
            <a:avLst/>
          </a:prstGeom>
          <a:noFill/>
          <a:ln w="9525">
            <a:noFill/>
          </a:ln>
          <a:effectLst>
            <a:softEdge rad="635000"/>
          </a:effectLst>
        </p:spPr>
      </p:pic>
      <p:sp>
        <p:nvSpPr>
          <p:cNvPr id="2" name="矩形 1"/>
          <p:cNvSpPr/>
          <p:nvPr/>
        </p:nvSpPr>
        <p:spPr>
          <a:xfrm>
            <a:off x="71120" y="2496185"/>
            <a:ext cx="7077075" cy="3696335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0" y="-57785"/>
            <a:ext cx="3075940" cy="914400"/>
            <a:chOff x="0" y="-91"/>
            <a:chExt cx="4844" cy="1440"/>
          </a:xfrm>
        </p:grpSpPr>
        <p:sp>
          <p:nvSpPr>
            <p:cNvPr id="7" name="标题 8"/>
            <p:cNvSpPr>
              <a:spLocks noGrp="1"/>
            </p:cNvSpPr>
            <p:nvPr/>
          </p:nvSpPr>
          <p:spPr>
            <a:xfrm>
              <a:off x="1246" y="150"/>
              <a:ext cx="3599" cy="1073"/>
            </a:xfrm>
            <a:prstGeom prst="rect">
              <a:avLst/>
            </a:prstGeom>
          </p:spPr>
          <p:txBody>
            <a:bodyPr vert="horz" lIns="90000" tIns="46800" rIns="90000" bIns="46800" rtlCol="0" anchor="ctr" anchorCtr="0">
              <a:normAutofit/>
            </a:bodyPr>
            <a:lstStyle>
              <a:lvl1pPr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3600" b="1" u="none" strike="noStrike" kern="1200" cap="none" spc="300" normalizeH="0" baseline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b="1" spc="36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思考探究</a:t>
              </a:r>
              <a:endParaRPr lang="zh-CN" altLang="en-US" b="1" spc="36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pic>
          <p:nvPicPr>
            <p:cNvPr id="8" name="图片 7" descr="32313535313532383b32313535313532353bc9bd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-91"/>
              <a:ext cx="1440" cy="1440"/>
            </a:xfrm>
            <a:prstGeom prst="rect">
              <a:avLst/>
            </a:prstGeom>
          </p:spPr>
        </p:pic>
      </p:grpSp>
      <p:sp>
        <p:nvSpPr>
          <p:cNvPr id="9" name="圆角矩形 8"/>
          <p:cNvSpPr/>
          <p:nvPr/>
        </p:nvSpPr>
        <p:spPr>
          <a:xfrm>
            <a:off x="1934210" y="1129665"/>
            <a:ext cx="7805420" cy="7747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</p:txBody>
      </p:sp>
      <p:sp>
        <p:nvSpPr>
          <p:cNvPr id="10" name="文本4"/>
          <p:cNvSpPr txBox="1"/>
          <p:nvPr/>
        </p:nvSpPr>
        <p:spPr>
          <a:xfrm>
            <a:off x="2135505" y="1183005"/>
            <a:ext cx="7408545" cy="641985"/>
          </a:xfrm>
          <a:prstGeom prst="rect">
            <a:avLst/>
          </a:prstGeom>
          <a:noFill/>
        </p:spPr>
        <p:txBody>
          <a:bodyPr wrap="square" rtlCol="0" anchor="t"/>
          <a:p>
            <a:r>
              <a:rPr lang="en-US" altLang="zh-CN" sz="34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lt"/>
              </a:rPr>
              <a:t>3.</a:t>
            </a:r>
            <a:r>
              <a:rPr lang="zh-CN" sz="34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lt"/>
              </a:rPr>
              <a:t>文章以</a:t>
            </a:r>
            <a:r>
              <a:rPr lang="zh-CN" sz="34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渔者歌唱作结</a:t>
            </a:r>
            <a:r>
              <a:rPr lang="zh-CN" altLang="zh-CN" sz="3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4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有什么作用？</a:t>
            </a:r>
            <a:endParaRPr lang="zh-CN" sz="3400" b="0" i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6845" y="2550795"/>
            <a:ext cx="6810375" cy="3507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  <a:buClrTx/>
              <a:buSzTx/>
              <a:buFontTx/>
              <a:defRPr/>
            </a:pPr>
            <a:r>
              <a:rPr lang="zh-CN" altLang="en-US" sz="3000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lt"/>
              </a:rPr>
              <a:t>结构上：</a:t>
            </a:r>
            <a:r>
              <a:rPr lang="zh-CN" altLang="en-US" sz="30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总结全文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与上文“高猿长啸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属引凄异”相呼应。</a:t>
            </a:r>
            <a:endParaRPr lang="zh-CN" altLang="en-US" sz="30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  <a:p>
            <a:pPr>
              <a:lnSpc>
                <a:spcPct val="40000"/>
              </a:lnSpc>
              <a:buClrTx/>
              <a:buSzTx/>
              <a:buFontTx/>
              <a:defRPr/>
            </a:pPr>
            <a:endParaRPr lang="zh-CN" altLang="en-US" sz="30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  <a:p>
            <a:pPr>
              <a:lnSpc>
                <a:spcPct val="140000"/>
              </a:lnSpc>
              <a:buClrTx/>
              <a:buSzTx/>
              <a:buFontTx/>
              <a:defRPr/>
            </a:pPr>
            <a:r>
              <a:rPr lang="zh-CN" altLang="en-US" sz="3000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lt"/>
              </a:rPr>
              <a:t>内容上：</a:t>
            </a:r>
            <a:r>
              <a:rPr lang="zh-CN" altLang="en-US" sz="3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侧面</a:t>
            </a:r>
            <a:r>
              <a:rPr lang="zh-CN" altLang="en-US" sz="30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突出三峡山高峡长的特点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渲染三峡秋景的凄凉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衬托游者哀愁的心情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流露出作者对劳动人民的同情。</a:t>
            </a:r>
            <a:endParaRPr lang="zh-CN" altLang="en-US" sz="300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094980" y="2395855"/>
            <a:ext cx="1290320" cy="34778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60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汉仪北魏写经W" panose="00020600040101010101" charset="-122"/>
                <a:ea typeface="汉仪北魏写经W" panose="00020600040101010101" charset="-122"/>
              </a:rPr>
              <a:t>巴东三峡巫峡长，猿鸣三声泪沾裳！</a:t>
            </a:r>
            <a:endParaRPr lang="zh-CN" altLang="en-US" sz="3600">
              <a:solidFill>
                <a:schemeClr val="accent3">
                  <a:lumMod val="20000"/>
                  <a:lumOff val="80000"/>
                </a:schemeClr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latin typeface="汉仪北魏写经W" panose="00020600040101010101" charset="-122"/>
              <a:ea typeface="汉仪北魏写经W" panose="00020600040101010101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 bldLvl="0" animBg="1"/>
      <p:bldP spid="10" grpId="1"/>
      <p:bldP spid="9" grpId="1" animBg="1"/>
      <p:bldP spid="2" grpId="0" bldLvl="0" animBg="1"/>
      <p:bldP spid="2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0" y="-57785"/>
            <a:ext cx="3075940" cy="914400"/>
            <a:chOff x="0" y="-91"/>
            <a:chExt cx="4844" cy="1440"/>
          </a:xfrm>
        </p:grpSpPr>
        <p:sp>
          <p:nvSpPr>
            <p:cNvPr id="5" name="标题 8"/>
            <p:cNvSpPr>
              <a:spLocks noGrp="1"/>
            </p:cNvSpPr>
            <p:nvPr/>
          </p:nvSpPr>
          <p:spPr>
            <a:xfrm>
              <a:off x="1246" y="150"/>
              <a:ext cx="3599" cy="1073"/>
            </a:xfrm>
            <a:prstGeom prst="rect">
              <a:avLst/>
            </a:prstGeom>
          </p:spPr>
          <p:txBody>
            <a:bodyPr vert="horz" lIns="90000" tIns="46800" rIns="90000" bIns="46800" rtlCol="0" anchor="ctr" anchorCtr="0">
              <a:normAutofit/>
            </a:bodyPr>
            <a:lstStyle>
              <a:lvl1pPr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3600" b="1" u="none" strike="noStrike" kern="1200" cap="none" spc="300" normalizeH="0" baseline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b="1" spc="36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语言特点</a:t>
              </a:r>
              <a:endParaRPr lang="zh-CN" altLang="en-US" b="1" spc="36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pic>
          <p:nvPicPr>
            <p:cNvPr id="13" name="图片 12" descr="32313535313532383b32313535313532353bc9bd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-91"/>
              <a:ext cx="1440" cy="1440"/>
            </a:xfrm>
            <a:prstGeom prst="rect">
              <a:avLst/>
            </a:prstGeom>
          </p:spPr>
        </p:pic>
      </p:grpSp>
      <p:grpSp>
        <p:nvGrpSpPr>
          <p:cNvPr id="41" name="组合 40"/>
          <p:cNvGrpSpPr/>
          <p:nvPr/>
        </p:nvGrpSpPr>
        <p:grpSpPr>
          <a:xfrm rot="0">
            <a:off x="1348740" y="1345565"/>
            <a:ext cx="8966833" cy="3190875"/>
            <a:chOff x="425080" y="-1806248"/>
            <a:chExt cx="1765902" cy="4377958"/>
          </a:xfrm>
          <a:noFill/>
        </p:grpSpPr>
        <p:sp>
          <p:nvSpPr>
            <p:cNvPr id="43" name="圆角矩形 1"/>
            <p:cNvSpPr/>
            <p:nvPr/>
          </p:nvSpPr>
          <p:spPr>
            <a:xfrm>
              <a:off x="425080" y="1673186"/>
              <a:ext cx="1128749" cy="898524"/>
            </a:xfrm>
            <a:prstGeom prst="round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600" i="0" u="none" strike="noStrike" kern="1200" cap="none" spc="0" normalizeH="0" baseline="0" noProof="0" dirty="0">
                <a:ln>
                  <a:noFill/>
                </a:ln>
                <a:solidFill>
                  <a:srgbClr val="A86F2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矩形 1"/>
            <p:cNvSpPr/>
            <p:nvPr/>
          </p:nvSpPr>
          <p:spPr>
            <a:xfrm>
              <a:off x="478478" y="-1806248"/>
              <a:ext cx="1712504" cy="800665"/>
            </a:xfrm>
            <a:prstGeom prst="rect">
              <a:avLst/>
            </a:prstGeom>
            <a:grpFill/>
            <a:ln w="9525">
              <a:noFill/>
            </a:ln>
          </p:spPr>
          <p:txBody>
            <a:bodyPr wrap="square" lIns="91440" tIns="45720" rIns="91440" bIns="45720" anchor="t" anchorCtr="0">
              <a:spAutoFit/>
            </a:bodyPr>
            <a:p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①句式整齐</a:t>
              </a:r>
              <a:r>
                <a:rPr lang="zh-CN" altLang="zh-CN" sz="3200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宋体" panose="02010600030101010101" pitchFamily="2" charset="-122"/>
                </a:rPr>
                <a:t>,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音韵和谐</a:t>
              </a:r>
              <a:r>
                <a:rPr lang="zh-CN" altLang="zh-CN" sz="3200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宋体" panose="02010600030101010101" pitchFamily="2" charset="-122"/>
                </a:rPr>
                <a:t>,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节奏鲜明。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32770" name="文本框 10"/>
          <p:cNvSpPr txBox="1"/>
          <p:nvPr>
            <p:custDataLst>
              <p:tags r:id="rId3"/>
            </p:custDataLst>
          </p:nvPr>
        </p:nvSpPr>
        <p:spPr>
          <a:xfrm>
            <a:off x="1409700" y="712788"/>
            <a:ext cx="82581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ts val="1800"/>
              </a:spcBef>
            </a:pPr>
            <a:r>
              <a:rPr lang="zh-CN" altLang="en-US" sz="320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朗读课文的中间两段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体会本文的语言特点。</a:t>
            </a:r>
            <a:endParaRPr lang="zh-CN" altLang="en-US" sz="3200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51025" y="1851025"/>
            <a:ext cx="781685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</a:t>
            </a:r>
            <a:r>
              <a:rPr lang="en-US" altLang="zh-CN" sz="3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zh-CN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春冬之时</a:t>
            </a:r>
            <a:r>
              <a:rPr lang="zh-CN" altLang="zh-CN" sz="3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则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素湍绿潭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回清倒影</a:t>
            </a:r>
            <a:r>
              <a:rPr lang="en-US" altLang="zh-CN" sz="3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四字一句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中间用连词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则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来承接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使文章节奏鲜明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错落有致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音韵优美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读来朗朗上口。</a:t>
            </a:r>
            <a:endParaRPr lang="zh-CN" altLang="en-US" sz="3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75762" y="3327400"/>
            <a:ext cx="86956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②用词简洁精当。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51025" y="3881755"/>
            <a:ext cx="8656955" cy="23996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000" b="1">
                <a:latin typeface="Times New Roman" panose="02020603050405020304"/>
                <a:ea typeface="宋体" panose="02010600030101010101" pitchFamily="2" charset="-122"/>
              </a:rPr>
              <a:t>如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清荣峻茂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四字状四物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一字一景简洁概括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精当确切。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这种手法叫点染</a:t>
            </a:r>
            <a:r>
              <a:rPr lang="zh-CN" altLang="en-US" sz="3000" b="1">
                <a:latin typeface="Times New Roman" panose="02020603050405020304"/>
                <a:ea typeface="Times New Roman" panose="02020603050405020304"/>
              </a:rPr>
              <a:t>法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即抓住一个重点之后围绕这个重点来描写。写春冬之景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用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素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”“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绿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”“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清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”</a:t>
            </a:r>
            <a:endParaRPr lang="en-US" altLang="zh-CN" sz="3000" b="1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影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四字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写秋季景色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用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寒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”“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肃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”“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凄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”“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哀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四字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便将景物的神韵生动地表现了出来。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365760" y="1249680"/>
            <a:ext cx="11429365" cy="495109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10490" y="1587767"/>
            <a:ext cx="9538719" cy="3671841"/>
            <a:chOff x="-3" y="2153"/>
            <a:chExt cx="14193" cy="4335"/>
          </a:xfrm>
        </p:grpSpPr>
        <p:sp>
          <p:nvSpPr>
            <p:cNvPr id="54373" name="TextBox 7"/>
            <p:cNvSpPr txBox="1"/>
            <p:nvPr/>
          </p:nvSpPr>
          <p:spPr>
            <a:xfrm>
              <a:off x="-3" y="2556"/>
              <a:ext cx="1096" cy="3795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>
              <a:spAutoFit/>
            </a:bodyPr>
            <a:p>
              <a:pPr algn="ctr" eaLnBrk="1" hangingPunct="1"/>
              <a:r>
                <a:rPr lang="zh-CN" altLang="en-US" sz="3600">
                  <a:solidFill>
                    <a:srgbClr val="4D8F8A"/>
                  </a:solidFill>
                  <a:cs typeface="+mn-ea"/>
                  <a:sym typeface="+mn-lt"/>
                </a:rPr>
                <a:t>三 峡</a:t>
              </a:r>
              <a:endParaRPr lang="zh-CN" altLang="en-US" sz="3600">
                <a:solidFill>
                  <a:srgbClr val="4D8F8A"/>
                </a:solidFill>
                <a:cs typeface="+mn-ea"/>
                <a:sym typeface="+mn-lt"/>
              </a:endParaRPr>
            </a:p>
          </p:txBody>
        </p:sp>
        <p:sp>
          <p:nvSpPr>
            <p:cNvPr id="11" name="左大括号 10"/>
            <p:cNvSpPr/>
            <p:nvPr/>
          </p:nvSpPr>
          <p:spPr>
            <a:xfrm>
              <a:off x="1265" y="2350"/>
              <a:ext cx="380" cy="4138"/>
            </a:xfrm>
            <a:prstGeom prst="leftBrace">
              <a:avLst>
                <a:gd name="adj1" fmla="val 60965"/>
                <a:gd name="adj2" fmla="val 50000"/>
              </a:avLst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  <p:txBody>
            <a:bodyPr anchor="ctr"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645" y="2153"/>
              <a:ext cx="8583" cy="8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zh-CN" altLang="en-US" sz="3065">
                  <a:solidFill>
                    <a:srgbClr val="4D8F8A"/>
                  </a:solidFill>
                  <a:cs typeface="+mn-ea"/>
                  <a:sym typeface="+mn-lt"/>
                </a:rPr>
                <a:t>总写山：</a:t>
              </a:r>
              <a:r>
                <a:rPr lang="zh-CN" altLang="en-US" sz="3065">
                  <a:cs typeface="+mn-ea"/>
                  <a:sym typeface="+mn-lt"/>
                </a:rPr>
                <a:t>山高岭连，遮天蔽日</a:t>
              </a:r>
              <a:endParaRPr lang="zh-CN" altLang="en-US" sz="3065">
                <a:cs typeface="+mn-ea"/>
                <a:sym typeface="+mn-lt"/>
              </a:endParaRPr>
            </a:p>
          </p:txBody>
        </p:sp>
        <p:sp>
          <p:nvSpPr>
            <p:cNvPr id="4" name="左大括号 3"/>
            <p:cNvSpPr/>
            <p:nvPr/>
          </p:nvSpPr>
          <p:spPr>
            <a:xfrm flipH="1">
              <a:off x="12090" y="2350"/>
              <a:ext cx="363" cy="4138"/>
            </a:xfrm>
            <a:prstGeom prst="leftBrace">
              <a:avLst>
                <a:gd name="adj1" fmla="val 46954"/>
                <a:gd name="adj2" fmla="val 48908"/>
              </a:avLst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  <p:txBody>
            <a:bodyPr anchor="ctr"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" name="TextBox 16"/>
            <p:cNvSpPr txBox="1"/>
            <p:nvPr/>
          </p:nvSpPr>
          <p:spPr>
            <a:xfrm>
              <a:off x="1697" y="4748"/>
              <a:ext cx="2450" cy="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eaLnBrk="1" hangingPunct="1"/>
              <a:r>
                <a:rPr lang="zh-CN" altLang="en-US" sz="3065">
                  <a:solidFill>
                    <a:srgbClr val="4D8F8A"/>
                  </a:solidFill>
                  <a:cs typeface="+mn-ea"/>
                  <a:sym typeface="+mn-lt"/>
                </a:rPr>
                <a:t>分写</a:t>
              </a:r>
              <a:endParaRPr lang="zh-CN" altLang="en-US" sz="3065">
                <a:solidFill>
                  <a:srgbClr val="4D8F8A"/>
                </a:solidFill>
                <a:cs typeface="+mn-ea"/>
                <a:sym typeface="+mn-lt"/>
              </a:endParaRPr>
            </a:p>
          </p:txBody>
        </p:sp>
        <p:sp>
          <p:nvSpPr>
            <p:cNvPr id="24" name="左大括号 23"/>
            <p:cNvSpPr/>
            <p:nvPr/>
          </p:nvSpPr>
          <p:spPr>
            <a:xfrm>
              <a:off x="3425" y="4020"/>
              <a:ext cx="380" cy="2325"/>
            </a:xfrm>
            <a:prstGeom prst="leftBrace">
              <a:avLst>
                <a:gd name="adj1" fmla="val 53823"/>
                <a:gd name="adj2" fmla="val 50000"/>
              </a:avLst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  <p:txBody>
            <a:bodyPr anchor="ctr"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9" name="TextBox 16"/>
            <p:cNvSpPr txBox="1"/>
            <p:nvPr/>
          </p:nvSpPr>
          <p:spPr>
            <a:xfrm>
              <a:off x="3694" y="3785"/>
              <a:ext cx="8435" cy="26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eaLnBrk="1" hangingPunct="1">
                <a:lnSpc>
                  <a:spcPct val="150000"/>
                </a:lnSpc>
              </a:pPr>
              <a:r>
                <a:rPr lang="zh-CN" altLang="en-US" sz="3065">
                  <a:cs typeface="+mn-ea"/>
                  <a:sym typeface="+mn-lt"/>
                </a:rPr>
                <a:t>夏水：水涨湍急，交通阻断</a:t>
              </a:r>
              <a:endParaRPr lang="zh-CN" altLang="en-US" sz="3065">
                <a:cs typeface="+mn-ea"/>
                <a:sym typeface="+mn-lt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zh-CN" altLang="en-US" sz="3065">
                  <a:cs typeface="+mn-ea"/>
                  <a:sym typeface="+mn-lt"/>
                </a:rPr>
                <a:t>春冬之景：水退潭清，风景秀丽</a:t>
              </a:r>
              <a:endParaRPr lang="zh-CN" altLang="en-US" sz="3065">
                <a:cs typeface="+mn-ea"/>
                <a:sym typeface="+mn-lt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zh-CN" altLang="en-US" sz="3065">
                  <a:cs typeface="+mn-ea"/>
                  <a:sym typeface="+mn-lt"/>
                </a:rPr>
                <a:t>秋景：林寒涧肃，猿鸣哀转</a:t>
              </a:r>
              <a:endParaRPr lang="zh-CN" altLang="en-US" sz="3065">
                <a:cs typeface="+mn-ea"/>
                <a:sym typeface="+mn-lt"/>
              </a:endParaRPr>
            </a:p>
          </p:txBody>
        </p:sp>
        <p:sp>
          <p:nvSpPr>
            <p:cNvPr id="7" name="TextBox 1"/>
            <p:cNvSpPr txBox="1"/>
            <p:nvPr/>
          </p:nvSpPr>
          <p:spPr>
            <a:xfrm>
              <a:off x="12452" y="3213"/>
              <a:ext cx="1738" cy="2704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square">
              <a:spAutoFit/>
            </a:bodyPr>
            <a:p>
              <a:pPr eaLnBrk="1" hangingPunct="1"/>
              <a:r>
                <a:rPr lang="zh-CN" altLang="en-US" sz="3200">
                  <a:solidFill>
                    <a:srgbClr val="4D8F8A"/>
                  </a:solidFill>
                  <a:cs typeface="+mn-ea"/>
                  <a:sym typeface="+mn-lt"/>
                </a:rPr>
                <a:t>雄奇险拔</a:t>
              </a:r>
              <a:endParaRPr lang="zh-CN" altLang="en-US" sz="3200">
                <a:solidFill>
                  <a:srgbClr val="4D8F8A"/>
                </a:solidFill>
                <a:cs typeface="+mn-ea"/>
                <a:sym typeface="+mn-lt"/>
              </a:endParaRPr>
            </a:p>
            <a:p>
              <a:pPr eaLnBrk="1" hangingPunct="1"/>
              <a:r>
                <a:rPr lang="zh-CN" altLang="en-US" sz="3200">
                  <a:solidFill>
                    <a:srgbClr val="4D8F8A"/>
                  </a:solidFill>
                  <a:cs typeface="+mn-ea"/>
                  <a:sym typeface="+mn-lt"/>
                </a:rPr>
                <a:t>清幽秀丽</a:t>
              </a:r>
              <a:endParaRPr lang="zh-CN" altLang="en-US" sz="3200">
                <a:solidFill>
                  <a:srgbClr val="4D8F8A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-57785"/>
            <a:ext cx="3075940" cy="914400"/>
            <a:chOff x="0" y="-91"/>
            <a:chExt cx="4844" cy="1440"/>
          </a:xfrm>
        </p:grpSpPr>
        <p:sp>
          <p:nvSpPr>
            <p:cNvPr id="9" name="标题 8"/>
            <p:cNvSpPr>
              <a:spLocks noGrp="1"/>
            </p:cNvSpPr>
            <p:nvPr/>
          </p:nvSpPr>
          <p:spPr>
            <a:xfrm>
              <a:off x="1246" y="150"/>
              <a:ext cx="3599" cy="1073"/>
            </a:xfrm>
            <a:prstGeom prst="rect">
              <a:avLst/>
            </a:prstGeom>
          </p:spPr>
          <p:txBody>
            <a:bodyPr vert="horz" lIns="90000" tIns="46800" rIns="90000" bIns="46800" rtlCol="0" anchor="ctr" anchorCtr="0">
              <a:normAutofit/>
            </a:bodyPr>
            <a:lstStyle>
              <a:lvl1pPr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3600" b="1" u="none" strike="noStrike" kern="1200" cap="none" spc="300" normalizeH="0" baseline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b="1" spc="36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板书设计</a:t>
              </a:r>
              <a:endParaRPr lang="zh-CN" altLang="en-US" b="1" spc="36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pic>
          <p:nvPicPr>
            <p:cNvPr id="10" name="图片 9" descr="32313535313532383b32313535313532353bc9bd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-91"/>
              <a:ext cx="1440" cy="1440"/>
            </a:xfrm>
            <a:prstGeom prst="rect">
              <a:avLst/>
            </a:prstGeom>
          </p:spPr>
        </p:pic>
      </p:grp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79475" y="1524000"/>
            <a:ext cx="10283825" cy="3949065"/>
          </a:xfrm>
          <a:prstGeom prst="rect">
            <a:avLst/>
          </a:prstGeom>
          <a:blipFill>
            <a:blip r:embed="rId2"/>
          </a:blip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95045" y="1546225"/>
            <a:ext cx="10039985" cy="3784600"/>
          </a:xfrm>
          <a:prstGeom prst="rect">
            <a:avLst/>
          </a:prstGeom>
        </p:spPr>
        <p:txBody>
          <a:bodyPr vert="horz" wrap="square">
            <a:spAutoFit/>
          </a:bodyPr>
          <a:p>
            <a:pPr lvl="0" eaLnBrk="0" hangingPunct="0">
              <a:lnSpc>
                <a:spcPct val="150000"/>
              </a:lnSpc>
            </a:pPr>
            <a:r>
              <a:rPr lang="zh-CN" altLang="zh-CN" sz="4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本文以凝练、生动的笔触描写了三峡雄奇险拔、清幽秀丽的景色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</a:t>
            </a:r>
            <a:r>
              <a:rPr lang="zh-CN" altLang="zh-CN" sz="4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抒发了作者对祖国大好河山的热爱之情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</a:t>
            </a:r>
            <a:r>
              <a:rPr lang="zh-CN" altLang="zh-CN" sz="4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同时也流露出对渔民艰辛生活的同情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4000" b="1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-57785"/>
            <a:ext cx="3075940" cy="914400"/>
            <a:chOff x="0" y="-91"/>
            <a:chExt cx="4844" cy="1440"/>
          </a:xfrm>
        </p:grpSpPr>
        <p:sp>
          <p:nvSpPr>
            <p:cNvPr id="7" name="标题 8"/>
            <p:cNvSpPr>
              <a:spLocks noGrp="1"/>
            </p:cNvSpPr>
            <p:nvPr/>
          </p:nvSpPr>
          <p:spPr>
            <a:xfrm>
              <a:off x="1246" y="150"/>
              <a:ext cx="3599" cy="1073"/>
            </a:xfrm>
            <a:prstGeom prst="rect">
              <a:avLst/>
            </a:prstGeom>
          </p:spPr>
          <p:txBody>
            <a:bodyPr vert="horz" lIns="90000" tIns="46800" rIns="90000" bIns="46800" rtlCol="0" anchor="ctr" anchorCtr="0">
              <a:normAutofit/>
            </a:bodyPr>
            <a:lstStyle>
              <a:lvl1pPr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3600" b="1" u="none" strike="noStrike" kern="1200" cap="none" spc="300" normalizeH="0" baseline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b="1" spc="36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课堂小结</a:t>
              </a:r>
              <a:endParaRPr lang="zh-CN" altLang="en-US" b="1" spc="36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pic>
          <p:nvPicPr>
            <p:cNvPr id="8" name="图片 7" descr="32313535313532383b32313535313532353bc9bd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-91"/>
              <a:ext cx="1440" cy="1440"/>
            </a:xfrm>
            <a:prstGeom prst="rect">
              <a:avLst/>
            </a:prstGeom>
          </p:spPr>
        </p:pic>
      </p:grp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" grpId="0" bldLvl="0" animBg="1"/>
      <p:bldP spid="21" grpId="1"/>
      <p:bldP spid="2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0" y="-57785"/>
            <a:ext cx="3075940" cy="914400"/>
            <a:chOff x="0" y="-91"/>
            <a:chExt cx="4844" cy="1440"/>
          </a:xfrm>
        </p:grpSpPr>
        <p:sp>
          <p:nvSpPr>
            <p:cNvPr id="5" name="标题 8"/>
            <p:cNvSpPr>
              <a:spLocks noGrp="1"/>
            </p:cNvSpPr>
            <p:nvPr/>
          </p:nvSpPr>
          <p:spPr>
            <a:xfrm>
              <a:off x="1246" y="150"/>
              <a:ext cx="3599" cy="1073"/>
            </a:xfrm>
            <a:prstGeom prst="rect">
              <a:avLst/>
            </a:prstGeom>
          </p:spPr>
          <p:txBody>
            <a:bodyPr vert="horz" lIns="90000" tIns="46800" rIns="90000" bIns="46800" rtlCol="0" anchor="ctr" anchorCtr="0">
              <a:normAutofit/>
            </a:bodyPr>
            <a:lstStyle>
              <a:lvl1pPr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3600" b="1" u="none" strike="noStrike" kern="1200" cap="none" spc="300" normalizeH="0" baseline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b="1" spc="36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对比阅读</a:t>
              </a:r>
              <a:endParaRPr lang="zh-CN" altLang="en-US" b="1" spc="36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pic>
          <p:nvPicPr>
            <p:cNvPr id="13" name="图片 12" descr="32313535313532383b32313535313532353bc9bd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-91"/>
              <a:ext cx="1440" cy="1440"/>
            </a:xfrm>
            <a:prstGeom prst="rect">
              <a:avLst/>
            </a:prstGeom>
          </p:spPr>
        </p:pic>
      </p:grpSp>
      <p:sp>
        <p:nvSpPr>
          <p:cNvPr id="43" name="圆角矩形 1"/>
          <p:cNvSpPr/>
          <p:nvPr/>
        </p:nvSpPr>
        <p:spPr>
          <a:xfrm>
            <a:off x="1348740" y="3881755"/>
            <a:ext cx="5731510" cy="654685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600" i="0" u="none" strike="noStrike" kern="1200" cap="none" spc="0" normalizeH="0" baseline="0" noProof="0" dirty="0">
              <a:ln>
                <a:noFill/>
              </a:ln>
              <a:solidFill>
                <a:srgbClr val="A86F2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770" name="文本框 10"/>
          <p:cNvSpPr txBox="1"/>
          <p:nvPr>
            <p:custDataLst>
              <p:tags r:id="rId3"/>
            </p:custDataLst>
          </p:nvPr>
        </p:nvSpPr>
        <p:spPr>
          <a:xfrm>
            <a:off x="1348740" y="776605"/>
            <a:ext cx="918654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ts val="1800"/>
              </a:spcBef>
            </a:pPr>
            <a:r>
              <a:rPr lang="zh-CN" altLang="en-US" sz="320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李白《早发白帝城》与本文都描绘了三峡风光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试比较其异同。</a:t>
            </a:r>
            <a:endParaRPr lang="zh-CN" altLang="en-US" sz="3200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graphicFrame>
        <p:nvGraphicFramePr>
          <p:cNvPr id="32815" name="表格 32814"/>
          <p:cNvGraphicFramePr/>
          <p:nvPr>
            <p:custDataLst>
              <p:tags r:id="rId4"/>
            </p:custDataLst>
          </p:nvPr>
        </p:nvGraphicFramePr>
        <p:xfrm>
          <a:off x="1433830" y="3310890"/>
          <a:ext cx="8732520" cy="2551430"/>
        </p:xfrm>
        <a:graphic>
          <a:graphicData uri="http://schemas.openxmlformats.org/drawingml/2006/table">
            <a:tbl>
              <a:tblPr/>
              <a:tblGrid>
                <a:gridCol w="528320"/>
                <a:gridCol w="3902075"/>
                <a:gridCol w="4302125"/>
              </a:tblGrid>
              <a:tr h="55118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《早发白帝城》 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《三峡》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373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同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2940">
                <a:tc rowSpan="2">
                  <a:txBody>
                    <a:bodyPr/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异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>
                        <a:lnSpc>
                          <a:spcPct val="100000"/>
                        </a:lnSpc>
                        <a:buNone/>
                      </a:pPr>
                      <a:endParaRPr lang="zh-CN" altLang="en-US" sz="3200" b="1" dirty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sym typeface="微软雅黑" panose="020B0503020204020204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3575">
                <a:tc vMerge="1"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>
                        <a:lnSpc>
                          <a:spcPct val="100000"/>
                        </a:lnSpc>
                        <a:buNone/>
                      </a:pPr>
                      <a:endParaRPr lang="zh-CN" altLang="en-US" sz="3200" b="1" dirty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sym typeface="微软雅黑" panose="020B0503020204020204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440815" y="1741805"/>
            <a:ext cx="872553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ctr"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早发白帝城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ctr"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朝辞白帝彩云间，千里江陵一日还。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ctr"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两岸猿声啼不住，轻舟已过万重山。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3800" name="文本框 54277"/>
          <p:cNvSpPr txBox="1"/>
          <p:nvPr>
            <p:custDataLst>
              <p:tags r:id="rId5"/>
            </p:custDataLst>
          </p:nvPr>
        </p:nvSpPr>
        <p:spPr>
          <a:xfrm>
            <a:off x="1991360" y="3881755"/>
            <a:ext cx="81083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 eaLnBrk="0" hangingPunct="0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都描写了三峡的水流和猿啼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" name="文本框 54277"/>
          <p:cNvSpPr txBox="1"/>
          <p:nvPr>
            <p:custDataLst>
              <p:tags r:id="rId6"/>
            </p:custDataLst>
          </p:nvPr>
        </p:nvSpPr>
        <p:spPr>
          <a:xfrm>
            <a:off x="1991360" y="4536440"/>
            <a:ext cx="38430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 eaLnBrk="0" hangingPunct="0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体裁是诗歌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文本框 54277"/>
          <p:cNvSpPr txBox="1"/>
          <p:nvPr>
            <p:custDataLst>
              <p:tags r:id="rId7"/>
            </p:custDataLst>
          </p:nvPr>
        </p:nvSpPr>
        <p:spPr>
          <a:xfrm>
            <a:off x="5892165" y="4607560"/>
            <a:ext cx="42075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 eaLnBrk="0" hangingPunct="0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体裁是散文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文本框 54277"/>
          <p:cNvSpPr txBox="1"/>
          <p:nvPr/>
        </p:nvSpPr>
        <p:spPr>
          <a:xfrm>
            <a:off x="1991360" y="5191125"/>
            <a:ext cx="390017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用猿啼衬托行船之快和心情愉快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" name="文本框 54277"/>
          <p:cNvSpPr txBox="1"/>
          <p:nvPr>
            <p:custDataLst>
              <p:tags r:id="rId8"/>
            </p:custDataLst>
          </p:nvPr>
        </p:nvSpPr>
        <p:spPr>
          <a:xfrm>
            <a:off x="5834380" y="5191125"/>
            <a:ext cx="426466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用猿啼衬托秋天的肃杀凄凉气氛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800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800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2" name="矩形 21"/>
          <p:cNvSpPr/>
          <p:nvPr userDrawn="1">
            <p:custDataLst>
              <p:tags r:id="rId2"/>
            </p:custDataLst>
          </p:nvPr>
        </p:nvSpPr>
        <p:spPr>
          <a:xfrm>
            <a:off x="327660" y="1069340"/>
            <a:ext cx="11429365" cy="495109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" name="PA-图片 5"/>
          <p:cNvPicPr/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" t="45980"/>
          <a:stretch>
            <a:fillRect/>
          </a:stretch>
        </p:blipFill>
        <p:spPr>
          <a:xfrm>
            <a:off x="0" y="0"/>
            <a:ext cx="12039601" cy="2047654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0" y="-57785"/>
            <a:ext cx="3075940" cy="914400"/>
            <a:chOff x="0" y="-91"/>
            <a:chExt cx="4844" cy="1440"/>
          </a:xfrm>
        </p:grpSpPr>
        <p:sp>
          <p:nvSpPr>
            <p:cNvPr id="9" name="标题 8"/>
            <p:cNvSpPr>
              <a:spLocks noGrp="1"/>
            </p:cNvSpPr>
            <p:nvPr/>
          </p:nvSpPr>
          <p:spPr>
            <a:xfrm>
              <a:off x="1246" y="150"/>
              <a:ext cx="3599" cy="1073"/>
            </a:xfrm>
            <a:prstGeom prst="rect">
              <a:avLst/>
            </a:prstGeom>
          </p:spPr>
          <p:txBody>
            <a:bodyPr vert="horz" lIns="90000" tIns="46800" rIns="90000" bIns="46800" rtlCol="0" anchor="ctr" anchorCtr="0">
              <a:normAutofit/>
            </a:bodyPr>
            <a:lstStyle>
              <a:lvl1pPr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3600" b="1" u="none" strike="noStrike" kern="1200" cap="none" spc="300" normalizeH="0" baseline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b="1" spc="36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背诵练习</a:t>
              </a:r>
              <a:endParaRPr lang="zh-CN" altLang="en-US" b="1" spc="36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pic>
          <p:nvPicPr>
            <p:cNvPr id="10" name="图片 9" descr="32313535313532383b32313535313532353bc9bd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-91"/>
              <a:ext cx="1440" cy="1440"/>
            </a:xfrm>
            <a:prstGeom prst="rect">
              <a:avLst/>
            </a:prstGeom>
          </p:spPr>
        </p:pic>
      </p:grpSp>
      <p:sp>
        <p:nvSpPr>
          <p:cNvPr id="13" name="文本框 12"/>
          <p:cNvSpPr txBox="1"/>
          <p:nvPr/>
        </p:nvSpPr>
        <p:spPr>
          <a:xfrm>
            <a:off x="499745" y="1202690"/>
            <a:ext cx="11539855" cy="42437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1、写春冬之时水清的句子是（                       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         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2、侧面描写三峡山势高峻的句子是（                        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          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3、最能表现三峡夏水水流之快的句子是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                                    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811020" y="1763395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highlight>
                  <a:srgbClr val="FFFF00"/>
                </a:highlight>
              </a:rPr>
              <a:t>素湍绿潭，回清倒影</a:t>
            </a:r>
            <a:endParaRPr lang="zh-CN" altLang="en-US" sz="3200">
              <a:highlight>
                <a:srgbClr val="FFFF00"/>
              </a:highlight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493520" y="3434715"/>
            <a:ext cx="4953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highlight>
                  <a:srgbClr val="FFFF00"/>
                </a:highlight>
              </a:rPr>
              <a:t>自非亭午夜分，不见曦月</a:t>
            </a:r>
            <a:endParaRPr lang="zh-CN" altLang="en-US" sz="3200">
              <a:highlight>
                <a:srgbClr val="FFFF00"/>
              </a:highlight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17930" y="5081270"/>
            <a:ext cx="81711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highlight>
                  <a:srgbClr val="FFFF00"/>
                </a:highlight>
              </a:rPr>
              <a:t>朝发白帝，暮到江陵</a:t>
            </a:r>
            <a:r>
              <a:rPr lang="en-US" altLang="zh-CN" sz="3200">
                <a:highlight>
                  <a:srgbClr val="FFFF00"/>
                </a:highlight>
              </a:rPr>
              <a:t>/</a:t>
            </a:r>
            <a:r>
              <a:rPr lang="zh-CN" altLang="en-US" sz="3200">
                <a:highlight>
                  <a:srgbClr val="FFFF00"/>
                </a:highlight>
              </a:rPr>
              <a:t>虽乘奔御风，不以疾也</a:t>
            </a:r>
            <a:endParaRPr lang="zh-CN" altLang="en-US" sz="3200">
              <a:highlight>
                <a:srgbClr val="FFFF00"/>
              </a:highlight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8" grpId="0"/>
      <p:bldP spid="22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2" name="矩形 21"/>
          <p:cNvSpPr/>
          <p:nvPr userDrawn="1">
            <p:custDataLst>
              <p:tags r:id="rId2"/>
            </p:custDataLst>
          </p:nvPr>
        </p:nvSpPr>
        <p:spPr>
          <a:xfrm>
            <a:off x="327660" y="1069340"/>
            <a:ext cx="11429365" cy="495109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" name="PA-图片 5"/>
          <p:cNvPicPr/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" t="45980"/>
          <a:stretch>
            <a:fillRect/>
          </a:stretch>
        </p:blipFill>
        <p:spPr>
          <a:xfrm>
            <a:off x="0" y="0"/>
            <a:ext cx="12039601" cy="2047654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0" y="-57785"/>
            <a:ext cx="3075940" cy="914400"/>
            <a:chOff x="0" y="-91"/>
            <a:chExt cx="4844" cy="1440"/>
          </a:xfrm>
        </p:grpSpPr>
        <p:sp>
          <p:nvSpPr>
            <p:cNvPr id="9" name="标题 8"/>
            <p:cNvSpPr>
              <a:spLocks noGrp="1"/>
            </p:cNvSpPr>
            <p:nvPr/>
          </p:nvSpPr>
          <p:spPr>
            <a:xfrm>
              <a:off x="1246" y="150"/>
              <a:ext cx="3599" cy="1073"/>
            </a:xfrm>
            <a:prstGeom prst="rect">
              <a:avLst/>
            </a:prstGeom>
          </p:spPr>
          <p:txBody>
            <a:bodyPr vert="horz" lIns="90000" tIns="46800" rIns="90000" bIns="46800" rtlCol="0" anchor="ctr" anchorCtr="0">
              <a:normAutofit/>
            </a:bodyPr>
            <a:lstStyle>
              <a:lvl1pPr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3600" b="1" u="none" strike="noStrike" kern="1200" cap="none" spc="300" normalizeH="0" baseline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b="1" spc="36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背诵练习</a:t>
              </a:r>
              <a:endParaRPr lang="zh-CN" altLang="en-US" b="1" spc="36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pic>
          <p:nvPicPr>
            <p:cNvPr id="10" name="图片 9" descr="32313535313532383b32313535313532353bc9bd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-91"/>
              <a:ext cx="1440" cy="1440"/>
            </a:xfrm>
            <a:prstGeom prst="rect">
              <a:avLst/>
            </a:prstGeom>
          </p:spPr>
        </p:pic>
      </p:grpSp>
      <p:sp>
        <p:nvSpPr>
          <p:cNvPr id="13" name="文本框 12"/>
          <p:cNvSpPr txBox="1"/>
          <p:nvPr/>
        </p:nvSpPr>
        <p:spPr>
          <a:xfrm>
            <a:off x="499745" y="1202690"/>
            <a:ext cx="11539855" cy="42437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直接描写高猿长啸的句子是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 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         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由“悬泉瀑布，飞漱其间”可联想到李白的诗句是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      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          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由“朝发白帝，暮到江陵”可联想到李白的诗句是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                             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16660" y="1787525"/>
            <a:ext cx="68472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highlight>
                  <a:srgbClr val="FFFF00"/>
                </a:highlight>
              </a:rPr>
              <a:t>常有高猿长啸，空谷传响，哀转久绝</a:t>
            </a:r>
            <a:endParaRPr lang="zh-CN" altLang="en-US" sz="3200">
              <a:highlight>
                <a:srgbClr val="FFFF00"/>
              </a:highligh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17930" y="3400425"/>
            <a:ext cx="63817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highlight>
                  <a:srgbClr val="FFFF00"/>
                </a:highlight>
              </a:rPr>
              <a:t>飞流直下三千尺，疑是银河落九天</a:t>
            </a:r>
            <a:endParaRPr lang="zh-CN" altLang="en-US" sz="3200">
              <a:highlight>
                <a:srgbClr val="FFFF00"/>
              </a:highligh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94130" y="5088890"/>
            <a:ext cx="66122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highlight>
                  <a:srgbClr val="FFFF00"/>
                </a:highlight>
              </a:rPr>
              <a:t>朝辞白帝彩云间，千里江陵一日还</a:t>
            </a:r>
            <a:endParaRPr lang="zh-CN" altLang="en-US" sz="3200">
              <a:highlight>
                <a:srgbClr val="FFFF00"/>
              </a:highlight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2" grpId="1" animBg="1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7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220345" y="1069975"/>
            <a:ext cx="11093450" cy="5585460"/>
          </a:xfrm>
          <a:prstGeom prst="rect">
            <a:avLst/>
          </a:prstGeom>
          <a:solidFill>
            <a:schemeClr val="bg1">
              <a:alpha val="96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0" y="-57785"/>
            <a:ext cx="3075940" cy="914400"/>
            <a:chOff x="0" y="-91"/>
            <a:chExt cx="4844" cy="1440"/>
          </a:xfrm>
        </p:grpSpPr>
        <p:sp>
          <p:nvSpPr>
            <p:cNvPr id="12" name="标题 8"/>
            <p:cNvSpPr>
              <a:spLocks noGrp="1"/>
            </p:cNvSpPr>
            <p:nvPr/>
          </p:nvSpPr>
          <p:spPr>
            <a:xfrm>
              <a:off x="1246" y="150"/>
              <a:ext cx="3599" cy="1073"/>
            </a:xfrm>
            <a:prstGeom prst="rect">
              <a:avLst/>
            </a:prstGeom>
          </p:spPr>
          <p:txBody>
            <a:bodyPr vert="horz" lIns="90000" tIns="46800" rIns="90000" bIns="46800" rtlCol="0" anchor="ctr" anchorCtr="0">
              <a:normAutofit/>
            </a:bodyPr>
            <a:lstStyle>
              <a:lvl1pPr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3600" b="1" u="none" strike="noStrike" kern="1200" cap="none" spc="300" normalizeH="0" baseline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b="1" spc="36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作者名片</a:t>
              </a:r>
              <a:endParaRPr lang="en-US" altLang="zh-CN" b="1" spc="36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pic>
          <p:nvPicPr>
            <p:cNvPr id="14" name="图片 13" descr="32313535313532383b32313535313532353bc9bd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0" y="-91"/>
              <a:ext cx="1440" cy="1440"/>
            </a:xfrm>
            <a:prstGeom prst="rect">
              <a:avLst/>
            </a:prstGeom>
          </p:spPr>
        </p:pic>
      </p:grpSp>
      <p:pic>
        <p:nvPicPr>
          <p:cNvPr id="2" name="图片 1"/>
          <p:cNvPicPr/>
          <p:nvPr/>
        </p:nvPicPr>
        <p:blipFill>
          <a:blip r:embed="rId4"/>
          <a:srcRect l="18170" r="19381"/>
        </p:blipFill>
        <p:spPr>
          <a:xfrm>
            <a:off x="8346440" y="2625090"/>
            <a:ext cx="3883660" cy="42583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08940" y="1205230"/>
            <a:ext cx="10786110" cy="7740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20000"/>
              </a:lnSpc>
            </a:pPr>
            <a:r>
              <a:rPr lang="zh-CN" altLang="en-US" sz="3600" b="1" u="sng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郦道元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70707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Wingdings" panose="05000000000000000000" pitchFamily="2" charset="2"/>
              </a:rPr>
              <a:t>字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Wingdings" panose="05000000000000000000" pitchFamily="2" charset="2"/>
              </a:rPr>
              <a:t>善长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70707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Wingdings" panose="05000000000000000000" pitchFamily="2" charset="2"/>
              </a:rPr>
              <a:t>南北朝</a:t>
            </a:r>
            <a:r>
              <a:rPr lang="zh-CN" altLang="en-US" sz="3200" b="1" dirty="0">
                <a:solidFill>
                  <a:srgbClr val="070707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Wingdings" panose="05000000000000000000" pitchFamily="2" charset="2"/>
              </a:rPr>
              <a:t>北魏</a:t>
            </a:r>
            <a:r>
              <a:rPr lang="zh-CN" altLang="en-US" sz="3200" b="1" dirty="0">
                <a:solidFill>
                  <a:srgbClr val="070707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Wingdings" panose="05000000000000000000" pitchFamily="2" charset="2"/>
              </a:rPr>
              <a:t>时的</a:t>
            </a:r>
            <a:r>
              <a:rPr lang="zh-CN" altLang="en-US" sz="3200" b="1" dirty="0">
                <a:solidFill>
                  <a:srgbClr val="070707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Wingdings" panose="05000000000000000000" pitchFamily="2" charset="2"/>
              </a:rPr>
              <a:t>地理学家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。</a:t>
            </a:r>
            <a:endParaRPr lang="zh-CN" altLang="en-US" sz="3200" dirty="0">
              <a:solidFill>
                <a:srgbClr val="070707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Wingdings" panose="05000000000000000000" pitchFamily="2" charset="2"/>
            </a:endParaRPr>
          </a:p>
          <a:p>
            <a:pPr>
              <a:lnSpc>
                <a:spcPct val="20000"/>
              </a:lnSpc>
            </a:pPr>
            <a:endParaRPr lang="zh-CN" altLang="en-US" sz="3200" dirty="0">
              <a:solidFill>
                <a:srgbClr val="070707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8940" y="1979295"/>
            <a:ext cx="10171430" cy="42252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70707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Wingdings" panose="05000000000000000000" pitchFamily="2" charset="2"/>
              </a:rPr>
              <a:t>他一生好学不倦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70707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Wingdings" panose="05000000000000000000" pitchFamily="2" charset="2"/>
              </a:rPr>
              <a:t>博览群书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70707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Wingdings" panose="05000000000000000000" pitchFamily="2" charset="2"/>
              </a:rPr>
              <a:t>学识渊博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70707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Wingdings" panose="05000000000000000000" pitchFamily="2" charset="2"/>
              </a:rPr>
              <a:t>对人民比较同情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70707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Wingdings" panose="05000000000000000000" pitchFamily="2" charset="2"/>
              </a:rPr>
              <a:t>对权贵有所不满。幼时</a:t>
            </a:r>
            <a:r>
              <a:rPr lang="zh-CN" altLang="en-US" sz="3200" b="1" dirty="0">
                <a:solidFill>
                  <a:srgbClr val="07070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曾随父亲到山东访求水道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7070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后随</a:t>
            </a:r>
            <a:endParaRPr lang="zh-CN" altLang="en-US" sz="3200" b="1" dirty="0">
              <a:solidFill>
                <a:srgbClr val="070707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Wingdings" panose="05000000000000000000" pitchFamily="2" charset="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7070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北魏孝文帝巡视北方各地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7070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因官职之便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7070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得以游历黄淮</a:t>
            </a:r>
            <a:endParaRPr lang="zh-CN" altLang="en-US" sz="3200" b="1" dirty="0">
              <a:solidFill>
                <a:srgbClr val="070707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Wingdings" panose="05000000000000000000" pitchFamily="2" charset="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7070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地区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r>
              <a:rPr lang="zh-CN" altLang="en-US" sz="3200" b="1" dirty="0">
                <a:solidFill>
                  <a:srgbClr val="070707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Wingdings" panose="05000000000000000000" pitchFamily="2" charset="2"/>
              </a:rPr>
              <a:t>他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Wingdings" panose="05000000000000000000" pitchFamily="2" charset="2"/>
              </a:rPr>
              <a:t>爱好游历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酷爱自然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勤于著述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善写游记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endParaRPr lang="zh-CN" altLang="zh-CN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十分注重实地考察和调查研究。</a:t>
            </a:r>
            <a:r>
              <a:rPr lang="zh-CN" altLang="en-US" sz="3200" b="1" dirty="0">
                <a:solidFill>
                  <a:srgbClr val="07070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还阅读了大量古代</a:t>
            </a:r>
            <a:endParaRPr lang="zh-CN" altLang="en-US" sz="3200" b="1" dirty="0">
              <a:solidFill>
                <a:srgbClr val="070707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Wingdings" panose="05000000000000000000" pitchFamily="2" charset="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7070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地理学著作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70707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Wingdings" panose="05000000000000000000" pitchFamily="2" charset="2"/>
              </a:rPr>
              <a:t>如</a:t>
            </a:r>
            <a:r>
              <a:rPr lang="zh-CN" altLang="en-US" sz="32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Wingdings" panose="05000000000000000000" pitchFamily="2" charset="2"/>
              </a:rPr>
              <a:t>《水经》</a:t>
            </a:r>
            <a:r>
              <a:rPr lang="zh-CN" altLang="en-US" sz="3200" b="1" dirty="0">
                <a:solidFill>
                  <a:srgbClr val="070707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Wingdings" panose="05000000000000000000" pitchFamily="2" charset="2"/>
              </a:rPr>
              <a:t>等。以毕生心血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70707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Wingdings" panose="05000000000000000000" pitchFamily="2" charset="2"/>
              </a:rPr>
              <a:t>撰成</a:t>
            </a:r>
            <a:endParaRPr lang="zh-CN" altLang="en-US" sz="3200" b="1" dirty="0">
              <a:solidFill>
                <a:srgbClr val="070707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Wingdings" panose="05000000000000000000" pitchFamily="2" charset="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Wingdings" panose="05000000000000000000" pitchFamily="2" charset="2"/>
              </a:rPr>
              <a:t>《水经注》</a:t>
            </a:r>
            <a:r>
              <a:rPr lang="zh-CN" altLang="en-US" sz="3200" b="1" dirty="0">
                <a:solidFill>
                  <a:srgbClr val="070707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Wingdings" panose="05000000000000000000" pitchFamily="2" charset="2"/>
              </a:rPr>
              <a:t>。</a:t>
            </a:r>
            <a:endParaRPr lang="zh-CN" altLang="en-US" sz="3200" b="1" dirty="0">
              <a:solidFill>
                <a:srgbClr val="070707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Wingdings" panose="05000000000000000000" pitchFamily="2" charset="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5" grpId="1" animBg="1"/>
      <p:bldP spid="4" grpId="2"/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7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4" name="图片 13" descr="32313535313532383b32313535313532353bc9b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7785"/>
            <a:ext cx="914400" cy="914400"/>
          </a:xfrm>
          <a:prstGeom prst="rect">
            <a:avLst/>
          </a:prstGeom>
        </p:spPr>
      </p:pic>
      <p:sp>
        <p:nvSpPr>
          <p:cNvPr id="9" name="标题 8"/>
          <p:cNvSpPr>
            <a:spLocks noGrp="1"/>
          </p:cNvSpPr>
          <p:nvPr/>
        </p:nvSpPr>
        <p:spPr>
          <a:xfrm>
            <a:off x="791210" y="95250"/>
            <a:ext cx="2285365" cy="6813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spc="36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课后拓展</a:t>
            </a:r>
            <a:endParaRPr lang="zh-CN" altLang="en-US" b="1" spc="36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16710" y="1378585"/>
            <a:ext cx="963612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just"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作为一部以介绍大小河流为主要内容的地理著作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《水经注》在介绍河流的同时记录神话传说、历史故事、民间歌谣等内容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有什么意义？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33800" name="文本框 54277"/>
          <p:cNvSpPr txBox="1"/>
          <p:nvPr/>
        </p:nvSpPr>
        <p:spPr>
          <a:xfrm>
            <a:off x="1560830" y="3044190"/>
            <a:ext cx="956691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en-US" altLang="zh-CN" sz="32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这些内容互相印证流水的走向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使河流不仅仅是一条自然的河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也是一条文化的河。这样写也增强了《水经注》的文化气息</a:t>
            </a:r>
            <a:r>
              <a:rPr lang="zh-CN" altLang="en-US" sz="32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200" b="1" dirty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>
                                            <p:txEl>
                                              <p:charRg st="0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800">
                                            <p:txEl>
                                              <p:charRg st="0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800">
                                            <p:txEl>
                                              <p:charRg st="0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7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0" name="图片 99"/>
          <p:cNvPicPr/>
          <p:nvPr/>
        </p:nvPicPr>
        <p:blipFill>
          <a:blip r:embed="rId2">
            <a:clrChange>
              <a:clrFrom>
                <a:srgbClr val="F4F4F4">
                  <a:alpha val="100000"/>
                </a:srgbClr>
              </a:clrFrom>
              <a:clrTo>
                <a:srgbClr val="F4F4F4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95885" y="1567180"/>
            <a:ext cx="3462655" cy="29864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366770" y="516255"/>
            <a:ext cx="8597265" cy="26828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070707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《水经注》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7070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名为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注释《水经》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7070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实则以《水经》为纲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广为补充发展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自成巨著。全书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详细记载了一千多条大小河流及有关的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历史遗迹、人物掌故、神话传说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等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7070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是我国古代地理名著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。该书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还记录不少</a:t>
            </a:r>
            <a:r>
              <a:rPr lang="zh-CN" altLang="zh-CN" sz="32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碑刻墨迹和渔歌民谣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7070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文笔绚烂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7070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语言清丽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7070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也是一部山水游记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具有较高的文学价值。由于当时南北分裂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此书记北方河流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综合运用了文献资料与作者实地考察的成果；涉及南方江河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则博采他人记述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精心选择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细致加工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融汇成文。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0" y="-57785"/>
            <a:ext cx="3075940" cy="914400"/>
            <a:chOff x="0" y="-91"/>
            <a:chExt cx="4844" cy="1440"/>
          </a:xfrm>
        </p:grpSpPr>
        <p:sp>
          <p:nvSpPr>
            <p:cNvPr id="12" name="标题 8"/>
            <p:cNvSpPr>
              <a:spLocks noGrp="1"/>
            </p:cNvSpPr>
            <p:nvPr/>
          </p:nvSpPr>
          <p:spPr>
            <a:xfrm>
              <a:off x="1246" y="150"/>
              <a:ext cx="3599" cy="1073"/>
            </a:xfrm>
            <a:prstGeom prst="rect">
              <a:avLst/>
            </a:prstGeom>
          </p:spPr>
          <p:txBody>
            <a:bodyPr vert="horz" lIns="90000" tIns="46800" rIns="90000" bIns="46800" rtlCol="0" anchor="ctr" anchorCtr="0">
              <a:normAutofit/>
            </a:bodyPr>
            <a:lstStyle>
              <a:lvl1pPr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3600" b="1" u="none" strike="noStrike" kern="1200" cap="none" spc="300" normalizeH="0" baseline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b="1" spc="36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背景链接</a:t>
              </a:r>
              <a:endParaRPr lang="zh-CN" altLang="en-US" b="1" spc="36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pic>
          <p:nvPicPr>
            <p:cNvPr id="14" name="图片 13" descr="32313535313532383b32313535313532353bc9bd"/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0" y="-91"/>
              <a:ext cx="1440" cy="1440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256540" y="5344160"/>
            <a:ext cx="11706860" cy="1173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《水经注》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与裴松之的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《三国志注》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、刘孝标的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《世说新语注》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、李善的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《文选注》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齐名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合称“四大名注”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。</a:t>
            </a:r>
            <a:endParaRPr lang="zh-CN" altLang="zh-CN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6" name="矩形 35"/>
          <p:cNvSpPr/>
          <p:nvPr userDrawn="1">
            <p:custDataLst>
              <p:tags r:id="rId2"/>
            </p:custDataLst>
          </p:nvPr>
        </p:nvSpPr>
        <p:spPr>
          <a:xfrm>
            <a:off x="321310" y="777240"/>
            <a:ext cx="11570335" cy="589597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-57785"/>
            <a:ext cx="3075940" cy="914400"/>
            <a:chOff x="0" y="-91"/>
            <a:chExt cx="4844" cy="1440"/>
          </a:xfrm>
        </p:grpSpPr>
        <p:sp>
          <p:nvSpPr>
            <p:cNvPr id="7" name="标题 8"/>
            <p:cNvSpPr>
              <a:spLocks noGrp="1"/>
            </p:cNvSpPr>
            <p:nvPr/>
          </p:nvSpPr>
          <p:spPr>
            <a:xfrm>
              <a:off x="1246" y="150"/>
              <a:ext cx="3599" cy="1073"/>
            </a:xfrm>
            <a:prstGeom prst="rect">
              <a:avLst/>
            </a:prstGeom>
          </p:spPr>
          <p:txBody>
            <a:bodyPr vert="horz" lIns="90000" tIns="46800" rIns="90000" bIns="46800" rtlCol="0" anchor="ctr" anchorCtr="0">
              <a:normAutofit/>
            </a:bodyPr>
            <a:lstStyle>
              <a:lvl1pPr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3600" b="1" u="none" strike="noStrike" kern="1200" cap="none" spc="300" normalizeH="0" baseline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b="1" spc="36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课文诵读</a:t>
              </a:r>
              <a:endParaRPr lang="zh-CN" altLang="en-US" b="1" spc="36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pic>
          <p:nvPicPr>
            <p:cNvPr id="2" name="图片 1" descr="32313535313532383b32313535313532353bc9bd"/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0" y="-91"/>
              <a:ext cx="1440" cy="1440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alphaModFix amt="42000"/>
          </a:blip>
          <a:srcRect b="24992"/>
          <a:stretch>
            <a:fillRect/>
          </a:stretch>
        </p:blipFill>
        <p:spPr>
          <a:xfrm>
            <a:off x="-158750" y="2543175"/>
            <a:ext cx="12350750" cy="4314825"/>
          </a:xfrm>
          <a:prstGeom prst="rect">
            <a:avLst/>
          </a:prstGeom>
        </p:spPr>
      </p:pic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575945" y="512445"/>
            <a:ext cx="11341100" cy="624903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600" b="1" i="0" u="none" strike="noStrike" kern="1200" cap="none" spc="5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</a:endParaRPr>
          </a:p>
          <a:p>
            <a:pPr lvl="0" eaLnBrk="1" hangingPunct="1">
              <a:lnSpc>
                <a:spcPct val="150000"/>
              </a:lnSpc>
              <a:spcBef>
                <a:spcPts val="600"/>
              </a:spcBef>
              <a:defRPr/>
            </a:pPr>
            <a:r>
              <a:rPr lang="zh-CN" altLang="en-US" sz="2400" spc="500" dirty="0">
                <a:latin typeface="+mn-ea"/>
                <a:ea typeface="+mn-ea"/>
              </a:rPr>
              <a:t>    自</a:t>
            </a:r>
            <a:r>
              <a:rPr lang="en-US" altLang="zh-CN" sz="2400" spc="500" dirty="0">
                <a:solidFill>
                  <a:srgbClr val="C00000"/>
                </a:solidFill>
                <a:latin typeface="+mn-ea"/>
                <a:ea typeface="+mn-ea"/>
              </a:rPr>
              <a:t>/</a:t>
            </a:r>
            <a:r>
              <a:rPr lang="zh-CN" altLang="en-US" sz="2400" spc="500" dirty="0">
                <a:latin typeface="+mn-ea"/>
                <a:ea typeface="+mn-ea"/>
              </a:rPr>
              <a:t>三峡</a:t>
            </a:r>
            <a:r>
              <a:rPr lang="en-US" altLang="zh-CN" sz="2400" spc="500" dirty="0">
                <a:solidFill>
                  <a:srgbClr val="C00000"/>
                </a:solidFill>
                <a:latin typeface="+mn-ea"/>
                <a:ea typeface="+mn-ea"/>
              </a:rPr>
              <a:t>/</a:t>
            </a:r>
            <a:r>
              <a:rPr lang="zh-CN" altLang="en-US" sz="2400" spc="500" dirty="0">
                <a:latin typeface="+mn-ea"/>
                <a:ea typeface="+mn-ea"/>
              </a:rPr>
              <a:t>七百里中，两岸</a:t>
            </a:r>
            <a:r>
              <a:rPr lang="en-US" altLang="zh-CN" sz="2400" spc="500" dirty="0">
                <a:solidFill>
                  <a:srgbClr val="C00000"/>
                </a:solidFill>
                <a:latin typeface="+mn-ea"/>
                <a:ea typeface="+mn-ea"/>
              </a:rPr>
              <a:t>/</a:t>
            </a:r>
            <a:r>
              <a:rPr lang="zh-CN" altLang="en-US" sz="2400" spc="500" dirty="0">
                <a:latin typeface="+mn-ea"/>
                <a:ea typeface="+mn-ea"/>
              </a:rPr>
              <a:t>连山，略无</a:t>
            </a:r>
            <a:r>
              <a:rPr lang="en-US" altLang="zh-CN" sz="2400" spc="500" dirty="0">
                <a:solidFill>
                  <a:srgbClr val="C00000"/>
                </a:solidFill>
                <a:latin typeface="+mn-ea"/>
                <a:ea typeface="+mn-ea"/>
              </a:rPr>
              <a:t>/</a:t>
            </a:r>
            <a:r>
              <a:rPr lang="zh-CN" altLang="en-US" sz="2400" spc="500" dirty="0">
                <a:solidFill>
                  <a:srgbClr val="C00000"/>
                </a:solidFill>
                <a:latin typeface="+mn-ea"/>
                <a:ea typeface="+mn-ea"/>
              </a:rPr>
              <a:t>阙</a:t>
            </a:r>
            <a:r>
              <a:rPr lang="zh-CN" altLang="en-US" sz="2400" spc="500" dirty="0">
                <a:latin typeface="+mn-ea"/>
                <a:ea typeface="+mn-ea"/>
              </a:rPr>
              <a:t>处。</a:t>
            </a:r>
            <a:r>
              <a:rPr lang="zh-CN" altLang="en-US" sz="2400" spc="500" dirty="0">
                <a:solidFill>
                  <a:srgbClr val="C00000"/>
                </a:solidFill>
                <a:latin typeface="+mn-ea"/>
                <a:ea typeface="+mn-ea"/>
              </a:rPr>
              <a:t>重</a:t>
            </a:r>
            <a:r>
              <a:rPr lang="zh-CN" altLang="en-US" sz="2400" spc="500" dirty="0">
                <a:latin typeface="+mn-ea"/>
                <a:ea typeface="+mn-ea"/>
              </a:rPr>
              <a:t>岩</a:t>
            </a:r>
            <a:r>
              <a:rPr lang="en-US" altLang="zh-CN" sz="2400" spc="500" dirty="0">
                <a:solidFill>
                  <a:srgbClr val="C00000"/>
                </a:solidFill>
                <a:latin typeface="+mn-ea"/>
                <a:ea typeface="+mn-ea"/>
              </a:rPr>
              <a:t>/</a:t>
            </a:r>
            <a:r>
              <a:rPr lang="zh-CN" altLang="en-US" sz="2400" spc="500" dirty="0">
                <a:latin typeface="+mn-ea"/>
                <a:ea typeface="+mn-ea"/>
              </a:rPr>
              <a:t>叠</a:t>
            </a:r>
            <a:r>
              <a:rPr lang="zh-CN" altLang="en-US" sz="2400" spc="500" dirty="0">
                <a:solidFill>
                  <a:srgbClr val="C00000"/>
                </a:solidFill>
                <a:latin typeface="+mn-ea"/>
                <a:ea typeface="+mn-ea"/>
              </a:rPr>
              <a:t>嶂</a:t>
            </a:r>
            <a:r>
              <a:rPr lang="zh-CN" altLang="en-US" sz="2400" spc="500" dirty="0">
                <a:latin typeface="+mn-ea"/>
                <a:ea typeface="+mn-ea"/>
              </a:rPr>
              <a:t>，隐天</a:t>
            </a:r>
            <a:r>
              <a:rPr lang="en-US" altLang="zh-CN" sz="2400" spc="500" dirty="0">
                <a:solidFill>
                  <a:srgbClr val="C00000"/>
                </a:solidFill>
                <a:latin typeface="+mn-ea"/>
                <a:ea typeface="+mn-ea"/>
              </a:rPr>
              <a:t>/</a:t>
            </a:r>
            <a:r>
              <a:rPr lang="zh-CN" altLang="en-US" sz="2400" spc="500" dirty="0">
                <a:latin typeface="+mn-ea"/>
                <a:ea typeface="+mn-ea"/>
              </a:rPr>
              <a:t>蔽日。自非</a:t>
            </a:r>
            <a:r>
              <a:rPr lang="en-US" altLang="zh-CN" sz="2400" spc="500" dirty="0">
                <a:solidFill>
                  <a:srgbClr val="C00000"/>
                </a:solidFill>
                <a:latin typeface="+mn-ea"/>
                <a:ea typeface="+mn-ea"/>
              </a:rPr>
              <a:t>/</a:t>
            </a:r>
            <a:r>
              <a:rPr lang="zh-CN" altLang="en-US" sz="2400" spc="500" dirty="0">
                <a:latin typeface="+mn-ea"/>
                <a:ea typeface="+mn-ea"/>
              </a:rPr>
              <a:t>亭午夜分，不见</a:t>
            </a:r>
            <a:r>
              <a:rPr lang="en-US" altLang="zh-CN" sz="2400" spc="500" dirty="0">
                <a:solidFill>
                  <a:srgbClr val="C00000"/>
                </a:solidFill>
                <a:latin typeface="+mn-ea"/>
                <a:ea typeface="+mn-ea"/>
              </a:rPr>
              <a:t>/</a:t>
            </a:r>
            <a:r>
              <a:rPr lang="zh-CN" altLang="en-US" sz="2400" spc="500" dirty="0">
                <a:solidFill>
                  <a:srgbClr val="C00000"/>
                </a:solidFill>
                <a:latin typeface="+mn-ea"/>
                <a:ea typeface="+mn-ea"/>
              </a:rPr>
              <a:t>曦</a:t>
            </a:r>
            <a:r>
              <a:rPr lang="zh-CN" altLang="en-US" sz="2400" spc="500" dirty="0">
                <a:latin typeface="+mn-ea"/>
                <a:ea typeface="+mn-ea"/>
              </a:rPr>
              <a:t>月。</a:t>
            </a:r>
            <a:endParaRPr lang="en-US" altLang="zh-CN" sz="2400" spc="500" dirty="0">
              <a:latin typeface="+mn-ea"/>
              <a:ea typeface="+mn-ea"/>
            </a:endParaRPr>
          </a:p>
          <a:p>
            <a:pPr lvl="0" eaLnBrk="1" hangingPunct="1">
              <a:lnSpc>
                <a:spcPct val="150000"/>
              </a:lnSpc>
              <a:spcBef>
                <a:spcPts val="600"/>
              </a:spcBef>
              <a:defRPr/>
            </a:pPr>
            <a:r>
              <a:rPr lang="zh-CN" altLang="en-US" sz="2400" spc="500" dirty="0">
                <a:latin typeface="+mn-ea"/>
                <a:ea typeface="+mn-ea"/>
              </a:rPr>
              <a:t>    至于</a:t>
            </a:r>
            <a:r>
              <a:rPr lang="en-US" altLang="zh-CN" sz="2400" spc="500" dirty="0">
                <a:solidFill>
                  <a:srgbClr val="C00000"/>
                </a:solidFill>
                <a:latin typeface="+mn-ea"/>
                <a:ea typeface="+mn-ea"/>
              </a:rPr>
              <a:t>/</a:t>
            </a:r>
            <a:r>
              <a:rPr lang="zh-CN" altLang="en-US" sz="2400" spc="500" dirty="0">
                <a:latin typeface="+mn-ea"/>
                <a:ea typeface="+mn-ea"/>
              </a:rPr>
              <a:t>夏水</a:t>
            </a:r>
            <a:r>
              <a:rPr lang="zh-CN" altLang="en-US" sz="2400" spc="500" dirty="0">
                <a:solidFill>
                  <a:srgbClr val="C00000"/>
                </a:solidFill>
                <a:latin typeface="+mn-ea"/>
                <a:ea typeface="+mn-ea"/>
              </a:rPr>
              <a:t>襄</a:t>
            </a:r>
            <a:r>
              <a:rPr lang="zh-CN" altLang="en-US" sz="2400" spc="500" dirty="0">
                <a:latin typeface="+mn-ea"/>
                <a:ea typeface="+mn-ea"/>
              </a:rPr>
              <a:t>陵，沿</a:t>
            </a:r>
            <a:r>
              <a:rPr lang="en-US" altLang="zh-CN" sz="2400" spc="500" dirty="0">
                <a:solidFill>
                  <a:srgbClr val="C00000"/>
                </a:solidFill>
                <a:latin typeface="+mn-ea"/>
                <a:ea typeface="+mn-ea"/>
                <a:sym typeface="+mn-ea"/>
              </a:rPr>
              <a:t>/</a:t>
            </a:r>
            <a:r>
              <a:rPr lang="zh-CN" altLang="en-US" sz="2400" spc="500" dirty="0">
                <a:solidFill>
                  <a:srgbClr val="C00000"/>
                </a:solidFill>
                <a:latin typeface="+mn-ea"/>
                <a:ea typeface="+mn-ea"/>
              </a:rPr>
              <a:t>溯</a:t>
            </a:r>
            <a:r>
              <a:rPr lang="en-US" altLang="zh-CN" sz="2400" spc="500" dirty="0">
                <a:solidFill>
                  <a:srgbClr val="C00000"/>
                </a:solidFill>
                <a:latin typeface="+mn-ea"/>
                <a:ea typeface="+mn-ea"/>
              </a:rPr>
              <a:t>/</a:t>
            </a:r>
            <a:r>
              <a:rPr lang="zh-CN" altLang="en-US" sz="2400" spc="500" dirty="0">
                <a:latin typeface="+mn-ea"/>
                <a:ea typeface="+mn-ea"/>
              </a:rPr>
              <a:t>阻绝。或</a:t>
            </a:r>
            <a:r>
              <a:rPr lang="en-US" altLang="zh-CN" sz="2400" spc="500" dirty="0">
                <a:solidFill>
                  <a:srgbClr val="C00000"/>
                </a:solidFill>
                <a:latin typeface="+mn-ea"/>
                <a:ea typeface="+mn-ea"/>
              </a:rPr>
              <a:t>/</a:t>
            </a:r>
            <a:r>
              <a:rPr lang="zh-CN" altLang="en-US" sz="2400" spc="500" dirty="0">
                <a:latin typeface="+mn-ea"/>
                <a:ea typeface="+mn-ea"/>
              </a:rPr>
              <a:t>王命急宣，有时</a:t>
            </a:r>
            <a:r>
              <a:rPr lang="en-US" altLang="zh-CN" sz="2400" spc="500" dirty="0">
                <a:solidFill>
                  <a:srgbClr val="C00000"/>
                </a:solidFill>
                <a:latin typeface="+mn-ea"/>
                <a:ea typeface="+mn-ea"/>
              </a:rPr>
              <a:t>/</a:t>
            </a:r>
            <a:r>
              <a:rPr lang="zh-CN" altLang="en-US" sz="2400" spc="500" dirty="0">
                <a:solidFill>
                  <a:srgbClr val="C00000"/>
                </a:solidFill>
                <a:latin typeface="+mn-ea"/>
                <a:ea typeface="+mn-ea"/>
              </a:rPr>
              <a:t>朝</a:t>
            </a:r>
            <a:r>
              <a:rPr lang="zh-CN" altLang="en-US" sz="2400" spc="500" dirty="0">
                <a:latin typeface="+mn-ea"/>
                <a:ea typeface="+mn-ea"/>
              </a:rPr>
              <a:t>发</a:t>
            </a:r>
            <a:r>
              <a:rPr lang="en-US" altLang="zh-CN" sz="2400" spc="500" dirty="0">
                <a:solidFill>
                  <a:srgbClr val="C00000"/>
                </a:solidFill>
                <a:latin typeface="+mn-ea"/>
                <a:ea typeface="+mn-ea"/>
              </a:rPr>
              <a:t>/</a:t>
            </a:r>
            <a:r>
              <a:rPr lang="zh-CN" altLang="en-US" sz="2400" spc="500" dirty="0">
                <a:latin typeface="+mn-ea"/>
                <a:ea typeface="+mn-ea"/>
              </a:rPr>
              <a:t>白帝，暮到</a:t>
            </a:r>
            <a:r>
              <a:rPr lang="en-US" altLang="zh-CN" sz="2400" spc="500" dirty="0">
                <a:solidFill>
                  <a:srgbClr val="C00000"/>
                </a:solidFill>
                <a:latin typeface="+mn-ea"/>
                <a:ea typeface="+mn-ea"/>
              </a:rPr>
              <a:t>/</a:t>
            </a:r>
            <a:r>
              <a:rPr lang="zh-CN" altLang="en-US" sz="2400" spc="500" dirty="0">
                <a:latin typeface="+mn-ea"/>
                <a:ea typeface="+mn-ea"/>
              </a:rPr>
              <a:t>江陵，其</a:t>
            </a:r>
            <a:r>
              <a:rPr lang="zh-CN" altLang="en-US" sz="2400" spc="500" dirty="0">
                <a:solidFill>
                  <a:srgbClr val="C00000"/>
                </a:solidFill>
                <a:latin typeface="+mn-ea"/>
                <a:ea typeface="+mn-ea"/>
              </a:rPr>
              <a:t>间</a:t>
            </a:r>
            <a:r>
              <a:rPr lang="en-US" altLang="zh-CN" sz="2400" spc="500" dirty="0">
                <a:solidFill>
                  <a:srgbClr val="C00000"/>
                </a:solidFill>
                <a:latin typeface="+mn-ea"/>
                <a:ea typeface="+mn-ea"/>
              </a:rPr>
              <a:t>/</a:t>
            </a:r>
            <a:r>
              <a:rPr lang="zh-CN" altLang="en-US" sz="2400" spc="500" dirty="0">
                <a:latin typeface="+mn-ea"/>
                <a:ea typeface="+mn-ea"/>
              </a:rPr>
              <a:t>千二百里，虽</a:t>
            </a:r>
            <a:r>
              <a:rPr lang="en-US" altLang="zh-CN" sz="2400" spc="500" dirty="0">
                <a:solidFill>
                  <a:srgbClr val="C00000"/>
                </a:solidFill>
                <a:latin typeface="+mn-ea"/>
                <a:ea typeface="+mn-ea"/>
              </a:rPr>
              <a:t>/</a:t>
            </a:r>
            <a:r>
              <a:rPr lang="zh-CN" altLang="en-US" sz="2400" spc="500" dirty="0">
                <a:latin typeface="+mn-ea"/>
                <a:ea typeface="+mn-ea"/>
              </a:rPr>
              <a:t>乘奔御风，不</a:t>
            </a:r>
            <a:r>
              <a:rPr lang="zh-CN" altLang="en-US" sz="2400" spc="5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以</a:t>
            </a:r>
            <a:r>
              <a:rPr lang="zh-CN" altLang="en-US" sz="2400" spc="500" dirty="0">
                <a:latin typeface="+mn-ea"/>
                <a:ea typeface="+mn-ea"/>
              </a:rPr>
              <a:t>疾也。</a:t>
            </a:r>
            <a:endParaRPr lang="zh-CN" altLang="en-US" sz="2400" spc="500" dirty="0">
              <a:latin typeface="+mn-ea"/>
              <a:ea typeface="+mn-ea"/>
            </a:endParaRPr>
          </a:p>
          <a:p>
            <a:pPr lvl="0" eaLnBrk="1" hangingPunct="1">
              <a:lnSpc>
                <a:spcPct val="150000"/>
              </a:lnSpc>
              <a:spcBef>
                <a:spcPts val="600"/>
              </a:spcBef>
              <a:defRPr/>
            </a:pPr>
            <a:r>
              <a:rPr lang="en-US" altLang="zh-CN" sz="2400" spc="500" dirty="0">
                <a:latin typeface="+mn-ea"/>
                <a:ea typeface="+mn-ea"/>
              </a:rPr>
              <a:t>    </a:t>
            </a:r>
            <a:r>
              <a:rPr lang="zh-CN" altLang="en-US" sz="2400" spc="500" dirty="0">
                <a:latin typeface="+mn-ea"/>
                <a:ea typeface="+mn-ea"/>
              </a:rPr>
              <a:t>春冬之时，则</a:t>
            </a:r>
            <a:r>
              <a:rPr lang="en-US" altLang="zh-CN" sz="2400" spc="500" dirty="0">
                <a:solidFill>
                  <a:srgbClr val="C00000"/>
                </a:solidFill>
                <a:latin typeface="+mn-ea"/>
                <a:ea typeface="+mn-ea"/>
              </a:rPr>
              <a:t>/</a:t>
            </a:r>
            <a:r>
              <a:rPr lang="zh-CN" altLang="en-US" sz="2400" spc="500" dirty="0">
                <a:latin typeface="+mn-ea"/>
                <a:ea typeface="+mn-ea"/>
              </a:rPr>
              <a:t>素</a:t>
            </a:r>
            <a:r>
              <a:rPr lang="zh-CN" altLang="en-US" sz="2400" spc="500" dirty="0">
                <a:solidFill>
                  <a:srgbClr val="C00000"/>
                </a:solidFill>
                <a:latin typeface="+mn-ea"/>
                <a:ea typeface="+mn-ea"/>
              </a:rPr>
              <a:t>湍</a:t>
            </a:r>
            <a:r>
              <a:rPr lang="en-US" altLang="zh-CN" sz="2400" spc="500" dirty="0">
                <a:solidFill>
                  <a:srgbClr val="C00000"/>
                </a:solidFill>
                <a:latin typeface="+mn-ea"/>
                <a:ea typeface="+mn-ea"/>
              </a:rPr>
              <a:t>/</a:t>
            </a:r>
            <a:r>
              <a:rPr lang="zh-CN" altLang="en-US" sz="2400" spc="500" dirty="0">
                <a:latin typeface="+mn-ea"/>
                <a:ea typeface="+mn-ea"/>
              </a:rPr>
              <a:t>绿潭，回清</a:t>
            </a:r>
            <a:r>
              <a:rPr lang="en-US" altLang="zh-CN" sz="2400" spc="500" dirty="0">
                <a:solidFill>
                  <a:srgbClr val="C00000"/>
                </a:solidFill>
                <a:latin typeface="+mn-ea"/>
                <a:ea typeface="+mn-ea"/>
              </a:rPr>
              <a:t>/</a:t>
            </a:r>
            <a:r>
              <a:rPr lang="zh-CN" altLang="en-US" sz="2400" spc="500" dirty="0">
                <a:solidFill>
                  <a:schemeClr val="tx1"/>
                </a:solidFill>
                <a:latin typeface="+mn-ea"/>
                <a:ea typeface="+mn-ea"/>
              </a:rPr>
              <a:t>倒</a:t>
            </a:r>
            <a:r>
              <a:rPr lang="zh-CN" altLang="en-US" sz="2400" spc="500" dirty="0">
                <a:latin typeface="+mn-ea"/>
                <a:ea typeface="+mn-ea"/>
              </a:rPr>
              <a:t>影。</a:t>
            </a:r>
            <a:r>
              <a:rPr lang="zh-CN" altLang="en-US" sz="2400" spc="500" dirty="0" smtClean="0">
                <a:latin typeface="+mn-ea"/>
                <a:ea typeface="+mn-ea"/>
              </a:rPr>
              <a:t>绝</a:t>
            </a:r>
            <a:r>
              <a:rPr lang="en-US" altLang="zh-CN" sz="2400" spc="500" dirty="0" smtClean="0">
                <a:latin typeface="+mn-ea"/>
                <a:ea typeface="+mn-ea"/>
              </a:rPr>
              <a:t>  </a:t>
            </a:r>
            <a:r>
              <a:rPr lang="en-US" altLang="zh-CN" sz="2400" spc="500" dirty="0" smtClean="0">
                <a:solidFill>
                  <a:srgbClr val="C00000"/>
                </a:solidFill>
                <a:latin typeface="+mn-ea"/>
                <a:ea typeface="+mn-ea"/>
              </a:rPr>
              <a:t>/</a:t>
            </a:r>
            <a:r>
              <a:rPr lang="zh-CN" altLang="en-US" sz="2400" spc="500" dirty="0">
                <a:latin typeface="+mn-ea"/>
                <a:ea typeface="+mn-ea"/>
              </a:rPr>
              <a:t>多生怪</a:t>
            </a:r>
            <a:r>
              <a:rPr lang="zh-CN" altLang="en-US" sz="2400" spc="500" dirty="0">
                <a:solidFill>
                  <a:srgbClr val="C00000"/>
                </a:solidFill>
                <a:latin typeface="+mn-ea"/>
                <a:ea typeface="+mn-ea"/>
              </a:rPr>
              <a:t>柏</a:t>
            </a:r>
            <a:r>
              <a:rPr lang="zh-CN" altLang="en-US" sz="2400" spc="500" dirty="0">
                <a:latin typeface="+mn-ea"/>
                <a:ea typeface="+mn-ea"/>
              </a:rPr>
              <a:t>，悬泉</a:t>
            </a:r>
            <a:r>
              <a:rPr lang="en-US" altLang="zh-CN" sz="2400" spc="500" dirty="0">
                <a:solidFill>
                  <a:srgbClr val="C00000"/>
                </a:solidFill>
                <a:latin typeface="+mn-ea"/>
                <a:ea typeface="+mn-ea"/>
              </a:rPr>
              <a:t>/</a:t>
            </a:r>
            <a:r>
              <a:rPr lang="zh-CN" altLang="en-US" sz="2400" spc="500" dirty="0">
                <a:latin typeface="+mn-ea"/>
                <a:ea typeface="+mn-ea"/>
              </a:rPr>
              <a:t>瀑布，飞</a:t>
            </a:r>
            <a:r>
              <a:rPr lang="zh-CN" altLang="en-US" sz="2400" spc="500" dirty="0">
                <a:solidFill>
                  <a:srgbClr val="C00000"/>
                </a:solidFill>
                <a:latin typeface="+mn-ea"/>
                <a:ea typeface="+mn-ea"/>
              </a:rPr>
              <a:t>漱</a:t>
            </a:r>
            <a:r>
              <a:rPr lang="en-US" altLang="zh-CN" sz="2400" spc="500" dirty="0">
                <a:latin typeface="+mn-ea"/>
                <a:ea typeface="+mn-ea"/>
              </a:rPr>
              <a:t>/</a:t>
            </a:r>
            <a:r>
              <a:rPr lang="zh-CN" altLang="en-US" sz="2400" spc="500" dirty="0">
                <a:latin typeface="+mn-ea"/>
                <a:ea typeface="+mn-ea"/>
              </a:rPr>
              <a:t>其间，清</a:t>
            </a:r>
            <a:r>
              <a:rPr lang="en-US" altLang="zh-CN" sz="2400" spc="500" dirty="0">
                <a:solidFill>
                  <a:srgbClr val="C00000"/>
                </a:solidFill>
                <a:latin typeface="+mn-ea"/>
                <a:ea typeface="+mn-ea"/>
                <a:sym typeface="+mn-ea"/>
              </a:rPr>
              <a:t>/</a:t>
            </a:r>
            <a:r>
              <a:rPr lang="zh-CN" altLang="en-US" sz="2400" spc="500" dirty="0">
                <a:latin typeface="+mn-ea"/>
                <a:ea typeface="+mn-ea"/>
              </a:rPr>
              <a:t>荣</a:t>
            </a:r>
            <a:r>
              <a:rPr lang="en-US" altLang="zh-CN" sz="2400" spc="500" dirty="0">
                <a:latin typeface="+mn-ea"/>
                <a:ea typeface="+mn-ea"/>
              </a:rPr>
              <a:t>/</a:t>
            </a:r>
            <a:r>
              <a:rPr lang="zh-CN" altLang="en-US" sz="2400" spc="500" dirty="0">
                <a:solidFill>
                  <a:srgbClr val="C00000"/>
                </a:solidFill>
                <a:latin typeface="+mn-ea"/>
                <a:ea typeface="+mn-ea"/>
              </a:rPr>
              <a:t>峻</a:t>
            </a:r>
            <a:r>
              <a:rPr lang="en-US" altLang="zh-CN" sz="2400" spc="500" dirty="0">
                <a:solidFill>
                  <a:srgbClr val="C00000"/>
                </a:solidFill>
                <a:latin typeface="+mn-ea"/>
                <a:ea typeface="+mn-ea"/>
                <a:sym typeface="+mn-ea"/>
              </a:rPr>
              <a:t>/</a:t>
            </a:r>
            <a:r>
              <a:rPr lang="zh-CN" altLang="en-US" sz="2400" spc="500" dirty="0">
                <a:latin typeface="+mn-ea"/>
                <a:ea typeface="+mn-ea"/>
              </a:rPr>
              <a:t>茂，良多</a:t>
            </a:r>
            <a:r>
              <a:rPr lang="en-US" altLang="zh-CN" sz="2400" spc="500" dirty="0">
                <a:solidFill>
                  <a:srgbClr val="C00000"/>
                </a:solidFill>
                <a:latin typeface="+mn-ea"/>
                <a:ea typeface="+mn-ea"/>
              </a:rPr>
              <a:t>/</a:t>
            </a:r>
            <a:r>
              <a:rPr lang="zh-CN" altLang="en-US" sz="2400" spc="500" dirty="0">
                <a:latin typeface="+mn-ea"/>
                <a:ea typeface="+mn-ea"/>
              </a:rPr>
              <a:t>趣味。</a:t>
            </a:r>
            <a:endParaRPr lang="zh-CN" altLang="en-US" sz="2400" spc="500" dirty="0">
              <a:latin typeface="+mn-ea"/>
              <a:ea typeface="+mn-ea"/>
            </a:endParaRPr>
          </a:p>
          <a:p>
            <a:pPr lvl="0" eaLnBrk="1" hangingPunct="1">
              <a:lnSpc>
                <a:spcPct val="150000"/>
              </a:lnSpc>
              <a:spcBef>
                <a:spcPts val="600"/>
              </a:spcBef>
              <a:defRPr/>
            </a:pPr>
            <a:r>
              <a:rPr lang="en-US" altLang="zh-CN" sz="2400" spc="500" dirty="0">
                <a:latin typeface="+mn-ea"/>
                <a:ea typeface="+mn-ea"/>
              </a:rPr>
              <a:t>    </a:t>
            </a:r>
            <a:r>
              <a:rPr lang="zh-CN" altLang="en-US" sz="2400" spc="500" dirty="0">
                <a:latin typeface="+mn-ea"/>
                <a:ea typeface="+mn-ea"/>
              </a:rPr>
              <a:t>每至</a:t>
            </a:r>
            <a:r>
              <a:rPr lang="en-US" altLang="zh-CN" sz="2400" spc="500" dirty="0">
                <a:solidFill>
                  <a:srgbClr val="C00000"/>
                </a:solidFill>
                <a:latin typeface="+mn-ea"/>
                <a:ea typeface="+mn-ea"/>
              </a:rPr>
              <a:t>/</a:t>
            </a:r>
            <a:r>
              <a:rPr lang="zh-CN" altLang="en-US" sz="2400" spc="500" dirty="0">
                <a:latin typeface="+mn-ea"/>
                <a:ea typeface="+mn-ea"/>
              </a:rPr>
              <a:t>晴初</a:t>
            </a:r>
            <a:r>
              <a:rPr lang="en-US" altLang="zh-CN" sz="2400" spc="500" dirty="0">
                <a:latin typeface="+mn-ea"/>
                <a:ea typeface="+mn-ea"/>
              </a:rPr>
              <a:t>/</a:t>
            </a:r>
            <a:r>
              <a:rPr lang="zh-CN" altLang="en-US" sz="2400" spc="500" dirty="0">
                <a:latin typeface="+mn-ea"/>
                <a:ea typeface="+mn-ea"/>
              </a:rPr>
              <a:t>霜旦，林寒</a:t>
            </a:r>
            <a:r>
              <a:rPr lang="en-US" altLang="zh-CN" sz="2400" spc="500" dirty="0">
                <a:solidFill>
                  <a:srgbClr val="C00000"/>
                </a:solidFill>
                <a:latin typeface="+mn-ea"/>
                <a:ea typeface="+mn-ea"/>
              </a:rPr>
              <a:t>/</a:t>
            </a:r>
            <a:r>
              <a:rPr lang="zh-CN" altLang="en-US" sz="2400" spc="500" dirty="0">
                <a:latin typeface="+mn-ea"/>
                <a:ea typeface="+mn-ea"/>
              </a:rPr>
              <a:t>涧肃，常有</a:t>
            </a:r>
            <a:r>
              <a:rPr lang="en-US" altLang="zh-CN" sz="2400" spc="500" dirty="0">
                <a:solidFill>
                  <a:srgbClr val="C00000"/>
                </a:solidFill>
                <a:latin typeface="+mn-ea"/>
                <a:ea typeface="+mn-ea"/>
              </a:rPr>
              <a:t>/</a:t>
            </a:r>
            <a:r>
              <a:rPr lang="zh-CN" altLang="en-US" sz="2400" spc="500" dirty="0">
                <a:latin typeface="+mn-ea"/>
                <a:ea typeface="+mn-ea"/>
              </a:rPr>
              <a:t>高猿</a:t>
            </a:r>
            <a:r>
              <a:rPr lang="en-US" altLang="zh-CN" sz="2400" spc="500" dirty="0">
                <a:solidFill>
                  <a:srgbClr val="C00000"/>
                </a:solidFill>
                <a:latin typeface="+mn-ea"/>
                <a:ea typeface="+mn-ea"/>
              </a:rPr>
              <a:t>/</a:t>
            </a:r>
            <a:r>
              <a:rPr lang="zh-CN" altLang="en-US" sz="2400" spc="500" dirty="0">
                <a:latin typeface="+mn-ea"/>
                <a:ea typeface="+mn-ea"/>
              </a:rPr>
              <a:t>长啸，</a:t>
            </a:r>
            <a:r>
              <a:rPr lang="zh-CN" altLang="en-US" sz="2400" spc="500" dirty="0">
                <a:solidFill>
                  <a:srgbClr val="C00000"/>
                </a:solidFill>
                <a:latin typeface="+mn-ea"/>
                <a:ea typeface="+mn-ea"/>
              </a:rPr>
              <a:t>属</a:t>
            </a:r>
            <a:r>
              <a:rPr lang="zh-CN" altLang="en-US" sz="2400" spc="500" dirty="0">
                <a:latin typeface="+mn-ea"/>
                <a:ea typeface="+mn-ea"/>
              </a:rPr>
              <a:t>引</a:t>
            </a:r>
            <a:r>
              <a:rPr lang="en-US" altLang="zh-CN" sz="2400" spc="500" dirty="0">
                <a:solidFill>
                  <a:srgbClr val="C00000"/>
                </a:solidFill>
                <a:latin typeface="+mn-ea"/>
                <a:ea typeface="+mn-ea"/>
              </a:rPr>
              <a:t>/</a:t>
            </a:r>
            <a:r>
              <a:rPr lang="zh-CN" altLang="en-US" sz="2400" spc="500" dirty="0">
                <a:latin typeface="+mn-ea"/>
                <a:ea typeface="+mn-ea"/>
              </a:rPr>
              <a:t>凄异，空谷</a:t>
            </a:r>
            <a:r>
              <a:rPr lang="en-US" altLang="zh-CN" sz="2400" spc="500" dirty="0">
                <a:solidFill>
                  <a:srgbClr val="C00000"/>
                </a:solidFill>
                <a:latin typeface="+mn-ea"/>
                <a:ea typeface="+mn-ea"/>
              </a:rPr>
              <a:t>/</a:t>
            </a:r>
            <a:r>
              <a:rPr lang="zh-CN" altLang="en-US" sz="2400" spc="500" dirty="0">
                <a:latin typeface="+mn-ea"/>
                <a:ea typeface="+mn-ea"/>
              </a:rPr>
              <a:t>传响，哀</a:t>
            </a:r>
            <a:r>
              <a:rPr lang="zh-CN" altLang="en-US" sz="2400" spc="500" dirty="0">
                <a:solidFill>
                  <a:srgbClr val="C00000"/>
                </a:solidFill>
                <a:latin typeface="+mn-ea"/>
                <a:ea typeface="+mn-ea"/>
              </a:rPr>
              <a:t>转</a:t>
            </a:r>
            <a:r>
              <a:rPr lang="en-US" altLang="zh-CN" sz="2400" spc="500" dirty="0">
                <a:solidFill>
                  <a:srgbClr val="C00000"/>
                </a:solidFill>
                <a:latin typeface="+mn-ea"/>
                <a:ea typeface="+mn-ea"/>
              </a:rPr>
              <a:t>/</a:t>
            </a:r>
            <a:r>
              <a:rPr lang="zh-CN" altLang="en-US" sz="2400" spc="500" dirty="0">
                <a:latin typeface="+mn-ea"/>
                <a:ea typeface="+mn-ea"/>
              </a:rPr>
              <a:t>久绝。故</a:t>
            </a:r>
            <a:r>
              <a:rPr lang="en-US" altLang="zh-CN" sz="2400" spc="500" dirty="0">
                <a:solidFill>
                  <a:srgbClr val="C00000"/>
                </a:solidFill>
                <a:latin typeface="+mn-ea"/>
                <a:ea typeface="+mn-ea"/>
              </a:rPr>
              <a:t>/</a:t>
            </a:r>
            <a:r>
              <a:rPr lang="zh-CN" altLang="en-US" sz="2400" spc="500" dirty="0">
                <a:latin typeface="+mn-ea"/>
                <a:ea typeface="+mn-ea"/>
              </a:rPr>
              <a:t>渔者</a:t>
            </a:r>
            <a:r>
              <a:rPr lang="en-US" altLang="zh-CN" sz="2400" spc="500" dirty="0">
                <a:solidFill>
                  <a:srgbClr val="C00000"/>
                </a:solidFill>
                <a:latin typeface="+mn-ea"/>
                <a:ea typeface="+mn-ea"/>
              </a:rPr>
              <a:t>/</a:t>
            </a:r>
            <a:r>
              <a:rPr lang="zh-CN" altLang="en-US" sz="2400" spc="500" dirty="0">
                <a:latin typeface="+mn-ea"/>
                <a:ea typeface="+mn-ea"/>
              </a:rPr>
              <a:t>歌曰：“巴东三峡</a:t>
            </a:r>
            <a:r>
              <a:rPr lang="en-US" altLang="zh-CN" sz="2400" spc="500" dirty="0">
                <a:solidFill>
                  <a:srgbClr val="C00000"/>
                </a:solidFill>
                <a:latin typeface="+mn-ea"/>
                <a:ea typeface="+mn-ea"/>
              </a:rPr>
              <a:t>/</a:t>
            </a:r>
            <a:r>
              <a:rPr lang="zh-CN" altLang="en-US" sz="2400" spc="500" dirty="0">
                <a:latin typeface="+mn-ea"/>
                <a:ea typeface="+mn-ea"/>
              </a:rPr>
              <a:t>巫峡长，猿鸣三声</a:t>
            </a:r>
            <a:r>
              <a:rPr lang="en-US" altLang="zh-CN" sz="2400" spc="500" dirty="0">
                <a:solidFill>
                  <a:srgbClr val="C00000"/>
                </a:solidFill>
                <a:latin typeface="+mn-ea"/>
                <a:ea typeface="+mn-ea"/>
              </a:rPr>
              <a:t>/</a:t>
            </a:r>
            <a:r>
              <a:rPr lang="zh-CN" altLang="en-US" sz="2400" spc="500" dirty="0">
                <a:latin typeface="+mn-ea"/>
                <a:ea typeface="+mn-ea"/>
              </a:rPr>
              <a:t>泪沾</a:t>
            </a:r>
            <a:r>
              <a:rPr lang="zh-CN" altLang="en-US" sz="2400" spc="500" dirty="0">
                <a:solidFill>
                  <a:srgbClr val="C00000"/>
                </a:solidFill>
                <a:latin typeface="+mn-ea"/>
                <a:ea typeface="+mn-ea"/>
              </a:rPr>
              <a:t>裳</a:t>
            </a:r>
            <a:r>
              <a:rPr lang="en-US" altLang="zh-CN" sz="2400" spc="500" dirty="0">
                <a:latin typeface="+mn-ea"/>
                <a:ea typeface="+mn-ea"/>
              </a:rPr>
              <a:t>!”</a:t>
            </a:r>
            <a:endParaRPr lang="en-US" altLang="zh-CN" sz="2400" spc="500" dirty="0">
              <a:latin typeface="+mn-ea"/>
              <a:ea typeface="+mn-ea"/>
            </a:endParaRPr>
          </a:p>
          <a:p>
            <a:pPr lvl="0" eaLnBrk="1" hangingPunct="1">
              <a:lnSpc>
                <a:spcPct val="150000"/>
              </a:lnSpc>
              <a:spcBef>
                <a:spcPts val="600"/>
              </a:spcBef>
              <a:defRPr/>
            </a:pPr>
            <a:endParaRPr kumimoji="0" lang="en-US" altLang="zh-CN" sz="2400" i="0" u="none" strike="noStrike" kern="1200" cap="none" spc="5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15" name="TextBox 4"/>
          <p:cNvSpPr txBox="1"/>
          <p:nvPr/>
        </p:nvSpPr>
        <p:spPr>
          <a:xfrm>
            <a:off x="7397115" y="1246505"/>
            <a:ext cx="8147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>
            <a:spAutoFit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US" altLang="zh-CN" sz="2400" dirty="0">
                <a:solidFill>
                  <a:srgbClr val="C00000"/>
                </a:solidFill>
                <a:latin typeface="+mn-ea"/>
              </a:rPr>
              <a:t>quē</a:t>
            </a:r>
            <a:endParaRPr lang="en-US" altLang="zh-CN" sz="2400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16" name="TextBox 4"/>
          <p:cNvSpPr txBox="1"/>
          <p:nvPr/>
        </p:nvSpPr>
        <p:spPr>
          <a:xfrm>
            <a:off x="9654535" y="1260263"/>
            <a:ext cx="1229783" cy="46037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>
            <a:spAutoFit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US" altLang="zh-CN" sz="2400" dirty="0">
                <a:solidFill>
                  <a:srgbClr val="C00000"/>
                </a:solidFill>
                <a:latin typeface="+mn-ea"/>
              </a:rPr>
              <a:t>zh</a:t>
            </a:r>
            <a:r>
              <a:rPr lang="en-US" altLang="zh-CN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2400" dirty="0">
                <a:solidFill>
                  <a:srgbClr val="C00000"/>
                </a:solidFill>
                <a:latin typeface="+mn-ea"/>
              </a:rPr>
              <a:t>nɡ</a:t>
            </a:r>
            <a:endParaRPr lang="en-US" altLang="zh-CN" sz="2400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17" name="TextBox 4"/>
          <p:cNvSpPr txBox="1"/>
          <p:nvPr/>
        </p:nvSpPr>
        <p:spPr>
          <a:xfrm>
            <a:off x="2719705" y="2423795"/>
            <a:ext cx="10210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>
            <a:spAutoFit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US" altLang="zh-CN" sz="2400" dirty="0">
                <a:solidFill>
                  <a:srgbClr val="C00000"/>
                </a:solidFill>
                <a:latin typeface="+mn-ea"/>
              </a:rPr>
              <a:t>xi</a:t>
            </a:r>
            <a:r>
              <a:rPr lang="en-US" altLang="zh-CN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2400" dirty="0">
                <a:solidFill>
                  <a:srgbClr val="C00000"/>
                </a:solidFill>
                <a:latin typeface="+mn-ea"/>
              </a:rPr>
              <a:t>nɡ</a:t>
            </a:r>
            <a:endParaRPr lang="en-US" altLang="zh-CN" sz="2400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18" name="TextBox 4"/>
          <p:cNvSpPr txBox="1"/>
          <p:nvPr/>
        </p:nvSpPr>
        <p:spPr>
          <a:xfrm>
            <a:off x="4539615" y="2423795"/>
            <a:ext cx="5816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>
            <a:spAutoFit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US" altLang="zh-CN" sz="2400" dirty="0">
                <a:solidFill>
                  <a:srgbClr val="C00000"/>
                </a:solidFill>
                <a:latin typeface="+mn-ea"/>
              </a:rPr>
              <a:t>sù</a:t>
            </a:r>
            <a:endParaRPr lang="en-US" altLang="zh-CN" sz="2400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19" name="TextBox 4"/>
          <p:cNvSpPr txBox="1"/>
          <p:nvPr/>
        </p:nvSpPr>
        <p:spPr>
          <a:xfrm>
            <a:off x="9309941" y="2416796"/>
            <a:ext cx="1227667" cy="46037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>
            <a:spAutoFit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US" altLang="zh-CN" sz="2400" dirty="0">
                <a:solidFill>
                  <a:srgbClr val="C00000"/>
                </a:solidFill>
                <a:latin typeface="+mn-ea"/>
              </a:rPr>
              <a:t>zh</a:t>
            </a:r>
            <a:r>
              <a:rPr lang="en-US" altLang="zh-CN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2400" dirty="0">
                <a:solidFill>
                  <a:srgbClr val="C00000"/>
                </a:solidFill>
                <a:latin typeface="+mn-ea"/>
              </a:rPr>
              <a:t>o</a:t>
            </a:r>
            <a:endParaRPr lang="en-US" altLang="zh-CN" sz="2400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20" name="TextBox 4"/>
          <p:cNvSpPr txBox="1"/>
          <p:nvPr/>
        </p:nvSpPr>
        <p:spPr>
          <a:xfrm>
            <a:off x="8233646" y="1246653"/>
            <a:ext cx="1231900" cy="46037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>
            <a:spAutoFit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US" altLang="zh-CN" sz="2400" dirty="0" err="1">
                <a:solidFill>
                  <a:srgbClr val="C00000"/>
                </a:solidFill>
                <a:latin typeface="+mn-ea"/>
              </a:rPr>
              <a:t>chóng</a:t>
            </a:r>
            <a:endParaRPr lang="en-US" altLang="zh-CN" sz="2400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21" name="TextBox 4"/>
          <p:cNvSpPr txBox="1"/>
          <p:nvPr/>
        </p:nvSpPr>
        <p:spPr>
          <a:xfrm>
            <a:off x="3740865" y="3599080"/>
            <a:ext cx="949187" cy="4603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>
            <a:spAutoFit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US" altLang="zh-CN" sz="2400" dirty="0">
                <a:solidFill>
                  <a:srgbClr val="C00000"/>
                </a:solidFill>
                <a:latin typeface="+mn-ea"/>
              </a:rPr>
              <a:t>tu</a:t>
            </a:r>
            <a:r>
              <a:rPr lang="en-US" altLang="zh-CN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2400" dirty="0">
                <a:solidFill>
                  <a:srgbClr val="C00000"/>
                </a:solidFill>
                <a:latin typeface="+mn-ea"/>
              </a:rPr>
              <a:t>n</a:t>
            </a:r>
            <a:endParaRPr lang="en-US" altLang="zh-CN" sz="2400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23" name="TextBox 4"/>
          <p:cNvSpPr txBox="1"/>
          <p:nvPr/>
        </p:nvSpPr>
        <p:spPr>
          <a:xfrm>
            <a:off x="7945593" y="3595286"/>
            <a:ext cx="1229784" cy="46037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>
            <a:spAutoFit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US" altLang="zh-CN" sz="2400" dirty="0">
                <a:solidFill>
                  <a:srgbClr val="C00000"/>
                </a:solidFill>
                <a:latin typeface="+mn-ea"/>
              </a:rPr>
              <a:t>y</a:t>
            </a:r>
            <a:r>
              <a:rPr lang="en-US" altLang="zh-CN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ǎ</a:t>
            </a:r>
            <a:r>
              <a:rPr lang="en-US" altLang="zh-CN" sz="2400" dirty="0">
                <a:solidFill>
                  <a:srgbClr val="C00000"/>
                </a:solidFill>
                <a:latin typeface="+mn-ea"/>
              </a:rPr>
              <a:t>n</a:t>
            </a:r>
            <a:endParaRPr lang="en-US" altLang="zh-CN" sz="2400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24" name="TextBox 4"/>
          <p:cNvSpPr txBox="1"/>
          <p:nvPr/>
        </p:nvSpPr>
        <p:spPr>
          <a:xfrm>
            <a:off x="9654540" y="3587115"/>
            <a:ext cx="8826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>
            <a:spAutoFit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US" altLang="zh-CN" sz="2400" dirty="0">
                <a:solidFill>
                  <a:srgbClr val="C00000"/>
                </a:solidFill>
                <a:latin typeface="+mn-ea"/>
              </a:rPr>
              <a:t>b</a:t>
            </a:r>
            <a:r>
              <a:rPr lang="en-US" altLang="zh-CN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ǎ</a:t>
            </a:r>
            <a:r>
              <a:rPr lang="en-US" altLang="zh-CN" sz="2400" dirty="0">
                <a:solidFill>
                  <a:srgbClr val="C00000"/>
                </a:solidFill>
                <a:latin typeface="+mn-ea"/>
              </a:rPr>
              <a:t>i</a:t>
            </a:r>
            <a:endParaRPr lang="en-US" altLang="zh-CN" sz="2400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25" name="TextBox 4"/>
          <p:cNvSpPr txBox="1"/>
          <p:nvPr/>
        </p:nvSpPr>
        <p:spPr>
          <a:xfrm>
            <a:off x="1668145" y="4200525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>
            <a:spAutoFit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US" altLang="zh-CN" sz="2400" dirty="0">
                <a:solidFill>
                  <a:srgbClr val="C00000"/>
                </a:solidFill>
                <a:latin typeface="+mn-ea"/>
              </a:rPr>
              <a:t>shù</a:t>
            </a:r>
            <a:endParaRPr lang="en-US" altLang="zh-CN" sz="2400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26" name="TextBox 4"/>
          <p:cNvSpPr txBox="1"/>
          <p:nvPr/>
        </p:nvSpPr>
        <p:spPr>
          <a:xfrm>
            <a:off x="4398010" y="4182745"/>
            <a:ext cx="7232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>
            <a:spAutoFit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US" altLang="zh-CN" sz="2400" dirty="0">
                <a:solidFill>
                  <a:srgbClr val="C00000"/>
                </a:solidFill>
                <a:latin typeface="+mn-ea"/>
              </a:rPr>
              <a:t>jùn</a:t>
            </a:r>
            <a:endParaRPr lang="en-US" altLang="zh-CN" sz="2400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27" name="TextBox 4"/>
          <p:cNvSpPr txBox="1"/>
          <p:nvPr/>
        </p:nvSpPr>
        <p:spPr>
          <a:xfrm>
            <a:off x="9008882" y="4768598"/>
            <a:ext cx="828342" cy="4603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>
            <a:spAutoFit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US" altLang="zh-CN" sz="2400" dirty="0">
                <a:solidFill>
                  <a:srgbClr val="C00000"/>
                </a:solidFill>
                <a:latin typeface="+mn-ea"/>
              </a:rPr>
              <a:t>zhǔ</a:t>
            </a:r>
            <a:endParaRPr lang="en-US" altLang="zh-CN" sz="2400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28" name="TextBox 4"/>
          <p:cNvSpPr txBox="1"/>
          <p:nvPr/>
        </p:nvSpPr>
        <p:spPr>
          <a:xfrm>
            <a:off x="2302007" y="5356016"/>
            <a:ext cx="1229783" cy="46037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>
            <a:spAutoFit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US" altLang="zh-CN" sz="2400" dirty="0">
                <a:solidFill>
                  <a:srgbClr val="C00000"/>
                </a:solidFill>
                <a:latin typeface="+mn-ea"/>
              </a:rPr>
              <a:t>zhu</a:t>
            </a:r>
            <a:r>
              <a:rPr lang="en-US" altLang="zh-CN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ǎ</a:t>
            </a:r>
            <a:r>
              <a:rPr lang="en-US" altLang="zh-CN" sz="2400" dirty="0">
                <a:solidFill>
                  <a:srgbClr val="C00000"/>
                </a:solidFill>
                <a:latin typeface="+mn-ea"/>
              </a:rPr>
              <a:t>n</a:t>
            </a:r>
            <a:endParaRPr lang="en-US" altLang="zh-CN" sz="2400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29" name="TextBox 4"/>
          <p:cNvSpPr txBox="1"/>
          <p:nvPr/>
        </p:nvSpPr>
        <p:spPr>
          <a:xfrm>
            <a:off x="1550793" y="5872551"/>
            <a:ext cx="1229784" cy="46037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>
            <a:spAutoFit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US" altLang="zh-CN" sz="2400" dirty="0">
                <a:solidFill>
                  <a:srgbClr val="C00000"/>
                </a:solidFill>
                <a:latin typeface="+mn-ea"/>
              </a:rPr>
              <a:t>ch</a:t>
            </a:r>
            <a:r>
              <a:rPr lang="en-US" altLang="zh-CN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sz="2400" dirty="0">
                <a:solidFill>
                  <a:srgbClr val="C00000"/>
                </a:solidFill>
                <a:latin typeface="+mn-ea"/>
              </a:rPr>
              <a:t>nɡ</a:t>
            </a:r>
            <a:endParaRPr lang="en-US" altLang="zh-CN" sz="2400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30" name="TextBox 4"/>
          <p:cNvSpPr txBox="1"/>
          <p:nvPr/>
        </p:nvSpPr>
        <p:spPr>
          <a:xfrm>
            <a:off x="2898099" y="2988385"/>
            <a:ext cx="1229784" cy="46037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>
            <a:spAutoFit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US" altLang="zh-CN" sz="2400" dirty="0">
                <a:solidFill>
                  <a:srgbClr val="C00000"/>
                </a:solidFill>
                <a:latin typeface="+mn-ea"/>
              </a:rPr>
              <a:t>ji</a:t>
            </a:r>
            <a:r>
              <a:rPr lang="en-US" altLang="zh-CN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2400" dirty="0">
                <a:solidFill>
                  <a:srgbClr val="C00000"/>
                </a:solidFill>
                <a:latin typeface="+mn-ea"/>
              </a:rPr>
              <a:t>n</a:t>
            </a:r>
            <a:endParaRPr lang="en-US" altLang="zh-CN" sz="2400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32" name="TextBox 4"/>
          <p:cNvSpPr txBox="1"/>
          <p:nvPr/>
        </p:nvSpPr>
        <p:spPr>
          <a:xfrm>
            <a:off x="5429885" y="1831340"/>
            <a:ext cx="5994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>
            <a:spAutoFit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US" altLang="zh-CN" sz="2400" dirty="0">
                <a:solidFill>
                  <a:srgbClr val="C00000"/>
                </a:solidFill>
                <a:latin typeface="+mn-ea"/>
              </a:rPr>
              <a:t>xī</a:t>
            </a:r>
            <a:endParaRPr lang="en-US" altLang="zh-CN" sz="2400" dirty="0">
              <a:solidFill>
                <a:srgbClr val="C00000"/>
              </a:solidFill>
              <a:latin typeface="+mn-ea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8086725" y="3963670"/>
            <a:ext cx="357505" cy="344170"/>
            <a:chOff x="12782" y="6821"/>
            <a:chExt cx="525" cy="512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54943" b="10646"/>
            <a:stretch>
              <a:fillRect/>
            </a:stretch>
          </p:blipFill>
          <p:spPr>
            <a:xfrm>
              <a:off x="12782" y="6821"/>
              <a:ext cx="184" cy="512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b="5988"/>
            <a:stretch>
              <a:fillRect/>
            </a:stretch>
          </p:blipFill>
          <p:spPr>
            <a:xfrm>
              <a:off x="12917" y="6857"/>
              <a:ext cx="390" cy="471"/>
            </a:xfrm>
            <a:prstGeom prst="rect">
              <a:avLst/>
            </a:prstGeom>
          </p:spPr>
        </p:pic>
      </p:grpSp>
      <p:pic>
        <p:nvPicPr>
          <p:cNvPr id="4" name="朗诵bgm">
            <a:hlinkClick r:id="" action="ppaction://media"/>
          </p:cNvPr>
          <p:cNvPicPr/>
          <p:nvPr>
            <a:audi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948940" y="107950"/>
            <a:ext cx="619125" cy="619125"/>
          </a:xfrm>
          <a:prstGeom prst="rect">
            <a:avLst/>
          </a:prstGeom>
        </p:spPr>
      </p:pic>
      <p:sp>
        <p:nvSpPr>
          <p:cNvPr id="17411" name="文本框 1"/>
          <p:cNvSpPr txBox="1"/>
          <p:nvPr/>
        </p:nvSpPr>
        <p:spPr>
          <a:xfrm>
            <a:off x="1855788" y="873125"/>
            <a:ext cx="5807075" cy="58261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朗读课文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读准字音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读出停顿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138555" y="1367790"/>
            <a:ext cx="9750425" cy="206121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本文多用四字句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又兼用散句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使文章读起来朗朗上口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很有节奏感。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pPr algn="l"/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注意学习处理语速、语调、重音的方法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达到读准字音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读出节奏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读出感情的要求。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2040" y="3694430"/>
            <a:ext cx="9806305" cy="156845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</a:rPr>
              <a:t>如第一段稍高昂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</a:rPr>
              <a:t>语速适中；第二段语速加快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</a:rPr>
              <a:t>读出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气势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</a:rPr>
              <a:t>；第三段语气舒缓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</a:rPr>
              <a:t>语速略慢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</a:rPr>
              <a:t>读出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清幽之气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</a:rPr>
              <a:t>；第四段语气低沉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</a:rPr>
              <a:t>语速稍慢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</a:rPr>
              <a:t>读出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凄美之感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0" y="-57785"/>
            <a:ext cx="3075940" cy="914400"/>
            <a:chOff x="0" y="-91"/>
            <a:chExt cx="4844" cy="1440"/>
          </a:xfrm>
        </p:grpSpPr>
        <p:sp>
          <p:nvSpPr>
            <p:cNvPr id="7" name="标题 8"/>
            <p:cNvSpPr>
              <a:spLocks noGrp="1"/>
            </p:cNvSpPr>
            <p:nvPr/>
          </p:nvSpPr>
          <p:spPr>
            <a:xfrm>
              <a:off x="1246" y="150"/>
              <a:ext cx="3599" cy="1073"/>
            </a:xfrm>
            <a:prstGeom prst="rect">
              <a:avLst/>
            </a:prstGeom>
          </p:spPr>
          <p:txBody>
            <a:bodyPr vert="horz" lIns="90000" tIns="46800" rIns="90000" bIns="46800" rtlCol="0" anchor="ctr" anchorCtr="0">
              <a:normAutofit/>
            </a:bodyPr>
            <a:lstStyle>
              <a:lvl1pPr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3600" b="1" u="none" strike="noStrike" kern="1200" cap="none" spc="300" normalizeH="0" baseline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b="1" spc="36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疏通文意</a:t>
              </a:r>
              <a:endParaRPr lang="zh-CN" altLang="en-US" b="1" spc="36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pic>
          <p:nvPicPr>
            <p:cNvPr id="2" name="图片 1" descr="32313535313532383b32313535313532353bc9bd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-91"/>
              <a:ext cx="1440" cy="1440"/>
            </a:xfrm>
            <a:prstGeom prst="rect">
              <a:avLst/>
            </a:prstGeom>
          </p:spPr>
        </p:pic>
      </p:grpSp>
      <p:pic>
        <p:nvPicPr>
          <p:cNvPr id="103" name="图片 102"/>
          <p:cNvPicPr/>
          <p:nvPr/>
        </p:nvPicPr>
        <p:blipFill>
          <a:blip r:embed="rId3">
            <a:lum bright="-12000"/>
          </a:blip>
          <a:stretch>
            <a:fillRect/>
          </a:stretch>
        </p:blipFill>
        <p:spPr>
          <a:xfrm>
            <a:off x="7282815" y="0"/>
            <a:ext cx="4909185" cy="68573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768350" y="2049145"/>
            <a:ext cx="6501765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zh-CN" altLang="en-US" sz="4400" b="1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自</a:t>
            </a:r>
            <a:r>
              <a:rPr kumimoji="1" lang="zh-CN" altLang="en-US" sz="44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三峡七百里中，</a:t>
            </a:r>
            <a:endParaRPr kumimoji="1" lang="zh-CN" altLang="en-US" sz="4400" b="1" noProof="0" smtClean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r>
              <a:rPr kumimoji="1" lang="zh-CN" altLang="en-US" sz="44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两岸连山，</a:t>
            </a:r>
            <a:r>
              <a:rPr kumimoji="1" lang="zh-CN" altLang="en-US" sz="4400" b="1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略</a:t>
            </a:r>
            <a:r>
              <a:rPr kumimoji="1" lang="zh-CN" altLang="en-US" sz="44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无</a:t>
            </a:r>
            <a:r>
              <a:rPr kumimoji="1" lang="en-US" altLang="zh-CN" sz="44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</a:t>
            </a:r>
            <a:r>
              <a:rPr kumimoji="1" lang="zh-CN" altLang="en-US" sz="4400" b="1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阙</a:t>
            </a:r>
            <a:r>
              <a:rPr kumimoji="1" lang="zh-CN" altLang="en-US" sz="44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处。</a:t>
            </a:r>
            <a:endParaRPr kumimoji="1" lang="zh-CN" altLang="en-US" sz="4400" b="1" noProof="0" smtClean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0820" y="1565275"/>
            <a:ext cx="1439545" cy="52197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txBody>
          <a:bodyPr wrap="square">
            <a:spAutoFit/>
          </a:bodyPr>
          <a:p>
            <a:pPr algn="ctr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于，在</a:t>
            </a:r>
            <a:endParaRPr lang="zh-CN" altLang="en-US" sz="28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23235" y="3456305"/>
            <a:ext cx="1646555" cy="52197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txBody>
          <a:bodyPr wrap="square">
            <a:spAutoFit/>
          </a:bodyPr>
          <a:p>
            <a:pPr algn="ctr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完全没有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29810" y="3456305"/>
            <a:ext cx="2280285" cy="95313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txBody>
          <a:bodyPr wrap="square">
            <a:spAutoFit/>
          </a:bodyPr>
          <a:p>
            <a:pPr algn="ctr">
              <a:buClrTx/>
              <a:buSzTx/>
              <a:buFontTx/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同“缺”，空隙、缺口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420" y="4648835"/>
            <a:ext cx="7110095" cy="1333500"/>
          </a:xfrm>
          <a:prstGeom prst="rect">
            <a:avLst/>
          </a:prstGeom>
          <a:blipFill>
            <a:blip r:embed="rId4"/>
          </a:blipFill>
          <a:ln>
            <a:solidFill>
              <a:schemeClr val="tx1"/>
            </a:solidFill>
          </a:ln>
        </p:spPr>
        <p:txBody>
          <a:bodyPr wrap="square" rtlCol="0">
            <a:noAutofit/>
          </a:bodyPr>
          <a:p>
            <a:pPr>
              <a:lnSpc>
                <a:spcPct val="110000"/>
              </a:lnSpc>
              <a:buClrTx/>
              <a:buSzTx/>
              <a:buFontTx/>
            </a:pP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华文楷体" panose="02010600040101010101" charset="-122"/>
                <a:sym typeface="+mn-ea"/>
              </a:rPr>
              <a:t>在七百里长的三峡当中，两岸都是相连的山，全然没有中断的地方。</a:t>
            </a:r>
            <a:endParaRPr lang="zh-CN" altLang="en-US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华文楷体" panose="02010600040101010101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6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6" name="文本框 25"/>
          <p:cNvSpPr txBox="1"/>
          <p:nvPr/>
        </p:nvSpPr>
        <p:spPr>
          <a:xfrm>
            <a:off x="1009650" y="1115060"/>
            <a:ext cx="10172700" cy="11595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R="0" lvl="0" indent="0" defTabSz="914400" rtl="0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4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                              </a:t>
            </a:r>
            <a:r>
              <a:rPr kumimoji="1" lang="en-US" altLang="zh-CN" sz="4400" b="1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kumimoji="1" lang="zh-CN" altLang="en-US" sz="4400" b="1" u="sng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亭午</a:t>
            </a:r>
            <a:r>
              <a:rPr kumimoji="1" lang="en-US" altLang="zh-CN" sz="44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kumimoji="1" lang="zh-CN" altLang="en-US" sz="4400" b="1" u="sng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夜分</a:t>
            </a:r>
            <a:r>
              <a:rPr kumimoji="1" lang="zh-CN" altLang="en-US" sz="44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，</a:t>
            </a:r>
            <a:endParaRPr kumimoji="1" lang="zh-CN" altLang="en-US" sz="4400" b="1" noProof="0" smtClean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marR="0" lvl="0" indent="0" defTabSz="914400" rtl="0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不见</a:t>
            </a:r>
            <a:r>
              <a:rPr kumimoji="1" lang="en-US" altLang="zh-CN" sz="44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kumimoji="1" lang="zh-CN" altLang="en-US" sz="4400" b="1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曦</a:t>
            </a:r>
            <a:r>
              <a:rPr kumimoji="1" lang="zh-CN" altLang="en-US" sz="44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月。</a:t>
            </a:r>
            <a:endParaRPr kumimoji="1" lang="zh-CN" altLang="en-US" sz="4400" b="1" noProof="0" smtClean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14400" y="1115060"/>
            <a:ext cx="9993630" cy="21812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R="0" lvl="0" indent="0" defTabSz="914400" rtl="0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重岩叠嶂，隐天蔽日，</a:t>
            </a:r>
            <a:r>
              <a:rPr kumimoji="1" lang="zh-CN" altLang="en-US" sz="4400" b="1" u="sng" noProof="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自</a:t>
            </a:r>
            <a:r>
              <a:rPr kumimoji="1" lang="zh-CN" altLang="en-US" sz="4400" b="1" noProof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非</a:t>
            </a:r>
            <a:endParaRPr kumimoji="1" lang="zh-CN" altLang="en-US" sz="4400" b="1" noProof="0" smtClean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-57785"/>
            <a:ext cx="3075940" cy="914400"/>
            <a:chOff x="0" y="-91"/>
            <a:chExt cx="4844" cy="1440"/>
          </a:xfrm>
        </p:grpSpPr>
        <p:sp>
          <p:nvSpPr>
            <p:cNvPr id="7" name="标题 8"/>
            <p:cNvSpPr>
              <a:spLocks noGrp="1"/>
            </p:cNvSpPr>
            <p:nvPr/>
          </p:nvSpPr>
          <p:spPr>
            <a:xfrm>
              <a:off x="1246" y="150"/>
              <a:ext cx="3599" cy="1073"/>
            </a:xfrm>
            <a:prstGeom prst="rect">
              <a:avLst/>
            </a:prstGeom>
          </p:spPr>
          <p:txBody>
            <a:bodyPr vert="horz" lIns="90000" tIns="46800" rIns="90000" bIns="46800" rtlCol="0" anchor="ctr" anchorCtr="0">
              <a:normAutofit/>
            </a:bodyPr>
            <a:lstStyle>
              <a:lvl1pPr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3600" b="1" u="none" strike="noStrike" kern="1200" cap="none" spc="300" normalizeH="0" baseline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b="1" spc="36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疏通文意</a:t>
              </a:r>
              <a:endParaRPr lang="zh-CN" altLang="en-US" b="1" spc="36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pic>
          <p:nvPicPr>
            <p:cNvPr id="2" name="图片 1" descr="32313535313532383b32313535313532353bc9bd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-91"/>
              <a:ext cx="1440" cy="144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620" y="3272790"/>
            <a:ext cx="5748020" cy="32289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0275" y="3273425"/>
            <a:ext cx="5770880" cy="322834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6065520" y="3296285"/>
            <a:ext cx="5771515" cy="3229610"/>
            <a:chOff x="3044" y="144"/>
            <a:chExt cx="9089" cy="5086"/>
          </a:xfrm>
        </p:grpSpPr>
        <p:sp>
          <p:nvSpPr>
            <p:cNvPr id="14" name="任意多边形 13"/>
            <p:cNvSpPr/>
            <p:nvPr/>
          </p:nvSpPr>
          <p:spPr>
            <a:xfrm>
              <a:off x="3044" y="150"/>
              <a:ext cx="6976" cy="5080"/>
            </a:xfrm>
            <a:custGeom>
              <a:avLst/>
              <a:gdLst>
                <a:gd name="connsiteX0" fmla="*/ 0 w 6776"/>
                <a:gd name="connsiteY0" fmla="*/ 0 h 5080"/>
                <a:gd name="connsiteX1" fmla="*/ 6776 w 6776"/>
                <a:gd name="connsiteY1" fmla="*/ 26 h 5080"/>
                <a:gd name="connsiteX2" fmla="*/ 3476 w 6776"/>
                <a:gd name="connsiteY2" fmla="*/ 2386 h 5080"/>
                <a:gd name="connsiteX3" fmla="*/ 0 w 6776"/>
                <a:gd name="connsiteY3" fmla="*/ 5080 h 5080"/>
                <a:gd name="connsiteX4" fmla="*/ 0 w 6776"/>
                <a:gd name="connsiteY4" fmla="*/ 0 h 5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76" h="5080">
                  <a:moveTo>
                    <a:pt x="0" y="0"/>
                  </a:moveTo>
                  <a:lnTo>
                    <a:pt x="6776" y="26"/>
                  </a:lnTo>
                  <a:lnTo>
                    <a:pt x="3476" y="2386"/>
                  </a:lnTo>
                  <a:lnTo>
                    <a:pt x="0" y="50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75000"/>
              </a:schemeClr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044" y="144"/>
              <a:ext cx="9089" cy="5085"/>
            </a:xfrm>
            <a:prstGeom prst="rect">
              <a:avLst/>
            </a:prstGeom>
          </p:spPr>
        </p:pic>
        <p:pic>
          <p:nvPicPr>
            <p:cNvPr id="12" name="http://photo-static-api.fotomore.com/creative/vcg/400/new/VCG211350433307.jpg?uid=386&amp;timestamp=1725280269&amp;sign=6538211beba08177922e175178a27c39" descr="templates\picture_hover\&amp;pky200_sjzg_VCG211350433307&amp;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010103">
                    <a:alpha val="100000"/>
                  </a:srgbClr>
                </a:clrFrom>
                <a:clrTo>
                  <a:srgbClr val="010103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71" y="150"/>
              <a:ext cx="1922" cy="1922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7429500" y="3734435"/>
            <a:ext cx="482600" cy="7289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dist"/>
            <a:r>
              <a:rPr lang="zh-CN" altLang="en-US" sz="2400">
                <a:solidFill>
                  <a:schemeClr val="bg1"/>
                </a:solidFill>
                <a:latin typeface="汉仪北魏写经W" panose="00020600040101010101" charset="-122"/>
                <a:ea typeface="汉仪北魏写经W" panose="00020600040101010101" charset="-122"/>
              </a:rPr>
              <a:t>夜分</a:t>
            </a:r>
            <a:endParaRPr lang="zh-CN" altLang="en-US" sz="2400">
              <a:solidFill>
                <a:schemeClr val="bg1"/>
              </a:solidFill>
              <a:latin typeface="汉仪北魏写经W" panose="00020600040101010101" charset="-122"/>
              <a:ea typeface="汉仪北魏写经W" panose="00020600040101010101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593840" y="912495"/>
            <a:ext cx="909955" cy="4800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txBody>
          <a:bodyPr wrap="square">
            <a:noAutofit/>
          </a:bodyPr>
          <a:p>
            <a:pPr algn="ctr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如果</a:t>
            </a:r>
            <a:endParaRPr lang="zh-CN" altLang="en-US" sz="28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809230" y="2114550"/>
            <a:ext cx="942340" cy="4800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txBody>
          <a:bodyPr wrap="square">
            <a:noAutofit/>
          </a:bodyPr>
          <a:p>
            <a:pPr algn="ctr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正午</a:t>
            </a:r>
            <a:endParaRPr lang="zh-CN" altLang="en-US" sz="28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230995" y="2081530"/>
            <a:ext cx="942340" cy="4800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txBody>
          <a:bodyPr wrap="square">
            <a:noAutofit/>
          </a:bodyPr>
          <a:p>
            <a:pPr algn="ctr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半夜</a:t>
            </a:r>
            <a:endParaRPr lang="zh-CN" altLang="en-US" sz="28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888740" y="2561590"/>
            <a:ext cx="925830" cy="49149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txBody>
          <a:bodyPr wrap="square">
            <a:noAutofit/>
          </a:bodyPr>
          <a:p>
            <a:pPr algn="l"/>
            <a:r>
              <a:rPr lang="zh-CN" altLang="en-US" sz="28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日月</a:t>
            </a:r>
            <a:endParaRPr lang="zh-CN" altLang="en-US" sz="28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238375" y="2019300"/>
            <a:ext cx="2405380" cy="49149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txBody>
          <a:bodyPr wrap="square">
            <a:noAutofit/>
          </a:bodyPr>
          <a:p>
            <a:pPr algn="l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日光，指太阳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2476500" y="3086735"/>
            <a:ext cx="1117600" cy="12700"/>
          </a:xfrm>
          <a:prstGeom prst="lin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572770" y="5603240"/>
            <a:ext cx="11076305" cy="1206500"/>
          </a:xfrm>
          <a:prstGeom prst="rect">
            <a:avLst/>
          </a:prstGeom>
          <a:blipFill>
            <a:blip r:embed="rId7"/>
          </a:blipFill>
          <a:ln>
            <a:solidFill>
              <a:schemeClr val="tx1"/>
            </a:solidFill>
          </a:ln>
        </p:spPr>
        <p:txBody>
          <a:bodyPr wrap="square" rtlCol="0">
            <a:noAutofit/>
          </a:bodyPr>
          <a:p>
            <a:pPr>
              <a:lnSpc>
                <a:spcPct val="100000"/>
              </a:lnSpc>
              <a:buClrTx/>
              <a:buSzTx/>
              <a:buFontTx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重重叠叠的悬崖峭壁，遮蔽了天空和太阳，如果不是正午，就看不见太阳；如果不是半夜，就看不见月亮。</a:t>
            </a:r>
            <a:endParaRPr lang="zh-CN" altLang="en-US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华文楷体" panose="02010600040101010101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  <p:bldP spid="22" grpId="0" bldLvl="0" animBg="1"/>
      <p:bldP spid="24" grpId="0" bldLvl="0" animBg="1"/>
      <p:bldP spid="17" grpId="0"/>
      <p:bldP spid="17" grpId="1"/>
      <p:bldP spid="18" grpId="0"/>
      <p:bldP spid="18" grpId="1"/>
      <p:bldP spid="26" grpId="0"/>
      <p:bldP spid="26" grpId="1"/>
      <p:bldP spid="27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AS_UNIQUEID" val="152"/>
</p:tagLst>
</file>

<file path=ppt/tags/tag10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UNIT_FLASH_PICTURE_TYPE" val="1"/>
</p:tagLst>
</file>

<file path=ppt/tags/tag102.xml><?xml version="1.0" encoding="utf-8"?>
<p:tagLst xmlns:p="http://schemas.openxmlformats.org/presentationml/2006/main">
  <p:tag name="AS_UNIQUEID" val="152"/>
</p:tagLst>
</file>

<file path=ppt/tags/tag10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UNIT_FLASH_PICTURE_TYPE" val="1"/>
</p:tagLst>
</file>

<file path=ppt/tags/tag104.xml><?xml version="1.0" encoding="utf-8"?>
<p:tagLst xmlns:p="http://schemas.openxmlformats.org/presentationml/2006/main">
  <p:tag name="AS_UNIQUEID" val="152"/>
</p:tagLst>
</file>

<file path=ppt/tags/tag10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UNIT_FLASH_PICTURE_TYPE" val="1"/>
</p:tagLst>
</file>

<file path=ppt/tags/tag106.xml><?xml version="1.0" encoding="utf-8"?>
<p:tagLst xmlns:p="http://schemas.openxmlformats.org/presentationml/2006/main">
  <p:tag name="AS_UNIQUEID" val="152"/>
</p:tagLst>
</file>

<file path=ppt/tags/tag10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UNIT_FLASH_PICTURE_TYPE" val="1"/>
</p:tagLst>
</file>

<file path=ppt/tags/tag108.xml><?xml version="1.0" encoding="utf-8"?>
<p:tagLst xmlns:p="http://schemas.openxmlformats.org/presentationml/2006/main">
  <p:tag name="AS_UNIQUEID" val="152"/>
</p:tagLst>
</file>

<file path=ppt/tags/tag109.xml><?xml version="1.0" encoding="utf-8"?>
<p:tagLst xmlns:p="http://schemas.openxmlformats.org/presentationml/2006/main">
  <p:tag name="KSO_WM_DIAGRAM_VIRTUALLY_FRAME" val="{&quot;height&quot;:301.26314960629924,&quot;left&quot;:107.95511811023621,&quot;top&quot;:171.54692913385827,&quot;width&quot;:696.3948818897637}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DIAGRAM_VIRTUALLY_FRAME" val="{&quot;height&quot;:301.26314960629924,&quot;left&quot;:107.95511811023621,&quot;top&quot;:171.54692913385827,&quot;width&quot;:696.3948818897637}"/>
</p:tagLst>
</file>

<file path=ppt/tags/tag111.xml><?xml version="1.0" encoding="utf-8"?>
<p:tagLst xmlns:p="http://schemas.openxmlformats.org/presentationml/2006/main">
  <p:tag name="KSO_WM_DIAGRAM_VIRTUALLY_FRAME" val="{&quot;height&quot;:301.26314960629924,&quot;left&quot;:107.95511811023621,&quot;top&quot;:171.54692913385827,&quot;width&quot;:696.3948818897637}"/>
</p:tagLst>
</file>

<file path=ppt/tags/tag112.xml><?xml version="1.0" encoding="utf-8"?>
<p:tagLst xmlns:p="http://schemas.openxmlformats.org/presentationml/2006/main">
  <p:tag name="KSO_WM_DIAGRAM_VIRTUALLY_FRAME" val="{&quot;height&quot;:301.26314960629924,&quot;left&quot;:107.95511811023621,&quot;top&quot;:171.54692913385827,&quot;width&quot;:696.3948818897637}"/>
</p:tagLst>
</file>

<file path=ppt/tags/tag113.xml><?xml version="1.0" encoding="utf-8"?>
<p:tagLst xmlns:p="http://schemas.openxmlformats.org/presentationml/2006/main">
  <p:tag name="KSO_WM_DIAGRAM_VIRTUALLY_FRAME" val="{&quot;height&quot;:301.26314960629924,&quot;left&quot;:107.95511811023621,&quot;top&quot;:171.54692913385827,&quot;width&quot;:696.3948818897637}"/>
</p:tagLst>
</file>

<file path=ppt/tags/tag114.xml><?xml version="1.0" encoding="utf-8"?>
<p:tagLst xmlns:p="http://schemas.openxmlformats.org/presentationml/2006/main">
  <p:tag name="KSO_WM_DIAGRAM_VIRTUALLY_FRAME" val="{&quot;height&quot;:301.26314960629924,&quot;left&quot;:107.95511811023621,&quot;top&quot;:171.54692913385827,&quot;width&quot;:696.3948818897637}"/>
</p:tagLst>
</file>

<file path=ppt/tags/tag115.xml><?xml version="1.0" encoding="utf-8"?>
<p:tagLst xmlns:p="http://schemas.openxmlformats.org/presentationml/2006/main">
  <p:tag name="KSO_WM_DIAGRAM_VIRTUALLY_FRAME" val="{&quot;height&quot;:301.26314960629924,&quot;left&quot;:107.95511811023621,&quot;top&quot;:171.54692913385827,&quot;width&quot;:696.3948818897637}"/>
</p:tagLst>
</file>

<file path=ppt/tags/tag116.xml><?xml version="1.0" encoding="utf-8"?>
<p:tagLst xmlns:p="http://schemas.openxmlformats.org/presentationml/2006/main">
  <p:tag name="KSO_WM_DIAGRAM_VIRTUALLY_FRAME" val="{&quot;height&quot;:301.26314960629924,&quot;left&quot;:107.95511811023621,&quot;top&quot;:171.54692913385827,&quot;width&quot;:696.3948818897637}"/>
</p:tagLst>
</file>

<file path=ppt/tags/tag117.xml><?xml version="1.0" encoding="utf-8"?>
<p:tagLst xmlns:p="http://schemas.openxmlformats.org/presentationml/2006/main">
  <p:tag name="KSO_WM_DIAGRAM_VIRTUALLY_FRAME" val="{&quot;height&quot;:301.26314960629924,&quot;left&quot;:107.95511811023621,&quot;top&quot;:171.54692913385827,&quot;width&quot;:696.3948818897637}"/>
</p:tagLst>
</file>

<file path=ppt/tags/tag118.xml><?xml version="1.0" encoding="utf-8"?>
<p:tagLst xmlns:p="http://schemas.openxmlformats.org/presentationml/2006/main">
  <p:tag name="KSO_WM_DIAGRAM_VIRTUALLY_FRAME" val="{&quot;height&quot;:301.26314960629924,&quot;left&quot;:107.95511811023621,&quot;top&quot;:171.54692913385827,&quot;width&quot;:696.3948818897637}"/>
</p:tagLst>
</file>

<file path=ppt/tags/tag119.xml><?xml version="1.0" encoding="utf-8"?>
<p:tagLst xmlns:p="http://schemas.openxmlformats.org/presentationml/2006/main">
  <p:tag name="KSO_WM_DIAGRAM_VIRTUALLY_FRAME" val="{&quot;height&quot;:301.26314960629924,&quot;left&quot;:107.95511811023621,&quot;top&quot;:171.54692913385827,&quot;width&quot;:696.3948818897637}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DIAGRAM_VIRTUALLY_FRAME" val="{&quot;height&quot;:301.26314960629924,&quot;left&quot;:107.95511811023621,&quot;top&quot;:171.54692913385827,&quot;width&quot;:696.3948818897637}"/>
</p:tagLst>
</file>

<file path=ppt/tags/tag121.xml><?xml version="1.0" encoding="utf-8"?>
<p:tagLst xmlns:p="http://schemas.openxmlformats.org/presentationml/2006/main">
  <p:tag name="KSO_WM_DIAGRAM_VIRTUALLY_FRAME" val="{&quot;height&quot;:301.26314960629924,&quot;left&quot;:107.95511811023621,&quot;top&quot;:171.54692913385827,&quot;width&quot;:696.3948818897637}"/>
</p:tagLst>
</file>

<file path=ppt/tags/tag122.xml><?xml version="1.0" encoding="utf-8"?>
<p:tagLst xmlns:p="http://schemas.openxmlformats.org/presentationml/2006/main">
  <p:tag name="KSO_WM_DIAGRAM_VIRTUALLY_FRAME" val="{&quot;height&quot;:301.26314960629924,&quot;left&quot;:107.95511811023621,&quot;top&quot;:171.54692913385827,&quot;width&quot;:696.3948818897637}"/>
</p:tagLst>
</file>

<file path=ppt/tags/tag123.xml><?xml version="1.0" encoding="utf-8"?>
<p:tagLst xmlns:p="http://schemas.openxmlformats.org/presentationml/2006/main">
  <p:tag name="KSO_WM_DIAGRAM_VIRTUALLY_FRAME" val="{&quot;height&quot;:301.26314960629924,&quot;left&quot;:107.95511811023621,&quot;top&quot;:171.54692913385827,&quot;width&quot;:696.3948818897637}"/>
</p:tagLst>
</file>

<file path=ppt/tags/tag124.xml><?xml version="1.0" encoding="utf-8"?>
<p:tagLst xmlns:p="http://schemas.openxmlformats.org/presentationml/2006/main">
  <p:tag name="KSO_WM_DIAGRAM_VIRTUALLY_FRAME" val="{&quot;height&quot;:301.26314960629924,&quot;left&quot;:107.95511811023621,&quot;top&quot;:171.54692913385827,&quot;width&quot;:696.3948818897637}"/>
</p:tagLst>
</file>

<file path=ppt/tags/tag125.xml><?xml version="1.0" encoding="utf-8"?>
<p:tagLst xmlns:p="http://schemas.openxmlformats.org/presentationml/2006/main">
  <p:tag name="KSO_WM_DIAGRAM_VIRTUALLY_FRAME" val="{&quot;height&quot;:301.26314960629924,&quot;left&quot;:107.95511811023621,&quot;top&quot;:171.54692913385827,&quot;width&quot;:696.3948818897637}"/>
</p:tagLst>
</file>

<file path=ppt/tags/tag126.xml><?xml version="1.0" encoding="utf-8"?>
<p:tagLst xmlns:p="http://schemas.openxmlformats.org/presentationml/2006/main">
  <p:tag name="KSO_WM_DIAGRAM_VIRTUALLY_FRAME" val="{&quot;height&quot;:301.26314960629924,&quot;left&quot;:107.95511811023621,&quot;top&quot;:171.54692913385827,&quot;width&quot;:696.3948818897637}"/>
</p:tagLst>
</file>

<file path=ppt/tags/tag127.xml><?xml version="1.0" encoding="utf-8"?>
<p:tagLst xmlns:p="http://schemas.openxmlformats.org/presentationml/2006/main">
  <p:tag name="KSO_WM_DIAGRAM_VIRTUALLY_FRAME" val="{&quot;height&quot;:301.26314960629924,&quot;left&quot;:107.95511811023621,&quot;top&quot;:171.54692913385827,&quot;width&quot;:696.3948818897637}"/>
</p:tagLst>
</file>

<file path=ppt/tags/tag128.xml><?xml version="1.0" encoding="utf-8"?>
<p:tagLst xmlns:p="http://schemas.openxmlformats.org/presentationml/2006/main">
  <p:tag name="KSO_WM_DIAGRAM_VIRTUALLY_FRAME" val="{&quot;height&quot;:301.26314960629924,&quot;left&quot;:107.95511811023621,&quot;top&quot;:171.54692913385827,&quot;width&quot;:696.3948818897637}"/>
</p:tagLst>
</file>

<file path=ppt/tags/tag129.xml><?xml version="1.0" encoding="utf-8"?>
<p:tagLst xmlns:p="http://schemas.openxmlformats.org/presentationml/2006/main">
  <p:tag name="KSO_WM_DIAGRAM_VIRTUALLY_FRAME" val="{&quot;height&quot;:301.26314960629924,&quot;left&quot;:107.95511811023621,&quot;top&quot;:171.54692913385827,&quot;width&quot;:696.3948818897637}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DIAGRAM_VIRTUALLY_FRAME" val="{&quot;height&quot;:301.26314960629924,&quot;left&quot;:107.95511811023621,&quot;top&quot;:171.54692913385827,&quot;width&quot;:696.3948818897637}"/>
</p:tagLst>
</file>

<file path=ppt/tags/tag131.xml><?xml version="1.0" encoding="utf-8"?>
<p:tagLst xmlns:p="http://schemas.openxmlformats.org/presentationml/2006/main">
  <p:tag name="KSO_WM_DIAGRAM_VIRTUALLY_FRAME" val="{&quot;height&quot;:301.26314960629924,&quot;left&quot;:107.95511811023621,&quot;top&quot;:171.54692913385827,&quot;width&quot;:696.3948818897637}"/>
</p:tagLst>
</file>

<file path=ppt/tags/tag132.xml><?xml version="1.0" encoding="utf-8"?>
<p:tagLst xmlns:p="http://schemas.openxmlformats.org/presentationml/2006/main">
  <p:tag name="KSO_WM_DIAGRAM_VIRTUALLY_FRAME" val="{&quot;height&quot;:301.26314960629924,&quot;left&quot;:107.95511811023621,&quot;top&quot;:171.54692913385827,&quot;width&quot;:696.3948818897637}"/>
</p:tagLst>
</file>

<file path=ppt/tags/tag133.xml><?xml version="1.0" encoding="utf-8"?>
<p:tagLst xmlns:p="http://schemas.openxmlformats.org/presentationml/2006/main">
  <p:tag name="KSO_WM_DIAGRAM_VIRTUALLY_FRAME" val="{&quot;height&quot;:301.26314960629924,&quot;left&quot;:107.95511811023621,&quot;top&quot;:171.54692913385827,&quot;width&quot;:696.3948818897637}"/>
</p:tagLst>
</file>

<file path=ppt/tags/tag134.xml><?xml version="1.0" encoding="utf-8"?>
<p:tagLst xmlns:p="http://schemas.openxmlformats.org/presentationml/2006/main">
  <p:tag name="KSO_WM_DIAGRAM_VIRTUALLY_FRAME" val="{&quot;height&quot;:301.26314960629924,&quot;left&quot;:107.95511811023621,&quot;top&quot;:171.54692913385827,&quot;width&quot;:696.3948818897637}"/>
</p:tagLst>
</file>

<file path=ppt/tags/tag13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UNIT_FLASH_PICTURE_TYPE" val="1"/>
</p:tagLst>
</file>

<file path=ppt/tags/tag136.xml><?xml version="1.0" encoding="utf-8"?>
<p:tagLst xmlns:p="http://schemas.openxmlformats.org/presentationml/2006/main">
  <p:tag name="AS_UNIQUEID" val="152"/>
</p:tagLst>
</file>

<file path=ppt/tags/tag13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UNIT_FLASH_PICTURE_TYPE" val="1"/>
</p:tagLst>
</file>

<file path=ppt/tags/tag138.xml><?xml version="1.0" encoding="utf-8"?>
<p:tagLst xmlns:p="http://schemas.openxmlformats.org/presentationml/2006/main">
  <p:tag name="AS_UNIQUEID" val="152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UNIT_FLASH_PICTURE_TYPE" val="1"/>
</p:tagLst>
</file>

<file path=ppt/tags/tag141.xml><?xml version="1.0" encoding="utf-8"?>
<p:tagLst xmlns:p="http://schemas.openxmlformats.org/presentationml/2006/main">
  <p:tag name="AS_UNIQUEID" val="152"/>
</p:tagLst>
</file>

<file path=ppt/tags/tag142.xml><?xml version="1.0" encoding="utf-8"?>
<p:tagLst xmlns:p="http://schemas.openxmlformats.org/presentationml/2006/main">
  <p:tag name="KSO_WM_DIAGRAM_VIRTUALLY_FRAME" val="{&quot;height&quot;:229.5,&quot;left&quot;:50.3,&quot;top&quot;:262.05,&quot;width&quot;:298}"/>
</p:tagLst>
</file>

<file path=ppt/tags/tag143.xml><?xml version="1.0" encoding="utf-8"?>
<p:tagLst xmlns:p="http://schemas.openxmlformats.org/presentationml/2006/main">
  <p:tag name="KSO_WM_DIAGRAM_VIRTUALLY_FRAME" val="{&quot;height&quot;:229.5,&quot;left&quot;:50.3,&quot;top&quot;:262.05,&quot;width&quot;:298}"/>
</p:tagLst>
</file>

<file path=ppt/tags/tag144.xml><?xml version="1.0" encoding="utf-8"?>
<p:tagLst xmlns:p="http://schemas.openxmlformats.org/presentationml/2006/main">
  <p:tag name="KSO_WM_DIAGRAM_VIRTUALLY_FRAME" val="{&quot;height&quot;:229.5,&quot;left&quot;:50.3,&quot;top&quot;:262.05,&quot;width&quot;:298}"/>
</p:tagLst>
</file>

<file path=ppt/tags/tag145.xml><?xml version="1.0" encoding="utf-8"?>
<p:tagLst xmlns:p="http://schemas.openxmlformats.org/presentationml/2006/main">
  <p:tag name="KSO_WM_DIAGRAM_VIRTUALLY_FRAME" val="{&quot;height&quot;:229.5,&quot;left&quot;:50.3,&quot;top&quot;:262.05,&quot;width&quot;:298}"/>
</p:tagLst>
</file>

<file path=ppt/tags/tag146.xml><?xml version="1.0" encoding="utf-8"?>
<p:tagLst xmlns:p="http://schemas.openxmlformats.org/presentationml/2006/main">
  <p:tag name="KSO_WM_DIAGRAM_VIRTUALLY_FRAME" val="{&quot;height&quot;:229.5,&quot;left&quot;:50.3,&quot;top&quot;:262.05,&quot;width&quot;:298}"/>
</p:tagLst>
</file>

<file path=ppt/tags/tag147.xml><?xml version="1.0" encoding="utf-8"?>
<p:tagLst xmlns:p="http://schemas.openxmlformats.org/presentationml/2006/main">
  <p:tag name="KSO_WM_DIAGRAM_VIRTUALLY_FRAME" val="{&quot;height&quot;:229.5,&quot;left&quot;:50.3,&quot;top&quot;:262.05,&quot;width&quot;:298}"/>
</p:tagLst>
</file>

<file path=ppt/tags/tag148.xml><?xml version="1.0" encoding="utf-8"?>
<p:tagLst xmlns:p="http://schemas.openxmlformats.org/presentationml/2006/main">
  <p:tag name="KSO_WM_DIAGRAM_VIRTUALLY_FRAME" val="{&quot;height&quot;:229.5,&quot;left&quot;:50.3,&quot;top&quot;:262.05,&quot;width&quot;:298}"/>
</p:tagLst>
</file>

<file path=ppt/tags/tag149.xml><?xml version="1.0" encoding="utf-8"?>
<p:tagLst xmlns:p="http://schemas.openxmlformats.org/presentationml/2006/main">
  <p:tag name="KSO_WM_DIAGRAM_VIRTUALLY_FRAME" val="{&quot;height&quot;:229.5,&quot;left&quot;:50.3,&quot;top&quot;:262.05,&quot;width&quot;:298}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DIAGRAM_VIRTUALLY_FRAME" val="{&quot;height&quot;:229.5,&quot;left&quot;:50.3,&quot;top&quot;:262.05,&quot;width&quot;:298}"/>
</p:tagLst>
</file>

<file path=ppt/tags/tag151.xml><?xml version="1.0" encoding="utf-8"?>
<p:tagLst xmlns:p="http://schemas.openxmlformats.org/presentationml/2006/main">
  <p:tag name="KSO_WM_DIAGRAM_VIRTUALLY_FRAME" val="{&quot;height&quot;:229.5,&quot;left&quot;:50.3,&quot;top&quot;:262.05,&quot;width&quot;:298}"/>
</p:tagLst>
</file>

<file path=ppt/tags/tag152.xml><?xml version="1.0" encoding="utf-8"?>
<p:tagLst xmlns:p="http://schemas.openxmlformats.org/presentationml/2006/main">
  <p:tag name="KSO_WM_DIAGRAM_VIRTUALLY_FRAME" val="{&quot;height&quot;:229.5,&quot;left&quot;:50.3,&quot;top&quot;:262.05,&quot;width&quot;:298}"/>
</p:tagLst>
</file>

<file path=ppt/tags/tag153.xml><?xml version="1.0" encoding="utf-8"?>
<p:tagLst xmlns:p="http://schemas.openxmlformats.org/presentationml/2006/main">
  <p:tag name="KSO_WM_DIAGRAM_VIRTUALLY_FRAME" val="{&quot;height&quot;:229.5,&quot;left&quot;:50.3,&quot;top&quot;:262.05,&quot;width&quot;:298}"/>
</p:tagLst>
</file>

<file path=ppt/tags/tag15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5.xml><?xml version="1.0" encoding="utf-8"?>
<p:tagLst xmlns:p="http://schemas.openxmlformats.org/presentationml/2006/main">
  <p:tag name="AS_UNIQUEID" val="152"/>
</p:tagLst>
</file>

<file path=ppt/tags/tag15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7.xml><?xml version="1.0" encoding="utf-8"?>
<p:tagLst xmlns:p="http://schemas.openxmlformats.org/presentationml/2006/main">
  <p:tag name="AS_UNIQUEID" val="152"/>
</p:tagLst>
</file>

<file path=ppt/tags/tag15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AS_UNIQUEID" val="152"/>
</p:tagLst>
</file>

<file path=ppt/tags/tag16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2.xml><?xml version="1.0" encoding="utf-8"?>
<p:tagLst xmlns:p="http://schemas.openxmlformats.org/presentationml/2006/main">
  <p:tag name="AS_UNIQUEID" val="152"/>
</p:tagLst>
</file>

<file path=ppt/tags/tag1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4.xml><?xml version="1.0" encoding="utf-8"?>
<p:tagLst xmlns:p="http://schemas.openxmlformats.org/presentationml/2006/main">
  <p:tag name="AS_UNIQUEID" val="152"/>
</p:tagLst>
</file>

<file path=ppt/tags/tag165.xml><?xml version="1.0" encoding="utf-8"?>
<p:tagLst xmlns:p="http://schemas.openxmlformats.org/presentationml/2006/main">
  <p:tag name="TABLE_ENDDRAG_ORIGIN_RECT" val="890*259"/>
  <p:tag name="TABLE_ENDDRAG_RECT" val="28*182*890*259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UNIT_PLACING_PICTURE_USER_VIEWPORT" val="{&quot;height&quot;:10800,&quot;width&quot;:11415}"/>
</p:tagLst>
</file>

<file path=ppt/tags/tag1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73.xml><?xml version="1.0" encoding="utf-8"?>
<p:tagLst xmlns:p="http://schemas.openxmlformats.org/presentationml/2006/main">
  <p:tag name="KSO_WM_BEAUTIFY_FLAG" val=""/>
</p:tagLst>
</file>

<file path=ppt/tags/tag1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75.xml><?xml version="1.0" encoding="utf-8"?>
<p:tagLst xmlns:p="http://schemas.openxmlformats.org/presentationml/2006/main">
  <p:tag name="AS_UNIQUEID" val="152"/>
</p:tagLst>
</file>

<file path=ppt/tags/tag1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7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78.xml><?xml version="1.0" encoding="utf-8"?>
<p:tagLst xmlns:p="http://schemas.openxmlformats.org/presentationml/2006/main">
  <p:tag name="KSO_WM_BEAUTIFY_FLAG" val=""/>
</p:tagLst>
</file>

<file path=ppt/tags/tag179.xml><?xml version="1.0" encoding="utf-8"?>
<p:tagLst xmlns:p="http://schemas.openxmlformats.org/presentationml/2006/main">
  <p:tag name="TABLE_ENDDRAG_ORIGIN_RECT" val="687*200"/>
  <p:tag name="TABLE_ENDDRAG_RECT" val="112*260*687*200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DIAGRAM_VIRTUALLY_FRAME" val="{&quot;height&quot;:187.85,&quot;left&quot;:156.8,&quot;top&quot;:305.65,&quot;width&quot;:722.3}"/>
</p:tagLst>
</file>

<file path=ppt/tags/tag181.xml><?xml version="1.0" encoding="utf-8"?>
<p:tagLst xmlns:p="http://schemas.openxmlformats.org/presentationml/2006/main">
  <p:tag name="KSO_WM_DIAGRAM_VIRTUALLY_FRAME" val="{&quot;height&quot;:187.85,&quot;left&quot;:156.8,&quot;top&quot;:305.65,&quot;width&quot;:722.3}"/>
</p:tagLst>
</file>

<file path=ppt/tags/tag182.xml><?xml version="1.0" encoding="utf-8"?>
<p:tagLst xmlns:p="http://schemas.openxmlformats.org/presentationml/2006/main">
  <p:tag name="KSO_WM_DIAGRAM_VIRTUALLY_FRAME" val="{&quot;height&quot;:187.85,&quot;left&quot;:156.8,&quot;top&quot;:305.65,&quot;width&quot;:722.3}"/>
</p:tagLst>
</file>

<file path=ppt/tags/tag183.xml><?xml version="1.0" encoding="utf-8"?>
<p:tagLst xmlns:p="http://schemas.openxmlformats.org/presentationml/2006/main">
  <p:tag name="KSO_WM_DIAGRAM_VIRTUALLY_FRAME" val="{&quot;height&quot;:187.85,&quot;left&quot;:156.8,&quot;top&quot;:305.65,&quot;width&quot;:722.3}"/>
</p:tagLst>
</file>

<file path=ppt/tags/tag1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85.xml><?xml version="1.0" encoding="utf-8"?>
<p:tagLst xmlns:p="http://schemas.openxmlformats.org/presentationml/2006/main">
  <p:tag name="AS_UNIQUEID" val="152"/>
</p:tagLst>
</file>

<file path=ppt/tags/tag186.xml><?xml version="1.0" encoding="utf-8"?>
<p:tagLst xmlns:p="http://schemas.openxmlformats.org/presentationml/2006/main">
  <p:tag name="PA" val="v5.2.4"/>
</p:tagLst>
</file>

<file path=ppt/tags/tag18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88.xml><?xml version="1.0" encoding="utf-8"?>
<p:tagLst xmlns:p="http://schemas.openxmlformats.org/presentationml/2006/main">
  <p:tag name="AS_UNIQUEID" val="152"/>
</p:tagLst>
</file>

<file path=ppt/tags/tag189.xml><?xml version="1.0" encoding="utf-8"?>
<p:tagLst xmlns:p="http://schemas.openxmlformats.org/presentationml/2006/main">
  <p:tag name="PA" val="v5.2.4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9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92.xml><?xml version="1.0" encoding="utf-8"?>
<p:tagLst xmlns:p="http://schemas.openxmlformats.org/presentationml/2006/main">
  <p:tag name="resource_record_key" val="{&quot;13&quot;:[20482077,4364884,20242012,20482076,4563109,20481688,4563129,4364952,4563122,20482067,20419730,20419701,20419716,4364915],&quot;65&quot;:[20205081]}"/>
  <p:tag name="commondata" val="eyJoZGlkIjoiZjM1MDU3MjRkMGIzNjliNDRhNmZhZDFlNDFkYmY5MmUifQ==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3&quot;:[20481688],&quot;65&quot;:[20205081]}"/>
</p:tagLst>
</file>

<file path=ppt/tags/tag69.xml><?xml version="1.0" encoding="utf-8"?>
<p:tagLst xmlns:p="http://schemas.openxmlformats.org/presentationml/2006/main">
  <p:tag name="AS_UNIQUEID" val="5525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AS_UNIQUEID" val="5526"/>
</p:tagLst>
</file>

<file path=ppt/tags/tag71.xml><?xml version="1.0" encoding="utf-8"?>
<p:tagLst xmlns:p="http://schemas.openxmlformats.org/presentationml/2006/main">
  <p:tag name="AS_UNIQUEID" val="5527"/>
</p:tagLst>
</file>

<file path=ppt/tags/tag72.xml><?xml version="1.0" encoding="utf-8"?>
<p:tagLst xmlns:p="http://schemas.openxmlformats.org/presentationml/2006/main">
  <p:tag name="AS_UNIQUEID" val="5528"/>
</p:tagLst>
</file>

<file path=ppt/tags/tag73.xml><?xml version="1.0" encoding="utf-8"?>
<p:tagLst xmlns:p="http://schemas.openxmlformats.org/presentationml/2006/main">
  <p:tag name="AS_UNIQUEID" val="5529"/>
</p:tagLst>
</file>

<file path=ppt/tags/tag74.xml><?xml version="1.0" encoding="utf-8"?>
<p:tagLst xmlns:p="http://schemas.openxmlformats.org/presentationml/2006/main">
  <p:tag name="AS_UNIQUEID" val="5530"/>
</p:tagLst>
</file>

<file path=ppt/tags/tag75.xml><?xml version="1.0" encoding="utf-8"?>
<p:tagLst xmlns:p="http://schemas.openxmlformats.org/presentationml/2006/main">
  <p:tag name="AS_UNIQUEID" val="5531"/>
</p:tagLst>
</file>

<file path=ppt/tags/tag76.xml><?xml version="1.0" encoding="utf-8"?>
<p:tagLst xmlns:p="http://schemas.openxmlformats.org/presentationml/2006/main">
  <p:tag name="AS_UNIQUEID" val="5532"/>
</p:tagLst>
</file>

<file path=ppt/tags/tag77.xml><?xml version="1.0" encoding="utf-8"?>
<p:tagLst xmlns:p="http://schemas.openxmlformats.org/presentationml/2006/main">
  <p:tag name="AS_UNIQUEID" val="5533"/>
</p:tagLst>
</file>

<file path=ppt/tags/tag78.xml><?xml version="1.0" encoding="utf-8"?>
<p:tagLst xmlns:p="http://schemas.openxmlformats.org/presentationml/2006/main">
  <p:tag name="AS_UNIQUEID" val="5534"/>
</p:tagLst>
</file>

<file path=ppt/tags/tag79.xml><?xml version="1.0" encoding="utf-8"?>
<p:tagLst xmlns:p="http://schemas.openxmlformats.org/presentationml/2006/main">
  <p:tag name="AS_UNIQUEID" val="5535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AS_UNIQUEID" val="5536"/>
</p:tagLst>
</file>

<file path=ppt/tags/tag81.xml><?xml version="1.0" encoding="utf-8"?>
<p:tagLst xmlns:p="http://schemas.openxmlformats.org/presentationml/2006/main">
  <p:tag name="AS_UNIQUEID" val="5537"/>
</p:tagLst>
</file>

<file path=ppt/tags/tag82.xml><?xml version="1.0" encoding="utf-8"?>
<p:tagLst xmlns:p="http://schemas.openxmlformats.org/presentationml/2006/main">
  <p:tag name="AS_UNIQUEID" val="5538"/>
</p:tagLst>
</file>

<file path=ppt/tags/tag83.xml><?xml version="1.0" encoding="utf-8"?>
<p:tagLst xmlns:p="http://schemas.openxmlformats.org/presentationml/2006/main">
  <p:tag name="AS_UNIQUEID" val="5539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3&quot;:[4563129,4364952,4563122,20482067,20419730,20419701],&quot;65&quot;:[20205081]}"/>
</p:tagLst>
</file>

<file path=ppt/tags/tag8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8.xml><?xml version="1.0" encoding="utf-8"?>
<p:tagLst xmlns:p="http://schemas.openxmlformats.org/presentationml/2006/main">
  <p:tag name="AS_UNIQUEID" val="152"/>
</p:tagLst>
</file>

<file path=ppt/tags/tag8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UNIT_FLASH_PICTURE_TYPE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UNIT_FLASH_PICTURE_TYPE" val="1"/>
</p:tagLst>
</file>

<file path=ppt/tags/tag9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UNIT_FLASH_PICTURE_TYPE" val="1"/>
</p:tagLst>
</file>

<file path=ppt/tags/tag9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UNIT_FLASH_PICTURE_TYPE" val="1"/>
</p:tagLst>
</file>

<file path=ppt/tags/tag9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UNIT_FLASH_PICTURE_TYPE" val="1"/>
</p:tagLst>
</file>

<file path=ppt/tags/tag9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UNIT_FLASH_PICTURE_TYPE" val="1"/>
</p:tagLst>
</file>

<file path=ppt/tags/tag9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UNIT_FLASH_PICTURE_TYPE" val="1"/>
</p:tagLst>
</file>

<file path=ppt/tags/tag9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8.xml><?xml version="1.0" encoding="utf-8"?>
<p:tagLst xmlns:p="http://schemas.openxmlformats.org/presentationml/2006/main">
  <p:tag name="AS_UNIQUEID" val="152"/>
</p:tagLst>
</file>

<file path=ppt/tags/tag9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UNIT_FLASH_PICTURE_TYPE" val="1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5220</Words>
  <Application>WPS 演示</Application>
  <PresentationFormat>宽屏</PresentationFormat>
  <Paragraphs>756</Paragraphs>
  <Slides>40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31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72" baseType="lpstr">
      <vt:lpstr>Arial</vt:lpstr>
      <vt:lpstr>宋体</vt:lpstr>
      <vt:lpstr>Wingdings</vt:lpstr>
      <vt:lpstr>Wingdings</vt:lpstr>
      <vt:lpstr>汉仪尚巍手书W</vt:lpstr>
      <vt:lpstr>汉仪北魏写经W</vt:lpstr>
      <vt:lpstr>等线</vt:lpstr>
      <vt:lpstr>方正楷体_GBK</vt:lpstr>
      <vt:lpstr>微软雅黑</vt:lpstr>
      <vt:lpstr>WenYue GuDianMingChaoTi (Non-Commercial Use)</vt:lpstr>
      <vt:lpstr>黑体</vt:lpstr>
      <vt:lpstr>楷体</vt:lpstr>
      <vt:lpstr>华文中宋</vt:lpstr>
      <vt:lpstr>华文楷体</vt:lpstr>
      <vt:lpstr>Arial Unicode MS</vt:lpstr>
      <vt:lpstr>Calibri</vt:lpstr>
      <vt:lpstr>獅尾B2宋朝-Black</vt:lpstr>
      <vt:lpstr>喵呜黑体</vt:lpstr>
      <vt:lpstr>SimSun-ExtB</vt:lpstr>
      <vt:lpstr>新宋体</vt:lpstr>
      <vt:lpstr>PMingLiU-ExtB</vt:lpstr>
      <vt:lpstr>Calibri</vt:lpstr>
      <vt:lpstr>柳公权楷书</vt:lpstr>
      <vt:lpstr>MS Reference Specialty</vt:lpstr>
      <vt:lpstr>Trebuchet MS</vt:lpstr>
      <vt:lpstr>Times New Roman</vt:lpstr>
      <vt:lpstr>Tempus Sans ITC</vt:lpstr>
      <vt:lpstr>Tahoma</vt:lpstr>
      <vt:lpstr>Symbol</vt:lpstr>
      <vt:lpstr>Times New Roman</vt:lpstr>
      <vt:lpstr>楷体_GB2312</vt:lpstr>
      <vt:lpstr>WPS</vt:lpstr>
      <vt:lpstr>PowerPoint 演示文稿</vt:lpstr>
      <vt:lpstr>PowerPoint 演示文稿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黄红政</cp:lastModifiedBy>
  <cp:revision>173</cp:revision>
  <dcterms:created xsi:type="dcterms:W3CDTF">2019-06-19T02:08:00Z</dcterms:created>
  <dcterms:modified xsi:type="dcterms:W3CDTF">2024-09-18T10:42:36Z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2052-12.1.0.18240</vt:lpwstr>
  </property>
  <property fmtid="{D5CDD505-2E9C-101B-9397-08002B2CF9AE}" pid="3" name="ICV">
    <vt:lpwstr>2AF4787FD7594BFF83313F1B0E361E76_13</vt:lpwstr>
  </property>
</Properties>
</file>