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7"/>
  </p:notesMasterIdLst>
  <p:sldIdLst>
    <p:sldId id="256" r:id="rId4"/>
    <p:sldId id="293" r:id="rId5"/>
    <p:sldId id="261" r:id="rId6"/>
    <p:sldId id="258" r:id="rId7"/>
    <p:sldId id="259" r:id="rId8"/>
    <p:sldId id="260" r:id="rId9"/>
    <p:sldId id="262" r:id="rId10"/>
    <p:sldId id="263" r:id="rId11"/>
    <p:sldId id="292" r:id="rId12"/>
    <p:sldId id="265" r:id="rId13"/>
    <p:sldId id="266" r:id="rId14"/>
    <p:sldId id="285" r:id="rId15"/>
    <p:sldId id="286" r:id="rId16"/>
    <p:sldId id="287" r:id="rId17"/>
    <p:sldId id="288" r:id="rId18"/>
    <p:sldId id="289" r:id="rId19"/>
    <p:sldId id="290" r:id="rId20"/>
    <p:sldId id="277" r:id="rId21"/>
    <p:sldId id="283" r:id="rId22"/>
    <p:sldId id="291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22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C299066-0DD7-4323-A0F5-EFB736850E50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900E5-C4C7-43AD-ACE0-66326C1214EC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E7CB5-EF7C-4493-94E6-D0FC0F99F11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1295400" y="1143000"/>
            <a:ext cx="6553200" cy="1470025"/>
          </a:xfrm>
        </p:spPr>
        <p:txBody>
          <a:bodyPr wrap="square" lIns="91440" tIns="45720" rIns="91440" bIns="45720" anchor="ctr"/>
          <a:p>
            <a:pPr defTabSz="685800" eaLnBrk="1" hangingPunct="1"/>
            <a:r>
              <a:rPr lang="zh-CN" altLang="en-US" sz="5400" kern="12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半命题作文提示语的审读及补题</a:t>
            </a:r>
            <a:endParaRPr lang="zh-CN" altLang="en-US" sz="5400" kern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39700" y="381000"/>
            <a:ext cx="8991600" cy="56324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fontAlgn="base" hangingPunct="1">
              <a:spcBef>
                <a:spcPct val="50000"/>
              </a:spcBef>
            </a:pPr>
            <a:r>
              <a:rPr lang="zh-CN" altLang="en-US" sz="4800" b="1" strike="noStrike" noProof="1" dirty="0">
                <a:solidFill>
                  <a:srgbClr val="33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二、恰如其分地补题</a:t>
            </a:r>
            <a:endParaRPr lang="zh-CN" altLang="en-US" sz="4800" b="1" strike="noStrike" noProof="1" dirty="0">
              <a:solidFill>
                <a:srgbClr val="333300"/>
              </a:solidFill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  <a:p>
            <a:pPr lvl="0" eaLnBrk="1" fontAlgn="base" hangingPunct="1">
              <a:spcBef>
                <a:spcPct val="50000"/>
              </a:spcBef>
            </a:pPr>
            <a:r>
              <a:rPr lang="zh-CN" altLang="en-US" sz="4800" b="1" strike="noStrike" noProof="1" dirty="0">
                <a:solidFill>
                  <a:srgbClr val="33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       常言道，</a:t>
            </a:r>
            <a:r>
              <a:rPr lang="zh-CN" altLang="en-US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题好一半文</a:t>
            </a:r>
            <a:r>
              <a:rPr lang="zh-CN" altLang="en-US" sz="4800" b="1" strike="noStrike" noProof="1" dirty="0">
                <a:solidFill>
                  <a:srgbClr val="33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。标题，是文章的眼睛，透过它可以洞悉文章的灵魂。从某种程度上说，拟题的优劣直接关系到文章品位的高低。</a:t>
            </a:r>
            <a:r>
              <a:rPr lang="zh-CN" altLang="en-US" sz="4800" b="1" strike="noStrike" noProof="1" dirty="0">
                <a:solidFill>
                  <a:srgbClr val="33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写好半命题作文的关键在</a:t>
            </a:r>
            <a:r>
              <a:rPr lang="zh-CN" altLang="en-US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补题</a:t>
            </a:r>
            <a:r>
              <a:rPr lang="zh-CN" altLang="en-US" sz="4800" b="1" strike="noStrike" noProof="1" dirty="0">
                <a:solidFill>
                  <a:srgbClr val="33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。</a:t>
            </a:r>
            <a:endParaRPr lang="zh-CN" altLang="en-US" sz="4800" b="1" strike="noStrike" noProof="1" dirty="0">
              <a:solidFill>
                <a:srgbClr val="33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2"/>
          <p:cNvSpPr txBox="1"/>
          <p:nvPr/>
        </p:nvSpPr>
        <p:spPr>
          <a:xfrm>
            <a:off x="304800" y="2209800"/>
            <a:ext cx="76962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endParaRPr lang="zh-CN" altLang="zh-CN" sz="6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lang="zh-CN" altLang="en-US" sz="4000" b="1" dirty="0">
                <a:solidFill>
                  <a:srgbClr val="333300"/>
                </a:solidFill>
                <a:latin typeface="Arial" panose="020B0604020202020204" pitchFamily="34" charset="0"/>
                <a:ea typeface="楷体_GB2312" pitchFamily="49" charset="-122"/>
              </a:rPr>
              <a:t>半命题作文拟题常出现的问题？</a:t>
            </a:r>
            <a:endParaRPr lang="zh-CN" altLang="en-US" sz="4000" dirty="0">
              <a:solidFill>
                <a:srgbClr val="33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-30162" y="1287463"/>
            <a:ext cx="8031162" cy="1631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原来，</a:t>
            </a:r>
            <a:r>
              <a:rPr lang="zh-CN" altLang="en-US" sz="40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成功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并不遥远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》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：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17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人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原来，</a:t>
            </a:r>
            <a:r>
              <a:rPr lang="zh-CN" altLang="en-US" sz="40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快乐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并不遥远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》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：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9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人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6210300" y="1652588"/>
            <a:ext cx="3581400" cy="825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rgbClr val="FF66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拟题雷同</a:t>
            </a:r>
            <a:endParaRPr lang="zh-CN" altLang="en-US" sz="4800" dirty="0">
              <a:solidFill>
                <a:srgbClr val="FF66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0" y="3429000"/>
            <a:ext cx="57912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原来，</a:t>
            </a:r>
            <a:r>
              <a:rPr lang="zh-CN" altLang="en-US" sz="40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初三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并不遥远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0" y="4602163"/>
            <a:ext cx="57912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原来，</a:t>
            </a:r>
            <a:r>
              <a:rPr lang="zh-CN" altLang="en-US" sz="40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路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并不遥远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endParaRPr lang="en-US" altLang="zh-CN" sz="40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2" name="Text Box 8"/>
          <p:cNvSpPr txBox="1"/>
          <p:nvPr/>
        </p:nvSpPr>
        <p:spPr>
          <a:xfrm>
            <a:off x="6111875" y="3417888"/>
            <a:ext cx="3657600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rgbClr val="FF66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拟题宽泛</a:t>
            </a:r>
            <a:endParaRPr lang="zh-CN" altLang="en-US" sz="4800" dirty="0">
              <a:solidFill>
                <a:srgbClr val="FF66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6393" name="Text Box 9"/>
          <p:cNvSpPr txBox="1"/>
          <p:nvPr/>
        </p:nvSpPr>
        <p:spPr>
          <a:xfrm>
            <a:off x="5943600" y="4768850"/>
            <a:ext cx="35814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en-US" altLang="zh-CN" sz="4800" dirty="0">
                <a:solidFill>
                  <a:srgbClr val="FF66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</a:t>
            </a:r>
            <a:r>
              <a:rPr lang="zh-CN" altLang="en-US" sz="4800" dirty="0">
                <a:solidFill>
                  <a:srgbClr val="FF66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拟题随意</a:t>
            </a:r>
            <a:endParaRPr lang="zh-CN" altLang="en-US" sz="4800" dirty="0">
              <a:solidFill>
                <a:srgbClr val="FF66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6394" name="Text Box 10"/>
          <p:cNvSpPr txBox="1"/>
          <p:nvPr/>
        </p:nvSpPr>
        <p:spPr>
          <a:xfrm>
            <a:off x="0" y="609600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   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原来，</a:t>
            </a:r>
            <a:r>
              <a:rPr lang="zh-CN" altLang="en-US" sz="40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并不遥远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endParaRPr lang="en-US" altLang="zh-CN" sz="4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  <p:bldP spid="16393" grpId="0"/>
      <p:bldP spid="163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 Box 2"/>
          <p:cNvSpPr txBox="1"/>
          <p:nvPr/>
        </p:nvSpPr>
        <p:spPr>
          <a:xfrm>
            <a:off x="228600" y="304800"/>
            <a:ext cx="8686800" cy="5754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zh-CN" altLang="en-US" sz="4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（一）常见的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补题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问题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、补题雷同，千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一词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如：难忘的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____</a:t>
            </a:r>
            <a:endParaRPr lang="en-US" altLang="zh-CN" sz="4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 indent="0" eaLnBrk="1" hangingPunct="1"/>
            <a:endParaRPr lang="en-US" altLang="zh-CN" sz="4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当我面对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____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的时候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/>
            <a:endParaRPr lang="en-US" altLang="zh-CN" sz="4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、补题宽泛，难以下笔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如：感悟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____</a:t>
            </a:r>
            <a:endParaRPr lang="en-US" altLang="zh-CN" sz="4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 indent="0" eaLnBrk="1" hangingPunct="1"/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3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、补题出现语法错误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3238" y="1676400"/>
            <a:ext cx="30575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一天、假期生活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000" y="3652838"/>
            <a:ext cx="223678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成功、失败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600" y="4779963"/>
            <a:ext cx="387826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大自然、生活、青春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304800" y="152400"/>
            <a:ext cx="8686800" cy="28368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（二）具体的补题方法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/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dist" eaLnBrk="1" hangingPunct="1"/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具体事物补题法。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dist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这种以具体事物入题的方式可以以小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dist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见大，使选材新颖具体。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290513" y="3014663"/>
            <a:ext cx="8548687" cy="3752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难忘的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___”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可填上“”，叙写关爱他人，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关注生命的动人一幕；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当我面对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___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时候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，可填上“”，托物言志，抒写自己愿做绿叶、无私奉献的情操。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24200" y="3124200"/>
            <a:ext cx="172402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一条红丝带</a:t>
            </a:r>
            <a:endParaRPr lang="zh-CN" altLang="en-US" sz="24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4600" y="5867400"/>
            <a:ext cx="17526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/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那片绿叶</a:t>
            </a:r>
            <a:endParaRPr lang="zh-CN" altLang="en-US" sz="24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304800" y="228600"/>
            <a:ext cx="8610600" cy="2924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特定情景补题法。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dist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这种拟题方式新颖别致，能创设一种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dist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特定氛围，给人一个让思絮飘逸、遐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dist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想的空间，极易引发人们丰富的联想。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304800" y="3152775"/>
            <a:ext cx="8077200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当我面对               的时候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当我面对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鲜红的“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58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分”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的时候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 </a:t>
            </a: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《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当我面对</a:t>
            </a:r>
            <a:r>
              <a:rPr lang="zh-CN" altLang="en-US" sz="3600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心灵的抉择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的时候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当我面对</a:t>
            </a:r>
            <a:r>
              <a:rPr lang="zh-CN" altLang="en-US" sz="3600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寒风凛冽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的时候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3124200" y="3143250"/>
            <a:ext cx="1825625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掌声响起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228600" y="152400"/>
            <a:ext cx="8686800" cy="3724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、特殊符号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补题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法。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dist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此法是借用数学、物理和化学等学科特殊符号或公式来拟题，适合于涉及几种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dist" eaLnBrk="1" hangingPunct="1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因素、内容上相互关联的作文。这类标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dist" eaLnBrk="1" hangingPunct="1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题的作文在行文中必须恰当地体现公式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dist" eaLnBrk="1" hangingPunct="1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符号与社会现象、某种道理的契合点，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dist" eaLnBrk="1" hangingPunct="1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使形式和内容统一。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234950" y="4267200"/>
            <a:ext cx="8680450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如以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当我面对</a:t>
            </a:r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“？”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的时候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为题，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来表达自己对社会上种种时弊的质疑；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当我面对</a:t>
            </a:r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、“</a:t>
            </a:r>
            <a:r>
              <a:rPr lang="en-US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、“</a:t>
            </a:r>
            <a:r>
              <a:rPr lang="en-US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的时候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为题，写自己对学习英语的乐趣和感受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2"/>
          <p:cNvSpPr txBox="1"/>
          <p:nvPr/>
        </p:nvSpPr>
        <p:spPr>
          <a:xfrm>
            <a:off x="1812925" y="401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/>
            <a:endParaRPr lang="zh-CN" altLang="zh-CN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Text Box 3"/>
          <p:cNvSpPr txBox="1"/>
          <p:nvPr/>
        </p:nvSpPr>
        <p:spPr>
          <a:xfrm>
            <a:off x="304800" y="334963"/>
            <a:ext cx="85344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当我面对</a:t>
            </a:r>
            <a:r>
              <a:rPr lang="zh-CN" altLang="en-US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（哆）、“</a:t>
            </a:r>
            <a:r>
              <a:rPr lang="en-US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（来）、</a:t>
            </a:r>
            <a:endParaRPr lang="zh-CN" altLang="en-US" sz="3600" b="1" u="sng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（咪）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的时候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为题，抒写自己对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音乐的感悟。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此外，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我好想得到</a:t>
            </a:r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一个“</a:t>
            </a:r>
            <a:r>
              <a:rPr lang="en-US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A+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感悟</a:t>
            </a:r>
            <a:r>
              <a:rPr lang="en-US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 &gt; 8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明天，我飞向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β</a:t>
            </a:r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行星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等，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这类题目形象生动，醒人耳目。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304800" y="381000"/>
            <a:ext cx="8229600" cy="2438400"/>
          </a:xfrm>
        </p:spPr>
        <p:txBody>
          <a:bodyPr wrap="square" lIns="91440" tIns="45720" rIns="91440" bIns="45720" anchor="t"/>
          <a:p>
            <a:pPr eaLnBrk="1" hangingPunct="1"/>
            <a:r>
              <a:rPr lang="en-US" altLang="zh-CN" dirty="0"/>
              <a:t>   </a:t>
            </a:r>
            <a:r>
              <a:rPr lang="zh-CN" altLang="en-US" sz="4800" b="1" dirty="0"/>
              <a:t>补题运思应当谨记：</a:t>
            </a:r>
            <a:r>
              <a:rPr lang="zh-CN" altLang="en-US" sz="4800" b="1" dirty="0">
                <a:solidFill>
                  <a:srgbClr val="FF0000"/>
                </a:solidFill>
              </a:rPr>
              <a:t>文章是生活的反映，真实是文章的生命，巧而伪是不足取的。</a:t>
            </a:r>
            <a:r>
              <a:rPr lang="zh-CN" altLang="en-US" sz="4800" b="1" dirty="0"/>
              <a:t> </a:t>
            </a:r>
            <a:endParaRPr lang="zh-CN" altLang="en-US" sz="48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-304800" y="838200"/>
            <a:ext cx="9647238" cy="2341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lnSpc>
                <a:spcPct val="90000"/>
              </a:lnSpc>
              <a:spcBef>
                <a:spcPct val="30000"/>
              </a:spcBef>
            </a:pP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4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</a:t>
            </a:r>
            <a:endParaRPr lang="en-US" altLang="zh-CN" sz="48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eaLnBrk="1" hangingPunct="1">
              <a:lnSpc>
                <a:spcPct val="90000"/>
              </a:lnSpc>
              <a:spcBef>
                <a:spcPct val="30000"/>
              </a:spcBef>
            </a:pPr>
            <a:endParaRPr lang="en-US" altLang="zh-CN" sz="48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0" y="0"/>
            <a:ext cx="8077200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3300"/>
                </a:solidFill>
                <a:latin typeface="Arial" panose="020B0604020202020204" pitchFamily="34" charset="0"/>
                <a:ea typeface="楷体_GB2312" pitchFamily="49" charset="-122"/>
              </a:rPr>
              <a:t>练习</a:t>
            </a:r>
            <a:r>
              <a:rPr lang="en-US" altLang="zh-CN" sz="3600" b="1" dirty="0">
                <a:solidFill>
                  <a:srgbClr val="333300"/>
                </a:solidFill>
                <a:latin typeface="Arial" panose="020B0604020202020204" pitchFamily="34" charset="0"/>
                <a:ea typeface="楷体_GB2312" pitchFamily="49" charset="-122"/>
              </a:rPr>
              <a:t>1——</a:t>
            </a:r>
            <a:r>
              <a:rPr lang="zh-CN" altLang="en-US" sz="3600" b="1" dirty="0">
                <a:solidFill>
                  <a:srgbClr val="333300"/>
                </a:solidFill>
                <a:latin typeface="Arial" panose="020B0604020202020204" pitchFamily="34" charset="0"/>
                <a:ea typeface="楷体_GB2312" pitchFamily="49" charset="-122"/>
              </a:rPr>
              <a:t>相信你有能力独立完成</a:t>
            </a:r>
            <a:endParaRPr lang="zh-CN" altLang="en-US" sz="3600" b="1" dirty="0">
              <a:solidFill>
                <a:srgbClr val="33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76200" y="646113"/>
            <a:ext cx="8915400" cy="4832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也许你曾经因学习的重压而放弃过；也许你曾经因朋友的</a:t>
            </a:r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误解而苦恼过；也许你曾经因父母的指责而伤心过；也许你曾经因老师的批评而自卑过；也许你曾因生活的失意而痛哭过</a:t>
            </a:r>
            <a:r>
              <a:rPr lang="en-US" altLang="zh-CN" sz="36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这一切都已过去，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这一切都成为你永久的怀念。回首往事，你发现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eaLnBrk="1" hangingPunct="1"/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eaLnBrk="1" hangingPunct="1"/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请以“从此，我不再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____”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为题，写一篇不少于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字的作文。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0" y="5802313"/>
            <a:ext cx="80327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请先审读提示语，再把题目补充完整。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Text Box 3"/>
          <p:cNvSpPr txBox="1"/>
          <p:nvPr/>
        </p:nvSpPr>
        <p:spPr>
          <a:xfrm>
            <a:off x="0" y="0"/>
            <a:ext cx="9118600" cy="1477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3300"/>
                </a:solidFill>
                <a:latin typeface="Arial" panose="020B0604020202020204" pitchFamily="34" charset="0"/>
                <a:ea typeface="楷体_GB2312" pitchFamily="49" charset="-122"/>
              </a:rPr>
              <a:t>练习</a:t>
            </a:r>
            <a:r>
              <a:rPr lang="en-US" altLang="zh-CN" sz="3600" b="1" dirty="0">
                <a:solidFill>
                  <a:srgbClr val="333300"/>
                </a:solidFill>
                <a:latin typeface="Arial" panose="020B0604020202020204" pitchFamily="34" charset="0"/>
                <a:ea typeface="楷体_GB2312" pitchFamily="49" charset="-122"/>
              </a:rPr>
              <a:t>1—</a:t>
            </a:r>
            <a:r>
              <a:rPr lang="zh-CN" altLang="en-US" sz="3600" b="1" dirty="0">
                <a:solidFill>
                  <a:srgbClr val="333300"/>
                </a:solidFill>
                <a:latin typeface="Arial" panose="020B0604020202020204" pitchFamily="34" charset="0"/>
                <a:ea typeface="楷体_GB2312" pitchFamily="49" charset="-122"/>
              </a:rPr>
              <a:t>相信你有能力独立完成</a:t>
            </a:r>
            <a:endParaRPr lang="zh-CN" altLang="en-US" sz="3600" b="1" dirty="0">
              <a:solidFill>
                <a:srgbClr val="3333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eaLnBrk="1" hangingPunct="1">
              <a:spcBef>
                <a:spcPct val="50000"/>
              </a:spcBef>
            </a:pPr>
            <a:endParaRPr lang="en-US" altLang="zh-CN" sz="3600" b="1" dirty="0">
              <a:solidFill>
                <a:srgbClr val="33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3" name="Text Box 5"/>
          <p:cNvSpPr txBox="1"/>
          <p:nvPr/>
        </p:nvSpPr>
        <p:spPr>
          <a:xfrm>
            <a:off x="-25400" y="3343275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填写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谓语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（根据自己的生活经历填写）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4" name="Text Box 6"/>
          <p:cNvSpPr txBox="1"/>
          <p:nvPr/>
        </p:nvSpPr>
        <p:spPr>
          <a:xfrm>
            <a:off x="-25400" y="4154488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此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重点内容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-25400" y="4983163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不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再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有铺垫，有对比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6" name="Text Box 8"/>
          <p:cNvSpPr txBox="1"/>
          <p:nvPr/>
        </p:nvSpPr>
        <p:spPr>
          <a:xfrm>
            <a:off x="228600" y="838200"/>
            <a:ext cx="86868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提示：横线上可填的词语如：任性、自卑、孤独、偷懒、害怕困难、迷恋网络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3" grpId="0"/>
      <p:bldP spid="27654" grpId="0"/>
      <p:bldP spid="276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BF7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r>
              <a:rPr lang="zh-CN" altLang="en-US" dirty="0"/>
              <a:t>学习目标</a:t>
            </a:r>
            <a:endParaRPr lang="zh-CN" altLang="en-US" dirty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427038" y="1411288"/>
            <a:ext cx="8224837" cy="4351337"/>
          </a:xfrm>
        </p:spPr>
        <p:txBody>
          <a:bodyPr wrap="square" lIns="91440" tIns="45720" rIns="91440" bIns="45720" anchor="t"/>
          <a:p>
            <a:r>
              <a:rPr lang="en-US" altLang="zh-CN" sz="4000" dirty="0">
                <a:solidFill>
                  <a:srgbClr val="C00000"/>
                </a:solidFill>
              </a:rPr>
              <a:t>1</a:t>
            </a:r>
            <a:r>
              <a:rPr lang="zh-CN" altLang="en-US" sz="4000" dirty="0">
                <a:solidFill>
                  <a:srgbClr val="C00000"/>
                </a:solidFill>
              </a:rPr>
              <a:t>、了解近三年中考作文题型。</a:t>
            </a:r>
            <a:endParaRPr lang="zh-CN" altLang="en-US" sz="4000" dirty="0">
              <a:solidFill>
                <a:srgbClr val="C00000"/>
              </a:solidFill>
            </a:endParaRPr>
          </a:p>
          <a:p>
            <a:r>
              <a:rPr lang="en-US" altLang="zh-CN" sz="4000" dirty="0">
                <a:solidFill>
                  <a:srgbClr val="C00000"/>
                </a:solidFill>
              </a:rPr>
              <a:t>2</a:t>
            </a:r>
            <a:r>
              <a:rPr lang="zh-CN" altLang="en-US" sz="4000" dirty="0">
                <a:solidFill>
                  <a:srgbClr val="C00000"/>
                </a:solidFill>
              </a:rPr>
              <a:t>、掌握半命题作文题的特征及审题。</a:t>
            </a:r>
            <a:endParaRPr lang="zh-CN" altLang="en-US" sz="4000" dirty="0">
              <a:solidFill>
                <a:srgbClr val="C00000"/>
              </a:solidFill>
            </a:endParaRPr>
          </a:p>
          <a:p>
            <a:r>
              <a:rPr lang="en-US" altLang="zh-CN" sz="4000" dirty="0">
                <a:solidFill>
                  <a:srgbClr val="C00000"/>
                </a:solidFill>
              </a:rPr>
              <a:t>3</a:t>
            </a:r>
            <a:r>
              <a:rPr lang="zh-CN" altLang="en-US" sz="4000" dirty="0">
                <a:solidFill>
                  <a:srgbClr val="C00000"/>
                </a:solidFill>
              </a:rPr>
              <a:t>、初步学会半命题作文的补题。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152400" y="76200"/>
            <a:ext cx="7886700" cy="914400"/>
          </a:xfrm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00B0F0"/>
                </a:solidFill>
              </a:rPr>
              <a:t>练习</a:t>
            </a:r>
            <a:r>
              <a:rPr lang="en-US" altLang="zh-CN" dirty="0">
                <a:solidFill>
                  <a:srgbClr val="00B0F0"/>
                </a:solidFill>
              </a:rPr>
              <a:t>2</a:t>
            </a:r>
            <a:r>
              <a:rPr lang="zh-CN" altLang="en-US" dirty="0">
                <a:solidFill>
                  <a:srgbClr val="00B0F0"/>
                </a:solidFill>
              </a:rPr>
              <a:t>：请动笔写出你的审题过程并补题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4625" y="990600"/>
            <a:ext cx="8664575" cy="5562600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回首过去，你一定感慨良多。从一个懵懂孩童到一个花季少年，你没少累过、愁过、怨过甚至哭过。但正因为你敢于正视现实，勇于超越自我，才有了失意后的坦然，挫折后的不屈，失败后的从容，同时也收获了成功的喜悦。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经历一次次的磨练，跨越了一步步的艰辛。你学会了独立思考，学会了大胆发问；你不怕失败，乐于付出，所以你变得成熟，变得睿智，变得坚强，变得充盈。在前进的道路上你正在成长、进步；在不懈地追求中，你正在不断完善自我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请以“我</a:t>
            </a:r>
            <a:r>
              <a:rPr kumimoji="0" lang="zh-CN" altLang="en-US" sz="24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，因为我</a:t>
            </a:r>
            <a:r>
              <a:rPr kumimoji="0" lang="zh-CN" altLang="en-US" sz="24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”为题，写一篇文章。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要求：①根据自己的理解，先将题目补充完整，然后作文。②说真话，叙真事，抒发自己的真情实感。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③除诗歌外文体不限。 ④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500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字左右。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914400" y="685800"/>
            <a:ext cx="7848600" cy="4119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               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提示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我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”限制了描写的对象。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填入的前后两部分是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因果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关系。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写作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重点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是产生某种感受的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原因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eaLnBrk="1" hangingPunct="1">
              <a:spcBef>
                <a:spcPct val="50000"/>
              </a:spcBef>
            </a:pP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3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charRg st="3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8">
                                            <p:txEl>
                                              <p:charRg st="3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5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8">
                                            <p:txEl>
                                              <p:charRg st="5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8">
                                            <p:txEl>
                                              <p:charRg st="5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304800" y="381000"/>
            <a:ext cx="8305800" cy="5822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               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因为半命题作文既有命题作文的限制性，又表现了一定的灵活性，便于考生写出自己的真情实感，因此受到命题人的青睐，我们应该予以充分的重视。我们可以通过看结构、辩词义、析提示来恰当补题，确定主题、题材、重点，明确体裁、字数等要求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Text Box 2"/>
          <p:cNvSpPr txBox="1"/>
          <p:nvPr/>
        </p:nvSpPr>
        <p:spPr>
          <a:xfrm>
            <a:off x="304800" y="1066800"/>
            <a:ext cx="9677400" cy="2341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lnSpc>
                <a:spcPct val="90000"/>
              </a:lnSpc>
              <a:spcBef>
                <a:spcPct val="30000"/>
              </a:spcBef>
            </a:pP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4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</a:t>
            </a:r>
            <a:endParaRPr lang="en-US" altLang="zh-CN" sz="48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eaLnBrk="1" hangingPunct="1">
              <a:lnSpc>
                <a:spcPct val="90000"/>
              </a:lnSpc>
              <a:spcBef>
                <a:spcPct val="30000"/>
              </a:spcBef>
            </a:pPr>
            <a:endParaRPr lang="en-US" altLang="zh-CN" sz="48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1747" name="Text Box 3"/>
          <p:cNvSpPr txBox="1"/>
          <p:nvPr/>
        </p:nvSpPr>
        <p:spPr>
          <a:xfrm>
            <a:off x="0" y="0"/>
            <a:ext cx="9144000" cy="6494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布置作业：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比较两个作文题的异同，根据导语和要求补全题目，并分别写出两篇作文的开头和结尾。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生活中，有些事情看起来很困难，但只要你愿意去做，就会觉得其实很简单；有些事情看起来很容易，但做起来却不简单。相信你也有类似的体验。在横线处填入合适的词语（如：拥有幸福、拒绝诱惑、关爱他人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），然后作文。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题目：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（一）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很简单  （二）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不简单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要求：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、除诗歌外，文体不限。 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、不少于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500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字。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、文中不能出现真实的校名、人名。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、不能抄袭。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AFD">
                <a:alpha val="100000"/>
              </a:srgbClr>
            </a:gs>
            <a:gs pos="74001">
              <a:srgbClr val="B5D2EC">
                <a:alpha val="100000"/>
              </a:srgbClr>
            </a:gs>
            <a:gs pos="83000">
              <a:srgbClr val="B5D2EC">
                <a:alpha val="100000"/>
              </a:srgbClr>
            </a:gs>
            <a:gs pos="100000">
              <a:srgbClr val="CEE1F2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3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2015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年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月月考作文题目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3886200"/>
          </a:xfrm>
          <a:solidFill>
            <a:schemeClr val="bg1"/>
          </a:solidFill>
        </p:spPr>
        <p:txBody>
          <a:bodyPr wrap="square" lIns="91440" tIns="45720" rIns="91440" bIns="45720" anchor="t"/>
          <a:p>
            <a:pPr eaLnBrk="1" hangingPunct="1"/>
            <a:r>
              <a:rPr lang="en-US" altLang="zh-CN" sz="2400" dirty="0"/>
              <a:t>       </a:t>
            </a:r>
            <a:r>
              <a:rPr lang="zh-CN" altLang="en-US" sz="2400" dirty="0"/>
              <a:t>同学们，随着年龄的增长，阅历的丰富，情志的提升，曾以为遥不可及的事物，如快乐，如幸福，如成功等，都进驻过心田，化成真切的体验，铭心的感受，前进的动力。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       请以“原来，</a:t>
            </a:r>
            <a:r>
              <a:rPr lang="zh-CN" altLang="en-US" sz="2400" u="sng" dirty="0"/>
              <a:t>             </a:t>
            </a:r>
            <a:r>
              <a:rPr lang="zh-CN" altLang="en-US" sz="2400" dirty="0"/>
              <a:t>并不遥远”为题写一篇文章。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要求：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①将题目补充完整；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②自选文体；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③不少于</a:t>
            </a:r>
            <a:r>
              <a:rPr lang="en-US" altLang="zh-CN" sz="2400" dirty="0"/>
              <a:t>500</a:t>
            </a:r>
            <a:r>
              <a:rPr lang="zh-CN" altLang="en-US" sz="2400" dirty="0"/>
              <a:t>字；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④文中不得出现真实的姓名和校名。 </a:t>
            </a:r>
            <a:endParaRPr lang="zh-CN" altLang="en-US" sz="2400" dirty="0"/>
          </a:p>
        </p:txBody>
      </p:sp>
      <p:sp>
        <p:nvSpPr>
          <p:cNvPr id="11268" name="Text Box 4"/>
          <p:cNvSpPr txBox="1"/>
          <p:nvPr/>
        </p:nvSpPr>
        <p:spPr>
          <a:xfrm>
            <a:off x="381000" y="5181600"/>
            <a:ext cx="84582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考场中，面对作文题目，你发现什么特点？最大疑问是什么？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3000">
              <a:srgbClr val="FBE5D6">
                <a:alpha val="100000"/>
              </a:srgbClr>
            </a:gs>
            <a:gs pos="83000">
              <a:srgbClr val="B5D2EC">
                <a:alpha val="100000"/>
              </a:srgbClr>
            </a:gs>
            <a:gs pos="100000">
              <a:srgbClr val="CEE1F2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477000" cy="334963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近三年广东中考语文作文题目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364163"/>
          </a:xfrm>
        </p:spPr>
        <p:txBody>
          <a:bodyPr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en-US" altLang="zh-CN" sz="2800" dirty="0"/>
              <a:t>2013</a:t>
            </a:r>
            <a:r>
              <a:rPr lang="zh-CN" altLang="en-US" sz="2800" dirty="0"/>
              <a:t>年广东省中考语文作文题目</a:t>
            </a:r>
            <a:br>
              <a:rPr lang="zh-CN" altLang="en-US" sz="2800" dirty="0"/>
            </a:br>
            <a:br>
              <a:rPr lang="zh-CN" altLang="en-US" sz="2800" dirty="0"/>
            </a:br>
            <a:r>
              <a:rPr lang="en-US" altLang="zh-CN" sz="2800" dirty="0"/>
              <a:t>19</a:t>
            </a:r>
            <a:r>
              <a:rPr lang="zh-CN" altLang="en-US" sz="2800" dirty="0"/>
              <a:t>、阅读下面的文字，按要求作文。（</a:t>
            </a:r>
            <a:r>
              <a:rPr lang="en-US" altLang="zh-CN" sz="2800" dirty="0"/>
              <a:t>50</a:t>
            </a:r>
            <a:r>
              <a:rPr lang="zh-CN" altLang="en-US" sz="2800" dirty="0"/>
              <a:t>分）</a:t>
            </a:r>
            <a:br>
              <a:rPr lang="zh-CN" altLang="en-US" sz="2800" dirty="0"/>
            </a:br>
            <a:r>
              <a:rPr lang="zh-CN" altLang="en-US" sz="2800" dirty="0"/>
              <a:t>       有一个地方，那儿，写满了友谊、感动和期盼，充满了关爱，欢乐和温馨；那儿，有鲜花和掌声，有失落和泪水；那儿，我们邂逅了美丽，学会了坚韧</a:t>
            </a:r>
            <a:r>
              <a:rPr lang="en-US" altLang="zh-CN" sz="2800" dirty="0"/>
              <a:t>……”</a:t>
            </a:r>
            <a:r>
              <a:rPr lang="zh-CN" altLang="en-US" sz="2800" dirty="0"/>
              <a:t>。</a:t>
            </a:r>
            <a:br>
              <a:rPr lang="zh-CN" altLang="en-US" sz="2800" dirty="0"/>
            </a:br>
            <a:r>
              <a:rPr lang="zh-CN" altLang="en-US" sz="2800" dirty="0"/>
              <a:t>       那儿留下了你怎样的故事？带给你怎样的思考和感悟？请以“那儿，</a:t>
            </a:r>
            <a:r>
              <a:rPr lang="en-US" altLang="zh-CN" sz="2800" dirty="0"/>
              <a:t>______”</a:t>
            </a:r>
            <a:r>
              <a:rPr lang="zh-CN" altLang="en-US" sz="2800" dirty="0"/>
              <a:t>为标题写一篇文章。</a:t>
            </a:r>
            <a:br>
              <a:rPr lang="zh-CN" altLang="en-US" sz="2800" dirty="0"/>
            </a:br>
            <a:r>
              <a:rPr lang="zh-CN" altLang="en-US" sz="2800" dirty="0"/>
              <a:t>要求：</a:t>
            </a:r>
            <a:br>
              <a:rPr lang="zh-CN" altLang="en-US" sz="2800" dirty="0"/>
            </a:br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）把题目补充完整；</a:t>
            </a:r>
            <a:br>
              <a:rPr lang="zh-CN" altLang="en-US" sz="2800" dirty="0"/>
            </a:br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）自选文体；</a:t>
            </a:r>
            <a:br>
              <a:rPr lang="zh-CN" altLang="en-US" sz="2800" dirty="0"/>
            </a:br>
            <a:r>
              <a:rPr lang="zh-CN" altLang="en-US" sz="2800" dirty="0"/>
              <a:t>（</a:t>
            </a:r>
            <a:r>
              <a:rPr lang="en-US" altLang="zh-CN" sz="2800" dirty="0"/>
              <a:t>3</a:t>
            </a:r>
            <a:r>
              <a:rPr lang="zh-CN" altLang="en-US" sz="2800" dirty="0"/>
              <a:t>）不少于</a:t>
            </a:r>
            <a:r>
              <a:rPr lang="en-US" altLang="zh-CN" sz="2800" dirty="0"/>
              <a:t>500</a:t>
            </a:r>
            <a:r>
              <a:rPr lang="zh-CN" altLang="en-US" sz="2800" dirty="0"/>
              <a:t>字；</a:t>
            </a:r>
            <a:br>
              <a:rPr lang="zh-CN" altLang="en-US" sz="2800" dirty="0"/>
            </a:br>
            <a:r>
              <a:rPr lang="zh-CN" altLang="en-US" sz="2800" dirty="0"/>
              <a:t>（</a:t>
            </a:r>
            <a:r>
              <a:rPr lang="en-US" altLang="zh-CN" sz="2800" dirty="0"/>
              <a:t>4</a:t>
            </a:r>
            <a:r>
              <a:rPr lang="zh-CN" altLang="en-US" sz="2800" dirty="0"/>
              <a:t>）文中不得出现真实的姓名和校名。 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AFD">
                <a:alpha val="100000"/>
              </a:srgbClr>
            </a:gs>
            <a:gs pos="83000">
              <a:srgbClr val="B5D2EC">
                <a:alpha val="100000"/>
              </a:srgbClr>
            </a:gs>
            <a:gs pos="100000">
              <a:srgbClr val="B5D2EC">
                <a:alpha val="100000"/>
              </a:srgbClr>
            </a:gs>
            <a:gs pos="100000">
              <a:srgbClr val="CEE1F2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3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2014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年广东中考作文题目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2800" dirty="0"/>
              <a:t>19</a:t>
            </a:r>
            <a:r>
              <a:rPr lang="zh-CN" altLang="en-US" sz="2800" dirty="0"/>
              <a:t>、阅读下面的文字，按要求作文。（</a:t>
            </a:r>
            <a:r>
              <a:rPr lang="en-US" altLang="zh-CN" sz="2800" dirty="0"/>
              <a:t>50</a:t>
            </a:r>
            <a:r>
              <a:rPr lang="zh-CN" altLang="en-US" sz="2800" dirty="0"/>
              <a:t>分）    </a:t>
            </a:r>
            <a:endParaRPr lang="zh-CN" altLang="en-US" sz="2800" dirty="0"/>
          </a:p>
          <a:p>
            <a:pPr eaLnBrk="1" hangingPunct="1">
              <a:buNone/>
            </a:pPr>
            <a:r>
              <a:rPr lang="zh-CN" altLang="en-US" sz="2800" dirty="0"/>
              <a:t>          女作家桐华说过，青春的可贵在于那颗盈满勇敢和热情的心。勇敢与热情，是她致胜的魔杖！其实，人人都有一柄致胜的魔杖：执着、好奇、自信，亦或是师长的激励、榜样的引领、挫折的磨练</a:t>
            </a:r>
            <a:r>
              <a:rPr lang="en-US" altLang="zh-CN" sz="2800" dirty="0"/>
              <a:t>......</a:t>
            </a:r>
            <a:r>
              <a:rPr lang="zh-CN" altLang="en-US" sz="2800" dirty="0"/>
              <a:t>同学们，什么是你致胜的魔杖呢？</a:t>
            </a:r>
            <a:br>
              <a:rPr lang="zh-CN" altLang="en-US" sz="2800" dirty="0"/>
            </a:br>
            <a:r>
              <a:rPr lang="zh-CN" altLang="en-US" sz="2800" dirty="0"/>
              <a:t>       请结合自身的经历与体验，以“</a:t>
            </a:r>
            <a:r>
              <a:rPr lang="en-US" altLang="zh-CN" sz="2800" dirty="0"/>
              <a:t>______</a:t>
            </a:r>
            <a:r>
              <a:rPr lang="zh-CN" altLang="en-US" sz="2800" dirty="0"/>
              <a:t>是我致胜的魔杖”为题写一篇文章。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要求：（</a:t>
            </a:r>
            <a:r>
              <a:rPr lang="en-US" altLang="zh-CN" sz="2800" dirty="0"/>
              <a:t>1</a:t>
            </a:r>
            <a:r>
              <a:rPr lang="zh-CN" altLang="en-US" sz="2800" dirty="0"/>
              <a:t>）把题目补充完整；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  （</a:t>
            </a:r>
            <a:r>
              <a:rPr lang="en-US" altLang="zh-CN" sz="2800" dirty="0"/>
              <a:t>2</a:t>
            </a:r>
            <a:r>
              <a:rPr lang="zh-CN" altLang="en-US" sz="2800" dirty="0"/>
              <a:t>）自选文体；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  （</a:t>
            </a:r>
            <a:r>
              <a:rPr lang="en-US" altLang="zh-CN" sz="2800" dirty="0"/>
              <a:t>3</a:t>
            </a:r>
            <a:r>
              <a:rPr lang="zh-CN" altLang="en-US" sz="2800" dirty="0"/>
              <a:t>）不少于</a:t>
            </a:r>
            <a:r>
              <a:rPr lang="en-US" altLang="zh-CN" sz="2800" dirty="0"/>
              <a:t>500</a:t>
            </a:r>
            <a:r>
              <a:rPr lang="zh-CN" altLang="en-US" sz="2800" dirty="0"/>
              <a:t>字；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  （</a:t>
            </a:r>
            <a:r>
              <a:rPr lang="en-US" altLang="zh-CN" sz="2800" dirty="0"/>
              <a:t>4</a:t>
            </a:r>
            <a:r>
              <a:rPr lang="zh-CN" altLang="en-US" sz="2800" dirty="0"/>
              <a:t>）文中不得出现真实的姓名和校名。 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5D6">
                <a:alpha val="100000"/>
              </a:srgbClr>
            </a:gs>
            <a:gs pos="83000">
              <a:srgbClr val="B5D2EC">
                <a:alpha val="100000"/>
              </a:srgbClr>
            </a:gs>
            <a:gs pos="100000">
              <a:srgbClr val="B5D2EC">
                <a:alpha val="100000"/>
              </a:srgbClr>
            </a:gs>
            <a:gs pos="100000">
              <a:srgbClr val="CEE1F2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533400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2015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年广东省中考语文作文题目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  <a:solidFill>
            <a:schemeClr val="bg1"/>
          </a:solidFill>
        </p:spPr>
        <p:txBody>
          <a:bodyPr wrap="square" lIns="91440" tIns="45720" rIns="91440" bIns="45720" anchor="t"/>
          <a:p>
            <a:pPr eaLnBrk="1" hangingPunct="1"/>
            <a:r>
              <a:rPr lang="en-US" altLang="zh-CN" sz="2800" dirty="0"/>
              <a:t>19</a:t>
            </a:r>
            <a:r>
              <a:rPr lang="zh-CN" altLang="en-US" sz="2800" dirty="0"/>
              <a:t>、阅读下面的文字，按要求作文（</a:t>
            </a:r>
            <a:r>
              <a:rPr lang="en-US" altLang="zh-CN" sz="2800" dirty="0"/>
              <a:t>50</a:t>
            </a:r>
            <a:r>
              <a:rPr lang="zh-CN" altLang="en-US" sz="2800" dirty="0"/>
              <a:t>分）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       特别，意思是“与众不同，不普通”。生活中，一丝微笑，一个眼神，一声问候；或者一次旅行，一场球赛，一段友谊；甚至一缕阳光，一抹色彩</a:t>
            </a:r>
            <a:r>
              <a:rPr lang="en-US" altLang="zh-CN" sz="2800" dirty="0"/>
              <a:t>……</a:t>
            </a:r>
            <a:r>
              <a:rPr lang="zh-CN" altLang="en-US" sz="2800" dirty="0"/>
              <a:t>都令人回味、感怀。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  请以“特别的</a:t>
            </a:r>
            <a:r>
              <a:rPr lang="zh-CN" altLang="en-US" sz="2800" u="sng" dirty="0"/>
              <a:t>                ”</a:t>
            </a:r>
            <a:r>
              <a:rPr lang="zh-CN" altLang="en-US" sz="2800" dirty="0"/>
              <a:t>为题写一篇文章。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  要求：（</a:t>
            </a:r>
            <a:r>
              <a:rPr lang="en-US" altLang="zh-CN" sz="2800" dirty="0"/>
              <a:t>1</a:t>
            </a:r>
            <a:r>
              <a:rPr lang="zh-CN" altLang="en-US" sz="2800" dirty="0"/>
              <a:t>）把题目补充完整；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  （</a:t>
            </a:r>
            <a:r>
              <a:rPr lang="en-US" altLang="zh-CN" sz="2800" dirty="0"/>
              <a:t>2</a:t>
            </a:r>
            <a:r>
              <a:rPr lang="zh-CN" altLang="en-US" sz="2800" dirty="0"/>
              <a:t>）自选文体；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  （</a:t>
            </a:r>
            <a:r>
              <a:rPr lang="en-US" altLang="zh-CN" sz="2800" dirty="0"/>
              <a:t>3</a:t>
            </a:r>
            <a:r>
              <a:rPr lang="zh-CN" altLang="en-US" sz="2800" dirty="0"/>
              <a:t>）不少于</a:t>
            </a:r>
            <a:r>
              <a:rPr lang="en-US" altLang="zh-CN" sz="2800" dirty="0"/>
              <a:t>500</a:t>
            </a:r>
            <a:r>
              <a:rPr lang="zh-CN" altLang="en-US" sz="2800" dirty="0"/>
              <a:t>字；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  （</a:t>
            </a:r>
            <a:r>
              <a:rPr lang="en-US" altLang="zh-CN" sz="2800" dirty="0"/>
              <a:t>4</a:t>
            </a:r>
            <a:r>
              <a:rPr lang="zh-CN" altLang="en-US" sz="2800" dirty="0"/>
              <a:t>）文中不得出现真实的姓名和校名。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411163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作文命题的分类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609600"/>
            <a:ext cx="8686800" cy="62484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一、全命题。一般是指出题者给出一个既定的题目，要求应试者根据这个给定题目进行写作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2014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广州中考作文题目：请以“迟了一分钟”为题目写一篇文章。要求：文体自选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诗歌除外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600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字以上；文中不能出现考生的姓名和所在学校名称。 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二、半命题：指作文题目只出现一半或一部分，另外一半或一部分由考生自己去补充的一种作文。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特点：给予学生在选材、立意、构思上更强的自主性，开拓学生视野，减少学生审题失误，易于学生自由发挥。</a:t>
            </a:r>
            <a:b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、纯粹的半命题：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我可以选择＿＿吗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、带提示语的半命题，“提示语”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半命题。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 wrap="square" lIns="91440" tIns="45720" rIns="91440" bIns="45720" anchor="ctr"/>
          <a:p>
            <a:pPr eaLnBrk="1" hangingPunct="1"/>
            <a:r>
              <a:rPr lang="zh-CN" altLang="en-US" sz="4000" dirty="0"/>
              <a:t>一、如何对“提示语”</a:t>
            </a:r>
            <a:r>
              <a:rPr lang="en-US" altLang="zh-CN" sz="4000" dirty="0"/>
              <a:t> </a:t>
            </a:r>
            <a:r>
              <a:rPr lang="zh-CN" altLang="en-US" sz="4000" dirty="0"/>
              <a:t>进行审读？</a:t>
            </a:r>
            <a:endParaRPr lang="zh-CN" altLang="en-US" sz="4000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990600"/>
            <a:ext cx="8610600" cy="2779713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提示语：是供运用、分析、引申、借鉴的依据，对提示语了解不全面就容易步入写作误区；在半命题作文中，提示语是关键，提示语能从选材的内容、范围、角度给予学生于启示。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文本框 6"/>
          <p:cNvSpPr txBox="1"/>
          <p:nvPr/>
        </p:nvSpPr>
        <p:spPr>
          <a:xfrm>
            <a:off x="1219200" y="4953000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" y="3770313"/>
            <a:ext cx="8077200" cy="2060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有的提示语为突出中心，有时会在材料中设置关键词句（开头句、结尾句、对话句、结语句），抓住这些关键词句，就能把握提示语主旨，准确理解提示语，正确立意。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AFD">
                <a:alpha val="100000"/>
              </a:srgbClr>
            </a:gs>
            <a:gs pos="74001">
              <a:srgbClr val="B5D2EC">
                <a:alpha val="100000"/>
              </a:srgbClr>
            </a:gs>
            <a:gs pos="83000">
              <a:srgbClr val="B5D2EC">
                <a:alpha val="100000"/>
              </a:srgbClr>
            </a:gs>
            <a:gs pos="100000">
              <a:srgbClr val="CEE1F2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3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2015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年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月月考作文题目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381000" y="990600"/>
            <a:ext cx="8382000" cy="3886200"/>
          </a:xfrm>
          <a:solidFill>
            <a:schemeClr val="bg1"/>
          </a:solidFill>
        </p:spPr>
        <p:txBody>
          <a:bodyPr wrap="square" lIns="91440" tIns="45720" rIns="91440" bIns="45720" anchor="t"/>
          <a:p>
            <a:pPr eaLnBrk="1" hangingPunct="1"/>
            <a:r>
              <a:rPr lang="en-US" altLang="zh-CN" sz="4000" dirty="0"/>
              <a:t>       </a:t>
            </a:r>
            <a:r>
              <a:rPr lang="zh-CN" altLang="en-US" sz="4000" dirty="0"/>
              <a:t>同学们，随着年龄的增长，阅历的丰富，情志的提升，曾以为</a:t>
            </a:r>
            <a:r>
              <a:rPr lang="zh-CN" altLang="en-US" sz="4000" dirty="0">
                <a:solidFill>
                  <a:srgbClr val="0000CC"/>
                </a:solidFill>
              </a:rPr>
              <a:t>遥不可及</a:t>
            </a:r>
            <a:r>
              <a:rPr lang="zh-CN" altLang="en-US" sz="4000" dirty="0"/>
              <a:t>的事物，如</a:t>
            </a:r>
            <a:r>
              <a:rPr lang="zh-CN" altLang="en-US" sz="4000" dirty="0">
                <a:solidFill>
                  <a:srgbClr val="0000CC"/>
                </a:solidFill>
              </a:rPr>
              <a:t>快乐</a:t>
            </a:r>
            <a:r>
              <a:rPr lang="zh-CN" altLang="en-US" sz="4000" dirty="0"/>
              <a:t>，如</a:t>
            </a:r>
            <a:r>
              <a:rPr lang="zh-CN" altLang="en-US" sz="4000" dirty="0">
                <a:solidFill>
                  <a:srgbClr val="0000CC"/>
                </a:solidFill>
              </a:rPr>
              <a:t>幸福</a:t>
            </a:r>
            <a:r>
              <a:rPr lang="zh-CN" altLang="en-US" sz="4000" dirty="0"/>
              <a:t>，如</a:t>
            </a:r>
            <a:r>
              <a:rPr lang="zh-CN" altLang="en-US" sz="4000" dirty="0">
                <a:solidFill>
                  <a:srgbClr val="0000CC"/>
                </a:solidFill>
              </a:rPr>
              <a:t>成功</a:t>
            </a:r>
            <a:r>
              <a:rPr lang="zh-CN" altLang="en-US" sz="4000" dirty="0"/>
              <a:t>等，都进驻过心田，化成真切的</a:t>
            </a:r>
            <a:r>
              <a:rPr lang="zh-CN" altLang="en-US" sz="4000" dirty="0">
                <a:solidFill>
                  <a:srgbClr val="FF0000"/>
                </a:solidFill>
              </a:rPr>
              <a:t>体验</a:t>
            </a:r>
            <a:r>
              <a:rPr lang="zh-CN" altLang="en-US" sz="4000" dirty="0"/>
              <a:t>，铭心的</a:t>
            </a:r>
            <a:r>
              <a:rPr lang="zh-CN" altLang="en-US" sz="4000" dirty="0">
                <a:solidFill>
                  <a:srgbClr val="FF0000"/>
                </a:solidFill>
              </a:rPr>
              <a:t>感受</a:t>
            </a:r>
            <a:r>
              <a:rPr lang="zh-CN" altLang="en-US" sz="4000" dirty="0"/>
              <a:t>，前进的</a:t>
            </a:r>
            <a:r>
              <a:rPr lang="zh-CN" altLang="en-US" sz="4000" dirty="0">
                <a:solidFill>
                  <a:srgbClr val="FF0000"/>
                </a:solidFill>
              </a:rPr>
              <a:t>动力</a:t>
            </a:r>
            <a:r>
              <a:rPr lang="zh-CN" altLang="en-US" sz="4000" dirty="0"/>
              <a:t>。</a:t>
            </a:r>
            <a:endParaRPr lang="zh-CN" altLang="en-US" sz="4000" dirty="0"/>
          </a:p>
          <a:p>
            <a:pPr eaLnBrk="1" hangingPunct="1"/>
            <a:r>
              <a:rPr lang="zh-CN" altLang="en-US" sz="2400" dirty="0"/>
              <a:t>       请以“原来，</a:t>
            </a:r>
            <a:r>
              <a:rPr lang="zh-CN" altLang="en-US" sz="2400" u="sng" dirty="0"/>
              <a:t>             </a:t>
            </a:r>
            <a:r>
              <a:rPr lang="zh-CN" altLang="en-US" sz="2400" dirty="0"/>
              <a:t>并不遥远”为题写一篇文章。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3562</Words>
  <Application>WPS 演示</Application>
  <PresentationFormat>全屏显示(4:3)</PresentationFormat>
  <Paragraphs>204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华文行楷</vt:lpstr>
      <vt:lpstr>楷体_GB2312</vt:lpstr>
      <vt:lpstr>隶书</vt:lpstr>
      <vt:lpstr>Times New Roman</vt:lpstr>
      <vt:lpstr>微软雅黑</vt:lpstr>
      <vt:lpstr>Calibri</vt:lpstr>
      <vt:lpstr>新宋体</vt:lpstr>
      <vt:lpstr>Office 主题</vt:lpstr>
      <vt:lpstr>默认设计模板</vt:lpstr>
      <vt:lpstr>半命题作文提示语的审读及补题</vt:lpstr>
      <vt:lpstr>学习目标</vt:lpstr>
      <vt:lpstr>2015年10月月考作文题目</vt:lpstr>
      <vt:lpstr>近三年广东中考语文作文题目</vt:lpstr>
      <vt:lpstr>2014年广东中考作文题目</vt:lpstr>
      <vt:lpstr>2015年广东省中考语文作文题目</vt:lpstr>
      <vt:lpstr>作文命题的分类</vt:lpstr>
      <vt:lpstr>一、如何对“提示语” 进行审读？</vt:lpstr>
      <vt:lpstr>2015年10月月考作文题目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练习2：请动笔写出你的审题过程并补题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DengXK</dc:creator>
  <cp:lastModifiedBy>d</cp:lastModifiedBy>
  <cp:revision>59</cp:revision>
  <dcterms:created xsi:type="dcterms:W3CDTF">2015-10-21T16:06:00Z</dcterms:created>
  <dcterms:modified xsi:type="dcterms:W3CDTF">2016-11-29T02:48:40Z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2052-10.1.0.6065</vt:lpwstr>
  </property>
</Properties>
</file>