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2" r:id="rId3"/>
    <p:sldId id="277" r:id="rId4"/>
    <p:sldId id="291" r:id="rId5"/>
    <p:sldId id="273" r:id="rId6"/>
    <p:sldId id="281" r:id="rId7"/>
    <p:sldId id="278" r:id="rId8"/>
    <p:sldId id="279" r:id="rId9"/>
    <p:sldId id="256" r:id="rId10"/>
    <p:sldId id="261" r:id="rId11"/>
    <p:sldId id="257" r:id="rId12"/>
    <p:sldId id="280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269" r:id="rId21"/>
    <p:sldId id="282" r:id="rId22"/>
    <p:sldId id="312" r:id="rId23"/>
    <p:sldId id="313" r:id="rId24"/>
    <p:sldId id="314" r:id="rId25"/>
    <p:sldId id="315" r:id="rId26"/>
    <p:sldId id="287" r:id="rId27"/>
    <p:sldId id="286" r:id="rId28"/>
    <p:sldId id="289" r:id="rId2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  <a:srgbClr val="FF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/>
    <p:restoredTop sz="94581"/>
  </p:normalViewPr>
  <p:slideViewPr>
    <p:cSldViewPr showGuides="1">
      <p:cViewPr varScale="1">
        <p:scale>
          <a:sx n="93" d="100"/>
          <a:sy n="93" d="100"/>
        </p:scale>
        <p:origin x="-39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9218" name="组合 9217"/>
          <p:cNvGrpSpPr/>
          <p:nvPr/>
        </p:nvGrpSpPr>
        <p:grpSpPr>
          <a:xfrm>
            <a:off x="0" y="0"/>
            <a:ext cx="1085850" cy="6854825"/>
            <a:chOff x="0" y="0"/>
            <a:chExt cx="684" cy="4318"/>
          </a:xfrm>
        </p:grpSpPr>
        <p:sp>
          <p:nvSpPr>
            <p:cNvPr id="9219" name="矩形 9218"/>
            <p:cNvSpPr/>
            <p:nvPr/>
          </p:nvSpPr>
          <p:spPr>
            <a:xfrm>
              <a:off x="0" y="0"/>
              <a:ext cx="684" cy="4318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9220" name="组合 9219"/>
            <p:cNvGrpSpPr/>
            <p:nvPr/>
          </p:nvGrpSpPr>
          <p:grpSpPr>
            <a:xfrm>
              <a:off x="48" y="103"/>
              <a:ext cx="96" cy="4126"/>
              <a:chOff x="48" y="103"/>
              <a:chExt cx="96" cy="4126"/>
            </a:xfrm>
          </p:grpSpPr>
          <p:sp>
            <p:nvSpPr>
              <p:cNvPr id="9221" name="矩形 9220"/>
              <p:cNvSpPr/>
              <p:nvPr/>
            </p:nvSpPr>
            <p:spPr>
              <a:xfrm>
                <a:off x="48" y="1105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22" name="矩形 9221"/>
              <p:cNvSpPr/>
              <p:nvPr/>
            </p:nvSpPr>
            <p:spPr>
              <a:xfrm>
                <a:off x="48" y="1250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23" name="矩形 9222"/>
              <p:cNvSpPr/>
              <p:nvPr/>
            </p:nvSpPr>
            <p:spPr>
              <a:xfrm>
                <a:off x="48" y="139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24" name="矩形 9223"/>
              <p:cNvSpPr/>
              <p:nvPr/>
            </p:nvSpPr>
            <p:spPr>
              <a:xfrm>
                <a:off x="48" y="1538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25" name="矩形 9224"/>
              <p:cNvSpPr/>
              <p:nvPr/>
            </p:nvSpPr>
            <p:spPr>
              <a:xfrm>
                <a:off x="48" y="1683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26" name="矩形 9225"/>
              <p:cNvSpPr/>
              <p:nvPr/>
            </p:nvSpPr>
            <p:spPr>
              <a:xfrm>
                <a:off x="48" y="1826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27" name="矩形 9226"/>
              <p:cNvSpPr/>
              <p:nvPr/>
            </p:nvSpPr>
            <p:spPr>
              <a:xfrm>
                <a:off x="48" y="1971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28" name="矩形 9227"/>
              <p:cNvSpPr/>
              <p:nvPr/>
            </p:nvSpPr>
            <p:spPr>
              <a:xfrm>
                <a:off x="48" y="2116"/>
                <a:ext cx="96" cy="94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29" name="矩形 9228"/>
              <p:cNvSpPr/>
              <p:nvPr/>
            </p:nvSpPr>
            <p:spPr>
              <a:xfrm>
                <a:off x="48" y="2259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30" name="矩形 9229"/>
              <p:cNvSpPr/>
              <p:nvPr/>
            </p:nvSpPr>
            <p:spPr>
              <a:xfrm>
                <a:off x="48" y="2404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31" name="矩形 9230"/>
              <p:cNvSpPr/>
              <p:nvPr/>
            </p:nvSpPr>
            <p:spPr>
              <a:xfrm>
                <a:off x="48" y="2549"/>
                <a:ext cx="96" cy="94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32" name="矩形 9231"/>
              <p:cNvSpPr/>
              <p:nvPr/>
            </p:nvSpPr>
            <p:spPr>
              <a:xfrm>
                <a:off x="48" y="2691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33" name="矩形 9232"/>
              <p:cNvSpPr/>
              <p:nvPr/>
            </p:nvSpPr>
            <p:spPr>
              <a:xfrm>
                <a:off x="48" y="2836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34" name="矩形 9233"/>
              <p:cNvSpPr/>
              <p:nvPr/>
            </p:nvSpPr>
            <p:spPr>
              <a:xfrm>
                <a:off x="48" y="2979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35" name="矩形 9234"/>
              <p:cNvSpPr/>
              <p:nvPr/>
            </p:nvSpPr>
            <p:spPr>
              <a:xfrm>
                <a:off x="48" y="3124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36" name="矩形 9235"/>
              <p:cNvSpPr/>
              <p:nvPr/>
            </p:nvSpPr>
            <p:spPr>
              <a:xfrm>
                <a:off x="48" y="3269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37" name="矩形 9236"/>
              <p:cNvSpPr/>
              <p:nvPr/>
            </p:nvSpPr>
            <p:spPr>
              <a:xfrm>
                <a:off x="48" y="3412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38" name="矩形 9237"/>
              <p:cNvSpPr/>
              <p:nvPr/>
            </p:nvSpPr>
            <p:spPr>
              <a:xfrm>
                <a:off x="48" y="3557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39" name="矩形 9238"/>
              <p:cNvSpPr/>
              <p:nvPr/>
            </p:nvSpPr>
            <p:spPr>
              <a:xfrm>
                <a:off x="48" y="3702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40" name="矩形 9239"/>
              <p:cNvSpPr/>
              <p:nvPr/>
            </p:nvSpPr>
            <p:spPr>
              <a:xfrm>
                <a:off x="48" y="3845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41" name="矩形 9240"/>
              <p:cNvSpPr/>
              <p:nvPr/>
            </p:nvSpPr>
            <p:spPr>
              <a:xfrm>
                <a:off x="48" y="3990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42" name="矩形 9241"/>
              <p:cNvSpPr/>
              <p:nvPr/>
            </p:nvSpPr>
            <p:spPr>
              <a:xfrm>
                <a:off x="48" y="4134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43" name="矩形 9242"/>
              <p:cNvSpPr/>
              <p:nvPr/>
            </p:nvSpPr>
            <p:spPr>
              <a:xfrm>
                <a:off x="48" y="103"/>
                <a:ext cx="96" cy="94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44" name="矩形 9243"/>
              <p:cNvSpPr/>
              <p:nvPr/>
            </p:nvSpPr>
            <p:spPr>
              <a:xfrm>
                <a:off x="48" y="246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45" name="矩形 9244"/>
              <p:cNvSpPr/>
              <p:nvPr/>
            </p:nvSpPr>
            <p:spPr>
              <a:xfrm>
                <a:off x="48" y="391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46" name="矩形 9245"/>
              <p:cNvSpPr/>
              <p:nvPr/>
            </p:nvSpPr>
            <p:spPr>
              <a:xfrm>
                <a:off x="48" y="535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47" name="矩形 9246"/>
              <p:cNvSpPr/>
              <p:nvPr/>
            </p:nvSpPr>
            <p:spPr>
              <a:xfrm>
                <a:off x="48" y="678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48" name="矩形 9247"/>
              <p:cNvSpPr/>
              <p:nvPr/>
            </p:nvSpPr>
            <p:spPr>
              <a:xfrm>
                <a:off x="48" y="82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49" name="矩形 9248"/>
              <p:cNvSpPr/>
              <p:nvPr/>
            </p:nvSpPr>
            <p:spPr>
              <a:xfrm>
                <a:off x="48" y="968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9250" name="标题 9249"/>
          <p:cNvSpPr>
            <a:spLocks noGrp="1"/>
          </p:cNvSpPr>
          <p:nvPr>
            <p:ph type="ctrTitle" sz="quarter"/>
          </p:nvPr>
        </p:nvSpPr>
        <p:spPr>
          <a:xfrm>
            <a:off x="11430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lvl="0" algn="ctr">
              <a:defRPr>
                <a:solidFill>
                  <a:srgbClr val="00FFFF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251" name="副标题 9250"/>
          <p:cNvSpPr>
            <a:spLocks noGrp="1"/>
          </p:cNvSpPr>
          <p:nvPr>
            <p:ph type="subTitle" sz="quarter" idx="1"/>
          </p:nvPr>
        </p:nvSpPr>
        <p:spPr>
          <a:xfrm>
            <a:off x="18288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/>
          <a:lstStyle>
            <a:lvl1pPr marL="0" lvl="0" indent="0" algn="ctr">
              <a:buNone/>
              <a:defRPr>
                <a:solidFill>
                  <a:srgbClr val="FFFFFF"/>
                </a:solidFill>
              </a:defRPr>
            </a:lvl1pPr>
            <a:lvl2pPr marL="457200" lvl="1" indent="0" algn="ctr">
              <a:buNone/>
              <a:defRPr>
                <a:solidFill>
                  <a:srgbClr val="FFFFFF"/>
                </a:solidFill>
              </a:defRPr>
            </a:lvl2pPr>
            <a:lvl3pPr marL="914400" lvl="2" indent="0" algn="ctr">
              <a:buNone/>
              <a:defRPr>
                <a:solidFill>
                  <a:srgbClr val="FFFFFF"/>
                </a:solidFill>
              </a:defRPr>
            </a:lvl3pPr>
            <a:lvl4pPr marL="1371600" lvl="3" indent="0" algn="ctr">
              <a:buNone/>
              <a:defRPr>
                <a:solidFill>
                  <a:srgbClr val="FFFFFF"/>
                </a:solidFill>
              </a:defRPr>
            </a:lvl4pPr>
            <a:lvl5pPr marL="1828800" lvl="4" indent="0" algn="ctr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9252" name="日期占位符 9251"/>
          <p:cNvSpPr>
            <a:spLocks noGrp="1"/>
          </p:cNvSpPr>
          <p:nvPr>
            <p:ph type="dt" sz="quarter" idx="2"/>
          </p:nvPr>
        </p:nvSpPr>
        <p:spPr>
          <a:xfrm>
            <a:off x="1143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253" name="页脚占位符 9252"/>
          <p:cNvSpPr>
            <a:spLocks noGrp="1"/>
          </p:cNvSpPr>
          <p:nvPr>
            <p:ph type="ftr" sz="quarter" idx="3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algn="ctr">
              <a:defRPr sz="1400">
                <a:solidFill>
                  <a:srgbClr val="FFFFFF"/>
                </a:solidFill>
              </a:defRPr>
            </a:lvl1pPr>
          </a:lstStyle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254" name="灯片编号占位符 9253"/>
          <p:cNvSpPr>
            <a:spLocks noGrp="1"/>
          </p:cNvSpPr>
          <p:nvPr>
            <p:ph type="sldNum" sz="quarter" idx="4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algn="r">
              <a:defRPr sz="1400">
                <a:solidFill>
                  <a:srgbClr val="FFFFFF"/>
                </a:solidFill>
              </a:defRPr>
            </a:lvl1pPr>
          </a:lstStyle>
          <a:p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92541" y="609600"/>
            <a:ext cx="1949847" cy="5451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609600"/>
            <a:ext cx="5736506" cy="5451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69988" y="1946275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33912" y="1946275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8193"/>
          <p:cNvGrpSpPr/>
          <p:nvPr/>
        </p:nvGrpSpPr>
        <p:grpSpPr>
          <a:xfrm>
            <a:off x="0" y="0"/>
            <a:ext cx="1085850" cy="6854825"/>
            <a:chOff x="0" y="0"/>
            <a:chExt cx="684" cy="4318"/>
          </a:xfrm>
        </p:grpSpPr>
        <p:sp>
          <p:nvSpPr>
            <p:cNvPr id="8195" name="矩形 8194"/>
            <p:cNvSpPr/>
            <p:nvPr/>
          </p:nvSpPr>
          <p:spPr>
            <a:xfrm>
              <a:off x="0" y="0"/>
              <a:ext cx="684" cy="4318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8196" name="组合 8195"/>
            <p:cNvGrpSpPr/>
            <p:nvPr/>
          </p:nvGrpSpPr>
          <p:grpSpPr>
            <a:xfrm>
              <a:off x="48" y="102"/>
              <a:ext cx="96" cy="4128"/>
              <a:chOff x="48" y="102"/>
              <a:chExt cx="96" cy="4128"/>
            </a:xfrm>
          </p:grpSpPr>
          <p:sp>
            <p:nvSpPr>
              <p:cNvPr id="8197" name="矩形 8196"/>
              <p:cNvSpPr/>
              <p:nvPr/>
            </p:nvSpPr>
            <p:spPr>
              <a:xfrm>
                <a:off x="48" y="1105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198" name="矩形 8197"/>
              <p:cNvSpPr/>
              <p:nvPr/>
            </p:nvSpPr>
            <p:spPr>
              <a:xfrm>
                <a:off x="48" y="1250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199" name="矩形 8198"/>
              <p:cNvSpPr/>
              <p:nvPr/>
            </p:nvSpPr>
            <p:spPr>
              <a:xfrm>
                <a:off x="48" y="139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0" name="矩形 8199"/>
              <p:cNvSpPr/>
              <p:nvPr/>
            </p:nvSpPr>
            <p:spPr>
              <a:xfrm>
                <a:off x="48" y="1538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1" name="矩形 8200"/>
              <p:cNvSpPr/>
              <p:nvPr/>
            </p:nvSpPr>
            <p:spPr>
              <a:xfrm>
                <a:off x="48" y="1683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2" name="矩形 8201"/>
              <p:cNvSpPr/>
              <p:nvPr/>
            </p:nvSpPr>
            <p:spPr>
              <a:xfrm>
                <a:off x="48" y="1826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3" name="矩形 8202"/>
              <p:cNvSpPr/>
              <p:nvPr/>
            </p:nvSpPr>
            <p:spPr>
              <a:xfrm>
                <a:off x="48" y="1971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4" name="矩形 8203"/>
              <p:cNvSpPr/>
              <p:nvPr/>
            </p:nvSpPr>
            <p:spPr>
              <a:xfrm>
                <a:off x="48" y="2115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5" name="矩形 8204"/>
              <p:cNvSpPr/>
              <p:nvPr/>
            </p:nvSpPr>
            <p:spPr>
              <a:xfrm>
                <a:off x="48" y="2259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6" name="矩形 8205"/>
              <p:cNvSpPr/>
              <p:nvPr/>
            </p:nvSpPr>
            <p:spPr>
              <a:xfrm>
                <a:off x="48" y="240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7" name="矩形 8206"/>
              <p:cNvSpPr/>
              <p:nvPr/>
            </p:nvSpPr>
            <p:spPr>
              <a:xfrm>
                <a:off x="48" y="2548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8" name="矩形 8207"/>
              <p:cNvSpPr/>
              <p:nvPr/>
            </p:nvSpPr>
            <p:spPr>
              <a:xfrm>
                <a:off x="48" y="2692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9" name="矩形 8208"/>
              <p:cNvSpPr/>
              <p:nvPr/>
            </p:nvSpPr>
            <p:spPr>
              <a:xfrm>
                <a:off x="48" y="2836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0" name="矩形 8209"/>
              <p:cNvSpPr/>
              <p:nvPr/>
            </p:nvSpPr>
            <p:spPr>
              <a:xfrm>
                <a:off x="48" y="2980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1" name="矩形 8210"/>
              <p:cNvSpPr/>
              <p:nvPr/>
            </p:nvSpPr>
            <p:spPr>
              <a:xfrm>
                <a:off x="48" y="3124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2" name="矩形 8211"/>
              <p:cNvSpPr/>
              <p:nvPr/>
            </p:nvSpPr>
            <p:spPr>
              <a:xfrm>
                <a:off x="48" y="3269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3" name="矩形 8212"/>
              <p:cNvSpPr/>
              <p:nvPr/>
            </p:nvSpPr>
            <p:spPr>
              <a:xfrm>
                <a:off x="48" y="3412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4" name="矩形 8213"/>
              <p:cNvSpPr/>
              <p:nvPr/>
            </p:nvSpPr>
            <p:spPr>
              <a:xfrm>
                <a:off x="48" y="3557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5" name="矩形 8214"/>
              <p:cNvSpPr/>
              <p:nvPr/>
            </p:nvSpPr>
            <p:spPr>
              <a:xfrm>
                <a:off x="48" y="3702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6" name="矩形 8215"/>
              <p:cNvSpPr/>
              <p:nvPr/>
            </p:nvSpPr>
            <p:spPr>
              <a:xfrm>
                <a:off x="48" y="3845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7" name="矩形 8216"/>
              <p:cNvSpPr/>
              <p:nvPr/>
            </p:nvSpPr>
            <p:spPr>
              <a:xfrm>
                <a:off x="48" y="3990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8" name="矩形 8217"/>
              <p:cNvSpPr/>
              <p:nvPr/>
            </p:nvSpPr>
            <p:spPr>
              <a:xfrm>
                <a:off x="48" y="413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9" name="矩形 8218"/>
              <p:cNvSpPr/>
              <p:nvPr/>
            </p:nvSpPr>
            <p:spPr>
              <a:xfrm>
                <a:off x="48" y="102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20" name="矩形 8219"/>
              <p:cNvSpPr/>
              <p:nvPr/>
            </p:nvSpPr>
            <p:spPr>
              <a:xfrm>
                <a:off x="48" y="246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21" name="矩形 8220"/>
              <p:cNvSpPr/>
              <p:nvPr/>
            </p:nvSpPr>
            <p:spPr>
              <a:xfrm>
                <a:off x="48" y="391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22" name="矩形 8221"/>
              <p:cNvSpPr/>
              <p:nvPr/>
            </p:nvSpPr>
            <p:spPr>
              <a:xfrm>
                <a:off x="48" y="535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23" name="矩形 8222"/>
              <p:cNvSpPr/>
              <p:nvPr/>
            </p:nvSpPr>
            <p:spPr>
              <a:xfrm>
                <a:off x="48" y="679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24" name="矩形 8223"/>
              <p:cNvSpPr/>
              <p:nvPr/>
            </p:nvSpPr>
            <p:spPr>
              <a:xfrm>
                <a:off x="48" y="82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25" name="矩形 8224"/>
              <p:cNvSpPr/>
              <p:nvPr/>
            </p:nvSpPr>
            <p:spPr>
              <a:xfrm>
                <a:off x="48" y="968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8226" name="标题 8225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227" name="日期占位符 8226"/>
          <p:cNvSpPr>
            <a:spLocks noGrp="1"/>
          </p:cNvSpPr>
          <p:nvPr>
            <p:ph type="dt" sz="half" idx="2"/>
          </p:nvPr>
        </p:nvSpPr>
        <p:spPr>
          <a:xfrm>
            <a:off x="1143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228" name="页脚占位符 8227"/>
          <p:cNvSpPr>
            <a:spLocks noGrp="1"/>
          </p:cNvSpPr>
          <p:nvPr>
            <p:ph type="ftr" sz="quarter" idx="3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229" name="灯片编号占位符 8228"/>
          <p:cNvSpPr>
            <a:spLocks noGrp="1"/>
          </p:cNvSpPr>
          <p:nvPr>
            <p:ph type="sldNum" sz="quarter" idx="4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230" name="文本占位符 8229"/>
          <p:cNvSpPr>
            <a:spLocks noGrp="1"/>
          </p:cNvSpPr>
          <p:nvPr>
            <p:ph type="body" idx="1"/>
          </p:nvPr>
        </p:nvSpPr>
        <p:spPr>
          <a:xfrm>
            <a:off x="1169988" y="1946275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u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t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" panose="05000000000000000000" pitchFamily="2" charset="2"/>
        <a:buChar char="•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" panose="05000000000000000000" pitchFamily="2" charset="2"/>
        <a:buChar char="–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" panose="05000000000000000000" pitchFamily="2" charset="2"/>
        <a:buChar char="–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" panose="05000000000000000000" pitchFamily="2" charset="2"/>
        <a:buChar char="–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" panose="05000000000000000000" pitchFamily="2" charset="2"/>
        <a:buChar char="–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" panose="05000000000000000000" pitchFamily="2" charset="2"/>
        <a:buChar char="–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hyperlink" Target="07&#31532;&#19968;&#33410;&#35821;&#25991;2.doc" TargetMode="External"/><Relationship Id="rId1" Type="http://schemas.openxmlformats.org/officeDocument/2006/relationships/hyperlink" Target="&#23398;&#20064;&#20064;&#24815;&#20998;&#35770;.doc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23553"/>
          <p:cNvSpPr/>
          <p:nvPr/>
        </p:nvSpPr>
        <p:spPr>
          <a:xfrm>
            <a:off x="755650" y="1052513"/>
            <a:ext cx="7704138" cy="3176587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p>
            <a:pPr algn="ctr"/>
            <a:r>
              <a:rPr lang="zh-CN" altLang="en-US" sz="6600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行楷" charset="0"/>
                <a:ea typeface="华文行楷" charset="0"/>
              </a:rPr>
              <a:t>走进有趣的语文世界</a:t>
            </a:r>
            <a:endParaRPr lang="zh-CN" altLang="en-US" sz="6600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文本框 4097"/>
          <p:cNvSpPr txBox="1"/>
          <p:nvPr/>
        </p:nvSpPr>
        <p:spPr>
          <a:xfrm>
            <a:off x="457200" y="430213"/>
            <a:ext cx="8686800" cy="594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四、 下面人名各取自什么成语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    杜鹏程（鹏程万里 ）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    王任重（任重道远 ）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    丁慧中（秀外慧中 ）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    焦若愚（ 大智若愚）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五、 成语填空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（心）服（口）服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（以）牙（还）牙 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（将）计（就）计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  精（益）（求）精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  微（乎）（其）微</a:t>
            </a:r>
            <a:r>
              <a:rPr lang="zh-CN" altLang="en-US" sz="3200" dirty="0">
                <a:latin typeface="Times New Roman" panose="02020603050405020304" pitchFamily="18" charset="0"/>
              </a:rPr>
              <a:t> 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4099" name="椭圆 4098"/>
          <p:cNvSpPr/>
          <p:nvPr/>
        </p:nvSpPr>
        <p:spPr>
          <a:xfrm>
            <a:off x="2484438" y="981075"/>
            <a:ext cx="1727200" cy="5048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00" name="椭圆 4099"/>
          <p:cNvSpPr/>
          <p:nvPr/>
        </p:nvSpPr>
        <p:spPr>
          <a:xfrm>
            <a:off x="2627313" y="1412875"/>
            <a:ext cx="1727200" cy="5762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01" name="椭圆 4100"/>
          <p:cNvSpPr/>
          <p:nvPr/>
        </p:nvSpPr>
        <p:spPr>
          <a:xfrm>
            <a:off x="2627313" y="1916113"/>
            <a:ext cx="1727200" cy="5048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02" name="椭圆 4101"/>
          <p:cNvSpPr/>
          <p:nvPr/>
        </p:nvSpPr>
        <p:spPr>
          <a:xfrm>
            <a:off x="2555875" y="2349500"/>
            <a:ext cx="1871663" cy="6477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04" name="椭圆 4103"/>
          <p:cNvSpPr/>
          <p:nvPr/>
        </p:nvSpPr>
        <p:spPr>
          <a:xfrm>
            <a:off x="900113" y="3860800"/>
            <a:ext cx="503237" cy="5032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05" name="椭圆 4104"/>
          <p:cNvSpPr/>
          <p:nvPr/>
        </p:nvSpPr>
        <p:spPr>
          <a:xfrm>
            <a:off x="2555875" y="3860800"/>
            <a:ext cx="503238" cy="5032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06" name="椭圆 4105"/>
          <p:cNvSpPr/>
          <p:nvPr/>
        </p:nvSpPr>
        <p:spPr>
          <a:xfrm>
            <a:off x="900113" y="4365625"/>
            <a:ext cx="503237" cy="5032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07" name="椭圆 4106"/>
          <p:cNvSpPr/>
          <p:nvPr/>
        </p:nvSpPr>
        <p:spPr>
          <a:xfrm>
            <a:off x="2555875" y="4365625"/>
            <a:ext cx="503238" cy="5032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08" name="椭圆 4107"/>
          <p:cNvSpPr/>
          <p:nvPr/>
        </p:nvSpPr>
        <p:spPr>
          <a:xfrm>
            <a:off x="900113" y="4868863"/>
            <a:ext cx="503237" cy="50323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09" name="椭圆 4108"/>
          <p:cNvSpPr/>
          <p:nvPr/>
        </p:nvSpPr>
        <p:spPr>
          <a:xfrm>
            <a:off x="2555875" y="4868863"/>
            <a:ext cx="503238" cy="50323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10" name="椭圆 4109"/>
          <p:cNvSpPr/>
          <p:nvPr/>
        </p:nvSpPr>
        <p:spPr>
          <a:xfrm>
            <a:off x="1619250" y="5373688"/>
            <a:ext cx="503238" cy="50323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11" name="椭圆 4110"/>
          <p:cNvSpPr/>
          <p:nvPr/>
        </p:nvSpPr>
        <p:spPr>
          <a:xfrm>
            <a:off x="2700338" y="5373688"/>
            <a:ext cx="503237" cy="50323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12" name="椭圆 4111"/>
          <p:cNvSpPr/>
          <p:nvPr/>
        </p:nvSpPr>
        <p:spPr>
          <a:xfrm>
            <a:off x="1547813" y="5876925"/>
            <a:ext cx="503237" cy="5032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13" name="椭圆 4112"/>
          <p:cNvSpPr/>
          <p:nvPr/>
        </p:nvSpPr>
        <p:spPr>
          <a:xfrm>
            <a:off x="2771775" y="5805488"/>
            <a:ext cx="503238" cy="50323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31745" descr="20090423175418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08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标题 31746"/>
          <p:cNvSpPr>
            <a:spLocks noGrp="1"/>
          </p:cNvSpPr>
          <p:nvPr>
            <p:ph type="ctrTitle"/>
          </p:nvPr>
        </p:nvSpPr>
        <p:spPr>
          <a:xfrm>
            <a:off x="304800" y="533400"/>
            <a:ext cx="8458200" cy="3067050"/>
          </a:xfrm>
        </p:spPr>
        <p:txBody>
          <a:bodyPr lIns="92075" tIns="46038" rIns="92075" bIns="46038" anchor="ctr"/>
          <a:p>
            <a:pPr algn="l" defTabSz="914400">
              <a:buSzPct val="100000"/>
            </a:pPr>
            <a:endParaRPr sz="2400" kern="1200" baseline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48" name="副标题 31747"/>
          <p:cNvSpPr>
            <a:spLocks noGrp="1"/>
          </p:cNvSpPr>
          <p:nvPr>
            <p:ph type="subTitle" idx="1"/>
          </p:nvPr>
        </p:nvSpPr>
        <p:spPr>
          <a:xfrm>
            <a:off x="228600" y="5257800"/>
            <a:ext cx="8534400" cy="1600200"/>
          </a:xfrm>
        </p:spPr>
        <p:txBody>
          <a:bodyPr lIns="92075" tIns="46038" rIns="92075" bIns="46038" anchor="t"/>
          <a:p>
            <a:pPr algn="l" defTabSz="914400">
              <a:buSzPct val="75000"/>
            </a:pPr>
            <a:r>
              <a:rPr lang="en-US" altLang="zh-CN" sz="2400" kern="1200" baseline="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kern="1200" baseline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这个凿壁偷光的故事，不是让我们学习他的做法，而是学习他求知若渴精神，对学问始终保持好奇的态度</a:t>
            </a:r>
            <a:r>
              <a:rPr lang="zh-CN" altLang="en-US" sz="1600" kern="1200" baseline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1600" kern="1200" baseline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1749" name="图片 31748" descr="_%N`5(I}2`H14MB~CFU7YK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229600" cy="5259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468313" y="2781300"/>
            <a:ext cx="7772400" cy="1470025"/>
          </a:xfrm>
        </p:spPr>
        <p:txBody>
          <a:bodyPr anchor="ctr"/>
          <a:p>
            <a:pPr defTabSz="914400">
              <a:buSzPct val="100000"/>
            </a:pPr>
            <a:r>
              <a:rPr lang="zh-CN" altLang="en-US" sz="4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初中语文</a:t>
            </a:r>
            <a:r>
              <a:rPr lang="en-US" altLang="zh-CN" sz="4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课程标准</a:t>
            </a:r>
            <a:r>
              <a:rPr lang="en-US" altLang="zh-CN" sz="4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》 </a:t>
            </a:r>
            <a:r>
              <a:rPr lang="zh-CN" altLang="en-US" sz="4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要求</a:t>
            </a:r>
            <a:endParaRPr lang="zh-CN" altLang="en-US"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179388" y="1268413"/>
            <a:ext cx="8229600" cy="5434012"/>
          </a:xfrm>
        </p:spPr>
        <p:txBody>
          <a:bodyPr/>
          <a:p>
            <a:pPr>
              <a:lnSpc>
                <a:spcPct val="80000"/>
              </a:lnSpc>
            </a:pPr>
            <a:r>
              <a:rPr lang="zh-CN" altLang="en-US" sz="2800" dirty="0"/>
              <a:t>（</a:t>
            </a:r>
            <a:r>
              <a:rPr lang="en-US" altLang="zh-CN" sz="2800" dirty="0"/>
              <a:t>1</a:t>
            </a:r>
            <a:r>
              <a:rPr lang="zh-CN" altLang="en-US" sz="2800" dirty="0"/>
              <a:t>）能熟练地使用字典、词典独立识字，会用多种检字方法。累计认识常用汉字</a:t>
            </a:r>
            <a:r>
              <a:rPr lang="en-US" altLang="zh-CN" sz="2800" dirty="0"/>
              <a:t>3500</a:t>
            </a:r>
            <a:r>
              <a:rPr lang="zh-CN" altLang="en-US" sz="2800" dirty="0"/>
              <a:t>个，其中</a:t>
            </a:r>
            <a:r>
              <a:rPr lang="en-US" altLang="zh-CN" sz="2800" dirty="0"/>
              <a:t>3000</a:t>
            </a:r>
            <a:r>
              <a:rPr lang="zh-CN" altLang="en-US" sz="2800" dirty="0"/>
              <a:t>个左右会写。在小学阶段，要求学生累计认识常用汉字</a:t>
            </a:r>
            <a:r>
              <a:rPr lang="en-US" altLang="zh-CN" sz="2800" dirty="0"/>
              <a:t>3000</a:t>
            </a:r>
            <a:r>
              <a:rPr lang="zh-CN" altLang="en-US" sz="2800" dirty="0"/>
              <a:t>个，其中</a:t>
            </a:r>
            <a:r>
              <a:rPr lang="en-US" altLang="zh-CN" sz="2800" dirty="0"/>
              <a:t>2500</a:t>
            </a:r>
            <a:r>
              <a:rPr lang="zh-CN" altLang="en-US" sz="2800" dirty="0"/>
              <a:t>个左右会写。要求学生能用音序和部首检字法查字典，具有较强的独立识字能力。</a:t>
            </a:r>
            <a:endParaRPr lang="zh-CN" altLang="en-US" sz="2800" dirty="0"/>
          </a:p>
          <a:p>
            <a:pPr>
              <a:lnSpc>
                <a:spcPct val="80000"/>
              </a:lnSpc>
            </a:pPr>
            <a:r>
              <a:rPr lang="zh-CN" altLang="en-US" sz="2800" dirty="0"/>
              <a:t>（</a:t>
            </a:r>
            <a:r>
              <a:rPr lang="en-US" altLang="zh-CN" sz="2800" dirty="0"/>
              <a:t>2</a:t>
            </a:r>
            <a:r>
              <a:rPr lang="zh-CN" altLang="en-US" sz="2800" dirty="0"/>
              <a:t>）在使用硬笔熟练地书写正楷字的基础上，学写规范、通行的行楷字，提高书写的速度。而小学阶段，只要求硬笔书写楷书，行款整齐，有一定速度。</a:t>
            </a:r>
            <a:endParaRPr lang="zh-CN" altLang="en-US" sz="2800" dirty="0"/>
          </a:p>
          <a:p>
            <a:pPr>
              <a:lnSpc>
                <a:spcPct val="80000"/>
              </a:lnSpc>
            </a:pPr>
            <a:r>
              <a:rPr lang="zh-CN" altLang="en-US" sz="2800" dirty="0"/>
              <a:t>（</a:t>
            </a:r>
            <a:r>
              <a:rPr lang="en-US" altLang="zh-CN" sz="2800" dirty="0"/>
              <a:t>3</a:t>
            </a:r>
            <a:r>
              <a:rPr lang="zh-CN" altLang="en-US" sz="2800" dirty="0"/>
              <a:t>）临摹名家书法，体会书法的审美价值。小学阶段，要求学生能用毛笔书写楷书，在书写中体会汉字的优美。阶段目标的连贯性体现得非常突出。</a:t>
            </a:r>
            <a:endParaRPr lang="zh-CN" altLang="en-US" sz="2800" dirty="0"/>
          </a:p>
        </p:txBody>
      </p:sp>
      <p:sp>
        <p:nvSpPr>
          <p:cNvPr id="3076" name="文本框 3075"/>
          <p:cNvSpPr txBox="1"/>
          <p:nvPr/>
        </p:nvSpPr>
        <p:spPr>
          <a:xfrm>
            <a:off x="395288" y="333375"/>
            <a:ext cx="37449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（一）识字与写字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8229600" cy="5832475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 sz="2800" b="1" dirty="0"/>
              <a:t>1</a:t>
            </a:r>
            <a:r>
              <a:rPr lang="zh-CN" altLang="en-US" sz="2800" b="1" dirty="0"/>
              <a:t>．能用普通话正确、流利、有感情地朗读。　　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en-US" altLang="zh-CN" sz="2800" b="1" dirty="0"/>
              <a:t>2</a:t>
            </a:r>
            <a:r>
              <a:rPr lang="zh-CN" altLang="en-US" sz="2800" b="1" dirty="0"/>
              <a:t>．养成默读习惯，有一定的速度，阅读一般的现代文，每分钟不少于</a:t>
            </a:r>
            <a:r>
              <a:rPr lang="en-US" altLang="zh-CN" sz="2800" b="1" dirty="0"/>
              <a:t>500</a:t>
            </a:r>
            <a:r>
              <a:rPr lang="zh-CN" altLang="en-US" sz="2800" b="1" dirty="0"/>
              <a:t>字。能较熟练地运用略读和浏览的方法，扩大阅读范围。　　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en-US" altLang="zh-CN" sz="2800" b="1" dirty="0"/>
              <a:t>3</a:t>
            </a:r>
            <a:r>
              <a:rPr lang="zh-CN" altLang="en-US" sz="2800" b="1" dirty="0"/>
              <a:t>．在通读课文的基础上，理清思路，理解、分析主要内容，体味和推敲重要词句在语言环境中的意义和作用。　　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en-US" altLang="zh-CN" sz="2800" b="1" dirty="0"/>
              <a:t>4</a:t>
            </a:r>
            <a:r>
              <a:rPr lang="zh-CN" altLang="en-US" sz="2800" b="1" dirty="0"/>
              <a:t>．对课文的内容和表达有自己的心得，能提出自己的看法，并能运用合作的方式，共同探讨、分析、解决疑难问题。　　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en-US" altLang="zh-CN" sz="2800" b="1" dirty="0"/>
              <a:t>5</a:t>
            </a:r>
            <a:r>
              <a:rPr lang="zh-CN" altLang="en-US" sz="2800" b="1" dirty="0"/>
              <a:t>．在阅读中了解叙述、描写、说明、议论、抒情等表达方式。　　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en-US" altLang="zh-CN" sz="2800" b="1" dirty="0"/>
              <a:t>6</a:t>
            </a:r>
            <a:r>
              <a:rPr lang="zh-CN" altLang="en-US" sz="2800" b="1" dirty="0"/>
              <a:t>．能够区分写实作品与虚构作品，了解诗歌、散文、小说、戏剧等文学样式。　　</a:t>
            </a:r>
            <a:endParaRPr lang="zh-CN" altLang="en-US" sz="2800" b="1" dirty="0"/>
          </a:p>
        </p:txBody>
      </p:sp>
      <p:sp>
        <p:nvSpPr>
          <p:cNvPr id="4100" name="文本框 4099"/>
          <p:cNvSpPr txBox="1"/>
          <p:nvPr/>
        </p:nvSpPr>
        <p:spPr>
          <a:xfrm>
            <a:off x="0" y="0"/>
            <a:ext cx="37449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（二）阅读 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0" y="0"/>
            <a:ext cx="3059113" cy="850900"/>
          </a:xfrm>
        </p:spPr>
        <p:txBody>
          <a:bodyPr anchor="ctr"/>
          <a:p>
            <a:r>
              <a:rPr lang="zh-CN" altLang="en-US" dirty="0"/>
              <a:t>（二）阅读</a:t>
            </a:r>
            <a:endParaRPr lang="zh-CN" altLang="en-US" dirty="0"/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0" y="1096963"/>
            <a:ext cx="8893175" cy="5761037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 sz="2000" b="1" dirty="0"/>
              <a:t>7</a:t>
            </a:r>
            <a:r>
              <a:rPr lang="zh-CN" altLang="en-US" sz="2000" b="1" dirty="0"/>
              <a:t>．欣赏文学作品，有自己的情感体验，初步领悟作品的内涵，从中获得对自然、社会、人生的有益启示。对作品中感人的情境和形象，能说出自己的体验；品味作品中富于表现力的语言。　　</a:t>
            </a:r>
            <a:endParaRPr lang="zh-CN" altLang="en-US" sz="2000" b="1" dirty="0"/>
          </a:p>
          <a:p>
            <a:pPr>
              <a:lnSpc>
                <a:spcPct val="80000"/>
              </a:lnSpc>
            </a:pPr>
            <a:endParaRPr lang="zh-CN" altLang="en-US" sz="2000" b="1"/>
          </a:p>
          <a:p>
            <a:pPr>
              <a:lnSpc>
                <a:spcPct val="80000"/>
              </a:lnSpc>
            </a:pPr>
            <a:r>
              <a:rPr lang="en-US" altLang="zh-CN" sz="2000" b="1" dirty="0"/>
              <a:t>8</a:t>
            </a:r>
            <a:r>
              <a:rPr lang="zh-CN" altLang="en-US" sz="2000" b="1" dirty="0"/>
              <a:t>．阅读简单的议论文，区分观点与材料（道理、事实、数据、图表等），发现观点与材料之间的联系，并通过自己的思考，作出判断。阅读新闻和说明性文章，能把握文章的基本观点，获取主要信息。阅读科技作品，还应注意领会作品中所体现的科学精神和科学思想方法。阅读由多种材料组合、较为复杂的非连续性文本，能领会文本的意思，得出有意义的结论。　　</a:t>
            </a:r>
            <a:endParaRPr lang="zh-CN" altLang="en-US" sz="2000" b="1" dirty="0"/>
          </a:p>
          <a:p>
            <a:pPr>
              <a:lnSpc>
                <a:spcPct val="80000"/>
              </a:lnSpc>
            </a:pPr>
            <a:endParaRPr lang="zh-CN" altLang="en-US" sz="2000" b="1"/>
          </a:p>
          <a:p>
            <a:pPr>
              <a:lnSpc>
                <a:spcPct val="80000"/>
              </a:lnSpc>
            </a:pPr>
            <a:r>
              <a:rPr lang="en-US" altLang="zh-CN" sz="2000" b="1" dirty="0"/>
              <a:t>9</a:t>
            </a:r>
            <a:r>
              <a:rPr lang="zh-CN" altLang="en-US" sz="2000" b="1" dirty="0"/>
              <a:t>．诵读古代诗词，阅读浅易文言文，能借助注释和工具书理解基本内容。注重积累、感悟和运用，提高自己的欣赏品位。　　</a:t>
            </a:r>
            <a:endParaRPr lang="zh-CN" altLang="en-US" sz="2000" b="1" dirty="0"/>
          </a:p>
          <a:p>
            <a:pPr>
              <a:lnSpc>
                <a:spcPct val="80000"/>
              </a:lnSpc>
            </a:pPr>
            <a:endParaRPr lang="zh-CN" altLang="en-US" sz="2000" b="1"/>
          </a:p>
          <a:p>
            <a:pPr>
              <a:lnSpc>
                <a:spcPct val="80000"/>
              </a:lnSpc>
            </a:pPr>
            <a:r>
              <a:rPr lang="en-US" altLang="zh-CN" sz="2000" b="1" dirty="0"/>
              <a:t>10</a:t>
            </a:r>
            <a:r>
              <a:rPr lang="zh-CN" altLang="en-US" sz="2000" b="1" dirty="0"/>
              <a:t>．随文学习基本的词汇、语法知识，用来帮助理解课文中的语言难点；了解常用的修辞方法，体会它们在课文中的表达效果。了解课文涉及的重要作家作品知识和文化常识。　　</a:t>
            </a:r>
            <a:endParaRPr lang="zh-CN" altLang="en-US" sz="2000" b="1" dirty="0"/>
          </a:p>
          <a:p>
            <a:pPr>
              <a:lnSpc>
                <a:spcPct val="80000"/>
              </a:lnSpc>
            </a:pPr>
            <a:endParaRPr lang="zh-CN" altLang="en-US" sz="2000" b="1"/>
          </a:p>
          <a:p>
            <a:pPr>
              <a:lnSpc>
                <a:spcPct val="80000"/>
              </a:lnSpc>
            </a:pPr>
            <a:r>
              <a:rPr lang="en-US" altLang="zh-CN" sz="2000" b="1" dirty="0"/>
              <a:t>11</a:t>
            </a:r>
            <a:r>
              <a:rPr lang="zh-CN" altLang="en-US" sz="2000" b="1" dirty="0"/>
              <a:t>．能利用图书馆、网络搜集自己需要的信息和资料，帮助阅读。　　</a:t>
            </a:r>
            <a:endParaRPr lang="zh-CN" altLang="en-US" sz="2000" b="1" dirty="0"/>
          </a:p>
          <a:p>
            <a:pPr>
              <a:lnSpc>
                <a:spcPct val="80000"/>
              </a:lnSpc>
            </a:pPr>
            <a:r>
              <a:rPr lang="en-US" altLang="zh-CN" sz="2000" b="1" dirty="0"/>
              <a:t>12</a:t>
            </a:r>
            <a:r>
              <a:rPr lang="zh-CN" altLang="en-US" sz="2000" b="1" dirty="0"/>
              <a:t>．学会制订自己的阅读计划，广泛阅读各种类型的读物，课外阅读总量不少于</a:t>
            </a:r>
            <a:r>
              <a:rPr lang="en-US" altLang="zh-CN" sz="2000" b="1" dirty="0"/>
              <a:t>260</a:t>
            </a:r>
            <a:r>
              <a:rPr lang="zh-CN" altLang="en-US" sz="2000" b="1" dirty="0"/>
              <a:t>万字，每学年阅读两三部名著。背诵优秀诗文</a:t>
            </a:r>
            <a:r>
              <a:rPr lang="en-US" altLang="zh-CN" sz="2000" b="1" dirty="0"/>
              <a:t>80</a:t>
            </a:r>
            <a:r>
              <a:rPr lang="zh-CN" altLang="en-US" sz="2000" b="1" dirty="0"/>
              <a:t>篇（段）。　　</a:t>
            </a:r>
            <a:endParaRPr lang="zh-CN" altLang="en-US" sz="2000" b="1" dirty="0"/>
          </a:p>
          <a:p>
            <a:pPr>
              <a:lnSpc>
                <a:spcPct val="80000"/>
              </a:lnSpc>
            </a:pPr>
            <a:endParaRPr lang="zh-CN" altLang="en-US" sz="20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179388" y="188913"/>
            <a:ext cx="2890837" cy="706437"/>
          </a:xfrm>
        </p:spPr>
        <p:txBody>
          <a:bodyPr anchor="ctr"/>
          <a:p>
            <a:r>
              <a:rPr lang="zh-CN" altLang="en-US" sz="4000" dirty="0"/>
              <a:t>（三）写作 </a:t>
            </a:r>
            <a:endParaRPr lang="zh-CN" altLang="en-US" sz="4000" dirty="0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57200" y="981075"/>
            <a:ext cx="8229600" cy="5876925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sz="1200" b="1" dirty="0"/>
              <a:t>　　</a:t>
            </a:r>
            <a:endParaRPr lang="zh-CN" altLang="en-US" sz="1200" b="1" dirty="0"/>
          </a:p>
          <a:p>
            <a:pPr>
              <a:lnSpc>
                <a:spcPct val="80000"/>
              </a:lnSpc>
            </a:pPr>
            <a:r>
              <a:rPr lang="en-US" altLang="zh-CN" sz="2000" b="1" dirty="0"/>
              <a:t>1</a:t>
            </a:r>
            <a:r>
              <a:rPr lang="zh-CN" altLang="en-US" sz="2000" b="1" dirty="0"/>
              <a:t>．写作要有真情实感，力求表达自己对自然、社会、人生的感受、体验和思考。　　</a:t>
            </a:r>
            <a:endParaRPr lang="zh-CN" altLang="en-US" sz="2000" b="1" dirty="0"/>
          </a:p>
          <a:p>
            <a:pPr>
              <a:lnSpc>
                <a:spcPct val="80000"/>
              </a:lnSpc>
            </a:pPr>
            <a:r>
              <a:rPr lang="en-US" altLang="zh-CN" sz="2000" b="1" dirty="0"/>
              <a:t>2</a:t>
            </a:r>
            <a:r>
              <a:rPr lang="zh-CN" altLang="en-US" sz="2000" b="1" dirty="0"/>
              <a:t>．多角度观察生活，发现生活的丰富多彩，能抓住事物的特征，有自己的感受和认识，表达力求有创意。　　</a:t>
            </a:r>
            <a:endParaRPr lang="zh-CN" altLang="en-US" sz="2000" b="1" dirty="0"/>
          </a:p>
          <a:p>
            <a:pPr>
              <a:lnSpc>
                <a:spcPct val="80000"/>
              </a:lnSpc>
            </a:pPr>
            <a:r>
              <a:rPr lang="en-US" altLang="zh-CN" sz="2000" b="1" dirty="0"/>
              <a:t>3</a:t>
            </a:r>
            <a:r>
              <a:rPr lang="zh-CN" altLang="en-US" sz="2000" b="1" dirty="0"/>
              <a:t>．注重写作过程中搜集素材、构思立意、列纲起草、修改加工等环节，提高独立写作的能力。　　</a:t>
            </a:r>
            <a:endParaRPr lang="zh-CN" altLang="en-US" sz="2000" b="1" dirty="0"/>
          </a:p>
          <a:p>
            <a:pPr>
              <a:lnSpc>
                <a:spcPct val="80000"/>
              </a:lnSpc>
            </a:pPr>
            <a:r>
              <a:rPr lang="en-US" altLang="zh-CN" sz="2000" b="1" dirty="0"/>
              <a:t>4</a:t>
            </a:r>
            <a:r>
              <a:rPr lang="zh-CN" altLang="en-US" sz="2000" b="1" dirty="0"/>
              <a:t>．写作时考虑不同的目的和对象。根据表达的需要，围绕表达中心，选择恰当的表达方式。合理安排内容的先后和详略，条理清楚地表达自己的意思。运用联想和想象，丰富表达的内容。正确使用常用的标点符号。　　</a:t>
            </a:r>
            <a:endParaRPr lang="zh-CN" altLang="en-US" sz="2000" b="1" dirty="0"/>
          </a:p>
          <a:p>
            <a:pPr>
              <a:lnSpc>
                <a:spcPct val="80000"/>
              </a:lnSpc>
            </a:pPr>
            <a:r>
              <a:rPr lang="en-US" altLang="zh-CN" sz="2000" b="1" dirty="0"/>
              <a:t>5</a:t>
            </a:r>
            <a:r>
              <a:rPr lang="zh-CN" altLang="en-US" sz="2000" b="1" dirty="0"/>
              <a:t>．写记叙性文章，表达意图明确，内容具体充实；写简单的说明性文章，做到明白清楚；写简单的议论性文章，做到观点明确，有理有据；根据生活需要，写常见应用文。　　</a:t>
            </a:r>
            <a:endParaRPr lang="zh-CN" altLang="en-US" sz="2000" b="1" dirty="0"/>
          </a:p>
          <a:p>
            <a:pPr>
              <a:lnSpc>
                <a:spcPct val="80000"/>
              </a:lnSpc>
            </a:pPr>
            <a:r>
              <a:rPr lang="en-US" altLang="zh-CN" sz="2000" b="1" dirty="0"/>
              <a:t>6</a:t>
            </a:r>
            <a:r>
              <a:rPr lang="zh-CN" altLang="en-US" sz="2000" b="1" dirty="0"/>
              <a:t>．能从文章中提取主要信息，进行缩写；能根据文章的基本内容和自己的合理想象，进行扩写；能变换文章的文体或表达方式等，进行改写。　　</a:t>
            </a:r>
            <a:endParaRPr lang="zh-CN" altLang="en-US" sz="2000" b="1" dirty="0"/>
          </a:p>
          <a:p>
            <a:pPr>
              <a:lnSpc>
                <a:spcPct val="80000"/>
              </a:lnSpc>
            </a:pPr>
            <a:r>
              <a:rPr lang="en-US" altLang="zh-CN" sz="2000" b="1" dirty="0"/>
              <a:t>7</a:t>
            </a:r>
            <a:r>
              <a:rPr lang="zh-CN" altLang="en-US" sz="2000" b="1" dirty="0"/>
              <a:t>．根据表达的需要，借助语感和语文常识，修改自己的作文，做到文从字顺。能与他人交流写作心得，互相评改作文，以分享感受，沟通见解。　　</a:t>
            </a:r>
            <a:endParaRPr lang="zh-CN" altLang="en-US" sz="2000" b="1" dirty="0"/>
          </a:p>
          <a:p>
            <a:pPr>
              <a:lnSpc>
                <a:spcPct val="80000"/>
              </a:lnSpc>
            </a:pPr>
            <a:r>
              <a:rPr lang="en-US" altLang="zh-CN" sz="2000" b="1" dirty="0"/>
              <a:t>8</a:t>
            </a:r>
            <a:r>
              <a:rPr lang="zh-CN" altLang="en-US" sz="2000" b="1" dirty="0"/>
              <a:t>．作文每学年一般不少于</a:t>
            </a:r>
            <a:r>
              <a:rPr lang="en-US" altLang="zh-CN" sz="2000" b="1" dirty="0"/>
              <a:t>14</a:t>
            </a:r>
            <a:r>
              <a:rPr lang="zh-CN" altLang="en-US" sz="2000" b="1" dirty="0"/>
              <a:t>次，其他练笔不少于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万字，</a:t>
            </a:r>
            <a:r>
              <a:rPr lang="en-US" altLang="zh-CN" sz="2000" b="1" dirty="0"/>
              <a:t>45</a:t>
            </a:r>
            <a:r>
              <a:rPr lang="zh-CN" altLang="en-US" sz="2000" b="1" dirty="0"/>
              <a:t>分钟能完成不少于</a:t>
            </a:r>
            <a:r>
              <a:rPr lang="en-US" altLang="zh-CN" sz="2000" b="1" dirty="0"/>
              <a:t>500</a:t>
            </a:r>
            <a:r>
              <a:rPr lang="zh-CN" altLang="en-US" sz="2000" b="1" dirty="0"/>
              <a:t>字的习作。　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0" y="0"/>
            <a:ext cx="3455988" cy="863600"/>
          </a:xfrm>
        </p:spPr>
        <p:txBody>
          <a:bodyPr anchor="ctr"/>
          <a:p>
            <a:r>
              <a:rPr lang="zh-CN" altLang="en-US" sz="3600" b="1" dirty="0"/>
              <a:t>（四）口语交际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xfrm>
            <a:off x="457200" y="981075"/>
            <a:ext cx="8229600" cy="5688013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 sz="2800" b="1" dirty="0"/>
              <a:t>1</a:t>
            </a:r>
            <a:r>
              <a:rPr lang="zh-CN" altLang="en-US" sz="2800" b="1" dirty="0"/>
              <a:t>．注意对象和场合，学习文明得体地交流。　　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en-US" altLang="zh-CN" sz="2800" b="1" dirty="0"/>
              <a:t>2</a:t>
            </a:r>
            <a:r>
              <a:rPr lang="zh-CN" altLang="en-US" sz="2800" b="1" dirty="0"/>
              <a:t>．耐心专注地倾听，能根据对方的话语、表情、手势等，理解对方的观点和意图。　　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en-US" altLang="zh-CN" sz="2800" b="1" dirty="0"/>
              <a:t>3</a:t>
            </a:r>
            <a:r>
              <a:rPr lang="zh-CN" altLang="en-US" sz="2800" b="1" dirty="0"/>
              <a:t>．自信、负责地表达自己的观点，做到清楚、连贯、不偏离话题。　　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en-US" altLang="zh-CN" sz="2800" b="1" dirty="0"/>
              <a:t>4</a:t>
            </a:r>
            <a:r>
              <a:rPr lang="zh-CN" altLang="en-US" sz="2800" b="1" dirty="0"/>
              <a:t>．注意表情和语气，根据需要调整自己的表达内容和方式，不断提高应对能力，增强感染力和说服力。　　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en-US" altLang="zh-CN" sz="2800" b="1" dirty="0"/>
              <a:t>5</a:t>
            </a:r>
            <a:r>
              <a:rPr lang="zh-CN" altLang="en-US" sz="2800" b="1" dirty="0"/>
              <a:t>．讲述见闻，内容具体、语言生动。复述转述，完整准确、突出要点。能就适当的话题作即席讲话和有准备的主题演讲，有自己的观点，有一定说服力。　　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en-US" altLang="zh-CN" sz="2800" b="1" dirty="0"/>
              <a:t>6</a:t>
            </a:r>
            <a:r>
              <a:rPr lang="zh-CN" altLang="en-US" sz="2800" b="1" dirty="0"/>
              <a:t>．讨论问题，能积极发表自己的看法，有中心、有根据、有条理。能听出讨论的焦点，并能有针对性地发表意见。　　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-180975" y="0"/>
            <a:ext cx="4114800" cy="868363"/>
          </a:xfrm>
        </p:spPr>
        <p:txBody>
          <a:bodyPr anchor="ctr"/>
          <a:p>
            <a:r>
              <a:rPr lang="zh-CN" altLang="en-US" sz="3600" dirty="0"/>
              <a:t>（五）综合性学习</a:t>
            </a:r>
            <a:r>
              <a:rPr lang="zh-CN" altLang="en-US" sz="4000" dirty="0"/>
              <a:t>　 </a:t>
            </a:r>
            <a:endParaRPr lang="zh-CN" altLang="en-US" sz="4000"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250825" y="836613"/>
            <a:ext cx="8569325" cy="5761037"/>
          </a:xfrm>
        </p:spPr>
        <p:txBody>
          <a:bodyPr/>
          <a:p>
            <a:r>
              <a:rPr lang="en-US" altLang="zh-CN" sz="2800" b="1" dirty="0"/>
              <a:t>1</a:t>
            </a:r>
            <a:r>
              <a:rPr lang="zh-CN" altLang="en-US" sz="2800" b="1" dirty="0"/>
              <a:t>．自主组织文学活动，在办刊、演出、讨论等活动过程中，体验合作与成功的喜悦。　　</a:t>
            </a:r>
            <a:endParaRPr lang="zh-CN" altLang="en-US" sz="2800" b="1" dirty="0"/>
          </a:p>
          <a:p>
            <a:r>
              <a:rPr lang="en-US" altLang="zh-CN" sz="2800" b="1" dirty="0"/>
              <a:t>2</a:t>
            </a:r>
            <a:r>
              <a:rPr lang="zh-CN" altLang="en-US" sz="2800" b="1" dirty="0"/>
              <a:t>．能提出学习和生活中感兴趣的问题，共同讨论，选出研究主题，制订简单的研究计划。能从书刊或其他媒体中获取有关资料，讨论分析问题，独立或合作写出简单的研究报告。　　</a:t>
            </a:r>
            <a:endParaRPr lang="zh-CN" altLang="en-US" sz="2800" b="1" dirty="0"/>
          </a:p>
          <a:p>
            <a:r>
              <a:rPr lang="en-US" altLang="zh-CN" sz="2800" b="1" dirty="0"/>
              <a:t>3</a:t>
            </a:r>
            <a:r>
              <a:rPr lang="zh-CN" altLang="en-US" sz="2800" b="1" dirty="0"/>
              <a:t>．关心学校、本地区和国内外大事，就共同关注的热点问题，搜集资料，调查访问，相互讨论，能用文字、图表、图画、照片等展示学习成果。　　</a:t>
            </a:r>
            <a:endParaRPr lang="zh-CN" altLang="en-US" sz="2800" b="1" dirty="0"/>
          </a:p>
          <a:p>
            <a:r>
              <a:rPr lang="en-US" altLang="zh-CN" sz="2800" b="1" dirty="0"/>
              <a:t>4</a:t>
            </a:r>
            <a:r>
              <a:rPr lang="zh-CN" altLang="en-US" sz="2800" b="1" dirty="0"/>
              <a:t>．掌握查找资料、引用资料的基本方法，分清原始资料与间接资料的主要差别，学会注明所援引资料的出处。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0" name="标题 19459"/>
          <p:cNvSpPr>
            <a:spLocks noGrp="1"/>
          </p:cNvSpPr>
          <p:nvPr>
            <p:ph type="title"/>
          </p:nvPr>
        </p:nvSpPr>
        <p:spPr>
          <a:xfrm>
            <a:off x="1116013" y="1052513"/>
            <a:ext cx="7772400" cy="1143000"/>
          </a:xfrm>
        </p:spPr>
        <p:txBody>
          <a:bodyPr lIns="92075" tIns="46038" rIns="92075" bIns="46038" anchor="ctr"/>
          <a:p>
            <a:r>
              <a:rPr lang="zh-CN" altLang="en-US" dirty="0"/>
              <a:t>怎样学好语文</a:t>
            </a:r>
            <a:r>
              <a:rPr lang="en-US" altLang="zh-CN"/>
              <a:t>?</a:t>
            </a:r>
            <a:endParaRPr lang="en-US" altLang="zh-CN"/>
          </a:p>
        </p:txBody>
      </p:sp>
      <p:sp>
        <p:nvSpPr>
          <p:cNvPr id="19461" name="文本框 19460">
            <a:hlinkClick r:id="rId1" action="ppaction://hlinkfile"/>
          </p:cNvPr>
          <p:cNvSpPr txBox="1"/>
          <p:nvPr/>
        </p:nvSpPr>
        <p:spPr>
          <a:xfrm>
            <a:off x="1187450" y="2565400"/>
            <a:ext cx="64087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  <a:hlinkClick r:id="rId1" action="ppaction://hlinkfile"/>
              </a:rPr>
              <a:t>1</a:t>
            </a:r>
            <a:r>
              <a:rPr lang="zh-CN" altLang="en-US" sz="4000" dirty="0">
                <a:latin typeface="Times New Roman" panose="02020603050405020304" pitchFamily="18" charset="0"/>
                <a:hlinkClick r:id="rId1" action="ppaction://hlinkfile"/>
              </a:rPr>
              <a:t>、好习惯成就一生</a:t>
            </a:r>
            <a:endParaRPr lang="zh-CN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19462" name="文本框 19461">
            <a:hlinkClick r:id="rId2" action="ppaction://hlinkfile"/>
          </p:cNvPr>
          <p:cNvSpPr txBox="1"/>
          <p:nvPr/>
        </p:nvSpPr>
        <p:spPr>
          <a:xfrm>
            <a:off x="1258888" y="3716338"/>
            <a:ext cx="48958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  <a:hlinkClick r:id="rId2" action="ppaction://hlinkfile"/>
              </a:rPr>
              <a:t>2</a:t>
            </a:r>
            <a:r>
              <a:rPr lang="zh-CN" altLang="en-US" sz="4000" dirty="0">
                <a:latin typeface="Times New Roman" panose="02020603050405020304" pitchFamily="18" charset="0"/>
                <a:hlinkClick r:id="rId2" action="ppaction://hlinkfile"/>
              </a:rPr>
              <a:t>、学习方法是利器</a:t>
            </a:r>
            <a:endParaRPr lang="zh-CN" altLang="en-US" sz="4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图片 28673" descr="20090423175418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08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标题 28674"/>
          <p:cNvSpPr>
            <a:spLocks noGrp="1"/>
          </p:cNvSpPr>
          <p:nvPr>
            <p:ph type="ctrTitle"/>
          </p:nvPr>
        </p:nvSpPr>
        <p:spPr>
          <a:xfrm>
            <a:off x="0" y="533400"/>
            <a:ext cx="9144000" cy="2590800"/>
          </a:xfrm>
        </p:spPr>
        <p:txBody>
          <a:bodyPr lIns="92075" tIns="46038" rIns="92075" bIns="46038" anchor="ctr"/>
          <a:p>
            <a:pPr algn="l" defTabSz="914400">
              <a:buSzPct val="100000"/>
            </a:pPr>
            <a:endParaRPr sz="2800" kern="1200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28676" name="图片 28675" descr="http_imgloadCAHGT0J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副标题 28676"/>
          <p:cNvSpPr>
            <a:spLocks noGrp="1"/>
          </p:cNvSpPr>
          <p:nvPr>
            <p:ph type="subTitle" idx="1"/>
          </p:nvPr>
        </p:nvSpPr>
        <p:spPr>
          <a:xfrm>
            <a:off x="762000" y="755015"/>
            <a:ext cx="8382000" cy="3962400"/>
          </a:xfrm>
        </p:spPr>
        <p:txBody>
          <a:bodyPr lIns="92075" tIns="46038" rIns="92075" bIns="46038" anchor="t"/>
          <a:p>
            <a:pPr algn="l" defTabSz="914400">
              <a:buSzPct val="75000"/>
            </a:pPr>
            <a:r>
              <a:rPr lang="en-US" altLang="zh-CN" sz="2800" kern="1200" baseline="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kern="1200" baseline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语文的学习，靠的是兴趣和积累，非</a:t>
            </a:r>
            <a:endParaRPr lang="zh-CN" altLang="en-US" sz="3600" b="1" kern="1200" baseline="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 defTabSz="914400">
              <a:buSzPct val="75000"/>
            </a:pPr>
            <a:r>
              <a:rPr lang="zh-CN" altLang="en-US" sz="3600" b="1" kern="1200" baseline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一朝一夕之功，希望在与同学们共同学</a:t>
            </a:r>
            <a:endParaRPr lang="zh-CN" altLang="en-US" sz="3600" b="1" kern="1200" baseline="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 defTabSz="914400">
              <a:buSzPct val="75000"/>
            </a:pPr>
            <a:r>
              <a:rPr lang="zh-CN" altLang="en-US" sz="3600" b="1" kern="1200" baseline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习的过程中，寻找到学习的乐趣。</a:t>
            </a:r>
            <a:endParaRPr lang="zh-CN" altLang="en-US" sz="3600" b="1" kern="1200" baseline="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 defTabSz="914400">
              <a:buSzPct val="75000"/>
            </a:pPr>
            <a:endParaRPr lang="zh-CN" altLang="en-US" b="1" kern="1200" baseline="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 defTabSz="914400">
              <a:buSzPct val="75000"/>
            </a:pPr>
            <a:r>
              <a:rPr lang="zh-CN" altLang="en-US" sz="4400" b="1" kern="1200" baseline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欢迎来到语文学习的城堡！</a:t>
            </a:r>
            <a:endParaRPr lang="zh-CN" altLang="en-US" sz="4400" b="1" kern="1200" baseline="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>
          <a:xfrm>
            <a:off x="1169988" y="260350"/>
            <a:ext cx="7772400" cy="6337300"/>
          </a:xfrm>
        </p:spPr>
        <p:txBody>
          <a:bodyPr/>
          <a:p>
            <a:r>
              <a:rPr lang="zh-CN" altLang="en-US" dirty="0"/>
              <a:t>一、认真学好学好课本。</a:t>
            </a:r>
            <a:endParaRPr lang="zh-CN" altLang="en-US" dirty="0"/>
          </a:p>
          <a:p>
            <a:r>
              <a:rPr lang="zh-CN" altLang="en-US" dirty="0"/>
              <a:t>二、专心致志听课。</a:t>
            </a:r>
            <a:endParaRPr lang="zh-CN" altLang="en-US" dirty="0"/>
          </a:p>
          <a:p>
            <a:r>
              <a:rPr lang="zh-CN" altLang="en-US" dirty="0"/>
              <a:t>三、善于整理笔记。</a:t>
            </a:r>
            <a:endParaRPr lang="zh-CN" altLang="en-US" dirty="0"/>
          </a:p>
          <a:p>
            <a:r>
              <a:rPr lang="zh-CN" altLang="en-US" dirty="0"/>
              <a:t>四、学会独立思考。</a:t>
            </a:r>
            <a:endParaRPr lang="zh-CN" altLang="en-US" dirty="0"/>
          </a:p>
          <a:p>
            <a:r>
              <a:rPr lang="zh-CN" altLang="en-US" dirty="0"/>
              <a:t>五、经常查阅工具书。</a:t>
            </a:r>
            <a:endParaRPr lang="zh-CN" altLang="en-US" dirty="0"/>
          </a:p>
          <a:p>
            <a:r>
              <a:rPr lang="zh-CN" altLang="en-US" dirty="0"/>
              <a:t>六、注意课外积累。</a:t>
            </a:r>
            <a:endParaRPr lang="zh-CN" altLang="en-US" dirty="0"/>
          </a:p>
          <a:p>
            <a:r>
              <a:rPr lang="zh-CN" altLang="en-US" dirty="0"/>
              <a:t>七、坚持写日记练随笔</a:t>
            </a:r>
            <a:endParaRPr lang="zh-CN" altLang="en-US" dirty="0"/>
          </a:p>
          <a:p>
            <a:r>
              <a:rPr lang="zh-CN" altLang="en-US" dirty="0"/>
              <a:t>八、主动向人求教探讨。</a:t>
            </a:r>
            <a:endParaRPr lang="zh-CN" altLang="en-US" dirty="0"/>
          </a:p>
          <a:p>
            <a:r>
              <a:rPr lang="zh-CN" altLang="en-US" dirty="0"/>
              <a:t>九、关注、参与、体验和感悟人生。</a:t>
            </a:r>
            <a:endParaRPr lang="zh-CN" altLang="en-US" dirty="0"/>
          </a:p>
          <a:p>
            <a:r>
              <a:rPr lang="zh-CN" altLang="en-US" dirty="0"/>
              <a:t>十：</a:t>
            </a:r>
            <a:r>
              <a:rPr lang="zh-CN" altLang="en-US" dirty="0">
                <a:solidFill>
                  <a:srgbClr val="FF0000"/>
                </a:solidFill>
              </a:rPr>
              <a:t>持之以恒</a:t>
            </a:r>
            <a:r>
              <a:rPr lang="zh-CN" altLang="en-US" dirty="0"/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1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>
                                            <p:txEl>
                                              <p:charRg st="1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>
                                            <p:txEl>
                                              <p:charRg st="1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2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9">
                                            <p:txEl>
                                              <p:charRg st="2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9">
                                            <p:txEl>
                                              <p:charRg st="2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32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19">
                                            <p:txEl>
                                              <p:charRg st="32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19">
                                            <p:txEl>
                                              <p:charRg st="32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4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19">
                                            <p:txEl>
                                              <p:charRg st="4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19">
                                            <p:txEl>
                                              <p:charRg st="4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53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19">
                                            <p:txEl>
                                              <p:charRg st="53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19">
                                            <p:txEl>
                                              <p:charRg st="53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6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19">
                                            <p:txEl>
                                              <p:charRg st="6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19">
                                            <p:txEl>
                                              <p:charRg st="6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74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819">
                                            <p:txEl>
                                              <p:charRg st="74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819">
                                            <p:txEl>
                                              <p:charRg st="74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86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819">
                                            <p:txEl>
                                              <p:charRg st="86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819">
                                            <p:txEl>
                                              <p:charRg st="86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103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819">
                                            <p:txEl>
                                              <p:charRg st="103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819">
                                            <p:txEl>
                                              <p:charRg st="103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xfrm>
            <a:off x="179388" y="188913"/>
            <a:ext cx="3683000" cy="796925"/>
          </a:xfrm>
        </p:spPr>
        <p:txBody>
          <a:bodyPr anchor="ctr"/>
          <a:p>
            <a:r>
              <a:rPr lang="zh-CN" altLang="en-US" dirty="0"/>
              <a:t>必备工具</a:t>
            </a:r>
            <a:endParaRPr lang="zh-CN" altLang="en-US" dirty="0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548005" y="1315085"/>
            <a:ext cx="7772400" cy="4691380"/>
          </a:xfrm>
        </p:spPr>
        <p:txBody>
          <a:bodyPr/>
          <a:p>
            <a:r>
              <a:rPr lang="en-US" altLang="zh-CN" dirty="0"/>
              <a:t>1.</a:t>
            </a:r>
            <a:r>
              <a:rPr lang="zh-CN" altLang="en-US" dirty="0"/>
              <a:t>一本</a:t>
            </a:r>
            <a:r>
              <a:rPr lang="en-US" altLang="zh-CN" dirty="0"/>
              <a:t>《</a:t>
            </a:r>
            <a:r>
              <a:rPr lang="zh-CN" altLang="en-US" dirty="0"/>
              <a:t>现代汉语字典</a:t>
            </a:r>
            <a:r>
              <a:rPr lang="en-US" altLang="zh-CN"/>
              <a:t>》</a:t>
            </a:r>
            <a:r>
              <a:rPr lang="zh-CN" altLang="en-US"/>
              <a:t>，一本《新华字典》。</a:t>
            </a:r>
            <a:endParaRPr lang="zh-CN" altLang="en-US"/>
          </a:p>
          <a:p>
            <a:r>
              <a:rPr lang="en-US" altLang="zh-CN" dirty="0"/>
              <a:t>2.</a:t>
            </a:r>
            <a:r>
              <a:rPr lang="zh-CN" altLang="en-US" dirty="0"/>
              <a:t>两本笔记本，统一用大本子。一本摘抄，一本写日记。</a:t>
            </a:r>
            <a:endParaRPr lang="zh-CN" altLang="en-US" dirty="0"/>
          </a:p>
          <a:p>
            <a:r>
              <a:rPr lang="en-US" altLang="zh-CN" dirty="0"/>
              <a:t>3.</a:t>
            </a:r>
            <a:r>
              <a:rPr lang="zh-CN" altLang="en-US" dirty="0"/>
              <a:t>一本作文书。</a:t>
            </a:r>
            <a:r>
              <a:rPr lang="en-US" altLang="zh-CN" dirty="0"/>
              <a:t>《</a:t>
            </a:r>
            <a:r>
              <a:rPr lang="zh-CN" altLang="en-US" dirty="0"/>
              <a:t>中考满分作文</a:t>
            </a:r>
            <a:r>
              <a:rPr lang="en-US" altLang="zh-CN" dirty="0"/>
              <a:t>》《</a:t>
            </a:r>
            <a:r>
              <a:rPr lang="zh-CN" altLang="en-US" dirty="0"/>
              <a:t>作文在线</a:t>
            </a:r>
            <a:r>
              <a:rPr lang="en-US" altLang="zh-CN"/>
              <a:t>》</a:t>
            </a:r>
            <a:r>
              <a:rPr lang="zh-CN" altLang="en-US"/>
              <a:t>。</a:t>
            </a:r>
            <a:endParaRPr lang="zh-CN" altLang="en-US"/>
          </a:p>
          <a:p>
            <a:r>
              <a:rPr lang="en-US" altLang="zh-CN"/>
              <a:t>4.</a:t>
            </a:r>
            <a:r>
              <a:rPr lang="zh-CN" altLang="en-US"/>
              <a:t>准备好</a:t>
            </a:r>
            <a:r>
              <a:rPr lang="en-US" altLang="zh-CN"/>
              <a:t>3</a:t>
            </a:r>
            <a:r>
              <a:rPr lang="zh-CN" altLang="en-US"/>
              <a:t>本练习本。听写本、预习抄写本、文言文学习本。</a:t>
            </a:r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0" y="0"/>
            <a:ext cx="5986463" cy="941388"/>
          </a:xfrm>
        </p:spPr>
        <p:txBody>
          <a:bodyPr anchor="ctr"/>
          <a:p>
            <a:r>
              <a:rPr lang="zh-CN" altLang="en-US" b="1" dirty="0"/>
              <a:t>语文学习</a:t>
            </a:r>
            <a:r>
              <a:rPr lang="zh-CN" altLang="en-US" b="1" dirty="0">
                <a:sym typeface="+mn-ea"/>
              </a:rPr>
              <a:t>基本</a:t>
            </a:r>
            <a:r>
              <a:rPr lang="zh-CN" altLang="en-US" b="1" dirty="0"/>
              <a:t>要求</a:t>
            </a:r>
            <a:endParaRPr lang="zh-CN" altLang="en-US" b="1" dirty="0"/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457200" y="1181100"/>
            <a:ext cx="8229600" cy="4740910"/>
          </a:xfrm>
        </p:spPr>
        <p:txBody>
          <a:bodyPr/>
          <a:p>
            <a:r>
              <a:rPr lang="en-US" altLang="zh-CN" dirty="0"/>
              <a:t>1</a:t>
            </a:r>
            <a:r>
              <a:rPr lang="zh-CN" altLang="en-US" dirty="0"/>
              <a:t>、课堂习惯：安静聆听、积极思考、举手发言、及时做好笔记。</a:t>
            </a:r>
            <a:endParaRPr lang="zh-CN" altLang="en-US" dirty="0"/>
          </a:p>
          <a:p>
            <a:r>
              <a:rPr lang="en-US" altLang="zh-CN" dirty="0"/>
              <a:t>2</a:t>
            </a:r>
            <a:r>
              <a:rPr lang="zh-CN" altLang="en-US" dirty="0"/>
              <a:t>、课前预习：阅读文章</a:t>
            </a:r>
            <a:r>
              <a:rPr lang="en-US" altLang="zh-CN" dirty="0"/>
              <a:t>3</a:t>
            </a:r>
            <a:r>
              <a:rPr lang="zh-CN" altLang="en-US" dirty="0"/>
              <a:t>遍，</a:t>
            </a:r>
            <a:r>
              <a:rPr lang="zh-CN" altLang="en-US" dirty="0">
                <a:sym typeface="+mn-ea"/>
              </a:rPr>
              <a:t>做好圈点勾画。自学</a:t>
            </a:r>
            <a:r>
              <a:rPr lang="zh-CN" altLang="en-US" dirty="0"/>
              <a:t>生字词，思考课文后问题。</a:t>
            </a:r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、课外：多阅读并做好做好阅读笔记，写随笔每篇不少于</a:t>
            </a:r>
            <a:r>
              <a:rPr lang="en-US" altLang="zh-CN" dirty="0"/>
              <a:t>200</a:t>
            </a:r>
            <a:r>
              <a:rPr lang="zh-CN" altLang="en-US" dirty="0"/>
              <a:t>字。每星期检查一次。</a:t>
            </a:r>
            <a:endParaRPr lang="zh-CN" altLang="en-US" dirty="0"/>
          </a:p>
          <a:p>
            <a:r>
              <a:rPr lang="en-US" altLang="zh-CN" dirty="0"/>
              <a:t>4</a:t>
            </a:r>
            <a:r>
              <a:rPr lang="zh-CN" altLang="en-US" dirty="0"/>
              <a:t>、勤练字，写好字。</a:t>
            </a:r>
            <a:endParaRPr lang="en-US" altLang="zh-CN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7915" y="230505"/>
            <a:ext cx="6391275" cy="1143000"/>
          </a:xfrm>
        </p:spPr>
        <p:txBody>
          <a:bodyPr/>
          <a:p>
            <a:r>
              <a:rPr lang="zh-CN" altLang="en-US"/>
              <a:t>语文习惯养成奖励方案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奖励方案：</a:t>
            </a:r>
            <a:endParaRPr lang="zh-CN" altLang="en-US"/>
          </a:p>
          <a:p>
            <a:r>
              <a:rPr lang="zh-CN" altLang="en-US"/>
              <a:t>一、做好阅读笔记。每月评出三名阅读之星，奖励一本好书。</a:t>
            </a:r>
            <a:endParaRPr lang="zh-CN" altLang="en-US"/>
          </a:p>
          <a:p>
            <a:r>
              <a:rPr lang="zh-CN" altLang="en-US"/>
              <a:t>二、每周随笔练习，每月评出三名写作能手，奖励一本笔记本。</a:t>
            </a:r>
            <a:endParaRPr lang="zh-CN" altLang="en-US"/>
          </a:p>
          <a:p>
            <a:r>
              <a:rPr lang="zh-CN" altLang="en-US"/>
              <a:t>三、每月评出三名书法之星，奖励一本笔记本。</a:t>
            </a:r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1052830" y="318770"/>
            <a:ext cx="6031865" cy="1125855"/>
          </a:xfrm>
        </p:spPr>
        <p:txBody>
          <a:bodyPr/>
          <a:p>
            <a:r>
              <a:rPr lang="zh-CN" altLang="en-US" b="1">
                <a:sym typeface="+mn-ea"/>
              </a:rPr>
              <a:t>语文习惯养成惩罚措施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1567180" y="1811020"/>
            <a:ext cx="7230110" cy="3710940"/>
          </a:xfrm>
        </p:spPr>
        <p:txBody>
          <a:bodyPr/>
          <a:p>
            <a:pPr algn="l"/>
            <a:r>
              <a:rPr lang="zh-CN" altLang="en-US" sz="3600"/>
              <a:t>一、每月阅读笔记少于2000字，罚         抄美文5篇。</a:t>
            </a:r>
            <a:endParaRPr lang="zh-CN" altLang="en-US" sz="3600"/>
          </a:p>
          <a:p>
            <a:pPr algn="l"/>
            <a:r>
              <a:rPr lang="zh-CN" altLang="en-US" sz="3600"/>
              <a:t>二、每月随笔练习少于1500字，写好说明600字。</a:t>
            </a:r>
            <a:endParaRPr lang="zh-CN" altLang="en-US" sz="3600"/>
          </a:p>
          <a:p>
            <a:pPr algn="l"/>
            <a:r>
              <a:rPr lang="zh-CN" altLang="en-US" sz="3600"/>
              <a:t>三、每月练字不认真，字迹潦草糊涂者，罚抄古诗10首。</a:t>
            </a:r>
            <a:endParaRPr lang="zh-CN" altLang="en-US" sz="36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标题 43009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/>
          <a:p>
            <a:endParaRPr dirty="0"/>
          </a:p>
        </p:txBody>
      </p:sp>
      <p:sp>
        <p:nvSpPr>
          <p:cNvPr id="43011" name="文本占位符 4301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43013" name="图片 43012" descr="8335364_134115215359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75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9" name="文本占位符 41988"/>
          <p:cNvSpPr>
            <a:spLocks noGrp="1"/>
          </p:cNvSpPr>
          <p:nvPr>
            <p:ph type="body" idx="1"/>
          </p:nvPr>
        </p:nvSpPr>
        <p:spPr>
          <a:xfrm>
            <a:off x="63500" y="36195"/>
            <a:ext cx="9080500" cy="6790055"/>
          </a:xfrm>
        </p:spPr>
        <p:txBody>
          <a:bodyPr vert="horz" wrap="square" lIns="91440" tIns="45720" rIns="91440" bIns="45720" anchor="t"/>
          <a:p>
            <a:endParaRPr lang="en-US" altLang="en-US" b="1" dirty="0">
              <a:ea typeface="PMingLiU" panose="02020500000000000000" pitchFamily="18" charset="-120"/>
            </a:endParaRPr>
          </a:p>
          <a:p>
            <a:r>
              <a:rPr lang="en-US" altLang="en-US" b="1" dirty="0">
                <a:ea typeface="PMingLiU" panose="02020500000000000000" pitchFamily="18" charset="-120"/>
              </a:rPr>
              <a:t>同学们，让我们时刻准备着，</a:t>
            </a:r>
            <a:endParaRPr lang="en-US" altLang="en-US" b="1" dirty="0">
              <a:ea typeface="PMingLiU" panose="02020500000000000000" pitchFamily="18" charset="-120"/>
            </a:endParaRPr>
          </a:p>
          <a:p>
            <a:r>
              <a:rPr lang="en-US" altLang="en-US" b="1" dirty="0">
                <a:ea typeface="PMingLiU" panose="02020500000000000000" pitchFamily="18" charset="-120"/>
              </a:rPr>
              <a:t>准备好我们不断向上的目标，</a:t>
            </a:r>
            <a:endParaRPr lang="en-US" altLang="en-US" b="1" dirty="0">
              <a:ea typeface="PMingLiU" panose="02020500000000000000" pitchFamily="18" charset="-120"/>
            </a:endParaRPr>
          </a:p>
          <a:p>
            <a:r>
              <a:rPr lang="en-US" altLang="en-US" b="1" dirty="0">
                <a:ea typeface="PMingLiU" panose="02020500000000000000" pitchFamily="18" charset="-120"/>
              </a:rPr>
              <a:t>准备好我们实现目标的行动，</a:t>
            </a:r>
            <a:endParaRPr lang="en-US" altLang="en-US" b="1" dirty="0">
              <a:ea typeface="PMingLiU" panose="02020500000000000000" pitchFamily="18" charset="-120"/>
            </a:endParaRPr>
          </a:p>
          <a:p>
            <a:r>
              <a:rPr lang="en-US" altLang="en-US" b="1" dirty="0">
                <a:ea typeface="PMingLiU" panose="02020500000000000000" pitchFamily="18" charset="-120"/>
              </a:rPr>
              <a:t>准备好我们创造新世界的能力，</a:t>
            </a:r>
            <a:endParaRPr lang="en-US" altLang="en-US" b="1" dirty="0">
              <a:ea typeface="PMingLiU" panose="02020500000000000000" pitchFamily="18" charset="-120"/>
            </a:endParaRPr>
          </a:p>
          <a:p>
            <a:r>
              <a:rPr lang="en-US" altLang="en-US" b="1" dirty="0">
                <a:ea typeface="PMingLiU" panose="02020500000000000000" pitchFamily="18" charset="-120"/>
              </a:rPr>
              <a:t>练硬翅膀，练就本领，</a:t>
            </a:r>
            <a:endParaRPr lang="en-US" altLang="en-US" b="1" dirty="0">
              <a:ea typeface="PMingLiU" panose="02020500000000000000" pitchFamily="18" charset="-120"/>
            </a:endParaRPr>
          </a:p>
          <a:p>
            <a:r>
              <a:rPr lang="en-US" altLang="en-US" b="1" dirty="0">
                <a:ea typeface="PMingLiU" panose="02020500000000000000" pitchFamily="18" charset="-120"/>
              </a:rPr>
              <a:t>用最勤恳的姿态，最执着的努力书写最精彩的每一天</a:t>
            </a:r>
            <a:r>
              <a:rPr lang="en-US" altLang="en-US" b="1">
                <a:ea typeface="PMingLiU" panose="02020500000000000000" pitchFamily="18" charset="-120"/>
              </a:rPr>
              <a:t>!</a:t>
            </a:r>
            <a:r>
              <a:rPr lang="zh-CN" altLang="en-US" b="1" dirty="0">
                <a:ea typeface="PMingLiU" panose="02020500000000000000" pitchFamily="18" charset="-120"/>
              </a:rPr>
              <a:t>。</a:t>
            </a:r>
            <a:endParaRPr lang="zh-CN" altLang="en-US" b="1" dirty="0">
              <a:ea typeface="PMingLiU" panose="02020500000000000000" pitchFamily="18" charset="-120"/>
            </a:endParaRPr>
          </a:p>
          <a:p>
            <a:r>
              <a:rPr lang="zh-CN" altLang="en-US" b="1" dirty="0">
                <a:latin typeface="Times New Roman" panose="02020603050405020304" pitchFamily="18" charset="0"/>
                <a:sym typeface="+mn-ea"/>
              </a:rPr>
              <a:t>新的学期，我们要有志气，有豪情，只要我们心中有梦，不断追求，不言放弃，相信新的辉煌定会属于我们</a:t>
            </a:r>
            <a:r>
              <a:rPr lang="en-US" altLang="zh-CN" b="1" dirty="0">
                <a:latin typeface="Times New Roman" panose="02020603050405020304" pitchFamily="18" charset="0"/>
                <a:sym typeface="+mn-ea"/>
              </a:rPr>
              <a:t>7</a:t>
            </a:r>
            <a:r>
              <a:rPr lang="zh-CN" altLang="en-US" b="1" dirty="0">
                <a:latin typeface="Times New Roman" panose="02020603050405020304" pitchFamily="18" charset="0"/>
                <a:sym typeface="+mn-ea"/>
              </a:rPr>
              <a:t>年级</a:t>
            </a:r>
            <a:r>
              <a:rPr lang="en-US" altLang="zh-CN" b="1" dirty="0">
                <a:latin typeface="Times New Roman" panose="02020603050405020304" pitchFamily="18" charset="0"/>
                <a:sym typeface="+mn-ea"/>
              </a:rPr>
              <a:t>5</a:t>
            </a:r>
            <a:r>
              <a:rPr lang="zh-CN" altLang="en-US" b="1" dirty="0">
                <a:latin typeface="Times New Roman" panose="02020603050405020304" pitchFamily="18" charset="0"/>
                <a:sym typeface="+mn-ea"/>
              </a:rPr>
              <a:t>班全体同学！</a:t>
            </a:r>
            <a:r>
              <a:rPr lang="zh-CN" altLang="en-US" dirty="0">
                <a:latin typeface="Times New Roman" panose="02020603050405020304" pitchFamily="18" charset="0"/>
                <a:sym typeface="+mn-ea"/>
              </a:rPr>
              <a:t> </a:t>
            </a:r>
            <a:endParaRPr lang="zh-CN" altLang="en-US" dirty="0">
              <a:latin typeface="Times New Roman" panose="02020603050405020304" pitchFamily="18" charset="0"/>
            </a:endParaRPr>
          </a:p>
          <a:p>
            <a:endParaRPr lang="zh-CN" altLang="en-US" b="1" dirty="0"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标题 45057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/>
          <a:p>
            <a:r>
              <a:rPr lang="zh-CN" altLang="en-US" dirty="0"/>
              <a:t>今天作业：</a:t>
            </a:r>
            <a:endParaRPr lang="zh-CN" altLang="en-US" dirty="0"/>
          </a:p>
        </p:txBody>
      </p:sp>
      <p:sp>
        <p:nvSpPr>
          <p:cNvPr id="45059" name="文本占位符 45058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endParaRPr lang="en-US" altLang="zh-CN" dirty="0"/>
          </a:p>
          <a:p>
            <a:r>
              <a:rPr lang="zh-CN" altLang="en-US" dirty="0"/>
              <a:t>预习第一课</a:t>
            </a:r>
            <a:endParaRPr lang="zh-CN" altLang="en-US" dirty="0"/>
          </a:p>
          <a:p>
            <a:r>
              <a:rPr lang="en-US" altLang="zh-CN" dirty="0"/>
              <a:t>1.</a:t>
            </a:r>
            <a:r>
              <a:rPr lang="zh-CN" altLang="en-US" dirty="0"/>
              <a:t>课文读</a:t>
            </a:r>
            <a:r>
              <a:rPr lang="en-US" altLang="zh-CN" dirty="0"/>
              <a:t>3</a:t>
            </a:r>
            <a:r>
              <a:rPr lang="zh-CN" altLang="en-US" dirty="0"/>
              <a:t>遍，</a:t>
            </a:r>
            <a:endParaRPr lang="zh-CN" altLang="en-US" dirty="0"/>
          </a:p>
          <a:p>
            <a:r>
              <a:rPr lang="en-US" altLang="zh-CN" dirty="0"/>
              <a:t>2.</a:t>
            </a:r>
            <a:r>
              <a:rPr lang="zh-CN" altLang="en-US" dirty="0"/>
              <a:t>生字词抄写在预习本上并注音，</a:t>
            </a:r>
            <a:endParaRPr lang="zh-CN" altLang="en-US" dirty="0"/>
          </a:p>
          <a:p>
            <a:r>
              <a:rPr lang="en-US" altLang="zh-CN" dirty="0"/>
              <a:t>3.</a:t>
            </a:r>
            <a:r>
              <a:rPr lang="zh-CN" altLang="en-US" dirty="0"/>
              <a:t>思考课后问题，做好记录。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TextBox 5"/>
          <p:cNvSpPr txBox="1"/>
          <p:nvPr/>
        </p:nvSpPr>
        <p:spPr>
          <a:xfrm>
            <a:off x="571500" y="1571625"/>
            <a:ext cx="7715250" cy="3692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6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36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平常说的话叫口头语言，写到纸面上的话叫书面语言。</a:t>
            </a:r>
            <a:r>
              <a:rPr lang="zh-CN" altLang="en-US" sz="36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语就是口头语，文就是书面语。</a:t>
            </a:r>
            <a:r>
              <a:rPr lang="zh-CN" altLang="en-US" sz="36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把</a:t>
            </a:r>
            <a:r>
              <a:rPr lang="zh-CN" altLang="en-US" sz="36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口头语言和书面语言</a:t>
            </a:r>
            <a:r>
              <a:rPr lang="zh-CN" altLang="en-US" sz="36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连在一起说，就叫语文</a:t>
            </a:r>
            <a:r>
              <a:rPr lang="zh-CN" altLang="en-US" sz="3600" b="1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。 </a:t>
            </a:r>
            <a:endParaRPr lang="zh-CN" altLang="en-US" sz="3600" b="1" dirty="0">
              <a:solidFill>
                <a:srgbClr val="00660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　　　　　　　　　</a:t>
            </a:r>
            <a:r>
              <a:rPr lang="zh-CN" altLang="en-US" sz="36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－－叶圣陶</a:t>
            </a:r>
            <a:endParaRPr lang="zh-CN" altLang="en-US" sz="3600" b="1" dirty="0">
              <a:solidFill>
                <a:schemeClr val="tx2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>
              <a:buClrTx/>
            </a:pPr>
            <a:endParaRPr lang="zh-CN" altLang="en-US" sz="3600" b="1" dirty="0">
              <a:solidFill>
                <a:schemeClr val="tx2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0745" y="342265"/>
            <a:ext cx="39789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/>
              <a:t>什么是语文？</a:t>
            </a:r>
            <a:endParaRPr lang="zh-CN" altLang="en-US" sz="4400" b="1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1" nodeType="clickEffect">
                                  <p:stCondLst>
                                    <p:cond delay="10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7106" grpId="0"/>
      <p:bldP spid="4710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xfrm>
            <a:off x="1116013" y="1844675"/>
            <a:ext cx="7772400" cy="1143000"/>
          </a:xfrm>
        </p:spPr>
        <p:txBody>
          <a:bodyPr lIns="92075" tIns="46038" rIns="92075" bIns="46038" anchor="ctr"/>
          <a:p>
            <a:r>
              <a:rPr lang="zh-CN" altLang="en-US" sz="3600" dirty="0"/>
              <a:t>与大家分享三句话：</a:t>
            </a:r>
            <a:endParaRPr lang="zh-CN" altLang="en-US" sz="3600" dirty="0"/>
          </a:p>
        </p:txBody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>
          <a:xfrm>
            <a:off x="1042988" y="3068638"/>
            <a:ext cx="7772400" cy="4114800"/>
          </a:xfrm>
        </p:spPr>
        <p:txBody>
          <a:bodyPr/>
          <a:p>
            <a:r>
              <a:rPr lang="zh-CN" altLang="en-US" sz="4000" dirty="0">
                <a:solidFill>
                  <a:srgbClr val="FF0000"/>
                </a:solidFill>
              </a:rPr>
              <a:t>语文很重要</a:t>
            </a:r>
            <a:endParaRPr lang="zh-CN" altLang="en-US" sz="4000" dirty="0">
              <a:solidFill>
                <a:srgbClr val="FF0000"/>
              </a:solidFill>
            </a:endParaRPr>
          </a:p>
          <a:p>
            <a:r>
              <a:rPr lang="zh-CN" altLang="en-US" sz="4000" dirty="0">
                <a:solidFill>
                  <a:srgbClr val="FF0000"/>
                </a:solidFill>
              </a:rPr>
              <a:t>语文很有趣</a:t>
            </a:r>
            <a:endParaRPr lang="zh-CN" altLang="en-US" sz="4000" dirty="0">
              <a:solidFill>
                <a:srgbClr val="FF0000"/>
              </a:solidFill>
            </a:endParaRPr>
          </a:p>
          <a:p>
            <a:r>
              <a:rPr lang="zh-CN" altLang="en-US" sz="4000" dirty="0">
                <a:solidFill>
                  <a:srgbClr val="FF0000"/>
                </a:solidFill>
              </a:rPr>
              <a:t>语文很好学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4580" name="矩形 24579"/>
          <p:cNvSpPr/>
          <p:nvPr/>
        </p:nvSpPr>
        <p:spPr>
          <a:xfrm>
            <a:off x="1403350" y="333375"/>
            <a:ext cx="6400800" cy="1447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 sz="3200" u="none" kern="1200" baseline="0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 sz="3200" b="0" i="0" u="none" kern="1200" baseline="0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None/>
              <a:defRPr sz="3200" b="0" i="0" u="none" kern="1200" baseline="0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None/>
              <a:defRPr sz="3200" b="0" i="0" u="none" kern="1200" baseline="0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None/>
              <a:defRPr sz="3200" b="0" i="0" u="none" kern="1200" baseline="0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342900" lvl="0" indent="-342900"/>
            <a:r>
              <a:rPr lang="zh-CN" altLang="en-US" sz="4000" dirty="0"/>
              <a:t>攀登人生更高的高峰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33793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/>
          <a:p>
            <a:r>
              <a:rPr lang="zh-CN" altLang="en-US" sz="4000" dirty="0"/>
              <a:t>学习语文的重要性，一是语文的工具性，一是语文的思想性 </a:t>
            </a:r>
            <a:endParaRPr lang="zh-CN" altLang="en-US" sz="4000" dirty="0"/>
          </a:p>
        </p:txBody>
      </p:sp>
      <p:sp>
        <p:nvSpPr>
          <p:cNvPr id="33796" name="文本框 33795"/>
          <p:cNvSpPr txBox="1"/>
          <p:nvPr/>
        </p:nvSpPr>
        <p:spPr>
          <a:xfrm>
            <a:off x="755650" y="2319338"/>
            <a:ext cx="8388350" cy="4538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语文是一种工具</a:t>
            </a:r>
            <a:r>
              <a:rPr lang="zh-CN" altLang="en-US" sz="3200" dirty="0">
                <a:latin typeface="Times New Roman" panose="02020603050405020304" pitchFamily="18" charset="0"/>
              </a:rPr>
              <a:t>，不管是工作、学习，还是日常生活，处处都离不开它。语文是学习知识的基本手段。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语文的思想性</a:t>
            </a:r>
            <a:r>
              <a:rPr lang="zh-CN" altLang="en-US" sz="3200" dirty="0">
                <a:latin typeface="Times New Roman" panose="02020603050405020304" pitchFamily="18" charset="0"/>
              </a:rPr>
              <a:t>，学习语文不仅可以使我们学到知识而且可以使我们受到教育。语文这个学科，使我们分清是非，认识美丑，学会做一个真正的人，教育我们热爱祖国，热爱人民、热爱中国共产党、热爱劳动</a:t>
            </a:r>
            <a:r>
              <a:rPr lang="en-US" altLang="zh-CN" sz="3200">
                <a:latin typeface="Times New Roman" panose="02020603050405020304" pitchFamily="18" charset="0"/>
              </a:rPr>
              <a:t>……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endParaRPr lang="en-US" altLang="zh-CN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6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6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charRg st="46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6">
                                            <p:txEl>
                                              <p:charRg st="46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6">
                                            <p:txEl>
                                              <p:charRg st="46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29697" descr="20090423175418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标题 29698"/>
          <p:cNvSpPr>
            <a:spLocks noGrp="1"/>
          </p:cNvSpPr>
          <p:nvPr>
            <p:ph type="title"/>
          </p:nvPr>
        </p:nvSpPr>
        <p:spPr>
          <a:xfrm>
            <a:off x="900113" y="333375"/>
            <a:ext cx="7772400" cy="1143000"/>
          </a:xfrm>
        </p:spPr>
        <p:txBody>
          <a:bodyPr lIns="92075" tIns="46038" rIns="92075" bIns="46038" anchor="ctr"/>
          <a:p>
            <a:r>
              <a:rPr lang="zh-CN" altLang="en-US" dirty="0">
                <a:solidFill>
                  <a:srgbClr val="FF33CC"/>
                </a:solidFill>
                <a:ea typeface="楷体_GB2312" pitchFamily="49" charset="-122"/>
              </a:rPr>
              <a:t>趣味语文</a:t>
            </a:r>
            <a:endParaRPr lang="zh-CN" altLang="en-US" dirty="0">
              <a:solidFill>
                <a:srgbClr val="FF33CC"/>
              </a:solidFill>
              <a:ea typeface="楷体_GB2312" pitchFamily="49" charset="-122"/>
            </a:endParaRPr>
          </a:p>
        </p:txBody>
      </p:sp>
      <p:sp>
        <p:nvSpPr>
          <p:cNvPr id="29700" name="文本占位符 29699"/>
          <p:cNvSpPr>
            <a:spLocks noGrp="1"/>
          </p:cNvSpPr>
          <p:nvPr>
            <p:ph type="body" idx="1"/>
          </p:nvPr>
        </p:nvSpPr>
        <p:spPr>
          <a:xfrm>
            <a:off x="827088" y="1557338"/>
            <a:ext cx="7772400" cy="4114800"/>
          </a:xfrm>
        </p:spPr>
        <p:txBody>
          <a:bodyPr/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古时候，一个秀才办学招收学生，不收取穷人家的钱财，却向富人索取很多报酬，一日，他在学堂前贴了一张告示，上面写道：</a:t>
            </a:r>
            <a:r>
              <a:rPr lang="zh-CN" altLang="en-US" sz="2800" b="1" dirty="0">
                <a:solidFill>
                  <a:srgbClr val="FF33CC"/>
                </a:solidFill>
              </a:rPr>
              <a:t>无米面也可无鸡鸭也可无鱼肉也可无银钱也可。</a:t>
            </a:r>
            <a:endParaRPr lang="zh-CN" altLang="en-US" sz="2800" b="1" dirty="0">
              <a:solidFill>
                <a:srgbClr val="FF33CC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2800" b="1" dirty="0">
              <a:solidFill>
                <a:srgbClr val="FF33CC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FF33CC"/>
                </a:solidFill>
              </a:rPr>
              <a:t>富人：无米，面也可；无鸡，鸭也可；无鱼，肉也可；无银，钱也可。</a:t>
            </a:r>
            <a:endParaRPr lang="zh-CN" altLang="en-US" sz="2800" b="1" dirty="0">
              <a:solidFill>
                <a:srgbClr val="FF33CC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2800" b="1" dirty="0">
              <a:solidFill>
                <a:srgbClr val="FF33CC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FF33CC"/>
                </a:solidFill>
              </a:rPr>
              <a:t>穷人：无米面也可，无鸡鸭也可，无鱼肉也可，无银钱也可。</a:t>
            </a:r>
            <a:endParaRPr lang="zh-CN" altLang="en-US" sz="2800" b="1" dirty="0">
              <a:solidFill>
                <a:srgbClr val="FF33CC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2800" dirty="0"/>
          </a:p>
          <a:p>
            <a:pPr>
              <a:lnSpc>
                <a:spcPct val="80000"/>
              </a:lnSpc>
            </a:pPr>
            <a:endParaRPr lang="zh-CN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79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>
                                            <p:txEl>
                                              <p:charRg st="79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>
                                            <p:txEl>
                                              <p:charRg st="79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112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0">
                                            <p:txEl>
                                              <p:charRg st="112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0">
                                            <p:txEl>
                                              <p:charRg st="112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30721" descr="20090423175418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013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标题 30722"/>
          <p:cNvSpPr>
            <a:spLocks noGrp="1"/>
          </p:cNvSpPr>
          <p:nvPr>
            <p:ph type="title"/>
          </p:nvPr>
        </p:nvSpPr>
        <p:spPr>
          <a:xfrm>
            <a:off x="900113" y="0"/>
            <a:ext cx="7772400" cy="1143000"/>
          </a:xfrm>
        </p:spPr>
        <p:txBody>
          <a:bodyPr lIns="92075" tIns="46038" rIns="92075" bIns="46038" anchor="ctr"/>
          <a:p>
            <a:r>
              <a:rPr lang="zh-CN" altLang="en-US" dirty="0">
                <a:solidFill>
                  <a:srgbClr val="FF33CC"/>
                </a:solidFill>
                <a:ea typeface="楷体_GB2312" pitchFamily="49" charset="-122"/>
              </a:rPr>
              <a:t>趣味语文</a:t>
            </a:r>
            <a:endParaRPr lang="zh-CN" altLang="en-US" dirty="0">
              <a:solidFill>
                <a:srgbClr val="FF33CC"/>
              </a:solidFill>
              <a:ea typeface="楷体_GB2312" pitchFamily="49" charset="-122"/>
            </a:endParaRPr>
          </a:p>
        </p:txBody>
      </p:sp>
      <p:sp>
        <p:nvSpPr>
          <p:cNvPr id="30724" name="文本占位符 30723"/>
          <p:cNvSpPr>
            <a:spLocks noGrp="1"/>
          </p:cNvSpPr>
          <p:nvPr>
            <p:ph type="body" idx="1"/>
          </p:nvPr>
        </p:nvSpPr>
        <p:spPr>
          <a:xfrm>
            <a:off x="0" y="981075"/>
            <a:ext cx="8686800" cy="4525963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en-US" altLang="zh-CN" sz="2400" b="1" dirty="0">
                <a:solidFill>
                  <a:srgbClr val="FF33CC"/>
                </a:solidFill>
              </a:rPr>
              <a:t>           </a:t>
            </a:r>
            <a:r>
              <a:rPr lang="zh-CN" altLang="en-US" sz="2400" b="1" dirty="0">
                <a:solidFill>
                  <a:srgbClr val="FF33CC"/>
                </a:solidFill>
              </a:rPr>
              <a:t>一年春节前夕，清代书画家、文学家郑板桥去郊外办事，路过一家门前，看见门上贴着一副对联： </a:t>
            </a:r>
            <a:endParaRPr lang="zh-CN" altLang="en-US" sz="2400" b="1" dirty="0">
              <a:solidFill>
                <a:srgbClr val="FF33CC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33CC"/>
                </a:solidFill>
              </a:rPr>
              <a:t>           上联是：二三四五 </a:t>
            </a:r>
            <a:endParaRPr lang="zh-CN" altLang="en-US" sz="2400" b="1" dirty="0">
              <a:solidFill>
                <a:srgbClr val="FF33CC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33CC"/>
                </a:solidFill>
              </a:rPr>
              <a:t>           下联是：六七八九 </a:t>
            </a:r>
            <a:endParaRPr lang="zh-CN" altLang="en-US" sz="2400" b="1" dirty="0">
              <a:solidFill>
                <a:srgbClr val="FF33CC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33CC"/>
                </a:solidFill>
              </a:rPr>
              <a:t>           郑板桥读后，掉头就往自己家里跑。不一会儿，他扛来一袋粮食，还拿着几件衣服和一块肉，急匆匆地走进那户人家。只见屋里的人缺吃少穿，愁眉苦脸，送来的粮食、衣物正好救了他们的急，一家老小十分感激郑板桥。 </a:t>
            </a:r>
            <a:endParaRPr lang="zh-CN" altLang="en-US" sz="2400" b="1" dirty="0">
              <a:solidFill>
                <a:srgbClr val="FF33CC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33CC"/>
                </a:solidFill>
              </a:rPr>
              <a:t>           奇怪的是，郑板桥和这家人素不相识，却从门前的对联里看出了这家人的贫困和急需。聪明的小读者，从这副对联里你能看出什么？如果说这副对联是一个谜语，打一个成语，你能猜出这个成语是什么吗？</a:t>
            </a:r>
            <a:r>
              <a:rPr lang="zh-CN" altLang="en-US" sz="2400" dirty="0">
                <a:solidFill>
                  <a:srgbClr val="FF33CC"/>
                </a:solidFill>
              </a:rPr>
              <a:t> </a:t>
            </a:r>
            <a:endParaRPr lang="zh-CN" altLang="en-US" sz="2000" dirty="0">
              <a:solidFill>
                <a:srgbClr val="FF33CC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2000" dirty="0">
              <a:solidFill>
                <a:srgbClr val="FF33CC"/>
              </a:solidFill>
            </a:endParaRPr>
          </a:p>
        </p:txBody>
      </p:sp>
      <p:sp>
        <p:nvSpPr>
          <p:cNvPr id="30725" name="文本框 30724"/>
          <p:cNvSpPr txBox="1"/>
          <p:nvPr/>
        </p:nvSpPr>
        <p:spPr>
          <a:xfrm>
            <a:off x="1908175" y="5589588"/>
            <a:ext cx="54721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缺一（衣）少 十（食）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2" name="文本框 2051"/>
          <p:cNvSpPr txBox="1"/>
          <p:nvPr/>
        </p:nvSpPr>
        <p:spPr>
          <a:xfrm>
            <a:off x="323850" y="476250"/>
            <a:ext cx="8520113" cy="496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</a:rPr>
              <a:t>一、 成语对对子 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endParaRPr lang="zh-CN" altLang="en-US" sz="4000" b="1" dirty="0">
              <a:latin typeface="Times New Roman" panose="02020603050405020304" pitchFamily="18" charset="0"/>
            </a:endParaRPr>
          </a:p>
          <a:p>
            <a:r>
              <a:rPr lang="zh-CN" altLang="en-US" sz="4000" b="1" dirty="0">
                <a:latin typeface="Times New Roman" panose="02020603050405020304" pitchFamily="18" charset="0"/>
              </a:rPr>
              <a:t>      粗茶淡饭（ 山珍海味）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r>
              <a:rPr lang="zh-CN" altLang="en-US" sz="4000" b="1" dirty="0">
                <a:latin typeface="Times New Roman" panose="02020603050405020304" pitchFamily="18" charset="0"/>
              </a:rPr>
              <a:t>      流芳百世（遗臭万年 ） 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r>
              <a:rPr lang="zh-CN" altLang="en-US" sz="4000" b="1" dirty="0">
                <a:latin typeface="Times New Roman" panose="02020603050405020304" pitchFamily="18" charset="0"/>
              </a:rPr>
              <a:t>      井然有序（ 杂乱无章） 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r>
              <a:rPr lang="zh-CN" altLang="en-US" sz="4000" b="1" dirty="0">
                <a:latin typeface="Times New Roman" panose="02020603050405020304" pitchFamily="18" charset="0"/>
              </a:rPr>
              <a:t>      坚不可摧（一触即溃）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r>
              <a:rPr lang="zh-CN" altLang="en-US" sz="4000" b="1" dirty="0">
                <a:latin typeface="Times New Roman" panose="02020603050405020304" pitchFamily="18" charset="0"/>
              </a:rPr>
              <a:t>      精雕细刻（ 粗制滥造） 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endParaRPr lang="zh-CN" altLang="en-US" sz="4000" b="1">
              <a:latin typeface="Times New Roman" panose="02020603050405020304" pitchFamily="18" charset="0"/>
            </a:endParaRPr>
          </a:p>
        </p:txBody>
      </p:sp>
      <p:sp>
        <p:nvSpPr>
          <p:cNvPr id="2054" name="椭圆 2053"/>
          <p:cNvSpPr/>
          <p:nvPr/>
        </p:nvSpPr>
        <p:spPr>
          <a:xfrm>
            <a:off x="3851275" y="1628775"/>
            <a:ext cx="2160588" cy="7207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5" name="椭圆 2054"/>
          <p:cNvSpPr/>
          <p:nvPr/>
        </p:nvSpPr>
        <p:spPr>
          <a:xfrm>
            <a:off x="3779838" y="2276475"/>
            <a:ext cx="2160587" cy="7207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6" name="椭圆 2055"/>
          <p:cNvSpPr/>
          <p:nvPr/>
        </p:nvSpPr>
        <p:spPr>
          <a:xfrm>
            <a:off x="3635375" y="2924175"/>
            <a:ext cx="2376488" cy="64928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7" name="椭圆 2056"/>
          <p:cNvSpPr/>
          <p:nvPr/>
        </p:nvSpPr>
        <p:spPr>
          <a:xfrm>
            <a:off x="3635375" y="3573463"/>
            <a:ext cx="2232025" cy="7207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8" name="椭圆 2057"/>
          <p:cNvSpPr/>
          <p:nvPr/>
        </p:nvSpPr>
        <p:spPr>
          <a:xfrm>
            <a:off x="3779838" y="4149725"/>
            <a:ext cx="2233612" cy="7191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0" y="152400"/>
            <a:ext cx="9144000" cy="594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三、 数字俗语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表示实实在在，不可更改     （一是一</a:t>
            </a:r>
            <a:r>
              <a:rPr lang="en-US" altLang="zh-CN" sz="3200" b="1" dirty="0">
                <a:latin typeface="Times New Roman" panose="02020603050405020304" pitchFamily="18" charset="0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</a:rPr>
              <a:t>二是二</a:t>
            </a:r>
            <a:r>
              <a:rPr lang="en-US" altLang="zh-CN" sz="3200" b="1">
                <a:latin typeface="Times New Roman" panose="02020603050405020304" pitchFamily="18" charset="0"/>
              </a:rPr>
              <a:t>)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表示做事不考虑周到，干了再说 （一不做</a:t>
            </a:r>
            <a:r>
              <a:rPr lang="en-US" altLang="zh-CN" sz="3200" b="1" dirty="0">
                <a:latin typeface="Times New Roman" panose="02020603050405020304" pitchFamily="18" charset="0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</a:rPr>
              <a:t>二不休）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表示一样东西两人平分                （二一添作五）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表示某人干事麻利                       （三下五除二）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表示差不多                                  （ 八九不离十）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表示某人打小算盘                    （小九九）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表示归根到底                          （九九归一）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表示把握大              （ 十有八九）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表示很不容易                   （九牛二虎之力）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表示信心十足                       （十拿九稳）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表示距离远                （ 十万八千里） 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10243" name="椭圆 10242"/>
          <p:cNvSpPr/>
          <p:nvPr/>
        </p:nvSpPr>
        <p:spPr>
          <a:xfrm>
            <a:off x="5435600" y="692150"/>
            <a:ext cx="2665413" cy="43338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4" name="椭圆 10243"/>
          <p:cNvSpPr/>
          <p:nvPr/>
        </p:nvSpPr>
        <p:spPr>
          <a:xfrm>
            <a:off x="6227763" y="1125538"/>
            <a:ext cx="2665412" cy="50323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5" name="椭圆 10244"/>
          <p:cNvSpPr/>
          <p:nvPr/>
        </p:nvSpPr>
        <p:spPr>
          <a:xfrm>
            <a:off x="6227763" y="1700213"/>
            <a:ext cx="2089150" cy="43338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6" name="椭圆 10245"/>
          <p:cNvSpPr/>
          <p:nvPr/>
        </p:nvSpPr>
        <p:spPr>
          <a:xfrm>
            <a:off x="6011863" y="2133600"/>
            <a:ext cx="2160587" cy="5032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7" name="椭圆 10246"/>
          <p:cNvSpPr/>
          <p:nvPr/>
        </p:nvSpPr>
        <p:spPr>
          <a:xfrm>
            <a:off x="6011863" y="2565400"/>
            <a:ext cx="2089150" cy="5762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8" name="椭圆 10247"/>
          <p:cNvSpPr/>
          <p:nvPr/>
        </p:nvSpPr>
        <p:spPr>
          <a:xfrm>
            <a:off x="5804853" y="3141663"/>
            <a:ext cx="1152525" cy="50323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9" name="椭圆 10248"/>
          <p:cNvSpPr/>
          <p:nvPr/>
        </p:nvSpPr>
        <p:spPr>
          <a:xfrm>
            <a:off x="5508625" y="3573463"/>
            <a:ext cx="1584325" cy="50323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50" name="椭圆 10249"/>
          <p:cNvSpPr/>
          <p:nvPr/>
        </p:nvSpPr>
        <p:spPr>
          <a:xfrm>
            <a:off x="3924300" y="4076700"/>
            <a:ext cx="1800225" cy="5762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51" name="椭圆 10250"/>
          <p:cNvSpPr/>
          <p:nvPr/>
        </p:nvSpPr>
        <p:spPr>
          <a:xfrm>
            <a:off x="4859338" y="4508500"/>
            <a:ext cx="2449512" cy="5762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52" name="椭圆 10251"/>
          <p:cNvSpPr/>
          <p:nvPr/>
        </p:nvSpPr>
        <p:spPr>
          <a:xfrm>
            <a:off x="5292725" y="5084763"/>
            <a:ext cx="1584325" cy="5048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53" name="椭圆 10252"/>
          <p:cNvSpPr/>
          <p:nvPr/>
        </p:nvSpPr>
        <p:spPr>
          <a:xfrm>
            <a:off x="4284663" y="5445125"/>
            <a:ext cx="2016125" cy="7207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zure">
  <a:themeElements>
    <a:clrScheme name="">
      <a:dk1>
        <a:srgbClr val="FFFFFF"/>
      </a:dk1>
      <a:lt1>
        <a:srgbClr val="3333FF"/>
      </a:lt1>
      <a:dk2>
        <a:srgbClr val="00FFFF"/>
      </a:dk2>
      <a:lt2>
        <a:srgbClr val="000000"/>
      </a:lt2>
      <a:accent1>
        <a:srgbClr val="00CCCC"/>
      </a:accent1>
      <a:accent2>
        <a:srgbClr val="6666FF"/>
      </a:accent2>
      <a:accent3>
        <a:srgbClr val="ADADFF"/>
      </a:accent3>
      <a:accent4>
        <a:srgbClr val="DCDCDC"/>
      </a:accent4>
      <a:accent5>
        <a:srgbClr val="AAE2E2"/>
      </a:accent5>
      <a:accent6>
        <a:srgbClr val="5B5BE5"/>
      </a:accent6>
      <a:hlink>
        <a:srgbClr val="CCCCFF"/>
      </a:hlink>
      <a:folHlink>
        <a:srgbClr val="CC99FF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3333FF"/>
        </a:lt1>
        <a:dk2>
          <a:srgbClr val="00FFFF"/>
        </a:dk2>
        <a:lt2>
          <a:srgbClr val="000000"/>
        </a:lt2>
        <a:accent1>
          <a:srgbClr val="00CCCC"/>
        </a:accent1>
        <a:accent2>
          <a:srgbClr val="6666FF"/>
        </a:accent2>
        <a:accent3>
          <a:srgbClr val="ADADFF"/>
        </a:accent3>
        <a:accent4>
          <a:srgbClr val="DCDCDC"/>
        </a:accent4>
        <a:accent5>
          <a:srgbClr val="AAE2E2"/>
        </a:accent5>
        <a:accent6>
          <a:srgbClr val="5B5BE5"/>
        </a:accent6>
        <a:hlink>
          <a:srgbClr val="CCCCFF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ECFF"/>
        </a:lt1>
        <a:dk2>
          <a:srgbClr val="330099"/>
        </a:dk2>
        <a:lt2>
          <a:srgbClr val="0099CC"/>
        </a:lt2>
        <a:accent1>
          <a:srgbClr val="009999"/>
        </a:accent1>
        <a:accent2>
          <a:srgbClr val="FF99CC"/>
        </a:accent2>
        <a:accent3>
          <a:srgbClr val="E2F4FF"/>
        </a:accent3>
        <a:accent4>
          <a:srgbClr val="000000"/>
        </a:accent4>
        <a:accent5>
          <a:srgbClr val="AACACA"/>
        </a:accent5>
        <a:accent6>
          <a:srgbClr val="E589B7"/>
        </a:accent6>
        <a:hlink>
          <a:srgbClr val="6600CC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6C6C6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Designs\Azure.pot</Template>
  <TotalTime>0</TotalTime>
  <Words>4241</Words>
  <Application>WPS 演示</Application>
  <PresentationFormat>在屏幕上显示</PresentationFormat>
  <Paragraphs>205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Times New Roman</vt:lpstr>
      <vt:lpstr>华文行楷</vt:lpstr>
      <vt:lpstr>楷体_GB2312</vt:lpstr>
      <vt:lpstr>华文新魏</vt:lpstr>
      <vt:lpstr>微软雅黑</vt:lpstr>
      <vt:lpstr>Arial Unicode MS</vt:lpstr>
      <vt:lpstr>Calibri</vt:lpstr>
      <vt:lpstr>PMingLiU</vt:lpstr>
      <vt:lpstr>新宋体</vt:lpstr>
      <vt:lpstr>Azure</vt:lpstr>
      <vt:lpstr>PowerPoint 演示文稿</vt:lpstr>
      <vt:lpstr>PowerPoint 演示文稿</vt:lpstr>
      <vt:lpstr>PowerPoint 演示文稿</vt:lpstr>
      <vt:lpstr>与大家分享三句话：</vt:lpstr>
      <vt:lpstr>学习语文的重要性，一是语文的工具性，一是语文的思想性 </vt:lpstr>
      <vt:lpstr>趣味语文</vt:lpstr>
      <vt:lpstr>趣味语文</vt:lpstr>
      <vt:lpstr>PowerPoint 演示文稿</vt:lpstr>
      <vt:lpstr>PowerPoint 演示文稿</vt:lpstr>
      <vt:lpstr>PowerPoint 演示文稿</vt:lpstr>
      <vt:lpstr>PowerPoint 演示文稿</vt:lpstr>
      <vt:lpstr>初中语文《课程标准》 要求</vt:lpstr>
      <vt:lpstr>PowerPoint 演示文稿</vt:lpstr>
      <vt:lpstr>PowerPoint 演示文稿</vt:lpstr>
      <vt:lpstr>（二）阅读</vt:lpstr>
      <vt:lpstr>（三）写作 </vt:lpstr>
      <vt:lpstr>（四）口语交际 </vt:lpstr>
      <vt:lpstr>（五）综合性学习　 </vt:lpstr>
      <vt:lpstr>怎样学好语文?</vt:lpstr>
      <vt:lpstr>PowerPoint 演示文稿</vt:lpstr>
      <vt:lpstr>必备工具</vt:lpstr>
      <vt:lpstr>语文学习基本要求</vt:lpstr>
      <vt:lpstr>语文习惯养成奖励方案</vt:lpstr>
      <vt:lpstr>语文习惯养成惩罚措施 </vt:lpstr>
      <vt:lpstr>PowerPoint 演示文稿</vt:lpstr>
      <vt:lpstr>PowerPoint 演示文稿</vt:lpstr>
      <vt:lpstr>今天作业：</vt:lpstr>
    </vt:vector>
  </TitlesOfParts>
  <Company>语文备课大师【全免费】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6</cp:revision>
  <dcterms:created xsi:type="dcterms:W3CDTF">2018-09-03T10:33:00Z</dcterms:created>
  <dcterms:modified xsi:type="dcterms:W3CDTF">2018-09-03T14:35:29Z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