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35"/>
  </p:notesMasterIdLst>
  <p:sldIdLst>
    <p:sldId id="337" r:id="rId4"/>
    <p:sldId id="398" r:id="rId5"/>
    <p:sldId id="341" r:id="rId6"/>
    <p:sldId id="338" r:id="rId7"/>
    <p:sldId id="339" r:id="rId8"/>
    <p:sldId id="423" r:id="rId9"/>
    <p:sldId id="350" r:id="rId10"/>
    <p:sldId id="544" r:id="rId11"/>
    <p:sldId id="425" r:id="rId12"/>
    <p:sldId id="428" r:id="rId13"/>
    <p:sldId id="545" r:id="rId14"/>
    <p:sldId id="429" r:id="rId15"/>
    <p:sldId id="501" r:id="rId16"/>
    <p:sldId id="502" r:id="rId17"/>
    <p:sldId id="509" r:id="rId18"/>
    <p:sldId id="510" r:id="rId19"/>
    <p:sldId id="495" r:id="rId20"/>
    <p:sldId id="430" r:id="rId21"/>
    <p:sldId id="496" r:id="rId22"/>
    <p:sldId id="497" r:id="rId23"/>
    <p:sldId id="439" r:id="rId24"/>
    <p:sldId id="499" r:id="rId25"/>
    <p:sldId id="345" r:id="rId26"/>
    <p:sldId id="272" r:id="rId27"/>
    <p:sldId id="512" r:id="rId28"/>
    <p:sldId id="373" r:id="rId29"/>
    <p:sldId id="432" r:id="rId30"/>
    <p:sldId id="515" r:id="rId31"/>
    <p:sldId id="366" r:id="rId32"/>
    <p:sldId id="444" r:id="rId33"/>
    <p:sldId id="370" r:id="rId3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CC66"/>
    <a:srgbClr val="FF66FF"/>
    <a:srgbClr val="008000"/>
    <a:srgbClr val="0000FF"/>
    <a:srgbClr val="FF9933"/>
    <a:srgbClr val="FF6600"/>
    <a:srgbClr val="FF3300"/>
    <a:srgbClr val="FFFF66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26" y="-264"/>
      </p:cViewPr>
      <p:guideLst>
        <p:guide orient="horz" pos="2034"/>
        <p:guide pos="3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页眉占位符 81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8195" name="日期占位符 8194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8196" name="幻灯片图像占位符 81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8197" name="文本占位符 8196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198" name="页脚占位符 81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8199" name="灯片编号占位符 8198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12291" name="文本占位符 2867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lstStyle/>
          <a:p>
            <a:pPr lvl="0"/>
            <a:endParaRPr dirty="0"/>
          </a:p>
        </p:txBody>
      </p:sp>
      <p:sp>
        <p:nvSpPr>
          <p:cNvPr id="12292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pPr lvl="0" algn="r">
                <a:buNone/>
              </a:pPr>
              <a:t>8</a:t>
            </a:fld>
            <a:endParaRPr lang="zh-CN" altLang="en-US" sz="1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12291" name="文本占位符 2867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lstStyle/>
          <a:p>
            <a:pPr lvl="0"/>
            <a:endParaRPr dirty="0"/>
          </a:p>
        </p:txBody>
      </p:sp>
      <p:sp>
        <p:nvSpPr>
          <p:cNvPr id="12292" name="灯片编号占位符 1"/>
          <p:cNvSpPr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pPr lvl="0" algn="r">
                <a:buNone/>
              </a:pPr>
              <a:t>9</a:t>
            </a:fld>
            <a:endParaRPr lang="zh-CN" altLang="en-US" sz="1200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  <a:pPr lvl="0">
                <a:buClrTx/>
              </a:pPr>
              <a:t>‹#›</a:t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2825116"/>
            <a:ext cx="10363200" cy="103632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>
                <a:solidFill>
                  <a:srgbClr val="157D53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28800" y="4057650"/>
            <a:ext cx="8534400" cy="75438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400">
                <a:solidFill>
                  <a:srgbClr val="0F6146"/>
                </a:solidFill>
                <a:ea typeface="微软雅黑" panose="020B0503020204020204" charset="-122"/>
              </a:defRPr>
            </a:lvl1pPr>
            <a:lvl2pPr marL="548640" lvl="1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1097280" lvl="2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645920" lvl="3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2194560" lvl="4" indent="0" algn="ctr">
              <a:buNone/>
              <a:defRPr sz="24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184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520"/>
            </a:lvl1pPr>
            <a:lvl2pPr marL="411480" indent="0">
              <a:buNone/>
              <a:defRPr sz="2160"/>
            </a:lvl2pPr>
            <a:lvl3pPr marL="822960" indent="0">
              <a:buNone/>
              <a:defRPr sz="1800"/>
            </a:lvl3pPr>
            <a:lvl4pPr marL="1234440" indent="0">
              <a:buNone/>
              <a:defRPr sz="1620"/>
            </a:lvl4pPr>
            <a:lvl5pPr marL="1645920" indent="0">
              <a:buNone/>
              <a:defRPr sz="1620"/>
            </a:lvl5pPr>
            <a:lvl6pPr marL="2057400" indent="0">
              <a:buNone/>
              <a:defRPr sz="1620"/>
            </a:lvl6pPr>
            <a:lvl7pPr marL="2468880" indent="0">
              <a:buNone/>
              <a:defRPr sz="1620"/>
            </a:lvl7pPr>
            <a:lvl8pPr marL="2880360" indent="0">
              <a:buNone/>
              <a:defRPr sz="1620"/>
            </a:lvl8pPr>
            <a:lvl9pPr marL="3291840" indent="0">
              <a:buNone/>
              <a:defRPr sz="16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800"/>
            </a:lvl1pPr>
            <a:lvl2pPr marL="411480" indent="0">
              <a:buNone/>
              <a:defRPr sz="1620"/>
            </a:lvl2pPr>
            <a:lvl3pPr marL="822960" indent="0">
              <a:buNone/>
              <a:defRPr sz="1440"/>
            </a:lvl3pPr>
            <a:lvl4pPr marL="1234440" indent="0">
              <a:buNone/>
              <a:defRPr sz="1260"/>
            </a:lvl4pPr>
            <a:lvl5pPr marL="1645920" indent="0">
              <a:buNone/>
              <a:defRPr sz="1260"/>
            </a:lvl5pPr>
            <a:lvl6pPr marL="2057400" indent="0">
              <a:buNone/>
              <a:defRPr sz="1260"/>
            </a:lvl6pPr>
            <a:lvl7pPr marL="2468880" indent="0">
              <a:buNone/>
              <a:defRPr sz="1260"/>
            </a:lvl7pPr>
            <a:lvl8pPr marL="2880360" indent="0">
              <a:buNone/>
              <a:defRPr sz="1260"/>
            </a:lvl8pPr>
            <a:lvl9pPr marL="3291840" indent="0">
              <a:buNone/>
              <a:defRPr sz="126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14350"/>
            <a:ext cx="2743200" cy="561213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14350"/>
            <a:ext cx="8070573" cy="561213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6E4F8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514350"/>
            <a:ext cx="10972800" cy="101346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l" defTabSz="10972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84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lvl="0" indent="-41148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•"/>
        <a:defRPr sz="288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91540" lvl="1" indent="-34290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71600" lvl="2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•"/>
        <a:defRPr sz="21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920240" lvl="3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–"/>
        <a:defRPr sz="192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68880" lvl="4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17520" lvl="5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566160" lvl="6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114800" lvl="7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663440" lvl="8" indent="-274320" algn="l" defTabSz="1097280" eaLnBrk="0" fontAlgn="base" latinLnBrk="0" hangingPunct="0">
        <a:lnSpc>
          <a:spcPct val="100000"/>
        </a:lnSpc>
        <a:spcBef>
          <a:spcPct val="24000"/>
        </a:spcBef>
        <a:spcAft>
          <a:spcPct val="0"/>
        </a:spcAft>
        <a:buFont typeface="Arial" panose="020B0604020202020204" pitchFamily="34" charset="0"/>
        <a:buChar char="»"/>
        <a:defRPr sz="144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09728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16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48640" lvl="1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097280" lvl="2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45920" lvl="3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194560" lvl="4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743200" lvl="5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3291840" lvl="6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840480" lvl="7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4389120" lvl="8" indent="0" algn="l" defTabSz="109728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8.gif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8.gif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《散步》情景图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-165100"/>
            <a:ext cx="12225020" cy="7415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矩形 10243"/>
          <p:cNvSpPr/>
          <p:nvPr/>
        </p:nvSpPr>
        <p:spPr>
          <a:xfrm>
            <a:off x="522605" y="69533"/>
            <a:ext cx="4103688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solidFill>
                  <a:srgbClr val="3333FF">
                    <a:alpha val="79999"/>
                  </a:srgbClr>
                </a:solidFill>
                <a:effectLst>
                  <a:outerShdw dist="35921" dir="2699999" algn="ctr" rotWithShape="0">
                    <a:srgbClr val="C0C0C0">
                      <a:alpha val="75999"/>
                    </a:srgbClr>
                  </a:outerShdw>
                </a:effectLst>
                <a:latin typeface="华文行楷" charset="0"/>
                <a:ea typeface="华文行楷" charset="0"/>
              </a:rPr>
              <a:t>散步</a:t>
            </a:r>
          </a:p>
        </p:txBody>
      </p:sp>
      <p:sp>
        <p:nvSpPr>
          <p:cNvPr id="10243" name="文本框 10242"/>
          <p:cNvSpPr txBox="1"/>
          <p:nvPr/>
        </p:nvSpPr>
        <p:spPr>
          <a:xfrm>
            <a:off x="8767128" y="2015808"/>
            <a:ext cx="1727200" cy="70675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FF"/>
                </a:solidFill>
                <a:latin typeface="Arial" panose="020B0604020202020204" pitchFamily="34" charset="0"/>
                <a:ea typeface="华文隶书" pitchFamily="2" charset="-122"/>
              </a:rPr>
              <a:t>莫怀戚</a:t>
            </a:r>
          </a:p>
        </p:txBody>
      </p:sp>
      <p:sp>
        <p:nvSpPr>
          <p:cNvPr id="9" name="日期占位符 2"/>
          <p:cNvSpPr/>
          <p:nvPr/>
        </p:nvSpPr>
        <p:spPr>
          <a:xfrm>
            <a:off x="9542780" y="5937250"/>
            <a:ext cx="214312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2800" b="1" dirty="0">
                <a:solidFill>
                  <a:srgbClr val="7030A0"/>
                </a:solidFill>
                <a:uFillTx/>
              </a:rPr>
              <a:pPr lvl="0"/>
              <a:t>2018/10/9</a:t>
            </a:fld>
            <a:endParaRPr lang="zh-CN" altLang="en-US" sz="2800" b="1" dirty="0">
              <a:solidFill>
                <a:srgbClr val="7030A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6355" y="0"/>
            <a:ext cx="12449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750060" y="366713"/>
            <a:ext cx="961136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在解决分歧时，我为什么会感到责任重大？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62735" y="1277620"/>
            <a:ext cx="945578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我感到责任重大是因为一切都取决于“我”，“我”处于中间，上有老下有小，如果一旦抉择错误，就会伤害家中成员的感情，破坏家庭的和睦，破坏家庭中的浓浓亲情，因此“我”感到责任重大 。</a:t>
            </a:r>
          </a:p>
        </p:txBody>
      </p:sp>
      <p:sp>
        <p:nvSpPr>
          <p:cNvPr id="5" name="矩形 4"/>
          <p:cNvSpPr/>
          <p:nvPr/>
        </p:nvSpPr>
        <p:spPr>
          <a:xfrm>
            <a:off x="1750060" y="3507105"/>
            <a:ext cx="93992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33CC"/>
                </a:solidFill>
                <a:latin typeface="Tahoma" panose="020B0604030504040204" pitchFamily="34" charset="0"/>
                <a:sym typeface="+mn-ea"/>
              </a:rPr>
              <a:t>“我”</a:t>
            </a:r>
            <a:r>
              <a:rPr lang="zh-CN" alt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的决定是什么？为什么会做出这样的选择？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22145" y="4839335"/>
            <a:ext cx="1932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走大路。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22145" y="5555615"/>
            <a:ext cx="92271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因为我伴同儿子的时日还长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，我要尽可能多的孝顺母亲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6355" y="0"/>
            <a:ext cx="12449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750060" y="552768"/>
            <a:ext cx="73158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r>
              <a:rPr lang="zh-CN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一切都取决于我的原因是什么</a:t>
            </a:r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07845" y="1630680"/>
            <a:ext cx="94557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母亲听我的 。儿子听我的。妻子在外面也听我的。</a:t>
            </a:r>
          </a:p>
        </p:txBody>
      </p:sp>
      <p:sp>
        <p:nvSpPr>
          <p:cNvPr id="5" name="矩形 4"/>
          <p:cNvSpPr/>
          <p:nvPr/>
        </p:nvSpPr>
        <p:spPr>
          <a:xfrm>
            <a:off x="1750060" y="3438525"/>
            <a:ext cx="9399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71500" indent="-571500" algn="l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33CC"/>
                </a:solidFill>
                <a:latin typeface="Times New Roman" panose="02020603050405020304" pitchFamily="18" charset="0"/>
                <a:sym typeface="+mn-ea"/>
              </a:rPr>
              <a:t>“母亲”又为什么改变主意，决定走小路？</a:t>
            </a:r>
            <a:endParaRPr lang="zh-CN" altLang="en-US" sz="3600" b="1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6420" y="4918710"/>
            <a:ext cx="92271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疼爱孙子，满足他的想法。相信儿子，能够背她过去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1777365" y="1243013"/>
            <a:ext cx="838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71500" indent="-5715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从他们的选择中，你体会到了什么？</a:t>
            </a:r>
          </a:p>
        </p:txBody>
      </p:sp>
      <p:sp>
        <p:nvSpPr>
          <p:cNvPr id="15367" name="文本框 15366"/>
          <p:cNvSpPr txBox="1"/>
          <p:nvPr/>
        </p:nvSpPr>
        <p:spPr>
          <a:xfrm>
            <a:off x="2392045" y="2279015"/>
            <a:ext cx="79571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尊老爱幼，温馨和睦！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77365" y="3551238"/>
            <a:ext cx="838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71500" indent="-5715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zh-CN" sz="36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归纳主旨：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77365" y="4512310"/>
            <a:ext cx="94627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通过记述一家三代人在田野散步的情形,表现一家人互敬互爱的亲情,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颂扬了中华民族尊老爱幼的优良传统。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7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40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2264410" y="1932305"/>
            <a:ext cx="8229600" cy="4525963"/>
          </a:xfrm>
        </p:spPr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  <a:uFillTx/>
              </a:rPr>
              <a:t>假如您有一束美丽的花，请您把它送给文中的某个人物，并请说说理由</a:t>
            </a:r>
          </a:p>
        </p:txBody>
      </p:sp>
      <p:sp>
        <p:nvSpPr>
          <p:cNvPr id="9220" name="文本框 9219"/>
          <p:cNvSpPr txBox="1"/>
          <p:nvPr/>
        </p:nvSpPr>
        <p:spPr>
          <a:xfrm>
            <a:off x="3324225" y="807085"/>
            <a:ext cx="5715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70F30"/>
                </a:solidFill>
                <a:latin typeface="Arial" panose="020B0604020202020204" pitchFamily="34" charset="0"/>
              </a:rPr>
              <a:t>鲜花献给可敬的人</a:t>
            </a:r>
          </a:p>
        </p:txBody>
      </p:sp>
      <p:pic>
        <p:nvPicPr>
          <p:cNvPr id="9221" name="图片 9220" descr="590_P_125870729569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62400" y="3124200"/>
            <a:ext cx="4572000" cy="350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2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2895600"/>
            <a:ext cx="4876800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01955" y="25781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合作探究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275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2834" name="文本占位符 632833"/>
          <p:cNvSpPr>
            <a:spLocks noGrp="1"/>
          </p:cNvSpPr>
          <p:nvPr>
            <p:ph type="body" idx="1"/>
          </p:nvPr>
        </p:nvSpPr>
        <p:spPr>
          <a:xfrm>
            <a:off x="3071813" y="333375"/>
            <a:ext cx="8229600" cy="5792788"/>
          </a:xfrm>
        </p:spPr>
        <p:txBody>
          <a:bodyPr/>
          <a:lstStyle/>
          <a:p>
            <a:pPr>
              <a:buNone/>
            </a:pPr>
            <a:endParaRPr lang="en-US" altLang="zh-CN" sz="4400" b="1" dirty="0">
              <a:ea typeface="黑体" panose="02010609060101010101" pitchFamily="2" charset="-122"/>
            </a:endParaRPr>
          </a:p>
          <a:p>
            <a:pPr>
              <a:buNone/>
            </a:pPr>
            <a:endParaRPr lang="en-US" altLang="zh-CN" sz="4000" b="1" dirty="0">
              <a:ea typeface="黑体" panose="02010609060101010101" pitchFamily="2" charset="-122"/>
            </a:endParaRPr>
          </a:p>
        </p:txBody>
      </p:sp>
      <p:sp>
        <p:nvSpPr>
          <p:cNvPr id="632835" name="文本框 632834"/>
          <p:cNvSpPr txBox="1"/>
          <p:nvPr/>
        </p:nvSpPr>
        <p:spPr>
          <a:xfrm>
            <a:off x="3792538" y="46990"/>
            <a:ext cx="3167062" cy="23736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孝敬老人</a:t>
            </a:r>
          </a:p>
          <a:p>
            <a:pPr>
              <a:lnSpc>
                <a:spcPct val="9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不宠爱孩子</a:t>
            </a:r>
          </a:p>
          <a:p>
            <a:pPr>
              <a:lnSpc>
                <a:spcPct val="9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有家庭责任感</a:t>
            </a:r>
          </a:p>
          <a:p>
            <a:pPr>
              <a:lnSpc>
                <a:spcPct val="95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处理事情讲原则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32836" name="左大括号 632835"/>
          <p:cNvSpPr/>
          <p:nvPr/>
        </p:nvSpPr>
        <p:spPr>
          <a:xfrm rot="10800000" flipH="1">
            <a:off x="6585585" y="190500"/>
            <a:ext cx="254000" cy="2087245"/>
          </a:xfrm>
          <a:prstGeom prst="leftBrace">
            <a:avLst>
              <a:gd name="adj1" fmla="val 56399"/>
              <a:gd name="adj2" fmla="val 50000"/>
            </a:avLst>
          </a:prstGeom>
          <a:solidFill>
            <a:schemeClr val="bg1"/>
          </a:solidFill>
          <a:ln w="381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632837" name="文本框 632836"/>
          <p:cNvSpPr txBox="1"/>
          <p:nvPr/>
        </p:nvSpPr>
        <p:spPr>
          <a:xfrm>
            <a:off x="7103428" y="-236220"/>
            <a:ext cx="309562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ts val="0"/>
              </a:spcBef>
              <a:buClrTx/>
            </a:pPr>
            <a:r>
              <a:rPr lang="zh-CN" altLang="en-US" sz="28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表现在他的话语中</a:t>
            </a:r>
          </a:p>
          <a:p>
            <a:pPr>
              <a:lnSpc>
                <a:spcPct val="200000"/>
              </a:lnSpc>
              <a:spcBef>
                <a:spcPts val="0"/>
              </a:spcBef>
              <a:buClrTx/>
            </a:pPr>
            <a:r>
              <a:rPr lang="zh-CN" altLang="en-US" sz="28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表现在他的行动中</a:t>
            </a:r>
          </a:p>
          <a:p>
            <a:pPr>
              <a:lnSpc>
                <a:spcPct val="200000"/>
              </a:lnSpc>
              <a:spcBef>
                <a:spcPts val="0"/>
              </a:spcBef>
              <a:buClrTx/>
            </a:pPr>
            <a:r>
              <a:rPr lang="zh-CN" altLang="en-US" sz="28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表现在他的心理上</a:t>
            </a:r>
          </a:p>
        </p:txBody>
      </p:sp>
      <p:sp>
        <p:nvSpPr>
          <p:cNvPr id="632838" name="文本框 632837"/>
          <p:cNvSpPr txBox="1"/>
          <p:nvPr/>
        </p:nvSpPr>
        <p:spPr>
          <a:xfrm>
            <a:off x="3503613" y="2799080"/>
            <a:ext cx="7416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贤惠明理，孝敬老人，尊重丈夫。</a:t>
            </a:r>
          </a:p>
        </p:txBody>
      </p:sp>
      <p:sp>
        <p:nvSpPr>
          <p:cNvPr id="632839" name="文本框 632838"/>
          <p:cNvSpPr txBox="1"/>
          <p:nvPr/>
        </p:nvSpPr>
        <p:spPr>
          <a:xfrm>
            <a:off x="3792538" y="4165283"/>
            <a:ext cx="72009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慈祥善良，善解人意，疼爱孙子。</a:t>
            </a:r>
          </a:p>
        </p:txBody>
      </p:sp>
      <p:sp>
        <p:nvSpPr>
          <p:cNvPr id="632840" name="文本框 632839"/>
          <p:cNvSpPr txBox="1"/>
          <p:nvPr/>
        </p:nvSpPr>
        <p:spPr>
          <a:xfrm>
            <a:off x="3863975" y="5496878"/>
            <a:ext cx="59039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活泼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可爱，</a:t>
            </a:r>
            <a:r>
              <a:rPr lang="zh-CN" altLang="en-US"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聪明听话，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懂事明理。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32841" name="文本框 632840"/>
          <p:cNvSpPr txBox="1"/>
          <p:nvPr/>
        </p:nvSpPr>
        <p:spPr>
          <a:xfrm>
            <a:off x="2063750" y="777558"/>
            <a:ext cx="10080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我：</a:t>
            </a:r>
          </a:p>
        </p:txBody>
      </p:sp>
      <p:sp>
        <p:nvSpPr>
          <p:cNvPr id="632842" name="文本框 632841"/>
          <p:cNvSpPr txBox="1"/>
          <p:nvPr/>
        </p:nvSpPr>
        <p:spPr>
          <a:xfrm>
            <a:off x="2148840" y="5496878"/>
            <a:ext cx="14398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儿子：</a:t>
            </a:r>
          </a:p>
        </p:txBody>
      </p:sp>
      <p:sp>
        <p:nvSpPr>
          <p:cNvPr id="632843" name="文本框 632842"/>
          <p:cNvSpPr txBox="1"/>
          <p:nvPr/>
        </p:nvSpPr>
        <p:spPr>
          <a:xfrm>
            <a:off x="2063433" y="2675573"/>
            <a:ext cx="14398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妻子：</a:t>
            </a:r>
          </a:p>
        </p:txBody>
      </p:sp>
      <p:sp>
        <p:nvSpPr>
          <p:cNvPr id="632844" name="文本框 632843"/>
          <p:cNvSpPr txBox="1"/>
          <p:nvPr/>
        </p:nvSpPr>
        <p:spPr>
          <a:xfrm>
            <a:off x="2063750" y="4104005"/>
            <a:ext cx="14398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母亲：</a:t>
            </a:r>
          </a:p>
        </p:txBody>
      </p:sp>
      <p:pic>
        <p:nvPicPr>
          <p:cNvPr id="632845" name="图片 632844" descr="107_959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940" y="3882073"/>
            <a:ext cx="8159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2846" name="图片 632845" descr="95420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4415" y="5166360"/>
            <a:ext cx="117316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2847" name="图片 632846" descr="mother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0908" y="2519363"/>
            <a:ext cx="1152525" cy="89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2848" name="图片 632847" descr="daddy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9470" y="598805"/>
            <a:ext cx="1224280" cy="100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2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32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32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2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3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32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32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32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3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2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2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2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3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32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2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2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32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32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3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32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32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32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2836" grpId="0" animBg="1"/>
      <p:bldP spid="632837" grpId="0"/>
      <p:bldP spid="632838" grpId="0"/>
      <p:bldP spid="632839" grpId="0"/>
      <p:bldP spid="632841" grpId="0"/>
      <p:bldP spid="632842" grpId="0"/>
      <p:bldP spid="632843" grpId="0"/>
      <p:bldP spid="6328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955" y="0"/>
            <a:ext cx="122440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423160" y="1111568"/>
            <a:ext cx="68580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找出文中写景的句子，体会其作用 。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781175" y="2035175"/>
            <a:ext cx="8846185" cy="245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00B050"/>
              </a:buClr>
              <a:buSzPct val="155000"/>
              <a:buFont typeface="Wingdings" panose="05000000000000000000" charset="0"/>
              <a:buChar char=""/>
            </a:pPr>
            <a:r>
              <a:rPr lang="en-US" altLang="zh-CN">
                <a:latin typeface="楷体_GB2312" pitchFamily="49" charset="-122"/>
              </a:rPr>
              <a:t>   </a:t>
            </a:r>
            <a:r>
              <a:rPr lang="en-US" altLang="zh-CN" b="1">
                <a:solidFill>
                  <a:srgbClr val="0000FF"/>
                </a:solidFill>
                <a:uFillTx/>
                <a:latin typeface="楷体_GB2312" pitchFamily="49" charset="-122"/>
              </a:rPr>
              <a:t>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这南方初春的田野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大块小块的新绿随意地铺着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有的浓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有的淡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;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树上的嫩芽也密了；田里的冬水也咕咕地起着水泡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.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这一切都使人想着一样东西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生命。”</a:t>
            </a:r>
          </a:p>
        </p:txBody>
      </p:sp>
      <p:pic>
        <p:nvPicPr>
          <p:cNvPr id="14345" name="Picture 9" descr="png-02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5625" y="24765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236470" y="4715510"/>
            <a:ext cx="854265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景物描写，写出了春天的勃勃生机，这是对生命的高歌，对生命的礼赞。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衬托了一家人出来散步的快乐心情。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400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合作探究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  <p:bldP spid="14342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955" y="0"/>
            <a:ext cx="1224407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2444750" y="454660"/>
            <a:ext cx="730186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Clr>
                <a:srgbClr val="008000"/>
              </a:buClr>
              <a:buSzPct val="155000"/>
              <a:buFont typeface="Wingdings" panose="05000000000000000000" charset="0"/>
              <a:buChar char=""/>
            </a:pPr>
            <a:r>
              <a:rPr lang="en-US" altLang="zh-CN" b="1">
                <a:solidFill>
                  <a:srgbClr val="00B050"/>
                </a:solidFill>
                <a:latin typeface="楷体_GB2312" pitchFamily="49" charset="-122"/>
              </a:rPr>
              <a:t> </a:t>
            </a:r>
            <a:r>
              <a:rPr lang="en-US" altLang="zh-CN" b="1">
                <a:solidFill>
                  <a:srgbClr val="0000FF"/>
                </a:solidFill>
                <a:uFillTx/>
                <a:latin typeface="楷体_GB2312" pitchFamily="49" charset="-122"/>
              </a:rPr>
              <a:t>   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她的眼随小路望去：那里有金色的菜花，两行整齐的桑树，尽头一口水波粼粼的鱼塘。 ”</a:t>
            </a:r>
          </a:p>
        </p:txBody>
      </p:sp>
      <p:pic>
        <p:nvPicPr>
          <p:cNvPr id="46086" name="Picture 6" descr="2007326125332788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705" y="1924685"/>
            <a:ext cx="5871210" cy="384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6745605" y="1907540"/>
            <a:ext cx="4906010" cy="3879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>
                <a:latin typeface="楷体_GB2312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该段写景</a:t>
            </a:r>
            <a:r>
              <a:rPr lang="zh-CN" altLang="en-US" sz="32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</a:rPr>
              <a:t>交代了儿子走小路的原因。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正是因为有这样美景春光，我们全家人才决定出来踏青，本以为风平浪静，谁知微风拂过，湖面荡起点点涟漪，我面对一个两难的选择。 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38350" y="5980430"/>
            <a:ext cx="3064510" cy="70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latin typeface="楷体_GB2312" pitchFamily="49" charset="-122"/>
              </a:rPr>
              <a:t>  </a:t>
            </a:r>
            <a:r>
              <a:rPr lang="zh-CN" sz="3600" b="1">
                <a:solidFill>
                  <a:schemeClr val="bg1"/>
                </a:solidFill>
                <a:uFillTx/>
                <a:latin typeface="楷体_GB2312" pitchFamily="49" charset="-122"/>
              </a:rPr>
              <a:t>写景顺序：</a:t>
            </a:r>
            <a:endParaRPr lang="zh-CN" sz="3600" b="1">
              <a:solidFill>
                <a:schemeClr val="bg1"/>
              </a:solidFill>
              <a:uFillTx/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102860" y="5980430"/>
            <a:ext cx="2395220" cy="70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sz="3600" b="1">
                <a:solidFill>
                  <a:srgbClr val="FFFF00"/>
                </a:solidFill>
                <a:uFillTx/>
                <a:latin typeface="楷体_GB2312" pitchFamily="49" charset="-122"/>
              </a:rPr>
              <a:t>由近到远。</a:t>
            </a:r>
            <a:endParaRPr lang="zh-CN" sz="3600" b="1">
              <a:solidFill>
                <a:srgbClr val="FFFF00"/>
              </a:solidFill>
              <a:uFillTx/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3370" y="5080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合作探究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 animBg="1"/>
      <p:bldP spid="95236" grpId="0" bldLvl="0" animBg="1"/>
      <p:bldP spid="2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588770" y="1165225"/>
            <a:ext cx="91674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1、“母亲本不愿出来的。她老了，身体不好，走远一点就觉得很累。我说，正因为如此，才应该多走走。母亲信服地点点头，便去拿外套。”</a:t>
            </a:r>
            <a:r>
              <a:rPr lang="zh-CN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属于什么记叙方式？</a:t>
            </a:r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这一细节描写表现了什么？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1862455" y="4026535"/>
            <a:ext cx="90785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插叙。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多走走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对身体好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，这一细节充分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体现了作者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很会替母亲的健康着想，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非常孝顺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母亲。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如果把母亲一个人冷落在家，母亲会很孤独、寂寞。这儿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写出了母子之间浓浓的亲情。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品味语言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818005" y="1308735"/>
            <a:ext cx="91674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2</a:t>
            </a:r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、今年的春天来得太迟，太迟了，有一些老人挺不住。但是春天总算来了。我的母亲又熬过了一个严冬。” 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1906905" y="3416300"/>
            <a:ext cx="907859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“太迟，太迟”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运用了反复的修辞手法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“熬”含有“忍耐压力、折磨，承受艰苦”之意，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富有表现力，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表现了我对母亲健康的担忧，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sym typeface="+mn-ea"/>
              </a:rPr>
              <a:t>庆幸母亲安然无恙，说明了我孝顺。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品味语言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862455" y="1476375"/>
            <a:ext cx="91674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3</a:t>
            </a:r>
            <a:r>
              <a:rPr lang="zh-CN" alt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、</a:t>
            </a: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”</a:t>
            </a:r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小家伙突然叫起来：‘前面也是妈妈和儿子，后面也是妈妈和儿子’我们都笑了。”儿子的话表现了什么？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1862455" y="3603625"/>
            <a:ext cx="9078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孩子的话充满了童趣，孩子觉得他得到了一个很大的新发现。这里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既表现了小家伙的天真可爱、聪明智慧，又表现了家庭的幸福、温馨。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品味语言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png-02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0425" y="16954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2590800" y="1295400"/>
            <a:ext cx="7696200" cy="5406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en-US" altLang="zh-CN" sz="3200" dirty="0">
                <a:solidFill>
                  <a:srgbClr val="3333FF"/>
                </a:solidFill>
                <a:latin typeface="Times New Roman" panose="02020603050405020304" pitchFamily="18" charset="0"/>
                <a:ea typeface="隶书" pitchFamily="1" charset="-122"/>
              </a:rPr>
              <a:t> </a:t>
            </a: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  <a:ea typeface="隶书" pitchFamily="1" charset="-122"/>
              </a:rPr>
              <a:t>知识与能力目标：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　　</a:t>
            </a:r>
            <a:r>
              <a:rPr lang="zh-CN" altLang="en-US" sz="3200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整体感悟课文内容，通过比较阅读提高审美情趣。</a:t>
            </a:r>
            <a:r>
              <a:rPr lang="zh-CN" altLang="en-US" dirty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  <a:ea typeface="隶书" pitchFamily="1" charset="-122"/>
              </a:rPr>
              <a:t> 过程与方法目标：</a:t>
            </a:r>
          </a:p>
          <a:p>
            <a:pPr>
              <a:lnSpc>
                <a:spcPct val="120000"/>
              </a:lnSpc>
            </a:pPr>
            <a:r>
              <a:rPr lang="zh-CN" altLang="en-US" dirty="0"/>
              <a:t>　　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学会自主学习的方法，培养正确、有感情的朗读课文的能力。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dirty="0">
                <a:solidFill>
                  <a:srgbClr val="3333FF"/>
                </a:solidFill>
                <a:latin typeface="Times New Roman" panose="02020603050405020304" pitchFamily="18" charset="0"/>
                <a:ea typeface="隶书" pitchFamily="1" charset="-122"/>
              </a:rPr>
              <a:t> 情感、态度与价值观目标：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　　</a:t>
            </a:r>
            <a:r>
              <a:rPr lang="zh-CN" altLang="en-US" sz="3200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培养尊老爱幼、珍爱亲情、珍爱生命的情感。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6135" y="2876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学习目标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8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-59055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862455" y="1131570"/>
            <a:ext cx="91674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4</a:t>
            </a:r>
            <a:r>
              <a:rPr lang="zh-CN" alt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、</a:t>
            </a:r>
            <a:r>
              <a:rPr lang="zh-CN" sz="3600" b="1" dirty="0">
                <a:solidFill>
                  <a:srgbClr val="0033CC"/>
                </a:solidFill>
                <a:latin typeface="Tahoma" panose="020B0604030504040204" pitchFamily="34" charset="0"/>
                <a:sym typeface="+mn-ea"/>
              </a:rPr>
              <a:t>课文中多处运用了这种对称式的句子，请找找看。</a:t>
            </a:r>
            <a:endParaRPr sz="3600" b="1" dirty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1862455" y="3475990"/>
            <a:ext cx="907859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这种对举在文中比比皆是，它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构成了句式的对称美，同时也是为文章的内容服务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：作者站在人生的中点上，一边是长辈,一边是后代;也处在生命之链的关节上,这里既有作者强烈的责任感受,又体现了作者挚爱生活,品尝人生甜美的无穷韵味。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品味语言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51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404620" y="1013460"/>
            <a:ext cx="93052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 </a:t>
            </a:r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5</a:t>
            </a:r>
            <a:r>
              <a:rPr lang="zh-CN" alt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、</a:t>
            </a:r>
            <a:r>
              <a:rPr sz="3600" b="1" dirty="0">
                <a:solidFill>
                  <a:srgbClr val="0033CC"/>
                </a:solidFill>
                <a:latin typeface="Tahoma" panose="020B0604030504040204" pitchFamily="34" charset="0"/>
              </a:rPr>
              <a:t>“但我和妻子都是慢慢地，稳稳地，走得很仔细，好像我背上的同她背上的加起来，就是整个世界。”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5118100" y="2275840"/>
            <a:ext cx="64979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“世界”这个词是大词小用。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字面上看，他们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走得是小路，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走得很小心，惟恐哪一步有闪失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，特别是母亲，是经不起摔的，所以非稳当不可。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</a:rPr>
              <a:t>又有其象征意义：突出中年一代责任重大，既要赡养老一代，又要抚养下一代，肩负着承前启后的重大使命 。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家庭、民族、国家都是如此。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品味语言</a:t>
            </a:r>
          </a:p>
        </p:txBody>
      </p:sp>
      <p:pic>
        <p:nvPicPr>
          <p:cNvPr id="15365" name="图片 31748" descr="dd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2985770"/>
            <a:ext cx="4519295" cy="3389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478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矩形 15363"/>
          <p:cNvSpPr/>
          <p:nvPr/>
        </p:nvSpPr>
        <p:spPr>
          <a:xfrm>
            <a:off x="1404620" y="1013460"/>
            <a:ext cx="9305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6</a:t>
            </a:r>
            <a:r>
              <a:rPr lang="zh-CN" altLang="en-US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、</a:t>
            </a:r>
            <a:r>
              <a:rPr lang="zh-CN" sz="3600" b="1" dirty="0">
                <a:solidFill>
                  <a:srgbClr val="0033CC"/>
                </a:solidFill>
                <a:latin typeface="Tahoma" panose="020B0604030504040204" pitchFamily="34" charset="0"/>
              </a:rPr>
              <a:t>找找看，文中还有大词小用的词语吗。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2232660" y="2802890"/>
            <a:ext cx="64979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分歧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”  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重大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”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决定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”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拆散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”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品味语言</a:t>
            </a:r>
          </a:p>
        </p:txBody>
      </p:sp>
      <p:sp>
        <p:nvSpPr>
          <p:cNvPr id="126983" name="文本框 126982"/>
          <p:cNvSpPr txBox="1"/>
          <p:nvPr/>
        </p:nvSpPr>
        <p:spPr>
          <a:xfrm>
            <a:off x="2418715" y="3999230"/>
            <a:ext cx="73545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作用：</a:t>
            </a:r>
            <a:r>
              <a:rPr lang="en-US" altLang="zh-CN" sz="3200" b="1" dirty="0">
                <a:solidFill>
                  <a:srgbClr val="FF0000"/>
                </a:solidFill>
                <a:uFillTx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sym typeface="+mn-ea"/>
              </a:rPr>
              <a:t>作者写小事用大词，其用意就在于向读者透露</a:t>
            </a:r>
            <a:r>
              <a:rPr lang="en-US" altLang="zh-CN" sz="3200" b="1" dirty="0">
                <a:solidFill>
                  <a:srgbClr val="FF0000"/>
                </a:solidFill>
                <a:uFillTx/>
                <a:sym typeface="+mn-ea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uFillTx/>
                <a:sym typeface="+mn-ea"/>
              </a:rPr>
              <a:t>散步</a:t>
            </a:r>
            <a:r>
              <a:rPr lang="en-US" altLang="zh-CN" sz="3200" b="1" dirty="0">
                <a:solidFill>
                  <a:srgbClr val="FF0000"/>
                </a:solidFill>
                <a:uFillTx/>
                <a:sym typeface="+mn-ea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uFillTx/>
                <a:sym typeface="+mn-ea"/>
              </a:rPr>
              <a:t>一文的深意。他想说的意思超出事情本身，是在借散步这件事讲一个道理。是以小见大的写法。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  <p:bldP spid="1269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95" y="-16510"/>
            <a:ext cx="12243435" cy="7059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6385"/>
          <p:cNvSpPr txBox="1"/>
          <p:nvPr/>
        </p:nvSpPr>
        <p:spPr>
          <a:xfrm>
            <a:off x="1965325" y="4032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1257935" y="574675"/>
            <a:ext cx="9380538" cy="25533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     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莫怀戚的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散文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是一篇玲珑剔透，秀美</a:t>
            </a:r>
            <a:r>
              <a:rPr lang="zh-CN" altLang="en-US" sz="4000" b="1" u="sng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latin typeface="Arial" panose="020B0604020202020204" pitchFamily="34" charset="0"/>
              </a:rPr>
              <a:t>隽永、蕴藉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丰富的精美散文，也是一曲用</a:t>
            </a:r>
            <a:r>
              <a:rPr lang="en-US" altLang="x-none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580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字凝成的真善美的颂歌。你觉得这篇散文美在哪里？</a:t>
            </a:r>
          </a:p>
        </p:txBody>
      </p:sp>
      <p:sp>
        <p:nvSpPr>
          <p:cNvPr id="16388" name="矩形 16387"/>
          <p:cNvSpPr/>
          <p:nvPr/>
        </p:nvSpPr>
        <p:spPr>
          <a:xfrm>
            <a:off x="3169920" y="3334544"/>
            <a:ext cx="5201285" cy="286131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1、尊老爱幼的人性美</a:t>
            </a:r>
          </a:p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2、景物描写的意境美 </a:t>
            </a:r>
          </a:p>
          <a:p>
            <a:pPr algn="l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3、</a:t>
            </a:r>
            <a:r>
              <a:rPr lang="zh-CN" altLang="en-US" sz="4000" b="1" dirty="0">
                <a:solidFill>
                  <a:srgbClr val="FF0000"/>
                </a:solidFill>
                <a:uFillTx/>
                <a:sym typeface="+mn-ea"/>
              </a:rPr>
              <a:t>平易朴实的语言美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795" y="6477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合作探究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3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38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24" name="内容占位符 593923" descr="48"/>
          <p:cNvPicPr>
            <a:picLocks noGrp="1" noRot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-11430" y="0"/>
            <a:ext cx="12225020" cy="6858000"/>
          </a:xfrm>
        </p:spPr>
      </p:pic>
      <p:sp>
        <p:nvSpPr>
          <p:cNvPr id="24579" name="文本框 24578"/>
          <p:cNvSpPr txBox="1"/>
          <p:nvPr/>
        </p:nvSpPr>
        <p:spPr>
          <a:xfrm>
            <a:off x="2056130" y="596900"/>
            <a:ext cx="92055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    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题目“散步”是从文章主要事件的角度确定的，可以说是文章的一条主线，你觉得这个标题好吗？</a:t>
            </a:r>
            <a:r>
              <a:rPr lang="zh-CN" altLang="en-US" sz="3200" b="1" u="dbl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请你换一个角度为本文拟一个标题，并说说理由。</a:t>
            </a:r>
          </a:p>
        </p:txBody>
      </p:sp>
      <p:sp>
        <p:nvSpPr>
          <p:cNvPr id="25603" name="文本框 25602"/>
          <p:cNvSpPr txBox="1"/>
          <p:nvPr/>
        </p:nvSpPr>
        <p:spPr>
          <a:xfrm>
            <a:off x="2476500" y="2387283"/>
            <a:ext cx="32400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、父亲角度：</a:t>
            </a:r>
          </a:p>
        </p:txBody>
      </p:sp>
      <p:sp>
        <p:nvSpPr>
          <p:cNvPr id="25608" name="矩形 25607"/>
          <p:cNvSpPr/>
          <p:nvPr/>
        </p:nvSpPr>
        <p:spPr>
          <a:xfrm>
            <a:off x="5860733" y="2387600"/>
            <a:ext cx="4679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责任</a:t>
            </a: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》……</a:t>
            </a:r>
          </a:p>
        </p:txBody>
      </p:sp>
      <p:sp>
        <p:nvSpPr>
          <p:cNvPr id="25605" name="文本框 25604"/>
          <p:cNvSpPr txBox="1"/>
          <p:nvPr/>
        </p:nvSpPr>
        <p:spPr>
          <a:xfrm>
            <a:off x="2476500" y="3276283"/>
            <a:ext cx="34559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、散步情节：</a:t>
            </a:r>
          </a:p>
        </p:txBody>
      </p:sp>
      <p:sp>
        <p:nvSpPr>
          <p:cNvPr id="25609" name="矩形 25608"/>
          <p:cNvSpPr/>
          <p:nvPr/>
        </p:nvSpPr>
        <p:spPr>
          <a:xfrm>
            <a:off x="5932805" y="3276600"/>
            <a:ext cx="46799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分歧</a:t>
            </a: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》……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2476500" y="4193223"/>
            <a:ext cx="33845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、背景角度：</a:t>
            </a:r>
          </a:p>
        </p:txBody>
      </p:sp>
      <p:sp>
        <p:nvSpPr>
          <p:cNvPr id="25610" name="矩形 25609"/>
          <p:cNvSpPr/>
          <p:nvPr/>
        </p:nvSpPr>
        <p:spPr>
          <a:xfrm>
            <a:off x="5932488" y="4193223"/>
            <a:ext cx="50403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走向春天</a:t>
            </a: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》……</a:t>
            </a:r>
          </a:p>
        </p:txBody>
      </p:sp>
      <p:sp>
        <p:nvSpPr>
          <p:cNvPr id="25604" name="文本框 25603"/>
          <p:cNvSpPr txBox="1"/>
          <p:nvPr/>
        </p:nvSpPr>
        <p:spPr>
          <a:xfrm>
            <a:off x="2512695" y="5162550"/>
            <a:ext cx="31686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、直指主题：</a:t>
            </a:r>
          </a:p>
        </p:txBody>
      </p:sp>
      <p:sp>
        <p:nvSpPr>
          <p:cNvPr id="25611" name="矩形 25610"/>
          <p:cNvSpPr/>
          <p:nvPr/>
        </p:nvSpPr>
        <p:spPr>
          <a:xfrm>
            <a:off x="5861050" y="5162550"/>
            <a:ext cx="58921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《亲情》、《爱》        《 我爱我家》……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1620" y="5080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能力拓展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5603" grpId="0"/>
      <p:bldP spid="25608" grpId="0"/>
      <p:bldP spid="25605" grpId="0"/>
      <p:bldP spid="25609" grpId="0"/>
      <p:bldP spid="25606" grpId="0"/>
      <p:bldP spid="25610" grpId="0"/>
      <p:bldP spid="25604" grpId="0"/>
      <p:bldP spid="256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24" name="内容占位符 593923" descr="48"/>
          <p:cNvPicPr>
            <a:picLocks noGrp="1" noRot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430" y="0"/>
            <a:ext cx="1222502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 descr="IMG_059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7480" y="0"/>
            <a:ext cx="3166110" cy="421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文本占位符 94210"/>
          <p:cNvSpPr>
            <a:spLocks noGrp="1"/>
          </p:cNvSpPr>
          <p:nvPr>
            <p:ph type="body" idx="1"/>
          </p:nvPr>
        </p:nvSpPr>
        <p:spPr>
          <a:xfrm>
            <a:off x="247650" y="313690"/>
            <a:ext cx="11400790" cy="7315835"/>
          </a:xfrm>
        </p:spPr>
        <p:txBody>
          <a:bodyPr>
            <a:noAutofit/>
          </a:bodyPr>
          <a:lstStyle/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lang="zh-CN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仿</a:t>
            </a:r>
            <a:r>
              <a:rPr lang="zh-CN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  <a:sym typeface="+mn-ea"/>
              </a:rPr>
              <a:t>句。仿</a:t>
            </a:r>
            <a:r>
              <a:rPr lang="zh-CN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照例句，写两个句子，以构成排比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endParaRPr lang="zh-CN" sz="3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楷体_GB2312" pitchFamily="49" charset="-122"/>
              <a:cs typeface="+mn-ea"/>
            </a:endParaRP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家像大树，为你撑起一片蓝天（遮风挡雨）</a:t>
            </a:r>
            <a:r>
              <a:rPr sz="3600" b="1">
                <a:solidFill>
                  <a:srgbClr val="0033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；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endParaRPr sz="3600" b="1">
              <a:solidFill>
                <a:srgbClr val="0033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楷体_GB2312" pitchFamily="49" charset="-122"/>
              <a:cs typeface="+mn-ea"/>
            </a:endParaRP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家像春风，吹散你心头的阴霾（拂去你心中的愁云）；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家像春雨，滋润你干涸的心田（洗涤你心中的尘埃）；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家像阳光，为你驱散无边的黑暗（消融你心头的坚冰）；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家像灯光，温暖你冰冷的心灵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家像灯塔，为你指明人生的方向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  <a:sym typeface="+mn-ea"/>
              </a:rPr>
              <a:t>（为你驱散无边的黑暗）</a:t>
            </a:r>
          </a:p>
          <a:p>
            <a:pPr marL="0" indent="0" algn="l" fontAlgn="auto">
              <a:lnSpc>
                <a:spcPts val="4140"/>
              </a:lnSpc>
              <a:buClr>
                <a:srgbClr val="000000"/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</a:rPr>
              <a:t>……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3" name="文本占位符 593922"/>
          <p:cNvSpPr txBox="1">
            <a:spLocks noGrp="1" noRot="1"/>
          </p:cNvSpPr>
          <p:nvPr>
            <p:ph type="body" sz="half" idx="1"/>
          </p:nvPr>
        </p:nvSpPr>
        <p:spPr>
          <a:xfrm>
            <a:off x="2208213" y="765175"/>
            <a:ext cx="4038600" cy="4525963"/>
          </a:xfrm>
        </p:spPr>
        <p:txBody>
          <a:bodyPr/>
          <a:lstStyle/>
          <a:p>
            <a:pPr>
              <a:spcBef>
                <a:spcPct val="0"/>
              </a:spcBef>
              <a:buNone/>
            </a:pPr>
            <a:endParaRPr sz="2000" dirty="0"/>
          </a:p>
        </p:txBody>
      </p:sp>
      <p:pic>
        <p:nvPicPr>
          <p:cNvPr id="593924" name="内容占位符 593923" descr="48"/>
          <p:cNvPicPr>
            <a:picLocks noGrp="1" noRot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-11430" y="0"/>
            <a:ext cx="12225020" cy="6858000"/>
          </a:xfrm>
        </p:spPr>
      </p:pic>
      <p:sp>
        <p:nvSpPr>
          <p:cNvPr id="593925" name="矩形 593924"/>
          <p:cNvSpPr/>
          <p:nvPr/>
        </p:nvSpPr>
        <p:spPr>
          <a:xfrm>
            <a:off x="1153795" y="272415"/>
            <a:ext cx="10285730" cy="6800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sz="4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楷体_GB2312" pitchFamily="49" charset="-122"/>
                <a:cs typeface="+mn-ea"/>
                <a:sym typeface="+mn-ea"/>
              </a:rPr>
              <a:t>仿句。仿照例句，写两个句子，以构成排比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_GB2312" pitchFamily="49" charset="-122"/>
              <a:ea typeface="楷体_GB2312" pitchFamily="49" charset="-122"/>
              <a:cs typeface="+mn-ea"/>
              <a:sym typeface="+mn-ea"/>
            </a:endParaRP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4000" b="1" dirty="0">
              <a:solidFill>
                <a:srgbClr val="FFFF66"/>
              </a:solidFill>
              <a:uFillTx/>
              <a:latin typeface="楷体_GB2312" charset="0"/>
              <a:ea typeface="楷体_GB2312" pitchFamily="49" charset="-122"/>
            </a:endParaRP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亲情是一坛陈年老酒，</a:t>
            </a: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楷体_GB2312" charset="0"/>
                <a:ea typeface="楷体_GB2312" pitchFamily="49" charset="-122"/>
              </a:rPr>
              <a:t>甜美醇香；</a:t>
            </a: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pitchFamily="49" charset="-122"/>
                <a:ea typeface="楷体_GB2312" pitchFamily="49" charset="-122"/>
              </a:rPr>
              <a:t>亲情是一幅传世名画，</a:t>
            </a: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pitchFamily="49" charset="-122"/>
                <a:ea typeface="楷体_GB2312" pitchFamily="49" charset="-122"/>
              </a:rPr>
              <a:t>精美隽永；</a:t>
            </a: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pitchFamily="49" charset="-122"/>
                <a:ea typeface="楷体_GB2312" pitchFamily="49" charset="-122"/>
              </a:rPr>
              <a:t>亲情是一首经典老歌，</a:t>
            </a:r>
          </a:p>
          <a:p>
            <a:pPr marL="342900" indent="-342900"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pitchFamily="49" charset="-122"/>
                <a:ea typeface="楷体_GB2312" pitchFamily="49" charset="-122"/>
              </a:rPr>
              <a:t>轻柔温婉；</a:t>
            </a:r>
          </a:p>
          <a:p>
            <a:pPr marL="342900" indent="-342900"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uFillTx/>
                <a:latin typeface="Tahoma" panose="020B0604030504040204" pitchFamily="34" charset="0"/>
              </a:rPr>
              <a:t>          </a:t>
            </a:r>
            <a:r>
              <a:rPr lang="zh-CN" altLang="en-US" sz="2800" u="none" dirty="0">
                <a:solidFill>
                  <a:srgbClr val="FF0000"/>
                </a:solidFill>
                <a:latin typeface="Tahoma" panose="020B0604030504040204" pitchFamily="34" charset="0"/>
              </a:rPr>
              <a:t>  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275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/>
            <a:r>
              <a:rPr lang="zh-CN" altLang="en-US" sz="48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英国哲学家培根说</a:t>
            </a:r>
            <a:r>
              <a:rPr lang="en-US" altLang="zh-CN" sz="4800" b="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609600" y="2536190"/>
            <a:ext cx="8786495" cy="45262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sz="4900" b="1" dirty="0">
                <a:solidFill>
                  <a:srgbClr val="009900"/>
                </a:solidFill>
              </a:rPr>
              <a:t>         </a:t>
            </a:r>
            <a:r>
              <a:rPr lang="en-US" altLang="zh-CN" sz="4900" b="1" dirty="0">
                <a:solidFill>
                  <a:srgbClr val="FF00FF"/>
                </a:solidFill>
              </a:rPr>
              <a:t>“</a:t>
            </a:r>
            <a:r>
              <a:rPr lang="zh-CN" altLang="en-US" sz="4900" b="1" dirty="0">
                <a:solidFill>
                  <a:srgbClr val="FF00FF"/>
                </a:solidFill>
              </a:rPr>
              <a:t>哺育子女是动物也有的本能，赡养父母才是人类的文化之举，这个，全世界数中国人做得最好。”</a:t>
            </a:r>
            <a:endParaRPr lang="zh-CN" altLang="en-US" sz="4900" dirty="0">
              <a:solidFill>
                <a:srgbClr val="FF00FF"/>
              </a:solidFill>
            </a:endParaRPr>
          </a:p>
        </p:txBody>
      </p:sp>
      <p:pic>
        <p:nvPicPr>
          <p:cNvPr id="13316" name="Picture 4" descr="74658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70303" y="-78740"/>
            <a:ext cx="2262187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9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9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40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501015" y="723900"/>
            <a:ext cx="8037830" cy="4526280"/>
          </a:xfrm>
        </p:spPr>
        <p:txBody>
          <a:bodyPr vert="horz" wrap="square" lIns="91440" tIns="45720" rIns="91440" bIns="45720" anchor="t"/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sz="4900" b="1" dirty="0">
                <a:solidFill>
                  <a:srgbClr val="009900"/>
                </a:solidFill>
              </a:rPr>
              <a:t>     </a:t>
            </a:r>
            <a:r>
              <a:rPr lang="en-US" altLang="zh-CN" sz="4000" b="1" dirty="0">
                <a:solidFill>
                  <a:srgbClr val="009900"/>
                </a:solidFill>
              </a:rPr>
              <a:t>     </a:t>
            </a:r>
            <a:r>
              <a:rPr lang="zh-CN" altLang="en-US" sz="4000" b="1" dirty="0">
                <a:solidFill>
                  <a:srgbClr val="FF00FF"/>
                </a:solidFill>
              </a:rPr>
              <a:t> 赶快为你的父母尽一份孝心。也许是一处豪宅，也许是一片砖瓦。也许是山珍海味，也许是一枚野果一朵小花。也许是数以万计的金钱，也许只是含着体温的一枚硬币……但在“孝”的天平上，它们等值。</a:t>
            </a:r>
            <a:br>
              <a:rPr lang="zh-CN" altLang="en-US" sz="4000" b="1" dirty="0">
                <a:solidFill>
                  <a:srgbClr val="FF00FF"/>
                </a:solidFill>
              </a:rPr>
            </a:br>
            <a:r>
              <a:rPr sz="4000" b="1" dirty="0"/>
              <a:t>                     </a:t>
            </a:r>
            <a:r>
              <a:rPr sz="4000" b="1" dirty="0">
                <a:solidFill>
                  <a:srgbClr val="0000FF"/>
                </a:solidFill>
                <a:uFillTx/>
              </a:rPr>
              <a:t>---毕淑敏《孝心无价》</a:t>
            </a:r>
          </a:p>
        </p:txBody>
      </p:sp>
      <p:pic>
        <p:nvPicPr>
          <p:cNvPr id="24579" name="图片 30722" descr="200611101243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4763" y="3888423"/>
            <a:ext cx="2771775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427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4275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40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Rectangle 5"/>
          <p:cNvSpPr/>
          <p:nvPr/>
        </p:nvSpPr>
        <p:spPr>
          <a:xfrm>
            <a:off x="2455545" y="1968500"/>
            <a:ext cx="6697663" cy="160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900" b="1" dirty="0">
                <a:solidFill>
                  <a:srgbClr val="008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900" b="1" dirty="0">
                <a:solidFill>
                  <a:srgbClr val="00800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9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真行：</a:t>
            </a:r>
            <a:r>
              <a:rPr lang="zh-CN" altLang="en-US" sz="3400" b="1" dirty="0">
                <a:solidFill>
                  <a:srgbClr val="F70F30"/>
                </a:solidFill>
                <a:latin typeface="Arial" panose="020B0604020202020204" pitchFamily="34" charset="0"/>
              </a:rPr>
              <a:t>为你的长辈做一件你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400" b="1" dirty="0">
                <a:solidFill>
                  <a:srgbClr val="F70F30"/>
                </a:solidFill>
                <a:latin typeface="Arial" panose="020B0604020202020204" pitchFamily="34" charset="0"/>
              </a:rPr>
              <a:t>     力所能及的事</a:t>
            </a:r>
            <a:r>
              <a:rPr lang="zh-CN" altLang="en-US" sz="34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endParaRPr lang="en-US" altLang="zh-CN" sz="34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57350" name="Rectangle 6"/>
          <p:cNvSpPr/>
          <p:nvPr/>
        </p:nvSpPr>
        <p:spPr>
          <a:xfrm>
            <a:off x="2371725" y="4003675"/>
            <a:ext cx="7021513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、实感：</a:t>
            </a:r>
            <a:r>
              <a:rPr lang="zh-CN" altLang="en-US" sz="3600" b="1" dirty="0">
                <a:solidFill>
                  <a:srgbClr val="F70F30"/>
                </a:solidFill>
                <a:latin typeface="Arial" panose="020B0604020202020204" pitchFamily="34" charset="0"/>
              </a:rPr>
              <a:t>将这一过程及真实感</a:t>
            </a:r>
          </a:p>
          <a:p>
            <a:pPr>
              <a:spcBef>
                <a:spcPct val="20000"/>
              </a:spcBef>
            </a:pPr>
            <a:r>
              <a:rPr lang="zh-CN" altLang="en-US" sz="3600" b="1" dirty="0">
                <a:solidFill>
                  <a:srgbClr val="F70F30"/>
                </a:solidFill>
                <a:latin typeface="Arial" panose="020B0604020202020204" pitchFamily="34" charset="0"/>
              </a:rPr>
              <a:t>      受写成一篇</a:t>
            </a:r>
            <a:r>
              <a:rPr lang="en-US" altLang="zh-CN" sz="3600" b="1" dirty="0">
                <a:solidFill>
                  <a:srgbClr val="F70F30"/>
                </a:solidFill>
                <a:latin typeface="Arial" panose="020B0604020202020204" pitchFamily="34" charset="0"/>
              </a:rPr>
              <a:t>300</a:t>
            </a:r>
            <a:r>
              <a:rPr lang="zh-CN" altLang="en-US" sz="3600" b="1" dirty="0">
                <a:solidFill>
                  <a:srgbClr val="F70F30"/>
                </a:solidFill>
                <a:latin typeface="Arial" panose="020B0604020202020204" pitchFamily="34" charset="0"/>
              </a:rPr>
              <a:t>字左右的短文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3557" name="Picture 7" descr="sub_left_flower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3238" y="0"/>
            <a:ext cx="1274762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72745" y="24765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课后作业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/>
      <p:bldP spid="573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8194"/>
          <p:cNvSpPr>
            <a:spLocks noGrp="1"/>
          </p:cNvSpPr>
          <p:nvPr>
            <p:ph idx="1"/>
          </p:nvPr>
        </p:nvSpPr>
        <p:spPr/>
        <p:txBody>
          <a:bodyPr vert="horz" wrap="square" anchor="t"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8196" name="图片 8195" descr="8644ebf81a4c510f89442f716059252dd52a2834359b85e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7965" y="1266190"/>
            <a:ext cx="4244340" cy="555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8196"/>
          <p:cNvSpPr/>
          <p:nvPr/>
        </p:nvSpPr>
        <p:spPr>
          <a:xfrm>
            <a:off x="7308850" y="136843"/>
            <a:ext cx="30353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44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莫怀戚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1216660" y="1557655"/>
            <a:ext cx="46634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笔名周平安、章大明。</a:t>
            </a: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当代作家。中国作家协会会员，重庆作协副主席</a:t>
            </a: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1980年开始文学创作。其中篇小说《诗礼人家》曾获“四川文学”奖。著有《莫怀戚中短篇小说选》               </a:t>
            </a:r>
          </a:p>
          <a:p>
            <a:pPr eaLnBrk="1" hangingPunct="1"/>
            <a:endParaRPr lang="zh-CN" altLang="en-US" sz="28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1994年获全国庄重文文学奖，散文《散步》被选入中学语文课本教材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26135" y="2876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作者简介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40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 descr="康乃馨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4152900"/>
            <a:ext cx="3233738" cy="270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文本框 18435"/>
          <p:cNvSpPr txBox="1"/>
          <p:nvPr/>
        </p:nvSpPr>
        <p:spPr>
          <a:xfrm>
            <a:off x="2208213" y="692150"/>
            <a:ext cx="35356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散步（分歧）</a:t>
            </a:r>
          </a:p>
        </p:txBody>
      </p:sp>
      <p:sp>
        <p:nvSpPr>
          <p:cNvPr id="18437" name="直接连接符 18436"/>
          <p:cNvSpPr/>
          <p:nvPr/>
        </p:nvSpPr>
        <p:spPr>
          <a:xfrm>
            <a:off x="5735638" y="1125538"/>
            <a:ext cx="1752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38" name="文本框 18437"/>
          <p:cNvSpPr txBox="1"/>
          <p:nvPr/>
        </p:nvSpPr>
        <p:spPr>
          <a:xfrm>
            <a:off x="7680325" y="260350"/>
            <a:ext cx="241808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尊老爱幼</a:t>
            </a:r>
          </a:p>
          <a:p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新魏" pitchFamily="2" charset="-122"/>
              </a:rPr>
              <a:t>爱是责任</a:t>
            </a:r>
          </a:p>
        </p:txBody>
      </p:sp>
      <p:sp>
        <p:nvSpPr>
          <p:cNvPr id="18439" name="直接连接符 18438"/>
          <p:cNvSpPr/>
          <p:nvPr/>
        </p:nvSpPr>
        <p:spPr>
          <a:xfrm>
            <a:off x="3575050" y="1341438"/>
            <a:ext cx="0" cy="1008062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0" name="直接连接符 18439"/>
          <p:cNvSpPr/>
          <p:nvPr/>
        </p:nvSpPr>
        <p:spPr>
          <a:xfrm>
            <a:off x="9048750" y="1700213"/>
            <a:ext cx="0" cy="863600"/>
          </a:xfrm>
          <a:prstGeom prst="line">
            <a:avLst/>
          </a:prstGeom>
          <a:ln w="349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1" name="文本框 18440"/>
          <p:cNvSpPr txBox="1"/>
          <p:nvPr/>
        </p:nvSpPr>
        <p:spPr>
          <a:xfrm>
            <a:off x="2495550" y="2420938"/>
            <a:ext cx="23034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小事情</a:t>
            </a:r>
          </a:p>
        </p:txBody>
      </p:sp>
      <p:sp>
        <p:nvSpPr>
          <p:cNvPr id="18442" name="直接连接符 18441"/>
          <p:cNvSpPr/>
          <p:nvPr/>
        </p:nvSpPr>
        <p:spPr>
          <a:xfrm>
            <a:off x="4440238" y="2924175"/>
            <a:ext cx="31686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3" name="文本框 18442"/>
          <p:cNvSpPr txBox="1"/>
          <p:nvPr/>
        </p:nvSpPr>
        <p:spPr>
          <a:xfrm>
            <a:off x="5303838" y="2133600"/>
            <a:ext cx="171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1" charset="-122"/>
              </a:rPr>
              <a:t>中   见</a:t>
            </a:r>
          </a:p>
        </p:txBody>
      </p:sp>
      <p:sp>
        <p:nvSpPr>
          <p:cNvPr id="18444" name="文本框 18443"/>
          <p:cNvSpPr txBox="1"/>
          <p:nvPr/>
        </p:nvSpPr>
        <p:spPr>
          <a:xfrm>
            <a:off x="7751763" y="2420938"/>
            <a:ext cx="2519362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大主题</a:t>
            </a:r>
          </a:p>
        </p:txBody>
      </p:sp>
      <p:sp>
        <p:nvSpPr>
          <p:cNvPr id="18445" name="文本框 18444"/>
          <p:cNvSpPr txBox="1"/>
          <p:nvPr/>
        </p:nvSpPr>
        <p:spPr>
          <a:xfrm>
            <a:off x="4656138" y="4797425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“以小见大”</a:t>
            </a:r>
          </a:p>
        </p:txBody>
      </p:sp>
      <p:sp>
        <p:nvSpPr>
          <p:cNvPr id="18446" name="文本框 18445"/>
          <p:cNvSpPr txBox="1"/>
          <p:nvPr/>
        </p:nvSpPr>
        <p:spPr>
          <a:xfrm>
            <a:off x="1524000" y="4221163"/>
            <a:ext cx="32435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教你一招：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5120" y="198755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板书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8" grpId="0"/>
      <p:bldP spid="18441" grpId="0"/>
      <p:bldP spid="18443" grpId="0"/>
      <p:bldP spid="18444" grpId="0"/>
      <p:bldP spid="18445" grpId="0"/>
      <p:bldP spid="1844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370" y="-883285"/>
            <a:ext cx="12271375" cy="9202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3143250" y="2133600"/>
            <a:ext cx="5832475" cy="3169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0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再见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UE-03"/>
          <p:cNvPicPr>
            <a:picLocks noChangeAspect="1"/>
          </p:cNvPicPr>
          <p:nvPr/>
        </p:nvPicPr>
        <p:blipFill>
          <a:blip r:embed="rId2" cstate="print">
            <a:lum bright="51999" contrast="-46001"/>
          </a:blip>
          <a:stretch>
            <a:fillRect/>
          </a:stretch>
        </p:blipFill>
        <p:spPr>
          <a:xfrm>
            <a:off x="-6985" y="0"/>
            <a:ext cx="122053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185795" y="1032828"/>
            <a:ext cx="5256213" cy="58248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ea typeface="楷体_GB2312" pitchFamily="49" charset="-122"/>
                <a:cs typeface="+mn-cs"/>
              </a:rPr>
              <a:t>分</a:t>
            </a:r>
            <a:r>
              <a:rPr kumimoji="0" lang="zh-CN" altLang="en-US" sz="4000" b="1" i="0" u="sng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歧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   ）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拆散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   ）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霎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）时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水波粼</a:t>
            </a:r>
            <a:r>
              <a:rPr kumimoji="0" lang="zh-CN" altLang="en-US" sz="4000" b="1" i="0" u="sng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粼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）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嫩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）芽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sng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熬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）过</a:t>
            </a:r>
            <a:r>
              <a:rPr kumimoji="0" lang="zh-CN" altLang="en-US" sz="4000" b="1" i="0" u="none" baseline="0" noProof="0" dirty="0">
                <a:ln>
                  <a:noFill/>
                </a:ln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943475" y="1195705"/>
            <a:ext cx="84709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 qí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4600575" y="1978343"/>
            <a:ext cx="2427288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chāi  sàn</a:t>
            </a: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4351020" y="2860040"/>
            <a:ext cx="99885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shà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5969635" y="3623310"/>
            <a:ext cx="1295400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lín</a:t>
            </a:r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4350703" y="4364673"/>
            <a:ext cx="1490663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nèn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4452303" y="5337810"/>
            <a:ext cx="1031875" cy="64516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áo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3812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字音字形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4" grpId="0" bldLvl="0" animBg="1"/>
      <p:bldP spid="22535" grpId="0" bldLvl="0" animBg="1"/>
      <p:bldP spid="22536" grpId="0" bldLvl="0" animBg="1"/>
      <p:bldP spid="22537" grpId="0" bldLvl="0" animBg="1"/>
      <p:bldP spid="225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3" descr="UE-03"/>
          <p:cNvPicPr>
            <a:picLocks noChangeAspect="1"/>
          </p:cNvPicPr>
          <p:nvPr/>
        </p:nvPicPr>
        <p:blipFill>
          <a:blip r:embed="rId2" cstate="print">
            <a:lum bright="51999" contrast="-46001"/>
          </a:blip>
          <a:stretch>
            <a:fillRect/>
          </a:stretch>
        </p:blipFill>
        <p:spPr>
          <a:xfrm>
            <a:off x="-30480" y="0"/>
            <a:ext cx="122053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1752600" y="1219200"/>
            <a:ext cx="2590800" cy="5105400"/>
          </a:xfrm>
        </p:spPr>
        <p:txBody>
          <a:bodyPr/>
          <a:lstStyle/>
          <a:p>
            <a:pPr marL="0" indent="0">
              <a:lnSpc>
                <a:spcPts val="7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</a:rPr>
              <a:t>分歧：</a:t>
            </a:r>
          </a:p>
          <a:p>
            <a:pPr marL="0" indent="0">
              <a:lnSpc>
                <a:spcPts val="75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</a:rPr>
              <a:t>委屈：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</a:rPr>
              <a:t>水波粼粼：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</a:rPr>
              <a:t>各得其所：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</a:rPr>
              <a:t>信服：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</a:rPr>
              <a:t>熬：</a:t>
            </a:r>
          </a:p>
          <a:p>
            <a:endParaRPr lang="zh-CN" altLang="en-US" sz="3600" b="1" dirty="0">
              <a:solidFill>
                <a:srgbClr val="0000FF"/>
              </a:solidFill>
              <a:uFillTx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3057525" y="1584960"/>
            <a:ext cx="8258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</a:rPr>
              <a:t>（思想、意思、记载等等）不一致，有差别；</a:t>
            </a:r>
          </a:p>
        </p:txBody>
      </p:sp>
      <p:sp>
        <p:nvSpPr>
          <p:cNvPr id="7173" name="文本框 7172"/>
          <p:cNvSpPr txBox="1"/>
          <p:nvPr/>
        </p:nvSpPr>
        <p:spPr>
          <a:xfrm>
            <a:off x="3312160" y="2361565"/>
            <a:ext cx="85979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</a:rPr>
              <a:t>受到不应有的指责或待遇，心里难过，这里是指使儿子受到委屈的意思；</a:t>
            </a:r>
          </a:p>
        </p:txBody>
      </p:sp>
      <p:sp>
        <p:nvSpPr>
          <p:cNvPr id="7174" name="文本框 7173"/>
          <p:cNvSpPr txBox="1"/>
          <p:nvPr/>
        </p:nvSpPr>
        <p:spPr>
          <a:xfrm>
            <a:off x="3886200" y="3342005"/>
            <a:ext cx="441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</a:rPr>
              <a:t>形容水波十分明净；</a:t>
            </a:r>
          </a:p>
        </p:txBody>
      </p:sp>
      <p:sp>
        <p:nvSpPr>
          <p:cNvPr id="7175" name="文本框 7174"/>
          <p:cNvSpPr txBox="1"/>
          <p:nvPr/>
        </p:nvSpPr>
        <p:spPr>
          <a:xfrm>
            <a:off x="4051935" y="4121150"/>
            <a:ext cx="7051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70F30"/>
                </a:solidFill>
                <a:uFillTx/>
                <a:latin typeface="Arial" panose="020B0604020202020204" pitchFamily="34" charset="0"/>
              </a:rPr>
              <a:t>每一个人或者事物都得到合适的安排；</a:t>
            </a:r>
          </a:p>
        </p:txBody>
      </p:sp>
      <p:sp>
        <p:nvSpPr>
          <p:cNvPr id="7176" name="Text Box 6"/>
          <p:cNvSpPr txBox="1"/>
          <p:nvPr/>
        </p:nvSpPr>
        <p:spPr>
          <a:xfrm>
            <a:off x="3283585" y="4961890"/>
            <a:ext cx="43926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Calibri" panose="020F0502020204030204" pitchFamily="34" charset="0"/>
              </a:rPr>
              <a:t>相信并佩服。</a:t>
            </a:r>
          </a:p>
        </p:txBody>
      </p:sp>
      <p:sp>
        <p:nvSpPr>
          <p:cNvPr id="7177" name="Text Box 8"/>
          <p:cNvSpPr txBox="1"/>
          <p:nvPr/>
        </p:nvSpPr>
        <p:spPr>
          <a:xfrm>
            <a:off x="3057525" y="5841365"/>
            <a:ext cx="88525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uFillTx/>
                <a:latin typeface="Calibri" panose="020F0502020204030204" pitchFamily="34" charset="0"/>
              </a:rPr>
              <a:t>忍受，艰苦支持。文中指母亲又挺过了一个冬天。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3812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词语释义</a:t>
            </a: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雪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0640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1798320" y="1268413"/>
            <a:ext cx="8458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A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、散步的人有：</a:t>
            </a:r>
            <a:r>
              <a:rPr lang="zh-CN" altLang="en-US" sz="3600" u="sng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　　　            　　　</a:t>
            </a:r>
          </a:p>
        </p:txBody>
      </p:sp>
      <p:sp>
        <p:nvSpPr>
          <p:cNvPr id="3076" name="Text Box 4"/>
          <p:cNvSpPr txBox="1"/>
          <p:nvPr/>
        </p:nvSpPr>
        <p:spPr>
          <a:xfrm>
            <a:off x="5676900" y="1299845"/>
            <a:ext cx="449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母亲、我、妻子、儿子</a:t>
            </a:r>
          </a:p>
        </p:txBody>
      </p:sp>
      <p:sp>
        <p:nvSpPr>
          <p:cNvPr id="3077" name="Text Box 5"/>
          <p:cNvSpPr txBox="1"/>
          <p:nvPr/>
        </p:nvSpPr>
        <p:spPr>
          <a:xfrm>
            <a:off x="5943600" y="220980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田野</a:t>
            </a:r>
          </a:p>
        </p:txBody>
      </p:sp>
      <p:sp>
        <p:nvSpPr>
          <p:cNvPr id="3078" name="Text Box 6"/>
          <p:cNvSpPr txBox="1"/>
          <p:nvPr/>
        </p:nvSpPr>
        <p:spPr>
          <a:xfrm>
            <a:off x="5973763" y="31369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初春</a:t>
            </a:r>
          </a:p>
        </p:txBody>
      </p:sp>
      <p:sp>
        <p:nvSpPr>
          <p:cNvPr id="3079" name="Text Box 7"/>
          <p:cNvSpPr txBox="1"/>
          <p:nvPr/>
        </p:nvSpPr>
        <p:spPr>
          <a:xfrm>
            <a:off x="7369810" y="4148455"/>
            <a:ext cx="1110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分歧</a:t>
            </a:r>
          </a:p>
        </p:txBody>
      </p:sp>
      <p:sp>
        <p:nvSpPr>
          <p:cNvPr id="7176" name="Rectangle 8"/>
          <p:cNvSpPr/>
          <p:nvPr/>
        </p:nvSpPr>
        <p:spPr>
          <a:xfrm>
            <a:off x="1995170" y="303848"/>
            <a:ext cx="22885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幼圆" pitchFamily="1" charset="-122"/>
              </a:rPr>
              <a:t>快速抢答</a:t>
            </a:r>
            <a:r>
              <a:rPr lang="zh-CN" altLang="en-US" b="1" dirty="0">
                <a:solidFill>
                  <a:srgbClr val="7030A0"/>
                </a:solidFill>
                <a:uFillTx/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3083" name="Text Box 11"/>
          <p:cNvSpPr txBox="1"/>
          <p:nvPr/>
        </p:nvSpPr>
        <p:spPr>
          <a:xfrm>
            <a:off x="3952875" y="5620385"/>
            <a:ext cx="66243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Verdana" panose="020B0604030504040204" pitchFamily="34" charset="0"/>
              </a:rPr>
              <a:t>解决了分歧后，一家人在田野里温馨地散步</a:t>
            </a:r>
          </a:p>
        </p:txBody>
      </p:sp>
      <p:sp>
        <p:nvSpPr>
          <p:cNvPr id="3084" name="Rectangle 12"/>
          <p:cNvSpPr/>
          <p:nvPr/>
        </p:nvSpPr>
        <p:spPr>
          <a:xfrm>
            <a:off x="1828800" y="5558790"/>
            <a:ext cx="23006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FF"/>
                </a:solidFill>
                <a:latin typeface="Verdana" panose="020B0604030504040204" pitchFamily="34" charset="0"/>
                <a:ea typeface="幼圆" pitchFamily="1" charset="-122"/>
              </a:rPr>
              <a:t>E</a:t>
            </a:r>
            <a:r>
              <a:rPr lang="zh-CN" altLang="en-US" sz="3600" dirty="0">
                <a:solidFill>
                  <a:srgbClr val="0000FF"/>
                </a:solidFill>
                <a:latin typeface="Verdana" panose="020B0604030504040204" pitchFamily="34" charset="0"/>
                <a:ea typeface="幼圆" pitchFamily="1" charset="-122"/>
              </a:rPr>
              <a:t>、结局：</a:t>
            </a:r>
            <a:endParaRPr lang="zh-CN" altLang="en-US" dirty="0">
              <a:latin typeface="Verdana" panose="020B0604030504040204" pitchFamily="34" charset="0"/>
              <a:ea typeface="幼圆" pitchFamily="1" charset="-122"/>
            </a:endParaRPr>
          </a:p>
        </p:txBody>
      </p:sp>
      <p:sp>
        <p:nvSpPr>
          <p:cNvPr id="3085" name="Text Box 13"/>
          <p:cNvSpPr txBox="1"/>
          <p:nvPr/>
        </p:nvSpPr>
        <p:spPr>
          <a:xfrm>
            <a:off x="1798320" y="2209800"/>
            <a:ext cx="41452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B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、散步的地点是：</a:t>
            </a:r>
            <a:endParaRPr lang="zh-CN" altLang="en-US" sz="3600" u="sng" dirty="0">
              <a:solidFill>
                <a:srgbClr val="0000FF"/>
              </a:solidFill>
              <a:latin typeface="Times New Roman" panose="02020603050405020304" pitchFamily="18" charset="0"/>
              <a:ea typeface="幼圆" pitchFamily="1" charset="-122"/>
            </a:endParaRPr>
          </a:p>
        </p:txBody>
      </p:sp>
      <p:sp>
        <p:nvSpPr>
          <p:cNvPr id="3086" name="Text Box 14"/>
          <p:cNvSpPr txBox="1"/>
          <p:nvPr/>
        </p:nvSpPr>
        <p:spPr>
          <a:xfrm>
            <a:off x="1828800" y="3137853"/>
            <a:ext cx="41452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C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</a:rPr>
              <a:t>、散步的季节是：</a:t>
            </a:r>
            <a:endParaRPr lang="zh-CN" altLang="en-US" sz="3600" u="sng" dirty="0">
              <a:solidFill>
                <a:srgbClr val="0000FF"/>
              </a:solidFill>
              <a:latin typeface="Times New Roman" panose="02020603050405020304" pitchFamily="18" charset="0"/>
              <a:ea typeface="幼圆" pitchFamily="1" charset="-122"/>
            </a:endParaRPr>
          </a:p>
          <a:p>
            <a:endParaRPr lang="en-US" altLang="zh-CN" dirty="0">
              <a:latin typeface="Verdana" panose="020B0604030504040204" pitchFamily="34" charset="0"/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828800" y="4237355"/>
            <a:ext cx="6041390" cy="1506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ts val="336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1" lang="en-US" altLang="zh-CN" sz="36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  <a:cs typeface="+mn-cs"/>
              </a:rPr>
              <a:t>D</a:t>
            </a:r>
            <a:r>
              <a:rPr kumimoji="1" lang="zh-CN" altLang="en-US" sz="36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  <a:cs typeface="+mn-cs"/>
              </a:rPr>
              <a:t>、散步的过程中发生了：</a:t>
            </a:r>
            <a:endParaRPr kumimoji="1" lang="zh-CN" altLang="en-US" sz="2800" u="sng" kern="1200" cap="none" spc="0" normalizeH="0" baseline="0" noProof="0" dirty="0">
              <a:solidFill>
                <a:srgbClr val="0000FF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lnSpc>
                <a:spcPts val="336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1" lang="zh-CN" altLang="en-US" sz="3600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itchFamily="1" charset="-122"/>
                <a:cs typeface="+mn-cs"/>
              </a:rPr>
              <a:t>（用原文中的一个词来回答）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kern="1200" cap="none" spc="0" normalizeH="0" baseline="0" noProof="0" dirty="0"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                        </a:t>
            </a:r>
          </a:p>
        </p:txBody>
      </p:sp>
      <p:pic>
        <p:nvPicPr>
          <p:cNvPr id="12293" name="图片 12292" descr="小男孩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25" y="4731703"/>
            <a:ext cx="1755775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  <p:bldP spid="3077" grpId="0"/>
      <p:bldP spid="3078" grpId="0"/>
      <p:bldP spid="3079" grpId="0"/>
      <p:bldP spid="3083" grpId="0"/>
      <p:bldP spid="3084" grpId="0"/>
      <p:bldP spid="3085" grpId="0"/>
      <p:bldP spid="3086" grpId="0"/>
      <p:bldP spid="30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640" y="0"/>
            <a:ext cx="122745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 Box 3"/>
          <p:cNvSpPr txBox="1"/>
          <p:nvPr/>
        </p:nvSpPr>
        <p:spPr>
          <a:xfrm>
            <a:off x="3276600" y="304800"/>
            <a:ext cx="4572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8000" dirty="0">
              <a:solidFill>
                <a:srgbClr val="80008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6147" name="Rectangle 6"/>
          <p:cNvSpPr/>
          <p:nvPr/>
        </p:nvSpPr>
        <p:spPr>
          <a:xfrm>
            <a:off x="1898015" y="1644333"/>
            <a:ext cx="9307195" cy="12604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速读课文，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sym typeface="+mn-ea"/>
              </a:rPr>
              <a:t>回答：这篇文章记叙了一件什么样的事情？</a:t>
            </a:r>
            <a:r>
              <a:rPr lang="zh-CN" altLang="en-US" sz="4000" dirty="0">
                <a:solidFill>
                  <a:srgbClr val="FF33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5129" name="Text Box 9"/>
          <p:cNvSpPr txBox="1"/>
          <p:nvPr/>
        </p:nvSpPr>
        <p:spPr>
          <a:xfrm>
            <a:off x="2017078" y="2905125"/>
            <a:ext cx="8291512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Verdana" panose="020B0604030504040204" pitchFamily="34" charset="0"/>
              </a:rPr>
              <a:t>一家祖孙三代四口人在南方初春的田野散步，路上发生了走大路还是走小路的分歧，最后他们用亲情和爱解决了分歧。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3812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2" name="Text Box 9"/>
          <p:cNvSpPr txBox="1"/>
          <p:nvPr/>
        </p:nvSpPr>
        <p:spPr>
          <a:xfrm>
            <a:off x="2182178" y="5676265"/>
            <a:ext cx="82915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Verdana" panose="020B0604030504040204" pitchFamily="34" charset="0"/>
              </a:rPr>
              <a:t>技巧：人物事件结果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48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2094865" y="1245870"/>
            <a:ext cx="77241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在文中找出体现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我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孝顺的两处细节描写，并分别用不超过十个字概括？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3812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合作探究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7905" y="2322195"/>
            <a:ext cx="800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劝</a:t>
            </a:r>
            <a:r>
              <a:rPr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母亲</a:t>
            </a: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多散步</a:t>
            </a: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  <a:sym typeface="+mn-ea"/>
              </a:rPr>
              <a:t>。     顺从母亲走大路。</a:t>
            </a:r>
          </a:p>
        </p:txBody>
      </p:sp>
      <p:pic>
        <p:nvPicPr>
          <p:cNvPr id="12292" name="图片 12291" descr="老人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97135" y="2359025"/>
            <a:ext cx="2195513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小男孩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0480" y="4868863"/>
            <a:ext cx="1755775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94865" y="3211195"/>
            <a:ext cx="81953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散步是件小事，作者却把它写得一波三折，请找出这些波折。</a:t>
            </a:r>
            <a:endParaRPr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4865" y="4512945"/>
            <a:ext cx="80022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波折一：母亲本不愿出去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信服地点头</a:t>
            </a:r>
            <a:r>
              <a:rPr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波折二：走大路还是走小路发生分歧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我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               决定走大路。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波折三：母亲顺从孙子走小路。</a:t>
            </a:r>
            <a:r>
              <a:rPr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 descr="200110114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0480" y="0"/>
            <a:ext cx="1222438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7650"/>
          <p:cNvSpPr txBox="1"/>
          <p:nvPr/>
        </p:nvSpPr>
        <p:spPr>
          <a:xfrm>
            <a:off x="2094865" y="1245870"/>
            <a:ext cx="77241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你能具体地说说散步的时候发生了怎样的分歧吗？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2745" y="23812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微软雅黑" panose="020B0503020204020204" charset="-122"/>
              </a:rPr>
              <a:t>合作探究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87905" y="2322195"/>
            <a:ext cx="800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母亲要</a:t>
            </a: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走大路，</a:t>
            </a: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  <a:sym typeface="+mn-ea"/>
              </a:rPr>
              <a:t>儿子要走小路。</a:t>
            </a:r>
          </a:p>
        </p:txBody>
      </p:sp>
      <p:pic>
        <p:nvPicPr>
          <p:cNvPr id="12292" name="图片 12291" descr="老人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97135" y="2359025"/>
            <a:ext cx="2195513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小男孩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0480" y="4868863"/>
            <a:ext cx="1755775" cy="198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19630" y="3371850"/>
            <a:ext cx="7724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母亲为什么要走大路？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94865" y="4064000"/>
            <a:ext cx="80022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大路平顺，便于老人行走，况且母亲身体不好。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08530" y="5238750"/>
            <a:ext cx="7724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 </a:t>
            </a:r>
            <a:r>
              <a:rPr 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儿子</a:t>
            </a:r>
            <a:r>
              <a:rPr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为什么要走</a:t>
            </a:r>
            <a:r>
              <a:rPr lang="zh-CN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小</a:t>
            </a:r>
            <a:r>
              <a:rPr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路？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87905" y="6049010"/>
            <a:ext cx="7724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方正姚体" pitchFamily="2" charset="-122"/>
              </a:rPr>
              <a:t>小路有意思。那里有菜花、桑树、鱼塘。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人际关系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2657</Words>
  <Application>Microsoft Office PowerPoint</Application>
  <PresentationFormat>自定义</PresentationFormat>
  <Paragraphs>198</Paragraphs>
  <Slides>31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默认设计模板</vt:lpstr>
      <vt:lpstr>默认设计模板_3</vt:lpstr>
      <vt:lpstr>人际关系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英国哲学家培根说: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68</cp:revision>
  <dcterms:created xsi:type="dcterms:W3CDTF">2007-12-06T00:44:00Z</dcterms:created>
  <dcterms:modified xsi:type="dcterms:W3CDTF">2018-10-09T13:47:13Z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