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71" r:id="rId3"/>
    <p:sldId id="272" r:id="rId4"/>
    <p:sldId id="273" r:id="rId5"/>
    <p:sldId id="258" r:id="rId6"/>
    <p:sldId id="259" r:id="rId7"/>
    <p:sldId id="269" r:id="rId8"/>
    <p:sldId id="260" r:id="rId9"/>
    <p:sldId id="261" r:id="rId10"/>
    <p:sldId id="262" r:id="rId11"/>
    <p:sldId id="263" r:id="rId12"/>
    <p:sldId id="264" r:id="rId13"/>
    <p:sldId id="274" r:id="rId14"/>
    <p:sldId id="266" r:id="rId15"/>
    <p:sldId id="267" r:id="rId16"/>
    <p:sldId id="268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822B9-403E-491D-8D28-DDA78020BA04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1F7FF5-B1E8-41C5-89ED-078BA45596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  <a:p>
            <a:pPr lvl="1" eaLnBrk="1" latinLnBrk="0" hangingPunct="1"/>
            <a:r>
              <a:rPr kumimoji="0" lang="zh-CN" altLang="en-US"/>
              <a:t>第二级</a:t>
            </a:r>
          </a:p>
          <a:p>
            <a:pPr lvl="2" eaLnBrk="1" latinLnBrk="0" hangingPunct="1"/>
            <a:r>
              <a:rPr kumimoji="0" lang="zh-CN" altLang="en-US"/>
              <a:t>第三级</a:t>
            </a:r>
          </a:p>
          <a:p>
            <a:pPr lvl="3" eaLnBrk="1" latinLnBrk="0" hangingPunct="1"/>
            <a:r>
              <a:rPr kumimoji="0" lang="zh-CN" altLang="en-US"/>
              <a:t>第四级</a:t>
            </a:r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916832"/>
            <a:ext cx="7772400" cy="1538286"/>
          </a:xfrm>
        </p:spPr>
        <p:txBody>
          <a:bodyPr>
            <a:normAutofit fontScale="90000"/>
          </a:bodyPr>
          <a:lstStyle/>
          <a:p>
            <a:r>
              <a:rPr lang="zh-CN" altLang="zh-CN" b="1" dirty="0">
                <a:latin typeface="华文中宋" pitchFamily="2" charset="-122"/>
                <a:ea typeface="华文中宋" pitchFamily="2" charset="-122"/>
              </a:rPr>
              <a:t>悟情理于</a:t>
            </a:r>
            <a:r>
              <a:rPr lang="zh-CN" altLang="en-US" b="1" dirty="0">
                <a:latin typeface="华文中宋" pitchFamily="2" charset="-122"/>
                <a:ea typeface="华文中宋" pitchFamily="2" charset="-122"/>
              </a:rPr>
              <a:t>文</a:t>
            </a:r>
            <a:r>
              <a:rPr lang="zh-CN" altLang="zh-CN" b="1" dirty="0">
                <a:latin typeface="华文中宋" pitchFamily="2" charset="-122"/>
                <a:ea typeface="华文中宋" pitchFamily="2" charset="-122"/>
              </a:rPr>
              <a:t>内</a:t>
            </a:r>
            <a:r>
              <a:rPr lang="en-US" altLang="zh-CN" b="1" dirty="0"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altLang="zh-CN" b="1" dirty="0">
                <a:latin typeface="华文中宋" pitchFamily="2" charset="-122"/>
                <a:ea typeface="华文中宋" pitchFamily="2" charset="-122"/>
              </a:rPr>
              <a:t>挫毫芒于笔端</a:t>
            </a:r>
            <a:r>
              <a:rPr lang="en-US" altLang="zh-CN" b="1" dirty="0">
                <a:latin typeface="华文中宋" pitchFamily="2" charset="-122"/>
                <a:ea typeface="华文中宋" pitchFamily="2" charset="-122"/>
              </a:rPr>
              <a:t/>
            </a:r>
            <a:br>
              <a:rPr lang="en-US" altLang="zh-CN" b="1" dirty="0">
                <a:latin typeface="华文中宋" pitchFamily="2" charset="-122"/>
                <a:ea typeface="华文中宋" pitchFamily="2" charset="-122"/>
              </a:rPr>
            </a:br>
            <a:r>
              <a:rPr lang="zh-CN" altLang="zh-CN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zh-CN" sz="31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《红楼梦》批读</a:t>
            </a:r>
            <a:r>
              <a:rPr lang="zh-CN" altLang="en-US" sz="31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课（以第二回为例）</a:t>
            </a:r>
            <a:r>
              <a:rPr lang="zh-CN" altLang="en-US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/>
            </a:r>
            <a:br>
              <a:rPr lang="zh-CN" altLang="en-US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</a:br>
            <a:r>
              <a:rPr lang="zh-CN" altLang="zh-CN" b="1" dirty="0">
                <a:latin typeface="华文中宋" pitchFamily="2" charset="-122"/>
                <a:ea typeface="华文中宋" pitchFamily="2" charset="-122"/>
              </a:rPr>
              <a:t/>
            </a:r>
            <a:br>
              <a:rPr lang="zh-CN" altLang="zh-CN" b="1" dirty="0">
                <a:latin typeface="华文中宋" pitchFamily="2" charset="-122"/>
                <a:ea typeface="华文中宋" pitchFamily="2" charset="-122"/>
              </a:rPr>
            </a:br>
            <a:endParaRPr lang="zh-CN" altLang="en-US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76056" y="3789040"/>
            <a:ext cx="3635896" cy="1752600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cs typeface="+mj-cs"/>
              </a:rPr>
              <a:t>西南大学</a:t>
            </a:r>
            <a:r>
              <a:rPr lang="zh-CN" altLang="en-US" sz="2800" b="1" dirty="0" smtClean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cs typeface="+mj-cs"/>
              </a:rPr>
              <a:t>附中</a:t>
            </a:r>
            <a:endParaRPr lang="en-US" altLang="zh-CN" sz="2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j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C60991D-C296-41E6-B3B6-3B1504AABD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2204864"/>
            <a:ext cx="3528392" cy="457700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感知批读</a:t>
            </a:r>
            <a:r>
              <a:rPr lang="en-US" altLang="zh-CN" b="1" dirty="0"/>
              <a:t>------</a:t>
            </a:r>
            <a:r>
              <a:rPr lang="en-US" altLang="zh-CN" b="1" dirty="0">
                <a:solidFill>
                  <a:srgbClr val="FF0000"/>
                </a:solidFill>
              </a:rPr>
              <a:t>P.023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智通寺的对联：</a:t>
            </a:r>
            <a:endParaRPr lang="en-US" altLang="zh-CN" b="1" dirty="0"/>
          </a:p>
          <a:p>
            <a:r>
              <a:rPr lang="zh-CN" altLang="zh-CN" b="1" dirty="0"/>
              <a:t>“身后有馀忘缩手，眼前无路想回头”</a:t>
            </a:r>
            <a:endParaRPr lang="en-US" altLang="zh-CN" b="1" dirty="0"/>
          </a:p>
          <a:p>
            <a:r>
              <a:rPr lang="zh-CN" altLang="en-US" b="1" dirty="0">
                <a:solidFill>
                  <a:srgbClr val="FF0000"/>
                </a:solidFill>
              </a:rPr>
              <a:t>批读示例</a:t>
            </a:r>
            <a:r>
              <a:rPr lang="en-US" altLang="zh-CN" b="1" dirty="0">
                <a:solidFill>
                  <a:srgbClr val="FF0000"/>
                </a:solidFill>
              </a:rPr>
              <a:t>4</a:t>
            </a:r>
            <a:r>
              <a:rPr lang="zh-CN" altLang="en-US" b="1" dirty="0">
                <a:solidFill>
                  <a:srgbClr val="FF0000"/>
                </a:solidFill>
              </a:rPr>
              <a:t>：</a:t>
            </a:r>
            <a:r>
              <a:rPr lang="en-US" altLang="zh-CN" b="1" dirty="0">
                <a:solidFill>
                  <a:srgbClr val="FF0000"/>
                </a:solidFill>
              </a:rPr>
              <a:t>(P.023</a:t>
            </a:r>
            <a:r>
              <a:rPr lang="en-US" altLang="zh-CN" b="1" dirty="0">
                <a:solidFill>
                  <a:srgbClr val="FF0000"/>
                </a:solidFill>
                <a:latin typeface="宋体"/>
                <a:ea typeface="宋体"/>
              </a:rPr>
              <a:t>③</a:t>
            </a:r>
            <a:r>
              <a:rPr lang="en-US" altLang="zh-CN" b="1" dirty="0">
                <a:solidFill>
                  <a:srgbClr val="FF0000"/>
                </a:solidFill>
              </a:rPr>
              <a:t>)</a:t>
            </a:r>
          </a:p>
          <a:p>
            <a:r>
              <a:rPr lang="zh-CN" altLang="en-US" b="1" dirty="0">
                <a:solidFill>
                  <a:srgbClr val="FF0000"/>
                </a:solidFill>
              </a:rPr>
              <a:t>雨村因“贪酷之弊”而革职，正中心病。</a:t>
            </a:r>
            <a:endParaRPr lang="en-US" altLang="zh-CN" b="1" dirty="0">
              <a:solidFill>
                <a:srgbClr val="FF0000"/>
              </a:solidFill>
            </a:endParaRPr>
          </a:p>
          <a:p>
            <a:endParaRPr lang="en-US" altLang="zh-CN" b="1" dirty="0">
              <a:solidFill>
                <a:srgbClr val="FF0000"/>
              </a:solidFill>
            </a:endParaRPr>
          </a:p>
          <a:p>
            <a:r>
              <a:rPr lang="zh-CN" altLang="en-US" b="1" dirty="0"/>
              <a:t>智通寺的环境：</a:t>
            </a:r>
            <a:endParaRPr lang="en-US" altLang="zh-CN" b="1" dirty="0"/>
          </a:p>
          <a:p>
            <a:r>
              <a:rPr lang="zh-CN" altLang="zh-CN" b="1" dirty="0"/>
              <a:t>门巷倾颓，墙垣朽败。</a:t>
            </a:r>
            <a:endParaRPr lang="en-US" altLang="zh-CN" b="1" dirty="0"/>
          </a:p>
          <a:p>
            <a:endParaRPr lang="en-US" altLang="zh-CN" b="1" dirty="0"/>
          </a:p>
          <a:p>
            <a:endParaRPr lang="en-US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08912" cy="5328592"/>
          </a:xfrm>
        </p:spPr>
        <p:txBody>
          <a:bodyPr/>
          <a:lstStyle/>
          <a:p>
            <a:endParaRPr lang="en-US" altLang="zh-CN" b="1"/>
          </a:p>
          <a:p>
            <a:r>
              <a:rPr lang="zh-CN" altLang="en-US" b="1"/>
              <a:t>烘托</a:t>
            </a:r>
            <a:r>
              <a:rPr lang="zh-CN" altLang="en-US" b="1" dirty="0"/>
              <a:t>人物：</a:t>
            </a:r>
            <a:r>
              <a:rPr lang="zh-CN" altLang="zh-CN" b="1" dirty="0"/>
              <a:t>写出了贾雨村此时的</a:t>
            </a:r>
            <a:r>
              <a:rPr lang="zh-CN" altLang="zh-CN" b="1"/>
              <a:t>心境</a:t>
            </a:r>
            <a:r>
              <a:rPr lang="zh-CN" altLang="en-US" b="1"/>
              <a:t>。</a:t>
            </a:r>
            <a:endParaRPr lang="en-US" altLang="zh-CN" b="1" dirty="0"/>
          </a:p>
          <a:p>
            <a:r>
              <a:rPr lang="zh-CN" altLang="zh-CN" b="1" dirty="0"/>
              <a:t>隐喻</a:t>
            </a:r>
            <a:r>
              <a:rPr lang="zh-CN" altLang="en-US" b="1" dirty="0"/>
              <a:t>情节</a:t>
            </a:r>
            <a:r>
              <a:rPr lang="zh-CN" altLang="zh-CN" b="1" dirty="0"/>
              <a:t>：贾府衰败，繁华一梦。</a:t>
            </a:r>
            <a:endParaRPr lang="en-US" altLang="zh-CN" b="1" dirty="0"/>
          </a:p>
          <a:p>
            <a:r>
              <a:rPr lang="zh-CN" altLang="zh-CN" b="1" dirty="0"/>
              <a:t>哲理隐喻：</a:t>
            </a:r>
            <a:endParaRPr lang="en-US" altLang="zh-CN" b="1" dirty="0"/>
          </a:p>
          <a:p>
            <a:r>
              <a:rPr lang="en-US" altLang="zh-CN" b="1" dirty="0"/>
              <a:t>        </a:t>
            </a:r>
            <a:r>
              <a:rPr lang="zh-CN" altLang="zh-CN" b="1" dirty="0"/>
              <a:t>富贵温柔乡，烟柳繁华处，大欲存焉，焉能得知，焉能通达？</a:t>
            </a:r>
            <a:r>
              <a:rPr lang="zh-CN" altLang="en-US" b="1" dirty="0"/>
              <a:t>春风得意要谨慎，须知，</a:t>
            </a:r>
            <a:r>
              <a:rPr lang="en-US" altLang="zh-CN" b="1" dirty="0" err="1"/>
              <a:t>花繁柳密处，拨得开才是手段</a:t>
            </a:r>
            <a:r>
              <a:rPr lang="zh-CN" altLang="en-US" b="1" dirty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zh-CN" altLang="en-US" b="1" dirty="0"/>
              <a:t>感知批读</a:t>
            </a:r>
            <a:r>
              <a:rPr lang="en-US" altLang="zh-CN" b="1" dirty="0"/>
              <a:t>——</a:t>
            </a:r>
            <a:r>
              <a:rPr lang="en-US" altLang="zh-CN" b="1" dirty="0">
                <a:solidFill>
                  <a:srgbClr val="FF0000"/>
                </a:solidFill>
              </a:rPr>
              <a:t>P.022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（原文）</a:t>
            </a:r>
            <a:r>
              <a:rPr lang="zh-CN" altLang="zh-CN" b="1" dirty="0"/>
              <a:t>太爷说：</a:t>
            </a:r>
            <a:r>
              <a:rPr lang="zh-CN" altLang="en-US" b="1" dirty="0"/>
              <a:t>“</a:t>
            </a:r>
            <a:r>
              <a:rPr lang="zh-CN" altLang="zh-CN" b="1" dirty="0"/>
              <a:t>不妨，我自使番役务必探访回来。</a:t>
            </a:r>
            <a:r>
              <a:rPr lang="zh-CN" altLang="en-US" b="1" dirty="0"/>
              <a:t>”</a:t>
            </a:r>
            <a:endParaRPr lang="en-US" altLang="zh-CN" b="1" dirty="0"/>
          </a:p>
          <a:p>
            <a:endParaRPr lang="en-US" altLang="zh-CN" b="1" dirty="0"/>
          </a:p>
          <a:p>
            <a:r>
              <a:rPr lang="zh-CN" altLang="en-US" b="1" dirty="0">
                <a:solidFill>
                  <a:srgbClr val="FF0000"/>
                </a:solidFill>
              </a:rPr>
              <a:t>批读示例</a:t>
            </a:r>
            <a:r>
              <a:rPr lang="en-US" altLang="zh-CN" b="1" dirty="0">
                <a:solidFill>
                  <a:srgbClr val="FF0000"/>
                </a:solidFill>
              </a:rPr>
              <a:t>5</a:t>
            </a:r>
            <a:r>
              <a:rPr lang="zh-CN" altLang="en-US" b="1" dirty="0">
                <a:solidFill>
                  <a:srgbClr val="FF0000"/>
                </a:solidFill>
              </a:rPr>
              <a:t>：（</a:t>
            </a:r>
            <a:r>
              <a:rPr lang="en-US" altLang="zh-CN" b="1" dirty="0">
                <a:solidFill>
                  <a:srgbClr val="FF0000"/>
                </a:solidFill>
              </a:rPr>
              <a:t> P.022</a:t>
            </a:r>
            <a:r>
              <a:rPr lang="zh-CN" altLang="en-US" b="1" dirty="0">
                <a:solidFill>
                  <a:srgbClr val="FF0000"/>
                </a:solidFill>
                <a:latin typeface="宋体"/>
                <a:ea typeface="宋体"/>
              </a:rPr>
              <a:t>①</a:t>
            </a:r>
            <a:r>
              <a:rPr lang="zh-CN" altLang="en-US" b="1" dirty="0">
                <a:solidFill>
                  <a:srgbClr val="FF0000"/>
                </a:solidFill>
              </a:rPr>
              <a:t>）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zh-CN" altLang="zh-CN" b="1" dirty="0"/>
              <a:t>看他急于娶妾，恐是虚与委蛇之语。从后“葫芦僧乱判葫芦案”可知。</a:t>
            </a:r>
          </a:p>
          <a:p>
            <a:endParaRPr lang="en-US" altLang="zh-CN" b="1" dirty="0"/>
          </a:p>
          <a:p>
            <a:endParaRPr lang="zh-CN" altLang="zh-CN" b="1" dirty="0"/>
          </a:p>
          <a:p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批读实践</a:t>
            </a:r>
            <a:r>
              <a:rPr lang="en-US" altLang="zh-CN" b="1" dirty="0">
                <a:solidFill>
                  <a:srgbClr val="FF0000"/>
                </a:solidFill>
              </a:rPr>
              <a:t>(P.030)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4" name="内容占位符 3" descr="04C{8NHADIWKS4[U2[V1H8O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412776"/>
            <a:ext cx="8568952" cy="4918502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批读实践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640960" cy="5805264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zh-CN" b="1" dirty="0"/>
              <a:t>熙凤携着黛玉的手，上下细细打谅了一回，仍送至贾母身边坐下，因笑道：“天下真有这样标致的人物，我今儿才算见了！况且这通身的气派，竟不像老祖宗的外孙女儿，竟是个嫡亲的孙女，怨不得老祖宗天天口头心头一时不忘。只可怜我这妹妹这样命苦，怎么姑妈偏就去世了！”说着，便用帕拭泪。贾母笑道：“我才好了，你倒来招我。你妹妹远路才来，身子又弱，也才劝住了，快再休提前话。”这熙凤听了，忙转悲为喜道：“正是呢！我一见了妹妹，一心都在他身上了，又是喜欢，又是伤心，竟忘记了老祖宗。该打，该打！”又忙携黛玉之手，问：</a:t>
            </a:r>
            <a:r>
              <a:rPr lang="zh-CN" altLang="zh-CN" b="1" u="sng" dirty="0"/>
              <a:t>“妹妹几岁了？可也上过学？现吃什么药？在这里不要想家，想要什么吃的、什么玩的，只管告诉我；丫头老婆们不好了，也只管告诉我。</a:t>
            </a:r>
            <a:r>
              <a:rPr lang="zh-CN" altLang="zh-CN" b="1" dirty="0"/>
              <a:t>”一面又问婆子们：“林姑娘的行李东西可搬进来了？带了几个人来？你们赶早打扫两间下房，让他们去歇歇。”</a:t>
            </a:r>
          </a:p>
          <a:p>
            <a:pPr>
              <a:lnSpc>
                <a:spcPct val="120000"/>
              </a:lnSpc>
            </a:pPr>
            <a:r>
              <a:rPr lang="zh-CN" altLang="zh-CN" b="1" dirty="0"/>
              <a:t>说话时，已摆了茶果上来。熙凤亲为捧茶捧果。又见二舅母问他：“</a:t>
            </a:r>
            <a:r>
              <a:rPr lang="zh-CN" altLang="zh-CN" b="1" u="sng" dirty="0"/>
              <a:t>月钱放过了不曾？”</a:t>
            </a:r>
            <a:r>
              <a:rPr lang="zh-CN" altLang="zh-CN" b="1" dirty="0"/>
              <a:t>熙凤道：“月钱已放完了。才刚带着人到后楼上找缎子，找了这半日，也并没有见昨日太太说的那样的，想是太太记错了？”王夫人道：“有没有，什么要紧。”因又说道：“该随手拿出两个来给你这妹妹去裁衣裳的，等晚上想着叫人再去拿罢，可别忘了。”熙凤道：“这倒是我先料着了，知道妹妹不过这两日到的，我已预备下了，等太太回去过了目好送来。”王夫人一笑，点头不语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556792"/>
          <a:ext cx="8363272" cy="36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57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580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695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001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2400" b="1" kern="100" dirty="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  <a:cs typeface="Times New Roman"/>
                        </a:rPr>
                        <a:t>   </a:t>
                      </a:r>
                      <a:r>
                        <a:rPr lang="zh-CN" sz="2400" b="1" kern="100" dirty="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  <a:cs typeface="Times New Roman"/>
                        </a:rPr>
                        <a:t>小组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400050" algn="just">
                        <a:spcAft>
                          <a:spcPts val="0"/>
                        </a:spcAft>
                      </a:pPr>
                      <a:r>
                        <a:rPr lang="en-US" altLang="zh-CN" sz="2400" b="1" kern="100" dirty="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  <a:cs typeface="Times New Roman"/>
                        </a:rPr>
                        <a:t>        </a:t>
                      </a:r>
                      <a:r>
                        <a:rPr lang="zh-CN" sz="2400" b="1" kern="100" dirty="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  <a:cs typeface="Times New Roman"/>
                        </a:rPr>
                        <a:t>任务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400050" algn="just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  <a:cs typeface="Times New Roman"/>
                        </a:rPr>
                        <a:t>思考角度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01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  <a:cs typeface="Times New Roman"/>
                        </a:rPr>
                        <a:t>第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  <a:cs typeface="Times New Roman"/>
                        </a:rPr>
                        <a:t>1</a:t>
                      </a:r>
                      <a:r>
                        <a:rPr lang="zh-CN" sz="2400" b="1" kern="100" dirty="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  <a:cs typeface="Times New Roman"/>
                        </a:rPr>
                        <a:t>组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  <a:cs typeface="Times New Roman"/>
                        </a:rPr>
                        <a:t>梳理王熙凤这一人物形象。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  <a:cs typeface="Times New Roman"/>
                        </a:rPr>
                        <a:t>与他人交流中的言行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001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  <a:cs typeface="Times New Roman"/>
                        </a:rPr>
                        <a:t>第</a:t>
                      </a:r>
                      <a:r>
                        <a:rPr lang="en-US" sz="2400" b="1" kern="10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  <a:cs typeface="Times New Roman"/>
                        </a:rPr>
                        <a:t>2</a:t>
                      </a:r>
                      <a:r>
                        <a:rPr lang="zh-CN" sz="2400" b="1" kern="10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  <a:cs typeface="Times New Roman"/>
                        </a:rPr>
                        <a:t>组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  <a:cs typeface="Times New Roman"/>
                        </a:rPr>
                        <a:t>解析二舅母“离奇”的问。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  <a:cs typeface="Times New Roman"/>
                        </a:rPr>
                        <a:t>问的意图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001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  <a:cs typeface="Times New Roman"/>
                        </a:rPr>
                        <a:t>第</a:t>
                      </a:r>
                      <a:r>
                        <a:rPr lang="en-US" sz="2400" b="1" kern="10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  <a:cs typeface="Times New Roman"/>
                        </a:rPr>
                        <a:t>3</a:t>
                      </a:r>
                      <a:r>
                        <a:rPr lang="zh-CN" sz="2400" b="1" kern="10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  <a:cs typeface="Times New Roman"/>
                        </a:rPr>
                        <a:t>组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  <a:cs typeface="Times New Roman"/>
                        </a:rPr>
                        <a:t>王熙凤这一句话你读出了哪些信息？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FF0000"/>
                          </a:solidFill>
                          <a:latin typeface="华文中宋" pitchFamily="2" charset="-122"/>
                          <a:ea typeface="华文中宋" pitchFamily="2" charset="-122"/>
                          <a:cs typeface="Times New Roman"/>
                        </a:rPr>
                        <a:t>问句的形式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5"/>
          <p:cNvSpPr>
            <a:spLocks noGrp="1"/>
          </p:cNvSpPr>
          <p:nvPr>
            <p:ph sz="half" idx="1"/>
          </p:nvPr>
        </p:nvSpPr>
        <p:spPr>
          <a:xfrm>
            <a:off x="899592" y="1916832"/>
            <a:ext cx="7560840" cy="42484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b="1" dirty="0"/>
              <a:t>              </a:t>
            </a:r>
          </a:p>
          <a:p>
            <a:pPr>
              <a:buNone/>
            </a:pPr>
            <a:r>
              <a:rPr lang="en-US" altLang="zh-CN" b="1" dirty="0"/>
              <a:t>                《</a:t>
            </a:r>
            <a:r>
              <a:rPr lang="zh-CN" altLang="en-US" b="1" dirty="0"/>
              <a:t>红楼梦</a:t>
            </a:r>
            <a:r>
              <a:rPr lang="en-US" altLang="zh-CN" b="1" dirty="0"/>
              <a:t>》</a:t>
            </a:r>
            <a:r>
              <a:rPr lang="zh-CN" altLang="en-US" b="1" dirty="0"/>
              <a:t>批读四字真经：</a:t>
            </a:r>
            <a:endParaRPr lang="en-US" altLang="zh-CN" b="1" dirty="0"/>
          </a:p>
          <a:p>
            <a:pPr algn="ctr"/>
            <a:r>
              <a:rPr lang="zh-CN" altLang="zh-CN" sz="3600" b="1" dirty="0"/>
              <a:t>坚守一个“细”字，</a:t>
            </a:r>
          </a:p>
          <a:p>
            <a:pPr algn="ctr"/>
            <a:r>
              <a:rPr lang="zh-CN" altLang="zh-CN" sz="3600" b="1" dirty="0"/>
              <a:t>深究一个“内”字，</a:t>
            </a:r>
          </a:p>
          <a:p>
            <a:pPr algn="ctr"/>
            <a:r>
              <a:rPr lang="zh-CN" altLang="zh-CN" sz="3600" b="1" dirty="0"/>
              <a:t>勾联一个“外”字，</a:t>
            </a:r>
          </a:p>
          <a:p>
            <a:pPr algn="ctr"/>
            <a:r>
              <a:rPr lang="zh-CN" altLang="zh-CN" sz="3600" b="1" dirty="0"/>
              <a:t>讲究一个“美”字。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3608" y="1052736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>
                <a:latin typeface="华文中宋" pitchFamily="2" charset="-122"/>
                <a:ea typeface="华文中宋" pitchFamily="2" charset="-122"/>
              </a:rPr>
              <a:t>悟情理于</a:t>
            </a:r>
            <a:r>
              <a:rPr lang="zh-CN" altLang="en-US" sz="4000" b="1" dirty="0">
                <a:latin typeface="华文中宋" pitchFamily="2" charset="-122"/>
                <a:ea typeface="华文中宋" pitchFamily="2" charset="-122"/>
              </a:rPr>
              <a:t>文</a:t>
            </a:r>
            <a:r>
              <a:rPr lang="zh-CN" altLang="zh-CN" sz="4000" b="1" dirty="0">
                <a:latin typeface="华文中宋" pitchFamily="2" charset="-122"/>
                <a:ea typeface="华文中宋" pitchFamily="2" charset="-122"/>
              </a:rPr>
              <a:t>内</a:t>
            </a:r>
            <a:r>
              <a:rPr lang="en-US" altLang="zh-CN" sz="4000" b="1" dirty="0"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altLang="zh-CN" sz="4000" b="1" dirty="0">
                <a:latin typeface="华文中宋" pitchFamily="2" charset="-122"/>
                <a:ea typeface="华文中宋" pitchFamily="2" charset="-122"/>
              </a:rPr>
              <a:t>挫毫芒于笔端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回顾学术类著作批读策略</a:t>
            </a:r>
          </a:p>
        </p:txBody>
      </p:sp>
      <p:pic>
        <p:nvPicPr>
          <p:cNvPr id="7" name="内容占位符 6" descr="timg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4320480" cy="4709120"/>
          </a:xfrm>
        </p:spPr>
        <p:txBody>
          <a:bodyPr>
            <a:normAutofit/>
          </a:bodyPr>
          <a:lstStyle/>
          <a:p>
            <a:endParaRPr lang="en-US" altLang="zh-CN" b="1" dirty="0"/>
          </a:p>
          <a:p>
            <a:endParaRPr lang="en-US" altLang="zh-CN" b="1" dirty="0"/>
          </a:p>
          <a:p>
            <a:r>
              <a:rPr lang="zh-CN" altLang="en-US" b="1" dirty="0"/>
              <a:t>核心</a:t>
            </a:r>
            <a:r>
              <a:rPr lang="zh-CN" altLang="zh-CN" b="1" dirty="0"/>
              <a:t>概念</a:t>
            </a:r>
            <a:endParaRPr lang="en-US" altLang="zh-CN" b="1" dirty="0"/>
          </a:p>
          <a:p>
            <a:r>
              <a:rPr lang="zh-CN" altLang="en-US" b="1" dirty="0"/>
              <a:t>分析方法</a:t>
            </a:r>
            <a:endParaRPr lang="en-US" altLang="zh-CN" b="1" dirty="0"/>
          </a:p>
          <a:p>
            <a:r>
              <a:rPr lang="zh-CN" altLang="en-US" b="1" dirty="0"/>
              <a:t>论证</a:t>
            </a:r>
            <a:r>
              <a:rPr lang="zh-CN" altLang="zh-CN" b="1" dirty="0"/>
              <a:t>方法</a:t>
            </a:r>
          </a:p>
          <a:p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文学类著作（小说）批读策略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55976" y="1600200"/>
            <a:ext cx="4330824" cy="4525963"/>
          </a:xfrm>
        </p:spPr>
        <p:txBody>
          <a:bodyPr/>
          <a:lstStyle/>
          <a:p>
            <a:endParaRPr lang="en-US" altLang="zh-CN" b="1" dirty="0"/>
          </a:p>
          <a:p>
            <a:pPr indent="-360000"/>
            <a:r>
              <a:rPr lang="zh-CN" altLang="zh-CN" b="1" dirty="0"/>
              <a:t>小说是一种以塑造人物形象为中心，通过情节和环境的描写来概括地反映社会生活、表达主题的叙事性文学体裁。</a:t>
            </a:r>
            <a:endParaRPr lang="en-US" altLang="zh-CN" b="1" dirty="0"/>
          </a:p>
          <a:p>
            <a:endParaRPr lang="zh-CN" altLang="en-US" dirty="0"/>
          </a:p>
        </p:txBody>
      </p:sp>
      <p:pic>
        <p:nvPicPr>
          <p:cNvPr id="8" name="内容占位符 7">
            <a:extLst>
              <a:ext uri="{FF2B5EF4-FFF2-40B4-BE49-F238E27FC236}">
                <a16:creationId xmlns:a16="http://schemas.microsoft.com/office/drawing/2014/main" xmlns="" id="{46123ED5-6725-4FEF-9149-AD48B4DA5B6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4389" y="1600200"/>
            <a:ext cx="3204221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文学类著作（小说）批读策略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2339752" y="1556792"/>
            <a:ext cx="4040188" cy="639762"/>
          </a:xfrm>
        </p:spPr>
        <p:txBody>
          <a:bodyPr>
            <a:normAutofit lnSpcReduction="10000"/>
          </a:bodyPr>
          <a:lstStyle/>
          <a:p>
            <a:pPr algn="ctr"/>
            <a:r>
              <a:rPr lang="zh-CN" altLang="en-US" dirty="0"/>
              <a:t>       </a:t>
            </a:r>
            <a:r>
              <a:rPr lang="zh-CN" altLang="en-US" sz="3600" dirty="0"/>
              <a:t>批读什么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3491880" y="2420888"/>
            <a:ext cx="4040188" cy="3951288"/>
          </a:xfrm>
        </p:spPr>
        <p:txBody>
          <a:bodyPr>
            <a:normAutofit/>
          </a:bodyPr>
          <a:lstStyle/>
          <a:p>
            <a:r>
              <a:rPr lang="zh-CN" altLang="en-US" sz="4400" b="1" dirty="0"/>
              <a:t>情节</a:t>
            </a:r>
            <a:endParaRPr lang="en-US" altLang="zh-CN" sz="4400" b="1" dirty="0"/>
          </a:p>
          <a:p>
            <a:r>
              <a:rPr lang="zh-CN" altLang="en-US" sz="4400" b="1" dirty="0"/>
              <a:t>环境</a:t>
            </a:r>
            <a:endParaRPr lang="en-US" altLang="zh-CN" sz="4400" b="1" dirty="0"/>
          </a:p>
          <a:p>
            <a:r>
              <a:rPr lang="zh-CN" altLang="en-US" sz="4400" b="1" dirty="0"/>
              <a:t>人物</a:t>
            </a:r>
            <a:endParaRPr lang="en-US" altLang="zh-CN" sz="4400" b="1" dirty="0"/>
          </a:p>
          <a:p>
            <a:r>
              <a:rPr lang="zh-CN" altLang="en-US" sz="4400" b="1" dirty="0"/>
              <a:t>手法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zh-CN" altLang="en-US" b="1" dirty="0"/>
              <a:t>感知批读</a:t>
            </a:r>
            <a:r>
              <a:rPr lang="en-US" altLang="zh-CN" b="1" dirty="0"/>
              <a:t>——</a:t>
            </a:r>
            <a:r>
              <a:rPr lang="en-US" altLang="zh-CN" b="1" dirty="0">
                <a:solidFill>
                  <a:srgbClr val="FF0000"/>
                </a:solidFill>
              </a:rPr>
              <a:t>P.027 </a:t>
            </a:r>
            <a:r>
              <a:rPr lang="zh-CN" altLang="zh-CN" dirty="0">
                <a:solidFill>
                  <a:srgbClr val="FF0000"/>
                </a:solidFill>
              </a:rPr>
              <a:t/>
            </a:r>
            <a:br>
              <a:rPr lang="zh-CN" altLang="zh-CN" dirty="0">
                <a:solidFill>
                  <a:srgbClr val="FF0000"/>
                </a:solidFill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291264" cy="5017760"/>
          </a:xfrm>
        </p:spPr>
        <p:txBody>
          <a:bodyPr>
            <a:normAutofit lnSpcReduction="10000"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【章回总评】</a:t>
            </a:r>
            <a:r>
              <a:rPr lang="zh-CN" altLang="en-US" b="1" dirty="0">
                <a:solidFill>
                  <a:srgbClr val="FF0000"/>
                </a:solidFill>
              </a:rPr>
              <a:t>批读示例</a:t>
            </a:r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zh-CN" altLang="en-US" b="1" dirty="0">
                <a:solidFill>
                  <a:srgbClr val="FF0000"/>
                </a:solidFill>
              </a:rPr>
              <a:t>：</a:t>
            </a:r>
            <a:endParaRPr lang="zh-CN" altLang="zh-CN" b="1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zh-CN" b="1" dirty="0"/>
              <a:t>先写贾夫人之死，引出下回林黛玉进荣府；而欲写林黛玉进荣府，必先介绍荣府概况，故有“冷子兴演说荣国府”。其演说荣国府一篇者，盖因族大人多，若从作者笔下一一道来，则不知费却多少笔墨，故借用冷子兴之口，“冷中出热，无中生有”，使读者心中，已有一荣府隐隐在矣。其后又借林黛玉、刘姥姥之眼加以皴</a:t>
            </a:r>
            <a:r>
              <a:rPr lang="zh-CN" altLang="en-US" b="1" dirty="0"/>
              <a:t>（</a:t>
            </a:r>
            <a:r>
              <a:rPr lang="en-US" altLang="zh-CN" b="1" dirty="0" err="1"/>
              <a:t>cūn</a:t>
            </a:r>
            <a:r>
              <a:rPr lang="zh-CN" altLang="en-US" b="1" dirty="0"/>
              <a:t>）</a:t>
            </a:r>
            <a:r>
              <a:rPr lang="zh-CN" altLang="zh-CN" b="1" dirty="0"/>
              <a:t>染，则荣府形象耀然于读者眼中、心中矣。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b="1" dirty="0"/>
              <a:t>感知批读</a:t>
            </a:r>
            <a:r>
              <a:rPr lang="en-US" altLang="zh-CN" b="1" dirty="0"/>
              <a:t>——</a:t>
            </a:r>
            <a:r>
              <a:rPr lang="en-US" altLang="zh-CN" b="1" dirty="0">
                <a:solidFill>
                  <a:srgbClr val="FF0000"/>
                </a:solidFill>
              </a:rPr>
              <a:t>P.026</a:t>
            </a:r>
            <a:r>
              <a:rPr lang="en-US" altLang="zh-CN" b="1" dirty="0"/>
              <a:t/>
            </a:r>
            <a:br>
              <a:rPr lang="en-US" altLang="zh-CN" b="1" dirty="0"/>
            </a:b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b="1" dirty="0"/>
          </a:p>
          <a:p>
            <a:endParaRPr lang="en-US" altLang="zh-CN" b="1" dirty="0"/>
          </a:p>
          <a:p>
            <a:r>
              <a:rPr lang="zh-CN" altLang="en-US" b="1" dirty="0">
                <a:solidFill>
                  <a:srgbClr val="FF0000"/>
                </a:solidFill>
              </a:rPr>
              <a:t>批读示例</a:t>
            </a:r>
            <a:r>
              <a:rPr lang="en-US" altLang="zh-CN" b="1" dirty="0">
                <a:solidFill>
                  <a:srgbClr val="FF0000"/>
                </a:solidFill>
              </a:rPr>
              <a:t>2</a:t>
            </a:r>
            <a:r>
              <a:rPr lang="zh-CN" altLang="en-US" b="1" dirty="0">
                <a:solidFill>
                  <a:srgbClr val="FF0000"/>
                </a:solidFill>
              </a:rPr>
              <a:t>：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zh-CN" altLang="zh-CN" b="1" dirty="0"/>
              <a:t>“元、迎、探、惜”谐音“原应叹息”。</a:t>
            </a:r>
            <a:endParaRPr lang="en-US" altLang="zh-CN" b="1" dirty="0"/>
          </a:p>
          <a:p>
            <a:endParaRPr lang="en-US" altLang="zh-CN" b="1" dirty="0"/>
          </a:p>
          <a:p>
            <a:r>
              <a:rPr lang="zh-CN" altLang="en-US" b="1" dirty="0"/>
              <a:t>情节主题上：隐喻暗示法</a:t>
            </a:r>
            <a:endParaRPr lang="en-US" altLang="zh-CN" b="1" dirty="0"/>
          </a:p>
          <a:p>
            <a:endParaRPr lang="zh-CN" altLang="en-US" dirty="0"/>
          </a:p>
        </p:txBody>
      </p:sp>
      <p:pic>
        <p:nvPicPr>
          <p:cNvPr id="4" name="图片 3" descr="QQ图片201910232057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628800"/>
            <a:ext cx="3780420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zh-CN" altLang="zh-CN" b="1" dirty="0"/>
              <a:t>手法</a:t>
            </a:r>
            <a:r>
              <a:rPr lang="zh-CN" altLang="en-US" b="1" dirty="0"/>
              <a:t>特点</a:t>
            </a:r>
            <a:br>
              <a:rPr lang="zh-CN" altLang="en-US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5256584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/>
              <a:t>情节主题：隐喻暗示法</a:t>
            </a:r>
            <a:endParaRPr lang="en-US" altLang="zh-CN" b="1" dirty="0"/>
          </a:p>
          <a:p>
            <a:pPr algn="ctr">
              <a:lnSpc>
                <a:spcPct val="120000"/>
              </a:lnSpc>
            </a:pPr>
            <a:r>
              <a:rPr lang="zh-CN" altLang="en-US" b="1" dirty="0"/>
              <a:t>（一）</a:t>
            </a:r>
            <a:r>
              <a:rPr lang="zh-CN" altLang="zh-CN" b="1" dirty="0"/>
              <a:t>人名地名类：</a:t>
            </a:r>
            <a:endParaRPr lang="en-US" altLang="zh-CN" b="1" dirty="0"/>
          </a:p>
          <a:p>
            <a:pPr algn="ctr">
              <a:lnSpc>
                <a:spcPct val="120000"/>
              </a:lnSpc>
            </a:pPr>
            <a:r>
              <a:rPr lang="zh-CN" altLang="zh-CN" b="1" dirty="0"/>
              <a:t>甄英莲</a:t>
            </a:r>
            <a:endParaRPr lang="en-US" altLang="zh-CN" b="1" dirty="0"/>
          </a:p>
          <a:p>
            <a:pPr algn="ctr">
              <a:lnSpc>
                <a:spcPct val="120000"/>
              </a:lnSpc>
            </a:pPr>
            <a:r>
              <a:rPr lang="zh-CN" altLang="en-US" b="1" dirty="0"/>
              <a:t>（</a:t>
            </a:r>
            <a:r>
              <a:rPr lang="zh-CN" altLang="zh-CN" b="1" dirty="0"/>
              <a:t>真应怜</a:t>
            </a:r>
            <a:r>
              <a:rPr lang="zh-CN" altLang="en-US" b="1" dirty="0"/>
              <a:t>）</a:t>
            </a:r>
            <a:endParaRPr lang="en-US" altLang="zh-CN" b="1" dirty="0"/>
          </a:p>
          <a:p>
            <a:pPr algn="ctr">
              <a:lnSpc>
                <a:spcPct val="120000"/>
              </a:lnSpc>
            </a:pPr>
            <a:r>
              <a:rPr lang="zh-CN" altLang="zh-CN" b="1" dirty="0"/>
              <a:t>单聘人</a:t>
            </a:r>
            <a:endParaRPr lang="en-US" altLang="zh-CN" b="1" dirty="0"/>
          </a:p>
          <a:p>
            <a:pPr algn="ctr">
              <a:lnSpc>
                <a:spcPct val="120000"/>
              </a:lnSpc>
            </a:pPr>
            <a:r>
              <a:rPr lang="zh-CN" altLang="en-US" b="1" dirty="0"/>
              <a:t>（</a:t>
            </a:r>
            <a:r>
              <a:rPr lang="zh-CN" altLang="zh-CN" b="1" dirty="0"/>
              <a:t>善骗人</a:t>
            </a:r>
            <a:r>
              <a:rPr lang="zh-CN" altLang="en-US" b="1" dirty="0"/>
              <a:t>）</a:t>
            </a:r>
            <a:endParaRPr lang="en-US" altLang="zh-CN" b="1" dirty="0"/>
          </a:p>
          <a:p>
            <a:pPr algn="ctr">
              <a:lnSpc>
                <a:spcPct val="120000"/>
              </a:lnSpc>
            </a:pPr>
            <a:r>
              <a:rPr lang="zh-CN" altLang="zh-CN" b="1" dirty="0"/>
              <a:t>十里街</a:t>
            </a:r>
            <a:endParaRPr lang="en-US" altLang="zh-CN" b="1" dirty="0"/>
          </a:p>
          <a:p>
            <a:pPr algn="ctr">
              <a:lnSpc>
                <a:spcPct val="120000"/>
              </a:lnSpc>
            </a:pPr>
            <a:r>
              <a:rPr lang="zh-CN" altLang="en-US" b="1" dirty="0"/>
              <a:t>（</a:t>
            </a:r>
            <a:r>
              <a:rPr lang="zh-CN" altLang="zh-CN" b="1" dirty="0"/>
              <a:t>势利街</a:t>
            </a:r>
            <a:r>
              <a:rPr lang="zh-CN" altLang="en-US" b="1" dirty="0"/>
              <a:t>）</a:t>
            </a:r>
            <a:endParaRPr lang="en-US" altLang="zh-CN" b="1" dirty="0"/>
          </a:p>
          <a:p>
            <a:pPr algn="ctr">
              <a:lnSpc>
                <a:spcPct val="120000"/>
              </a:lnSpc>
            </a:pPr>
            <a:r>
              <a:rPr lang="en-US" altLang="zh-CN" b="1" dirty="0"/>
              <a:t> </a:t>
            </a:r>
            <a:r>
              <a:rPr lang="zh-CN" altLang="zh-CN" b="1" dirty="0"/>
              <a:t>青埂峰</a:t>
            </a:r>
            <a:endParaRPr lang="en-US" altLang="zh-CN" b="1" dirty="0"/>
          </a:p>
          <a:p>
            <a:pPr algn="ctr">
              <a:lnSpc>
                <a:spcPct val="120000"/>
              </a:lnSpc>
            </a:pPr>
            <a:r>
              <a:rPr lang="zh-CN" altLang="en-US" b="1" dirty="0"/>
              <a:t>（情根峰）</a:t>
            </a:r>
            <a:endParaRPr lang="en-US" altLang="zh-CN" b="1" dirty="0"/>
          </a:p>
          <a:p>
            <a:pPr algn="ctr">
              <a:lnSpc>
                <a:spcPct val="120000"/>
              </a:lnSpc>
            </a:pPr>
            <a:endParaRPr lang="zh-CN" altLang="zh-CN" b="1" dirty="0"/>
          </a:p>
          <a:p>
            <a:pPr>
              <a:lnSpc>
                <a:spcPct val="120000"/>
              </a:lnSpc>
              <a:buNone/>
            </a:pP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zh-CN" altLang="zh-CN" b="1" dirty="0"/>
              <a:t>手法</a:t>
            </a:r>
            <a:r>
              <a:rPr lang="zh-CN" altLang="en-US" b="1" dirty="0"/>
              <a:t>特点</a:t>
            </a:r>
            <a:br>
              <a:rPr lang="zh-CN" altLang="en-US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96752"/>
            <a:ext cx="8424936" cy="5256584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/>
              <a:t>情节主题上：隐喻暗示法</a:t>
            </a:r>
            <a:endParaRPr lang="en-US" altLang="zh-CN" b="1" dirty="0"/>
          </a:p>
          <a:p>
            <a:pPr>
              <a:lnSpc>
                <a:spcPct val="120000"/>
              </a:lnSpc>
            </a:pPr>
            <a:r>
              <a:rPr lang="zh-CN" altLang="en-US" b="1" dirty="0"/>
              <a:t>（二）</a:t>
            </a:r>
            <a:r>
              <a:rPr lang="zh-CN" altLang="zh-CN" b="1" dirty="0"/>
              <a:t>诗词谜语</a:t>
            </a:r>
            <a:r>
              <a:rPr lang="zh-CN" altLang="en-US" b="1" dirty="0"/>
              <a:t>类</a:t>
            </a:r>
            <a:r>
              <a:rPr lang="zh-CN" altLang="zh-CN" b="1" dirty="0"/>
              <a:t>：</a:t>
            </a:r>
            <a:endParaRPr lang="en-US" altLang="zh-CN" b="1" dirty="0"/>
          </a:p>
          <a:p>
            <a:pPr>
              <a:lnSpc>
                <a:spcPct val="120000"/>
              </a:lnSpc>
            </a:pPr>
            <a:r>
              <a:rPr lang="zh-CN" altLang="zh-CN" b="1" dirty="0"/>
              <a:t>能使妖魔胆尽摧，身如束帛气如雷。</a:t>
            </a:r>
            <a:endParaRPr lang="en-US" altLang="zh-CN" b="1" dirty="0"/>
          </a:p>
          <a:p>
            <a:pPr>
              <a:lnSpc>
                <a:spcPct val="120000"/>
              </a:lnSpc>
            </a:pPr>
            <a:r>
              <a:rPr lang="zh-CN" altLang="zh-CN" b="1" dirty="0"/>
              <a:t>一声震得人方恐，回首相看已化灰。</a:t>
            </a:r>
          </a:p>
          <a:p>
            <a:pPr>
              <a:lnSpc>
                <a:spcPct val="120000"/>
              </a:lnSpc>
            </a:pPr>
            <a:endParaRPr lang="en-US" altLang="zh-CN" b="1" dirty="0"/>
          </a:p>
          <a:p>
            <a:pPr>
              <a:lnSpc>
                <a:spcPct val="120000"/>
              </a:lnSpc>
            </a:pPr>
            <a:r>
              <a:rPr lang="zh-CN" altLang="en-US" b="1" dirty="0"/>
              <a:t>（三）</a:t>
            </a:r>
            <a:r>
              <a:rPr lang="zh-CN" altLang="zh-CN" b="1" dirty="0"/>
              <a:t>戏曲酒令</a:t>
            </a:r>
            <a:r>
              <a:rPr lang="zh-CN" altLang="en-US" b="1" dirty="0"/>
              <a:t>类</a:t>
            </a:r>
            <a:r>
              <a:rPr lang="zh-CN" altLang="zh-CN" b="1" dirty="0"/>
              <a:t>：（清虚观祈福）三本戏：第一本《白蛇记》，第二本是《满床笏》</a:t>
            </a:r>
            <a:r>
              <a:rPr lang="zh-CN" altLang="en-US" b="1" dirty="0"/>
              <a:t>，</a:t>
            </a:r>
            <a:r>
              <a:rPr lang="zh-CN" altLang="zh-CN" b="1" dirty="0"/>
              <a:t>第三本《南柯梦》。</a:t>
            </a:r>
          </a:p>
          <a:p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手法</a:t>
            </a:r>
            <a:r>
              <a:rPr lang="zh-CN" altLang="en-US" b="1" dirty="0"/>
              <a:t>特点</a:t>
            </a:r>
            <a:r>
              <a:rPr lang="en-US" altLang="zh-CN" b="1" dirty="0"/>
              <a:t>——</a:t>
            </a:r>
            <a:r>
              <a:rPr lang="en-US" altLang="zh-CN" b="1" dirty="0">
                <a:solidFill>
                  <a:srgbClr val="FF0000"/>
                </a:solidFill>
              </a:rPr>
              <a:t>P.025</a:t>
            </a:r>
            <a:r>
              <a:rPr lang="en-US" altLang="zh-CN" b="1" dirty="0">
                <a:solidFill>
                  <a:srgbClr val="FF0000"/>
                </a:solidFill>
                <a:latin typeface="宋体"/>
                <a:ea typeface="宋体"/>
              </a:rPr>
              <a:t>②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</a:rPr>
              <a:t>批读示例</a:t>
            </a:r>
            <a:r>
              <a:rPr lang="en-US" altLang="zh-CN" b="1" dirty="0">
                <a:solidFill>
                  <a:srgbClr val="FF0000"/>
                </a:solidFill>
              </a:rPr>
              <a:t>3</a:t>
            </a:r>
            <a:r>
              <a:rPr lang="zh-CN" altLang="en-US" b="1" dirty="0">
                <a:solidFill>
                  <a:srgbClr val="FF0000"/>
                </a:solidFill>
              </a:rPr>
              <a:t>：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zh-CN" altLang="zh-CN" b="1" dirty="0"/>
              <a:t>旧小说多写大圣大贤、大奸大恶之人，人物形象脸谱化、绝对化，《红楼梦》摒此套路，善写人性的丰富复杂。</a:t>
            </a:r>
            <a:endParaRPr lang="en-US" altLang="zh-CN" b="1" dirty="0"/>
          </a:p>
          <a:p>
            <a:endParaRPr lang="en-US" altLang="zh-CN" b="1" dirty="0"/>
          </a:p>
          <a:p>
            <a:r>
              <a:rPr lang="zh-CN" altLang="zh-CN" b="1" dirty="0"/>
              <a:t>写人手法：</a:t>
            </a:r>
            <a:r>
              <a:rPr lang="zh-CN" altLang="en-US" b="1" dirty="0"/>
              <a:t>立体</a:t>
            </a:r>
            <a:r>
              <a:rPr lang="zh-CN" altLang="zh-CN" b="1" dirty="0"/>
              <a:t>多面，动态发展。</a:t>
            </a:r>
          </a:p>
          <a:p>
            <a:endParaRPr lang="zh-CN" altLang="zh-CN" b="1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239</TotalTime>
  <Words>1126</Words>
  <Application>Microsoft Office PowerPoint</Application>
  <PresentationFormat>全屏显示(4:3)</PresentationFormat>
  <Paragraphs>92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暗香扑面</vt:lpstr>
      <vt:lpstr>悟情理于文内   挫毫芒于笔端 ——《红楼梦》批读课（以第二回为例）  </vt:lpstr>
      <vt:lpstr>回顾学术类著作批读策略</vt:lpstr>
      <vt:lpstr>文学类著作（小说）批读策略</vt:lpstr>
      <vt:lpstr>文学类著作（小说）批读策略</vt:lpstr>
      <vt:lpstr> 感知批读——P.027  </vt:lpstr>
      <vt:lpstr> 感知批读——P.026 </vt:lpstr>
      <vt:lpstr> 手法特点 </vt:lpstr>
      <vt:lpstr> 手法特点 </vt:lpstr>
      <vt:lpstr>手法特点——P.025②</vt:lpstr>
      <vt:lpstr>感知批读------P.023</vt:lpstr>
      <vt:lpstr>幻灯片 11</vt:lpstr>
      <vt:lpstr> 感知批读——P.022</vt:lpstr>
      <vt:lpstr>批读实践(P.030)</vt:lpstr>
      <vt:lpstr>批读实践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悟情理于内外   挫毫芒于笔端 </dc:title>
  <dc:creator>gouxiaoddong</dc:creator>
  <cp:lastModifiedBy>微软用户</cp:lastModifiedBy>
  <cp:revision>36</cp:revision>
  <dcterms:created xsi:type="dcterms:W3CDTF">2019-10-17T13:07:37Z</dcterms:created>
  <dcterms:modified xsi:type="dcterms:W3CDTF">2019-12-25T12:32:21Z</dcterms:modified>
</cp:coreProperties>
</file>