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636" r:id="rId3"/>
    <p:sldId id="256" r:id="rId4"/>
    <p:sldId id="635" r:id="rId5"/>
    <p:sldId id="720" r:id="rId6"/>
    <p:sldId id="634" r:id="rId7"/>
    <p:sldId id="638" r:id="rId8"/>
    <p:sldId id="668" r:id="rId10"/>
    <p:sldId id="645" r:id="rId11"/>
    <p:sldId id="845" r:id="rId12"/>
    <p:sldId id="708" r:id="rId13"/>
    <p:sldId id="717" r:id="rId14"/>
    <p:sldId id="710" r:id="rId15"/>
    <p:sldId id="718" r:id="rId16"/>
    <p:sldId id="823" r:id="rId17"/>
    <p:sldId id="909" r:id="rId18"/>
    <p:sldId id="935" r:id="rId19"/>
    <p:sldId id="936" r:id="rId20"/>
    <p:sldId id="824" r:id="rId21"/>
    <p:sldId id="982" r:id="rId22"/>
    <p:sldId id="983" r:id="rId23"/>
    <p:sldId id="984" r:id="rId24"/>
    <p:sldId id="938" r:id="rId25"/>
    <p:sldId id="939" r:id="rId26"/>
    <p:sldId id="977" r:id="rId27"/>
    <p:sldId id="894" r:id="rId28"/>
    <p:sldId id="660" r:id="rId29"/>
    <p:sldId id="788" r:id="rId30"/>
    <p:sldId id="815" r:id="rId31"/>
    <p:sldId id="796" r:id="rId32"/>
    <p:sldId id="753" r:id="rId33"/>
    <p:sldId id="598" r:id="rId34"/>
    <p:sldId id="839" r:id="rId35"/>
    <p:sldId id="840" r:id="rId36"/>
    <p:sldId id="784" r:id="rId37"/>
    <p:sldId id="843" r:id="rId38"/>
    <p:sldId id="844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8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01BC0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608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31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199683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19968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F0E1139-61C9-4A44-B8C9-3D251F952F4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627784" y="149163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7C452-C2D4-4FF9-AC9B-163A9ED377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DAE3-A684-43F2-93CA-26319DC79C6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3CD2A-B997-4628-BA62-5566806198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A7A-708C-483F-BCA6-723989D3CD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F84EA-7723-4648-BCCD-94EE5876E17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83E5D-4922-44D0-BFC1-6703F1422EC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BF306-7973-4281-8585-F3A152760F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44575-DD5F-45E1-98CF-C2B7FEADFFF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63A75-F460-4919-AEDF-C30AEC06331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8B91A-A20B-4C6F-9946-5EEBB5E7DD2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BF9D8-D5B4-493B-A1B0-149B3BAB3F5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F496D-076B-4E98-BBF8-EFD4FBB7AB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08BFA52-C099-468A-A81D-A4E2B62CBB6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9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360" y="1347470"/>
            <a:ext cx="8212455" cy="3014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lang="zh-CN" altLang="en-US" sz="2700" b="1"/>
              <a:t>大家听说过百步穿杨的故事吗？</a:t>
            </a:r>
            <a:r>
              <a:rPr sz="2700" b="1"/>
              <a:t>春秋时期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楚国有个著名的射箭手名叫养由基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他能射中百步外杨柳树上指定的一片杨柳叶的中心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而且箭箭都能命中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令人口服心服。</a:t>
            </a:r>
            <a:r>
              <a:rPr lang="en-US" sz="2700" b="1"/>
              <a:t>“</a:t>
            </a:r>
            <a:r>
              <a:rPr sz="2700" b="1"/>
              <a:t>射</a:t>
            </a:r>
            <a:r>
              <a:rPr lang="en-US" sz="2700" b="1"/>
              <a:t>”</a:t>
            </a:r>
            <a:r>
              <a:rPr sz="2700" b="1"/>
              <a:t>是古人非常推崇的一种技能。这就难怪陈尧咨因善射而自我炫耀。但卖油翁却不以为然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这是为什么呢？学习</a:t>
            </a:r>
            <a:r>
              <a:rPr lang="zh-CN" sz="2700" b="1"/>
              <a:t>北宋文学</a:t>
            </a:r>
            <a:r>
              <a:rPr sz="2700" b="1"/>
              <a:t>家欧阳修的《卖油翁》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700" b="1"/>
              <a:t>同学们就会明白</a:t>
            </a:r>
            <a:r>
              <a:rPr lang="zh-CN" sz="2700" b="1"/>
              <a:t>了</a:t>
            </a:r>
            <a:r>
              <a:rPr lang="zh-CN" altLang="en-US" sz="2700" b="1"/>
              <a:t>。</a:t>
            </a:r>
            <a:endParaRPr lang="zh-CN" altLang="en-US" sz="2700" b="1"/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07315" y="483870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导入新课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3215" y="555625"/>
            <a:ext cx="6932295" cy="448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解释下列句子中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字的意思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一词多义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7890" name="文本框 8"/>
          <p:cNvSpPr txBox="1"/>
          <p:nvPr>
            <p:custDataLst>
              <p:tags r:id="rId2"/>
            </p:custDataLst>
          </p:nvPr>
        </p:nvSpPr>
        <p:spPr>
          <a:xfrm>
            <a:off x="611505" y="1003935"/>
            <a:ext cx="2802890" cy="1917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公亦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此自矜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我酌油知之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钱覆其口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杓酌油沥之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3059430" y="1275715"/>
            <a:ext cx="222821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59430" y="2139950"/>
            <a:ext cx="2228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1"/>
          <p:cNvSpPr txBox="1"/>
          <p:nvPr>
            <p:custDataLst>
              <p:tags r:id="rId5"/>
            </p:custDataLst>
          </p:nvPr>
        </p:nvSpPr>
        <p:spPr>
          <a:xfrm>
            <a:off x="611505" y="3019425"/>
            <a:ext cx="7534910" cy="16687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sz="2700" b="1">
                <a:latin typeface="Arial" panose="020B0604020202020204" pitchFamily="34" charset="0"/>
                <a:ea typeface="宋体" panose="02010600030101010101" pitchFamily="2" charset="-122"/>
              </a:rPr>
              <a:t>小贴士</a:t>
            </a:r>
            <a:endParaRPr sz="27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7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2700" b="1"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  <a:r>
              <a:rPr lang="zh-CN" sz="2700" b="1">
                <a:latin typeface="Arial" panose="020B0604020202020204" pitchFamily="34" charset="0"/>
                <a:ea typeface="宋体" panose="02010600030101010101" pitchFamily="2" charset="-122"/>
              </a:rPr>
              <a:t>是指</a:t>
            </a:r>
            <a:r>
              <a:rPr 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同一个词</a:t>
            </a:r>
            <a:r>
              <a:rPr lang="zh-CN" sz="27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具有两个或两个以上的</a:t>
            </a:r>
            <a:r>
              <a:rPr 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不同意义</a:t>
            </a:r>
            <a:r>
              <a:rPr sz="27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sz="2700" b="1">
                <a:latin typeface="Arial" panose="020B0604020202020204" pitchFamily="34" charset="0"/>
                <a:ea typeface="宋体" panose="02010600030101010101" pitchFamily="2" charset="-122"/>
              </a:rPr>
              <a:t>阅读时应把握词语的本义和</a:t>
            </a:r>
            <a:r>
              <a:rPr sz="2700" b="1">
                <a:sym typeface="+mn-ea"/>
              </a:rPr>
              <a:t>引申义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latin typeface="Arial" panose="020B0604020202020204" pitchFamily="34" charset="0"/>
                <a:ea typeface="宋体" panose="02010600030101010101" pitchFamily="2" charset="-122"/>
              </a:rPr>
              <a:t>结合</a:t>
            </a:r>
            <a:r>
              <a:rPr sz="2700" b="1">
                <a:latin typeface="Arial" panose="020B0604020202020204" pitchFamily="34" charset="0"/>
                <a:ea typeface="宋体" panose="02010600030101010101" pitchFamily="2" charset="-122"/>
              </a:rPr>
              <a:t>语境</a:t>
            </a:r>
            <a:r>
              <a:rPr lang="zh-CN" sz="2700" b="1">
                <a:latin typeface="Arial" panose="020B0604020202020204" pitchFamily="34" charset="0"/>
                <a:ea typeface="宋体" panose="02010600030101010101" pitchFamily="2" charset="-122"/>
              </a:rPr>
              <a:t>进行选择和推测</a:t>
            </a:r>
            <a:r>
              <a:rPr sz="27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sz="27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5360035" y="1059815"/>
            <a:ext cx="2405380" cy="8312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表示动作行为</a:t>
            </a:r>
            <a:endParaRPr lang="zh-CN" sz="27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凭借的条件</a:t>
            </a:r>
            <a:endParaRPr lang="zh-CN" altLang="en-US" sz="2700" b="1" dirty="0" smtClean="0">
              <a:solidFill>
                <a:srgbClr val="FF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360035" y="2067560"/>
            <a:ext cx="2405380" cy="8235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表示动作行为</a:t>
            </a:r>
            <a:endParaRPr lang="zh-CN" sz="27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所用的工具</a:t>
            </a:r>
            <a:endParaRPr lang="zh-CN" altLang="en-US" sz="2700" b="1" dirty="0" smtClean="0">
              <a:solidFill>
                <a:srgbClr val="FF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539115" y="1061085"/>
            <a:ext cx="150495" cy="186753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41986" name="文本框 8"/>
          <p:cNvSpPr txBox="1"/>
          <p:nvPr/>
        </p:nvSpPr>
        <p:spPr>
          <a:xfrm>
            <a:off x="683181" y="910670"/>
            <a:ext cx="4636294" cy="2271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睨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但微颔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以我酌油知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徐以杓酌油沥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笑而遣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7720" y="910590"/>
            <a:ext cx="242443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指陈尧咨射箭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47720" y="1779905"/>
            <a:ext cx="45662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指射箭是凭手熟的道理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482" y="2211944"/>
            <a:ext cx="144899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指葫芦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482" y="2649061"/>
            <a:ext cx="1902619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指卖油翁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7720" y="1347470"/>
            <a:ext cx="52971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指陈尧咨射箭十中八九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51460" y="426720"/>
            <a:ext cx="773557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3.</a:t>
            </a:r>
            <a:r>
              <a:rPr lang="zh-CN" altLang="en-US" sz="2700" b="1"/>
              <a:t>指出下列</a:t>
            </a:r>
            <a:r>
              <a:rPr lang="en-US" altLang="zh-CN" sz="2700" b="1"/>
              <a:t>“</a:t>
            </a:r>
            <a:r>
              <a:rPr lang="zh-CN" altLang="en-US" sz="2700" b="1"/>
              <a:t>之</a:t>
            </a:r>
            <a:r>
              <a:rPr lang="en-US" altLang="zh-CN" sz="2700" b="1"/>
              <a:t>”</a:t>
            </a:r>
            <a:r>
              <a:rPr lang="zh-CN" altLang="en-US" sz="2700" b="1"/>
              <a:t>字的指代内容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一词多义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/>
              <a:t>。</a:t>
            </a:r>
            <a:endParaRPr lang="zh-CN" altLang="en-US" sz="2700" b="1"/>
          </a:p>
        </p:txBody>
      </p:sp>
      <p:sp>
        <p:nvSpPr>
          <p:cNvPr id="10" name="文本框 9"/>
          <p:cNvSpPr txBox="1"/>
          <p:nvPr/>
        </p:nvSpPr>
        <p:spPr>
          <a:xfrm>
            <a:off x="572770" y="3507740"/>
            <a:ext cx="816229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>
                <a:solidFill>
                  <a:srgbClr val="FF0000"/>
                </a:solidFill>
              </a:rPr>
              <a:t>“</a:t>
            </a:r>
            <a:r>
              <a:rPr lang="zh-CN" altLang="en-US" sz="2700" b="1">
                <a:solidFill>
                  <a:srgbClr val="FF0000"/>
                </a:solidFill>
              </a:rPr>
              <a:t>之</a:t>
            </a:r>
            <a:r>
              <a:rPr lang="en-US" altLang="zh-CN" sz="2700" b="1">
                <a:solidFill>
                  <a:srgbClr val="FF0000"/>
                </a:solidFill>
              </a:rPr>
              <a:t>”</a:t>
            </a:r>
            <a:r>
              <a:rPr lang="zh-CN" altLang="en-US" sz="2700" b="1">
                <a:solidFill>
                  <a:srgbClr val="FF0000"/>
                </a:solidFill>
              </a:rPr>
              <a:t>用作代词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可以代人、代事、代物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动词后的</a:t>
            </a:r>
            <a:r>
              <a:rPr lang="en-US" altLang="zh-CN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之</a:t>
            </a:r>
            <a:r>
              <a:rPr lang="en-US" altLang="zh-CN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>
                <a:solidFill>
                  <a:srgbClr val="FF0000"/>
                </a:solidFill>
              </a:rPr>
              <a:t>。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95605" y="339725"/>
            <a:ext cx="625665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3.</a:t>
            </a:r>
            <a:r>
              <a:rPr lang="zh-CN" altLang="en-US" sz="2700" b="1"/>
              <a:t>指出下列</a:t>
            </a:r>
            <a:r>
              <a:rPr lang="en-US" altLang="zh-CN" sz="2700" b="1"/>
              <a:t>“</a:t>
            </a:r>
            <a:r>
              <a:rPr lang="zh-CN" altLang="en-US" sz="2700" b="1"/>
              <a:t>而</a:t>
            </a:r>
            <a:r>
              <a:rPr lang="en-US" altLang="zh-CN" sz="2700" b="1"/>
              <a:t>”</a:t>
            </a:r>
            <a:r>
              <a:rPr lang="zh-CN" altLang="en-US" sz="2700" b="1"/>
              <a:t>字的用法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一词多义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/>
              <a:t>。</a:t>
            </a:r>
            <a:endParaRPr lang="zh-CN" altLang="en-US" sz="2700" b="1"/>
          </a:p>
        </p:txBody>
      </p:sp>
      <p:sp>
        <p:nvSpPr>
          <p:cNvPr id="39938" name="文本框 8"/>
          <p:cNvSpPr txBox="1"/>
          <p:nvPr>
            <p:custDataLst>
              <p:tags r:id="rId2"/>
            </p:custDataLst>
          </p:nvPr>
        </p:nvSpPr>
        <p:spPr>
          <a:xfrm>
            <a:off x="683260" y="755650"/>
            <a:ext cx="16414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释担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立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久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不去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钱不湿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遣之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83485" y="771525"/>
            <a:ext cx="479996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然后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就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2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25700" y="1186815"/>
            <a:ext cx="254127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表修饰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地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Text Box 2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25700" y="1611630"/>
            <a:ext cx="413448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表转折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但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是、却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11730" y="2010410"/>
            <a:ext cx="26511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p>
            <a:r>
              <a:rPr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表修饰</a:t>
            </a:r>
            <a:r>
              <a:rPr sz="2700" b="1">
                <a:solidFill>
                  <a:srgbClr val="FF0000"/>
                </a:solidFill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7"/>
            </p:custDataLst>
          </p:nvPr>
        </p:nvSpPr>
        <p:spPr>
          <a:xfrm>
            <a:off x="1403350" y="2518410"/>
            <a:ext cx="83185" cy="186753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16610" y="3220085"/>
            <a:ext cx="58674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而</a:t>
            </a:r>
            <a:endParaRPr lang="zh-CN" altLang="en-US" sz="2700" b="1"/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486535" y="3940175"/>
            <a:ext cx="85788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转接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1486535" y="2931795"/>
            <a:ext cx="85788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顺接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9"/>
            </p:custDataLst>
          </p:nvPr>
        </p:nvSpPr>
        <p:spPr>
          <a:xfrm>
            <a:off x="2330450" y="2499995"/>
            <a:ext cx="76200" cy="126746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2378075" y="2452370"/>
            <a:ext cx="3832860" cy="131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然后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就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表并列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并且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又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表修饰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译为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地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</a:t>
            </a:r>
            <a:r>
              <a:rPr lang="en-US" altLang="zh-CN" sz="27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2406650" y="3940175"/>
            <a:ext cx="6119495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示意思的转折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译为</a:t>
            </a:r>
            <a:r>
              <a:rPr lang="en-US" altLang="zh-CN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可是、但是、却</a:t>
            </a:r>
            <a:r>
              <a:rPr lang="en-US" altLang="zh-CN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en-US" altLang="zh-CN" sz="27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2" grpId="0" bldLvl="0"/>
      <p:bldP spid="3" grpId="0" bldLvl="0"/>
      <p:bldP spid="6" grpId="0" bldLvl="0"/>
      <p:bldP spid="10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1331595" y="1131570"/>
            <a:ext cx="105410" cy="81661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37895" name="文本框 4"/>
          <p:cNvSpPr txBox="1"/>
          <p:nvPr/>
        </p:nvSpPr>
        <p:spPr>
          <a:xfrm>
            <a:off x="1403588" y="1089184"/>
            <a:ext cx="4636294" cy="1038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安敢轻吾射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5375" y="1089025"/>
            <a:ext cx="337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耳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相当于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罢了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1831" y="1606153"/>
            <a:ext cx="9667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324610" y="2682240"/>
            <a:ext cx="127000" cy="8178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16" name="文本框 4"/>
          <p:cNvSpPr txBox="1"/>
          <p:nvPr/>
        </p:nvSpPr>
        <p:spPr>
          <a:xfrm>
            <a:off x="1403350" y="2571750"/>
            <a:ext cx="236347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汝亦知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不亦精乎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923665" y="2553970"/>
            <a:ext cx="19786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3923665" y="3075940"/>
            <a:ext cx="17329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827405" y="627380"/>
            <a:ext cx="773557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3.</a:t>
            </a:r>
            <a:r>
              <a:rPr lang="zh-CN" altLang="en-US" sz="2700" b="1">
                <a:sym typeface="+mn-ea"/>
              </a:rPr>
              <a:t>一词多义</a:t>
            </a:r>
            <a:endParaRPr lang="zh-CN" altLang="en-US" sz="2700" b="1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27405" y="2860040"/>
            <a:ext cx="58674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射</a:t>
            </a:r>
            <a:endParaRPr lang="zh-CN" altLang="en-US" sz="2700" b="1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16610" y="1286510"/>
            <a:ext cx="58674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尔</a:t>
            </a:r>
            <a:endParaRPr lang="zh-CN" altLang="en-US" sz="27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34" grpId="0" bldLvl="0"/>
      <p:bldP spid="2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070" y="195580"/>
            <a:ext cx="19456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品读课文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2"/>
            </p:custDataLst>
          </p:nvPr>
        </p:nvGraphicFramePr>
        <p:xfrm>
          <a:off x="251460" y="1851660"/>
          <a:ext cx="8431530" cy="2499360"/>
        </p:xfrm>
        <a:graphic>
          <a:graphicData uri="http://schemas.openxmlformats.org/drawingml/2006/table">
            <a:tbl>
              <a:tblPr/>
              <a:tblGrid>
                <a:gridCol w="953770"/>
                <a:gridCol w="2573020"/>
                <a:gridCol w="4904740"/>
              </a:tblGrid>
              <a:tr h="502920"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     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陈尧咨</a:t>
                      </a:r>
                      <a:r>
                        <a:rPr lang="en-US" altLang="zh-CN" sz="27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善射)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7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卖油翁</a:t>
                      </a:r>
                      <a:r>
                        <a:rPr lang="en-US" altLang="zh-CN" sz="27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善酌</a:t>
                      </a:r>
                      <a:r>
                        <a:rPr lang="zh-CN" altLang="zh-CN" sz="27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9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神态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252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语言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960">
                <a:tc>
                  <a:txBody>
                    <a:bodyPr/>
                    <a:p>
                      <a:pPr marL="0" lvl="0"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动作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7450" y="2355850"/>
            <a:ext cx="293751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sz="27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忿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</a:t>
            </a:r>
            <a:r>
              <a:rPr lang="en-US" altLang="zh-CN" sz="27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7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而遣之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Text Box 2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79520" y="2355850"/>
            <a:ext cx="293751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睨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59205" y="2860040"/>
            <a:ext cx="2520950" cy="118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汝亦知射乎？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吾射不亦精乎？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尔安敢轻吾射！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9520" y="2860040"/>
            <a:ext cx="3244850" cy="118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无他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但手熟尔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以我酌油知之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我亦无他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惟手熟尔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7450" y="3989070"/>
            <a:ext cx="293751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笑而</a:t>
            </a:r>
            <a:r>
              <a:rPr lang="zh-CN" altLang="en-US" sz="27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遣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79520" y="3989070"/>
            <a:ext cx="4886960" cy="89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释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担而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立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</a:t>
            </a:r>
            <a:r>
              <a:rPr lang="zh-CN" sz="27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但</a:t>
            </a:r>
            <a:r>
              <a:rPr lang="zh-CN" sz="27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微颔</a:t>
            </a:r>
            <a:r>
              <a:rPr lang="zh-CN" sz="27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之</a:t>
            </a:r>
            <a:endParaRPr lang="en-US" altLang="zh-CN" sz="27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取、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置、覆、酌、沥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52095" y="851535"/>
            <a:ext cx="8637270" cy="92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找出文中描写陈尧咨和卖油翁</a:t>
            </a:r>
            <a:r>
              <a:rPr lang="zh-CN" altLang="en-US" sz="27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神态、语言、动作</a:t>
            </a:r>
            <a:r>
              <a:rPr lang="zh-CN" altLang="en-US" sz="2700" b="1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的词语</a:t>
            </a:r>
            <a:endParaRPr lang="zh-CN" altLang="en-US" sz="2700" b="1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algn="l"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或句子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填写下面表格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9" grpId="0" bldLvl="0"/>
      <p:bldP spid="10" grpId="0" bldLvl="0"/>
      <p:bldP spid="11" grpId="0" bldLvl="0"/>
      <p:bldP spid="1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79295" y="411480"/>
            <a:ext cx="29584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神态</a:t>
            </a:r>
            <a:r>
              <a:rPr lang="zh-CN" sz="27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描写分析人物</a:t>
            </a:r>
            <a:endParaRPr lang="zh-CN" altLang="en-US" sz="2700"/>
          </a:p>
        </p:txBody>
      </p:sp>
      <p:sp>
        <p:nvSpPr>
          <p:cNvPr id="3" name="文本框 2"/>
          <p:cNvSpPr txBox="1"/>
          <p:nvPr/>
        </p:nvSpPr>
        <p:spPr>
          <a:xfrm>
            <a:off x="107315" y="987425"/>
            <a:ext cx="884809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一个</a:t>
            </a:r>
            <a:r>
              <a:rPr lang="zh-CN" altLang="en-US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“笑”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一个</a:t>
            </a:r>
            <a:r>
              <a:rPr lang="zh-CN" altLang="en-US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“遣”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写出了</a:t>
            </a:r>
            <a:r>
              <a:rPr lang="zh-CN" altLang="en-US" sz="2700" b="1">
                <a:solidFill>
                  <a:schemeClr val="tx1"/>
                </a:solidFill>
                <a:sym typeface="+mn-ea"/>
              </a:rPr>
              <a:t>陈尧咨既有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对卖油翁酌油技艺的佩服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也有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对自己自负骄傲的惭愧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唯有无奈地笑笑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打发了卖油翁</a:t>
            </a:r>
            <a:r>
              <a:rPr lang="zh-CN" altLang="en-US" sz="2700" b="1">
                <a:sym typeface="+mn-ea"/>
              </a:rPr>
              <a:t>。</a:t>
            </a:r>
            <a:endParaRPr lang="zh-CN" altLang="en-US" sz="2700" b="1"/>
          </a:p>
          <a:p>
            <a:endParaRPr lang="zh-CN" altLang="en-US" sz="27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27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一个</a:t>
            </a:r>
            <a:r>
              <a:rPr lang="zh-CN" altLang="en-US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“睨”</a:t>
            </a:r>
            <a:r>
              <a:rPr lang="zh-CN" altLang="en-US" sz="27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字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写出了</a:t>
            </a:r>
            <a:r>
              <a:rPr lang="zh-CN" altLang="en-US" sz="2700" b="1"/>
              <a:t>卖油翁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对陈尧咨的箭术的</a:t>
            </a:r>
            <a:r>
              <a:rPr lang="zh-CN" altLang="en-US" sz="2700" b="1">
                <a:solidFill>
                  <a:srgbClr val="FF0000"/>
                </a:solidFill>
              </a:rPr>
              <a:t>轻视态度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也写出了卖油翁的自信</a:t>
            </a:r>
            <a:r>
              <a:rPr lang="zh-CN" altLang="en-US" sz="2700" b="1"/>
              <a:t>。</a:t>
            </a:r>
            <a:endParaRPr lang="zh-CN" altLang="en-US" sz="2700" b="1"/>
          </a:p>
          <a:p>
            <a:endParaRPr lang="zh-CN" altLang="en-US" sz="27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“微颔”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写出了</a:t>
            </a:r>
            <a:r>
              <a:rPr lang="zh-CN" altLang="en-US" sz="2700" b="1"/>
              <a:t>卖油翁对陈尧咨的</a:t>
            </a:r>
            <a:r>
              <a:rPr lang="en-US" altLang="zh-CN" sz="2700" b="1"/>
              <a:t>“</a:t>
            </a:r>
            <a:r>
              <a:rPr lang="zh-CN" altLang="en-US" sz="2700" b="1"/>
              <a:t>发矢十中八九</a:t>
            </a:r>
            <a:r>
              <a:rPr lang="en-US" altLang="zh-CN" sz="2700" b="1"/>
              <a:t>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看似肯定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实则不以为意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暗示了卖油翁</a:t>
            </a:r>
            <a:r>
              <a:rPr lang="zh-CN" altLang="en-US" sz="2700" b="1">
                <a:solidFill>
                  <a:srgbClr val="FF0000"/>
                </a:solidFill>
              </a:rPr>
              <a:t>本领非凡</a:t>
            </a:r>
            <a:r>
              <a:rPr lang="zh-CN" altLang="en-US" sz="2700" b="1"/>
              <a:t>。</a:t>
            </a:r>
            <a:endParaRPr lang="zh-CN" altLang="en-US" sz="2700" b="1"/>
          </a:p>
          <a:p>
            <a:endParaRPr lang="zh-CN" altLang="en-US" sz="1000" b="1"/>
          </a:p>
          <a:p>
            <a:endParaRPr lang="zh-CN" altLang="en-US" sz="27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79295" y="411480"/>
            <a:ext cx="29584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语言描写分析人物</a:t>
            </a:r>
            <a:endParaRPr lang="zh-CN" altLang="en-US" sz="2700"/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115060" y="918210"/>
            <a:ext cx="2520950" cy="2311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陈尧咨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汝亦知射乎？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吾射不亦精乎？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尔安敢轻吾射！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盛气凌人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率真暴躁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4283710" y="915670"/>
            <a:ext cx="3244850" cy="2311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卖油翁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无他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但手熟尔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以我酌油知之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我亦无他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惟手熟尔</a:t>
            </a:r>
            <a:endParaRPr 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沉稳老练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从容自若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510" y="3363595"/>
            <a:ext cx="756221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sz="27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尔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流露出轻视与不屑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,“安敢”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反问语气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表现了陈尧咨怒不可遏</a:t>
            </a:r>
            <a:r>
              <a:rPr lang="en-US" altLang="zh-CN" sz="27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è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的情态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凸显了陈尧咨质问卖油翁时盛气凌人之状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自负愤怒之情</a:t>
            </a:r>
            <a:r>
              <a:rPr lang="zh-CN" altLang="en-US" sz="2700" b="1">
                <a:sym typeface="+mn-ea"/>
              </a:rPr>
              <a:t>。</a:t>
            </a:r>
            <a:endParaRPr lang="zh-CN" altLang="en-US" sz="27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79295" y="987425"/>
            <a:ext cx="29584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动作描写分析人物</a:t>
            </a:r>
            <a:endParaRPr lang="zh-CN" altLang="en-US" sz="2700"/>
          </a:p>
        </p:txBody>
      </p:sp>
      <p:sp>
        <p:nvSpPr>
          <p:cNvPr id="13" name="Text Box 2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9160" y="1491615"/>
            <a:ext cx="4886960" cy="89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取、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置、覆、酌、沥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品析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99160" y="1902460"/>
            <a:ext cx="723900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一组动词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sz="2700" b="1" dirty="0">
                <a:latin typeface="宋体" panose="02010600030101010101" pitchFamily="2" charset="-122"/>
                <a:sym typeface="+mn-ea"/>
              </a:rPr>
              <a:t>取、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置、覆、酌、沥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采用白描的手法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将卖油翁娴熟的动作表现得细腻传神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也表现出卖油翁性格沉稳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做事不慌张的特点</a:t>
            </a:r>
            <a:r>
              <a:rPr lang="zh-CN" altLang="en-US" sz="2700" b="1">
                <a:sym typeface="+mn-ea"/>
              </a:rPr>
              <a:t>。</a:t>
            </a:r>
            <a:endParaRPr lang="zh-CN" altLang="en-US" sz="27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251460" y="339725"/>
          <a:ext cx="8521700" cy="2621915"/>
        </p:xfrm>
        <a:graphic>
          <a:graphicData uri="http://schemas.openxmlformats.org/drawingml/2006/table">
            <a:tbl>
              <a:tblPr/>
              <a:tblGrid>
                <a:gridCol w="963930"/>
                <a:gridCol w="2600325"/>
                <a:gridCol w="4957445"/>
              </a:tblGrid>
              <a:tr h="502920"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     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陈尧咨</a:t>
                      </a:r>
                      <a:r>
                        <a:rPr lang="en-US" altLang="zh-CN" sz="27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善射)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7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卖油翁</a:t>
                      </a:r>
                      <a:r>
                        <a:rPr lang="en-US" altLang="zh-CN" sz="27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zh-CN" sz="2700" b="1" dirty="0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善酌</a:t>
                      </a:r>
                      <a:r>
                        <a:rPr lang="zh-CN" altLang="zh-CN" sz="27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8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神态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700" b="1" u="sng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忿</a:t>
                      </a: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然</a:t>
                      </a:r>
                      <a:r>
                        <a:rPr lang="en-US" altLang="zh-CN" sz="2700" b="1" dirty="0">
                          <a:solidFill>
                            <a:srgbClr val="1D41D5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</a:t>
                      </a:r>
                      <a:r>
                        <a:rPr lang="zh-CN" altLang="en-US" sz="2700" b="1" u="sng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笑</a:t>
                      </a:r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而遣之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睨</a:t>
                      </a: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之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315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语言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汝亦知射乎？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吾射不亦精乎？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尔安敢轻吾射！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无他</a:t>
                      </a:r>
                      <a:r>
                        <a:rPr lang="en-US" altLang="zh-CN" sz="27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但手熟尔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以我酌油知之</a:t>
                      </a:r>
                      <a:endParaRPr lang="zh-CN" sz="27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我亦无他</a:t>
                      </a:r>
                      <a:r>
                        <a:rPr lang="en-US" altLang="zh-CN" sz="27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惟手熟尔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动作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笑而</a:t>
                      </a:r>
                      <a:r>
                        <a:rPr lang="zh-CN" altLang="en-US" sz="2700" b="1" u="sng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遣</a:t>
                      </a:r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之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释</a:t>
                      </a:r>
                      <a:r>
                        <a:rPr lang="zh-CN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担而</a:t>
                      </a:r>
                      <a:r>
                        <a:rPr lang="zh-CN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立</a:t>
                      </a:r>
                      <a:r>
                        <a:rPr lang="en-US" altLang="zh-CN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</a:t>
                      </a:r>
                      <a:r>
                        <a:rPr lang="en-US" altLang="zh-CN" sz="2700" b="1">
                          <a:solidFill>
                            <a:srgbClr val="FF00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  </a:t>
                      </a:r>
                      <a:r>
                        <a:rPr lang="zh-CN" sz="2700" b="1"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但</a:t>
                      </a:r>
                      <a:r>
                        <a:rPr lang="zh-CN" sz="2700" b="1">
                          <a:solidFill>
                            <a:srgbClr val="FF0000"/>
                          </a:solidFill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微颔</a:t>
                      </a:r>
                      <a:r>
                        <a:rPr lang="zh-CN" sz="2700" b="1"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之</a:t>
                      </a:r>
                      <a:endParaRPr lang="en-US" altLang="zh-CN" sz="2700" b="1">
                        <a:solidFill>
                          <a:srgbClr val="FF0000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取、</a:t>
                      </a:r>
                      <a:r>
                        <a:rPr lang="zh-CN" altLang="en-US" sz="27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置、覆、酌、沥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23215" y="3627755"/>
            <a:ext cx="94043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2600" b="1"/>
              <a:t>性格</a:t>
            </a:r>
            <a:endParaRPr lang="zh-CN" altLang="en-US" sz="2600" b="1"/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187450" y="3507740"/>
            <a:ext cx="1995170" cy="83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傲慢暴躁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骄傲自大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851910" y="3530600"/>
            <a:ext cx="1605915" cy="83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谦虚沉稳不卑不亢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左右箭头 17"/>
          <p:cNvSpPr/>
          <p:nvPr/>
        </p:nvSpPr>
        <p:spPr>
          <a:xfrm>
            <a:off x="2773045" y="3916680"/>
            <a:ext cx="1022985" cy="95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Text Box 2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43530" y="3530600"/>
            <a:ext cx="952500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p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</a:t>
            </a:r>
            <a:endParaRPr 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0490" y="4300220"/>
            <a:ext cx="891159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/>
              <a:t>不卑不亢</a:t>
            </a:r>
            <a:r>
              <a:rPr lang="zh-CN" altLang="en-US" sz="2600" b="1" dirty="0">
                <a:sym typeface="宋体" panose="02010600030101010101" pitchFamily="2" charset="-122"/>
              </a:rPr>
              <a:t>:指对人有恰当的分寸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ym typeface="宋体" panose="02010600030101010101" pitchFamily="2" charset="-122"/>
              </a:rPr>
              <a:t>既不低声下气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ym typeface="宋体" panose="02010600030101010101" pitchFamily="2" charset="-122"/>
              </a:rPr>
              <a:t>也不傲慢自大。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2067322"/>
            <a:ext cx="6829425" cy="168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Line 4"/>
          <p:cNvSpPr/>
          <p:nvPr/>
        </p:nvSpPr>
        <p:spPr>
          <a:xfrm>
            <a:off x="6588125" y="3435985"/>
            <a:ext cx="882015" cy="444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anchor="t" anchorCtr="0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6155849" y="4225925"/>
            <a:ext cx="1754981" cy="478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不以为意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直接连接符 2"/>
          <p:cNvSpPr/>
          <p:nvPr/>
        </p:nvSpPr>
        <p:spPr>
          <a:xfrm flipH="1" flipV="1">
            <a:off x="6909435" y="3440430"/>
            <a:ext cx="27305" cy="80264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9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29590" y="699770"/>
            <a:ext cx="7893685" cy="12852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700" b="1" dirty="0"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2700" b="1" dirty="0">
                <a:cs typeface="Arial" panose="020B0604020202020204" pitchFamily="34" charset="0"/>
                <a:sym typeface="+mn-ea"/>
              </a:rPr>
              <a:t>在综合实践课上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老师决定把《卖油翁》改编成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课本剧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小文已经修改了一部分。请你仔细阅读课文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700" b="1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并一起来完成下面的任务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ym typeface="+mn-ea"/>
              </a:rPr>
              <a:t>导学一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05" y="1419860"/>
            <a:ext cx="37325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卖油翁</a:t>
            </a:r>
            <a:endParaRPr lang="zh-CN" altLang="en-US" sz="4800" dirty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7810" y="411480"/>
            <a:ext cx="4627880" cy="4359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9340" y="2211705"/>
            <a:ext cx="14458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欧阳修</a:t>
            </a:r>
            <a:endParaRPr 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1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060" y="842963"/>
            <a:ext cx="6858000" cy="3564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直接连接符 6146"/>
          <p:cNvSpPr/>
          <p:nvPr/>
        </p:nvSpPr>
        <p:spPr>
          <a:xfrm flipV="1">
            <a:off x="2465705" y="699770"/>
            <a:ext cx="9525" cy="89408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48" name="文本框 6147"/>
          <p:cNvSpPr txBox="1"/>
          <p:nvPr/>
        </p:nvSpPr>
        <p:spPr>
          <a:xfrm>
            <a:off x="1331595" y="195580"/>
            <a:ext cx="3539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傲慢无礼、咄咄逼人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599180" y="228346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淡定平静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0" name="直接连接符 6149"/>
          <p:cNvSpPr/>
          <p:nvPr/>
        </p:nvSpPr>
        <p:spPr>
          <a:xfrm>
            <a:off x="2465785" y="2500234"/>
            <a:ext cx="113347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5868035" y="32131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轻视、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不屑</a:t>
            </a:r>
            <a:endParaRPr lang="zh-CN" altLang="en-US" sz="2800"/>
          </a:p>
        </p:txBody>
      </p:sp>
      <p:sp>
        <p:nvSpPr>
          <p:cNvPr id="3" name="直接连接符 2"/>
          <p:cNvSpPr/>
          <p:nvPr/>
        </p:nvSpPr>
        <p:spPr>
          <a:xfrm flipV="1">
            <a:off x="6725285" y="815340"/>
            <a:ext cx="16510" cy="121031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75330" y="1995805"/>
            <a:ext cx="2428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第二课时</a:t>
            </a:r>
            <a:endParaRPr lang="zh-CN" altLang="en-US" sz="40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360" y="1059815"/>
            <a:ext cx="80073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1</a:t>
            </a:r>
            <a:r>
              <a:rPr lang="en-US" sz="2700" b="1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700" b="1"/>
              <a:t>为何如此短的篇幅</a:t>
            </a:r>
            <a:r>
              <a:rPr lang="en-US" altLang="zh-CN" sz="27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作者未发表一点议论</a:t>
            </a:r>
            <a:r>
              <a:rPr lang="en-US" altLang="zh-CN" sz="27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就把道理说得明白生动</a:t>
            </a:r>
            <a:r>
              <a:rPr lang="en-US" altLang="zh-CN" sz="27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引人深思</a:t>
            </a:r>
            <a:r>
              <a:rPr lang="zh-CN" altLang="en-US" sz="2700" b="1">
                <a:sym typeface="+mn-ea"/>
              </a:rPr>
              <a:t>？</a:t>
            </a:r>
            <a:endParaRPr lang="zh-CN" altLang="en-US" sz="2700"/>
          </a:p>
        </p:txBody>
      </p:sp>
      <p:sp>
        <p:nvSpPr>
          <p:cNvPr id="2" name="文本框 1"/>
          <p:cNvSpPr txBox="1"/>
          <p:nvPr/>
        </p:nvSpPr>
        <p:spPr>
          <a:xfrm>
            <a:off x="539115" y="1995805"/>
            <a:ext cx="803973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/>
              <a:t>(1)</a:t>
            </a:r>
            <a:r>
              <a:rPr lang="zh-CN" altLang="en-US" sz="2600" b="1"/>
              <a:t>详略得当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通过描写刻画人物</a:t>
            </a:r>
            <a:r>
              <a:rPr lang="zh-CN" altLang="en-US" sz="2600" b="1"/>
              <a:t>    </a:t>
            </a:r>
            <a:endParaRPr lang="zh-CN" altLang="en-US" sz="2600" b="1"/>
          </a:p>
          <a:p>
            <a:r>
              <a:rPr lang="zh-CN" altLang="en-US" sz="2600" b="1"/>
              <a:t>主角是卖油翁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略</a:t>
            </a:r>
            <a:r>
              <a:rPr lang="zh-CN" altLang="en-US" sz="2600" b="1">
                <a:solidFill>
                  <a:srgbClr val="FF0000"/>
                </a:solidFill>
              </a:rPr>
              <a:t>写陈尧咨的善射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</a:rPr>
              <a:t>是为了衬托卖油翁的善酌</a:t>
            </a:r>
            <a:r>
              <a:rPr lang="zh-CN" altLang="en-US" sz="2600" b="1"/>
              <a:t>。写陈尧咨</a:t>
            </a:r>
            <a:r>
              <a:rPr lang="zh-CN" altLang="en-US" sz="2600" b="1">
                <a:solidFill>
                  <a:srgbClr val="FF0000"/>
                </a:solidFill>
              </a:rPr>
              <a:t>箭术之精只作概括交代</a:t>
            </a:r>
            <a:r>
              <a:rPr lang="zh-CN" altLang="en-US" sz="2600" b="1"/>
              <a:t>；</a:t>
            </a:r>
            <a:r>
              <a:rPr lang="zh-CN" altLang="en-US" sz="2600" b="1">
                <a:solidFill>
                  <a:srgbClr val="FF0000"/>
                </a:solidFill>
              </a:rPr>
              <a:t>详写卖油翁的酌油技术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</a:rPr>
              <a:t>采用白描手法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</a:rPr>
              <a:t>细腻传神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语言、</a:t>
            </a:r>
            <a:r>
              <a:rPr lang="zh-CN" altLang="en-US" sz="2600" b="1">
                <a:solidFill>
                  <a:srgbClr val="FF0000"/>
                </a:solidFill>
              </a:rPr>
              <a:t>动作、神态描写精彩</a:t>
            </a:r>
            <a:r>
              <a:rPr lang="zh-CN" altLang="en-US" sz="2600" b="1"/>
              <a:t>。</a:t>
            </a:r>
            <a:r>
              <a:rPr sz="2600" b="1"/>
              <a:t>因为故事要说的道理是“熟能生巧”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并不是陈尧咨的“善射”</a:t>
            </a:r>
            <a:r>
              <a:rPr lang="en-US" altLang="zh-CN" sz="26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这样安排</a:t>
            </a:r>
            <a:r>
              <a:rPr sz="2600" b="1">
                <a:solidFill>
                  <a:srgbClr val="FF0000"/>
                </a:solidFill>
              </a:rPr>
              <a:t>使叙事清楚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0000"/>
                </a:solidFill>
              </a:rPr>
              <a:t>重点突出</a:t>
            </a:r>
            <a:r>
              <a:rPr lang="en-US" altLang="zh-CN" sz="26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>
                <a:solidFill>
                  <a:srgbClr val="FF0000"/>
                </a:solidFill>
              </a:rPr>
              <a:t>富有说服力</a:t>
            </a:r>
            <a:r>
              <a:rPr lang="zh-CN" altLang="en-US" sz="2600" b="1"/>
              <a:t>。</a:t>
            </a:r>
            <a:endParaRPr lang="zh-CN" altLang="en-US" sz="2600"/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179070" y="411480"/>
            <a:ext cx="19456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悟读课文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483235"/>
            <a:ext cx="4572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/>
              <a:t>(2)</a:t>
            </a:r>
            <a:r>
              <a:rPr lang="zh-CN" altLang="en-US" sz="2700" b="1"/>
              <a:t>在对比中凸显人物</a:t>
            </a:r>
            <a:endParaRPr lang="zh-CN" altLang="en-US" sz="2700" b="1">
              <a:sym typeface="+mn-ea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03580" y="989965"/>
          <a:ext cx="8030210" cy="2092960"/>
        </p:xfrm>
        <a:graphic>
          <a:graphicData uri="http://schemas.openxmlformats.org/drawingml/2006/table">
            <a:tbl>
              <a:tblPr/>
              <a:tblGrid>
                <a:gridCol w="966470"/>
                <a:gridCol w="3419475"/>
                <a:gridCol w="3644265"/>
              </a:tblGrid>
              <a:tr h="538480"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陈尧咨 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卖油翁</a:t>
                      </a:r>
                      <a:endParaRPr 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36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sz="2800" b="1" dirty="0" smtClean="0">
                          <a:ln>
                            <a:noFill/>
                          </a:ln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身份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endParaRPr kumimoji="0" lang="zh-CN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6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kumimoji="0" lang="zh-CN" altLang="en-US" sz="26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 smtClean="0">
                          <a:ln>
                            <a:noFill/>
                          </a:ln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个性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36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心态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57350" y="1563370"/>
            <a:ext cx="341757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700" b="1">
                <a:solidFill>
                  <a:srgbClr val="FF0000"/>
                </a:solidFill>
              </a:rPr>
              <a:t>上层士大夫</a:t>
            </a:r>
            <a:endParaRPr lang="zh-CN" sz="2700" b="1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116830" y="1563370"/>
            <a:ext cx="361696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700" b="1">
                <a:solidFill>
                  <a:srgbClr val="FF0000"/>
                </a:solidFill>
              </a:rPr>
              <a:t>底层贩夫走卒</a:t>
            </a:r>
            <a:endParaRPr lang="zh-CN" sz="2700" b="1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91640" y="2070100"/>
            <a:ext cx="340233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</a:rPr>
              <a:t>高傲自大、盛气凌人</a:t>
            </a:r>
            <a:endParaRPr lang="zh-CN" altLang="en-US" sz="2700" b="1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093970" y="2070100"/>
            <a:ext cx="363728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谦虚谨慎、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沉稳淡定</a:t>
            </a:r>
            <a:endParaRPr lang="zh-CN" altLang="en-US" sz="27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703070" y="2576830"/>
            <a:ext cx="341376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</a:rPr>
              <a:t>暴躁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093970" y="2571750"/>
            <a:ext cx="36175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7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从容自若</a:t>
            </a:r>
            <a:r>
              <a:rPr lang="zh-CN" altLang="en-US" sz="2700" b="1">
                <a:solidFill>
                  <a:srgbClr val="FF0000"/>
                </a:solidFill>
              </a:rPr>
              <a:t>、不卑不亢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1595" y="3939540"/>
            <a:ext cx="4572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</a:rPr>
              <a:t>反感→忿然</a:t>
            </a:r>
            <a:r>
              <a:rPr lang="zh-CN" altLang="en-US" sz="2700">
                <a:solidFill>
                  <a:srgbClr val="FF0000"/>
                </a:solidFill>
              </a:rPr>
              <a:t>(</a:t>
            </a:r>
            <a:r>
              <a:rPr lang="zh-CN" altLang="en-US" sz="2700" b="1">
                <a:solidFill>
                  <a:srgbClr val="FF0000"/>
                </a:solidFill>
              </a:rPr>
              <a:t>恼怒</a:t>
            </a:r>
            <a:r>
              <a:rPr lang="zh-CN" altLang="en-US" sz="2700">
                <a:solidFill>
                  <a:srgbClr val="FF0000"/>
                </a:solidFill>
              </a:rPr>
              <a:t>)</a:t>
            </a:r>
            <a:r>
              <a:rPr lang="zh-CN" altLang="en-US" sz="2700" b="1">
                <a:solidFill>
                  <a:srgbClr val="FF0000"/>
                </a:solidFill>
              </a:rPr>
              <a:t>→佩服认输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67585" y="487616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/>
            <a:r>
              <a:rPr lang="zh-CN" sz="1800" b="0">
                <a:ea typeface="宋体" panose="02010600030101010101" pitchFamily="2" charset="-122"/>
              </a:rPr>
              <a:t>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25475" y="3147695"/>
            <a:ext cx="78174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/>
              <a:t>陈尧咨前后</a:t>
            </a:r>
            <a:r>
              <a:rPr lang="zh-CN" altLang="en-US" sz="2700" b="1">
                <a:sym typeface="+mn-ea"/>
              </a:rPr>
              <a:t>态度</a:t>
            </a:r>
            <a:r>
              <a:rPr lang="zh-CN" altLang="en-US" sz="2700" b="1"/>
              <a:t>发生了怎样的转变？为什么有这样的转变？</a:t>
            </a:r>
            <a:endParaRPr lang="zh-CN" altLang="en-US" sz="2700" b="1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31595" y="4369435"/>
            <a:ext cx="697293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</a:rPr>
              <a:t>看到卖油翁酌油技艺娴熟却没有</a:t>
            </a:r>
            <a:r>
              <a:rPr lang="en-US" altLang="zh-CN" sz="2700" b="1">
                <a:solidFill>
                  <a:srgbClr val="FF0000"/>
                </a:solidFill>
              </a:rPr>
              <a:t>“</a:t>
            </a:r>
            <a:r>
              <a:rPr lang="zh-CN" altLang="en-US" sz="2700" b="1">
                <a:solidFill>
                  <a:srgbClr val="FF0000"/>
                </a:solidFill>
              </a:rPr>
              <a:t>以此自矜</a:t>
            </a:r>
            <a:r>
              <a:rPr lang="en-US" altLang="zh-CN" sz="2700" b="1">
                <a:solidFill>
                  <a:srgbClr val="FF0000"/>
                </a:solidFill>
              </a:rPr>
              <a:t>”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5" grpId="0"/>
      <p:bldP spid="9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483235"/>
            <a:ext cx="4572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/>
              <a:t>(</a:t>
            </a:r>
            <a:r>
              <a:rPr lang="en-US" altLang="zh-CN" sz="2700"/>
              <a:t>3</a:t>
            </a:r>
            <a:r>
              <a:rPr lang="zh-CN" altLang="en-US" sz="2700"/>
              <a:t>)</a:t>
            </a:r>
            <a:r>
              <a:rPr lang="zh-CN" altLang="en-US" sz="2700" b="1">
                <a:sym typeface="+mn-ea"/>
              </a:rPr>
              <a:t>在冲突中塑造人物</a:t>
            </a:r>
            <a:endParaRPr lang="zh-CN" altLang="en-US" sz="2700" b="1">
              <a:sym typeface="+mn-ea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03580" y="989965"/>
          <a:ext cx="8030210" cy="2059940"/>
        </p:xfrm>
        <a:graphic>
          <a:graphicData uri="http://schemas.openxmlformats.org/drawingml/2006/table">
            <a:tbl>
              <a:tblPr/>
              <a:tblGrid>
                <a:gridCol w="966470"/>
                <a:gridCol w="3419475"/>
                <a:gridCol w="3644265"/>
              </a:tblGrid>
              <a:tr h="538480"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陈尧咨 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卖油翁</a:t>
                      </a:r>
                      <a:endParaRPr 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36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sz="2800" b="1" dirty="0" smtClean="0">
                          <a:ln>
                            <a:noFill/>
                          </a:ln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行为</a:t>
                      </a:r>
                      <a:endParaRPr lang="zh-CN" sz="2800" b="1" dirty="0" smtClean="0">
                        <a:ln>
                          <a:noFill/>
                        </a:ln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endParaRPr kumimoji="0" lang="zh-CN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6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kumimoji="0" lang="zh-CN" altLang="en-US" sz="26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 smtClean="0">
                          <a:ln>
                            <a:noFill/>
                          </a:ln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个性</a:t>
                      </a: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57350" y="1490980"/>
            <a:ext cx="34175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700" b="1">
                <a:solidFill>
                  <a:srgbClr val="FF0000"/>
                </a:solidFill>
              </a:rPr>
              <a:t>“</a:t>
            </a:r>
            <a:r>
              <a:rPr lang="zh-CN" altLang="en-US" sz="2700" b="1">
                <a:solidFill>
                  <a:srgbClr val="FF0000"/>
                </a:solidFill>
              </a:rPr>
              <a:t>以此自矜</a:t>
            </a:r>
            <a:r>
              <a:rPr lang="en-US" altLang="zh-CN" sz="2700" b="1">
                <a:solidFill>
                  <a:srgbClr val="FF0000"/>
                </a:solidFill>
              </a:rPr>
              <a:t>”</a:t>
            </a:r>
            <a:r>
              <a:rPr lang="zh-CN" altLang="en-US" sz="2700" b="1">
                <a:solidFill>
                  <a:srgbClr val="FF0000"/>
                </a:solidFill>
              </a:rPr>
              <a:t>可知他渴望获得世人的认可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116830" y="1563370"/>
            <a:ext cx="36169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700" b="1">
                <a:solidFill>
                  <a:srgbClr val="FF0000"/>
                </a:solidFill>
              </a:rPr>
              <a:t>要以自己的技艺教育陈尧咨</a:t>
            </a:r>
            <a:r>
              <a:rPr lang="en-US" altLang="zh-CN" sz="2700" b="1">
                <a:solidFill>
                  <a:srgbClr val="FF0000"/>
                </a:solidFill>
              </a:rPr>
              <a:t>“</a:t>
            </a:r>
            <a:r>
              <a:rPr lang="zh-CN" altLang="en-US" sz="2700" b="1">
                <a:solidFill>
                  <a:srgbClr val="FF0000"/>
                </a:solidFill>
              </a:rPr>
              <a:t>勿矜</a:t>
            </a:r>
            <a:r>
              <a:rPr lang="en-US" altLang="zh-CN" sz="2700" b="1">
                <a:solidFill>
                  <a:srgbClr val="FF0000"/>
                </a:solidFill>
              </a:rPr>
              <a:t>”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14500" y="2499360"/>
            <a:ext cx="340233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</a:rPr>
              <a:t>高傲自大、盛气凌人</a:t>
            </a:r>
            <a:endParaRPr lang="zh-CN" altLang="en-US" sz="2700" b="1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116830" y="2499360"/>
            <a:ext cx="363728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谦虚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沉稳、淡定从容</a:t>
            </a:r>
            <a:endParaRPr lang="zh-CN" altLang="en-US" sz="27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67585" y="487616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/>
            <a:r>
              <a:rPr lang="zh-CN" sz="1800" b="0">
                <a:ea typeface="宋体" panose="02010600030101010101" pitchFamily="2" charset="-122"/>
              </a:rPr>
              <a:t>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78815" y="3147695"/>
            <a:ext cx="80746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ym typeface="+mn-ea"/>
              </a:rPr>
              <a:t>强势的以强压弱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ym typeface="+mn-ea"/>
              </a:rPr>
              <a:t>而弱势的欲以柔克刚。这样的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冲突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推进了情节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增强了故事的张力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也凸显出人物形象</a:t>
            </a:r>
            <a:r>
              <a:rPr lang="zh-CN" altLang="en-US" sz="2700" b="1">
                <a:sym typeface="+mn-ea"/>
              </a:rPr>
              <a:t>。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505" y="915670"/>
            <a:ext cx="800735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/>
              <a:t>2</a:t>
            </a:r>
            <a:r>
              <a:rPr lang="en-US" sz="2700" b="1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700" b="1"/>
              <a:t>这篇文章揭示了什么道理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/>
              <a:t>运用文中现成语句</a:t>
            </a:r>
            <a:r>
              <a:rPr lang="zh-CN" altLang="en-US" sz="2700"/>
              <a:t>)</a:t>
            </a:r>
            <a:r>
              <a:rPr lang="zh-CN" altLang="en-US" sz="2700" b="1">
                <a:sym typeface="+mn-ea"/>
              </a:rPr>
              <a:t>？</a:t>
            </a:r>
            <a:endParaRPr lang="zh-CN" altLang="en-US" sz="2700" b="1">
              <a:sym typeface="+mn-ea"/>
            </a:endParaRPr>
          </a:p>
          <a:p>
            <a:endParaRPr lang="zh-CN" altLang="en-US" sz="2700" b="1">
              <a:sym typeface="+mn-ea"/>
            </a:endParaRPr>
          </a:p>
          <a:p>
            <a:r>
              <a:rPr lang="en-US" sz="2700" b="1">
                <a:latin typeface="宋体" panose="02010600030101010101" pitchFamily="2" charset="-122"/>
                <a:sym typeface="+mn-ea"/>
              </a:rPr>
              <a:t>  说出与</a:t>
            </a:r>
            <a:r>
              <a:rPr 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“熟能生巧”相近的名言警句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700" b="1">
              <a:latin typeface="宋体" panose="02010600030101010101" pitchFamily="2" charset="-122"/>
            </a:endParaRPr>
          </a:p>
          <a:p>
            <a:endParaRPr lang="zh-CN" altLang="en-US" sz="2700" b="1">
              <a:latin typeface="宋体" panose="02010600030101010101" pitchFamily="2" charset="-122"/>
            </a:endParaRPr>
          </a:p>
          <a:p>
            <a:r>
              <a:rPr lang="en-US" altLang="zh-CN" sz="2700" b="1">
                <a:latin typeface="宋体" panose="02010600030101010101" pitchFamily="2" charset="-122"/>
                <a:sym typeface="+mn-ea"/>
              </a:rPr>
              <a:t>  </a:t>
            </a:r>
            <a:r>
              <a:rPr lang="zh-CN" sz="2700" b="1">
                <a:latin typeface="宋体" panose="02010600030101010101" pitchFamily="2" charset="-122"/>
                <a:sym typeface="+mn-ea"/>
              </a:rPr>
              <a:t>怎样才能达到卖油翁的境界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？</a:t>
            </a:r>
            <a:endParaRPr lang="zh-CN" altLang="en-US" sz="2700" b="1">
              <a:latin typeface="宋体" panose="02010600030101010101" pitchFamily="2" charset="-122"/>
            </a:endParaRPr>
          </a:p>
          <a:p>
            <a:endParaRPr lang="zh-CN" altLang="en-US" sz="2700" b="1">
              <a:latin typeface="宋体" panose="02010600030101010101" pitchFamily="2" charset="-122"/>
            </a:endParaRPr>
          </a:p>
          <a:p>
            <a:r>
              <a:rPr lang="en-US" altLang="zh-CN" sz="2700" b="1"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请联系实际谈谈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“熟能生巧”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的例子。</a:t>
            </a:r>
            <a:endParaRPr lang="zh-CN" altLang="en-US" sz="2700"/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1043305" y="1347470"/>
            <a:ext cx="78613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700" b="1">
                <a:solidFill>
                  <a:srgbClr val="FF0000"/>
                </a:solidFill>
              </a:rPr>
              <a:t>熟能生巧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即使有</a:t>
            </a:r>
            <a:r>
              <a:rPr lang="zh-CN" sz="2700" b="1">
                <a:sym typeface="+mn-ea"/>
              </a:rPr>
              <a:t>什么</a:t>
            </a:r>
            <a:r>
              <a:rPr lang="zh-CN" sz="2700" b="1">
                <a:solidFill>
                  <a:srgbClr val="FF0000"/>
                </a:solidFill>
                <a:sym typeface="+mn-ea"/>
              </a:rPr>
              <a:t>长处也没有骄傲自满的必要。</a:t>
            </a:r>
            <a:endParaRPr lang="zh-CN" altLang="en-US" sz="2700" b="1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15060" y="2139950"/>
            <a:ext cx="401002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>
                <a:solidFill>
                  <a:srgbClr val="FF0000"/>
                </a:solidFill>
              </a:rPr>
              <a:t>读书百遍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FF0000"/>
                </a:solidFill>
              </a:rPr>
              <a:t>其义自见</a:t>
            </a:r>
            <a:endParaRPr lang="zh-CN" altLang="en-US" sz="2700" b="1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43305" y="2984500"/>
            <a:ext cx="513651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>
                <a:solidFill>
                  <a:srgbClr val="FF0000"/>
                </a:solidFill>
              </a:rPr>
              <a:t>勤学苦练</a:t>
            </a:r>
            <a:r>
              <a:rPr sz="2700" b="1">
                <a:solidFill>
                  <a:srgbClr val="FF0000"/>
                </a:solidFill>
              </a:rPr>
              <a:t>、</a:t>
            </a:r>
            <a:r>
              <a:rPr lang="zh-CN" sz="2700" b="1">
                <a:solidFill>
                  <a:srgbClr val="FF0000"/>
                </a:solidFill>
              </a:rPr>
              <a:t>学而不厌、</a:t>
            </a:r>
            <a:r>
              <a:rPr sz="2700" b="1">
                <a:solidFill>
                  <a:srgbClr val="FF0000"/>
                </a:solidFill>
              </a:rPr>
              <a:t>精益求精</a:t>
            </a:r>
            <a:endParaRPr lang="zh-CN" altLang="en-US" sz="2700" b="1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71550" y="3828415"/>
            <a:ext cx="8319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开车、做饭、投篮、</a:t>
            </a:r>
            <a:r>
              <a:rPr lang="zh-CN" sz="2700" b="1">
                <a:solidFill>
                  <a:srgbClr val="FF0000"/>
                </a:solidFill>
              </a:rPr>
              <a:t>护士打针</a:t>
            </a:r>
            <a:r>
              <a:rPr lang="zh-CN" altLang="en-US" sz="2700" b="1">
                <a:solidFill>
                  <a:schemeClr val="tx1"/>
                </a:solidFill>
              </a:rPr>
              <a:t>等</a:t>
            </a:r>
            <a:r>
              <a:rPr lang="en-US" altLang="zh-CN" sz="2700" b="1">
                <a:solidFill>
                  <a:srgbClr val="FF0000"/>
                </a:solidFill>
              </a:rPr>
              <a:t>   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3215" y="843280"/>
            <a:ext cx="8322945" cy="3030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700">
                <a:sym typeface="+mn-ea"/>
              </a:rPr>
              <a:t>3</a:t>
            </a:r>
            <a:r>
              <a:rPr lang="en-US" sz="2700" b="1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再读课文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仿照下面打油诗的解说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结合课文内容谈谈你对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工匠精神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的理解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ym typeface="+mn-ea"/>
              </a:rPr>
              <a:t>导学二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700" b="1" dirty="0">
              <a:latin typeface="宋体" panose="02010600030101010101" pitchFamily="2" charset="-122"/>
              <a:sym typeface="+mn-ea"/>
            </a:endParaRPr>
          </a:p>
          <a:p>
            <a:pPr algn="l"/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700" b="1"/>
              <a:t>解说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  <a:p>
            <a:pPr algn="l"/>
            <a:endParaRPr lang="zh-CN" altLang="en-US" sz="2700" b="1" dirty="0">
              <a:sym typeface="宋体" panose="02010600030101010101" pitchFamily="2" charset="-122"/>
            </a:endParaRPr>
          </a:p>
          <a:p>
            <a:pPr algn="l"/>
            <a:r>
              <a:rPr lang="zh-CN" altLang="en-US" sz="2700" b="1" dirty="0">
                <a:sym typeface="宋体" panose="02010600030101010101" pitchFamily="2" charset="-122"/>
              </a:rPr>
              <a:t>卖油翁的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工匠精神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>
                <a:cs typeface="Arial" panose="020B0604020202020204" pitchFamily="34" charset="0"/>
                <a:sym typeface="+mn-ea"/>
              </a:rPr>
              <a:t>体现在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394970" y="1707515"/>
            <a:ext cx="8218805" cy="506730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庖丁的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工匠精神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>
                <a:cs typeface="Arial" panose="020B0604020202020204" pitchFamily="34" charset="0"/>
                <a:sym typeface="+mn-ea"/>
              </a:rPr>
              <a:t>体现在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不断实践和总结客观规律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上。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94970" y="2139315"/>
            <a:ext cx="8020050" cy="506730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鲁班的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工匠精神</a:t>
            </a:r>
            <a:r>
              <a:rPr lang="en-US" altLang="zh-CN" sz="27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>
                <a:cs typeface="Arial" panose="020B0604020202020204" pitchFamily="34" charset="0"/>
                <a:sym typeface="+mn-ea"/>
              </a:rPr>
              <a:t>体现在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不断夯</a:t>
            </a:r>
            <a:r>
              <a:rPr lang="zh-CN" altLang="en-US" sz="27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27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实基础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上。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408305" y="2499360"/>
            <a:ext cx="8298180" cy="922020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卖油翁专注于自己的职业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把倒油的本领练得炉火纯青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熟练到从钱口入而不沾湿钱的地步。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10242"/>
          <p:cNvSpPr/>
          <p:nvPr>
            <p:custDataLst>
              <p:tags r:id="rId5"/>
            </p:custDataLst>
          </p:nvPr>
        </p:nvSpPr>
        <p:spPr>
          <a:xfrm>
            <a:off x="2987675" y="3291840"/>
            <a:ext cx="5427345" cy="100393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熟能生巧</a:t>
            </a:r>
            <a:r>
              <a:rPr lang="en-US" altLang="zh-CN" sz="27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不断地练习和实践业务。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5"/>
          <p:cNvSpPr txBox="1"/>
          <p:nvPr/>
        </p:nvSpPr>
        <p:spPr>
          <a:xfrm>
            <a:off x="110490" y="555625"/>
            <a:ext cx="88620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indent="0" eaLnBrk="1" latinLnBrk="0" hangingPunct="1">
              <a:lnSpc>
                <a:spcPct val="100000"/>
              </a:lnSpc>
            </a:pPr>
            <a:r>
              <a:rPr lang="en-US" altLang="zh-CN" sz="2700">
                <a:sym typeface="+mn-ea"/>
              </a:rPr>
              <a:t>4</a:t>
            </a:r>
            <a:r>
              <a:rPr lang="en-US" sz="2700" b="1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高超的</a:t>
            </a:r>
            <a:r>
              <a:rPr lang="en-US" altLang="zh-CN" sz="2700" b="1">
                <a:latin typeface="宋体" panose="02010600030101010101" pitchFamily="2" charset="-122"/>
                <a:sym typeface="+mn-ea"/>
              </a:rPr>
              <a:t>箭法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真的能等同于往壶里灌油吗？</a:t>
            </a:r>
            <a:r>
              <a:rPr lang="en-US" altLang="zh-CN" sz="2700" b="1">
                <a:latin typeface="宋体" panose="02010600030101010101" pitchFamily="2" charset="-122"/>
                <a:sym typeface="+mn-ea"/>
              </a:rPr>
              <a:t>好箭法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真的只是</a:t>
            </a:r>
            <a:r>
              <a:rPr lang="en-US" altLang="zh-CN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“手熟”</a:t>
            </a:r>
            <a:r>
              <a:rPr lang="en-US" altLang="zh-CN" sz="2700" b="1">
                <a:latin typeface="宋体" panose="02010600030101010101" pitchFamily="2" charset="-122"/>
                <a:sym typeface="+mn-ea"/>
              </a:rPr>
              <a:t>而已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吗？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作者除了告知读者</a:t>
            </a:r>
            <a:r>
              <a:rPr lang="en-US" altLang="zh-CN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“手熟”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的道理之外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应该还想说明一些其他内容吧？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再读课文后和同学交流你的看法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导学三或积累拓展四</a:t>
            </a:r>
            <a:r>
              <a:rPr lang="zh-CN" altLang="en-US" sz="2700">
                <a:sym typeface="+mn-ea"/>
              </a:rPr>
              <a:t>)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10490" y="2284095"/>
            <a:ext cx="8783955" cy="2183765"/>
          </a:xfrm>
          <a:prstGeom prst="rect">
            <a:avLst/>
          </a:prstGeom>
          <a:noFill/>
          <a:ln w="63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我同意小语的看法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不论好箭法还是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往壶里灌油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都需要反复训练。</a:t>
            </a:r>
            <a:r>
              <a:rPr lang="zh-CN" altLang="en-US" sz="2700" b="1" dirty="0">
                <a:solidFill>
                  <a:schemeClr val="tx1"/>
                </a:solidFill>
                <a:sym typeface="+mn-ea"/>
              </a:rPr>
              <a:t>往壶里灌油需要认真细心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反复练习；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高超的箭法比往壶里灌油更难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除</a:t>
            </a:r>
            <a:r>
              <a:rPr lang="zh-CN" altLang="en-US" sz="2700" b="1" dirty="0">
                <a:solidFill>
                  <a:srgbClr val="FF0000"/>
                </a:solidFill>
                <a:sym typeface="+mn-ea"/>
              </a:rPr>
              <a:t>认真细心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反复练习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还需要过人的天赋、坚忍的意志和不凡的悟性</a:t>
            </a:r>
            <a:r>
              <a:rPr lang="en-US" altLang="zh-CN" sz="2700" b="1">
                <a:solidFill>
                  <a:srgbClr val="401BC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作者还要告诉大家</a:t>
            </a:r>
            <a:r>
              <a:rPr 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绝不能因为一方面的专长而骄傲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要懂得谦虚</a:t>
            </a:r>
            <a:r>
              <a:rPr lang="zh-CN" sz="27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sz="27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1460" y="33972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看待长处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文本框 5"/>
          <p:cNvSpPr txBox="1"/>
          <p:nvPr>
            <p:custDataLst>
              <p:tags r:id="rId2"/>
            </p:custDataLst>
          </p:nvPr>
        </p:nvSpPr>
        <p:spPr>
          <a:xfrm>
            <a:off x="539115" y="941070"/>
            <a:ext cx="822325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indent="0" eaLnBrk="1" latinLnBrk="0" hangingPunct="1">
              <a:lnSpc>
                <a:spcPct val="100000"/>
              </a:lnSpc>
            </a:pPr>
            <a:r>
              <a:rPr lang="en-US" altLang="zh-CN" sz="27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学习了这篇文章后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latin typeface="宋体" panose="02010600030101010101" pitchFamily="2" charset="-122"/>
                <a:sym typeface="+mn-ea"/>
              </a:rPr>
              <a:t>你</a:t>
            </a:r>
            <a:r>
              <a:rPr lang="zh-CN" sz="2700" b="1"/>
              <a:t>觉得一个</a:t>
            </a:r>
            <a:r>
              <a:rPr sz="2700" b="1"/>
              <a:t>应如何看待自己</a:t>
            </a:r>
            <a:r>
              <a:rPr lang="zh-CN" sz="2700" b="1"/>
              <a:t>和别人</a:t>
            </a:r>
            <a:r>
              <a:rPr sz="2700" b="1"/>
              <a:t>的长处？</a:t>
            </a:r>
            <a:endParaRPr sz="2700" b="1"/>
          </a:p>
          <a:p>
            <a:pPr marL="0" indent="0" eaLnBrk="1" latinLnBrk="0" hangingPunct="1">
              <a:lnSpc>
                <a:spcPct val="100000"/>
              </a:lnSpc>
            </a:pPr>
            <a:r>
              <a:rPr sz="2700" b="1"/>
              <a:t>看待自己的长处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</a:pPr>
            <a:endParaRPr lang="zh-CN" altLang="en-US" sz="2700" b="1" dirty="0">
              <a:sym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</a:pPr>
            <a:endParaRPr lang="zh-CN" altLang="en-US" sz="2700" b="1" dirty="0">
              <a:sym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</a:pPr>
            <a:r>
              <a:rPr sz="2700" b="1"/>
              <a:t>看待</a:t>
            </a:r>
            <a:r>
              <a:rPr lang="zh-CN" sz="2700" b="1"/>
              <a:t>别</a:t>
            </a:r>
            <a:r>
              <a:rPr sz="2700" b="1"/>
              <a:t>人的长处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</a:pPr>
            <a:endParaRPr sz="2700" b="1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83260" y="1779905"/>
            <a:ext cx="7927975" cy="1212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评价自己不能盲目自大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不要用自己的长处来嘲笑别人的短处。应该反过来</a:t>
            </a:r>
            <a:r>
              <a:rPr lang="en-US" altLang="zh-CN" sz="27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多看看自己的短处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别人的长处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保持谦虚的态度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11505" y="3003550"/>
            <a:ext cx="77336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向别人学习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要有虚心好学的态度</a:t>
            </a:r>
            <a:r>
              <a:rPr lang="zh-CN" altLang="en-US" sz="27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、辨别长处短处的眼光以及借鉴到自己身上的能力。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汲取别人的长处弥补自己的短处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汲取别人所具备的来弥补自己所缺少的。</a:t>
            </a:r>
            <a:endParaRPr lang="zh-CN" altLang="en-US" sz="27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260" y="2931795"/>
            <a:ext cx="8319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endParaRPr lang="zh-CN" altLang="en-US" sz="3600" b="1"/>
          </a:p>
        </p:txBody>
      </p:sp>
      <p:sp>
        <p:nvSpPr>
          <p:cNvPr id="13" name="文本框 12"/>
          <p:cNvSpPr txBox="1"/>
          <p:nvPr/>
        </p:nvSpPr>
        <p:spPr>
          <a:xfrm>
            <a:off x="539115" y="848360"/>
            <a:ext cx="79013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sym typeface="+mn-ea"/>
              </a:rPr>
              <a:t>学习了这篇文章后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</a:rPr>
              <a:t>让你想起</a:t>
            </a:r>
            <a:r>
              <a:rPr lang="zh-CN" sz="2800" b="1">
                <a:latin typeface="宋体" panose="02010600030101010101" pitchFamily="2" charset="-122"/>
              </a:rPr>
              <a:t>哪些相关的名言警句</a:t>
            </a:r>
            <a:r>
              <a:rPr lang="zh-CN" altLang="en-US" sz="2800" b="1">
                <a:latin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07315" y="267970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说说感悟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3795" name="Text Box 8"/>
          <p:cNvSpPr txBox="1"/>
          <p:nvPr/>
        </p:nvSpPr>
        <p:spPr>
          <a:xfrm>
            <a:off x="611505" y="1275715"/>
            <a:ext cx="83908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三人行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必有我师焉。择其善者而从之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其不善者而改之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人外有人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天外有天。</a:t>
            </a:r>
            <a:endParaRPr lang="zh-CN" altLang="en-US" sz="27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取人之长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补己之短。</a:t>
            </a:r>
            <a:endParaRPr lang="zh-CN" altLang="en-US" sz="27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谦虚使人进步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骄傲使人落后</a:t>
            </a:r>
            <a:r>
              <a:rPr 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2700" b="1" dirty="0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强中更有强中手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一山还比一山高。</a:t>
            </a:r>
            <a:endParaRPr lang="en-US" altLang="zh-CN" sz="27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683260" y="3435985"/>
            <a:ext cx="6891020" cy="5702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700" b="1" dirty="0">
                <a:cs typeface="Arial" panose="020B0604020202020204" pitchFamily="34" charset="0"/>
                <a:sym typeface="+mn-ea"/>
              </a:rPr>
              <a:t>骄傲是无知的产物。</a:t>
            </a:r>
            <a:r>
              <a:rPr lang="en-US" altLang="zh-CN" sz="2700" b="1" dirty="0"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2700" dirty="0"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2700" b="1" dirty="0">
                <a:cs typeface="Arial" panose="020B0604020202020204" pitchFamily="34" charset="0"/>
                <a:sym typeface="+mn-ea"/>
              </a:rPr>
              <a:t>苏格拉底</a:t>
            </a:r>
            <a:endParaRPr lang="zh-CN" altLang="en-US" sz="2700" b="1" dirty="0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669290" y="4083685"/>
            <a:ext cx="6904990" cy="9112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 dirty="0">
                <a:cs typeface="Arial" panose="020B0604020202020204" pitchFamily="34" charset="0"/>
                <a:sym typeface="+mn-ea"/>
              </a:rPr>
              <a:t>骄傲自满是我们的一座可怕的陷阱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而且这个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陷阱是我们自己亲手挖掘的。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</a:t>
            </a:r>
            <a:r>
              <a:rPr lang="en-US" altLang="zh-CN" sz="27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——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老舍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115" y="1392555"/>
            <a:ext cx="82562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1.读准字音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理解词义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疏通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文意。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揣摩</a:t>
            </a:r>
            <a:r>
              <a:rPr lang="zh-CN" altLang="en-US" sz="28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神态、语言、动作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分析人物形象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；学习详略得当和运用对比的写法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理解</a:t>
            </a:r>
            <a:r>
              <a:rPr lang="zh-CN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“熟能生巧”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的道理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及一个人应如何看待自己的长处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又如何看待他人的长处；理解</a:t>
            </a:r>
            <a:r>
              <a:rPr lang="en-US" altLang="zh-CN" sz="28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工匠精神</a:t>
            </a:r>
            <a:r>
              <a:rPr lang="en-US" altLang="zh-CN" sz="28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7360" y="627380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23215" y="48323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10" y="2355850"/>
            <a:ext cx="613410" cy="1389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00000"/>
              </a:lnSpc>
            </a:pPr>
            <a:r>
              <a:rPr lang="zh-CN" altLang="en-US" sz="2800" b="1"/>
              <a:t>卖油翁</a:t>
            </a:r>
            <a:endParaRPr lang="zh-CN" altLang="en-US" sz="2800" b="1"/>
          </a:p>
        </p:txBody>
      </p:sp>
      <p:sp>
        <p:nvSpPr>
          <p:cNvPr id="7" name="左大括号 6"/>
          <p:cNvSpPr/>
          <p:nvPr>
            <p:custDataLst>
              <p:tags r:id="rId2"/>
            </p:custDataLst>
          </p:nvPr>
        </p:nvSpPr>
        <p:spPr>
          <a:xfrm>
            <a:off x="1187450" y="1563370"/>
            <a:ext cx="155575" cy="271716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259205" y="1344930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/>
              <a:t>人</a:t>
            </a:r>
            <a:r>
              <a:rPr lang="zh-CN" sz="2700" b="1"/>
              <a:t>物</a:t>
            </a:r>
            <a:r>
              <a:rPr lang="en-US" altLang="zh-CN" sz="2700" b="1"/>
              <a:t>       </a:t>
            </a:r>
            <a:r>
              <a:rPr lang="zh-CN" altLang="en-US" sz="2700" b="1"/>
              <a:t>陈尧咨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略写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700" b="1"/>
              <a:t>          </a:t>
            </a:r>
            <a:r>
              <a:rPr lang="zh-CN" altLang="en-US" sz="2700" b="1"/>
              <a:t>卖油翁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sym typeface="宋体" panose="02010600030101010101" pitchFamily="2" charset="-122"/>
              </a:rPr>
              <a:t>详写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700" b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59205" y="4011930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道理</a:t>
            </a:r>
            <a:r>
              <a:rPr lang="en-US" altLang="zh-CN" sz="2700" b="1"/>
              <a:t>          </a:t>
            </a:r>
            <a:r>
              <a:rPr lang="zh-CN" sz="2700" b="1"/>
              <a:t>熟能生巧</a:t>
            </a:r>
            <a:r>
              <a:rPr lang="en-US" altLang="zh-CN" sz="2700" b="1"/>
              <a:t>                  </a:t>
            </a:r>
            <a:r>
              <a:rPr lang="zh-CN" sz="2700" b="1"/>
              <a:t>精益求精</a:t>
            </a:r>
            <a:endParaRPr lang="zh-CN" sz="2700" b="1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259205" y="2642235"/>
            <a:ext cx="92583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情节</a:t>
            </a:r>
            <a:endParaRPr lang="zh-CN" sz="2700" b="1"/>
          </a:p>
        </p:txBody>
      </p:sp>
      <p:sp>
        <p:nvSpPr>
          <p:cNvPr id="6" name="左大括号 5"/>
          <p:cNvSpPr/>
          <p:nvPr>
            <p:custDataLst>
              <p:tags r:id="rId6"/>
            </p:custDataLst>
          </p:nvPr>
        </p:nvSpPr>
        <p:spPr>
          <a:xfrm>
            <a:off x="2123440" y="1924050"/>
            <a:ext cx="196215" cy="209613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2250" strike="noStrike" noProof="1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218055" y="1851660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开端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r>
              <a:rPr lang="zh-CN" sz="2700" b="1"/>
              <a:t>善射自矜</a:t>
            </a:r>
            <a:r>
              <a:rPr lang="en-US" altLang="zh-CN" sz="2700" b="1"/>
              <a:t>              </a:t>
            </a:r>
            <a:r>
              <a:rPr lang="zh-CN" sz="2700" b="1"/>
              <a:t>睨之</a:t>
            </a:r>
            <a:r>
              <a:rPr lang="en-US" altLang="zh-CN" sz="2700" b="1"/>
              <a:t> </a:t>
            </a:r>
            <a:r>
              <a:rPr lang="zh-CN" altLang="en-US" sz="2700" b="1"/>
              <a:t>微颔</a:t>
            </a:r>
            <a:endParaRPr lang="zh-CN" altLang="en-US" sz="2700" b="1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230120" y="2352675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发展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汝亦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知射乎</a:t>
            </a:r>
            <a:r>
              <a:rPr lang="en-US" altLang="zh-CN" sz="2700" b="1"/>
              <a:t>          </a:t>
            </a:r>
            <a:r>
              <a:rPr lang="zh-CN" sz="2700" b="1"/>
              <a:t>但手熟尔</a:t>
            </a:r>
            <a:endParaRPr lang="zh-CN" sz="2700" b="1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230120" y="2859405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高潮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r>
              <a:rPr lang="zh-CN" sz="2700" b="1"/>
              <a:t>尔安</a:t>
            </a:r>
            <a:r>
              <a:rPr lang="zh-CN" sz="2700" b="1">
                <a:solidFill>
                  <a:srgbClr val="FF0000"/>
                </a:solidFill>
              </a:rPr>
              <a:t>敢轻吾射</a:t>
            </a:r>
            <a:r>
              <a:rPr lang="en-US" altLang="zh-CN" sz="2700" b="1"/>
              <a:t>        </a:t>
            </a:r>
            <a:r>
              <a:rPr lang="zh-CN" sz="2700" b="1"/>
              <a:t>酌油</a:t>
            </a:r>
            <a:endParaRPr lang="zh-CN" sz="2700" b="1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230120" y="3435985"/>
            <a:ext cx="6832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700" b="1"/>
              <a:t>结局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r>
              <a:rPr lang="zh-CN" sz="2700" b="1">
                <a:solidFill>
                  <a:srgbClr val="FF0000"/>
                </a:solidFill>
              </a:rPr>
              <a:t>笑</a:t>
            </a:r>
            <a:r>
              <a:rPr lang="zh-CN" sz="2700" b="1"/>
              <a:t>而</a:t>
            </a:r>
            <a:r>
              <a:rPr lang="zh-CN" sz="2700" b="1">
                <a:solidFill>
                  <a:srgbClr val="FF0000"/>
                </a:solidFill>
              </a:rPr>
              <a:t>遣</a:t>
            </a:r>
            <a:r>
              <a:rPr lang="zh-CN" sz="2700" b="1"/>
              <a:t>之</a:t>
            </a:r>
            <a:r>
              <a:rPr lang="en-US" altLang="zh-CN" sz="2700" b="1"/>
              <a:t>               </a:t>
            </a:r>
            <a:r>
              <a:rPr lang="zh-CN" sz="2700" b="1"/>
              <a:t>惟</a:t>
            </a:r>
            <a:r>
              <a:rPr lang="zh-CN" sz="2700" b="1"/>
              <a:t>手熟尔</a:t>
            </a:r>
            <a:endParaRPr lang="zh-CN" sz="2700" b="1"/>
          </a:p>
        </p:txBody>
      </p:sp>
      <p:sp>
        <p:nvSpPr>
          <p:cNvPr id="20495" name="AutoShape 15"/>
          <p:cNvSpPr/>
          <p:nvPr>
            <p:custDataLst>
              <p:tags r:id="rId11"/>
            </p:custDataLst>
          </p:nvPr>
        </p:nvSpPr>
        <p:spPr>
          <a:xfrm>
            <a:off x="7379970" y="2021840"/>
            <a:ext cx="116205" cy="620395"/>
          </a:xfrm>
          <a:prstGeom prst="rightBrace">
            <a:avLst>
              <a:gd name="adj1" fmla="val 27755"/>
              <a:gd name="adj2" fmla="val 5000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sz="157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23604"/>
          <p:cNvSpPr txBox="1"/>
          <p:nvPr>
            <p:custDataLst>
              <p:tags r:id="rId12"/>
            </p:custDataLst>
          </p:nvPr>
        </p:nvSpPr>
        <p:spPr>
          <a:xfrm>
            <a:off x="7449820" y="2067560"/>
            <a:ext cx="160083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沉稳谦虚</a:t>
            </a:r>
            <a:endParaRPr lang="zh-CN" altLang="en-US" sz="2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4" name="文本框 23604"/>
          <p:cNvSpPr txBox="1"/>
          <p:nvPr>
            <p:custDataLst>
              <p:tags r:id="rId13"/>
            </p:custDataLst>
          </p:nvPr>
        </p:nvSpPr>
        <p:spPr>
          <a:xfrm>
            <a:off x="4549140" y="1866900"/>
            <a:ext cx="9372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骄傲</a:t>
            </a:r>
            <a:endParaRPr lang="zh-CN" altLang="en-US" sz="2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4"/>
            </p:custDataLst>
          </p:nvPr>
        </p:nvSpPr>
        <p:spPr>
          <a:xfrm>
            <a:off x="5219700" y="2548890"/>
            <a:ext cx="116205" cy="620395"/>
          </a:xfrm>
          <a:prstGeom prst="rightBrace">
            <a:avLst>
              <a:gd name="adj1" fmla="val 27755"/>
              <a:gd name="adj2" fmla="val 5000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sz="157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23604"/>
          <p:cNvSpPr txBox="1"/>
          <p:nvPr>
            <p:custDataLst>
              <p:tags r:id="rId15"/>
            </p:custDataLst>
          </p:nvPr>
        </p:nvSpPr>
        <p:spPr>
          <a:xfrm>
            <a:off x="5335905" y="2451735"/>
            <a:ext cx="344805" cy="810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dist">
              <a:lnSpc>
                <a:spcPct val="9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自负</a:t>
            </a:r>
            <a:endParaRPr lang="zh-CN" altLang="en-US" sz="2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5015" name="文本框 23604"/>
          <p:cNvSpPr txBox="1"/>
          <p:nvPr>
            <p:custDataLst>
              <p:tags r:id="rId16"/>
            </p:custDataLst>
          </p:nvPr>
        </p:nvSpPr>
        <p:spPr>
          <a:xfrm>
            <a:off x="4499610" y="3291840"/>
            <a:ext cx="12446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赞许折服认输</a:t>
            </a:r>
            <a:endParaRPr lang="zh-CN" altLang="en-US" sz="2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715510" y="1580515"/>
            <a:ext cx="875030" cy="8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620260" y="1082040"/>
            <a:ext cx="97028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  <a:sym typeface="+mn-ea"/>
              </a:rPr>
              <a:t>衬托</a:t>
            </a:r>
            <a:endParaRPr lang="zh-CN" altLang="en-US" sz="27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7360" y="1275080"/>
            <a:ext cx="8003540" cy="2188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/>
              <a:t>       </a:t>
            </a:r>
            <a:r>
              <a:rPr lang="zh-CN" altLang="en-US" sz="2700" b="1"/>
              <a:t>我们反对玩物丧志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也不赞成炫耀自己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卖油翁是在职业上熟能生巧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我们也要苦练基本功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做到熟能生巧。</a:t>
            </a:r>
            <a:r>
              <a:rPr lang="zh-CN" altLang="en-US" sz="2700" b="1">
                <a:uFillTx/>
                <a:ea typeface="SimSun-ExtB" panose="02010609060101010101" charset="-122"/>
                <a:sym typeface="+mn-ea"/>
              </a:rPr>
              <a:t>“三百六十行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sym typeface="+mn-ea"/>
              </a:rPr>
              <a:t>行行出状元”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我们要做有为的年轻一代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肯吃苦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终究会取得成绩的。</a:t>
            </a:r>
            <a:endParaRPr lang="zh-CN" altLang="en-US" sz="2700" b="1"/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23215" y="48323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课堂小结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9115" y="1203960"/>
            <a:ext cx="80035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/>
              <a:t>       </a:t>
            </a:r>
            <a:r>
              <a:rPr lang="zh-CN" sz="2700" b="1"/>
              <a:t>阅读《黔之驴》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完成下面练习。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23215" y="48323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拓展阅读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" y="1923415"/>
            <a:ext cx="846582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/>
              <a:t>        </a:t>
            </a:r>
            <a:r>
              <a:rPr lang="zh-CN" altLang="en-US" sz="2700" b="1"/>
              <a:t>黔这个地方本来没有驴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有一个</a:t>
            </a:r>
            <a:r>
              <a:rPr lang="zh-CN" altLang="en-US" sz="2700" b="1">
                <a:solidFill>
                  <a:srgbClr val="FF0000"/>
                </a:solidFill>
              </a:rPr>
              <a:t>喜好</a:t>
            </a:r>
            <a:r>
              <a:rPr lang="zh-CN" altLang="en-US" sz="2700" b="1"/>
              <a:t>多事的人</a:t>
            </a:r>
            <a:r>
              <a:rPr lang="zh-CN" altLang="en-US" sz="2700" b="1">
                <a:solidFill>
                  <a:srgbClr val="FF0000"/>
                </a:solidFill>
              </a:rPr>
              <a:t>用船</a:t>
            </a:r>
            <a:r>
              <a:rPr lang="zh-CN" altLang="en-US" sz="2700" b="1">
                <a:solidFill>
                  <a:schemeClr val="tx1"/>
                </a:solidFill>
              </a:rPr>
              <a:t>运来</a:t>
            </a:r>
            <a:r>
              <a:rPr lang="zh-CN" altLang="en-US" sz="2700" b="1"/>
              <a:t>一头驴进入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/>
              <a:t>黔地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。运到后</a:t>
            </a:r>
            <a:r>
              <a:rPr lang="zh-CN" altLang="en-US" sz="2700" b="1">
                <a:solidFill>
                  <a:srgbClr val="FF0000"/>
                </a:solidFill>
              </a:rPr>
              <a:t>却</a:t>
            </a:r>
            <a:r>
              <a:rPr lang="zh-CN" altLang="en-US" sz="2700" b="1"/>
              <a:t>没有用处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就</a:t>
            </a:r>
            <a:r>
              <a:rPr lang="zh-CN" altLang="en-US" sz="2700" b="1"/>
              <a:t>把它放置在山脚下。老虎看到它是个</a:t>
            </a:r>
            <a:r>
              <a:rPr lang="zh-CN" altLang="en-US" sz="2700" b="1">
                <a:solidFill>
                  <a:srgbClr val="FF0000"/>
                </a:solidFill>
              </a:rPr>
              <a:t>巨大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庞然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巨大的样子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的动物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就</a:t>
            </a:r>
            <a:r>
              <a:rPr lang="zh-CN" altLang="en-US" sz="2700" b="1">
                <a:solidFill>
                  <a:srgbClr val="FF0000"/>
                </a:solidFill>
              </a:rPr>
              <a:t>把</a:t>
            </a:r>
            <a:r>
              <a:rPr lang="zh-CN" altLang="en-US" sz="2700" b="1"/>
              <a:t>它</a:t>
            </a:r>
            <a:r>
              <a:rPr lang="zh-CN" altLang="en-US" sz="2700" b="1">
                <a:solidFill>
                  <a:srgbClr val="FF0000"/>
                </a:solidFill>
              </a:rPr>
              <a:t>当作</a:t>
            </a:r>
            <a:r>
              <a:rPr lang="zh-CN" altLang="en-US" sz="2700" b="1"/>
              <a:t>神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ym typeface="+mn-ea"/>
              </a:rPr>
              <a:t>就</a:t>
            </a:r>
            <a:r>
              <a:rPr lang="zh-CN" altLang="en-US" sz="2700" b="1">
                <a:solidFill>
                  <a:srgbClr val="FF0000"/>
                </a:solidFill>
              </a:rPr>
              <a:t>躲藏</a:t>
            </a:r>
            <a:r>
              <a:rPr lang="zh-CN" altLang="en-US" sz="2700" b="1"/>
              <a:t>在树林里</a:t>
            </a:r>
            <a:r>
              <a:rPr lang="zh-CN" altLang="en-US" sz="2700" b="1">
                <a:solidFill>
                  <a:schemeClr val="tx1"/>
                </a:solidFill>
              </a:rPr>
              <a:t>偷</a:t>
            </a:r>
            <a:r>
              <a:rPr lang="zh-CN" altLang="en-US" sz="2700" b="1">
                <a:solidFill>
                  <a:srgbClr val="FF0000"/>
                </a:solidFill>
              </a:rPr>
              <a:t>偷看</a:t>
            </a:r>
            <a:r>
              <a:rPr lang="zh-CN" altLang="en-US" sz="2700" b="1"/>
              <a:t>它。老虎</a:t>
            </a:r>
            <a:r>
              <a:rPr lang="zh-CN" altLang="en-US" sz="2700" b="1">
                <a:solidFill>
                  <a:srgbClr val="FF0000"/>
                </a:solidFill>
              </a:rPr>
              <a:t>渐渐地接近</a:t>
            </a:r>
            <a:r>
              <a:rPr lang="zh-CN" altLang="en-US" sz="2700" b="1"/>
              <a:t>它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很小心谨慎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不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相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表示动作偏指一方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ym typeface="+mn-ea"/>
              </a:rPr>
              <a:t>即虎对驴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知道它是什么东西。</a:t>
            </a:r>
            <a:endParaRPr lang="zh-CN" altLang="en-US" sz="27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5725" y="555625"/>
            <a:ext cx="893826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/>
              <a:t>       </a:t>
            </a:r>
            <a:r>
              <a:rPr lang="zh-CN" altLang="en-US" sz="2700" b="1"/>
              <a:t>有一天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驴叫了一声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老虎</a:t>
            </a:r>
            <a:r>
              <a:rPr lang="zh-CN" altLang="en-US" sz="2700" b="1">
                <a:solidFill>
                  <a:srgbClr val="FF0000"/>
                </a:solidFill>
              </a:rPr>
              <a:t>非常</a:t>
            </a:r>
            <a:r>
              <a:rPr lang="zh-CN" altLang="en-US" sz="2700" b="1"/>
              <a:t>害怕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逃</a:t>
            </a:r>
            <a:r>
              <a:rPr lang="zh-CN" altLang="en-US" sz="2700" b="1">
                <a:sym typeface="+mn-ea"/>
              </a:rPr>
              <a:t>得远远的</a:t>
            </a:r>
            <a:r>
              <a:rPr lang="zh-CN" altLang="en-US" sz="2700" b="1"/>
              <a:t>；</a:t>
            </a:r>
            <a:r>
              <a:rPr lang="zh-CN" altLang="en-US" sz="2700" b="1">
                <a:solidFill>
                  <a:srgbClr val="FF0000"/>
                </a:solidFill>
              </a:rPr>
              <a:t>认为</a:t>
            </a:r>
            <a:r>
              <a:rPr lang="zh-CN" altLang="en-US" sz="2700" b="1"/>
              <a:t>驴</a:t>
            </a:r>
            <a:r>
              <a:rPr lang="zh-CN" altLang="en-US" sz="2700" b="1">
                <a:solidFill>
                  <a:srgbClr val="FF0000"/>
                </a:solidFill>
              </a:rPr>
              <a:t>将要</a:t>
            </a:r>
            <a:r>
              <a:rPr lang="zh-CN" altLang="en-US" sz="2700" b="1" u="sng">
                <a:solidFill>
                  <a:srgbClr val="FF0000"/>
                </a:solidFill>
              </a:rPr>
              <a:t>咬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700" b="1">
                <a:latin typeface="宋体" panose="02010600030101010101" pitchFamily="2" charset="-122"/>
                <a:sym typeface="微软雅黑" panose="020B0503020204020204" charset="-122"/>
              </a:rPr>
              <a:t>噬</a:t>
            </a:r>
            <a:r>
              <a:rPr lang="en-US" altLang="zh-CN" sz="2700">
                <a:solidFill>
                  <a:srgbClr val="FF0000"/>
                </a:solidFill>
                <a:cs typeface="Arial" panose="020B0604020202020204" pitchFamily="34" charset="0"/>
                <a:sym typeface="微软雅黑" panose="020B0503020204020204" charset="-122"/>
              </a:rPr>
              <a:t>shì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自己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非常害怕</a:t>
            </a:r>
            <a:r>
              <a:rPr lang="zh-CN" altLang="en-US" sz="2700" b="1"/>
              <a:t>。</a:t>
            </a:r>
            <a:r>
              <a:rPr lang="zh-CN" altLang="en-US" sz="2700" b="1">
                <a:solidFill>
                  <a:srgbClr val="FF0000"/>
                </a:solidFill>
              </a:rPr>
              <a:t>但是</a:t>
            </a:r>
            <a:r>
              <a:rPr lang="zh-CN" altLang="en-US" sz="2700" b="1"/>
              <a:t>老虎</a:t>
            </a:r>
            <a:r>
              <a:rPr lang="zh-CN" altLang="en-US" sz="2700" b="1">
                <a:solidFill>
                  <a:srgbClr val="FF0000"/>
                </a:solidFill>
              </a:rPr>
              <a:t>来来回回</a:t>
            </a:r>
            <a:r>
              <a:rPr lang="zh-CN" altLang="en-US" sz="2700" b="1"/>
              <a:t>地</a:t>
            </a:r>
            <a:r>
              <a:rPr lang="zh-CN" altLang="en-US" sz="2700" b="1">
                <a:solidFill>
                  <a:srgbClr val="FF0000"/>
                </a:solidFill>
              </a:rPr>
              <a:t>观察</a:t>
            </a:r>
            <a:r>
              <a:rPr lang="zh-CN" altLang="en-US" sz="2700" b="1"/>
              <a:t>它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觉得</a:t>
            </a:r>
            <a:r>
              <a:rPr lang="zh-CN" altLang="en-US" sz="2700" b="1">
                <a:sym typeface="+mn-ea"/>
              </a:rPr>
              <a:t>驴</a:t>
            </a:r>
            <a:r>
              <a:rPr lang="zh-CN" altLang="en-US" sz="2700" b="1"/>
              <a:t>没有什么特别的本领。</a:t>
            </a:r>
            <a:r>
              <a:rPr lang="zh-CN" altLang="en-US" sz="2700" b="1">
                <a:solidFill>
                  <a:srgbClr val="FF0000"/>
                </a:solidFill>
              </a:rPr>
              <a:t>渐渐</a:t>
            </a:r>
            <a:r>
              <a:rPr lang="zh-CN" altLang="en-US" sz="2700" b="1"/>
              <a:t>地</a:t>
            </a:r>
            <a:r>
              <a:rPr lang="zh-CN" altLang="en-US" sz="2700" b="1">
                <a:sym typeface="+mn-ea"/>
              </a:rPr>
              <a:t>老虎</a:t>
            </a:r>
            <a:r>
              <a:rPr lang="zh-CN" altLang="en-US" sz="2700" b="1">
                <a:solidFill>
                  <a:srgbClr val="FF0000"/>
                </a:solidFill>
              </a:rPr>
              <a:t>熟悉</a:t>
            </a:r>
            <a:r>
              <a:rPr lang="en-US" altLang="zh-CN" sz="27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7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习</a:t>
            </a:r>
            <a:r>
              <a:rPr lang="en-US" altLang="zh-CN" sz="27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同</a:t>
            </a:r>
            <a:r>
              <a:rPr lang="en-US" altLang="zh-CN" sz="27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悉</a:t>
            </a:r>
            <a:r>
              <a:rPr lang="en-US" altLang="zh-CN" sz="2700" b="1">
                <a:solidFill>
                  <a:srgbClr val="FF0000"/>
                </a:solidFill>
                <a:sym typeface="+mn-ea"/>
              </a:rPr>
              <a:t>”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熟悉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了</a:t>
            </a:r>
            <a:r>
              <a:rPr lang="zh-CN" altLang="en-US" sz="2700" b="1">
                <a:sym typeface="+mn-ea"/>
              </a:rPr>
              <a:t>驴</a:t>
            </a:r>
            <a:r>
              <a:rPr lang="zh-CN" altLang="en-US" sz="2700" b="1"/>
              <a:t>的叫声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又前前后后地</a:t>
            </a:r>
            <a:r>
              <a:rPr lang="zh-CN" altLang="en-US" sz="2700" b="1">
                <a:sym typeface="+mn-ea"/>
              </a:rPr>
              <a:t>靠近它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但始终不敢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扑击</a:t>
            </a:r>
            <a:r>
              <a:rPr lang="zh-CN" altLang="en-US" sz="2700" b="1">
                <a:solidFill>
                  <a:schemeClr val="tx1"/>
                </a:solidFill>
                <a:sym typeface="+mn-ea"/>
              </a:rPr>
              <a:t>它</a:t>
            </a:r>
            <a:r>
              <a:rPr lang="zh-CN" altLang="en-US" sz="2700" b="1"/>
              <a:t>。老虎渐渐地</a:t>
            </a:r>
            <a:r>
              <a:rPr lang="zh-CN" altLang="en-US" sz="2700" b="1">
                <a:solidFill>
                  <a:srgbClr val="FF0000"/>
                </a:solidFill>
              </a:rPr>
              <a:t>靠近</a:t>
            </a:r>
            <a:r>
              <a:rPr lang="zh-CN" altLang="en-US" sz="2700" b="1"/>
              <a:t>驴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态度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越来越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轻侮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chemeClr val="tx1"/>
                </a:solidFill>
              </a:rPr>
              <a:t>轻慢地</a:t>
            </a:r>
            <a:r>
              <a:rPr lang="zh-CN" altLang="en-US" sz="2700" b="1"/>
              <a:t>碰撞、靠近、冲</a:t>
            </a:r>
            <a:r>
              <a:rPr lang="zh-CN" altLang="en-US" sz="2700" b="1">
                <a:sym typeface="+mn-ea"/>
              </a:rPr>
              <a:t>击</a:t>
            </a:r>
            <a:r>
              <a:rPr lang="zh-CN" altLang="en-US" sz="2700" b="1"/>
              <a:t>、冒犯它。驴禁不住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胜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能够承受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/>
              <a:t>发怒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用蹄子踢</a:t>
            </a:r>
            <a:r>
              <a:rPr lang="zh-CN" altLang="en-US" sz="2700" b="1"/>
              <a:t>老虎。老虎</a:t>
            </a:r>
            <a:r>
              <a:rPr lang="zh-CN" altLang="en-US" sz="2700" b="1">
                <a:solidFill>
                  <a:srgbClr val="FF0000"/>
                </a:solidFill>
              </a:rPr>
              <a:t>就</a:t>
            </a:r>
            <a:r>
              <a:rPr lang="zh-CN" altLang="en-US" sz="2700" b="1"/>
              <a:t>很高兴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盘算</a:t>
            </a:r>
            <a:r>
              <a:rPr lang="zh-CN" altLang="en-US" sz="2700" b="1"/>
              <a:t>这件事说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“驴的</a:t>
            </a:r>
            <a:r>
              <a:rPr lang="zh-CN" altLang="en-US" sz="27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本领</a:t>
            </a:r>
            <a:r>
              <a:rPr lang="zh-CN" altLang="en-US" sz="27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只不过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这样</a:t>
            </a:r>
            <a:r>
              <a:rPr lang="zh-CN" altLang="en-US" sz="27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罢了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！”</a:t>
            </a:r>
            <a:r>
              <a:rPr lang="zh-CN" altLang="en-US" sz="2700" b="1">
                <a:solidFill>
                  <a:srgbClr val="FF0000"/>
                </a:solidFill>
              </a:rPr>
              <a:t>于是</a:t>
            </a:r>
            <a:r>
              <a:rPr lang="zh-CN" altLang="en-US" sz="2700" b="1"/>
              <a:t>跳跃起来大吼了一声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咬断了驴的喉咙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吃光了它的肉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</a:rPr>
              <a:t>才</a:t>
            </a:r>
            <a:r>
              <a:rPr lang="zh-CN" altLang="en-US" sz="2700" b="1"/>
              <a:t>离开</a:t>
            </a:r>
            <a:r>
              <a:rPr lang="zh-CN" sz="2700" b="1"/>
              <a:t>。</a:t>
            </a:r>
            <a:endParaRPr lang="zh-CN" sz="2700" b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5915" y="483870"/>
            <a:ext cx="8695055" cy="2522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700" b="1"/>
              <a:t>本文描写具体生动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请根据</a:t>
            </a:r>
            <a:r>
              <a:rPr lang="zh-CN" altLang="en-US" sz="2700" b="1">
                <a:sym typeface="+mn-ea"/>
              </a:rPr>
              <a:t>课文内容补全下面的表格。</a:t>
            </a:r>
            <a:endParaRPr lang="zh-CN" altLang="en-US" sz="2700" b="1">
              <a:sym typeface="+mn-ea"/>
            </a:endParaRPr>
          </a:p>
          <a:p>
            <a:endParaRPr lang="zh-CN" altLang="en-US" sz="2700" b="1">
              <a:sym typeface="+mn-ea"/>
            </a:endParaRPr>
          </a:p>
          <a:p>
            <a:endParaRPr lang="zh-CN" altLang="en-US" sz="2700" b="1">
              <a:sym typeface="+mn-ea"/>
            </a:endParaRPr>
          </a:p>
          <a:p>
            <a:endParaRPr lang="zh-CN" altLang="en-US" sz="2700" b="1">
              <a:sym typeface="+mn-ea"/>
            </a:endParaRPr>
          </a:p>
          <a:p>
            <a:r>
              <a:rPr lang="zh-CN" altLang="en-US" sz="2700" b="1">
                <a:sym typeface="+mn-ea"/>
              </a:rPr>
              <a:t>请用一个成语概括这篇寓言的内容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并谈谈你从这篇寓言中得到的启示。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zh-CN" altLang="en-US" sz="2700" b="1">
                <a:sym typeface="+mn-ea"/>
              </a:rPr>
              <a:t>成语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zh-CN" sz="2700" b="1">
                <a:sym typeface="+mn-ea"/>
              </a:rPr>
              <a:t>老虎角度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  <a:p>
            <a:endParaRPr lang="zh-CN" altLang="en-US" sz="2700" b="1" dirty="0">
              <a:sym typeface="宋体" panose="02010600030101010101" pitchFamily="2" charset="-122"/>
            </a:endParaRPr>
          </a:p>
          <a:p>
            <a:r>
              <a:rPr lang="zh-CN" altLang="en-US" sz="2700" b="1" dirty="0" smtClean="0">
                <a:ln>
                  <a:noFill/>
                </a:ln>
                <a:effectLst/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驴</a:t>
            </a:r>
            <a:r>
              <a:rPr lang="zh-CN" sz="2700" b="1">
                <a:sym typeface="+mn-ea"/>
              </a:rPr>
              <a:t>子角度</a:t>
            </a:r>
            <a:r>
              <a:rPr lang="zh-CN" altLang="en-US" sz="2700" b="1" dirty="0">
                <a:sym typeface="宋体" panose="02010600030101010101" pitchFamily="2" charset="-122"/>
              </a:rPr>
              <a:t>:</a:t>
            </a:r>
            <a:endParaRPr lang="zh-CN" altLang="en-US" sz="2700" b="1" dirty="0">
              <a:sym typeface="宋体" panose="02010600030101010101" pitchFamily="2" charset="-122"/>
            </a:endParaRPr>
          </a:p>
          <a:p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655" y="998220"/>
          <a:ext cx="9110345" cy="1005840"/>
        </p:xfrm>
        <a:graphic>
          <a:graphicData uri="http://schemas.openxmlformats.org/drawingml/2006/table">
            <a:tbl>
              <a:tblPr/>
              <a:tblGrid>
                <a:gridCol w="2024380"/>
                <a:gridCol w="1300480"/>
                <a:gridCol w="2110105"/>
                <a:gridCol w="2017395"/>
                <a:gridCol w="1657985"/>
              </a:tblGrid>
              <a:tr h="502920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对驴的认识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以为且噬己</a:t>
                      </a:r>
                      <a:endParaRPr lang="zh-CN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技止此耳</a:t>
                      </a: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91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sz="27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心理变化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敬畏   </a:t>
                      </a:r>
                      <a:endParaRPr kumimoji="0" lang="zh-CN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kumimoji="0" lang="en-US" altLang="zh-CN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不再畏惧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485765" y="998220"/>
            <a:ext cx="19939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觉无异能者</a:t>
            </a:r>
            <a:endParaRPr 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7479665" y="1512570"/>
            <a:ext cx="171767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347720" y="1491615"/>
            <a:ext cx="212217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甚恐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3604"/>
          <p:cNvSpPr txBox="1"/>
          <p:nvPr/>
        </p:nvSpPr>
        <p:spPr>
          <a:xfrm>
            <a:off x="2051685" y="990600"/>
            <a:ext cx="128016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以为神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23604"/>
          <p:cNvSpPr txBox="1"/>
          <p:nvPr>
            <p:custDataLst>
              <p:tags r:id="rId5"/>
            </p:custDataLst>
          </p:nvPr>
        </p:nvSpPr>
        <p:spPr>
          <a:xfrm>
            <a:off x="1259205" y="2931795"/>
            <a:ext cx="20986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黔驴技穷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67360" y="3435985"/>
            <a:ext cx="8471535" cy="838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貌似强大的东西并不可怕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只要敢于斗争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善于斗争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就一定能战胜它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539115" y="4227830"/>
            <a:ext cx="8289290" cy="464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2700" b="1" dirty="0">
                <a:solidFill>
                  <a:srgbClr val="37609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没有真才实学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就难以立足</a:t>
            </a:r>
            <a:r>
              <a:rPr lang="zh-CN" altLang="en-US" sz="27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/>
      <p:bldP spid="4" grpId="0"/>
      <p:bldP spid="6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23215" y="33972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实践运用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4925" y="1914525"/>
          <a:ext cx="9110345" cy="2423160"/>
        </p:xfrm>
        <a:graphic>
          <a:graphicData uri="http://schemas.openxmlformats.org/drawingml/2006/table">
            <a:tbl>
              <a:tblPr/>
              <a:tblGrid>
                <a:gridCol w="2024380"/>
                <a:gridCol w="3919855"/>
                <a:gridCol w="1508125"/>
                <a:gridCol w="1657985"/>
              </a:tblGrid>
              <a:tr h="427355"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作品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人物语言</a:t>
                      </a:r>
                      <a:endParaRPr lang="zh-CN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人物</a:t>
                      </a: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性格特点</a:t>
                      </a: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91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lang="zh-CN" sz="2700" b="1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sz="27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《西游记》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“好你个黑熊精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看在我饶了你的分上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难道你不应该叫我一声爷爷？</a:t>
                      </a:r>
                      <a:r>
                        <a:rPr lang="zh-CN" altLang="en-US" sz="24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kumimoji="0" lang="zh-CN" sz="24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</a:t>
                      </a:r>
                      <a:endParaRPr kumimoji="0" lang="en-US" altLang="zh-CN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920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《朝花夕拾</a:t>
                      </a: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·</a:t>
                      </a: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范爱农》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范爱农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耿直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6840" y="987425"/>
            <a:ext cx="8935085" cy="859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700" b="1"/>
              <a:t>言为心声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个性化的人物语言能表现出人物独特的性格特点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使读者闻其言便知其人。请完成</a:t>
            </a:r>
            <a:r>
              <a:rPr lang="zh-CN" altLang="en-US" sz="2700" b="1">
                <a:sym typeface="+mn-ea"/>
              </a:rPr>
              <a:t>下面的表格。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4" name="文本框 23604"/>
          <p:cNvSpPr txBox="1"/>
          <p:nvPr>
            <p:custDataLst>
              <p:tags r:id="rId4"/>
            </p:custDataLst>
          </p:nvPr>
        </p:nvSpPr>
        <p:spPr>
          <a:xfrm>
            <a:off x="6012180" y="2715895"/>
            <a:ext cx="14446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孙悟空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23604"/>
          <p:cNvSpPr txBox="1"/>
          <p:nvPr>
            <p:custDataLst>
              <p:tags r:id="rId5"/>
            </p:custDataLst>
          </p:nvPr>
        </p:nvSpPr>
        <p:spPr>
          <a:xfrm>
            <a:off x="7524115" y="2499995"/>
            <a:ext cx="1620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嫉恶如仇幽默诙谐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1685" y="3651885"/>
            <a:ext cx="39604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“杀的杀掉了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死的死掉了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还发什么屁电报呢。</a:t>
            </a:r>
            <a:r>
              <a:rPr lang="zh-CN" altLang="en-US" sz="27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sz="2700" b="1" dirty="0" smtClean="0">
                <a:ln>
                  <a:noFill/>
                </a:ln>
                <a:effectLst/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700" b="1" dirty="0" smtClean="0">
              <a:ln>
                <a:noFill/>
              </a:ln>
              <a:effectLst/>
              <a:uFillTx/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7315" y="1419860"/>
          <a:ext cx="8903970" cy="2103755"/>
        </p:xfrm>
        <a:graphic>
          <a:graphicData uri="http://schemas.openxmlformats.org/drawingml/2006/table">
            <a:tbl>
              <a:tblPr/>
              <a:tblGrid>
                <a:gridCol w="2216785"/>
                <a:gridCol w="3895725"/>
                <a:gridCol w="1109980"/>
                <a:gridCol w="1681480"/>
              </a:tblGrid>
              <a:tr h="450215"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作品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人物语言</a:t>
                      </a:r>
                      <a:endParaRPr lang="zh-CN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ctr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人物</a:t>
                      </a: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性格特点</a:t>
                      </a:r>
                      <a:endParaRPr lang="zh-CN" altLang="en-US" sz="27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0835">
                <a:tc>
                  <a:txBody>
                    <a:bodyPr/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7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《骆驼祥子》</a:t>
                      </a: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“不喝就滚出去；好心好意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不领情是怎着？你个傻骆驼！辣不死你！连我还能喝四两呢。不信</a:t>
                      </a:r>
                      <a:r>
                        <a:rPr lang="en-US" altLang="zh-CN" sz="24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你看看！”</a:t>
                      </a:r>
                      <a:r>
                        <a:rPr lang="zh-CN" sz="2700" b="1" dirty="0" smtClean="0">
                          <a:ln>
                            <a:noFill/>
                          </a:ln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endParaRPr kumimoji="0" lang="en-US" altLang="zh-CN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R="0" lvl="0" indent="0" algn="l" defTabSz="914400" rtl="0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7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0" marR="121910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23604"/>
          <p:cNvSpPr txBox="1"/>
          <p:nvPr>
            <p:custDataLst>
              <p:tags r:id="rId2"/>
            </p:custDataLst>
          </p:nvPr>
        </p:nvSpPr>
        <p:spPr>
          <a:xfrm>
            <a:off x="6248400" y="2571750"/>
            <a:ext cx="113474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虎妞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23604"/>
          <p:cNvSpPr txBox="1"/>
          <p:nvPr>
            <p:custDataLst>
              <p:tags r:id="rId3"/>
            </p:custDataLst>
          </p:nvPr>
        </p:nvSpPr>
        <p:spPr>
          <a:xfrm>
            <a:off x="7379970" y="2499995"/>
            <a:ext cx="159194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泼辣</a:t>
            </a:r>
            <a:endParaRPr lang="zh-CN" altLang="en-US" sz="27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3575" y="2139950"/>
            <a:ext cx="2428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第一课时</a:t>
            </a:r>
            <a:endParaRPr lang="zh-CN" altLang="en-US" sz="40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7360" y="627380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23850" y="1275715"/>
            <a:ext cx="8820150" cy="17252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endParaRPr lang="zh-CN" sz="27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矜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圃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颔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endParaRPr lang="en-US" altLang="zh-CN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忿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然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酌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油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     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沥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en-US" altLang="zh-CN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遣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endParaRPr lang="zh-CN" altLang="en-US" sz="27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7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尧</a:t>
            </a:r>
            <a:r>
              <a:rPr lang="en-US" altLang="zh-CN" sz="27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27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咨</a:t>
            </a:r>
            <a:r>
              <a:rPr lang="en-US" altLang="zh-CN" sz="27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2700" b="1" dirty="0" err="1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发</a:t>
            </a:r>
            <a:r>
              <a:rPr lang="zh-CN" altLang="en-US" sz="27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矢</a:t>
            </a:r>
            <a:r>
              <a:rPr lang="en-US" altLang="zh-CN" sz="27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zh-CN" altLang="en-US" sz="27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杓</a:t>
            </a:r>
            <a:endParaRPr lang="zh-CN" altLang="en-US" sz="2700" b="1" dirty="0" err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Text Box 4"/>
          <p:cNvSpPr txBox="1"/>
          <p:nvPr>
            <p:custDataLst>
              <p:tags r:id="rId3"/>
            </p:custDataLst>
          </p:nvPr>
        </p:nvSpPr>
        <p:spPr>
          <a:xfrm>
            <a:off x="598170" y="1780064"/>
            <a:ext cx="82708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jīn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    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pǔ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nì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300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à</a:t>
            </a:r>
            <a:r>
              <a:rPr lang="en-US" altLang="zh-CN" sz="300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endParaRPr lang="en-US" altLang="zh-CN" sz="30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fèn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    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zhuó                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l</a:t>
            </a:r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ì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qi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0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y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o    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shǐ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sh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23215" y="339725"/>
            <a:ext cx="3888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/>
              <a:t>了解欧阳修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预学二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800" b="1"/>
          </a:p>
        </p:txBody>
      </p:sp>
      <p:sp>
        <p:nvSpPr>
          <p:cNvPr id="21506" name="文本框 2"/>
          <p:cNvSpPr txBox="1"/>
          <p:nvPr>
            <p:custDataLst>
              <p:tags r:id="rId2"/>
            </p:custDataLst>
          </p:nvPr>
        </p:nvSpPr>
        <p:spPr>
          <a:xfrm>
            <a:off x="395605" y="771525"/>
            <a:ext cx="843915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欧阳修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 u="sng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sym typeface="+mn-ea"/>
              </a:rPr>
              <a:t>朝代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ym typeface="+mn-ea"/>
              </a:rPr>
              <a:t>政治家、</a:t>
            </a:r>
            <a:r>
              <a:rPr lang="en-US" altLang="zh-CN" sz="2700" b="1">
                <a:sym typeface="+mn-ea"/>
              </a:rPr>
              <a:t> </a:t>
            </a:r>
            <a:r>
              <a:rPr lang="en-US" altLang="zh-CN" sz="2700" b="1" u="sng">
                <a:sym typeface="+mn-ea"/>
              </a:rPr>
              <a:t>         </a:t>
            </a:r>
            <a:r>
              <a:rPr lang="zh-CN" altLang="en-US" sz="2700" b="1">
                <a:sym typeface="+mn-ea"/>
              </a:rPr>
              <a:t>家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zh-CN" altLang="en-US" sz="27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号</a:t>
            </a:r>
            <a:r>
              <a:rPr lang="zh-CN" altLang="en-US" sz="2700" b="1" u="sng">
                <a:latin typeface="Arial" panose="020B0604020202020204" pitchFamily="34" charset="0"/>
                <a:ea typeface="SimSun-ExtB" panose="02010609060101010101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SimSun-ExtB" panose="02010609060101010101" charset="-122"/>
              </a:rPr>
              <a:t>        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晚号</a:t>
            </a:r>
            <a:r>
              <a:rPr lang="zh-CN" altLang="en-US" sz="2700" b="1" u="sng">
                <a:latin typeface="Arial" panose="020B0604020202020204" pitchFamily="34" charset="0"/>
                <a:ea typeface="SimSun-ExtB" panose="02010609060101010101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SimSun-ExtB" panose="02010609060101010101" charset="-122"/>
              </a:rPr>
              <a:t>               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谥号文忠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其散文风格简而有法、流畅自然。他是宋代散文革新运动的领袖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他与</a:t>
            </a:r>
            <a:r>
              <a:rPr lang="zh-CN" altLang="en-US" sz="2700" b="1">
                <a:solidFill>
                  <a:srgbClr val="1D41D5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唐代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韩愈、柳宗元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和</a:t>
            </a:r>
            <a:r>
              <a:rPr lang="zh-CN" altLang="en-US" sz="2700" b="1">
                <a:solidFill>
                  <a:srgbClr val="FF0000"/>
                </a:solidFill>
                <a:sym typeface="+mn-ea"/>
              </a:rPr>
              <a:t>宋代</a:t>
            </a:r>
            <a:r>
              <a:rPr lang="zh-CN" altLang="en-US" sz="2700" b="1">
                <a:sym typeface="+mn-ea"/>
              </a:rPr>
              <a:t>的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苏洵、苏轼、苏辙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ym typeface="+mn-ea"/>
              </a:rPr>
              <a:t>苏洵、苏轼和苏辙父子三人称为三苏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zh-CN" sz="27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王安石、曾巩</a:t>
            </a:r>
            <a:r>
              <a:rPr lang="zh-CN" altLang="zh-CN" sz="27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被世人称为</a:t>
            </a:r>
            <a:r>
              <a:rPr lang="en-US" altLang="zh-CN" sz="27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en-US" altLang="zh-CN" sz="2700" b="1" u="sng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           </a:t>
            </a:r>
            <a:r>
              <a:rPr lang="zh-CN" altLang="en-US" sz="27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。他的散文作品《秋声赋》和</a:t>
            </a:r>
            <a:r>
              <a:rPr lang="zh-CN" altLang="en-US" sz="2700" b="1" u="sng">
                <a:sym typeface="+mn-ea"/>
              </a:rPr>
              <a:t> </a:t>
            </a:r>
            <a:r>
              <a:rPr lang="en-US" altLang="zh-CN" sz="2700" b="1" u="sng">
                <a:sym typeface="+mn-ea"/>
              </a:rPr>
              <a:t>                     </a:t>
            </a:r>
            <a:endParaRPr lang="en-US" altLang="zh-CN" sz="2700" b="1" u="sng">
              <a:sym typeface="+mn-ea"/>
            </a:endParaRPr>
          </a:p>
          <a:p>
            <a:pPr algn="l"/>
            <a:r>
              <a:rPr lang="en-US" altLang="zh-CN" sz="2700" b="1" u="sng">
                <a:sym typeface="+mn-ea"/>
              </a:rPr>
              <a:t>                      </a:t>
            </a:r>
            <a:r>
              <a:rPr lang="zh-CN" altLang="en-US" sz="2700" b="1">
                <a:sym typeface="+mn-ea"/>
              </a:rPr>
              <a:t>等千古传扬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ym typeface="+mn-ea"/>
              </a:rPr>
              <a:t>历久弥新。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他是一位有着多方面文学才能的作家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在散文、诗、词、史传方面自成一家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留传后世的有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《六一诗话》《欧阳文忠公集》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等。</a:t>
            </a:r>
            <a:endParaRPr lang="zh-CN" altLang="en-US" sz="27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l"/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我对欧阳修的印象是</a:t>
            </a:r>
            <a:r>
              <a:rPr lang="zh-CN" altLang="en-US" sz="27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7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7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339975" y="7715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北宋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652135" y="7715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文学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380605" y="7715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永叔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55650" y="113157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醉翁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411730" y="120332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六一居士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99160" y="2860040"/>
            <a:ext cx="2007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唐宋八大家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605" y="3291840"/>
            <a:ext cx="215201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  <a:sym typeface="+mn-ea"/>
              </a:rPr>
              <a:t>《醉翁亭记》</a:t>
            </a:r>
            <a:endParaRPr lang="zh-CN" altLang="en-US" sz="27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2"/>
          <p:cNvSpPr txBox="1"/>
          <p:nvPr>
            <p:custDataLst>
              <p:tags r:id="rId9"/>
            </p:custDataLst>
          </p:nvPr>
        </p:nvSpPr>
        <p:spPr>
          <a:xfrm>
            <a:off x="4211955" y="4443730"/>
            <a:ext cx="169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多才多艺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  <p:bldP spid="11" grpId="0"/>
      <p:bldP spid="1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Rot="1" noChangeArrowheads="1"/>
          </p:cNvSpPr>
          <p:nvPr/>
        </p:nvSpPr>
        <p:spPr bwMode="auto">
          <a:xfrm>
            <a:off x="3162605" y="1108445"/>
            <a:ext cx="5572622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100" b="1">
                <a:latin typeface="Calibri" panose="020F0502020204030204" pitchFamily="34" charset="0"/>
                <a:ea typeface="楷体_GB2312" pitchFamily="49" charset="-122"/>
              </a:rPr>
              <a:t>       </a:t>
            </a:r>
            <a:endParaRPr lang="zh-CN" altLang="en-US" sz="2100" b="1">
              <a:latin typeface="Calibri" panose="020F0502020204030204" pitchFamily="34" charset="0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1460" y="33972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朗读课文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23850" y="987425"/>
            <a:ext cx="8820150" cy="448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自读课文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注意读音和节奏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83260" y="1564005"/>
            <a:ext cx="7127875" cy="448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</a:t>
            </a:r>
            <a:r>
              <a:rPr lang="zh-CN" altLang="en-US" sz="2800" b="1" dirty="0">
                <a:sym typeface="宋体" panose="02010600030101010101" pitchFamily="2" charset="-122"/>
              </a:rPr>
              <a:t>: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①朗读时要字音准确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发音饱满。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②处理好停顿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控制节奏。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③把握重读和轻读。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④注意语速语调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做到声韵和谐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抑扬顿挫。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1460" y="339725"/>
            <a:ext cx="1894840" cy="58039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疏通文意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05" name="矩形 56323"/>
          <p:cNvSpPr/>
          <p:nvPr>
            <p:custDataLst>
              <p:tags r:id="rId2"/>
            </p:custDataLst>
          </p:nvPr>
        </p:nvSpPr>
        <p:spPr>
          <a:xfrm>
            <a:off x="467360" y="1435735"/>
            <a:ext cx="7900670" cy="296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善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宋体" panose="02010600030101010101" pitchFamily="2" charset="-122"/>
              </a:rPr>
              <a:t>  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矜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尝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释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endParaRPr lang="zh-CN" altLang="en-US" sz="2600" b="1" dirty="0">
              <a:solidFill>
                <a:srgbClr val="32323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ym typeface="+mn-ea"/>
              </a:rPr>
              <a:t>睨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  </a:t>
            </a:r>
            <a:r>
              <a:rPr lang="zh-CN" altLang="en-US" sz="2600" b="1" dirty="0">
                <a:sym typeface="+mn-ea"/>
              </a:rPr>
              <a:t>矢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</a:t>
            </a:r>
            <a:r>
              <a:rPr lang="zh-CN" altLang="en-US" sz="2600" b="1" dirty="0">
                <a:sym typeface="+mn-ea"/>
              </a:rPr>
              <a:t>但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颔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    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ym typeface="+mn-ea"/>
              </a:rPr>
              <a:t>汝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  </a:t>
            </a:r>
            <a:r>
              <a:rPr lang="zh-CN" altLang="en-US" sz="2600" b="1" dirty="0">
                <a:sym typeface="+mn-ea"/>
              </a:rPr>
              <a:t>知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</a:t>
            </a:r>
            <a:r>
              <a:rPr lang="zh-CN" altLang="en-US" sz="2600" b="1" dirty="0">
                <a:sym typeface="+mn-ea"/>
              </a:rPr>
              <a:t>精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</a:t>
            </a:r>
            <a:r>
              <a:rPr lang="zh-CN" altLang="en-US" sz="2600" b="1" dirty="0">
                <a:sym typeface="+mn-ea"/>
              </a:rPr>
              <a:t>熟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endParaRPr lang="zh-CN" altLang="en-US" sz="2600" b="1" dirty="0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忿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</a:t>
            </a:r>
            <a:r>
              <a:rPr lang="zh-CN" altLang="en-US" sz="2600" b="1" dirty="0">
                <a:sym typeface="+mn-ea"/>
              </a:rPr>
              <a:t>安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+mn-ea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轻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            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酌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  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置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覆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徐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   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沥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                 惟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r>
              <a:rPr lang="en-US" altLang="zh-CN" sz="2600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遣</a:t>
            </a:r>
            <a:r>
              <a:rPr lang="zh-CN" altLang="en-US" sz="2600" b="1" dirty="0">
                <a:sym typeface="宋体" panose="02010600030101010101" pitchFamily="2" charset="-122"/>
              </a:rPr>
              <a:t>: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23850" y="987425"/>
            <a:ext cx="8820150" cy="448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解释下列加点字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矩形 56323"/>
          <p:cNvSpPr/>
          <p:nvPr/>
        </p:nvSpPr>
        <p:spPr>
          <a:xfrm>
            <a:off x="485775" y="1419860"/>
            <a:ext cx="790638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擅长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夸耀       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曾经     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放下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斜着眼看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箭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             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只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只是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点头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       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56323"/>
          <p:cNvSpPr/>
          <p:nvPr>
            <p:custDataLst>
              <p:tags r:id="rId4"/>
            </p:custDataLst>
          </p:nvPr>
        </p:nvSpPr>
        <p:spPr>
          <a:xfrm>
            <a:off x="611505" y="2355850"/>
            <a:ext cx="790638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知晓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懂得       精湛     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熟练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…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的样子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怎么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          </a:t>
            </a:r>
            <a:r>
              <a:rPr lang="zh-CN" altLang="en-US" sz="2600" b="1" dirty="0">
                <a:solidFill>
                  <a:srgbClr val="FF0000"/>
                </a:solidFill>
                <a:sym typeface="+mn-ea"/>
              </a:rPr>
              <a:t>轻视</a:t>
            </a:r>
            <a:r>
              <a:rPr lang="en-US" altLang="zh-CN" sz="2600" b="1" dirty="0">
                <a:solidFill>
                  <a:srgbClr val="FF0000"/>
                </a:solidFill>
                <a:sym typeface="+mn-ea"/>
              </a:rPr>
              <a:t>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舀取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慢慢地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滴入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接着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打发</a:t>
            </a: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       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4"/>
          <p:cNvSpPr txBox="1"/>
          <p:nvPr>
            <p:custDataLst>
              <p:tags r:id="rId1"/>
            </p:custDataLst>
          </p:nvPr>
        </p:nvSpPr>
        <p:spPr>
          <a:xfrm>
            <a:off x="827643" y="1564164"/>
            <a:ext cx="4636294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但手熟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徐以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酌油沥之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779520" y="1635760"/>
            <a:ext cx="337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耳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相当于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罢了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779520" y="2210435"/>
            <a:ext cx="3375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勺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勺子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23850" y="987425"/>
            <a:ext cx="8820150" cy="448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找出下列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通假字</a:t>
            </a:r>
            <a:r>
              <a:rPr lang="en-US" altLang="zh-CN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并进行解释</a:t>
            </a:r>
            <a:r>
              <a:rPr lang="zh-CN" altLang="en-US" sz="27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7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1907540" y="1580515"/>
            <a:ext cx="6057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4"/>
          <p:cNvSpPr txBox="1"/>
          <p:nvPr>
            <p:custDataLst>
              <p:tags r:id="rId5"/>
            </p:custDataLst>
          </p:nvPr>
        </p:nvSpPr>
        <p:spPr>
          <a:xfrm>
            <a:off x="1547495" y="2102485"/>
            <a:ext cx="5930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UNIT_TABLE_BEAUTIFY" val="smartTable{b19bb7e1-3286-4f44-9b2c-f7e906722d6a}"/>
  <p:tag name="TABLE_ENDDRAG_ORIGIN_RECT" val="717*134"/>
  <p:tag name="TABLE_ENDDRAG_RECT" val="2*150*717*134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UNIT_TABLE_BEAUTIFY" val="smartTable{b19bb7e1-3286-4f44-9b2c-f7e906722d6a}"/>
  <p:tag name="TABLE_ENDDRAG_ORIGIN_RECT" val="717*134"/>
  <p:tag name="TABLE_ENDDRAG_RECT" val="2*150*717*134"/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UNIT_TABLE_BEAUTIFY" val="smartTable{b19bb7e1-3286-4f44-9b2c-f7e906722d6a}"/>
  <p:tag name="TABLE_ENDDRAG_ORIGIN_RECT" val="701*165"/>
  <p:tag name="TABLE_ENDDRAG_RECT" val="10*100*701*165"/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PP_MARK_KEY" val="e400ac0c-34cb-4ccb-8997-0cedfea1cb04"/>
  <p:tag name="COMMONDATA" val="eyJoZGlkIjoiZjM1MDU3MjRkMGIzNjliNDRhNmZhZDFlNDFkYmY5MmU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6866,&quot;width&quot;:8280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696*102"/>
  <p:tag name="TABLE_ENDDRAG_RECT" val="12*134*696*102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671*238"/>
  <p:tag name="TABLE_ENDDRAG_RECT" val="18*76*671*238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UNIT_TABLE_BEAUTIFY" val="smartTable{b19bb7e1-3286-4f44-9b2c-f7e906722d6a}"/>
  <p:tag name="TABLE_ENDDRAG_ORIGIN_RECT" val="610*162"/>
  <p:tag name="TABLE_ENDDRAG_RECT" val="42*116*610*162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UNIT_TABLE_BEAUTIFY" val="smartTable{b19bb7e1-3286-4f44-9b2c-f7e906722d6a}"/>
  <p:tag name="TABLE_ENDDRAG_ORIGIN_RECT" val="610*162"/>
  <p:tag name="TABLE_ENDDRAG_RECT" val="42*116*610*162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5541</Words>
  <Application>WPS 演示</Application>
  <PresentationFormat>全屏显示(16:9)</PresentationFormat>
  <Paragraphs>562</Paragraphs>
  <Slides>36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</vt:lpstr>
      <vt:lpstr>SimSun-ExtB</vt:lpstr>
      <vt:lpstr>楷体</vt:lpstr>
      <vt:lpstr>微软雅黑</vt:lpstr>
      <vt:lpstr>黑体</vt:lpstr>
      <vt:lpstr>新宋体</vt:lpstr>
      <vt:lpstr>方正楷体_GBK</vt:lpstr>
      <vt:lpstr>楷体_GB2312</vt:lpstr>
      <vt:lpstr>Arial Unicode MS</vt:lpstr>
      <vt:lpstr>华文楷体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《卖油翁》</dc:title>
  <dc:creator>黄红政</dc:creator>
  <cp:keywords>熟能生巧</cp:keywords>
  <dc:subject>小人物</dc:subject>
  <cp:lastModifiedBy>黄红政</cp:lastModifiedBy>
  <cp:revision>117</cp:revision>
  <dcterms:created xsi:type="dcterms:W3CDTF">2017-03-15T04:23:00Z</dcterms:created>
  <dcterms:modified xsi:type="dcterms:W3CDTF">2023-04-12T07:10:10Z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F166223086454F458DF6E0F3C1A567F9_12</vt:lpwstr>
  </property>
</Properties>
</file>