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6"/>
  </p:notesMasterIdLst>
  <p:sldIdLst>
    <p:sldId id="404" r:id="rId3"/>
    <p:sldId id="350" r:id="rId4"/>
    <p:sldId id="370" r:id="rId5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405" r:id="rId17"/>
    <p:sldId id="406" r:id="rId18"/>
    <p:sldId id="394" r:id="rId19"/>
    <p:sldId id="395" r:id="rId20"/>
    <p:sldId id="396" r:id="rId21"/>
    <p:sldId id="377" r:id="rId22"/>
    <p:sldId id="409" r:id="rId23"/>
    <p:sldId id="408" r:id="rId24"/>
    <p:sldId id="403" r:id="rId25"/>
    <p:sldId id="410" r:id="rId26"/>
    <p:sldId id="411" r:id="rId27"/>
    <p:sldId id="379" r:id="rId28"/>
    <p:sldId id="401" r:id="rId29"/>
    <p:sldId id="402" r:id="rId30"/>
    <p:sldId id="397" r:id="rId31"/>
    <p:sldId id="398" r:id="rId32"/>
    <p:sldId id="380" r:id="rId33"/>
    <p:sldId id="393" r:id="rId34"/>
    <p:sldId id="369" r:id="rId35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CC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411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596" y="-108"/>
      </p:cViewPr>
      <p:guideLst>
        <p:guide orient="horz" pos="2160"/>
        <p:guide pos="28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 noProof="1">
                <a:solidFill>
                  <a:schemeClr val="tx1"/>
                </a:solidFill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1B4B376-99AC-4969-A1CA-DAAE99C6FD46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7775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7775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7775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7775" y="1279525"/>
            <a:ext cx="4606925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zh-CN" altLang="en-US" u="none" baseline="0"/>
          </a:p>
        </p:txBody>
      </p:sp>
      <p:sp>
        <p:nvSpPr>
          <p:cNvPr id="61443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BA3A125-A37B-4306-88C7-B320E021CC49}" type="slidenum">
              <a:rPr lang="zh-CN" altLang="en-US" sz="1200" b="0"/>
              <a:pPr lvl="0" algn="r"/>
              <a:t>29</a:t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zh-CN" altLang="en-US" u="none" baseline="0"/>
          </a:p>
        </p:txBody>
      </p:sp>
      <p:sp>
        <p:nvSpPr>
          <p:cNvPr id="63491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2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24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696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6895" indent="1905" algn="l" defTabSz="912495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38452B0-F2B0-4018-ACF5-9105A9EA0D27}" type="slidenum">
              <a:rPr lang="zh-CN" altLang="en-US" sz="1200" b="0"/>
              <a:pPr lvl="0" algn="r"/>
              <a:t>30</a:t>
            </a:fld>
            <a:endParaRPr lang="zh-CN" altLang="en-US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40192" y="-27384"/>
            <a:ext cx="1748512" cy="880109"/>
            <a:chOff x="-36774" y="1584001"/>
            <a:chExt cx="1491424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file:///D:\qq&#25991;&#20214;\712321467\Image\C2C\Image2\%7b75232B38-A165-1FB7-499C-2E1C792CACB5%7d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4" r:link="rId15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3" r:link="rId14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rgbClr val="CC00FF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29.xml"/><Relationship Id="rId1" Type="http://schemas.openxmlformats.org/officeDocument/2006/relationships/vmlDrawing" Target="../drawings/vmlDrawing1.vml"/><Relationship Id="rId6" Type="http://schemas.openxmlformats.org/officeDocument/2006/relationships/image" Target="NULL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Microsoft_Office_Word_97_-_2003___1.doc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tags" Target="../tags/tag30.xml"/><Relationship Id="rId1" Type="http://schemas.openxmlformats.org/officeDocument/2006/relationships/vmlDrawing" Target="../drawings/vmlDrawing2.vml"/><Relationship Id="rId6" Type="http://schemas.openxmlformats.org/officeDocument/2006/relationships/image" Target="NULL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Microsoft_Office_Word_97_-_2003___2.doc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410369" y="939324"/>
            <a:ext cx="8033861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一个消逝了的山村</a:t>
            </a:r>
          </a:p>
          <a:p>
            <a:pPr indent="0"/>
            <a:r>
              <a:rPr lang="en-US" altLang="zh-CN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r>
              <a:rPr 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冯至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39225" y="2417164"/>
            <a:ext cx="5465854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品读内容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第四段说：“我们没有方法去追寻它们，只有在草木之间感到一些它们的余韵。”请结合全文，分条阐释作者是通过怎样的事物感受到“余韵”的。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①养育过山村人的流水；②围绕过村庄的鼠麹草；③滋养过山村人的彩菌；④陪伴过山村人的有加利树；⑤威胁过山村人的野狗的嗥声；⑥被山村人设计的麂子。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39225" y="2417164"/>
            <a:ext cx="5465854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品读内容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如何理解“风雨如晦的时刻”的内涵？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“风雨如晦的时刻”即作者写作的年代</a:t>
            </a:r>
            <a:r>
              <a:rPr lang="en-US" altLang="zh-CN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——1942</a:t>
            </a: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年，也是一个浩劫的年代。作者的感悟带有浓厚的时代色彩，寄予了珍爱自然、珍爱生命、珍爱和平，共创人类美好家园的愿望，这也是作者写作本文的用意所在。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39225" y="2417164"/>
            <a:ext cx="5465854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品读内容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如何理解“但在生命的深处，却和他们有着意味不尽的关联”？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作者认为人与人，只要有相联系的事物，不管时空的间隔有多远，彼此的生命都有声息相通的地方；如今土地上的一切以坦白和恩惠对待那消逝了的山村；现今居住的村庄同样给了“我”的生命许多滋养。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39225" y="2417164"/>
            <a:ext cx="5465854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赏析手法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第五段，作者引用宋代词人李之仪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卜算子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中的句子“日日思君不见君，共饮长江水”有何巧妙之处？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引用诗句使文章显得富有文采，增添了文章的文化底蕴。表明人和人，不管是时间或空间把他们隔离得有多远，彼此的生命都有些声息相通的地方。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58275" y="1855189"/>
            <a:ext cx="5465854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赏析手法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请从修辞手法的角度赏析下面两句话。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我爱它那从叶子演变成的、有白色茸毛的花朵，谦虚地掺杂在乱草的中间。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运用拟人的修辞手法，形象地突出了花朵的纯洁和坚强。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第二天太阳出来一蒸发，草间的菌子，俯拾皆是：有的红如胭脂，青如青苔，褐如牛肝，白如蛋白，还有一种赭色的，放在水里立即变成靛蓝的颜色。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运用比喻和排比的修辞手法，形象地描绘了太阳出来后，草间菌子的色彩斑斓和旺盛的生命力。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900" y="1730216"/>
            <a:ext cx="8688705" cy="575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1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作者抒发了什么样的人生感怀？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2900" y="2336959"/>
            <a:ext cx="8310086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人类历史短暂，而大自然永恒</a:t>
            </a:r>
            <a:endParaRPr lang="zh-CN" sz="1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1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人类的历史演变了几千年，它们却在人类以外，不起一些变化，千百年如一日，默默地对着永恒。</a:t>
            </a:r>
            <a:endParaRPr lang="zh-CN" sz="1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人类历史的兴衰，多因人事</a:t>
            </a:r>
            <a:endParaRPr lang="zh-CN" sz="1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1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在七十年前，云南省的大部分，经过一场浩劫，回、汉互相仇杀，有多少村庄城镇在这时衰落了。</a:t>
            </a:r>
            <a:endParaRPr lang="zh-CN" sz="1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1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在风雨如晦的时刻，我踏着那村里的人们也踏过的土地，觉得彼此相隔虽然将及一世纪，但在生命的深处，却和他们有着意味不尽的关连。</a:t>
            </a:r>
            <a:endParaRPr lang="zh-CN" sz="1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2900" y="1730216"/>
            <a:ext cx="8688705" cy="575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1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作者抒发了什么样的人生感怀？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2900" y="2336959"/>
            <a:ext cx="8310086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 fontAlgn="auto">
              <a:lnSpc>
                <a:spcPts val="3680"/>
              </a:lnSpc>
            </a:pP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自然是美好的，值得我们珍惜</a:t>
            </a:r>
          </a:p>
          <a:p>
            <a:pPr lvl="0" algn="l" fontAlgn="auto">
              <a:lnSpc>
                <a:spcPts val="3680"/>
              </a:lnSpc>
            </a:pPr>
            <a:r>
              <a:rPr lang="zh-CN" sz="1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作者在写泉水、鼠麴草、菌子等事物时，充分表现出自然多姿多彩的美好，值得我们珍惜。</a:t>
            </a:r>
          </a:p>
          <a:p>
            <a:pPr lvl="0" algn="l" fontAlgn="auto">
              <a:lnSpc>
                <a:spcPts val="3680"/>
              </a:lnSpc>
            </a:pP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自然滋养人类，人类应该懂得敬畏、感恩自然</a:t>
            </a:r>
          </a:p>
          <a:p>
            <a:pPr lvl="0" algn="l" fontAlgn="auto">
              <a:lnSpc>
                <a:spcPts val="3680"/>
              </a:lnSpc>
            </a:pPr>
            <a:r>
              <a:rPr lang="zh-CN" sz="1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泉水滋养了当时的山村和现在的我们；菌子“也滋养过那山村里的人们的身体和儿童的幻想”。</a:t>
            </a:r>
          </a:p>
          <a:p>
            <a:pPr lvl="0" algn="l" fontAlgn="auto">
              <a:lnSpc>
                <a:spcPts val="3680"/>
              </a:lnSpc>
            </a:pPr>
            <a:r>
              <a:rPr lang="zh-CN" sz="1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自然滋养人类，人类声息相通，人与自然、人与人应该和平共处</a:t>
            </a:r>
          </a:p>
          <a:p>
            <a:pPr lvl="0" algn="l" fontAlgn="auto">
              <a:lnSpc>
                <a:spcPts val="3680"/>
              </a:lnSpc>
            </a:pPr>
            <a:r>
              <a:rPr lang="zh-CN" sz="1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两三年来，这一切，给我的生命许多滋养。但我相信它们也曾以同样的坦白和恩惠对待那消逝了的村庄。这些风物，好像至今还在述说它的运命。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altLang="zh-CN"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、作者猜想山村隐藏兴哀史的依据是什么？</a:t>
            </a:r>
          </a:p>
          <a:p>
            <a:pPr>
              <a:buNone/>
            </a:pPr>
            <a:r>
              <a:rPr lang="zh-CN" altLang="en-US">
                <a:latin typeface="楷体_GB2312" pitchFamily="1" charset="-122"/>
                <a:ea typeface="楷体_GB2312" pitchFamily="1" charset="-122"/>
              </a:rPr>
              <a:t> </a:t>
            </a:r>
          </a:p>
          <a:p>
            <a:r>
              <a:rPr lang="en-US" altLang="zh-CN">
                <a:latin typeface="楷体_GB2312" pitchFamily="1" charset="-122"/>
                <a:ea typeface="楷体_GB2312" pitchFamily="1" charset="-122"/>
              </a:rPr>
              <a:t>B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、作者描绘了哪些风物作为感怀的载体？</a:t>
            </a:r>
          </a:p>
          <a:p>
            <a:pPr>
              <a:buNone/>
            </a:pPr>
            <a:r>
              <a:rPr lang="zh-CN" altLang="en-US">
                <a:latin typeface="楷体_GB2312" pitchFamily="1" charset="-122"/>
                <a:ea typeface="楷体_GB2312" pitchFamily="1" charset="-122"/>
              </a:rPr>
              <a:t>  </a:t>
            </a:r>
          </a:p>
          <a:p>
            <a:endParaRPr lang="zh-CN" altLang="en-US">
              <a:latin typeface="楷体_GB2312" pitchFamily="1" charset="-122"/>
              <a:ea typeface="楷体_GB2312" pitchFamily="1" charset="-122"/>
            </a:endParaRPr>
          </a:p>
          <a:p>
            <a:r>
              <a:rPr lang="en-US" altLang="zh-CN">
                <a:latin typeface="楷体_GB2312" pitchFamily="1" charset="-122"/>
                <a:ea typeface="楷体_GB2312" pitchFamily="1" charset="-122"/>
              </a:rPr>
              <a:t>C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、作者抒发了什么样的人生感怀？</a:t>
            </a:r>
            <a:r>
              <a:rPr lang="zh-CN" altLang="en-US"/>
              <a:t> </a:t>
            </a:r>
          </a:p>
          <a:p>
            <a:endParaRPr lang="zh-CN" altLang="en-US"/>
          </a:p>
        </p:txBody>
      </p:sp>
      <p:sp>
        <p:nvSpPr>
          <p:cNvPr id="15364" name="文本框 15363"/>
          <p:cNvSpPr txBox="1"/>
          <p:nvPr/>
        </p:nvSpPr>
        <p:spPr>
          <a:xfrm>
            <a:off x="1828800" y="2209800"/>
            <a:ext cx="38258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A50021"/>
                </a:solidFill>
                <a:latin typeface="Arial" panose="020B0604020202020204" pitchFamily="34" charset="0"/>
                <a:ea typeface="楷体_GB2312" pitchFamily="1" charset="-122"/>
              </a:rPr>
              <a:t>用石块砌成的旧路</a:t>
            </a:r>
          </a:p>
        </p:txBody>
      </p:sp>
      <p:sp>
        <p:nvSpPr>
          <p:cNvPr id="15365" name="文本框 15364"/>
          <p:cNvSpPr txBox="1"/>
          <p:nvPr/>
        </p:nvSpPr>
        <p:spPr>
          <a:xfrm>
            <a:off x="914400" y="3581400"/>
            <a:ext cx="792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A50021"/>
                </a:solidFill>
                <a:latin typeface="Arial" panose="020B0604020202020204" pitchFamily="34" charset="0"/>
                <a:ea typeface="楷体_GB2312" pitchFamily="1" charset="-122"/>
              </a:rPr>
              <a:t>小溪；鼠曲草；彩菌；加利树；野狗；麂子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838200" y="5105400"/>
            <a:ext cx="7924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A50021"/>
                </a:solidFill>
                <a:latin typeface="楷体_GB2312" pitchFamily="1" charset="-122"/>
                <a:ea typeface="楷体_GB2312" pitchFamily="1" charset="-122"/>
              </a:rPr>
              <a:t>珍爱自然，珍爱生命，珍爱和平，共创人类美好家园，这是作者写作本文的用意所在 </a:t>
            </a:r>
          </a:p>
        </p:txBody>
      </p:sp>
      <p:pic>
        <p:nvPicPr>
          <p:cNvPr id="12289" name="Picture 6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938" y="614363"/>
            <a:ext cx="3011487" cy="70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285115" y="1002030"/>
            <a:ext cx="8229600" cy="4525963"/>
          </a:xfrm>
        </p:spPr>
        <p:txBody>
          <a:bodyPr/>
          <a:lstStyle/>
          <a:p>
            <a:r>
              <a:rPr lang="zh-CN" altLang="en-US">
                <a:latin typeface="楷体_GB2312" pitchFamily="1" charset="-122"/>
                <a:ea typeface="楷体_GB2312" pitchFamily="1" charset="-122"/>
              </a:rPr>
              <a:t>请精读</a:t>
            </a:r>
            <a:r>
              <a:rPr lang="en-US" altLang="zh-CN">
                <a:latin typeface="楷体_GB2312" pitchFamily="1" charset="-122"/>
                <a:ea typeface="楷体_GB2312" pitchFamily="1" charset="-122"/>
              </a:rPr>
              <a:t>7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－</a:t>
            </a:r>
            <a:r>
              <a:rPr lang="en-US" altLang="zh-CN"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>
                <a:latin typeface="楷体_GB2312" pitchFamily="1" charset="-122"/>
                <a:ea typeface="楷体_GB2312" pitchFamily="1" charset="-122"/>
              </a:rPr>
              <a:t>自然段，作者由眼前景生发了怎样的联想？感悟是什么？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2418715" y="2145030"/>
            <a:ext cx="5791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描绘眼前小溪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想像曾养育昔日的人们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感悟人类声息相通</a:t>
            </a:r>
            <a:r>
              <a:rPr lang="zh-CN" altLang="en-US" sz="20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2000"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589915" y="2097405"/>
            <a:ext cx="24384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1" charset="-122"/>
              </a:rPr>
              <a:t>第七段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1" charset="-122"/>
              </a:rPr>
              <a:t>第八段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1" charset="-122"/>
              </a:rPr>
              <a:t>第九段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1" charset="-122"/>
              </a:rPr>
              <a:t>第十段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1" charset="-122"/>
              </a:rPr>
              <a:t>第十一段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楷体_GB2312" pitchFamily="1" charset="-122"/>
              </a:rPr>
              <a:t>第十二段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2342515" y="2907030"/>
            <a:ext cx="6313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小草</a:t>
            </a:r>
            <a:r>
              <a:rPr lang="en-US" altLang="zh-CN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少女、村庄</a:t>
            </a:r>
            <a:r>
              <a:rPr lang="en-US" altLang="zh-CN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生命的宁静之美 </a:t>
            </a:r>
          </a:p>
        </p:txBody>
      </p:sp>
      <p:sp>
        <p:nvSpPr>
          <p:cNvPr id="16391" name="文本框 16390"/>
          <p:cNvSpPr txBox="1"/>
          <p:nvPr/>
        </p:nvSpPr>
        <p:spPr>
          <a:xfrm>
            <a:off x="2342515" y="3745230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由彩菌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滋养过山村里的人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生命的美好 </a:t>
            </a:r>
          </a:p>
        </p:txBody>
      </p:sp>
      <p:sp>
        <p:nvSpPr>
          <p:cNvPr id="16392" name="文本框 16391"/>
          <p:cNvSpPr txBox="1"/>
          <p:nvPr/>
        </p:nvSpPr>
        <p:spPr>
          <a:xfrm>
            <a:off x="2494915" y="4354830"/>
            <a:ext cx="579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加利树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严峻的圣者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生命的渺小；</a:t>
            </a:r>
          </a:p>
        </p:txBody>
      </p:sp>
      <p:sp>
        <p:nvSpPr>
          <p:cNvPr id="16393" name="文本框 16392"/>
          <p:cNvSpPr txBox="1"/>
          <p:nvPr/>
        </p:nvSpPr>
        <p:spPr>
          <a:xfrm>
            <a:off x="2418715" y="4964430"/>
            <a:ext cx="6629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野狗的嗥叫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海上的飓风，寒带的寒潮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生命对于疾苦的恐惧；</a:t>
            </a:r>
          </a:p>
        </p:txBody>
      </p:sp>
      <p:sp>
        <p:nvSpPr>
          <p:cNvPr id="16394" name="文本框 16393"/>
          <p:cNvSpPr txBox="1"/>
          <p:nvPr/>
        </p:nvSpPr>
        <p:spPr>
          <a:xfrm>
            <a:off x="2723515" y="5802630"/>
            <a:ext cx="579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麂子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幻境</a:t>
            </a:r>
            <a:r>
              <a:rPr lang="en-US" altLang="zh-CN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——</a:t>
            </a: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楷体_GB2312" pitchFamily="1" charset="-122"/>
              </a:rPr>
              <a:t>生命的庄严与神圣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/>
      <p:bldP spid="16391" grpId="0"/>
      <p:bldP spid="16392" grpId="0"/>
      <p:bldP spid="16393" grpId="0"/>
      <p:bldP spid="163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686800" cy="4525963"/>
          </a:xfrm>
        </p:spPr>
        <p:txBody>
          <a:bodyPr/>
          <a:lstStyle/>
          <a:p>
            <a:r>
              <a:rPr lang="zh-CN" altLang="en-US">
                <a:ea typeface="楷体_GB2312" pitchFamily="1" charset="-122"/>
              </a:rPr>
              <a:t>作者的描述或抒怀给你印象最深的是什么？</a:t>
            </a:r>
          </a:p>
        </p:txBody>
      </p:sp>
      <p:sp>
        <p:nvSpPr>
          <p:cNvPr id="18436" name="矩形 18435"/>
          <p:cNvSpPr/>
          <p:nvPr/>
        </p:nvSpPr>
        <p:spPr>
          <a:xfrm>
            <a:off x="457200" y="2590800"/>
            <a:ext cx="8686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lvl="0">
              <a:buNone/>
            </a:pPr>
            <a:endParaRPr lang="zh-CN" altLang="en-US">
              <a:ea typeface="楷体_GB2312" pitchFamily="1" charset="-122"/>
            </a:endParaRPr>
          </a:p>
          <a:p>
            <a:pPr lvl="0">
              <a:buNone/>
            </a:pPr>
            <a:r>
              <a:rPr lang="zh-CN" altLang="en-US"/>
              <a:t>         “人不能为了无谓的喧嚣，而忘却生命的根蒂，要在寂寞中，在对草木鸟兽的观察中体验人生的意义。”</a:t>
            </a:r>
          </a:p>
          <a:p>
            <a:pPr lvl="0">
              <a:buNone/>
            </a:pPr>
            <a:r>
              <a:rPr lang="zh-CN" altLang="en-US"/>
              <a:t>                                             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/>
              <a:t>冯至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773113"/>
            <a:ext cx="3011488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56260" y="1913255"/>
            <a:ext cx="77990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现代散文家余秋雨先生曾在他的散文集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千年一叹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说过这样的一句话：大自然的景物有百分之一能写进历史，千分之一能成为景观，万分之一能激发诗情。这就是我们赖以生存的大自然的神奇瑰丽之处。她繁富缤纷，延往续来，既孕育了万物生灵，又滋润了人类灵魂。古往今来，无数文人墨客面对那即使是只有万分之一才能激发诗情的景物，寄怀感慨，与自然同悲喜、共哀乐。这一节课，就让我们一起走近作家冯至，聆听他与自然的心灵碰撞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946150"/>
            <a:ext cx="3011488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M21.eps" descr="id:2147490746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1865682"/>
            <a:ext cx="8128000" cy="467857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2"/>
            </p:custDataLst>
          </p:nvPr>
        </p:nvSpPr>
        <p:spPr>
          <a:xfrm>
            <a:off x="7295319" y="857212"/>
            <a:ext cx="1848749" cy="1802423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100">
              <a:solidFill>
                <a:schemeClr val="lt1"/>
              </a:solidFill>
              <a:highlight>
                <a:srgbClr val="1171F1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3"/>
            </p:custDataLst>
          </p:nvPr>
        </p:nvSpPr>
        <p:spPr>
          <a:xfrm rot="10800000">
            <a:off x="0" y="4967288"/>
            <a:ext cx="1059656" cy="1033463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100">
              <a:solidFill>
                <a:schemeClr val="lt1"/>
              </a:solidFill>
              <a:highlight>
                <a:srgbClr val="1171F1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21488" y="1071464"/>
            <a:ext cx="3319301" cy="570928"/>
          </a:xfrm>
          <a:prstGeom prst="rect">
            <a:avLst/>
          </a:prstGeom>
          <a:noFill/>
        </p:spPr>
        <p:txBody>
          <a:bodyPr wrap="square" lIns="47625" tIns="19050" rIns="47625" bIns="19050" rtlCol="0" anchor="b" anchorCtr="0">
            <a:no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3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研读课文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92430" y="1798320"/>
          <a:ext cx="8370570" cy="3738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190"/>
                <a:gridCol w="2790190"/>
                <a:gridCol w="2790190"/>
              </a:tblGrid>
              <a:tr h="5340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自然风物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1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特    点</a:t>
                      </a:r>
                      <a:endParaRPr lang="en-US" altLang="en-US" sz="21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1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内    涵</a:t>
                      </a:r>
                      <a:endParaRPr lang="en-US" altLang="en-US" sz="21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  <a:tr h="534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小溪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清冽、养人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人类声息相通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  <a:tr h="534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鼠麴草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谦虚、纯洁、坚强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生命的宁静之美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  <a:tr h="534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彩菌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点缀、滋养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生命的美好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  <a:tr h="534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有加利树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速长、最高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生命的渺小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  <a:tr h="534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野狗的嗥叫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威胁、吓人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生命对疾苦的恐惧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  <a:tr h="534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麂子的嘶声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难逃人的诡计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死亡的可怕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219600" y="1085400"/>
            <a:ext cx="8704800" cy="468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3"/>
            </p:custDataLst>
          </p:nvPr>
        </p:nvSpPr>
        <p:spPr>
          <a:xfrm>
            <a:off x="811530" y="1754029"/>
            <a:ext cx="7869555" cy="3928110"/>
          </a:xfrm>
          <a:prstGeom prst="roundRect">
            <a:avLst>
              <a:gd name="adj" fmla="val 3466"/>
            </a:avLst>
          </a:prstGeom>
          <a:noFill/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4"/>
            </p:custDataLst>
          </p:nvPr>
        </p:nvCxnSpPr>
        <p:spPr>
          <a:xfrm>
            <a:off x="811530" y="2859405"/>
            <a:ext cx="7807643" cy="4286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945833" y="2983230"/>
            <a:ext cx="297656" cy="409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8" name="文本框 147"/>
          <p:cNvSpPr txBox="1"/>
          <p:nvPr>
            <p:custDataLst>
              <p:tags r:id="rId6"/>
            </p:custDataLst>
          </p:nvPr>
        </p:nvSpPr>
        <p:spPr>
          <a:xfrm>
            <a:off x="945833" y="1927384"/>
            <a:ext cx="7479983" cy="628174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18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第一部分（1-3）：点出作者居住的山村隐藏着一段兴衰史，引人关注平凡的山水。</a:t>
            </a:r>
          </a:p>
        </p:txBody>
      </p:sp>
      <p:cxnSp>
        <p:nvCxnSpPr>
          <p:cNvPr id="21" name="直接连接符 20"/>
          <p:cNvCxnSpPr/>
          <p:nvPr>
            <p:custDataLst>
              <p:tags r:id="rId7"/>
            </p:custDataLst>
          </p:nvPr>
        </p:nvCxnSpPr>
        <p:spPr>
          <a:xfrm>
            <a:off x="811530" y="3850005"/>
            <a:ext cx="7822883" cy="2381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10"/>
          <p:cNvSpPr/>
          <p:nvPr>
            <p:custDataLst>
              <p:tags r:id="rId8"/>
            </p:custDataLst>
          </p:nvPr>
        </p:nvSpPr>
        <p:spPr>
          <a:xfrm>
            <a:off x="945833" y="3929063"/>
            <a:ext cx="297656" cy="4095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945833" y="3024188"/>
            <a:ext cx="7314248" cy="738664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18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第二部分（4-10）：作者由眼前之景生发联想，抒发了独特的人生感悟。</a:t>
            </a:r>
          </a:p>
        </p:txBody>
      </p:sp>
      <p:sp>
        <p:nvSpPr>
          <p:cNvPr id="25" name="圆角矩形 10"/>
          <p:cNvSpPr/>
          <p:nvPr>
            <p:custDataLst>
              <p:tags r:id="rId10"/>
            </p:custDataLst>
          </p:nvPr>
        </p:nvSpPr>
        <p:spPr>
          <a:xfrm>
            <a:off x="945833" y="5124450"/>
            <a:ext cx="297656" cy="4095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945833" y="4318159"/>
            <a:ext cx="7479506" cy="806291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lstStyle/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sz="18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第三部分（11）：总述自然风物给作者的启迪，事物在生命的深处有着某种联系。</a:t>
            </a: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19551" y="1085374"/>
            <a:ext cx="2514600" cy="629126"/>
          </a:xfrm>
          <a:prstGeom prst="rect">
            <a:avLst/>
          </a:prstGeom>
          <a:noFill/>
        </p:spPr>
        <p:txBody>
          <a:bodyPr wrap="square" lIns="47625" tIns="19050" rIns="47625" bIns="1905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600" b="1" spc="16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文章结构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 animBg="1"/>
      <p:bldP spid="148" grpId="0"/>
      <p:bldP spid="23" grpId="0"/>
      <p:bldP spid="2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4850" y="1269365"/>
            <a:ext cx="76346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主旨概括：</a:t>
            </a:r>
          </a:p>
          <a:p>
            <a:endParaRPr lang="zh-CN" altLang="en-US" sz="40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5325"/>
            <a:ext cx="81280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作者选取了一个已经消逝的山村的自然风物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叠加丰富的想象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把一个山村的过去和现在交替呈现在读者面前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赋予对自然、对人生的独特感悟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让人生发出物是人非的慨叹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寄予了珍爱自然、珍爱生命、共创和平家园的美好愿望。</a:t>
            </a:r>
            <a:endParaRPr lang="zh-CN" altLang="zh-CN">
              <a:solidFill>
                <a:schemeClr val="tx1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584518" y="1674813"/>
            <a:ext cx="7974330" cy="1550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1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621983" y="3494088"/>
            <a:ext cx="7835741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观点一：同意。文章写于1942年，正是抗日战争最艰苦的时期，作者避居山林，寄情山水，对现实和时局表现出一种超然和淡然的态度。文章所写内容不仅与当时国家、民族命运没有什么关系，甚至与作者当时的教师育人生活也没有什么关系，纯粹是在文学艺术的世界里放飞自己的才情与思想。</a:t>
            </a:r>
          </a:p>
        </p:txBody>
      </p:sp>
      <p:pic>
        <p:nvPicPr>
          <p:cNvPr id="14337" name="Picture 8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4038" y="701675"/>
            <a:ext cx="3011487" cy="704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621983" y="1210628"/>
            <a:ext cx="7974330" cy="1550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sz="1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622459" y="2809875"/>
            <a:ext cx="7835741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观点二：不同意。作者并没有完全超越现实。比如文章中的写到了“浩劫”，而1942年恰好有一场关乎国家、民族乃至人类的“浩劫”；文章末尾“风雨如晦的时刻”含蓄的点明了时代特点。文章所表达的自然美好、生命美好、人类声息相通等人生感悟，以及末段所寄托的珍爱自然、珍爱生命、珍爱和平、共创人类美好家园的愿望，显然都带有鲜明的时代色彩，对阻止人类之间的杀戮、消除人为的“浩劫”，是一种呼唤和感召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3" y="795338"/>
            <a:ext cx="3011487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97510" y="1735455"/>
            <a:ext cx="8419465" cy="346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素材积累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冯至名句</a:t>
            </a:r>
          </a:p>
          <a:p>
            <a:pPr fontAlgn="ctr">
              <a:lnSpc>
                <a:spcPct val="150000"/>
              </a:lnSpc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用急躁等待将来，用后悔回顾过去，都等于独立核算现在。 </a:t>
            </a:r>
          </a:p>
          <a:p>
            <a:pPr fontAlgn="ctr">
              <a:lnSpc>
                <a:spcPct val="150000"/>
              </a:lnSpc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我们随着风吹，随着水流，化成平原上交错的的溪径，化成溪径上行人的生命。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哪条路、哪道水，没有关联；哪阵风、哪片云，没有呼应；我们走过的城市、山川；都化成了我们的生命。 </a:t>
            </a:r>
          </a:p>
          <a:p>
            <a:pPr fontAlgn="ctr">
              <a:lnSpc>
                <a:spcPct val="150000"/>
              </a:lnSpc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界限是一个可爱的名词，由此我们才能感受到自由的意义。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社会在变，许多人都变得不成人形，但我深信许多事物没变。 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----《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忆平乐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fontAlgn="ctr">
              <a:lnSpc>
                <a:spcPct val="150000"/>
              </a:lnSpc>
            </a:pP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它们融容自得，仿佛与死和解了。 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----《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忘形</a:t>
            </a:r>
            <a:r>
              <a:rPr lang="en-US" altLang="zh-CN" sz="18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chemeClr val="tx1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沉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chemeClr val="tx1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钟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chemeClr val="tx1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社</a:t>
            </a:r>
            <a:endParaRPr lang="zh-CN" altLang="zh-CN" sz="220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中国现代文学团体。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年成立于北京。因办《沉钟》周刊而得名。前身为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1922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年在上海成立的浅草社。主要成员有杨晦、陈翔鹤、陈炜谟、冯至等。《沉钟》周刊于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1925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月创刊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至第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期停刊。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改为《沉钟》半月刊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至第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期又停刊。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1933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月复刊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为第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期。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月出至第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期停刊。曾出版《沉钟丛书》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包括冯至诗集《昨日之歌》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陈翔鹤小说集《不安定的灵魂》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陈炜谟小说集《炉边》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杨晦译法国罗曼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罗兰著《贝多芬传》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冯至诗集《北游及其他》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杨晦戏剧集《除夕及其他》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郝荫潭长篇小说《逸路》等。</a:t>
            </a:r>
            <a:endParaRPr lang="zh-CN" altLang="zh-CN" sz="2200">
              <a:solidFill>
                <a:schemeClr val="tx1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沉钟社以翻译与创作并重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翻译了俄国安德烈耶夫、契诃夫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匈牙利裴多菲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德国莱辛、歌德、霍夫曼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奥地利里尔克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法国伏尔泰、古尔蒙、法朗士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英国吉辛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瑞典斯特林堡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美国爱伦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坡等作家的作品。创作方面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沉钟社成员多以知识青年的生活为题材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直抒对现实生活的不满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带有热烈而悲凉的艺术情调。</a:t>
            </a:r>
            <a:endParaRPr lang="zh-CN" altLang="zh-CN" sz="220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沉钟社于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1934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年解散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此前时断时续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首尾将近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年。鲁迅曾誉之为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中国的最坚韧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最诚实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挣扎得最久的团体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中国新文学大系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小说二集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导言》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chemeClr val="tx1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组合 1741825"/>
          <p:cNvGrpSpPr/>
          <p:nvPr/>
        </p:nvGrpSpPr>
        <p:grpSpPr>
          <a:xfrm>
            <a:off x="263309" y="1028983"/>
            <a:ext cx="8587146" cy="4682867"/>
            <a:chOff x="209" y="145"/>
            <a:chExt cx="6816" cy="3717"/>
          </a:xfrm>
        </p:grpSpPr>
        <p:pic>
          <p:nvPicPr>
            <p:cNvPr id="60418" name="图片 1741826" descr="D:/课件/中考状元/20-21 同步新教材语文选择性必修 下册/PPT课件/考点链接1.TIF"/>
            <p:cNvPicPr>
              <a:picLocks noChangeAspect="1"/>
            </p:cNvPicPr>
            <p:nvPr/>
          </p:nvPicPr>
          <p:blipFill>
            <a:blip r:embed="rId5" r:link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" y="145"/>
              <a:ext cx="6808" cy="80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60419" name="图片 1741827" descr="D:/课件/中考状元/20-21 同步新教材语文选择性必修 下册/PPT课件/考点链接3.TIF"/>
            <p:cNvPicPr>
              <a:picLocks noChangeAspect="1"/>
            </p:cNvPicPr>
            <p:nvPr/>
          </p:nvPicPr>
          <p:blipFill>
            <a:blip r:embed="rId7" r:link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" y="3463"/>
              <a:ext cx="6816" cy="39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60420" name="图片 1741828" descr="D:/课件/中考状元/20-21 同步新教材语文选择性必修 下册/PPT课件/考点链接2.TIF"/>
            <p:cNvPicPr>
              <a:picLocks noChangeAspect="1"/>
            </p:cNvPicPr>
            <p:nvPr/>
          </p:nvPicPr>
          <p:blipFill>
            <a:blip r:embed="rId8" r:link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" y="787"/>
              <a:ext cx="6816" cy="270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aphicFrame>
        <p:nvGraphicFramePr>
          <p:cNvPr id="60421" name="对象 1741829"/>
          <p:cNvGraphicFramePr>
            <a:graphicFrameLocks noChangeAspect="1"/>
          </p:cNvGraphicFramePr>
          <p:nvPr/>
        </p:nvGraphicFramePr>
        <p:xfrm>
          <a:off x="395593" y="1593397"/>
          <a:ext cx="8354074" cy="3841287"/>
        </p:xfrm>
        <a:graphic>
          <a:graphicData uri="http://schemas.openxmlformats.org/presentationml/2006/ole">
            <p:oleObj spid="_x0000_s1038" r:id="rId9" imgW="10526350" imgH="4839758" progId="Word.Document.8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7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8" y="1225550"/>
            <a:ext cx="3011487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916690"/>
            <a:ext cx="8128000" cy="18637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了解散文的结构特征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体会本文的语言特色。</a:t>
            </a:r>
            <a:endParaRPr lang="zh-CN" altLang="zh-CN" sz="240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领悟文中描写意象的丰富内涵。</a:t>
            </a:r>
            <a:endParaRPr lang="zh-CN" altLang="zh-CN" sz="2400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陶冶性情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培养珍爱自然、珍爱生命、共创美好家园的思想感情。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1751041"/>
          <p:cNvGrpSpPr/>
          <p:nvPr/>
        </p:nvGrpSpPr>
        <p:grpSpPr>
          <a:xfrm>
            <a:off x="263309" y="1028983"/>
            <a:ext cx="8587146" cy="4682867"/>
            <a:chOff x="209" y="145"/>
            <a:chExt cx="6816" cy="3717"/>
          </a:xfrm>
        </p:grpSpPr>
        <p:pic>
          <p:nvPicPr>
            <p:cNvPr id="62466" name="图片 1751042" descr="D:/课件/中考状元/20-21 同步新教材语文选择性必修 下册/PPT课件/考点链接1.TIF"/>
            <p:cNvPicPr>
              <a:picLocks noChangeAspect="1"/>
            </p:cNvPicPr>
            <p:nvPr/>
          </p:nvPicPr>
          <p:blipFill>
            <a:blip r:embed="rId5" r:link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" y="145"/>
              <a:ext cx="6808" cy="80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62467" name="图片 1751043" descr="D:/课件/中考状元/20-21 同步新教材语文选择性必修 下册/PPT课件/考点链接3.TIF"/>
            <p:cNvPicPr>
              <a:picLocks noChangeAspect="1"/>
            </p:cNvPicPr>
            <p:nvPr/>
          </p:nvPicPr>
          <p:blipFill>
            <a:blip r:embed="rId7" r:link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" y="3463"/>
              <a:ext cx="6816" cy="39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62468" name="图片 1751044" descr="D:/课件/中考状元/20-21 同步新教材语文选择性必修 下册/PPT课件/考点链接2.TIF"/>
            <p:cNvPicPr>
              <a:picLocks noChangeAspect="1"/>
            </p:cNvPicPr>
            <p:nvPr/>
          </p:nvPicPr>
          <p:blipFill>
            <a:blip r:embed="rId8" r:link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" y="787"/>
              <a:ext cx="6816" cy="270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aphicFrame>
        <p:nvGraphicFramePr>
          <p:cNvPr id="62469" name="对象 1751045"/>
          <p:cNvGraphicFramePr>
            <a:graphicFrameLocks noChangeAspect="1"/>
          </p:cNvGraphicFramePr>
          <p:nvPr/>
        </p:nvGraphicFramePr>
        <p:xfrm>
          <a:off x="395593" y="1742059"/>
          <a:ext cx="8354074" cy="3841287"/>
        </p:xfrm>
        <a:graphic>
          <a:graphicData uri="http://schemas.openxmlformats.org/presentationml/2006/ole">
            <p:oleObj spid="_x0000_s61441" r:id="rId9" imgW="10526350" imgH="4839758" progId="Word.Document.8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7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5780" y="585153"/>
            <a:ext cx="3011488" cy="70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文本框 35"/>
          <p:cNvSpPr txBox="1"/>
          <p:nvPr/>
        </p:nvSpPr>
        <p:spPr>
          <a:xfrm>
            <a:off x="365760" y="1042035"/>
            <a:ext cx="4735830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阅读与思考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你说，你最爱看这原野里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 至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你说，你最爱看这原野里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一条条充满生命的小路，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是多少无名行人的步履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踏出来这些活泼的道路。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在我们心灵的原野里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也有几条宛转的小路，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但曾经在路上走过的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行人多半已不知去处：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寂寞的儿童、白发的夫妇，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还有些年纪轻轻的男女，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还有死去的朋友，他们都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给我们踏出来这些道路；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我们纪念着他们的步履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不要荒芜了这几条小路。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38040" y="2446655"/>
            <a:ext cx="42087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问题：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诗人婉致动人的文字间富含诗意与哲理。学了这首现代诗，你认为该如何去开拓自己的人生之路？</a:t>
            </a:r>
          </a:p>
          <a:p>
            <a:pPr>
              <a:lnSpc>
                <a:spcPct val="150000"/>
              </a:lnSpc>
            </a:pPr>
            <a:endParaRPr lang="zh-CN" altLang="en-US" sz="1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4880" y="2172970"/>
            <a:ext cx="72110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明确   人生的道路虽然漫长，但紧要处常常只有几步，特别是年轻的时候。我们正处青春年华，应珍惜韶光，开拓我们多彩的人生，千万不能荒废了自己的人生之路。</a:t>
            </a:r>
            <a:endParaRPr lang="zh-CN" altLang="en-US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/>
          <p:nvPr/>
        </p:nvSpPr>
        <p:spPr>
          <a:xfrm>
            <a:off x="887413" y="2435225"/>
            <a:ext cx="7342187" cy="1457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追赶时间的人，生活就会宠爱他；放弃时间的人，生活就会冷落他</a:t>
            </a:r>
            <a:r>
              <a:rPr lang="en-US" altLang="zh-CN" sz="32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pic>
        <p:nvPicPr>
          <p:cNvPr id="174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45900" y="10299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t="10052" b="10052"/>
          <a:stretch>
            <a:fillRect/>
          </a:stretch>
        </p:blipFill>
        <p:spPr>
          <a:xfrm>
            <a:off x="144438" y="1582508"/>
            <a:ext cx="3671652" cy="39749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3241675" y="2580005"/>
            <a:ext cx="5786120" cy="35039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7576" y="1434055"/>
            <a:ext cx="3219926" cy="672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了解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</a:rPr>
              <a:t>作者</a:t>
            </a:r>
            <a:endParaRPr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27155" y="2809082"/>
            <a:ext cx="5614377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冯至(1905—1993)，现代著名诗人。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原名冯承植，河北涿县人。1921年考入北京大学，1923年后受到新文化运动的影响开始发表新诗。1927年4月出版第一部诗集《昨日之歌》，1929年8月出版第二部诗集《北游及其他》，记录自己大学毕业后的哈尔滨教书生活。1930年赴德国留学其间受到德语诗人里尔克的影响。五年后获得哲学博士学位，返回战时偏安的昆明任教于西南联大外语系。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1941年，他创作了一组后来结集为《十四行集》的诗作，影响甚大。</a:t>
            </a:r>
            <a:endParaRPr lang="zh-CN" altLang="en-US" sz="1600" b="1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169" name="Picture 17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213" y="728663"/>
            <a:ext cx="3011487" cy="70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3661" y="1862991"/>
            <a:ext cx="8252926" cy="237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</a:rPr>
              <a:t>评价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鲁迅曾称赞他是中国最优秀的抒情诗人。 </a:t>
            </a:r>
          </a:p>
          <a:p>
            <a:pPr indent="4572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冯至也是中国文学研究家，他从上世纪三十年代开始酝酿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杜甫传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，至五十年代初才发表出来，当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杜甫传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在“新观察”上连载时，毛泽东就读了，有一次毛泽东曾握住冯至的手，说他写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杜甫传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是“为中国人民做了一件好事” </a:t>
            </a:r>
            <a:endParaRPr lang="zh-CN" altLang="en-US" sz="15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t="9419" b="9419"/>
          <a:stretch>
            <a:fillRect/>
          </a:stretch>
        </p:blipFill>
        <p:spPr>
          <a:xfrm>
            <a:off x="410210" y="1313717"/>
            <a:ext cx="3907790" cy="42305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986371" y="2229386"/>
            <a:ext cx="7819115" cy="18996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明确字音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采撷（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xié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   赭色（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zhě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   靛蓝（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diàn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  悚然（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sǒnɡ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嗥叫（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háo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   飓风（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jù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    麂子（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jǐ</a:t>
            </a:r>
            <a:r>
              <a:rPr lang="zh-CN" altLang="en-US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    孑然一身</a:t>
            </a:r>
            <a:r>
              <a:rPr lang="en-US" altLang="zh-CN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18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jié</a:t>
            </a:r>
            <a:r>
              <a:rPr lang="en-US" altLang="zh-CN" sz="18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87557" y="1173155"/>
            <a:ext cx="3219926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明确字音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t="9419" b="9419"/>
          <a:stretch>
            <a:fillRect/>
          </a:stretch>
        </p:blipFill>
        <p:spPr>
          <a:xfrm>
            <a:off x="410210" y="1313717"/>
            <a:ext cx="3907790" cy="42305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916444" y="1877435"/>
            <a:ext cx="7819115" cy="337935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解释词语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①清冽：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清冷，清凉。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②浩劫：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大灾难。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③卑躬：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谦恭逊让；低身、屈身、伏身。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④矜持：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庄重，严肃；拘谨，拘束。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⑤声息：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声音</a:t>
            </a:r>
            <a:r>
              <a:rPr lang="en-US" altLang="zh-CN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多用于否定式</a:t>
            </a:r>
            <a:r>
              <a:rPr lang="en-US" altLang="zh-CN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；声气，消息。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⑥孑然一身：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只有孤单的一个人，没有亲友。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⑦俯拾皆是：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形容地上的某一类东西、要找的某一类例证、文章中的错别字等很多。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⑧风雨如晦：</a:t>
            </a:r>
            <a:r>
              <a:rPr lang="zh-CN" altLang="en-US" sz="15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风雨交加，白天如同黑夜一样昏暗。后用来形容局势动荡或社会黑暗。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86922" y="1060125"/>
            <a:ext cx="3219926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明确词语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39225" y="2417164"/>
            <a:ext cx="5465854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梳理文章的行文脉络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文章先交代了作者发现山谷里隐藏着一小段兴衰历史的村庄；然后写，作者的感知，描写看到的草木间的余韵，如小溪、鼠麹草、彩菌、有加利树、野狗的嗥叫等；最后，写作者对事物在生命深处有某种关联的思考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65" name="Picture 1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6098" y="740728"/>
            <a:ext cx="3011487" cy="70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3139225" y="2417164"/>
            <a:ext cx="5465854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2】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品读内容</a:t>
            </a:r>
          </a:p>
          <a:p>
            <a:pPr>
              <a:lnSpc>
                <a:spcPct val="150000"/>
              </a:lnSpc>
            </a:pPr>
            <a:r>
              <a:rPr lang="en-US" altLang="zh-CN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第一段最后一句中的“秘密”指的是什么？这一段所说的山林是否属于“人类以外”的那种去处？</a:t>
            </a: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</a:t>
            </a:r>
            <a:r>
              <a:rPr lang="en-US" altLang="zh-CN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(1)“</a:t>
            </a: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秘密”指山路的尽头曾经有过人类生活的村庄，有过房屋，有过田园。</a:t>
            </a:r>
            <a:r>
              <a:rPr lang="en-US" altLang="zh-CN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15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不属于。因为作者是从一条石路的残迹获悉了这座山林的秘密，从而开始了对一个消逝了的山村的寻踪。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28807" r="28807"/>
          <a:stretch>
            <a:fillRect/>
          </a:stretch>
        </p:blipFill>
        <p:spPr>
          <a:xfrm>
            <a:off x="936899" y="2288851"/>
            <a:ext cx="1904273" cy="2275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3aa97099b495403ea4182fe8661388e4&quot;,&quot;fill_align&quot;:&quot;ct&quot;,&quot;text_align&quot;:&quot;lt&quot;,&quot;text_direction&quot;:&quot;horizontal&quot;,&quot;chip_types&quot;:[&quot;diagram&quot;,&quot;pictext&quot;,&quot;text&quot;,&quot;picture&quot;,&quot;chart&quot;,&quot;video&quot;],&quot;support_features&quot;:[&quot;collage&quot;,&quot;carousel&quot;,&quot;creativecrop&quot;]},{&quot;fill_id&quot;:&quot;cc2915900c0a4026b769c7bb3963f1cd&quot;,&quot;fill_align&quot;:&quot;lt&quot;,&quot;text_align&quot;:&quot;lt&quot;,&quot;text_direction&quot;:&quot;horizontal&quot;,&quot;chip_types&quot;:[&quot;text&quot;,&quot;header&quot;]}]]"/>
  <p:tag name="KSO_WM_CHIP_GROUPID" val="5eecae4ea758c1ec0b708a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cae4ea758c1ec0b708a09"/>
  <p:tag name="KSO_WM_FULL_TEXT_BEAUTIFY_COPY_ID" val="150995406"/>
  <p:tag name="KSO_WM_SLIDE_BACKGROUND" val="[&quot;general&quot;,&quot;frame&quot;]"/>
  <p:tag name="KSO_WM_SLIDE_BACKGROUND_TYPE" val="frame"/>
  <p:tag name="KSO_WM_SLIDE_BK_DARK_LIGHT" val="2"/>
  <p:tag name="KSO_WM_SLIDE_ID" val="diagram2021107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3T10:37:38&quot;,&quot;maxSize&quot;:{&quot;size1&quot;:63.700000000000003},&quot;minSize&quot;:{&quot;size1&quot;:63.700000000000003},&quot;normalSize&quot;:{&quot;size1&quot;:63.700000000000003},&quot;subLayout&quot;:[{&quot;id&quot;:&quot;2020-09-23T10:37:38&quot;,&quot;margin&quot;:{&quot;bottom&quot;:1.6929999589920044,&quot;left&quot;:1.6929999589920044,&quot;right&quot;:0.026000002399086952,&quot;top&quot;:1.6929999589920044},&quot;type&quot;:0},{&quot;id&quot;:&quot;2020-09-23T10:37:38&quot;,&quot;margin&quot;:{&quot;bottom&quot;:3.3870000839233398,&quot;left&quot;:1.2699999809265137,&quot;right&quot;:1.6929999589920044,&quot;top&quot;:3.3870000839233398},&quot;type&quot;:0}],&quot;type&quot;:0}"/>
  <p:tag name="KSO_WM_SLIDE_POSITION" val="48*44"/>
  <p:tag name="KSO_WM_SLIDE_RATIO" val="1.777778"/>
  <p:tag name="KSO_WM_SLIDE_SIZE" val="864*447"/>
  <p:tag name="KSO_WM_SLIDE_SUBTYPE" val="picTxt"/>
  <p:tag name="KSO_WM_SLIDE_SUPPORT_FEATURE_TYPE" val="7"/>
  <p:tag name="KSO_WM_SLIDE_TYPE" val="text"/>
  <p:tag name="KSO_WM_TAG_VERSION" val="1.0"/>
  <p:tag name="KSO_WM_TEMPLATE_ASSEMBLE_GROUPID" val="5f6ab4f12eaee48abcfef386"/>
  <p:tag name="KSO_WM_TEMPLATE_ASSEMBLE_XID" val="5f6ab4f12eaee48abcfef386"/>
  <p:tag name="KSO_WM_TEMPLATE_CATEGORY" val="diagram"/>
  <p:tag name="KSO_WM_TEMPLATE_COLOR_TYPE" val="1"/>
  <p:tag name="KSO_WM_TEMPLATE_INDEX" val="20211074"/>
  <p:tag name="KSO_WM_TEMPLATE_MASTER_TYPE" val="0"/>
  <p:tag name="KSO_WM_TEMPLATE_SUBCATEGORY" val="2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8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4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i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6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2"/>
  <p:tag name="KSO_WM_UNIT_INDEX" val="1_2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7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955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148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1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3"/>
  <p:tag name="KSO_WM_UNIT_INDEX" val="1_3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2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955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8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5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5955_3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FULL_TEXT_BEAUTIFY_COPY_ID" val="2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67edae58e07d4fea9916eabf40709a0e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f12eaee48abcfef386"/>
  <p:tag name="KSO_WM_TEMPLATE_ASSEMBLE_XID" val="5f6ab4f12eaee48abcfef386"/>
  <p:tag name="KSO_WM_TEMPLATE_CATEGORY" val="diagram"/>
  <p:tag name="KSO_WM_TEMPLATE_INDEX" val="20211074"/>
  <p:tag name="KSO_WM_UNIT_BLOCK" val="0"/>
  <p:tag name="KSO_WM_UNIT_COMPATIBLE" val="0"/>
  <p:tag name="KSO_WM_UNIT_DEC_AREA_ID" val="4e124c643f504eecafef9ad9342c164a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53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53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heme/theme1.xml><?xml version="1.0" encoding="utf-8"?>
<a:theme xmlns:a="http://schemas.openxmlformats.org/drawingml/2006/main" name="9_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9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1_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1_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2641</Words>
  <Application>Aspose.Slides for Java</Application>
  <PresentationFormat>全屏显示(4:3)</PresentationFormat>
  <Paragraphs>156</Paragraphs>
  <Slides>33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9_古瓶荷花</vt:lpstr>
      <vt:lpstr>11_古瓶荷花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ProBook</cp:lastModifiedBy>
  <cp:revision>2</cp:revision>
  <cp:lastPrinted>2022-03-04T09:33:32Z</cp:lastPrinted>
  <dcterms:created xsi:type="dcterms:W3CDTF">2022-03-04T09:33:32Z</dcterms:created>
  <dcterms:modified xsi:type="dcterms:W3CDTF">2022-03-24T01:41:32Z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