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81" r:id="rId4"/>
    <p:sldId id="276" r:id="rId5"/>
    <p:sldId id="278" r:id="rId6"/>
    <p:sldId id="280" r:id="rId7"/>
    <p:sldId id="282" r:id="rId8"/>
    <p:sldId id="295" r:id="rId9"/>
    <p:sldId id="297" r:id="rId10"/>
    <p:sldId id="29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DC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246" y="-96"/>
      </p:cViewPr>
      <p:guideLst>
        <p:guide orient="horz" pos="2128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tags" Target="tags/tag1.xml" /><Relationship Id="rId13" Type="http://schemas.openxmlformats.org/officeDocument/2006/relationships/presProps" Target="presProps.xml" /><Relationship Id="rId14" Type="http://schemas.openxmlformats.org/officeDocument/2006/relationships/viewProps" Target="viewProps.xml" /><Relationship Id="rId15" Type="http://schemas.openxmlformats.org/officeDocument/2006/relationships/theme" Target="theme/theme1.xml" /><Relationship Id="rId16" Type="http://schemas.openxmlformats.org/officeDocument/2006/relationships/tableStyles" Target="tableStyles.xml" /><Relationship Id="rId2" Type="http://schemas.openxmlformats.org/officeDocument/2006/relationships/notesMaster" Target="notesMasters/notesMaster1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6D7DF-A1CE-4BCD-84A8-1ECF3C2A3520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2980F-4E09-40D8-84B6-2E644ECDF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32404" y="888654"/>
            <a:ext cx="5527967" cy="2387600"/>
          </a:xfrm>
        </p:spPr>
        <p:txBody>
          <a:bodyPr>
            <a:normAutofit/>
          </a:bodyPr>
          <a:lstStyle/>
          <a:p>
            <a:r>
              <a:rPr lang="zh-CN" altLang="en-US" sz="9600" b="1">
                <a:solidFill>
                  <a:srgbClr val="191DC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故都的秋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49" y="1"/>
            <a:ext cx="6414655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64425" y="3954145"/>
            <a:ext cx="3879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    </a:t>
            </a:r>
            <a:r>
              <a:rPr lang="zh-CN" altLang="en-US" sz="5400" b="1" smtClean="0"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郁</a:t>
            </a:r>
            <a:r>
              <a:rPr lang="zh-CN" altLang="en-US" sz="5400" b="1"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达夫</a:t>
            </a:r>
            <a:endParaRPr lang="zh-CN" altLang="en-US" sz="5400"/>
          </a:p>
        </p:txBody>
      </p:sp>
      <p:sp>
        <p:nvSpPr>
          <p:cNvPr id="6" name="文本框 5"/>
          <p:cNvSpPr txBox="1"/>
          <p:nvPr/>
        </p:nvSpPr>
        <p:spPr>
          <a:xfrm>
            <a:off x="6600825" y="186055"/>
            <a:ext cx="5120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/>
              <a:t>统编版新教材高中语文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02475" y="5256530"/>
            <a:ext cx="4944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湘乡一中语文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组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6363" y="246206"/>
            <a:ext cx="11554691" cy="25385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  <a:endParaRPr lang="en-US" altLang="zh-CN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en-US" altLang="zh-CN" sz="4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、作者笔下故都的秋有什么特点？</a:t>
            </a:r>
            <a:endParaRPr lang="en-US" altLang="zh-CN" sz="4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en-US" altLang="zh-CN" sz="4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zh-CN" altLang="en-US" sz="4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955" y="3724275"/>
            <a:ext cx="11498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、这种的清、净、悲凉的秋味，作者是通过几幅画面来表现的？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15640" y="2597150"/>
            <a:ext cx="48939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191DC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清、静、悲凉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1115" y="5356225"/>
            <a:ext cx="83362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191DC1"/>
                </a:solidFill>
                <a:latin typeface="微软雅黑" panose="020b0503020204020204" charset="-122"/>
                <a:ea typeface="微软雅黑" panose="020b0503020204020204" charset="-122"/>
              </a:rPr>
              <a:t>通过五幅画面来表现秋味。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  <p:bldP spid="5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691" y="163078"/>
            <a:ext cx="11873345" cy="63901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缘景明情品秋味</a:t>
            </a:r>
            <a:endParaRPr lang="en-US" altLang="zh-CN" sz="4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活动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：看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小院秋晨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图，品秋味。</a:t>
            </a:r>
          </a:p>
          <a:p>
            <a:pPr marL="0" indent="0">
              <a:buNone/>
            </a:pPr>
            <a:endParaRPr lang="en-US" altLang="zh-CN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5425" y="1651000"/>
            <a:ext cx="115519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ts val="3840"/>
              </a:lnSpc>
              <a:buNone/>
            </a:pPr>
            <a:r>
              <a:rPr lang="zh-CN" altLang="en-US" sz="3200" b="1"/>
              <a:t>思考：为什么要在</a:t>
            </a:r>
            <a:r>
              <a:rPr lang="en-US" altLang="zh-CN" sz="3200" b="1">
                <a:solidFill>
                  <a:srgbClr val="191DC1"/>
                </a:solidFill>
              </a:rPr>
              <a:t>“</a:t>
            </a:r>
            <a:r>
              <a:rPr lang="zh-CN" altLang="en-US" sz="3200" b="1">
                <a:solidFill>
                  <a:srgbClr val="191DC1"/>
                </a:solidFill>
              </a:rPr>
              <a:t>破屋</a:t>
            </a:r>
            <a:r>
              <a:rPr lang="en-US" altLang="zh-CN" sz="3200" b="1">
                <a:solidFill>
                  <a:srgbClr val="191DC1"/>
                </a:solidFill>
              </a:rPr>
              <a:t>”</a:t>
            </a:r>
            <a:r>
              <a:rPr lang="zh-CN" altLang="en-US" sz="3200" b="1"/>
              <a:t>？为什么要在</a:t>
            </a:r>
            <a:r>
              <a:rPr lang="en-US" altLang="zh-CN" sz="3200" b="1">
                <a:solidFill>
                  <a:srgbClr val="191DC1"/>
                </a:solidFill>
              </a:rPr>
              <a:t>“</a:t>
            </a:r>
            <a:r>
              <a:rPr lang="zh-CN" altLang="en-US" sz="3200" b="1">
                <a:solidFill>
                  <a:srgbClr val="191DC1"/>
                </a:solidFill>
              </a:rPr>
              <a:t>早晨</a:t>
            </a:r>
            <a:r>
              <a:rPr lang="en-US" altLang="zh-CN" sz="3200" b="1">
                <a:solidFill>
                  <a:srgbClr val="191DC1"/>
                </a:solidFill>
              </a:rPr>
              <a:t>”</a:t>
            </a:r>
            <a:r>
              <a:rPr lang="zh-CN" altLang="en-US" sz="3200" b="1"/>
              <a:t>？为什么要是</a:t>
            </a:r>
            <a:r>
              <a:rPr lang="en-US" altLang="zh-CN" sz="3200" b="1">
                <a:solidFill>
                  <a:srgbClr val="191DC1"/>
                </a:solidFill>
              </a:rPr>
              <a:t>“</a:t>
            </a:r>
            <a:r>
              <a:rPr lang="zh-CN" altLang="zh-CN" sz="3200" b="1">
                <a:solidFill>
                  <a:srgbClr val="191DC1"/>
                </a:solidFill>
              </a:rPr>
              <a:t>蓝白</a:t>
            </a:r>
            <a:r>
              <a:rPr lang="zh-CN" altLang="en-US" sz="3200" b="1">
                <a:solidFill>
                  <a:srgbClr val="191DC1"/>
                </a:solidFill>
              </a:rPr>
              <a:t>色</a:t>
            </a:r>
            <a:r>
              <a:rPr lang="en-US" altLang="zh-CN" sz="3200" b="1">
                <a:solidFill>
                  <a:srgbClr val="191DC1"/>
                </a:solidFill>
              </a:rPr>
              <a:t>”</a:t>
            </a:r>
            <a:r>
              <a:rPr lang="zh-CN" altLang="en-US" sz="3200" b="1"/>
              <a:t>？为什么称为</a:t>
            </a:r>
            <a:r>
              <a:rPr lang="en-US" altLang="zh-CN" sz="3200" b="1">
                <a:solidFill>
                  <a:srgbClr val="191DC1"/>
                </a:solidFill>
              </a:rPr>
              <a:t>“</a:t>
            </a:r>
            <a:r>
              <a:rPr lang="zh-CN" altLang="en-US" sz="3200" b="1">
                <a:solidFill>
                  <a:srgbClr val="191DC1"/>
                </a:solidFill>
              </a:rPr>
              <a:t>飞声</a:t>
            </a:r>
            <a:r>
              <a:rPr lang="en-US" altLang="zh-CN" sz="3200" b="1">
                <a:solidFill>
                  <a:srgbClr val="191DC1"/>
                </a:solidFill>
              </a:rPr>
              <a:t>”</a:t>
            </a:r>
            <a:r>
              <a:rPr lang="zh-CN" altLang="en-US" sz="3200" b="1"/>
              <a:t>？为什么要有</a:t>
            </a:r>
            <a:r>
              <a:rPr lang="en-US" altLang="zh-CN" sz="3200" b="1">
                <a:solidFill>
                  <a:srgbClr val="191DC1"/>
                </a:solidFill>
              </a:rPr>
              <a:t>“</a:t>
            </a:r>
            <a:r>
              <a:rPr lang="zh-CN" altLang="en-US" sz="3200" b="1">
                <a:solidFill>
                  <a:srgbClr val="191DC1"/>
                </a:solidFill>
              </a:rPr>
              <a:t>秋草</a:t>
            </a:r>
            <a:r>
              <a:rPr lang="en-US" altLang="zh-CN" sz="3200" b="1">
                <a:solidFill>
                  <a:srgbClr val="191DC1"/>
                </a:solidFill>
              </a:rPr>
              <a:t>”</a:t>
            </a:r>
            <a:r>
              <a:rPr lang="zh-CN" altLang="en-US" sz="3200" b="1"/>
              <a:t>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34615" y="3295650"/>
            <a:ext cx="2677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颜色    冷色调  </a:t>
            </a:r>
            <a:r>
              <a:rPr lang="zh-CN" altLang="en-US"/>
              <a:t>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72425" y="3295650"/>
            <a:ext cx="2027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雅淡（清）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34615" y="4316730"/>
            <a:ext cx="2815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飞声      辽远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047990" y="4244340"/>
            <a:ext cx="975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4615" y="5193030"/>
            <a:ext cx="4598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形状       破、疏落、尖细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047990" y="5193030"/>
            <a:ext cx="1978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悲凉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1"/>
      <p:bldP spid="4" grpId="2"/>
      <p:bldP spid="5" grpId="3"/>
      <p:bldP spid="6" grpId="4"/>
      <p:bldP spid="7" grpId="5"/>
      <p:bldP spid="10" grpId="6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6255" y="273916"/>
            <a:ext cx="11845636" cy="4270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活动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：看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秋槐落蕊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图，品秋味。</a:t>
            </a:r>
            <a:endParaRPr lang="en-US" altLang="zh-CN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en-US" altLang="zh-CN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Picture 2" descr="ca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9560" y="854710"/>
            <a:ext cx="6631940" cy="587883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7108825" y="1424940"/>
            <a:ext cx="14154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落蕊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71615" y="2539365"/>
            <a:ext cx="4986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视觉、听觉、嗅觉、触觉</a:t>
            </a:r>
          </a:p>
        </p:txBody>
      </p:sp>
      <p:sp>
        <p:nvSpPr>
          <p:cNvPr id="10" name="下箭头 9"/>
          <p:cNvSpPr/>
          <p:nvPr/>
        </p:nvSpPr>
        <p:spPr>
          <a:xfrm>
            <a:off x="7235190" y="3278505"/>
            <a:ext cx="1188085" cy="1614805"/>
          </a:xfrm>
          <a:prstGeom prst="downArrow">
            <a:avLst/>
          </a:prstGeom>
          <a:solidFill>
            <a:srgbClr val="191D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88100" y="4993005"/>
            <a:ext cx="40684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清、静、悲凉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1"/>
      <p:bldP spid="10" grpId="2"/>
      <p:bldP spid="11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5005" y="858520"/>
            <a:ext cx="10592435" cy="55308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b="1"/>
              <a:t>活动：比较同时代写秋的作品，再悟秋味。</a:t>
            </a:r>
            <a:endParaRPr lang="en-US" altLang="zh-CN" sz="2400" b="1"/>
          </a:p>
          <a:p>
            <a:pPr marL="0" indent="0">
              <a:buNone/>
            </a:pP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50190" y="151765"/>
            <a:ext cx="45808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知人论世悟秋味</a:t>
            </a: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340995" y="5504815"/>
            <a:ext cx="11709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191DC1"/>
                </a:solidFill>
                <a:latin typeface="黑体" panose="02010609060101010101" charset="-122"/>
                <a:ea typeface="黑体" panose="02010609060101010101" charset="-122"/>
              </a:rPr>
              <a:t>             </a:t>
            </a:r>
            <a:r>
              <a:rPr lang="zh-CN" altLang="en-US" sz="4400" b="1">
                <a:solidFill>
                  <a:srgbClr val="191DC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时代的影响     个人的气质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564515" y="1582420"/>
            <a:ext cx="11261725" cy="42837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看万山红遍，层林尽染，漫江碧透，百舸争流</a:t>
            </a: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  <a:p>
            <a:pPr marL="0" indent="0" algn="ctr"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采桑子 </a:t>
            </a: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 重阳</a:t>
            </a:r>
            <a:endParaRPr lang="en-US" altLang="zh-CN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ctr"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人生易老天难老，岁岁重阳。今又重阳，战地黄花分外香。</a:t>
            </a:r>
            <a:endParaRPr lang="en-US" altLang="zh-CN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ctr"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一年一度秋风劲，不似春光，胜似春光，寥廓江天万里霜。</a:t>
            </a:r>
            <a:endParaRPr lang="en-US" altLang="zh-CN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ctr">
              <a:buNone/>
            </a:pP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浪淘沙</a:t>
            </a: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北戴河 </a:t>
            </a:r>
          </a:p>
          <a:p>
            <a:pPr marL="0" indent="0" algn="ctr">
              <a:buNone/>
            </a:pPr>
            <a:r>
              <a:rPr lang="zh-CN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大雨落幽燕，白浪滔天，秦皇岛外打鱼船。一片汪洋都不见，知向谁边？</a:t>
            </a:r>
          </a:p>
          <a:p>
            <a:pPr marL="0" indent="0" algn="ctr">
              <a:buNone/>
            </a:pPr>
            <a:r>
              <a:rPr lang="zh-CN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往事越千年，魏武挥鞭，东临碣石有遗篇。萧瑟秋风今又是，换了人间。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1"/>
      <p:bldP spid="5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43510" y="111125"/>
            <a:ext cx="11904345" cy="6529705"/>
          </a:xfrm>
        </p:spPr>
        <p:txBody>
          <a:bodyPr/>
          <a:lstStyle/>
          <a:p>
            <a:pPr marL="0" indent="0">
              <a:buNone/>
            </a:pP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写作迁移：</a:t>
            </a: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散文实现深挚情感的表达，需要语言的建构，需要典型的意象，需要创作者对生活和美丰富独到的感悟。</a:t>
            </a:r>
          </a:p>
          <a:p>
            <a:pPr marL="0" indent="0">
              <a:buNone/>
            </a:pP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请你联系课文中作者笔下的秋景，对下面诗歌空缺处进行补写。</a:t>
            </a:r>
          </a:p>
          <a:p>
            <a:pPr marL="0" indent="0">
              <a:buNone/>
            </a:pPr>
            <a:endParaRPr lang="zh-CN" altLang="en-US" sz="4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" y="136525"/>
            <a:ext cx="11830050" cy="5940425"/>
          </a:xfrm>
        </p:spPr>
        <p:txBody>
          <a:bodyPr>
            <a:normAutofit fontScale="25000" lnSpcReduction="10000"/>
          </a:bodyPr>
          <a:lstStyle/>
          <a:p>
            <a:pPr marL="0" indent="0">
              <a:buNone/>
            </a:pPr>
            <a:r>
              <a:rPr lang="en-US" altLang="zh-CN" sz="8800"/>
              <a:t>                                        </a:t>
            </a:r>
            <a:endParaRPr lang="zh-CN" altLang="en-US" sz="8800"/>
          </a:p>
          <a:p>
            <a:pPr marL="0" indent="0">
              <a:buNone/>
            </a:pPr>
            <a:endParaRPr lang="zh-CN" altLang="en-US" sz="8800"/>
          </a:p>
          <a:p>
            <a:pPr marL="0" indent="0" algn="ctr">
              <a:buNone/>
            </a:pPr>
            <a:r>
              <a:rPr lang="zh-CN" altLang="en-US" sz="8800" b="1">
                <a:latin typeface="华文楷体" panose="02010600040101010101" pitchFamily="2" charset="-122"/>
                <a:ea typeface="华文楷体" panose="02010600040101010101" pitchFamily="2" charset="-122"/>
              </a:rPr>
              <a:t>人说故都的秋，在钓鱼台的柳影里，在陶然亭的芦花上。</a:t>
            </a:r>
          </a:p>
          <a:p>
            <a:pPr marL="0" indent="0" algn="ctr">
              <a:buNone/>
            </a:pPr>
            <a:r>
              <a:rPr lang="zh-CN" altLang="en-US" sz="8800" b="1">
                <a:latin typeface="华文楷体" panose="02010600040101010101" pitchFamily="2" charset="-122"/>
                <a:ea typeface="华文楷体" panose="02010600040101010101" pitchFamily="2" charset="-122"/>
              </a:rPr>
              <a:t>或者在玉泉的夜月，潭柘寺的钟声，还有西山的虫唱。</a:t>
            </a:r>
            <a:endParaRPr lang="zh-CN" altLang="en-US" sz="8800"/>
          </a:p>
          <a:p>
            <a:pPr marL="0" indent="0" algn="ctr">
              <a:buNone/>
            </a:pPr>
            <a:r>
              <a:rPr lang="zh-CN" altLang="en-US" sz="8800"/>
              <a:t>           ，</a:t>
            </a:r>
            <a:r>
              <a:rPr lang="zh-CN" altLang="en-US" sz="8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如何比得上，在小院里品一盏浓茶，听  </a:t>
            </a:r>
            <a:r>
              <a:rPr lang="zh-CN" altLang="en-US" sz="8800"/>
              <a:t>                                                。</a:t>
            </a:r>
          </a:p>
          <a:p>
            <a:pPr marL="0" indent="0" algn="ctr">
              <a:buNone/>
            </a:pPr>
            <a:endParaRPr lang="zh-CN" altLang="en-US" sz="8800"/>
          </a:p>
          <a:p>
            <a:pPr marL="0" indent="0" algn="ctr">
              <a:buNone/>
            </a:pPr>
            <a:r>
              <a:rPr lang="zh-CN" altLang="en-US" sz="8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秋是槐树叶底，漏下来的一丝丝日光；秋是破壁腰旁，蓝朵                               ；</a:t>
            </a:r>
          </a:p>
          <a:p>
            <a:pPr marL="0" indent="0" algn="l">
              <a:buNone/>
            </a:pPr>
            <a:r>
              <a:rPr lang="zh-CN" altLang="en-US" sz="8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      秋是槐花的落蕊，                                                                                    ；</a:t>
            </a:r>
          </a:p>
          <a:p>
            <a:pPr marL="0" indent="0" algn="l">
              <a:buNone/>
            </a:pPr>
            <a:r>
              <a:rPr lang="zh-CN" altLang="en-US" sz="8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      是房前屋后，秋的                ；是雨后的                ，是枣树                                      。</a:t>
            </a:r>
          </a:p>
          <a:p>
            <a:pPr marL="0" indent="0" algn="l">
              <a:buNone/>
            </a:pPr>
            <a:r>
              <a:rPr lang="zh-CN" altLang="en-US" sz="8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</a:t>
            </a:r>
          </a:p>
          <a:p>
            <a:pPr marL="0" indent="0" algn="l">
              <a:buNone/>
            </a:pPr>
            <a:r>
              <a:rPr lang="zh-CN" altLang="en-US" sz="8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     那里,是龙儿长眠的地方，那里是我精神的故乡。 </a:t>
            </a:r>
            <a:r>
              <a:rPr lang="zh-CN" altLang="en-US" sz="8800"/>
              <a:t>                </a:t>
            </a:r>
            <a:r>
              <a:rPr lang="zh-CN" altLang="en-US"/>
              <a:t>      ，                                                                                                                ，                               ，</a:t>
            </a:r>
          </a:p>
          <a:p>
            <a:pPr marL="0" indent="0" algn="ctr">
              <a:buNone/>
            </a:pPr>
            <a:endParaRPr lang="zh-CN" altLang="en-US"/>
          </a:p>
          <a:p>
            <a:pPr marL="0" indent="0" algn="ctr">
              <a:buNone/>
            </a:pPr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176020" y="2164080"/>
            <a:ext cx="1163955" cy="0"/>
          </a:xfrm>
          <a:prstGeom prst="line">
            <a:avLst/>
          </a:prstGeom>
          <a:ln>
            <a:solidFill>
              <a:srgbClr val="191D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7209155" y="2176780"/>
            <a:ext cx="3167380" cy="12065"/>
          </a:xfrm>
          <a:prstGeom prst="line">
            <a:avLst/>
          </a:prstGeom>
          <a:ln>
            <a:solidFill>
              <a:srgbClr val="191D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636635" y="3040380"/>
            <a:ext cx="1977390" cy="12065"/>
          </a:xfrm>
          <a:prstGeom prst="line">
            <a:avLst/>
          </a:prstGeom>
          <a:ln>
            <a:solidFill>
              <a:srgbClr val="191D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42970" y="3435350"/>
            <a:ext cx="5281295" cy="17780"/>
          </a:xfrm>
          <a:prstGeom prst="line">
            <a:avLst/>
          </a:prstGeom>
          <a:ln>
            <a:solidFill>
              <a:srgbClr val="191D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767455" y="3878580"/>
            <a:ext cx="1001395" cy="12700"/>
          </a:xfrm>
          <a:prstGeom prst="line">
            <a:avLst/>
          </a:prstGeom>
          <a:ln>
            <a:solidFill>
              <a:srgbClr val="191D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245225" y="3891280"/>
            <a:ext cx="1089025" cy="0"/>
          </a:xfrm>
          <a:prstGeom prst="line">
            <a:avLst/>
          </a:prstGeom>
          <a:ln>
            <a:solidFill>
              <a:srgbClr val="191D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636635" y="3916680"/>
            <a:ext cx="2515870" cy="24765"/>
          </a:xfrm>
          <a:prstGeom prst="line">
            <a:avLst/>
          </a:prstGeom>
          <a:ln>
            <a:solidFill>
              <a:srgbClr val="191D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71360" y="4767580"/>
            <a:ext cx="3568065" cy="12700"/>
          </a:xfrm>
          <a:prstGeom prst="line">
            <a:avLst/>
          </a:prstGeom>
          <a:ln>
            <a:solidFill>
              <a:srgbClr val="191D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50570" y="5330825"/>
            <a:ext cx="3580130" cy="25400"/>
          </a:xfrm>
          <a:prstGeom prst="line">
            <a:avLst/>
          </a:prstGeom>
          <a:ln>
            <a:solidFill>
              <a:srgbClr val="191D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62940" y="1795780"/>
            <a:ext cx="1589405" cy="583565"/>
          </a:xfrm>
          <a:prstGeom prst="rect">
            <a:avLst/>
          </a:prstGeom>
          <a:solidFill>
            <a:srgbClr val="191DC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可是啊，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334250" y="1800860"/>
            <a:ext cx="4528820" cy="583565"/>
          </a:xfrm>
          <a:prstGeom prst="rect">
            <a:avLst/>
          </a:prstGeom>
          <a:solidFill>
            <a:srgbClr val="191DC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高天上破空而来的鸽唱。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486140" y="2451735"/>
            <a:ext cx="3505835" cy="1076325"/>
          </a:xfrm>
          <a:prstGeom prst="rect">
            <a:avLst/>
          </a:prstGeom>
          <a:solidFill>
            <a:srgbClr val="191DC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吹着喇叭深情地吟唱；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304540" y="2944495"/>
            <a:ext cx="5181600" cy="583565"/>
          </a:xfrm>
          <a:prstGeom prst="rect">
            <a:avLst/>
          </a:prstGeom>
          <a:solidFill>
            <a:srgbClr val="191DC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撩逗起的淡淡的落寞的联想；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67455" y="3528060"/>
            <a:ext cx="1226185" cy="583565"/>
          </a:xfrm>
          <a:prstGeom prst="rect">
            <a:avLst/>
          </a:prstGeom>
          <a:solidFill>
            <a:srgbClr val="191DC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残唱，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19825" y="3453130"/>
            <a:ext cx="1139190" cy="583565"/>
          </a:xfrm>
          <a:prstGeom prst="rect">
            <a:avLst/>
          </a:prstGeom>
          <a:solidFill>
            <a:srgbClr val="191DC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微凉，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825230" y="3528060"/>
            <a:ext cx="3166745" cy="583565"/>
          </a:xfrm>
          <a:prstGeom prst="rect">
            <a:avLst/>
          </a:prstGeom>
          <a:solidFill>
            <a:srgbClr val="191DC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一生最美的时光。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71360" y="4329430"/>
            <a:ext cx="4220845" cy="583565"/>
          </a:xfrm>
          <a:prstGeom prst="rect">
            <a:avLst/>
          </a:prstGeom>
          <a:solidFill>
            <a:srgbClr val="191DC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从没有一处秋的景致，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62940" y="4912995"/>
            <a:ext cx="5130800" cy="583565"/>
          </a:xfrm>
          <a:prstGeom prst="rect">
            <a:avLst/>
          </a:prstGeom>
          <a:solidFill>
            <a:srgbClr val="191DC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能让我万般眷恋，终生怀想。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1"/>
      <p:bldP spid="16" grpId="2"/>
      <p:bldP spid="17" grpId="3"/>
      <p:bldP spid="18" grpId="4"/>
      <p:bldP spid="19" grpId="5"/>
      <p:bldP spid="20" grpId="6"/>
      <p:bldP spid="21" grpId="7"/>
      <p:bldP spid="22" grpId="8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" y="223520"/>
            <a:ext cx="11866880" cy="18986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6600" b="1">
                <a:solidFill>
                  <a:srgbClr val="FF0000"/>
                </a:solidFill>
              </a:rPr>
              <a:t>方法总结：</a:t>
            </a:r>
          </a:p>
          <a:p>
            <a:pPr marL="0" indent="0">
              <a:buNone/>
            </a:pPr>
            <a:endParaRPr lang="zh-CN" altLang="en-US" sz="4800" b="1"/>
          </a:p>
          <a:p>
            <a:pPr marL="0" indent="0">
              <a:buNone/>
            </a:pPr>
            <a:endParaRPr lang="zh-CN" altLang="en-US" sz="4800" b="1"/>
          </a:p>
        </p:txBody>
      </p:sp>
      <p:sp>
        <p:nvSpPr>
          <p:cNvPr id="5" name="文本框 4"/>
          <p:cNvSpPr txBox="1"/>
          <p:nvPr/>
        </p:nvSpPr>
        <p:spPr>
          <a:xfrm>
            <a:off x="706755" y="2122170"/>
            <a:ext cx="87369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4400" b="1">
                <a:sym typeface="+mn-ea"/>
              </a:rPr>
              <a:t>1</a:t>
            </a:r>
            <a:r>
              <a:rPr lang="zh-CN" altLang="en-US" sz="4400" b="1">
                <a:sym typeface="+mn-ea"/>
              </a:rPr>
              <a:t>、从选取意象入手，缘景明情</a:t>
            </a:r>
            <a:endParaRPr lang="zh-CN" altLang="en-US" sz="4400"/>
          </a:p>
        </p:txBody>
      </p:sp>
      <p:sp>
        <p:nvSpPr>
          <p:cNvPr id="6" name="文本框 5"/>
          <p:cNvSpPr txBox="1"/>
          <p:nvPr/>
        </p:nvSpPr>
        <p:spPr>
          <a:xfrm>
            <a:off x="669290" y="3540760"/>
            <a:ext cx="87744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ym typeface="+mn-ea"/>
              </a:rPr>
              <a:t>2</a:t>
            </a:r>
            <a:r>
              <a:rPr lang="zh-CN" altLang="en-US" sz="4400" b="1">
                <a:sym typeface="+mn-ea"/>
              </a:rPr>
              <a:t>、从身世遭际入手 ，知人论世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2" descr="ca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1605" y="273050"/>
            <a:ext cx="11913870" cy="64103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6101080"/>
            <a:ext cx="10515600" cy="76200"/>
          </a:xfrm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250825" y="273050"/>
            <a:ext cx="1110297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 algn="ctr">
              <a:buNone/>
            </a:pPr>
            <a:r>
              <a:rPr lang="zh-CN" altLang="en-US" sz="9600" b="1">
                <a:solidFill>
                  <a:srgbClr val="191DC1"/>
                </a:solidFill>
              </a:rPr>
              <a:t>谢 谢 指 导！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29340" y="1676400"/>
            <a:ext cx="613410" cy="5006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湘乡一中语文组   王晓莉</a:t>
            </a:r>
          </a:p>
        </p:txBody>
      </p:sp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90300" y="10388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59</Paragraphs>
  <Slides>9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baseType="lpstr" size="10">
      <vt:lpstr>Office 主题</vt:lpstr>
      <vt:lpstr>故都的秋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2020-10-30T12:33:33.402</cp:lastPrinted>
  <dcterms:created xsi:type="dcterms:W3CDTF">2020-10-30T12:33:33Z</dcterms:created>
  <dcterms:modified xsi:type="dcterms:W3CDTF">2020-10-30T04:33:34Z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