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54" r:id="rId1"/>
  </p:sldMasterIdLst>
  <p:notesMasterIdLst>
    <p:notesMasterId r:id="rId2"/>
  </p:notesMasterIdLst>
  <p:sldIdLst>
    <p:sldId id="256" r:id="rId3"/>
    <p:sldId id="257" r:id="rId4"/>
    <p:sldId id="283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3" r:id="rId21"/>
    <p:sldId id="342" r:id="rId22"/>
    <p:sldId id="345" r:id="rId23"/>
    <p:sldId id="346" r:id="rId24"/>
    <p:sldId id="347" r:id="rId25"/>
    <p:sldId id="344" r:id="rId26"/>
    <p:sldId id="348" r:id="rId27"/>
    <p:sldId id="349" r:id="rId28"/>
    <p:sldId id="350" r:id="rId29"/>
    <p:sldId id="352" r:id="rId30"/>
    <p:sldId id="359" r:id="rId31"/>
    <p:sldId id="353" r:id="rId32"/>
    <p:sldId id="354" r:id="rId33"/>
    <p:sldId id="355" r:id="rId34"/>
    <p:sldId id="356" r:id="rId35"/>
    <p:sldId id="357" r:id="rId36"/>
    <p:sldId id="358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</p:sldIdLst>
  <p:sldSz cx="12192000" cy="6858000"/>
  <p:notesSz cx="9144000" cy="6858000"/>
  <p:custDataLst>
    <p:tags r:id="rId5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96" y="612"/>
      </p:cViewPr>
      <p:guideLst>
        <p:guide orient="horz" pos="2880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tags" Target="tags/tag1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06030-ECEE-4D60-81BD-8BEF5327BA93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B3492-AB60-44D3-8D16-C049088126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54324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749704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5326772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303763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705202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795782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483081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753764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845966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60718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454749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014493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43F5B-5803-4818-9ED9-8AFBB997AFE9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851F4-324D-40B7-8450-2C3F144801C5}" type="slidenum">
              <a:rPr lang="en-US" altLang="zh-CN" smtClean="0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7606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jpeg" /><Relationship Id="rId3" Type="http://schemas.openxmlformats.org/officeDocument/2006/relationships/image" Target="../media/image1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7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5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5.png" /><Relationship Id="rId3" Type="http://schemas.openxmlformats.org/officeDocument/2006/relationships/image" Target="../media/image18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9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2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0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1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0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0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9.jpeg" /><Relationship Id="rId3" Type="http://schemas.openxmlformats.org/officeDocument/2006/relationships/image" Target="../media/image22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23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0.png" /><Relationship Id="rId3" Type="http://schemas.openxmlformats.org/officeDocument/2006/relationships/image" Target="../media/image23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3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5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3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6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7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8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9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0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1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3.png" /><Relationship Id="rId3" Type="http://schemas.openxmlformats.org/officeDocument/2006/relationships/image" Target="../media/image15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3.png" /><Relationship Id="rId3" Type="http://schemas.openxmlformats.org/officeDocument/2006/relationships/image" Target="../media/image3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00" y="2057401"/>
            <a:ext cx="769620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年初中语文中考一轮复习</a:t>
            </a:r>
          </a:p>
          <a:p>
            <a:pPr algn="ctr"/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名著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水浒传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导读第一部分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1500" y="2041120"/>
            <a:ext cx="11049000" cy="4694234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抢答</a:t>
            </a:r>
            <a:r>
              <a:rPr lang="en-US" altLang="zh-CN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1</a:t>
            </a:r>
            <a:r>
              <a:rPr lang="zh-CN" altLang="en-US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：关于水浒传文学常识正确的一项是：</a:t>
            </a:r>
            <a:r>
              <a:rPr lang="en-US" altLang="zh-CN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C</a:t>
            </a: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A.《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是我国第一部章回体长篇历史小说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中共计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位好汉，其中地煞星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.《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记载了宋徽宗时期以宋江为首的起义故事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.《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批判了农民起义军的合法性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8" y="0"/>
            <a:ext cx="5742857" cy="20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79836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1500" y="2041120"/>
            <a:ext cx="11049000" cy="3532377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[</a:t>
            </a:r>
            <a:r>
              <a:rPr lang="zh-CN" altLang="en-US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河南中考</a:t>
            </a:r>
            <a:r>
              <a:rPr lang="en-US" altLang="zh-CN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]</a:t>
            </a:r>
            <a:r>
              <a:rPr lang="zh-CN" altLang="en-US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殿字藏魔君，仙观有灵根。请从下面两个选项中任选一个，简述在该地发生的故事。</a:t>
            </a:r>
            <a:endParaRPr lang="en-US" altLang="zh-CN" sz="3600" smtClean="0">
              <a:solidFill>
                <a:srgbClr val="FFFF00"/>
              </a:solidFill>
              <a:latin typeface="华文隶书" panose="02010800040101010101" pitchFamily="2" charset="-122"/>
              <a:ea typeface="华文隶书" panose="02010800040101010101" pitchFamily="2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龙虎山伏魔之殿（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 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万寿山五庄观（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西游记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8" y="0"/>
            <a:ext cx="5742857" cy="20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77883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1500" y="2041120"/>
            <a:ext cx="11049000" cy="3963264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[</a:t>
            </a:r>
            <a:r>
              <a:rPr lang="zh-CN" altLang="en-US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河南中考</a:t>
            </a:r>
            <a:r>
              <a:rPr lang="en-US" altLang="zh-CN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]</a:t>
            </a:r>
            <a:r>
              <a:rPr lang="zh-CN" altLang="en-US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殿字藏魔君，仙观有灵根。请从下面两个选项中任选一个，简述在该地发生的故事。</a:t>
            </a:r>
            <a:endParaRPr lang="en-US" altLang="zh-CN" sz="3600" smtClean="0">
              <a:solidFill>
                <a:srgbClr val="FFFF00"/>
              </a:solidFill>
              <a:latin typeface="华文隶书" panose="02010800040101010101" pitchFamily="2" charset="-122"/>
              <a:ea typeface="华文隶书" panose="02010800040101010101" pitchFamily="2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龙虎山伏魔之殿（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 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万寿山五庄观（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西游记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7C8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答案：洪太尉出于好奇强令打开张天师封存妖魔的伏魔殿，结果放出众多妖魔到人间，这便有了水族</a:t>
            </a:r>
            <a:r>
              <a:rPr lang="en-US" altLang="zh-CN" sz="2800" smtClean="0">
                <a:solidFill>
                  <a:srgbClr val="FF7C8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zh-CN" altLang="en-US" sz="2800" smtClean="0">
                <a:solidFill>
                  <a:srgbClr val="FF7C8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个好汉梁山聚义的故事</a:t>
            </a:r>
            <a:endParaRPr lang="en-US" altLang="zh-CN" sz="2800">
              <a:solidFill>
                <a:srgbClr val="FF7C8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8" y="0"/>
            <a:ext cx="5742857" cy="20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83264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1066800"/>
            <a:ext cx="12192000" cy="914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4034337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4400" y="1752600"/>
            <a:ext cx="10287000" cy="629018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出场人物：九纹龙史进 打虎将李忠 小霸王周通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4903" y="446068"/>
            <a:ext cx="6952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1.</a:t>
            </a:r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花和尚鲁智深的故事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3121998"/>
            <a:ext cx="3882834" cy="276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63576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9600" y="385484"/>
            <a:ext cx="5486400" cy="1896032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高俅因踢球与端王结识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端王即位成为宋微宗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于是高俅被提拔为太尉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0835" y="372525"/>
            <a:ext cx="3085238" cy="38179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" y="2562590"/>
            <a:ext cx="3781961" cy="368580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940073" y="2945956"/>
            <a:ext cx="1524000" cy="7620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smtClean="0"/>
              <a:t>VS</a:t>
            </a:r>
            <a:endParaRPr lang="zh-CN" altLang="en-US" sz="4800" b="1"/>
          </a:p>
        </p:txBody>
      </p:sp>
      <p:sp>
        <p:nvSpPr>
          <p:cNvPr id="9" name="object 3"/>
          <p:cNvSpPr txBox="1"/>
          <p:nvPr/>
        </p:nvSpPr>
        <p:spPr>
          <a:xfrm>
            <a:off x="4519161" y="4405494"/>
            <a:ext cx="7268478" cy="1754968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东京禁军教头王进的爸爸曾经打伤过高俅。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王进为了躲避高俅陷害远走他乡。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68510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1219200"/>
            <a:ext cx="12192000" cy="914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5518739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76200"/>
            <a:ext cx="3733800" cy="7010400"/>
          </a:xfrm>
          <a:prstGeom prst="rect">
            <a:avLst/>
          </a:prstGeom>
          <a:blipFill>
            <a:blip r:embed="rId2"/>
            <a:stretch>
              <a:fillRect t="-15217" r="-226531" b="-1521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62400" y="1295400"/>
            <a:ext cx="8001000" cy="3796552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出走的王进路过史家庄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因武艺高强被少庄主史进拜师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王进教授史进武艺后离开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史进与少华山强盗结识被官府发现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史进与少华山强盗杀退官军逃亡去找师父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史进寻途中遇到鲁智深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2903338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1143000"/>
            <a:ext cx="12192000" cy="914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2"/>
          <p:cNvSpPr/>
          <p:nvPr/>
        </p:nvSpPr>
        <p:spPr>
          <a:xfrm>
            <a:off x="0" y="-1219200"/>
            <a:ext cx="12192000" cy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25293052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3962400" y="1295400"/>
            <a:ext cx="8001000" cy="4181273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鲁智深和史进、李忠在酒店吃饭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遇到被肉店财主镇关西欺负的金翠莲父女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鲁智深给金翠莲父女钱财，护送父女逃跑</a:t>
            </a: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三拳打死镇关西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05" y="1828800"/>
            <a:ext cx="3737795" cy="26356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1000" y="381000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渭州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57556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0" y="0"/>
            <a:ext cx="12914527" cy="684997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1295400"/>
            <a:ext cx="12192000" cy="914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4947831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1500" y="1447800"/>
            <a:ext cx="11049000" cy="4842031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662305" indent="-571500">
              <a:lnSpc>
                <a:spcPct val="150000"/>
              </a:lnSpc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第一拳：鲁达提起那醋钵儿大小拳头，扑的只一拳，正打在鼻子上，打得鲜血迸流，鼻子歪在半边，却便</a:t>
            </a:r>
            <a:r>
              <a:rPr lang="zh-CN" altLang="en-US" sz="28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似开了个油酱铺，咸的、酸的、辣的一发都滚出来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lnSpc>
                <a:spcPct val="150000"/>
              </a:lnSpc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郑屠挣不起来，那打尖刀也丢在一边，口里只叫：“打得好！”鲁达骂道：“直娘贼！还敢应口！”结构：先分后合的链式结构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lnSpc>
                <a:spcPct val="150000"/>
              </a:lnSpc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第二拳：提起拳头来就眼眶际眉梢只一拳，打得眼棱缝裂，乌珠迸出，</a:t>
            </a:r>
            <a:r>
              <a:rPr lang="zh-CN" altLang="en-US" sz="28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也似开了个彩帛铺，红的、黑的、紫的都绽将出来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3657600" y="532838"/>
            <a:ext cx="5257800" cy="690574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zh-CN" altLang="en-US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精彩片段</a:t>
            </a:r>
            <a:r>
              <a:rPr lang="en-US" altLang="zh-CN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01</a:t>
            </a:r>
            <a:r>
              <a:rPr lang="zh-CN" altLang="en-US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：拳打镇关西</a:t>
            </a:r>
            <a:endParaRPr lang="en-US" altLang="zh-CN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5606880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1500" y="2041120"/>
            <a:ext cx="11049000" cy="4155625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662305" indent="-571500">
              <a:lnSpc>
                <a:spcPct val="150000"/>
              </a:lnSpc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郑屠当不过，讨饶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lnSpc>
                <a:spcPct val="150000"/>
              </a:lnSpc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第三拳：鲁达喝道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“咄！你是个破落户！若只和俺硬到底，酒家倒饶了你！你如今对俺讨饶，酒家偏不饶你！”又只一拳，太阳上正着，</a:t>
            </a:r>
            <a:r>
              <a:rPr lang="zh-CN" altLang="en-US" sz="28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却似做了一个全堂水陆的道场，磬儿，钹儿，铙儿一齐响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。鲁达看时，只见郑屠挺在地上，口里只有出的气，没了入的气，动弹不得。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3657600" y="532838"/>
            <a:ext cx="5257800" cy="690574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zh-CN" altLang="en-US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精彩片段</a:t>
            </a:r>
            <a:r>
              <a:rPr lang="en-US" altLang="zh-CN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01</a:t>
            </a:r>
            <a:r>
              <a:rPr lang="zh-CN" altLang="en-US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：拳打镇关西</a:t>
            </a:r>
            <a:endParaRPr lang="en-US" altLang="zh-CN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2694035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1500" y="2041120"/>
            <a:ext cx="11049000" cy="2721899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 indent="457200">
              <a:lnSpc>
                <a:spcPct val="150000"/>
              </a:lnSpc>
              <a:spcBef>
                <a:spcPts val="1065"/>
              </a:spcBef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提辖假意道：“你这厮诈死，酒家再打！”只见面皮渐渐的变了。鲁达寻思道：“俺只指望痛打这厮一顿，不想三拳真个打死了他。酒家须吃官司，又没人送饭，不如及早撒开。”拔步就走，回头指着郑屠尸道：“你诈死，酒家和你慢慢理会！”一头骂，一头大踏步去了。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3657600" y="532838"/>
            <a:ext cx="5257800" cy="690574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zh-CN" altLang="en-US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精彩片段</a:t>
            </a:r>
            <a:r>
              <a:rPr lang="en-US" altLang="zh-CN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01</a:t>
            </a:r>
            <a:r>
              <a:rPr lang="zh-CN" altLang="en-US" sz="3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：拳打镇关西</a:t>
            </a:r>
            <a:endParaRPr lang="en-US" altLang="zh-CN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6479462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2"/>
          <p:cNvSpPr/>
          <p:nvPr/>
        </p:nvSpPr>
        <p:spPr>
          <a:xfrm>
            <a:off x="0" y="-63260"/>
            <a:ext cx="4876800" cy="6944264"/>
          </a:xfrm>
          <a:prstGeom prst="rect">
            <a:avLst/>
          </a:prstGeom>
          <a:blipFill>
            <a:blip r:embed="rId2"/>
            <a:stretch>
              <a:fillRect t="-16667" r="-153968" b="-1666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/>
          <p:cNvSpPr txBox="1"/>
          <p:nvPr/>
        </p:nvSpPr>
        <p:spPr>
          <a:xfrm>
            <a:off x="4800600" y="-63260"/>
            <a:ext cx="7391400" cy="7877156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从不打坐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在佛像后拉屎撒尿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遇到酒贩</a:t>
            </a:r>
            <a:r>
              <a:rPr lang="zh-CN" altLang="en-US" sz="32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抢酒</a:t>
            </a:r>
            <a:endParaRPr lang="en-US" altLang="zh-CN" sz="320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打坍</a:t>
            </a:r>
            <a:r>
              <a:rPr lang="zh-CN" altLang="en-US" sz="32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半山亭</a:t>
            </a:r>
            <a:endParaRPr lang="en-US" altLang="zh-CN" sz="320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打碎</a:t>
            </a:r>
            <a:r>
              <a:rPr lang="zh-CN" altLang="en-US" sz="32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山门金刚</a:t>
            </a:r>
            <a:endParaRPr lang="en-US" altLang="zh-CN" sz="320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打伤</a:t>
            </a:r>
            <a:r>
              <a:rPr lang="zh-CN" altLang="en-US" sz="32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寺内和尚</a:t>
            </a:r>
            <a:endParaRPr lang="en-US" altLang="zh-CN" sz="320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6939940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38600" y="609600"/>
            <a:ext cx="8001000" cy="5625258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鲁智深被通缉，遇到金翠莲老父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金翠莲已是大地主赵员外的妻子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赵员外推荐鲁智深去五台山为僧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鲁智深醉闹五台山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智真长老推荐鲁智深去大相国寺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05" y="1828800"/>
            <a:ext cx="3737795" cy="26356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1000" y="381000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五台山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608576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38600" y="95457"/>
            <a:ext cx="8001000" cy="6610143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鲁智深投宿刘家庄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刘太公的女儿被桃花山二寨主周通逼婚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鲁智深在洞房假扮刘小姐把周通打了一顿</a:t>
            </a: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周通回山找大寨主搬救兵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大寨主是李忠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大家和好，鲁智深继续赶路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05" y="1828800"/>
            <a:ext cx="3737795" cy="26356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1000" y="381000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桃花村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969160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191000" y="0"/>
            <a:ext cx="8001000" cy="6874318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鲁智深途中到瓦罐寺化缘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发现寺内和尚被和尚崔道成、道士丘小乙欺压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鲁智深打抱不平，但因为饥饿没打过逃跑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逃跑到赤松林遇到正在打劫的史进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两人吃饱喝足杀死崔道成、丘小乙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寺内和尚因他中途跑了而忧惧自杀，鲁很惭愧就火烧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瓦罐寺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64" y="1092932"/>
            <a:ext cx="3737795" cy="26356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464" y="304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赤松林 瓦罐寺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63" y="3747247"/>
            <a:ext cx="3728133" cy="265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46255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-7189" y="-76200"/>
            <a:ext cx="6019800" cy="7010400"/>
          </a:xfrm>
          <a:prstGeom prst="rect">
            <a:avLst/>
          </a:prstGeom>
          <a:blipFill>
            <a:blip r:embed="rId2"/>
            <a:stretch>
              <a:fillRect l="-2" t="-15217" r="-102530" b="-1521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012611" y="2021531"/>
            <a:ext cx="6172200" cy="2855269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花和尚 缘由：背部有绣花</a:t>
            </a:r>
            <a:r>
              <a:rPr lang="en-US" altLang="zh-CN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+</a:t>
            </a: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不守戒律赵员外的妻子</a:t>
            </a:r>
            <a:endParaRPr lang="en-US" altLang="zh-CN" sz="20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经略府提辖 </a:t>
            </a:r>
            <a:r>
              <a:rPr lang="zh-CN" altLang="en-US" sz="200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二龙山寨主 </a:t>
            </a: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上上人物</a:t>
            </a:r>
            <a:endParaRPr lang="en-US" altLang="zh-CN" sz="20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拳打镇关西 醉闹五台山 </a:t>
            </a:r>
            <a:r>
              <a:rPr lang="zh-CN" altLang="en-US" sz="200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火烧瓦罐寺</a:t>
            </a:r>
            <a:endParaRPr lang="en-US" altLang="zh-CN" sz="200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倒拔垂杨柳 </a:t>
            </a:r>
            <a:r>
              <a:rPr lang="zh-CN" altLang="en-US" sz="200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大闹野猪林</a:t>
            </a:r>
            <a:endParaRPr lang="en-US" altLang="zh-CN" sz="200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疾恶如仇 </a:t>
            </a:r>
            <a:r>
              <a:rPr lang="zh-CN" altLang="en-US" sz="200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胆大心细</a:t>
            </a:r>
            <a:endParaRPr lang="en-US" altLang="zh-CN" sz="200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1388852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1153" y="446068"/>
            <a:ext cx="62600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r>
              <a:rPr lang="en-US" altLang="zh-CN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</a:t>
            </a:r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豹子头林冲的故事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693437"/>
            <a:ext cx="3961981" cy="278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4478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4400" y="1752600"/>
            <a:ext cx="10287000" cy="4147930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sz="32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考人名：选文中</a:t>
            </a: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</a:t>
            </a: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中哪位人物？</a:t>
            </a:r>
            <a:endParaRPr lang="zh-CN" altLang="en-US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考绰号：宋江的绰号“及时雨”，林冲的绰号“行者”。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考作品：</a:t>
            </a: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是中国历史上第一部歌颂农民起义的长篇小说。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考情节：以上描述的这一幕，是用计的结果。这个计策唤作？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考形象：批注角度－人物形象的主要特征</a:t>
            </a:r>
            <a:r>
              <a:rPr 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52602" y="446068"/>
            <a:ext cx="6417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水浒传题型考查一览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38600" y="609600"/>
            <a:ext cx="8001000" cy="5625258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林娘子被太尉高俅的干儿高衙内调戏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林冲及时喝止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衙内怀恨在心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高俅设计让林冲带刀误闯白虎节堂</a:t>
            </a:r>
            <a:endParaRPr lang="en-US" altLang="zh-CN" sz="32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林冲被发配沧州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000" y="381000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东京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19" y="2057400"/>
            <a:ext cx="3961981" cy="278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6940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38600" y="1444037"/>
            <a:ext cx="8001000" cy="3865802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高俅买通押运公人董超薛霸在野猪林杀死林冲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被暗中跟踪保护林冲的鲁智深救下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林冲平安到达沧州</a:t>
            </a:r>
            <a:b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000" y="381000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野猪林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19" y="2057400"/>
            <a:ext cx="3961981" cy="278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30458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38600" y="1444037"/>
            <a:ext cx="8001000" cy="3865802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林冲路过沧州柴进庄上，柴进热情款待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但柴进武术教师洪教头看不起林冲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想教训林冲结果被林冲棒打</a:t>
            </a:r>
            <a:b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000" y="381000"/>
            <a:ext cx="3657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沧州 柴进庄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64" y="1444037"/>
            <a:ext cx="2686406" cy="386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751415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38600" y="609600"/>
            <a:ext cx="8001000" cy="5009705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林冲被安排看守大军草料场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有一天大雪压塌住处，他只能住在山神庙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草料场失火，林冲正要出庙救火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听到庙门外陆虞侯等人放火害死林冲的谈话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林冲忍无可忍，杀死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陆虞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侯等三人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000" y="381000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沧州 草料场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19" y="2057400"/>
            <a:ext cx="3961981" cy="278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84219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38600" y="1180633"/>
            <a:ext cx="8001000" cy="4006866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林冲来到梁山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梁山首领王伦担心林冲威胁自己不想收留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众人苦劝才限令他三天内杀一人纳投名状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林冲只好下山找人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000" y="381000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梁山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19" y="2057400"/>
            <a:ext cx="3961981" cy="278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93298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-7189" y="-76200"/>
            <a:ext cx="6019800" cy="7010400"/>
          </a:xfrm>
          <a:prstGeom prst="rect">
            <a:avLst/>
          </a:prstGeom>
          <a:blipFill>
            <a:blip r:embed="rId2"/>
            <a:stretch>
              <a:fillRect l="-2" t="-15217" r="-102530" b="-1521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012611" y="2021531"/>
            <a:ext cx="6172200" cy="3009157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豹子头 缘由：长相豹头环眼</a:t>
            </a:r>
            <a:r>
              <a:rPr lang="en-US" altLang="zh-CN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+</a:t>
            </a: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禁军教头</a:t>
            </a:r>
            <a:endParaRPr lang="en-US" altLang="zh-CN" sz="20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东京八十万禁军教头</a:t>
            </a:r>
            <a:endParaRPr lang="en-US" altLang="zh-CN" sz="20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误闯白虎堂 棒打洪教头 </a:t>
            </a:r>
            <a:r>
              <a:rPr lang="zh-CN" altLang="en-US" sz="200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风雪山神庙</a:t>
            </a:r>
            <a:endParaRPr lang="en-US" altLang="zh-CN" sz="200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雪夜上梁山 火并王伦</a:t>
            </a:r>
            <a:endParaRPr lang="en-US" altLang="zh-CN" sz="20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0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仗义谨慎 </a:t>
            </a:r>
            <a:r>
              <a:rPr lang="zh-CN" altLang="en-US" sz="200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隐忍懦弱</a:t>
            </a:r>
            <a:endParaRPr lang="en-US" altLang="zh-CN" sz="200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" y="2144402"/>
            <a:ext cx="3859261" cy="273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54234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1154" y="446068"/>
            <a:ext cx="62600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r>
              <a:rPr lang="en-US" altLang="zh-CN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</a:t>
            </a:r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青面兽杨志的故事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object 3"/>
          <p:cNvSpPr txBox="1"/>
          <p:nvPr/>
        </p:nvSpPr>
        <p:spPr>
          <a:xfrm>
            <a:off x="914400" y="1752600"/>
            <a:ext cx="10287000" cy="1613903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lang="zh-CN" altLang="en-US" sz="32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出场人物：托塔天王晁盖 智多星吴用 入云龙公孙胜 赤发鬼刘唐 立地太岁阮小二 短命二郎阮小五 活阎罗阮小七 急先锋索超</a:t>
            </a:r>
            <a:endParaRPr lang="en-US" altLang="zh-CN" sz="32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749705"/>
            <a:ext cx="3398222" cy="242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07353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124445" y="793699"/>
            <a:ext cx="8001000" cy="6012543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林冲来到梁山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梁山首领王伦担心林冲威胁自己不想收留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众人苦劝才限令他三天内杀一人纳投名状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林冲只好下山找人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遇到杨志，大战五十回合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王伦想留下杨志牵制林冲，但杨志要去东京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464" y="304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梁山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64" y="1074241"/>
            <a:ext cx="3961981" cy="2780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50" y="3962400"/>
            <a:ext cx="3890513" cy="277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171304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48664" y="2018303"/>
            <a:ext cx="8001000" cy="3004027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杨志到殿帅府想谋个差事，因曾丢失花石纲被轰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几日后，杨志盘缠用尽，只得卖祖传宝刀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泼皮牛二挑衅强占宝刀，被杨志捅死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464" y="304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东京 天汉州桥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98" y="2133600"/>
            <a:ext cx="3890513" cy="277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993153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990600"/>
            <a:ext cx="12192000" cy="914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1185914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533400"/>
            <a:ext cx="11986812" cy="595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812339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1219200"/>
            <a:ext cx="12192000" cy="914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4" name="直接连接符 3"/>
          <p:cNvCxnSpPr/>
          <p:nvPr/>
        </p:nvCxnSpPr>
        <p:spPr>
          <a:xfrm>
            <a:off x="3962400" y="2514600"/>
            <a:ext cx="6096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450973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48664" y="2018303"/>
            <a:ext cx="8001000" cy="4006866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太师蔡京的女婿大名府梁中书非常赏识杨志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杨志与索超比武，大战五十回合两人不分上下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梁中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书将两人同时提拔为提辖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蔡京的生辰将至，梁中书让杨志押运贺礼到东京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464" y="304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大名府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98" y="2133600"/>
            <a:ext cx="3890513" cy="277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33074"/>
      </p:ext>
    </p:ext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76200" y="-1143000"/>
            <a:ext cx="12192000" cy="914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6896358"/>
      </p:ext>
    </p:ext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48664" y="314864"/>
            <a:ext cx="8001000" cy="6153608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一行人带着怨气跟杨志赶到黄泥冈，众人要求歇息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杨志发现一行人贩枣商人，前去调查未发现异常</a:t>
            </a:r>
            <a:endParaRPr lang="en-US" altLang="zh-CN" sz="24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贩酒人路过，众人要求喝酒，杨志禁止说有蒙汗药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贩酒人很生气，贩枣商人们过来买了一桶酒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贩枣商人多舀一勺酒边跑边喝，被贩酒人追到远处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众人看着贩枣商人们没有晕倒，要求买酒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喝完晕倒</a:t>
            </a:r>
            <a:endParaRPr lang="en-US" altLang="zh-CN" sz="24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464" y="304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郓城县 黄泥冈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64" y="1084305"/>
            <a:ext cx="363595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36816"/>
      </p:ext>
    </p:ext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956094" y="1512122"/>
            <a:ext cx="4267200" cy="3230783"/>
          </a:xfrm>
          <a:prstGeom prst="rect">
            <a:avLst/>
          </a:prstGeom>
          <a:blipFill>
            <a:blip r:embed="rId2"/>
            <a:stretch>
              <a:fillRect l="-124999" t="-158064" r="-219444" b="-12903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257800" y="1579218"/>
            <a:ext cx="6172200" cy="3068982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8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绰号  托塔天王</a:t>
            </a:r>
            <a:endParaRPr lang="en-US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东溪村保正</a:t>
            </a:r>
            <a:endParaRPr lang="en-US" altLang="zh-CN" sz="280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8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智取生辰纲   曾头市中箭</a:t>
            </a:r>
            <a:endParaRPr lang="en-US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8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侠义疏财</a:t>
            </a:r>
            <a:endParaRPr lang="en-US" altLang="zh-CN" sz="280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166499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066800" y="1887570"/>
            <a:ext cx="3886200" cy="3470822"/>
          </a:xfrm>
          <a:prstGeom prst="rect">
            <a:avLst/>
          </a:prstGeom>
          <a:blipFill>
            <a:blip r:embed="rId2"/>
            <a:stretch>
              <a:fillRect l="-52500" t="-123075" r="-247500" b="-84618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953000" y="1887570"/>
            <a:ext cx="6172200" cy="3470822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智多星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教书先生 梁山军师</a:t>
            </a:r>
            <a:endParaRPr lang="en-US" altLang="zh-CN" sz="24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智取生辰纲   双使连环计 智取文安县</a:t>
            </a:r>
            <a:endParaRPr lang="en-US" altLang="zh-CN" sz="24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智赚金铃吊挂 智赚卢俊义 智取大名府</a:t>
            </a:r>
            <a:endParaRPr lang="en-US" altLang="zh-CN" sz="24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marL="90805">
              <a:lnSpc>
                <a:spcPct val="150000"/>
              </a:lnSpc>
              <a:spcBef>
                <a:spcPts val="1065"/>
              </a:spcBef>
            </a:pPr>
            <a:r>
              <a:rPr lang="zh-CN" altLang="en-US" sz="2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足智多谋</a:t>
            </a:r>
            <a:endParaRPr lang="en-US" altLang="zh-CN" sz="24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806013"/>
      </p:ext>
    </p:ext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28800"/>
            <a:ext cx="10761069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37644"/>
      </p:ext>
    </p:ext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81200"/>
            <a:ext cx="1054159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35448"/>
      </p:ext>
    </p:ext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4077418" y="1829767"/>
            <a:ext cx="8001000" cy="4006866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杨志丢失生辰纲，走投无路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在树林中结识鲁智深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两人合力杀死二龙山寨主邓龙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lnSpc>
                <a:spcPct val="200000"/>
              </a:lnSpc>
              <a:spcBef>
                <a:spcPts val="1065"/>
              </a:spcBef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鲁智深做二龙山大寨主，杨志做二寨主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464" y="304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二龙山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50" y="3962400"/>
            <a:ext cx="3890513" cy="27734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64" y="1092932"/>
            <a:ext cx="3886199" cy="274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370128"/>
      </p:ext>
    </p:ext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1143000"/>
            <a:ext cx="12192000" cy="914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4202730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-1143000"/>
            <a:ext cx="12192000" cy="9144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2995996"/>
      </p:ext>
    </p:ext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12102079" cy="3276600"/>
          </a:xfrm>
          <a:prstGeom prst="rect">
            <a:avLst/>
          </a:prstGeom>
        </p:spPr>
      </p:pic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04500" y="121285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54440344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4400" y="1752600"/>
            <a:ext cx="10287000" cy="4165884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智取生辰纲 （</a:t>
            </a: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4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棒打洪教头 拳打镇关西  （</a:t>
            </a: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次）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大闹野猪林  （</a:t>
            </a: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次）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醉打蒋门神 私放晁天生  （</a:t>
            </a: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次）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斗杀西门庆 三打祝家庄 大闹飞去浦 血溅鸳鸯楼 火烧草料场 智取大明府 义夺快活林 景阳冈打虎 大闹五台山  （</a:t>
            </a: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次）</a:t>
            </a:r>
            <a:endParaRPr lang="en-US" altLang="zh-CN" sz="24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倒拔垂杨柳 递交投名状 大闹忠义堂 智赚玉麒麟 火烧瓦罐寺 撕扯诏书 沂岭杀四虎 义释宋公明 大闹五台山 江州劫法场 误闯白虎堂 火并王伦 （</a:t>
            </a:r>
            <a:r>
              <a:rPr lang="en-US" altLang="zh-CN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次）</a:t>
            </a:r>
            <a:endParaRPr lang="en-US" altLang="zh-CN" sz="24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情节统计</a:t>
            </a:r>
            <a:br>
              <a:rPr lang="en-US" altLang="zh-CN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取纲 打洪 打镇 闹猪 打蒋 放晁 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8558646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8200" y="2514600"/>
            <a:ext cx="10287000" cy="2775760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90805">
              <a:spcBef>
                <a:spcPts val="1065"/>
              </a:spcBef>
            </a:pPr>
            <a:r>
              <a:rPr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考频统计 水浒传考查为名著之首</a:t>
            </a: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题型统计 人名绰号作品情节形象</a:t>
            </a: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人物统计 林鲁逵武吴宋杨晁</a:t>
            </a: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r>
              <a:rPr 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6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情节统计 取纲 打洪 打镇 闹猪 打蒋 放晁</a:t>
            </a:r>
            <a:endParaRPr lang="en-US" altLang="zh-CN" sz="36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82"/>
            <a:ext cx="143885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考情分析四大结论</a:t>
            </a:r>
            <a:br>
              <a:rPr lang="en-US" altLang="zh-CN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7C8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143" y="12469"/>
            <a:ext cx="5742857" cy="20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57287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1500" y="2041120"/>
            <a:ext cx="11049000" cy="3999172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名称：水浒传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作者：明朝 施耐庵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地位：我国第一部章回体长篇白话小说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时代：北宋末年宋徽宗时期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人物：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位好汉 其中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位属天罡星 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72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位属地煞星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结构：先分后合的链式结构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主旨：歌颂起义英雄的反抗斗争，批判统治阶级的腐朽残暴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8" y="0"/>
            <a:ext cx="5742857" cy="20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230200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cene3d>
              <a:camera prst="orthographicFront"/>
              <a:lightRig rig="threePt" dir="t"/>
            </a:scene3d>
          </a:bodyPr>
          <a:lstStyle/>
          <a:p>
            <a:endParaRPr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1500" y="2041120"/>
            <a:ext cx="11049000" cy="4694234"/>
          </a:xfrm>
          <a:prstGeom prst="rect">
            <a:avLst/>
          </a:prstGeom>
          <a:solidFill>
            <a:srgbClr val="000000">
              <a:alpha val="70195"/>
            </a:srgbClr>
          </a:solidFill>
          <a:ln w="38100">
            <a:solidFill>
              <a:srgbClr val="FFFFFF"/>
            </a:solidFill>
          </a:ln>
        </p:spPr>
        <p:txBody>
          <a:bodyPr vert="horz" wrap="square" lIns="0" tIns="135255" rIns="0" bIns="0" rtlCol="0">
            <a:spAutoFit/>
          </a:bodyPr>
          <a:lstStyle/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zh-CN" altLang="en-US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抢答</a:t>
            </a:r>
            <a:r>
              <a:rPr lang="en-US" altLang="zh-CN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1</a:t>
            </a:r>
            <a:r>
              <a:rPr lang="zh-CN" altLang="en-US" sz="360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：关于水浒传文学常识正确的一项是：</a:t>
            </a:r>
            <a:endParaRPr lang="en-US" altLang="zh-CN" sz="3600" smtClean="0">
              <a:solidFill>
                <a:srgbClr val="FFFF00"/>
              </a:solidFill>
              <a:latin typeface="华文隶书" panose="02010800040101010101" pitchFamily="2" charset="-122"/>
              <a:ea typeface="华文隶书" panose="02010800040101010101" pitchFamily="2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A.《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是我国第一部章回体长篇历史小说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中共计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位好汉，其中地煞星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.《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记载了宋徽宗时期以宋江为首的起义故事</a:t>
            </a: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en-US" altLang="zh-CN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.《</a:t>
            </a:r>
            <a:r>
              <a:rPr lang="zh-CN" altLang="en-US" sz="28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水浒传</a:t>
            </a:r>
            <a:r>
              <a:rPr lang="en-US" altLang="zh-CN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smtClean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批判了农民起义军的合法性</a:t>
            </a: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90805">
              <a:spcBef>
                <a:spcPts val="1065"/>
              </a:spcBef>
            </a:pP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endParaRPr lang="en-US" altLang="zh-CN" sz="28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662305" indent="-571500">
              <a:spcBef>
                <a:spcPts val="1065"/>
              </a:spcBef>
              <a:buFont typeface="Wingdings" panose="05000000000000000000" pitchFamily="2" charset="2"/>
              <a:buChar char="n"/>
            </a:pPr>
            <a:endParaRPr lang="en-US" altLang="zh-CN" sz="2800" smtClean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8" y="0"/>
            <a:ext cx="5742857" cy="20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5398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172</Paragraphs>
  <Slides>50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60">
      <vt:lpstr>Arial</vt:lpstr>
      <vt:lpstr>Calibri Light</vt:lpstr>
      <vt:lpstr>Calibri</vt:lpstr>
      <vt:lpstr>等线 Light</vt:lpstr>
      <vt:lpstr>等线</vt:lpstr>
      <vt:lpstr>微软雅黑</vt:lpstr>
      <vt:lpstr>楷体</vt:lpstr>
      <vt:lpstr>Wingdings</vt:lpstr>
      <vt:lpstr>华文隶书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2021-10-09T15:27:26.787</cp:lastPrinted>
  <dcterms:created xsi:type="dcterms:W3CDTF">2021-10-09T15:27:26Z</dcterms:created>
  <dcterms:modified xsi:type="dcterms:W3CDTF">2021-10-09T07:27:48Z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